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55"/>
  </p:notesMasterIdLst>
  <p:handoutMasterIdLst>
    <p:handoutMasterId r:id="rId56"/>
  </p:handoutMasterIdLst>
  <p:sldIdLst>
    <p:sldId id="1257" r:id="rId2"/>
    <p:sldId id="1151" r:id="rId3"/>
    <p:sldId id="1152" r:id="rId4"/>
    <p:sldId id="1048" r:id="rId5"/>
    <p:sldId id="1051" r:id="rId6"/>
    <p:sldId id="1052" r:id="rId7"/>
    <p:sldId id="1053" r:id="rId8"/>
    <p:sldId id="1055" r:id="rId9"/>
    <p:sldId id="1056" r:id="rId10"/>
    <p:sldId id="1057" r:id="rId11"/>
    <p:sldId id="1059" r:id="rId12"/>
    <p:sldId id="1153" r:id="rId13"/>
    <p:sldId id="1154" r:id="rId14"/>
    <p:sldId id="1155" r:id="rId15"/>
    <p:sldId id="1156" r:id="rId16"/>
    <p:sldId id="1158" r:id="rId17"/>
    <p:sldId id="1236" r:id="rId18"/>
    <p:sldId id="1163" r:id="rId19"/>
    <p:sldId id="1160" r:id="rId20"/>
    <p:sldId id="1210" r:id="rId21"/>
    <p:sldId id="1215" r:id="rId22"/>
    <p:sldId id="1243" r:id="rId23"/>
    <p:sldId id="1244" r:id="rId24"/>
    <p:sldId id="1248" r:id="rId25"/>
    <p:sldId id="1216" r:id="rId26"/>
    <p:sldId id="1217" r:id="rId27"/>
    <p:sldId id="1218" r:id="rId28"/>
    <p:sldId id="1220" r:id="rId29"/>
    <p:sldId id="1222" r:id="rId30"/>
    <p:sldId id="1223" r:id="rId31"/>
    <p:sldId id="1224" r:id="rId32"/>
    <p:sldId id="1234" r:id="rId33"/>
    <p:sldId id="1235" r:id="rId34"/>
    <p:sldId id="1232" r:id="rId35"/>
    <p:sldId id="1164" r:id="rId36"/>
    <p:sldId id="1165" r:id="rId37"/>
    <p:sldId id="1171" r:id="rId38"/>
    <p:sldId id="1239" r:id="rId39"/>
    <p:sldId id="1249" r:id="rId40"/>
    <p:sldId id="1181" r:id="rId41"/>
    <p:sldId id="1186" r:id="rId42"/>
    <p:sldId id="1187" r:id="rId43"/>
    <p:sldId id="1188" r:id="rId44"/>
    <p:sldId id="1251" r:id="rId45"/>
    <p:sldId id="1194" r:id="rId46"/>
    <p:sldId id="1198" r:id="rId47"/>
    <p:sldId id="1256" r:id="rId48"/>
    <p:sldId id="1203" r:id="rId49"/>
    <p:sldId id="1204" r:id="rId50"/>
    <p:sldId id="1206" r:id="rId51"/>
    <p:sldId id="1207" r:id="rId52"/>
    <p:sldId id="1208" r:id="rId53"/>
    <p:sldId id="1238" r:id="rId54"/>
  </p:sldIdLst>
  <p:sldSz cx="9144000" cy="6858000" type="screen4x3"/>
  <p:notesSz cx="6815138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8" autoAdjust="0"/>
    <p:restoredTop sz="94746" autoAdjust="0"/>
  </p:normalViewPr>
  <p:slideViewPr>
    <p:cSldViewPr>
      <p:cViewPr varScale="1">
        <p:scale>
          <a:sx n="70" d="100"/>
          <a:sy n="70" d="100"/>
        </p:scale>
        <p:origin x="-1156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574"/>
    </p:cViewPr>
  </p:sorterViewPr>
  <p:notesViewPr>
    <p:cSldViewPr>
      <p:cViewPr varScale="1">
        <p:scale>
          <a:sx n="54" d="100"/>
          <a:sy n="54" d="100"/>
        </p:scale>
        <p:origin x="-2682" y="-96"/>
      </p:cViewPr>
      <p:guideLst>
        <p:guide orient="horz" pos="3132"/>
        <p:guide pos="214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969" cy="497921"/>
          </a:xfrm>
          <a:prstGeom prst="rect">
            <a:avLst/>
          </a:prstGeom>
        </p:spPr>
        <p:txBody>
          <a:bodyPr vert="horz" lIns="91641" tIns="45821" rIns="91641" bIns="458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9578" y="0"/>
            <a:ext cx="2953969" cy="497921"/>
          </a:xfrm>
          <a:prstGeom prst="rect">
            <a:avLst/>
          </a:prstGeom>
        </p:spPr>
        <p:txBody>
          <a:bodyPr vert="horz" lIns="91641" tIns="45821" rIns="91641" bIns="45821" rtlCol="0"/>
          <a:lstStyle>
            <a:lvl1pPr algn="r">
              <a:defRPr sz="1200"/>
            </a:lvl1pPr>
          </a:lstStyle>
          <a:p>
            <a:fld id="{2926F01E-795A-42F8-9333-53A8A310B5A7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764"/>
            <a:ext cx="2953969" cy="497920"/>
          </a:xfrm>
          <a:prstGeom prst="rect">
            <a:avLst/>
          </a:prstGeom>
        </p:spPr>
        <p:txBody>
          <a:bodyPr vert="horz" lIns="91641" tIns="45821" rIns="91641" bIns="458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9578" y="9447764"/>
            <a:ext cx="2953969" cy="497920"/>
          </a:xfrm>
          <a:prstGeom prst="rect">
            <a:avLst/>
          </a:prstGeom>
        </p:spPr>
        <p:txBody>
          <a:bodyPr vert="horz" lIns="91641" tIns="45821" rIns="91641" bIns="45821" rtlCol="0" anchor="b"/>
          <a:lstStyle>
            <a:lvl1pPr algn="r">
              <a:defRPr sz="1200"/>
            </a:lvl1pPr>
          </a:lstStyle>
          <a:p>
            <a:fld id="{FB75C24C-FE0D-4263-BE38-A92C279EDE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68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3226" cy="497364"/>
          </a:xfrm>
          <a:prstGeom prst="rect">
            <a:avLst/>
          </a:prstGeom>
        </p:spPr>
        <p:txBody>
          <a:bodyPr vert="horz" lIns="91641" tIns="45821" rIns="91641" bIns="458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364"/>
          </a:xfrm>
          <a:prstGeom prst="rect">
            <a:avLst/>
          </a:prstGeom>
        </p:spPr>
        <p:txBody>
          <a:bodyPr vert="horz" lIns="91641" tIns="45821" rIns="91641" bIns="45821" rtlCol="0"/>
          <a:lstStyle>
            <a:lvl1pPr algn="r">
              <a:defRPr sz="1200"/>
            </a:lvl1pPr>
          </a:lstStyle>
          <a:p>
            <a:fld id="{32A48150-14BC-4B53-B150-4CA0E1EF8750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3638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41" tIns="45821" rIns="91641" bIns="4582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515" y="4724956"/>
            <a:ext cx="5452110" cy="4476274"/>
          </a:xfrm>
          <a:prstGeom prst="rect">
            <a:avLst/>
          </a:prstGeom>
        </p:spPr>
        <p:txBody>
          <a:bodyPr vert="horz" lIns="91641" tIns="45821" rIns="91641" bIns="458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8184"/>
            <a:ext cx="2953226" cy="497364"/>
          </a:xfrm>
          <a:prstGeom prst="rect">
            <a:avLst/>
          </a:prstGeom>
        </p:spPr>
        <p:txBody>
          <a:bodyPr vert="horz" lIns="91641" tIns="45821" rIns="91641" bIns="458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0335" y="9448184"/>
            <a:ext cx="2953226" cy="497364"/>
          </a:xfrm>
          <a:prstGeom prst="rect">
            <a:avLst/>
          </a:prstGeom>
        </p:spPr>
        <p:txBody>
          <a:bodyPr vert="horz" lIns="91641" tIns="45821" rIns="91641" bIns="45821" rtlCol="0" anchor="b"/>
          <a:lstStyle>
            <a:lvl1pPr algn="r">
              <a:defRPr sz="1200"/>
            </a:lvl1pPr>
          </a:lstStyle>
          <a:p>
            <a:fld id="{021413F5-23E0-4781-AF2D-779D9AFC9A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90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13F5-23E0-4781-AF2D-779D9AFC9AF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29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[Knight Example 15.3]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13F5-23E0-4781-AF2D-779D9AFC9AF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2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0C5871-EA15-4890-B29F-76FDA98614FF}" type="datetime1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PHY1025F: Heat and Properties of Matter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B17A6D-4D83-460C-9178-0B33BD0C9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FCA85B-9FA6-4B03-B11B-70288B3E5CD8}" type="datetime1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PHY1025F: Heat and Properties of Matter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B17A6D-4D83-460C-9178-0B33BD0C9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3BDF3-5A4D-442F-9B3F-CA28B81A021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8839200" cy="5181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38B7CD-E15A-4219-8664-8940F0B33A60}" type="datetime1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PHY1025F: Heat and Properties of Matter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B17A6D-4D83-460C-9178-0B33BD0C9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BE7A0C-FDCB-453D-9792-D0FA9012129F}" type="datetime1">
              <a:rPr lang="en-US" smtClean="0"/>
              <a:pPr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PHY1025F: Heat and Properties of Matter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B17A6D-4D83-460C-9178-0B33BD0C9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4E51D-046D-4CB2-B5FE-3179D29E7AAB}" type="datetime1">
              <a:rPr lang="en-US" smtClean="0"/>
              <a:pPr/>
              <a:t>5/20/2014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PHY1025F: Heat and Properties of Matter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B17A6D-4D83-460C-9178-0B33BD0C9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7DD55F-8BCA-4114-9D5B-A0117CA6DC95}" type="datetime1">
              <a:rPr lang="en-US" smtClean="0"/>
              <a:pPr/>
              <a:t>5/20/2014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PHY1025F: Heat and Properties of Matter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B17A6D-4D83-460C-9178-0B33BD0C9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AAED77-02A7-4EC5-B1BF-6D10B6126025}" type="datetime1">
              <a:rPr lang="en-US" smtClean="0"/>
              <a:pPr/>
              <a:t>5/20/2014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PHY1025F: Heat and Properties of Matter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B17A6D-4D83-460C-9178-0B33BD0C9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129356-F067-4343-87C2-BE194FE8D1CE}" type="datetime1">
              <a:rPr lang="en-US" smtClean="0"/>
              <a:pPr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PHY1025F: Heat and Properties of Matter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B17A6D-4D83-460C-9178-0B33BD0C9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90C12F-2DF7-424C-A5C6-5FFD3F7E8D5A}" type="datetime1">
              <a:rPr lang="en-US" smtClean="0"/>
              <a:pPr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PHY1025F: Heat and Properties of Matter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B17A6D-4D83-460C-9178-0B33BD0C9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152400"/>
            <a:ext cx="9144000" cy="762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400800"/>
            <a:ext cx="9144000" cy="3048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8"/>
          <p:cNvSpPr txBox="1">
            <a:spLocks/>
          </p:cNvSpPr>
          <p:nvPr/>
        </p:nvSpPr>
        <p:spPr>
          <a:xfrm>
            <a:off x="8077200" y="64008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17A6D-4D83-460C-9178-0B33BD0C969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 Placeholder 9"/>
          <p:cNvSpPr txBox="1">
            <a:spLocks/>
          </p:cNvSpPr>
          <p:nvPr/>
        </p:nvSpPr>
        <p:spPr>
          <a:xfrm>
            <a:off x="76200" y="6400800"/>
            <a:ext cx="5334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UCT PHY1025F: Vibrations &amp; Waves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df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8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df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26.pdf"/><Relationship Id="rId4" Type="http://schemas.openxmlformats.org/officeDocument/2006/relationships/image" Target="../media/image20.pdf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2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2228850"/>
          </a:xfrm>
        </p:spPr>
        <p:txBody>
          <a:bodyPr/>
          <a:lstStyle/>
          <a:p>
            <a:pPr marL="342900" lvl="0" indent="-342900">
              <a:spcBef>
                <a:spcPct val="50000"/>
              </a:spcBef>
              <a:defRPr/>
            </a:pPr>
            <a:r>
              <a:rPr lang="en-US" sz="8800" b="1" dirty="0"/>
              <a:t>Physics 1025F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5400" dirty="0"/>
              <a:t>Vibrations &amp; Waves</a:t>
            </a:r>
            <a:br>
              <a:rPr lang="en-US" sz="5400" dirty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solidFill>
                  <a:schemeClr val="accent2"/>
                </a:solidFill>
              </a:rPr>
              <a:t/>
            </a:r>
            <a:br>
              <a:rPr lang="en-US" sz="2400" dirty="0">
                <a:solidFill>
                  <a:schemeClr val="accent2"/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65" y="5181600"/>
            <a:ext cx="4631635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Dr. Steve Peterson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Steve.peterson@uct.ac.za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438400" y="3810000"/>
            <a:ext cx="4631635" cy="1143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SOUND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18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399" y="1066800"/>
            <a:ext cx="8686801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 conserve energy, the </a:t>
            </a:r>
            <a:r>
              <a:rPr lang="en-US" b="1" dirty="0" smtClean="0"/>
              <a:t>intensity</a:t>
            </a:r>
            <a:r>
              <a:rPr lang="en-US" dirty="0" smtClean="0"/>
              <a:t> of a point source must </a:t>
            </a:r>
            <a:r>
              <a:rPr lang="en-US" dirty="0" smtClean="0">
                <a:solidFill>
                  <a:schemeClr val="accent1"/>
                </a:solidFill>
              </a:rPr>
              <a:t>decrease</a:t>
            </a:r>
            <a:r>
              <a:rPr lang="en-US" dirty="0" smtClean="0"/>
              <a:t>.  </a:t>
            </a:r>
          </a:p>
          <a:p>
            <a:pPr marL="0" indent="0">
              <a:buNone/>
            </a:pPr>
            <a:r>
              <a:rPr lang="en-US" dirty="0" smtClean="0"/>
              <a:t>The average </a:t>
            </a:r>
            <a:r>
              <a:rPr lang="en-US" dirty="0"/>
              <a:t>power is </a:t>
            </a:r>
            <a:r>
              <a:rPr lang="en-US" dirty="0" smtClean="0">
                <a:solidFill>
                  <a:srgbClr val="C00000"/>
                </a:solidFill>
              </a:rPr>
              <a:t>distributed</a:t>
            </a:r>
            <a:r>
              <a:rPr lang="en-US" dirty="0" smtClean="0"/>
              <a:t> over any </a:t>
            </a:r>
            <a:r>
              <a:rPr lang="en-US" dirty="0"/>
              <a:t>spherical surface centered on a point </a:t>
            </a:r>
            <a:r>
              <a:rPr lang="en-US" dirty="0" smtClean="0"/>
              <a:t>source.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 </a:t>
            </a:r>
            <a:r>
              <a:rPr lang="en-US" dirty="0" smtClean="0"/>
              <a:t>compare intensities </a:t>
            </a:r>
            <a:r>
              <a:rPr lang="en-US" dirty="0" smtClean="0">
                <a:solidFill>
                  <a:srgbClr val="00B050"/>
                </a:solidFill>
              </a:rPr>
              <a:t>at two different points</a:t>
            </a:r>
            <a:r>
              <a:rPr lang="en-US" dirty="0" smtClean="0"/>
              <a:t>: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Intensity of a Point Source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19200" y="3451475"/>
                <a:ext cx="2966068" cy="1044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𝐼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𝑃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𝑠𝑜𝑢𝑟𝑐𝑒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ZA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451475"/>
                <a:ext cx="2966068" cy="10443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75585" y="5066538"/>
                <a:ext cx="1664302" cy="1181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ZA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585" y="5066538"/>
                <a:ext cx="1664302" cy="118186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46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you are standing </a:t>
            </a:r>
            <a:r>
              <a:rPr lang="en-US" dirty="0">
                <a:solidFill>
                  <a:schemeClr val="accent1"/>
                </a:solidFill>
              </a:rPr>
              <a:t>2.0 m</a:t>
            </a:r>
            <a:r>
              <a:rPr lang="en-US" dirty="0"/>
              <a:t> from a lamp that is emitting </a:t>
            </a:r>
            <a:r>
              <a:rPr lang="en-US" dirty="0" smtClean="0"/>
              <a:t>     </a:t>
            </a:r>
            <a:r>
              <a:rPr lang="en-US" dirty="0" smtClean="0">
                <a:solidFill>
                  <a:schemeClr val="accent1"/>
                </a:solidFill>
              </a:rPr>
              <a:t>100 </a:t>
            </a:r>
            <a:r>
              <a:rPr lang="en-US" dirty="0">
                <a:solidFill>
                  <a:schemeClr val="accent1"/>
                </a:solidFill>
              </a:rPr>
              <a:t>W</a:t>
            </a:r>
            <a:r>
              <a:rPr lang="en-US" dirty="0"/>
              <a:t> of infrared and visible light, what is the </a:t>
            </a:r>
            <a:r>
              <a:rPr lang="en-US" dirty="0">
                <a:solidFill>
                  <a:srgbClr val="C00000"/>
                </a:solidFill>
              </a:rPr>
              <a:t>intensity of radiation on your skin</a:t>
            </a:r>
            <a:r>
              <a:rPr lang="en-US" dirty="0"/>
              <a:t>? </a:t>
            </a:r>
            <a:r>
              <a:rPr lang="en-US" dirty="0" smtClean="0"/>
              <a:t> How </a:t>
            </a:r>
            <a:r>
              <a:rPr lang="en-US" dirty="0"/>
              <a:t>does this </a:t>
            </a:r>
            <a:r>
              <a:rPr lang="en-US" dirty="0">
                <a:solidFill>
                  <a:srgbClr val="00B050"/>
                </a:solidFill>
              </a:rPr>
              <a:t>compare with the intensity of sunlight</a:t>
            </a:r>
            <a:r>
              <a:rPr lang="en-US" dirty="0"/>
              <a:t>, approximately </a:t>
            </a:r>
            <a:r>
              <a:rPr lang="en-US" dirty="0">
                <a:solidFill>
                  <a:schemeClr val="accent1"/>
                </a:solidFill>
              </a:rPr>
              <a:t>1000 W/m</a:t>
            </a:r>
            <a:r>
              <a:rPr lang="en-US" baseline="30000" dirty="0">
                <a:solidFill>
                  <a:schemeClr val="accent1"/>
                </a:solidFill>
              </a:rPr>
              <a:t>2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at the surface of the earth?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Intensity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7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1200"/>
                  </a:spcBef>
                  <a:buNone/>
                </a:pPr>
                <a:r>
                  <a:rPr lang="en-ZA" dirty="0" smtClean="0">
                    <a:solidFill>
                      <a:schemeClr val="accent1"/>
                    </a:solidFill>
                  </a:rPr>
                  <a:t>Sensation of loudness is logarithmic </a:t>
                </a:r>
                <a:r>
                  <a:rPr lang="en-ZA" dirty="0"/>
                  <a:t>in the human </a:t>
                </a:r>
                <a:r>
                  <a:rPr lang="en-ZA" dirty="0" smtClean="0"/>
                  <a:t>ear, i.e. a </a:t>
                </a:r>
                <a:r>
                  <a:rPr lang="en-ZA" dirty="0" smtClean="0">
                    <a:solidFill>
                      <a:srgbClr val="C00000"/>
                    </a:solidFill>
                  </a:rPr>
                  <a:t>10x increase in sound intensity </a:t>
                </a:r>
                <a:r>
                  <a:rPr lang="en-ZA" dirty="0" smtClean="0"/>
                  <a:t>only </a:t>
                </a:r>
                <a:r>
                  <a:rPr lang="en-ZA" dirty="0" smtClean="0">
                    <a:solidFill>
                      <a:srgbClr val="00B050"/>
                    </a:solidFill>
                  </a:rPr>
                  <a:t>sounds twice as loud</a:t>
                </a:r>
                <a:r>
                  <a:rPr lang="en-ZA" dirty="0" smtClean="0"/>
                  <a:t>.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ZA" dirty="0" smtClean="0"/>
                  <a:t>The loudness of sound is measured by a quantity called </a:t>
                </a:r>
                <a:r>
                  <a:rPr lang="en-ZA" b="1" dirty="0" smtClean="0"/>
                  <a:t>sound intensity level</a:t>
                </a:r>
                <a:r>
                  <a:rPr lang="en-ZA" dirty="0" smtClean="0"/>
                  <a:t>.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ZA" dirty="0" smtClean="0"/>
                  <a:t>The </a:t>
                </a:r>
                <a:r>
                  <a:rPr lang="en-ZA" dirty="0"/>
                  <a:t>amplitude variation of audible sound is 10</a:t>
                </a:r>
                <a:r>
                  <a:rPr lang="en-ZA" baseline="30000" dirty="0"/>
                  <a:t>−5</a:t>
                </a:r>
                <a:r>
                  <a:rPr lang="en-ZA" dirty="0"/>
                  <a:t> m to 10</a:t>
                </a:r>
                <a:r>
                  <a:rPr lang="en-ZA" baseline="30000" dirty="0"/>
                  <a:t>−11 </a:t>
                </a:r>
                <a:r>
                  <a:rPr lang="en-ZA" dirty="0"/>
                  <a:t>m, </a:t>
                </a:r>
                <a:r>
                  <a:rPr lang="en-ZA" dirty="0" smtClean="0"/>
                  <a:t>with an intensity </a:t>
                </a:r>
                <a:r>
                  <a:rPr lang="en-ZA" dirty="0"/>
                  <a:t>range detectable over </a:t>
                </a:r>
                <a:r>
                  <a:rPr lang="en-ZA" dirty="0">
                    <a:solidFill>
                      <a:schemeClr val="accent1"/>
                    </a:solidFill>
                  </a:rPr>
                  <a:t>12 orders of </a:t>
                </a:r>
                <a:r>
                  <a:rPr lang="en-ZA" dirty="0" smtClean="0">
                    <a:solidFill>
                      <a:schemeClr val="accent1"/>
                    </a:solidFill>
                  </a:rPr>
                  <a:t>magnitude</a:t>
                </a:r>
                <a:r>
                  <a:rPr lang="en-ZA" dirty="0" smtClean="0"/>
                  <a:t>.</a:t>
                </a:r>
                <a:endParaRPr lang="en-ZA" dirty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ZA" dirty="0" smtClean="0"/>
                  <a:t>The </a:t>
                </a:r>
                <a:r>
                  <a:rPr lang="en-ZA" dirty="0" smtClean="0">
                    <a:solidFill>
                      <a:srgbClr val="C00000"/>
                    </a:solidFill>
                  </a:rPr>
                  <a:t>lowest</a:t>
                </a:r>
                <a:r>
                  <a:rPr lang="en-ZA" dirty="0" smtClean="0"/>
                  <a:t> intensity sound that can be heard is 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ZA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ZA" b="0" i="1" smtClean="0">
                          <a:latin typeface="Cambria Math"/>
                        </a:rPr>
                        <m:t>=1.0</m:t>
                      </m:r>
                      <m:r>
                        <a:rPr lang="en-ZA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ZA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ZA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ZA" b="0" i="1" smtClean="0">
                              <a:latin typeface="Cambria Math"/>
                              <a:ea typeface="Cambria Math"/>
                            </a:rPr>
                            <m:t>−12</m:t>
                          </m:r>
                        </m:sup>
                      </m:sSup>
                      <m:f>
                        <m:fPr>
                          <m:ctrlPr>
                            <a:rPr lang="en-ZA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ZA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en-ZA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ZA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ZA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ZA" dirty="0" smtClean="0"/>
              </a:p>
              <a:p>
                <a:pPr marL="0" indent="0">
                  <a:spcBef>
                    <a:spcPts val="1200"/>
                  </a:spcBef>
                  <a:buNone/>
                </a:pPr>
                <a:endParaRPr lang="en-ZA" dirty="0" smtClean="0"/>
              </a:p>
              <a:p>
                <a:pPr>
                  <a:spcBef>
                    <a:spcPts val="1200"/>
                  </a:spcBef>
                </a:pPr>
                <a:endParaRPr lang="en-ZA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1379" t="-1059" r="-1103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Sound Intensity Level: Decibel </a:t>
            </a:r>
            <a:r>
              <a:rPr lang="en-ZA" dirty="0" smtClean="0"/>
              <a:t>Scale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2147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52400" y="1066800"/>
                <a:ext cx="8763000" cy="5181600"/>
              </a:xfrm>
            </p:spPr>
            <p:txBody>
              <a:bodyPr/>
              <a:lstStyle/>
              <a:p>
                <a:pPr marL="0" indent="0">
                  <a:spcBef>
                    <a:spcPts val="1200"/>
                  </a:spcBef>
                  <a:buNone/>
                </a:pPr>
                <a:r>
                  <a:rPr lang="en-ZA" dirty="0" smtClean="0"/>
                  <a:t>The </a:t>
                </a:r>
                <a:r>
                  <a:rPr lang="en-ZA" dirty="0"/>
                  <a:t>units of </a:t>
                </a:r>
                <a:r>
                  <a:rPr lang="en-ZA" dirty="0">
                    <a:solidFill>
                      <a:srgbClr val="C00000"/>
                    </a:solidFill>
                  </a:rPr>
                  <a:t>sound </a:t>
                </a:r>
                <a:r>
                  <a:rPr lang="en-ZA" dirty="0" smtClean="0">
                    <a:solidFill>
                      <a:srgbClr val="C00000"/>
                    </a:solidFill>
                  </a:rPr>
                  <a:t>intensity </a:t>
                </a:r>
                <a14:m>
                  <m:oMath xmlns:m="http://schemas.openxmlformats.org/officeDocument/2006/math">
                    <m:r>
                      <a:rPr lang="en-ZA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ZA" dirty="0" smtClean="0"/>
                  <a:t> </a:t>
                </a:r>
                <a:r>
                  <a:rPr lang="en-ZA" dirty="0"/>
                  <a:t>are </a:t>
                </a:r>
                <a:r>
                  <a:rPr lang="en-ZA" b="1" dirty="0" smtClean="0"/>
                  <a:t>decibels</a:t>
                </a:r>
                <a:r>
                  <a:rPr lang="en-ZA" dirty="0" smtClean="0"/>
                  <a:t> (dB), symbol: </a:t>
                </a:r>
                <a14:m>
                  <m:oMath xmlns:m="http://schemas.openxmlformats.org/officeDocument/2006/math">
                    <m:r>
                      <a:rPr lang="en-ZA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ZA" dirty="0" smtClean="0"/>
              </a:p>
              <a:p>
                <a:pPr marL="0" indent="0">
                  <a:spcBef>
                    <a:spcPts val="1200"/>
                  </a:spcBef>
                  <a:buNone/>
                </a:pPr>
                <a:endParaRPr lang="en-ZA" dirty="0"/>
              </a:p>
              <a:p>
                <a:pPr marL="0" indent="0">
                  <a:buNone/>
                </a:pPr>
                <a:endParaRPr lang="en-ZA" dirty="0" smtClean="0"/>
              </a:p>
              <a:p>
                <a:pPr marL="0" indent="0">
                  <a:buNone/>
                </a:pPr>
                <a:endParaRPr lang="en-ZA" dirty="0"/>
              </a:p>
              <a:p>
                <a:pPr marL="0" indent="0">
                  <a:buNone/>
                </a:pPr>
                <a:endParaRPr lang="en-ZA" dirty="0" smtClean="0"/>
              </a:p>
              <a:p>
                <a:pPr marL="0" indent="0">
                  <a:buNone/>
                </a:pPr>
                <a:r>
                  <a:rPr lang="en-ZA" dirty="0" smtClean="0"/>
                  <a:t>The </a:t>
                </a:r>
                <a:r>
                  <a:rPr lang="en-ZA" dirty="0"/>
                  <a:t>ear is a very sensitive detector of sound </a:t>
                </a:r>
                <a:r>
                  <a:rPr lang="en-ZA" dirty="0" smtClean="0"/>
                  <a:t>waves.</a:t>
                </a:r>
                <a:endParaRPr lang="en-ZA" dirty="0"/>
              </a:p>
              <a:p>
                <a:pPr marL="0" indent="0">
                  <a:buNone/>
                </a:pPr>
                <a:r>
                  <a:rPr lang="en-ZA" dirty="0" smtClean="0"/>
                  <a:t>It </a:t>
                </a:r>
                <a:r>
                  <a:rPr lang="en-ZA" dirty="0"/>
                  <a:t>can detect pressure fluctuations as small as about </a:t>
                </a:r>
                <a:r>
                  <a:rPr lang="en-ZA" dirty="0" smtClean="0">
                    <a:solidFill>
                      <a:schemeClr val="accent1"/>
                    </a:solidFill>
                  </a:rPr>
                  <a:t>3 </a:t>
                </a:r>
                <a:r>
                  <a:rPr lang="en-ZA" dirty="0">
                    <a:solidFill>
                      <a:schemeClr val="accent1"/>
                    </a:solidFill>
                  </a:rPr>
                  <a:t>parts in </a:t>
                </a:r>
                <a:r>
                  <a:rPr lang="en-ZA" dirty="0" smtClean="0">
                    <a:solidFill>
                      <a:schemeClr val="accent1"/>
                    </a:solidFill>
                  </a:rPr>
                  <a:t>10</a:t>
                </a:r>
                <a:r>
                  <a:rPr lang="en-ZA" baseline="30000" dirty="0" smtClean="0">
                    <a:solidFill>
                      <a:schemeClr val="accent1"/>
                    </a:solidFill>
                  </a:rPr>
                  <a:t>10</a:t>
                </a:r>
                <a:r>
                  <a:rPr lang="en-ZA" dirty="0" smtClean="0"/>
                  <a:t>.</a:t>
                </a:r>
                <a:endParaRPr lang="en-ZA" dirty="0"/>
              </a:p>
              <a:p>
                <a:endParaRPr lang="en-ZA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2400" y="1066800"/>
                <a:ext cx="8763000" cy="5181600"/>
              </a:xfrm>
              <a:blipFill rotWithShape="1">
                <a:blip r:embed="rId3"/>
                <a:stretch>
                  <a:fillRect l="-1391" t="-1059" r="-1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Sound Intensity Level: Decibel Scale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776168"/>
              </p:ext>
            </p:extLst>
          </p:nvPr>
        </p:nvGraphicFramePr>
        <p:xfrm>
          <a:off x="1828800" y="1981200"/>
          <a:ext cx="3786188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2" name="Equation" r:id="rId4" imgW="1397000" imgH="482600" progId="Equation.DSMT4">
                  <p:embed/>
                </p:oleObj>
              </mc:Choice>
              <mc:Fallback>
                <p:oleObj name="Equation" r:id="rId4" imgW="1397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981200"/>
                        <a:ext cx="3786188" cy="130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812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i="1" dirty="0" smtClean="0"/>
              <a:t>logarithm (log)</a:t>
            </a:r>
            <a:r>
              <a:rPr lang="en-US" dirty="0" smtClean="0"/>
              <a:t> is defined as</a:t>
            </a:r>
          </a:p>
          <a:p>
            <a:endParaRPr lang="en-US" dirty="0" smtClean="0"/>
          </a:p>
          <a:p>
            <a:r>
              <a:rPr lang="en-US" dirty="0" smtClean="0"/>
              <a:t>we will use </a:t>
            </a:r>
            <a:r>
              <a:rPr lang="en-US" i="1" dirty="0" smtClean="0"/>
              <a:t>base-10</a:t>
            </a:r>
            <a:r>
              <a:rPr lang="en-US" dirty="0" smtClean="0"/>
              <a:t> logarithms right now, so A=10</a:t>
            </a:r>
          </a:p>
          <a:p>
            <a:endParaRPr lang="en-US" dirty="0" smtClean="0"/>
          </a:p>
          <a:p>
            <a:r>
              <a:rPr lang="en-US" dirty="0" smtClean="0"/>
              <a:t>some rules for logarithms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Review: Logarithms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438400" y="1676400"/>
            <a:ext cx="4381500" cy="3556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959100" y="2667000"/>
            <a:ext cx="3340100" cy="342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3200" y="2678668"/>
            <a:ext cx="2407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(subscript A is dropped)</a:t>
            </a:r>
            <a:endParaRPr lang="en-US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959100" y="3787775"/>
            <a:ext cx="3340100" cy="3683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889250" y="4344988"/>
            <a:ext cx="3479800" cy="6731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3327400" y="5181600"/>
            <a:ext cx="26035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5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8839200" cy="19812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ZA" dirty="0"/>
              <a:t>Intensity level is a convenient mathematical transformation of intensity to </a:t>
            </a:r>
            <a:r>
              <a:rPr lang="en-ZA" dirty="0" smtClean="0"/>
              <a:t>a </a:t>
            </a:r>
            <a:r>
              <a:rPr lang="en-ZA" dirty="0">
                <a:solidFill>
                  <a:schemeClr val="accent1"/>
                </a:solidFill>
              </a:rPr>
              <a:t>logarithmic </a:t>
            </a:r>
            <a:r>
              <a:rPr lang="en-ZA" dirty="0" smtClean="0">
                <a:solidFill>
                  <a:schemeClr val="accent1"/>
                </a:solidFill>
              </a:rPr>
              <a:t>scale</a:t>
            </a:r>
            <a:r>
              <a:rPr lang="en-ZA" dirty="0" smtClean="0"/>
              <a:t>.</a:t>
            </a:r>
            <a:endParaRPr lang="en-ZA" dirty="0"/>
          </a:p>
          <a:p>
            <a:pPr marL="0" indent="0">
              <a:spcBef>
                <a:spcPts val="1200"/>
              </a:spcBef>
              <a:buNone/>
            </a:pPr>
            <a:r>
              <a:rPr lang="en-ZA" dirty="0" smtClean="0"/>
              <a:t>Threshold </a:t>
            </a:r>
            <a:r>
              <a:rPr lang="en-ZA" dirty="0"/>
              <a:t>of hearing is </a:t>
            </a:r>
            <a:r>
              <a:rPr lang="en-ZA" b="1" dirty="0"/>
              <a:t>0 dB </a:t>
            </a:r>
            <a:r>
              <a:rPr lang="en-ZA" dirty="0"/>
              <a:t>(faintest sound most humans can hear </a:t>
            </a:r>
            <a:r>
              <a:rPr lang="en-ZA" dirty="0" smtClean="0"/>
              <a:t>– about </a:t>
            </a:r>
            <a:r>
              <a:rPr lang="en-ZA" dirty="0">
                <a:solidFill>
                  <a:srgbClr val="C00000"/>
                </a:solidFill>
              </a:rPr>
              <a:t>1 x 10</a:t>
            </a:r>
            <a:r>
              <a:rPr lang="en-ZA" baseline="30000" dirty="0">
                <a:solidFill>
                  <a:srgbClr val="C00000"/>
                </a:solidFill>
              </a:rPr>
              <a:t>-12</a:t>
            </a:r>
            <a:r>
              <a:rPr lang="en-ZA" dirty="0">
                <a:solidFill>
                  <a:srgbClr val="C00000"/>
                </a:solidFill>
              </a:rPr>
              <a:t> W/m</a:t>
            </a:r>
            <a:r>
              <a:rPr lang="en-ZA" baseline="30000" dirty="0">
                <a:solidFill>
                  <a:srgbClr val="C00000"/>
                </a:solidFill>
              </a:rPr>
              <a:t>2</a:t>
            </a:r>
            <a:r>
              <a:rPr lang="en-ZA" dirty="0" smtClean="0"/>
              <a:t>).</a:t>
            </a:r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Sound Intensity Level: Decibel Scale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52400" y="3156466"/>
            <a:ext cx="8610600" cy="30157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 pitchFamily="34" charset="0"/>
              <a:buNone/>
            </a:pPr>
            <a:r>
              <a:rPr lang="en-ZA" dirty="0" smtClean="0"/>
              <a:t>Threshold of pain is </a:t>
            </a:r>
            <a:r>
              <a:rPr lang="en-ZA" dirty="0" smtClean="0">
                <a:solidFill>
                  <a:srgbClr val="00B050"/>
                </a:solidFill>
              </a:rPr>
              <a:t>120-130 dB </a:t>
            </a:r>
            <a:r>
              <a:rPr lang="en-ZA" dirty="0" smtClean="0"/>
              <a:t>(loudest sound most humans can tolerate – about 1 – 10 W/m</a:t>
            </a:r>
            <a:r>
              <a:rPr lang="en-ZA" baseline="30000" dirty="0" smtClean="0"/>
              <a:t>2</a:t>
            </a:r>
            <a:r>
              <a:rPr lang="en-ZA" dirty="0" smtClean="0"/>
              <a:t>).</a:t>
            </a:r>
          </a:p>
          <a:p>
            <a:pPr marL="0" indent="0">
              <a:spcBef>
                <a:spcPts val="1200"/>
              </a:spcBef>
              <a:buFont typeface="Arial" pitchFamily="34" charset="0"/>
              <a:buNone/>
            </a:pPr>
            <a:r>
              <a:rPr lang="en-ZA" dirty="0" smtClean="0"/>
              <a:t>Jet airplanes are about 150 </a:t>
            </a:r>
            <a:r>
              <a:rPr lang="en-ZA" dirty="0" err="1" smtClean="0"/>
              <a:t>dB.</a:t>
            </a:r>
            <a:endParaRPr lang="en-ZA" dirty="0" smtClean="0"/>
          </a:p>
          <a:p>
            <a:pPr marL="0" indent="0">
              <a:spcBef>
                <a:spcPts val="1200"/>
              </a:spcBef>
              <a:buFont typeface="Arial" pitchFamily="34" charset="0"/>
              <a:buNone/>
            </a:pPr>
            <a:r>
              <a:rPr lang="en-ZA" dirty="0" smtClean="0"/>
              <a:t>Multiplying a given intensity by 10 adds 10 dB to the intensity level.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0652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/>
              <a:t>One student talking in the </a:t>
            </a:r>
            <a:r>
              <a:rPr lang="en-ZA" dirty="0" smtClean="0"/>
              <a:t>PHY1025F </a:t>
            </a:r>
            <a:r>
              <a:rPr lang="en-ZA" dirty="0"/>
              <a:t>class produces </a:t>
            </a:r>
            <a:r>
              <a:rPr lang="en-ZA" dirty="0">
                <a:solidFill>
                  <a:schemeClr val="accent1"/>
                </a:solidFill>
              </a:rPr>
              <a:t>60 dB </a:t>
            </a:r>
            <a:r>
              <a:rPr lang="en-ZA" dirty="0"/>
              <a:t>of noise. </a:t>
            </a:r>
            <a:r>
              <a:rPr lang="en-ZA" dirty="0" smtClean="0"/>
              <a:t> </a:t>
            </a:r>
            <a:r>
              <a:rPr lang="en-ZA" dirty="0" smtClean="0">
                <a:solidFill>
                  <a:srgbClr val="C00000"/>
                </a:solidFill>
              </a:rPr>
              <a:t>What </a:t>
            </a:r>
            <a:r>
              <a:rPr lang="en-ZA" dirty="0">
                <a:solidFill>
                  <a:srgbClr val="C00000"/>
                </a:solidFill>
              </a:rPr>
              <a:t>is </a:t>
            </a:r>
            <a:r>
              <a:rPr lang="en-ZA" dirty="0" smtClean="0">
                <a:solidFill>
                  <a:srgbClr val="C00000"/>
                </a:solidFill>
              </a:rPr>
              <a:t>the </a:t>
            </a:r>
            <a:r>
              <a:rPr lang="en-ZA" dirty="0">
                <a:solidFill>
                  <a:srgbClr val="C00000"/>
                </a:solidFill>
              </a:rPr>
              <a:t>sound level of five students talking</a:t>
            </a:r>
            <a:r>
              <a:rPr lang="en-ZA" dirty="0"/>
              <a:t>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Sound Intensity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03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88392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human ear is an incredibly sensitive detector of sound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Ear and Its Response (12-3)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1904999"/>
            <a:ext cx="8382000" cy="42433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600" dirty="0" smtClean="0"/>
              <a:t>The eardrum transfers sound to the 3 </a:t>
            </a:r>
            <a:r>
              <a:rPr lang="en-US" sz="2600" dirty="0" smtClean="0">
                <a:solidFill>
                  <a:srgbClr val="00B050"/>
                </a:solidFill>
              </a:rPr>
              <a:t>ear bones</a:t>
            </a:r>
            <a:r>
              <a:rPr lang="en-US" sz="2600" dirty="0" smtClean="0"/>
              <a:t>, which vibrates the </a:t>
            </a:r>
            <a:r>
              <a:rPr lang="en-US" sz="2600" dirty="0" smtClean="0">
                <a:solidFill>
                  <a:schemeClr val="accent1"/>
                </a:solidFill>
              </a:rPr>
              <a:t>oval window</a:t>
            </a:r>
            <a:r>
              <a:rPr lang="en-US" sz="2600" dirty="0" smtClean="0"/>
              <a:t> where the </a:t>
            </a:r>
            <a:r>
              <a:rPr lang="en-US" sz="2600" dirty="0" smtClean="0">
                <a:solidFill>
                  <a:schemeClr val="accent2"/>
                </a:solidFill>
              </a:rPr>
              <a:t>cochlea</a:t>
            </a:r>
            <a:r>
              <a:rPr lang="en-US" sz="2600" dirty="0" smtClean="0"/>
              <a:t> produces electrical energy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4414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We perceive two aspects of sound:</a:t>
            </a:r>
          </a:p>
          <a:p>
            <a:r>
              <a:rPr lang="en-US" b="1" dirty="0" smtClean="0"/>
              <a:t>Loudness</a:t>
            </a:r>
            <a:r>
              <a:rPr lang="en-US" dirty="0" smtClean="0"/>
              <a:t> is related to the </a:t>
            </a:r>
            <a:r>
              <a:rPr lang="en-US" dirty="0" smtClean="0">
                <a:solidFill>
                  <a:schemeClr val="accent1"/>
                </a:solidFill>
              </a:rPr>
              <a:t>intensity</a:t>
            </a:r>
            <a:r>
              <a:rPr lang="en-US" dirty="0" smtClean="0"/>
              <a:t> of a sound wave</a:t>
            </a:r>
          </a:p>
          <a:p>
            <a:r>
              <a:rPr lang="en-US" b="1" dirty="0" smtClean="0"/>
              <a:t>Pitch</a:t>
            </a:r>
            <a:r>
              <a:rPr lang="en-US" dirty="0" smtClean="0"/>
              <a:t> is related to the </a:t>
            </a:r>
            <a:r>
              <a:rPr lang="en-US" dirty="0" smtClean="0">
                <a:solidFill>
                  <a:srgbClr val="C00000"/>
                </a:solidFill>
              </a:rPr>
              <a:t>frequency</a:t>
            </a:r>
            <a:r>
              <a:rPr lang="en-US" dirty="0" smtClean="0"/>
              <a:t> of a sound wave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Whether or not we can hear a sound depends if it is in our audible range:</a:t>
            </a:r>
          </a:p>
          <a:p>
            <a:r>
              <a:rPr lang="en-US" dirty="0" smtClean="0"/>
              <a:t>frequencies </a:t>
            </a:r>
            <a:r>
              <a:rPr lang="en-US" dirty="0" smtClean="0">
                <a:solidFill>
                  <a:schemeClr val="accent1"/>
                </a:solidFill>
              </a:rPr>
              <a:t>above</a:t>
            </a:r>
            <a:r>
              <a:rPr lang="en-US" dirty="0" smtClean="0"/>
              <a:t> our audible range are </a:t>
            </a:r>
            <a:r>
              <a:rPr lang="en-US" dirty="0" smtClean="0">
                <a:solidFill>
                  <a:schemeClr val="accent1"/>
                </a:solidFill>
              </a:rPr>
              <a:t>ultrasonic </a:t>
            </a:r>
          </a:p>
          <a:p>
            <a:r>
              <a:rPr lang="en-US" dirty="0" smtClean="0"/>
              <a:t>frequencies </a:t>
            </a:r>
            <a:r>
              <a:rPr lang="en-US" dirty="0" smtClean="0">
                <a:solidFill>
                  <a:srgbClr val="C00000"/>
                </a:solidFill>
              </a:rPr>
              <a:t>below</a:t>
            </a:r>
            <a:r>
              <a:rPr lang="en-US" dirty="0" smtClean="0"/>
              <a:t> our audible range are </a:t>
            </a:r>
            <a:r>
              <a:rPr lang="en-US" dirty="0" smtClean="0">
                <a:solidFill>
                  <a:srgbClr val="C00000"/>
                </a:solidFill>
              </a:rPr>
              <a:t>infrasonic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Loudness, pitch, &amp; audible range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07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/>
              <a:t>You are working in a shop where the noise level is </a:t>
            </a:r>
            <a:r>
              <a:rPr lang="en-ZA" dirty="0" smtClean="0"/>
              <a:t>a constant </a:t>
            </a:r>
            <a:r>
              <a:rPr lang="en-ZA" dirty="0">
                <a:solidFill>
                  <a:schemeClr val="accent1"/>
                </a:solidFill>
              </a:rPr>
              <a:t>90 </a:t>
            </a:r>
            <a:r>
              <a:rPr lang="en-ZA" dirty="0" err="1">
                <a:solidFill>
                  <a:schemeClr val="accent1"/>
                </a:solidFill>
              </a:rPr>
              <a:t>dB</a:t>
            </a:r>
            <a:r>
              <a:rPr lang="en-ZA" dirty="0" err="1"/>
              <a:t>.</a:t>
            </a:r>
            <a:r>
              <a:rPr lang="en-ZA" dirty="0"/>
              <a:t> </a:t>
            </a:r>
            <a:r>
              <a:rPr lang="en-ZA" dirty="0" smtClean="0"/>
              <a:t> </a:t>
            </a:r>
          </a:p>
          <a:p>
            <a:pPr marL="514350" indent="-514350">
              <a:buAutoNum type="alphaLcParenR"/>
            </a:pPr>
            <a:r>
              <a:rPr lang="en-ZA" dirty="0" smtClean="0"/>
              <a:t>Your </a:t>
            </a:r>
            <a:r>
              <a:rPr lang="en-ZA" dirty="0"/>
              <a:t>eardrum has a diameter of approximately </a:t>
            </a:r>
            <a:r>
              <a:rPr lang="en-ZA" dirty="0">
                <a:solidFill>
                  <a:schemeClr val="accent1"/>
                </a:solidFill>
              </a:rPr>
              <a:t>8.4 </a:t>
            </a:r>
            <a:r>
              <a:rPr lang="en-ZA" dirty="0" smtClean="0">
                <a:solidFill>
                  <a:schemeClr val="accent1"/>
                </a:solidFill>
              </a:rPr>
              <a:t>mm</a:t>
            </a:r>
            <a:r>
              <a:rPr lang="en-ZA" dirty="0" smtClean="0"/>
              <a:t>.  </a:t>
            </a:r>
            <a:r>
              <a:rPr lang="en-ZA" dirty="0" smtClean="0">
                <a:solidFill>
                  <a:srgbClr val="C00000"/>
                </a:solidFill>
              </a:rPr>
              <a:t>How </a:t>
            </a:r>
            <a:r>
              <a:rPr lang="en-ZA" dirty="0">
                <a:solidFill>
                  <a:srgbClr val="C00000"/>
                </a:solidFill>
              </a:rPr>
              <a:t>much power is being received by one of your </a:t>
            </a:r>
            <a:r>
              <a:rPr lang="en-ZA" dirty="0" smtClean="0">
                <a:solidFill>
                  <a:srgbClr val="C00000"/>
                </a:solidFill>
              </a:rPr>
              <a:t>eardrums</a:t>
            </a:r>
            <a:r>
              <a:rPr lang="en-ZA" dirty="0" smtClean="0"/>
              <a:t>?</a:t>
            </a:r>
          </a:p>
          <a:p>
            <a:pPr marL="514350" indent="-514350">
              <a:buAutoNum type="alphaLcParenR"/>
            </a:pPr>
            <a:r>
              <a:rPr lang="en-ZA" dirty="0" smtClean="0"/>
              <a:t>This </a:t>
            </a:r>
            <a:r>
              <a:rPr lang="en-ZA" dirty="0"/>
              <a:t>level of noise is damaging over a long time, so you use earplugs that are rated to reduce the sound intensity level by </a:t>
            </a:r>
            <a:r>
              <a:rPr lang="en-ZA" dirty="0">
                <a:solidFill>
                  <a:schemeClr val="accent1"/>
                </a:solidFill>
              </a:rPr>
              <a:t>26 dB</a:t>
            </a:r>
            <a:r>
              <a:rPr lang="en-ZA" dirty="0"/>
              <a:t>, a typical </a:t>
            </a:r>
            <a:r>
              <a:rPr lang="en-ZA" dirty="0" smtClean="0"/>
              <a:t>rating.  </a:t>
            </a:r>
            <a:r>
              <a:rPr lang="en-ZA" dirty="0" smtClean="0">
                <a:solidFill>
                  <a:srgbClr val="C00000"/>
                </a:solidFill>
              </a:rPr>
              <a:t>What </a:t>
            </a:r>
            <a:r>
              <a:rPr lang="en-ZA" dirty="0">
                <a:solidFill>
                  <a:srgbClr val="C00000"/>
                </a:solidFill>
              </a:rPr>
              <a:t>is the power received by one eardrum now</a:t>
            </a:r>
            <a:r>
              <a:rPr lang="en-ZA" dirty="0"/>
              <a:t>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Sound Intensity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11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>
              <a:buNone/>
            </a:pPr>
            <a:r>
              <a:rPr lang="en-US" i="1" dirty="0" smtClean="0"/>
              <a:t>Sound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rgbClr val="00B050"/>
                </a:solidFill>
              </a:rPr>
              <a:t>longitudinal</a:t>
            </a:r>
            <a:r>
              <a:rPr lang="en-US" dirty="0" smtClean="0"/>
              <a:t> wave transmitted though a medium.   </a:t>
            </a:r>
          </a:p>
          <a:p>
            <a:pPr marL="0">
              <a:buNone/>
            </a:pPr>
            <a:r>
              <a:rPr lang="en-US" dirty="0" smtClean="0"/>
              <a:t>Sound requires a </a:t>
            </a:r>
            <a:r>
              <a:rPr lang="en-US" dirty="0" smtClean="0">
                <a:solidFill>
                  <a:schemeClr val="accent1"/>
                </a:solidFill>
              </a:rPr>
              <a:t>source</a:t>
            </a:r>
            <a:r>
              <a:rPr lang="en-US" dirty="0" smtClean="0"/>
              <a:t>, a </a:t>
            </a:r>
            <a:r>
              <a:rPr lang="en-US" dirty="0" smtClean="0">
                <a:solidFill>
                  <a:schemeClr val="accent2"/>
                </a:solidFill>
              </a:rPr>
              <a:t>medium</a:t>
            </a:r>
            <a:r>
              <a:rPr lang="en-US" dirty="0" smtClean="0"/>
              <a:t> of transmission, and a means of </a:t>
            </a:r>
            <a:r>
              <a:rPr lang="en-US" dirty="0" smtClean="0">
                <a:solidFill>
                  <a:schemeClr val="accent4"/>
                </a:solidFill>
              </a:rPr>
              <a:t>detection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Speed </a:t>
            </a:r>
            <a:r>
              <a:rPr lang="en-US" dirty="0" smtClean="0"/>
              <a:t>of sound in air is about 340 m/s</a:t>
            </a:r>
          </a:p>
          <a:p>
            <a:pPr lvl="1"/>
            <a:r>
              <a:rPr lang="en-US" dirty="0" smtClean="0"/>
              <a:t>depends slightly on temperature</a:t>
            </a:r>
          </a:p>
          <a:p>
            <a:pPr lvl="1"/>
            <a:r>
              <a:rPr lang="en-US" dirty="0" smtClean="0"/>
              <a:t>depends strongly on the medium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Sound (12-1)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590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52400" y="1066800"/>
                <a:ext cx="8839200" cy="2057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Any instrument relying on strings to make a sound (piano, violin, guitar, harp, …) uses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standing waves </a:t>
                </a:r>
                <a:r>
                  <a:rPr lang="en-US" dirty="0" smtClean="0"/>
                  <a:t>to create that </a:t>
                </a:r>
                <a:r>
                  <a:rPr lang="en-US" dirty="0" err="1" smtClean="0"/>
                  <a:t>sound.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 frequency of the emitted sound 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𝐿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2400" y="1066800"/>
                <a:ext cx="8839200" cy="2057400"/>
              </a:xfrm>
              <a:blipFill rotWithShape="1">
                <a:blip r:embed="rId2"/>
                <a:stretch>
                  <a:fillRect l="-1379" t="-2663" b="-7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Stringed Musical Instruments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1"/>
              <p:cNvSpPr txBox="1">
                <a:spLocks/>
              </p:cNvSpPr>
              <p:nvPr/>
            </p:nvSpPr>
            <p:spPr>
              <a:xfrm>
                <a:off x="152400" y="3505200"/>
                <a:ext cx="8686800" cy="312420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speed of a wave </a:t>
                </a:r>
                <a:r>
                  <a:rPr lang="en-US" dirty="0" smtClean="0"/>
                  <a:t>on a string 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 smtClean="0"/>
                  <a:t>.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So, the </a:t>
                </a:r>
                <a:r>
                  <a:rPr lang="en-US" b="1" dirty="0" smtClean="0"/>
                  <a:t>frequency produced </a:t>
                </a:r>
                <a:r>
                  <a:rPr lang="en-US" dirty="0" smtClean="0"/>
                  <a:t>depends on the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tension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), the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length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 smtClean="0"/>
                  <a:t>) and the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linear mass density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 smtClean="0"/>
                  <a:t>) of the string.</a:t>
                </a:r>
                <a:endParaRPr lang="en-US" dirty="0"/>
              </a:p>
            </p:txBody>
          </p:sp>
        </mc:Choice>
        <mc:Fallback>
          <p:sp>
            <p:nvSpPr>
              <p:cNvPr id="5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505200"/>
                <a:ext cx="8686800" cy="3124200"/>
              </a:xfrm>
              <a:prstGeom prst="rect">
                <a:avLst/>
              </a:prstGeom>
              <a:blipFill rotWithShape="1">
                <a:blip r:embed="rId3"/>
                <a:stretch>
                  <a:fillRect l="-1404" r="-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897450" y="2025514"/>
                <a:ext cx="1948226" cy="13272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borderBox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𝐿</m:t>
                              </m:r>
                            </m:den>
                          </m:f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den>
                              </m:f>
                            </m:e>
                          </m:rad>
                        </m:e>
                      </m:borderBox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450" y="2025514"/>
                <a:ext cx="1948226" cy="13272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118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A string on a violin has a fundamental frequency of </a:t>
            </a:r>
            <a:r>
              <a:rPr lang="en-US" dirty="0">
                <a:solidFill>
                  <a:schemeClr val="accent1"/>
                </a:solidFill>
              </a:rPr>
              <a:t>440 Hz</a:t>
            </a:r>
            <a:r>
              <a:rPr lang="en-US" dirty="0"/>
              <a:t>. </a:t>
            </a:r>
            <a:r>
              <a:rPr lang="en-US" dirty="0" smtClean="0"/>
              <a:t> The </a:t>
            </a:r>
            <a:r>
              <a:rPr lang="en-US" dirty="0"/>
              <a:t>length of the vibrating portion is 32 cm, and it has a mass of </a:t>
            </a:r>
            <a:r>
              <a:rPr lang="en-US" dirty="0">
                <a:solidFill>
                  <a:schemeClr val="accent1"/>
                </a:solidFill>
              </a:rPr>
              <a:t>0.35 g</a:t>
            </a:r>
            <a:r>
              <a:rPr lang="en-US" dirty="0"/>
              <a:t>. </a:t>
            </a:r>
            <a:r>
              <a:rPr lang="en-US" dirty="0" smtClean="0"/>
              <a:t> Under </a:t>
            </a:r>
            <a:r>
              <a:rPr lang="en-US" dirty="0"/>
              <a:t>what </a:t>
            </a:r>
            <a:r>
              <a:rPr lang="en-US" dirty="0">
                <a:solidFill>
                  <a:srgbClr val="C00000"/>
                </a:solidFill>
              </a:rPr>
              <a:t>tension</a:t>
            </a:r>
            <a:r>
              <a:rPr lang="en-US" dirty="0"/>
              <a:t> must the string be placed?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/>
              <a:t>Violin</a:t>
            </a:r>
          </a:p>
        </p:txBody>
      </p:sp>
    </p:spTree>
    <p:extLst>
      <p:ext uri="{BB962C8B-B14F-4D97-AF65-F5344CB8AC3E}">
        <p14:creationId xmlns:p14="http://schemas.microsoft.com/office/powerpoint/2010/main" val="367487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What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properties of gas </a:t>
                </a:r>
                <a:r>
                  <a:rPr lang="en-US" dirty="0" smtClean="0"/>
                  <a:t>would determine the speed of sound waves?  </a:t>
                </a:r>
              </a:p>
              <a:p>
                <a:pPr>
                  <a:buFontTx/>
                  <a:buChar char="-"/>
                </a:pPr>
                <a:r>
                  <a:rPr lang="en-US" sz="2400" dirty="0" smtClean="0"/>
                  <a:t>The velocity of the gas molecules:</a:t>
                </a:r>
              </a:p>
              <a:p>
                <a:pPr>
                  <a:buFontTx/>
                  <a:buChar char="-"/>
                </a:pPr>
                <a:r>
                  <a:rPr lang="en-US" sz="24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400" dirty="0" smtClean="0"/>
                  <a:t> is Boltzmann’s constant,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 smtClean="0"/>
                  <a:t> is 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absolute temperature </a:t>
                </a:r>
                <a:r>
                  <a:rPr lang="en-US" sz="2400" dirty="0" smtClean="0"/>
                  <a:t>in kelvin,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400" dirty="0" smtClean="0"/>
                  <a:t> is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atomic mass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 smtClean="0"/>
                  <a:t>For sound waves, the </a:t>
                </a:r>
                <a:r>
                  <a:rPr lang="en-US" b="1" dirty="0"/>
                  <a:t>speed</a:t>
                </a:r>
                <a:r>
                  <a:rPr lang="en-US" dirty="0"/>
                  <a:t> </a:t>
                </a:r>
                <a:r>
                  <a:rPr lang="en-US" dirty="0" smtClean="0"/>
                  <a:t>is given </a:t>
                </a:r>
                <a:r>
                  <a:rPr lang="en-US" dirty="0"/>
                  <a:t>by:</a:t>
                </a:r>
              </a:p>
              <a:p>
                <a:pPr marL="0" indent="0">
                  <a:buNone/>
                </a:pPr>
                <a:r>
                  <a:rPr lang="en-US" dirty="0"/>
                  <a:t>w</a:t>
                </a:r>
                <a:r>
                  <a:rPr lang="en-US" dirty="0" smtClean="0"/>
                  <a:t>here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dirty="0" smtClean="0"/>
                  <a:t> is a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constant that depends on the gas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Observations:</a:t>
                </a:r>
              </a:p>
              <a:p>
                <a:pPr>
                  <a:buFontTx/>
                  <a:buChar char="-"/>
                </a:pPr>
                <a:r>
                  <a:rPr lang="en-US" sz="2400" dirty="0" smtClean="0"/>
                  <a:t>Speed of sound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increases</a:t>
                </a:r>
                <a:r>
                  <a:rPr lang="en-US" sz="2400" dirty="0" smtClean="0"/>
                  <a:t> with 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temperature</a:t>
                </a:r>
              </a:p>
              <a:p>
                <a:pPr>
                  <a:buFontTx/>
                  <a:buChar char="-"/>
                </a:pPr>
                <a:r>
                  <a:rPr lang="en-US" sz="2400" dirty="0" smtClean="0"/>
                  <a:t>Speed of sound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increases</a:t>
                </a:r>
                <a:r>
                  <a:rPr lang="en-US" sz="2400" dirty="0" smtClean="0"/>
                  <a:t> with decreasing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atomic mass</a:t>
                </a:r>
              </a:p>
              <a:p>
                <a:pPr>
                  <a:buFontTx/>
                  <a:buChar char="-"/>
                </a:pPr>
                <a:r>
                  <a:rPr lang="en-US" sz="2400" dirty="0" smtClean="0"/>
                  <a:t>Speed of sound 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does not depend </a:t>
                </a:r>
                <a:r>
                  <a:rPr lang="en-US" sz="2400" dirty="0" smtClean="0"/>
                  <a:t>on pressure or density of the gas</a:t>
                </a:r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3"/>
                <a:stretch>
                  <a:fillRect l="-1379" t="-1059" b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Speed: Sound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540750"/>
              </p:ext>
            </p:extLst>
          </p:nvPr>
        </p:nvGraphicFramePr>
        <p:xfrm>
          <a:off x="6230100" y="3004200"/>
          <a:ext cx="2380500" cy="111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4" name="Equation" r:id="rId4" imgW="952200" imgH="444240" progId="Equation.DSMT4">
                  <p:embed/>
                </p:oleObj>
              </mc:Choice>
              <mc:Fallback>
                <p:oleObj name="Equation" r:id="rId4" imgW="9522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0100" y="3004200"/>
                        <a:ext cx="2380500" cy="111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384651"/>
              </p:ext>
            </p:extLst>
          </p:nvPr>
        </p:nvGraphicFramePr>
        <p:xfrm>
          <a:off x="4928040" y="1600200"/>
          <a:ext cx="1701360" cy="88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5" name="Equation" r:id="rId6" imgW="850680" imgH="444240" progId="Equation.DSMT4">
                  <p:embed/>
                </p:oleObj>
              </mc:Choice>
              <mc:Fallback>
                <p:oleObj name="Equation" r:id="rId6" imgW="8506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8040" y="1600200"/>
                        <a:ext cx="1701360" cy="888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9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88392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During a thunderstorm, you see a flash from a lightening strike.  </a:t>
            </a:r>
            <a:r>
              <a:rPr lang="en-US" dirty="0" smtClean="0">
                <a:solidFill>
                  <a:schemeClr val="accent1"/>
                </a:solidFill>
              </a:rPr>
              <a:t>8.0 seconds </a:t>
            </a:r>
            <a:r>
              <a:rPr lang="en-US" dirty="0" smtClean="0"/>
              <a:t>later, you hear a crack of thunder.  </a:t>
            </a:r>
            <a:r>
              <a:rPr lang="en-US" dirty="0" smtClean="0">
                <a:solidFill>
                  <a:srgbClr val="C00000"/>
                </a:solidFill>
              </a:rPr>
              <a:t>How far away did the lightening strike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The Speed of Sound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92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8839200" cy="2514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particular species of spider spins a web with silk threads of density </a:t>
            </a:r>
            <a:r>
              <a:rPr lang="en-US" dirty="0">
                <a:solidFill>
                  <a:schemeClr val="accent1"/>
                </a:solidFill>
              </a:rPr>
              <a:t>1300 kg/m</a:t>
            </a:r>
            <a:r>
              <a:rPr lang="en-US" baseline="30000" dirty="0">
                <a:solidFill>
                  <a:schemeClr val="accent1"/>
                </a:solidFill>
              </a:rPr>
              <a:t>3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and diameter </a:t>
            </a:r>
            <a:r>
              <a:rPr lang="en-US" dirty="0">
                <a:solidFill>
                  <a:schemeClr val="accent1"/>
                </a:solidFill>
              </a:rPr>
              <a:t>3.0 µm</a:t>
            </a:r>
            <a:r>
              <a:rPr lang="en-US" dirty="0"/>
              <a:t>. </a:t>
            </a:r>
            <a:r>
              <a:rPr lang="en-US" dirty="0" smtClean="0"/>
              <a:t> A </a:t>
            </a:r>
            <a:r>
              <a:rPr lang="en-US" dirty="0"/>
              <a:t>typical tension in the radial threads of such a web is </a:t>
            </a:r>
            <a:r>
              <a:rPr lang="en-US" dirty="0">
                <a:solidFill>
                  <a:schemeClr val="accent1"/>
                </a:solidFill>
              </a:rPr>
              <a:t>7.0 </a:t>
            </a:r>
            <a:r>
              <a:rPr lang="en-US" dirty="0" err="1">
                <a:solidFill>
                  <a:schemeClr val="accent1"/>
                </a:solidFill>
              </a:rPr>
              <a:t>mN</a:t>
            </a:r>
            <a:r>
              <a:rPr lang="en-US" dirty="0" smtClean="0"/>
              <a:t>.  </a:t>
            </a:r>
            <a:r>
              <a:rPr lang="en-US" dirty="0"/>
              <a:t>If a fly lands in this web, </a:t>
            </a:r>
            <a:r>
              <a:rPr lang="en-US" dirty="0">
                <a:solidFill>
                  <a:srgbClr val="C00000"/>
                </a:solidFill>
              </a:rPr>
              <a:t>which will reach the spider first</a:t>
            </a:r>
            <a:r>
              <a:rPr lang="en-US" dirty="0"/>
              <a:t>, the sound or the wave on the web silk?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The Speed of Sound</a:t>
            </a:r>
            <a:endParaRPr lang="en-US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962400" y="5670888"/>
            <a:ext cx="4953000" cy="5775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Answer: wave, v = 436.4 m/s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672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8839200" cy="1143000"/>
          </a:xfrm>
        </p:spPr>
        <p:txBody>
          <a:bodyPr/>
          <a:lstStyle/>
          <a:p>
            <a:pPr marL="0" indent="0">
              <a:buNone/>
            </a:pPr>
            <a:r>
              <a:rPr lang="en-ZA" dirty="0" smtClean="0"/>
              <a:t>Sound waves are </a:t>
            </a:r>
            <a:r>
              <a:rPr lang="en-ZA" dirty="0" smtClean="0">
                <a:solidFill>
                  <a:schemeClr val="accent1"/>
                </a:solidFill>
              </a:rPr>
              <a:t>longitudinal waves </a:t>
            </a:r>
            <a:r>
              <a:rPr lang="en-ZA" dirty="0" smtClean="0"/>
              <a:t>composed of regions of </a:t>
            </a:r>
            <a:r>
              <a:rPr lang="en-ZA" dirty="0" smtClean="0">
                <a:solidFill>
                  <a:srgbClr val="C00000"/>
                </a:solidFill>
              </a:rPr>
              <a:t>compression</a:t>
            </a:r>
            <a:r>
              <a:rPr lang="en-ZA" dirty="0" smtClean="0"/>
              <a:t> and </a:t>
            </a:r>
            <a:r>
              <a:rPr lang="en-ZA" dirty="0" smtClean="0">
                <a:solidFill>
                  <a:srgbClr val="00B050"/>
                </a:solidFill>
              </a:rPr>
              <a:t>rarefaction</a:t>
            </a:r>
            <a:r>
              <a:rPr lang="en-ZA" dirty="0" smtClean="0"/>
              <a:t> of the medium or pressure waves.  </a:t>
            </a:r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Sound Waves</a:t>
            </a:r>
            <a:endParaRPr lang="en-ZA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2548445"/>
            <a:ext cx="8763000" cy="37364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ZA" dirty="0" smtClean="0"/>
              <a:t>Like a wave on a string, </a:t>
            </a:r>
            <a:r>
              <a:rPr lang="en-ZA" dirty="0" smtClean="0">
                <a:solidFill>
                  <a:srgbClr val="C00000"/>
                </a:solidFill>
              </a:rPr>
              <a:t>sound waves </a:t>
            </a:r>
            <a:r>
              <a:rPr lang="en-ZA" dirty="0" smtClean="0"/>
              <a:t>will also </a:t>
            </a:r>
            <a:r>
              <a:rPr lang="en-ZA" dirty="0" smtClean="0">
                <a:solidFill>
                  <a:schemeClr val="accent1"/>
                </a:solidFill>
              </a:rPr>
              <a:t>reflect</a:t>
            </a:r>
            <a:r>
              <a:rPr lang="en-ZA" dirty="0" smtClean="0"/>
              <a:t> at a boundary.</a:t>
            </a:r>
          </a:p>
          <a:p>
            <a:pPr marL="0" indent="0">
              <a:buFont typeface="Arial" pitchFamily="34" charset="0"/>
              <a:buNone/>
            </a:pPr>
            <a:r>
              <a:rPr lang="en-ZA" dirty="0" smtClean="0"/>
              <a:t>Two possible boundaries:</a:t>
            </a:r>
          </a:p>
          <a:p>
            <a:pPr>
              <a:buFontTx/>
              <a:buChar char="-"/>
            </a:pPr>
            <a:r>
              <a:rPr lang="en-ZA" dirty="0" smtClean="0"/>
              <a:t>Open end</a:t>
            </a:r>
          </a:p>
          <a:p>
            <a:pPr>
              <a:buFontTx/>
              <a:buChar char="-"/>
            </a:pPr>
            <a:r>
              <a:rPr lang="en-ZA" dirty="0" smtClean="0"/>
              <a:t>Closed end</a:t>
            </a:r>
          </a:p>
          <a:p>
            <a:pPr>
              <a:buFontTx/>
              <a:buChar char="-"/>
            </a:pPr>
            <a:endParaRPr lang="en-ZA" dirty="0" smtClean="0"/>
          </a:p>
          <a:p>
            <a:pPr marL="0" indent="0">
              <a:buFont typeface="Arial" pitchFamily="34" charset="0"/>
              <a:buNone/>
            </a:pPr>
            <a:r>
              <a:rPr lang="en-ZA" dirty="0" smtClean="0"/>
              <a:t>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2505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8458200" cy="5181600"/>
          </a:xfrm>
        </p:spPr>
        <p:txBody>
          <a:bodyPr/>
          <a:lstStyle/>
          <a:p>
            <a:pPr marL="0" indent="0">
              <a:buNone/>
            </a:pPr>
            <a:r>
              <a:rPr lang="en-ZA" dirty="0" smtClean="0"/>
              <a:t>An </a:t>
            </a:r>
            <a:r>
              <a:rPr lang="en-ZA" dirty="0" smtClean="0">
                <a:solidFill>
                  <a:schemeClr val="accent1"/>
                </a:solidFill>
              </a:rPr>
              <a:t>open end of a tube </a:t>
            </a:r>
            <a:r>
              <a:rPr lang="en-ZA" dirty="0" smtClean="0"/>
              <a:t>has similar characteristics to the </a:t>
            </a:r>
            <a:r>
              <a:rPr lang="en-ZA" dirty="0" smtClean="0">
                <a:solidFill>
                  <a:srgbClr val="C00000"/>
                </a:solidFill>
              </a:rPr>
              <a:t>fixed end of a string</a:t>
            </a:r>
            <a:r>
              <a:rPr lang="en-ZA" dirty="0" smtClean="0"/>
              <a:t>.</a:t>
            </a:r>
          </a:p>
          <a:p>
            <a:pPr marL="0" indent="0">
              <a:buNone/>
            </a:pPr>
            <a:r>
              <a:rPr lang="en-ZA" dirty="0" smtClean="0"/>
              <a:t>The pressure at the end of an open tube is fixed at </a:t>
            </a:r>
            <a:r>
              <a:rPr lang="en-ZA" dirty="0" smtClean="0">
                <a:solidFill>
                  <a:srgbClr val="00B050"/>
                </a:solidFill>
              </a:rPr>
              <a:t>atmospheric pressure </a:t>
            </a:r>
            <a:r>
              <a:rPr lang="en-ZA" dirty="0" smtClean="0"/>
              <a:t>and will not vary, thus producing a </a:t>
            </a:r>
            <a:r>
              <a:rPr lang="en-ZA" b="1" dirty="0" smtClean="0"/>
              <a:t>node</a:t>
            </a:r>
            <a:r>
              <a:rPr lang="en-ZA" dirty="0" smtClean="0"/>
              <a:t> for a pressure wave.</a:t>
            </a:r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Open End of Tube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2181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8839200" cy="1143000"/>
          </a:xfrm>
        </p:spPr>
        <p:txBody>
          <a:bodyPr/>
          <a:lstStyle/>
          <a:p>
            <a:pPr marL="0" indent="0">
              <a:buNone/>
            </a:pPr>
            <a:r>
              <a:rPr lang="en-ZA" dirty="0" smtClean="0"/>
              <a:t>A </a:t>
            </a:r>
            <a:r>
              <a:rPr lang="en-ZA" dirty="0" smtClean="0">
                <a:solidFill>
                  <a:schemeClr val="accent1"/>
                </a:solidFill>
              </a:rPr>
              <a:t>closed end </a:t>
            </a:r>
            <a:r>
              <a:rPr lang="en-ZA" dirty="0">
                <a:solidFill>
                  <a:schemeClr val="accent1"/>
                </a:solidFill>
              </a:rPr>
              <a:t>of a tube </a:t>
            </a:r>
            <a:r>
              <a:rPr lang="en-ZA" dirty="0"/>
              <a:t>has similar characteristics to the </a:t>
            </a:r>
            <a:r>
              <a:rPr lang="en-ZA" dirty="0" smtClean="0">
                <a:solidFill>
                  <a:srgbClr val="C00000"/>
                </a:solidFill>
              </a:rPr>
              <a:t>free end </a:t>
            </a:r>
            <a:r>
              <a:rPr lang="en-ZA" dirty="0">
                <a:solidFill>
                  <a:srgbClr val="C00000"/>
                </a:solidFill>
              </a:rPr>
              <a:t>of a string</a:t>
            </a:r>
            <a:r>
              <a:rPr lang="en-ZA" dirty="0"/>
              <a:t>.</a:t>
            </a:r>
          </a:p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Closed End of Tube</a:t>
            </a:r>
            <a:endParaRPr lang="en-ZA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52400" y="2514600"/>
            <a:ext cx="8763000" cy="3048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ZA" dirty="0" smtClean="0"/>
              <a:t>The waves </a:t>
            </a:r>
            <a:r>
              <a:rPr lang="en-ZA" i="1" dirty="0" smtClean="0"/>
              <a:t>bounce</a:t>
            </a:r>
            <a:r>
              <a:rPr lang="en-ZA" dirty="0" smtClean="0"/>
              <a:t> off the closed end, thus resembling a free end as the </a:t>
            </a:r>
            <a:r>
              <a:rPr lang="en-ZA" dirty="0" smtClean="0">
                <a:solidFill>
                  <a:srgbClr val="00B050"/>
                </a:solidFill>
              </a:rPr>
              <a:t>pressure swings between compression and rarefaction</a:t>
            </a:r>
            <a:r>
              <a:rPr lang="en-ZA" dirty="0" smtClean="0"/>
              <a:t>, producing an </a:t>
            </a:r>
            <a:r>
              <a:rPr lang="en-ZA" b="1" dirty="0" smtClean="0"/>
              <a:t>anti-node</a:t>
            </a:r>
            <a:r>
              <a:rPr lang="en-ZA" dirty="0" smtClean="0"/>
              <a:t> for the pressure wave.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3397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8839200" cy="990600"/>
          </a:xfrm>
        </p:spPr>
        <p:txBody>
          <a:bodyPr/>
          <a:lstStyle/>
          <a:p>
            <a:pPr marL="0" indent="0">
              <a:buNone/>
            </a:pPr>
            <a:r>
              <a:rPr lang="en-ZA" dirty="0" smtClean="0">
                <a:solidFill>
                  <a:schemeClr val="accent1"/>
                </a:solidFill>
              </a:rPr>
              <a:t>Open-open</a:t>
            </a:r>
            <a:r>
              <a:rPr lang="en-ZA" dirty="0" smtClean="0"/>
              <a:t> and </a:t>
            </a:r>
            <a:r>
              <a:rPr lang="en-ZA" dirty="0" smtClean="0">
                <a:solidFill>
                  <a:srgbClr val="C00000"/>
                </a:solidFill>
              </a:rPr>
              <a:t>closed-closed</a:t>
            </a:r>
            <a:r>
              <a:rPr lang="en-ZA" dirty="0" smtClean="0"/>
              <a:t> tubes use the same equations as waves on a string with </a:t>
            </a:r>
            <a:r>
              <a:rPr lang="en-ZA" dirty="0" smtClean="0">
                <a:solidFill>
                  <a:srgbClr val="00B050"/>
                </a:solidFill>
              </a:rPr>
              <a:t>fixed ends</a:t>
            </a:r>
            <a:r>
              <a:rPr lang="en-ZA" dirty="0" smtClean="0"/>
              <a:t>.</a:t>
            </a: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Sound Standing Wave Equations</a:t>
            </a:r>
            <a:endParaRPr lang="en-Z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38200" y="2057400"/>
                <a:ext cx="3902800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sz="2400" b="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 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=1, 2, 3, 4, …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57400"/>
                <a:ext cx="3902800" cy="625812"/>
              </a:xfrm>
              <a:prstGeom prst="rect">
                <a:avLst/>
              </a:prstGeom>
              <a:blipFill rotWithShape="1">
                <a:blip r:embed="rId2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38200" y="2707752"/>
                <a:ext cx="5791200" cy="645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𝐿</m:t>
                            </m:r>
                          </m:den>
                        </m:f>
                      </m:e>
                    </m:d>
                    <m:r>
                      <a:rPr lang="en-ZA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ZA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sSub>
                      <m:sSubPr>
                        <m:ctrlPr>
                          <a:rPr lang="en-ZA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ZA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ZA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=1, 2, 3, 4, …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07752"/>
                <a:ext cx="5791200" cy="645048"/>
              </a:xfrm>
              <a:prstGeom prst="rect">
                <a:avLst/>
              </a:prstGeom>
              <a:blipFill rotWithShape="1">
                <a:blip r:embed="rId3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1"/>
              <p:cNvSpPr txBox="1">
                <a:spLocks/>
              </p:cNvSpPr>
              <p:nvPr/>
            </p:nvSpPr>
            <p:spPr>
              <a:xfrm>
                <a:off x="152400" y="3505200"/>
                <a:ext cx="8839200" cy="99060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ZA" dirty="0" smtClean="0">
                    <a:solidFill>
                      <a:srgbClr val="00B050"/>
                    </a:solidFill>
                  </a:rPr>
                  <a:t>Open-closed</a:t>
                </a:r>
                <a:r>
                  <a:rPr lang="en-ZA" dirty="0" smtClean="0"/>
                  <a:t> tubes are different.  The </a:t>
                </a:r>
                <a14:m>
                  <m:oMath xmlns:m="http://schemas.openxmlformats.org/officeDocument/2006/math">
                    <m:r>
                      <a:rPr lang="en-ZA" b="0" i="1" smtClean="0">
                        <a:latin typeface="Cambria Math"/>
                      </a:rPr>
                      <m:t>𝑚</m:t>
                    </m:r>
                    <m:r>
                      <a:rPr lang="en-ZA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ZA" dirty="0" smtClean="0"/>
                  <a:t> mode is only  a </a:t>
                </a:r>
                <a:r>
                  <a:rPr lang="en-ZA" dirty="0" smtClean="0">
                    <a:solidFill>
                      <a:srgbClr val="C00000"/>
                    </a:solidFill>
                  </a:rPr>
                  <a:t>quarter wavelength</a:t>
                </a:r>
                <a:r>
                  <a:rPr lang="en-ZA" dirty="0" smtClean="0"/>
                  <a:t>, twice the wavelength of open-open.</a:t>
                </a:r>
                <a:endParaRPr lang="en-ZA" dirty="0"/>
              </a:p>
            </p:txBody>
          </p:sp>
        </mc:Choice>
        <mc:Fallback xmlns="">
          <p:sp>
            <p:nvSpPr>
              <p:cNvPr id="6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505200"/>
                <a:ext cx="8839200" cy="990600"/>
              </a:xfrm>
              <a:prstGeom prst="rect">
                <a:avLst/>
              </a:prstGeom>
              <a:blipFill rotWithShape="1">
                <a:blip r:embed="rId4"/>
                <a:stretch>
                  <a:fillRect l="-1379" t="-5521" b="-12883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38200" y="4572000"/>
                <a:ext cx="3891835" cy="6168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sz="2400" b="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ZA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 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=1, 3, 5, 7,…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572000"/>
                <a:ext cx="3891835" cy="616836"/>
              </a:xfrm>
              <a:prstGeom prst="rect">
                <a:avLst/>
              </a:prstGeom>
              <a:blipFill rotWithShape="1">
                <a:blip r:embed="rId5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38200" y="5222352"/>
                <a:ext cx="5791200" cy="645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num>
                          <m:den>
                            <m:r>
                              <a:rPr lang="en-ZA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𝐿</m:t>
                            </m:r>
                          </m:den>
                        </m:f>
                      </m:e>
                    </m:d>
                    <m:r>
                      <a:rPr lang="en-ZA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ZA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sSub>
                      <m:sSubPr>
                        <m:ctrlPr>
                          <a:rPr lang="en-ZA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ZA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ZA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=1, 3, 5, 7, …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222352"/>
                <a:ext cx="5791200" cy="645048"/>
              </a:xfrm>
              <a:prstGeom prst="rect">
                <a:avLst/>
              </a:prstGeom>
              <a:blipFill rotWithShape="1">
                <a:blip r:embed="rId6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81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75438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Typically blowing into a </a:t>
            </a:r>
            <a:r>
              <a:rPr lang="en-US" dirty="0" smtClean="0">
                <a:solidFill>
                  <a:schemeClr val="accent1"/>
                </a:solidFill>
              </a:rPr>
              <a:t>mouthpiece</a:t>
            </a:r>
            <a:r>
              <a:rPr lang="en-US" dirty="0" smtClean="0"/>
              <a:t> creates a </a:t>
            </a:r>
            <a:r>
              <a:rPr lang="en-US" dirty="0" smtClean="0">
                <a:solidFill>
                  <a:srgbClr val="C00000"/>
                </a:solidFill>
              </a:rPr>
              <a:t>standing sound wave </a:t>
            </a:r>
            <a:r>
              <a:rPr lang="en-US" dirty="0" smtClean="0"/>
              <a:t>inside a tube of air.</a:t>
            </a:r>
          </a:p>
          <a:p>
            <a:pPr marL="0" indent="0">
              <a:buNone/>
            </a:pPr>
            <a:r>
              <a:rPr lang="en-US" dirty="0" smtClean="0"/>
              <a:t>Different notes are played by covering holes or opening valves, changing the </a:t>
            </a:r>
            <a:r>
              <a:rPr lang="en-US" b="1" dirty="0" smtClean="0">
                <a:solidFill>
                  <a:srgbClr val="00B050"/>
                </a:solidFill>
              </a:rPr>
              <a:t>effective length </a:t>
            </a:r>
            <a:r>
              <a:rPr lang="en-US" dirty="0" smtClean="0"/>
              <a:t>of the tube.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C00000"/>
                </a:solidFill>
              </a:rPr>
              <a:t>first open hole </a:t>
            </a:r>
            <a:r>
              <a:rPr lang="en-US" dirty="0" smtClean="0"/>
              <a:t>becomes the </a:t>
            </a:r>
            <a:r>
              <a:rPr lang="en-US" b="1" dirty="0" smtClean="0"/>
              <a:t>node</a:t>
            </a:r>
            <a:r>
              <a:rPr lang="en-US" dirty="0" smtClean="0"/>
              <a:t> because it is open to the atmosphere.</a:t>
            </a:r>
          </a:p>
          <a:p>
            <a:pPr marL="0" indent="0">
              <a:buNone/>
            </a:pPr>
            <a:r>
              <a:rPr lang="en-US" dirty="0" smtClean="0"/>
              <a:t>A clarinet uses a “reed” to produce the sound.  It creates a </a:t>
            </a:r>
            <a:r>
              <a:rPr lang="en-US" dirty="0" smtClean="0">
                <a:solidFill>
                  <a:schemeClr val="accent1"/>
                </a:solidFill>
              </a:rPr>
              <a:t>continuous range of frequencies</a:t>
            </a:r>
            <a:r>
              <a:rPr lang="en-US" dirty="0" smtClean="0"/>
              <a:t>, but only the </a:t>
            </a:r>
            <a:r>
              <a:rPr lang="en-US" b="1" dirty="0" smtClean="0">
                <a:solidFill>
                  <a:srgbClr val="C00000"/>
                </a:solidFill>
              </a:rPr>
              <a:t>resonant frequencies </a:t>
            </a:r>
            <a:r>
              <a:rPr lang="en-US" dirty="0" smtClean="0"/>
              <a:t>produce standing waves.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Instruments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speed depends on medium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24000"/>
            <a:ext cx="6116066" cy="13369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0" y="3124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elastic modulus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00200" y="5181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solid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648200"/>
            <a:ext cx="1778000" cy="1384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2971800"/>
            <a:ext cx="1778000" cy="13843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52600" y="3505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72200" y="3810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density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72200" y="4724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bulk modulus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0" idx="1"/>
          </p:cNvCxnSpPr>
          <p:nvPr/>
        </p:nvCxnSpPr>
        <p:spPr>
          <a:xfrm flipH="1">
            <a:off x="5562600" y="3308866"/>
            <a:ext cx="533400" cy="120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6" idx="1"/>
          </p:cNvCxnSpPr>
          <p:nvPr/>
        </p:nvCxnSpPr>
        <p:spPr>
          <a:xfrm flipH="1">
            <a:off x="5562600" y="3994666"/>
            <a:ext cx="609600" cy="196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1"/>
          </p:cNvCxnSpPr>
          <p:nvPr/>
        </p:nvCxnSpPr>
        <p:spPr>
          <a:xfrm flipH="1">
            <a:off x="5486400" y="4909066"/>
            <a:ext cx="685800" cy="196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03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Any standing wave can be broken down into a </a:t>
            </a:r>
            <a:r>
              <a:rPr lang="en-US" b="1" dirty="0" smtClean="0">
                <a:solidFill>
                  <a:srgbClr val="C00000"/>
                </a:solidFill>
              </a:rPr>
              <a:t>frequency spectrum</a:t>
            </a:r>
            <a:r>
              <a:rPr lang="en-US" dirty="0" smtClean="0"/>
              <a:t>.  </a:t>
            </a:r>
          </a:p>
          <a:p>
            <a:pPr marL="0" indent="0">
              <a:buNone/>
            </a:pPr>
            <a:r>
              <a:rPr lang="en-US" dirty="0"/>
              <a:t>Tuning fork produces only the </a:t>
            </a:r>
            <a:r>
              <a:rPr lang="en-US" dirty="0">
                <a:solidFill>
                  <a:srgbClr val="00B050"/>
                </a:solidFill>
              </a:rPr>
              <a:t>fundamental frequency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 of Speech and </a:t>
            </a:r>
            <a:r>
              <a:rPr lang="en-US" dirty="0" smtClean="0"/>
              <a:t>Hearing</a:t>
            </a:r>
            <a:endParaRPr 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35036"/>
            <a:ext cx="461962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19400"/>
            <a:ext cx="24003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18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Other sources of standing wave will have a more </a:t>
            </a:r>
            <a:r>
              <a:rPr lang="en-US" dirty="0" smtClean="0">
                <a:solidFill>
                  <a:schemeClr val="accent1"/>
                </a:solidFill>
              </a:rPr>
              <a:t>complicated structure </a:t>
            </a:r>
            <a:r>
              <a:rPr lang="en-US" dirty="0" smtClean="0"/>
              <a:t>which can be seen in both the history graph and in the </a:t>
            </a:r>
            <a:r>
              <a:rPr lang="en-US" b="1" dirty="0" smtClean="0">
                <a:solidFill>
                  <a:srgbClr val="C00000"/>
                </a:solidFill>
              </a:rPr>
              <a:t>frequency spectrum</a:t>
            </a:r>
            <a:r>
              <a:rPr lang="en-US" dirty="0" smtClean="0"/>
              <a:t>.  </a:t>
            </a:r>
          </a:p>
          <a:p>
            <a:pPr marL="0" indent="0">
              <a:buNone/>
            </a:pPr>
            <a:r>
              <a:rPr lang="en-US" dirty="0"/>
              <a:t>Characteristic sound of an instrument is referred to as the </a:t>
            </a:r>
            <a:r>
              <a:rPr lang="en-US" dirty="0">
                <a:solidFill>
                  <a:schemeClr val="accent1"/>
                </a:solidFill>
              </a:rPr>
              <a:t>quality of sound </a:t>
            </a:r>
            <a:r>
              <a:rPr lang="en-US" dirty="0"/>
              <a:t>(or timbre) and depends on the </a:t>
            </a:r>
            <a:r>
              <a:rPr lang="en-US" dirty="0">
                <a:solidFill>
                  <a:srgbClr val="C00000"/>
                </a:solidFill>
              </a:rPr>
              <a:t>mixture of harmonics</a:t>
            </a:r>
            <a:r>
              <a:rPr lang="en-US" dirty="0"/>
              <a:t> in the sound.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 of Speech and </a:t>
            </a:r>
            <a:r>
              <a:rPr lang="en-US" dirty="0" smtClean="0"/>
              <a:t>Hearing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25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5105400" cy="5181600"/>
          </a:xfrm>
        </p:spPr>
        <p:txBody>
          <a:bodyPr/>
          <a:lstStyle/>
          <a:p>
            <a:pPr marL="0" indent="0">
              <a:buNone/>
            </a:pPr>
            <a:r>
              <a:rPr lang="en-ZA" dirty="0"/>
              <a:t>The human ear canal is approximately </a:t>
            </a:r>
            <a:r>
              <a:rPr lang="en-ZA" dirty="0">
                <a:solidFill>
                  <a:schemeClr val="accent1"/>
                </a:solidFill>
              </a:rPr>
              <a:t>2.5 cm </a:t>
            </a:r>
            <a:r>
              <a:rPr lang="en-ZA" dirty="0"/>
              <a:t>long</a:t>
            </a:r>
            <a:r>
              <a:rPr lang="en-ZA" dirty="0" smtClean="0"/>
              <a:t>.  </a:t>
            </a:r>
            <a:r>
              <a:rPr lang="en-ZA" dirty="0"/>
              <a:t>It is open to the outside and is closed at the other end by the eardrum</a:t>
            </a:r>
            <a:r>
              <a:rPr lang="en-ZA" dirty="0" smtClean="0"/>
              <a:t>.  </a:t>
            </a:r>
            <a:r>
              <a:rPr lang="en-ZA" dirty="0"/>
              <a:t>Estimate the </a:t>
            </a:r>
            <a:r>
              <a:rPr lang="en-ZA" dirty="0">
                <a:solidFill>
                  <a:srgbClr val="C00000"/>
                </a:solidFill>
              </a:rPr>
              <a:t>frequencies</a:t>
            </a:r>
            <a:r>
              <a:rPr lang="en-ZA" dirty="0"/>
              <a:t> (in the audible range) of the standing waves in the ear canal.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/>
              <a:t>The Ear Canal</a:t>
            </a:r>
          </a:p>
        </p:txBody>
      </p:sp>
    </p:spTree>
    <p:extLst>
      <p:ext uri="{BB962C8B-B14F-4D97-AF65-F5344CB8AC3E}">
        <p14:creationId xmlns:p14="http://schemas.microsoft.com/office/powerpoint/2010/main" val="357111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8839200" cy="1524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Equal Perceived Loudness</a:t>
            </a:r>
            <a:r>
              <a:rPr lang="en-US" dirty="0" smtClean="0"/>
              <a:t>: the </a:t>
            </a:r>
            <a:r>
              <a:rPr lang="en-US" dirty="0" smtClean="0">
                <a:solidFill>
                  <a:srgbClr val="C00000"/>
                </a:solidFill>
              </a:rPr>
              <a:t>sound intensity level </a:t>
            </a:r>
            <a:r>
              <a:rPr lang="en-US" dirty="0" smtClean="0"/>
              <a:t>required to give the </a:t>
            </a:r>
            <a:r>
              <a:rPr lang="en-US" dirty="0" smtClean="0">
                <a:solidFill>
                  <a:schemeClr val="accent1"/>
                </a:solidFill>
              </a:rPr>
              <a:t>impression of equal loudness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rgbClr val="00B050"/>
                </a:solidFill>
              </a:rPr>
              <a:t>sinusoidal waves</a:t>
            </a:r>
            <a:r>
              <a:rPr lang="en-US" dirty="0" smtClean="0"/>
              <a:t> at the given frequency.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to Frequency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38820" y="2971800"/>
            <a:ext cx="8839200" cy="8686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The easiest </a:t>
            </a:r>
            <a:r>
              <a:rPr lang="en-US" sz="2400" dirty="0"/>
              <a:t>frequency to hear is about </a:t>
            </a:r>
            <a:r>
              <a:rPr lang="en-US" sz="2400" dirty="0">
                <a:solidFill>
                  <a:schemeClr val="accent1"/>
                </a:solidFill>
              </a:rPr>
              <a:t>3300 </a:t>
            </a:r>
            <a:r>
              <a:rPr lang="en-US" sz="2400" dirty="0" smtClean="0">
                <a:solidFill>
                  <a:schemeClr val="accent1"/>
                </a:solidFill>
              </a:rPr>
              <a:t>Hz</a:t>
            </a:r>
            <a:r>
              <a:rPr lang="en-US" sz="2400" dirty="0" smtClean="0"/>
              <a:t>.  When </a:t>
            </a:r>
            <a:r>
              <a:rPr lang="en-US" sz="2400" dirty="0"/>
              <a:t>sound is loud, all frequencies </a:t>
            </a:r>
            <a:r>
              <a:rPr lang="en-US" sz="2400" dirty="0" smtClean="0"/>
              <a:t>are heard </a:t>
            </a:r>
            <a:r>
              <a:rPr lang="en-US" sz="2400" dirty="0"/>
              <a:t>equally </a:t>
            </a:r>
            <a:r>
              <a:rPr lang="en-US" sz="2400" dirty="0" smtClean="0"/>
              <a:t>well.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867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88392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tube, </a:t>
            </a:r>
            <a:r>
              <a:rPr lang="en-US" dirty="0">
                <a:solidFill>
                  <a:schemeClr val="accent1"/>
                </a:solidFill>
              </a:rPr>
              <a:t>open at both ends</a:t>
            </a:r>
            <a:r>
              <a:rPr lang="en-US" dirty="0"/>
              <a:t>, is filled with an unknown </a:t>
            </a:r>
            <a:r>
              <a:rPr lang="en-US" dirty="0" smtClean="0"/>
              <a:t>gas.  The </a:t>
            </a:r>
            <a:r>
              <a:rPr lang="en-US" dirty="0"/>
              <a:t>tube is </a:t>
            </a:r>
            <a:r>
              <a:rPr lang="en-US" dirty="0">
                <a:solidFill>
                  <a:schemeClr val="accent1"/>
                </a:solidFill>
              </a:rPr>
              <a:t>190 cm </a:t>
            </a:r>
            <a:r>
              <a:rPr lang="en-US" dirty="0"/>
              <a:t>in length and </a:t>
            </a:r>
            <a:r>
              <a:rPr lang="en-US" dirty="0">
                <a:solidFill>
                  <a:schemeClr val="accent1"/>
                </a:solidFill>
              </a:rPr>
              <a:t>3 cm </a:t>
            </a:r>
            <a:r>
              <a:rPr lang="en-US" dirty="0"/>
              <a:t>in diameter. </a:t>
            </a:r>
            <a:r>
              <a:rPr lang="en-US" dirty="0" smtClean="0"/>
              <a:t> By </a:t>
            </a:r>
            <a:r>
              <a:rPr lang="en-US" dirty="0"/>
              <a:t>using different tuning forks, it is found that resonances can be excited at frequencies of </a:t>
            </a:r>
            <a:r>
              <a:rPr lang="en-US" dirty="0">
                <a:solidFill>
                  <a:schemeClr val="accent1"/>
                </a:solidFill>
              </a:rPr>
              <a:t>315 Hz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420 Hz</a:t>
            </a:r>
            <a:r>
              <a:rPr lang="en-US" dirty="0"/>
              <a:t>, and </a:t>
            </a:r>
            <a:r>
              <a:rPr lang="en-US" dirty="0">
                <a:solidFill>
                  <a:schemeClr val="accent1"/>
                </a:solidFill>
              </a:rPr>
              <a:t>525 Hz</a:t>
            </a:r>
            <a:r>
              <a:rPr lang="en-US" dirty="0"/>
              <a:t>, and at no frequencies in between these. </a:t>
            </a:r>
            <a:r>
              <a:rPr lang="en-US" dirty="0" smtClean="0"/>
              <a:t> What </a:t>
            </a:r>
            <a:r>
              <a:rPr lang="en-US" dirty="0"/>
              <a:t>is the </a:t>
            </a:r>
            <a:r>
              <a:rPr lang="en-US" dirty="0">
                <a:solidFill>
                  <a:srgbClr val="C00000"/>
                </a:solidFill>
              </a:rPr>
              <a:t>speed of sound in this gas</a:t>
            </a:r>
            <a:r>
              <a:rPr lang="en-US" dirty="0"/>
              <a:t>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Open-Open Tube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2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 smtClean="0"/>
              <a:t>Doppler Effect has to do with the </a:t>
            </a:r>
            <a:r>
              <a:rPr lang="en-ZA" dirty="0" smtClean="0">
                <a:solidFill>
                  <a:schemeClr val="accent1"/>
                </a:solidFill>
              </a:rPr>
              <a:t>frequency</a:t>
            </a:r>
            <a:r>
              <a:rPr lang="en-ZA" dirty="0" smtClean="0"/>
              <a:t> or pitch of a moving sound source.</a:t>
            </a: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Doppler Effect</a:t>
            </a:r>
            <a:endParaRPr lang="en-ZA" dirty="0"/>
          </a:p>
        </p:txBody>
      </p:sp>
      <p:pic>
        <p:nvPicPr>
          <p:cNvPr id="4" name="Picture 4" descr="DopplerStat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9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DopplerMovingSour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19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46274" y="5862935"/>
            <a:ext cx="32399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C00000"/>
                </a:solidFill>
                <a:latin typeface="+mn-lt"/>
              </a:rPr>
              <a:t>Stationary Sound </a:t>
            </a:r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Source</a:t>
            </a:r>
            <a:endParaRPr lang="en-US"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45088" y="5867400"/>
            <a:ext cx="2984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C00000"/>
                </a:solidFill>
                <a:latin typeface="+mn-lt"/>
              </a:rPr>
              <a:t>Moving Sound </a:t>
            </a:r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Source</a:t>
            </a:r>
            <a:endParaRPr lang="en-US" sz="24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256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Extreme Case: Source moving at sound speed or faster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Doppler Effect</a:t>
            </a:r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70839" y="5862935"/>
            <a:ext cx="24819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ZA" sz="2400" dirty="0">
                <a:solidFill>
                  <a:srgbClr val="C00000"/>
                </a:solidFill>
                <a:latin typeface="+mn-lt"/>
              </a:rPr>
              <a:t>At Speed of Sound</a:t>
            </a:r>
            <a:endParaRPr lang="en-GB"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848557" y="5862935"/>
            <a:ext cx="36096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ZA" sz="2400" dirty="0">
                <a:solidFill>
                  <a:srgbClr val="C00000"/>
                </a:solidFill>
                <a:latin typeface="+mn-lt"/>
              </a:rPr>
              <a:t>Faster than Speed of Sound</a:t>
            </a:r>
            <a:endParaRPr lang="en-GB" sz="24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7" name="Picture 13" descr="DopplerSoundSpe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" y="2819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DopplerFasterThanS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19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63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either the listener or the sound source move, the frequency heard by the listener is different to that when both are stationary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Doppler Effect (Sound)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0" y="1524000"/>
            <a:ext cx="1871662" cy="503237"/>
          </a:xfrm>
          <a:prstGeom prst="ellips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53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>
                  <a:buNone/>
                </a:pPr>
                <a:r>
                  <a:rPr lang="en-US" dirty="0" smtClean="0"/>
                  <a:t>What is the change in wavelength?</a:t>
                </a:r>
              </a:p>
              <a:p>
                <a:pPr>
                  <a:buNone/>
                </a:pPr>
                <a:r>
                  <a:rPr lang="en-US" dirty="0" smtClean="0"/>
                  <a:t>For a stationary source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ZA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ZA" b="0" i="1" smtClean="0">
                        <a:latin typeface="Cambria Math"/>
                        <a:ea typeface="Cambria Math"/>
                      </a:rPr>
                      <m:t>𝑑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pPr>
                  <a:buNone/>
                </a:pPr>
                <a:r>
                  <a:rPr lang="en-US" dirty="0" smtClean="0"/>
                  <a:t>For </a:t>
                </a:r>
                <a:r>
                  <a:rPr lang="en-US" dirty="0" smtClean="0"/>
                  <a:t>a moving source, in one period 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 err="1" smtClean="0"/>
                  <a:t>wavefront</a:t>
                </a:r>
                <a:r>
                  <a:rPr lang="en-US" dirty="0" smtClean="0"/>
                  <a:t> moves by </a:t>
                </a:r>
                <a14:m>
                  <m:oMath xmlns:m="http://schemas.openxmlformats.org/officeDocument/2006/math">
                    <m:r>
                      <a:rPr lang="en-ZA" b="0" i="1" smtClean="0">
                        <a:latin typeface="Cambria Math"/>
                      </a:rPr>
                      <m:t>𝑑</m:t>
                    </m:r>
                    <m:r>
                      <a:rPr lang="en-ZA" b="0" i="1" smtClean="0">
                        <a:latin typeface="Cambria Math"/>
                      </a:rPr>
                      <m:t>= </m:t>
                    </m:r>
                    <m:r>
                      <a:rPr lang="en-ZA" b="0" i="1" smtClean="0"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source moves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ZA" b="0" i="1" smtClean="0">
                            <a:latin typeface="Cambria Math"/>
                          </a:rPr>
                          <m:t>𝑠𝑜𝑢𝑟𝑐𝑒</m:t>
                        </m:r>
                      </m:sub>
                    </m:sSub>
                    <m:r>
                      <a:rPr lang="en-ZA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ZA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ZA" b="0" i="1" smtClean="0">
                            <a:latin typeface="Cambria Math"/>
                          </a:rPr>
                          <m:t>𝑠𝑜𝑢𝑟𝑐𝑒</m:t>
                        </m:r>
                      </m:sub>
                    </m:sSub>
                    <m:r>
                      <a:rPr lang="en-ZA" b="0" i="1" smtClean="0">
                        <a:latin typeface="Cambria Math"/>
                      </a:rPr>
                      <m:t>𝑇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1379" t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Doppler Effect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8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observer will hear wave fronts a distance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ZA" b="0" i="1" smtClean="0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apart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b="0" i="1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ZA" dirty="0" smtClean="0"/>
              </a:p>
              <a:p>
                <a:pPr marL="0" indent="0">
                  <a:buNone/>
                </a:pPr>
                <a:endParaRPr lang="en-ZA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 </a:t>
                </a:r>
                <a:r>
                  <a:rPr lang="en-US" dirty="0"/>
                  <a:t>observer will hear a frequency </a:t>
                </a:r>
                <a14:m>
                  <m:oMath xmlns:m="http://schemas.openxmlformats.org/officeDocument/2006/math">
                    <m:r>
                      <a:rPr lang="en-ZA" b="0" i="1" smtClean="0">
                        <a:latin typeface="Cambria Math"/>
                      </a:rPr>
                      <m:t>𝑓</m:t>
                    </m:r>
                    <m:r>
                      <a:rPr lang="en-ZA" b="0" i="1" smtClean="0">
                        <a:latin typeface="Cambria Math"/>
                      </a:rPr>
                      <m:t>′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ZA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1379" t="-1059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Source, Stationary Listener</a:t>
            </a:r>
            <a:endParaRPr lang="en-Z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743200" y="1771934"/>
                <a:ext cx="3532249" cy="1060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ZA" sz="28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ZA" sz="28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ZA" sz="2800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ZA" sz="2800" i="1">
                          <a:latin typeface="Cambria Math"/>
                          <a:ea typeface="Cambria Math"/>
                        </a:rPr>
                        <m:t>= </m:t>
                      </m:r>
                      <m:r>
                        <a:rPr lang="en-ZA" sz="2800" i="1">
                          <a:latin typeface="Cambria Math"/>
                          <a:ea typeface="Cambria Math"/>
                        </a:rPr>
                        <m:t>𝜆</m:t>
                      </m:r>
                      <m:d>
                        <m:dPr>
                          <m:ctrlPr>
                            <a:rPr lang="en-ZA" sz="2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ZA" sz="2800" i="1">
                              <a:latin typeface="Cambria Math"/>
                              <a:ea typeface="Cambria Math"/>
                            </a:rPr>
                            <m:t>1 ∓</m:t>
                          </m:r>
                          <m:f>
                            <m:fPr>
                              <m:ctrlPr>
                                <a:rPr lang="en-ZA" sz="28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ZA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ZA" sz="2800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ZA" sz="2800" i="1">
                                      <a:latin typeface="Cambria Math"/>
                                      <a:ea typeface="Cambria Math"/>
                                    </a:rPr>
                                    <m:t>𝑠𝑜𝑢𝑟𝑐𝑒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ZA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ZA" sz="2800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ZA" sz="2800" i="1">
                                      <a:latin typeface="Cambria Math"/>
                                      <a:ea typeface="Cambria Math"/>
                                    </a:rPr>
                                    <m:t>𝑠𝑛𝑑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ZA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771934"/>
                <a:ext cx="3532249" cy="10604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839283" y="4343400"/>
                <a:ext cx="3340082" cy="13268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ZA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ZA" sz="2800" b="0" i="1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ZA" sz="2800" b="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ZA" sz="2800" b="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ZA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ZA" sz="2800" b="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ZA" sz="2800" b="0" i="1">
                              <a:latin typeface="Cambria Math"/>
                            </a:rPr>
                            <m:t>1 </m:t>
                          </m:r>
                          <m:r>
                            <a:rPr lang="en-ZA" sz="2800" b="0" i="1">
                              <a:latin typeface="Cambria Math"/>
                              <a:ea typeface="Cambria Math"/>
                            </a:rPr>
                            <m:t>∓ </m:t>
                          </m:r>
                          <m:d>
                            <m:dPr>
                              <m:ctrlPr>
                                <a:rPr lang="en-ZA" sz="2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ZA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ZA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ZA" sz="2800" b="0" i="1"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ZA" sz="2800" b="0" i="1">
                                          <a:latin typeface="Cambria Math"/>
                                          <a:ea typeface="Cambria Math"/>
                                        </a:rPr>
                                        <m:t>𝑠𝑜𝑢𝑟𝑐𝑒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ZA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ZA" sz="2800" b="0" i="1"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ZA" sz="2800" b="0" i="1">
                                          <a:latin typeface="Cambria Math"/>
                                          <a:ea typeface="Cambria Math"/>
                                        </a:rPr>
                                        <m:t>𝑠𝑛𝑑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ZA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283" y="4343400"/>
                <a:ext cx="3340082" cy="13268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85408" y="2971800"/>
                <a:ext cx="28478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sz="2400" b="0" i="1" smtClean="0">
                          <a:latin typeface="Cambria Math"/>
                        </a:rPr>
                        <m:t>(−</m:t>
                      </m:r>
                      <m:r>
                        <a:rPr lang="en-ZA" sz="2400" b="0" i="1" smtClean="0">
                          <a:latin typeface="Cambria Math"/>
                        </a:rPr>
                        <m:t>𝑡𝑜𝑤𝑎𝑟𝑑</m:t>
                      </m:r>
                      <m:r>
                        <a:rPr lang="en-ZA" sz="2400" b="0" i="1" smtClean="0">
                          <a:latin typeface="Cambria Math"/>
                        </a:rPr>
                        <m:t>, +</m:t>
                      </m:r>
                      <m:r>
                        <a:rPr lang="en-ZA" sz="2400" b="0" i="1" smtClean="0">
                          <a:latin typeface="Cambria Math"/>
                        </a:rPr>
                        <m:t>𝑎𝑤𝑎𝑦</m:t>
                      </m:r>
                      <m:r>
                        <a:rPr lang="en-ZA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ZA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408" y="2971800"/>
                <a:ext cx="2847831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214" b="-17333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85407" y="5791200"/>
                <a:ext cx="28478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sz="2400" b="0" i="1" smtClean="0">
                          <a:latin typeface="Cambria Math"/>
                        </a:rPr>
                        <m:t>(−</m:t>
                      </m:r>
                      <m:r>
                        <a:rPr lang="en-ZA" sz="2400" b="0" i="1" smtClean="0">
                          <a:latin typeface="Cambria Math"/>
                        </a:rPr>
                        <m:t>𝑡𝑜𝑤𝑎𝑟𝑑</m:t>
                      </m:r>
                      <m:r>
                        <a:rPr lang="en-ZA" sz="2400" b="0" i="1" smtClean="0">
                          <a:latin typeface="Cambria Math"/>
                        </a:rPr>
                        <m:t>, +</m:t>
                      </m:r>
                      <m:r>
                        <a:rPr lang="en-ZA" sz="2400" b="0" i="1" smtClean="0">
                          <a:latin typeface="Cambria Math"/>
                        </a:rPr>
                        <m:t>𝑎𝑤𝑎𝑦</m:t>
                      </m:r>
                      <m:r>
                        <a:rPr lang="en-ZA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ZA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407" y="5791200"/>
                <a:ext cx="2847831" cy="461665"/>
              </a:xfrm>
              <a:prstGeom prst="rect">
                <a:avLst/>
              </a:prstGeom>
              <a:blipFill rotWithShape="1">
                <a:blip r:embed="rId6"/>
                <a:stretch>
                  <a:fillRect r="-214" b="-17105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556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399" y="1066800"/>
            <a:ext cx="8305801" cy="5181600"/>
          </a:xfrm>
        </p:spPr>
        <p:txBody>
          <a:bodyPr/>
          <a:lstStyle/>
          <a:p>
            <a:pPr marL="0" indent="0">
              <a:buNone/>
            </a:pPr>
            <a:r>
              <a:rPr lang="en-ZA" dirty="0" smtClean="0"/>
              <a:t>A traveling wave </a:t>
            </a:r>
            <a:r>
              <a:rPr lang="en-ZA" dirty="0" smtClean="0">
                <a:solidFill>
                  <a:schemeClr val="accent1"/>
                </a:solidFill>
              </a:rPr>
              <a:t>transfers energy </a:t>
            </a:r>
            <a:r>
              <a:rPr lang="en-ZA" dirty="0" smtClean="0"/>
              <a:t>from one point to another, like carrying a surfer or vibrating an eardrum.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Wave Energy &amp; Intensity</a:t>
            </a:r>
            <a:endParaRPr lang="en-ZA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127503" y="2667000"/>
            <a:ext cx="8305801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0">
              <a:buFont typeface="Arial" pitchFamily="34" charset="0"/>
              <a:buNone/>
            </a:pPr>
            <a:r>
              <a:rPr lang="en-ZA" dirty="0" smtClean="0"/>
              <a:t>The </a:t>
            </a:r>
            <a:r>
              <a:rPr lang="en-ZA" dirty="0" smtClean="0">
                <a:solidFill>
                  <a:srgbClr val="C00000"/>
                </a:solidFill>
              </a:rPr>
              <a:t>power</a:t>
            </a:r>
            <a:r>
              <a:rPr lang="en-ZA" dirty="0" smtClean="0"/>
              <a:t> of a wave is the rate (J/s) at which the wave transfers energy.</a:t>
            </a:r>
          </a:p>
          <a:p>
            <a:pPr marL="144000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7005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Doppler Effect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066800"/>
            <a:ext cx="4419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 smtClean="0"/>
              <a:t>A car hoots its horn at a frequency of </a:t>
            </a:r>
            <a:r>
              <a:rPr lang="en-US" sz="2800" dirty="0" smtClean="0">
                <a:solidFill>
                  <a:schemeClr val="accent1"/>
                </a:solidFill>
              </a:rPr>
              <a:t>500 Hz </a:t>
            </a:r>
            <a:r>
              <a:rPr lang="en-US" sz="2800" dirty="0" smtClean="0"/>
              <a:t>as it passes you at </a:t>
            </a:r>
            <a:r>
              <a:rPr lang="en-US" sz="2800" dirty="0" smtClean="0">
                <a:solidFill>
                  <a:schemeClr val="accent1"/>
                </a:solidFill>
              </a:rPr>
              <a:t>20 m/s</a:t>
            </a:r>
            <a:r>
              <a:rPr lang="en-US" sz="2800" dirty="0" smtClean="0"/>
              <a:t>.  What </a:t>
            </a:r>
            <a:r>
              <a:rPr lang="en-US" sz="2800" dirty="0" smtClean="0">
                <a:solidFill>
                  <a:srgbClr val="C00000"/>
                </a:solidFill>
              </a:rPr>
              <a:t>frequency</a:t>
            </a:r>
            <a:r>
              <a:rPr lang="en-US" sz="2800" dirty="0" smtClean="0"/>
              <a:t> do you hear as it moves (a) toward (</a:t>
            </a:r>
            <a:r>
              <a:rPr lang="en-US" sz="2800" dirty="0" err="1" smtClean="0"/>
              <a:t>b</a:t>
            </a:r>
            <a:r>
              <a:rPr lang="en-US" sz="2800" dirty="0" smtClean="0"/>
              <a:t>) away? </a:t>
            </a:r>
            <a:endParaRPr lang="en-US" sz="28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36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Important: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With </a:t>
            </a:r>
            <a:r>
              <a:rPr lang="en-US" dirty="0"/>
              <a:t>the </a:t>
            </a:r>
            <a:r>
              <a:rPr lang="en-US" dirty="0">
                <a:solidFill>
                  <a:schemeClr val="accent1"/>
                </a:solidFill>
              </a:rPr>
              <a:t>source approaching </a:t>
            </a:r>
            <a:r>
              <a:rPr lang="en-US" dirty="0"/>
              <a:t>the listener, </a:t>
            </a:r>
            <a:r>
              <a:rPr lang="en-US" dirty="0" smtClean="0"/>
              <a:t>the </a:t>
            </a:r>
            <a:r>
              <a:rPr lang="en-US" dirty="0">
                <a:solidFill>
                  <a:schemeClr val="accent1"/>
                </a:solidFill>
              </a:rPr>
              <a:t>pitch heard </a:t>
            </a:r>
            <a:r>
              <a:rPr lang="en-US" dirty="0"/>
              <a:t>by the listener is </a:t>
            </a:r>
            <a:r>
              <a:rPr lang="en-US" b="1" dirty="0">
                <a:solidFill>
                  <a:schemeClr val="accent1"/>
                </a:solidFill>
              </a:rPr>
              <a:t>higher</a:t>
            </a:r>
            <a:r>
              <a:rPr lang="en-US" dirty="0"/>
              <a:t> </a:t>
            </a:r>
            <a:r>
              <a:rPr lang="en-US" dirty="0" smtClean="0"/>
              <a:t>than </a:t>
            </a:r>
            <a:r>
              <a:rPr lang="en-US" dirty="0"/>
              <a:t>when the source is stationary.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However</a:t>
            </a:r>
            <a:r>
              <a:rPr lang="en-US" dirty="0"/>
              <a:t>, as the </a:t>
            </a:r>
            <a:r>
              <a:rPr lang="en-US" dirty="0">
                <a:solidFill>
                  <a:srgbClr val="C00000"/>
                </a:solidFill>
              </a:rPr>
              <a:t>source gets closer</a:t>
            </a:r>
            <a:r>
              <a:rPr lang="en-US" dirty="0"/>
              <a:t>, the </a:t>
            </a:r>
            <a:r>
              <a:rPr lang="en-US" b="1" dirty="0" smtClean="0">
                <a:solidFill>
                  <a:srgbClr val="C00000"/>
                </a:solidFill>
              </a:rPr>
              <a:t>pitch </a:t>
            </a:r>
            <a:r>
              <a:rPr lang="en-US" b="1" dirty="0">
                <a:solidFill>
                  <a:srgbClr val="C00000"/>
                </a:solidFill>
              </a:rPr>
              <a:t>does not increase further</a:t>
            </a:r>
            <a:r>
              <a:rPr lang="en-US" dirty="0"/>
              <a:t>; only the </a:t>
            </a:r>
            <a:r>
              <a:rPr lang="en-US" dirty="0">
                <a:solidFill>
                  <a:srgbClr val="00B050"/>
                </a:solidFill>
              </a:rPr>
              <a:t>loudness increases</a:t>
            </a:r>
            <a:r>
              <a:rPr lang="en-US" dirty="0"/>
              <a:t>!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As the </a:t>
            </a:r>
            <a:r>
              <a:rPr lang="en-US" dirty="0">
                <a:solidFill>
                  <a:schemeClr val="accent1"/>
                </a:solidFill>
              </a:rPr>
              <a:t>source passes </a:t>
            </a:r>
            <a:r>
              <a:rPr lang="en-US" dirty="0"/>
              <a:t>and begins to recede from the listener, the </a:t>
            </a:r>
            <a:r>
              <a:rPr lang="en-US" dirty="0">
                <a:solidFill>
                  <a:schemeClr val="accent1"/>
                </a:solidFill>
              </a:rPr>
              <a:t>pitch</a:t>
            </a:r>
            <a:r>
              <a:rPr lang="en-US" dirty="0"/>
              <a:t> heard by the listener </a:t>
            </a:r>
            <a:r>
              <a:rPr lang="en-US" b="1" dirty="0">
                <a:solidFill>
                  <a:schemeClr val="accent1"/>
                </a:solidFill>
              </a:rPr>
              <a:t>drops to a value that is lower </a:t>
            </a:r>
            <a:r>
              <a:rPr lang="en-US" dirty="0"/>
              <a:t>than when the source is stationary.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However</a:t>
            </a:r>
            <a:r>
              <a:rPr lang="en-US" dirty="0"/>
              <a:t>, as the </a:t>
            </a:r>
            <a:r>
              <a:rPr lang="en-US" dirty="0">
                <a:solidFill>
                  <a:srgbClr val="C00000"/>
                </a:solidFill>
              </a:rPr>
              <a:t>source recedes</a:t>
            </a:r>
            <a:r>
              <a:rPr lang="en-US" dirty="0"/>
              <a:t>, the </a:t>
            </a:r>
            <a:r>
              <a:rPr lang="en-US" b="1" dirty="0">
                <a:solidFill>
                  <a:srgbClr val="C00000"/>
                </a:solidFill>
              </a:rPr>
              <a:t>pitch does not decrease further</a:t>
            </a:r>
            <a:r>
              <a:rPr lang="en-US" dirty="0"/>
              <a:t>; only the </a:t>
            </a:r>
            <a:r>
              <a:rPr lang="en-US" dirty="0">
                <a:solidFill>
                  <a:srgbClr val="00B050"/>
                </a:solidFill>
              </a:rPr>
              <a:t>loudness drops</a:t>
            </a:r>
            <a:r>
              <a:rPr lang="en-US" dirty="0"/>
              <a:t>!</a:t>
            </a:r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Source, Stationary Listener</a:t>
            </a:r>
          </a:p>
        </p:txBody>
      </p:sp>
    </p:spTree>
    <p:extLst>
      <p:ext uri="{BB962C8B-B14F-4D97-AF65-F5344CB8AC3E}">
        <p14:creationId xmlns:p14="http://schemas.microsoft.com/office/powerpoint/2010/main" val="3417368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are standing at </a:t>
            </a:r>
            <a:r>
              <a:rPr lang="en-US" dirty="0">
                <a:solidFill>
                  <a:schemeClr val="accent1"/>
                </a:solidFill>
              </a:rPr>
              <a:t>x = 0 m</a:t>
            </a:r>
            <a:r>
              <a:rPr lang="en-US" dirty="0"/>
              <a:t>, listening to a sound </a:t>
            </a:r>
            <a:r>
              <a:rPr lang="en-US" dirty="0" smtClean="0"/>
              <a:t>that </a:t>
            </a:r>
            <a:r>
              <a:rPr lang="en-US" dirty="0"/>
              <a:t>is emitted at frequency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S</a:t>
            </a:r>
            <a:r>
              <a:rPr lang="en-US" dirty="0" smtClean="0"/>
              <a:t>. </a:t>
            </a:r>
            <a:r>
              <a:rPr lang="en-US" dirty="0"/>
              <a:t>At </a:t>
            </a:r>
            <a:r>
              <a:rPr lang="en-US" dirty="0">
                <a:solidFill>
                  <a:schemeClr val="accent1"/>
                </a:solidFill>
              </a:rPr>
              <a:t>t = 0 s</a:t>
            </a:r>
            <a:r>
              <a:rPr lang="en-US" dirty="0"/>
              <a:t>, the </a:t>
            </a:r>
            <a:r>
              <a:rPr lang="en-US" dirty="0" smtClean="0"/>
              <a:t>sound </a:t>
            </a:r>
            <a:r>
              <a:rPr lang="en-US" dirty="0"/>
              <a:t>source is </a:t>
            </a:r>
            <a:r>
              <a:rPr lang="en-US" dirty="0" smtClean="0"/>
              <a:t>at      </a:t>
            </a:r>
            <a:r>
              <a:rPr lang="en-US" dirty="0" smtClean="0">
                <a:solidFill>
                  <a:schemeClr val="accent1"/>
                </a:solidFill>
              </a:rPr>
              <a:t>x </a:t>
            </a:r>
            <a:r>
              <a:rPr lang="en-US" dirty="0">
                <a:solidFill>
                  <a:schemeClr val="accent1"/>
                </a:solidFill>
              </a:rPr>
              <a:t>= 20 m </a:t>
            </a:r>
            <a:r>
              <a:rPr lang="en-US" dirty="0"/>
              <a:t>and moving toward </a:t>
            </a:r>
            <a:r>
              <a:rPr lang="en-US" dirty="0" smtClean="0"/>
              <a:t>you </a:t>
            </a:r>
            <a:r>
              <a:rPr lang="en-US" dirty="0"/>
              <a:t>at a </a:t>
            </a:r>
            <a:r>
              <a:rPr lang="en-US" dirty="0" smtClean="0"/>
              <a:t>steady </a:t>
            </a:r>
            <a:r>
              <a:rPr lang="en-US" dirty="0" smtClean="0">
                <a:solidFill>
                  <a:schemeClr val="accent1"/>
                </a:solidFill>
              </a:rPr>
              <a:t>10 </a:t>
            </a:r>
            <a:r>
              <a:rPr lang="en-US" dirty="0">
                <a:solidFill>
                  <a:schemeClr val="accent1"/>
                </a:solidFill>
              </a:rPr>
              <a:t>m/s</a:t>
            </a:r>
            <a:r>
              <a:rPr lang="en-US" dirty="0"/>
              <a:t>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Draw a graph showing the frequency you hear </a:t>
            </a:r>
            <a:r>
              <a:rPr lang="en-US" dirty="0" smtClean="0"/>
              <a:t>from </a:t>
            </a:r>
            <a:r>
              <a:rPr lang="en-US" dirty="0">
                <a:solidFill>
                  <a:schemeClr val="accent1"/>
                </a:solidFill>
              </a:rPr>
              <a:t>t = 0 s </a:t>
            </a:r>
            <a:r>
              <a:rPr lang="en-US" dirty="0"/>
              <a:t>to </a:t>
            </a:r>
            <a:r>
              <a:rPr lang="en-US" dirty="0">
                <a:solidFill>
                  <a:schemeClr val="accent1"/>
                </a:solidFill>
              </a:rPr>
              <a:t>t = 4 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Doppler Effect</a:t>
            </a:r>
          </a:p>
        </p:txBody>
      </p:sp>
    </p:spTree>
    <p:extLst>
      <p:ext uri="{BB962C8B-B14F-4D97-AF65-F5344CB8AC3E}">
        <p14:creationId xmlns:p14="http://schemas.microsoft.com/office/powerpoint/2010/main" val="8426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8839200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Unlike </a:t>
            </a:r>
            <a:r>
              <a:rPr lang="en-US" dirty="0" smtClean="0"/>
              <a:t>with a moving source, the </a:t>
            </a:r>
            <a:r>
              <a:rPr lang="en-US" dirty="0"/>
              <a:t>waves are </a:t>
            </a:r>
            <a:r>
              <a:rPr lang="en-US" dirty="0">
                <a:solidFill>
                  <a:srgbClr val="C00000"/>
                </a:solidFill>
              </a:rPr>
              <a:t>not squashed or </a:t>
            </a:r>
            <a:r>
              <a:rPr lang="en-US" dirty="0" smtClean="0">
                <a:solidFill>
                  <a:srgbClr val="C00000"/>
                </a:solidFill>
              </a:rPr>
              <a:t>stretched</a:t>
            </a:r>
            <a:r>
              <a:rPr lang="en-US" dirty="0" smtClean="0"/>
              <a:t>.  The observer sees the waves at a different rate.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Stationary Source, </a:t>
            </a:r>
            <a:r>
              <a:rPr lang="en-US" dirty="0"/>
              <a:t>Moving </a:t>
            </a:r>
            <a:r>
              <a:rPr lang="en-US" dirty="0" smtClean="0"/>
              <a:t>Listener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1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</a:t>
                </a:r>
                <a:r>
                  <a:rPr lang="en-US" dirty="0"/>
                  <a:t>observer will hear a frequency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ZA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ZA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ZA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ZA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All </a:t>
                </a:r>
                <a:r>
                  <a:rPr lang="en-US" dirty="0"/>
                  <a:t>of these can be written in one </a:t>
                </a:r>
                <a:r>
                  <a:rPr lang="en-US" dirty="0" smtClean="0"/>
                  <a:t>formula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Remember</a:t>
                </a:r>
                <a:r>
                  <a:rPr lang="en-US" dirty="0"/>
                  <a:t>: frequency </a:t>
                </a:r>
                <a:r>
                  <a:rPr lang="en-US" dirty="0">
                    <a:solidFill>
                      <a:schemeClr val="accent1"/>
                    </a:solidFill>
                  </a:rPr>
                  <a:t>increases</a:t>
                </a:r>
                <a:r>
                  <a:rPr lang="en-US" dirty="0"/>
                  <a:t> moving </a:t>
                </a:r>
                <a:r>
                  <a:rPr lang="en-US" dirty="0">
                    <a:solidFill>
                      <a:srgbClr val="00B050"/>
                    </a:solidFill>
                  </a:rPr>
                  <a:t>toward</a:t>
                </a:r>
                <a:r>
                  <a:rPr lang="en-US" dirty="0"/>
                  <a:t>, and </a:t>
                </a:r>
                <a:r>
                  <a:rPr lang="en-US" dirty="0">
                    <a:solidFill>
                      <a:schemeClr val="accent2"/>
                    </a:solidFill>
                  </a:rPr>
                  <a:t>decreases</a:t>
                </a:r>
                <a:r>
                  <a:rPr lang="en-US" dirty="0"/>
                  <a:t> moving </a:t>
                </a:r>
                <a:r>
                  <a:rPr lang="en-US" dirty="0">
                    <a:solidFill>
                      <a:srgbClr val="00B050"/>
                    </a:solidFill>
                  </a:rPr>
                  <a:t>away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ZA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1379" t="-1059" b="-706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Stationary Source, Moving Listener</a:t>
            </a:r>
            <a:endParaRPr lang="en-Z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33316" y="1799230"/>
                <a:ext cx="3239861" cy="1060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ZA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ZA" sz="2800" b="0" i="1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ZA" sz="2800" b="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ZA" sz="2800" b="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ZA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ZA" sz="2800" b="0" i="1" smtClean="0">
                              <a:latin typeface="Cambria Math"/>
                            </a:rPr>
                            <m:t>1 </m:t>
                          </m:r>
                          <m:r>
                            <a:rPr lang="en-ZA" sz="2800" b="0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  <m:f>
                            <m:fPr>
                              <m:ctrlPr>
                                <a:rPr lang="en-ZA" sz="28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ZA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ZA" sz="2800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ZA" sz="2800" b="0" i="1" smtClean="0">
                                      <a:latin typeface="Cambria Math"/>
                                      <a:ea typeface="Cambria Math"/>
                                    </a:rPr>
                                    <m:t>𝑜𝑏𝑠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ZA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ZA" sz="2800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ZA" sz="2800" i="1">
                                      <a:latin typeface="Cambria Math"/>
                                      <a:ea typeface="Cambria Math"/>
                                    </a:rPr>
                                    <m:t>𝑠𝑛𝑑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ZA" sz="2800" b="0" i="1" smtClean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ZA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316" y="1799230"/>
                <a:ext cx="3239861" cy="10604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29200" y="2098638"/>
                <a:ext cx="29824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sz="2400" b="0" i="1" smtClean="0">
                          <a:latin typeface="Cambria Math"/>
                        </a:rPr>
                        <m:t>(+ </m:t>
                      </m:r>
                      <m:r>
                        <a:rPr lang="en-ZA" sz="2400" b="0" i="1" smtClean="0">
                          <a:latin typeface="Cambria Math"/>
                        </a:rPr>
                        <m:t>𝑡𝑜𝑤𝑎𝑟𝑑</m:t>
                      </m:r>
                      <m:r>
                        <a:rPr lang="en-ZA" sz="2400" b="0" i="1" smtClean="0">
                          <a:latin typeface="Cambria Math"/>
                        </a:rPr>
                        <m:t>, − </m:t>
                      </m:r>
                      <m:r>
                        <a:rPr lang="en-ZA" sz="2400" b="0" i="1" smtClean="0">
                          <a:latin typeface="Cambria Math"/>
                        </a:rPr>
                        <m:t>𝑎𝑤𝑎𝑦</m:t>
                      </m:r>
                      <m:r>
                        <a:rPr lang="en-ZA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ZA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098638"/>
                <a:ext cx="2982483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85729" y="3886200"/>
                <a:ext cx="4335033" cy="1060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ZA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ZA" sz="2800" b="0" i="1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ZA" sz="2800" b="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ZA" sz="2800" b="0" i="1">
                          <a:latin typeface="Cambria Math"/>
                        </a:rPr>
                        <m:t>=</m:t>
                      </m:r>
                      <m:r>
                        <a:rPr lang="en-ZA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ZA" sz="28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ZA" sz="28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ZA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ZA" sz="280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ZA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ZA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𝑠𝑛𝑑</m:t>
                                      </m:r>
                                    </m:sub>
                                  </m:sSub>
                                  <m:r>
                                    <a:rPr lang="en-ZA" sz="2800" b="0" i="1" smtClean="0">
                                      <a:latin typeface="Cambria Math"/>
                                      <a:ea typeface="Cambria Math"/>
                                    </a:rPr>
                                    <m:t> ± </m:t>
                                  </m:r>
                                  <m:r>
                                    <a:rPr lang="en-ZA" sz="2800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ZA" sz="2800" b="0" i="1" smtClean="0">
                                      <a:latin typeface="Cambria Math"/>
                                      <a:ea typeface="Cambria Math"/>
                                    </a:rPr>
                                    <m:t>𝑜𝑏𝑠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ZA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ZA" sz="2800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ZA" sz="2800" i="1">
                                      <a:latin typeface="Cambria Math"/>
                                      <a:ea typeface="Cambria Math"/>
                                    </a:rPr>
                                    <m:t>𝑠𝑛𝑑</m:t>
                                  </m:r>
                                </m:sub>
                              </m:sSub>
                              <m:r>
                                <a:rPr lang="en-ZA" sz="2800" b="0" i="1" smtClean="0">
                                  <a:latin typeface="Cambria Math"/>
                                  <a:ea typeface="Cambria Math"/>
                                </a:rPr>
                                <m:t> ∓ </m:t>
                              </m:r>
                              <m:sSub>
                                <m:sSubPr>
                                  <m:ctrlPr>
                                    <a:rPr lang="en-ZA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ZA" sz="2800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ZA" sz="2800" b="0" i="1" smtClean="0">
                                      <a:latin typeface="Cambria Math"/>
                                      <a:ea typeface="Cambria Math"/>
                                    </a:rPr>
                                    <m:t>𝑠𝑜𝑢𝑟𝑐𝑒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ZA" sz="2800" b="0" i="1" smtClean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ZA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29" y="3886200"/>
                <a:ext cx="4335033" cy="10604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20762" y="4185608"/>
                <a:ext cx="41420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sz="2400" b="0" i="1" smtClean="0">
                          <a:latin typeface="Cambria Math"/>
                        </a:rPr>
                        <m:t>(</m:t>
                      </m:r>
                      <m:r>
                        <a:rPr lang="en-ZA" sz="2400" b="0" i="1" smtClean="0">
                          <a:latin typeface="Cambria Math"/>
                        </a:rPr>
                        <m:t>𝑢𝑝𝑝𝑒𝑟</m:t>
                      </m:r>
                      <m:r>
                        <a:rPr lang="en-ZA" sz="2400" b="0" i="1" smtClean="0">
                          <a:latin typeface="Cambria Math"/>
                        </a:rPr>
                        <m:t> </m:t>
                      </m:r>
                      <m:r>
                        <a:rPr lang="en-ZA" sz="2400" b="0" i="1" smtClean="0">
                          <a:latin typeface="Cambria Math"/>
                        </a:rPr>
                        <m:t>𝑡𝑜𝑤𝑎𝑟𝑑</m:t>
                      </m:r>
                      <m:r>
                        <a:rPr lang="en-ZA" sz="2400" b="0" i="1" smtClean="0">
                          <a:latin typeface="Cambria Math"/>
                        </a:rPr>
                        <m:t>, </m:t>
                      </m:r>
                      <m:r>
                        <a:rPr lang="en-ZA" sz="2400" b="0" i="1" smtClean="0">
                          <a:latin typeface="Cambria Math"/>
                        </a:rPr>
                        <m:t>𝑙𝑜𝑤𝑒𝑟</m:t>
                      </m:r>
                      <m:r>
                        <a:rPr lang="en-ZA" sz="2400" b="0" i="1" smtClean="0">
                          <a:latin typeface="Cambria Math"/>
                        </a:rPr>
                        <m:t> </m:t>
                      </m:r>
                      <m:r>
                        <a:rPr lang="en-ZA" sz="2400" b="0" i="1" smtClean="0">
                          <a:latin typeface="Cambria Math"/>
                        </a:rPr>
                        <m:t>𝑎𝑤𝑎𝑦</m:t>
                      </m:r>
                      <m:r>
                        <a:rPr lang="en-ZA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ZA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762" y="4185608"/>
                <a:ext cx="4142096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79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5868988" y="3429000"/>
            <a:ext cx="29591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ZA" sz="2400" b="1" smtClean="0">
                <a:solidFill>
                  <a:prstClr val="black"/>
                </a:solidFill>
                <a:latin typeface="Times New Roman" pitchFamily="18" charset="0"/>
              </a:rPr>
              <a:t>+</a:t>
            </a:r>
            <a:r>
              <a:rPr lang="en-ZA" sz="2400" smtClean="0">
                <a:solidFill>
                  <a:prstClr val="black"/>
                </a:solidFill>
                <a:latin typeface="Comic Sans MS" pitchFamily="66" charset="0"/>
              </a:rPr>
              <a:t>   listener towards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ZA" sz="2400" smtClean="0">
                <a:solidFill>
                  <a:prstClr val="black"/>
                </a:solidFill>
                <a:latin typeface="Symbol" pitchFamily="18" charset="2"/>
              </a:rPr>
              <a:t>-</a:t>
            </a:r>
            <a:r>
              <a:rPr lang="en-ZA" sz="2400" smtClean="0">
                <a:solidFill>
                  <a:prstClr val="black"/>
                </a:solidFill>
                <a:latin typeface="Comic Sans MS" pitchFamily="66" charset="0"/>
              </a:rPr>
              <a:t>   listener away</a:t>
            </a:r>
            <a:endParaRPr lang="en-GB" sz="2400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graphicFrame>
        <p:nvGraphicFramePr>
          <p:cNvPr id="27652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757238" y="1268413"/>
          <a:ext cx="24479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3" name="Equation" r:id="rId3" imgW="990360" imgH="431640" progId="Equation.DSMT4">
                  <p:embed/>
                </p:oleObj>
              </mc:Choice>
              <mc:Fallback>
                <p:oleObj name="Equation" r:id="rId3" imgW="9903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8" y="1268413"/>
                        <a:ext cx="2447925" cy="10668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76825" y="1268413"/>
          <a:ext cx="2763838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4" name="Equation" r:id="rId5" imgW="1079280" imgH="406080" progId="Equation.DSMT4">
                  <p:embed/>
                </p:oleObj>
              </mc:Choice>
              <mc:Fallback>
                <p:oleObj name="Equation" r:id="rId5" imgW="10792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1268413"/>
                        <a:ext cx="2763838" cy="10398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757238" y="260350"/>
            <a:ext cx="24955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ZA" sz="2800" smtClean="0">
                <a:solidFill>
                  <a:srgbClr val="FF0000"/>
                </a:solidFill>
                <a:latin typeface="Comic Sans MS" pitchFamily="66" charset="0"/>
              </a:rPr>
              <a:t>Case 1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ZA" sz="2800" smtClean="0">
                <a:solidFill>
                  <a:srgbClr val="FF0000"/>
                </a:solidFill>
                <a:latin typeface="Comic Sans MS" pitchFamily="66" charset="0"/>
              </a:rPr>
              <a:t>moving source</a:t>
            </a:r>
            <a:endParaRPr lang="en-GB" sz="28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5148263" y="260350"/>
            <a:ext cx="26876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ZA" sz="2800" smtClean="0">
                <a:solidFill>
                  <a:srgbClr val="FF0000"/>
                </a:solidFill>
                <a:latin typeface="Comic Sans MS" pitchFamily="66" charset="0"/>
              </a:rPr>
              <a:t>Case 2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ZA" sz="2800" smtClean="0">
                <a:solidFill>
                  <a:srgbClr val="FF0000"/>
                </a:solidFill>
                <a:latin typeface="Comic Sans MS" pitchFamily="66" charset="0"/>
              </a:rPr>
              <a:t>moving listener</a:t>
            </a:r>
            <a:endParaRPr lang="en-GB" sz="28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660" name="AutoShape 12"/>
          <p:cNvSpPr>
            <a:spLocks noChangeArrowheads="1"/>
          </p:cNvSpPr>
          <p:nvPr/>
        </p:nvSpPr>
        <p:spPr bwMode="auto">
          <a:xfrm>
            <a:off x="3708400" y="1628775"/>
            <a:ext cx="935038" cy="2376488"/>
          </a:xfrm>
          <a:prstGeom prst="downArrowCallout">
            <a:avLst>
              <a:gd name="adj1" fmla="val 37741"/>
              <a:gd name="adj2" fmla="val 50000"/>
              <a:gd name="adj3" fmla="val 64528"/>
              <a:gd name="adj4" fmla="val 1523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27662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628900" y="4364038"/>
          <a:ext cx="2632075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5" name="Equation" r:id="rId7" imgW="990360" imgH="444240" progId="Equation.DSMT4">
                  <p:embed/>
                </p:oleObj>
              </mc:Choice>
              <mc:Fallback>
                <p:oleObj name="Equation" r:id="rId7" imgW="9903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4364038"/>
                        <a:ext cx="2632075" cy="11811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9" name="Line 21"/>
          <p:cNvSpPr>
            <a:spLocks noChangeShapeType="1"/>
          </p:cNvSpPr>
          <p:nvPr/>
        </p:nvSpPr>
        <p:spPr bwMode="auto">
          <a:xfrm flipV="1">
            <a:off x="4500563" y="3860800"/>
            <a:ext cx="0" cy="647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>
            <a:off x="4500563" y="3860800"/>
            <a:ext cx="11525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7671" name="Oval 23"/>
          <p:cNvSpPr>
            <a:spLocks noChangeArrowheads="1"/>
          </p:cNvSpPr>
          <p:nvPr/>
        </p:nvSpPr>
        <p:spPr bwMode="auto">
          <a:xfrm>
            <a:off x="4284663" y="5013325"/>
            <a:ext cx="360362" cy="431800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7672" name="Oval 24"/>
          <p:cNvSpPr>
            <a:spLocks noChangeArrowheads="1"/>
          </p:cNvSpPr>
          <p:nvPr/>
        </p:nvSpPr>
        <p:spPr bwMode="auto">
          <a:xfrm>
            <a:off x="4284663" y="4437063"/>
            <a:ext cx="360362" cy="431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 flipV="1">
            <a:off x="4500563" y="5445125"/>
            <a:ext cx="0" cy="6477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>
            <a:off x="4500563" y="6092825"/>
            <a:ext cx="1439862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7675" name="AutoShape 27"/>
          <p:cNvSpPr>
            <a:spLocks/>
          </p:cNvSpPr>
          <p:nvPr/>
        </p:nvSpPr>
        <p:spPr bwMode="auto">
          <a:xfrm>
            <a:off x="5724525" y="34290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7677" name="AutoShape 29"/>
          <p:cNvSpPr>
            <a:spLocks/>
          </p:cNvSpPr>
          <p:nvPr/>
        </p:nvSpPr>
        <p:spPr bwMode="auto">
          <a:xfrm>
            <a:off x="6013450" y="5445125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6165850" y="5465762"/>
            <a:ext cx="27892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ZA" sz="2400" b="1" dirty="0" smtClean="0">
                <a:solidFill>
                  <a:prstClr val="black"/>
                </a:solidFill>
                <a:latin typeface="Times New Roman" pitchFamily="18" charset="0"/>
              </a:rPr>
              <a:t>+</a:t>
            </a:r>
            <a:r>
              <a:rPr lang="en-ZA" sz="2400" dirty="0" smtClean="0">
                <a:solidFill>
                  <a:prstClr val="black"/>
                </a:solidFill>
                <a:latin typeface="Comic Sans MS" pitchFamily="66" charset="0"/>
              </a:rPr>
              <a:t>   source away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ZA" sz="2400" dirty="0" smtClean="0">
                <a:solidFill>
                  <a:prstClr val="black"/>
                </a:solidFill>
                <a:latin typeface="Symbol" pitchFamily="18" charset="2"/>
              </a:rPr>
              <a:t>-</a:t>
            </a:r>
            <a:r>
              <a:rPr lang="en-ZA" sz="2400" dirty="0" smtClean="0">
                <a:solidFill>
                  <a:prstClr val="black"/>
                </a:solidFill>
                <a:latin typeface="Comic Sans MS" pitchFamily="66" charset="0"/>
              </a:rPr>
              <a:t>   source towards</a:t>
            </a:r>
            <a:endParaRPr lang="en-GB" sz="2400" dirty="0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229512" y="5768975"/>
            <a:ext cx="3476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ZA" sz="2000" dirty="0" smtClean="0">
                <a:solidFill>
                  <a:srgbClr val="008000"/>
                </a:solidFill>
                <a:latin typeface="Comic Sans MS" pitchFamily="66" charset="0"/>
              </a:rPr>
              <a:t>NB: applies only in frame where medium is at rest!</a:t>
            </a:r>
            <a:endParaRPr lang="en-GB" sz="20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523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8" grpId="0"/>
      <p:bldP spid="27657" grpId="0"/>
      <p:bldP spid="27658" grpId="0"/>
      <p:bldP spid="27660" grpId="0" animBg="1"/>
      <p:bldP spid="27669" grpId="0" animBg="1"/>
      <p:bldP spid="27670" grpId="0" animBg="1"/>
      <p:bldP spid="27671" grpId="0" animBg="1"/>
      <p:bldP spid="27672" grpId="0" animBg="1"/>
      <p:bldP spid="27673" grpId="0" animBg="1"/>
      <p:bldP spid="27674" grpId="0" animBg="1"/>
      <p:bldP spid="27675" grpId="0" animBg="1"/>
      <p:bldP spid="27677" grpId="0" animBg="1"/>
      <p:bldP spid="27679" grpId="0"/>
      <p:bldP spid="2768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343400" cy="5181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Important Fact: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When a sound wave </a:t>
            </a:r>
            <a:r>
              <a:rPr lang="en-US" dirty="0">
                <a:solidFill>
                  <a:schemeClr val="accent1"/>
                </a:solidFill>
              </a:rPr>
              <a:t>reflects</a:t>
            </a:r>
            <a:r>
              <a:rPr lang="en-US" dirty="0"/>
              <a:t> off a surface, the </a:t>
            </a:r>
            <a:r>
              <a:rPr lang="en-US" dirty="0">
                <a:solidFill>
                  <a:srgbClr val="C00000"/>
                </a:solidFill>
              </a:rPr>
              <a:t>surface acts like a source</a:t>
            </a:r>
            <a:r>
              <a:rPr lang="en-US" dirty="0"/>
              <a:t> of sound emitting a wave of the </a:t>
            </a:r>
            <a:r>
              <a:rPr lang="en-US" b="1" dirty="0"/>
              <a:t>same frequency</a:t>
            </a:r>
            <a:r>
              <a:rPr lang="en-US" dirty="0"/>
              <a:t> as that </a:t>
            </a:r>
            <a:r>
              <a:rPr lang="en-US" dirty="0">
                <a:solidFill>
                  <a:srgbClr val="00B050"/>
                </a:solidFill>
              </a:rPr>
              <a:t>heard by a listener travelling with the </a:t>
            </a:r>
            <a:r>
              <a:rPr lang="en-US" dirty="0" smtClean="0">
                <a:solidFill>
                  <a:srgbClr val="00B050"/>
                </a:solidFill>
              </a:rPr>
              <a:t>surface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from </a:t>
            </a:r>
            <a:r>
              <a:rPr lang="en-US" dirty="0"/>
              <a:t>M</a:t>
            </a:r>
            <a:r>
              <a:rPr lang="en-US" dirty="0" smtClean="0"/>
              <a:t>oving Objects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20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Waves reflected off a moving object are Doppler shifted twice, once by the object (as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moving listener</a:t>
                </a:r>
                <a:r>
                  <a:rPr lang="en-US" dirty="0" smtClean="0"/>
                  <a:t>) and then again as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moving source</a:t>
                </a:r>
                <a:r>
                  <a:rPr lang="en-US" dirty="0" smtClean="0"/>
                  <a:t>, thus the echo is “</a:t>
                </a:r>
                <a:r>
                  <a:rPr lang="en-US" b="1" dirty="0" smtClean="0"/>
                  <a:t>double Doppler shifted</a:t>
                </a:r>
                <a:r>
                  <a:rPr lang="en-US" dirty="0" smtClean="0"/>
                  <a:t>.”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1400" dirty="0" smtClean="0"/>
              </a:p>
              <a:p>
                <a:pPr marL="0" indent="0">
                  <a:buNone/>
                </a:pPr>
                <a:r>
                  <a:rPr lang="en-US" dirty="0" smtClean="0"/>
                  <a:t>Combining these two equations gives:</a:t>
                </a:r>
              </a:p>
              <a:p>
                <a:pPr marL="0" indent="0">
                  <a:buNone/>
                </a:pPr>
                <a:endParaRPr lang="en-US" sz="1050" dirty="0" smtClean="0"/>
              </a:p>
              <a:p>
                <a:pPr marL="0" indent="0">
                  <a:buNone/>
                </a:pPr>
                <a:r>
                  <a:rPr lang="en-US" dirty="0" smtClean="0"/>
                  <a:t>Assuming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  <m:r>
                          <a:rPr lang="en-ZA" b="0" i="1" smtClean="0">
                            <a:latin typeface="Cambria Math"/>
                          </a:rPr>
                          <m:t>𝑏𝑠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≪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ZA" b="0" i="1" smtClean="0">
                            <a:latin typeface="Cambria Math"/>
                            <a:ea typeface="Cambria Math"/>
                          </a:rPr>
                          <m:t>𝑠𝑛𝑑</m:t>
                        </m:r>
                      </m:sub>
                    </m:sSub>
                  </m:oMath>
                </a14:m>
                <a:r>
                  <a:rPr lang="en-US" dirty="0" smtClean="0"/>
                  <a:t>, then our equation becomes</a:t>
                </a:r>
              </a:p>
              <a:p>
                <a:endParaRPr lang="en-US" sz="4800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NOTE</a:t>
                </a:r>
                <a:r>
                  <a:rPr lang="en-US" dirty="0" smtClean="0"/>
                  <a:t>: Only works for a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stationary source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1379" t="-1059" b="-3176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from Moving Objects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6250" y="2743200"/>
                <a:ext cx="4478470" cy="682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Moving listener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ZA" sz="2400" b="0" i="1" smtClean="0">
                        <a:latin typeface="Cambria Math"/>
                      </a:rPr>
                      <m:t>𝑓</m:t>
                    </m:r>
                    <m:r>
                      <a:rPr lang="en-ZA" sz="2400" b="0" i="1" smtClean="0">
                        <a:latin typeface="Cambria Math"/>
                      </a:rPr>
                      <m:t>′=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𝑜</m:t>
                                </m:r>
                                <m:r>
                                  <a:rPr lang="en-ZA" sz="2400" b="0" i="1" smtClean="0">
                                    <a:latin typeface="Cambria Math"/>
                                  </a:rPr>
                                  <m:t>𝑏𝑠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ZA" sz="24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ZA" sz="2400" b="0" i="1" smtClean="0">
                                    <a:latin typeface="Cambria Math"/>
                                  </a:rPr>
                                  <m:t>𝑠𝑛𝑑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ZA" sz="2400" b="0" i="1" smtClean="0">
                        <a:latin typeface="Cambria Math"/>
                      </a:rPr>
                      <m:t>𝑓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50" y="2743200"/>
                <a:ext cx="4478470" cy="682559"/>
              </a:xfrm>
              <a:prstGeom prst="rect">
                <a:avLst/>
              </a:prstGeom>
              <a:blipFill rotWithShape="1">
                <a:blip r:embed="rId3"/>
                <a:stretch>
                  <a:fillRect l="-2041" b="-1786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00659" y="4876800"/>
                <a:ext cx="2568587" cy="90370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r>
                        <a:rPr lang="en-US" sz="2800" b="0" i="1" smtClean="0">
                          <a:latin typeface="Cambria Math"/>
                        </a:rPr>
                        <m:t>=±2</m:t>
                      </m:r>
                      <m:r>
                        <a:rPr lang="en-ZA" sz="2800" b="0" i="1" smtClean="0">
                          <a:latin typeface="Cambria Math"/>
                        </a:rPr>
                        <m:t>𝑓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𝑜</m:t>
                              </m:r>
                              <m:r>
                                <a:rPr lang="en-ZA" sz="2800" b="0" i="1" smtClean="0">
                                  <a:latin typeface="Cambria Math"/>
                                  <a:ea typeface="Cambria Math"/>
                                </a:rPr>
                                <m:t>𝑏𝑠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ZA" sz="28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ZA" sz="2800" b="0" i="1" smtClean="0">
                                  <a:latin typeface="Cambria Math"/>
                                  <a:ea typeface="Cambria Math"/>
                                </a:rPr>
                                <m:t>𝑠𝑛𝑑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659" y="4876800"/>
                <a:ext cx="2568587" cy="9037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24400" y="2743200"/>
                <a:ext cx="4272067" cy="714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1"/>
                    </a:solidFill>
                  </a:rPr>
                  <a:t>Moving source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ZA" sz="2400" b="0" i="1" smtClean="0">
                        <a:latin typeface="Cambria Math"/>
                      </a:rPr>
                      <m:t>𝑓</m:t>
                    </m:r>
                    <m:r>
                      <a:rPr lang="en-ZA" sz="2400" b="0" i="1" smtClean="0">
                        <a:latin typeface="Cambria Math"/>
                      </a:rPr>
                      <m:t>′′=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ZA" sz="24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ZA" sz="24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1−</m:t>
                        </m:r>
                        <m:f>
                          <m:fPr>
                            <m:type m:val="lin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n-ZA" sz="2400" b="0" i="1" smtClean="0">
                                    <a:latin typeface="Cambria Math"/>
                                  </a:rPr>
                                  <m:t>𝑜𝑢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ZA" sz="24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ZA" sz="2400" b="0" i="1" smtClean="0">
                                    <a:latin typeface="Cambria Math"/>
                                  </a:rPr>
                                  <m:t>𝑠𝑛𝑑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743200"/>
                <a:ext cx="4272067" cy="714811"/>
              </a:xfrm>
              <a:prstGeom prst="rect">
                <a:avLst/>
              </a:prstGeom>
              <a:blipFill rotWithShape="1">
                <a:blip r:embed="rId5"/>
                <a:stretch>
                  <a:fillRect l="-2140" b="-1709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56603" y="3429000"/>
                <a:ext cx="2722668" cy="868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sz="2400" b="0" i="1" smtClean="0">
                          <a:latin typeface="Cambria Math"/>
                        </a:rPr>
                        <m:t>𝑓</m:t>
                      </m:r>
                      <m:r>
                        <a:rPr lang="en-ZA" sz="2400" b="0" i="1" smtClean="0">
                          <a:latin typeface="Cambria Math"/>
                        </a:rPr>
                        <m:t>′=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type m:val="li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𝑜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ZA" sz="24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ZA" sz="2400" b="0" i="1" smtClean="0">
                                      <a:latin typeface="Cambria Math"/>
                                    </a:rPr>
                                    <m:t>𝑠𝑛𝑑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type m:val="li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𝑜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ZA" sz="24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ZA" sz="2400" b="0" i="1" smtClean="0">
                                      <a:latin typeface="Cambria Math"/>
                                    </a:rPr>
                                    <m:t>𝑠𝑛𝑑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ZA" sz="2400" b="0" i="1" smtClean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603" y="3429000"/>
                <a:ext cx="2722668" cy="86882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59657" y="3241093"/>
                <a:ext cx="18828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ZA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ZA" b="0" i="1" smtClean="0">
                              <a:latin typeface="Cambria Math"/>
                            </a:rPr>
                            <m:t>𝑠𝑜𝑢𝑟𝑐𝑒</m:t>
                          </m:r>
                        </m:sub>
                      </m:sSub>
                      <m:r>
                        <a:rPr lang="en-ZA" b="0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ZA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ZA" b="0" i="1" smtClean="0">
                              <a:latin typeface="Cambria Math"/>
                            </a:rPr>
                            <m:t>𝑜𝑏𝑠</m:t>
                          </m:r>
                        </m:sub>
                      </m:sSub>
                      <m:r>
                        <a:rPr lang="en-ZA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ZA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657" y="3241093"/>
                <a:ext cx="1882888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238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/>
      <p:bldP spid="9" grpId="0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</a:t>
            </a:r>
            <a:r>
              <a:rPr lang="en-US" dirty="0"/>
              <a:t>of Doppler in Medicine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0811" y="1076980"/>
            <a:ext cx="865047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ZA" sz="2800" b="1" dirty="0" smtClean="0">
                <a:solidFill>
                  <a:srgbClr val="C00000"/>
                </a:solidFill>
                <a:latin typeface="+mn-lt"/>
              </a:rPr>
              <a:t>Doppler Flow Meter (Ultrasound</a:t>
            </a:r>
            <a:r>
              <a:rPr lang="en-ZA" sz="2800" b="1" dirty="0" smtClean="0">
                <a:solidFill>
                  <a:srgbClr val="C00000"/>
                </a:solidFill>
                <a:latin typeface="+mn-lt"/>
              </a:rPr>
              <a:t>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ZA" sz="2800" b="1" dirty="0">
              <a:solidFill>
                <a:srgbClr val="C00000"/>
              </a:solidFill>
              <a:latin typeface="+mn-lt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ZA" sz="2800" b="1" dirty="0" smtClean="0">
              <a:solidFill>
                <a:srgbClr val="C00000"/>
              </a:solidFill>
              <a:latin typeface="+mn-lt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ZA" sz="2800" b="1" dirty="0" smtClean="0">
                <a:solidFill>
                  <a:srgbClr val="C00000"/>
                </a:solidFill>
                <a:latin typeface="+mn-lt"/>
              </a:rPr>
              <a:t>Ultrasound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ZA" sz="2800" b="1" dirty="0">
              <a:solidFill>
                <a:srgbClr val="C00000"/>
              </a:solidFill>
              <a:latin typeface="+mn-lt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ZA" sz="2800" b="1" dirty="0" smtClean="0">
              <a:solidFill>
                <a:srgbClr val="C00000"/>
              </a:solidFill>
              <a:latin typeface="+mn-lt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ZA" sz="2800" b="1" dirty="0">
              <a:solidFill>
                <a:srgbClr val="C00000"/>
              </a:solidFill>
              <a:latin typeface="+mn-lt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2800" b="1" dirty="0" err="1" smtClean="0">
                <a:solidFill>
                  <a:srgbClr val="C00000"/>
                </a:solidFill>
                <a:latin typeface="+mn-lt"/>
              </a:rPr>
              <a:t>Echocardiagraphy</a:t>
            </a:r>
            <a:endParaRPr lang="en-GB" sz="2800" b="1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4799" y="1756321"/>
            <a:ext cx="8035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ZA" sz="2400" dirty="0" smtClean="0">
                <a:solidFill>
                  <a:srgbClr val="008000"/>
                </a:solidFill>
                <a:latin typeface="+mn-lt"/>
              </a:rPr>
              <a:t>Used to locate regions where blood vessels have narrowed</a:t>
            </a:r>
            <a:endParaRPr lang="en-GB" sz="2400" dirty="0" smtClean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33400" y="2897669"/>
            <a:ext cx="80359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200" dirty="0">
                <a:solidFill>
                  <a:srgbClr val="33CC33"/>
                </a:solidFill>
              </a:rPr>
              <a:t>pulses at ultrasonic frequencies emitted by </a:t>
            </a:r>
            <a:r>
              <a:rPr lang="en-US" sz="2200" dirty="0" smtClean="0">
                <a:solidFill>
                  <a:srgbClr val="33CC33"/>
                </a:solidFill>
              </a:rPr>
              <a:t>transducer.</a:t>
            </a:r>
            <a:endParaRPr lang="en-US" sz="2200" dirty="0">
              <a:solidFill>
                <a:srgbClr val="33CC33"/>
              </a:solidFill>
            </a:endParaRPr>
          </a:p>
          <a:p>
            <a:r>
              <a:rPr lang="en-US" sz="2200" dirty="0">
                <a:solidFill>
                  <a:srgbClr val="33CC33"/>
                </a:solidFill>
              </a:rPr>
              <a:t>time of reflected pulses give distance of reflecting </a:t>
            </a:r>
            <a:r>
              <a:rPr lang="en-US" sz="2200" dirty="0" smtClean="0">
                <a:solidFill>
                  <a:srgbClr val="33CC33"/>
                </a:solidFill>
              </a:rPr>
              <a:t>surface.</a:t>
            </a:r>
            <a:endParaRPr lang="en-US" sz="2200" dirty="0">
              <a:solidFill>
                <a:srgbClr val="33CC33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04799" y="4876800"/>
            <a:ext cx="80359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8000"/>
                </a:solidFill>
                <a:latin typeface="+mn-lt"/>
              </a:rPr>
              <a:t>Doppler shift allows you to measure the speed of the </a:t>
            </a:r>
            <a:r>
              <a:rPr lang="en-US" sz="2400" dirty="0" smtClean="0">
                <a:solidFill>
                  <a:srgbClr val="008000"/>
                </a:solidFill>
                <a:latin typeface="+mn-lt"/>
              </a:rPr>
              <a:t>reflected surface </a:t>
            </a:r>
            <a:r>
              <a:rPr lang="en-US" sz="2400" dirty="0">
                <a:solidFill>
                  <a:srgbClr val="008000"/>
                </a:solidFill>
                <a:latin typeface="+mn-lt"/>
              </a:rPr>
              <a:t>in an ultrasound image.</a:t>
            </a:r>
          </a:p>
        </p:txBody>
      </p:sp>
    </p:spTree>
    <p:extLst>
      <p:ext uri="{BB962C8B-B14F-4D97-AF65-F5344CB8AC3E}">
        <p14:creationId xmlns:p14="http://schemas.microsoft.com/office/powerpoint/2010/main" val="201281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/>
              <a:t>The Doppler effect applies to </a:t>
            </a:r>
            <a:r>
              <a:rPr lang="en-US" b="1" dirty="0"/>
              <a:t>all </a:t>
            </a:r>
            <a:r>
              <a:rPr lang="en-US" b="1" dirty="0" smtClean="0"/>
              <a:t>waves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For </a:t>
            </a:r>
            <a:r>
              <a:rPr lang="en-US" dirty="0"/>
              <a:t>example, the Doppler effect applies also to </a:t>
            </a:r>
            <a:r>
              <a:rPr lang="en-US" b="1" dirty="0">
                <a:solidFill>
                  <a:srgbClr val="00B050"/>
                </a:solidFill>
              </a:rPr>
              <a:t>light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(an electromagnetic wave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dirty="0"/>
              <a:t>When a </a:t>
            </a:r>
            <a:r>
              <a:rPr lang="en-US" dirty="0">
                <a:solidFill>
                  <a:schemeClr val="accent1"/>
                </a:solidFill>
              </a:rPr>
              <a:t>light source moves away </a:t>
            </a:r>
            <a:r>
              <a:rPr lang="en-US" dirty="0"/>
              <a:t>from an observer, the </a:t>
            </a:r>
            <a:r>
              <a:rPr lang="en-US" dirty="0">
                <a:solidFill>
                  <a:srgbClr val="00B050"/>
                </a:solidFill>
              </a:rPr>
              <a:t>frequency </a:t>
            </a:r>
            <a:r>
              <a:rPr lang="en-US" dirty="0"/>
              <a:t>of the light </a:t>
            </a:r>
            <a:r>
              <a:rPr lang="en-US" dirty="0">
                <a:solidFill>
                  <a:srgbClr val="C00000"/>
                </a:solidFill>
              </a:rPr>
              <a:t>observed is less </a:t>
            </a:r>
            <a:r>
              <a:rPr lang="en-US" dirty="0"/>
              <a:t>than that emitted (equivalently the </a:t>
            </a:r>
            <a:r>
              <a:rPr lang="en-US" dirty="0">
                <a:solidFill>
                  <a:schemeClr val="accent1"/>
                </a:solidFill>
              </a:rPr>
              <a:t>wavelength of the light observed is greater</a:t>
            </a:r>
            <a:r>
              <a:rPr lang="en-US" dirty="0"/>
              <a:t>).  </a:t>
            </a:r>
          </a:p>
          <a:p>
            <a:pPr marL="0" indent="0">
              <a:buNone/>
            </a:pPr>
            <a:r>
              <a:rPr lang="en-US" dirty="0"/>
              <a:t>Since a shift to lower frequencies is towards the red part of the spectrum, this is called a </a:t>
            </a:r>
            <a:r>
              <a:rPr lang="en-US" dirty="0">
                <a:solidFill>
                  <a:srgbClr val="C00000"/>
                </a:solidFill>
              </a:rPr>
              <a:t>redshift</a:t>
            </a:r>
            <a:r>
              <a:rPr lang="en-US" dirty="0"/>
              <a:t>.</a:t>
            </a:r>
          </a:p>
          <a:p>
            <a:pPr marL="0" indent="0">
              <a:spcBef>
                <a:spcPts val="1800"/>
              </a:spcBef>
              <a:buNone/>
            </a:pPr>
            <a:endParaRPr lang="en-US" dirty="0"/>
          </a:p>
          <a:p>
            <a:pPr>
              <a:spcBef>
                <a:spcPts val="1800"/>
              </a:spcBef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Doppler Effect (Light)</a:t>
            </a:r>
          </a:p>
        </p:txBody>
      </p:sp>
    </p:spTree>
    <p:extLst>
      <p:ext uri="{BB962C8B-B14F-4D97-AF65-F5344CB8AC3E}">
        <p14:creationId xmlns:p14="http://schemas.microsoft.com/office/powerpoint/2010/main" val="2418322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8458200" cy="2362200"/>
          </a:xfrm>
        </p:spPr>
        <p:txBody>
          <a:bodyPr/>
          <a:lstStyle/>
          <a:p>
            <a:pPr marL="0" indent="0">
              <a:buNone/>
            </a:pPr>
            <a:r>
              <a:rPr lang="en-ZA" dirty="0"/>
              <a:t>Spherical waves propagate </a:t>
            </a:r>
            <a:r>
              <a:rPr lang="en-ZA" dirty="0">
                <a:solidFill>
                  <a:schemeClr val="accent1"/>
                </a:solidFill>
              </a:rPr>
              <a:t>radially outward</a:t>
            </a:r>
            <a:r>
              <a:rPr lang="en-ZA" dirty="0"/>
              <a:t> from a </a:t>
            </a:r>
            <a:r>
              <a:rPr lang="en-ZA" dirty="0" smtClean="0"/>
              <a:t>source.</a:t>
            </a:r>
            <a:endParaRPr lang="en-ZA" dirty="0"/>
          </a:p>
          <a:p>
            <a:pPr marL="0" indent="0">
              <a:buNone/>
            </a:pPr>
            <a:r>
              <a:rPr lang="en-ZA" dirty="0" smtClean="0"/>
              <a:t>The wave fronts </a:t>
            </a:r>
            <a:r>
              <a:rPr lang="en-ZA" dirty="0"/>
              <a:t>are </a:t>
            </a:r>
            <a:r>
              <a:rPr lang="en-ZA" dirty="0">
                <a:solidFill>
                  <a:srgbClr val="C00000"/>
                </a:solidFill>
              </a:rPr>
              <a:t>concentric </a:t>
            </a:r>
            <a:r>
              <a:rPr lang="en-ZA" dirty="0" smtClean="0">
                <a:solidFill>
                  <a:srgbClr val="C00000"/>
                </a:solidFill>
              </a:rPr>
              <a:t>arcs</a:t>
            </a:r>
            <a:r>
              <a:rPr lang="en-ZA" dirty="0" smtClean="0"/>
              <a:t>.</a:t>
            </a:r>
            <a:endParaRPr lang="en-ZA" dirty="0"/>
          </a:p>
          <a:p>
            <a:pPr marL="0" indent="0">
              <a:spcBef>
                <a:spcPts val="672"/>
              </a:spcBef>
              <a:buNone/>
            </a:pPr>
            <a:r>
              <a:rPr lang="en-ZA" dirty="0"/>
              <a:t>Distance between </a:t>
            </a:r>
            <a:r>
              <a:rPr lang="en-ZA" dirty="0" smtClean="0"/>
              <a:t>successive </a:t>
            </a:r>
            <a:r>
              <a:rPr lang="en-ZA" dirty="0" smtClean="0"/>
              <a:t>wave </a:t>
            </a:r>
            <a:r>
              <a:rPr lang="en-ZA" dirty="0" smtClean="0"/>
              <a:t>fronts </a:t>
            </a:r>
            <a:r>
              <a:rPr lang="en-ZA" dirty="0"/>
              <a:t>is </a:t>
            </a:r>
            <a:r>
              <a:rPr lang="en-ZA" dirty="0" smtClean="0"/>
              <a:t>the </a:t>
            </a:r>
            <a:r>
              <a:rPr lang="en-ZA" b="1" dirty="0" smtClean="0"/>
              <a:t>wavelength</a:t>
            </a:r>
            <a:endParaRPr lang="en-ZA" b="1" dirty="0"/>
          </a:p>
          <a:p>
            <a:endParaRPr lang="en-ZA" dirty="0"/>
          </a:p>
          <a:p>
            <a:endParaRPr lang="en-ZA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Spherical Waves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800" y="3962400"/>
            <a:ext cx="8077200" cy="11811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ZA" dirty="0" smtClean="0"/>
              <a:t>Rays are </a:t>
            </a:r>
            <a:r>
              <a:rPr lang="en-ZA" dirty="0" smtClean="0">
                <a:solidFill>
                  <a:schemeClr val="accent1"/>
                </a:solidFill>
              </a:rPr>
              <a:t>radial lines </a:t>
            </a:r>
            <a:r>
              <a:rPr lang="en-ZA" dirty="0" smtClean="0"/>
              <a:t>pointing out from the source </a:t>
            </a:r>
            <a:r>
              <a:rPr lang="en-ZA" b="1" dirty="0" smtClean="0"/>
              <a:t>perpendicular</a:t>
            </a:r>
            <a:r>
              <a:rPr lang="en-ZA" dirty="0" smtClean="0"/>
              <a:t> to the wave fronts</a:t>
            </a:r>
          </a:p>
          <a:p>
            <a:endParaRPr lang="en-ZA" dirty="0" smtClean="0"/>
          </a:p>
          <a:p>
            <a:endParaRPr lang="en-ZA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66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Doppler Effect (Light)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50725" y="3276600"/>
            <a:ext cx="82391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ZA" sz="2800" dirty="0" smtClean="0">
                <a:solidFill>
                  <a:prstClr val="black"/>
                </a:solidFill>
                <a:latin typeface="+mn-lt"/>
              </a:rPr>
              <a:t>It is also used to measure </a:t>
            </a:r>
            <a:r>
              <a:rPr lang="en-ZA" sz="2800" dirty="0" smtClean="0">
                <a:solidFill>
                  <a:srgbClr val="C00000"/>
                </a:solidFill>
                <a:latin typeface="+mn-lt"/>
              </a:rPr>
              <a:t>car speeds</a:t>
            </a:r>
            <a:r>
              <a:rPr lang="en-ZA" sz="2800" dirty="0" smtClean="0">
                <a:solidFill>
                  <a:prstClr val="black"/>
                </a:solidFill>
                <a:latin typeface="+mn-lt"/>
              </a:rPr>
              <a:t> using radio waves emitted from </a:t>
            </a:r>
            <a:r>
              <a:rPr lang="en-ZA" sz="2800" dirty="0" smtClean="0">
                <a:solidFill>
                  <a:schemeClr val="accent1"/>
                </a:solidFill>
                <a:latin typeface="+mn-lt"/>
              </a:rPr>
              <a:t>radar guns </a:t>
            </a:r>
            <a:endParaRPr lang="en-GB" sz="2800" dirty="0" smtClean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346950" y="1000125"/>
            <a:ext cx="1659429" cy="39703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                    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9537" y="990600"/>
            <a:ext cx="62912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ZA" sz="2800" dirty="0" smtClean="0">
                <a:solidFill>
                  <a:prstClr val="black"/>
                </a:solidFill>
              </a:rPr>
              <a:t>The </a:t>
            </a:r>
            <a:r>
              <a:rPr lang="en-ZA" sz="2800" dirty="0" smtClean="0">
                <a:solidFill>
                  <a:srgbClr val="C00000"/>
                </a:solidFill>
              </a:rPr>
              <a:t>Doppler effect </a:t>
            </a:r>
            <a:r>
              <a:rPr lang="en-ZA" sz="2800" dirty="0" smtClean="0">
                <a:solidFill>
                  <a:prstClr val="black"/>
                </a:solidFill>
              </a:rPr>
              <a:t>for light is used in </a:t>
            </a:r>
            <a:r>
              <a:rPr lang="en-ZA" sz="2800" dirty="0" smtClean="0">
                <a:solidFill>
                  <a:schemeClr val="accent1"/>
                </a:solidFill>
              </a:rPr>
              <a:t>astronomy </a:t>
            </a:r>
            <a:r>
              <a:rPr lang="en-ZA" sz="2800" dirty="0" smtClean="0">
                <a:solidFill>
                  <a:prstClr val="black"/>
                </a:solidFill>
              </a:rPr>
              <a:t>to measure the velocity of receding astronomical bodies</a:t>
            </a:r>
          </a:p>
        </p:txBody>
      </p:sp>
    </p:spTree>
    <p:extLst>
      <p:ext uri="{BB962C8B-B14F-4D97-AF65-F5344CB8AC3E}">
        <p14:creationId xmlns:p14="http://schemas.microsoft.com/office/powerpoint/2010/main" val="3588667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52400" y="4267200"/>
                <a:ext cx="8839200" cy="1981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600" dirty="0" smtClean="0"/>
                  <a:t>The </a:t>
                </a:r>
                <a:r>
                  <a:rPr lang="en-US" sz="2600" dirty="0">
                    <a:solidFill>
                      <a:schemeClr val="accent1"/>
                    </a:solidFill>
                  </a:rPr>
                  <a:t>angle</a:t>
                </a:r>
                <a:r>
                  <a:rPr lang="en-US" sz="2600" dirty="0"/>
                  <a:t> between one of these tangent lines and the direction of travel is given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600" b="1" i="0" smtClean="0">
                            <a:latin typeface="Cambria Math"/>
                          </a:rPr>
                          <m:t>𝐬𝐢𝐧</m:t>
                        </m:r>
                      </m:fName>
                      <m:e>
                        <m:r>
                          <a:rPr lang="en-US" sz="2600" b="1" i="1" smtClean="0">
                            <a:latin typeface="Cambria Math"/>
                            <a:ea typeface="Cambria Math"/>
                          </a:rPr>
                          <m:t>𝜽</m:t>
                        </m:r>
                      </m:e>
                    </m:func>
                    <m:r>
                      <a:rPr lang="en-US" sz="2600" b="1" i="1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6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b="1" i="1" smtClean="0">
                            <a:latin typeface="Cambria Math"/>
                          </a:rPr>
                          <m:t>𝒗</m:t>
                        </m:r>
                      </m:num>
                      <m:den>
                        <m:sSub>
                          <m:sSubPr>
                            <m:ctrlPr>
                              <a:rPr lang="en-US" sz="26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1" i="1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600" b="1" i="1">
                                <a:latin typeface="Cambria Math"/>
                              </a:rPr>
                              <m:t>𝒔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600" dirty="0" smtClean="0"/>
                  <a:t>.</a:t>
                </a:r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The ratio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6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r>
                  <a:rPr lang="en-US" sz="2600" dirty="0"/>
                  <a:t> is called the </a:t>
                </a:r>
                <a:r>
                  <a:rPr lang="en-US" sz="2600" dirty="0">
                    <a:solidFill>
                      <a:schemeClr val="accent1"/>
                    </a:solidFill>
                  </a:rPr>
                  <a:t>Mach </a:t>
                </a:r>
                <a:r>
                  <a:rPr lang="en-US" sz="2600" dirty="0" smtClean="0">
                    <a:solidFill>
                      <a:schemeClr val="accent1"/>
                    </a:solidFill>
                  </a:rPr>
                  <a:t>Number</a:t>
                </a:r>
                <a:r>
                  <a:rPr lang="en-US" sz="2600" dirty="0" smtClean="0"/>
                  <a:t>.</a:t>
                </a:r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The conical wave front is the </a:t>
                </a:r>
                <a:r>
                  <a:rPr lang="en-US" sz="2600" dirty="0">
                    <a:solidFill>
                      <a:srgbClr val="C00000"/>
                    </a:solidFill>
                  </a:rPr>
                  <a:t>shock </a:t>
                </a:r>
                <a:r>
                  <a:rPr lang="en-US" sz="2600" dirty="0" smtClean="0">
                    <a:solidFill>
                      <a:srgbClr val="C00000"/>
                    </a:solidFill>
                  </a:rPr>
                  <a:t>wave</a:t>
                </a:r>
                <a:r>
                  <a:rPr lang="en-US" sz="2600" dirty="0" smtClean="0"/>
                  <a:t>.</a:t>
                </a:r>
                <a:endParaRPr lang="en-US" sz="2600" dirty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2400" y="4267200"/>
                <a:ext cx="8839200" cy="1981200"/>
              </a:xfrm>
              <a:blipFill rotWithShape="1">
                <a:blip r:embed="rId2"/>
                <a:stretch>
                  <a:fillRect l="-1172" t="-2462" r="-69" b="-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Doppler Effect, Shock Waves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1066800"/>
            <a:ext cx="6096000" cy="31051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600" dirty="0" smtClean="0"/>
              <a:t>A </a:t>
            </a:r>
            <a:r>
              <a:rPr lang="en-US" sz="2600" dirty="0" smtClean="0">
                <a:solidFill>
                  <a:srgbClr val="C00000"/>
                </a:solidFill>
              </a:rPr>
              <a:t>shock wave </a:t>
            </a:r>
            <a:r>
              <a:rPr lang="en-US" sz="2600" dirty="0" smtClean="0"/>
              <a:t>results when the source velocity </a:t>
            </a:r>
            <a:r>
              <a:rPr lang="en-US" sz="2600" dirty="0" smtClean="0">
                <a:solidFill>
                  <a:schemeClr val="accent1"/>
                </a:solidFill>
              </a:rPr>
              <a:t>exceeds</a:t>
            </a:r>
            <a:r>
              <a:rPr lang="en-US" sz="2600" dirty="0" smtClean="0"/>
              <a:t> the speed of the wave itself.</a:t>
            </a:r>
          </a:p>
          <a:p>
            <a:pPr marL="0" indent="0">
              <a:buFont typeface="Arial" pitchFamily="34" charset="0"/>
              <a:buNone/>
            </a:pPr>
            <a:r>
              <a:rPr lang="en-US" sz="2600" dirty="0" smtClean="0"/>
              <a:t>The circles represent the wave fronts emitted by the source.</a:t>
            </a:r>
          </a:p>
          <a:p>
            <a:pPr marL="0" indent="0">
              <a:buNone/>
            </a:pPr>
            <a:r>
              <a:rPr lang="en-US" sz="2600" dirty="0"/>
              <a:t>Tangent lines are drawn from </a:t>
            </a:r>
            <a:r>
              <a:rPr lang="en-US" sz="2600" dirty="0" err="1"/>
              <a:t>S</a:t>
            </a:r>
            <a:r>
              <a:rPr lang="en-US" sz="2600" baseline="-25000" dirty="0" err="1"/>
              <a:t>n</a:t>
            </a:r>
            <a:r>
              <a:rPr lang="en-US" sz="2600" dirty="0"/>
              <a:t> to the wave front centered on </a:t>
            </a:r>
            <a:r>
              <a:rPr lang="en-US" sz="2600" dirty="0" smtClean="0"/>
              <a:t>S</a:t>
            </a:r>
            <a:r>
              <a:rPr lang="en-US" sz="2600" baseline="-25000" dirty="0" smtClean="0"/>
              <a:t>o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1778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52578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Shock waves carry energy concentrated on the surface of the cone, with correspondingly great pressure </a:t>
            </a:r>
            <a:r>
              <a:rPr lang="en-US" dirty="0" smtClean="0"/>
              <a:t>variations.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 jet produces a shock wave seen as a fog of water </a:t>
            </a:r>
            <a:r>
              <a:rPr lang="en-US" dirty="0" smtClean="0"/>
              <a:t>vapor.</a:t>
            </a:r>
            <a:endParaRPr lang="en-US" dirty="0"/>
          </a:p>
          <a:p>
            <a:endParaRPr lang="en-US" dirty="0"/>
          </a:p>
          <a:p>
            <a:endParaRPr lang="en-US" dirty="0" smtClean="0">
              <a:hlinkClick r:id=""/>
            </a:endParaRPr>
          </a:p>
          <a:p>
            <a:endParaRPr lang="en-US" dirty="0" smtClean="0">
              <a:hlinkClick r:id="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Doppler Effect, Shock Waves</a:t>
            </a:r>
          </a:p>
        </p:txBody>
      </p:sp>
    </p:spTree>
    <p:extLst>
      <p:ext uri="{BB962C8B-B14F-4D97-AF65-F5344CB8AC3E}">
        <p14:creationId xmlns:p14="http://schemas.microsoft.com/office/powerpoint/2010/main" val="470105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Two </a:t>
            </a:r>
            <a:r>
              <a:rPr lang="en-US" dirty="0"/>
              <a:t>strings with linear densities of </a:t>
            </a:r>
            <a:r>
              <a:rPr lang="en-US" dirty="0">
                <a:solidFill>
                  <a:schemeClr val="accent1"/>
                </a:solidFill>
              </a:rPr>
              <a:t>5.0 g/m </a:t>
            </a:r>
            <a:r>
              <a:rPr lang="en-US" dirty="0"/>
              <a:t>are stretched over pulleys, adjusted to have vibrating lengths of </a:t>
            </a:r>
            <a:r>
              <a:rPr lang="en-US" dirty="0">
                <a:solidFill>
                  <a:schemeClr val="accent1"/>
                </a:solidFill>
              </a:rPr>
              <a:t>50 cm</a:t>
            </a:r>
            <a:r>
              <a:rPr lang="en-US" dirty="0"/>
              <a:t>, and attached to hanging blocks. </a:t>
            </a:r>
            <a:r>
              <a:rPr lang="en-US" dirty="0" smtClean="0"/>
              <a:t> The </a:t>
            </a:r>
            <a:r>
              <a:rPr lang="en-US" dirty="0"/>
              <a:t>block attached to string 1 has </a:t>
            </a:r>
            <a:r>
              <a:rPr lang="en-US" dirty="0" smtClean="0"/>
              <a:t>a </a:t>
            </a:r>
            <a:r>
              <a:rPr lang="en-US" dirty="0"/>
              <a:t>mass of </a:t>
            </a:r>
            <a:r>
              <a:rPr lang="en-US" dirty="0">
                <a:solidFill>
                  <a:schemeClr val="accent1"/>
                </a:solidFill>
              </a:rPr>
              <a:t>20 kg </a:t>
            </a:r>
            <a:r>
              <a:rPr lang="en-US" dirty="0"/>
              <a:t>and the block attached to string 2 has mass M. </a:t>
            </a:r>
            <a:r>
              <a:rPr lang="en-US" dirty="0" smtClean="0"/>
              <a:t> When </a:t>
            </a:r>
            <a:r>
              <a:rPr lang="en-US" dirty="0"/>
              <a:t>driven at the same frequency, the two strings support the standing waves shown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Standing Wave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3733800"/>
            <a:ext cx="5257800" cy="1676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AutoNum type="alphaLcPeriod"/>
            </a:pPr>
            <a:r>
              <a:rPr lang="en-US" dirty="0" smtClean="0"/>
              <a:t>What is the </a:t>
            </a:r>
            <a:r>
              <a:rPr lang="en-US" dirty="0" smtClean="0">
                <a:solidFill>
                  <a:srgbClr val="C00000"/>
                </a:solidFill>
              </a:rPr>
              <a:t>driving frequency</a:t>
            </a:r>
            <a:r>
              <a:rPr lang="en-US" dirty="0" smtClean="0"/>
              <a:t>?</a:t>
            </a:r>
          </a:p>
          <a:p>
            <a:pPr marL="514350" indent="-514350">
              <a:buFont typeface="Arial" pitchFamily="34" charset="0"/>
              <a:buAutoNum type="alphaLcPeriod"/>
            </a:pPr>
            <a:r>
              <a:rPr lang="en-US" dirty="0" smtClean="0"/>
              <a:t>What is the </a:t>
            </a:r>
            <a:r>
              <a:rPr lang="en-US" dirty="0" smtClean="0">
                <a:solidFill>
                  <a:srgbClr val="C00000"/>
                </a:solidFill>
              </a:rPr>
              <a:t>mass of the block </a:t>
            </a:r>
            <a:r>
              <a:rPr lang="en-US" dirty="0" smtClean="0"/>
              <a:t>suspended from String 2?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15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399" y="1066800"/>
            <a:ext cx="8873509" cy="1752600"/>
          </a:xfrm>
        </p:spPr>
        <p:txBody>
          <a:bodyPr/>
          <a:lstStyle/>
          <a:p>
            <a:pPr marL="0" indent="0">
              <a:buNone/>
            </a:pPr>
            <a:r>
              <a:rPr lang="en-ZA" dirty="0"/>
              <a:t>Far away from the source, the </a:t>
            </a:r>
            <a:r>
              <a:rPr lang="en-ZA" dirty="0" smtClean="0"/>
              <a:t>wave fronts </a:t>
            </a:r>
            <a:r>
              <a:rPr lang="en-ZA" dirty="0"/>
              <a:t>are </a:t>
            </a:r>
            <a:r>
              <a:rPr lang="en-ZA" dirty="0">
                <a:solidFill>
                  <a:schemeClr val="accent1"/>
                </a:solidFill>
              </a:rPr>
              <a:t>nearly parallel </a:t>
            </a:r>
            <a:r>
              <a:rPr lang="en-ZA" dirty="0" smtClean="0">
                <a:solidFill>
                  <a:schemeClr val="accent1"/>
                </a:solidFill>
              </a:rPr>
              <a:t>planes</a:t>
            </a:r>
            <a:r>
              <a:rPr lang="en-ZA" dirty="0" smtClean="0"/>
              <a:t>.</a:t>
            </a: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Plane Waves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2401" y="2667000"/>
            <a:ext cx="4648199" cy="3429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/>
              <a:t>The rays are nearly parallel </a:t>
            </a:r>
            <a:r>
              <a:rPr lang="en-ZA" dirty="0" smtClean="0"/>
              <a:t>lines.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Font typeface="Arial" pitchFamily="34" charset="0"/>
              <a:buNone/>
            </a:pPr>
            <a:r>
              <a:rPr lang="en-ZA" dirty="0" smtClean="0"/>
              <a:t>A small segment of the wave front is approximately a        </a:t>
            </a:r>
            <a:r>
              <a:rPr lang="en-ZA" dirty="0" smtClean="0">
                <a:solidFill>
                  <a:srgbClr val="00B050"/>
                </a:solidFill>
              </a:rPr>
              <a:t>plane wave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1090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876800" cy="5181600"/>
          </a:xfrm>
        </p:spPr>
        <p:txBody>
          <a:bodyPr/>
          <a:lstStyle/>
          <a:p>
            <a:pPr marL="0" indent="0">
              <a:buNone/>
            </a:pPr>
            <a:r>
              <a:rPr lang="en-ZA" dirty="0">
                <a:solidFill>
                  <a:schemeClr val="accent1"/>
                </a:solidFill>
              </a:rPr>
              <a:t>Any small portion </a:t>
            </a:r>
            <a:r>
              <a:rPr lang="en-ZA" dirty="0"/>
              <a:t>of a spherical wave that is far from the source can be considered a </a:t>
            </a:r>
            <a:r>
              <a:rPr lang="en-ZA" dirty="0" smtClean="0">
                <a:solidFill>
                  <a:srgbClr val="C00000"/>
                </a:solidFill>
              </a:rPr>
              <a:t>plane wave</a:t>
            </a:r>
            <a:r>
              <a:rPr lang="en-ZA" dirty="0" smtClean="0"/>
              <a:t>.</a:t>
            </a:r>
            <a:endParaRPr lang="en-ZA" dirty="0"/>
          </a:p>
          <a:p>
            <a:endParaRPr lang="en-ZA" dirty="0"/>
          </a:p>
          <a:p>
            <a:pPr marL="0" indent="0">
              <a:buNone/>
            </a:pPr>
            <a:r>
              <a:rPr lang="en-ZA" dirty="0" smtClean="0"/>
              <a:t>Consider a </a:t>
            </a:r>
            <a:r>
              <a:rPr lang="en-ZA" dirty="0"/>
              <a:t>plane wave moving in the </a:t>
            </a:r>
            <a:r>
              <a:rPr lang="en-ZA" dirty="0" smtClean="0"/>
              <a:t>positive </a:t>
            </a:r>
            <a:r>
              <a:rPr lang="en-ZA" dirty="0"/>
              <a:t>x </a:t>
            </a:r>
            <a:r>
              <a:rPr lang="en-ZA" dirty="0" smtClean="0"/>
              <a:t>direction.</a:t>
            </a:r>
            <a:endParaRPr lang="en-ZA" dirty="0"/>
          </a:p>
          <a:p>
            <a:endParaRPr lang="en-ZA" dirty="0"/>
          </a:p>
          <a:p>
            <a:pPr marL="0" indent="0">
              <a:buNone/>
            </a:pPr>
            <a:r>
              <a:rPr lang="en-ZA" dirty="0"/>
              <a:t>The </a:t>
            </a:r>
            <a:r>
              <a:rPr lang="en-ZA" dirty="0" smtClean="0"/>
              <a:t>wave fronts </a:t>
            </a:r>
            <a:r>
              <a:rPr lang="en-ZA" dirty="0"/>
              <a:t>are parallel to the plane containing the             y- and </a:t>
            </a:r>
            <a:r>
              <a:rPr lang="en-ZA" dirty="0" smtClean="0"/>
              <a:t>z-axes.</a:t>
            </a:r>
            <a:endParaRPr lang="en-ZA" dirty="0"/>
          </a:p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Plane Waves</a:t>
            </a:r>
          </a:p>
        </p:txBody>
      </p:sp>
    </p:spTree>
    <p:extLst>
      <p:ext uri="{BB962C8B-B14F-4D97-AF65-F5344CB8AC3E}">
        <p14:creationId xmlns:p14="http://schemas.microsoft.com/office/powerpoint/2010/main" val="359266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52400" y="1066800"/>
                <a:ext cx="8839200" cy="1447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average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intensity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of a wave on a given surface </a:t>
                </a:r>
                <a:r>
                  <a:rPr lang="en-US" dirty="0" smtClean="0"/>
                  <a:t>is defined </a:t>
                </a:r>
                <a:r>
                  <a:rPr lang="en-US" dirty="0"/>
                  <a:t>as the </a:t>
                </a:r>
                <a:r>
                  <a:rPr lang="en-US" dirty="0">
                    <a:solidFill>
                      <a:srgbClr val="C00000"/>
                    </a:solidFill>
                  </a:rPr>
                  <a:t>rate at which energy flows </a:t>
                </a:r>
                <a:r>
                  <a:rPr lang="en-US" dirty="0"/>
                  <a:t>through the surface (</a:t>
                </a:r>
                <a:r>
                  <a:rPr lang="en-US" dirty="0">
                    <a:solidFill>
                      <a:srgbClr val="C00000"/>
                    </a:solidFill>
                  </a:rPr>
                  <a:t>power</a:t>
                </a:r>
                <a:r>
                  <a:rPr lang="en-US" dirty="0"/>
                  <a:t>) divided by </a:t>
                </a:r>
                <a:r>
                  <a:rPr lang="en-US" dirty="0">
                    <a:solidFill>
                      <a:srgbClr val="00B050"/>
                    </a:solidFill>
                  </a:rPr>
                  <a:t>the surface area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2400" y="1066800"/>
                <a:ext cx="8839200" cy="1447800"/>
              </a:xfrm>
              <a:blipFill rotWithShape="1">
                <a:blip r:embed="rId2"/>
                <a:stretch>
                  <a:fillRect l="-1379" t="-3782" b="-6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Power, Energy &amp; Intensity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52400" y="4038600"/>
            <a:ext cx="7848600" cy="1981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The </a:t>
            </a:r>
            <a:r>
              <a:rPr lang="en-US" dirty="0">
                <a:solidFill>
                  <a:schemeClr val="accent1"/>
                </a:solidFill>
              </a:rPr>
              <a:t>direction of energy flow </a:t>
            </a:r>
            <a:r>
              <a:rPr lang="en-US" dirty="0" smtClean="0"/>
              <a:t>is </a:t>
            </a:r>
            <a:r>
              <a:rPr lang="en-US" dirty="0">
                <a:solidFill>
                  <a:srgbClr val="C00000"/>
                </a:solidFill>
              </a:rPr>
              <a:t>perpendicular</a:t>
            </a:r>
            <a:r>
              <a:rPr lang="en-US" dirty="0"/>
              <a:t> to </a:t>
            </a:r>
            <a:r>
              <a:rPr lang="en-US" dirty="0" smtClean="0"/>
              <a:t>the wave fronts </a:t>
            </a:r>
            <a:r>
              <a:rPr lang="en-US" dirty="0"/>
              <a:t>(or parallel to </a:t>
            </a:r>
            <a:r>
              <a:rPr lang="en-US" dirty="0" smtClean="0"/>
              <a:t>the rays</a:t>
            </a:r>
            <a:r>
              <a:rPr lang="en-US" dirty="0"/>
              <a:t>)</a:t>
            </a:r>
          </a:p>
          <a:p>
            <a:pPr marL="0" indent="0">
              <a:spcBef>
                <a:spcPts val="1200"/>
              </a:spcBef>
              <a:buFont typeface="Arial" pitchFamily="34" charset="0"/>
              <a:buNone/>
            </a:pPr>
            <a:r>
              <a:rPr lang="en-US" b="1" dirty="0" smtClean="0"/>
              <a:t>SI </a:t>
            </a:r>
            <a:r>
              <a:rPr lang="en-US" b="1" dirty="0"/>
              <a:t>unit of intensity: W/m</a:t>
            </a:r>
            <a:r>
              <a:rPr lang="en-US" b="1" baseline="30000" dirty="0"/>
              <a:t>2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2188" y="2570405"/>
                <a:ext cx="3286412" cy="1163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𝐼</m:t>
                      </m:r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3600" i="1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r>
                                <a:rPr lang="en-US" sz="3600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3600" i="1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r>
                                <a:rPr lang="en-US" sz="36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den>
                          </m:f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𝑎𝑟𝑒𝑎</m:t>
                          </m:r>
                        </m:den>
                      </m:f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𝑃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ZA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88" y="2570405"/>
                <a:ext cx="3286412" cy="11633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88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8839200" cy="1676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Because intensity is a </a:t>
            </a:r>
            <a:r>
              <a:rPr lang="en-US" dirty="0">
                <a:solidFill>
                  <a:schemeClr val="accent1"/>
                </a:solidFill>
              </a:rPr>
              <a:t>power-to-area ratio</a:t>
            </a:r>
            <a:r>
              <a:rPr lang="en-US" dirty="0"/>
              <a:t>, a wave </a:t>
            </a:r>
            <a:r>
              <a:rPr lang="en-US" b="1" dirty="0"/>
              <a:t>focused onto a small area</a:t>
            </a:r>
            <a:r>
              <a:rPr lang="en-US" dirty="0"/>
              <a:t> has a </a:t>
            </a:r>
            <a:r>
              <a:rPr lang="en-US" dirty="0">
                <a:solidFill>
                  <a:srgbClr val="C00000"/>
                </a:solidFill>
              </a:rPr>
              <a:t>higher intensity </a:t>
            </a:r>
            <a:r>
              <a:rPr lang="en-US" dirty="0"/>
              <a:t>than a wave of equal </a:t>
            </a:r>
            <a:r>
              <a:rPr lang="en-US" dirty="0" smtClean="0"/>
              <a:t>power </a:t>
            </a:r>
            <a:r>
              <a:rPr lang="en-US" dirty="0"/>
              <a:t>that is </a:t>
            </a:r>
            <a:r>
              <a:rPr lang="en-US" dirty="0">
                <a:solidFill>
                  <a:srgbClr val="00B050"/>
                </a:solidFill>
              </a:rPr>
              <a:t>spread out over a large area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Power, Energy &amp; Intensity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52400" y="3886200"/>
            <a:ext cx="8839200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      60 W light bulb            vs.          20 – 40 </a:t>
            </a:r>
            <a:r>
              <a:rPr lang="en-US" dirty="0" err="1" smtClean="0"/>
              <a:t>mW</a:t>
            </a:r>
            <a:r>
              <a:rPr lang="en-US" dirty="0" smtClean="0"/>
              <a:t> laser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85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24100</TotalTime>
  <Words>3124</Words>
  <Application>Microsoft Office PowerPoint</Application>
  <PresentationFormat>On-screen Show (4:3)</PresentationFormat>
  <Paragraphs>321</Paragraphs>
  <Slides>53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Office Theme</vt:lpstr>
      <vt:lpstr>Equation</vt:lpstr>
      <vt:lpstr>Physics 1025F Vibrations &amp; Waves    </vt:lpstr>
      <vt:lpstr>Characteristics of Sound (12-1)</vt:lpstr>
      <vt:lpstr>Why speed depends on medium</vt:lpstr>
      <vt:lpstr>Wave Energy &amp; Intensity</vt:lpstr>
      <vt:lpstr>Spherical Waves</vt:lpstr>
      <vt:lpstr>Plane Waves</vt:lpstr>
      <vt:lpstr>Plane Waves</vt:lpstr>
      <vt:lpstr>Power, Energy &amp; Intensity</vt:lpstr>
      <vt:lpstr>Power, Energy &amp; Intensity</vt:lpstr>
      <vt:lpstr>Intensity of a Point Source</vt:lpstr>
      <vt:lpstr>Example: Intensity</vt:lpstr>
      <vt:lpstr>Sound Intensity Level: Decibel Scale</vt:lpstr>
      <vt:lpstr>Sound Intensity Level: Decibel Scale</vt:lpstr>
      <vt:lpstr>Math Review: Logarithms</vt:lpstr>
      <vt:lpstr>Sound Intensity Level: Decibel Scale</vt:lpstr>
      <vt:lpstr>Example: Sound Intensity</vt:lpstr>
      <vt:lpstr>The Ear and Its Response (12-3)</vt:lpstr>
      <vt:lpstr>Loudness, pitch, &amp; audible range</vt:lpstr>
      <vt:lpstr>Example: Sound Intensity</vt:lpstr>
      <vt:lpstr>Stringed Musical Instruments</vt:lpstr>
      <vt:lpstr>Example: Violin</vt:lpstr>
      <vt:lpstr>Wave Speed: Sound</vt:lpstr>
      <vt:lpstr>Example: The Speed of Sound</vt:lpstr>
      <vt:lpstr>Example: The Speed of Sound</vt:lpstr>
      <vt:lpstr>Sound Waves</vt:lpstr>
      <vt:lpstr>Open End of Tube</vt:lpstr>
      <vt:lpstr>Closed End of Tube</vt:lpstr>
      <vt:lpstr>Sound Standing Wave Equations</vt:lpstr>
      <vt:lpstr>Wind Instruments</vt:lpstr>
      <vt:lpstr>Physics of Speech and Hearing</vt:lpstr>
      <vt:lpstr>Physics of Speech and Hearing</vt:lpstr>
      <vt:lpstr>Example: The Ear Canal</vt:lpstr>
      <vt:lpstr>Sensitivity to Frequency</vt:lpstr>
      <vt:lpstr>Example: Open-Open Tube</vt:lpstr>
      <vt:lpstr>Doppler Effect</vt:lpstr>
      <vt:lpstr>Doppler Effect</vt:lpstr>
      <vt:lpstr>The Doppler Effect (Sound)</vt:lpstr>
      <vt:lpstr>Doppler Effect </vt:lpstr>
      <vt:lpstr>Moving Source, Stationary Listener</vt:lpstr>
      <vt:lpstr>Example: Doppler Effect</vt:lpstr>
      <vt:lpstr>Moving Source, Stationary Listener</vt:lpstr>
      <vt:lpstr>Example: Doppler Effect</vt:lpstr>
      <vt:lpstr>Stationary Source, Moving Listener</vt:lpstr>
      <vt:lpstr>Stationary Source, Moving Listener</vt:lpstr>
      <vt:lpstr>PowerPoint Presentation</vt:lpstr>
      <vt:lpstr>Reflection from Moving Objects</vt:lpstr>
      <vt:lpstr>Reflection from Moving Objects</vt:lpstr>
      <vt:lpstr>Applications of Doppler in Medicine</vt:lpstr>
      <vt:lpstr>The Doppler Effect (Light)</vt:lpstr>
      <vt:lpstr>The Doppler Effect (Light)</vt:lpstr>
      <vt:lpstr>Doppler Effect, Shock Waves</vt:lpstr>
      <vt:lpstr>Doppler Effect, Shock Waves</vt:lpstr>
      <vt:lpstr>Example: Standing Wave</vt:lpstr>
    </vt:vector>
  </TitlesOfParts>
  <Company>University of Cape Town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PHY1025F M00</dc:title>
  <dc:creator>Steve Peterson</dc:creator>
  <cp:lastModifiedBy>Amos</cp:lastModifiedBy>
  <cp:revision>1065</cp:revision>
  <cp:lastPrinted>2012-01-19T14:18:39Z</cp:lastPrinted>
  <dcterms:created xsi:type="dcterms:W3CDTF">2011-03-04T08:49:28Z</dcterms:created>
  <dcterms:modified xsi:type="dcterms:W3CDTF">2014-05-20T09:19:39Z</dcterms:modified>
</cp:coreProperties>
</file>