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Lst>
  <p:notesMasterIdLst>
    <p:notesMasterId r:id="rId34"/>
  </p:notesMasterIdLst>
  <p:handoutMasterIdLst>
    <p:handoutMasterId r:id="rId35"/>
  </p:handoutMasterIdLst>
  <p:sldIdLst>
    <p:sldId id="1169" r:id="rId4"/>
    <p:sldId id="604" r:id="rId5"/>
    <p:sldId id="993" r:id="rId6"/>
    <p:sldId id="1077" r:id="rId7"/>
    <p:sldId id="1075" r:id="rId8"/>
    <p:sldId id="1078" r:id="rId9"/>
    <p:sldId id="1079" r:id="rId10"/>
    <p:sldId id="1080" r:id="rId11"/>
    <p:sldId id="1081" r:id="rId12"/>
    <p:sldId id="1085" r:id="rId13"/>
    <p:sldId id="1160" r:id="rId14"/>
    <p:sldId id="1094" r:id="rId15"/>
    <p:sldId id="1096" r:id="rId16"/>
    <p:sldId id="1097" r:id="rId17"/>
    <p:sldId id="1162" r:id="rId18"/>
    <p:sldId id="1098" r:id="rId19"/>
    <p:sldId id="1102" r:id="rId20"/>
    <p:sldId id="1104" r:id="rId21"/>
    <p:sldId id="1103" r:id="rId22"/>
    <p:sldId id="1167" r:id="rId23"/>
    <p:sldId id="1168" r:id="rId24"/>
    <p:sldId id="1095" r:id="rId25"/>
    <p:sldId id="1113" r:id="rId26"/>
    <p:sldId id="1121" r:id="rId27"/>
    <p:sldId id="1123" r:id="rId28"/>
    <p:sldId id="1124" r:id="rId29"/>
    <p:sldId id="1109" r:id="rId30"/>
    <p:sldId id="1111" r:id="rId31"/>
    <p:sldId id="1112" r:id="rId32"/>
    <p:sldId id="1128"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746" autoAdjust="0"/>
  </p:normalViewPr>
  <p:slideViewPr>
    <p:cSldViewPr>
      <p:cViewPr varScale="1">
        <p:scale>
          <a:sx n="70" d="100"/>
          <a:sy n="70"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682" y="-9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849689" y="0"/>
            <a:ext cx="2946400" cy="496888"/>
          </a:xfrm>
          <a:prstGeom prst="rect">
            <a:avLst/>
          </a:prstGeom>
        </p:spPr>
        <p:txBody>
          <a:bodyPr vert="horz" lIns="91430" tIns="45716" rIns="91430" bIns="45716" rtlCol="0"/>
          <a:lstStyle>
            <a:lvl1pPr algn="r">
              <a:defRPr sz="1200"/>
            </a:lvl1pPr>
          </a:lstStyle>
          <a:p>
            <a:fld id="{2926F01E-795A-42F8-9333-53A8A310B5A7}" type="datetimeFigureOut">
              <a:rPr lang="en-US" smtClean="0"/>
              <a:pPr/>
              <a:t>5/20/2014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3"/>
            <a:ext cx="2946400" cy="496887"/>
          </a:xfrm>
          <a:prstGeom prst="rect">
            <a:avLst/>
          </a:prstGeom>
        </p:spPr>
        <p:txBody>
          <a:bodyPr vert="horz" lIns="91430" tIns="45716" rIns="91430" bIns="45716" rtlCol="0" anchor="b"/>
          <a:lstStyle>
            <a:lvl1pPr algn="r">
              <a:defRPr sz="1200"/>
            </a:lvl1pPr>
          </a:lstStyle>
          <a:p>
            <a:fld id="{FB75C24C-FE0D-4263-BE38-A92C279EDE7E}" type="slidenum">
              <a:rPr lang="en-US" smtClean="0"/>
              <a:pPr/>
              <a:t>‹#›</a:t>
            </a:fld>
            <a:endParaRPr lang="en-US"/>
          </a:p>
        </p:txBody>
      </p:sp>
    </p:spTree>
    <p:extLst>
      <p:ext uri="{BB962C8B-B14F-4D97-AF65-F5344CB8AC3E}">
        <p14:creationId xmlns:p14="http://schemas.microsoft.com/office/powerpoint/2010/main" val="3703568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30" tIns="45716" rIns="91430" bIns="45716" rtlCol="0"/>
          <a:lstStyle>
            <a:lvl1pPr algn="r">
              <a:defRPr sz="1200"/>
            </a:lvl1pPr>
          </a:lstStyle>
          <a:p>
            <a:fld id="{32A48150-14BC-4B53-B150-4CA0E1EF8750}" type="datetimeFigureOut">
              <a:rPr lang="en-US" smtClean="0"/>
              <a:pPr/>
              <a:t>5/20/2014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30" tIns="45716" rIns="91430" bIns="45716" rtlCol="0" anchor="b"/>
          <a:lstStyle>
            <a:lvl1pPr algn="r">
              <a:defRPr sz="1200"/>
            </a:lvl1pPr>
          </a:lstStyle>
          <a:p>
            <a:fld id="{021413F5-23E0-4781-AF2D-779D9AFC9AF3}" type="slidenum">
              <a:rPr lang="en-US" smtClean="0"/>
              <a:pPr/>
              <a:t>‹#›</a:t>
            </a:fld>
            <a:endParaRPr lang="en-US"/>
          </a:p>
        </p:txBody>
      </p:sp>
    </p:spTree>
    <p:extLst>
      <p:ext uri="{BB962C8B-B14F-4D97-AF65-F5344CB8AC3E}">
        <p14:creationId xmlns:p14="http://schemas.microsoft.com/office/powerpoint/2010/main" val="302879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0C5871-EA15-4890-B29F-76FDA98614FF}" type="datetime1">
              <a:rPr lang="en-US" smtClean="0"/>
              <a:pPr/>
              <a:t>5/20/2014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FCA85B-9FA6-4B03-B11B-70288B3E5CD8}" type="datetime1">
              <a:rPr lang="en-US" smtClean="0"/>
              <a:pPr/>
              <a:t>5/20/2014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77577" name="Picture 41" descr="770113_7"/>
          <p:cNvPicPr>
            <a:picLocks noChangeAspect="1" noChangeArrowheads="1"/>
          </p:cNvPicPr>
          <p:nvPr userDrawn="1"/>
        </p:nvPicPr>
        <p:blipFill>
          <a:blip r:embed="rId2">
            <a:extLst>
              <a:ext uri="{28A0092B-C50C-407E-A947-70E740481C1C}">
                <a14:useLocalDpi xmlns:a14="http://schemas.microsoft.com/office/drawing/2010/main" val="0"/>
              </a:ext>
            </a:extLst>
          </a:blip>
          <a:srcRect t="19267" b="2799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7570" name="Text Box 34"/>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000" smtClean="0">
                <a:solidFill>
                  <a:srgbClr val="FFFFFF"/>
                </a:solidFill>
                <a:latin typeface="Times New Roman" pitchFamily="64" charset="0"/>
              </a:rPr>
              <a:t>© 2010 Pearson Education, Inc.</a:t>
            </a:r>
          </a:p>
        </p:txBody>
      </p:sp>
      <p:sp>
        <p:nvSpPr>
          <p:cNvPr id="577576" name="Rectangle 40"/>
          <p:cNvSpPr>
            <a:spLocks noGrp="1" noChangeArrowheads="1"/>
          </p:cNvSpPr>
          <p:nvPr>
            <p:ph type="subTitle" idx="1"/>
          </p:nvPr>
        </p:nvSpPr>
        <p:spPr bwMode="auto">
          <a:xfrm>
            <a:off x="5153025" y="2420938"/>
            <a:ext cx="3800475" cy="2095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64" charset="2"/>
              <a:buNone/>
              <a:defRPr sz="4000" b="1">
                <a:latin typeface="Times New Roman" pitchFamily="64" charset="0"/>
              </a:defRPr>
            </a:lvl1pPr>
          </a:lstStyle>
          <a:p>
            <a:pPr lvl="0"/>
            <a:r>
              <a:rPr lang="en-US" noProof="0" smtClean="0"/>
              <a:t>Click to edit Master subtitle style</a:t>
            </a:r>
          </a:p>
        </p:txBody>
      </p:sp>
      <p:sp>
        <p:nvSpPr>
          <p:cNvPr id="577578" name="Text Box 42"/>
          <p:cNvSpPr txBox="1">
            <a:spLocks noChangeArrowheads="1"/>
          </p:cNvSpPr>
          <p:nvPr userDrawn="1"/>
        </p:nvSpPr>
        <p:spPr bwMode="auto">
          <a:xfrm>
            <a:off x="2578100" y="6200775"/>
            <a:ext cx="656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smtClean="0">
                <a:solidFill>
                  <a:srgbClr val="FFFFFF"/>
                </a:solidFill>
                <a:latin typeface="Arial" charset="0"/>
                <a:ea typeface="ＭＳ Ｐゴシック" pitchFamily="34" charset="-128"/>
              </a:rPr>
              <a:t>PowerPoint</a:t>
            </a:r>
            <a:r>
              <a:rPr lang="en-US" b="1" baseline="30000" smtClean="0">
                <a:solidFill>
                  <a:srgbClr val="FFFFFF"/>
                </a:solidFill>
                <a:latin typeface="Arial" charset="0"/>
                <a:ea typeface="ＭＳ Ｐゴシック" pitchFamily="34" charset="-128"/>
              </a:rPr>
              <a:t>®</a:t>
            </a:r>
            <a:r>
              <a:rPr lang="en-US" b="1" smtClean="0">
                <a:solidFill>
                  <a:srgbClr val="FFFFFF"/>
                </a:solidFill>
                <a:latin typeface="Arial" charset="0"/>
                <a:ea typeface="ＭＳ Ｐゴシック" pitchFamily="34" charset="-128"/>
              </a:rPr>
              <a:t> Lectures for</a:t>
            </a:r>
          </a:p>
          <a:p>
            <a:pPr eaLnBrk="0" fontAlgn="base" hangingPunct="0">
              <a:spcBef>
                <a:spcPct val="0"/>
              </a:spcBef>
              <a:spcAft>
                <a:spcPct val="0"/>
              </a:spcAft>
            </a:pPr>
            <a:r>
              <a:rPr lang="en-US" b="1" i="1" smtClean="0">
                <a:solidFill>
                  <a:srgbClr val="FFFFFF"/>
                </a:solidFill>
                <a:latin typeface="Arial" charset="0"/>
                <a:ea typeface="ＭＳ Ｐゴシック" pitchFamily="34" charset="-128"/>
              </a:rPr>
              <a:t>College Physics: A Strategic Approach, </a:t>
            </a:r>
            <a:r>
              <a:rPr lang="en-US" b="1" smtClean="0">
                <a:solidFill>
                  <a:srgbClr val="FFFFFF"/>
                </a:solidFill>
                <a:latin typeface="Arial" charset="0"/>
                <a:ea typeface="ＭＳ Ｐゴシック" pitchFamily="34" charset="-128"/>
              </a:rPr>
              <a:t>Second Edition</a:t>
            </a:r>
            <a:endParaRPr lang="en-US" b="1" smtClean="0">
              <a:solidFill>
                <a:srgbClr val="FFFFFF"/>
              </a:solidFill>
              <a:latin typeface="Times New Roman" pitchFamily="64" charset="0"/>
              <a:ea typeface="ＭＳ Ｐゴシック" pitchFamily="34" charset="-128"/>
            </a:endParaRPr>
          </a:p>
        </p:txBody>
      </p:sp>
    </p:spTree>
    <p:extLst>
      <p:ext uri="{BB962C8B-B14F-4D97-AF65-F5344CB8AC3E}">
        <p14:creationId xmlns:p14="http://schemas.microsoft.com/office/powerpoint/2010/main" val="36535974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12276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789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0860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27254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368095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42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263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Content Placeholder 2"/>
          <p:cNvSpPr>
            <a:spLocks noGrp="1"/>
          </p:cNvSpPr>
          <p:nvPr>
            <p:ph sz="half" idx="1"/>
          </p:nvPr>
        </p:nvSpPr>
        <p:spPr>
          <a:xfrm>
            <a:off x="152400" y="1066800"/>
            <a:ext cx="88392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itle 1"/>
          <p:cNvSpPr>
            <a:spLocks noGrp="1"/>
          </p:cNvSpPr>
          <p:nvPr>
            <p:ph type="title"/>
          </p:nvPr>
        </p:nvSpPr>
        <p:spPr>
          <a:xfrm>
            <a:off x="76200" y="152400"/>
            <a:ext cx="8991600" cy="762000"/>
          </a:xfrm>
          <a:prstGeom prst="rect">
            <a:avLst/>
          </a:prstGeom>
        </p:spPr>
        <p:txBody>
          <a:bodyPr/>
          <a:lstStyle>
            <a:lvl1pPr algn="l">
              <a:defRPr>
                <a:solidFill>
                  <a:schemeClr val="bg2">
                    <a:lumMod val="9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289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019959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207330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77577" name="Picture 41" descr="770113_7"/>
          <p:cNvPicPr>
            <a:picLocks noChangeAspect="1" noChangeArrowheads="1"/>
          </p:cNvPicPr>
          <p:nvPr userDrawn="1"/>
        </p:nvPicPr>
        <p:blipFill>
          <a:blip r:embed="rId2">
            <a:extLst>
              <a:ext uri="{28A0092B-C50C-407E-A947-70E740481C1C}">
                <a14:useLocalDpi xmlns:a14="http://schemas.microsoft.com/office/drawing/2010/main" val="0"/>
              </a:ext>
            </a:extLst>
          </a:blip>
          <a:srcRect t="19267" b="27994"/>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7570" name="Text Box 34"/>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000" smtClean="0">
                <a:solidFill>
                  <a:srgbClr val="FFFFFF"/>
                </a:solidFill>
                <a:latin typeface="Times New Roman" pitchFamily="64" charset="0"/>
              </a:rPr>
              <a:t>© 2010 Pearson Education, Inc.</a:t>
            </a:r>
          </a:p>
        </p:txBody>
      </p:sp>
      <p:sp>
        <p:nvSpPr>
          <p:cNvPr id="577576" name="Rectangle 40"/>
          <p:cNvSpPr>
            <a:spLocks noGrp="1" noChangeArrowheads="1"/>
          </p:cNvSpPr>
          <p:nvPr>
            <p:ph type="subTitle" idx="1"/>
          </p:nvPr>
        </p:nvSpPr>
        <p:spPr bwMode="auto">
          <a:xfrm>
            <a:off x="5153025" y="2420938"/>
            <a:ext cx="3800475" cy="2095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64" charset="2"/>
              <a:buNone/>
              <a:defRPr sz="4000" b="1">
                <a:latin typeface="Times New Roman" pitchFamily="64" charset="0"/>
              </a:defRPr>
            </a:lvl1pPr>
          </a:lstStyle>
          <a:p>
            <a:pPr lvl="0"/>
            <a:r>
              <a:rPr lang="en-US" noProof="0" smtClean="0"/>
              <a:t>Click to edit Master subtitle style</a:t>
            </a:r>
          </a:p>
        </p:txBody>
      </p:sp>
      <p:sp>
        <p:nvSpPr>
          <p:cNvPr id="577578" name="Text Box 42"/>
          <p:cNvSpPr txBox="1">
            <a:spLocks noChangeArrowheads="1"/>
          </p:cNvSpPr>
          <p:nvPr userDrawn="1"/>
        </p:nvSpPr>
        <p:spPr bwMode="auto">
          <a:xfrm>
            <a:off x="2578100" y="6200775"/>
            <a:ext cx="656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smtClean="0">
                <a:solidFill>
                  <a:srgbClr val="FFFFFF"/>
                </a:solidFill>
                <a:latin typeface="Arial" charset="0"/>
                <a:ea typeface="ＭＳ Ｐゴシック" pitchFamily="34" charset="-128"/>
              </a:rPr>
              <a:t>PowerPoint</a:t>
            </a:r>
            <a:r>
              <a:rPr lang="en-US" b="1" baseline="30000" smtClean="0">
                <a:solidFill>
                  <a:srgbClr val="FFFFFF"/>
                </a:solidFill>
                <a:latin typeface="Arial" charset="0"/>
                <a:ea typeface="ＭＳ Ｐゴシック" pitchFamily="34" charset="-128"/>
              </a:rPr>
              <a:t>®</a:t>
            </a:r>
            <a:r>
              <a:rPr lang="en-US" b="1" smtClean="0">
                <a:solidFill>
                  <a:srgbClr val="FFFFFF"/>
                </a:solidFill>
                <a:latin typeface="Arial" charset="0"/>
                <a:ea typeface="ＭＳ Ｐゴシック" pitchFamily="34" charset="-128"/>
              </a:rPr>
              <a:t> Lectures for</a:t>
            </a:r>
          </a:p>
          <a:p>
            <a:pPr eaLnBrk="0" fontAlgn="base" hangingPunct="0">
              <a:spcBef>
                <a:spcPct val="0"/>
              </a:spcBef>
              <a:spcAft>
                <a:spcPct val="0"/>
              </a:spcAft>
            </a:pPr>
            <a:r>
              <a:rPr lang="en-US" b="1" i="1" smtClean="0">
                <a:solidFill>
                  <a:srgbClr val="FFFFFF"/>
                </a:solidFill>
                <a:latin typeface="Arial" charset="0"/>
                <a:ea typeface="ＭＳ Ｐゴシック" pitchFamily="34" charset="-128"/>
              </a:rPr>
              <a:t>College Physics: A Strategic Approach, </a:t>
            </a:r>
            <a:r>
              <a:rPr lang="en-US" b="1" smtClean="0">
                <a:solidFill>
                  <a:srgbClr val="FFFFFF"/>
                </a:solidFill>
                <a:latin typeface="Arial" charset="0"/>
                <a:ea typeface="ＭＳ Ｐゴシック" pitchFamily="34" charset="-128"/>
              </a:rPr>
              <a:t>Second Edition</a:t>
            </a:r>
            <a:endParaRPr lang="en-US" b="1" smtClean="0">
              <a:solidFill>
                <a:srgbClr val="FFFFFF"/>
              </a:solidFill>
              <a:latin typeface="Times New Roman" pitchFamily="64" charset="0"/>
              <a:ea typeface="ＭＳ Ｐゴシック" pitchFamily="34" charset="-128"/>
            </a:endParaRPr>
          </a:p>
        </p:txBody>
      </p:sp>
    </p:spTree>
    <p:extLst>
      <p:ext uri="{BB962C8B-B14F-4D97-AF65-F5344CB8AC3E}">
        <p14:creationId xmlns:p14="http://schemas.microsoft.com/office/powerpoint/2010/main" val="414153003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7494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2643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813867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740672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2813521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25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38B7CD-E15A-4219-8664-8940F0B33A60}" type="datetime1">
              <a:rPr lang="en-US" smtClean="0"/>
              <a:pPr/>
              <a:t>5/20/2014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4710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5394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44665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15886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7BE7A0C-FDCB-453D-9792-D0FA9012129F}" type="datetime1">
              <a:rPr lang="en-US" smtClean="0"/>
              <a:pPr/>
              <a:t>5/20/2014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4E51D-046D-4CB2-B5FE-3179D29E7AAB}" type="datetime1">
              <a:rPr lang="en-US" smtClean="0"/>
              <a:pPr/>
              <a:t>5/20/2014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7DD55F-8BCA-4114-9D5B-A0117CA6DC95}" type="datetime1">
              <a:rPr lang="en-US" smtClean="0"/>
              <a:pPr/>
              <a:t>5/20/2014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AAED77-02A7-4EC5-B1BF-6D10B6126025}" type="datetime1">
              <a:rPr lang="en-US" smtClean="0"/>
              <a:pPr/>
              <a:t>5/20/2014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129356-F067-4343-87C2-BE194FE8D1CE}" type="datetime1">
              <a:rPr lang="en-US" smtClean="0"/>
              <a:pPr/>
              <a:t>5/20/2014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90C12F-2DF7-424C-A5C6-5FFD3F7E8D5A}" type="datetime1">
              <a:rPr lang="en-US" smtClean="0"/>
              <a:pPr/>
              <a:t>5/20/2014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PHY1025F: Heat and Properties of Matter</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1B17A6D-4D83-460C-9178-0B33BD0C96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152400"/>
            <a:ext cx="9144000" cy="762000"/>
          </a:xfrm>
          <a:prstGeom prst="rect">
            <a:avLst/>
          </a:prstGeom>
          <a:gradFill>
            <a:gsLst>
              <a:gs pos="0">
                <a:schemeClr val="tx2"/>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53200"/>
            <a:ext cx="9144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400800"/>
            <a:ext cx="9144000" cy="304800"/>
          </a:xfrm>
          <a:prstGeom prst="rect">
            <a:avLst/>
          </a:prstGeom>
          <a:gradFill>
            <a:gsLst>
              <a:gs pos="0">
                <a:schemeClr val="tx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8"/>
          <p:cNvSpPr txBox="1">
            <a:spLocks/>
          </p:cNvSpPr>
          <p:nvPr userDrawn="1"/>
        </p:nvSpPr>
        <p:spPr>
          <a:xfrm>
            <a:off x="8077200" y="6400800"/>
            <a:ext cx="990600" cy="3048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71B17A6D-4D83-460C-9178-0B33BD0C969F}" type="slidenum">
              <a:rPr kumimoji="0" lang="en-US" sz="1400" b="0" i="0" u="none" strike="noStrike" kern="1200" cap="none" spc="0" normalizeH="0" baseline="0" noProof="0" smtClean="0">
                <a:ln>
                  <a:noFill/>
                </a:ln>
                <a:solidFill>
                  <a:schemeClr val="bg2">
                    <a:lumMod val="90000"/>
                  </a:schemeClr>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2">
                  <a:lumMod val="90000"/>
                </a:schemeClr>
              </a:solidFill>
              <a:effectLst>
                <a:outerShdw blurRad="38100" dist="38100" dir="2700000" algn="tl">
                  <a:srgbClr val="000000">
                    <a:alpha val="43137"/>
                  </a:srgbClr>
                </a:outerShdw>
              </a:effectLst>
              <a:uLnTx/>
              <a:uFillTx/>
              <a:latin typeface="+mn-lt"/>
              <a:ea typeface="+mn-ea"/>
              <a:cs typeface="+mn-cs"/>
            </a:endParaRPr>
          </a:p>
        </p:txBody>
      </p:sp>
      <p:sp>
        <p:nvSpPr>
          <p:cNvPr id="13" name="Footer Placeholder 9"/>
          <p:cNvSpPr txBox="1">
            <a:spLocks/>
          </p:cNvSpPr>
          <p:nvPr userDrawn="1"/>
        </p:nvSpPr>
        <p:spPr>
          <a:xfrm>
            <a:off x="76200" y="6400800"/>
            <a:ext cx="5334000" cy="3048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2">
                    <a:lumMod val="90000"/>
                  </a:schemeClr>
                </a:solidFill>
                <a:effectLst>
                  <a:outerShdw blurRad="38100" dist="38100" dir="2700000" algn="tl">
                    <a:srgbClr val="000000">
                      <a:alpha val="43137"/>
                    </a:srgbClr>
                  </a:outerShdw>
                </a:effectLst>
                <a:uLnTx/>
                <a:uFillTx/>
                <a:latin typeface="+mn-lt"/>
                <a:ea typeface="+mn-ea"/>
                <a:cs typeface="+mn-cs"/>
              </a:rPr>
              <a:t>UCT PHY1025F: Mechanics</a:t>
            </a:r>
            <a:endParaRPr kumimoji="0" lang="en-US" sz="1400" b="0" i="0" u="none" strike="noStrike" kern="1200" cap="none" spc="0" normalizeH="0" baseline="0" noProof="0" dirty="0">
              <a:ln>
                <a:noFill/>
              </a:ln>
              <a:solidFill>
                <a:schemeClr val="bg2">
                  <a:lumMod val="90000"/>
                </a:schemeClr>
              </a:solidFill>
              <a:effectLst>
                <a:outerShdw blurRad="38100" dist="38100" dir="2700000" algn="tl">
                  <a:srgbClr val="000000">
                    <a:alpha val="43137"/>
                  </a:srgbClr>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6530" name="Text Box 18"/>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000" smtClean="0">
                <a:solidFill>
                  <a:srgbClr val="000000"/>
                </a:solidFill>
                <a:latin typeface="Times New Roman" pitchFamily="64" charset="0"/>
              </a:rPr>
              <a:t>© 2010 Pearson Education, Inc.</a:t>
            </a:r>
          </a:p>
        </p:txBody>
      </p:sp>
    </p:spTree>
    <p:extLst>
      <p:ext uri="{BB962C8B-B14F-4D97-AF65-F5344CB8AC3E}">
        <p14:creationId xmlns:p14="http://schemas.microsoft.com/office/powerpoint/2010/main" val="34014563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450850" indent="-450850" algn="l" rtl="0" fontAlgn="base">
        <a:lnSpc>
          <a:spcPct val="90000"/>
        </a:lnSpc>
        <a:spcBef>
          <a:spcPct val="0"/>
        </a:spcBef>
        <a:spcAft>
          <a:spcPct val="0"/>
        </a:spcAft>
        <a:defRPr sz="3000" b="1">
          <a:solidFill>
            <a:schemeClr val="tx2"/>
          </a:solidFill>
          <a:latin typeface="+mj-lt"/>
          <a:ea typeface="+mj-ea"/>
          <a:cs typeface="+mj-cs"/>
        </a:defRPr>
      </a:lvl1pPr>
      <a:lvl2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2pPr>
      <a:lvl3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3pPr>
      <a:lvl4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4pPr>
      <a:lvl5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9pPr>
    </p:titleStyle>
    <p:bodyStyle>
      <a:lvl1pPr marL="346075" indent="-346075" algn="l" rtl="0" fontAlgn="base">
        <a:spcBef>
          <a:spcPct val="45000"/>
        </a:spcBef>
        <a:spcAft>
          <a:spcPct val="20000"/>
        </a:spcAft>
        <a:buClr>
          <a:schemeClr val="tx2"/>
        </a:buClr>
        <a:buFont typeface="Wingdings" pitchFamily="64" charset="2"/>
        <a:buChar char="§"/>
        <a:defRPr sz="2800">
          <a:solidFill>
            <a:schemeClr val="tx1"/>
          </a:solidFill>
          <a:latin typeface="+mn-lt"/>
          <a:ea typeface="+mn-ea"/>
          <a:cs typeface="+mn-cs"/>
        </a:defRPr>
      </a:lvl1pPr>
      <a:lvl2pPr marL="801688" indent="-341313" algn="l" rtl="0" fontAlgn="base">
        <a:spcBef>
          <a:spcPct val="45000"/>
        </a:spcBef>
        <a:spcAft>
          <a:spcPct val="20000"/>
        </a:spcAft>
        <a:buClr>
          <a:schemeClr val="tx2"/>
        </a:buClr>
        <a:buFont typeface="Wingdings" pitchFamily="64" charset="2"/>
        <a:buChar char="§"/>
        <a:defRPr sz="2400">
          <a:solidFill>
            <a:schemeClr val="tx1"/>
          </a:solidFill>
          <a:latin typeface="+mn-lt"/>
          <a:cs typeface="+mn-cs"/>
        </a:defRPr>
      </a:lvl2pPr>
      <a:lvl3pPr marL="1485900" indent="-339725"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3pPr>
      <a:lvl4pPr marL="2176463"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4pPr>
      <a:lvl5pPr marL="28590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6530" name="Text Box 18"/>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000" smtClean="0">
                <a:solidFill>
                  <a:srgbClr val="000000"/>
                </a:solidFill>
                <a:latin typeface="Times New Roman" pitchFamily="64" charset="0"/>
              </a:rPr>
              <a:t>© 2010 Pearson Education, Inc.</a:t>
            </a:r>
          </a:p>
        </p:txBody>
      </p:sp>
    </p:spTree>
    <p:extLst>
      <p:ext uri="{BB962C8B-B14F-4D97-AF65-F5344CB8AC3E}">
        <p14:creationId xmlns:p14="http://schemas.microsoft.com/office/powerpoint/2010/main" val="14810727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450850" indent="-450850" algn="l" rtl="0" fontAlgn="base">
        <a:lnSpc>
          <a:spcPct val="90000"/>
        </a:lnSpc>
        <a:spcBef>
          <a:spcPct val="0"/>
        </a:spcBef>
        <a:spcAft>
          <a:spcPct val="0"/>
        </a:spcAft>
        <a:defRPr sz="3000" b="1">
          <a:solidFill>
            <a:schemeClr val="tx2"/>
          </a:solidFill>
          <a:latin typeface="+mj-lt"/>
          <a:ea typeface="+mj-ea"/>
          <a:cs typeface="+mj-cs"/>
        </a:defRPr>
      </a:lvl1pPr>
      <a:lvl2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2pPr>
      <a:lvl3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3pPr>
      <a:lvl4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4pPr>
      <a:lvl5pPr marL="4508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64" charset="0"/>
          <a:cs typeface="Arial" charset="0"/>
        </a:defRPr>
      </a:lvl9pPr>
    </p:titleStyle>
    <p:bodyStyle>
      <a:lvl1pPr marL="346075" indent="-346075" algn="l" rtl="0" fontAlgn="base">
        <a:spcBef>
          <a:spcPct val="45000"/>
        </a:spcBef>
        <a:spcAft>
          <a:spcPct val="20000"/>
        </a:spcAft>
        <a:buClr>
          <a:schemeClr val="tx2"/>
        </a:buClr>
        <a:buFont typeface="Wingdings" pitchFamily="64" charset="2"/>
        <a:buChar char="§"/>
        <a:defRPr sz="2800">
          <a:solidFill>
            <a:schemeClr val="tx1"/>
          </a:solidFill>
          <a:latin typeface="+mn-lt"/>
          <a:ea typeface="+mn-ea"/>
          <a:cs typeface="+mn-cs"/>
        </a:defRPr>
      </a:lvl1pPr>
      <a:lvl2pPr marL="801688" indent="-341313" algn="l" rtl="0" fontAlgn="base">
        <a:spcBef>
          <a:spcPct val="45000"/>
        </a:spcBef>
        <a:spcAft>
          <a:spcPct val="20000"/>
        </a:spcAft>
        <a:buClr>
          <a:schemeClr val="tx2"/>
        </a:buClr>
        <a:buFont typeface="Wingdings" pitchFamily="64" charset="2"/>
        <a:buChar char="§"/>
        <a:defRPr sz="2400">
          <a:solidFill>
            <a:schemeClr val="tx1"/>
          </a:solidFill>
          <a:latin typeface="+mn-lt"/>
          <a:cs typeface="+mn-cs"/>
        </a:defRPr>
      </a:lvl2pPr>
      <a:lvl3pPr marL="1485900" indent="-339725"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3pPr>
      <a:lvl4pPr marL="2176463"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4pPr>
      <a:lvl5pPr marL="28590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64"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7.bin"/><Relationship Id="rId1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1.wmf"/><Relationship Id="rId3" Type="http://schemas.openxmlformats.org/officeDocument/2006/relationships/image" Target="../media/image26.jpg"/><Relationship Id="rId7" Type="http://schemas.openxmlformats.org/officeDocument/2006/relationships/image" Target="../media/image28.w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9.wmf"/></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228850"/>
          </a:xfrm>
        </p:spPr>
        <p:txBody>
          <a:bodyPr/>
          <a:lstStyle/>
          <a:p>
            <a:pPr marL="342900" lvl="0" indent="-342900">
              <a:spcBef>
                <a:spcPct val="50000"/>
              </a:spcBef>
              <a:defRPr/>
            </a:pPr>
            <a:r>
              <a:rPr lang="en-US" sz="8800" b="1" dirty="0"/>
              <a:t>Physics 1025F</a:t>
            </a:r>
            <a:r>
              <a:rPr lang="en-US" b="1" dirty="0"/>
              <a:t/>
            </a:r>
            <a:br>
              <a:rPr lang="en-US" b="1" dirty="0"/>
            </a:br>
            <a:r>
              <a:rPr lang="en-US" sz="5400" dirty="0"/>
              <a:t>Mechanics</a:t>
            </a:r>
            <a:r>
              <a:rPr lang="en-US" sz="2400" dirty="0"/>
              <a:t/>
            </a:r>
            <a:br>
              <a:rPr lang="en-US" sz="2400" dirty="0"/>
            </a:br>
            <a:r>
              <a:rPr lang="en-US" sz="2400" dirty="0">
                <a:solidFill>
                  <a:schemeClr val="accent2"/>
                </a:solidFill>
              </a:rPr>
              <a:t/>
            </a:r>
            <a:br>
              <a:rPr lang="en-US" sz="2400" dirty="0">
                <a:solidFill>
                  <a:schemeClr val="accent2"/>
                </a:solidFill>
              </a:rPr>
            </a:br>
            <a:endParaRPr lang="en-US" dirty="0"/>
          </a:p>
        </p:txBody>
      </p:sp>
      <p:sp>
        <p:nvSpPr>
          <p:cNvPr id="3" name="Subtitle 2"/>
          <p:cNvSpPr>
            <a:spLocks noGrp="1"/>
          </p:cNvSpPr>
          <p:nvPr>
            <p:ph type="subTitle" idx="1"/>
          </p:nvPr>
        </p:nvSpPr>
        <p:spPr>
          <a:xfrm>
            <a:off x="16565" y="5181600"/>
            <a:ext cx="4631635" cy="1143000"/>
          </a:xfrm>
        </p:spPr>
        <p:txBody>
          <a:bodyPr/>
          <a:lstStyle/>
          <a:p>
            <a:r>
              <a:rPr lang="en-US" dirty="0" smtClean="0">
                <a:solidFill>
                  <a:schemeClr val="tx2"/>
                </a:solidFill>
              </a:rPr>
              <a:t>Dr. Steve Peterson</a:t>
            </a:r>
          </a:p>
          <a:p>
            <a:r>
              <a:rPr lang="en-US" dirty="0" smtClean="0">
                <a:solidFill>
                  <a:schemeClr val="tx2"/>
                </a:solidFill>
              </a:rPr>
              <a:t>Steve.peterson@uct.ac.za</a:t>
            </a:r>
            <a:endParaRPr lang="en-US" dirty="0">
              <a:solidFill>
                <a:schemeClr val="tx2"/>
              </a:solidFill>
            </a:endParaRPr>
          </a:p>
        </p:txBody>
      </p:sp>
      <p:sp>
        <p:nvSpPr>
          <p:cNvPr id="7" name="Subtitle 2"/>
          <p:cNvSpPr txBox="1">
            <a:spLocks/>
          </p:cNvSpPr>
          <p:nvPr/>
        </p:nvSpPr>
        <p:spPr>
          <a:xfrm>
            <a:off x="2438400" y="3810000"/>
            <a:ext cx="4631635" cy="1143000"/>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dirty="0" smtClean="0">
                <a:solidFill>
                  <a:schemeClr val="accent2">
                    <a:lumMod val="75000"/>
                  </a:schemeClr>
                </a:solidFill>
              </a:rPr>
              <a:t>EQUILIBRIUM</a:t>
            </a:r>
            <a:endParaRPr lang="en-US" sz="4000" dirty="0">
              <a:solidFill>
                <a:schemeClr val="accent2">
                  <a:lumMod val="75000"/>
                </a:schemeClr>
              </a:solidFill>
            </a:endParaRPr>
          </a:p>
        </p:txBody>
      </p:sp>
    </p:spTree>
    <p:extLst>
      <p:ext uri="{BB962C8B-B14F-4D97-AF65-F5344CB8AC3E}">
        <p14:creationId xmlns:p14="http://schemas.microsoft.com/office/powerpoint/2010/main" val="255090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8: Rotational Motion</a:t>
            </a:r>
            <a:endParaRPr lang="en-US" dirty="0"/>
          </a:p>
        </p:txBody>
      </p:sp>
      <p:sp>
        <p:nvSpPr>
          <p:cNvPr id="6" name="Content Placeholder 12"/>
          <p:cNvSpPr>
            <a:spLocks noGrp="1"/>
          </p:cNvSpPr>
          <p:nvPr>
            <p:ph idx="4294967295"/>
          </p:nvPr>
        </p:nvSpPr>
        <p:spPr>
          <a:xfrm>
            <a:off x="304800" y="1190981"/>
            <a:ext cx="8686944" cy="4981219"/>
          </a:xfrm>
          <a:prstGeom prst="rect">
            <a:avLst/>
          </a:prstGeom>
        </p:spPr>
        <p:txBody>
          <a:bodyPr anchor="t" anchorCtr="0"/>
          <a:lstStyle/>
          <a:p>
            <a:pPr marL="0" indent="0" algn="ctr">
              <a:lnSpc>
                <a:spcPct val="120000"/>
              </a:lnSpc>
              <a:spcBef>
                <a:spcPts val="0"/>
              </a:spcBef>
              <a:buNone/>
            </a:pPr>
            <a:r>
              <a:rPr lang="en-US" dirty="0" smtClean="0"/>
              <a:t>From Newton’s second law, we see that a force will cause a body to accelerate.  What causes a body to undergo a </a:t>
            </a:r>
            <a:r>
              <a:rPr lang="en-US" b="1" dirty="0" smtClean="0">
                <a:solidFill>
                  <a:schemeClr val="accent2"/>
                </a:solidFill>
              </a:rPr>
              <a:t>rotational acceleration</a:t>
            </a:r>
            <a:r>
              <a:rPr lang="en-US" dirty="0" smtClean="0"/>
              <a:t>?</a:t>
            </a:r>
            <a:endParaRPr lang="en-US" dirty="0" smtClean="0">
              <a:solidFill>
                <a:srgbClr val="00B050"/>
              </a:solidFill>
            </a:endParaRPr>
          </a:p>
        </p:txBody>
      </p:sp>
    </p:spTree>
    <p:extLst>
      <p:ext uri="{BB962C8B-B14F-4D97-AF65-F5344CB8AC3E}">
        <p14:creationId xmlns:p14="http://schemas.microsoft.com/office/powerpoint/2010/main" val="199416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066800"/>
            <a:ext cx="8077200" cy="5181600"/>
          </a:xfrm>
        </p:spPr>
        <p:txBody>
          <a:bodyPr/>
          <a:lstStyle/>
          <a:p>
            <a:pPr marL="0" indent="0">
              <a:buNone/>
            </a:pPr>
            <a:r>
              <a:rPr lang="en-US" dirty="0" smtClean="0"/>
              <a:t>Newton’s Second Law tells us that a </a:t>
            </a:r>
            <a:r>
              <a:rPr lang="en-US" dirty="0" smtClean="0">
                <a:solidFill>
                  <a:schemeClr val="accent1"/>
                </a:solidFill>
              </a:rPr>
              <a:t>force</a:t>
            </a:r>
            <a:r>
              <a:rPr lang="en-US" dirty="0" smtClean="0"/>
              <a:t> produces an </a:t>
            </a:r>
            <a:r>
              <a:rPr lang="en-US" dirty="0" smtClean="0">
                <a:solidFill>
                  <a:schemeClr val="accent2"/>
                </a:solidFill>
              </a:rPr>
              <a:t>acceleration</a:t>
            </a:r>
            <a:r>
              <a:rPr lang="en-US" dirty="0" smtClean="0"/>
              <a:t>.</a:t>
            </a:r>
          </a:p>
          <a:p>
            <a:pPr marL="0" indent="0">
              <a:buNone/>
            </a:pPr>
            <a:endParaRPr lang="en-US" dirty="0" smtClean="0"/>
          </a:p>
          <a:p>
            <a:pPr marL="0" indent="0">
              <a:buNone/>
            </a:pPr>
            <a:endParaRPr lang="en-US" dirty="0" smtClean="0"/>
          </a:p>
          <a:p>
            <a:pPr marL="0" indent="0">
              <a:buNone/>
            </a:pPr>
            <a:r>
              <a:rPr lang="en-US" dirty="0" smtClean="0"/>
              <a:t>Can a force also produce an </a:t>
            </a:r>
            <a:r>
              <a:rPr lang="en-US" dirty="0" smtClean="0">
                <a:solidFill>
                  <a:srgbClr val="00B050"/>
                </a:solidFill>
              </a:rPr>
              <a:t>angular acceleration </a:t>
            </a:r>
            <a:r>
              <a:rPr lang="en-US" dirty="0" smtClean="0"/>
              <a:t>or is something else required?</a:t>
            </a:r>
          </a:p>
          <a:p>
            <a:pPr marL="0" indent="0">
              <a:buNone/>
            </a:pPr>
            <a:endParaRPr lang="en-US" dirty="0" smtClean="0"/>
          </a:p>
          <a:p>
            <a:pPr marL="0" indent="0">
              <a:buNone/>
            </a:pPr>
            <a:r>
              <a:rPr lang="en-US" dirty="0" smtClean="0"/>
              <a:t>Let’s look at opening a door, which requires a rotational acceleration.</a:t>
            </a:r>
          </a:p>
          <a:p>
            <a:endParaRPr lang="en-US" dirty="0"/>
          </a:p>
        </p:txBody>
      </p:sp>
      <p:sp>
        <p:nvSpPr>
          <p:cNvPr id="3" name="Title 2"/>
          <p:cNvSpPr>
            <a:spLocks noGrp="1"/>
          </p:cNvSpPr>
          <p:nvPr>
            <p:ph type="title"/>
          </p:nvPr>
        </p:nvSpPr>
        <p:spPr/>
        <p:txBody>
          <a:bodyPr/>
          <a:lstStyle/>
          <a:p>
            <a:r>
              <a:rPr lang="en-US" dirty="0" smtClean="0"/>
              <a:t>Rotational Equivalent of Force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65450509"/>
              </p:ext>
            </p:extLst>
          </p:nvPr>
        </p:nvGraphicFramePr>
        <p:xfrm>
          <a:off x="3429000" y="2133600"/>
          <a:ext cx="1447800" cy="647700"/>
        </p:xfrm>
        <a:graphic>
          <a:graphicData uri="http://schemas.openxmlformats.org/presentationml/2006/ole">
            <mc:AlternateContent xmlns:mc="http://schemas.openxmlformats.org/markup-compatibility/2006">
              <mc:Choice xmlns:v="urn:schemas-microsoft-com:vml" Requires="v">
                <p:oleObj spid="_x0000_s71708" name="Equation" r:id="rId3" imgW="482400" imgH="215640" progId="Equation.DSMT4">
                  <p:embed/>
                </p:oleObj>
              </mc:Choice>
              <mc:Fallback>
                <p:oleObj name="Equation" r:id="rId3" imgW="482400" imgH="215640" progId="Equation.DSMT4">
                  <p:embed/>
                  <p:pic>
                    <p:nvPicPr>
                      <p:cNvPr id="0" name="Object 1"/>
                      <p:cNvPicPr>
                        <a:picLocks noChangeAspect="1" noChangeArrowheads="1"/>
                      </p:cNvPicPr>
                      <p:nvPr/>
                    </p:nvPicPr>
                    <p:blipFill>
                      <a:blip r:embed="rId4"/>
                      <a:srcRect/>
                      <a:stretch>
                        <a:fillRect/>
                      </a:stretch>
                    </p:blipFill>
                    <p:spPr bwMode="auto">
                      <a:xfrm>
                        <a:off x="3429000" y="2133600"/>
                        <a:ext cx="1447800" cy="647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658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the Door</a:t>
            </a:r>
          </a:p>
        </p:txBody>
      </p:sp>
      <p:sp>
        <p:nvSpPr>
          <p:cNvPr id="6" name="Content Placeholder 12"/>
          <p:cNvSpPr>
            <a:spLocks noGrp="1"/>
          </p:cNvSpPr>
          <p:nvPr>
            <p:ph idx="4294967295"/>
          </p:nvPr>
        </p:nvSpPr>
        <p:spPr>
          <a:xfrm>
            <a:off x="4800600" y="3200400"/>
            <a:ext cx="4191000" cy="2819400"/>
          </a:xfrm>
          <a:prstGeom prst="rect">
            <a:avLst/>
          </a:prstGeom>
        </p:spPr>
        <p:txBody>
          <a:bodyPr anchor="t" anchorCtr="0"/>
          <a:lstStyle/>
          <a:p>
            <a:pPr marL="0" indent="0">
              <a:spcBef>
                <a:spcPts val="0"/>
              </a:spcBef>
              <a:buNone/>
            </a:pPr>
            <a:r>
              <a:rPr lang="en-US" sz="2800" dirty="0" smtClean="0"/>
              <a:t>The </a:t>
            </a:r>
            <a:r>
              <a:rPr lang="en-US" sz="2800" dirty="0" smtClean="0">
                <a:solidFill>
                  <a:schemeClr val="accent1"/>
                </a:solidFill>
              </a:rPr>
              <a:t>magnitude</a:t>
            </a:r>
            <a:r>
              <a:rPr lang="en-US" sz="2800" dirty="0" smtClean="0"/>
              <a:t> of the applied force determines how quickly the door opens.</a:t>
            </a:r>
            <a:endParaRPr lang="en-ZA"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4180302" cy="396716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725370512"/>
              </p:ext>
            </p:extLst>
          </p:nvPr>
        </p:nvGraphicFramePr>
        <p:xfrm>
          <a:off x="5257800" y="1981200"/>
          <a:ext cx="2781000" cy="761400"/>
        </p:xfrm>
        <a:graphic>
          <a:graphicData uri="http://schemas.openxmlformats.org/presentationml/2006/ole">
            <mc:AlternateContent xmlns:mc="http://schemas.openxmlformats.org/markup-compatibility/2006">
              <mc:Choice xmlns:v="urn:schemas-microsoft-com:vml" Requires="v">
                <p:oleObj spid="_x0000_s34878" r:id="rId4" imgW="927000" imgH="253800" progId="">
                  <p:embed/>
                </p:oleObj>
              </mc:Choice>
              <mc:Fallback>
                <p:oleObj r:id="rId4" imgW="927000" imgH="253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81200"/>
                        <a:ext cx="2781000" cy="76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441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the Door</a:t>
            </a:r>
          </a:p>
        </p:txBody>
      </p:sp>
      <p:sp>
        <p:nvSpPr>
          <p:cNvPr id="6" name="Content Placeholder 12"/>
          <p:cNvSpPr>
            <a:spLocks noGrp="1"/>
          </p:cNvSpPr>
          <p:nvPr>
            <p:ph idx="4294967295"/>
          </p:nvPr>
        </p:nvSpPr>
        <p:spPr>
          <a:xfrm>
            <a:off x="152400" y="4191000"/>
            <a:ext cx="8839200" cy="1905000"/>
          </a:xfrm>
          <a:prstGeom prst="rect">
            <a:avLst/>
          </a:prstGeom>
        </p:spPr>
        <p:txBody>
          <a:bodyPr anchor="t" anchorCtr="0"/>
          <a:lstStyle/>
          <a:p>
            <a:pPr marL="0" indent="0">
              <a:spcBef>
                <a:spcPts val="600"/>
              </a:spcBef>
              <a:buNone/>
            </a:pPr>
            <a:r>
              <a:rPr lang="en-ZA" sz="2800" dirty="0" smtClean="0"/>
              <a:t>The </a:t>
            </a:r>
            <a:r>
              <a:rPr lang="en-ZA" sz="2800" dirty="0" smtClean="0">
                <a:solidFill>
                  <a:schemeClr val="accent1"/>
                </a:solidFill>
              </a:rPr>
              <a:t>location</a:t>
            </a:r>
            <a:r>
              <a:rPr lang="en-ZA" sz="2800" dirty="0" smtClean="0"/>
              <a:t> of the applied force makes a difference, with different locations producing different accelerations.  Therefore </a:t>
            </a:r>
            <a:r>
              <a:rPr lang="en-ZA" sz="2800" dirty="0"/>
              <a:t>it appears that the </a:t>
            </a:r>
            <a:r>
              <a:rPr lang="en-ZA" sz="2800" dirty="0">
                <a:solidFill>
                  <a:schemeClr val="accent2"/>
                </a:solidFill>
              </a:rPr>
              <a:t>distance </a:t>
            </a:r>
            <a:r>
              <a:rPr lang="en-ZA" sz="2800" b="1" i="1" dirty="0">
                <a:solidFill>
                  <a:schemeClr val="accent2"/>
                </a:solidFill>
              </a:rPr>
              <a:t>r</a:t>
            </a:r>
            <a:r>
              <a:rPr lang="en-ZA" sz="2800" dirty="0">
                <a:solidFill>
                  <a:schemeClr val="accent2"/>
                </a:solidFill>
              </a:rPr>
              <a:t> from the axis of rotation</a:t>
            </a:r>
            <a:r>
              <a:rPr lang="en-ZA" sz="2800" dirty="0"/>
              <a:t> is important.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107300"/>
            <a:ext cx="6547315" cy="2474100"/>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57695536"/>
              </p:ext>
            </p:extLst>
          </p:nvPr>
        </p:nvGraphicFramePr>
        <p:xfrm>
          <a:off x="1029000" y="2667600"/>
          <a:ext cx="2781000" cy="761400"/>
        </p:xfrm>
        <a:graphic>
          <a:graphicData uri="http://schemas.openxmlformats.org/presentationml/2006/ole">
            <mc:AlternateContent xmlns:mc="http://schemas.openxmlformats.org/markup-compatibility/2006">
              <mc:Choice xmlns:v="urn:schemas-microsoft-com:vml" Requires="v">
                <p:oleObj spid="_x0000_s35902" r:id="rId4" imgW="927000" imgH="253800" progId="">
                  <p:embed/>
                </p:oleObj>
              </mc:Choice>
              <mc:Fallback>
                <p:oleObj r:id="rId4" imgW="927000" imgH="2538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000" y="2667600"/>
                        <a:ext cx="2781000" cy="76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796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the Door</a:t>
            </a:r>
          </a:p>
        </p:txBody>
      </p:sp>
      <p:sp>
        <p:nvSpPr>
          <p:cNvPr id="6" name="Content Placeholder 12"/>
          <p:cNvSpPr>
            <a:spLocks noGrp="1"/>
          </p:cNvSpPr>
          <p:nvPr>
            <p:ph idx="4294967295"/>
          </p:nvPr>
        </p:nvSpPr>
        <p:spPr>
          <a:xfrm>
            <a:off x="152400" y="1828800"/>
            <a:ext cx="8839200" cy="2362200"/>
          </a:xfrm>
          <a:prstGeom prst="rect">
            <a:avLst/>
          </a:prstGeom>
        </p:spPr>
        <p:txBody>
          <a:bodyPr anchor="t" anchorCtr="0"/>
          <a:lstStyle/>
          <a:p>
            <a:pPr marL="0" indent="0">
              <a:spcBef>
                <a:spcPts val="600"/>
              </a:spcBef>
              <a:buNone/>
            </a:pPr>
            <a:r>
              <a:rPr lang="en-US" sz="2800" dirty="0" smtClean="0"/>
              <a:t>The </a:t>
            </a:r>
            <a:r>
              <a:rPr lang="en-US" sz="2800" dirty="0">
                <a:solidFill>
                  <a:schemeClr val="accent2"/>
                </a:solidFill>
              </a:rPr>
              <a:t>direction</a:t>
            </a:r>
            <a:r>
              <a:rPr lang="en-US" sz="2800" dirty="0"/>
              <a:t> of the force is also important. </a:t>
            </a:r>
            <a:r>
              <a:rPr lang="en-US" sz="2800" dirty="0" smtClean="0"/>
              <a:t> The </a:t>
            </a:r>
            <a:r>
              <a:rPr lang="en-US" sz="2800" dirty="0"/>
              <a:t>force applied </a:t>
            </a:r>
            <a:r>
              <a:rPr lang="en-US" sz="2800" dirty="0">
                <a:solidFill>
                  <a:schemeClr val="accent1"/>
                </a:solidFill>
              </a:rPr>
              <a:t>perpendicularly</a:t>
            </a:r>
            <a:r>
              <a:rPr lang="en-US" sz="2800" dirty="0"/>
              <a:t> to the door is </a:t>
            </a:r>
            <a:r>
              <a:rPr lang="en-US" sz="2800" dirty="0">
                <a:solidFill>
                  <a:srgbClr val="00B050"/>
                </a:solidFill>
              </a:rPr>
              <a:t>most effective </a:t>
            </a:r>
            <a:r>
              <a:rPr lang="en-US" sz="2800" dirty="0"/>
              <a:t>in achieving rotational acceleration, that at 45° is less effective while the force parallel to the door won’t produce any rotation at all!</a:t>
            </a:r>
            <a:endParaRPr lang="en-ZA" sz="2800" dirty="0"/>
          </a:p>
          <a:p>
            <a:pPr marL="0" indent="0">
              <a:spcBef>
                <a:spcPts val="600"/>
              </a:spcBef>
              <a:buNone/>
            </a:pPr>
            <a:endParaRPr lang="en-ZA" sz="2800" dirty="0"/>
          </a:p>
        </p:txBody>
      </p:sp>
    </p:spTree>
    <p:extLst>
      <p:ext uri="{BB962C8B-B14F-4D97-AF65-F5344CB8AC3E}">
        <p14:creationId xmlns:p14="http://schemas.microsoft.com/office/powerpoint/2010/main" val="31316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the Door</a:t>
            </a:r>
          </a:p>
        </p:txBody>
      </p:sp>
      <p:sp>
        <p:nvSpPr>
          <p:cNvPr id="6" name="Content Placeholder 12"/>
          <p:cNvSpPr>
            <a:spLocks noGrp="1"/>
          </p:cNvSpPr>
          <p:nvPr>
            <p:ph idx="4294967295"/>
          </p:nvPr>
        </p:nvSpPr>
        <p:spPr>
          <a:xfrm>
            <a:off x="152400" y="1066800"/>
            <a:ext cx="8763000" cy="5067300"/>
          </a:xfrm>
          <a:prstGeom prst="rect">
            <a:avLst/>
          </a:prstGeom>
        </p:spPr>
        <p:txBody>
          <a:bodyPr anchor="t" anchorCtr="0"/>
          <a:lstStyle/>
          <a:p>
            <a:pPr marL="0" indent="0">
              <a:buNone/>
            </a:pPr>
            <a:endParaRPr lang="en-US" sz="2800" dirty="0" smtClean="0"/>
          </a:p>
          <a:p>
            <a:pPr marL="0" indent="0">
              <a:buNone/>
            </a:pPr>
            <a:r>
              <a:rPr lang="en-US" sz="2800" dirty="0" smtClean="0"/>
              <a:t>Therefore </a:t>
            </a:r>
            <a:r>
              <a:rPr lang="en-US" sz="2800" dirty="0"/>
              <a:t>the ability to cause rotational acceleration depends on both the </a:t>
            </a:r>
            <a:r>
              <a:rPr lang="en-US" sz="2800" dirty="0">
                <a:solidFill>
                  <a:schemeClr val="accent2"/>
                </a:solidFill>
              </a:rPr>
              <a:t>magnitude of the applied force</a:t>
            </a:r>
            <a:r>
              <a:rPr lang="en-US" sz="2800" dirty="0"/>
              <a:t>, </a:t>
            </a:r>
            <a:r>
              <a:rPr lang="en-US" sz="2800" b="1" i="1" dirty="0" smtClean="0"/>
              <a:t>F</a:t>
            </a:r>
            <a:r>
              <a:rPr lang="en-US" sz="2800" i="1" dirty="0" smtClean="0"/>
              <a:t>, </a:t>
            </a:r>
            <a:r>
              <a:rPr lang="en-US" sz="2800" dirty="0"/>
              <a:t>and the </a:t>
            </a:r>
            <a:r>
              <a:rPr lang="en-US" sz="2800" dirty="0">
                <a:solidFill>
                  <a:schemeClr val="accent1"/>
                </a:solidFill>
              </a:rPr>
              <a:t>perpendicular distance </a:t>
            </a:r>
            <a:r>
              <a:rPr lang="en-US" sz="2800" dirty="0"/>
              <a:t> </a:t>
            </a:r>
            <a:r>
              <a:rPr lang="en-US" sz="2800" dirty="0" smtClean="0"/>
              <a:t>   from </a:t>
            </a:r>
            <a:r>
              <a:rPr lang="en-US" sz="2800" dirty="0"/>
              <a:t>the axis of rotation to the </a:t>
            </a:r>
            <a:r>
              <a:rPr lang="en-US" sz="2800" dirty="0">
                <a:solidFill>
                  <a:srgbClr val="00B050"/>
                </a:solidFill>
              </a:rPr>
              <a:t>line of action </a:t>
            </a:r>
            <a:r>
              <a:rPr lang="en-US" sz="2800" dirty="0"/>
              <a:t>of the force.</a:t>
            </a:r>
            <a:endParaRPr lang="en-ZA"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Object 8"/>
          <p:cNvGraphicFramePr>
            <a:graphicFrameLocks noChangeAspect="1"/>
          </p:cNvGraphicFramePr>
          <p:nvPr>
            <p:extLst>
              <p:ext uri="{D42A27DB-BD31-4B8C-83A1-F6EECF244321}">
                <p14:modId xmlns:p14="http://schemas.microsoft.com/office/powerpoint/2010/main" val="2432129209"/>
              </p:ext>
            </p:extLst>
          </p:nvPr>
        </p:nvGraphicFramePr>
        <p:xfrm>
          <a:off x="4752975" y="2438400"/>
          <a:ext cx="304560" cy="431280"/>
        </p:xfrm>
        <a:graphic>
          <a:graphicData uri="http://schemas.openxmlformats.org/presentationml/2006/ole">
            <mc:AlternateContent xmlns:mc="http://schemas.openxmlformats.org/markup-compatibility/2006">
              <mc:Choice xmlns:v="urn:schemas-microsoft-com:vml" Requires="v">
                <p:oleObj spid="_x0000_s72731" name="Equation" r:id="rId3" imgW="152280" imgH="215640" progId="Equation.3">
                  <p:embed/>
                </p:oleObj>
              </mc:Choice>
              <mc:Fallback>
                <p:oleObj name="Equation" r:id="rId3" imgW="152280" imgH="215640" progId="Equation.3">
                  <p:embed/>
                  <p:pic>
                    <p:nvPicPr>
                      <p:cNvPr id="0" name=""/>
                      <p:cNvPicPr/>
                      <p:nvPr/>
                    </p:nvPicPr>
                    <p:blipFill>
                      <a:blip r:embed="rId4"/>
                      <a:stretch>
                        <a:fillRect/>
                      </a:stretch>
                    </p:blipFill>
                    <p:spPr>
                      <a:xfrm>
                        <a:off x="4752975" y="2438400"/>
                        <a:ext cx="304560" cy="431280"/>
                      </a:xfrm>
                      <a:prstGeom prst="rect">
                        <a:avLst/>
                      </a:prstGeom>
                    </p:spPr>
                  </p:pic>
                </p:oleObj>
              </mc:Fallback>
            </mc:AlternateContent>
          </a:graphicData>
        </a:graphic>
      </p:graphicFrame>
    </p:spTree>
    <p:extLst>
      <p:ext uri="{BB962C8B-B14F-4D97-AF65-F5344CB8AC3E}">
        <p14:creationId xmlns:p14="http://schemas.microsoft.com/office/powerpoint/2010/main" val="98903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Opening the Door</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800" dirty="0"/>
              <a:t>Therefore the ability to cause rotational acceleration depends on both the </a:t>
            </a:r>
            <a:r>
              <a:rPr lang="en-US" sz="2800" dirty="0">
                <a:solidFill>
                  <a:schemeClr val="accent2"/>
                </a:solidFill>
              </a:rPr>
              <a:t>magnitude of the applied force</a:t>
            </a:r>
            <a:r>
              <a:rPr lang="en-US" sz="2800" dirty="0"/>
              <a:t>, </a:t>
            </a:r>
            <a:r>
              <a:rPr lang="en-US" sz="2800" b="1" i="1" dirty="0" smtClean="0"/>
              <a:t>F</a:t>
            </a:r>
            <a:r>
              <a:rPr lang="en-US" sz="2800" i="1" dirty="0" smtClean="0"/>
              <a:t>, </a:t>
            </a:r>
            <a:r>
              <a:rPr lang="en-US" sz="2800" dirty="0"/>
              <a:t>and the </a:t>
            </a:r>
            <a:r>
              <a:rPr lang="en-US" sz="2800" dirty="0">
                <a:solidFill>
                  <a:schemeClr val="accent1"/>
                </a:solidFill>
              </a:rPr>
              <a:t>perpendicular distance </a:t>
            </a:r>
            <a:r>
              <a:rPr lang="en-US" sz="2800" dirty="0"/>
              <a:t> </a:t>
            </a:r>
            <a:r>
              <a:rPr lang="en-US" sz="2800" dirty="0" smtClean="0"/>
              <a:t>   from </a:t>
            </a:r>
            <a:r>
              <a:rPr lang="en-US" sz="2800" dirty="0"/>
              <a:t>the axis of rotation to the </a:t>
            </a:r>
            <a:r>
              <a:rPr lang="en-US" sz="2800" dirty="0">
                <a:solidFill>
                  <a:srgbClr val="00B050"/>
                </a:solidFill>
              </a:rPr>
              <a:t>line of action </a:t>
            </a:r>
            <a:r>
              <a:rPr lang="en-US" sz="2800" dirty="0"/>
              <a:t>of the force.</a:t>
            </a:r>
            <a:endParaRPr lang="en-ZA"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096207"/>
            <a:ext cx="7620000" cy="3187959"/>
          </a:xfrm>
          <a:prstGeom prst="rect">
            <a:avLst/>
          </a:prstGeom>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9" name="Object 8"/>
          <p:cNvGraphicFramePr>
            <a:graphicFrameLocks noChangeAspect="1"/>
          </p:cNvGraphicFramePr>
          <p:nvPr>
            <p:extLst>
              <p:ext uri="{D42A27DB-BD31-4B8C-83A1-F6EECF244321}">
                <p14:modId xmlns:p14="http://schemas.microsoft.com/office/powerpoint/2010/main" val="2721438432"/>
              </p:ext>
            </p:extLst>
          </p:nvPr>
        </p:nvGraphicFramePr>
        <p:xfrm>
          <a:off x="4191240" y="1981200"/>
          <a:ext cx="304560" cy="431280"/>
        </p:xfrm>
        <a:graphic>
          <a:graphicData uri="http://schemas.openxmlformats.org/presentationml/2006/ole">
            <mc:AlternateContent xmlns:mc="http://schemas.openxmlformats.org/markup-compatibility/2006">
              <mc:Choice xmlns:v="urn:schemas-microsoft-com:vml" Requires="v">
                <p:oleObj spid="_x0000_s41024" name="Equation" r:id="rId4" imgW="152280" imgH="215640" progId="Equation.3">
                  <p:embed/>
                </p:oleObj>
              </mc:Choice>
              <mc:Fallback>
                <p:oleObj name="Equation" r:id="rId4" imgW="152280" imgH="215640" progId="Equation.3">
                  <p:embed/>
                  <p:pic>
                    <p:nvPicPr>
                      <p:cNvPr id="0" name=""/>
                      <p:cNvPicPr/>
                      <p:nvPr/>
                    </p:nvPicPr>
                    <p:blipFill>
                      <a:blip r:embed="rId5"/>
                      <a:stretch>
                        <a:fillRect/>
                      </a:stretch>
                    </p:blipFill>
                    <p:spPr>
                      <a:xfrm>
                        <a:off x="4191240" y="1981200"/>
                        <a:ext cx="304560" cy="431280"/>
                      </a:xfrm>
                      <a:prstGeom prst="rect">
                        <a:avLst/>
                      </a:prstGeom>
                    </p:spPr>
                  </p:pic>
                </p:oleObj>
              </mc:Fallback>
            </mc:AlternateContent>
          </a:graphicData>
        </a:graphic>
      </p:graphicFrame>
    </p:spTree>
    <p:extLst>
      <p:ext uri="{BB962C8B-B14F-4D97-AF65-F5344CB8AC3E}">
        <p14:creationId xmlns:p14="http://schemas.microsoft.com/office/powerpoint/2010/main" val="13093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Torque</a:t>
            </a:r>
            <a:endParaRPr lang="en-US" dirty="0"/>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800" dirty="0"/>
              <a:t>This product of the two, </a:t>
            </a:r>
            <a:r>
              <a:rPr lang="en-US" sz="2800" dirty="0" smtClean="0"/>
              <a:t>        , is </a:t>
            </a:r>
            <a:r>
              <a:rPr lang="en-US" sz="2800" dirty="0"/>
              <a:t>referred to as the “</a:t>
            </a:r>
            <a:r>
              <a:rPr lang="en-US" sz="2800" b="1" dirty="0"/>
              <a:t>torque</a:t>
            </a:r>
            <a:r>
              <a:rPr lang="en-US" sz="2800" dirty="0"/>
              <a:t>”, </a:t>
            </a:r>
            <a:r>
              <a:rPr lang="el-GR" sz="2800" b="1" i="1" dirty="0" smtClean="0"/>
              <a:t>τ</a:t>
            </a:r>
            <a:r>
              <a:rPr lang="en-US" sz="2800" dirty="0" smtClean="0"/>
              <a:t>, </a:t>
            </a:r>
            <a:r>
              <a:rPr lang="en-US" sz="2800" dirty="0"/>
              <a:t>while  </a:t>
            </a:r>
            <a:r>
              <a:rPr lang="en-US" sz="2800" dirty="0" smtClean="0"/>
              <a:t>    is </a:t>
            </a:r>
            <a:r>
              <a:rPr lang="en-US" sz="2800" dirty="0"/>
              <a:t>referred to as the “</a:t>
            </a:r>
            <a:r>
              <a:rPr lang="en-US" sz="2800" b="1" dirty="0"/>
              <a:t>moment arm</a:t>
            </a:r>
            <a:r>
              <a:rPr lang="en-US" sz="2800" dirty="0"/>
              <a:t>” or “</a:t>
            </a:r>
            <a:r>
              <a:rPr lang="en-US" sz="2800" b="1" dirty="0"/>
              <a:t>lever arm</a:t>
            </a:r>
            <a:r>
              <a:rPr lang="en-US" sz="2800" dirty="0"/>
              <a:t>”.</a:t>
            </a:r>
            <a:endParaRPr lang="en-ZA" sz="2800" dirty="0"/>
          </a:p>
          <a:p>
            <a:pPr marL="0" indent="0">
              <a:buNone/>
            </a:pPr>
            <a:r>
              <a:rPr lang="en-US" sz="2800" dirty="0"/>
              <a:t>Therefore torque </a:t>
            </a:r>
            <a:r>
              <a:rPr lang="en-US" sz="2800" dirty="0" smtClean="0"/>
              <a:t>is </a:t>
            </a:r>
            <a:r>
              <a:rPr lang="en-US" sz="2800" dirty="0"/>
              <a:t>given by</a:t>
            </a:r>
            <a:endParaRPr lang="en-ZA"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334557324"/>
              </p:ext>
            </p:extLst>
          </p:nvPr>
        </p:nvGraphicFramePr>
        <p:xfrm>
          <a:off x="3771900" y="1079500"/>
          <a:ext cx="660400" cy="482600"/>
        </p:xfrm>
        <a:graphic>
          <a:graphicData uri="http://schemas.openxmlformats.org/presentationml/2006/ole">
            <mc:AlternateContent xmlns:mc="http://schemas.openxmlformats.org/markup-compatibility/2006">
              <mc:Choice xmlns:v="urn:schemas-microsoft-com:vml" Requires="v">
                <p:oleObj spid="_x0000_s37228" name="Equation" r:id="rId3" imgW="330120" imgH="241200" progId="Equation.3">
                  <p:embed/>
                </p:oleObj>
              </mc:Choice>
              <mc:Fallback>
                <p:oleObj name="Equation" r:id="rId3" imgW="330120" imgH="241200" progId="Equation.3">
                  <p:embed/>
                  <p:pic>
                    <p:nvPicPr>
                      <p:cNvPr id="0" name=""/>
                      <p:cNvPicPr/>
                      <p:nvPr/>
                    </p:nvPicPr>
                    <p:blipFill>
                      <a:blip r:embed="rId4"/>
                      <a:stretch>
                        <a:fillRect/>
                      </a:stretch>
                    </p:blipFill>
                    <p:spPr>
                      <a:xfrm>
                        <a:off x="3771900" y="1079500"/>
                        <a:ext cx="660400" cy="48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58627167"/>
              </p:ext>
            </p:extLst>
          </p:nvPr>
        </p:nvGraphicFramePr>
        <p:xfrm>
          <a:off x="1447800" y="1549400"/>
          <a:ext cx="304800" cy="431800"/>
        </p:xfrm>
        <a:graphic>
          <a:graphicData uri="http://schemas.openxmlformats.org/presentationml/2006/ole">
            <mc:AlternateContent xmlns:mc="http://schemas.openxmlformats.org/markup-compatibility/2006">
              <mc:Choice xmlns:v="urn:schemas-microsoft-com:vml" Requires="v">
                <p:oleObj spid="_x0000_s37229" name="Equation" r:id="rId5" imgW="152280" imgH="215640" progId="Equation.3">
                  <p:embed/>
                </p:oleObj>
              </mc:Choice>
              <mc:Fallback>
                <p:oleObj name="Equation" r:id="rId5" imgW="152280" imgH="215640" progId="Equation.3">
                  <p:embed/>
                  <p:pic>
                    <p:nvPicPr>
                      <p:cNvPr id="0" name="Object 8"/>
                      <p:cNvPicPr>
                        <a:picLocks noChangeAspect="1" noChangeArrowheads="1"/>
                      </p:cNvPicPr>
                      <p:nvPr/>
                    </p:nvPicPr>
                    <p:blipFill>
                      <a:blip r:embed="rId6"/>
                      <a:srcRect/>
                      <a:stretch>
                        <a:fillRect/>
                      </a:stretch>
                    </p:blipFill>
                    <p:spPr bwMode="auto">
                      <a:xfrm>
                        <a:off x="1447800" y="1549400"/>
                        <a:ext cx="304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3"/>
          <p:cNvSpPr txBox="1">
            <a:spLocks noChangeArrowheads="1"/>
          </p:cNvSpPr>
          <p:nvPr/>
        </p:nvSpPr>
        <p:spPr bwMode="auto">
          <a:xfrm>
            <a:off x="5181600" y="5389349"/>
            <a:ext cx="381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t>Cross Product: Another form of Vector Multiplication</a:t>
            </a:r>
            <a:endParaRPr lang="en-US" sz="2400" dirty="0">
              <a:solidFill>
                <a:schemeClr val="accent2"/>
              </a:solidFill>
            </a:endParaRPr>
          </a:p>
        </p:txBody>
      </p:sp>
      <p:cxnSp>
        <p:nvCxnSpPr>
          <p:cNvPr id="12" name="Straight Arrow Connector 11"/>
          <p:cNvCxnSpPr/>
          <p:nvPr/>
        </p:nvCxnSpPr>
        <p:spPr>
          <a:xfrm flipH="1" flipV="1">
            <a:off x="3124201" y="5597098"/>
            <a:ext cx="1904999" cy="207749"/>
          </a:xfrm>
          <a:prstGeom prst="straightConnector1">
            <a:avLst/>
          </a:prstGeom>
          <a:ln w="381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4186253585"/>
              </p:ext>
            </p:extLst>
          </p:nvPr>
        </p:nvGraphicFramePr>
        <p:xfrm>
          <a:off x="4458600" y="3010680"/>
          <a:ext cx="3542400" cy="646920"/>
        </p:xfrm>
        <a:graphic>
          <a:graphicData uri="http://schemas.openxmlformats.org/presentationml/2006/ole">
            <mc:AlternateContent xmlns:mc="http://schemas.openxmlformats.org/markup-compatibility/2006">
              <mc:Choice xmlns:v="urn:schemas-microsoft-com:vml" Requires="v">
                <p:oleObj spid="_x0000_s37230" name="Equation" r:id="rId7" imgW="1180800" imgH="215640" progId="Equation.3">
                  <p:embed/>
                </p:oleObj>
              </mc:Choice>
              <mc:Fallback>
                <p:oleObj name="Equation" r:id="rId7" imgW="1180800" imgH="215640" progId="Equation.3">
                  <p:embed/>
                  <p:pic>
                    <p:nvPicPr>
                      <p:cNvPr id="0" name=""/>
                      <p:cNvPicPr/>
                      <p:nvPr/>
                    </p:nvPicPr>
                    <p:blipFill>
                      <a:blip r:embed="rId8"/>
                      <a:stretch>
                        <a:fillRect/>
                      </a:stretch>
                    </p:blipFill>
                    <p:spPr>
                      <a:xfrm>
                        <a:off x="4458600" y="3010680"/>
                        <a:ext cx="3542400" cy="64692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2790078"/>
              </p:ext>
            </p:extLst>
          </p:nvPr>
        </p:nvGraphicFramePr>
        <p:xfrm>
          <a:off x="800100" y="3048000"/>
          <a:ext cx="3505200" cy="647700"/>
        </p:xfrm>
        <a:graphic>
          <a:graphicData uri="http://schemas.openxmlformats.org/presentationml/2006/ole">
            <mc:AlternateContent xmlns:mc="http://schemas.openxmlformats.org/markup-compatibility/2006">
              <mc:Choice xmlns:v="urn:schemas-microsoft-com:vml" Requires="v">
                <p:oleObj spid="_x0000_s37231" name="Equation" r:id="rId9" imgW="1168200" imgH="215640" progId="Equation.3">
                  <p:embed/>
                </p:oleObj>
              </mc:Choice>
              <mc:Fallback>
                <p:oleObj name="Equation" r:id="rId9" imgW="1168200" imgH="215640" progId="Equation.3">
                  <p:embed/>
                  <p:pic>
                    <p:nvPicPr>
                      <p:cNvPr id="0" name=""/>
                      <p:cNvPicPr/>
                      <p:nvPr/>
                    </p:nvPicPr>
                    <p:blipFill>
                      <a:blip r:embed="rId10"/>
                      <a:stretch>
                        <a:fillRect/>
                      </a:stretch>
                    </p:blipFill>
                    <p:spPr>
                      <a:xfrm>
                        <a:off x="800100" y="3048000"/>
                        <a:ext cx="3505200" cy="6477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84367350"/>
              </p:ext>
            </p:extLst>
          </p:nvPr>
        </p:nvGraphicFramePr>
        <p:xfrm>
          <a:off x="2266950" y="3962400"/>
          <a:ext cx="4229100" cy="647700"/>
        </p:xfrm>
        <a:graphic>
          <a:graphicData uri="http://schemas.openxmlformats.org/presentationml/2006/ole">
            <mc:AlternateContent xmlns:mc="http://schemas.openxmlformats.org/markup-compatibility/2006">
              <mc:Choice xmlns:v="urn:schemas-microsoft-com:vml" Requires="v">
                <p:oleObj spid="_x0000_s37232" name="Equation" r:id="rId11" imgW="1409400" imgH="215640" progId="Equation.3">
                  <p:embed/>
                </p:oleObj>
              </mc:Choice>
              <mc:Fallback>
                <p:oleObj name="Equation" r:id="rId11" imgW="1409400" imgH="215640" progId="Equation.3">
                  <p:embed/>
                  <p:pic>
                    <p:nvPicPr>
                      <p:cNvPr id="0" name=""/>
                      <p:cNvPicPr/>
                      <p:nvPr/>
                    </p:nvPicPr>
                    <p:blipFill>
                      <a:blip r:embed="rId12"/>
                      <a:stretch>
                        <a:fillRect/>
                      </a:stretch>
                    </p:blipFill>
                    <p:spPr>
                      <a:xfrm>
                        <a:off x="2266950" y="3962400"/>
                        <a:ext cx="4229100" cy="647700"/>
                      </a:xfrm>
                      <a:prstGeom prst="rect">
                        <a:avLst/>
                      </a:prstGeom>
                      <a:ln w="12700">
                        <a:solidFill>
                          <a:srgbClr val="000000"/>
                        </a:solid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49128436"/>
              </p:ext>
            </p:extLst>
          </p:nvPr>
        </p:nvGraphicFramePr>
        <p:xfrm>
          <a:off x="1219440" y="5144280"/>
          <a:ext cx="1676160" cy="646920"/>
        </p:xfrm>
        <a:graphic>
          <a:graphicData uri="http://schemas.openxmlformats.org/presentationml/2006/ole">
            <mc:AlternateContent xmlns:mc="http://schemas.openxmlformats.org/markup-compatibility/2006">
              <mc:Choice xmlns:v="urn:schemas-microsoft-com:vml" Requires="v">
                <p:oleObj spid="_x0000_s37233" name="Equation" r:id="rId13" imgW="558720" imgH="215640" progId="Equation.3">
                  <p:embed/>
                </p:oleObj>
              </mc:Choice>
              <mc:Fallback>
                <p:oleObj name="Equation" r:id="rId13" imgW="558720" imgH="215640" progId="Equation.3">
                  <p:embed/>
                  <p:pic>
                    <p:nvPicPr>
                      <p:cNvPr id="0" name=""/>
                      <p:cNvPicPr/>
                      <p:nvPr/>
                    </p:nvPicPr>
                    <p:blipFill>
                      <a:blip r:embed="rId14"/>
                      <a:stretch>
                        <a:fillRect/>
                      </a:stretch>
                    </p:blipFill>
                    <p:spPr>
                      <a:xfrm>
                        <a:off x="1219440" y="5144280"/>
                        <a:ext cx="1676160" cy="646920"/>
                      </a:xfrm>
                      <a:prstGeom prst="rect">
                        <a:avLst/>
                      </a:prstGeom>
                    </p:spPr>
                  </p:pic>
                </p:oleObj>
              </mc:Fallback>
            </mc:AlternateContent>
          </a:graphicData>
        </a:graphic>
      </p:graphicFrame>
    </p:spTree>
    <p:extLst>
      <p:ext uri="{BB962C8B-B14F-4D97-AF65-F5344CB8AC3E}">
        <p14:creationId xmlns:p14="http://schemas.microsoft.com/office/powerpoint/2010/main" val="186884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Torque</a:t>
            </a:r>
            <a:endParaRPr lang="en-US" dirty="0"/>
          </a:p>
        </p:txBody>
      </p:sp>
      <p:sp>
        <p:nvSpPr>
          <p:cNvPr id="6" name="Content Placeholder 12"/>
          <p:cNvSpPr>
            <a:spLocks noGrp="1"/>
          </p:cNvSpPr>
          <p:nvPr>
            <p:ph idx="4294967295"/>
          </p:nvPr>
        </p:nvSpPr>
        <p:spPr>
          <a:xfrm>
            <a:off x="304801" y="2209799"/>
            <a:ext cx="8686800" cy="4029075"/>
          </a:xfrm>
          <a:prstGeom prst="rect">
            <a:avLst/>
          </a:prstGeom>
        </p:spPr>
        <p:txBody>
          <a:bodyPr anchor="t" anchorCtr="0"/>
          <a:lstStyle/>
          <a:p>
            <a:pPr marL="0" indent="0">
              <a:lnSpc>
                <a:spcPct val="90000"/>
              </a:lnSpc>
              <a:buNone/>
            </a:pPr>
            <a:r>
              <a:rPr lang="en-US" sz="2800" dirty="0">
                <a:solidFill>
                  <a:schemeClr val="accent2"/>
                </a:solidFill>
              </a:rPr>
              <a:t>Torque</a:t>
            </a:r>
            <a:r>
              <a:rPr lang="en-US" sz="2800" dirty="0"/>
              <a:t>, </a:t>
            </a:r>
            <a:r>
              <a:rPr lang="en-US" sz="2800" dirty="0">
                <a:latin typeface="Symbol" pitchFamily="1" charset="2"/>
              </a:rPr>
              <a:t>t</a:t>
            </a:r>
            <a:r>
              <a:rPr lang="en-US" sz="2800" dirty="0"/>
              <a:t>, is the tendency of a force to rotate an object about some </a:t>
            </a:r>
            <a:r>
              <a:rPr lang="en-US" sz="2800" dirty="0" smtClean="0"/>
              <a:t>axis.</a:t>
            </a:r>
            <a:endParaRPr lang="en-US" sz="2800" dirty="0"/>
          </a:p>
          <a:p>
            <a:pPr>
              <a:lnSpc>
                <a:spcPct val="90000"/>
              </a:lnSpc>
            </a:pPr>
            <a:r>
              <a:rPr lang="en-US" sz="2800" dirty="0" smtClean="0">
                <a:latin typeface="Symbol" pitchFamily="1" charset="2"/>
              </a:rPr>
              <a:t>t</a:t>
            </a:r>
            <a:r>
              <a:rPr lang="en-US" sz="2800" dirty="0" smtClean="0"/>
              <a:t> </a:t>
            </a:r>
            <a:r>
              <a:rPr lang="en-US" sz="2800" dirty="0"/>
              <a:t>is </a:t>
            </a:r>
            <a:r>
              <a:rPr lang="en-US" sz="2800" dirty="0" smtClean="0"/>
              <a:t>torque and represented by the </a:t>
            </a:r>
            <a:r>
              <a:rPr lang="en-US" sz="2800" dirty="0"/>
              <a:t>Greek symbol, </a:t>
            </a:r>
            <a:r>
              <a:rPr lang="en-US" sz="2800" dirty="0">
                <a:solidFill>
                  <a:schemeClr val="accent1"/>
                </a:solidFill>
              </a:rPr>
              <a:t>tau</a:t>
            </a:r>
          </a:p>
          <a:p>
            <a:pPr>
              <a:lnSpc>
                <a:spcPct val="90000"/>
              </a:lnSpc>
            </a:pPr>
            <a:r>
              <a:rPr lang="en-US" sz="2800" dirty="0" smtClean="0"/>
              <a:t>F </a:t>
            </a:r>
            <a:r>
              <a:rPr lang="en-US" sz="2800" dirty="0"/>
              <a:t>is the </a:t>
            </a:r>
            <a:r>
              <a:rPr lang="en-US" sz="2800" dirty="0" smtClean="0">
                <a:solidFill>
                  <a:srgbClr val="00B050"/>
                </a:solidFill>
              </a:rPr>
              <a:t>applied force</a:t>
            </a:r>
            <a:endParaRPr lang="en-US" sz="2800" dirty="0">
              <a:solidFill>
                <a:srgbClr val="00B050"/>
              </a:solidFill>
            </a:endParaRPr>
          </a:p>
          <a:p>
            <a:pPr>
              <a:lnSpc>
                <a:spcPct val="90000"/>
              </a:lnSpc>
            </a:pPr>
            <a:r>
              <a:rPr lang="en-US" sz="2800" dirty="0"/>
              <a:t>r is the length of the </a:t>
            </a:r>
            <a:r>
              <a:rPr lang="en-US" sz="2800" dirty="0">
                <a:solidFill>
                  <a:schemeClr val="accent2"/>
                </a:solidFill>
              </a:rPr>
              <a:t>position vector</a:t>
            </a:r>
          </a:p>
          <a:p>
            <a:pPr>
              <a:lnSpc>
                <a:spcPct val="90000"/>
              </a:lnSpc>
            </a:pPr>
            <a:r>
              <a:rPr lang="en-US" sz="2800" dirty="0"/>
              <a:t>SI unit is </a:t>
            </a:r>
            <a:r>
              <a:rPr lang="en-US" sz="2800" dirty="0" err="1"/>
              <a:t>N</a:t>
            </a:r>
            <a:r>
              <a:rPr lang="en-US" sz="2800" baseline="30000" dirty="0" err="1"/>
              <a:t>.</a:t>
            </a:r>
            <a:r>
              <a:rPr lang="en-US" sz="2800" dirty="0" err="1"/>
              <a:t>m</a:t>
            </a:r>
            <a:endParaRPr lang="en-US"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7"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12" name="Object 11"/>
          <p:cNvGraphicFramePr>
            <a:graphicFrameLocks noChangeAspect="1"/>
          </p:cNvGraphicFramePr>
          <p:nvPr>
            <p:extLst>
              <p:ext uri="{D42A27DB-BD31-4B8C-83A1-F6EECF244321}">
                <p14:modId xmlns:p14="http://schemas.microsoft.com/office/powerpoint/2010/main" val="2603383135"/>
              </p:ext>
            </p:extLst>
          </p:nvPr>
        </p:nvGraphicFramePr>
        <p:xfrm>
          <a:off x="1752600" y="1371600"/>
          <a:ext cx="4190400" cy="646920"/>
        </p:xfrm>
        <a:graphic>
          <a:graphicData uri="http://schemas.openxmlformats.org/presentationml/2006/ole">
            <mc:AlternateContent xmlns:mc="http://schemas.openxmlformats.org/markup-compatibility/2006">
              <mc:Choice xmlns:v="urn:schemas-microsoft-com:vml" Requires="v">
                <p:oleObj spid="_x0000_s51312" name="Equation" r:id="rId3" imgW="1396800" imgH="215640" progId="Equation.3">
                  <p:embed/>
                </p:oleObj>
              </mc:Choice>
              <mc:Fallback>
                <p:oleObj name="Equation" r:id="rId3" imgW="1396800" imgH="215640" progId="Equation.3">
                  <p:embed/>
                  <p:pic>
                    <p:nvPicPr>
                      <p:cNvPr id="0" name=""/>
                      <p:cNvPicPr/>
                      <p:nvPr/>
                    </p:nvPicPr>
                    <p:blipFill>
                      <a:blip r:embed="rId4"/>
                      <a:stretch>
                        <a:fillRect/>
                      </a:stretch>
                    </p:blipFill>
                    <p:spPr>
                      <a:xfrm>
                        <a:off x="1752600" y="1371600"/>
                        <a:ext cx="4190400" cy="646920"/>
                      </a:xfrm>
                      <a:prstGeom prst="rect">
                        <a:avLst/>
                      </a:prstGeom>
                      <a:ln w="12700">
                        <a:solidFill>
                          <a:srgbClr val="000000"/>
                        </a:solidFill>
                      </a:ln>
                    </p:spPr>
                  </p:pic>
                </p:oleObj>
              </mc:Fallback>
            </mc:AlternateContent>
          </a:graphicData>
        </a:graphic>
      </p:graphicFrame>
    </p:spTree>
    <p:extLst>
      <p:ext uri="{BB962C8B-B14F-4D97-AF65-F5344CB8AC3E}">
        <p14:creationId xmlns:p14="http://schemas.microsoft.com/office/powerpoint/2010/main" val="312267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Direction of Torque</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800" dirty="0"/>
              <a:t>Torque is a </a:t>
            </a:r>
            <a:r>
              <a:rPr lang="en-US" sz="2800" b="1" dirty="0"/>
              <a:t>vector</a:t>
            </a:r>
            <a:r>
              <a:rPr lang="en-US" sz="2800" dirty="0"/>
              <a:t> quantity</a:t>
            </a:r>
          </a:p>
          <a:p>
            <a:r>
              <a:rPr lang="en-US" sz="2800" dirty="0"/>
              <a:t>The direction is </a:t>
            </a:r>
            <a:r>
              <a:rPr lang="en-US" sz="2800" dirty="0">
                <a:solidFill>
                  <a:schemeClr val="accent1"/>
                </a:solidFill>
              </a:rPr>
              <a:t>perpendicular</a:t>
            </a:r>
            <a:r>
              <a:rPr lang="en-US" sz="2800" dirty="0"/>
              <a:t> to the plane determined by the position vector and the </a:t>
            </a:r>
            <a:r>
              <a:rPr lang="en-US" sz="2800" dirty="0" smtClean="0"/>
              <a:t>force</a:t>
            </a:r>
            <a:r>
              <a:rPr lang="en-US" sz="28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885" y="2457450"/>
            <a:ext cx="3907715" cy="3867150"/>
          </a:xfrm>
          <a:prstGeom prst="rect">
            <a:avLst/>
          </a:prstGeom>
        </p:spPr>
      </p:pic>
      <p:sp>
        <p:nvSpPr>
          <p:cNvPr id="7" name="Content Placeholder 12"/>
          <p:cNvSpPr>
            <a:spLocks noGrp="1"/>
          </p:cNvSpPr>
          <p:nvPr>
            <p:ph idx="4294967295"/>
          </p:nvPr>
        </p:nvSpPr>
        <p:spPr>
          <a:xfrm>
            <a:off x="152400" y="2514600"/>
            <a:ext cx="4931485" cy="3200400"/>
          </a:xfrm>
          <a:prstGeom prst="rect">
            <a:avLst/>
          </a:prstGeom>
        </p:spPr>
        <p:txBody>
          <a:bodyPr anchor="t" anchorCtr="0"/>
          <a:lstStyle/>
          <a:p>
            <a:r>
              <a:rPr lang="en-US" sz="2800" dirty="0" smtClean="0"/>
              <a:t>If </a:t>
            </a:r>
            <a:r>
              <a:rPr lang="en-US" sz="2800" dirty="0"/>
              <a:t>the turning tendency of the </a:t>
            </a:r>
            <a:r>
              <a:rPr lang="en-US" sz="2800" dirty="0" smtClean="0"/>
              <a:t>force is </a:t>
            </a:r>
            <a:r>
              <a:rPr lang="en-US" sz="2800" dirty="0">
                <a:solidFill>
                  <a:schemeClr val="accent2"/>
                </a:solidFill>
              </a:rPr>
              <a:t>counterclockwise</a:t>
            </a:r>
            <a:r>
              <a:rPr lang="en-US" sz="2800" dirty="0"/>
              <a:t>, the torque will be </a:t>
            </a:r>
            <a:r>
              <a:rPr lang="en-US" sz="2800" dirty="0" smtClean="0">
                <a:solidFill>
                  <a:schemeClr val="accent1"/>
                </a:solidFill>
              </a:rPr>
              <a:t>positive</a:t>
            </a:r>
            <a:r>
              <a:rPr lang="en-US" sz="2800" dirty="0" smtClean="0"/>
              <a:t>.</a:t>
            </a:r>
            <a:endParaRPr lang="en-US" sz="2800" dirty="0"/>
          </a:p>
          <a:p>
            <a:r>
              <a:rPr lang="en-US" sz="2800" dirty="0"/>
              <a:t>If the turning tendency </a:t>
            </a:r>
            <a:r>
              <a:rPr lang="en-US" sz="2800" dirty="0" smtClean="0"/>
              <a:t>(F</a:t>
            </a:r>
            <a:r>
              <a:rPr lang="en-US" sz="2800" baseline="-25000" dirty="0" smtClean="0"/>
              <a:t>1</a:t>
            </a:r>
            <a:r>
              <a:rPr lang="en-US" sz="2800" dirty="0" smtClean="0"/>
              <a:t>) is </a:t>
            </a:r>
            <a:r>
              <a:rPr lang="en-US" sz="2800" dirty="0">
                <a:solidFill>
                  <a:schemeClr val="accent2"/>
                </a:solidFill>
              </a:rPr>
              <a:t>clockwise</a:t>
            </a:r>
            <a:r>
              <a:rPr lang="en-US" sz="2800" dirty="0"/>
              <a:t>, the torque will be </a:t>
            </a:r>
            <a:r>
              <a:rPr lang="en-US" sz="2800" dirty="0" smtClean="0">
                <a:solidFill>
                  <a:srgbClr val="00B050"/>
                </a:solidFill>
              </a:rPr>
              <a:t>negative</a:t>
            </a:r>
            <a:r>
              <a:rPr lang="en-US" sz="2800" dirty="0"/>
              <a:t> .</a:t>
            </a:r>
            <a:endParaRPr lang="en-US" sz="2800" dirty="0">
              <a:solidFill>
                <a:srgbClr val="00B050"/>
              </a:solidFill>
            </a:endParaRPr>
          </a:p>
        </p:txBody>
      </p:sp>
      <p:sp>
        <p:nvSpPr>
          <p:cNvPr id="8" name="Arc 7"/>
          <p:cNvSpPr>
            <a:spLocks noChangeAspect="1"/>
          </p:cNvSpPr>
          <p:nvPr/>
        </p:nvSpPr>
        <p:spPr>
          <a:xfrm>
            <a:off x="5257800" y="2514600"/>
            <a:ext cx="2376000" cy="2376000"/>
          </a:xfrm>
          <a:prstGeom prst="arc">
            <a:avLst>
              <a:gd name="adj1" fmla="val 9927933"/>
              <a:gd name="adj2" fmla="val 2907457"/>
            </a:avLst>
          </a:prstGeom>
          <a:ln w="50800">
            <a:solidFill>
              <a:schemeClr val="accent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 name="Arc 8"/>
          <p:cNvSpPr>
            <a:spLocks noChangeAspect="1"/>
          </p:cNvSpPr>
          <p:nvPr/>
        </p:nvSpPr>
        <p:spPr>
          <a:xfrm>
            <a:off x="5244000" y="2500800"/>
            <a:ext cx="2376000" cy="2376000"/>
          </a:xfrm>
          <a:prstGeom prst="arc">
            <a:avLst>
              <a:gd name="adj1" fmla="val 5204317"/>
              <a:gd name="adj2" fmla="val 21017330"/>
            </a:avLst>
          </a:prstGeom>
          <a:ln w="508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66688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8" grpId="1" animBg="1"/>
      <p:bldP spid="9" grpId="0" uiExpan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7: Centre of Mass</a:t>
            </a:r>
            <a:endParaRPr lang="en-US" dirty="0"/>
          </a:p>
        </p:txBody>
      </p:sp>
      <p:sp>
        <p:nvSpPr>
          <p:cNvPr id="6" name="Content Placeholder 12"/>
          <p:cNvSpPr>
            <a:spLocks noGrp="1"/>
          </p:cNvSpPr>
          <p:nvPr>
            <p:ph idx="4294967295"/>
          </p:nvPr>
        </p:nvSpPr>
        <p:spPr>
          <a:xfrm>
            <a:off x="152400" y="1752600"/>
            <a:ext cx="8763001" cy="4981219"/>
          </a:xfrm>
          <a:prstGeom prst="rect">
            <a:avLst/>
          </a:prstGeom>
        </p:spPr>
        <p:txBody>
          <a:bodyPr anchor="t" anchorCtr="0"/>
          <a:lstStyle/>
          <a:p>
            <a:pPr marL="0" indent="0" algn="ctr">
              <a:lnSpc>
                <a:spcPct val="120000"/>
              </a:lnSpc>
              <a:spcBef>
                <a:spcPts val="0"/>
              </a:spcBef>
              <a:buNone/>
            </a:pPr>
            <a:r>
              <a:rPr lang="en-US" dirty="0" smtClean="0"/>
              <a:t>Until now, we have assumed that </a:t>
            </a:r>
            <a:r>
              <a:rPr lang="en-US" dirty="0" smtClean="0">
                <a:solidFill>
                  <a:schemeClr val="accent2"/>
                </a:solidFill>
              </a:rPr>
              <a:t>motion</a:t>
            </a:r>
            <a:r>
              <a:rPr lang="en-US" dirty="0" smtClean="0"/>
              <a:t> of an </a:t>
            </a:r>
            <a:r>
              <a:rPr lang="en-US" dirty="0" smtClean="0">
                <a:solidFill>
                  <a:schemeClr val="accent1"/>
                </a:solidFill>
              </a:rPr>
              <a:t>extended object </a:t>
            </a:r>
            <a:r>
              <a:rPr lang="en-US" dirty="0" smtClean="0"/>
              <a:t>could be </a:t>
            </a:r>
            <a:r>
              <a:rPr lang="en-US" b="1" dirty="0" smtClean="0"/>
              <a:t>approximated</a:t>
            </a:r>
            <a:r>
              <a:rPr lang="en-US" dirty="0" smtClean="0"/>
              <a:t> as a </a:t>
            </a:r>
            <a:r>
              <a:rPr lang="en-US" dirty="0" smtClean="0">
                <a:solidFill>
                  <a:schemeClr val="accent1"/>
                </a:solidFill>
              </a:rPr>
              <a:t>point particle</a:t>
            </a:r>
            <a:r>
              <a:rPr lang="en-US" dirty="0" smtClean="0"/>
              <a:t> or </a:t>
            </a:r>
            <a:r>
              <a:rPr lang="en-US" u="sng" dirty="0" smtClean="0"/>
              <a:t>only</a:t>
            </a:r>
            <a:r>
              <a:rPr lang="en-US" dirty="0" smtClean="0"/>
              <a:t> undergoes </a:t>
            </a:r>
            <a:r>
              <a:rPr lang="en-US" dirty="0" smtClean="0">
                <a:solidFill>
                  <a:srgbClr val="00B050"/>
                </a:solidFill>
              </a:rPr>
              <a:t>translational motion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Torque</a:t>
            </a:r>
            <a:endParaRPr lang="en-US" dirty="0"/>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spcBef>
                <a:spcPts val="600"/>
              </a:spcBef>
              <a:buNone/>
            </a:pPr>
            <a:r>
              <a:rPr lang="en-ZA" sz="2800" dirty="0"/>
              <a:t>Revolutionaries attempt to pull down a statue of the Great Leader by pulling on a rope tied to the top of his head. </a:t>
            </a:r>
            <a:r>
              <a:rPr lang="en-ZA" sz="2800" dirty="0" smtClean="0"/>
              <a:t> The </a:t>
            </a:r>
            <a:r>
              <a:rPr lang="en-ZA" sz="2800" dirty="0"/>
              <a:t>statue is </a:t>
            </a:r>
            <a:r>
              <a:rPr lang="en-ZA" sz="2800" dirty="0">
                <a:solidFill>
                  <a:schemeClr val="accent1"/>
                </a:solidFill>
              </a:rPr>
              <a:t>17 m</a:t>
            </a:r>
            <a:r>
              <a:rPr lang="en-ZA" sz="2800" dirty="0"/>
              <a:t> tall, and they pull with a force of </a:t>
            </a:r>
            <a:r>
              <a:rPr lang="en-ZA" sz="2800" dirty="0">
                <a:solidFill>
                  <a:schemeClr val="accent1"/>
                </a:solidFill>
              </a:rPr>
              <a:t>4200 N</a:t>
            </a:r>
            <a:r>
              <a:rPr lang="en-ZA" sz="2800" dirty="0"/>
              <a:t> at an angle of </a:t>
            </a:r>
            <a:r>
              <a:rPr lang="en-ZA" sz="2800" dirty="0">
                <a:solidFill>
                  <a:schemeClr val="accent1"/>
                </a:solidFill>
              </a:rPr>
              <a:t>65°</a:t>
            </a:r>
            <a:r>
              <a:rPr lang="en-ZA" sz="2800" dirty="0"/>
              <a:t> to the horizontal. </a:t>
            </a:r>
            <a:r>
              <a:rPr lang="en-ZA" sz="2800" dirty="0" smtClean="0"/>
              <a:t> What </a:t>
            </a:r>
            <a:r>
              <a:rPr lang="en-ZA" sz="2800" dirty="0"/>
              <a:t>is the </a:t>
            </a:r>
            <a:r>
              <a:rPr lang="en-ZA" sz="2800" dirty="0">
                <a:solidFill>
                  <a:schemeClr val="accent2"/>
                </a:solidFill>
              </a:rPr>
              <a:t>torque</a:t>
            </a:r>
            <a:r>
              <a:rPr lang="en-ZA" sz="2800" dirty="0"/>
              <a:t> they exert on the statue</a:t>
            </a:r>
            <a:r>
              <a:rPr lang="en-ZA" sz="2800" dirty="0" smtClean="0"/>
              <a:t>?  </a:t>
            </a:r>
            <a:r>
              <a:rPr lang="en-ZA" sz="2800" dirty="0"/>
              <a:t>If they are standing to the right of the statue, is the torque </a:t>
            </a:r>
            <a:r>
              <a:rPr lang="en-ZA" sz="2800" dirty="0">
                <a:solidFill>
                  <a:schemeClr val="accent2"/>
                </a:solidFill>
              </a:rPr>
              <a:t>positive or negative</a:t>
            </a:r>
            <a:r>
              <a:rPr lang="en-ZA" sz="2800" dirty="0"/>
              <a:t>?</a:t>
            </a:r>
          </a:p>
          <a:p>
            <a:pPr marL="0" indent="0">
              <a:spcBef>
                <a:spcPts val="600"/>
              </a:spcBef>
              <a:buNone/>
            </a:pPr>
            <a:endParaRPr lang="en-ZA" sz="2800" dirty="0"/>
          </a:p>
        </p:txBody>
      </p:sp>
    </p:spTree>
    <p:extLst>
      <p:ext uri="{BB962C8B-B14F-4D97-AF65-F5344CB8AC3E}">
        <p14:creationId xmlns:p14="http://schemas.microsoft.com/office/powerpoint/2010/main" val="427263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Torque</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800" dirty="0"/>
              <a:t>If more than one torque acts on a body then it is the </a:t>
            </a:r>
            <a:r>
              <a:rPr lang="en-US" sz="2800" b="1" dirty="0"/>
              <a:t>net torque</a:t>
            </a:r>
            <a:r>
              <a:rPr lang="en-US" sz="2800" dirty="0"/>
              <a:t> acting on the body which will determine whether the body undergoes rotational acceleration or not</a:t>
            </a:r>
            <a:r>
              <a:rPr lang="en-US" sz="2800" dirty="0" smtClean="0"/>
              <a:t>.</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If                                 , </a:t>
            </a:r>
          </a:p>
          <a:p>
            <a:pPr marL="0" indent="0">
              <a:buNone/>
            </a:pPr>
            <a:endParaRPr lang="en-US" sz="2800" dirty="0" smtClean="0"/>
          </a:p>
          <a:p>
            <a:pPr marL="0" indent="0">
              <a:buNone/>
            </a:pPr>
            <a:endParaRPr lang="en-US" sz="2800" dirty="0"/>
          </a:p>
          <a:p>
            <a:pPr marL="0" indent="0">
              <a:buNone/>
            </a:pPr>
            <a:r>
              <a:rPr lang="en-US" sz="2800" dirty="0" smtClean="0"/>
              <a:t>If                                 , </a:t>
            </a:r>
          </a:p>
          <a:p>
            <a:pPr marL="0" indent="0">
              <a:buNone/>
            </a:pPr>
            <a:endParaRPr lang="en-ZA"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885" y="2457450"/>
            <a:ext cx="3907715" cy="386715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731353953"/>
              </p:ext>
            </p:extLst>
          </p:nvPr>
        </p:nvGraphicFramePr>
        <p:xfrm>
          <a:off x="3352800" y="3810000"/>
          <a:ext cx="1409400" cy="685800"/>
        </p:xfrm>
        <a:graphic>
          <a:graphicData uri="http://schemas.openxmlformats.org/presentationml/2006/ole">
            <mc:AlternateContent xmlns:mc="http://schemas.openxmlformats.org/markup-compatibility/2006">
              <mc:Choice xmlns:v="urn:schemas-microsoft-com:vml" Requires="v">
                <p:oleObj spid="_x0000_s75843" name="Equation" r:id="rId4" imgW="469800" imgH="228600" progId="Equation.DSMT4">
                  <p:embed/>
                </p:oleObj>
              </mc:Choice>
              <mc:Fallback>
                <p:oleObj name="Equation" r:id="rId4" imgW="469800" imgH="228600" progId="Equation.DSMT4">
                  <p:embed/>
                  <p:pic>
                    <p:nvPicPr>
                      <p:cNvPr id="0" name=""/>
                      <p:cNvPicPr/>
                      <p:nvPr/>
                    </p:nvPicPr>
                    <p:blipFill>
                      <a:blip r:embed="rId5"/>
                      <a:stretch>
                        <a:fillRect/>
                      </a:stretch>
                    </p:blipFill>
                    <p:spPr>
                      <a:xfrm>
                        <a:off x="3352800" y="3810000"/>
                        <a:ext cx="1409400" cy="685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1846665"/>
              </p:ext>
            </p:extLst>
          </p:nvPr>
        </p:nvGraphicFramePr>
        <p:xfrm>
          <a:off x="3352800" y="5334000"/>
          <a:ext cx="1409400" cy="685800"/>
        </p:xfrm>
        <a:graphic>
          <a:graphicData uri="http://schemas.openxmlformats.org/presentationml/2006/ole">
            <mc:AlternateContent xmlns:mc="http://schemas.openxmlformats.org/markup-compatibility/2006">
              <mc:Choice xmlns:v="urn:schemas-microsoft-com:vml" Requires="v">
                <p:oleObj spid="_x0000_s75844" name="Equation" r:id="rId6" imgW="469800" imgH="228600" progId="Equation.DSMT4">
                  <p:embed/>
                </p:oleObj>
              </mc:Choice>
              <mc:Fallback>
                <p:oleObj name="Equation" r:id="rId6" imgW="469800" imgH="228600" progId="Equation.DSMT4">
                  <p:embed/>
                  <p:pic>
                    <p:nvPicPr>
                      <p:cNvPr id="0" name=""/>
                      <p:cNvPicPr/>
                      <p:nvPr/>
                    </p:nvPicPr>
                    <p:blipFill>
                      <a:blip r:embed="rId7"/>
                      <a:stretch>
                        <a:fillRect/>
                      </a:stretch>
                    </p:blipFill>
                    <p:spPr>
                      <a:xfrm>
                        <a:off x="3352800" y="5334000"/>
                        <a:ext cx="1409400" cy="685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18691890"/>
              </p:ext>
            </p:extLst>
          </p:nvPr>
        </p:nvGraphicFramePr>
        <p:xfrm>
          <a:off x="533400" y="3810000"/>
          <a:ext cx="2628720" cy="685800"/>
        </p:xfrm>
        <a:graphic>
          <a:graphicData uri="http://schemas.openxmlformats.org/presentationml/2006/ole">
            <mc:AlternateContent xmlns:mc="http://schemas.openxmlformats.org/markup-compatibility/2006">
              <mc:Choice xmlns:v="urn:schemas-microsoft-com:vml" Requires="v">
                <p:oleObj spid="_x0000_s75845" name="Equation" r:id="rId8" imgW="876240" imgH="228600" progId="Equation.DSMT4">
                  <p:embed/>
                </p:oleObj>
              </mc:Choice>
              <mc:Fallback>
                <p:oleObj name="Equation" r:id="rId8" imgW="876240" imgH="228600" progId="Equation.DSMT4">
                  <p:embed/>
                  <p:pic>
                    <p:nvPicPr>
                      <p:cNvPr id="0" name=""/>
                      <p:cNvPicPr/>
                      <p:nvPr/>
                    </p:nvPicPr>
                    <p:blipFill>
                      <a:blip r:embed="rId9"/>
                      <a:stretch>
                        <a:fillRect/>
                      </a:stretch>
                    </p:blipFill>
                    <p:spPr>
                      <a:xfrm>
                        <a:off x="533400" y="3810000"/>
                        <a:ext cx="2628720" cy="685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1145449"/>
              </p:ext>
            </p:extLst>
          </p:nvPr>
        </p:nvGraphicFramePr>
        <p:xfrm>
          <a:off x="533400" y="5334000"/>
          <a:ext cx="2628720" cy="685800"/>
        </p:xfrm>
        <a:graphic>
          <a:graphicData uri="http://schemas.openxmlformats.org/presentationml/2006/ole">
            <mc:AlternateContent xmlns:mc="http://schemas.openxmlformats.org/markup-compatibility/2006">
              <mc:Choice xmlns:v="urn:schemas-microsoft-com:vml" Requires="v">
                <p:oleObj spid="_x0000_s75846" name="Equation" r:id="rId10" imgW="876240" imgH="228600" progId="Equation.DSMT4">
                  <p:embed/>
                </p:oleObj>
              </mc:Choice>
              <mc:Fallback>
                <p:oleObj name="Equation" r:id="rId10" imgW="876240" imgH="228600" progId="Equation.DSMT4">
                  <p:embed/>
                  <p:pic>
                    <p:nvPicPr>
                      <p:cNvPr id="0" name=""/>
                      <p:cNvPicPr/>
                      <p:nvPr/>
                    </p:nvPicPr>
                    <p:blipFill>
                      <a:blip r:embed="rId11"/>
                      <a:stretch>
                        <a:fillRect/>
                      </a:stretch>
                    </p:blipFill>
                    <p:spPr>
                      <a:xfrm>
                        <a:off x="533400" y="5334000"/>
                        <a:ext cx="2628720" cy="685800"/>
                      </a:xfrm>
                      <a:prstGeom prst="rect">
                        <a:avLst/>
                      </a:prstGeom>
                    </p:spPr>
                  </p:pic>
                </p:oleObj>
              </mc:Fallback>
            </mc:AlternateContent>
          </a:graphicData>
        </a:graphic>
      </p:graphicFrame>
      <p:sp>
        <p:nvSpPr>
          <p:cNvPr id="12" name="Text Box 3"/>
          <p:cNvSpPr txBox="1">
            <a:spLocks noChangeArrowheads="1"/>
          </p:cNvSpPr>
          <p:nvPr/>
        </p:nvSpPr>
        <p:spPr bwMode="auto">
          <a:xfrm>
            <a:off x="228600" y="4731521"/>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2400" b="1" dirty="0" smtClean="0">
                <a:solidFill>
                  <a:schemeClr val="accent1"/>
                </a:solidFill>
              </a:rPr>
              <a:t>Rotational Equilibrium</a:t>
            </a:r>
            <a:endParaRPr lang="en-US" sz="2400" b="1" dirty="0">
              <a:solidFill>
                <a:schemeClr val="accent1"/>
              </a:solidFill>
            </a:endParaRPr>
          </a:p>
        </p:txBody>
      </p:sp>
      <p:cxnSp>
        <p:nvCxnSpPr>
          <p:cNvPr id="13" name="Straight Arrow Connector 12"/>
          <p:cNvCxnSpPr/>
          <p:nvPr/>
        </p:nvCxnSpPr>
        <p:spPr>
          <a:xfrm flipV="1">
            <a:off x="3352800" y="4471588"/>
            <a:ext cx="304800" cy="381000"/>
          </a:xfrm>
          <a:prstGeom prst="straightConnector1">
            <a:avLst/>
          </a:prstGeom>
          <a:ln w="381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433286696"/>
              </p:ext>
            </p:extLst>
          </p:nvPr>
        </p:nvGraphicFramePr>
        <p:xfrm>
          <a:off x="1676400" y="2590800"/>
          <a:ext cx="2895480" cy="761400"/>
        </p:xfrm>
        <a:graphic>
          <a:graphicData uri="http://schemas.openxmlformats.org/presentationml/2006/ole">
            <mc:AlternateContent xmlns:mc="http://schemas.openxmlformats.org/markup-compatibility/2006">
              <mc:Choice xmlns:v="urn:schemas-microsoft-com:vml" Requires="v">
                <p:oleObj spid="_x0000_s75847" name="Equation" r:id="rId12" imgW="965160" imgH="253800" progId="Equation.DSMT4">
                  <p:embed/>
                </p:oleObj>
              </mc:Choice>
              <mc:Fallback>
                <p:oleObj name="Equation" r:id="rId12" imgW="965160" imgH="253800" progId="Equation.DSMT4">
                  <p:embed/>
                  <p:pic>
                    <p:nvPicPr>
                      <p:cNvPr id="0" name=""/>
                      <p:cNvPicPr/>
                      <p:nvPr/>
                    </p:nvPicPr>
                    <p:blipFill>
                      <a:blip r:embed="rId13"/>
                      <a:stretch>
                        <a:fillRect/>
                      </a:stretch>
                    </p:blipFill>
                    <p:spPr>
                      <a:xfrm>
                        <a:off x="1676400" y="2590800"/>
                        <a:ext cx="2895480" cy="761400"/>
                      </a:xfrm>
                      <a:prstGeom prst="rect">
                        <a:avLst/>
                      </a:prstGeom>
                      <a:ln w="12700">
                        <a:solidFill>
                          <a:schemeClr val="tx1"/>
                        </a:solidFill>
                      </a:ln>
                    </p:spPr>
                  </p:pic>
                </p:oleObj>
              </mc:Fallback>
            </mc:AlternateContent>
          </a:graphicData>
        </a:graphic>
      </p:graphicFrame>
    </p:spTree>
    <p:extLst>
      <p:ext uri="{BB962C8B-B14F-4D97-AF65-F5344CB8AC3E}">
        <p14:creationId xmlns:p14="http://schemas.microsoft.com/office/powerpoint/2010/main" val="366936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Torque</a:t>
            </a:r>
            <a:endParaRPr lang="en-US" dirty="0"/>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spcBef>
                <a:spcPts val="600"/>
              </a:spcBef>
              <a:buNone/>
            </a:pPr>
            <a:r>
              <a:rPr lang="en-US" sz="2800" dirty="0" smtClean="0"/>
              <a:t>A </a:t>
            </a:r>
            <a:r>
              <a:rPr lang="en-US" sz="2800" dirty="0">
                <a:solidFill>
                  <a:schemeClr val="accent1"/>
                </a:solidFill>
              </a:rPr>
              <a:t>2 kg </a:t>
            </a:r>
            <a:r>
              <a:rPr lang="en-US" sz="2800" dirty="0"/>
              <a:t>and a </a:t>
            </a:r>
            <a:r>
              <a:rPr lang="en-US" sz="2800" dirty="0">
                <a:solidFill>
                  <a:schemeClr val="accent1"/>
                </a:solidFill>
              </a:rPr>
              <a:t>3 kg </a:t>
            </a:r>
            <a:r>
              <a:rPr lang="en-US" sz="2800" dirty="0"/>
              <a:t>hang from the left hand side of a beam balance as shown below – </a:t>
            </a:r>
            <a:r>
              <a:rPr lang="en-US" sz="2800" dirty="0">
                <a:solidFill>
                  <a:schemeClr val="accent2"/>
                </a:solidFill>
              </a:rPr>
              <a:t>where</a:t>
            </a:r>
            <a:r>
              <a:rPr lang="en-US" sz="2800" dirty="0"/>
              <a:t> must a </a:t>
            </a:r>
            <a:r>
              <a:rPr lang="en-US" sz="2800" dirty="0">
                <a:solidFill>
                  <a:schemeClr val="accent1"/>
                </a:solidFill>
              </a:rPr>
              <a:t>4 kg </a:t>
            </a:r>
            <a:r>
              <a:rPr lang="en-US" sz="2800" dirty="0"/>
              <a:t>be hung to “balance” these two weights?</a:t>
            </a:r>
            <a:endParaRPr lang="en-ZA"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63328"/>
            <a:ext cx="5867400" cy="1876073"/>
          </a:xfrm>
          <a:prstGeom prst="rect">
            <a:avLst/>
          </a:prstGeom>
        </p:spPr>
      </p:pic>
    </p:spTree>
    <p:extLst>
      <p:ext uri="{BB962C8B-B14F-4D97-AF65-F5344CB8AC3E}">
        <p14:creationId xmlns:p14="http://schemas.microsoft.com/office/powerpoint/2010/main" val="173071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9: Static Equilibrium</a:t>
            </a:r>
            <a:endParaRPr lang="en-US" dirty="0"/>
          </a:p>
        </p:txBody>
      </p:sp>
      <p:sp>
        <p:nvSpPr>
          <p:cNvPr id="6" name="Content Placeholder 12"/>
          <p:cNvSpPr>
            <a:spLocks noGrp="1"/>
          </p:cNvSpPr>
          <p:nvPr>
            <p:ph idx="4294967295"/>
          </p:nvPr>
        </p:nvSpPr>
        <p:spPr>
          <a:xfrm>
            <a:off x="152400" y="1190981"/>
            <a:ext cx="8839344" cy="4981219"/>
          </a:xfrm>
          <a:prstGeom prst="rect">
            <a:avLst/>
          </a:prstGeom>
        </p:spPr>
        <p:txBody>
          <a:bodyPr anchor="t" anchorCtr="0"/>
          <a:lstStyle/>
          <a:p>
            <a:pPr marL="0" indent="0" algn="ctr">
              <a:lnSpc>
                <a:spcPct val="120000"/>
              </a:lnSpc>
              <a:spcBef>
                <a:spcPts val="0"/>
              </a:spcBef>
              <a:buNone/>
            </a:pPr>
            <a:endParaRPr lang="en-US" dirty="0" smtClean="0"/>
          </a:p>
          <a:p>
            <a:pPr marL="0" indent="0" algn="ctr">
              <a:lnSpc>
                <a:spcPct val="120000"/>
              </a:lnSpc>
              <a:spcBef>
                <a:spcPts val="0"/>
              </a:spcBef>
              <a:buNone/>
            </a:pPr>
            <a:r>
              <a:rPr lang="en-US" dirty="0" smtClean="0">
                <a:solidFill>
                  <a:schemeClr val="accent1"/>
                </a:solidFill>
              </a:rPr>
              <a:t>Statics</a:t>
            </a:r>
            <a:r>
              <a:rPr lang="en-US" dirty="0" smtClean="0"/>
              <a:t> is concerned with the calculation of the forces acting on and within structures that are in </a:t>
            </a:r>
            <a:r>
              <a:rPr lang="en-US" dirty="0" smtClean="0">
                <a:solidFill>
                  <a:schemeClr val="accent2"/>
                </a:solidFill>
              </a:rPr>
              <a:t>equilibrium</a:t>
            </a:r>
          </a:p>
        </p:txBody>
      </p:sp>
    </p:spTree>
    <p:extLst>
      <p:ext uri="{BB962C8B-B14F-4D97-AF65-F5344CB8AC3E}">
        <p14:creationId xmlns:p14="http://schemas.microsoft.com/office/powerpoint/2010/main" val="2905714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An object with forces acting on it, but that is not moving, is said to be in </a:t>
            </a:r>
            <a:r>
              <a:rPr lang="en-US" dirty="0">
                <a:solidFill>
                  <a:schemeClr val="accent2"/>
                </a:solidFill>
              </a:rPr>
              <a:t>equilibrium</a:t>
            </a:r>
            <a:r>
              <a:rPr lang="en-US" dirty="0" smtClean="0"/>
              <a:t>.</a:t>
            </a:r>
          </a:p>
          <a:p>
            <a:pPr marL="0" indent="0">
              <a:buNone/>
            </a:pPr>
            <a:endParaRPr lang="en-US" dirty="0" smtClean="0">
              <a:solidFill>
                <a:schemeClr val="accent2"/>
              </a:solidFill>
            </a:endParaRPr>
          </a:p>
          <a:p>
            <a:pPr marL="0" indent="0">
              <a:buNone/>
            </a:pPr>
            <a:r>
              <a:rPr lang="en-US" dirty="0" smtClean="0"/>
              <a:t>The </a:t>
            </a:r>
            <a:r>
              <a:rPr lang="en-US" dirty="0">
                <a:solidFill>
                  <a:schemeClr val="accent2"/>
                </a:solidFill>
              </a:rPr>
              <a:t>first</a:t>
            </a:r>
            <a:r>
              <a:rPr lang="en-US" dirty="0"/>
              <a:t> condition for </a:t>
            </a:r>
            <a:r>
              <a:rPr lang="en-US" dirty="0" smtClean="0"/>
              <a:t>equilibrium is that </a:t>
            </a:r>
            <a:r>
              <a:rPr lang="en-US" dirty="0"/>
              <a:t>the </a:t>
            </a:r>
            <a:r>
              <a:rPr lang="en-US" dirty="0">
                <a:solidFill>
                  <a:schemeClr val="accent1"/>
                </a:solidFill>
              </a:rPr>
              <a:t>forces</a:t>
            </a:r>
            <a:r>
              <a:rPr lang="en-US" dirty="0"/>
              <a:t> along each </a:t>
            </a:r>
            <a:r>
              <a:rPr lang="en-US" dirty="0" smtClean="0"/>
              <a:t>coordinate </a:t>
            </a:r>
            <a:r>
              <a:rPr lang="en-US" dirty="0"/>
              <a:t>axis add to </a:t>
            </a:r>
            <a:r>
              <a:rPr lang="en-US" dirty="0">
                <a:solidFill>
                  <a:schemeClr val="accent2"/>
                </a:solidFill>
              </a:rPr>
              <a:t>zero</a:t>
            </a:r>
            <a:r>
              <a:rPr lang="en-US" dirty="0"/>
              <a:t>.</a:t>
            </a:r>
          </a:p>
          <a:p>
            <a:pPr marL="0" indent="0">
              <a:buNone/>
            </a:pPr>
            <a:endParaRPr lang="en-US" dirty="0"/>
          </a:p>
          <a:p>
            <a:pPr marL="0" indent="0">
              <a:buNone/>
            </a:pPr>
            <a:r>
              <a:rPr lang="en-US" dirty="0"/>
              <a:t>The </a:t>
            </a:r>
            <a:r>
              <a:rPr lang="en-US" dirty="0">
                <a:solidFill>
                  <a:schemeClr val="accent2"/>
                </a:solidFill>
              </a:rPr>
              <a:t>second</a:t>
            </a:r>
            <a:r>
              <a:rPr lang="en-US" dirty="0"/>
              <a:t> condition of equilibrium is that there be no </a:t>
            </a:r>
            <a:r>
              <a:rPr lang="en-US" dirty="0">
                <a:solidFill>
                  <a:schemeClr val="accent2"/>
                </a:solidFill>
              </a:rPr>
              <a:t>torque</a:t>
            </a:r>
            <a:r>
              <a:rPr lang="en-US" dirty="0"/>
              <a:t> around </a:t>
            </a:r>
            <a:r>
              <a:rPr lang="en-US" b="1" dirty="0"/>
              <a:t>any</a:t>
            </a:r>
            <a:r>
              <a:rPr lang="en-US" dirty="0"/>
              <a:t> axis; the choice of axis is </a:t>
            </a:r>
            <a:r>
              <a:rPr lang="en-US" dirty="0">
                <a:solidFill>
                  <a:schemeClr val="accent1"/>
                </a:solidFill>
              </a:rPr>
              <a:t>arbitrary</a:t>
            </a:r>
            <a:r>
              <a:rPr lang="en-US" dirty="0"/>
              <a:t>.</a:t>
            </a:r>
          </a:p>
          <a:p>
            <a:pPr marL="0" indent="0">
              <a:buNone/>
            </a:pPr>
            <a:endParaRPr lang="en-ZA" dirty="0"/>
          </a:p>
        </p:txBody>
      </p:sp>
      <p:sp>
        <p:nvSpPr>
          <p:cNvPr id="3" name="Title 2"/>
          <p:cNvSpPr>
            <a:spLocks noGrp="1"/>
          </p:cNvSpPr>
          <p:nvPr>
            <p:ph type="title"/>
          </p:nvPr>
        </p:nvSpPr>
        <p:spPr/>
        <p:txBody>
          <a:bodyPr/>
          <a:lstStyle/>
          <a:p>
            <a:r>
              <a:rPr lang="en-ZA" dirty="0" smtClean="0"/>
              <a:t>The </a:t>
            </a:r>
            <a:r>
              <a:rPr lang="en-ZA" dirty="0"/>
              <a:t>Conditions for </a:t>
            </a:r>
            <a:r>
              <a:rPr lang="en-ZA" dirty="0" smtClean="0"/>
              <a:t>Equilibrium</a:t>
            </a:r>
            <a:endParaRPr lang="en-ZA" dirty="0"/>
          </a:p>
        </p:txBody>
      </p:sp>
    </p:spTree>
    <p:extLst>
      <p:ext uri="{BB962C8B-B14F-4D97-AF65-F5344CB8AC3E}">
        <p14:creationId xmlns:p14="http://schemas.microsoft.com/office/powerpoint/2010/main" val="18210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Bef>
                <a:spcPct val="50000"/>
              </a:spcBef>
              <a:buFontTx/>
              <a:buAutoNum type="arabicPeriod"/>
            </a:pPr>
            <a:r>
              <a:rPr lang="en-US" dirty="0"/>
              <a:t> Choose one </a:t>
            </a:r>
            <a:r>
              <a:rPr lang="en-US" dirty="0">
                <a:solidFill>
                  <a:schemeClr val="accent2"/>
                </a:solidFill>
              </a:rPr>
              <a:t>object</a:t>
            </a:r>
            <a:r>
              <a:rPr lang="en-US" dirty="0"/>
              <a:t> at a time, and make a </a:t>
            </a:r>
            <a:r>
              <a:rPr lang="en-US" dirty="0">
                <a:solidFill>
                  <a:schemeClr val="accent2"/>
                </a:solidFill>
              </a:rPr>
              <a:t>free-body diagram </a:t>
            </a:r>
            <a:r>
              <a:rPr lang="en-US" dirty="0"/>
              <a:t>showing all the forces on it and where they act.</a:t>
            </a:r>
          </a:p>
          <a:p>
            <a:pPr>
              <a:spcBef>
                <a:spcPct val="50000"/>
              </a:spcBef>
              <a:buFontTx/>
              <a:buAutoNum type="arabicPeriod"/>
            </a:pPr>
            <a:r>
              <a:rPr lang="en-US" dirty="0"/>
              <a:t> Choose a </a:t>
            </a:r>
            <a:r>
              <a:rPr lang="en-US" dirty="0">
                <a:solidFill>
                  <a:schemeClr val="accent1"/>
                </a:solidFill>
              </a:rPr>
              <a:t>coordinate</a:t>
            </a:r>
            <a:r>
              <a:rPr lang="en-US" dirty="0"/>
              <a:t> system and resolve forces into </a:t>
            </a:r>
            <a:r>
              <a:rPr lang="en-US" dirty="0">
                <a:solidFill>
                  <a:schemeClr val="accent1"/>
                </a:solidFill>
              </a:rPr>
              <a:t>components</a:t>
            </a:r>
            <a:r>
              <a:rPr lang="en-US" dirty="0"/>
              <a:t>.</a:t>
            </a:r>
          </a:p>
          <a:p>
            <a:pPr>
              <a:spcBef>
                <a:spcPct val="50000"/>
              </a:spcBef>
              <a:buFontTx/>
              <a:buAutoNum type="arabicPeriod"/>
            </a:pPr>
            <a:r>
              <a:rPr lang="en-US" dirty="0"/>
              <a:t> Write </a:t>
            </a:r>
            <a:r>
              <a:rPr lang="en-US" dirty="0">
                <a:solidFill>
                  <a:schemeClr val="accent2"/>
                </a:solidFill>
              </a:rPr>
              <a:t>equilibrium</a:t>
            </a:r>
            <a:r>
              <a:rPr lang="en-US" dirty="0"/>
              <a:t> equations for the forces.</a:t>
            </a:r>
          </a:p>
          <a:p>
            <a:pPr>
              <a:spcBef>
                <a:spcPct val="50000"/>
              </a:spcBef>
              <a:buFontTx/>
              <a:buAutoNum type="arabicPeriod"/>
            </a:pPr>
            <a:r>
              <a:rPr lang="en-US" dirty="0"/>
              <a:t> Choose </a:t>
            </a:r>
            <a:r>
              <a:rPr lang="en-US" b="1" dirty="0"/>
              <a:t>any</a:t>
            </a:r>
            <a:r>
              <a:rPr lang="en-US" dirty="0"/>
              <a:t> axis perpendicular to the plane of the forces and write the </a:t>
            </a:r>
            <a:r>
              <a:rPr lang="en-US" dirty="0">
                <a:solidFill>
                  <a:srgbClr val="00B050"/>
                </a:solidFill>
              </a:rPr>
              <a:t>torque</a:t>
            </a:r>
            <a:r>
              <a:rPr lang="en-US" dirty="0"/>
              <a:t> equilibrium equation. </a:t>
            </a:r>
            <a:r>
              <a:rPr lang="en-US" dirty="0" smtClean="0"/>
              <a:t> A </a:t>
            </a:r>
            <a:r>
              <a:rPr lang="en-US" dirty="0">
                <a:solidFill>
                  <a:schemeClr val="accent1"/>
                </a:solidFill>
              </a:rPr>
              <a:t>clever</a:t>
            </a:r>
            <a:r>
              <a:rPr lang="en-US" dirty="0"/>
              <a:t> choice here can simplify the problem enormously.</a:t>
            </a:r>
          </a:p>
          <a:p>
            <a:pPr>
              <a:spcBef>
                <a:spcPct val="50000"/>
              </a:spcBef>
              <a:buFontTx/>
              <a:buAutoNum type="arabicPeriod"/>
            </a:pPr>
            <a:r>
              <a:rPr lang="en-US" dirty="0"/>
              <a:t> </a:t>
            </a:r>
            <a:r>
              <a:rPr lang="en-US" b="1" dirty="0"/>
              <a:t>Solve</a:t>
            </a:r>
            <a:r>
              <a:rPr lang="en-US" dirty="0"/>
              <a:t>.</a:t>
            </a:r>
          </a:p>
        </p:txBody>
      </p:sp>
      <p:sp>
        <p:nvSpPr>
          <p:cNvPr id="3" name="Title 2"/>
          <p:cNvSpPr>
            <a:spLocks noGrp="1"/>
          </p:cNvSpPr>
          <p:nvPr>
            <p:ph type="title"/>
          </p:nvPr>
        </p:nvSpPr>
        <p:spPr/>
        <p:txBody>
          <a:bodyPr/>
          <a:lstStyle/>
          <a:p>
            <a:r>
              <a:rPr lang="en-ZA" dirty="0" smtClean="0"/>
              <a:t>Solving </a:t>
            </a:r>
            <a:r>
              <a:rPr lang="en-ZA" dirty="0"/>
              <a:t>Statics Problems</a:t>
            </a:r>
          </a:p>
        </p:txBody>
      </p:sp>
    </p:spTree>
    <p:extLst>
      <p:ext uri="{BB962C8B-B14F-4D97-AF65-F5344CB8AC3E}">
        <p14:creationId xmlns:p14="http://schemas.microsoft.com/office/powerpoint/2010/main" val="386493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spcBef>
                <a:spcPct val="50000"/>
              </a:spcBef>
              <a:buNone/>
            </a:pPr>
            <a:r>
              <a:rPr lang="en-US" dirty="0"/>
              <a:t>If a force in your solution comes out </a:t>
            </a:r>
            <a:r>
              <a:rPr lang="en-US" dirty="0" smtClean="0">
                <a:solidFill>
                  <a:schemeClr val="accent2"/>
                </a:solidFill>
              </a:rPr>
              <a:t>negative</a:t>
            </a:r>
            <a:r>
              <a:rPr lang="en-US" dirty="0" smtClean="0"/>
              <a:t>, it </a:t>
            </a:r>
            <a:r>
              <a:rPr lang="en-US" dirty="0"/>
              <a:t>just means that it’s in the </a:t>
            </a:r>
            <a:r>
              <a:rPr lang="en-US" dirty="0">
                <a:solidFill>
                  <a:schemeClr val="accent1"/>
                </a:solidFill>
              </a:rPr>
              <a:t>opposite</a:t>
            </a:r>
            <a:r>
              <a:rPr lang="en-US" dirty="0"/>
              <a:t> direction from the one you </a:t>
            </a:r>
            <a:r>
              <a:rPr lang="en-US" dirty="0" smtClean="0"/>
              <a:t>chose.  This </a:t>
            </a:r>
            <a:r>
              <a:rPr lang="en-US" dirty="0"/>
              <a:t>is trivial to fix, so don’t worry about </a:t>
            </a:r>
            <a:r>
              <a:rPr lang="en-US" dirty="0" smtClean="0"/>
              <a:t>getting </a:t>
            </a:r>
            <a:r>
              <a:rPr lang="en-US" dirty="0"/>
              <a:t>all the signs </a:t>
            </a:r>
            <a:r>
              <a:rPr lang="en-US" dirty="0" smtClean="0"/>
              <a:t>of </a:t>
            </a:r>
            <a:r>
              <a:rPr lang="en-US" dirty="0"/>
              <a:t>the </a:t>
            </a:r>
            <a:r>
              <a:rPr lang="en-US" dirty="0" smtClean="0"/>
              <a:t>forces right </a:t>
            </a:r>
            <a:r>
              <a:rPr lang="en-US" dirty="0"/>
              <a:t>before you start </a:t>
            </a:r>
            <a:r>
              <a:rPr lang="en-US" dirty="0" smtClean="0"/>
              <a:t>solving</a:t>
            </a:r>
            <a:r>
              <a:rPr lang="en-US" dirty="0"/>
              <a:t>. </a:t>
            </a:r>
            <a:endParaRPr lang="en-US" dirty="0" smtClean="0"/>
          </a:p>
          <a:p>
            <a:pPr marL="0" indent="0">
              <a:spcBef>
                <a:spcPct val="50000"/>
              </a:spcBef>
              <a:buNone/>
            </a:pPr>
            <a:endParaRPr lang="en-US" sz="1000" dirty="0"/>
          </a:p>
          <a:p>
            <a:pPr marL="0" indent="0">
              <a:spcBef>
                <a:spcPct val="50000"/>
              </a:spcBef>
              <a:buNone/>
            </a:pPr>
            <a:r>
              <a:rPr lang="en-US" dirty="0" smtClean="0"/>
              <a:t>If </a:t>
            </a:r>
            <a:r>
              <a:rPr lang="en-US" dirty="0"/>
              <a:t>there is a </a:t>
            </a:r>
            <a:r>
              <a:rPr lang="en-US" dirty="0">
                <a:solidFill>
                  <a:schemeClr val="accent1"/>
                </a:solidFill>
              </a:rPr>
              <a:t>cable</a:t>
            </a:r>
            <a:r>
              <a:rPr lang="en-US" dirty="0"/>
              <a:t> or </a:t>
            </a:r>
            <a:r>
              <a:rPr lang="en-US" dirty="0">
                <a:solidFill>
                  <a:schemeClr val="accent1"/>
                </a:solidFill>
              </a:rPr>
              <a:t>cord</a:t>
            </a:r>
            <a:r>
              <a:rPr lang="en-US" dirty="0"/>
              <a:t> in the </a:t>
            </a:r>
            <a:r>
              <a:rPr lang="en-US" dirty="0" smtClean="0"/>
              <a:t>	problem</a:t>
            </a:r>
            <a:r>
              <a:rPr lang="en-US" dirty="0"/>
              <a:t>, it can support forces </a:t>
            </a:r>
            <a:r>
              <a:rPr lang="en-US" dirty="0" smtClean="0"/>
              <a:t>only </a:t>
            </a:r>
            <a:r>
              <a:rPr lang="en-US" dirty="0">
                <a:solidFill>
                  <a:schemeClr val="accent2"/>
                </a:solidFill>
              </a:rPr>
              <a:t>along</a:t>
            </a:r>
            <a:r>
              <a:rPr lang="en-US" dirty="0"/>
              <a:t> its </a:t>
            </a:r>
            <a:r>
              <a:rPr lang="en-US" dirty="0" smtClean="0"/>
              <a:t>length. Forces</a:t>
            </a:r>
            <a:r>
              <a:rPr lang="en-US" dirty="0"/>
              <a:t> </a:t>
            </a:r>
            <a:r>
              <a:rPr lang="en-US" dirty="0" smtClean="0"/>
              <a:t>perpendicular </a:t>
            </a:r>
            <a:r>
              <a:rPr lang="en-US" dirty="0"/>
              <a:t>to that would cause </a:t>
            </a:r>
            <a:r>
              <a:rPr lang="en-US" dirty="0" smtClean="0"/>
              <a:t>it </a:t>
            </a:r>
            <a:r>
              <a:rPr lang="en-US" dirty="0"/>
              <a:t>to bend.</a:t>
            </a:r>
          </a:p>
          <a:p>
            <a:pPr marL="0" indent="0">
              <a:spcBef>
                <a:spcPct val="50000"/>
              </a:spcBef>
              <a:buNone/>
            </a:pPr>
            <a:endParaRPr lang="en-US" dirty="0"/>
          </a:p>
        </p:txBody>
      </p:sp>
      <p:sp>
        <p:nvSpPr>
          <p:cNvPr id="3" name="Title 2"/>
          <p:cNvSpPr>
            <a:spLocks noGrp="1"/>
          </p:cNvSpPr>
          <p:nvPr>
            <p:ph type="title"/>
          </p:nvPr>
        </p:nvSpPr>
        <p:spPr/>
        <p:txBody>
          <a:bodyPr/>
          <a:lstStyle/>
          <a:p>
            <a:r>
              <a:rPr lang="en-ZA" dirty="0"/>
              <a:t>Solving Statics Problems</a:t>
            </a:r>
          </a:p>
        </p:txBody>
      </p:sp>
    </p:spTree>
    <p:extLst>
      <p:ext uri="{BB962C8B-B14F-4D97-AF65-F5344CB8AC3E}">
        <p14:creationId xmlns:p14="http://schemas.microsoft.com/office/powerpoint/2010/main" val="2654534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Static Equilibrium</a:t>
            </a:r>
            <a:endParaRPr lang="en-US" dirty="0"/>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spcBef>
                <a:spcPts val="600"/>
              </a:spcBef>
              <a:buNone/>
            </a:pPr>
            <a:r>
              <a:rPr lang="en-US" sz="2800" dirty="0" smtClean="0"/>
              <a:t>Determine </a:t>
            </a:r>
            <a:r>
              <a:rPr lang="en-US" sz="2800" dirty="0"/>
              <a:t>the </a:t>
            </a:r>
            <a:r>
              <a:rPr lang="en-US" sz="2800" dirty="0">
                <a:solidFill>
                  <a:schemeClr val="accent2"/>
                </a:solidFill>
              </a:rPr>
              <a:t>force</a:t>
            </a:r>
            <a:r>
              <a:rPr lang="en-US" sz="2800" dirty="0"/>
              <a:t> exerted by the biceps muscle on the forearm when supporting a </a:t>
            </a:r>
            <a:r>
              <a:rPr lang="en-US" sz="2800" dirty="0">
                <a:solidFill>
                  <a:schemeClr val="accent1"/>
                </a:solidFill>
              </a:rPr>
              <a:t>5.0-kg</a:t>
            </a:r>
            <a:r>
              <a:rPr lang="en-US" sz="2800" dirty="0"/>
              <a:t> mass in the hand, </a:t>
            </a:r>
            <a:r>
              <a:rPr lang="en-US" sz="2800" dirty="0">
                <a:solidFill>
                  <a:schemeClr val="accent1"/>
                </a:solidFill>
              </a:rPr>
              <a:t>25.0 cm </a:t>
            </a:r>
            <a:r>
              <a:rPr lang="en-US" sz="2800" dirty="0"/>
              <a:t>from the elbow.  The biceps muscle is attached to the forearm </a:t>
            </a:r>
            <a:r>
              <a:rPr lang="en-US" sz="2800" dirty="0">
                <a:solidFill>
                  <a:schemeClr val="accent1"/>
                </a:solidFill>
              </a:rPr>
              <a:t>5.0 cm </a:t>
            </a:r>
            <a:r>
              <a:rPr lang="en-US" sz="2800" dirty="0"/>
              <a:t>from the elbow joint, the weight of the forearm is </a:t>
            </a:r>
            <a:r>
              <a:rPr lang="en-US" sz="2800" dirty="0">
                <a:solidFill>
                  <a:schemeClr val="accent1"/>
                </a:solidFill>
              </a:rPr>
              <a:t>20.0 N</a:t>
            </a:r>
            <a:r>
              <a:rPr lang="en-US" sz="2800" dirty="0"/>
              <a:t> and its </a:t>
            </a:r>
            <a:r>
              <a:rPr lang="en-US" sz="2800" dirty="0" err="1" smtClean="0"/>
              <a:t>centre</a:t>
            </a:r>
            <a:r>
              <a:rPr lang="en-US" sz="2800" dirty="0" smtClean="0"/>
              <a:t> </a:t>
            </a:r>
            <a:r>
              <a:rPr lang="en-US" sz="2800" dirty="0"/>
              <a:t>of mass </a:t>
            </a:r>
            <a:r>
              <a:rPr lang="en-US" sz="2800" dirty="0" smtClean="0"/>
              <a:t>is			 </a:t>
            </a:r>
            <a:r>
              <a:rPr lang="en-US" sz="2800" dirty="0">
                <a:solidFill>
                  <a:schemeClr val="accent1"/>
                </a:solidFill>
              </a:rPr>
              <a:t>15.0 cm </a:t>
            </a:r>
            <a:r>
              <a:rPr lang="en-US" sz="2800" dirty="0"/>
              <a:t>from the joint.</a:t>
            </a:r>
            <a:endParaRPr lang="en-ZA" sz="2800" dirty="0"/>
          </a:p>
        </p:txBody>
      </p:sp>
      <p:pic>
        <p:nvPicPr>
          <p:cNvPr id="54274" name="Picture 2" descr="M06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975" y="2821826"/>
            <a:ext cx="2790825" cy="351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030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Static Equilibrium</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600" dirty="0" smtClean="0"/>
              <a:t>A </a:t>
            </a:r>
            <a:r>
              <a:rPr lang="en-US" sz="2600" dirty="0"/>
              <a:t>woman bends from the hip to lift an </a:t>
            </a:r>
            <a:r>
              <a:rPr lang="en-US" sz="2600" dirty="0">
                <a:solidFill>
                  <a:schemeClr val="accent1"/>
                </a:solidFill>
              </a:rPr>
              <a:t>80.0-N</a:t>
            </a:r>
            <a:r>
              <a:rPr lang="en-US" sz="2600" dirty="0"/>
              <a:t> weight.  The forces acting on her spine are represented schematically in the diagram below.  The upper part of her body has a weight of </a:t>
            </a:r>
            <a:r>
              <a:rPr lang="en-US" sz="2600" dirty="0">
                <a:solidFill>
                  <a:schemeClr val="accent1"/>
                </a:solidFill>
              </a:rPr>
              <a:t>235 N</a:t>
            </a:r>
            <a:r>
              <a:rPr lang="en-US" sz="2600" dirty="0"/>
              <a:t>, </a:t>
            </a:r>
            <a:r>
              <a:rPr lang="en-US" sz="2600" b="1" i="1" dirty="0"/>
              <a:t>T</a:t>
            </a:r>
            <a:r>
              <a:rPr lang="en-US" sz="2600" i="1" dirty="0"/>
              <a:t> </a:t>
            </a:r>
            <a:r>
              <a:rPr lang="en-US" sz="2600" dirty="0"/>
              <a:t>is the force exerted by the back muscle on the spine, and </a:t>
            </a:r>
            <a:r>
              <a:rPr lang="en-US" sz="2600" b="1" i="1" dirty="0"/>
              <a:t>H</a:t>
            </a:r>
            <a:r>
              <a:rPr lang="en-US" sz="2600" i="1" dirty="0"/>
              <a:t> </a:t>
            </a:r>
            <a:r>
              <a:rPr lang="en-US" sz="2600" dirty="0"/>
              <a:t>is the force of hips on the spine.  Applying the condition of static equilibrium, determine the </a:t>
            </a:r>
            <a:r>
              <a:rPr lang="en-US" sz="2600" dirty="0">
                <a:solidFill>
                  <a:schemeClr val="accent2"/>
                </a:solidFill>
              </a:rPr>
              <a:t>magnitudes</a:t>
            </a:r>
            <a:r>
              <a:rPr lang="en-US" sz="2600" dirty="0"/>
              <a:t> of </a:t>
            </a:r>
            <a:r>
              <a:rPr lang="en-US" sz="2600" b="1" i="1" dirty="0"/>
              <a:t>H</a:t>
            </a:r>
            <a:r>
              <a:rPr lang="en-US" sz="2600" dirty="0"/>
              <a:t> and </a:t>
            </a:r>
            <a:r>
              <a:rPr lang="en-US" sz="2600" b="1" i="1" dirty="0"/>
              <a:t>T</a:t>
            </a:r>
            <a:r>
              <a:rPr lang="en-US" sz="2600" dirty="0"/>
              <a:t>.</a:t>
            </a:r>
          </a:p>
        </p:txBody>
      </p:sp>
      <p:pic>
        <p:nvPicPr>
          <p:cNvPr id="55298" name="Picture 2" descr="M06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566518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50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Static Equilibrium</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700" dirty="0" smtClean="0"/>
              <a:t>A </a:t>
            </a:r>
            <a:r>
              <a:rPr lang="en-US" sz="2700" dirty="0">
                <a:solidFill>
                  <a:schemeClr val="accent1"/>
                </a:solidFill>
              </a:rPr>
              <a:t>25 kg </a:t>
            </a:r>
            <a:r>
              <a:rPr lang="en-US" sz="2700" dirty="0"/>
              <a:t>uniform bar, </a:t>
            </a:r>
            <a:r>
              <a:rPr lang="en-US" sz="2700" dirty="0">
                <a:solidFill>
                  <a:schemeClr val="accent1"/>
                </a:solidFill>
              </a:rPr>
              <a:t>10.0 m</a:t>
            </a:r>
            <a:r>
              <a:rPr lang="en-US" sz="2700" dirty="0"/>
              <a:t> in length, is fixed to a wall on one side and is supported in a horizontal position by a steel wire attached to the other end.  A mass of </a:t>
            </a:r>
            <a:r>
              <a:rPr lang="en-US" sz="2700" dirty="0">
                <a:solidFill>
                  <a:schemeClr val="accent1"/>
                </a:solidFill>
              </a:rPr>
              <a:t>15 kg </a:t>
            </a:r>
            <a:r>
              <a:rPr lang="en-US" sz="2700" dirty="0"/>
              <a:t>is hung from the bar at a distance of </a:t>
            </a:r>
            <a:r>
              <a:rPr lang="en-US" sz="2700" dirty="0">
                <a:solidFill>
                  <a:schemeClr val="accent1"/>
                </a:solidFill>
              </a:rPr>
              <a:t>7.5 m</a:t>
            </a:r>
            <a:r>
              <a:rPr lang="en-US" sz="2700" dirty="0"/>
              <a:t> from the fixed end.  What is the </a:t>
            </a:r>
            <a:r>
              <a:rPr lang="en-US" sz="2700" dirty="0">
                <a:solidFill>
                  <a:schemeClr val="accent2"/>
                </a:solidFill>
              </a:rPr>
              <a:t>tension</a:t>
            </a:r>
            <a:r>
              <a:rPr lang="en-US" sz="2700" dirty="0"/>
              <a:t> in the wire and the magnitude of the force exerted by the wall on the bar at A?  How would </a:t>
            </a:r>
            <a:r>
              <a:rPr lang="en-US" sz="2700" dirty="0" smtClean="0"/>
              <a:t>the </a:t>
            </a:r>
            <a:r>
              <a:rPr lang="en-US" sz="2700" dirty="0"/>
              <a:t>tension </a:t>
            </a:r>
            <a:r>
              <a:rPr lang="en-US" sz="2700" dirty="0" smtClean="0"/>
              <a:t>in </a:t>
            </a:r>
            <a:r>
              <a:rPr lang="en-US" sz="2700" dirty="0"/>
              <a:t>the </a:t>
            </a:r>
            <a:r>
              <a:rPr lang="en-US" sz="2700" dirty="0" smtClean="0"/>
              <a:t>wire				 </a:t>
            </a:r>
            <a:r>
              <a:rPr lang="en-US" sz="2700" dirty="0">
                <a:solidFill>
                  <a:schemeClr val="accent2"/>
                </a:solidFill>
              </a:rPr>
              <a:t>change</a:t>
            </a:r>
            <a:r>
              <a:rPr lang="en-US" sz="2700" dirty="0"/>
              <a:t> </a:t>
            </a:r>
            <a:r>
              <a:rPr lang="en-US" sz="2700" dirty="0" smtClean="0"/>
              <a:t>if the weight were moved				 </a:t>
            </a:r>
            <a:r>
              <a:rPr lang="en-US" sz="2700" dirty="0"/>
              <a:t>closer </a:t>
            </a:r>
            <a:r>
              <a:rPr lang="en-US" sz="2700" dirty="0" smtClean="0"/>
              <a:t>to the </a:t>
            </a:r>
            <a:r>
              <a:rPr lang="en-US" sz="2700" dirty="0"/>
              <a:t>wall?</a:t>
            </a:r>
          </a:p>
        </p:txBody>
      </p:sp>
      <p:pic>
        <p:nvPicPr>
          <p:cNvPr id="57346" name="Picture 2" descr="M06 Han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02781"/>
            <a:ext cx="3657600" cy="262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7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Centre of Mass</a:t>
            </a:r>
            <a:endParaRPr lang="en-US" dirty="0"/>
          </a:p>
        </p:txBody>
      </p:sp>
      <p:sp>
        <p:nvSpPr>
          <p:cNvPr id="6" name="Content Placeholder 12"/>
          <p:cNvSpPr>
            <a:spLocks noGrp="1"/>
          </p:cNvSpPr>
          <p:nvPr>
            <p:ph idx="4294967295"/>
          </p:nvPr>
        </p:nvSpPr>
        <p:spPr>
          <a:xfrm>
            <a:off x="152400" y="1066800"/>
            <a:ext cx="8839200" cy="1633728"/>
          </a:xfrm>
          <a:prstGeom prst="rect">
            <a:avLst/>
          </a:prstGeom>
        </p:spPr>
        <p:txBody>
          <a:bodyPr anchor="t" anchorCtr="0"/>
          <a:lstStyle/>
          <a:p>
            <a:pPr marL="0" indent="0">
              <a:spcBef>
                <a:spcPts val="600"/>
              </a:spcBef>
              <a:buNone/>
            </a:pPr>
            <a:r>
              <a:rPr lang="en-US" sz="2800" dirty="0"/>
              <a:t>For real extended bodies (particularly if they are undergoing rotation) it is important to know the point where we may consider all the mass to be located.  This point is known as the “</a:t>
            </a:r>
            <a:r>
              <a:rPr lang="en-US" sz="2800" dirty="0" err="1">
                <a:solidFill>
                  <a:schemeClr val="accent1"/>
                </a:solidFill>
              </a:rPr>
              <a:t>centre</a:t>
            </a:r>
            <a:r>
              <a:rPr lang="en-US" sz="2800" dirty="0">
                <a:solidFill>
                  <a:schemeClr val="accent1"/>
                </a:solidFill>
              </a:rPr>
              <a:t> of mass</a:t>
            </a:r>
            <a:r>
              <a:rPr lang="en-US" sz="2800" dirty="0"/>
              <a:t>".  </a:t>
            </a:r>
          </a:p>
        </p:txBody>
      </p:sp>
    </p:spTree>
    <p:extLst>
      <p:ext uri="{BB962C8B-B14F-4D97-AF65-F5344CB8AC3E}">
        <p14:creationId xmlns:p14="http://schemas.microsoft.com/office/powerpoint/2010/main" val="286732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Static Equilibrium</a:t>
            </a:r>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buNone/>
            </a:pPr>
            <a:r>
              <a:rPr lang="en-US" sz="2400" dirty="0" smtClean="0"/>
              <a:t>To </a:t>
            </a:r>
            <a:r>
              <a:rPr lang="en-US" sz="2400" dirty="0"/>
              <a:t>paint a wall a painter (mass </a:t>
            </a:r>
            <a:r>
              <a:rPr lang="en-US" sz="2400" dirty="0">
                <a:solidFill>
                  <a:schemeClr val="accent1"/>
                </a:solidFill>
              </a:rPr>
              <a:t>85.5 kg</a:t>
            </a:r>
            <a:r>
              <a:rPr lang="en-US" sz="2400" dirty="0"/>
              <a:t>) places a </a:t>
            </a:r>
            <a:r>
              <a:rPr lang="en-US" sz="2400" dirty="0">
                <a:solidFill>
                  <a:schemeClr val="accent1"/>
                </a:solidFill>
              </a:rPr>
              <a:t>5.60 m</a:t>
            </a:r>
            <a:r>
              <a:rPr lang="en-US" sz="2400" dirty="0"/>
              <a:t> board (mass </a:t>
            </a:r>
            <a:r>
              <a:rPr lang="en-US" sz="2400" dirty="0">
                <a:solidFill>
                  <a:schemeClr val="accent1"/>
                </a:solidFill>
              </a:rPr>
              <a:t>15.3 kg </a:t>
            </a:r>
            <a:r>
              <a:rPr lang="en-US" sz="2400" dirty="0"/>
              <a:t>symmetrically on top of two supports </a:t>
            </a:r>
            <a:r>
              <a:rPr lang="en-US" sz="2400" dirty="0">
                <a:solidFill>
                  <a:schemeClr val="accent1"/>
                </a:solidFill>
              </a:rPr>
              <a:t>4.20 m </a:t>
            </a:r>
            <a:r>
              <a:rPr lang="en-US" sz="2400" dirty="0"/>
              <a:t>apart (see diagram below).  If the painter stands on the board </a:t>
            </a:r>
            <a:r>
              <a:rPr lang="en-US" sz="2400" dirty="0">
                <a:solidFill>
                  <a:schemeClr val="accent1"/>
                </a:solidFill>
              </a:rPr>
              <a:t>1.15 m</a:t>
            </a:r>
            <a:r>
              <a:rPr lang="en-US" sz="2400" dirty="0"/>
              <a:t> from the right-hand support what are the </a:t>
            </a:r>
            <a:r>
              <a:rPr lang="en-US" sz="2400" dirty="0">
                <a:solidFill>
                  <a:schemeClr val="accent2"/>
                </a:solidFill>
              </a:rPr>
              <a:t>magnitudes of the forces exerted by the two supports on the board</a:t>
            </a:r>
            <a:r>
              <a:rPr lang="en-US" sz="2400" dirty="0"/>
              <a:t>?  The painter now moves slowly to the right.  How </a:t>
            </a:r>
            <a:r>
              <a:rPr lang="en-US" sz="2400" dirty="0">
                <a:solidFill>
                  <a:schemeClr val="accent2"/>
                </a:solidFill>
              </a:rPr>
              <a:t>close to the end of the board </a:t>
            </a:r>
            <a:r>
              <a:rPr lang="en-US" sz="2400" dirty="0"/>
              <a:t>can he move before it begins to tip</a:t>
            </a:r>
            <a:r>
              <a:rPr lang="en-US" sz="2400" dirty="0" smtClean="0"/>
              <a:t>?</a:t>
            </a:r>
          </a:p>
          <a:p>
            <a:pPr marL="0" indent="0">
              <a:buNone/>
            </a:pPr>
            <a:endParaRPr lang="en-US" sz="24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819400" y="3505200"/>
            <a:ext cx="4724400" cy="2133600"/>
          </a:xfrm>
          <a:prstGeom prst="rect">
            <a:avLst/>
          </a:prstGeom>
        </p:spPr>
      </p:pic>
    </p:spTree>
    <p:extLst>
      <p:ext uri="{BB962C8B-B14F-4D97-AF65-F5344CB8AC3E}">
        <p14:creationId xmlns:p14="http://schemas.microsoft.com/office/powerpoint/2010/main" val="180732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Centre of Mass</a:t>
            </a:r>
            <a:endParaRPr lang="en-US" dirty="0"/>
          </a:p>
        </p:txBody>
      </p:sp>
      <p:sp>
        <p:nvSpPr>
          <p:cNvPr id="6" name="Content Placeholder 12"/>
          <p:cNvSpPr>
            <a:spLocks noGrp="1"/>
          </p:cNvSpPr>
          <p:nvPr>
            <p:ph idx="4294967295"/>
          </p:nvPr>
        </p:nvSpPr>
        <p:spPr>
          <a:xfrm>
            <a:off x="152400" y="1066800"/>
            <a:ext cx="8839200" cy="2895600"/>
          </a:xfrm>
          <a:prstGeom prst="rect">
            <a:avLst/>
          </a:prstGeom>
        </p:spPr>
        <p:txBody>
          <a:bodyPr anchor="t" anchorCtr="0"/>
          <a:lstStyle/>
          <a:p>
            <a:pPr marL="0" indent="0">
              <a:spcBef>
                <a:spcPts val="600"/>
              </a:spcBef>
              <a:buNone/>
            </a:pPr>
            <a:r>
              <a:rPr lang="en-US" sz="2800" dirty="0"/>
              <a:t>Gravity, for example, will act as if all the mass were located at the </a:t>
            </a:r>
            <a:r>
              <a:rPr lang="en-US" sz="2800" dirty="0" err="1"/>
              <a:t>centre</a:t>
            </a:r>
            <a:r>
              <a:rPr lang="en-US" sz="2800" dirty="0"/>
              <a:t> of mass </a:t>
            </a:r>
            <a:r>
              <a:rPr lang="en-US" sz="2800" dirty="0" smtClean="0"/>
              <a:t>– for </a:t>
            </a:r>
            <a:r>
              <a:rPr lang="en-US" sz="2800" dirty="0"/>
              <a:t>this reason the point is sometimes also referred to as the </a:t>
            </a:r>
            <a:r>
              <a:rPr lang="en-US" sz="2800" dirty="0" err="1">
                <a:solidFill>
                  <a:schemeClr val="accent1"/>
                </a:solidFill>
              </a:rPr>
              <a:t>centre</a:t>
            </a:r>
            <a:r>
              <a:rPr lang="en-US" sz="2800" dirty="0">
                <a:solidFill>
                  <a:schemeClr val="accent1"/>
                </a:solidFill>
              </a:rPr>
              <a:t> of gravity</a:t>
            </a:r>
            <a:r>
              <a:rPr lang="en-US" sz="2800" dirty="0"/>
              <a:t>. </a:t>
            </a:r>
            <a:endParaRPr lang="en-US" sz="2800" dirty="0" smtClean="0"/>
          </a:p>
          <a:p>
            <a:pPr marL="0" indent="0">
              <a:spcBef>
                <a:spcPts val="600"/>
              </a:spcBef>
              <a:buNone/>
            </a:pPr>
            <a:r>
              <a:rPr lang="en-US" sz="2800" dirty="0"/>
              <a:t>The </a:t>
            </a:r>
            <a:r>
              <a:rPr lang="en-US" sz="2800" dirty="0">
                <a:solidFill>
                  <a:schemeClr val="accent2"/>
                </a:solidFill>
              </a:rPr>
              <a:t>general</a:t>
            </a:r>
            <a:r>
              <a:rPr lang="en-US" sz="2800" dirty="0"/>
              <a:t> motion of an object can be considered as the </a:t>
            </a:r>
            <a:r>
              <a:rPr lang="en-US" sz="2800" dirty="0">
                <a:solidFill>
                  <a:schemeClr val="accent1"/>
                </a:solidFill>
              </a:rPr>
              <a:t>sum</a:t>
            </a:r>
            <a:r>
              <a:rPr lang="en-US" sz="2800" dirty="0"/>
              <a:t> of the </a:t>
            </a:r>
            <a:r>
              <a:rPr lang="en-US" sz="2800" dirty="0">
                <a:solidFill>
                  <a:schemeClr val="accent2"/>
                </a:solidFill>
              </a:rPr>
              <a:t>translational</a:t>
            </a:r>
            <a:r>
              <a:rPr lang="en-US" sz="2800" dirty="0"/>
              <a:t> motion of the </a:t>
            </a:r>
            <a:r>
              <a:rPr lang="en-US" sz="2800" b="1" dirty="0"/>
              <a:t>CM</a:t>
            </a:r>
            <a:r>
              <a:rPr lang="en-US" sz="2800" dirty="0"/>
              <a:t>, plus </a:t>
            </a:r>
            <a:r>
              <a:rPr lang="en-US" sz="2800" dirty="0">
                <a:solidFill>
                  <a:schemeClr val="accent1"/>
                </a:solidFill>
              </a:rPr>
              <a:t>rotational</a:t>
            </a:r>
            <a:r>
              <a:rPr lang="en-US" sz="2800" dirty="0"/>
              <a:t>, </a:t>
            </a:r>
            <a:r>
              <a:rPr lang="en-US" sz="2800" dirty="0">
                <a:solidFill>
                  <a:srgbClr val="00B050"/>
                </a:solidFill>
              </a:rPr>
              <a:t>vibrational</a:t>
            </a:r>
            <a:r>
              <a:rPr lang="en-US" sz="2800" dirty="0"/>
              <a:t>, or other forms of motion about the CM.</a:t>
            </a:r>
          </a:p>
          <a:p>
            <a:pPr marL="0" indent="0">
              <a:spcBef>
                <a:spcPts val="600"/>
              </a:spcBef>
              <a:buNone/>
            </a:pPr>
            <a:r>
              <a:rPr lang="en-US" sz="2800" dirty="0" smtClean="0"/>
              <a:t> </a:t>
            </a:r>
            <a:endParaRPr lang="en-US" sz="2800" dirty="0"/>
          </a:p>
        </p:txBody>
      </p:sp>
    </p:spTree>
    <p:extLst>
      <p:ext uri="{BB962C8B-B14F-4D97-AF65-F5344CB8AC3E}">
        <p14:creationId xmlns:p14="http://schemas.microsoft.com/office/powerpoint/2010/main" val="194626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Centre of Mass</a:t>
            </a:r>
            <a:endParaRPr lang="en-US" dirty="0"/>
          </a:p>
        </p:txBody>
      </p:sp>
      <p:sp>
        <p:nvSpPr>
          <p:cNvPr id="6" name="Content Placeholder 12"/>
          <p:cNvSpPr>
            <a:spLocks noGrp="1"/>
          </p:cNvSpPr>
          <p:nvPr>
            <p:ph idx="4294967295"/>
          </p:nvPr>
        </p:nvSpPr>
        <p:spPr>
          <a:xfrm>
            <a:off x="152400" y="1066800"/>
            <a:ext cx="8839200" cy="1633728"/>
          </a:xfrm>
          <a:prstGeom prst="rect">
            <a:avLst/>
          </a:prstGeom>
        </p:spPr>
        <p:txBody>
          <a:bodyPr anchor="t" anchorCtr="0"/>
          <a:lstStyle/>
          <a:p>
            <a:pPr marL="0" indent="0">
              <a:spcBef>
                <a:spcPts val="600"/>
              </a:spcBef>
              <a:buNone/>
            </a:pPr>
            <a:r>
              <a:rPr lang="en-US" sz="2800" dirty="0"/>
              <a:t>For symmetrical bodies the </a:t>
            </a:r>
            <a:r>
              <a:rPr lang="en-US" sz="2800" dirty="0" err="1"/>
              <a:t>centre</a:t>
            </a:r>
            <a:r>
              <a:rPr lang="en-US" sz="2800" dirty="0"/>
              <a:t> of mass is at the </a:t>
            </a:r>
            <a:r>
              <a:rPr lang="en-US" sz="2800" dirty="0" err="1"/>
              <a:t>centre</a:t>
            </a:r>
            <a:r>
              <a:rPr lang="en-US" sz="2800" dirty="0"/>
              <a:t> of symmetry.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1"/>
          <p:cNvSpPr>
            <a:spLocks noChangeAspect="1" noChangeArrowheads="1"/>
          </p:cNvSpPr>
          <p:nvPr/>
        </p:nvSpPr>
        <p:spPr bwMode="auto">
          <a:xfrm>
            <a:off x="381000" y="2209800"/>
            <a:ext cx="3333750" cy="18288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AutoShape 3"/>
          <p:cNvSpPr>
            <a:spLocks noChangeAspect="1" noChangeArrowheads="1"/>
          </p:cNvSpPr>
          <p:nvPr/>
        </p:nvSpPr>
        <p:spPr bwMode="auto">
          <a:xfrm>
            <a:off x="4267200" y="3962400"/>
            <a:ext cx="2120900" cy="1835150"/>
          </a:xfrm>
          <a:prstGeom prst="triangle">
            <a:avLst>
              <a:gd name="adj" fmla="val 50000"/>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Oval 5"/>
          <p:cNvSpPr>
            <a:spLocks noChangeAspect="1" noChangeArrowheads="1"/>
          </p:cNvSpPr>
          <p:nvPr/>
        </p:nvSpPr>
        <p:spPr bwMode="auto">
          <a:xfrm>
            <a:off x="6553200" y="1905000"/>
            <a:ext cx="1828800" cy="1828800"/>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a:off x="381000" y="2209800"/>
            <a:ext cx="3333750" cy="1828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1000" y="2209800"/>
            <a:ext cx="3333750" cy="18288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8" idx="3"/>
          </p:cNvCxnSpPr>
          <p:nvPr/>
        </p:nvCxnSpPr>
        <p:spPr>
          <a:xfrm>
            <a:off x="5327650" y="3962400"/>
            <a:ext cx="0" cy="18351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5"/>
            <a:endCxn id="8" idx="2"/>
          </p:cNvCxnSpPr>
          <p:nvPr/>
        </p:nvCxnSpPr>
        <p:spPr>
          <a:xfrm flipH="1">
            <a:off x="4267200" y="4879975"/>
            <a:ext cx="1590675" cy="9175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1"/>
            <a:endCxn id="8" idx="4"/>
          </p:cNvCxnSpPr>
          <p:nvPr/>
        </p:nvCxnSpPr>
        <p:spPr>
          <a:xfrm>
            <a:off x="4797425" y="4879975"/>
            <a:ext cx="1590675" cy="91757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0"/>
            <a:endCxn id="10" idx="4"/>
          </p:cNvCxnSpPr>
          <p:nvPr/>
        </p:nvCxnSpPr>
        <p:spPr>
          <a:xfrm>
            <a:off x="7467600" y="1905000"/>
            <a:ext cx="0" cy="1828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0" idx="2"/>
            <a:endCxn id="10" idx="6"/>
          </p:cNvCxnSpPr>
          <p:nvPr/>
        </p:nvCxnSpPr>
        <p:spPr>
          <a:xfrm>
            <a:off x="6553200" y="2819400"/>
            <a:ext cx="1828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0" idx="7"/>
            <a:endCxn id="10" idx="3"/>
          </p:cNvCxnSpPr>
          <p:nvPr/>
        </p:nvCxnSpPr>
        <p:spPr>
          <a:xfrm flipH="1">
            <a:off x="6821022" y="2172822"/>
            <a:ext cx="1293156" cy="12931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5"/>
            <a:endCxn id="10" idx="1"/>
          </p:cNvCxnSpPr>
          <p:nvPr/>
        </p:nvCxnSpPr>
        <p:spPr>
          <a:xfrm flipH="1" flipV="1">
            <a:off x="6821022" y="2172822"/>
            <a:ext cx="1293156" cy="129315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4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Centre of Mass</a:t>
            </a:r>
            <a:endParaRPr lang="en-US" dirty="0"/>
          </a:p>
        </p:txBody>
      </p:sp>
      <p:sp>
        <p:nvSpPr>
          <p:cNvPr id="6" name="Content Placeholder 12"/>
          <p:cNvSpPr>
            <a:spLocks noGrp="1"/>
          </p:cNvSpPr>
          <p:nvPr>
            <p:ph idx="4294967295"/>
          </p:nvPr>
        </p:nvSpPr>
        <p:spPr>
          <a:xfrm>
            <a:off x="152400" y="1066800"/>
            <a:ext cx="8229600" cy="1633728"/>
          </a:xfrm>
          <a:prstGeom prst="rect">
            <a:avLst/>
          </a:prstGeom>
        </p:spPr>
        <p:txBody>
          <a:bodyPr anchor="t" anchorCtr="0"/>
          <a:lstStyle/>
          <a:p>
            <a:pPr marL="0" indent="0">
              <a:buNone/>
            </a:pPr>
            <a:r>
              <a:rPr lang="en-US" sz="2800" dirty="0"/>
              <a:t>For </a:t>
            </a:r>
            <a:r>
              <a:rPr lang="en-US" sz="2800" dirty="0">
                <a:solidFill>
                  <a:schemeClr val="accent2"/>
                </a:solidFill>
              </a:rPr>
              <a:t>irregularly</a:t>
            </a:r>
            <a:r>
              <a:rPr lang="en-US" sz="2800" dirty="0"/>
              <a:t> shaped bodies the center of mass is best obtained </a:t>
            </a:r>
            <a:r>
              <a:rPr lang="en-US" sz="2800" dirty="0">
                <a:solidFill>
                  <a:schemeClr val="accent1"/>
                </a:solidFill>
              </a:rPr>
              <a:t>experimentally</a:t>
            </a:r>
            <a:r>
              <a:rPr lang="en-US" sz="2800" dirty="0"/>
              <a:t>.</a:t>
            </a:r>
            <a:endParaRPr lang="en-ZA"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3" name="Freeform 1"/>
          <p:cNvSpPr>
            <a:spLocks noChangeAspect="1"/>
          </p:cNvSpPr>
          <p:nvPr/>
        </p:nvSpPr>
        <p:spPr bwMode="auto">
          <a:xfrm rot="20594564">
            <a:off x="493418" y="3146569"/>
            <a:ext cx="3088482" cy="1971675"/>
          </a:xfrm>
          <a:custGeom>
            <a:avLst/>
            <a:gdLst>
              <a:gd name="T0" fmla="*/ 0 w 3243"/>
              <a:gd name="T1" fmla="*/ 900 h 2070"/>
              <a:gd name="T2" fmla="*/ 1997 w 3243"/>
              <a:gd name="T3" fmla="*/ 0 h 2070"/>
              <a:gd name="T4" fmla="*/ 3243 w 3243"/>
              <a:gd name="T5" fmla="*/ 1875 h 2070"/>
              <a:gd name="T6" fmla="*/ 855 w 3243"/>
              <a:gd name="T7" fmla="*/ 2070 h 2070"/>
              <a:gd name="T8" fmla="*/ 0 w 3243"/>
              <a:gd name="T9" fmla="*/ 900 h 2070"/>
            </a:gdLst>
            <a:ahLst/>
            <a:cxnLst>
              <a:cxn ang="0">
                <a:pos x="T0" y="T1"/>
              </a:cxn>
              <a:cxn ang="0">
                <a:pos x="T2" y="T3"/>
              </a:cxn>
              <a:cxn ang="0">
                <a:pos x="T4" y="T5"/>
              </a:cxn>
              <a:cxn ang="0">
                <a:pos x="T6" y="T7"/>
              </a:cxn>
              <a:cxn ang="0">
                <a:pos x="T8" y="T9"/>
              </a:cxn>
            </a:cxnLst>
            <a:rect l="0" t="0" r="r" b="b"/>
            <a:pathLst>
              <a:path w="3243" h="2070">
                <a:moveTo>
                  <a:pt x="0" y="900"/>
                </a:moveTo>
                <a:lnTo>
                  <a:pt x="1997" y="0"/>
                </a:lnTo>
                <a:lnTo>
                  <a:pt x="3243" y="1875"/>
                </a:lnTo>
                <a:lnTo>
                  <a:pt x="855" y="2070"/>
                </a:lnTo>
                <a:lnTo>
                  <a:pt x="0" y="900"/>
                </a:lnTo>
                <a:close/>
              </a:path>
            </a:pathLst>
          </a:cu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cxnSp>
        <p:nvCxnSpPr>
          <p:cNvPr id="22" name="Straight Connector 21"/>
          <p:cNvCxnSpPr>
            <a:stCxn id="13" idx="1"/>
          </p:cNvCxnSpPr>
          <p:nvPr/>
        </p:nvCxnSpPr>
        <p:spPr>
          <a:xfrm rot="21571009">
            <a:off x="2108314" y="3085276"/>
            <a:ext cx="0" cy="295631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2"/>
          </p:cNvCxnSpPr>
          <p:nvPr/>
        </p:nvCxnSpPr>
        <p:spPr>
          <a:xfrm rot="5726679">
            <a:off x="1987804" y="2518446"/>
            <a:ext cx="0" cy="35343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3"/>
          </p:cNvCxnSpPr>
          <p:nvPr/>
        </p:nvCxnSpPr>
        <p:spPr>
          <a:xfrm rot="12492791" flipV="1">
            <a:off x="2233574" y="2856887"/>
            <a:ext cx="0" cy="258342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13" idx="0"/>
          </p:cNvCxnSpPr>
          <p:nvPr/>
        </p:nvCxnSpPr>
        <p:spPr>
          <a:xfrm rot="15841699" flipV="1">
            <a:off x="2305483" y="2474649"/>
            <a:ext cx="90961" cy="36685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86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Centre of Mass</a:t>
            </a:r>
            <a:endParaRPr lang="en-US" dirty="0"/>
          </a:p>
        </p:txBody>
      </p:sp>
      <p:sp>
        <p:nvSpPr>
          <p:cNvPr id="6" name="Content Placeholder 12"/>
          <p:cNvSpPr>
            <a:spLocks noGrp="1"/>
          </p:cNvSpPr>
          <p:nvPr>
            <p:ph idx="4294967295"/>
          </p:nvPr>
        </p:nvSpPr>
        <p:spPr>
          <a:xfrm>
            <a:off x="152400" y="1066800"/>
            <a:ext cx="8534400" cy="2286000"/>
          </a:xfrm>
          <a:prstGeom prst="rect">
            <a:avLst/>
          </a:prstGeom>
        </p:spPr>
        <p:txBody>
          <a:bodyPr anchor="t" anchorCtr="0"/>
          <a:lstStyle/>
          <a:p>
            <a:pPr marL="0" indent="0">
              <a:buNone/>
            </a:pPr>
            <a:r>
              <a:rPr lang="en-US" sz="2800" dirty="0"/>
              <a:t>To be stable, the </a:t>
            </a:r>
            <a:r>
              <a:rPr lang="en-US" sz="2800" dirty="0" err="1">
                <a:solidFill>
                  <a:schemeClr val="accent2"/>
                </a:solidFill>
              </a:rPr>
              <a:t>centre</a:t>
            </a:r>
            <a:r>
              <a:rPr lang="en-US" sz="2800" dirty="0">
                <a:solidFill>
                  <a:schemeClr val="accent2"/>
                </a:solidFill>
              </a:rPr>
              <a:t> of mass </a:t>
            </a:r>
            <a:r>
              <a:rPr lang="en-US" sz="2800" dirty="0"/>
              <a:t>must lie </a:t>
            </a:r>
            <a:r>
              <a:rPr lang="en-US" sz="2800" b="1" dirty="0"/>
              <a:t>above</a:t>
            </a:r>
            <a:r>
              <a:rPr lang="en-US" sz="2800" dirty="0"/>
              <a:t> the base of support.</a:t>
            </a:r>
            <a:endParaRPr lang="en-ZA" sz="2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8" name="Group 1"/>
          <p:cNvGrpSpPr>
            <a:grpSpLocks/>
          </p:cNvGrpSpPr>
          <p:nvPr/>
        </p:nvGrpSpPr>
        <p:grpSpPr bwMode="auto">
          <a:xfrm>
            <a:off x="1905000" y="3752850"/>
            <a:ext cx="5486400" cy="1657350"/>
            <a:chOff x="2235" y="1740"/>
            <a:chExt cx="5760" cy="1740"/>
          </a:xfrm>
        </p:grpSpPr>
        <p:sp>
          <p:nvSpPr>
            <p:cNvPr id="10" name="AutoShape 4"/>
            <p:cNvSpPr>
              <a:spLocks noChangeShapeType="1"/>
            </p:cNvSpPr>
            <p:nvPr/>
          </p:nvSpPr>
          <p:spPr bwMode="auto">
            <a:xfrm>
              <a:off x="2235" y="3480"/>
              <a:ext cx="5760"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Freeform 3"/>
            <p:cNvSpPr>
              <a:spLocks/>
            </p:cNvSpPr>
            <p:nvPr/>
          </p:nvSpPr>
          <p:spPr bwMode="auto">
            <a:xfrm>
              <a:off x="2910" y="1740"/>
              <a:ext cx="1728" cy="1728"/>
            </a:xfrm>
            <a:custGeom>
              <a:avLst/>
              <a:gdLst>
                <a:gd name="T0" fmla="*/ 0 w 1665"/>
                <a:gd name="T1" fmla="*/ 0 h 1740"/>
                <a:gd name="T2" fmla="*/ 0 w 1665"/>
                <a:gd name="T3" fmla="*/ 1740 h 1740"/>
                <a:gd name="T4" fmla="*/ 1665 w 1665"/>
                <a:gd name="T5" fmla="*/ 1740 h 1740"/>
                <a:gd name="T6" fmla="*/ 1665 w 1665"/>
                <a:gd name="T7" fmla="*/ 1245 h 1740"/>
                <a:gd name="T8" fmla="*/ 480 w 1665"/>
                <a:gd name="T9" fmla="*/ 1245 h 1740"/>
                <a:gd name="T10" fmla="*/ 480 w 1665"/>
                <a:gd name="T11" fmla="*/ 0 h 1740"/>
                <a:gd name="T12" fmla="*/ 0 w 1665"/>
                <a:gd name="T13" fmla="*/ 0 h 1740"/>
              </a:gdLst>
              <a:ahLst/>
              <a:cxnLst>
                <a:cxn ang="0">
                  <a:pos x="T0" y="T1"/>
                </a:cxn>
                <a:cxn ang="0">
                  <a:pos x="T2" y="T3"/>
                </a:cxn>
                <a:cxn ang="0">
                  <a:pos x="T4" y="T5"/>
                </a:cxn>
                <a:cxn ang="0">
                  <a:pos x="T6" y="T7"/>
                </a:cxn>
                <a:cxn ang="0">
                  <a:pos x="T8" y="T9"/>
                </a:cxn>
                <a:cxn ang="0">
                  <a:pos x="T10" y="T11"/>
                </a:cxn>
                <a:cxn ang="0">
                  <a:pos x="T12" y="T13"/>
                </a:cxn>
              </a:cxnLst>
              <a:rect l="0" t="0" r="r" b="b"/>
              <a:pathLst>
                <a:path w="1665" h="1740">
                  <a:moveTo>
                    <a:pt x="0" y="0"/>
                  </a:moveTo>
                  <a:lnTo>
                    <a:pt x="0" y="1740"/>
                  </a:lnTo>
                  <a:lnTo>
                    <a:pt x="1665" y="1740"/>
                  </a:lnTo>
                  <a:lnTo>
                    <a:pt x="1665" y="1245"/>
                  </a:lnTo>
                  <a:lnTo>
                    <a:pt x="480" y="1245"/>
                  </a:lnTo>
                  <a:lnTo>
                    <a:pt x="480" y="0"/>
                  </a:lnTo>
                  <a:lnTo>
                    <a:pt x="0" y="0"/>
                  </a:lnTo>
                  <a:close/>
                </a:path>
              </a:pathLst>
            </a:cu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12" name="Freeform 2"/>
            <p:cNvSpPr>
              <a:spLocks/>
            </p:cNvSpPr>
            <p:nvPr/>
          </p:nvSpPr>
          <p:spPr bwMode="auto">
            <a:xfrm rot="5400000">
              <a:off x="5850" y="1740"/>
              <a:ext cx="1728" cy="1728"/>
            </a:xfrm>
            <a:custGeom>
              <a:avLst/>
              <a:gdLst>
                <a:gd name="T0" fmla="*/ 0 w 1665"/>
                <a:gd name="T1" fmla="*/ 0 h 1740"/>
                <a:gd name="T2" fmla="*/ 0 w 1665"/>
                <a:gd name="T3" fmla="*/ 1740 h 1740"/>
                <a:gd name="T4" fmla="*/ 1665 w 1665"/>
                <a:gd name="T5" fmla="*/ 1740 h 1740"/>
                <a:gd name="T6" fmla="*/ 1665 w 1665"/>
                <a:gd name="T7" fmla="*/ 1245 h 1740"/>
                <a:gd name="T8" fmla="*/ 480 w 1665"/>
                <a:gd name="T9" fmla="*/ 1245 h 1740"/>
                <a:gd name="T10" fmla="*/ 480 w 1665"/>
                <a:gd name="T11" fmla="*/ 0 h 1740"/>
                <a:gd name="T12" fmla="*/ 0 w 1665"/>
                <a:gd name="T13" fmla="*/ 0 h 1740"/>
              </a:gdLst>
              <a:ahLst/>
              <a:cxnLst>
                <a:cxn ang="0">
                  <a:pos x="T0" y="T1"/>
                </a:cxn>
                <a:cxn ang="0">
                  <a:pos x="T2" y="T3"/>
                </a:cxn>
                <a:cxn ang="0">
                  <a:pos x="T4" y="T5"/>
                </a:cxn>
                <a:cxn ang="0">
                  <a:pos x="T6" y="T7"/>
                </a:cxn>
                <a:cxn ang="0">
                  <a:pos x="T8" y="T9"/>
                </a:cxn>
                <a:cxn ang="0">
                  <a:pos x="T10" y="T11"/>
                </a:cxn>
                <a:cxn ang="0">
                  <a:pos x="T12" y="T13"/>
                </a:cxn>
              </a:cxnLst>
              <a:rect l="0" t="0" r="r" b="b"/>
              <a:pathLst>
                <a:path w="1665" h="1740">
                  <a:moveTo>
                    <a:pt x="0" y="0"/>
                  </a:moveTo>
                  <a:lnTo>
                    <a:pt x="0" y="1740"/>
                  </a:lnTo>
                  <a:lnTo>
                    <a:pt x="1665" y="1740"/>
                  </a:lnTo>
                  <a:lnTo>
                    <a:pt x="1665" y="1245"/>
                  </a:lnTo>
                  <a:lnTo>
                    <a:pt x="480" y="1245"/>
                  </a:lnTo>
                  <a:lnTo>
                    <a:pt x="480" y="0"/>
                  </a:lnTo>
                  <a:lnTo>
                    <a:pt x="0" y="0"/>
                  </a:lnTo>
                  <a:close/>
                </a:path>
              </a:pathLst>
            </a:cu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grpSp>
      <p:grpSp>
        <p:nvGrpSpPr>
          <p:cNvPr id="17" name="Group 16"/>
          <p:cNvGrpSpPr/>
          <p:nvPr/>
        </p:nvGrpSpPr>
        <p:grpSpPr>
          <a:xfrm>
            <a:off x="3218498" y="4587183"/>
            <a:ext cx="152400" cy="152400"/>
            <a:chOff x="1524000" y="4343400"/>
            <a:chExt cx="152400" cy="152400"/>
          </a:xfrm>
        </p:grpSpPr>
        <p:cxnSp>
          <p:nvCxnSpPr>
            <p:cNvPr id="15" name="Straight Connector 14"/>
            <p:cNvCxnSpPr/>
            <p:nvPr/>
          </p:nvCxnSpPr>
          <p:spPr>
            <a:xfrm>
              <a:off x="1524000" y="4343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0" y="4343400"/>
              <a:ext cx="152400" cy="152400"/>
            </a:xfrm>
            <a:prstGeom prst="line">
              <a:avLst/>
            </a:prstGeom>
            <a:ln w="381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018848" y="4394238"/>
            <a:ext cx="152400" cy="152400"/>
            <a:chOff x="1524000" y="4343400"/>
            <a:chExt cx="152400" cy="152400"/>
          </a:xfrm>
        </p:grpSpPr>
        <p:cxnSp>
          <p:nvCxnSpPr>
            <p:cNvPr id="28" name="Straight Connector 27"/>
            <p:cNvCxnSpPr/>
            <p:nvPr/>
          </p:nvCxnSpPr>
          <p:spPr>
            <a:xfrm>
              <a:off x="1524000" y="43434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24000" y="4343400"/>
              <a:ext cx="152400" cy="152400"/>
            </a:xfrm>
            <a:prstGeom prst="line">
              <a:avLst/>
            </a:prstGeom>
            <a:ln w="38100">
              <a:solidFill>
                <a:schemeClr val="tx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a:off x="3291248" y="4663383"/>
            <a:ext cx="0" cy="1432617"/>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95048" y="4470438"/>
            <a:ext cx="0" cy="1432617"/>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98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Centre of Mass</a:t>
            </a:r>
          </a:p>
        </p:txBody>
      </p:sp>
      <p:sp>
        <p:nvSpPr>
          <p:cNvPr id="6" name="Content Placeholder 12"/>
          <p:cNvSpPr>
            <a:spLocks noGrp="1"/>
          </p:cNvSpPr>
          <p:nvPr>
            <p:ph idx="4294967295"/>
          </p:nvPr>
        </p:nvSpPr>
        <p:spPr>
          <a:xfrm>
            <a:off x="152400" y="1066800"/>
            <a:ext cx="8839200" cy="5181600"/>
          </a:xfrm>
          <a:prstGeom prst="rect">
            <a:avLst/>
          </a:prstGeom>
        </p:spPr>
        <p:txBody>
          <a:bodyPr anchor="t" anchorCtr="0"/>
          <a:lstStyle/>
          <a:p>
            <a:pPr marL="0" indent="0">
              <a:buNone/>
            </a:pPr>
            <a:r>
              <a:rPr lang="en-US" sz="2800" dirty="0" smtClean="0"/>
              <a:t>Consider </a:t>
            </a:r>
            <a:r>
              <a:rPr lang="en-US" sz="2800" dirty="0"/>
              <a:t>a system made up of two particles of masses m</a:t>
            </a:r>
            <a:r>
              <a:rPr lang="en-US" sz="2800" baseline="-25000" dirty="0"/>
              <a:t>A</a:t>
            </a:r>
            <a:r>
              <a:rPr lang="en-US" sz="2800" dirty="0"/>
              <a:t> and </a:t>
            </a:r>
            <a:r>
              <a:rPr lang="en-US" sz="2800" dirty="0" err="1"/>
              <a:t>m</a:t>
            </a:r>
            <a:r>
              <a:rPr lang="en-US" sz="2800" baseline="-25000" dirty="0" err="1"/>
              <a:t>B</a:t>
            </a:r>
            <a:r>
              <a:rPr lang="en-US" sz="2800" dirty="0"/>
              <a:t>, both lying along the x-axis at positions </a:t>
            </a:r>
            <a:r>
              <a:rPr lang="en-US" sz="2800" dirty="0" err="1"/>
              <a:t>x</a:t>
            </a:r>
            <a:r>
              <a:rPr lang="en-US" sz="2800" baseline="-25000" dirty="0" err="1"/>
              <a:t>A</a:t>
            </a:r>
            <a:r>
              <a:rPr lang="en-US" sz="2800" dirty="0"/>
              <a:t> and </a:t>
            </a:r>
            <a:r>
              <a:rPr lang="en-US" sz="2800" dirty="0" err="1"/>
              <a:t>x</a:t>
            </a:r>
            <a:r>
              <a:rPr lang="en-US" sz="2800" baseline="-25000" dirty="0" err="1"/>
              <a:t>B</a:t>
            </a:r>
            <a:r>
              <a:rPr lang="en-US" sz="2800" dirty="0"/>
              <a:t>.  Let’s calculate the </a:t>
            </a:r>
            <a:r>
              <a:rPr lang="en-US" sz="2800" dirty="0" err="1">
                <a:solidFill>
                  <a:schemeClr val="accent1"/>
                </a:solidFill>
              </a:rPr>
              <a:t>centre</a:t>
            </a:r>
            <a:r>
              <a:rPr lang="en-US" sz="2800" dirty="0">
                <a:solidFill>
                  <a:schemeClr val="accent1"/>
                </a:solidFill>
              </a:rPr>
              <a:t> of </a:t>
            </a:r>
            <a:r>
              <a:rPr lang="en-US" sz="2800" dirty="0" smtClean="0">
                <a:solidFill>
                  <a:schemeClr val="accent1"/>
                </a:solidFill>
              </a:rPr>
              <a:t>mass</a:t>
            </a:r>
            <a:r>
              <a:rPr lang="en-US" sz="2800" dirty="0" smtClean="0"/>
              <a:t>.</a:t>
            </a:r>
            <a:endParaRPr lang="en-ZA" sz="2800"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5" name="Group 1"/>
          <p:cNvGrpSpPr>
            <a:grpSpLocks noChangeAspect="1"/>
          </p:cNvGrpSpPr>
          <p:nvPr/>
        </p:nvGrpSpPr>
        <p:grpSpPr bwMode="auto">
          <a:xfrm>
            <a:off x="706454" y="2799570"/>
            <a:ext cx="6851650" cy="2419350"/>
            <a:chOff x="1020" y="4995"/>
            <a:chExt cx="5395" cy="1905"/>
          </a:xfrm>
        </p:grpSpPr>
        <p:sp>
          <p:nvSpPr>
            <p:cNvPr id="7" name="AutoShape 5"/>
            <p:cNvSpPr>
              <a:spLocks noChangeShapeType="1"/>
            </p:cNvSpPr>
            <p:nvPr/>
          </p:nvSpPr>
          <p:spPr bwMode="auto">
            <a:xfrm>
              <a:off x="1290" y="4995"/>
              <a:ext cx="0" cy="1905"/>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AutoShape 4"/>
            <p:cNvSpPr>
              <a:spLocks noChangeShapeType="1"/>
            </p:cNvSpPr>
            <p:nvPr/>
          </p:nvSpPr>
          <p:spPr bwMode="auto">
            <a:xfrm>
              <a:off x="1020" y="5880"/>
              <a:ext cx="5395" cy="0"/>
            </a:xfrm>
            <a:prstGeom prst="straightConnector1">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Oval 3"/>
            <p:cNvSpPr>
              <a:spLocks noChangeAspect="1" noChangeArrowheads="1"/>
            </p:cNvSpPr>
            <p:nvPr/>
          </p:nvSpPr>
          <p:spPr bwMode="auto">
            <a:xfrm>
              <a:off x="2295" y="5730"/>
              <a:ext cx="288" cy="28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10" name="Oval 2"/>
            <p:cNvSpPr>
              <a:spLocks noChangeAspect="1" noChangeArrowheads="1"/>
            </p:cNvSpPr>
            <p:nvPr/>
          </p:nvSpPr>
          <p:spPr bwMode="auto">
            <a:xfrm>
              <a:off x="5220" y="5745"/>
              <a:ext cx="288" cy="28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grpSp>
      <p:sp>
        <p:nvSpPr>
          <p:cNvPr id="11" name="TextBox 10"/>
          <p:cNvSpPr txBox="1"/>
          <p:nvPr/>
        </p:nvSpPr>
        <p:spPr>
          <a:xfrm>
            <a:off x="7239000" y="3952750"/>
            <a:ext cx="349776" cy="523220"/>
          </a:xfrm>
          <a:prstGeom prst="rect">
            <a:avLst/>
          </a:prstGeom>
          <a:noFill/>
        </p:spPr>
        <p:txBody>
          <a:bodyPr wrap="none" rtlCol="0">
            <a:spAutoFit/>
          </a:bodyPr>
          <a:lstStyle/>
          <a:p>
            <a:r>
              <a:rPr lang="en-ZA" sz="2800" b="1" dirty="0" smtClean="0"/>
              <a:t>x</a:t>
            </a:r>
            <a:endParaRPr lang="en-ZA" sz="2800" b="1" dirty="0"/>
          </a:p>
        </p:txBody>
      </p:sp>
      <p:sp>
        <p:nvSpPr>
          <p:cNvPr id="12" name="TextBox 11"/>
          <p:cNvSpPr txBox="1"/>
          <p:nvPr/>
        </p:nvSpPr>
        <p:spPr>
          <a:xfrm>
            <a:off x="609600" y="2591330"/>
            <a:ext cx="354584" cy="523220"/>
          </a:xfrm>
          <a:prstGeom prst="rect">
            <a:avLst/>
          </a:prstGeom>
          <a:noFill/>
        </p:spPr>
        <p:txBody>
          <a:bodyPr wrap="none" rtlCol="0">
            <a:spAutoFit/>
          </a:bodyPr>
          <a:lstStyle/>
          <a:p>
            <a:r>
              <a:rPr lang="en-ZA" sz="2800" b="1" dirty="0" smtClean="0"/>
              <a:t>y</a:t>
            </a:r>
            <a:endParaRPr lang="en-ZA" sz="2800"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1483413578"/>
              </p:ext>
            </p:extLst>
          </p:nvPr>
        </p:nvGraphicFramePr>
        <p:xfrm>
          <a:off x="2248680" y="4038600"/>
          <a:ext cx="646920" cy="646920"/>
        </p:xfrm>
        <a:graphic>
          <a:graphicData uri="http://schemas.openxmlformats.org/presentationml/2006/ole">
            <mc:AlternateContent xmlns:mc="http://schemas.openxmlformats.org/markup-compatibility/2006">
              <mc:Choice xmlns:v="urn:schemas-microsoft-com:vml" Requires="v">
                <p:oleObj spid="_x0000_s30102" name="Equation" r:id="rId3" imgW="215640" imgH="215640" progId="Equation.3">
                  <p:embed/>
                </p:oleObj>
              </mc:Choice>
              <mc:Fallback>
                <p:oleObj name="Equation" r:id="rId3" imgW="215640" imgH="215640" progId="Equation.3">
                  <p:embed/>
                  <p:pic>
                    <p:nvPicPr>
                      <p:cNvPr id="0" name=""/>
                      <p:cNvPicPr/>
                      <p:nvPr/>
                    </p:nvPicPr>
                    <p:blipFill>
                      <a:blip r:embed="rId4"/>
                      <a:stretch>
                        <a:fillRect/>
                      </a:stretch>
                    </p:blipFill>
                    <p:spPr>
                      <a:xfrm>
                        <a:off x="2248680" y="4038600"/>
                        <a:ext cx="646920" cy="64692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25589351"/>
              </p:ext>
            </p:extLst>
          </p:nvPr>
        </p:nvGraphicFramePr>
        <p:xfrm>
          <a:off x="5982480" y="4075920"/>
          <a:ext cx="646920" cy="646920"/>
        </p:xfrm>
        <a:graphic>
          <a:graphicData uri="http://schemas.openxmlformats.org/presentationml/2006/ole">
            <mc:AlternateContent xmlns:mc="http://schemas.openxmlformats.org/markup-compatibility/2006">
              <mc:Choice xmlns:v="urn:schemas-microsoft-com:vml" Requires="v">
                <p:oleObj spid="_x0000_s30103" name="Equation" r:id="rId5" imgW="215640" imgH="215640" progId="Equation.3">
                  <p:embed/>
                </p:oleObj>
              </mc:Choice>
              <mc:Fallback>
                <p:oleObj name="Equation" r:id="rId5" imgW="215640" imgH="215640" progId="Equation.3">
                  <p:embed/>
                  <p:pic>
                    <p:nvPicPr>
                      <p:cNvPr id="0" name=""/>
                      <p:cNvPicPr/>
                      <p:nvPr/>
                    </p:nvPicPr>
                    <p:blipFill>
                      <a:blip r:embed="rId6"/>
                      <a:stretch>
                        <a:fillRect/>
                      </a:stretch>
                    </p:blipFill>
                    <p:spPr>
                      <a:xfrm>
                        <a:off x="5982480" y="4075920"/>
                        <a:ext cx="646920" cy="64692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30070"/>
              </p:ext>
            </p:extLst>
          </p:nvPr>
        </p:nvGraphicFramePr>
        <p:xfrm>
          <a:off x="1447800" y="2514600"/>
          <a:ext cx="532440" cy="646920"/>
        </p:xfrm>
        <a:graphic>
          <a:graphicData uri="http://schemas.openxmlformats.org/presentationml/2006/ole">
            <mc:AlternateContent xmlns:mc="http://schemas.openxmlformats.org/markup-compatibility/2006">
              <mc:Choice xmlns:v="urn:schemas-microsoft-com:vml" Requires="v">
                <p:oleObj spid="_x0000_s30104" name="Equation" r:id="rId7" imgW="177480" imgH="215640" progId="Equation.3">
                  <p:embed/>
                </p:oleObj>
              </mc:Choice>
              <mc:Fallback>
                <p:oleObj name="Equation" r:id="rId7" imgW="177480" imgH="215640" progId="Equation.3">
                  <p:embed/>
                  <p:pic>
                    <p:nvPicPr>
                      <p:cNvPr id="0" name=""/>
                      <p:cNvPicPr/>
                      <p:nvPr/>
                    </p:nvPicPr>
                    <p:blipFill>
                      <a:blip r:embed="rId8"/>
                      <a:stretch>
                        <a:fillRect/>
                      </a:stretch>
                    </p:blipFill>
                    <p:spPr>
                      <a:xfrm>
                        <a:off x="1447800" y="2514600"/>
                        <a:ext cx="532440" cy="64692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8211076"/>
              </p:ext>
            </p:extLst>
          </p:nvPr>
        </p:nvGraphicFramePr>
        <p:xfrm>
          <a:off x="3581400" y="2799570"/>
          <a:ext cx="532440" cy="646920"/>
        </p:xfrm>
        <a:graphic>
          <a:graphicData uri="http://schemas.openxmlformats.org/presentationml/2006/ole">
            <mc:AlternateContent xmlns:mc="http://schemas.openxmlformats.org/markup-compatibility/2006">
              <mc:Choice xmlns:v="urn:schemas-microsoft-com:vml" Requires="v">
                <p:oleObj spid="_x0000_s30105" name="Equation" r:id="rId9" imgW="177480" imgH="215640" progId="Equation.3">
                  <p:embed/>
                </p:oleObj>
              </mc:Choice>
              <mc:Fallback>
                <p:oleObj name="Equation" r:id="rId9" imgW="177480" imgH="215640" progId="Equation.3">
                  <p:embed/>
                  <p:pic>
                    <p:nvPicPr>
                      <p:cNvPr id="0" name=""/>
                      <p:cNvPicPr/>
                      <p:nvPr/>
                    </p:nvPicPr>
                    <p:blipFill>
                      <a:blip r:embed="rId10"/>
                      <a:stretch>
                        <a:fillRect/>
                      </a:stretch>
                    </p:blipFill>
                    <p:spPr>
                      <a:xfrm>
                        <a:off x="3581400" y="2799570"/>
                        <a:ext cx="532440" cy="646920"/>
                      </a:xfrm>
                      <a:prstGeom prst="rect">
                        <a:avLst/>
                      </a:prstGeom>
                    </p:spPr>
                  </p:pic>
                </p:oleObj>
              </mc:Fallback>
            </mc:AlternateContent>
          </a:graphicData>
        </a:graphic>
      </p:graphicFrame>
      <p:cxnSp>
        <p:nvCxnSpPr>
          <p:cNvPr id="18" name="Straight Arrow Connector 17"/>
          <p:cNvCxnSpPr/>
          <p:nvPr/>
        </p:nvCxnSpPr>
        <p:spPr>
          <a:xfrm>
            <a:off x="1049354" y="3237720"/>
            <a:ext cx="1459230" cy="0"/>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49354" y="3542520"/>
            <a:ext cx="5173980" cy="0"/>
          </a:xfrm>
          <a:prstGeom prst="straightConnector1">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2150552633"/>
              </p:ext>
            </p:extLst>
          </p:nvPr>
        </p:nvGraphicFramePr>
        <p:xfrm>
          <a:off x="1371600" y="4876800"/>
          <a:ext cx="3694680" cy="1294920"/>
        </p:xfrm>
        <a:graphic>
          <a:graphicData uri="http://schemas.openxmlformats.org/presentationml/2006/ole">
            <mc:AlternateContent xmlns:mc="http://schemas.openxmlformats.org/markup-compatibility/2006">
              <mc:Choice xmlns:v="urn:schemas-microsoft-com:vml" Requires="v">
                <p:oleObj spid="_x0000_s30106" name="Equation" r:id="rId11" imgW="1231560" imgH="431640" progId="Equation.3">
                  <p:embed/>
                </p:oleObj>
              </mc:Choice>
              <mc:Fallback>
                <p:oleObj name="Equation" r:id="rId11" imgW="1231560" imgH="431640" progId="Equation.3">
                  <p:embed/>
                  <p:pic>
                    <p:nvPicPr>
                      <p:cNvPr id="0" name=""/>
                      <p:cNvPicPr/>
                      <p:nvPr/>
                    </p:nvPicPr>
                    <p:blipFill>
                      <a:blip r:embed="rId12"/>
                      <a:stretch>
                        <a:fillRect/>
                      </a:stretch>
                    </p:blipFill>
                    <p:spPr>
                      <a:xfrm>
                        <a:off x="1371600" y="4876800"/>
                        <a:ext cx="3694680" cy="1294920"/>
                      </a:xfrm>
                      <a:prstGeom prst="rect">
                        <a:avLst/>
                      </a:prstGeom>
                      <a:ln w="12700">
                        <a:solidFill>
                          <a:schemeClr val="tx1"/>
                        </a:solidFill>
                      </a:ln>
                    </p:spPr>
                  </p:pic>
                </p:oleObj>
              </mc:Fallback>
            </mc:AlternateContent>
          </a:graphicData>
        </a:graphic>
      </p:graphicFrame>
      <p:sp>
        <p:nvSpPr>
          <p:cNvPr id="22" name="Text Box 3"/>
          <p:cNvSpPr txBox="1">
            <a:spLocks noChangeArrowheads="1"/>
          </p:cNvSpPr>
          <p:nvPr/>
        </p:nvSpPr>
        <p:spPr bwMode="auto">
          <a:xfrm>
            <a:off x="5257800" y="4876800"/>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solidFill>
                  <a:schemeClr val="accent2"/>
                </a:solidFill>
              </a:rPr>
              <a:t>For two particles, the </a:t>
            </a:r>
            <a:r>
              <a:rPr lang="en-US" sz="2400" dirty="0"/>
              <a:t>center of mass</a:t>
            </a:r>
            <a:r>
              <a:rPr lang="en-US" sz="2400" dirty="0">
                <a:solidFill>
                  <a:schemeClr val="accent2"/>
                </a:solidFill>
              </a:rPr>
              <a:t> lies closer to the one with the most </a:t>
            </a:r>
            <a:r>
              <a:rPr lang="en-US" sz="2400" dirty="0" smtClean="0">
                <a:solidFill>
                  <a:schemeClr val="accent2"/>
                </a:solidFill>
              </a:rPr>
              <a:t>mass</a:t>
            </a:r>
            <a:r>
              <a:rPr lang="en-US" sz="2400" dirty="0">
                <a:solidFill>
                  <a:schemeClr val="accent2"/>
                </a:solidFill>
              </a:rPr>
              <a:t>.</a:t>
            </a:r>
          </a:p>
        </p:txBody>
      </p:sp>
      <p:graphicFrame>
        <p:nvGraphicFramePr>
          <p:cNvPr id="23" name="Object 22"/>
          <p:cNvGraphicFramePr>
            <a:graphicFrameLocks noChangeAspect="1"/>
          </p:cNvGraphicFramePr>
          <p:nvPr>
            <p:extLst>
              <p:ext uri="{D42A27DB-BD31-4B8C-83A1-F6EECF244321}">
                <p14:modId xmlns:p14="http://schemas.microsoft.com/office/powerpoint/2010/main" val="3217063554"/>
              </p:ext>
            </p:extLst>
          </p:nvPr>
        </p:nvGraphicFramePr>
        <p:xfrm>
          <a:off x="3124200" y="4038600"/>
          <a:ext cx="799200" cy="685800"/>
        </p:xfrm>
        <a:graphic>
          <a:graphicData uri="http://schemas.openxmlformats.org/presentationml/2006/ole">
            <mc:AlternateContent xmlns:mc="http://schemas.openxmlformats.org/markup-compatibility/2006">
              <mc:Choice xmlns:v="urn:schemas-microsoft-com:vml" Requires="v">
                <p:oleObj spid="_x0000_s30107" name="Equation" r:id="rId13" imgW="266400" imgH="228600" progId="Equation.3">
                  <p:embed/>
                </p:oleObj>
              </mc:Choice>
              <mc:Fallback>
                <p:oleObj name="Equation" r:id="rId13" imgW="266400" imgH="228600" progId="Equation.3">
                  <p:embed/>
                  <p:pic>
                    <p:nvPicPr>
                      <p:cNvPr id="0" name=""/>
                      <p:cNvPicPr/>
                      <p:nvPr/>
                    </p:nvPicPr>
                    <p:blipFill>
                      <a:blip r:embed="rId14"/>
                      <a:stretch>
                        <a:fillRect/>
                      </a:stretch>
                    </p:blipFill>
                    <p:spPr>
                      <a:xfrm>
                        <a:off x="3124200" y="4038600"/>
                        <a:ext cx="799200" cy="685800"/>
                      </a:xfrm>
                      <a:prstGeom prst="rect">
                        <a:avLst/>
                      </a:prstGeom>
                    </p:spPr>
                  </p:pic>
                </p:oleObj>
              </mc:Fallback>
            </mc:AlternateContent>
          </a:graphicData>
        </a:graphic>
      </p:graphicFrame>
      <p:cxnSp>
        <p:nvCxnSpPr>
          <p:cNvPr id="25" name="Straight Connector 24"/>
          <p:cNvCxnSpPr/>
          <p:nvPr/>
        </p:nvCxnSpPr>
        <p:spPr>
          <a:xfrm>
            <a:off x="3429000" y="3752070"/>
            <a:ext cx="0" cy="365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53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Centre of Mass</a:t>
            </a:r>
          </a:p>
        </p:txBody>
      </p:sp>
      <p:sp>
        <p:nvSpPr>
          <p:cNvPr id="6" name="Content Placeholder 12"/>
          <p:cNvSpPr>
            <a:spLocks noGrp="1"/>
          </p:cNvSpPr>
          <p:nvPr>
            <p:ph idx="4294967295"/>
          </p:nvPr>
        </p:nvSpPr>
        <p:spPr>
          <a:xfrm>
            <a:off x="152400" y="1066800"/>
            <a:ext cx="8839200" cy="5181600"/>
          </a:xfrm>
          <a:prstGeom prst="rect">
            <a:avLst/>
          </a:prstGeom>
        </p:spPr>
        <p:txBody>
          <a:bodyPr anchor="t" anchorCtr="0"/>
          <a:lstStyle/>
          <a:p>
            <a:pPr marL="0" indent="0">
              <a:buNone/>
            </a:pPr>
            <a:r>
              <a:rPr lang="en-US" sz="2800" dirty="0"/>
              <a:t>Now let’s consider a body composed of masses m</a:t>
            </a:r>
            <a:r>
              <a:rPr lang="en-US" sz="2800" baseline="-25000" dirty="0"/>
              <a:t>1</a:t>
            </a:r>
            <a:r>
              <a:rPr lang="en-US" sz="2800" dirty="0"/>
              <a:t>, m</a:t>
            </a:r>
            <a:r>
              <a:rPr lang="en-US" sz="2800" baseline="-25000" dirty="0"/>
              <a:t>2</a:t>
            </a:r>
            <a:r>
              <a:rPr lang="en-US" sz="2800" dirty="0"/>
              <a:t>, m</a:t>
            </a:r>
            <a:r>
              <a:rPr lang="en-US" sz="2800" baseline="-25000" dirty="0"/>
              <a:t>3</a:t>
            </a:r>
            <a:r>
              <a:rPr lang="en-US" sz="2800" dirty="0"/>
              <a:t> located at </a:t>
            </a:r>
            <a:r>
              <a:rPr lang="en-US" sz="2800" dirty="0">
                <a:solidFill>
                  <a:schemeClr val="accent1"/>
                </a:solidFill>
              </a:rPr>
              <a:t>three</a:t>
            </a:r>
            <a:r>
              <a:rPr lang="en-US" sz="2800" dirty="0"/>
              <a:t> different positions.</a:t>
            </a:r>
            <a:endParaRPr lang="en-ZA" sz="2800"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pSp>
        <p:nvGrpSpPr>
          <p:cNvPr id="17" name="Group 20"/>
          <p:cNvGrpSpPr>
            <a:grpSpLocks noChangeAspect="1"/>
          </p:cNvGrpSpPr>
          <p:nvPr/>
        </p:nvGrpSpPr>
        <p:grpSpPr bwMode="auto">
          <a:xfrm>
            <a:off x="5557837" y="1938337"/>
            <a:ext cx="2900363" cy="2100263"/>
            <a:chOff x="3257" y="9375"/>
            <a:chExt cx="3046" cy="2205"/>
          </a:xfrm>
        </p:grpSpPr>
        <p:sp>
          <p:nvSpPr>
            <p:cNvPr id="20" name="Oval 23"/>
            <p:cNvSpPr>
              <a:spLocks noChangeAspect="1" noChangeArrowheads="1"/>
            </p:cNvSpPr>
            <p:nvPr/>
          </p:nvSpPr>
          <p:spPr bwMode="auto">
            <a:xfrm>
              <a:off x="3745" y="9375"/>
              <a:ext cx="288" cy="28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4" name="Oval 22"/>
            <p:cNvSpPr>
              <a:spLocks noChangeAspect="1" noChangeArrowheads="1"/>
            </p:cNvSpPr>
            <p:nvPr/>
          </p:nvSpPr>
          <p:spPr bwMode="auto">
            <a:xfrm>
              <a:off x="6015" y="10047"/>
              <a:ext cx="288" cy="28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sp>
          <p:nvSpPr>
            <p:cNvPr id="26" name="Oval 21"/>
            <p:cNvSpPr>
              <a:spLocks noChangeAspect="1" noChangeArrowheads="1"/>
            </p:cNvSpPr>
            <p:nvPr/>
          </p:nvSpPr>
          <p:spPr bwMode="auto">
            <a:xfrm>
              <a:off x="3257" y="11292"/>
              <a:ext cx="288" cy="288"/>
            </a:xfrm>
            <a:prstGeom prst="ellipse">
              <a:avLst/>
            </a:pr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ZA"/>
            </a:p>
          </p:txBody>
        </p:sp>
      </p:grpSp>
      <p:graphicFrame>
        <p:nvGraphicFramePr>
          <p:cNvPr id="27" name="Object 26"/>
          <p:cNvGraphicFramePr>
            <a:graphicFrameLocks noChangeAspect="1"/>
          </p:cNvGraphicFramePr>
          <p:nvPr>
            <p:extLst>
              <p:ext uri="{D42A27DB-BD31-4B8C-83A1-F6EECF244321}">
                <p14:modId xmlns:p14="http://schemas.microsoft.com/office/powerpoint/2010/main" val="839197711"/>
              </p:ext>
            </p:extLst>
          </p:nvPr>
        </p:nvGraphicFramePr>
        <p:xfrm>
          <a:off x="228600" y="2212657"/>
          <a:ext cx="4990680" cy="1180440"/>
        </p:xfrm>
        <a:graphic>
          <a:graphicData uri="http://schemas.openxmlformats.org/presentationml/2006/ole">
            <mc:AlternateContent xmlns:mc="http://schemas.openxmlformats.org/markup-compatibility/2006">
              <mc:Choice xmlns:v="urn:schemas-microsoft-com:vml" Requires="v">
                <p:oleObj spid="_x0000_s30869" name="Equation" r:id="rId3" imgW="1663560" imgH="393480" progId="Equation.3">
                  <p:embed/>
                </p:oleObj>
              </mc:Choice>
              <mc:Fallback>
                <p:oleObj name="Equation" r:id="rId3" imgW="1663560" imgH="393480" progId="Equation.3">
                  <p:embed/>
                  <p:pic>
                    <p:nvPicPr>
                      <p:cNvPr id="0" name=""/>
                      <p:cNvPicPr/>
                      <p:nvPr/>
                    </p:nvPicPr>
                    <p:blipFill>
                      <a:blip r:embed="rId4"/>
                      <a:stretch>
                        <a:fillRect/>
                      </a:stretch>
                    </p:blipFill>
                    <p:spPr>
                      <a:xfrm>
                        <a:off x="228600" y="2212657"/>
                        <a:ext cx="4990680" cy="118044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2912207"/>
              </p:ext>
            </p:extLst>
          </p:nvPr>
        </p:nvGraphicFramePr>
        <p:xfrm>
          <a:off x="228600" y="3748358"/>
          <a:ext cx="5180760" cy="2361960"/>
        </p:xfrm>
        <a:graphic>
          <a:graphicData uri="http://schemas.openxmlformats.org/presentationml/2006/ole">
            <mc:AlternateContent xmlns:mc="http://schemas.openxmlformats.org/markup-compatibility/2006">
              <mc:Choice xmlns:v="urn:schemas-microsoft-com:vml" Requires="v">
                <p:oleObj spid="_x0000_s30870" name="Equation" r:id="rId5" imgW="1726920" imgH="787320" progId="Equation.3">
                  <p:embed/>
                </p:oleObj>
              </mc:Choice>
              <mc:Fallback>
                <p:oleObj name="Equation" r:id="rId5" imgW="1726920" imgH="787320" progId="Equation.3">
                  <p:embed/>
                  <p:pic>
                    <p:nvPicPr>
                      <p:cNvPr id="0" name=""/>
                      <p:cNvPicPr/>
                      <p:nvPr/>
                    </p:nvPicPr>
                    <p:blipFill>
                      <a:blip r:embed="rId6"/>
                      <a:stretch>
                        <a:fillRect/>
                      </a:stretch>
                    </p:blipFill>
                    <p:spPr>
                      <a:xfrm>
                        <a:off x="228600" y="3748358"/>
                        <a:ext cx="5180760" cy="2361960"/>
                      </a:xfrm>
                      <a:prstGeom prst="rect">
                        <a:avLst/>
                      </a:prstGeom>
                    </p:spPr>
                  </p:pic>
                </p:oleObj>
              </mc:Fallback>
            </mc:AlternateContent>
          </a:graphicData>
        </a:graphic>
      </p:graphicFrame>
    </p:spTree>
    <p:extLst>
      <p:ext uri="{BB962C8B-B14F-4D97-AF65-F5344CB8AC3E}">
        <p14:creationId xmlns:p14="http://schemas.microsoft.com/office/powerpoint/2010/main" val="247583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27078</TotalTime>
  <Words>1395</Words>
  <Application>Microsoft Office PowerPoint</Application>
  <PresentationFormat>On-screen Show (4:3)</PresentationFormat>
  <Paragraphs>101</Paragraphs>
  <Slides>30</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4" baseType="lpstr">
      <vt:lpstr>Office Theme</vt:lpstr>
      <vt:lpstr>1_CC4eActiveLectureQuestions</vt:lpstr>
      <vt:lpstr>2_CC4eActiveLectureQuestions</vt:lpstr>
      <vt:lpstr>Equation</vt:lpstr>
      <vt:lpstr>Physics 1025F Mechanics  </vt:lpstr>
      <vt:lpstr>Chapter 7: Centre of Mass</vt:lpstr>
      <vt:lpstr>Centre of Mass</vt:lpstr>
      <vt:lpstr>Centre of Mass</vt:lpstr>
      <vt:lpstr>Centre of Mass</vt:lpstr>
      <vt:lpstr>Centre of Mass</vt:lpstr>
      <vt:lpstr>Centre of Mass</vt:lpstr>
      <vt:lpstr>Centre of Mass</vt:lpstr>
      <vt:lpstr>Centre of Mass</vt:lpstr>
      <vt:lpstr>Chapter 8: Rotational Motion</vt:lpstr>
      <vt:lpstr>Rotational Equivalent of Force</vt:lpstr>
      <vt:lpstr>Opening the Door</vt:lpstr>
      <vt:lpstr>Opening the Door</vt:lpstr>
      <vt:lpstr>Opening the Door</vt:lpstr>
      <vt:lpstr>Opening the Door</vt:lpstr>
      <vt:lpstr>Opening the Door</vt:lpstr>
      <vt:lpstr>Torque</vt:lpstr>
      <vt:lpstr>Torque</vt:lpstr>
      <vt:lpstr>Direction of Torque</vt:lpstr>
      <vt:lpstr>Example: Torque</vt:lpstr>
      <vt:lpstr>Torque</vt:lpstr>
      <vt:lpstr>Example: Torque</vt:lpstr>
      <vt:lpstr>Chapter 9: Static Equilibrium</vt:lpstr>
      <vt:lpstr>The Conditions for Equilibrium</vt:lpstr>
      <vt:lpstr>Solving Statics Problems</vt:lpstr>
      <vt:lpstr>Solving Statics Problems</vt:lpstr>
      <vt:lpstr>Example: Static Equilibrium</vt:lpstr>
      <vt:lpstr>Example: Static Equilibrium</vt:lpstr>
      <vt:lpstr>Example: Static Equilibrium</vt:lpstr>
      <vt:lpstr>Example: Static Equilibrium</vt:lpstr>
    </vt:vector>
  </TitlesOfParts>
  <Company>University of Cape Town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PHY1025F M01</dc:title>
  <dc:creator>Steve Peterson</dc:creator>
  <cp:lastModifiedBy>Amos</cp:lastModifiedBy>
  <cp:revision>1224</cp:revision>
  <cp:lastPrinted>2013-03-05T09:54:09Z</cp:lastPrinted>
  <dcterms:created xsi:type="dcterms:W3CDTF">2011-03-04T08:49:28Z</dcterms:created>
  <dcterms:modified xsi:type="dcterms:W3CDTF">2014-05-20T08:42:17Z</dcterms:modified>
</cp:coreProperties>
</file>