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  <p:sldMasterId id="2147483792" r:id="rId2"/>
    <p:sldMasterId id="2147483804" r:id="rId3"/>
    <p:sldMasterId id="2147483816" r:id="rId4"/>
    <p:sldMasterId id="2147483828" r:id="rId5"/>
    <p:sldMasterId id="2147483840" r:id="rId6"/>
    <p:sldMasterId id="2147483852" r:id="rId7"/>
    <p:sldMasterId id="2147483864" r:id="rId8"/>
  </p:sldMasterIdLst>
  <p:notesMasterIdLst>
    <p:notesMasterId r:id="rId39"/>
  </p:notesMasterIdLst>
  <p:handoutMasterIdLst>
    <p:handoutMasterId r:id="rId40"/>
  </p:handoutMasterIdLst>
  <p:sldIdLst>
    <p:sldId id="1121" r:id="rId9"/>
    <p:sldId id="604" r:id="rId10"/>
    <p:sldId id="1119" r:id="rId11"/>
    <p:sldId id="1054" r:id="rId12"/>
    <p:sldId id="1057" r:id="rId13"/>
    <p:sldId id="1060" r:id="rId14"/>
    <p:sldId id="1063" r:id="rId15"/>
    <p:sldId id="1072" r:id="rId16"/>
    <p:sldId id="1071" r:id="rId17"/>
    <p:sldId id="993" r:id="rId18"/>
    <p:sldId id="995" r:id="rId19"/>
    <p:sldId id="1017" r:id="rId20"/>
    <p:sldId id="1008" r:id="rId21"/>
    <p:sldId id="1025" r:id="rId22"/>
    <p:sldId id="1099" r:id="rId23"/>
    <p:sldId id="1073" r:id="rId24"/>
    <p:sldId id="1081" r:id="rId25"/>
    <p:sldId id="1082" r:id="rId26"/>
    <p:sldId id="1084" r:id="rId27"/>
    <p:sldId id="1100" r:id="rId28"/>
    <p:sldId id="998" r:id="rId29"/>
    <p:sldId id="999" r:id="rId30"/>
    <p:sldId id="1034" r:id="rId31"/>
    <p:sldId id="1000" r:id="rId32"/>
    <p:sldId id="1035" r:id="rId33"/>
    <p:sldId id="1038" r:id="rId34"/>
    <p:sldId id="1120" r:id="rId35"/>
    <p:sldId id="1103" r:id="rId36"/>
    <p:sldId id="1002" r:id="rId37"/>
    <p:sldId id="1003" r:id="rId3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60" autoAdjust="0"/>
    <p:restoredTop sz="90409" autoAdjust="0"/>
  </p:normalViewPr>
  <p:slideViewPr>
    <p:cSldViewPr>
      <p:cViewPr varScale="1">
        <p:scale>
          <a:sx n="67" d="100"/>
          <a:sy n="67" d="100"/>
        </p:scale>
        <p:origin x="-112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682" y="-96"/>
      </p:cViewPr>
      <p:guideLst>
        <p:guide orient="horz" pos="3126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1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r">
              <a:defRPr sz="1200"/>
            </a:lvl1pPr>
          </a:lstStyle>
          <a:p>
            <a:fld id="{2926F01E-795A-42F8-9333-53A8A310B5A7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9" y="9428163"/>
            <a:ext cx="2946400" cy="496887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r">
              <a:defRPr sz="1200"/>
            </a:lvl1pPr>
          </a:lstStyle>
          <a:p>
            <a:fld id="{FB75C24C-FE0D-4263-BE38-A92C279EDE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5682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r">
              <a:defRPr sz="1200"/>
            </a:lvl1pPr>
          </a:lstStyle>
          <a:p>
            <a:fld id="{32A48150-14BC-4B53-B150-4CA0E1EF8750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6" rIns="91430" bIns="4571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0" tIns="45716" rIns="91430" bIns="4571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r">
              <a:defRPr sz="1200"/>
            </a:lvl1pPr>
          </a:lstStyle>
          <a:p>
            <a:fld id="{021413F5-23E0-4781-AF2D-779D9AFC9A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790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4A0D9B-7D15-4164-B37A-2176F5057FBD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Vuille</a:t>
            </a:r>
            <a:r>
              <a:rPr lang="en-US" dirty="0" smtClean="0"/>
              <a:t>/</a:t>
            </a:r>
            <a:r>
              <a:rPr lang="en-US" dirty="0" err="1" smtClean="0"/>
              <a:t>Serway</a:t>
            </a:r>
            <a:r>
              <a:rPr lang="en-US" baseline="0" dirty="0" smtClean="0"/>
              <a:t> 5.7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413F5-23E0-4781-AF2D-779D9AFC9AF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3112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413F5-23E0-4781-AF2D-779D9AFC9AF3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31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0C5871-EA15-4890-B29F-76FDA98614FF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FCA85B-9FA6-4B03-B11B-70288B3E5CD8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7577" name="Picture 41" descr="770113_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7" b="2799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7570" name="Text Box 34"/>
          <p:cNvSpPr txBox="1">
            <a:spLocks noChangeArrowheads="1"/>
          </p:cNvSpPr>
          <p:nvPr userDrawn="1"/>
        </p:nvSpPr>
        <p:spPr bwMode="auto">
          <a:xfrm>
            <a:off x="276225" y="6537325"/>
            <a:ext cx="46767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val="FFFFFF"/>
                </a:solidFill>
                <a:latin typeface="Times New Roman" pitchFamily="64" charset="0"/>
              </a:rPr>
              <a:t>© 2010 Pearson Education, Inc.</a:t>
            </a:r>
          </a:p>
        </p:txBody>
      </p:sp>
      <p:sp>
        <p:nvSpPr>
          <p:cNvPr id="577576" name="Rectangle 40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5153025" y="2420938"/>
            <a:ext cx="3800475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Font typeface="Wingdings" pitchFamily="48" charset="2"/>
              <a:buNone/>
              <a:defRPr sz="4000" b="1">
                <a:latin typeface="Times New Roman" pitchFamily="64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77578" name="Text Box 42"/>
          <p:cNvSpPr txBox="1">
            <a:spLocks noChangeArrowheads="1"/>
          </p:cNvSpPr>
          <p:nvPr userDrawn="1"/>
        </p:nvSpPr>
        <p:spPr bwMode="auto">
          <a:xfrm>
            <a:off x="2578100" y="6200775"/>
            <a:ext cx="65659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PowerPoint</a:t>
            </a:r>
            <a:r>
              <a:rPr lang="en-US" b="1" baseline="30000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®</a:t>
            </a: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 Lectures for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i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College Physics: A Strategic Approach, </a:t>
            </a: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Second Edition</a:t>
            </a:r>
            <a:endParaRPr lang="en-US" b="1" smtClean="0">
              <a:solidFill>
                <a:srgbClr val="FFFFFF"/>
              </a:solidFill>
              <a:latin typeface="Times New Roman" pitchFamily="6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8720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412733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75662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172306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184771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517987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6083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62591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991600" cy="762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65563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84543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336526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849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991600" cy="762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234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638B7CD-E15A-4219-8664-8940F0B33A60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745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7BE7A0C-FDCB-453D-9792-D0FA9012129F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491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E4E51D-046D-4CB2-B5FE-3179D29E7AAB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672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7DD55F-8BCA-4114-9D5B-A0117CA6DC95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2553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AAED77-02A7-4EC5-B1BF-6D10B6126025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608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638B7CD-E15A-4219-8664-8940F0B33A60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129356-F067-4343-87C2-BE194FE8D1CE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45603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90C12F-2DF7-424C-A5C6-5FFD3F7E8D5A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4929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0C5871-EA15-4890-B29F-76FDA98614FF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13977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FCA85B-9FA6-4B03-B11B-70288B3E5CD8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47570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5645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991600" cy="762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559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638B7CD-E15A-4219-8664-8940F0B33A60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370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7BE7A0C-FDCB-453D-9792-D0FA9012129F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74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E4E51D-046D-4CB2-B5FE-3179D29E7AAB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1418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7DD55F-8BCA-4114-9D5B-A0117CA6DC95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24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7BE7A0C-FDCB-453D-9792-D0FA9012129F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AAED77-02A7-4EC5-B1BF-6D10B6126025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5010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129356-F067-4343-87C2-BE194FE8D1CE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67590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90C12F-2DF7-424C-A5C6-5FFD3F7E8D5A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26919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0C5871-EA15-4890-B29F-76FDA98614FF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75755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FCA85B-9FA6-4B03-B11B-70288B3E5CD8}" type="datetime1">
              <a:rPr lang="en-US" smtClean="0">
                <a:solidFill>
                  <a:prstClr val="black"/>
                </a:solidFill>
              </a:rPr>
              <a:pPr/>
              <a:t>5/20/2014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PHY1025F: Heat and Properties of Matter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12760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7577" name="Picture 41" descr="770113_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7" b="2799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7570" name="Text Box 34"/>
          <p:cNvSpPr txBox="1">
            <a:spLocks noChangeArrowheads="1"/>
          </p:cNvSpPr>
          <p:nvPr userDrawn="1"/>
        </p:nvSpPr>
        <p:spPr bwMode="auto">
          <a:xfrm>
            <a:off x="276225" y="6537325"/>
            <a:ext cx="46767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val="FFFFFF"/>
                </a:solidFill>
                <a:latin typeface="Times New Roman" pitchFamily="64" charset="0"/>
              </a:rPr>
              <a:t>© 2010 Pearson Education, Inc.</a:t>
            </a:r>
          </a:p>
        </p:txBody>
      </p:sp>
      <p:sp>
        <p:nvSpPr>
          <p:cNvPr id="577576" name="Rectangle 40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5153025" y="2420938"/>
            <a:ext cx="3800475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Font typeface="Wingdings" pitchFamily="48" charset="2"/>
              <a:buNone/>
              <a:defRPr sz="4000" b="1">
                <a:latin typeface="Times New Roman" pitchFamily="64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77578" name="Text Box 42"/>
          <p:cNvSpPr txBox="1">
            <a:spLocks noChangeArrowheads="1"/>
          </p:cNvSpPr>
          <p:nvPr userDrawn="1"/>
        </p:nvSpPr>
        <p:spPr bwMode="auto">
          <a:xfrm>
            <a:off x="2578100" y="6200775"/>
            <a:ext cx="65659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PowerPoint</a:t>
            </a:r>
            <a:r>
              <a:rPr lang="en-US" b="1" baseline="30000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®</a:t>
            </a: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 Lectures for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i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College Physics: A Strategic Approach, </a:t>
            </a: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Second Edition</a:t>
            </a:r>
            <a:endParaRPr lang="en-US" b="1" smtClean="0">
              <a:solidFill>
                <a:srgbClr val="FFFFFF"/>
              </a:solidFill>
              <a:latin typeface="Times New Roman" pitchFamily="6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4349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9473052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3300394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9807629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7606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E4E51D-046D-4CB2-B5FE-3179D29E7AAB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8622846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748523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375675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2110463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0739314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0879031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7577" name="Picture 41" descr="770113_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7" b="2799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7570" name="Text Box 34"/>
          <p:cNvSpPr txBox="1">
            <a:spLocks noChangeArrowheads="1"/>
          </p:cNvSpPr>
          <p:nvPr userDrawn="1"/>
        </p:nvSpPr>
        <p:spPr bwMode="auto">
          <a:xfrm>
            <a:off x="276225" y="6537325"/>
            <a:ext cx="46767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val="FFFFFF"/>
                </a:solidFill>
                <a:latin typeface="Times New Roman" pitchFamily="64" charset="0"/>
              </a:rPr>
              <a:t>© 2010 Pearson Education, Inc.</a:t>
            </a:r>
          </a:p>
        </p:txBody>
      </p:sp>
      <p:sp>
        <p:nvSpPr>
          <p:cNvPr id="577576" name="Rectangle 40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5153025" y="2420938"/>
            <a:ext cx="3800475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Font typeface="Wingdings" pitchFamily="48" charset="2"/>
              <a:buNone/>
              <a:defRPr sz="4000" b="1">
                <a:latin typeface="Times New Roman" pitchFamily="64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77578" name="Text Box 42"/>
          <p:cNvSpPr txBox="1">
            <a:spLocks noChangeArrowheads="1"/>
          </p:cNvSpPr>
          <p:nvPr userDrawn="1"/>
        </p:nvSpPr>
        <p:spPr bwMode="auto">
          <a:xfrm>
            <a:off x="2578100" y="6200775"/>
            <a:ext cx="65659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PowerPoint</a:t>
            </a:r>
            <a:r>
              <a:rPr lang="en-US" b="1" baseline="30000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®</a:t>
            </a: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 Lectures for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i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College Physics: A Strategic Approach, </a:t>
            </a: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Second Edition</a:t>
            </a:r>
            <a:endParaRPr lang="en-US" b="1" smtClean="0">
              <a:solidFill>
                <a:srgbClr val="FFFFFF"/>
              </a:solidFill>
              <a:latin typeface="Times New Roman" pitchFamily="6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30999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5582866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718198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36101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7DD55F-8BCA-4114-9D5B-A0117CA6DC95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8853688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2352474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404823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960976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649751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6727002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2340321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7577" name="Picture 41" descr="770113_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7" b="2799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7570" name="Text Box 34"/>
          <p:cNvSpPr txBox="1">
            <a:spLocks noChangeArrowheads="1"/>
          </p:cNvSpPr>
          <p:nvPr userDrawn="1"/>
        </p:nvSpPr>
        <p:spPr bwMode="auto">
          <a:xfrm>
            <a:off x="276225" y="6537325"/>
            <a:ext cx="46767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val="FFFFFF"/>
                </a:solidFill>
                <a:latin typeface="Times New Roman" pitchFamily="64" charset="0"/>
              </a:rPr>
              <a:t>© 2010 Pearson Education, Inc.</a:t>
            </a:r>
          </a:p>
        </p:txBody>
      </p:sp>
      <p:sp>
        <p:nvSpPr>
          <p:cNvPr id="577576" name="Rectangle 40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5153025" y="2420938"/>
            <a:ext cx="3800475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Font typeface="Wingdings" pitchFamily="48" charset="2"/>
              <a:buNone/>
              <a:defRPr sz="4000" b="1">
                <a:latin typeface="Times New Roman" pitchFamily="64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77578" name="Text Box 42"/>
          <p:cNvSpPr txBox="1">
            <a:spLocks noChangeArrowheads="1"/>
          </p:cNvSpPr>
          <p:nvPr userDrawn="1"/>
        </p:nvSpPr>
        <p:spPr bwMode="auto">
          <a:xfrm>
            <a:off x="2578100" y="6200775"/>
            <a:ext cx="65659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PowerPoint</a:t>
            </a:r>
            <a:r>
              <a:rPr lang="en-US" b="1" baseline="30000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®</a:t>
            </a: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 Lectures for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i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College Physics: A Strategic Approach, </a:t>
            </a: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Second Edition</a:t>
            </a:r>
            <a:endParaRPr lang="en-US" b="1" smtClean="0">
              <a:solidFill>
                <a:srgbClr val="FFFFFF"/>
              </a:solidFill>
              <a:latin typeface="Times New Roman" pitchFamily="6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6377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9011041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0090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AAED77-02A7-4EC5-B1BF-6D10B6126025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5112902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1334209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0832282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720726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88241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536416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5659652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114031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7577" name="Picture 41" descr="770113_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7" b="2799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7570" name="Text Box 34"/>
          <p:cNvSpPr txBox="1">
            <a:spLocks noChangeArrowheads="1"/>
          </p:cNvSpPr>
          <p:nvPr userDrawn="1"/>
        </p:nvSpPr>
        <p:spPr bwMode="auto">
          <a:xfrm>
            <a:off x="276225" y="6537325"/>
            <a:ext cx="46767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val="FFFFFF"/>
                </a:solidFill>
                <a:latin typeface="Times New Roman" pitchFamily="64" charset="0"/>
              </a:rPr>
              <a:t>© 2010 Pearson Education, Inc.</a:t>
            </a:r>
          </a:p>
        </p:txBody>
      </p:sp>
      <p:sp>
        <p:nvSpPr>
          <p:cNvPr id="577576" name="Rectangle 40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5153025" y="2420938"/>
            <a:ext cx="3800475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Font typeface="Wingdings" pitchFamily="48" charset="2"/>
              <a:buNone/>
              <a:defRPr sz="4000" b="1">
                <a:latin typeface="Times New Roman" pitchFamily="64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77578" name="Text Box 42"/>
          <p:cNvSpPr txBox="1">
            <a:spLocks noChangeArrowheads="1"/>
          </p:cNvSpPr>
          <p:nvPr userDrawn="1"/>
        </p:nvSpPr>
        <p:spPr bwMode="auto">
          <a:xfrm>
            <a:off x="2578100" y="6200775"/>
            <a:ext cx="65659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PowerPoint</a:t>
            </a:r>
            <a:r>
              <a:rPr lang="en-US" b="1" baseline="30000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®</a:t>
            </a: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 Lectures for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i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College Physics: A Strategic Approach, </a:t>
            </a: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Second Edition</a:t>
            </a:r>
            <a:endParaRPr lang="en-US" b="1" smtClean="0">
              <a:solidFill>
                <a:srgbClr val="FFFFFF"/>
              </a:solidFill>
              <a:latin typeface="Times New Roman" pitchFamily="6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0024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84741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129356-F067-4343-87C2-BE194FE8D1CE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607580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1833663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7878259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6130411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516373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39996757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599470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8542452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62399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90C12F-2DF7-424C-A5C6-5FFD3F7E8D5A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0" y="152400"/>
            <a:ext cx="9144000" cy="762000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6400800"/>
            <a:ext cx="9144000" cy="304800"/>
          </a:xfrm>
          <a:prstGeom prst="rect">
            <a:avLst/>
          </a:prstGeom>
          <a:gradFill>
            <a:gsLst>
              <a:gs pos="0">
                <a:schemeClr val="tx1"/>
              </a:gs>
              <a:gs pos="100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8"/>
          <p:cNvSpPr txBox="1">
            <a:spLocks/>
          </p:cNvSpPr>
          <p:nvPr userDrawn="1"/>
        </p:nvSpPr>
        <p:spPr>
          <a:xfrm>
            <a:off x="8077200" y="6400800"/>
            <a:ext cx="990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17A6D-4D83-460C-9178-0B33BD0C969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Footer Placeholder 9"/>
          <p:cNvSpPr txBox="1">
            <a:spLocks/>
          </p:cNvSpPr>
          <p:nvPr userDrawn="1"/>
        </p:nvSpPr>
        <p:spPr>
          <a:xfrm>
            <a:off x="76200" y="6400800"/>
            <a:ext cx="5334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UCT PHY1025F: Mechanics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30" name="Text Box 18"/>
          <p:cNvSpPr txBox="1">
            <a:spLocks noChangeArrowheads="1"/>
          </p:cNvSpPr>
          <p:nvPr userDrawn="1"/>
        </p:nvSpPr>
        <p:spPr bwMode="auto">
          <a:xfrm>
            <a:off x="276225" y="6537325"/>
            <a:ext cx="46767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val="000000"/>
                </a:solidFill>
                <a:latin typeface="Times New Roman" pitchFamily="64" charset="0"/>
              </a:rPr>
              <a:t>© 2010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516050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iming>
    <p:tnLst>
      <p:par>
        <p:cTn id="1" dur="indefinite" restart="never" nodeType="tmRoot"/>
      </p:par>
    </p:tnLst>
  </p:timing>
  <p:txStyles>
    <p:titleStyle>
      <a:lvl1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2pPr>
      <a:lvl3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3pPr>
      <a:lvl4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4pPr>
      <a:lvl5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5pPr>
      <a:lvl6pPr marL="9080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6pPr>
      <a:lvl7pPr marL="13652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7pPr>
      <a:lvl8pPr marL="18224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8pPr>
      <a:lvl9pPr marL="22796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9pPr>
    </p:titleStyle>
    <p:bodyStyle>
      <a:lvl1pPr marL="346075" indent="-346075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01688" indent="-34131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400">
          <a:solidFill>
            <a:schemeClr val="tx1"/>
          </a:solidFill>
          <a:latin typeface="+mn-lt"/>
          <a:cs typeface="+mn-cs"/>
        </a:defRPr>
      </a:lvl2pPr>
      <a:lvl3pPr marL="1485900" indent="-339725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3pPr>
      <a:lvl4pPr marL="2176463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8590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33162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7734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42306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46878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152400"/>
            <a:ext cx="9144000" cy="762000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400800"/>
            <a:ext cx="9144000" cy="304800"/>
          </a:xfrm>
          <a:prstGeom prst="rect">
            <a:avLst/>
          </a:prstGeom>
          <a:gradFill>
            <a:gsLst>
              <a:gs pos="0">
                <a:schemeClr val="tx1"/>
              </a:gs>
              <a:gs pos="100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Slide Number Placeholder 8"/>
          <p:cNvSpPr txBox="1">
            <a:spLocks/>
          </p:cNvSpPr>
          <p:nvPr userDrawn="1"/>
        </p:nvSpPr>
        <p:spPr>
          <a:xfrm>
            <a:off x="8077200" y="6400800"/>
            <a:ext cx="990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71B17A6D-4D83-460C-9178-0B33BD0C969F}" type="slidenum">
              <a:rPr lang="en-US" sz="1400" smtClean="0">
                <a:solidFill>
                  <a:srgbClr val="EEECE1">
                    <a:lumMod val="9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r">
                <a:defRPr/>
              </a:pPr>
              <a:t>‹#›</a:t>
            </a:fld>
            <a:endParaRPr lang="en-US" sz="1400" dirty="0">
              <a:solidFill>
                <a:srgbClr val="EEECE1">
                  <a:lumMod val="9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Footer Placeholder 9"/>
          <p:cNvSpPr txBox="1">
            <a:spLocks/>
          </p:cNvSpPr>
          <p:nvPr userDrawn="1"/>
        </p:nvSpPr>
        <p:spPr>
          <a:xfrm>
            <a:off x="76200" y="6400800"/>
            <a:ext cx="5334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>
              <a:defRPr/>
            </a:pPr>
            <a:r>
              <a:rPr lang="en-US" sz="1400" dirty="0" smtClean="0">
                <a:solidFill>
                  <a:srgbClr val="EEECE1">
                    <a:lumMod val="9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UCT PHY1025F: Mechanics</a:t>
            </a:r>
            <a:endParaRPr lang="en-US" sz="1400" dirty="0">
              <a:solidFill>
                <a:srgbClr val="EEECE1">
                  <a:lumMod val="9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64103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152400"/>
            <a:ext cx="9144000" cy="762000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400800"/>
            <a:ext cx="9144000" cy="304800"/>
          </a:xfrm>
          <a:prstGeom prst="rect">
            <a:avLst/>
          </a:prstGeom>
          <a:gradFill>
            <a:gsLst>
              <a:gs pos="0">
                <a:schemeClr val="tx1"/>
              </a:gs>
              <a:gs pos="100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Slide Number Placeholder 8"/>
          <p:cNvSpPr txBox="1">
            <a:spLocks/>
          </p:cNvSpPr>
          <p:nvPr userDrawn="1"/>
        </p:nvSpPr>
        <p:spPr>
          <a:xfrm>
            <a:off x="8077200" y="6400800"/>
            <a:ext cx="990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71B17A6D-4D83-460C-9178-0B33BD0C969F}" type="slidenum">
              <a:rPr lang="en-US" sz="1400" smtClean="0">
                <a:solidFill>
                  <a:srgbClr val="EEECE1">
                    <a:lumMod val="9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r">
                <a:defRPr/>
              </a:pPr>
              <a:t>‹#›</a:t>
            </a:fld>
            <a:endParaRPr lang="en-US" sz="1400" dirty="0">
              <a:solidFill>
                <a:srgbClr val="EEECE1">
                  <a:lumMod val="9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Footer Placeholder 9"/>
          <p:cNvSpPr txBox="1">
            <a:spLocks/>
          </p:cNvSpPr>
          <p:nvPr userDrawn="1"/>
        </p:nvSpPr>
        <p:spPr>
          <a:xfrm>
            <a:off x="76200" y="6400800"/>
            <a:ext cx="5334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>
              <a:defRPr/>
            </a:pPr>
            <a:r>
              <a:rPr lang="en-US" sz="1400" dirty="0" smtClean="0">
                <a:solidFill>
                  <a:srgbClr val="EEECE1">
                    <a:lumMod val="9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UCT PHY1025F: Mechanics</a:t>
            </a:r>
            <a:endParaRPr lang="en-US" sz="1400" dirty="0">
              <a:solidFill>
                <a:srgbClr val="EEECE1">
                  <a:lumMod val="9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9548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30" name="Text Box 18"/>
          <p:cNvSpPr txBox="1">
            <a:spLocks noChangeArrowheads="1"/>
          </p:cNvSpPr>
          <p:nvPr userDrawn="1"/>
        </p:nvSpPr>
        <p:spPr bwMode="auto">
          <a:xfrm>
            <a:off x="276225" y="6537325"/>
            <a:ext cx="46767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val="000000"/>
                </a:solidFill>
                <a:latin typeface="Times New Roman" pitchFamily="64" charset="0"/>
              </a:rPr>
              <a:t>© 2010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3392522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iming>
    <p:tnLst>
      <p:par>
        <p:cTn id="1" dur="indefinite" restart="never" nodeType="tmRoot"/>
      </p:par>
    </p:tnLst>
  </p:timing>
  <p:txStyles>
    <p:titleStyle>
      <a:lvl1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2pPr>
      <a:lvl3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3pPr>
      <a:lvl4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4pPr>
      <a:lvl5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5pPr>
      <a:lvl6pPr marL="9080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6pPr>
      <a:lvl7pPr marL="13652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7pPr>
      <a:lvl8pPr marL="18224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8pPr>
      <a:lvl9pPr marL="22796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9pPr>
    </p:titleStyle>
    <p:bodyStyle>
      <a:lvl1pPr marL="346075" indent="-346075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01688" indent="-34131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400">
          <a:solidFill>
            <a:schemeClr val="tx1"/>
          </a:solidFill>
          <a:latin typeface="+mn-lt"/>
          <a:cs typeface="+mn-cs"/>
        </a:defRPr>
      </a:lvl2pPr>
      <a:lvl3pPr marL="1485900" indent="-339725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3pPr>
      <a:lvl4pPr marL="2176463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8590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33162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7734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42306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46878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30" name="Text Box 18"/>
          <p:cNvSpPr txBox="1">
            <a:spLocks noChangeArrowheads="1"/>
          </p:cNvSpPr>
          <p:nvPr userDrawn="1"/>
        </p:nvSpPr>
        <p:spPr bwMode="auto">
          <a:xfrm>
            <a:off x="276225" y="6537325"/>
            <a:ext cx="46767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val="000000"/>
                </a:solidFill>
                <a:latin typeface="Times New Roman" pitchFamily="64" charset="0"/>
              </a:rPr>
              <a:t>© 2010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320305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txStyles>
    <p:titleStyle>
      <a:lvl1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2pPr>
      <a:lvl3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3pPr>
      <a:lvl4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4pPr>
      <a:lvl5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5pPr>
      <a:lvl6pPr marL="9080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6pPr>
      <a:lvl7pPr marL="13652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7pPr>
      <a:lvl8pPr marL="18224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8pPr>
      <a:lvl9pPr marL="22796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9pPr>
    </p:titleStyle>
    <p:bodyStyle>
      <a:lvl1pPr marL="346075" indent="-346075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01688" indent="-34131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400">
          <a:solidFill>
            <a:schemeClr val="tx1"/>
          </a:solidFill>
          <a:latin typeface="+mn-lt"/>
          <a:cs typeface="+mn-cs"/>
        </a:defRPr>
      </a:lvl2pPr>
      <a:lvl3pPr marL="1485900" indent="-339725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3pPr>
      <a:lvl4pPr marL="2176463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8590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33162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7734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42306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46878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30" name="Text Box 18"/>
          <p:cNvSpPr txBox="1">
            <a:spLocks noChangeArrowheads="1"/>
          </p:cNvSpPr>
          <p:nvPr userDrawn="1"/>
        </p:nvSpPr>
        <p:spPr bwMode="auto">
          <a:xfrm>
            <a:off x="276225" y="6537325"/>
            <a:ext cx="46767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val="000000"/>
                </a:solidFill>
                <a:latin typeface="Times New Roman" pitchFamily="64" charset="0"/>
              </a:rPr>
              <a:t>© 2010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1515667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iming>
    <p:tnLst>
      <p:par>
        <p:cTn id="1" dur="indefinite" restart="never" nodeType="tmRoot"/>
      </p:par>
    </p:tnLst>
  </p:timing>
  <p:txStyles>
    <p:titleStyle>
      <a:lvl1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2pPr>
      <a:lvl3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3pPr>
      <a:lvl4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4pPr>
      <a:lvl5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5pPr>
      <a:lvl6pPr marL="9080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6pPr>
      <a:lvl7pPr marL="13652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7pPr>
      <a:lvl8pPr marL="18224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8pPr>
      <a:lvl9pPr marL="22796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9pPr>
    </p:titleStyle>
    <p:bodyStyle>
      <a:lvl1pPr marL="346075" indent="-346075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01688" indent="-34131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400">
          <a:solidFill>
            <a:schemeClr val="tx1"/>
          </a:solidFill>
          <a:latin typeface="+mn-lt"/>
          <a:cs typeface="+mn-cs"/>
        </a:defRPr>
      </a:lvl2pPr>
      <a:lvl3pPr marL="1485900" indent="-339725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3pPr>
      <a:lvl4pPr marL="2176463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8590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33162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7734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42306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46878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30" name="Text Box 18"/>
          <p:cNvSpPr txBox="1">
            <a:spLocks noChangeArrowheads="1"/>
          </p:cNvSpPr>
          <p:nvPr userDrawn="1"/>
        </p:nvSpPr>
        <p:spPr bwMode="auto">
          <a:xfrm>
            <a:off x="276225" y="6537325"/>
            <a:ext cx="46767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val="000000"/>
                </a:solidFill>
                <a:latin typeface="Times New Roman" pitchFamily="64" charset="0"/>
              </a:rPr>
              <a:t>© 2010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3921050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iming>
    <p:tnLst>
      <p:par>
        <p:cTn id="1" dur="indefinite" restart="never" nodeType="tmRoot"/>
      </p:par>
    </p:tnLst>
  </p:timing>
  <p:txStyles>
    <p:titleStyle>
      <a:lvl1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2pPr>
      <a:lvl3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3pPr>
      <a:lvl4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4pPr>
      <a:lvl5pPr marL="4508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5pPr>
      <a:lvl6pPr marL="9080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6pPr>
      <a:lvl7pPr marL="13652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7pPr>
      <a:lvl8pPr marL="18224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8pPr>
      <a:lvl9pPr marL="2279650" indent="-45085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9pPr>
    </p:titleStyle>
    <p:bodyStyle>
      <a:lvl1pPr marL="346075" indent="-346075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01688" indent="-34131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400">
          <a:solidFill>
            <a:schemeClr val="tx1"/>
          </a:solidFill>
          <a:latin typeface="+mn-lt"/>
          <a:cs typeface="+mn-cs"/>
        </a:defRPr>
      </a:lvl2pPr>
      <a:lvl3pPr marL="1485900" indent="-339725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3pPr>
      <a:lvl4pPr marL="2176463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8590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33162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7734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42306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4687888" indent="-347663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48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1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6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7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8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9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2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4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7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8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30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2228850"/>
          </a:xfrm>
        </p:spPr>
        <p:txBody>
          <a:bodyPr/>
          <a:lstStyle/>
          <a:p>
            <a:pPr marL="342900" lvl="0" indent="-342900">
              <a:spcBef>
                <a:spcPct val="50000"/>
              </a:spcBef>
              <a:defRPr/>
            </a:pPr>
            <a:r>
              <a:rPr lang="en-US" sz="8800" b="1" dirty="0"/>
              <a:t>Physics 1025F</a:t>
            </a:r>
            <a:r>
              <a:rPr lang="en-US" b="1" dirty="0"/>
              <a:t/>
            </a:r>
            <a:br>
              <a:rPr lang="en-US" b="1" dirty="0"/>
            </a:br>
            <a:r>
              <a:rPr lang="en-US" sz="5400" dirty="0"/>
              <a:t>Mechanics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>
                <a:solidFill>
                  <a:schemeClr val="accent2"/>
                </a:solidFill>
              </a:rPr>
              <a:t/>
            </a:r>
            <a:br>
              <a:rPr lang="en-US" sz="2400" dirty="0">
                <a:solidFill>
                  <a:schemeClr val="accent2"/>
                </a:solidFill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65" y="5181600"/>
            <a:ext cx="4631635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Dr. Steve Peterson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Steve.peterson@uct.ac.za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438400" y="3810000"/>
            <a:ext cx="4631635" cy="114300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ENERGY</a:t>
            </a:r>
            <a:endParaRPr 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90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Calculate Work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buNone/>
            </a:pPr>
            <a:r>
              <a:rPr lang="en-US" sz="2800" dirty="0"/>
              <a:t>The </a:t>
            </a:r>
            <a:r>
              <a:rPr lang="en-US" sz="2800" dirty="0">
                <a:solidFill>
                  <a:schemeClr val="accent2"/>
                </a:solidFill>
              </a:rPr>
              <a:t>work</a:t>
            </a:r>
            <a:r>
              <a:rPr lang="en-US" sz="2800" dirty="0"/>
              <a:t> done by a constant force </a:t>
            </a:r>
            <a:r>
              <a:rPr lang="en-US" sz="2800" b="1" i="1" dirty="0"/>
              <a:t>F</a:t>
            </a:r>
            <a:r>
              <a:rPr lang="en-US" sz="2800" i="1" dirty="0"/>
              <a:t> </a:t>
            </a:r>
            <a:r>
              <a:rPr lang="en-US" sz="2800" dirty="0"/>
              <a:t>on an object is equal to the </a:t>
            </a:r>
            <a:r>
              <a:rPr lang="en-US" sz="2800" dirty="0">
                <a:solidFill>
                  <a:schemeClr val="accent1"/>
                </a:solidFill>
              </a:rPr>
              <a:t>product </a:t>
            </a:r>
            <a:r>
              <a:rPr lang="en-US" sz="2800" dirty="0"/>
              <a:t>of the </a:t>
            </a:r>
            <a:r>
              <a:rPr lang="en-US" sz="2800" dirty="0">
                <a:solidFill>
                  <a:schemeClr val="accent2"/>
                </a:solidFill>
              </a:rPr>
              <a:t>force</a:t>
            </a:r>
            <a:r>
              <a:rPr lang="en-US" sz="2800" dirty="0"/>
              <a:t> multiplied by the </a:t>
            </a:r>
            <a:r>
              <a:rPr lang="en-US" sz="2800" dirty="0">
                <a:solidFill>
                  <a:srgbClr val="00B050"/>
                </a:solidFill>
              </a:rPr>
              <a:t>distance </a:t>
            </a:r>
            <a:r>
              <a:rPr lang="en-US" sz="2800" dirty="0"/>
              <a:t>through which the force acts.  </a:t>
            </a: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r>
              <a:rPr lang="en-US" sz="2800" dirty="0" smtClean="0"/>
              <a:t>Therefore </a:t>
            </a:r>
            <a:r>
              <a:rPr lang="en-US" sz="2800" dirty="0"/>
              <a:t>if the motion is in the </a:t>
            </a:r>
            <a:r>
              <a:rPr lang="en-US" sz="2800" dirty="0">
                <a:solidFill>
                  <a:schemeClr val="accent1"/>
                </a:solidFill>
              </a:rPr>
              <a:t>same</a:t>
            </a:r>
            <a:r>
              <a:rPr lang="en-US" sz="2800" dirty="0"/>
              <a:t> direction as the applied force the magnitude of the work done </a:t>
            </a:r>
            <a:r>
              <a:rPr lang="en-US" sz="2800" i="1" dirty="0"/>
              <a:t>W </a:t>
            </a:r>
            <a:r>
              <a:rPr lang="en-US" sz="2800" dirty="0"/>
              <a:t>is</a:t>
            </a:r>
            <a:r>
              <a:rPr lang="en-US" sz="2800" dirty="0" smtClean="0"/>
              <a:t>: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2947239"/>
              </p:ext>
            </p:extLst>
          </p:nvPr>
        </p:nvGraphicFramePr>
        <p:xfrm>
          <a:off x="3181350" y="5308600"/>
          <a:ext cx="178911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9" name="Equation" r:id="rId3" imgW="596880" imgH="253800" progId="Equation.3">
                  <p:embed/>
                </p:oleObj>
              </mc:Choice>
              <mc:Fallback>
                <p:oleObj name="Equation" r:id="rId3" imgW="59688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81350" y="5308600"/>
                        <a:ext cx="1789113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5694484"/>
              </p:ext>
            </p:extLst>
          </p:nvPr>
        </p:nvGraphicFramePr>
        <p:xfrm>
          <a:off x="3124200" y="2585100"/>
          <a:ext cx="1866240" cy="646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0" name="Equation" r:id="rId5" imgW="622080" imgH="215640" progId="Equation.DSMT4">
                  <p:embed/>
                </p:oleObj>
              </mc:Choice>
              <mc:Fallback>
                <p:oleObj name="Equation" r:id="rId5" imgW="62208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124200" y="2585100"/>
                        <a:ext cx="1866240" cy="6469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6248400" y="3131403"/>
            <a:ext cx="2667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/>
              <a:t>Dot Product: Vector Multiplication</a:t>
            </a:r>
            <a:endParaRPr lang="en-US" sz="2400" dirty="0">
              <a:solidFill>
                <a:schemeClr val="accent2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5105401" y="3131403"/>
            <a:ext cx="1143000" cy="415499"/>
          </a:xfrm>
          <a:prstGeom prst="straightConnector1">
            <a:avLst/>
          </a:prstGeom>
          <a:ln w="38100">
            <a:solidFill>
              <a:schemeClr val="accent2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7325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Calculate Work</a:t>
            </a:r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buNone/>
            </a:pPr>
            <a:r>
              <a:rPr lang="en-US" sz="2800" dirty="0" smtClean="0"/>
              <a:t>If, on the other hand, the applied force </a:t>
            </a:r>
            <a:r>
              <a:rPr lang="en-US" sz="2800" b="1" i="1" dirty="0" smtClean="0"/>
              <a:t>F</a:t>
            </a:r>
            <a:r>
              <a:rPr lang="en-US" sz="2800" i="1" dirty="0" smtClean="0"/>
              <a:t> </a:t>
            </a:r>
            <a:r>
              <a:rPr lang="en-US" sz="2800" dirty="0" smtClean="0"/>
              <a:t>makes an angle θ with the subsequent displacement,</a:t>
            </a:r>
            <a:r>
              <a:rPr lang="en-US" sz="2800" i="1" dirty="0" smtClean="0"/>
              <a:t> </a:t>
            </a:r>
            <a:r>
              <a:rPr lang="en-US" sz="2800" b="1" i="1" dirty="0" smtClean="0"/>
              <a:t>d</a:t>
            </a:r>
            <a:r>
              <a:rPr lang="en-US" sz="2800" i="1" dirty="0" smtClean="0"/>
              <a:t> </a:t>
            </a:r>
            <a:r>
              <a:rPr lang="en-US" sz="2800" dirty="0" smtClean="0"/>
              <a:t>then the work done is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2800" dirty="0" smtClean="0"/>
              <a:t>Note:  Work is a scalar quantity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2133600" y="3657600"/>
            <a:ext cx="1752600" cy="9144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886200" y="2895600"/>
            <a:ext cx="1447800" cy="762000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971800" y="4114800"/>
            <a:ext cx="4495800" cy="0"/>
          </a:xfrm>
          <a:prstGeom prst="line">
            <a:avLst/>
          </a:prstGeom>
          <a:ln w="25400">
            <a:solidFill>
              <a:schemeClr val="accent2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886200" y="3657600"/>
            <a:ext cx="1447800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3544626"/>
              </p:ext>
            </p:extLst>
          </p:nvPr>
        </p:nvGraphicFramePr>
        <p:xfrm>
          <a:off x="5410200" y="4114800"/>
          <a:ext cx="253440" cy="431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4" name="Equation" r:id="rId3" imgW="126720" imgH="215640" progId="Equation.3">
                  <p:embed/>
                </p:oleObj>
              </mc:Choice>
              <mc:Fallback>
                <p:oleObj name="Equation" r:id="rId3" imgW="1267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10200" y="4114800"/>
                        <a:ext cx="253440" cy="4312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9587950"/>
              </p:ext>
            </p:extLst>
          </p:nvPr>
        </p:nvGraphicFramePr>
        <p:xfrm>
          <a:off x="5410200" y="2451989"/>
          <a:ext cx="279360" cy="406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5" name="Equation" r:id="rId5" imgW="139680" imgH="203040" progId="Equation.3">
                  <p:embed/>
                </p:oleObj>
              </mc:Choice>
              <mc:Fallback>
                <p:oleObj name="Equation" r:id="rId5" imgW="1396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410200" y="2451989"/>
                        <a:ext cx="279360" cy="406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/>
          <p:cNvSpPr/>
          <p:nvPr/>
        </p:nvSpPr>
        <p:spPr>
          <a:xfrm>
            <a:off x="6553200" y="3657600"/>
            <a:ext cx="1752600" cy="914400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7019898"/>
              </p:ext>
            </p:extLst>
          </p:nvPr>
        </p:nvGraphicFramePr>
        <p:xfrm>
          <a:off x="4648200" y="3276600"/>
          <a:ext cx="253440" cy="354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6" name="Equation" r:id="rId7" imgW="126720" imgH="177480" progId="Equation.3">
                  <p:embed/>
                </p:oleObj>
              </mc:Choice>
              <mc:Fallback>
                <p:oleObj name="Equation" r:id="rId7" imgW="12672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648200" y="3276600"/>
                        <a:ext cx="253440" cy="3549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4226613"/>
              </p:ext>
            </p:extLst>
          </p:nvPr>
        </p:nvGraphicFramePr>
        <p:xfrm>
          <a:off x="381000" y="2057400"/>
          <a:ext cx="4152600" cy="76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7" name="Equation" r:id="rId9" imgW="1384200" imgH="253800" progId="Equation.3">
                  <p:embed/>
                </p:oleObj>
              </mc:Choice>
              <mc:Fallback>
                <p:oleObj name="Equation" r:id="rId9" imgW="138420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81000" y="2057400"/>
                        <a:ext cx="4152600" cy="761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1136016"/>
              </p:ext>
            </p:extLst>
          </p:nvPr>
        </p:nvGraphicFramePr>
        <p:xfrm>
          <a:off x="381000" y="5030160"/>
          <a:ext cx="2552040" cy="532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" name="Equation" r:id="rId11" imgW="850680" imgH="177480" progId="Equation.3">
                  <p:embed/>
                </p:oleObj>
              </mc:Choice>
              <mc:Fallback>
                <p:oleObj name="Equation" r:id="rId11" imgW="85068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81000" y="5030160"/>
                        <a:ext cx="2552040" cy="532440"/>
                      </a:xfrm>
                      <a:prstGeom prst="rect">
                        <a:avLst/>
                      </a:prstGeom>
                      <a:ln w="12700"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1524000" y="4572000"/>
            <a:ext cx="7315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5729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About </a:t>
            </a:r>
            <a:r>
              <a:rPr lang="en-US" dirty="0" smtClean="0"/>
              <a:t>Work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7010400" cy="5181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Work can be positive or </a:t>
            </a:r>
            <a:r>
              <a:rPr lang="en-US" dirty="0" smtClean="0"/>
              <a:t>negative</a:t>
            </a:r>
          </a:p>
          <a:p>
            <a:pPr>
              <a:buFontTx/>
              <a:buChar char="-"/>
            </a:pPr>
            <a:r>
              <a:rPr lang="en-US" dirty="0" smtClean="0"/>
              <a:t>Positive </a:t>
            </a:r>
            <a:r>
              <a:rPr lang="en-US" dirty="0"/>
              <a:t>if the force and the displacement are in the </a:t>
            </a:r>
            <a:r>
              <a:rPr lang="en-US" dirty="0">
                <a:solidFill>
                  <a:schemeClr val="accent2"/>
                </a:solidFill>
              </a:rPr>
              <a:t>same</a:t>
            </a:r>
            <a:r>
              <a:rPr lang="en-US" dirty="0"/>
              <a:t> </a:t>
            </a:r>
            <a:r>
              <a:rPr lang="en-US" dirty="0" smtClean="0"/>
              <a:t>direction (</a:t>
            </a:r>
            <a:r>
              <a:rPr lang="el-GR" dirty="0" smtClean="0">
                <a:solidFill>
                  <a:schemeClr val="accent1"/>
                </a:solidFill>
              </a:rPr>
              <a:t>θ</a:t>
            </a:r>
            <a:r>
              <a:rPr lang="en-ZA" dirty="0" smtClean="0">
                <a:solidFill>
                  <a:schemeClr val="accent1"/>
                </a:solidFill>
              </a:rPr>
              <a:t> = 0°</a:t>
            </a:r>
            <a:r>
              <a:rPr lang="en-US" dirty="0" smtClean="0"/>
              <a:t>) </a:t>
            </a:r>
          </a:p>
          <a:p>
            <a:pPr>
              <a:buFontTx/>
              <a:buChar char="-"/>
            </a:pPr>
            <a:r>
              <a:rPr lang="en-US" dirty="0" smtClean="0"/>
              <a:t>Negative </a:t>
            </a:r>
            <a:r>
              <a:rPr lang="en-US" dirty="0"/>
              <a:t>if the force and the displacement are in the </a:t>
            </a:r>
            <a:r>
              <a:rPr lang="en-US" dirty="0">
                <a:solidFill>
                  <a:schemeClr val="accent2"/>
                </a:solidFill>
              </a:rPr>
              <a:t>opposite</a:t>
            </a:r>
            <a:r>
              <a:rPr lang="en-US" dirty="0"/>
              <a:t> direction (</a:t>
            </a:r>
            <a:r>
              <a:rPr lang="el-GR" dirty="0">
                <a:solidFill>
                  <a:schemeClr val="accent1"/>
                </a:solidFill>
              </a:rPr>
              <a:t>θ</a:t>
            </a:r>
            <a:r>
              <a:rPr lang="en-ZA" dirty="0">
                <a:solidFill>
                  <a:schemeClr val="accent1"/>
                </a:solidFill>
              </a:rPr>
              <a:t> </a:t>
            </a:r>
            <a:r>
              <a:rPr lang="en-ZA" dirty="0" smtClean="0">
                <a:solidFill>
                  <a:schemeClr val="accent1"/>
                </a:solidFill>
              </a:rPr>
              <a:t>= 180°</a:t>
            </a:r>
            <a:r>
              <a:rPr lang="en-US" dirty="0" smtClean="0"/>
              <a:t>) </a:t>
            </a:r>
            <a:endParaRPr lang="en-US" dirty="0"/>
          </a:p>
          <a:p>
            <a:pPr>
              <a:buFontTx/>
              <a:buChar char="-"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Work can also be zero</a:t>
            </a:r>
          </a:p>
          <a:p>
            <a:pPr>
              <a:buFontTx/>
              <a:buChar char="-"/>
            </a:pPr>
            <a:r>
              <a:rPr lang="en-US" dirty="0" smtClean="0"/>
              <a:t>If the displacement is perpendicular to the force (</a:t>
            </a:r>
            <a:r>
              <a:rPr lang="el-GR" dirty="0">
                <a:solidFill>
                  <a:schemeClr val="accent1"/>
                </a:solidFill>
              </a:rPr>
              <a:t>θ</a:t>
            </a:r>
            <a:r>
              <a:rPr lang="en-ZA" dirty="0">
                <a:solidFill>
                  <a:schemeClr val="accent1"/>
                </a:solidFill>
              </a:rPr>
              <a:t> = </a:t>
            </a:r>
            <a:r>
              <a:rPr lang="en-ZA" dirty="0" smtClean="0">
                <a:solidFill>
                  <a:schemeClr val="accent1"/>
                </a:solidFill>
              </a:rPr>
              <a:t>90</a:t>
            </a:r>
            <a:r>
              <a:rPr lang="en-ZA" dirty="0">
                <a:solidFill>
                  <a:schemeClr val="accent1"/>
                </a:solidFill>
              </a:rPr>
              <a:t>°</a:t>
            </a:r>
            <a:r>
              <a:rPr lang="en-US" dirty="0" smtClean="0"/>
              <a:t>)</a:t>
            </a:r>
          </a:p>
          <a:p>
            <a:pPr>
              <a:buFontTx/>
              <a:buChar char="-"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13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Units of Work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533400" y="1066800"/>
            <a:ext cx="8458200" cy="51816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spcBef>
                <a:spcPct val="50000"/>
              </a:spcBef>
              <a:buNone/>
            </a:pPr>
            <a:r>
              <a:rPr lang="en-US" sz="2800" dirty="0"/>
              <a:t>In the SI system, the units of work are </a:t>
            </a:r>
            <a:r>
              <a:rPr lang="en-US" sz="2800" dirty="0">
                <a:solidFill>
                  <a:schemeClr val="accent2"/>
                </a:solidFill>
              </a:rPr>
              <a:t>joules</a:t>
            </a:r>
            <a:r>
              <a:rPr lang="en-US" sz="2800" dirty="0" smtClean="0"/>
              <a:t>:</a:t>
            </a:r>
          </a:p>
          <a:p>
            <a:pPr marL="0" indent="0">
              <a:spcBef>
                <a:spcPct val="50000"/>
              </a:spcBef>
              <a:buNone/>
            </a:pPr>
            <a:endParaRPr lang="en-US" sz="2800" dirty="0" smtClean="0"/>
          </a:p>
          <a:p>
            <a:pPr marL="0" indent="0">
              <a:spcBef>
                <a:spcPct val="50000"/>
              </a:spcBef>
              <a:buNone/>
            </a:pPr>
            <a:endParaRPr lang="en-US" sz="2800" dirty="0" smtClean="0"/>
          </a:p>
          <a:p>
            <a:pPr>
              <a:spcBef>
                <a:spcPct val="50000"/>
              </a:spcBef>
            </a:pPr>
            <a:endParaRPr lang="en-US" sz="28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3695286"/>
              </p:ext>
            </p:extLst>
          </p:nvPr>
        </p:nvGraphicFramePr>
        <p:xfrm>
          <a:off x="2133600" y="2667000"/>
          <a:ext cx="4267080" cy="1257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8" name="Equation" r:id="rId3" imgW="1422360" imgH="419040" progId="Equation.3">
                  <p:embed/>
                </p:oleObj>
              </mc:Choice>
              <mc:Fallback>
                <p:oleObj name="Equation" r:id="rId3" imgW="142236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33600" y="2667000"/>
                        <a:ext cx="4267080" cy="1257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9606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Work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5410200" cy="51816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lnSpc>
                <a:spcPct val="90000"/>
              </a:lnSpc>
              <a:buNone/>
            </a:pPr>
            <a:r>
              <a:rPr lang="en-US" sz="2800" dirty="0"/>
              <a:t>Work is </a:t>
            </a:r>
            <a:r>
              <a:rPr lang="en-US" sz="2800" dirty="0">
                <a:solidFill>
                  <a:schemeClr val="accent1"/>
                </a:solidFill>
              </a:rPr>
              <a:t>positive</a:t>
            </a:r>
            <a:r>
              <a:rPr lang="en-US" sz="2800" dirty="0"/>
              <a:t> when </a:t>
            </a:r>
            <a:r>
              <a:rPr lang="en-US" sz="2800" dirty="0">
                <a:solidFill>
                  <a:srgbClr val="00B050"/>
                </a:solidFill>
              </a:rPr>
              <a:t>lifting</a:t>
            </a:r>
            <a:r>
              <a:rPr lang="en-US" sz="2800" dirty="0"/>
              <a:t> the box</a:t>
            </a:r>
          </a:p>
          <a:p>
            <a:pPr marL="0" indent="0">
              <a:lnSpc>
                <a:spcPct val="90000"/>
              </a:lnSpc>
              <a:buNone/>
            </a:pPr>
            <a:endParaRPr lang="en-US" sz="28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 smtClean="0"/>
              <a:t>Work </a:t>
            </a:r>
            <a:r>
              <a:rPr lang="en-US" sz="2800" dirty="0"/>
              <a:t>would be </a:t>
            </a:r>
            <a:r>
              <a:rPr lang="en-US" sz="2800" dirty="0">
                <a:solidFill>
                  <a:schemeClr val="accent2"/>
                </a:solidFill>
              </a:rPr>
              <a:t>negative</a:t>
            </a:r>
            <a:r>
              <a:rPr lang="en-US" sz="2800" dirty="0"/>
              <a:t> if </a:t>
            </a:r>
            <a:r>
              <a:rPr lang="en-US" sz="2800" dirty="0">
                <a:solidFill>
                  <a:srgbClr val="00B050"/>
                </a:solidFill>
              </a:rPr>
              <a:t>lowering</a:t>
            </a:r>
            <a:r>
              <a:rPr lang="en-US" sz="2800" dirty="0"/>
              <a:t> the </a:t>
            </a:r>
            <a:r>
              <a:rPr lang="en-US" sz="2800" dirty="0" smtClean="0"/>
              <a:t>box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800" dirty="0" smtClean="0"/>
              <a:t>The </a:t>
            </a:r>
            <a:r>
              <a:rPr lang="en-US" sz="2800" dirty="0"/>
              <a:t>force would still be </a:t>
            </a:r>
            <a:r>
              <a:rPr lang="en-US" sz="2800" dirty="0">
                <a:solidFill>
                  <a:schemeClr val="accent1"/>
                </a:solidFill>
              </a:rPr>
              <a:t>upward</a:t>
            </a:r>
            <a:r>
              <a:rPr lang="en-US" sz="2800" dirty="0"/>
              <a:t>, but the displacement would be </a:t>
            </a:r>
            <a:r>
              <a:rPr lang="en-US" sz="2800" dirty="0" smtClean="0">
                <a:solidFill>
                  <a:schemeClr val="accent2"/>
                </a:solidFill>
              </a:rPr>
              <a:t>downward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86338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Work</a:t>
            </a:r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buNone/>
            </a:pPr>
            <a:r>
              <a:rPr lang="en-US" sz="2800" dirty="0" smtClean="0"/>
              <a:t>A sled loaded with bricks has a total mass of </a:t>
            </a:r>
            <a:r>
              <a:rPr lang="en-US" sz="2800" dirty="0" smtClean="0">
                <a:solidFill>
                  <a:schemeClr val="accent1"/>
                </a:solidFill>
              </a:rPr>
              <a:t>18.0 kg </a:t>
            </a:r>
            <a:r>
              <a:rPr lang="en-US" sz="2800" dirty="0" smtClean="0"/>
              <a:t>and is pulled at constant speed by a rope inclined at </a:t>
            </a:r>
            <a:r>
              <a:rPr lang="en-US" sz="2800" dirty="0" smtClean="0">
                <a:solidFill>
                  <a:schemeClr val="accent1"/>
                </a:solidFill>
              </a:rPr>
              <a:t>20.0° </a:t>
            </a:r>
            <a:r>
              <a:rPr lang="en-US" sz="2800" dirty="0" smtClean="0"/>
              <a:t>above the horizontal.  The sled moves a distance of </a:t>
            </a:r>
            <a:r>
              <a:rPr lang="en-US" sz="2800" dirty="0" smtClean="0">
                <a:solidFill>
                  <a:schemeClr val="accent1"/>
                </a:solidFill>
              </a:rPr>
              <a:t>20.0 m</a:t>
            </a:r>
            <a:r>
              <a:rPr lang="en-US" sz="2800" dirty="0" smtClean="0"/>
              <a:t> on a horizontal surface.  The coefficient of friction between the sled and surface is </a:t>
            </a:r>
            <a:r>
              <a:rPr lang="en-US" sz="2800" dirty="0" smtClean="0">
                <a:solidFill>
                  <a:schemeClr val="accent1"/>
                </a:solidFill>
              </a:rPr>
              <a:t>0.500</a:t>
            </a:r>
            <a:r>
              <a:rPr lang="en-US" sz="2800" dirty="0" smtClean="0"/>
              <a:t>.  (a) What is the </a:t>
            </a:r>
            <a:r>
              <a:rPr lang="en-US" sz="2800" dirty="0" smtClean="0">
                <a:solidFill>
                  <a:schemeClr val="accent2"/>
                </a:solidFill>
              </a:rPr>
              <a:t>tension</a:t>
            </a:r>
            <a:r>
              <a:rPr lang="en-US" sz="2800" dirty="0" smtClean="0"/>
              <a:t> in the rope?  (b) How much </a:t>
            </a:r>
            <a:r>
              <a:rPr lang="en-US" sz="2800" dirty="0" smtClean="0">
                <a:solidFill>
                  <a:schemeClr val="accent2"/>
                </a:solidFill>
              </a:rPr>
              <a:t>work is done by the rope </a:t>
            </a:r>
            <a:r>
              <a:rPr lang="en-US" sz="2800" dirty="0" smtClean="0"/>
              <a:t>on the sled?  (c) What is the </a:t>
            </a:r>
            <a:r>
              <a:rPr lang="en-US" sz="2800" dirty="0" smtClean="0">
                <a:solidFill>
                  <a:schemeClr val="accent2"/>
                </a:solidFill>
              </a:rPr>
              <a:t>mechanical energy lost </a:t>
            </a:r>
            <a:r>
              <a:rPr lang="en-US" sz="2800" dirty="0" smtClean="0"/>
              <a:t>due to friction?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22089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52400" y="1066800"/>
            <a:ext cx="8534400" cy="3733800"/>
          </a:xfrm>
        </p:spPr>
        <p:txBody>
          <a:bodyPr/>
          <a:lstStyle/>
          <a:p>
            <a:pPr marL="0" indent="0">
              <a:buNone/>
            </a:pPr>
            <a:r>
              <a:rPr lang="en-ZA" b="1" dirty="0" smtClean="0">
                <a:solidFill>
                  <a:schemeClr val="accent1"/>
                </a:solidFill>
              </a:rPr>
              <a:t>Kinetic energy </a:t>
            </a:r>
            <a:r>
              <a:rPr lang="en-ZA" dirty="0" smtClean="0"/>
              <a:t>is the energy of motion.  </a:t>
            </a:r>
          </a:p>
          <a:p>
            <a:pPr marL="0" indent="0">
              <a:buNone/>
            </a:pPr>
            <a:endParaRPr lang="en-ZA" dirty="0" smtClean="0"/>
          </a:p>
          <a:p>
            <a:pPr marL="0" indent="0">
              <a:buNone/>
            </a:pPr>
            <a:r>
              <a:rPr lang="en-ZA" dirty="0" smtClean="0"/>
              <a:t>All moving objects have kinetic energy.</a:t>
            </a:r>
            <a:endParaRPr lang="en-Z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Kinetic Energy</a:t>
            </a:r>
            <a:endParaRPr lang="en-Z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0295130"/>
              </p:ext>
            </p:extLst>
          </p:nvPr>
        </p:nvGraphicFramePr>
        <p:xfrm>
          <a:off x="2971800" y="3276600"/>
          <a:ext cx="2286000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8" name="Equation" r:id="rId3" imgW="761760" imgH="393480" progId="Equation.3">
                  <p:embed/>
                </p:oleObj>
              </mc:Choice>
              <mc:Fallback>
                <p:oleObj name="Equation" r:id="rId3" imgW="76176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276600"/>
                        <a:ext cx="2286000" cy="117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9729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 smtClean="0"/>
              <a:t>It is sometimes possible within a system to </a:t>
            </a:r>
            <a:r>
              <a:rPr lang="en-ZA" dirty="0" smtClean="0">
                <a:solidFill>
                  <a:schemeClr val="accent2"/>
                </a:solidFill>
              </a:rPr>
              <a:t>store</a:t>
            </a:r>
            <a:r>
              <a:rPr lang="en-ZA" dirty="0" smtClean="0"/>
              <a:t> energy so that it can be easily recoverable.</a:t>
            </a:r>
          </a:p>
          <a:p>
            <a:pPr marL="0" indent="0">
              <a:buNone/>
            </a:pPr>
            <a:r>
              <a:rPr lang="en-ZA" dirty="0" smtClean="0"/>
              <a:t>This sort of stored energy is called </a:t>
            </a:r>
            <a:r>
              <a:rPr lang="en-ZA" b="1" dirty="0" smtClean="0">
                <a:solidFill>
                  <a:schemeClr val="accent1"/>
                </a:solidFill>
              </a:rPr>
              <a:t>potential energy</a:t>
            </a:r>
            <a:r>
              <a:rPr lang="en-ZA" dirty="0" smtClean="0"/>
              <a:t>.</a:t>
            </a:r>
          </a:p>
          <a:p>
            <a:pPr marL="0" indent="0">
              <a:buNone/>
            </a:pPr>
            <a:endParaRPr lang="en-ZA" dirty="0" smtClean="0"/>
          </a:p>
          <a:p>
            <a:pPr marL="0" indent="0">
              <a:buNone/>
            </a:pPr>
            <a:r>
              <a:rPr lang="en-ZA" dirty="0" smtClean="0"/>
              <a:t>We will look at </a:t>
            </a:r>
            <a:r>
              <a:rPr lang="en-ZA" dirty="0" smtClean="0">
                <a:solidFill>
                  <a:srgbClr val="00B050"/>
                </a:solidFill>
              </a:rPr>
              <a:t>gravitational</a:t>
            </a:r>
            <a:r>
              <a:rPr lang="en-ZA" dirty="0" smtClean="0"/>
              <a:t> potential energy (due to the force of </a:t>
            </a:r>
            <a:r>
              <a:rPr lang="en-ZA" dirty="0" smtClean="0">
                <a:solidFill>
                  <a:srgbClr val="00B050"/>
                </a:solidFill>
              </a:rPr>
              <a:t>gravity</a:t>
            </a:r>
            <a:r>
              <a:rPr lang="en-ZA" dirty="0" smtClean="0"/>
              <a:t>) and </a:t>
            </a:r>
            <a:r>
              <a:rPr lang="en-ZA" dirty="0" smtClean="0">
                <a:solidFill>
                  <a:schemeClr val="accent6"/>
                </a:solidFill>
              </a:rPr>
              <a:t>elastic</a:t>
            </a:r>
            <a:r>
              <a:rPr lang="en-ZA" dirty="0" smtClean="0"/>
              <a:t> potential energy (due to the force from a </a:t>
            </a:r>
            <a:r>
              <a:rPr lang="en-ZA" dirty="0" smtClean="0">
                <a:solidFill>
                  <a:schemeClr val="accent6"/>
                </a:solidFill>
              </a:rPr>
              <a:t>spring</a:t>
            </a:r>
            <a:r>
              <a:rPr lang="en-ZA" dirty="0" smtClean="0"/>
              <a:t>).</a:t>
            </a:r>
          </a:p>
          <a:p>
            <a:pPr marL="0" indent="0">
              <a:buNone/>
            </a:pPr>
            <a:endParaRPr lang="en-ZA" dirty="0" smtClean="0"/>
          </a:p>
          <a:p>
            <a:pPr marL="0" indent="0">
              <a:buNone/>
            </a:pPr>
            <a:r>
              <a:rPr lang="en-ZA" dirty="0" smtClean="0"/>
              <a:t>Interaction forces that can store useful energy are called </a:t>
            </a:r>
            <a:r>
              <a:rPr lang="en-ZA" b="1" dirty="0" smtClean="0">
                <a:solidFill>
                  <a:schemeClr val="accent2"/>
                </a:solidFill>
              </a:rPr>
              <a:t>conservative</a:t>
            </a:r>
            <a:r>
              <a:rPr lang="en-ZA" dirty="0" smtClean="0">
                <a:solidFill>
                  <a:schemeClr val="accent2"/>
                </a:solidFill>
              </a:rPr>
              <a:t> </a:t>
            </a:r>
            <a:r>
              <a:rPr lang="en-ZA" dirty="0" smtClean="0"/>
              <a:t>forces.</a:t>
            </a:r>
          </a:p>
          <a:p>
            <a:pPr marL="0" indent="0">
              <a:buNone/>
            </a:pPr>
            <a:endParaRPr lang="en-Z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Energy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77059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52400" y="1066800"/>
            <a:ext cx="8610600" cy="5181600"/>
          </a:xfrm>
        </p:spPr>
        <p:txBody>
          <a:bodyPr/>
          <a:lstStyle/>
          <a:p>
            <a:pPr marL="0" indent="0">
              <a:buNone/>
            </a:pPr>
            <a:r>
              <a:rPr lang="en-ZA" dirty="0" smtClean="0"/>
              <a:t>Gravitational potential energy (</a:t>
            </a:r>
            <a:r>
              <a:rPr lang="en-ZA" i="1" dirty="0" smtClean="0"/>
              <a:t>U</a:t>
            </a:r>
            <a:r>
              <a:rPr lang="en-ZA" i="1" baseline="-25000" dirty="0" smtClean="0"/>
              <a:t>G</a:t>
            </a:r>
            <a:r>
              <a:rPr lang="en-ZA" dirty="0" smtClean="0"/>
              <a:t>) depends only on the </a:t>
            </a:r>
            <a:r>
              <a:rPr lang="en-ZA" dirty="0" smtClean="0">
                <a:solidFill>
                  <a:schemeClr val="accent2"/>
                </a:solidFill>
              </a:rPr>
              <a:t>height</a:t>
            </a:r>
            <a:r>
              <a:rPr lang="en-ZA" dirty="0" smtClean="0"/>
              <a:t> of the object and </a:t>
            </a:r>
            <a:r>
              <a:rPr lang="en-ZA" b="1" dirty="0" smtClean="0"/>
              <a:t>not</a:t>
            </a:r>
            <a:r>
              <a:rPr lang="en-ZA" dirty="0" smtClean="0"/>
              <a:t> the path the objects took to get to that position.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sz="3200" dirty="0" smtClean="0"/>
          </a:p>
          <a:p>
            <a:pPr marL="0" indent="0">
              <a:buNone/>
            </a:pPr>
            <a:endParaRPr lang="en-ZA" dirty="0" smtClean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r>
              <a:rPr lang="en-ZA" dirty="0" smtClean="0"/>
              <a:t>Assuming </a:t>
            </a:r>
            <a:r>
              <a:rPr lang="en-ZA" i="1" dirty="0" smtClean="0"/>
              <a:t>U</a:t>
            </a:r>
            <a:r>
              <a:rPr lang="en-ZA" i="1" baseline="-25000" dirty="0" smtClean="0"/>
              <a:t>G</a:t>
            </a:r>
            <a:r>
              <a:rPr lang="en-ZA" dirty="0" smtClean="0"/>
              <a:t> = 0 when </a:t>
            </a:r>
            <a:r>
              <a:rPr lang="en-ZA" i="1" dirty="0" smtClean="0"/>
              <a:t>y</a:t>
            </a:r>
            <a:r>
              <a:rPr lang="en-ZA" dirty="0" smtClean="0"/>
              <a:t> = 0</a:t>
            </a:r>
            <a:endParaRPr lang="en-Z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Gravitational Potential Energy</a:t>
            </a:r>
            <a:endParaRPr lang="en-Z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1214189"/>
              </p:ext>
            </p:extLst>
          </p:nvPr>
        </p:nvGraphicFramePr>
        <p:xfrm>
          <a:off x="3810000" y="3124200"/>
          <a:ext cx="1943100" cy="68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23" name="Equation" r:id="rId3" imgW="647640" imgH="228600" progId="Equation.3">
                  <p:embed/>
                </p:oleObj>
              </mc:Choice>
              <mc:Fallback>
                <p:oleObj name="Equation" r:id="rId3" imgW="64764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3124200"/>
                        <a:ext cx="1943100" cy="684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6254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52400" y="1066800"/>
            <a:ext cx="8382000" cy="5181600"/>
          </a:xfrm>
        </p:spPr>
        <p:txBody>
          <a:bodyPr/>
          <a:lstStyle/>
          <a:p>
            <a:pPr marL="0" indent="0">
              <a:buNone/>
            </a:pPr>
            <a:r>
              <a:rPr lang="en-ZA" dirty="0" smtClean="0"/>
              <a:t>The force exerted by a spring (</a:t>
            </a:r>
            <a:r>
              <a:rPr lang="en-ZA" i="1" dirty="0" smtClean="0"/>
              <a:t>F</a:t>
            </a:r>
            <a:r>
              <a:rPr lang="en-ZA" i="1" baseline="-25000" dirty="0" smtClean="0"/>
              <a:t>S</a:t>
            </a:r>
            <a:r>
              <a:rPr lang="en-ZA" dirty="0" smtClean="0"/>
              <a:t>) is called </a:t>
            </a:r>
            <a:r>
              <a:rPr lang="en-ZA" dirty="0" smtClean="0">
                <a:solidFill>
                  <a:schemeClr val="accent2"/>
                </a:solidFill>
              </a:rPr>
              <a:t>Hooke’s Law</a:t>
            </a:r>
            <a:r>
              <a:rPr lang="en-ZA" dirty="0" smtClean="0"/>
              <a:t>.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 smtClean="0"/>
          </a:p>
          <a:p>
            <a:pPr marL="0" indent="0">
              <a:buNone/>
            </a:pPr>
            <a:endParaRPr lang="en-ZA" dirty="0" smtClean="0"/>
          </a:p>
          <a:p>
            <a:pPr marL="0" indent="0">
              <a:buNone/>
            </a:pPr>
            <a:r>
              <a:rPr lang="en-ZA" dirty="0" smtClean="0"/>
              <a:t>Energy </a:t>
            </a:r>
            <a:r>
              <a:rPr lang="en-ZA" dirty="0"/>
              <a:t>can be stored in a spring as elastic potential energy (</a:t>
            </a:r>
            <a:r>
              <a:rPr lang="en-ZA" i="1" dirty="0"/>
              <a:t>U</a:t>
            </a:r>
            <a:r>
              <a:rPr lang="en-ZA" i="1" baseline="-25000" dirty="0"/>
              <a:t>S</a:t>
            </a:r>
            <a:r>
              <a:rPr lang="en-ZA" dirty="0"/>
              <a:t>).</a:t>
            </a:r>
          </a:p>
          <a:p>
            <a:pPr marL="0" indent="0">
              <a:buNone/>
            </a:pPr>
            <a:endParaRPr lang="en-Z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Elastic Potential Energy</a:t>
            </a:r>
            <a:endParaRPr lang="en-Z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5233345"/>
              </p:ext>
            </p:extLst>
          </p:nvPr>
        </p:nvGraphicFramePr>
        <p:xfrm>
          <a:off x="1257300" y="4535487"/>
          <a:ext cx="2095500" cy="1179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6" name="Equation" r:id="rId3" imgW="698400" imgH="393480" progId="Equation.3">
                  <p:embed/>
                </p:oleObj>
              </mc:Choice>
              <mc:Fallback>
                <p:oleObj name="Equation" r:id="rId3" imgW="6984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7300" y="4535487"/>
                        <a:ext cx="2095500" cy="1179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3719414"/>
              </p:ext>
            </p:extLst>
          </p:nvPr>
        </p:nvGraphicFramePr>
        <p:xfrm>
          <a:off x="1295400" y="2209800"/>
          <a:ext cx="17526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7" name="Equation" r:id="rId5" imgW="583920" imgH="228600" progId="Equation.3">
                  <p:embed/>
                </p:oleObj>
              </mc:Choice>
              <mc:Fallback>
                <p:oleObj name="Equation" r:id="rId5" imgW="58392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209800"/>
                        <a:ext cx="17526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5506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6: Work and Energy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153399" cy="3886200"/>
          </a:xfrm>
          <a:prstGeom prst="rect">
            <a:avLst/>
          </a:prstGeom>
        </p:spPr>
        <p:txBody>
          <a:bodyPr anchor="t" anchorCtr="0"/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/>
              <a:t>We have been using </a:t>
            </a:r>
            <a:r>
              <a:rPr lang="en-US" dirty="0" smtClean="0">
                <a:solidFill>
                  <a:schemeClr val="accent2"/>
                </a:solidFill>
              </a:rPr>
              <a:t>forces</a:t>
            </a:r>
            <a:r>
              <a:rPr lang="en-US" dirty="0" smtClean="0"/>
              <a:t> to study the translational motion of objects; </a:t>
            </a:r>
            <a:r>
              <a:rPr lang="en-US" dirty="0" smtClean="0">
                <a:solidFill>
                  <a:schemeClr val="accent1"/>
                </a:solidFill>
              </a:rPr>
              <a:t>Energy</a:t>
            </a:r>
            <a:r>
              <a:rPr lang="en-US" dirty="0" smtClean="0"/>
              <a:t> (and work) can provide an </a:t>
            </a:r>
            <a:r>
              <a:rPr lang="en-US" dirty="0" smtClean="0">
                <a:solidFill>
                  <a:schemeClr val="accent2"/>
                </a:solidFill>
              </a:rPr>
              <a:t>alternate</a:t>
            </a:r>
            <a:r>
              <a:rPr lang="en-US" dirty="0" smtClean="0"/>
              <a:t> analysis of this motion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Thermal Energy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610600" cy="51816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buNone/>
            </a:pPr>
            <a:r>
              <a:rPr lang="en-US" sz="2800" dirty="0" smtClean="0"/>
              <a:t>Thermal energy is related to the microscopic motion of the molecules of an object.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The molecule’s motion produces </a:t>
            </a:r>
            <a:r>
              <a:rPr lang="en-US" sz="2800" dirty="0" smtClean="0">
                <a:solidFill>
                  <a:schemeClr val="accent1"/>
                </a:solidFill>
              </a:rPr>
              <a:t>kinetic energy </a:t>
            </a:r>
            <a:r>
              <a:rPr lang="en-US" sz="2800" dirty="0" smtClean="0"/>
              <a:t>and the spring-like molecular bonds produce </a:t>
            </a:r>
            <a:r>
              <a:rPr lang="en-US" sz="2800" dirty="0" smtClean="0">
                <a:solidFill>
                  <a:schemeClr val="accent2"/>
                </a:solidFill>
              </a:rPr>
              <a:t>potential energy</a:t>
            </a:r>
            <a:r>
              <a:rPr lang="en-US" sz="2800" dirty="0" smtClean="0"/>
              <a:t>.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The sum of these microscopic kinetic and potential energies is what we call </a:t>
            </a:r>
            <a:r>
              <a:rPr lang="en-US" sz="2800" dirty="0" smtClean="0">
                <a:solidFill>
                  <a:srgbClr val="00B050"/>
                </a:solidFill>
              </a:rPr>
              <a:t>thermal energy</a:t>
            </a:r>
            <a:r>
              <a:rPr lang="en-US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58470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&amp; </a:t>
            </a:r>
            <a:r>
              <a:rPr lang="en-US" dirty="0" smtClean="0"/>
              <a:t>Thermal Energy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610600" cy="51816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buNone/>
            </a:pPr>
            <a:r>
              <a:rPr lang="en-US" sz="2800" dirty="0" smtClean="0"/>
              <a:t>If </a:t>
            </a:r>
            <a:r>
              <a:rPr lang="en-US" sz="2800" dirty="0"/>
              <a:t>work </a:t>
            </a:r>
            <a:r>
              <a:rPr lang="en-US" sz="2800" dirty="0" smtClean="0"/>
              <a:t>is done </a:t>
            </a:r>
            <a:r>
              <a:rPr lang="en-US" sz="2800" dirty="0"/>
              <a:t>in the presence of </a:t>
            </a:r>
            <a:r>
              <a:rPr lang="en-US" sz="2800" dirty="0" smtClean="0">
                <a:solidFill>
                  <a:schemeClr val="accent1"/>
                </a:solidFill>
              </a:rPr>
              <a:t>friction</a:t>
            </a:r>
            <a:r>
              <a:rPr lang="en-US" sz="2800" dirty="0" smtClean="0"/>
              <a:t>, then </a:t>
            </a:r>
            <a:r>
              <a:rPr lang="en-US" sz="2800" dirty="0" smtClean="0">
                <a:solidFill>
                  <a:schemeClr val="accent2"/>
                </a:solidFill>
              </a:rPr>
              <a:t>thermal energy </a:t>
            </a:r>
            <a:r>
              <a:rPr lang="en-US" sz="2800" dirty="0" smtClean="0"/>
              <a:t>(heat) </a:t>
            </a:r>
            <a:r>
              <a:rPr lang="en-US" sz="2800" dirty="0"/>
              <a:t>is </a:t>
            </a:r>
            <a:r>
              <a:rPr lang="en-US" sz="2800" dirty="0" smtClean="0"/>
              <a:t>generated </a:t>
            </a:r>
            <a:r>
              <a:rPr lang="en-US" sz="2800" dirty="0"/>
              <a:t>- heat is another form of energy and therefore some of the </a:t>
            </a:r>
            <a:r>
              <a:rPr lang="en-US" sz="2800" dirty="0">
                <a:solidFill>
                  <a:schemeClr val="accent1"/>
                </a:solidFill>
              </a:rPr>
              <a:t>work</a:t>
            </a:r>
            <a:r>
              <a:rPr lang="en-US" sz="2800" dirty="0"/>
              <a:t> has gone into producing the heat.</a:t>
            </a:r>
          </a:p>
        </p:txBody>
      </p:sp>
      <p:sp>
        <p:nvSpPr>
          <p:cNvPr id="4" name="Rectangle 3"/>
          <p:cNvSpPr/>
          <p:nvPr/>
        </p:nvSpPr>
        <p:spPr>
          <a:xfrm>
            <a:off x="2133600" y="3657600"/>
            <a:ext cx="1752600" cy="9144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886200" y="4114800"/>
            <a:ext cx="1600200" cy="0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377871"/>
              </p:ext>
            </p:extLst>
          </p:nvPr>
        </p:nvGraphicFramePr>
        <p:xfrm>
          <a:off x="4495800" y="3632520"/>
          <a:ext cx="279360" cy="406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9" name="Equation" r:id="rId3" imgW="139680" imgH="203040" progId="Equation.3">
                  <p:embed/>
                </p:oleObj>
              </mc:Choice>
              <mc:Fallback>
                <p:oleObj name="Equation" r:id="rId3" imgW="1396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95800" y="3632520"/>
                        <a:ext cx="279360" cy="406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Connector 12"/>
          <p:cNvCxnSpPr/>
          <p:nvPr/>
        </p:nvCxnSpPr>
        <p:spPr>
          <a:xfrm>
            <a:off x="1524000" y="4572000"/>
            <a:ext cx="304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1219200" y="4495800"/>
            <a:ext cx="914400" cy="0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2080250"/>
              </p:ext>
            </p:extLst>
          </p:nvPr>
        </p:nvGraphicFramePr>
        <p:xfrm>
          <a:off x="1473720" y="3886800"/>
          <a:ext cx="431280" cy="53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0" name="Equation" r:id="rId5" imgW="215640" imgH="266400" progId="Equation.3">
                  <p:embed/>
                </p:oleObj>
              </mc:Choice>
              <mc:Fallback>
                <p:oleObj name="Equation" r:id="rId5" imgW="215640" imgH="266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73720" y="3886800"/>
                        <a:ext cx="431280" cy="532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8918176"/>
              </p:ext>
            </p:extLst>
          </p:nvPr>
        </p:nvGraphicFramePr>
        <p:xfrm>
          <a:off x="2743200" y="5334000"/>
          <a:ext cx="3084512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1" name="Equation" r:id="rId7" imgW="1028520" imgH="228600" progId="Equation.3">
                  <p:embed/>
                </p:oleObj>
              </mc:Choice>
              <mc:Fallback>
                <p:oleObj name="Equation" r:id="rId7" imgW="102852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743200" y="5334000"/>
                        <a:ext cx="3084512" cy="684213"/>
                      </a:xfrm>
                      <a:prstGeom prst="rect">
                        <a:avLst/>
                      </a:prstGeom>
                      <a:ln w="12700"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39025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Law of Conservation of Energy</a:t>
            </a:r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buNone/>
            </a:pPr>
            <a:r>
              <a:rPr lang="en-US" sz="2800" dirty="0"/>
              <a:t>In </a:t>
            </a:r>
            <a:r>
              <a:rPr lang="en-US" sz="2800" dirty="0" smtClean="0"/>
              <a:t>general, </a:t>
            </a:r>
            <a:endParaRPr lang="en-US" sz="2800" b="1" i="1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i.e</a:t>
            </a:r>
            <a:r>
              <a:rPr lang="en-US" sz="2800" dirty="0"/>
              <a:t>. the </a:t>
            </a:r>
            <a:r>
              <a:rPr lang="en-US" sz="2800" dirty="0">
                <a:solidFill>
                  <a:schemeClr val="accent2"/>
                </a:solidFill>
              </a:rPr>
              <a:t>work done on the body </a:t>
            </a:r>
            <a:r>
              <a:rPr lang="en-US" sz="2800" dirty="0"/>
              <a:t>is converted into changes in </a:t>
            </a:r>
            <a:r>
              <a:rPr lang="en-US" sz="2800" b="1" i="1" dirty="0"/>
              <a:t>KE</a:t>
            </a:r>
            <a:r>
              <a:rPr lang="en-US" sz="2800" i="1" dirty="0"/>
              <a:t> </a:t>
            </a:r>
            <a:r>
              <a:rPr lang="en-US" sz="2800" dirty="0"/>
              <a:t>and/or changes in </a:t>
            </a:r>
            <a:r>
              <a:rPr lang="en-US" sz="2800" b="1" i="1" dirty="0"/>
              <a:t>PE</a:t>
            </a:r>
            <a:r>
              <a:rPr lang="en-US" sz="2800" i="1" dirty="0"/>
              <a:t> </a:t>
            </a:r>
            <a:r>
              <a:rPr lang="en-US" sz="2800" dirty="0"/>
              <a:t>and/or changes in </a:t>
            </a:r>
            <a:r>
              <a:rPr lang="en-US" sz="2800" b="1" i="1" dirty="0"/>
              <a:t>heat.</a:t>
            </a:r>
            <a:r>
              <a:rPr lang="en-US" sz="2800" i="1" dirty="0"/>
              <a:t>  </a:t>
            </a:r>
            <a:endParaRPr lang="en-US" sz="2800" i="1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2100" b="1" dirty="0" smtClean="0"/>
              <a:t>Any </a:t>
            </a:r>
            <a:r>
              <a:rPr lang="en-US" sz="2100" b="1" dirty="0" smtClean="0">
                <a:solidFill>
                  <a:schemeClr val="accent2"/>
                </a:solidFill>
              </a:rPr>
              <a:t>change</a:t>
            </a:r>
            <a:r>
              <a:rPr lang="en-US" sz="2100" b="1" dirty="0" smtClean="0"/>
              <a:t> in the </a:t>
            </a:r>
            <a:r>
              <a:rPr lang="en-US" sz="2100" b="1" dirty="0" smtClean="0">
                <a:solidFill>
                  <a:schemeClr val="accent1"/>
                </a:solidFill>
              </a:rPr>
              <a:t>energy</a:t>
            </a:r>
            <a:r>
              <a:rPr lang="en-US" sz="2100" b="1" dirty="0" smtClean="0"/>
              <a:t> of a system is the result of </a:t>
            </a:r>
            <a:r>
              <a:rPr lang="en-US" sz="2100" b="1" dirty="0" smtClean="0">
                <a:solidFill>
                  <a:schemeClr val="accent1"/>
                </a:solidFill>
              </a:rPr>
              <a:t>work done </a:t>
            </a:r>
            <a:r>
              <a:rPr lang="en-US" sz="2100" b="1" dirty="0" smtClean="0"/>
              <a:t>on the system</a:t>
            </a:r>
            <a:endParaRPr lang="en-US" sz="2100" b="1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1918491"/>
              </p:ext>
            </p:extLst>
          </p:nvPr>
        </p:nvGraphicFramePr>
        <p:xfrm>
          <a:off x="2096280" y="1447800"/>
          <a:ext cx="4761720" cy="532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92" name="Equation" r:id="rId3" imgW="1587240" imgH="177480" progId="Equation.3">
                  <p:embed/>
                </p:oleObj>
              </mc:Choice>
              <mc:Fallback>
                <p:oleObj name="Equation" r:id="rId3" imgW="158724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96280" y="1447800"/>
                        <a:ext cx="4761720" cy="5324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6530605"/>
              </p:ext>
            </p:extLst>
          </p:nvPr>
        </p:nvGraphicFramePr>
        <p:xfrm>
          <a:off x="533400" y="3200400"/>
          <a:ext cx="8115120" cy="72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93" name="Equation" r:id="rId5" imgW="2705040" imgH="241200" progId="Equation.DSMT4">
                  <p:embed/>
                </p:oleObj>
              </mc:Choice>
              <mc:Fallback>
                <p:oleObj name="Equation" r:id="rId5" imgW="27050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3400" y="3200400"/>
                        <a:ext cx="8115120" cy="72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1604964"/>
              </p:ext>
            </p:extLst>
          </p:nvPr>
        </p:nvGraphicFramePr>
        <p:xfrm>
          <a:off x="685800" y="4000200"/>
          <a:ext cx="7809480" cy="72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94" name="Equation" r:id="rId7" imgW="2603160" imgH="241200" progId="Equation.DSMT4">
                  <p:embed/>
                </p:oleObj>
              </mc:Choice>
              <mc:Fallback>
                <p:oleObj name="Equation" r:id="rId7" imgW="26031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85800" y="4000200"/>
                        <a:ext cx="7809480" cy="72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6660534"/>
              </p:ext>
            </p:extLst>
          </p:nvPr>
        </p:nvGraphicFramePr>
        <p:xfrm>
          <a:off x="1752600" y="4800600"/>
          <a:ext cx="5638680" cy="72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95" name="Equation" r:id="rId9" imgW="1879560" imgH="241200" progId="Equation.DSMT4">
                  <p:embed/>
                </p:oleObj>
              </mc:Choice>
              <mc:Fallback>
                <p:oleObj name="Equation" r:id="rId9" imgW="18795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752600" y="4800600"/>
                        <a:ext cx="5638680" cy="723600"/>
                      </a:xfrm>
                      <a:prstGeom prst="rect">
                        <a:avLst/>
                      </a:prstGeom>
                      <a:ln w="12700"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4725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 of Conservation of Energy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buNone/>
            </a:pPr>
            <a:r>
              <a:rPr lang="en-US" sz="2800" dirty="0" smtClean="0"/>
              <a:t>So, if there is </a:t>
            </a:r>
            <a:r>
              <a:rPr lang="en-US" sz="2800" b="1" dirty="0" smtClean="0"/>
              <a:t>no</a:t>
            </a:r>
            <a:r>
              <a:rPr lang="en-US" sz="2800" dirty="0" smtClean="0"/>
              <a:t> work done on the system?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This </a:t>
            </a:r>
            <a:r>
              <a:rPr lang="en-US" sz="2800" dirty="0"/>
              <a:t>gives rise to the </a:t>
            </a:r>
            <a:r>
              <a:rPr lang="en-US" sz="2800" dirty="0">
                <a:solidFill>
                  <a:schemeClr val="accent1"/>
                </a:solidFill>
              </a:rPr>
              <a:t>Law of Conservation of Energy </a:t>
            </a:r>
            <a:r>
              <a:rPr lang="en-US" sz="2800" dirty="0"/>
              <a:t>which can be </a:t>
            </a:r>
            <a:r>
              <a:rPr lang="en-US" sz="2800" dirty="0" smtClean="0"/>
              <a:t>stated as: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800" b="1" i="1" dirty="0" smtClean="0"/>
              <a:t>	"</a:t>
            </a:r>
            <a:r>
              <a:rPr lang="en-US" sz="2800" b="1" i="1" dirty="0"/>
              <a:t>Energy can be neither created nor destroyed, but </a:t>
            </a:r>
            <a:r>
              <a:rPr lang="en-US" sz="2800" b="1" i="1" dirty="0" smtClean="0"/>
              <a:t>can </a:t>
            </a:r>
            <a:r>
              <a:rPr lang="en-US" sz="2800" b="1" i="1" dirty="0"/>
              <a:t>be converted from one form to another or transferred from one system to </a:t>
            </a:r>
            <a:r>
              <a:rPr lang="en-US" sz="2800" b="1" i="1" dirty="0" smtClean="0"/>
              <a:t>another”.</a:t>
            </a:r>
          </a:p>
          <a:p>
            <a:pPr marL="0" indent="0">
              <a:buNone/>
            </a:pPr>
            <a:endParaRPr lang="en-US" sz="2800" b="1" i="1" dirty="0"/>
          </a:p>
          <a:p>
            <a:pPr marL="0" indent="0">
              <a:buNone/>
            </a:pPr>
            <a:endParaRPr lang="en-US" sz="28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1880076"/>
              </p:ext>
            </p:extLst>
          </p:nvPr>
        </p:nvGraphicFramePr>
        <p:xfrm>
          <a:off x="2248680" y="1676400"/>
          <a:ext cx="4761720" cy="72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7" name="Equation" r:id="rId3" imgW="1587240" imgH="241200" progId="Equation.DSMT4">
                  <p:embed/>
                </p:oleObj>
              </mc:Choice>
              <mc:Fallback>
                <p:oleObj name="Equation" r:id="rId3" imgW="15872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48680" y="1676400"/>
                        <a:ext cx="4761720" cy="72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6795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Mechanical Energy</a:t>
            </a:r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buNone/>
            </a:pPr>
            <a:r>
              <a:rPr lang="en-US" sz="2800" dirty="0"/>
              <a:t>If there is </a:t>
            </a:r>
            <a:r>
              <a:rPr lang="en-US" sz="2800" b="1" dirty="0"/>
              <a:t>no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2"/>
                </a:solidFill>
              </a:rPr>
              <a:t>friction</a:t>
            </a:r>
            <a:r>
              <a:rPr lang="en-US" sz="2800" dirty="0"/>
              <a:t> present and </a:t>
            </a:r>
            <a:r>
              <a:rPr lang="en-US" sz="2800" b="1" dirty="0"/>
              <a:t>no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1"/>
                </a:solidFill>
              </a:rPr>
              <a:t>external forces </a:t>
            </a:r>
            <a:r>
              <a:rPr lang="en-US" sz="2800" dirty="0"/>
              <a:t>(other than gravity) acting on the system we have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2800" dirty="0" smtClean="0"/>
              <a:t>or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This </a:t>
            </a:r>
            <a:r>
              <a:rPr lang="en-US" sz="2800" dirty="0"/>
              <a:t>is a very powerful equation, and we often refer to the sum of </a:t>
            </a:r>
            <a:r>
              <a:rPr lang="en-US" sz="2800" b="1" i="1" dirty="0"/>
              <a:t>KE</a:t>
            </a:r>
            <a:r>
              <a:rPr lang="en-US" sz="2800" i="1" dirty="0"/>
              <a:t> </a:t>
            </a:r>
            <a:r>
              <a:rPr lang="en-US" sz="2800" dirty="0"/>
              <a:t>and </a:t>
            </a:r>
            <a:r>
              <a:rPr lang="en-US" sz="2800" b="1" i="1" dirty="0"/>
              <a:t>PE</a:t>
            </a:r>
            <a:r>
              <a:rPr lang="en-US" sz="2800" i="1" dirty="0"/>
              <a:t> </a:t>
            </a:r>
            <a:r>
              <a:rPr lang="en-US" sz="2800" dirty="0"/>
              <a:t>as </a:t>
            </a:r>
            <a:r>
              <a:rPr lang="en-US" sz="2800" i="1" dirty="0"/>
              <a:t>"</a:t>
            </a:r>
            <a:r>
              <a:rPr lang="en-US" sz="2800" b="1" i="1" dirty="0"/>
              <a:t>mechanical energy</a:t>
            </a:r>
            <a:r>
              <a:rPr lang="en-US" sz="2800" i="1" dirty="0"/>
              <a:t>”.</a:t>
            </a:r>
            <a:endParaRPr lang="en-US" sz="28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2482480"/>
              </p:ext>
            </p:extLst>
          </p:nvPr>
        </p:nvGraphicFramePr>
        <p:xfrm>
          <a:off x="3124920" y="2286000"/>
          <a:ext cx="2971080" cy="532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6" name="Equation" r:id="rId3" imgW="990360" imgH="177480" progId="Equation.DSMT4">
                  <p:embed/>
                </p:oleObj>
              </mc:Choice>
              <mc:Fallback>
                <p:oleObj name="Equation" r:id="rId3" imgW="9903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24920" y="2286000"/>
                        <a:ext cx="2971080" cy="5324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8916545"/>
              </p:ext>
            </p:extLst>
          </p:nvPr>
        </p:nvGraphicFramePr>
        <p:xfrm>
          <a:off x="2438640" y="3619800"/>
          <a:ext cx="4419360" cy="72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7" name="Equation" r:id="rId5" imgW="1473120" imgH="241200" progId="Equation.DSMT4">
                  <p:embed/>
                </p:oleObj>
              </mc:Choice>
              <mc:Fallback>
                <p:oleObj name="Equation" r:id="rId5" imgW="147312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38640" y="3619800"/>
                        <a:ext cx="4419360" cy="72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2084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Conservation of Mechanical Energy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What is conservation in Physics?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800" dirty="0" smtClean="0"/>
              <a:t>To </a:t>
            </a:r>
            <a:r>
              <a:rPr lang="en-US" sz="2800" dirty="0"/>
              <a:t>say a physical quantity is </a:t>
            </a:r>
            <a:r>
              <a:rPr lang="en-US" sz="2800" i="1" dirty="0">
                <a:solidFill>
                  <a:schemeClr val="accent1"/>
                </a:solidFill>
              </a:rPr>
              <a:t>conserved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dirty="0"/>
              <a:t>is to say that the numerical value of the quantity remains </a:t>
            </a:r>
            <a:r>
              <a:rPr lang="en-US" sz="2800" dirty="0">
                <a:solidFill>
                  <a:schemeClr val="accent2"/>
                </a:solidFill>
              </a:rPr>
              <a:t>constant</a:t>
            </a:r>
            <a:r>
              <a:rPr lang="en-US" sz="2800" dirty="0"/>
              <a:t> </a:t>
            </a:r>
            <a:r>
              <a:rPr lang="en-US" sz="2800" u="sng" dirty="0"/>
              <a:t>throughout any physical process </a:t>
            </a:r>
            <a:r>
              <a:rPr lang="en-US" sz="2800" dirty="0"/>
              <a:t>although the quantities may change </a:t>
            </a:r>
            <a:r>
              <a:rPr lang="en-US" sz="2800" dirty="0" smtClean="0"/>
              <a:t>form.</a:t>
            </a:r>
          </a:p>
          <a:p>
            <a:pPr>
              <a:spcBef>
                <a:spcPts val="0"/>
              </a:spcBef>
              <a:buFontTx/>
              <a:buChar char="-"/>
            </a:pPr>
            <a:endParaRPr lang="en-US" sz="2800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In Conservation of Energy, the </a:t>
            </a:r>
            <a:r>
              <a:rPr lang="en-US" dirty="0">
                <a:solidFill>
                  <a:schemeClr val="accent2"/>
                </a:solidFill>
              </a:rPr>
              <a:t>total mechanical energy </a:t>
            </a:r>
            <a:r>
              <a:rPr lang="en-US" dirty="0"/>
              <a:t>remains </a:t>
            </a:r>
            <a:r>
              <a:rPr lang="en-US" dirty="0" smtClean="0">
                <a:solidFill>
                  <a:schemeClr val="accent1"/>
                </a:solidFill>
              </a:rPr>
              <a:t>constant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800" i="1" dirty="0" smtClean="0"/>
              <a:t>In </a:t>
            </a:r>
            <a:r>
              <a:rPr lang="en-US" sz="2800" i="1" dirty="0"/>
              <a:t>any </a:t>
            </a:r>
            <a:r>
              <a:rPr lang="en-US" sz="2800" i="1" dirty="0">
                <a:solidFill>
                  <a:schemeClr val="accent2"/>
                </a:solidFill>
              </a:rPr>
              <a:t>isolated</a:t>
            </a:r>
            <a:r>
              <a:rPr lang="en-US" sz="2800" i="1" dirty="0"/>
              <a:t> system of objects interacting only through </a:t>
            </a:r>
            <a:r>
              <a:rPr lang="en-US" sz="2800" b="1" i="1" dirty="0"/>
              <a:t>conservative forces</a:t>
            </a:r>
            <a:r>
              <a:rPr lang="en-US" sz="2800" i="1" dirty="0"/>
              <a:t>, the total mechanical energy of the system remains constant. </a:t>
            </a:r>
            <a:endParaRPr lang="en-US" sz="2800" i="1" dirty="0" smtClean="0"/>
          </a:p>
          <a:p>
            <a:pPr>
              <a:spcBef>
                <a:spcPts val="0"/>
              </a:spcBef>
              <a:buFontTx/>
              <a:buChar char="-"/>
            </a:pP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283019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300" dirty="0"/>
              <a:t>Conservative </a:t>
            </a:r>
            <a:r>
              <a:rPr lang="en-US" sz="4300" dirty="0" smtClean="0"/>
              <a:t>&amp; </a:t>
            </a:r>
            <a:r>
              <a:rPr lang="en-US" sz="4300" dirty="0" err="1" smtClean="0"/>
              <a:t>Nonconservative</a:t>
            </a:r>
            <a:r>
              <a:rPr lang="en-US" sz="4300" dirty="0" smtClean="0"/>
              <a:t> </a:t>
            </a:r>
            <a:r>
              <a:rPr lang="en-US" sz="4300" dirty="0"/>
              <a:t>Forces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610600" cy="5181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There are two general kinds of </a:t>
            </a:r>
            <a:r>
              <a:rPr lang="en-US" dirty="0">
                <a:solidFill>
                  <a:schemeClr val="accent1"/>
                </a:solidFill>
              </a:rPr>
              <a:t>forces</a:t>
            </a:r>
          </a:p>
          <a:p>
            <a:endParaRPr lang="en-US" dirty="0" smtClean="0"/>
          </a:p>
          <a:p>
            <a:r>
              <a:rPr lang="en-US" dirty="0" smtClean="0"/>
              <a:t>Conservative</a:t>
            </a:r>
            <a:endParaRPr lang="en-US" dirty="0"/>
          </a:p>
          <a:p>
            <a:pPr lvl="1"/>
            <a:r>
              <a:rPr lang="en-US" dirty="0"/>
              <a:t>Work and energy associated with the force </a:t>
            </a:r>
            <a:r>
              <a:rPr lang="en-US" b="1" dirty="0"/>
              <a:t>can</a:t>
            </a:r>
            <a:r>
              <a:rPr lang="en-US" dirty="0"/>
              <a:t> be recovered</a:t>
            </a:r>
          </a:p>
          <a:p>
            <a:r>
              <a:rPr lang="en-US" dirty="0" err="1"/>
              <a:t>Nonconservative</a:t>
            </a:r>
            <a:endParaRPr lang="en-US" dirty="0"/>
          </a:p>
          <a:p>
            <a:pPr lvl="1"/>
            <a:r>
              <a:rPr lang="en-US" dirty="0"/>
              <a:t>The forces are generally </a:t>
            </a:r>
            <a:r>
              <a:rPr lang="en-US" dirty="0">
                <a:solidFill>
                  <a:schemeClr val="accent1"/>
                </a:solidFill>
              </a:rPr>
              <a:t>dissipative </a:t>
            </a:r>
            <a:r>
              <a:rPr lang="en-US" dirty="0" smtClean="0"/>
              <a:t>  and </a:t>
            </a:r>
            <a:r>
              <a:rPr lang="en-US" dirty="0"/>
              <a:t>work done against it </a:t>
            </a:r>
            <a:r>
              <a:rPr lang="en-US" b="1" dirty="0"/>
              <a:t>cannot</a:t>
            </a:r>
            <a:r>
              <a:rPr lang="en-US" dirty="0"/>
              <a:t> </a:t>
            </a:r>
            <a:r>
              <a:rPr lang="en-US" dirty="0" smtClean="0"/>
              <a:t>   easily </a:t>
            </a:r>
            <a:r>
              <a:rPr lang="en-US" dirty="0"/>
              <a:t>be </a:t>
            </a:r>
            <a:r>
              <a:rPr lang="en-US" dirty="0" smtClean="0"/>
              <a:t>recovered</a:t>
            </a:r>
          </a:p>
          <a:p>
            <a:pPr lvl="1"/>
            <a:endParaRPr lang="en-US" sz="2800" dirty="0"/>
          </a:p>
          <a:p>
            <a:pPr marL="0" indent="0">
              <a:buNone/>
            </a:pPr>
            <a:r>
              <a:rPr lang="en-US" dirty="0" smtClean="0">
                <a:solidFill>
                  <a:schemeClr val="accent2"/>
                </a:solidFill>
              </a:rPr>
              <a:t>Potential </a:t>
            </a:r>
            <a:r>
              <a:rPr lang="en-US" dirty="0">
                <a:solidFill>
                  <a:schemeClr val="accent2"/>
                </a:solidFill>
              </a:rPr>
              <a:t>energy </a:t>
            </a:r>
            <a:r>
              <a:rPr lang="en-US" dirty="0"/>
              <a:t>can only be </a:t>
            </a:r>
            <a:r>
              <a:rPr lang="en-US" dirty="0" smtClean="0"/>
              <a:t>     defined </a:t>
            </a:r>
            <a:r>
              <a:rPr lang="en-US" dirty="0"/>
              <a:t>for </a:t>
            </a:r>
            <a:r>
              <a:rPr lang="en-US" dirty="0">
                <a:solidFill>
                  <a:schemeClr val="accent2"/>
                </a:solidFill>
              </a:rPr>
              <a:t>conservative</a:t>
            </a:r>
            <a:r>
              <a:rPr lang="en-US" dirty="0"/>
              <a:t> forces. </a:t>
            </a:r>
          </a:p>
          <a:p>
            <a:pPr lvl="1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54510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Energy Conservation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buNone/>
            </a:pPr>
            <a:r>
              <a:rPr lang="en-US" sz="2800" dirty="0" smtClean="0"/>
              <a:t>A </a:t>
            </a:r>
            <a:r>
              <a:rPr lang="en-US" sz="2800" dirty="0"/>
              <a:t>stone is </a:t>
            </a:r>
            <a:r>
              <a:rPr lang="en-US" sz="2800" dirty="0" smtClean="0"/>
              <a:t>dropped from a </a:t>
            </a:r>
            <a:r>
              <a:rPr lang="en-US" sz="2800" dirty="0" smtClean="0">
                <a:solidFill>
                  <a:schemeClr val="accent1"/>
                </a:solidFill>
              </a:rPr>
              <a:t>60-m</a:t>
            </a:r>
            <a:r>
              <a:rPr lang="en-US" sz="2800" dirty="0" smtClean="0"/>
              <a:t> high cliff onto the ground below.  (a) What is the </a:t>
            </a:r>
            <a:r>
              <a:rPr lang="en-US" sz="2800" dirty="0" smtClean="0">
                <a:solidFill>
                  <a:schemeClr val="accent2"/>
                </a:solidFill>
              </a:rPr>
              <a:t>speed</a:t>
            </a:r>
            <a:r>
              <a:rPr lang="en-US" sz="2800" dirty="0" smtClean="0"/>
              <a:t> of the stone when it hits the ground?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800" dirty="0" smtClean="0"/>
              <a:t>(b) Now, the stone is thrown </a:t>
            </a:r>
            <a:r>
              <a:rPr lang="en-US" sz="2800" dirty="0">
                <a:solidFill>
                  <a:schemeClr val="accent1"/>
                </a:solidFill>
              </a:rPr>
              <a:t>upwards</a:t>
            </a:r>
            <a:r>
              <a:rPr lang="en-US" sz="2800" dirty="0"/>
              <a:t> at </a:t>
            </a:r>
            <a:r>
              <a:rPr lang="en-US" sz="2800" dirty="0">
                <a:solidFill>
                  <a:schemeClr val="accent1"/>
                </a:solidFill>
              </a:rPr>
              <a:t>20 m/s </a:t>
            </a:r>
            <a:r>
              <a:rPr lang="en-US" sz="2800" dirty="0"/>
              <a:t>from the top of </a:t>
            </a:r>
            <a:r>
              <a:rPr lang="en-US" sz="2800" dirty="0" smtClean="0"/>
              <a:t>the cliff.  What is the </a:t>
            </a:r>
            <a:r>
              <a:rPr lang="en-US" sz="2800" dirty="0" smtClean="0">
                <a:solidFill>
                  <a:schemeClr val="accent2"/>
                </a:solidFill>
              </a:rPr>
              <a:t>speed</a:t>
            </a:r>
            <a:r>
              <a:rPr lang="en-US" sz="2800" dirty="0" smtClean="0"/>
              <a:t> of the stone when it hits the ground?  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800" dirty="0" smtClean="0"/>
              <a:t>(c) How would the final speed </a:t>
            </a:r>
            <a:r>
              <a:rPr lang="en-US" sz="2800" dirty="0" smtClean="0">
                <a:solidFill>
                  <a:schemeClr val="accent2"/>
                </a:solidFill>
              </a:rPr>
              <a:t>change</a:t>
            </a:r>
            <a:r>
              <a:rPr lang="en-US" sz="2800" dirty="0" smtClean="0"/>
              <a:t> if the stone were thrown upward at an </a:t>
            </a:r>
            <a:r>
              <a:rPr lang="en-US" sz="2800" dirty="0" smtClean="0">
                <a:solidFill>
                  <a:schemeClr val="accent1"/>
                </a:solidFill>
              </a:rPr>
              <a:t>angle</a:t>
            </a:r>
            <a:r>
              <a:rPr lang="en-US" sz="2800" dirty="0" smtClean="0"/>
              <a:t>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81338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52400" y="1066800"/>
            <a:ext cx="8839200" cy="5181600"/>
          </a:xfrm>
        </p:spPr>
        <p:txBody>
          <a:bodyPr/>
          <a:lstStyle/>
          <a:p>
            <a:pPr marL="0" indent="0">
              <a:buNone/>
            </a:pPr>
            <a:r>
              <a:rPr lang="en-ZA" dirty="0" smtClean="0"/>
              <a:t>The rate at which energy is transformed is called the </a:t>
            </a:r>
            <a:r>
              <a:rPr lang="en-ZA" b="1" dirty="0" smtClean="0">
                <a:solidFill>
                  <a:schemeClr val="accent1"/>
                </a:solidFill>
              </a:rPr>
              <a:t>power</a:t>
            </a:r>
            <a:r>
              <a:rPr lang="en-ZA" dirty="0" smtClean="0"/>
              <a:t> (</a:t>
            </a:r>
            <a:r>
              <a:rPr lang="en-ZA" b="1" dirty="0" smtClean="0"/>
              <a:t>P</a:t>
            </a:r>
            <a:r>
              <a:rPr lang="en-ZA" dirty="0" smtClean="0"/>
              <a:t>) and defined as: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 smtClean="0"/>
          </a:p>
          <a:p>
            <a:pPr marL="0" indent="0">
              <a:buNone/>
            </a:pPr>
            <a:r>
              <a:rPr lang="en-ZA" dirty="0"/>
              <a:t>Power is also defined as the rate at which </a:t>
            </a:r>
            <a:r>
              <a:rPr lang="en-ZA" dirty="0">
                <a:solidFill>
                  <a:schemeClr val="accent2"/>
                </a:solidFill>
              </a:rPr>
              <a:t>work</a:t>
            </a:r>
            <a:r>
              <a:rPr lang="en-ZA" dirty="0"/>
              <a:t> is done</a:t>
            </a:r>
            <a:r>
              <a:rPr lang="en-ZA" dirty="0" smtClean="0"/>
              <a:t>.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r>
              <a:rPr lang="en-ZA" dirty="0"/>
              <a:t>In the SI system, the units of power are </a:t>
            </a:r>
            <a:r>
              <a:rPr lang="en-ZA" dirty="0" smtClean="0"/>
              <a:t>measured in joules per second or </a:t>
            </a:r>
            <a:r>
              <a:rPr lang="en-ZA" b="1" dirty="0" smtClean="0"/>
              <a:t>watts</a:t>
            </a:r>
            <a:r>
              <a:rPr lang="en-ZA" dirty="0" smtClean="0"/>
              <a:t> (W):</a:t>
            </a: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How Quickly is Energy Transformed?</a:t>
            </a:r>
            <a:endParaRPr lang="en-Z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5810985"/>
              </p:ext>
            </p:extLst>
          </p:nvPr>
        </p:nvGraphicFramePr>
        <p:xfrm>
          <a:off x="3238500" y="1676400"/>
          <a:ext cx="15621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3" name="Equation" r:id="rId3" imgW="520560" imgH="393480" progId="Equation.3">
                  <p:embed/>
                </p:oleObj>
              </mc:Choice>
              <mc:Fallback>
                <p:oleObj name="Equation" r:id="rId3" imgW="52056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0" y="1676400"/>
                        <a:ext cx="1562100" cy="118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7887752"/>
              </p:ext>
            </p:extLst>
          </p:nvPr>
        </p:nvGraphicFramePr>
        <p:xfrm>
          <a:off x="5334000" y="1676400"/>
          <a:ext cx="22860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4" name="Equation" r:id="rId5" imgW="761760" imgH="393480" progId="Equation.3">
                  <p:embed/>
                </p:oleObj>
              </mc:Choice>
              <mc:Fallback>
                <p:oleObj name="Equation" r:id="rId5" imgW="76176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1676400"/>
                        <a:ext cx="2286000" cy="118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4289665"/>
              </p:ext>
            </p:extLst>
          </p:nvPr>
        </p:nvGraphicFramePr>
        <p:xfrm>
          <a:off x="4648200" y="4800600"/>
          <a:ext cx="17907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5" name="Equation" r:id="rId7" imgW="596880" imgH="393480" progId="Equation.3">
                  <p:embed/>
                </p:oleObj>
              </mc:Choice>
              <mc:Fallback>
                <p:oleObj name="Equation" r:id="rId7" imgW="59688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800600"/>
                        <a:ext cx="1790700" cy="118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44341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dirty="0" smtClean="0"/>
              <a:t>Energy Conservation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buNone/>
            </a:pPr>
            <a:r>
              <a:rPr lang="en-US" sz="2800" dirty="0" smtClean="0"/>
              <a:t>A </a:t>
            </a:r>
            <a:r>
              <a:rPr lang="en-US" sz="2800" dirty="0">
                <a:solidFill>
                  <a:schemeClr val="accent1"/>
                </a:solidFill>
              </a:rPr>
              <a:t>2-kg</a:t>
            </a:r>
            <a:r>
              <a:rPr lang="en-US" sz="2800" dirty="0"/>
              <a:t> block is pulled up a frictionless incline (</a:t>
            </a:r>
            <a:r>
              <a:rPr lang="en-US" sz="2800" dirty="0">
                <a:solidFill>
                  <a:schemeClr val="accent1"/>
                </a:solidFill>
              </a:rPr>
              <a:t>30°</a:t>
            </a:r>
            <a:r>
              <a:rPr lang="en-US" sz="2800" dirty="0"/>
              <a:t> above horizontal) by a </a:t>
            </a:r>
            <a:r>
              <a:rPr lang="en-US" sz="2800" dirty="0">
                <a:solidFill>
                  <a:schemeClr val="accent1"/>
                </a:solidFill>
              </a:rPr>
              <a:t>15 N </a:t>
            </a:r>
            <a:r>
              <a:rPr lang="en-US" sz="2800" dirty="0"/>
              <a:t>force.  What is the </a:t>
            </a:r>
            <a:r>
              <a:rPr lang="en-US" sz="2800" dirty="0">
                <a:solidFill>
                  <a:schemeClr val="accent2"/>
                </a:solidFill>
              </a:rPr>
              <a:t>speed</a:t>
            </a:r>
            <a:r>
              <a:rPr lang="en-US" sz="2800" dirty="0"/>
              <a:t> of the block after traveling </a:t>
            </a:r>
            <a:r>
              <a:rPr lang="en-US" sz="2800" dirty="0">
                <a:solidFill>
                  <a:schemeClr val="accent1"/>
                </a:solidFill>
              </a:rPr>
              <a:t>6-m</a:t>
            </a:r>
            <a:r>
              <a:rPr lang="en-US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32211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lvl="1" indent="0" eaLnBrk="1" hangingPunct="1">
              <a:buNone/>
            </a:pPr>
            <a:r>
              <a:rPr lang="en-ZA" dirty="0" smtClean="0">
                <a:solidFill>
                  <a:schemeClr val="tx1"/>
                </a:solidFill>
              </a:rPr>
              <a:t>Energy …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smtClean="0"/>
              <a:t>ENERGY</a:t>
            </a:r>
            <a:endParaRPr lang="en-US" smtClean="0"/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97850" y="6381750"/>
            <a:ext cx="946150" cy="339725"/>
          </a:xfrm>
          <a:prstGeom prst="rect">
            <a:avLst/>
          </a:prstGeom>
          <a:noFill/>
        </p:spPr>
        <p:txBody>
          <a:bodyPr/>
          <a:lstStyle/>
          <a:p>
            <a:fld id="{741A3BB5-11C8-4328-B20F-91EE58C552E0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82628" name="Rectangle 4"/>
          <p:cNvSpPr>
            <a:spLocks noChangeArrowheads="1"/>
          </p:cNvSpPr>
          <p:nvPr/>
        </p:nvSpPr>
        <p:spPr bwMode="auto">
          <a:xfrm>
            <a:off x="179388" y="1917700"/>
            <a:ext cx="8794750" cy="3926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717550" lvl="2" indent="-358775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3"/>
              </a:buBlip>
            </a:pPr>
            <a:r>
              <a:rPr lang="en-ZA" sz="2200" dirty="0">
                <a:solidFill>
                  <a:srgbClr val="000000"/>
                </a:solidFill>
                <a:cs typeface="Arial" charset="0"/>
              </a:rPr>
              <a:t>is an extremely abstract concept and is difficult to define;</a:t>
            </a:r>
            <a:endParaRPr lang="en-US" sz="2200" dirty="0">
              <a:solidFill>
                <a:srgbClr val="000000"/>
              </a:solidFill>
              <a:cs typeface="Arial" charset="0"/>
            </a:endParaRPr>
          </a:p>
          <a:p>
            <a:pPr marL="179388" lvl="1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endParaRPr lang="en-US" sz="1000" dirty="0">
              <a:solidFill>
                <a:srgbClr val="000000"/>
              </a:solidFill>
              <a:cs typeface="Arial" charset="0"/>
            </a:endParaRPr>
          </a:p>
          <a:p>
            <a:pPr marL="717550" lvl="2" indent="-358775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3"/>
              </a:buBlip>
            </a:pPr>
            <a:r>
              <a:rPr lang="en-US" sz="2200" dirty="0">
                <a:solidFill>
                  <a:srgbClr val="000000"/>
                </a:solidFill>
                <a:cs typeface="Arial" charset="0"/>
              </a:rPr>
              <a:t>is a number (a </a:t>
            </a:r>
            <a:r>
              <a:rPr lang="en-US" sz="2200" dirty="0">
                <a:solidFill>
                  <a:srgbClr val="FF0000"/>
                </a:solidFill>
                <a:cs typeface="Arial" charset="0"/>
              </a:rPr>
              <a:t>scalar</a:t>
            </a:r>
            <a:r>
              <a:rPr lang="en-US" sz="2200" dirty="0">
                <a:solidFill>
                  <a:srgbClr val="000000"/>
                </a:solidFill>
                <a:cs typeface="Arial" charset="0"/>
              </a:rPr>
              <a:t>) describing the state of a system of objects (for an </a:t>
            </a:r>
            <a:r>
              <a:rPr lang="en-ZA" sz="2200" dirty="0">
                <a:solidFill>
                  <a:srgbClr val="000000"/>
                </a:solidFill>
                <a:cs typeface="Arial" charset="0"/>
              </a:rPr>
              <a:t>isolated system</a:t>
            </a:r>
            <a:r>
              <a:rPr lang="en-US" sz="2200" dirty="0">
                <a:solidFill>
                  <a:srgbClr val="000000"/>
                </a:solidFill>
                <a:cs typeface="Arial" charset="0"/>
              </a:rPr>
              <a:t> this number remains constant, i.e. the energy of the system is conserved);</a:t>
            </a:r>
          </a:p>
          <a:p>
            <a:pPr marL="179388" lvl="1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endParaRPr lang="en-US" sz="1000" dirty="0">
              <a:solidFill>
                <a:srgbClr val="000000"/>
              </a:solidFill>
              <a:cs typeface="Arial" charset="0"/>
            </a:endParaRPr>
          </a:p>
          <a:p>
            <a:pPr marL="717550" lvl="2" indent="-358775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3"/>
              </a:buBlip>
            </a:pPr>
            <a:r>
              <a:rPr lang="en-US" sz="2200" dirty="0">
                <a:solidFill>
                  <a:srgbClr val="000000"/>
                </a:solidFill>
                <a:cs typeface="Arial" charset="0"/>
              </a:rPr>
              <a:t>appears in </a:t>
            </a:r>
            <a:r>
              <a:rPr lang="en-US" sz="2200" dirty="0">
                <a:solidFill>
                  <a:srgbClr val="3333FF"/>
                </a:solidFill>
                <a:cs typeface="Arial" charset="0"/>
              </a:rPr>
              <a:t>many different forms</a:t>
            </a:r>
            <a:r>
              <a:rPr lang="en-US" sz="2200" dirty="0">
                <a:solidFill>
                  <a:srgbClr val="000000"/>
                </a:solidFill>
                <a:cs typeface="Arial" charset="0"/>
              </a:rPr>
              <a:t>, each of which can be converted into another form of energy in one or other of the </a:t>
            </a:r>
            <a:r>
              <a:rPr lang="en-US" sz="2200" dirty="0">
                <a:solidFill>
                  <a:srgbClr val="00CC00"/>
                </a:solidFill>
                <a:cs typeface="Arial" charset="0"/>
              </a:rPr>
              <a:t>transformation processes </a:t>
            </a:r>
            <a:r>
              <a:rPr lang="en-US" sz="2200" dirty="0">
                <a:solidFill>
                  <a:srgbClr val="000000"/>
                </a:solidFill>
                <a:cs typeface="Arial" charset="0"/>
              </a:rPr>
              <a:t>which underlie all activity in the Universe;</a:t>
            </a:r>
          </a:p>
          <a:p>
            <a:pPr marL="179388" lvl="1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endParaRPr lang="en-US" sz="1000" dirty="0">
              <a:solidFill>
                <a:srgbClr val="000000"/>
              </a:solidFill>
              <a:cs typeface="Arial" charset="0"/>
            </a:endParaRPr>
          </a:p>
          <a:p>
            <a:pPr marL="717550" lvl="2" indent="-358775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3"/>
              </a:buBlip>
            </a:pPr>
            <a:r>
              <a:rPr lang="en-ZA" sz="2200" dirty="0">
                <a:solidFill>
                  <a:srgbClr val="000000"/>
                </a:solidFill>
                <a:cs typeface="Arial" charset="0"/>
              </a:rPr>
              <a:t>is all there is!  (Even matter </a:t>
            </a:r>
            <a:r>
              <a:rPr lang="en-ZA" sz="2200" dirty="0" smtClean="0">
                <a:solidFill>
                  <a:srgbClr val="000000"/>
                </a:solidFill>
                <a:cs typeface="Arial" charset="0"/>
              </a:rPr>
              <a:t>is </a:t>
            </a:r>
            <a:r>
              <a:rPr lang="en-ZA" sz="2200" dirty="0">
                <a:solidFill>
                  <a:srgbClr val="000000"/>
                </a:solidFill>
                <a:cs typeface="Arial" charset="0"/>
              </a:rPr>
              <a:t>energy: </a:t>
            </a:r>
            <a:r>
              <a:rPr lang="en-ZA" sz="2200" b="1" i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E = </a:t>
            </a:r>
            <a:r>
              <a:rPr lang="en-ZA" sz="2200" b="1" i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mc</a:t>
            </a:r>
            <a:r>
              <a:rPr lang="en-ZA" sz="2200" b="1" baseline="30000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2</a:t>
            </a:r>
            <a:r>
              <a:rPr lang="en-ZA" sz="2200" dirty="0" smtClean="0">
                <a:solidFill>
                  <a:srgbClr val="000000"/>
                </a:solidFill>
                <a:cs typeface="Arial" charset="0"/>
              </a:rPr>
              <a:t>)</a:t>
            </a:r>
            <a:endParaRPr lang="en-US" sz="22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3476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dirty="0" smtClean="0"/>
              <a:t>Energy Conservation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accent1"/>
                </a:solidFill>
              </a:rPr>
              <a:t>1-kg</a:t>
            </a:r>
            <a:r>
              <a:rPr lang="en-US" sz="2800" dirty="0" smtClean="0"/>
              <a:t> </a:t>
            </a:r>
            <a:r>
              <a:rPr lang="en-US" sz="2800" dirty="0"/>
              <a:t>and </a:t>
            </a:r>
            <a:r>
              <a:rPr lang="en-US" sz="2800" dirty="0">
                <a:solidFill>
                  <a:schemeClr val="accent1"/>
                </a:solidFill>
              </a:rPr>
              <a:t>2-kg</a:t>
            </a:r>
            <a:r>
              <a:rPr lang="en-US" sz="2800" dirty="0"/>
              <a:t> masses hang from opposite ends of a string hanging over a frictionless pulley.  The </a:t>
            </a:r>
            <a:r>
              <a:rPr lang="en-US" sz="2800" dirty="0">
                <a:solidFill>
                  <a:schemeClr val="accent1"/>
                </a:solidFill>
              </a:rPr>
              <a:t>1-kg</a:t>
            </a:r>
            <a:r>
              <a:rPr lang="en-US" sz="2800" dirty="0"/>
              <a:t> mass sits on the ground and the </a:t>
            </a:r>
            <a:r>
              <a:rPr lang="en-US" sz="2800" dirty="0">
                <a:solidFill>
                  <a:schemeClr val="accent1"/>
                </a:solidFill>
              </a:rPr>
              <a:t>2-kg</a:t>
            </a:r>
            <a:r>
              <a:rPr lang="en-US" sz="2800" dirty="0"/>
              <a:t> mass is </a:t>
            </a:r>
            <a:r>
              <a:rPr lang="en-US" sz="2800" dirty="0">
                <a:solidFill>
                  <a:schemeClr val="accent1"/>
                </a:solidFill>
              </a:rPr>
              <a:t>5-m</a:t>
            </a:r>
            <a:r>
              <a:rPr lang="en-US" sz="2800" dirty="0"/>
              <a:t> in the air.  With what </a:t>
            </a:r>
            <a:r>
              <a:rPr lang="en-US" sz="2800" dirty="0">
                <a:solidFill>
                  <a:schemeClr val="accent2"/>
                </a:solidFill>
              </a:rPr>
              <a:t>speed</a:t>
            </a:r>
            <a:r>
              <a:rPr lang="en-US" sz="2800" dirty="0"/>
              <a:t> will the </a:t>
            </a:r>
            <a:r>
              <a:rPr lang="en-US" sz="2800" dirty="0">
                <a:solidFill>
                  <a:schemeClr val="accent1"/>
                </a:solidFill>
              </a:rPr>
              <a:t>2-kg</a:t>
            </a:r>
            <a:r>
              <a:rPr lang="en-US" sz="2800" dirty="0"/>
              <a:t> mass hit the ground?</a:t>
            </a:r>
          </a:p>
        </p:txBody>
      </p:sp>
    </p:spTree>
    <p:extLst>
      <p:ext uri="{BB962C8B-B14F-4D97-AF65-F5344CB8AC3E}">
        <p14:creationId xmlns:p14="http://schemas.microsoft.com/office/powerpoint/2010/main" val="347908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Systems and Energy</a:t>
            </a:r>
            <a:endParaRPr lang="en-ZA" dirty="0"/>
          </a:p>
        </p:txBody>
      </p:sp>
      <p:sp>
        <p:nvSpPr>
          <p:cNvPr id="18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buNone/>
            </a:pPr>
            <a:r>
              <a:rPr lang="en-US" sz="2800" dirty="0" smtClean="0"/>
              <a:t>Although energy is hard to define and comes in many different forms, every </a:t>
            </a:r>
            <a:r>
              <a:rPr lang="en-US" sz="2800" dirty="0" smtClean="0">
                <a:solidFill>
                  <a:schemeClr val="accent2"/>
                </a:solidFill>
              </a:rPr>
              <a:t>system</a:t>
            </a:r>
            <a:r>
              <a:rPr lang="en-US" sz="2800" dirty="0" smtClean="0"/>
              <a:t> in nature has associated with it a quantity we call its </a:t>
            </a:r>
            <a:r>
              <a:rPr lang="en-US" sz="2800" b="1" dirty="0" smtClean="0">
                <a:solidFill>
                  <a:schemeClr val="accent1"/>
                </a:solidFill>
              </a:rPr>
              <a:t>total </a:t>
            </a:r>
            <a:r>
              <a:rPr lang="en-US" sz="2800" b="1" dirty="0">
                <a:solidFill>
                  <a:schemeClr val="accent1"/>
                </a:solidFill>
              </a:rPr>
              <a:t>e</a:t>
            </a:r>
            <a:r>
              <a:rPr lang="en-US" sz="2800" b="1" dirty="0" smtClean="0">
                <a:solidFill>
                  <a:schemeClr val="accent1"/>
                </a:solidFill>
              </a:rPr>
              <a:t>nergy</a:t>
            </a:r>
            <a:r>
              <a:rPr lang="en-US" sz="2800" dirty="0" smtClean="0"/>
              <a:t>.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The total energy (</a:t>
            </a:r>
            <a:r>
              <a:rPr lang="en-US" sz="2800" b="1" i="1" dirty="0" smtClean="0"/>
              <a:t>E</a:t>
            </a:r>
            <a:r>
              <a:rPr lang="en-US" sz="2800" dirty="0" smtClean="0"/>
              <a:t>) is the sum of all the different forms of energy present in the system, i.e.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>
                <a:solidFill>
                  <a:srgbClr val="00B050"/>
                </a:solidFill>
              </a:rPr>
              <a:t>Energy transformations</a:t>
            </a:r>
            <a:r>
              <a:rPr lang="en-US" sz="2800" dirty="0" smtClean="0"/>
              <a:t> can occur within a system.</a:t>
            </a:r>
          </a:p>
          <a:p>
            <a:pPr marL="0" indent="0">
              <a:buNone/>
            </a:pPr>
            <a:endParaRPr lang="en-US" sz="28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6869045"/>
              </p:ext>
            </p:extLst>
          </p:nvPr>
        </p:nvGraphicFramePr>
        <p:xfrm>
          <a:off x="1295400" y="4343400"/>
          <a:ext cx="64008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1" name="Equation" r:id="rId3" imgW="2133360" imgH="228600" progId="Equation.DSMT4">
                  <p:embed/>
                </p:oleObj>
              </mc:Choice>
              <mc:Fallback>
                <p:oleObj name="Equation" r:id="rId3" imgW="213336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343400"/>
                        <a:ext cx="64008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7275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52400" y="1066800"/>
            <a:ext cx="7924800" cy="5181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 smtClean="0">
                <a:solidFill>
                  <a:schemeClr val="accent2"/>
                </a:solidFill>
              </a:rPr>
              <a:t>system</a:t>
            </a:r>
            <a:r>
              <a:rPr lang="en-US" dirty="0" smtClean="0"/>
              <a:t> is what we define it to be.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ZA" dirty="0"/>
              <a:t>Energy can be </a:t>
            </a:r>
            <a:r>
              <a:rPr lang="en-ZA" dirty="0">
                <a:solidFill>
                  <a:schemeClr val="accent1"/>
                </a:solidFill>
              </a:rPr>
              <a:t>transformed</a:t>
            </a:r>
            <a:r>
              <a:rPr lang="en-ZA" dirty="0">
                <a:solidFill>
                  <a:schemeClr val="accent2"/>
                </a:solidFill>
              </a:rPr>
              <a:t> </a:t>
            </a:r>
            <a:r>
              <a:rPr lang="en-ZA" dirty="0"/>
              <a:t>within the system without loss.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r>
              <a:rPr lang="en-ZA" dirty="0"/>
              <a:t>Energy is a </a:t>
            </a:r>
            <a:r>
              <a:rPr lang="en-ZA" u="sng" dirty="0"/>
              <a:t>property</a:t>
            </a:r>
            <a:r>
              <a:rPr lang="en-ZA" dirty="0"/>
              <a:t> of a system.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System &amp; Energy Transformation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707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 smtClean="0"/>
              <a:t>An exchange of energy between system and environment is called an </a:t>
            </a:r>
            <a:r>
              <a:rPr lang="en-ZA" b="1" dirty="0" smtClean="0">
                <a:solidFill>
                  <a:schemeClr val="accent1"/>
                </a:solidFill>
              </a:rPr>
              <a:t>energy transfer</a:t>
            </a:r>
            <a:r>
              <a:rPr lang="en-ZA" dirty="0" smtClean="0"/>
              <a:t>.</a:t>
            </a:r>
          </a:p>
          <a:p>
            <a:pPr marL="0" indent="0">
              <a:buNone/>
            </a:pPr>
            <a:endParaRPr lang="en-ZA" sz="1800" dirty="0" smtClean="0"/>
          </a:p>
          <a:p>
            <a:pPr marL="0" indent="0">
              <a:buNone/>
            </a:pPr>
            <a:r>
              <a:rPr lang="en-ZA" dirty="0" smtClean="0"/>
              <a:t>Two primary energy-transfer processes: </a:t>
            </a:r>
            <a:r>
              <a:rPr lang="en-ZA" dirty="0" smtClean="0">
                <a:solidFill>
                  <a:srgbClr val="00B050"/>
                </a:solidFill>
              </a:rPr>
              <a:t>Work</a:t>
            </a:r>
            <a:r>
              <a:rPr lang="en-ZA" dirty="0" smtClean="0"/>
              <a:t> &amp; </a:t>
            </a:r>
            <a:r>
              <a:rPr lang="en-ZA" dirty="0" smtClean="0">
                <a:solidFill>
                  <a:schemeClr val="accent2"/>
                </a:solidFill>
              </a:rPr>
              <a:t>Heat</a:t>
            </a:r>
          </a:p>
          <a:p>
            <a:pPr marL="0" indent="0">
              <a:buNone/>
            </a:pPr>
            <a:endParaRPr lang="en-ZA" sz="1800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ZA" b="1" dirty="0" smtClean="0"/>
              <a:t>Work</a:t>
            </a:r>
            <a:r>
              <a:rPr lang="en-ZA" dirty="0" smtClean="0"/>
              <a:t> is a </a:t>
            </a:r>
            <a:r>
              <a:rPr lang="en-ZA" i="1" dirty="0" smtClean="0"/>
              <a:t>mechanical</a:t>
            </a:r>
            <a:r>
              <a:rPr lang="en-ZA" dirty="0" smtClean="0"/>
              <a:t> transfer of energy to or from a system by </a:t>
            </a:r>
            <a:r>
              <a:rPr lang="en-ZA" dirty="0" smtClean="0">
                <a:solidFill>
                  <a:schemeClr val="accent1"/>
                </a:solidFill>
              </a:rPr>
              <a:t>pushing or pulling </a:t>
            </a:r>
            <a:r>
              <a:rPr lang="en-ZA" dirty="0" smtClean="0"/>
              <a:t>it.</a:t>
            </a:r>
          </a:p>
          <a:p>
            <a:pPr marL="0" indent="0">
              <a:buNone/>
            </a:pPr>
            <a:endParaRPr lang="en-ZA" sz="1800" dirty="0" smtClean="0"/>
          </a:p>
          <a:p>
            <a:pPr marL="0" indent="0">
              <a:buNone/>
            </a:pPr>
            <a:r>
              <a:rPr lang="en-ZA" b="1" dirty="0" smtClean="0"/>
              <a:t>Heat</a:t>
            </a:r>
            <a:r>
              <a:rPr lang="en-ZA" dirty="0" smtClean="0"/>
              <a:t> is a </a:t>
            </a:r>
            <a:r>
              <a:rPr lang="en-ZA" i="1" dirty="0" smtClean="0"/>
              <a:t>non-mechanical</a:t>
            </a:r>
            <a:r>
              <a:rPr lang="en-ZA" dirty="0" smtClean="0"/>
              <a:t> transfer of energy from the environment to the system (or vice versa) because of a </a:t>
            </a:r>
            <a:r>
              <a:rPr lang="en-ZA" dirty="0" smtClean="0">
                <a:solidFill>
                  <a:schemeClr val="accent2"/>
                </a:solidFill>
              </a:rPr>
              <a:t>temperature difference </a:t>
            </a:r>
            <a:r>
              <a:rPr lang="en-ZA" dirty="0" smtClean="0"/>
              <a:t>between the two.</a:t>
            </a:r>
          </a:p>
          <a:p>
            <a:endParaRPr lang="en-Z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Environment &amp; </a:t>
            </a:r>
            <a:r>
              <a:rPr lang="en-ZA" dirty="0"/>
              <a:t>Energy </a:t>
            </a:r>
            <a:r>
              <a:rPr lang="en-ZA" dirty="0" smtClean="0"/>
              <a:t>Transfers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30128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 smtClean="0"/>
              <a:t>Work done on a system represents energy that is transferred into or out of the system.</a:t>
            </a:r>
          </a:p>
          <a:p>
            <a:pPr marL="0" indent="0">
              <a:buNone/>
            </a:pPr>
            <a:endParaRPr lang="en-ZA" sz="2400" dirty="0" smtClean="0"/>
          </a:p>
          <a:p>
            <a:pPr marL="0" indent="0">
              <a:buNone/>
            </a:pPr>
            <a:r>
              <a:rPr lang="en-ZA" dirty="0" smtClean="0"/>
              <a:t>The energy of the system (</a:t>
            </a:r>
            <a:r>
              <a:rPr lang="el-GR" b="1" dirty="0" smtClean="0"/>
              <a:t>Δ</a:t>
            </a:r>
            <a:r>
              <a:rPr lang="en-ZA" b="1" dirty="0" smtClean="0"/>
              <a:t>E</a:t>
            </a:r>
            <a:r>
              <a:rPr lang="en-ZA" dirty="0" smtClean="0"/>
              <a:t>) changes by the </a:t>
            </a:r>
            <a:r>
              <a:rPr lang="en-ZA" dirty="0" smtClean="0">
                <a:solidFill>
                  <a:schemeClr val="accent2"/>
                </a:solidFill>
              </a:rPr>
              <a:t>exact amount </a:t>
            </a:r>
            <a:r>
              <a:rPr lang="en-ZA" dirty="0" smtClean="0"/>
              <a:t>of work (</a:t>
            </a:r>
            <a:r>
              <a:rPr lang="en-ZA" b="1" dirty="0" smtClean="0"/>
              <a:t>W</a:t>
            </a:r>
            <a:r>
              <a:rPr lang="en-ZA" dirty="0" smtClean="0"/>
              <a:t>) that was done.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sz="2400" dirty="0" smtClean="0"/>
          </a:p>
          <a:p>
            <a:pPr marL="0" indent="0">
              <a:buNone/>
            </a:pPr>
            <a:r>
              <a:rPr lang="en-ZA" b="1" dirty="0" smtClean="0"/>
              <a:t>Work-Energy Principle</a:t>
            </a:r>
            <a:r>
              <a:rPr lang="en-ZA" dirty="0" smtClean="0"/>
              <a:t>: The total energy of the system changes by the amount of work done on it.</a:t>
            </a:r>
          </a:p>
          <a:p>
            <a:pPr marL="0" indent="0">
              <a:buNone/>
            </a:pPr>
            <a:endParaRPr lang="en-Z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Work-Energy Principle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6285249"/>
              </p:ext>
            </p:extLst>
          </p:nvPr>
        </p:nvGraphicFramePr>
        <p:xfrm>
          <a:off x="3505200" y="3658560"/>
          <a:ext cx="1599480" cy="532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0" name="Equation" r:id="rId3" imgW="533160" imgH="177480" progId="Equation.3">
                  <p:embed/>
                </p:oleObj>
              </mc:Choice>
              <mc:Fallback>
                <p:oleObj name="Equation" r:id="rId3" imgW="533160" imgH="1774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3658560"/>
                        <a:ext cx="1599480" cy="5324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1776815"/>
              </p:ext>
            </p:extLst>
          </p:nvPr>
        </p:nvGraphicFramePr>
        <p:xfrm>
          <a:off x="952500" y="5564187"/>
          <a:ext cx="7429500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1" name="Equation" r:id="rId5" imgW="2476440" imgH="228600" progId="Equation.3">
                  <p:embed/>
                </p:oleObj>
              </mc:Choice>
              <mc:Fallback>
                <p:oleObj name="Equation" r:id="rId5" imgW="247644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2500" y="5564187"/>
                        <a:ext cx="7429500" cy="684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4562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52400" y="1066800"/>
            <a:ext cx="8839200" cy="1600200"/>
          </a:xfrm>
        </p:spPr>
        <p:txBody>
          <a:bodyPr/>
          <a:lstStyle/>
          <a:p>
            <a:pPr marL="0" indent="0">
              <a:buNone/>
            </a:pPr>
            <a:r>
              <a:rPr lang="en-ZA" dirty="0" smtClean="0"/>
              <a:t>Suppose we have an </a:t>
            </a:r>
            <a:r>
              <a:rPr lang="en-ZA" dirty="0" smtClean="0">
                <a:solidFill>
                  <a:schemeClr val="accent1"/>
                </a:solidFill>
              </a:rPr>
              <a:t>isolated system</a:t>
            </a:r>
            <a:r>
              <a:rPr lang="en-ZA" dirty="0" smtClean="0"/>
              <a:t>, separating it from its surroundings in such a way that </a:t>
            </a:r>
            <a:r>
              <a:rPr lang="en-ZA" b="1" dirty="0" smtClean="0"/>
              <a:t>no</a:t>
            </a:r>
            <a:r>
              <a:rPr lang="en-ZA" dirty="0" smtClean="0"/>
              <a:t> energy is transferred into or out of the system.</a:t>
            </a:r>
          </a:p>
          <a:p>
            <a:pPr marL="0" indent="0">
              <a:buNone/>
            </a:pPr>
            <a:endParaRPr lang="en-Z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Conservation of Energy</a:t>
            </a:r>
            <a:endParaRPr lang="en-ZA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1094805"/>
              </p:ext>
            </p:extLst>
          </p:nvPr>
        </p:nvGraphicFramePr>
        <p:xfrm>
          <a:off x="1181100" y="2590800"/>
          <a:ext cx="2286000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2" name="Equation" r:id="rId3" imgW="761760" imgH="177480" progId="Equation.3">
                  <p:embed/>
                </p:oleObj>
              </mc:Choice>
              <mc:Fallback>
                <p:oleObj name="Equation" r:id="rId3" imgW="761760" imgH="177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1100" y="2590800"/>
                        <a:ext cx="2286000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ontent Placeholder 1"/>
          <p:cNvSpPr txBox="1">
            <a:spLocks/>
          </p:cNvSpPr>
          <p:nvPr/>
        </p:nvSpPr>
        <p:spPr>
          <a:xfrm>
            <a:off x="152400" y="3276600"/>
            <a:ext cx="8686800" cy="2743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ZA" b="1" dirty="0" smtClean="0"/>
              <a:t>Law of Conservation of Energy</a:t>
            </a:r>
            <a:r>
              <a:rPr lang="en-ZA" dirty="0" smtClean="0"/>
              <a:t>: The </a:t>
            </a:r>
            <a:r>
              <a:rPr lang="en-ZA" dirty="0"/>
              <a:t>total energy of an isolated </a:t>
            </a:r>
            <a:r>
              <a:rPr lang="en-ZA" dirty="0" smtClean="0"/>
              <a:t>system remains </a:t>
            </a:r>
            <a:r>
              <a:rPr lang="en-ZA" dirty="0" smtClean="0">
                <a:solidFill>
                  <a:schemeClr val="accent2"/>
                </a:solidFill>
              </a:rPr>
              <a:t>constant</a:t>
            </a:r>
            <a:r>
              <a:rPr lang="en-ZA" dirty="0" smtClean="0"/>
              <a:t>.</a:t>
            </a:r>
            <a:endParaRPr lang="en-ZA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42567"/>
              </p:ext>
            </p:extLst>
          </p:nvPr>
        </p:nvGraphicFramePr>
        <p:xfrm>
          <a:off x="1143000" y="5259387"/>
          <a:ext cx="2438400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3" name="Equation" r:id="rId5" imgW="812520" imgH="177480" progId="Equation.3">
                  <p:embed/>
                </p:oleObj>
              </mc:Choice>
              <mc:Fallback>
                <p:oleObj name="Equation" r:id="rId5" imgW="812520" imgH="177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259387"/>
                        <a:ext cx="2438400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6786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52400" y="1066800"/>
            <a:ext cx="8839200" cy="5181600"/>
          </a:xfrm>
        </p:spPr>
        <p:txBody>
          <a:bodyPr/>
          <a:lstStyle/>
          <a:p>
            <a:pPr marL="0" indent="0">
              <a:buNone/>
            </a:pPr>
            <a:r>
              <a:rPr lang="en-ZA" sz="2600" dirty="0"/>
              <a:t>There is a fact, or if you wish, a </a:t>
            </a:r>
            <a:r>
              <a:rPr lang="en-ZA" sz="2600" i="1" dirty="0"/>
              <a:t>law, </a:t>
            </a:r>
            <a:r>
              <a:rPr lang="en-ZA" sz="2600" dirty="0"/>
              <a:t>governing </a:t>
            </a:r>
            <a:r>
              <a:rPr lang="en-ZA" sz="2600" dirty="0">
                <a:solidFill>
                  <a:schemeClr val="accent2"/>
                </a:solidFill>
              </a:rPr>
              <a:t>all natural phenomena</a:t>
            </a:r>
            <a:r>
              <a:rPr lang="en-ZA" sz="2600" dirty="0"/>
              <a:t> </a:t>
            </a:r>
            <a:r>
              <a:rPr lang="en-ZA" sz="2600" dirty="0" smtClean="0"/>
              <a:t>that are </a:t>
            </a:r>
            <a:r>
              <a:rPr lang="en-ZA" sz="2600" dirty="0"/>
              <a:t>known to date. </a:t>
            </a:r>
            <a:r>
              <a:rPr lang="en-ZA" sz="2600" dirty="0" smtClean="0"/>
              <a:t> There </a:t>
            </a:r>
            <a:r>
              <a:rPr lang="en-ZA" sz="2600" dirty="0"/>
              <a:t>is </a:t>
            </a:r>
            <a:r>
              <a:rPr lang="en-ZA" sz="2600" b="1" dirty="0"/>
              <a:t>no</a:t>
            </a:r>
            <a:r>
              <a:rPr lang="en-ZA" sz="2600" dirty="0"/>
              <a:t> known exception to this law—it is exact so far </a:t>
            </a:r>
            <a:r>
              <a:rPr lang="en-ZA" sz="2600" dirty="0" smtClean="0"/>
              <a:t>as we </a:t>
            </a:r>
            <a:r>
              <a:rPr lang="en-ZA" sz="2600" dirty="0"/>
              <a:t>know. </a:t>
            </a:r>
            <a:r>
              <a:rPr lang="en-ZA" sz="2600" dirty="0" smtClean="0"/>
              <a:t> The </a:t>
            </a:r>
            <a:r>
              <a:rPr lang="en-ZA" sz="2600" dirty="0"/>
              <a:t>law is called the </a:t>
            </a:r>
            <a:r>
              <a:rPr lang="en-ZA" sz="2600" i="1" dirty="0"/>
              <a:t>conservation of energy. </a:t>
            </a:r>
            <a:r>
              <a:rPr lang="en-ZA" sz="2600" i="1" dirty="0" smtClean="0"/>
              <a:t> </a:t>
            </a:r>
            <a:r>
              <a:rPr lang="en-ZA" sz="2600" dirty="0" smtClean="0"/>
              <a:t>It </a:t>
            </a:r>
            <a:r>
              <a:rPr lang="en-ZA" sz="2600" dirty="0"/>
              <a:t>states that there is </a:t>
            </a:r>
            <a:r>
              <a:rPr lang="en-ZA" sz="2600" dirty="0" smtClean="0"/>
              <a:t>a </a:t>
            </a:r>
            <a:r>
              <a:rPr lang="en-ZA" sz="2600" dirty="0" smtClean="0">
                <a:solidFill>
                  <a:schemeClr val="accent1"/>
                </a:solidFill>
              </a:rPr>
              <a:t>certain </a:t>
            </a:r>
            <a:r>
              <a:rPr lang="en-ZA" sz="2600" dirty="0">
                <a:solidFill>
                  <a:schemeClr val="accent1"/>
                </a:solidFill>
              </a:rPr>
              <a:t>quantity</a:t>
            </a:r>
            <a:r>
              <a:rPr lang="en-ZA" sz="2600" dirty="0"/>
              <a:t>, which we call energy, that </a:t>
            </a:r>
            <a:r>
              <a:rPr lang="en-ZA" sz="2600" dirty="0">
                <a:solidFill>
                  <a:schemeClr val="accent6"/>
                </a:solidFill>
              </a:rPr>
              <a:t>does not change </a:t>
            </a:r>
            <a:r>
              <a:rPr lang="en-ZA" sz="2600" dirty="0"/>
              <a:t>in the </a:t>
            </a:r>
            <a:r>
              <a:rPr lang="en-ZA" sz="2600" dirty="0" smtClean="0"/>
              <a:t>manifold changes </a:t>
            </a:r>
            <a:r>
              <a:rPr lang="en-ZA" sz="2600" dirty="0"/>
              <a:t>which nature undergoes</a:t>
            </a:r>
            <a:r>
              <a:rPr lang="en-ZA" sz="2600" dirty="0" smtClean="0"/>
              <a:t>.  </a:t>
            </a:r>
            <a:r>
              <a:rPr lang="en-ZA" sz="2600" dirty="0"/>
              <a:t>That is a </a:t>
            </a:r>
            <a:r>
              <a:rPr lang="en-ZA" sz="2600" u="sng" dirty="0"/>
              <a:t>most abstract idea</a:t>
            </a:r>
            <a:r>
              <a:rPr lang="en-ZA" sz="2600" dirty="0"/>
              <a:t>, because it is </a:t>
            </a:r>
            <a:r>
              <a:rPr lang="en-ZA" sz="2600" dirty="0" smtClean="0"/>
              <a:t>a mathematical </a:t>
            </a:r>
            <a:r>
              <a:rPr lang="en-ZA" sz="2600" dirty="0"/>
              <a:t>principle; it says that there is a numerical quantity which does </a:t>
            </a:r>
            <a:r>
              <a:rPr lang="en-ZA" sz="2600" dirty="0" smtClean="0"/>
              <a:t>not change </a:t>
            </a:r>
            <a:r>
              <a:rPr lang="en-ZA" sz="2600" dirty="0"/>
              <a:t>when something happens</a:t>
            </a:r>
            <a:r>
              <a:rPr lang="en-ZA" sz="2600" dirty="0" smtClean="0"/>
              <a:t>.  </a:t>
            </a:r>
            <a:r>
              <a:rPr lang="en-ZA" sz="2600" dirty="0"/>
              <a:t>It is </a:t>
            </a:r>
            <a:r>
              <a:rPr lang="en-ZA" sz="2600" dirty="0">
                <a:solidFill>
                  <a:srgbClr val="00B050"/>
                </a:solidFill>
              </a:rPr>
              <a:t>not a description of a mechanism, or </a:t>
            </a:r>
            <a:r>
              <a:rPr lang="en-ZA" sz="2600" dirty="0" smtClean="0">
                <a:solidFill>
                  <a:srgbClr val="00B050"/>
                </a:solidFill>
              </a:rPr>
              <a:t>anything concrete</a:t>
            </a:r>
            <a:r>
              <a:rPr lang="en-ZA" sz="2600" dirty="0"/>
              <a:t>; it is just a strange fact that we can calculate some number and </a:t>
            </a:r>
            <a:r>
              <a:rPr lang="en-ZA" sz="2600" dirty="0" smtClean="0"/>
              <a:t>when we </a:t>
            </a:r>
            <a:r>
              <a:rPr lang="en-ZA" sz="2600" dirty="0"/>
              <a:t>finish watching nature go through her tricks and calculate the number </a:t>
            </a:r>
            <a:r>
              <a:rPr lang="en-ZA" sz="2600" dirty="0" smtClean="0"/>
              <a:t>again, it </a:t>
            </a:r>
            <a:r>
              <a:rPr lang="en-ZA" sz="2600" dirty="0"/>
              <a:t>is the same</a:t>
            </a:r>
            <a:r>
              <a:rPr lang="en-ZA" sz="2600" dirty="0" smtClean="0"/>
              <a:t>.  </a:t>
            </a:r>
          </a:p>
          <a:p>
            <a:pPr marL="0" indent="0">
              <a:buNone/>
            </a:pPr>
            <a:r>
              <a:rPr lang="en-ZA" sz="2600" dirty="0" smtClean="0"/>
              <a:t>- </a:t>
            </a:r>
            <a:r>
              <a:rPr lang="en-ZA" sz="2600" i="1" dirty="0" smtClean="0"/>
              <a:t>Richard Feynman</a:t>
            </a:r>
          </a:p>
          <a:p>
            <a:pPr marL="0" indent="0">
              <a:buNone/>
            </a:pPr>
            <a:endParaRPr lang="en-ZA" sz="2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Feynman on Energy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759228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C4eActiveLectureQuestions">
  <a:themeElements>
    <a:clrScheme name="1_CC4eActiveLectureQuestions 15">
      <a:dk1>
        <a:srgbClr val="000000"/>
      </a:dk1>
      <a:lt1>
        <a:srgbClr val="FFFFFF"/>
      </a:lt1>
      <a:dk2>
        <a:srgbClr val="0060AF"/>
      </a:dk2>
      <a:lt2>
        <a:srgbClr val="000000"/>
      </a:lt2>
      <a:accent1>
        <a:srgbClr val="F7955A"/>
      </a:accent1>
      <a:accent2>
        <a:srgbClr val="009247"/>
      </a:accent2>
      <a:accent3>
        <a:srgbClr val="FFFFFF"/>
      </a:accent3>
      <a:accent4>
        <a:srgbClr val="000000"/>
      </a:accent4>
      <a:accent5>
        <a:srgbClr val="FAC8B5"/>
      </a:accent5>
      <a:accent6>
        <a:srgbClr val="00843F"/>
      </a:accent6>
      <a:hlink>
        <a:srgbClr val="009999"/>
      </a:hlink>
      <a:folHlink>
        <a:srgbClr val="99CC00"/>
      </a:folHlink>
    </a:clrScheme>
    <a:fontScheme name="1_CC4eActiveLectureQuestions">
      <a:majorFont>
        <a:latin typeface="Times New Roman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C4eActiveLectureQues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3">
        <a:dk1>
          <a:srgbClr val="000000"/>
        </a:dk1>
        <a:lt1>
          <a:srgbClr val="FFFFFF"/>
        </a:lt1>
        <a:dk2>
          <a:srgbClr val="005472"/>
        </a:dk2>
        <a:lt2>
          <a:srgbClr val="00000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14">
        <a:dk1>
          <a:srgbClr val="000000"/>
        </a:dk1>
        <a:lt1>
          <a:srgbClr val="FFFFFF"/>
        </a:lt1>
        <a:dk2>
          <a:srgbClr val="333399"/>
        </a:dk2>
        <a:lt2>
          <a:srgbClr val="000000"/>
        </a:lt2>
        <a:accent1>
          <a:srgbClr val="B7DAB8"/>
        </a:accent1>
        <a:accent2>
          <a:srgbClr val="005472"/>
        </a:accent2>
        <a:accent3>
          <a:srgbClr val="FFFFFF"/>
        </a:accent3>
        <a:accent4>
          <a:srgbClr val="000000"/>
        </a:accent4>
        <a:accent5>
          <a:srgbClr val="D8EAD8"/>
        </a:accent5>
        <a:accent6>
          <a:srgbClr val="004B6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15">
        <a:dk1>
          <a:srgbClr val="000000"/>
        </a:dk1>
        <a:lt1>
          <a:srgbClr val="FFFFFF"/>
        </a:lt1>
        <a:dk2>
          <a:srgbClr val="0060AF"/>
        </a:dk2>
        <a:lt2>
          <a:srgbClr val="000000"/>
        </a:lt2>
        <a:accent1>
          <a:srgbClr val="F7955A"/>
        </a:accent1>
        <a:accent2>
          <a:srgbClr val="009247"/>
        </a:accent2>
        <a:accent3>
          <a:srgbClr val="FFFFFF"/>
        </a:accent3>
        <a:accent4>
          <a:srgbClr val="000000"/>
        </a:accent4>
        <a:accent5>
          <a:srgbClr val="FAC8B5"/>
        </a:accent5>
        <a:accent6>
          <a:srgbClr val="00843F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CC4eActiveLectureQuestions">
  <a:themeElements>
    <a:clrScheme name="1_CC4eActiveLectureQuestions 15">
      <a:dk1>
        <a:srgbClr val="000000"/>
      </a:dk1>
      <a:lt1>
        <a:srgbClr val="FFFFFF"/>
      </a:lt1>
      <a:dk2>
        <a:srgbClr val="0060AF"/>
      </a:dk2>
      <a:lt2>
        <a:srgbClr val="000000"/>
      </a:lt2>
      <a:accent1>
        <a:srgbClr val="F7955A"/>
      </a:accent1>
      <a:accent2>
        <a:srgbClr val="009247"/>
      </a:accent2>
      <a:accent3>
        <a:srgbClr val="FFFFFF"/>
      </a:accent3>
      <a:accent4>
        <a:srgbClr val="000000"/>
      </a:accent4>
      <a:accent5>
        <a:srgbClr val="FAC8B5"/>
      </a:accent5>
      <a:accent6>
        <a:srgbClr val="00843F"/>
      </a:accent6>
      <a:hlink>
        <a:srgbClr val="009999"/>
      </a:hlink>
      <a:folHlink>
        <a:srgbClr val="99CC00"/>
      </a:folHlink>
    </a:clrScheme>
    <a:fontScheme name="1_CC4eActiveLectureQuestions">
      <a:majorFont>
        <a:latin typeface="Times New Roman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C4eActiveLectureQues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3">
        <a:dk1>
          <a:srgbClr val="000000"/>
        </a:dk1>
        <a:lt1>
          <a:srgbClr val="FFFFFF"/>
        </a:lt1>
        <a:dk2>
          <a:srgbClr val="005472"/>
        </a:dk2>
        <a:lt2>
          <a:srgbClr val="00000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14">
        <a:dk1>
          <a:srgbClr val="000000"/>
        </a:dk1>
        <a:lt1>
          <a:srgbClr val="FFFFFF"/>
        </a:lt1>
        <a:dk2>
          <a:srgbClr val="333399"/>
        </a:dk2>
        <a:lt2>
          <a:srgbClr val="000000"/>
        </a:lt2>
        <a:accent1>
          <a:srgbClr val="B7DAB8"/>
        </a:accent1>
        <a:accent2>
          <a:srgbClr val="005472"/>
        </a:accent2>
        <a:accent3>
          <a:srgbClr val="FFFFFF"/>
        </a:accent3>
        <a:accent4>
          <a:srgbClr val="000000"/>
        </a:accent4>
        <a:accent5>
          <a:srgbClr val="D8EAD8"/>
        </a:accent5>
        <a:accent6>
          <a:srgbClr val="004B6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15">
        <a:dk1>
          <a:srgbClr val="000000"/>
        </a:dk1>
        <a:lt1>
          <a:srgbClr val="FFFFFF"/>
        </a:lt1>
        <a:dk2>
          <a:srgbClr val="0060AF"/>
        </a:dk2>
        <a:lt2>
          <a:srgbClr val="000000"/>
        </a:lt2>
        <a:accent1>
          <a:srgbClr val="F7955A"/>
        </a:accent1>
        <a:accent2>
          <a:srgbClr val="009247"/>
        </a:accent2>
        <a:accent3>
          <a:srgbClr val="FFFFFF"/>
        </a:accent3>
        <a:accent4>
          <a:srgbClr val="000000"/>
        </a:accent4>
        <a:accent5>
          <a:srgbClr val="FAC8B5"/>
        </a:accent5>
        <a:accent6>
          <a:srgbClr val="00843F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CC4eActiveLectureQuestions">
  <a:themeElements>
    <a:clrScheme name="1_CC4eActiveLectureQuestions 15">
      <a:dk1>
        <a:srgbClr val="000000"/>
      </a:dk1>
      <a:lt1>
        <a:srgbClr val="FFFFFF"/>
      </a:lt1>
      <a:dk2>
        <a:srgbClr val="0060AF"/>
      </a:dk2>
      <a:lt2>
        <a:srgbClr val="000000"/>
      </a:lt2>
      <a:accent1>
        <a:srgbClr val="F7955A"/>
      </a:accent1>
      <a:accent2>
        <a:srgbClr val="009247"/>
      </a:accent2>
      <a:accent3>
        <a:srgbClr val="FFFFFF"/>
      </a:accent3>
      <a:accent4>
        <a:srgbClr val="000000"/>
      </a:accent4>
      <a:accent5>
        <a:srgbClr val="FAC8B5"/>
      </a:accent5>
      <a:accent6>
        <a:srgbClr val="00843F"/>
      </a:accent6>
      <a:hlink>
        <a:srgbClr val="009999"/>
      </a:hlink>
      <a:folHlink>
        <a:srgbClr val="99CC00"/>
      </a:folHlink>
    </a:clrScheme>
    <a:fontScheme name="1_CC4eActiveLectureQuestions">
      <a:majorFont>
        <a:latin typeface="Times New Roman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C4eActiveLectureQues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3">
        <a:dk1>
          <a:srgbClr val="000000"/>
        </a:dk1>
        <a:lt1>
          <a:srgbClr val="FFFFFF"/>
        </a:lt1>
        <a:dk2>
          <a:srgbClr val="005472"/>
        </a:dk2>
        <a:lt2>
          <a:srgbClr val="00000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14">
        <a:dk1>
          <a:srgbClr val="000000"/>
        </a:dk1>
        <a:lt1>
          <a:srgbClr val="FFFFFF"/>
        </a:lt1>
        <a:dk2>
          <a:srgbClr val="333399"/>
        </a:dk2>
        <a:lt2>
          <a:srgbClr val="000000"/>
        </a:lt2>
        <a:accent1>
          <a:srgbClr val="B7DAB8"/>
        </a:accent1>
        <a:accent2>
          <a:srgbClr val="005472"/>
        </a:accent2>
        <a:accent3>
          <a:srgbClr val="FFFFFF"/>
        </a:accent3>
        <a:accent4>
          <a:srgbClr val="000000"/>
        </a:accent4>
        <a:accent5>
          <a:srgbClr val="D8EAD8"/>
        </a:accent5>
        <a:accent6>
          <a:srgbClr val="004B6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15">
        <a:dk1>
          <a:srgbClr val="000000"/>
        </a:dk1>
        <a:lt1>
          <a:srgbClr val="FFFFFF"/>
        </a:lt1>
        <a:dk2>
          <a:srgbClr val="0060AF"/>
        </a:dk2>
        <a:lt2>
          <a:srgbClr val="000000"/>
        </a:lt2>
        <a:accent1>
          <a:srgbClr val="F7955A"/>
        </a:accent1>
        <a:accent2>
          <a:srgbClr val="009247"/>
        </a:accent2>
        <a:accent3>
          <a:srgbClr val="FFFFFF"/>
        </a:accent3>
        <a:accent4>
          <a:srgbClr val="000000"/>
        </a:accent4>
        <a:accent5>
          <a:srgbClr val="FAC8B5"/>
        </a:accent5>
        <a:accent6>
          <a:srgbClr val="00843F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4_CC4eActiveLectureQuestions">
  <a:themeElements>
    <a:clrScheme name="1_CC4eActiveLectureQuestions 15">
      <a:dk1>
        <a:srgbClr val="000000"/>
      </a:dk1>
      <a:lt1>
        <a:srgbClr val="FFFFFF"/>
      </a:lt1>
      <a:dk2>
        <a:srgbClr val="0060AF"/>
      </a:dk2>
      <a:lt2>
        <a:srgbClr val="000000"/>
      </a:lt2>
      <a:accent1>
        <a:srgbClr val="F7955A"/>
      </a:accent1>
      <a:accent2>
        <a:srgbClr val="009247"/>
      </a:accent2>
      <a:accent3>
        <a:srgbClr val="FFFFFF"/>
      </a:accent3>
      <a:accent4>
        <a:srgbClr val="000000"/>
      </a:accent4>
      <a:accent5>
        <a:srgbClr val="FAC8B5"/>
      </a:accent5>
      <a:accent6>
        <a:srgbClr val="00843F"/>
      </a:accent6>
      <a:hlink>
        <a:srgbClr val="009999"/>
      </a:hlink>
      <a:folHlink>
        <a:srgbClr val="99CC00"/>
      </a:folHlink>
    </a:clrScheme>
    <a:fontScheme name="1_CC4eActiveLectureQuestions">
      <a:majorFont>
        <a:latin typeface="Times New Roman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C4eActiveLectureQues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3">
        <a:dk1>
          <a:srgbClr val="000000"/>
        </a:dk1>
        <a:lt1>
          <a:srgbClr val="FFFFFF"/>
        </a:lt1>
        <a:dk2>
          <a:srgbClr val="005472"/>
        </a:dk2>
        <a:lt2>
          <a:srgbClr val="00000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14">
        <a:dk1>
          <a:srgbClr val="000000"/>
        </a:dk1>
        <a:lt1>
          <a:srgbClr val="FFFFFF"/>
        </a:lt1>
        <a:dk2>
          <a:srgbClr val="333399"/>
        </a:dk2>
        <a:lt2>
          <a:srgbClr val="000000"/>
        </a:lt2>
        <a:accent1>
          <a:srgbClr val="B7DAB8"/>
        </a:accent1>
        <a:accent2>
          <a:srgbClr val="005472"/>
        </a:accent2>
        <a:accent3>
          <a:srgbClr val="FFFFFF"/>
        </a:accent3>
        <a:accent4>
          <a:srgbClr val="000000"/>
        </a:accent4>
        <a:accent5>
          <a:srgbClr val="D8EAD8"/>
        </a:accent5>
        <a:accent6>
          <a:srgbClr val="004B6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15">
        <a:dk1>
          <a:srgbClr val="000000"/>
        </a:dk1>
        <a:lt1>
          <a:srgbClr val="FFFFFF"/>
        </a:lt1>
        <a:dk2>
          <a:srgbClr val="0060AF"/>
        </a:dk2>
        <a:lt2>
          <a:srgbClr val="000000"/>
        </a:lt2>
        <a:accent1>
          <a:srgbClr val="F7955A"/>
        </a:accent1>
        <a:accent2>
          <a:srgbClr val="009247"/>
        </a:accent2>
        <a:accent3>
          <a:srgbClr val="FFFFFF"/>
        </a:accent3>
        <a:accent4>
          <a:srgbClr val="000000"/>
        </a:accent4>
        <a:accent5>
          <a:srgbClr val="FAC8B5"/>
        </a:accent5>
        <a:accent6>
          <a:srgbClr val="00843F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5_CC4eActiveLectureQuestions">
  <a:themeElements>
    <a:clrScheme name="1_CC4eActiveLectureQuestions 15">
      <a:dk1>
        <a:srgbClr val="000000"/>
      </a:dk1>
      <a:lt1>
        <a:srgbClr val="FFFFFF"/>
      </a:lt1>
      <a:dk2>
        <a:srgbClr val="0060AF"/>
      </a:dk2>
      <a:lt2>
        <a:srgbClr val="000000"/>
      </a:lt2>
      <a:accent1>
        <a:srgbClr val="F7955A"/>
      </a:accent1>
      <a:accent2>
        <a:srgbClr val="009247"/>
      </a:accent2>
      <a:accent3>
        <a:srgbClr val="FFFFFF"/>
      </a:accent3>
      <a:accent4>
        <a:srgbClr val="000000"/>
      </a:accent4>
      <a:accent5>
        <a:srgbClr val="FAC8B5"/>
      </a:accent5>
      <a:accent6>
        <a:srgbClr val="00843F"/>
      </a:accent6>
      <a:hlink>
        <a:srgbClr val="009999"/>
      </a:hlink>
      <a:folHlink>
        <a:srgbClr val="99CC00"/>
      </a:folHlink>
    </a:clrScheme>
    <a:fontScheme name="1_CC4eActiveLectureQuestions">
      <a:majorFont>
        <a:latin typeface="Times New Roman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C4eActiveLectureQues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3">
        <a:dk1>
          <a:srgbClr val="000000"/>
        </a:dk1>
        <a:lt1>
          <a:srgbClr val="FFFFFF"/>
        </a:lt1>
        <a:dk2>
          <a:srgbClr val="005472"/>
        </a:dk2>
        <a:lt2>
          <a:srgbClr val="00000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14">
        <a:dk1>
          <a:srgbClr val="000000"/>
        </a:dk1>
        <a:lt1>
          <a:srgbClr val="FFFFFF"/>
        </a:lt1>
        <a:dk2>
          <a:srgbClr val="333399"/>
        </a:dk2>
        <a:lt2>
          <a:srgbClr val="000000"/>
        </a:lt2>
        <a:accent1>
          <a:srgbClr val="B7DAB8"/>
        </a:accent1>
        <a:accent2>
          <a:srgbClr val="005472"/>
        </a:accent2>
        <a:accent3>
          <a:srgbClr val="FFFFFF"/>
        </a:accent3>
        <a:accent4>
          <a:srgbClr val="000000"/>
        </a:accent4>
        <a:accent5>
          <a:srgbClr val="D8EAD8"/>
        </a:accent5>
        <a:accent6>
          <a:srgbClr val="004B6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15">
        <a:dk1>
          <a:srgbClr val="000000"/>
        </a:dk1>
        <a:lt1>
          <a:srgbClr val="FFFFFF"/>
        </a:lt1>
        <a:dk2>
          <a:srgbClr val="0060AF"/>
        </a:dk2>
        <a:lt2>
          <a:srgbClr val="000000"/>
        </a:lt2>
        <a:accent1>
          <a:srgbClr val="F7955A"/>
        </a:accent1>
        <a:accent2>
          <a:srgbClr val="009247"/>
        </a:accent2>
        <a:accent3>
          <a:srgbClr val="FFFFFF"/>
        </a:accent3>
        <a:accent4>
          <a:srgbClr val="000000"/>
        </a:accent4>
        <a:accent5>
          <a:srgbClr val="FAC8B5"/>
        </a:accent5>
        <a:accent6>
          <a:srgbClr val="00843F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26506</TotalTime>
  <Words>1598</Words>
  <Application>Microsoft Office PowerPoint</Application>
  <PresentationFormat>On-screen Show (4:3)</PresentationFormat>
  <Paragraphs>178</Paragraphs>
  <Slides>30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8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Office Theme</vt:lpstr>
      <vt:lpstr>1_CC4eActiveLectureQuestions</vt:lpstr>
      <vt:lpstr>1_Office Theme</vt:lpstr>
      <vt:lpstr>2_Office Theme</vt:lpstr>
      <vt:lpstr>2_CC4eActiveLectureQuestions</vt:lpstr>
      <vt:lpstr>3_CC4eActiveLectureQuestions</vt:lpstr>
      <vt:lpstr>4_CC4eActiveLectureQuestions</vt:lpstr>
      <vt:lpstr>5_CC4eActiveLectureQuestions</vt:lpstr>
      <vt:lpstr>Equation</vt:lpstr>
      <vt:lpstr>Physics 1025F Mechanics  </vt:lpstr>
      <vt:lpstr>Chapter 6: Work and Energy</vt:lpstr>
      <vt:lpstr>ENERGY</vt:lpstr>
      <vt:lpstr>Systems and Energy</vt:lpstr>
      <vt:lpstr>System &amp; Energy Transformation</vt:lpstr>
      <vt:lpstr>Environment &amp; Energy Transfers</vt:lpstr>
      <vt:lpstr>Work-Energy Principle</vt:lpstr>
      <vt:lpstr>Conservation of Energy</vt:lpstr>
      <vt:lpstr>Feynman on Energy</vt:lpstr>
      <vt:lpstr>How to Calculate Work</vt:lpstr>
      <vt:lpstr>How to Calculate Work</vt:lpstr>
      <vt:lpstr>More About Work</vt:lpstr>
      <vt:lpstr>Units of Work</vt:lpstr>
      <vt:lpstr>More on Work</vt:lpstr>
      <vt:lpstr>Example: Work</vt:lpstr>
      <vt:lpstr>Kinetic Energy</vt:lpstr>
      <vt:lpstr>Potential Energy</vt:lpstr>
      <vt:lpstr>Gravitational Potential Energy</vt:lpstr>
      <vt:lpstr>Elastic Potential Energy</vt:lpstr>
      <vt:lpstr>Thermal Energy</vt:lpstr>
      <vt:lpstr>Work &amp; Thermal Energy</vt:lpstr>
      <vt:lpstr>Law of Conservation of Energy</vt:lpstr>
      <vt:lpstr>Law of Conservation of Energy</vt:lpstr>
      <vt:lpstr>Mechanical Energy</vt:lpstr>
      <vt:lpstr>Conservation of Mechanical Energy</vt:lpstr>
      <vt:lpstr>Conservative &amp; Nonconservative Forces</vt:lpstr>
      <vt:lpstr>Example: Energy Conservation</vt:lpstr>
      <vt:lpstr>How Quickly is Energy Transformed?</vt:lpstr>
      <vt:lpstr>Example: Energy Conservation</vt:lpstr>
      <vt:lpstr>Example: Energy Conservation</vt:lpstr>
    </vt:vector>
  </TitlesOfParts>
  <Company>University of Cape Town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 PHY1025F M01</dc:title>
  <dc:creator>Steve Peterson</dc:creator>
  <cp:lastModifiedBy>Amos</cp:lastModifiedBy>
  <cp:revision>1157</cp:revision>
  <cp:lastPrinted>2014-03-03T10:41:01Z</cp:lastPrinted>
  <dcterms:created xsi:type="dcterms:W3CDTF">2011-03-04T08:49:28Z</dcterms:created>
  <dcterms:modified xsi:type="dcterms:W3CDTF">2014-05-20T08:41:39Z</dcterms:modified>
</cp:coreProperties>
</file>