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  <p:sldMasterId id="2147483828" r:id="rId5"/>
    <p:sldMasterId id="2147483840" r:id="rId6"/>
    <p:sldMasterId id="2147483852" r:id="rId7"/>
    <p:sldMasterId id="2147483864" r:id="rId8"/>
  </p:sldMasterIdLst>
  <p:notesMasterIdLst>
    <p:notesMasterId r:id="rId39"/>
  </p:notesMasterIdLst>
  <p:handoutMasterIdLst>
    <p:handoutMasterId r:id="rId40"/>
  </p:handoutMasterIdLst>
  <p:sldIdLst>
    <p:sldId id="1121" r:id="rId9"/>
    <p:sldId id="604" r:id="rId10"/>
    <p:sldId id="1119" r:id="rId11"/>
    <p:sldId id="1054" r:id="rId12"/>
    <p:sldId id="1057" r:id="rId13"/>
    <p:sldId id="1060" r:id="rId14"/>
    <p:sldId id="1063" r:id="rId15"/>
    <p:sldId id="1072" r:id="rId16"/>
    <p:sldId id="1071" r:id="rId17"/>
    <p:sldId id="993" r:id="rId18"/>
    <p:sldId id="995" r:id="rId19"/>
    <p:sldId id="1017" r:id="rId20"/>
    <p:sldId id="1008" r:id="rId21"/>
    <p:sldId id="1025" r:id="rId22"/>
    <p:sldId id="1099" r:id="rId23"/>
    <p:sldId id="1073" r:id="rId24"/>
    <p:sldId id="1081" r:id="rId25"/>
    <p:sldId id="1082" r:id="rId26"/>
    <p:sldId id="1084" r:id="rId27"/>
    <p:sldId id="1100" r:id="rId28"/>
    <p:sldId id="998" r:id="rId29"/>
    <p:sldId id="999" r:id="rId30"/>
    <p:sldId id="1034" r:id="rId31"/>
    <p:sldId id="1000" r:id="rId32"/>
    <p:sldId id="1035" r:id="rId33"/>
    <p:sldId id="1038" r:id="rId34"/>
    <p:sldId id="1120" r:id="rId35"/>
    <p:sldId id="1103" r:id="rId36"/>
    <p:sldId id="1002" r:id="rId37"/>
    <p:sldId id="1003" r:id="rId3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0" autoAdjust="0"/>
    <p:restoredTop sz="90409" autoAdjust="0"/>
  </p:normalViewPr>
  <p:slideViewPr>
    <p:cSldViewPr>
      <p:cViewPr varScale="1">
        <p:scale>
          <a:sx n="67" d="100"/>
          <a:sy n="67" d="100"/>
        </p:scale>
        <p:origin x="-1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82" y="-96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2926F01E-795A-42F8-9333-53A8A310B5A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FB75C24C-FE0D-4263-BE38-A92C279ED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32A48150-14BC-4B53-B150-4CA0E1EF875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021413F5-23E0-4781-AF2D-779D9AFC9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A0D9B-7D15-4164-B37A-2176F5057FB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Vuille</a:t>
            </a:r>
            <a:r>
              <a:rPr lang="en-US" dirty="0" smtClean="0"/>
              <a:t>/</a:t>
            </a:r>
            <a:r>
              <a:rPr lang="en-US" dirty="0" err="1" smtClean="0"/>
              <a:t>Serway</a:t>
            </a:r>
            <a:r>
              <a:rPr lang="en-US" baseline="0" dirty="0" smtClean="0"/>
              <a:t> 5.7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1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64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6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6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720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1273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566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7230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847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1798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0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259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556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454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3652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49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3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45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91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67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55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560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92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397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757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5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7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418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01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759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691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575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276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64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6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6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434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47305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0039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80762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606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62284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4852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37567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1046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73931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87903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64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6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6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099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58286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71819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610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85368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35247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0482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6097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4975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72700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34032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64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6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6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37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01104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09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112902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33420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83228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2072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824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53641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65965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14031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64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6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6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0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474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0758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833663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87825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3041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163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99967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59947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54245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239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17A6D-4D83-460C-9178-0B33BD0C969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UCT PHY1025F: Mechanics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64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51605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10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548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64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39252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64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20305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64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51566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64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92105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228850"/>
          </a:xfrm>
        </p:spPr>
        <p:txBody>
          <a:bodyPr/>
          <a:lstStyle/>
          <a:p>
            <a:pPr marL="342900" lvl="0" indent="-342900">
              <a:spcBef>
                <a:spcPct val="50000"/>
              </a:spcBef>
              <a:defRPr/>
            </a:pPr>
            <a:r>
              <a:rPr lang="en-US" sz="8800" b="1" dirty="0"/>
              <a:t>Physics 1025F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5400" dirty="0"/>
              <a:t>Mechanics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5" y="5181600"/>
            <a:ext cx="463163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Dr. Steve Peterson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Steve.peterson@uct.ac.za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38400" y="3810000"/>
            <a:ext cx="4631635" cy="114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ENERGY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Work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dirty="0">
                <a:solidFill>
                  <a:schemeClr val="accent2"/>
                </a:solidFill>
              </a:rPr>
              <a:t>work</a:t>
            </a:r>
            <a:r>
              <a:rPr lang="en-US" sz="2800" dirty="0"/>
              <a:t> done by a constant force </a:t>
            </a:r>
            <a:r>
              <a:rPr lang="en-US" sz="2800" b="1" i="1" dirty="0"/>
              <a:t>F</a:t>
            </a:r>
            <a:r>
              <a:rPr lang="en-US" sz="2800" i="1" dirty="0"/>
              <a:t> </a:t>
            </a:r>
            <a:r>
              <a:rPr lang="en-US" sz="2800" dirty="0"/>
              <a:t>on an object is equal to the </a:t>
            </a:r>
            <a:r>
              <a:rPr lang="en-US" sz="2800" dirty="0">
                <a:solidFill>
                  <a:schemeClr val="accent1"/>
                </a:solidFill>
              </a:rPr>
              <a:t>product </a:t>
            </a:r>
            <a:r>
              <a:rPr lang="en-US" sz="2800" dirty="0"/>
              <a:t>of the </a:t>
            </a:r>
            <a:r>
              <a:rPr lang="en-US" sz="2800" dirty="0">
                <a:solidFill>
                  <a:schemeClr val="accent2"/>
                </a:solidFill>
              </a:rPr>
              <a:t>force</a:t>
            </a:r>
            <a:r>
              <a:rPr lang="en-US" sz="2800" dirty="0"/>
              <a:t> multiplied by the </a:t>
            </a:r>
            <a:r>
              <a:rPr lang="en-US" sz="2800" dirty="0">
                <a:solidFill>
                  <a:srgbClr val="00B050"/>
                </a:solidFill>
              </a:rPr>
              <a:t>distance </a:t>
            </a:r>
            <a:r>
              <a:rPr lang="en-US" sz="2800" dirty="0"/>
              <a:t>through which the force acts. 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2800" dirty="0" smtClean="0"/>
              <a:t>Therefore </a:t>
            </a:r>
            <a:r>
              <a:rPr lang="en-US" sz="2800" dirty="0"/>
              <a:t>if the motion is in the </a:t>
            </a:r>
            <a:r>
              <a:rPr lang="en-US" sz="2800" dirty="0">
                <a:solidFill>
                  <a:schemeClr val="accent1"/>
                </a:solidFill>
              </a:rPr>
              <a:t>same</a:t>
            </a:r>
            <a:r>
              <a:rPr lang="en-US" sz="2800" dirty="0"/>
              <a:t> direction as the applied force the magnitude of the work done </a:t>
            </a:r>
            <a:r>
              <a:rPr lang="en-US" sz="2800" i="1" dirty="0"/>
              <a:t>W </a:t>
            </a:r>
            <a:r>
              <a:rPr lang="en-US" sz="2800" dirty="0"/>
              <a:t>is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947239"/>
              </p:ext>
            </p:extLst>
          </p:nvPr>
        </p:nvGraphicFramePr>
        <p:xfrm>
          <a:off x="3181350" y="5308600"/>
          <a:ext cx="17891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3" imgW="596880" imgH="253800" progId="Equation.3">
                  <p:embed/>
                </p:oleObj>
              </mc:Choice>
              <mc:Fallback>
                <p:oleObj name="Equation" r:id="rId3" imgW="5968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1350" y="5308600"/>
                        <a:ext cx="178911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694484"/>
              </p:ext>
            </p:extLst>
          </p:nvPr>
        </p:nvGraphicFramePr>
        <p:xfrm>
          <a:off x="3124200" y="2585100"/>
          <a:ext cx="1866240" cy="646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5" imgW="622080" imgH="215640" progId="Equation.DSMT4">
                  <p:embed/>
                </p:oleObj>
              </mc:Choice>
              <mc:Fallback>
                <p:oleObj name="Equation" r:id="rId5" imgW="622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2585100"/>
                        <a:ext cx="1866240" cy="646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248400" y="3131403"/>
            <a:ext cx="266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Dot Product: Vector Multiplication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105401" y="3131403"/>
            <a:ext cx="1143000" cy="415499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32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Calculate Work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If, on the other hand, the applied force </a:t>
            </a:r>
            <a:r>
              <a:rPr lang="en-US" sz="2800" b="1" i="1" dirty="0" smtClean="0"/>
              <a:t>F</a:t>
            </a:r>
            <a:r>
              <a:rPr lang="en-US" sz="2800" i="1" dirty="0" smtClean="0"/>
              <a:t> </a:t>
            </a:r>
            <a:r>
              <a:rPr lang="en-US" sz="2800" dirty="0" smtClean="0"/>
              <a:t>makes an angle θ with the subsequent displacement,</a:t>
            </a:r>
            <a:r>
              <a:rPr lang="en-US" sz="2800" i="1" dirty="0" smtClean="0"/>
              <a:t> </a:t>
            </a:r>
            <a:r>
              <a:rPr lang="en-US" sz="2800" b="1" i="1" dirty="0" smtClean="0"/>
              <a:t>d</a:t>
            </a:r>
            <a:r>
              <a:rPr lang="en-US" sz="2800" i="1" dirty="0" smtClean="0"/>
              <a:t> </a:t>
            </a:r>
            <a:r>
              <a:rPr lang="en-US" sz="2800" dirty="0" smtClean="0"/>
              <a:t>then the work done is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800" dirty="0" smtClean="0"/>
              <a:t>Note:  Work is a scalar quantity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133600" y="3657600"/>
            <a:ext cx="1752600" cy="914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86200" y="2895600"/>
            <a:ext cx="1447800" cy="76200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1800" y="4114800"/>
            <a:ext cx="4495800" cy="0"/>
          </a:xfrm>
          <a:prstGeom prst="line">
            <a:avLst/>
          </a:prstGeom>
          <a:ln w="254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14478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544626"/>
              </p:ext>
            </p:extLst>
          </p:nvPr>
        </p:nvGraphicFramePr>
        <p:xfrm>
          <a:off x="5410200" y="4114800"/>
          <a:ext cx="25344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" name="Equation" r:id="rId3" imgW="126720" imgH="215640" progId="Equation.3">
                  <p:embed/>
                </p:oleObj>
              </mc:Choice>
              <mc:Fallback>
                <p:oleObj name="Equation" r:id="rId3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4114800"/>
                        <a:ext cx="25344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587950"/>
              </p:ext>
            </p:extLst>
          </p:nvPr>
        </p:nvGraphicFramePr>
        <p:xfrm>
          <a:off x="5410200" y="2451989"/>
          <a:ext cx="2793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0200" y="2451989"/>
                        <a:ext cx="2793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6553200" y="3657600"/>
            <a:ext cx="1752600" cy="914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019898"/>
              </p:ext>
            </p:extLst>
          </p:nvPr>
        </p:nvGraphicFramePr>
        <p:xfrm>
          <a:off x="4648200" y="3276600"/>
          <a:ext cx="25344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8200" y="3276600"/>
                        <a:ext cx="25344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226613"/>
              </p:ext>
            </p:extLst>
          </p:nvPr>
        </p:nvGraphicFramePr>
        <p:xfrm>
          <a:off x="381000" y="2057400"/>
          <a:ext cx="4152600" cy="76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" name="Equation" r:id="rId9" imgW="1384200" imgH="253800" progId="Equation.3">
                  <p:embed/>
                </p:oleObj>
              </mc:Choice>
              <mc:Fallback>
                <p:oleObj name="Equation" r:id="rId9" imgW="13842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000" y="2057400"/>
                        <a:ext cx="4152600" cy="76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136016"/>
              </p:ext>
            </p:extLst>
          </p:nvPr>
        </p:nvGraphicFramePr>
        <p:xfrm>
          <a:off x="381000" y="5030160"/>
          <a:ext cx="2552040" cy="53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" name="Equation" r:id="rId11" imgW="850680" imgH="177480" progId="Equation.3">
                  <p:embed/>
                </p:oleObj>
              </mc:Choice>
              <mc:Fallback>
                <p:oleObj name="Equation" r:id="rId11" imgW="850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000" y="5030160"/>
                        <a:ext cx="2552040" cy="532440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524000" y="4572000"/>
            <a:ext cx="731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72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70104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 can be positive or </a:t>
            </a:r>
            <a:r>
              <a:rPr lang="en-US" dirty="0" smtClean="0"/>
              <a:t>negative</a:t>
            </a:r>
          </a:p>
          <a:p>
            <a:pPr>
              <a:buFontTx/>
              <a:buChar char="-"/>
            </a:pPr>
            <a:r>
              <a:rPr lang="en-US" dirty="0" smtClean="0"/>
              <a:t>Positive </a:t>
            </a:r>
            <a:r>
              <a:rPr lang="en-US" dirty="0"/>
              <a:t>if the force and the displacement are in the </a:t>
            </a:r>
            <a:r>
              <a:rPr lang="en-US" dirty="0">
                <a:solidFill>
                  <a:schemeClr val="accent2"/>
                </a:solidFill>
              </a:rPr>
              <a:t>same</a:t>
            </a:r>
            <a:r>
              <a:rPr lang="en-US" dirty="0"/>
              <a:t> </a:t>
            </a:r>
            <a:r>
              <a:rPr lang="en-US" dirty="0" smtClean="0"/>
              <a:t>direction (</a:t>
            </a:r>
            <a:r>
              <a:rPr lang="el-GR" dirty="0" smtClean="0">
                <a:solidFill>
                  <a:schemeClr val="accent1"/>
                </a:solidFill>
              </a:rPr>
              <a:t>θ</a:t>
            </a:r>
            <a:r>
              <a:rPr lang="en-ZA" dirty="0" smtClean="0">
                <a:solidFill>
                  <a:schemeClr val="accent1"/>
                </a:solidFill>
              </a:rPr>
              <a:t> = 0°</a:t>
            </a:r>
            <a:r>
              <a:rPr lang="en-US" dirty="0" smtClean="0"/>
              <a:t>) </a:t>
            </a:r>
          </a:p>
          <a:p>
            <a:pPr>
              <a:buFontTx/>
              <a:buChar char="-"/>
            </a:pPr>
            <a:r>
              <a:rPr lang="en-US" dirty="0" smtClean="0"/>
              <a:t>Negative </a:t>
            </a:r>
            <a:r>
              <a:rPr lang="en-US" dirty="0"/>
              <a:t>if the force and the displacement are in the </a:t>
            </a:r>
            <a:r>
              <a:rPr lang="en-US" dirty="0">
                <a:solidFill>
                  <a:schemeClr val="accent2"/>
                </a:solidFill>
              </a:rPr>
              <a:t>opposite</a:t>
            </a:r>
            <a:r>
              <a:rPr lang="en-US" dirty="0"/>
              <a:t> direction (</a:t>
            </a:r>
            <a:r>
              <a:rPr lang="el-GR" dirty="0">
                <a:solidFill>
                  <a:schemeClr val="accent1"/>
                </a:solidFill>
              </a:rPr>
              <a:t>θ</a:t>
            </a:r>
            <a:r>
              <a:rPr lang="en-ZA" dirty="0">
                <a:solidFill>
                  <a:schemeClr val="accent1"/>
                </a:solidFill>
              </a:rPr>
              <a:t> </a:t>
            </a:r>
            <a:r>
              <a:rPr lang="en-ZA" dirty="0" smtClean="0">
                <a:solidFill>
                  <a:schemeClr val="accent1"/>
                </a:solidFill>
              </a:rPr>
              <a:t>= 180°</a:t>
            </a:r>
            <a:r>
              <a:rPr lang="en-US" dirty="0" smtClean="0"/>
              <a:t>) 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can also be zero</a:t>
            </a:r>
          </a:p>
          <a:p>
            <a:pPr>
              <a:buFontTx/>
              <a:buChar char="-"/>
            </a:pPr>
            <a:r>
              <a:rPr lang="en-US" dirty="0" smtClean="0"/>
              <a:t>If the displacement is perpendicular to the force (</a:t>
            </a:r>
            <a:r>
              <a:rPr lang="el-GR" dirty="0">
                <a:solidFill>
                  <a:schemeClr val="accent1"/>
                </a:solidFill>
              </a:rPr>
              <a:t>θ</a:t>
            </a:r>
            <a:r>
              <a:rPr lang="en-ZA" dirty="0">
                <a:solidFill>
                  <a:schemeClr val="accent1"/>
                </a:solidFill>
              </a:rPr>
              <a:t> = </a:t>
            </a:r>
            <a:r>
              <a:rPr lang="en-ZA" dirty="0" smtClean="0">
                <a:solidFill>
                  <a:schemeClr val="accent1"/>
                </a:solidFill>
              </a:rPr>
              <a:t>90</a:t>
            </a:r>
            <a:r>
              <a:rPr lang="en-ZA" dirty="0">
                <a:solidFill>
                  <a:schemeClr val="accent1"/>
                </a:solidFill>
              </a:rPr>
              <a:t>°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Work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533400" y="1066800"/>
            <a:ext cx="8458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/>
              <a:t>In the SI system, the units of work are </a:t>
            </a:r>
            <a:r>
              <a:rPr lang="en-US" sz="2800" dirty="0">
                <a:solidFill>
                  <a:schemeClr val="accent2"/>
                </a:solidFill>
              </a:rPr>
              <a:t>joules</a:t>
            </a:r>
            <a:r>
              <a:rPr lang="en-US" sz="2800" dirty="0" smtClean="0"/>
              <a:t>:</a:t>
            </a:r>
          </a:p>
          <a:p>
            <a:pPr marL="0" indent="0">
              <a:spcBef>
                <a:spcPct val="50000"/>
              </a:spcBef>
              <a:buNone/>
            </a:pPr>
            <a:endParaRPr lang="en-US" sz="2800" dirty="0" smtClean="0"/>
          </a:p>
          <a:p>
            <a:pPr marL="0" indent="0">
              <a:spcBef>
                <a:spcPct val="50000"/>
              </a:spcBef>
              <a:buNone/>
            </a:pPr>
            <a:endParaRPr lang="en-US" sz="2800" dirty="0" smtClean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695286"/>
              </p:ext>
            </p:extLst>
          </p:nvPr>
        </p:nvGraphicFramePr>
        <p:xfrm>
          <a:off x="2133600" y="2667000"/>
          <a:ext cx="4267080" cy="1257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3" imgW="1422360" imgH="419040" progId="Equation.3">
                  <p:embed/>
                </p:oleObj>
              </mc:Choice>
              <mc:Fallback>
                <p:oleObj name="Equation" r:id="rId3" imgW="1422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2667000"/>
                        <a:ext cx="4267080" cy="1257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60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Work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5410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Work is </a:t>
            </a:r>
            <a:r>
              <a:rPr lang="en-US" sz="2800" dirty="0">
                <a:solidFill>
                  <a:schemeClr val="accent1"/>
                </a:solidFill>
              </a:rPr>
              <a:t>positive</a:t>
            </a:r>
            <a:r>
              <a:rPr lang="en-US" sz="2800" dirty="0"/>
              <a:t> when </a:t>
            </a:r>
            <a:r>
              <a:rPr lang="en-US" sz="2800" dirty="0">
                <a:solidFill>
                  <a:srgbClr val="00B050"/>
                </a:solidFill>
              </a:rPr>
              <a:t>lifting</a:t>
            </a:r>
            <a:r>
              <a:rPr lang="en-US" sz="2800" dirty="0"/>
              <a:t> the box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Work </a:t>
            </a:r>
            <a:r>
              <a:rPr lang="en-US" sz="2800" dirty="0"/>
              <a:t>would be </a:t>
            </a:r>
            <a:r>
              <a:rPr lang="en-US" sz="2800" dirty="0">
                <a:solidFill>
                  <a:schemeClr val="accent2"/>
                </a:solidFill>
              </a:rPr>
              <a:t>negative</a:t>
            </a:r>
            <a:r>
              <a:rPr lang="en-US" sz="2800" dirty="0"/>
              <a:t> if </a:t>
            </a:r>
            <a:r>
              <a:rPr lang="en-US" sz="2800" dirty="0">
                <a:solidFill>
                  <a:srgbClr val="00B050"/>
                </a:solidFill>
              </a:rPr>
              <a:t>lowering</a:t>
            </a:r>
            <a:r>
              <a:rPr lang="en-US" sz="2800" dirty="0"/>
              <a:t> the </a:t>
            </a:r>
            <a:r>
              <a:rPr lang="en-US" sz="2800" dirty="0" smtClean="0"/>
              <a:t>box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smtClean="0"/>
              <a:t>The </a:t>
            </a:r>
            <a:r>
              <a:rPr lang="en-US" sz="2800" dirty="0"/>
              <a:t>force would still be </a:t>
            </a:r>
            <a:r>
              <a:rPr lang="en-US" sz="2800" dirty="0">
                <a:solidFill>
                  <a:schemeClr val="accent1"/>
                </a:solidFill>
              </a:rPr>
              <a:t>upward</a:t>
            </a:r>
            <a:r>
              <a:rPr lang="en-US" sz="2800" dirty="0"/>
              <a:t>, but the displacement would be </a:t>
            </a:r>
            <a:r>
              <a:rPr lang="en-US" sz="2800" dirty="0" smtClean="0">
                <a:solidFill>
                  <a:schemeClr val="accent2"/>
                </a:solidFill>
              </a:rPr>
              <a:t>downward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633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Work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A sled loaded with bricks has a total mass of </a:t>
            </a:r>
            <a:r>
              <a:rPr lang="en-US" sz="2800" dirty="0" smtClean="0">
                <a:solidFill>
                  <a:schemeClr val="accent1"/>
                </a:solidFill>
              </a:rPr>
              <a:t>18.0 kg </a:t>
            </a:r>
            <a:r>
              <a:rPr lang="en-US" sz="2800" dirty="0" smtClean="0"/>
              <a:t>and is pulled at constant speed by a rope inclined at </a:t>
            </a:r>
            <a:r>
              <a:rPr lang="en-US" sz="2800" dirty="0" smtClean="0">
                <a:solidFill>
                  <a:schemeClr val="accent1"/>
                </a:solidFill>
              </a:rPr>
              <a:t>20.0° </a:t>
            </a:r>
            <a:r>
              <a:rPr lang="en-US" sz="2800" dirty="0" smtClean="0"/>
              <a:t>above the horizontal.  The sled moves a distance of </a:t>
            </a:r>
            <a:r>
              <a:rPr lang="en-US" sz="2800" dirty="0" smtClean="0">
                <a:solidFill>
                  <a:schemeClr val="accent1"/>
                </a:solidFill>
              </a:rPr>
              <a:t>20.0 m</a:t>
            </a:r>
            <a:r>
              <a:rPr lang="en-US" sz="2800" dirty="0" smtClean="0"/>
              <a:t> on a horizontal surface.  The coefficient of friction between the sled and surface is </a:t>
            </a:r>
            <a:r>
              <a:rPr lang="en-US" sz="2800" dirty="0" smtClean="0">
                <a:solidFill>
                  <a:schemeClr val="accent1"/>
                </a:solidFill>
              </a:rPr>
              <a:t>0.500</a:t>
            </a:r>
            <a:r>
              <a:rPr lang="en-US" sz="2800" dirty="0" smtClean="0"/>
              <a:t>.  (a) What is the </a:t>
            </a:r>
            <a:r>
              <a:rPr lang="en-US" sz="2800" dirty="0" smtClean="0">
                <a:solidFill>
                  <a:schemeClr val="accent2"/>
                </a:solidFill>
              </a:rPr>
              <a:t>tension</a:t>
            </a:r>
            <a:r>
              <a:rPr lang="en-US" sz="2800" dirty="0" smtClean="0"/>
              <a:t> in the rope?  (b) How much </a:t>
            </a:r>
            <a:r>
              <a:rPr lang="en-US" sz="2800" dirty="0" smtClean="0">
                <a:solidFill>
                  <a:schemeClr val="accent2"/>
                </a:solidFill>
              </a:rPr>
              <a:t>work is done by the rope </a:t>
            </a:r>
            <a:r>
              <a:rPr lang="en-US" sz="2800" dirty="0" smtClean="0"/>
              <a:t>on the sled?  (c) What is the </a:t>
            </a:r>
            <a:r>
              <a:rPr lang="en-US" sz="2800" dirty="0" smtClean="0">
                <a:solidFill>
                  <a:schemeClr val="accent2"/>
                </a:solidFill>
              </a:rPr>
              <a:t>mechanical energy lost </a:t>
            </a:r>
            <a:r>
              <a:rPr lang="en-US" sz="2800" dirty="0" smtClean="0"/>
              <a:t>due to friction?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208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534400" cy="3733800"/>
          </a:xfrm>
        </p:spPr>
        <p:txBody>
          <a:bodyPr/>
          <a:lstStyle/>
          <a:p>
            <a:pPr marL="0" indent="0">
              <a:buNone/>
            </a:pPr>
            <a:r>
              <a:rPr lang="en-ZA" b="1" dirty="0" smtClean="0">
                <a:solidFill>
                  <a:schemeClr val="accent1"/>
                </a:solidFill>
              </a:rPr>
              <a:t>Kinetic energy </a:t>
            </a:r>
            <a:r>
              <a:rPr lang="en-ZA" dirty="0" smtClean="0"/>
              <a:t>is the energy of motion.  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All moving objects have kinetic energy.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Kinetic Energy</a:t>
            </a:r>
            <a:endParaRPr lang="en-Z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295130"/>
              </p:ext>
            </p:extLst>
          </p:nvPr>
        </p:nvGraphicFramePr>
        <p:xfrm>
          <a:off x="2971800" y="3276600"/>
          <a:ext cx="22860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3" imgW="761760" imgH="393480" progId="Equation.3">
                  <p:embed/>
                </p:oleObj>
              </mc:Choice>
              <mc:Fallback>
                <p:oleObj name="Equation" r:id="rId3" imgW="761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76600"/>
                        <a:ext cx="22860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72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It is sometimes possible within a system to </a:t>
            </a:r>
            <a:r>
              <a:rPr lang="en-ZA" dirty="0" smtClean="0">
                <a:solidFill>
                  <a:schemeClr val="accent2"/>
                </a:solidFill>
              </a:rPr>
              <a:t>store</a:t>
            </a:r>
            <a:r>
              <a:rPr lang="en-ZA" dirty="0" smtClean="0"/>
              <a:t> energy so that it can be easily recoverable.</a:t>
            </a:r>
          </a:p>
          <a:p>
            <a:pPr marL="0" indent="0">
              <a:buNone/>
            </a:pPr>
            <a:r>
              <a:rPr lang="en-ZA" dirty="0" smtClean="0"/>
              <a:t>This sort of stored energy is called </a:t>
            </a:r>
            <a:r>
              <a:rPr lang="en-ZA" b="1" dirty="0" smtClean="0">
                <a:solidFill>
                  <a:schemeClr val="accent1"/>
                </a:solidFill>
              </a:rPr>
              <a:t>potential energy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We will look at </a:t>
            </a:r>
            <a:r>
              <a:rPr lang="en-ZA" dirty="0" smtClean="0">
                <a:solidFill>
                  <a:srgbClr val="00B050"/>
                </a:solidFill>
              </a:rPr>
              <a:t>gravitational</a:t>
            </a:r>
            <a:r>
              <a:rPr lang="en-ZA" dirty="0" smtClean="0"/>
              <a:t> potential energy (due to the force of </a:t>
            </a:r>
            <a:r>
              <a:rPr lang="en-ZA" dirty="0" smtClean="0">
                <a:solidFill>
                  <a:srgbClr val="00B050"/>
                </a:solidFill>
              </a:rPr>
              <a:t>gravity</a:t>
            </a:r>
            <a:r>
              <a:rPr lang="en-ZA" dirty="0" smtClean="0"/>
              <a:t>) and </a:t>
            </a:r>
            <a:r>
              <a:rPr lang="en-ZA" dirty="0" smtClean="0">
                <a:solidFill>
                  <a:schemeClr val="accent6"/>
                </a:solidFill>
              </a:rPr>
              <a:t>elastic</a:t>
            </a:r>
            <a:r>
              <a:rPr lang="en-ZA" dirty="0" smtClean="0"/>
              <a:t> potential energy (due to the force from a </a:t>
            </a:r>
            <a:r>
              <a:rPr lang="en-ZA" dirty="0" smtClean="0">
                <a:solidFill>
                  <a:schemeClr val="accent6"/>
                </a:solidFill>
              </a:rPr>
              <a:t>spring</a:t>
            </a:r>
            <a:r>
              <a:rPr lang="en-ZA" dirty="0" smtClean="0"/>
              <a:t>).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Interaction forces that can store useful energy are called </a:t>
            </a:r>
            <a:r>
              <a:rPr lang="en-ZA" b="1" dirty="0" smtClean="0">
                <a:solidFill>
                  <a:schemeClr val="accent2"/>
                </a:solidFill>
              </a:rPr>
              <a:t>conservative</a:t>
            </a:r>
            <a:r>
              <a:rPr lang="en-ZA" dirty="0" smtClean="0">
                <a:solidFill>
                  <a:schemeClr val="accent2"/>
                </a:solidFill>
              </a:rPr>
              <a:t> </a:t>
            </a:r>
            <a:r>
              <a:rPr lang="en-ZA" dirty="0" smtClean="0"/>
              <a:t>forces.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Energy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7705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610600" cy="5181600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Gravitational potential energy (</a:t>
            </a:r>
            <a:r>
              <a:rPr lang="en-ZA" i="1" dirty="0" smtClean="0"/>
              <a:t>U</a:t>
            </a:r>
            <a:r>
              <a:rPr lang="en-ZA" i="1" baseline="-25000" dirty="0" smtClean="0"/>
              <a:t>G</a:t>
            </a:r>
            <a:r>
              <a:rPr lang="en-ZA" dirty="0" smtClean="0"/>
              <a:t>) depends only on the </a:t>
            </a:r>
            <a:r>
              <a:rPr lang="en-ZA" dirty="0" smtClean="0">
                <a:solidFill>
                  <a:schemeClr val="accent2"/>
                </a:solidFill>
              </a:rPr>
              <a:t>height</a:t>
            </a:r>
            <a:r>
              <a:rPr lang="en-ZA" dirty="0" smtClean="0"/>
              <a:t> of the object and </a:t>
            </a:r>
            <a:r>
              <a:rPr lang="en-ZA" b="1" dirty="0" smtClean="0"/>
              <a:t>not</a:t>
            </a:r>
            <a:r>
              <a:rPr lang="en-ZA" dirty="0" smtClean="0"/>
              <a:t> the path the objects took to get to that position.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sz="3200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smtClean="0"/>
              <a:t>Assuming </a:t>
            </a:r>
            <a:r>
              <a:rPr lang="en-ZA" i="1" dirty="0" smtClean="0"/>
              <a:t>U</a:t>
            </a:r>
            <a:r>
              <a:rPr lang="en-ZA" i="1" baseline="-25000" dirty="0" smtClean="0"/>
              <a:t>G</a:t>
            </a:r>
            <a:r>
              <a:rPr lang="en-ZA" dirty="0" smtClean="0"/>
              <a:t> = 0 when </a:t>
            </a:r>
            <a:r>
              <a:rPr lang="en-ZA" i="1" dirty="0" smtClean="0"/>
              <a:t>y</a:t>
            </a:r>
            <a:r>
              <a:rPr lang="en-ZA" dirty="0" smtClean="0"/>
              <a:t> = 0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Gravitational Potential Energy</a:t>
            </a:r>
            <a:endParaRPr lang="en-Z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214189"/>
              </p:ext>
            </p:extLst>
          </p:nvPr>
        </p:nvGraphicFramePr>
        <p:xfrm>
          <a:off x="3810000" y="3124200"/>
          <a:ext cx="19431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Equation" r:id="rId3" imgW="647640" imgH="228600" progId="Equation.3">
                  <p:embed/>
                </p:oleObj>
              </mc:Choice>
              <mc:Fallback>
                <p:oleObj name="Equation" r:id="rId3" imgW="647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24200"/>
                        <a:ext cx="19431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25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382000" cy="5181600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The force exerted by a spring (</a:t>
            </a:r>
            <a:r>
              <a:rPr lang="en-ZA" i="1" dirty="0" smtClean="0"/>
              <a:t>F</a:t>
            </a:r>
            <a:r>
              <a:rPr lang="en-ZA" i="1" baseline="-25000" dirty="0" smtClean="0"/>
              <a:t>S</a:t>
            </a:r>
            <a:r>
              <a:rPr lang="en-ZA" dirty="0" smtClean="0"/>
              <a:t>) is called </a:t>
            </a:r>
            <a:r>
              <a:rPr lang="en-ZA" dirty="0" smtClean="0">
                <a:solidFill>
                  <a:schemeClr val="accent2"/>
                </a:solidFill>
              </a:rPr>
              <a:t>Hooke’s Law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Energy </a:t>
            </a:r>
            <a:r>
              <a:rPr lang="en-ZA" dirty="0"/>
              <a:t>can be stored in a spring as elastic potential energy (</a:t>
            </a:r>
            <a:r>
              <a:rPr lang="en-ZA" i="1" dirty="0"/>
              <a:t>U</a:t>
            </a:r>
            <a:r>
              <a:rPr lang="en-ZA" i="1" baseline="-25000" dirty="0"/>
              <a:t>S</a:t>
            </a:r>
            <a:r>
              <a:rPr lang="en-ZA" dirty="0"/>
              <a:t>).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Elastic Potential Energy</a:t>
            </a:r>
            <a:endParaRPr lang="en-Z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233345"/>
              </p:ext>
            </p:extLst>
          </p:nvPr>
        </p:nvGraphicFramePr>
        <p:xfrm>
          <a:off x="1257300" y="4535487"/>
          <a:ext cx="20955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4535487"/>
                        <a:ext cx="20955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719414"/>
              </p:ext>
            </p:extLst>
          </p:nvPr>
        </p:nvGraphicFramePr>
        <p:xfrm>
          <a:off x="1295400" y="2209800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Equation" r:id="rId5" imgW="583920" imgH="228600" progId="Equation.3">
                  <p:embed/>
                </p:oleObj>
              </mc:Choice>
              <mc:Fallback>
                <p:oleObj name="Equation" r:id="rId5" imgW="5839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09800"/>
                        <a:ext cx="1752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50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6: Work and Energy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153399" cy="3886200"/>
          </a:xfrm>
          <a:prstGeom prst="rect">
            <a:avLst/>
          </a:prstGeom>
        </p:spPr>
        <p:txBody>
          <a:bodyPr anchor="t" anchorCtr="0"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We have been using </a:t>
            </a:r>
            <a:r>
              <a:rPr lang="en-US" dirty="0" smtClean="0">
                <a:solidFill>
                  <a:schemeClr val="accent2"/>
                </a:solidFill>
              </a:rPr>
              <a:t>forces</a:t>
            </a:r>
            <a:r>
              <a:rPr lang="en-US" dirty="0" smtClean="0"/>
              <a:t> to study the translational motion of objects; </a:t>
            </a:r>
            <a:r>
              <a:rPr lang="en-US" dirty="0" smtClean="0">
                <a:solidFill>
                  <a:schemeClr val="accent1"/>
                </a:solidFill>
              </a:rPr>
              <a:t>Energy</a:t>
            </a:r>
            <a:r>
              <a:rPr lang="en-US" dirty="0" smtClean="0"/>
              <a:t> (and work) can provide an </a:t>
            </a:r>
            <a:r>
              <a:rPr lang="en-US" dirty="0" smtClean="0">
                <a:solidFill>
                  <a:schemeClr val="accent2"/>
                </a:solidFill>
              </a:rPr>
              <a:t>alternate</a:t>
            </a:r>
            <a:r>
              <a:rPr lang="en-US" dirty="0" smtClean="0"/>
              <a:t> analysis of this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Energy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6106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Thermal energy is related to the microscopic motion of the molecules of an object.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molecule’s motion produces </a:t>
            </a:r>
            <a:r>
              <a:rPr lang="en-US" sz="2800" dirty="0" smtClean="0">
                <a:solidFill>
                  <a:schemeClr val="accent1"/>
                </a:solidFill>
              </a:rPr>
              <a:t>kinetic energy </a:t>
            </a:r>
            <a:r>
              <a:rPr lang="en-US" sz="2800" dirty="0" smtClean="0"/>
              <a:t>and the spring-like molecular bonds produce </a:t>
            </a:r>
            <a:r>
              <a:rPr lang="en-US" sz="2800" dirty="0" smtClean="0">
                <a:solidFill>
                  <a:schemeClr val="accent2"/>
                </a:solidFill>
              </a:rPr>
              <a:t>potential energy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sum of these microscopic kinetic and potential energies is what we call </a:t>
            </a:r>
            <a:r>
              <a:rPr lang="en-US" sz="2800" dirty="0" smtClean="0">
                <a:solidFill>
                  <a:srgbClr val="00B050"/>
                </a:solidFill>
              </a:rPr>
              <a:t>thermal energy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847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&amp; </a:t>
            </a:r>
            <a:r>
              <a:rPr lang="en-US" dirty="0" smtClean="0"/>
              <a:t>Thermal Energy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6106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If </a:t>
            </a:r>
            <a:r>
              <a:rPr lang="en-US" sz="2800" dirty="0"/>
              <a:t>work </a:t>
            </a:r>
            <a:r>
              <a:rPr lang="en-US" sz="2800" dirty="0" smtClean="0"/>
              <a:t>is done </a:t>
            </a:r>
            <a:r>
              <a:rPr lang="en-US" sz="2800" dirty="0"/>
              <a:t>in the presence of </a:t>
            </a:r>
            <a:r>
              <a:rPr lang="en-US" sz="2800" dirty="0" smtClean="0">
                <a:solidFill>
                  <a:schemeClr val="accent1"/>
                </a:solidFill>
              </a:rPr>
              <a:t>friction</a:t>
            </a:r>
            <a:r>
              <a:rPr lang="en-US" sz="2800" dirty="0" smtClean="0"/>
              <a:t>, then </a:t>
            </a:r>
            <a:r>
              <a:rPr lang="en-US" sz="2800" dirty="0" smtClean="0">
                <a:solidFill>
                  <a:schemeClr val="accent2"/>
                </a:solidFill>
              </a:rPr>
              <a:t>thermal energy </a:t>
            </a:r>
            <a:r>
              <a:rPr lang="en-US" sz="2800" dirty="0" smtClean="0"/>
              <a:t>(heat) </a:t>
            </a:r>
            <a:r>
              <a:rPr lang="en-US" sz="2800" dirty="0"/>
              <a:t>is </a:t>
            </a:r>
            <a:r>
              <a:rPr lang="en-US" sz="2800" dirty="0" smtClean="0"/>
              <a:t>generated </a:t>
            </a:r>
            <a:r>
              <a:rPr lang="en-US" sz="2800" dirty="0"/>
              <a:t>- heat is another form of energy and therefore some of the </a:t>
            </a:r>
            <a:r>
              <a:rPr lang="en-US" sz="2800" dirty="0">
                <a:solidFill>
                  <a:schemeClr val="accent1"/>
                </a:solidFill>
              </a:rPr>
              <a:t>work</a:t>
            </a:r>
            <a:r>
              <a:rPr lang="en-US" sz="2800" dirty="0"/>
              <a:t> has gone into producing the heat.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3657600"/>
            <a:ext cx="1752600" cy="914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4114800"/>
            <a:ext cx="16002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7871"/>
              </p:ext>
            </p:extLst>
          </p:nvPr>
        </p:nvGraphicFramePr>
        <p:xfrm>
          <a:off x="4495800" y="3632520"/>
          <a:ext cx="2793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3632520"/>
                        <a:ext cx="2793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524000" y="4572000"/>
            <a:ext cx="304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219200" y="4495800"/>
            <a:ext cx="9144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080250"/>
              </p:ext>
            </p:extLst>
          </p:nvPr>
        </p:nvGraphicFramePr>
        <p:xfrm>
          <a:off x="1473720" y="3886800"/>
          <a:ext cx="43128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Equation" r:id="rId5" imgW="215640" imgH="266400" progId="Equation.3">
                  <p:embed/>
                </p:oleObj>
              </mc:Choice>
              <mc:Fallback>
                <p:oleObj name="Equation" r:id="rId5" imgW="215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3720" y="3886800"/>
                        <a:ext cx="431280" cy="53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18176"/>
              </p:ext>
            </p:extLst>
          </p:nvPr>
        </p:nvGraphicFramePr>
        <p:xfrm>
          <a:off x="2743200" y="5334000"/>
          <a:ext cx="30845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Equation" r:id="rId7" imgW="1028520" imgH="228600" progId="Equation.3">
                  <p:embed/>
                </p:oleObj>
              </mc:Choice>
              <mc:Fallback>
                <p:oleObj name="Equation" r:id="rId7" imgW="1028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3200" y="5334000"/>
                        <a:ext cx="3084512" cy="684213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902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Conservation of Energy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/>
              <a:t>In </a:t>
            </a:r>
            <a:r>
              <a:rPr lang="en-US" sz="2800" dirty="0" smtClean="0"/>
              <a:t>general, </a:t>
            </a:r>
            <a:endParaRPr lang="en-US" sz="2800" b="1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i.e</a:t>
            </a:r>
            <a:r>
              <a:rPr lang="en-US" sz="2800" dirty="0"/>
              <a:t>. the </a:t>
            </a:r>
            <a:r>
              <a:rPr lang="en-US" sz="2800" dirty="0">
                <a:solidFill>
                  <a:schemeClr val="accent2"/>
                </a:solidFill>
              </a:rPr>
              <a:t>work done on the body </a:t>
            </a:r>
            <a:r>
              <a:rPr lang="en-US" sz="2800" dirty="0"/>
              <a:t>is converted into changes in </a:t>
            </a:r>
            <a:r>
              <a:rPr lang="en-US" sz="2800" b="1" i="1" dirty="0"/>
              <a:t>KE</a:t>
            </a:r>
            <a:r>
              <a:rPr lang="en-US" sz="2800" i="1" dirty="0"/>
              <a:t> </a:t>
            </a:r>
            <a:r>
              <a:rPr lang="en-US" sz="2800" dirty="0"/>
              <a:t>and/or changes in </a:t>
            </a:r>
            <a:r>
              <a:rPr lang="en-US" sz="2800" b="1" i="1" dirty="0"/>
              <a:t>PE</a:t>
            </a:r>
            <a:r>
              <a:rPr lang="en-US" sz="2800" i="1" dirty="0"/>
              <a:t> </a:t>
            </a:r>
            <a:r>
              <a:rPr lang="en-US" sz="2800" dirty="0"/>
              <a:t>and/or changes in </a:t>
            </a:r>
            <a:r>
              <a:rPr lang="en-US" sz="2800" b="1" i="1" dirty="0"/>
              <a:t>heat.</a:t>
            </a:r>
            <a:r>
              <a:rPr lang="en-US" sz="2800" i="1" dirty="0"/>
              <a:t>  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2100" b="1" dirty="0" smtClean="0"/>
              <a:t>Any </a:t>
            </a:r>
            <a:r>
              <a:rPr lang="en-US" sz="2100" b="1" dirty="0" smtClean="0">
                <a:solidFill>
                  <a:schemeClr val="accent2"/>
                </a:solidFill>
              </a:rPr>
              <a:t>change</a:t>
            </a:r>
            <a:r>
              <a:rPr lang="en-US" sz="2100" b="1" dirty="0" smtClean="0"/>
              <a:t> in the </a:t>
            </a:r>
            <a:r>
              <a:rPr lang="en-US" sz="2100" b="1" dirty="0" smtClean="0">
                <a:solidFill>
                  <a:schemeClr val="accent1"/>
                </a:solidFill>
              </a:rPr>
              <a:t>energy</a:t>
            </a:r>
            <a:r>
              <a:rPr lang="en-US" sz="2100" b="1" dirty="0" smtClean="0"/>
              <a:t> of a system is the result of </a:t>
            </a:r>
            <a:r>
              <a:rPr lang="en-US" sz="2100" b="1" dirty="0" smtClean="0">
                <a:solidFill>
                  <a:schemeClr val="accent1"/>
                </a:solidFill>
              </a:rPr>
              <a:t>work done </a:t>
            </a:r>
            <a:r>
              <a:rPr lang="en-US" sz="2100" b="1" dirty="0" smtClean="0"/>
              <a:t>on the system</a:t>
            </a:r>
            <a:endParaRPr lang="en-US" sz="21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918491"/>
              </p:ext>
            </p:extLst>
          </p:nvPr>
        </p:nvGraphicFramePr>
        <p:xfrm>
          <a:off x="2096280" y="1447800"/>
          <a:ext cx="4761720" cy="53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2" name="Equation" r:id="rId3" imgW="1587240" imgH="177480" progId="Equation.3">
                  <p:embed/>
                </p:oleObj>
              </mc:Choice>
              <mc:Fallback>
                <p:oleObj name="Equation" r:id="rId3" imgW="1587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6280" y="1447800"/>
                        <a:ext cx="4761720" cy="532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530605"/>
              </p:ext>
            </p:extLst>
          </p:nvPr>
        </p:nvGraphicFramePr>
        <p:xfrm>
          <a:off x="533400" y="3200400"/>
          <a:ext cx="811512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3" name="Equation" r:id="rId5" imgW="2705040" imgH="241200" progId="Equation.DSMT4">
                  <p:embed/>
                </p:oleObj>
              </mc:Choice>
              <mc:Fallback>
                <p:oleObj name="Equation" r:id="rId5" imgW="2705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200400"/>
                        <a:ext cx="811512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604964"/>
              </p:ext>
            </p:extLst>
          </p:nvPr>
        </p:nvGraphicFramePr>
        <p:xfrm>
          <a:off x="685800" y="4000200"/>
          <a:ext cx="780948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4" name="Equation" r:id="rId7" imgW="2603160" imgH="241200" progId="Equation.DSMT4">
                  <p:embed/>
                </p:oleObj>
              </mc:Choice>
              <mc:Fallback>
                <p:oleObj name="Equation" r:id="rId7" imgW="2603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000200"/>
                        <a:ext cx="780948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660534"/>
              </p:ext>
            </p:extLst>
          </p:nvPr>
        </p:nvGraphicFramePr>
        <p:xfrm>
          <a:off x="1752600" y="4800600"/>
          <a:ext cx="563868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5" name="Equation" r:id="rId9" imgW="1879560" imgH="241200" progId="Equation.DSMT4">
                  <p:embed/>
                </p:oleObj>
              </mc:Choice>
              <mc:Fallback>
                <p:oleObj name="Equation" r:id="rId9" imgW="1879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52600" y="4800600"/>
                        <a:ext cx="5638680" cy="723600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72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Energy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So, if there is </a:t>
            </a:r>
            <a:r>
              <a:rPr lang="en-US" sz="2800" b="1" dirty="0" smtClean="0"/>
              <a:t>no</a:t>
            </a:r>
            <a:r>
              <a:rPr lang="en-US" sz="2800" dirty="0" smtClean="0"/>
              <a:t> work done on the system?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gives rise to the </a:t>
            </a:r>
            <a:r>
              <a:rPr lang="en-US" sz="2800" dirty="0">
                <a:solidFill>
                  <a:schemeClr val="accent1"/>
                </a:solidFill>
              </a:rPr>
              <a:t>Law of Conservation of Energy </a:t>
            </a:r>
            <a:r>
              <a:rPr lang="en-US" sz="2800" dirty="0"/>
              <a:t>which can be </a:t>
            </a:r>
            <a:r>
              <a:rPr lang="en-US" sz="2800" dirty="0" smtClean="0"/>
              <a:t>stated as: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b="1" i="1" dirty="0" smtClean="0"/>
              <a:t>	"</a:t>
            </a:r>
            <a:r>
              <a:rPr lang="en-US" sz="2800" b="1" i="1" dirty="0"/>
              <a:t>Energy can be neither created nor destroyed, but </a:t>
            </a:r>
            <a:r>
              <a:rPr lang="en-US" sz="2800" b="1" i="1" dirty="0" smtClean="0"/>
              <a:t>can </a:t>
            </a:r>
            <a:r>
              <a:rPr lang="en-US" sz="2800" b="1" i="1" dirty="0"/>
              <a:t>be converted from one form to another or transferred from one system to </a:t>
            </a:r>
            <a:r>
              <a:rPr lang="en-US" sz="2800" b="1" i="1" dirty="0" smtClean="0"/>
              <a:t>another”.</a:t>
            </a:r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880076"/>
              </p:ext>
            </p:extLst>
          </p:nvPr>
        </p:nvGraphicFramePr>
        <p:xfrm>
          <a:off x="2248680" y="1676400"/>
          <a:ext cx="476172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3" imgW="1587240" imgH="241200" progId="Equation.DSMT4">
                  <p:embed/>
                </p:oleObj>
              </mc:Choice>
              <mc:Fallback>
                <p:oleObj name="Equation" r:id="rId3" imgW="1587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8680" y="1676400"/>
                        <a:ext cx="476172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79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Energy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/>
              <a:t>If there is </a:t>
            </a:r>
            <a:r>
              <a:rPr lang="en-US" sz="2800" b="1" dirty="0"/>
              <a:t>no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friction</a:t>
            </a:r>
            <a:r>
              <a:rPr lang="en-US" sz="2800" dirty="0"/>
              <a:t> present and </a:t>
            </a:r>
            <a:r>
              <a:rPr lang="en-US" sz="2800" b="1" dirty="0"/>
              <a:t>no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external forces </a:t>
            </a:r>
            <a:r>
              <a:rPr lang="en-US" sz="2800" dirty="0"/>
              <a:t>(other than gravity) acting on the system we have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or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is a very powerful equation, and we often refer to the sum of </a:t>
            </a:r>
            <a:r>
              <a:rPr lang="en-US" sz="2800" b="1" i="1" dirty="0"/>
              <a:t>KE</a:t>
            </a:r>
            <a:r>
              <a:rPr lang="en-US" sz="2800" i="1" dirty="0"/>
              <a:t> </a:t>
            </a:r>
            <a:r>
              <a:rPr lang="en-US" sz="2800" dirty="0"/>
              <a:t>and </a:t>
            </a:r>
            <a:r>
              <a:rPr lang="en-US" sz="2800" b="1" i="1" dirty="0"/>
              <a:t>PE</a:t>
            </a:r>
            <a:r>
              <a:rPr lang="en-US" sz="2800" i="1" dirty="0"/>
              <a:t> </a:t>
            </a:r>
            <a:r>
              <a:rPr lang="en-US" sz="2800" dirty="0"/>
              <a:t>as </a:t>
            </a:r>
            <a:r>
              <a:rPr lang="en-US" sz="2800" i="1" dirty="0"/>
              <a:t>"</a:t>
            </a:r>
            <a:r>
              <a:rPr lang="en-US" sz="2800" b="1" i="1" dirty="0"/>
              <a:t>mechanical energy</a:t>
            </a:r>
            <a:r>
              <a:rPr lang="en-US" sz="2800" i="1" dirty="0"/>
              <a:t>”.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482480"/>
              </p:ext>
            </p:extLst>
          </p:nvPr>
        </p:nvGraphicFramePr>
        <p:xfrm>
          <a:off x="3124920" y="2286000"/>
          <a:ext cx="2971080" cy="53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3" imgW="990360" imgH="177480" progId="Equation.DSMT4">
                  <p:embed/>
                </p:oleObj>
              </mc:Choice>
              <mc:Fallback>
                <p:oleObj name="Equation" r:id="rId3" imgW="990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920" y="2286000"/>
                        <a:ext cx="2971080" cy="532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16545"/>
              </p:ext>
            </p:extLst>
          </p:nvPr>
        </p:nvGraphicFramePr>
        <p:xfrm>
          <a:off x="2438640" y="3619800"/>
          <a:ext cx="441936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5" imgW="1473120" imgH="241200" progId="Equation.DSMT4">
                  <p:embed/>
                </p:oleObj>
              </mc:Choice>
              <mc:Fallback>
                <p:oleObj name="Equation" r:id="rId5" imgW="1473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640" y="3619800"/>
                        <a:ext cx="441936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08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Mechanical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conservation in Physics?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800" dirty="0" smtClean="0"/>
              <a:t>To </a:t>
            </a:r>
            <a:r>
              <a:rPr lang="en-US" sz="2800" dirty="0"/>
              <a:t>say a physical quantity is </a:t>
            </a:r>
            <a:r>
              <a:rPr lang="en-US" sz="2800" i="1" dirty="0">
                <a:solidFill>
                  <a:schemeClr val="accent1"/>
                </a:solidFill>
              </a:rPr>
              <a:t>conserved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is to say that the numerical value of the quantity remains </a:t>
            </a:r>
            <a:r>
              <a:rPr lang="en-US" sz="2800" dirty="0">
                <a:solidFill>
                  <a:schemeClr val="accent2"/>
                </a:solidFill>
              </a:rPr>
              <a:t>constant</a:t>
            </a:r>
            <a:r>
              <a:rPr lang="en-US" sz="2800" dirty="0"/>
              <a:t> </a:t>
            </a:r>
            <a:r>
              <a:rPr lang="en-US" sz="2800" u="sng" dirty="0"/>
              <a:t>throughout any physical process </a:t>
            </a:r>
            <a:r>
              <a:rPr lang="en-US" sz="2800" dirty="0"/>
              <a:t>although the quantities may change </a:t>
            </a:r>
            <a:r>
              <a:rPr lang="en-US" sz="2800" dirty="0" smtClean="0"/>
              <a:t>form.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In Conservation of Energy, the </a:t>
            </a:r>
            <a:r>
              <a:rPr lang="en-US" dirty="0">
                <a:solidFill>
                  <a:schemeClr val="accent2"/>
                </a:solidFill>
              </a:rPr>
              <a:t>total mechanical energy </a:t>
            </a:r>
            <a:r>
              <a:rPr lang="en-US" dirty="0"/>
              <a:t>remains </a:t>
            </a:r>
            <a:r>
              <a:rPr lang="en-US" dirty="0" smtClean="0">
                <a:solidFill>
                  <a:schemeClr val="accent1"/>
                </a:solidFill>
              </a:rPr>
              <a:t>constant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800" i="1" dirty="0" smtClean="0"/>
              <a:t>In </a:t>
            </a:r>
            <a:r>
              <a:rPr lang="en-US" sz="2800" i="1" dirty="0"/>
              <a:t>any </a:t>
            </a:r>
            <a:r>
              <a:rPr lang="en-US" sz="2800" i="1" dirty="0">
                <a:solidFill>
                  <a:schemeClr val="accent2"/>
                </a:solidFill>
              </a:rPr>
              <a:t>isolated</a:t>
            </a:r>
            <a:r>
              <a:rPr lang="en-US" sz="2800" i="1" dirty="0"/>
              <a:t> system of objects interacting only through </a:t>
            </a:r>
            <a:r>
              <a:rPr lang="en-US" sz="2800" b="1" i="1" dirty="0"/>
              <a:t>conservative forces</a:t>
            </a:r>
            <a:r>
              <a:rPr lang="en-US" sz="2800" i="1" dirty="0"/>
              <a:t>, the total mechanical energy of the system remains constant. </a:t>
            </a:r>
            <a:endParaRPr lang="en-US" sz="2800" i="1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3019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/>
              <a:t>Conservative </a:t>
            </a:r>
            <a:r>
              <a:rPr lang="en-US" sz="4300" dirty="0" smtClean="0"/>
              <a:t>&amp; </a:t>
            </a:r>
            <a:r>
              <a:rPr lang="en-US" sz="4300" dirty="0" err="1" smtClean="0"/>
              <a:t>Nonconservative</a:t>
            </a:r>
            <a:r>
              <a:rPr lang="en-US" sz="4300" dirty="0" smtClean="0"/>
              <a:t> </a:t>
            </a:r>
            <a:r>
              <a:rPr lang="en-US" sz="4300" dirty="0"/>
              <a:t>Forces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10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two general kinds of </a:t>
            </a:r>
            <a:r>
              <a:rPr lang="en-US" dirty="0">
                <a:solidFill>
                  <a:schemeClr val="accent1"/>
                </a:solidFill>
              </a:rPr>
              <a:t>forces</a:t>
            </a:r>
          </a:p>
          <a:p>
            <a:endParaRPr lang="en-US" dirty="0" smtClean="0"/>
          </a:p>
          <a:p>
            <a:r>
              <a:rPr lang="en-US" dirty="0" smtClean="0"/>
              <a:t>Conservative</a:t>
            </a:r>
            <a:endParaRPr lang="en-US" dirty="0"/>
          </a:p>
          <a:p>
            <a:pPr lvl="1"/>
            <a:r>
              <a:rPr lang="en-US" dirty="0"/>
              <a:t>Work and energy associated with the force </a:t>
            </a:r>
            <a:r>
              <a:rPr lang="en-US" b="1" dirty="0"/>
              <a:t>can</a:t>
            </a:r>
            <a:r>
              <a:rPr lang="en-US" dirty="0"/>
              <a:t> be recovered</a:t>
            </a:r>
          </a:p>
          <a:p>
            <a:r>
              <a:rPr lang="en-US" dirty="0" err="1"/>
              <a:t>Nonconservative</a:t>
            </a:r>
            <a:endParaRPr lang="en-US" dirty="0"/>
          </a:p>
          <a:p>
            <a:pPr lvl="1"/>
            <a:r>
              <a:rPr lang="en-US" dirty="0"/>
              <a:t>The forces are generally </a:t>
            </a:r>
            <a:r>
              <a:rPr lang="en-US" dirty="0">
                <a:solidFill>
                  <a:schemeClr val="accent1"/>
                </a:solidFill>
              </a:rPr>
              <a:t>dissipative </a:t>
            </a:r>
            <a:r>
              <a:rPr lang="en-US" dirty="0" smtClean="0"/>
              <a:t>  and </a:t>
            </a:r>
            <a:r>
              <a:rPr lang="en-US" dirty="0"/>
              <a:t>work done against it </a:t>
            </a:r>
            <a:r>
              <a:rPr lang="en-US" b="1" dirty="0"/>
              <a:t>cannot</a:t>
            </a:r>
            <a:r>
              <a:rPr lang="en-US" dirty="0"/>
              <a:t> </a:t>
            </a:r>
            <a:r>
              <a:rPr lang="en-US" dirty="0" smtClean="0"/>
              <a:t>   easily </a:t>
            </a:r>
            <a:r>
              <a:rPr lang="en-US" dirty="0"/>
              <a:t>be </a:t>
            </a:r>
            <a:r>
              <a:rPr lang="en-US" dirty="0" smtClean="0"/>
              <a:t>recovered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Potential </a:t>
            </a:r>
            <a:r>
              <a:rPr lang="en-US" dirty="0">
                <a:solidFill>
                  <a:schemeClr val="accent2"/>
                </a:solidFill>
              </a:rPr>
              <a:t>energy </a:t>
            </a:r>
            <a:r>
              <a:rPr lang="en-US" dirty="0"/>
              <a:t>can only be </a:t>
            </a:r>
            <a:r>
              <a:rPr lang="en-US" dirty="0" smtClean="0"/>
              <a:t>     defined </a:t>
            </a:r>
            <a:r>
              <a:rPr lang="en-US" dirty="0"/>
              <a:t>for </a:t>
            </a:r>
            <a:r>
              <a:rPr lang="en-US" dirty="0">
                <a:solidFill>
                  <a:schemeClr val="accent2"/>
                </a:solidFill>
              </a:rPr>
              <a:t>conservative</a:t>
            </a:r>
            <a:r>
              <a:rPr lang="en-US" dirty="0"/>
              <a:t> forces. 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45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Energy Conservation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stone is </a:t>
            </a:r>
            <a:r>
              <a:rPr lang="en-US" sz="2800" dirty="0" smtClean="0"/>
              <a:t>dropped from a </a:t>
            </a:r>
            <a:r>
              <a:rPr lang="en-US" sz="2800" dirty="0" smtClean="0">
                <a:solidFill>
                  <a:schemeClr val="accent1"/>
                </a:solidFill>
              </a:rPr>
              <a:t>60-m</a:t>
            </a:r>
            <a:r>
              <a:rPr lang="en-US" sz="2800" dirty="0" smtClean="0"/>
              <a:t> high cliff onto the ground below.  (a) What is the </a:t>
            </a:r>
            <a:r>
              <a:rPr lang="en-US" sz="2800" dirty="0" smtClean="0">
                <a:solidFill>
                  <a:schemeClr val="accent2"/>
                </a:solidFill>
              </a:rPr>
              <a:t>speed</a:t>
            </a:r>
            <a:r>
              <a:rPr lang="en-US" sz="2800" dirty="0" smtClean="0"/>
              <a:t> of the stone when it hits the ground?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(b) Now, the stone is thrown </a:t>
            </a:r>
            <a:r>
              <a:rPr lang="en-US" sz="2800" dirty="0">
                <a:solidFill>
                  <a:schemeClr val="accent1"/>
                </a:solidFill>
              </a:rPr>
              <a:t>upwards</a:t>
            </a:r>
            <a:r>
              <a:rPr lang="en-US" sz="2800" dirty="0"/>
              <a:t> at </a:t>
            </a:r>
            <a:r>
              <a:rPr lang="en-US" sz="2800" dirty="0">
                <a:solidFill>
                  <a:schemeClr val="accent1"/>
                </a:solidFill>
              </a:rPr>
              <a:t>20 m/s </a:t>
            </a:r>
            <a:r>
              <a:rPr lang="en-US" sz="2800" dirty="0"/>
              <a:t>from the top of </a:t>
            </a:r>
            <a:r>
              <a:rPr lang="en-US" sz="2800" dirty="0" smtClean="0"/>
              <a:t>the cliff.  What is the </a:t>
            </a:r>
            <a:r>
              <a:rPr lang="en-US" sz="2800" dirty="0" smtClean="0">
                <a:solidFill>
                  <a:schemeClr val="accent2"/>
                </a:solidFill>
              </a:rPr>
              <a:t>speed</a:t>
            </a:r>
            <a:r>
              <a:rPr lang="en-US" sz="2800" dirty="0" smtClean="0"/>
              <a:t> of the stone when it hits the ground?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(c) How would the final speed </a:t>
            </a:r>
            <a:r>
              <a:rPr lang="en-US" sz="2800" dirty="0" smtClean="0">
                <a:solidFill>
                  <a:schemeClr val="accent2"/>
                </a:solidFill>
              </a:rPr>
              <a:t>change</a:t>
            </a:r>
            <a:r>
              <a:rPr lang="en-US" sz="2800" dirty="0" smtClean="0"/>
              <a:t> if the stone were thrown upward at an </a:t>
            </a:r>
            <a:r>
              <a:rPr lang="en-US" sz="2800" dirty="0" smtClean="0">
                <a:solidFill>
                  <a:schemeClr val="accent1"/>
                </a:solidFill>
              </a:rPr>
              <a:t>angle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133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The rate at which energy is transformed is called the </a:t>
            </a:r>
            <a:r>
              <a:rPr lang="en-ZA" b="1" dirty="0" smtClean="0">
                <a:solidFill>
                  <a:schemeClr val="accent1"/>
                </a:solidFill>
              </a:rPr>
              <a:t>power</a:t>
            </a:r>
            <a:r>
              <a:rPr lang="en-ZA" dirty="0" smtClean="0"/>
              <a:t> (</a:t>
            </a:r>
            <a:r>
              <a:rPr lang="en-ZA" b="1" dirty="0" smtClean="0"/>
              <a:t>P</a:t>
            </a:r>
            <a:r>
              <a:rPr lang="en-ZA" dirty="0" smtClean="0"/>
              <a:t>) and defined as: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/>
              <a:t>Power is also defined as the rate at which </a:t>
            </a:r>
            <a:r>
              <a:rPr lang="en-ZA" dirty="0">
                <a:solidFill>
                  <a:schemeClr val="accent2"/>
                </a:solidFill>
              </a:rPr>
              <a:t>work</a:t>
            </a:r>
            <a:r>
              <a:rPr lang="en-ZA" dirty="0"/>
              <a:t> is done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In the SI system, the units of power are </a:t>
            </a:r>
            <a:r>
              <a:rPr lang="en-ZA" dirty="0" smtClean="0"/>
              <a:t>measured in joules per second or </a:t>
            </a:r>
            <a:r>
              <a:rPr lang="en-ZA" b="1" dirty="0" smtClean="0"/>
              <a:t>watts</a:t>
            </a:r>
            <a:r>
              <a:rPr lang="en-ZA" dirty="0" smtClean="0"/>
              <a:t> (W):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How Quickly is Energy Transformed?</a:t>
            </a:r>
            <a:endParaRPr lang="en-Z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810985"/>
              </p:ext>
            </p:extLst>
          </p:nvPr>
        </p:nvGraphicFramePr>
        <p:xfrm>
          <a:off x="3238500" y="1676400"/>
          <a:ext cx="1562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1676400"/>
                        <a:ext cx="15621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887752"/>
              </p:ext>
            </p:extLst>
          </p:nvPr>
        </p:nvGraphicFramePr>
        <p:xfrm>
          <a:off x="5334000" y="1676400"/>
          <a:ext cx="2286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76400"/>
                        <a:ext cx="22860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289665"/>
              </p:ext>
            </p:extLst>
          </p:nvPr>
        </p:nvGraphicFramePr>
        <p:xfrm>
          <a:off x="4648200" y="4800600"/>
          <a:ext cx="1790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Equation" r:id="rId7" imgW="596880" imgH="393480" progId="Equation.3">
                  <p:embed/>
                </p:oleObj>
              </mc:Choice>
              <mc:Fallback>
                <p:oleObj name="Equation" r:id="rId7" imgW="5968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00600"/>
                        <a:ext cx="17907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34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Energy Conservation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>
                <a:solidFill>
                  <a:schemeClr val="accent1"/>
                </a:solidFill>
              </a:rPr>
              <a:t>2-kg</a:t>
            </a:r>
            <a:r>
              <a:rPr lang="en-US" sz="2800" dirty="0"/>
              <a:t> block is pulled up a frictionless incline (</a:t>
            </a:r>
            <a:r>
              <a:rPr lang="en-US" sz="2800" dirty="0">
                <a:solidFill>
                  <a:schemeClr val="accent1"/>
                </a:solidFill>
              </a:rPr>
              <a:t>30°</a:t>
            </a:r>
            <a:r>
              <a:rPr lang="en-US" sz="2800" dirty="0"/>
              <a:t> above horizontal) by a </a:t>
            </a:r>
            <a:r>
              <a:rPr lang="en-US" sz="2800" dirty="0">
                <a:solidFill>
                  <a:schemeClr val="accent1"/>
                </a:solidFill>
              </a:rPr>
              <a:t>15 N </a:t>
            </a:r>
            <a:r>
              <a:rPr lang="en-US" sz="2800" dirty="0"/>
              <a:t>force.  What is the </a:t>
            </a:r>
            <a:r>
              <a:rPr lang="en-US" sz="2800" dirty="0">
                <a:solidFill>
                  <a:schemeClr val="accent2"/>
                </a:solidFill>
              </a:rPr>
              <a:t>speed</a:t>
            </a:r>
            <a:r>
              <a:rPr lang="en-US" sz="2800" dirty="0"/>
              <a:t> of the block after traveling </a:t>
            </a:r>
            <a:r>
              <a:rPr lang="en-US" sz="2800" dirty="0">
                <a:solidFill>
                  <a:schemeClr val="accent1"/>
                </a:solidFill>
              </a:rPr>
              <a:t>6-m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22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lvl="1" indent="0" eaLnBrk="1" hangingPunct="1">
              <a:buNone/>
            </a:pPr>
            <a:r>
              <a:rPr lang="en-ZA" dirty="0" smtClean="0">
                <a:solidFill>
                  <a:schemeClr val="tx1"/>
                </a:solidFill>
              </a:rPr>
              <a:t>Energy …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ENERGY</a:t>
            </a:r>
            <a:endParaRPr lang="en-US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97850" y="6381750"/>
            <a:ext cx="946150" cy="339725"/>
          </a:xfrm>
          <a:prstGeom prst="rect">
            <a:avLst/>
          </a:prstGeom>
          <a:noFill/>
        </p:spPr>
        <p:txBody>
          <a:bodyPr/>
          <a:lstStyle/>
          <a:p>
            <a:fld id="{741A3BB5-11C8-4328-B20F-91EE58C552E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179388" y="1917700"/>
            <a:ext cx="8794750" cy="392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ZA" sz="2200" dirty="0">
                <a:solidFill>
                  <a:srgbClr val="000000"/>
                </a:solidFill>
                <a:cs typeface="Arial" charset="0"/>
              </a:rPr>
              <a:t>is an extremely abstract concept and is difficult to define;</a:t>
            </a:r>
            <a:endParaRPr lang="en-US" sz="2200" dirty="0">
              <a:solidFill>
                <a:srgbClr val="000000"/>
              </a:solidFill>
              <a:cs typeface="Arial" charset="0"/>
            </a:endParaRPr>
          </a:p>
          <a:p>
            <a:pPr marL="179388" lvl="1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pPr marL="717550" lvl="2" indent="-35877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00"/>
                </a:solidFill>
                <a:cs typeface="Arial" charset="0"/>
              </a:rPr>
              <a:t>is a number (a </a:t>
            </a:r>
            <a:r>
              <a:rPr lang="en-US" sz="2200" dirty="0">
                <a:solidFill>
                  <a:srgbClr val="FF0000"/>
                </a:solidFill>
                <a:cs typeface="Arial" charset="0"/>
              </a:rPr>
              <a:t>scalar</a:t>
            </a:r>
            <a:r>
              <a:rPr lang="en-US" sz="2200" dirty="0">
                <a:solidFill>
                  <a:srgbClr val="000000"/>
                </a:solidFill>
                <a:cs typeface="Arial" charset="0"/>
              </a:rPr>
              <a:t>) describing the state of a system of objects (for an </a:t>
            </a:r>
            <a:r>
              <a:rPr lang="en-ZA" sz="2200" dirty="0">
                <a:solidFill>
                  <a:srgbClr val="000000"/>
                </a:solidFill>
                <a:cs typeface="Arial" charset="0"/>
              </a:rPr>
              <a:t>isolated system</a:t>
            </a:r>
            <a:r>
              <a:rPr lang="en-US" sz="2200" dirty="0">
                <a:solidFill>
                  <a:srgbClr val="000000"/>
                </a:solidFill>
                <a:cs typeface="Arial" charset="0"/>
              </a:rPr>
              <a:t> this number remains constant, i.e. the energy of the system is conserved);</a:t>
            </a:r>
          </a:p>
          <a:p>
            <a:pPr marL="179388" lvl="1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pPr marL="717550" lvl="2" indent="-35877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200" dirty="0">
                <a:solidFill>
                  <a:srgbClr val="000000"/>
                </a:solidFill>
                <a:cs typeface="Arial" charset="0"/>
              </a:rPr>
              <a:t>appears in </a:t>
            </a:r>
            <a:r>
              <a:rPr lang="en-US" sz="2200" dirty="0">
                <a:solidFill>
                  <a:srgbClr val="3333FF"/>
                </a:solidFill>
                <a:cs typeface="Arial" charset="0"/>
              </a:rPr>
              <a:t>many different forms</a:t>
            </a:r>
            <a:r>
              <a:rPr lang="en-US" sz="2200" dirty="0">
                <a:solidFill>
                  <a:srgbClr val="000000"/>
                </a:solidFill>
                <a:cs typeface="Arial" charset="0"/>
              </a:rPr>
              <a:t>, each of which can be converted into another form of energy in one or other of the </a:t>
            </a:r>
            <a:r>
              <a:rPr lang="en-US" sz="2200" dirty="0">
                <a:solidFill>
                  <a:srgbClr val="00CC00"/>
                </a:solidFill>
                <a:cs typeface="Arial" charset="0"/>
              </a:rPr>
              <a:t>transformation processes </a:t>
            </a:r>
            <a:r>
              <a:rPr lang="en-US" sz="2200" dirty="0">
                <a:solidFill>
                  <a:srgbClr val="000000"/>
                </a:solidFill>
                <a:cs typeface="Arial" charset="0"/>
              </a:rPr>
              <a:t>which underlie all activity in the Universe;</a:t>
            </a:r>
          </a:p>
          <a:p>
            <a:pPr marL="179388" lvl="1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sz="1000" dirty="0">
              <a:solidFill>
                <a:srgbClr val="000000"/>
              </a:solidFill>
              <a:cs typeface="Arial" charset="0"/>
            </a:endParaRPr>
          </a:p>
          <a:p>
            <a:pPr marL="717550" lvl="2" indent="-35877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ZA" sz="2200" dirty="0">
                <a:solidFill>
                  <a:srgbClr val="000000"/>
                </a:solidFill>
                <a:cs typeface="Arial" charset="0"/>
              </a:rPr>
              <a:t>is all there is!  (Even matter </a:t>
            </a:r>
            <a:r>
              <a:rPr lang="en-ZA" sz="2200" dirty="0" smtClean="0">
                <a:solidFill>
                  <a:srgbClr val="000000"/>
                </a:solidFill>
                <a:cs typeface="Arial" charset="0"/>
              </a:rPr>
              <a:t>is </a:t>
            </a:r>
            <a:r>
              <a:rPr lang="en-ZA" sz="2200" dirty="0">
                <a:solidFill>
                  <a:srgbClr val="000000"/>
                </a:solidFill>
                <a:cs typeface="Arial" charset="0"/>
              </a:rPr>
              <a:t>energy: </a:t>
            </a:r>
            <a:r>
              <a:rPr lang="en-ZA" sz="2200" b="1" i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E = </a:t>
            </a:r>
            <a:r>
              <a:rPr lang="en-ZA" sz="2200" b="1" i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mc</a:t>
            </a:r>
            <a:r>
              <a:rPr lang="en-ZA" sz="2200" b="1" baseline="300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ZA" sz="2200" dirty="0" smtClean="0">
                <a:solidFill>
                  <a:srgbClr val="000000"/>
                </a:solidFill>
                <a:cs typeface="Arial" charset="0"/>
              </a:rPr>
              <a:t>)</a:t>
            </a:r>
            <a:endParaRPr lang="en-US" sz="2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4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Energy Conservation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1-kg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>
                <a:solidFill>
                  <a:schemeClr val="accent1"/>
                </a:solidFill>
              </a:rPr>
              <a:t>2-kg</a:t>
            </a:r>
            <a:r>
              <a:rPr lang="en-US" sz="2800" dirty="0"/>
              <a:t> masses hang from opposite ends of a string hanging over a frictionless pulley.  The </a:t>
            </a:r>
            <a:r>
              <a:rPr lang="en-US" sz="2800" dirty="0">
                <a:solidFill>
                  <a:schemeClr val="accent1"/>
                </a:solidFill>
              </a:rPr>
              <a:t>1-kg</a:t>
            </a:r>
            <a:r>
              <a:rPr lang="en-US" sz="2800" dirty="0"/>
              <a:t> mass sits on the ground and the </a:t>
            </a:r>
            <a:r>
              <a:rPr lang="en-US" sz="2800" dirty="0">
                <a:solidFill>
                  <a:schemeClr val="accent1"/>
                </a:solidFill>
              </a:rPr>
              <a:t>2-kg</a:t>
            </a:r>
            <a:r>
              <a:rPr lang="en-US" sz="2800" dirty="0"/>
              <a:t> mass is </a:t>
            </a:r>
            <a:r>
              <a:rPr lang="en-US" sz="2800" dirty="0">
                <a:solidFill>
                  <a:schemeClr val="accent1"/>
                </a:solidFill>
              </a:rPr>
              <a:t>5-m</a:t>
            </a:r>
            <a:r>
              <a:rPr lang="en-US" sz="2800" dirty="0"/>
              <a:t> in the air.  With what </a:t>
            </a:r>
            <a:r>
              <a:rPr lang="en-US" sz="2800" dirty="0">
                <a:solidFill>
                  <a:schemeClr val="accent2"/>
                </a:solidFill>
              </a:rPr>
              <a:t>speed</a:t>
            </a:r>
            <a:r>
              <a:rPr lang="en-US" sz="2800" dirty="0"/>
              <a:t> will the </a:t>
            </a:r>
            <a:r>
              <a:rPr lang="en-US" sz="2800" dirty="0">
                <a:solidFill>
                  <a:schemeClr val="accent1"/>
                </a:solidFill>
              </a:rPr>
              <a:t>2-kg</a:t>
            </a:r>
            <a:r>
              <a:rPr lang="en-US" sz="2800" dirty="0"/>
              <a:t> mass hit the ground?</a:t>
            </a:r>
          </a:p>
        </p:txBody>
      </p:sp>
    </p:spTree>
    <p:extLst>
      <p:ext uri="{BB962C8B-B14F-4D97-AF65-F5344CB8AC3E}">
        <p14:creationId xmlns:p14="http://schemas.microsoft.com/office/powerpoint/2010/main" val="34790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Systems and Energy</a:t>
            </a:r>
            <a:endParaRPr lang="en-ZA" dirty="0"/>
          </a:p>
        </p:txBody>
      </p:sp>
      <p:sp>
        <p:nvSpPr>
          <p:cNvPr id="18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Although energy is hard to define and comes in many different forms, every </a:t>
            </a:r>
            <a:r>
              <a:rPr lang="en-US" sz="2800" dirty="0" smtClean="0">
                <a:solidFill>
                  <a:schemeClr val="accent2"/>
                </a:solidFill>
              </a:rPr>
              <a:t>system</a:t>
            </a:r>
            <a:r>
              <a:rPr lang="en-US" sz="2800" dirty="0" smtClean="0"/>
              <a:t> in nature has associated with it a quantity we call its </a:t>
            </a:r>
            <a:r>
              <a:rPr lang="en-US" sz="2800" b="1" dirty="0" smtClean="0">
                <a:solidFill>
                  <a:schemeClr val="accent1"/>
                </a:solidFill>
              </a:rPr>
              <a:t>total </a:t>
            </a:r>
            <a:r>
              <a:rPr lang="en-US" sz="2800" b="1" dirty="0">
                <a:solidFill>
                  <a:schemeClr val="accent1"/>
                </a:solidFill>
              </a:rPr>
              <a:t>e</a:t>
            </a:r>
            <a:r>
              <a:rPr lang="en-US" sz="2800" b="1" dirty="0" smtClean="0">
                <a:solidFill>
                  <a:schemeClr val="accent1"/>
                </a:solidFill>
              </a:rPr>
              <a:t>nergy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total energy (</a:t>
            </a:r>
            <a:r>
              <a:rPr lang="en-US" sz="2800" b="1" i="1" dirty="0" smtClean="0"/>
              <a:t>E</a:t>
            </a:r>
            <a:r>
              <a:rPr lang="en-US" sz="2800" dirty="0" smtClean="0"/>
              <a:t>) is the sum of all the different forms of energy present in the system, i.e.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Energy transformations</a:t>
            </a:r>
            <a:r>
              <a:rPr lang="en-US" sz="2800" dirty="0" smtClean="0"/>
              <a:t> can occur within a system.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69045"/>
              </p:ext>
            </p:extLst>
          </p:nvPr>
        </p:nvGraphicFramePr>
        <p:xfrm>
          <a:off x="1295400" y="4343400"/>
          <a:ext cx="640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3" imgW="2133360" imgH="228600" progId="Equation.DSMT4">
                  <p:embed/>
                </p:oleObj>
              </mc:Choice>
              <mc:Fallback>
                <p:oleObj name="Equation" r:id="rId3" imgW="21333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6400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72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79248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system</a:t>
            </a:r>
            <a:r>
              <a:rPr lang="en-US" dirty="0" smtClean="0"/>
              <a:t> is what we define it to be.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ZA" dirty="0"/>
              <a:t>Energy can be </a:t>
            </a:r>
            <a:r>
              <a:rPr lang="en-ZA" dirty="0">
                <a:solidFill>
                  <a:schemeClr val="accent1"/>
                </a:solidFill>
              </a:rPr>
              <a:t>transformed</a:t>
            </a:r>
            <a:r>
              <a:rPr lang="en-ZA" dirty="0">
                <a:solidFill>
                  <a:schemeClr val="accent2"/>
                </a:solidFill>
              </a:rPr>
              <a:t> </a:t>
            </a:r>
            <a:r>
              <a:rPr lang="en-ZA" dirty="0"/>
              <a:t>within the system without loss.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Energy is a </a:t>
            </a:r>
            <a:r>
              <a:rPr lang="en-ZA" u="sng" dirty="0"/>
              <a:t>property</a:t>
            </a:r>
            <a:r>
              <a:rPr lang="en-ZA" dirty="0"/>
              <a:t> of a system.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System &amp; Energy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An exchange of energy between system and environment is called an </a:t>
            </a:r>
            <a:r>
              <a:rPr lang="en-ZA" b="1" dirty="0" smtClean="0">
                <a:solidFill>
                  <a:schemeClr val="accent1"/>
                </a:solidFill>
              </a:rPr>
              <a:t>energy transfer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sz="1800" dirty="0" smtClean="0"/>
          </a:p>
          <a:p>
            <a:pPr marL="0" indent="0">
              <a:buNone/>
            </a:pPr>
            <a:r>
              <a:rPr lang="en-ZA" dirty="0" smtClean="0"/>
              <a:t>Two primary energy-transfer processes: </a:t>
            </a:r>
            <a:r>
              <a:rPr lang="en-ZA" dirty="0" smtClean="0">
                <a:solidFill>
                  <a:srgbClr val="00B050"/>
                </a:solidFill>
              </a:rPr>
              <a:t>Work</a:t>
            </a:r>
            <a:r>
              <a:rPr lang="en-ZA" dirty="0" smtClean="0"/>
              <a:t> &amp; </a:t>
            </a:r>
            <a:r>
              <a:rPr lang="en-ZA" dirty="0" smtClean="0">
                <a:solidFill>
                  <a:schemeClr val="accent2"/>
                </a:solidFill>
              </a:rPr>
              <a:t>Heat</a:t>
            </a:r>
          </a:p>
          <a:p>
            <a:pPr marL="0" indent="0">
              <a:buNone/>
            </a:pPr>
            <a:endParaRPr lang="en-ZA" sz="1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ZA" b="1" dirty="0" smtClean="0"/>
              <a:t>Work</a:t>
            </a:r>
            <a:r>
              <a:rPr lang="en-ZA" dirty="0" smtClean="0"/>
              <a:t> is a </a:t>
            </a:r>
            <a:r>
              <a:rPr lang="en-ZA" i="1" dirty="0" smtClean="0"/>
              <a:t>mechanical</a:t>
            </a:r>
            <a:r>
              <a:rPr lang="en-ZA" dirty="0" smtClean="0"/>
              <a:t> transfer of energy to or from a system by </a:t>
            </a:r>
            <a:r>
              <a:rPr lang="en-ZA" dirty="0" smtClean="0">
                <a:solidFill>
                  <a:schemeClr val="accent1"/>
                </a:solidFill>
              </a:rPr>
              <a:t>pushing or pulling </a:t>
            </a:r>
            <a:r>
              <a:rPr lang="en-ZA" dirty="0" smtClean="0"/>
              <a:t>it.</a:t>
            </a:r>
          </a:p>
          <a:p>
            <a:pPr marL="0" indent="0">
              <a:buNone/>
            </a:pPr>
            <a:endParaRPr lang="en-ZA" sz="1800" dirty="0" smtClean="0"/>
          </a:p>
          <a:p>
            <a:pPr marL="0" indent="0">
              <a:buNone/>
            </a:pPr>
            <a:r>
              <a:rPr lang="en-ZA" b="1" dirty="0" smtClean="0"/>
              <a:t>Heat</a:t>
            </a:r>
            <a:r>
              <a:rPr lang="en-ZA" dirty="0" smtClean="0"/>
              <a:t> is a </a:t>
            </a:r>
            <a:r>
              <a:rPr lang="en-ZA" i="1" dirty="0" smtClean="0"/>
              <a:t>non-mechanical</a:t>
            </a:r>
            <a:r>
              <a:rPr lang="en-ZA" dirty="0" smtClean="0"/>
              <a:t> transfer of energy from the environment to the system (or vice versa) because of a </a:t>
            </a:r>
            <a:r>
              <a:rPr lang="en-ZA" dirty="0" smtClean="0">
                <a:solidFill>
                  <a:schemeClr val="accent2"/>
                </a:solidFill>
              </a:rPr>
              <a:t>temperature difference </a:t>
            </a:r>
            <a:r>
              <a:rPr lang="en-ZA" dirty="0" smtClean="0"/>
              <a:t>between the two.</a:t>
            </a:r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Environment &amp; </a:t>
            </a:r>
            <a:r>
              <a:rPr lang="en-ZA" dirty="0"/>
              <a:t>Energy </a:t>
            </a:r>
            <a:r>
              <a:rPr lang="en-ZA" dirty="0" smtClean="0"/>
              <a:t>Transfers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012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Work done on a system represents energy that is transferred into or out of the system.</a:t>
            </a:r>
          </a:p>
          <a:p>
            <a:pPr marL="0" indent="0">
              <a:buNone/>
            </a:pPr>
            <a:endParaRPr lang="en-ZA" sz="2400" dirty="0" smtClean="0"/>
          </a:p>
          <a:p>
            <a:pPr marL="0" indent="0">
              <a:buNone/>
            </a:pPr>
            <a:r>
              <a:rPr lang="en-ZA" dirty="0" smtClean="0"/>
              <a:t>The energy of the system (</a:t>
            </a:r>
            <a:r>
              <a:rPr lang="el-GR" b="1" dirty="0" smtClean="0"/>
              <a:t>Δ</a:t>
            </a:r>
            <a:r>
              <a:rPr lang="en-ZA" b="1" dirty="0" smtClean="0"/>
              <a:t>E</a:t>
            </a:r>
            <a:r>
              <a:rPr lang="en-ZA" dirty="0" smtClean="0"/>
              <a:t>) changes by the </a:t>
            </a:r>
            <a:r>
              <a:rPr lang="en-ZA" dirty="0" smtClean="0">
                <a:solidFill>
                  <a:schemeClr val="accent2"/>
                </a:solidFill>
              </a:rPr>
              <a:t>exact amount </a:t>
            </a:r>
            <a:r>
              <a:rPr lang="en-ZA" dirty="0" smtClean="0"/>
              <a:t>of work (</a:t>
            </a:r>
            <a:r>
              <a:rPr lang="en-ZA" b="1" dirty="0" smtClean="0"/>
              <a:t>W</a:t>
            </a:r>
            <a:r>
              <a:rPr lang="en-ZA" dirty="0" smtClean="0"/>
              <a:t>) that was done.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sz="2400" dirty="0" smtClean="0"/>
          </a:p>
          <a:p>
            <a:pPr marL="0" indent="0">
              <a:buNone/>
            </a:pPr>
            <a:r>
              <a:rPr lang="en-ZA" b="1" dirty="0" smtClean="0"/>
              <a:t>Work-Energy Principle</a:t>
            </a:r>
            <a:r>
              <a:rPr lang="en-ZA" dirty="0" smtClean="0"/>
              <a:t>: The total energy of the system changes by the amount of work done on it.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Work-Energy Principle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285249"/>
              </p:ext>
            </p:extLst>
          </p:nvPr>
        </p:nvGraphicFramePr>
        <p:xfrm>
          <a:off x="3505200" y="3658560"/>
          <a:ext cx="1599480" cy="53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3" imgW="533160" imgH="177480" progId="Equation.3">
                  <p:embed/>
                </p:oleObj>
              </mc:Choice>
              <mc:Fallback>
                <p:oleObj name="Equation" r:id="rId3" imgW="53316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658560"/>
                        <a:ext cx="1599480" cy="532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776815"/>
              </p:ext>
            </p:extLst>
          </p:nvPr>
        </p:nvGraphicFramePr>
        <p:xfrm>
          <a:off x="952500" y="5564187"/>
          <a:ext cx="74295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Equation" r:id="rId5" imgW="2476440" imgH="228600" progId="Equation.3">
                  <p:embed/>
                </p:oleObj>
              </mc:Choice>
              <mc:Fallback>
                <p:oleObj name="Equation" r:id="rId5" imgW="24764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5564187"/>
                        <a:ext cx="74295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56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1600200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Suppose we have an </a:t>
            </a:r>
            <a:r>
              <a:rPr lang="en-ZA" dirty="0" smtClean="0">
                <a:solidFill>
                  <a:schemeClr val="accent1"/>
                </a:solidFill>
              </a:rPr>
              <a:t>isolated system</a:t>
            </a:r>
            <a:r>
              <a:rPr lang="en-ZA" dirty="0" smtClean="0"/>
              <a:t>, separating it from its surroundings in such a way that </a:t>
            </a:r>
            <a:r>
              <a:rPr lang="en-ZA" b="1" dirty="0" smtClean="0"/>
              <a:t>no</a:t>
            </a:r>
            <a:r>
              <a:rPr lang="en-ZA" dirty="0" smtClean="0"/>
              <a:t> energy is transferred into or out of the system.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Conservation of Energy</a:t>
            </a:r>
            <a:endParaRPr lang="en-ZA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094805"/>
              </p:ext>
            </p:extLst>
          </p:nvPr>
        </p:nvGraphicFramePr>
        <p:xfrm>
          <a:off x="1181100" y="2590800"/>
          <a:ext cx="22860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3" imgW="761760" imgH="177480" progId="Equation.3">
                  <p:embed/>
                </p:oleObj>
              </mc:Choice>
              <mc:Fallback>
                <p:oleObj name="Equation" r:id="rId3" imgW="7617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590800"/>
                        <a:ext cx="22860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>
          <a:xfrm>
            <a:off x="152400" y="3276600"/>
            <a:ext cx="8686800" cy="2743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 smtClean="0"/>
              <a:t>Law of Conservation of Energy</a:t>
            </a:r>
            <a:r>
              <a:rPr lang="en-ZA" dirty="0" smtClean="0"/>
              <a:t>: The </a:t>
            </a:r>
            <a:r>
              <a:rPr lang="en-ZA" dirty="0"/>
              <a:t>total energy of an isolated </a:t>
            </a:r>
            <a:r>
              <a:rPr lang="en-ZA" dirty="0" smtClean="0"/>
              <a:t>system remains </a:t>
            </a:r>
            <a:r>
              <a:rPr lang="en-ZA" dirty="0" smtClean="0">
                <a:solidFill>
                  <a:schemeClr val="accent2"/>
                </a:solidFill>
              </a:rPr>
              <a:t>constant</a:t>
            </a:r>
            <a:r>
              <a:rPr lang="en-ZA" dirty="0" smtClean="0"/>
              <a:t>.</a:t>
            </a:r>
            <a:endParaRPr lang="en-ZA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2567"/>
              </p:ext>
            </p:extLst>
          </p:nvPr>
        </p:nvGraphicFramePr>
        <p:xfrm>
          <a:off x="1143000" y="5259387"/>
          <a:ext cx="24384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5" imgW="812520" imgH="177480" progId="Equation.3">
                  <p:embed/>
                </p:oleObj>
              </mc:Choice>
              <mc:Fallback>
                <p:oleObj name="Equation" r:id="rId5" imgW="8125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9387"/>
                        <a:ext cx="24384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78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marL="0" indent="0">
              <a:buNone/>
            </a:pPr>
            <a:r>
              <a:rPr lang="en-ZA" sz="2600" dirty="0"/>
              <a:t>There is a fact, or if you wish, a </a:t>
            </a:r>
            <a:r>
              <a:rPr lang="en-ZA" sz="2600" i="1" dirty="0"/>
              <a:t>law, </a:t>
            </a:r>
            <a:r>
              <a:rPr lang="en-ZA" sz="2600" dirty="0"/>
              <a:t>governing </a:t>
            </a:r>
            <a:r>
              <a:rPr lang="en-ZA" sz="2600" dirty="0">
                <a:solidFill>
                  <a:schemeClr val="accent2"/>
                </a:solidFill>
              </a:rPr>
              <a:t>all natural phenomena</a:t>
            </a:r>
            <a:r>
              <a:rPr lang="en-ZA" sz="2600" dirty="0"/>
              <a:t> </a:t>
            </a:r>
            <a:r>
              <a:rPr lang="en-ZA" sz="2600" dirty="0" smtClean="0"/>
              <a:t>that are </a:t>
            </a:r>
            <a:r>
              <a:rPr lang="en-ZA" sz="2600" dirty="0"/>
              <a:t>known to date. </a:t>
            </a:r>
            <a:r>
              <a:rPr lang="en-ZA" sz="2600" dirty="0" smtClean="0"/>
              <a:t> There </a:t>
            </a:r>
            <a:r>
              <a:rPr lang="en-ZA" sz="2600" dirty="0"/>
              <a:t>is </a:t>
            </a:r>
            <a:r>
              <a:rPr lang="en-ZA" sz="2600" b="1" dirty="0"/>
              <a:t>no</a:t>
            </a:r>
            <a:r>
              <a:rPr lang="en-ZA" sz="2600" dirty="0"/>
              <a:t> known exception to this law—it is exact so far </a:t>
            </a:r>
            <a:r>
              <a:rPr lang="en-ZA" sz="2600" dirty="0" smtClean="0"/>
              <a:t>as we </a:t>
            </a:r>
            <a:r>
              <a:rPr lang="en-ZA" sz="2600" dirty="0"/>
              <a:t>know. </a:t>
            </a:r>
            <a:r>
              <a:rPr lang="en-ZA" sz="2600" dirty="0" smtClean="0"/>
              <a:t> The </a:t>
            </a:r>
            <a:r>
              <a:rPr lang="en-ZA" sz="2600" dirty="0"/>
              <a:t>law is called the </a:t>
            </a:r>
            <a:r>
              <a:rPr lang="en-ZA" sz="2600" i="1" dirty="0"/>
              <a:t>conservation of energy. </a:t>
            </a:r>
            <a:r>
              <a:rPr lang="en-ZA" sz="2600" i="1" dirty="0" smtClean="0"/>
              <a:t> </a:t>
            </a:r>
            <a:r>
              <a:rPr lang="en-ZA" sz="2600" dirty="0" smtClean="0"/>
              <a:t>It </a:t>
            </a:r>
            <a:r>
              <a:rPr lang="en-ZA" sz="2600" dirty="0"/>
              <a:t>states that there is </a:t>
            </a:r>
            <a:r>
              <a:rPr lang="en-ZA" sz="2600" dirty="0" smtClean="0"/>
              <a:t>a </a:t>
            </a:r>
            <a:r>
              <a:rPr lang="en-ZA" sz="2600" dirty="0" smtClean="0">
                <a:solidFill>
                  <a:schemeClr val="accent1"/>
                </a:solidFill>
              </a:rPr>
              <a:t>certain </a:t>
            </a:r>
            <a:r>
              <a:rPr lang="en-ZA" sz="2600" dirty="0">
                <a:solidFill>
                  <a:schemeClr val="accent1"/>
                </a:solidFill>
              </a:rPr>
              <a:t>quantity</a:t>
            </a:r>
            <a:r>
              <a:rPr lang="en-ZA" sz="2600" dirty="0"/>
              <a:t>, which we call energy, that </a:t>
            </a:r>
            <a:r>
              <a:rPr lang="en-ZA" sz="2600" dirty="0">
                <a:solidFill>
                  <a:schemeClr val="accent6"/>
                </a:solidFill>
              </a:rPr>
              <a:t>does not change </a:t>
            </a:r>
            <a:r>
              <a:rPr lang="en-ZA" sz="2600" dirty="0"/>
              <a:t>in the </a:t>
            </a:r>
            <a:r>
              <a:rPr lang="en-ZA" sz="2600" dirty="0" smtClean="0"/>
              <a:t>manifold changes </a:t>
            </a:r>
            <a:r>
              <a:rPr lang="en-ZA" sz="2600" dirty="0"/>
              <a:t>which nature undergoes</a:t>
            </a:r>
            <a:r>
              <a:rPr lang="en-ZA" sz="2600" dirty="0" smtClean="0"/>
              <a:t>.  </a:t>
            </a:r>
            <a:r>
              <a:rPr lang="en-ZA" sz="2600" dirty="0"/>
              <a:t>That is a </a:t>
            </a:r>
            <a:r>
              <a:rPr lang="en-ZA" sz="2600" u="sng" dirty="0"/>
              <a:t>most abstract idea</a:t>
            </a:r>
            <a:r>
              <a:rPr lang="en-ZA" sz="2600" dirty="0"/>
              <a:t>, because it is </a:t>
            </a:r>
            <a:r>
              <a:rPr lang="en-ZA" sz="2600" dirty="0" smtClean="0"/>
              <a:t>a mathematical </a:t>
            </a:r>
            <a:r>
              <a:rPr lang="en-ZA" sz="2600" dirty="0"/>
              <a:t>principle; it says that there is a numerical quantity which does </a:t>
            </a:r>
            <a:r>
              <a:rPr lang="en-ZA" sz="2600" dirty="0" smtClean="0"/>
              <a:t>not change </a:t>
            </a:r>
            <a:r>
              <a:rPr lang="en-ZA" sz="2600" dirty="0"/>
              <a:t>when something happens</a:t>
            </a:r>
            <a:r>
              <a:rPr lang="en-ZA" sz="2600" dirty="0" smtClean="0"/>
              <a:t>.  </a:t>
            </a:r>
            <a:r>
              <a:rPr lang="en-ZA" sz="2600" dirty="0"/>
              <a:t>It is </a:t>
            </a:r>
            <a:r>
              <a:rPr lang="en-ZA" sz="2600" dirty="0">
                <a:solidFill>
                  <a:srgbClr val="00B050"/>
                </a:solidFill>
              </a:rPr>
              <a:t>not a description of a mechanism, or </a:t>
            </a:r>
            <a:r>
              <a:rPr lang="en-ZA" sz="2600" dirty="0" smtClean="0">
                <a:solidFill>
                  <a:srgbClr val="00B050"/>
                </a:solidFill>
              </a:rPr>
              <a:t>anything concrete</a:t>
            </a:r>
            <a:r>
              <a:rPr lang="en-ZA" sz="2600" dirty="0"/>
              <a:t>; it is just a strange fact that we can calculate some number and </a:t>
            </a:r>
            <a:r>
              <a:rPr lang="en-ZA" sz="2600" dirty="0" smtClean="0"/>
              <a:t>when we </a:t>
            </a:r>
            <a:r>
              <a:rPr lang="en-ZA" sz="2600" dirty="0"/>
              <a:t>finish watching nature go through her tricks and calculate the number </a:t>
            </a:r>
            <a:r>
              <a:rPr lang="en-ZA" sz="2600" dirty="0" smtClean="0"/>
              <a:t>again, it </a:t>
            </a:r>
            <a:r>
              <a:rPr lang="en-ZA" sz="2600" dirty="0"/>
              <a:t>is the same</a:t>
            </a:r>
            <a:r>
              <a:rPr lang="en-ZA" sz="2600" dirty="0" smtClean="0"/>
              <a:t>.  </a:t>
            </a:r>
          </a:p>
          <a:p>
            <a:pPr marL="0" indent="0">
              <a:buNone/>
            </a:pPr>
            <a:r>
              <a:rPr lang="en-ZA" sz="2600" dirty="0" smtClean="0"/>
              <a:t>- </a:t>
            </a:r>
            <a:r>
              <a:rPr lang="en-ZA" sz="2600" i="1" dirty="0" smtClean="0"/>
              <a:t>Richard Feynman</a:t>
            </a:r>
          </a:p>
          <a:p>
            <a:pPr marL="0" indent="0">
              <a:buNone/>
            </a:pPr>
            <a:endParaRPr lang="en-ZA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Feynman on Energy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922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26506</TotalTime>
  <Words>1598</Words>
  <Application>Microsoft Office PowerPoint</Application>
  <PresentationFormat>On-screen Show (4:3)</PresentationFormat>
  <Paragraphs>178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Office Theme</vt:lpstr>
      <vt:lpstr>1_CC4eActiveLectureQuestions</vt:lpstr>
      <vt:lpstr>1_Office Theme</vt:lpstr>
      <vt:lpstr>2_Office Theme</vt:lpstr>
      <vt:lpstr>2_CC4eActiveLectureQuestions</vt:lpstr>
      <vt:lpstr>3_CC4eActiveLectureQuestions</vt:lpstr>
      <vt:lpstr>4_CC4eActiveLectureQuestions</vt:lpstr>
      <vt:lpstr>5_CC4eActiveLectureQuestions</vt:lpstr>
      <vt:lpstr>Equation</vt:lpstr>
      <vt:lpstr>Physics 1025F Mechanics  </vt:lpstr>
      <vt:lpstr>Chapter 6: Work and Energy</vt:lpstr>
      <vt:lpstr>ENERGY</vt:lpstr>
      <vt:lpstr>Systems and Energy</vt:lpstr>
      <vt:lpstr>System &amp; Energy Transformation</vt:lpstr>
      <vt:lpstr>Environment &amp; Energy Transfers</vt:lpstr>
      <vt:lpstr>Work-Energy Principle</vt:lpstr>
      <vt:lpstr>Conservation of Energy</vt:lpstr>
      <vt:lpstr>Feynman on Energy</vt:lpstr>
      <vt:lpstr>How to Calculate Work</vt:lpstr>
      <vt:lpstr>How to Calculate Work</vt:lpstr>
      <vt:lpstr>More About Work</vt:lpstr>
      <vt:lpstr>Units of Work</vt:lpstr>
      <vt:lpstr>More on Work</vt:lpstr>
      <vt:lpstr>Example: Work</vt:lpstr>
      <vt:lpstr>Kinetic Energy</vt:lpstr>
      <vt:lpstr>Potential Energy</vt:lpstr>
      <vt:lpstr>Gravitational Potential Energy</vt:lpstr>
      <vt:lpstr>Elastic Potential Energy</vt:lpstr>
      <vt:lpstr>Thermal Energy</vt:lpstr>
      <vt:lpstr>Work &amp; Thermal Energy</vt:lpstr>
      <vt:lpstr>Law of Conservation of Energy</vt:lpstr>
      <vt:lpstr>Law of Conservation of Energy</vt:lpstr>
      <vt:lpstr>Mechanical Energy</vt:lpstr>
      <vt:lpstr>Conservation of Mechanical Energy</vt:lpstr>
      <vt:lpstr>Conservative &amp; Nonconservative Forces</vt:lpstr>
      <vt:lpstr>Example: Energy Conservation</vt:lpstr>
      <vt:lpstr>How Quickly is Energy Transformed?</vt:lpstr>
      <vt:lpstr>Example: Energy Conservation</vt:lpstr>
      <vt:lpstr>Example: Energy Conservation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PHY1025F M01</dc:title>
  <dc:creator>Steve Peterson</dc:creator>
  <cp:lastModifiedBy>Amos</cp:lastModifiedBy>
  <cp:revision>1157</cp:revision>
  <cp:lastPrinted>2014-03-03T10:41:01Z</cp:lastPrinted>
  <dcterms:created xsi:type="dcterms:W3CDTF">2011-03-04T08:49:28Z</dcterms:created>
  <dcterms:modified xsi:type="dcterms:W3CDTF">2014-05-20T08:41:39Z</dcterms:modified>
</cp:coreProperties>
</file>