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15.xml" ContentType="application/vnd.openxmlformats-officedocument.theme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theme/theme16.xml" ContentType="application/vnd.openxmlformats-officedocument.theme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theme/theme17.xml" ContentType="application/vnd.openxmlformats-officedocument.theme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theme/theme18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792" r:id="rId2"/>
    <p:sldMasterId id="2147483804" r:id="rId3"/>
    <p:sldMasterId id="2147483828" r:id="rId4"/>
    <p:sldMasterId id="2147483840" r:id="rId5"/>
    <p:sldMasterId id="2147483852" r:id="rId6"/>
    <p:sldMasterId id="2147483864" r:id="rId7"/>
    <p:sldMasterId id="2147483876" r:id="rId8"/>
    <p:sldMasterId id="2147483888" r:id="rId9"/>
    <p:sldMasterId id="2147483900" r:id="rId10"/>
    <p:sldMasterId id="2147483912" r:id="rId11"/>
    <p:sldMasterId id="2147483924" r:id="rId12"/>
    <p:sldMasterId id="2147483948" r:id="rId13"/>
    <p:sldMasterId id="2147483960" r:id="rId14"/>
    <p:sldMasterId id="2147483972" r:id="rId15"/>
    <p:sldMasterId id="2147483984" r:id="rId16"/>
    <p:sldMasterId id="2147483996" r:id="rId17"/>
    <p:sldMasterId id="2147484008" r:id="rId18"/>
  </p:sldMasterIdLst>
  <p:notesMasterIdLst>
    <p:notesMasterId r:id="rId56"/>
  </p:notesMasterIdLst>
  <p:handoutMasterIdLst>
    <p:handoutMasterId r:id="rId57"/>
  </p:handoutMasterIdLst>
  <p:sldIdLst>
    <p:sldId id="1102" r:id="rId19"/>
    <p:sldId id="604" r:id="rId20"/>
    <p:sldId id="1009" r:id="rId21"/>
    <p:sldId id="1012" r:id="rId22"/>
    <p:sldId id="1025" r:id="rId23"/>
    <p:sldId id="1026" r:id="rId24"/>
    <p:sldId id="1029" r:id="rId25"/>
    <p:sldId id="1027" r:id="rId26"/>
    <p:sldId id="919" r:id="rId27"/>
    <p:sldId id="1069" r:id="rId28"/>
    <p:sldId id="902" r:id="rId29"/>
    <p:sldId id="928" r:id="rId30"/>
    <p:sldId id="1030" r:id="rId31"/>
    <p:sldId id="1033" r:id="rId32"/>
    <p:sldId id="1075" r:id="rId33"/>
    <p:sldId id="904" r:id="rId34"/>
    <p:sldId id="906" r:id="rId35"/>
    <p:sldId id="907" r:id="rId36"/>
    <p:sldId id="1070" r:id="rId37"/>
    <p:sldId id="1071" r:id="rId38"/>
    <p:sldId id="1076" r:id="rId39"/>
    <p:sldId id="1059" r:id="rId40"/>
    <p:sldId id="1079" r:id="rId41"/>
    <p:sldId id="1084" r:id="rId42"/>
    <p:sldId id="1100" r:id="rId43"/>
    <p:sldId id="1083" r:id="rId44"/>
    <p:sldId id="909" r:id="rId45"/>
    <p:sldId id="910" r:id="rId46"/>
    <p:sldId id="973" r:id="rId47"/>
    <p:sldId id="975" r:id="rId48"/>
    <p:sldId id="1101" r:id="rId49"/>
    <p:sldId id="913" r:id="rId50"/>
    <p:sldId id="1095" r:id="rId51"/>
    <p:sldId id="1094" r:id="rId52"/>
    <p:sldId id="991" r:id="rId53"/>
    <p:sldId id="992" r:id="rId54"/>
    <p:sldId id="990" r:id="rId55"/>
  </p:sldIdLst>
  <p:sldSz cx="9144000" cy="6858000" type="screen4x3"/>
  <p:notesSz cx="6815138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158" autoAdjust="0"/>
    <p:restoredTop sz="94746" autoAdjust="0"/>
  </p:normalViewPr>
  <p:slideViewPr>
    <p:cSldViewPr>
      <p:cViewPr>
        <p:scale>
          <a:sx n="60" d="100"/>
          <a:sy n="60" d="100"/>
        </p:scale>
        <p:origin x="-1172" y="-2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682" y="-96"/>
      </p:cViewPr>
      <p:guideLst>
        <p:guide orient="horz" pos="3132"/>
        <p:guide pos="214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8.xml"/><Relationship Id="rId39" Type="http://schemas.openxmlformats.org/officeDocument/2006/relationships/slide" Target="slides/slide21.xml"/><Relationship Id="rId21" Type="http://schemas.openxmlformats.org/officeDocument/2006/relationships/slide" Target="slides/slide3.xml"/><Relationship Id="rId34" Type="http://schemas.openxmlformats.org/officeDocument/2006/relationships/slide" Target="slides/slide16.xml"/><Relationship Id="rId42" Type="http://schemas.openxmlformats.org/officeDocument/2006/relationships/slide" Target="slides/slide24.xml"/><Relationship Id="rId47" Type="http://schemas.openxmlformats.org/officeDocument/2006/relationships/slide" Target="slides/slide29.xml"/><Relationship Id="rId50" Type="http://schemas.openxmlformats.org/officeDocument/2006/relationships/slide" Target="slides/slide32.xml"/><Relationship Id="rId55" Type="http://schemas.openxmlformats.org/officeDocument/2006/relationships/slide" Target="slides/slide37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2.xml"/><Relationship Id="rId29" Type="http://schemas.openxmlformats.org/officeDocument/2006/relationships/slide" Target="slides/slide11.xml"/><Relationship Id="rId41" Type="http://schemas.openxmlformats.org/officeDocument/2006/relationships/slide" Target="slides/slide23.xml"/><Relationship Id="rId54" Type="http://schemas.openxmlformats.org/officeDocument/2006/relationships/slide" Target="slides/slide36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6.xml"/><Relationship Id="rId32" Type="http://schemas.openxmlformats.org/officeDocument/2006/relationships/slide" Target="slides/slide14.xml"/><Relationship Id="rId37" Type="http://schemas.openxmlformats.org/officeDocument/2006/relationships/slide" Target="slides/slide19.xml"/><Relationship Id="rId40" Type="http://schemas.openxmlformats.org/officeDocument/2006/relationships/slide" Target="slides/slide22.xml"/><Relationship Id="rId45" Type="http://schemas.openxmlformats.org/officeDocument/2006/relationships/slide" Target="slides/slide27.xml"/><Relationship Id="rId53" Type="http://schemas.openxmlformats.org/officeDocument/2006/relationships/slide" Target="slides/slide35.xml"/><Relationship Id="rId58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5.xml"/><Relationship Id="rId28" Type="http://schemas.openxmlformats.org/officeDocument/2006/relationships/slide" Target="slides/slide10.xml"/><Relationship Id="rId36" Type="http://schemas.openxmlformats.org/officeDocument/2006/relationships/slide" Target="slides/slide18.xml"/><Relationship Id="rId49" Type="http://schemas.openxmlformats.org/officeDocument/2006/relationships/slide" Target="slides/slide31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1.xml"/><Relationship Id="rId31" Type="http://schemas.openxmlformats.org/officeDocument/2006/relationships/slide" Target="slides/slide13.xml"/><Relationship Id="rId44" Type="http://schemas.openxmlformats.org/officeDocument/2006/relationships/slide" Target="slides/slide26.xml"/><Relationship Id="rId52" Type="http://schemas.openxmlformats.org/officeDocument/2006/relationships/slide" Target="slides/slide34.xml"/><Relationship Id="rId6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4.xml"/><Relationship Id="rId27" Type="http://schemas.openxmlformats.org/officeDocument/2006/relationships/slide" Target="slides/slide9.xml"/><Relationship Id="rId30" Type="http://schemas.openxmlformats.org/officeDocument/2006/relationships/slide" Target="slides/slide12.xml"/><Relationship Id="rId35" Type="http://schemas.openxmlformats.org/officeDocument/2006/relationships/slide" Target="slides/slide17.xml"/><Relationship Id="rId43" Type="http://schemas.openxmlformats.org/officeDocument/2006/relationships/slide" Target="slides/slide25.xml"/><Relationship Id="rId48" Type="http://schemas.openxmlformats.org/officeDocument/2006/relationships/slide" Target="slides/slide30.xml"/><Relationship Id="rId56" Type="http://schemas.openxmlformats.org/officeDocument/2006/relationships/notesMaster" Target="notesMasters/notesMaster1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33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7.xml"/><Relationship Id="rId33" Type="http://schemas.openxmlformats.org/officeDocument/2006/relationships/slide" Target="slides/slide15.xml"/><Relationship Id="rId38" Type="http://schemas.openxmlformats.org/officeDocument/2006/relationships/slide" Target="slides/slide20.xml"/><Relationship Id="rId46" Type="http://schemas.openxmlformats.org/officeDocument/2006/relationships/slide" Target="slides/slide28.xml"/><Relationship Id="rId5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3969" cy="49792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9578" y="0"/>
            <a:ext cx="2953969" cy="49792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926F01E-795A-42F8-9333-53A8A310B5A7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7764"/>
            <a:ext cx="2953969" cy="49792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9578" y="9447764"/>
            <a:ext cx="2953969" cy="49792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FB75C24C-FE0D-4263-BE38-A92C279EDE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5682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7364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7364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32A48150-14BC-4B53-B150-4CA0E1EF8750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73638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515" y="4724956"/>
            <a:ext cx="5452110" cy="4476274"/>
          </a:xfrm>
          <a:prstGeom prst="rect">
            <a:avLst/>
          </a:prstGeom>
        </p:spPr>
        <p:txBody>
          <a:bodyPr vert="horz" lIns="91641" tIns="45821" rIns="91641" bIns="4582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8184"/>
            <a:ext cx="2953226" cy="497364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0335" y="9448184"/>
            <a:ext cx="2953226" cy="497364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021413F5-23E0-4781-AF2D-779D9AFC9A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790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MOVE HIGHER</a:t>
            </a:r>
            <a:r>
              <a:rPr lang="en-US" baseline="0" dirty="0" smtClean="0"/>
              <a:t> UP IN SLIDES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413F5-23E0-4781-AF2D-779D9AFC9AF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661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There is a maximum value beyond which the frictional force cannot increase.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413F5-23E0-4781-AF2D-779D9AFC9AF3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419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EXPLAIN</a:t>
            </a:r>
            <a:r>
              <a:rPr lang="en-US" baseline="0" smtClean="0"/>
              <a:t> WHY PLUG NUMBERS IN AT 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413F5-23E0-4781-AF2D-779D9AFC9AF3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929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There is a maximum value beyond which the frictional force cannot increase.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413F5-23E0-4781-AF2D-779D9AFC9AF3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4193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413F5-23E0-4781-AF2D-779D9AFC9AF3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92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0C5871-EA15-4890-B29F-76FDA98614FF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7577" name="Picture 41" descr="770113_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7" b="2799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7570" name="Text Box 34"/>
          <p:cNvSpPr txBox="1">
            <a:spLocks noChangeArrowheads="1"/>
          </p:cNvSpPr>
          <p:nvPr userDrawn="1"/>
        </p:nvSpPr>
        <p:spPr bwMode="auto">
          <a:xfrm>
            <a:off x="276225" y="6537325"/>
            <a:ext cx="46767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val="FFFFFF"/>
                </a:solidFill>
                <a:latin typeface="Times New Roman" pitchFamily="48" charset="0"/>
              </a:rPr>
              <a:t>© 2010 Pearson Education, Inc.</a:t>
            </a:r>
          </a:p>
        </p:txBody>
      </p:sp>
      <p:sp>
        <p:nvSpPr>
          <p:cNvPr id="577576" name="Rectangle 40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5153025" y="2420938"/>
            <a:ext cx="3800475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Font typeface="Wingdings" pitchFamily="48" charset="2"/>
              <a:buNone/>
              <a:defRPr sz="4000" b="1">
                <a:latin typeface="Times New Roman" pitchFamily="48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77578" name="Text Box 42"/>
          <p:cNvSpPr txBox="1">
            <a:spLocks noChangeArrowheads="1"/>
          </p:cNvSpPr>
          <p:nvPr userDrawn="1"/>
        </p:nvSpPr>
        <p:spPr bwMode="auto">
          <a:xfrm>
            <a:off x="2578100" y="6200775"/>
            <a:ext cx="65659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PowerPoint</a:t>
            </a:r>
            <a:r>
              <a:rPr lang="en-US" b="1" baseline="30000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®</a:t>
            </a: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 Lectures for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i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College Physics: A Strategic Approach, </a:t>
            </a: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Second Edition</a:t>
            </a:r>
            <a:endParaRPr lang="en-US" b="1" smtClean="0">
              <a:solidFill>
                <a:srgbClr val="FFFFFF"/>
              </a:solidFill>
              <a:latin typeface="Times New Roman" pitchFamily="4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821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24376311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3226078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26219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01390265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80539338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6925541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8457074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4093896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04555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FCA85B-9FA6-4B03-B11B-70288B3E5CD8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8790124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7577" name="Picture 41" descr="770113_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7" b="2799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7570" name="Text Box 34"/>
          <p:cNvSpPr txBox="1">
            <a:spLocks noChangeArrowheads="1"/>
          </p:cNvSpPr>
          <p:nvPr userDrawn="1"/>
        </p:nvSpPr>
        <p:spPr bwMode="auto">
          <a:xfrm>
            <a:off x="276225" y="6537325"/>
            <a:ext cx="46767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val="FFFFFF"/>
                </a:solidFill>
                <a:latin typeface="Times New Roman" pitchFamily="48" charset="0"/>
              </a:rPr>
              <a:t>© 2010 Pearson Education, Inc.</a:t>
            </a:r>
          </a:p>
        </p:txBody>
      </p:sp>
      <p:sp>
        <p:nvSpPr>
          <p:cNvPr id="577576" name="Rectangle 40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5153025" y="2420938"/>
            <a:ext cx="3800475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Font typeface="Wingdings" pitchFamily="48" charset="2"/>
              <a:buNone/>
              <a:defRPr sz="4000" b="1">
                <a:latin typeface="Times New Roman" pitchFamily="48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77578" name="Text Box 42"/>
          <p:cNvSpPr txBox="1">
            <a:spLocks noChangeArrowheads="1"/>
          </p:cNvSpPr>
          <p:nvPr userDrawn="1"/>
        </p:nvSpPr>
        <p:spPr bwMode="auto">
          <a:xfrm>
            <a:off x="2578100" y="6200775"/>
            <a:ext cx="65659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PowerPoint</a:t>
            </a:r>
            <a:r>
              <a:rPr lang="en-US" b="1" baseline="30000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®</a:t>
            </a: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 Lectures for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i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College Physics: A Strategic Approach, </a:t>
            </a: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Second Edition</a:t>
            </a:r>
            <a:endParaRPr lang="en-US" b="1" smtClean="0">
              <a:solidFill>
                <a:srgbClr val="FFFFFF"/>
              </a:solidFill>
              <a:latin typeface="Times New Roman" pitchFamily="4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47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77967137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08015258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2270941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03986713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6028926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7280135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87824569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93289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7577" name="Picture 41" descr="770113_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7" b="2799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7570" name="Text Box 34"/>
          <p:cNvSpPr txBox="1">
            <a:spLocks noChangeArrowheads="1"/>
          </p:cNvSpPr>
          <p:nvPr userDrawn="1"/>
        </p:nvSpPr>
        <p:spPr bwMode="auto">
          <a:xfrm>
            <a:off x="276225" y="6537325"/>
            <a:ext cx="46767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val="FFFFFF"/>
                </a:solidFill>
                <a:latin typeface="Times New Roman" pitchFamily="48" charset="0"/>
              </a:rPr>
              <a:t>© 2010 Pearson Education, Inc.</a:t>
            </a:r>
          </a:p>
        </p:txBody>
      </p:sp>
      <p:sp>
        <p:nvSpPr>
          <p:cNvPr id="577576" name="Rectangle 40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5153025" y="2420938"/>
            <a:ext cx="3800475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Font typeface="Wingdings" pitchFamily="48" charset="2"/>
              <a:buNone/>
              <a:defRPr sz="4000" b="1">
                <a:latin typeface="Times New Roman" pitchFamily="48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77578" name="Text Box 42"/>
          <p:cNvSpPr txBox="1">
            <a:spLocks noChangeArrowheads="1"/>
          </p:cNvSpPr>
          <p:nvPr userDrawn="1"/>
        </p:nvSpPr>
        <p:spPr bwMode="auto">
          <a:xfrm>
            <a:off x="2578100" y="6200775"/>
            <a:ext cx="65659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PowerPoint</a:t>
            </a:r>
            <a:r>
              <a:rPr lang="en-US" b="1" baseline="30000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®</a:t>
            </a: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 Lectures for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i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College Physics: A Strategic Approach, </a:t>
            </a: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Second Edition</a:t>
            </a:r>
            <a:endParaRPr lang="en-US" b="1" smtClean="0">
              <a:solidFill>
                <a:srgbClr val="FFFFFF"/>
              </a:solidFill>
              <a:latin typeface="Times New Roman" pitchFamily="4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9853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7643636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07296654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7577" name="Picture 41" descr="770113_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7" b="2799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7570" name="Text Box 34"/>
          <p:cNvSpPr txBox="1">
            <a:spLocks noChangeArrowheads="1"/>
          </p:cNvSpPr>
          <p:nvPr userDrawn="1"/>
        </p:nvSpPr>
        <p:spPr bwMode="auto">
          <a:xfrm>
            <a:off x="276225" y="6537325"/>
            <a:ext cx="46767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val="FFFFFF"/>
                </a:solidFill>
                <a:latin typeface="Times New Roman" pitchFamily="48" charset="0"/>
              </a:rPr>
              <a:t>© 2010 Pearson Education, Inc.</a:t>
            </a:r>
          </a:p>
        </p:txBody>
      </p:sp>
      <p:sp>
        <p:nvSpPr>
          <p:cNvPr id="577576" name="Rectangle 40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5153025" y="2420938"/>
            <a:ext cx="3800475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Font typeface="Wingdings" pitchFamily="48" charset="2"/>
              <a:buNone/>
              <a:defRPr sz="4000" b="1">
                <a:latin typeface="Times New Roman" pitchFamily="48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77578" name="Text Box 42"/>
          <p:cNvSpPr txBox="1">
            <a:spLocks noChangeArrowheads="1"/>
          </p:cNvSpPr>
          <p:nvPr userDrawn="1"/>
        </p:nvSpPr>
        <p:spPr bwMode="auto">
          <a:xfrm>
            <a:off x="2578100" y="6200775"/>
            <a:ext cx="65659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PowerPoint</a:t>
            </a:r>
            <a:r>
              <a:rPr lang="en-US" b="1" baseline="30000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®</a:t>
            </a: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 Lectures for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i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College Physics: A Strategic Approach, </a:t>
            </a: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Second Edition</a:t>
            </a:r>
            <a:endParaRPr lang="en-US" b="1" smtClean="0">
              <a:solidFill>
                <a:srgbClr val="FFFFFF"/>
              </a:solidFill>
              <a:latin typeface="Times New Roman" pitchFamily="4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671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88767638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4694523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62775588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47679395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40145891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1737693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21895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43734396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34697714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31593960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57742632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7577" name="Picture 41" descr="770113_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7" b="2799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7570" name="Text Box 34"/>
          <p:cNvSpPr txBox="1">
            <a:spLocks noChangeArrowheads="1"/>
          </p:cNvSpPr>
          <p:nvPr userDrawn="1"/>
        </p:nvSpPr>
        <p:spPr bwMode="auto">
          <a:xfrm>
            <a:off x="276225" y="6537325"/>
            <a:ext cx="46767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val="FFFFFF"/>
                </a:solidFill>
                <a:latin typeface="Times New Roman" pitchFamily="48" charset="0"/>
              </a:rPr>
              <a:t>© 2010 Pearson Education, Inc.</a:t>
            </a:r>
          </a:p>
        </p:txBody>
      </p:sp>
      <p:sp>
        <p:nvSpPr>
          <p:cNvPr id="577576" name="Rectangle 40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5153025" y="2420938"/>
            <a:ext cx="3800475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Font typeface="Wingdings" pitchFamily="48" charset="2"/>
              <a:buNone/>
              <a:defRPr sz="4000" b="1">
                <a:latin typeface="Times New Roman" pitchFamily="48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77578" name="Text Box 42"/>
          <p:cNvSpPr txBox="1">
            <a:spLocks noChangeArrowheads="1"/>
          </p:cNvSpPr>
          <p:nvPr userDrawn="1"/>
        </p:nvSpPr>
        <p:spPr bwMode="auto">
          <a:xfrm>
            <a:off x="2578100" y="6200775"/>
            <a:ext cx="65659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PowerPoint</a:t>
            </a:r>
            <a:r>
              <a:rPr lang="en-US" b="1" baseline="30000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®</a:t>
            </a: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 Lectures for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i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College Physics: A Strategic Approach, </a:t>
            </a: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Second Edition</a:t>
            </a:r>
            <a:endParaRPr lang="en-US" b="1" smtClean="0">
              <a:solidFill>
                <a:srgbClr val="FFFFFF"/>
              </a:solidFill>
              <a:latin typeface="Times New Roman" pitchFamily="4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7788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07430835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8747208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44949929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42315648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24987653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34775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6138563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742287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2002276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81479510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38007952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7577" name="Picture 41" descr="770113_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7" b="2799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7570" name="Text Box 34"/>
          <p:cNvSpPr txBox="1">
            <a:spLocks noChangeArrowheads="1"/>
          </p:cNvSpPr>
          <p:nvPr userDrawn="1"/>
        </p:nvSpPr>
        <p:spPr bwMode="auto">
          <a:xfrm>
            <a:off x="276225" y="6537325"/>
            <a:ext cx="46767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val="FFFFFF"/>
                </a:solidFill>
                <a:latin typeface="Times New Roman" pitchFamily="48" charset="0"/>
              </a:rPr>
              <a:t>© 2010 Pearson Education, Inc.</a:t>
            </a:r>
          </a:p>
        </p:txBody>
      </p:sp>
      <p:sp>
        <p:nvSpPr>
          <p:cNvPr id="577576" name="Rectangle 40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5153025" y="2420938"/>
            <a:ext cx="3800475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Font typeface="Wingdings" pitchFamily="48" charset="2"/>
              <a:buNone/>
              <a:defRPr sz="4000" b="1">
                <a:latin typeface="Times New Roman" pitchFamily="48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77578" name="Text Box 42"/>
          <p:cNvSpPr txBox="1">
            <a:spLocks noChangeArrowheads="1"/>
          </p:cNvSpPr>
          <p:nvPr userDrawn="1"/>
        </p:nvSpPr>
        <p:spPr bwMode="auto">
          <a:xfrm>
            <a:off x="2578100" y="6200775"/>
            <a:ext cx="65659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PowerPoint</a:t>
            </a:r>
            <a:r>
              <a:rPr lang="en-US" b="1" baseline="30000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®</a:t>
            </a: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 Lectures for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i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College Physics: A Strategic Approach, </a:t>
            </a: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Second Edition</a:t>
            </a:r>
            <a:endParaRPr lang="en-US" b="1" smtClean="0">
              <a:solidFill>
                <a:srgbClr val="FFFFFF"/>
              </a:solidFill>
              <a:latin typeface="Times New Roman" pitchFamily="4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0105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13553795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69643196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63803799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31916180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060817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14740988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9479554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5243412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9417233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02458558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78568727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7577" name="Picture 41" descr="770113_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7" b="2799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7570" name="Text Box 34"/>
          <p:cNvSpPr txBox="1">
            <a:spLocks noChangeArrowheads="1"/>
          </p:cNvSpPr>
          <p:nvPr userDrawn="1"/>
        </p:nvSpPr>
        <p:spPr bwMode="auto">
          <a:xfrm>
            <a:off x="276225" y="6537325"/>
            <a:ext cx="46767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val="FFFFFF"/>
                </a:solidFill>
                <a:latin typeface="Times New Roman" pitchFamily="48" charset="0"/>
              </a:rPr>
              <a:t>© 2010 Pearson Education, Inc.</a:t>
            </a:r>
          </a:p>
        </p:txBody>
      </p:sp>
      <p:sp>
        <p:nvSpPr>
          <p:cNvPr id="577576" name="Rectangle 40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5153025" y="2420938"/>
            <a:ext cx="3800475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Font typeface="Wingdings" pitchFamily="48" charset="2"/>
              <a:buNone/>
              <a:defRPr sz="4000" b="1">
                <a:latin typeface="Times New Roman" pitchFamily="48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77578" name="Text Box 42"/>
          <p:cNvSpPr txBox="1">
            <a:spLocks noChangeArrowheads="1"/>
          </p:cNvSpPr>
          <p:nvPr userDrawn="1"/>
        </p:nvSpPr>
        <p:spPr bwMode="auto">
          <a:xfrm>
            <a:off x="2578100" y="6200775"/>
            <a:ext cx="65659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PowerPoint</a:t>
            </a:r>
            <a:r>
              <a:rPr lang="en-US" b="1" baseline="30000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®</a:t>
            </a: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 Lectures for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i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College Physics: A Strategic Approach, </a:t>
            </a: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Second Edition</a:t>
            </a:r>
            <a:endParaRPr lang="en-US" b="1" smtClean="0">
              <a:solidFill>
                <a:srgbClr val="FFFFFF"/>
              </a:solidFill>
              <a:latin typeface="Times New Roman" pitchFamily="4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0565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60839201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9345556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43742712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897731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6668549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71652737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6396401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0728083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10180998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45409798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89598132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2543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91600" cy="762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1688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638B7CD-E15A-4219-8664-8940F0B33A60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296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7BE7A0C-FDCB-453D-9792-D0FA9012129F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022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87274897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E4E51D-046D-4CB2-B5FE-3179D29E7AAB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447364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7DD55F-8BCA-4114-9D5B-A0117CA6DC95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23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AAED77-02A7-4EC5-B1BF-6D10B6126025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88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129356-F067-4343-87C2-BE194FE8D1CE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296087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90C12F-2DF7-424C-A5C6-5FFD3F7E8D5A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783481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0C5871-EA15-4890-B29F-76FDA98614FF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950005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FCA85B-9FA6-4B03-B11B-70288B3E5CD8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579775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672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91600" cy="762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0928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638B7CD-E15A-4219-8664-8940F0B33A60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817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5516376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7BE7A0C-FDCB-453D-9792-D0FA9012129F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383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E4E51D-046D-4CB2-B5FE-3179D29E7AAB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601822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7DD55F-8BCA-4114-9D5B-A0117CA6DC95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8867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AAED77-02A7-4EC5-B1BF-6D10B6126025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8958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129356-F067-4343-87C2-BE194FE8D1CE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375150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90C12F-2DF7-424C-A5C6-5FFD3F7E8D5A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671460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0C5871-EA15-4890-B29F-76FDA98614FF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501945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FCA85B-9FA6-4B03-B11B-70288B3E5CD8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389109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876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91600" cy="762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239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79298172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638B7CD-E15A-4219-8664-8940F0B33A60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225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7BE7A0C-FDCB-453D-9792-D0FA9012129F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106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E4E51D-046D-4CB2-B5FE-3179D29E7AAB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603513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7DD55F-8BCA-4114-9D5B-A0117CA6DC95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235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AAED77-02A7-4EC5-B1BF-6D10B6126025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983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129356-F067-4343-87C2-BE194FE8D1CE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609555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90C12F-2DF7-424C-A5C6-5FFD3F7E8D5A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575557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0C5871-EA15-4890-B29F-76FDA98614FF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599841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FCA85B-9FA6-4B03-B11B-70288B3E5CD8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807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91600" cy="762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68003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103538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064399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7577" name="Picture 41" descr="770113_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7" b="2799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7570" name="Text Box 34"/>
          <p:cNvSpPr txBox="1">
            <a:spLocks noChangeArrowheads="1"/>
          </p:cNvSpPr>
          <p:nvPr userDrawn="1"/>
        </p:nvSpPr>
        <p:spPr bwMode="auto">
          <a:xfrm>
            <a:off x="276225" y="6537325"/>
            <a:ext cx="46767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val="FFFFFF"/>
                </a:solidFill>
                <a:latin typeface="Times New Roman" pitchFamily="48" charset="0"/>
              </a:rPr>
              <a:t>© 2010 Pearson Education, Inc.</a:t>
            </a:r>
          </a:p>
        </p:txBody>
      </p:sp>
      <p:sp>
        <p:nvSpPr>
          <p:cNvPr id="577576" name="Rectangle 40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5153025" y="2420938"/>
            <a:ext cx="3800475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Font typeface="Wingdings" pitchFamily="48" charset="2"/>
              <a:buNone/>
              <a:defRPr sz="4000" b="1">
                <a:latin typeface="Times New Roman" pitchFamily="48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77578" name="Text Box 42"/>
          <p:cNvSpPr txBox="1">
            <a:spLocks noChangeArrowheads="1"/>
          </p:cNvSpPr>
          <p:nvPr userDrawn="1"/>
        </p:nvSpPr>
        <p:spPr bwMode="auto">
          <a:xfrm>
            <a:off x="2578100" y="6200775"/>
            <a:ext cx="65659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PowerPoint</a:t>
            </a:r>
            <a:r>
              <a:rPr lang="en-US" b="1" baseline="30000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®</a:t>
            </a: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 Lectures for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i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College Physics: A Strategic Approach, </a:t>
            </a: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Second Edition</a:t>
            </a:r>
            <a:endParaRPr lang="en-US" b="1" smtClean="0">
              <a:solidFill>
                <a:srgbClr val="FFFFFF"/>
              </a:solidFill>
              <a:latin typeface="Times New Roman" pitchFamily="4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7603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849843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56288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540014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759076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54290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0997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638B7CD-E15A-4219-8664-8940F0B33A60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810126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5937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4511284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8098040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105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91600" cy="762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564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638B7CD-E15A-4219-8664-8940F0B33A60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844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7BE7A0C-FDCB-453D-9792-D0FA9012129F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765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E4E51D-046D-4CB2-B5FE-3179D29E7AAB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02196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7DD55F-8BCA-4114-9D5B-A0117CA6DC95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083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7BE7A0C-FDCB-453D-9792-D0FA9012129F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AAED77-02A7-4EC5-B1BF-6D10B6126025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227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129356-F067-4343-87C2-BE194FE8D1CE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37784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90C12F-2DF7-424C-A5C6-5FFD3F7E8D5A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2384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0C5871-EA15-4890-B29F-76FDA98614FF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8511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FCA85B-9FA6-4B03-B11B-70288B3E5CD8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24827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104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91600" cy="762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4319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638B7CD-E15A-4219-8664-8940F0B33A60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9628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7BE7A0C-FDCB-453D-9792-D0FA9012129F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696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E4E51D-046D-4CB2-B5FE-3179D29E7AAB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005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E4E51D-046D-4CB2-B5FE-3179D29E7AAB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7DD55F-8BCA-4114-9D5B-A0117CA6DC95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034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AAED77-02A7-4EC5-B1BF-6D10B6126025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11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129356-F067-4343-87C2-BE194FE8D1CE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96299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90C12F-2DF7-424C-A5C6-5FFD3F7E8D5A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68148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0C5871-EA15-4890-B29F-76FDA98614FF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00952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FCA85B-9FA6-4B03-B11B-70288B3E5CD8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1169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7577" name="Picture 41" descr="770113_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7" b="2799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7570" name="Text Box 34"/>
          <p:cNvSpPr txBox="1">
            <a:spLocks noChangeArrowheads="1"/>
          </p:cNvSpPr>
          <p:nvPr userDrawn="1"/>
        </p:nvSpPr>
        <p:spPr bwMode="auto">
          <a:xfrm>
            <a:off x="276225" y="6537325"/>
            <a:ext cx="46767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val="FFFFFF"/>
                </a:solidFill>
                <a:latin typeface="Times New Roman" pitchFamily="48" charset="0"/>
              </a:rPr>
              <a:t>© 2010 Pearson Education, Inc.</a:t>
            </a:r>
          </a:p>
        </p:txBody>
      </p:sp>
      <p:sp>
        <p:nvSpPr>
          <p:cNvPr id="577576" name="Rectangle 40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5153025" y="2420938"/>
            <a:ext cx="3800475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Font typeface="Wingdings" pitchFamily="48" charset="2"/>
              <a:buNone/>
              <a:defRPr sz="4000" b="1">
                <a:latin typeface="Times New Roman" pitchFamily="48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77578" name="Text Box 42"/>
          <p:cNvSpPr txBox="1">
            <a:spLocks noChangeArrowheads="1"/>
          </p:cNvSpPr>
          <p:nvPr userDrawn="1"/>
        </p:nvSpPr>
        <p:spPr bwMode="auto">
          <a:xfrm>
            <a:off x="2578100" y="6200775"/>
            <a:ext cx="65659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PowerPoint</a:t>
            </a:r>
            <a:r>
              <a:rPr lang="en-US" b="1" baseline="30000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®</a:t>
            </a: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 Lectures for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i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College Physics: A Strategic Approach, </a:t>
            </a: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Second Edition</a:t>
            </a:r>
            <a:endParaRPr lang="en-US" b="1" smtClean="0">
              <a:solidFill>
                <a:srgbClr val="FFFFFF"/>
              </a:solidFill>
              <a:latin typeface="Times New Roman" pitchFamily="4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048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336997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263219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90010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7DD55F-8BCA-4114-9D5B-A0117CA6DC95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3320500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9623055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709794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405411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9803051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9305197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3489635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7577" name="Picture 41" descr="770113_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7" b="2799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7570" name="Text Box 34"/>
          <p:cNvSpPr txBox="1">
            <a:spLocks noChangeArrowheads="1"/>
          </p:cNvSpPr>
          <p:nvPr userDrawn="1"/>
        </p:nvSpPr>
        <p:spPr bwMode="auto">
          <a:xfrm>
            <a:off x="276225" y="6537325"/>
            <a:ext cx="46767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val="FFFFFF"/>
                </a:solidFill>
                <a:latin typeface="Times New Roman" pitchFamily="48" charset="0"/>
              </a:rPr>
              <a:t>© 2010 Pearson Education, Inc.</a:t>
            </a:r>
          </a:p>
        </p:txBody>
      </p:sp>
      <p:sp>
        <p:nvSpPr>
          <p:cNvPr id="577576" name="Rectangle 40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5153025" y="2420938"/>
            <a:ext cx="3800475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Font typeface="Wingdings" pitchFamily="48" charset="2"/>
              <a:buNone/>
              <a:defRPr sz="4000" b="1">
                <a:latin typeface="Times New Roman" pitchFamily="48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77578" name="Text Box 42"/>
          <p:cNvSpPr txBox="1">
            <a:spLocks noChangeArrowheads="1"/>
          </p:cNvSpPr>
          <p:nvPr userDrawn="1"/>
        </p:nvSpPr>
        <p:spPr bwMode="auto">
          <a:xfrm>
            <a:off x="2578100" y="6200775"/>
            <a:ext cx="65659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PowerPoint</a:t>
            </a:r>
            <a:r>
              <a:rPr lang="en-US" b="1" baseline="30000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®</a:t>
            </a: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 Lectures for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i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College Physics: A Strategic Approach, </a:t>
            </a: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Second Edition</a:t>
            </a:r>
            <a:endParaRPr lang="en-US" b="1" smtClean="0">
              <a:solidFill>
                <a:srgbClr val="FFFFFF"/>
              </a:solidFill>
              <a:latin typeface="Times New Roman" pitchFamily="4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14464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5568750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01913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AAED77-02A7-4EC5-B1BF-6D10B6126025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5065684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6983182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11496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531736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541782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389551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6444845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6750935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3075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91600" cy="762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885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129356-F067-4343-87C2-BE194FE8D1CE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638B7CD-E15A-4219-8664-8940F0B33A60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566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7BE7A0C-FDCB-453D-9792-D0FA9012129F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247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E4E51D-046D-4CB2-B5FE-3179D29E7AAB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03078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7DD55F-8BCA-4114-9D5B-A0117CA6DC95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809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AAED77-02A7-4EC5-B1BF-6D10B6126025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254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129356-F067-4343-87C2-BE194FE8D1CE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04696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90C12F-2DF7-424C-A5C6-5FFD3F7E8D5A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13414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0C5871-EA15-4890-B29F-76FDA98614FF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40880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FCA85B-9FA6-4B03-B11B-70288B3E5CD8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5835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7577" name="Picture 41" descr="770113_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7" b="2799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7570" name="Text Box 34"/>
          <p:cNvSpPr txBox="1">
            <a:spLocks noChangeArrowheads="1"/>
          </p:cNvSpPr>
          <p:nvPr userDrawn="1"/>
        </p:nvSpPr>
        <p:spPr bwMode="auto">
          <a:xfrm>
            <a:off x="276225" y="6537325"/>
            <a:ext cx="46767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val="FFFFFF"/>
                </a:solidFill>
                <a:latin typeface="Times New Roman" pitchFamily="48" charset="0"/>
              </a:rPr>
              <a:t>© 2010 Pearson Education, Inc.</a:t>
            </a:r>
          </a:p>
        </p:txBody>
      </p:sp>
      <p:sp>
        <p:nvSpPr>
          <p:cNvPr id="577576" name="Rectangle 40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5153025" y="2420938"/>
            <a:ext cx="3800475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Font typeface="Wingdings" pitchFamily="48" charset="2"/>
              <a:buNone/>
              <a:defRPr sz="4000" b="1">
                <a:latin typeface="Times New Roman" pitchFamily="48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77578" name="Text Box 42"/>
          <p:cNvSpPr txBox="1">
            <a:spLocks noChangeArrowheads="1"/>
          </p:cNvSpPr>
          <p:nvPr userDrawn="1"/>
        </p:nvSpPr>
        <p:spPr bwMode="auto">
          <a:xfrm>
            <a:off x="2578100" y="6200775"/>
            <a:ext cx="65659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PowerPoint</a:t>
            </a:r>
            <a:r>
              <a:rPr lang="en-US" b="1" baseline="30000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®</a:t>
            </a: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 Lectures for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i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College Physics: A Strategic Approach, </a:t>
            </a: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Second Edition</a:t>
            </a:r>
            <a:endParaRPr lang="en-US" b="1" smtClean="0">
              <a:solidFill>
                <a:srgbClr val="FFFFFF"/>
              </a:solidFill>
              <a:latin typeface="Times New Roman" pitchFamily="4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0963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90C12F-2DF7-424C-A5C6-5FFD3F7E8D5A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1917120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3911120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392505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9716910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6128346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3113042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4693719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94231256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8791131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01063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4.xml"/><Relationship Id="rId3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83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8.xml"/><Relationship Id="rId1" Type="http://schemas.openxmlformats.org/officeDocument/2006/relationships/slideLayout" Target="../slideLayouts/slideLayout177.xml"/><Relationship Id="rId6" Type="http://schemas.openxmlformats.org/officeDocument/2006/relationships/slideLayout" Target="../slideLayouts/slideLayout182.xml"/><Relationship Id="rId11" Type="http://schemas.openxmlformats.org/officeDocument/2006/relationships/slideLayout" Target="../slideLayouts/slideLayout187.xml"/><Relationship Id="rId5" Type="http://schemas.openxmlformats.org/officeDocument/2006/relationships/slideLayout" Target="../slideLayouts/slideLayout181.xml"/><Relationship Id="rId10" Type="http://schemas.openxmlformats.org/officeDocument/2006/relationships/slideLayout" Target="../slideLayouts/slideLayout186.xml"/><Relationship Id="rId4" Type="http://schemas.openxmlformats.org/officeDocument/2006/relationships/slideLayout" Target="../slideLayouts/slideLayout180.xml"/><Relationship Id="rId9" Type="http://schemas.openxmlformats.org/officeDocument/2006/relationships/slideLayout" Target="../slideLayouts/slideLayout185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5.xml"/><Relationship Id="rId3" Type="http://schemas.openxmlformats.org/officeDocument/2006/relationships/slideLayout" Target="../slideLayouts/slideLayout190.xml"/><Relationship Id="rId7" Type="http://schemas.openxmlformats.org/officeDocument/2006/relationships/slideLayout" Target="../slideLayouts/slideLayout194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89.xml"/><Relationship Id="rId1" Type="http://schemas.openxmlformats.org/officeDocument/2006/relationships/slideLayout" Target="../slideLayouts/slideLayout188.xml"/><Relationship Id="rId6" Type="http://schemas.openxmlformats.org/officeDocument/2006/relationships/slideLayout" Target="../slideLayouts/slideLayout193.xml"/><Relationship Id="rId11" Type="http://schemas.openxmlformats.org/officeDocument/2006/relationships/slideLayout" Target="../slideLayouts/slideLayout198.xml"/><Relationship Id="rId5" Type="http://schemas.openxmlformats.org/officeDocument/2006/relationships/slideLayout" Target="../slideLayouts/slideLayout192.xml"/><Relationship Id="rId10" Type="http://schemas.openxmlformats.org/officeDocument/2006/relationships/slideLayout" Target="../slideLayouts/slideLayout197.xml"/><Relationship Id="rId4" Type="http://schemas.openxmlformats.org/officeDocument/2006/relationships/slideLayout" Target="../slideLayouts/slideLayout191.xml"/><Relationship Id="rId9" Type="http://schemas.openxmlformats.org/officeDocument/2006/relationships/slideLayout" Target="../slideLayouts/slideLayout19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0" y="152400"/>
            <a:ext cx="9144000" cy="762000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6400800"/>
            <a:ext cx="9144000" cy="304800"/>
          </a:xfrm>
          <a:prstGeom prst="rect">
            <a:avLst/>
          </a:prstGeom>
          <a:gradFill>
            <a:gsLst>
              <a:gs pos="0">
                <a:schemeClr val="tx1"/>
              </a:gs>
              <a:gs pos="100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8"/>
          <p:cNvSpPr txBox="1">
            <a:spLocks/>
          </p:cNvSpPr>
          <p:nvPr userDrawn="1"/>
        </p:nvSpPr>
        <p:spPr>
          <a:xfrm>
            <a:off x="8077200" y="6400800"/>
            <a:ext cx="990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17A6D-4D83-460C-9178-0B33BD0C969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Footer Placeholder 9"/>
          <p:cNvSpPr txBox="1">
            <a:spLocks/>
          </p:cNvSpPr>
          <p:nvPr userDrawn="1"/>
        </p:nvSpPr>
        <p:spPr>
          <a:xfrm>
            <a:off x="76200" y="6400800"/>
            <a:ext cx="5334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UCT PHY1025F: Mechanics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30" name="Text Box 18"/>
          <p:cNvSpPr txBox="1">
            <a:spLocks noChangeArrowheads="1"/>
          </p:cNvSpPr>
          <p:nvPr userDrawn="1"/>
        </p:nvSpPr>
        <p:spPr bwMode="auto">
          <a:xfrm>
            <a:off x="276225" y="6537325"/>
            <a:ext cx="46767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val="000000"/>
                </a:solidFill>
                <a:latin typeface="Times New Roman" pitchFamily="48" charset="0"/>
              </a:rPr>
              <a:t>© 2010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3085874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iming>
    <p:tnLst>
      <p:par>
        <p:cTn id="1" dur="indefinite" restart="never" nodeType="tmRoot"/>
      </p:par>
    </p:tnLst>
  </p:timing>
  <p:txStyles>
    <p:titleStyle>
      <a:lvl1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2pPr>
      <a:lvl3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3pPr>
      <a:lvl4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4pPr>
      <a:lvl5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5pPr>
      <a:lvl6pPr marL="9080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6pPr>
      <a:lvl7pPr marL="13652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7pPr>
      <a:lvl8pPr marL="18224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8pPr>
      <a:lvl9pPr marL="22796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9pPr>
    </p:titleStyle>
    <p:bodyStyle>
      <a:lvl1pPr marL="346075" indent="-346075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01688" indent="-34131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400">
          <a:solidFill>
            <a:schemeClr val="tx1"/>
          </a:solidFill>
          <a:latin typeface="+mn-lt"/>
          <a:cs typeface="+mn-cs"/>
        </a:defRPr>
      </a:lvl2pPr>
      <a:lvl3pPr marL="1485900" indent="-339725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3pPr>
      <a:lvl4pPr marL="2176463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8590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33162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7734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42306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46878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30" name="Text Box 18"/>
          <p:cNvSpPr txBox="1">
            <a:spLocks noChangeArrowheads="1"/>
          </p:cNvSpPr>
          <p:nvPr userDrawn="1"/>
        </p:nvSpPr>
        <p:spPr bwMode="auto">
          <a:xfrm>
            <a:off x="276225" y="6537325"/>
            <a:ext cx="46767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val="000000"/>
                </a:solidFill>
                <a:latin typeface="Times New Roman" pitchFamily="48" charset="0"/>
              </a:rPr>
              <a:t>© 2010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1729794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iming>
    <p:tnLst>
      <p:par>
        <p:cTn id="1" dur="indefinite" restart="never" nodeType="tmRoot"/>
      </p:par>
    </p:tnLst>
  </p:timing>
  <p:txStyles>
    <p:titleStyle>
      <a:lvl1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2pPr>
      <a:lvl3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3pPr>
      <a:lvl4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4pPr>
      <a:lvl5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5pPr>
      <a:lvl6pPr marL="9080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6pPr>
      <a:lvl7pPr marL="13652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7pPr>
      <a:lvl8pPr marL="18224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8pPr>
      <a:lvl9pPr marL="22796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9pPr>
    </p:titleStyle>
    <p:bodyStyle>
      <a:lvl1pPr marL="346075" indent="-346075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01688" indent="-34131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400">
          <a:solidFill>
            <a:schemeClr val="tx1"/>
          </a:solidFill>
          <a:latin typeface="+mn-lt"/>
          <a:cs typeface="+mn-cs"/>
        </a:defRPr>
      </a:lvl2pPr>
      <a:lvl3pPr marL="1485900" indent="-339725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3pPr>
      <a:lvl4pPr marL="2176463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8590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33162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7734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42306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46878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30" name="Text Box 18"/>
          <p:cNvSpPr txBox="1">
            <a:spLocks noChangeArrowheads="1"/>
          </p:cNvSpPr>
          <p:nvPr userDrawn="1"/>
        </p:nvSpPr>
        <p:spPr bwMode="auto">
          <a:xfrm>
            <a:off x="276225" y="6537325"/>
            <a:ext cx="46767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val="000000"/>
                </a:solidFill>
                <a:latin typeface="Times New Roman" pitchFamily="48" charset="0"/>
              </a:rPr>
              <a:t>© 2010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1015022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iming>
    <p:tnLst>
      <p:par>
        <p:cTn id="1" dur="indefinite" restart="never" nodeType="tmRoot"/>
      </p:par>
    </p:tnLst>
  </p:timing>
  <p:txStyles>
    <p:titleStyle>
      <a:lvl1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2pPr>
      <a:lvl3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3pPr>
      <a:lvl4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4pPr>
      <a:lvl5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5pPr>
      <a:lvl6pPr marL="9080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6pPr>
      <a:lvl7pPr marL="13652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7pPr>
      <a:lvl8pPr marL="18224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8pPr>
      <a:lvl9pPr marL="22796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9pPr>
    </p:titleStyle>
    <p:bodyStyle>
      <a:lvl1pPr marL="346075" indent="-346075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01688" indent="-34131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400">
          <a:solidFill>
            <a:schemeClr val="tx1"/>
          </a:solidFill>
          <a:latin typeface="+mn-lt"/>
          <a:cs typeface="+mn-cs"/>
        </a:defRPr>
      </a:lvl2pPr>
      <a:lvl3pPr marL="1485900" indent="-339725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3pPr>
      <a:lvl4pPr marL="2176463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8590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33162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7734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42306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46878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30" name="Text Box 18"/>
          <p:cNvSpPr txBox="1">
            <a:spLocks noChangeArrowheads="1"/>
          </p:cNvSpPr>
          <p:nvPr userDrawn="1"/>
        </p:nvSpPr>
        <p:spPr bwMode="auto">
          <a:xfrm>
            <a:off x="276225" y="6537325"/>
            <a:ext cx="46767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val="000000"/>
                </a:solidFill>
                <a:latin typeface="Times New Roman" pitchFamily="48" charset="0"/>
              </a:rPr>
              <a:t>© 2010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11366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iming>
    <p:tnLst>
      <p:par>
        <p:cTn id="1" dur="indefinite" restart="never" nodeType="tmRoot"/>
      </p:par>
    </p:tnLst>
  </p:timing>
  <p:txStyles>
    <p:titleStyle>
      <a:lvl1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2pPr>
      <a:lvl3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3pPr>
      <a:lvl4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4pPr>
      <a:lvl5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5pPr>
      <a:lvl6pPr marL="9080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6pPr>
      <a:lvl7pPr marL="13652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7pPr>
      <a:lvl8pPr marL="18224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8pPr>
      <a:lvl9pPr marL="22796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9pPr>
    </p:titleStyle>
    <p:bodyStyle>
      <a:lvl1pPr marL="346075" indent="-346075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01688" indent="-34131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400">
          <a:solidFill>
            <a:schemeClr val="tx1"/>
          </a:solidFill>
          <a:latin typeface="+mn-lt"/>
          <a:cs typeface="+mn-cs"/>
        </a:defRPr>
      </a:lvl2pPr>
      <a:lvl3pPr marL="1485900" indent="-339725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3pPr>
      <a:lvl4pPr marL="2176463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8590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33162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7734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42306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46878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30" name="Text Box 18"/>
          <p:cNvSpPr txBox="1">
            <a:spLocks noChangeArrowheads="1"/>
          </p:cNvSpPr>
          <p:nvPr userDrawn="1"/>
        </p:nvSpPr>
        <p:spPr bwMode="auto">
          <a:xfrm>
            <a:off x="276225" y="6537325"/>
            <a:ext cx="46767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val="000000"/>
                </a:solidFill>
                <a:latin typeface="Times New Roman" pitchFamily="48" charset="0"/>
              </a:rPr>
              <a:t>© 2010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2020885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id="1" dur="indefinite" restart="never" nodeType="tmRoot"/>
      </p:par>
    </p:tnLst>
  </p:timing>
  <p:txStyles>
    <p:titleStyle>
      <a:lvl1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2pPr>
      <a:lvl3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3pPr>
      <a:lvl4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4pPr>
      <a:lvl5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5pPr>
      <a:lvl6pPr marL="9080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6pPr>
      <a:lvl7pPr marL="13652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7pPr>
      <a:lvl8pPr marL="18224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8pPr>
      <a:lvl9pPr marL="22796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9pPr>
    </p:titleStyle>
    <p:bodyStyle>
      <a:lvl1pPr marL="346075" indent="-346075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01688" indent="-34131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400">
          <a:solidFill>
            <a:schemeClr val="tx1"/>
          </a:solidFill>
          <a:latin typeface="+mn-lt"/>
          <a:cs typeface="+mn-cs"/>
        </a:defRPr>
      </a:lvl2pPr>
      <a:lvl3pPr marL="1485900" indent="-339725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3pPr>
      <a:lvl4pPr marL="2176463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8590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33162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7734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42306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46878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30" name="Text Box 18"/>
          <p:cNvSpPr txBox="1">
            <a:spLocks noChangeArrowheads="1"/>
          </p:cNvSpPr>
          <p:nvPr userDrawn="1"/>
        </p:nvSpPr>
        <p:spPr bwMode="auto">
          <a:xfrm>
            <a:off x="276225" y="6537325"/>
            <a:ext cx="46767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val="000000"/>
                </a:solidFill>
                <a:latin typeface="Times New Roman" pitchFamily="48" charset="0"/>
              </a:rPr>
              <a:t>© 2010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4285452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iming>
    <p:tnLst>
      <p:par>
        <p:cTn id="1" dur="indefinite" restart="never" nodeType="tmRoot"/>
      </p:par>
    </p:tnLst>
  </p:timing>
  <p:txStyles>
    <p:titleStyle>
      <a:lvl1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2pPr>
      <a:lvl3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3pPr>
      <a:lvl4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4pPr>
      <a:lvl5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5pPr>
      <a:lvl6pPr marL="9080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6pPr>
      <a:lvl7pPr marL="13652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7pPr>
      <a:lvl8pPr marL="18224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8pPr>
      <a:lvl9pPr marL="22796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9pPr>
    </p:titleStyle>
    <p:bodyStyle>
      <a:lvl1pPr marL="346075" indent="-346075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01688" indent="-34131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400">
          <a:solidFill>
            <a:schemeClr val="tx1"/>
          </a:solidFill>
          <a:latin typeface="+mn-lt"/>
          <a:cs typeface="+mn-cs"/>
        </a:defRPr>
      </a:lvl2pPr>
      <a:lvl3pPr marL="1485900" indent="-339725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3pPr>
      <a:lvl4pPr marL="2176463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8590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33162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7734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42306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46878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152400"/>
            <a:ext cx="9144000" cy="762000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400800"/>
            <a:ext cx="9144000" cy="304800"/>
          </a:xfrm>
          <a:prstGeom prst="rect">
            <a:avLst/>
          </a:prstGeom>
          <a:gradFill>
            <a:gsLst>
              <a:gs pos="0">
                <a:schemeClr val="tx1"/>
              </a:gs>
              <a:gs pos="100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Slide Number Placeholder 8"/>
          <p:cNvSpPr txBox="1">
            <a:spLocks/>
          </p:cNvSpPr>
          <p:nvPr userDrawn="1"/>
        </p:nvSpPr>
        <p:spPr>
          <a:xfrm>
            <a:off x="8077200" y="6400800"/>
            <a:ext cx="990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71B17A6D-4D83-460C-9178-0B33BD0C969F}" type="slidenum">
              <a:rPr lang="en-US" sz="1400" smtClean="0">
                <a:solidFill>
                  <a:srgbClr val="EEECE1">
                    <a:lumMod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r">
                <a:defRPr/>
              </a:pPr>
              <a:t>‹#›</a:t>
            </a:fld>
            <a:endParaRPr lang="en-US" sz="1400" dirty="0">
              <a:solidFill>
                <a:srgbClr val="EEECE1">
                  <a:lumMod val="9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Footer Placeholder 9"/>
          <p:cNvSpPr txBox="1">
            <a:spLocks/>
          </p:cNvSpPr>
          <p:nvPr userDrawn="1"/>
        </p:nvSpPr>
        <p:spPr>
          <a:xfrm>
            <a:off x="76200" y="6400800"/>
            <a:ext cx="5334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r>
              <a:rPr lang="en-US" sz="1400" dirty="0" smtClean="0">
                <a:solidFill>
                  <a:srgbClr val="EEECE1">
                    <a:lumMod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UCT PHY1025F: Mechanics</a:t>
            </a:r>
            <a:endParaRPr lang="en-US" sz="1400" dirty="0">
              <a:solidFill>
                <a:srgbClr val="EEECE1">
                  <a:lumMod val="9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73788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152400"/>
            <a:ext cx="9144000" cy="762000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400800"/>
            <a:ext cx="9144000" cy="304800"/>
          </a:xfrm>
          <a:prstGeom prst="rect">
            <a:avLst/>
          </a:prstGeom>
          <a:gradFill>
            <a:gsLst>
              <a:gs pos="0">
                <a:schemeClr val="tx1"/>
              </a:gs>
              <a:gs pos="100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Slide Number Placeholder 8"/>
          <p:cNvSpPr txBox="1">
            <a:spLocks/>
          </p:cNvSpPr>
          <p:nvPr userDrawn="1"/>
        </p:nvSpPr>
        <p:spPr>
          <a:xfrm>
            <a:off x="8077200" y="6400800"/>
            <a:ext cx="990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71B17A6D-4D83-460C-9178-0B33BD0C969F}" type="slidenum">
              <a:rPr lang="en-US" sz="1400" smtClean="0">
                <a:solidFill>
                  <a:srgbClr val="EEECE1">
                    <a:lumMod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r">
                <a:defRPr/>
              </a:pPr>
              <a:t>‹#›</a:t>
            </a:fld>
            <a:endParaRPr lang="en-US" sz="1400" dirty="0">
              <a:solidFill>
                <a:srgbClr val="EEECE1">
                  <a:lumMod val="9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Footer Placeholder 9"/>
          <p:cNvSpPr txBox="1">
            <a:spLocks/>
          </p:cNvSpPr>
          <p:nvPr userDrawn="1"/>
        </p:nvSpPr>
        <p:spPr>
          <a:xfrm>
            <a:off x="76200" y="6400800"/>
            <a:ext cx="5334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r>
              <a:rPr lang="en-US" sz="1400" dirty="0" smtClean="0">
                <a:solidFill>
                  <a:srgbClr val="EEECE1">
                    <a:lumMod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UCT PHY1025F: Mechanics</a:t>
            </a:r>
            <a:endParaRPr lang="en-US" sz="1400" dirty="0">
              <a:solidFill>
                <a:srgbClr val="EEECE1">
                  <a:lumMod val="9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03408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152400"/>
            <a:ext cx="9144000" cy="762000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400800"/>
            <a:ext cx="9144000" cy="304800"/>
          </a:xfrm>
          <a:prstGeom prst="rect">
            <a:avLst/>
          </a:prstGeom>
          <a:gradFill>
            <a:gsLst>
              <a:gs pos="0">
                <a:schemeClr val="tx1"/>
              </a:gs>
              <a:gs pos="100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Slide Number Placeholder 8"/>
          <p:cNvSpPr txBox="1">
            <a:spLocks/>
          </p:cNvSpPr>
          <p:nvPr userDrawn="1"/>
        </p:nvSpPr>
        <p:spPr>
          <a:xfrm>
            <a:off x="8077200" y="6400800"/>
            <a:ext cx="990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71B17A6D-4D83-460C-9178-0B33BD0C969F}" type="slidenum">
              <a:rPr lang="en-US" sz="1400" smtClean="0">
                <a:solidFill>
                  <a:srgbClr val="EEECE1">
                    <a:lumMod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r">
                <a:defRPr/>
              </a:pPr>
              <a:t>‹#›</a:t>
            </a:fld>
            <a:endParaRPr lang="en-US" sz="1400" dirty="0">
              <a:solidFill>
                <a:srgbClr val="EEECE1">
                  <a:lumMod val="9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Footer Placeholder 9"/>
          <p:cNvSpPr txBox="1">
            <a:spLocks/>
          </p:cNvSpPr>
          <p:nvPr userDrawn="1"/>
        </p:nvSpPr>
        <p:spPr>
          <a:xfrm>
            <a:off x="76200" y="6400800"/>
            <a:ext cx="5334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r>
              <a:rPr lang="en-US" sz="1400" dirty="0" smtClean="0">
                <a:solidFill>
                  <a:srgbClr val="EEECE1">
                    <a:lumMod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UCT PHY1025F: Mechanics</a:t>
            </a:r>
            <a:endParaRPr lang="en-US" sz="1400" dirty="0">
              <a:solidFill>
                <a:srgbClr val="EEECE1">
                  <a:lumMod val="9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04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30" name="Text Box 18"/>
          <p:cNvSpPr txBox="1">
            <a:spLocks noChangeArrowheads="1"/>
          </p:cNvSpPr>
          <p:nvPr userDrawn="1"/>
        </p:nvSpPr>
        <p:spPr bwMode="auto">
          <a:xfrm>
            <a:off x="276225" y="6537325"/>
            <a:ext cx="46767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val="000000"/>
                </a:solidFill>
                <a:latin typeface="Times New Roman" pitchFamily="48" charset="0"/>
              </a:rPr>
              <a:t>© 2010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13560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iming>
    <p:tnLst>
      <p:par>
        <p:cTn id="1" dur="indefinite" restart="never" nodeType="tmRoot"/>
      </p:par>
    </p:tnLst>
  </p:timing>
  <p:txStyles>
    <p:titleStyle>
      <a:lvl1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2pPr>
      <a:lvl3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3pPr>
      <a:lvl4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4pPr>
      <a:lvl5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5pPr>
      <a:lvl6pPr marL="9080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6pPr>
      <a:lvl7pPr marL="13652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7pPr>
      <a:lvl8pPr marL="18224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8pPr>
      <a:lvl9pPr marL="22796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9pPr>
    </p:titleStyle>
    <p:bodyStyle>
      <a:lvl1pPr marL="346075" indent="-346075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01688" indent="-34131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400">
          <a:solidFill>
            <a:schemeClr val="tx1"/>
          </a:solidFill>
          <a:latin typeface="+mn-lt"/>
          <a:cs typeface="+mn-cs"/>
        </a:defRPr>
      </a:lvl2pPr>
      <a:lvl3pPr marL="1485900" indent="-339725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3pPr>
      <a:lvl4pPr marL="2176463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8590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33162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7734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42306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46878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30" name="Text Box 18"/>
          <p:cNvSpPr txBox="1">
            <a:spLocks noChangeArrowheads="1"/>
          </p:cNvSpPr>
          <p:nvPr userDrawn="1"/>
        </p:nvSpPr>
        <p:spPr bwMode="auto">
          <a:xfrm>
            <a:off x="276225" y="6537325"/>
            <a:ext cx="46767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val="000000"/>
                </a:solidFill>
                <a:latin typeface="Times New Roman" pitchFamily="48" charset="0"/>
              </a:rPr>
              <a:t>© 2010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1590950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iming>
    <p:tnLst>
      <p:par>
        <p:cTn id="1" dur="indefinite" restart="never" nodeType="tmRoot"/>
      </p:par>
    </p:tnLst>
  </p:timing>
  <p:txStyles>
    <p:titleStyle>
      <a:lvl1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2pPr>
      <a:lvl3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3pPr>
      <a:lvl4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4pPr>
      <a:lvl5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5pPr>
      <a:lvl6pPr marL="9080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6pPr>
      <a:lvl7pPr marL="13652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7pPr>
      <a:lvl8pPr marL="18224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8pPr>
      <a:lvl9pPr marL="22796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9pPr>
    </p:titleStyle>
    <p:bodyStyle>
      <a:lvl1pPr marL="346075" indent="-346075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01688" indent="-34131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400">
          <a:solidFill>
            <a:schemeClr val="tx1"/>
          </a:solidFill>
          <a:latin typeface="+mn-lt"/>
          <a:cs typeface="+mn-cs"/>
        </a:defRPr>
      </a:lvl2pPr>
      <a:lvl3pPr marL="1485900" indent="-339725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3pPr>
      <a:lvl4pPr marL="2176463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8590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33162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7734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42306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46878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152400"/>
            <a:ext cx="9144000" cy="762000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400800"/>
            <a:ext cx="9144000" cy="304800"/>
          </a:xfrm>
          <a:prstGeom prst="rect">
            <a:avLst/>
          </a:prstGeom>
          <a:gradFill>
            <a:gsLst>
              <a:gs pos="0">
                <a:schemeClr val="tx1"/>
              </a:gs>
              <a:gs pos="100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Slide Number Placeholder 8"/>
          <p:cNvSpPr txBox="1">
            <a:spLocks/>
          </p:cNvSpPr>
          <p:nvPr userDrawn="1"/>
        </p:nvSpPr>
        <p:spPr>
          <a:xfrm>
            <a:off x="8077200" y="6400800"/>
            <a:ext cx="990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71B17A6D-4D83-460C-9178-0B33BD0C969F}" type="slidenum">
              <a:rPr lang="en-US" sz="1400" smtClean="0">
                <a:solidFill>
                  <a:srgbClr val="EEECE1">
                    <a:lumMod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r">
                <a:defRPr/>
              </a:pPr>
              <a:t>‹#›</a:t>
            </a:fld>
            <a:endParaRPr lang="en-US" sz="1400" dirty="0">
              <a:solidFill>
                <a:srgbClr val="EEECE1">
                  <a:lumMod val="9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Footer Placeholder 9"/>
          <p:cNvSpPr txBox="1">
            <a:spLocks/>
          </p:cNvSpPr>
          <p:nvPr userDrawn="1"/>
        </p:nvSpPr>
        <p:spPr>
          <a:xfrm>
            <a:off x="76200" y="6400800"/>
            <a:ext cx="5334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r>
              <a:rPr lang="en-US" sz="1400" dirty="0" smtClean="0">
                <a:solidFill>
                  <a:srgbClr val="EEECE1">
                    <a:lumMod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UCT PHY1025F: Mechanics</a:t>
            </a:r>
            <a:endParaRPr lang="en-US" sz="1400" dirty="0">
              <a:solidFill>
                <a:srgbClr val="EEECE1">
                  <a:lumMod val="9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2404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152400"/>
            <a:ext cx="9144000" cy="762000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400800"/>
            <a:ext cx="9144000" cy="304800"/>
          </a:xfrm>
          <a:prstGeom prst="rect">
            <a:avLst/>
          </a:prstGeom>
          <a:gradFill>
            <a:gsLst>
              <a:gs pos="0">
                <a:schemeClr val="tx1"/>
              </a:gs>
              <a:gs pos="100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Slide Number Placeholder 8"/>
          <p:cNvSpPr txBox="1">
            <a:spLocks/>
          </p:cNvSpPr>
          <p:nvPr userDrawn="1"/>
        </p:nvSpPr>
        <p:spPr>
          <a:xfrm>
            <a:off x="8077200" y="6400800"/>
            <a:ext cx="990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71B17A6D-4D83-460C-9178-0B33BD0C969F}" type="slidenum">
              <a:rPr lang="en-US" sz="1400" smtClean="0">
                <a:solidFill>
                  <a:srgbClr val="EEECE1">
                    <a:lumMod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r">
                <a:defRPr/>
              </a:pPr>
              <a:t>‹#›</a:t>
            </a:fld>
            <a:endParaRPr lang="en-US" sz="1400" dirty="0">
              <a:solidFill>
                <a:srgbClr val="EEECE1">
                  <a:lumMod val="9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Footer Placeholder 9"/>
          <p:cNvSpPr txBox="1">
            <a:spLocks/>
          </p:cNvSpPr>
          <p:nvPr userDrawn="1"/>
        </p:nvSpPr>
        <p:spPr>
          <a:xfrm>
            <a:off x="76200" y="6400800"/>
            <a:ext cx="5334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r>
              <a:rPr lang="en-US" sz="1400" dirty="0" smtClean="0">
                <a:solidFill>
                  <a:srgbClr val="EEECE1">
                    <a:lumMod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UCT PHY1025F: Mechanics</a:t>
            </a:r>
            <a:endParaRPr lang="en-US" sz="1400" dirty="0">
              <a:solidFill>
                <a:srgbClr val="EEECE1">
                  <a:lumMod val="9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95363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30" name="Text Box 18"/>
          <p:cNvSpPr txBox="1">
            <a:spLocks noChangeArrowheads="1"/>
          </p:cNvSpPr>
          <p:nvPr userDrawn="1"/>
        </p:nvSpPr>
        <p:spPr bwMode="auto">
          <a:xfrm>
            <a:off x="276225" y="6537325"/>
            <a:ext cx="46767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val="000000"/>
                </a:solidFill>
                <a:latin typeface="Times New Roman" pitchFamily="48" charset="0"/>
              </a:rPr>
              <a:t>© 2010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730092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iming>
    <p:tnLst>
      <p:par>
        <p:cTn id="1" dur="indefinite" restart="never" nodeType="tmRoot"/>
      </p:par>
    </p:tnLst>
  </p:timing>
  <p:txStyles>
    <p:titleStyle>
      <a:lvl1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2pPr>
      <a:lvl3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3pPr>
      <a:lvl4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4pPr>
      <a:lvl5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5pPr>
      <a:lvl6pPr marL="9080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6pPr>
      <a:lvl7pPr marL="13652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7pPr>
      <a:lvl8pPr marL="18224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8pPr>
      <a:lvl9pPr marL="22796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9pPr>
    </p:titleStyle>
    <p:bodyStyle>
      <a:lvl1pPr marL="346075" indent="-346075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01688" indent="-34131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400">
          <a:solidFill>
            <a:schemeClr val="tx1"/>
          </a:solidFill>
          <a:latin typeface="+mn-lt"/>
          <a:cs typeface="+mn-cs"/>
        </a:defRPr>
      </a:lvl2pPr>
      <a:lvl3pPr marL="1485900" indent="-339725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3pPr>
      <a:lvl4pPr marL="2176463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8590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33162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7734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42306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46878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30" name="Text Box 18"/>
          <p:cNvSpPr txBox="1">
            <a:spLocks noChangeArrowheads="1"/>
          </p:cNvSpPr>
          <p:nvPr userDrawn="1"/>
        </p:nvSpPr>
        <p:spPr bwMode="auto">
          <a:xfrm>
            <a:off x="276225" y="6537325"/>
            <a:ext cx="46767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val="000000"/>
                </a:solidFill>
                <a:latin typeface="Times New Roman" pitchFamily="48" charset="0"/>
              </a:rPr>
              <a:t>© 2010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2030909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iming>
    <p:tnLst>
      <p:par>
        <p:cTn id="1" dur="indefinite" restart="never" nodeType="tmRoot"/>
      </p:par>
    </p:tnLst>
  </p:timing>
  <p:txStyles>
    <p:titleStyle>
      <a:lvl1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2pPr>
      <a:lvl3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3pPr>
      <a:lvl4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4pPr>
      <a:lvl5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5pPr>
      <a:lvl6pPr marL="9080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6pPr>
      <a:lvl7pPr marL="13652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7pPr>
      <a:lvl8pPr marL="18224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8pPr>
      <a:lvl9pPr marL="22796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9pPr>
    </p:titleStyle>
    <p:bodyStyle>
      <a:lvl1pPr marL="346075" indent="-346075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01688" indent="-34131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400">
          <a:solidFill>
            <a:schemeClr val="tx1"/>
          </a:solidFill>
          <a:latin typeface="+mn-lt"/>
          <a:cs typeface="+mn-cs"/>
        </a:defRPr>
      </a:lvl2pPr>
      <a:lvl3pPr marL="1485900" indent="-339725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3pPr>
      <a:lvl4pPr marL="2176463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8590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33162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7734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42306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46878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152400"/>
            <a:ext cx="9144000" cy="762000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400800"/>
            <a:ext cx="9144000" cy="304800"/>
          </a:xfrm>
          <a:prstGeom prst="rect">
            <a:avLst/>
          </a:prstGeom>
          <a:gradFill>
            <a:gsLst>
              <a:gs pos="0">
                <a:schemeClr val="tx1"/>
              </a:gs>
              <a:gs pos="100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Slide Number Placeholder 8"/>
          <p:cNvSpPr txBox="1">
            <a:spLocks/>
          </p:cNvSpPr>
          <p:nvPr userDrawn="1"/>
        </p:nvSpPr>
        <p:spPr>
          <a:xfrm>
            <a:off x="8077200" y="6400800"/>
            <a:ext cx="990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71B17A6D-4D83-460C-9178-0B33BD0C969F}" type="slidenum">
              <a:rPr lang="en-US" sz="1400" smtClean="0">
                <a:solidFill>
                  <a:srgbClr val="EEECE1">
                    <a:lumMod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r">
                <a:defRPr/>
              </a:pPr>
              <a:t>‹#›</a:t>
            </a:fld>
            <a:endParaRPr lang="en-US" sz="1400" dirty="0">
              <a:solidFill>
                <a:srgbClr val="EEECE1">
                  <a:lumMod val="9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Footer Placeholder 9"/>
          <p:cNvSpPr txBox="1">
            <a:spLocks/>
          </p:cNvSpPr>
          <p:nvPr userDrawn="1"/>
        </p:nvSpPr>
        <p:spPr>
          <a:xfrm>
            <a:off x="76200" y="6400800"/>
            <a:ext cx="5334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r>
              <a:rPr lang="en-US" sz="1400" dirty="0" smtClean="0">
                <a:solidFill>
                  <a:srgbClr val="EEECE1">
                    <a:lumMod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UCT PHY1025F: Mechanics</a:t>
            </a:r>
            <a:endParaRPr lang="en-US" sz="1400" dirty="0">
              <a:solidFill>
                <a:srgbClr val="EEECE1">
                  <a:lumMod val="9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04951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30" name="Text Box 18"/>
          <p:cNvSpPr txBox="1">
            <a:spLocks noChangeArrowheads="1"/>
          </p:cNvSpPr>
          <p:nvPr userDrawn="1"/>
        </p:nvSpPr>
        <p:spPr bwMode="auto">
          <a:xfrm>
            <a:off x="276225" y="6537325"/>
            <a:ext cx="46767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val="000000"/>
                </a:solidFill>
                <a:latin typeface="Times New Roman" pitchFamily="48" charset="0"/>
              </a:rPr>
              <a:t>© 2010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441625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iming>
    <p:tnLst>
      <p:par>
        <p:cTn id="1" dur="indefinite" restart="never" nodeType="tmRoot"/>
      </p:par>
    </p:tnLst>
  </p:timing>
  <p:txStyles>
    <p:titleStyle>
      <a:lvl1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2pPr>
      <a:lvl3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3pPr>
      <a:lvl4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4pPr>
      <a:lvl5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5pPr>
      <a:lvl6pPr marL="9080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6pPr>
      <a:lvl7pPr marL="13652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7pPr>
      <a:lvl8pPr marL="18224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8pPr>
      <a:lvl9pPr marL="22796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48" charset="0"/>
          <a:cs typeface="Arial" charset="0"/>
        </a:defRPr>
      </a:lvl9pPr>
    </p:titleStyle>
    <p:bodyStyle>
      <a:lvl1pPr marL="346075" indent="-346075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01688" indent="-34131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400">
          <a:solidFill>
            <a:schemeClr val="tx1"/>
          </a:solidFill>
          <a:latin typeface="+mn-lt"/>
          <a:cs typeface="+mn-cs"/>
        </a:defRPr>
      </a:lvl2pPr>
      <a:lvl3pPr marL="1485900" indent="-339725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3pPr>
      <a:lvl4pPr marL="2176463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8590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33162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7734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42306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46878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6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9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6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7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1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6.emf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2228850"/>
          </a:xfrm>
        </p:spPr>
        <p:txBody>
          <a:bodyPr/>
          <a:lstStyle/>
          <a:p>
            <a:pPr marL="342900" lvl="0" indent="-342900">
              <a:spcBef>
                <a:spcPct val="50000"/>
              </a:spcBef>
              <a:defRPr/>
            </a:pPr>
            <a:r>
              <a:rPr lang="en-US" sz="8800" b="1" dirty="0"/>
              <a:t>Physics 1025F</a:t>
            </a:r>
            <a:r>
              <a:rPr lang="en-US" b="1" dirty="0"/>
              <a:t/>
            </a:r>
            <a:br>
              <a:rPr lang="en-US" b="1" dirty="0"/>
            </a:br>
            <a:r>
              <a:rPr lang="en-US" sz="5400" dirty="0"/>
              <a:t>Mechanics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>
                <a:solidFill>
                  <a:schemeClr val="accent2"/>
                </a:solidFill>
              </a:rPr>
              <a:t/>
            </a:r>
            <a:br>
              <a:rPr lang="en-US" sz="2400" dirty="0">
                <a:solidFill>
                  <a:schemeClr val="accent2"/>
                </a:solidFill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65" y="5181600"/>
            <a:ext cx="4631635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Dr. Steve Peterson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Steve.peterson@uct.ac.za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438400" y="3810000"/>
            <a:ext cx="4631635" cy="114300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NEWTON’S LAWS</a:t>
            </a:r>
            <a:endParaRPr 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90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Equilibrium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54102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buNone/>
            </a:pPr>
            <a:r>
              <a:rPr lang="en-ZA" dirty="0"/>
              <a:t>An object is in equilibrium when the net force acting on it is zero. </a:t>
            </a:r>
            <a:r>
              <a:rPr lang="en-ZA" dirty="0" smtClean="0"/>
              <a:t> In </a:t>
            </a:r>
            <a:r>
              <a:rPr lang="en-ZA" dirty="0"/>
              <a:t>component form, this </a:t>
            </a:r>
            <a:r>
              <a:rPr lang="en-ZA" dirty="0" smtClean="0"/>
              <a:t>is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 smtClean="0"/>
          </a:p>
          <a:p>
            <a:pPr marL="0" indent="0">
              <a:buNone/>
            </a:pPr>
            <a:endParaRPr lang="en-ZA" dirty="0"/>
          </a:p>
          <a:p>
            <a:pPr>
              <a:buFontTx/>
              <a:buChar char="-"/>
            </a:pPr>
            <a:r>
              <a:rPr lang="en-ZA" dirty="0" smtClean="0"/>
              <a:t>Does acceleration = 0?</a:t>
            </a:r>
          </a:p>
          <a:p>
            <a:pPr>
              <a:buFontTx/>
              <a:buChar char="-"/>
            </a:pPr>
            <a:r>
              <a:rPr lang="en-ZA" dirty="0" smtClean="0"/>
              <a:t>Object at rest or constant v?</a:t>
            </a:r>
            <a:endParaRPr lang="en-ZA" dirty="0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5935536"/>
              </p:ext>
            </p:extLst>
          </p:nvPr>
        </p:nvGraphicFramePr>
        <p:xfrm>
          <a:off x="1981200" y="2855913"/>
          <a:ext cx="1827213" cy="1522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645" name="Equation" r:id="rId3" imgW="609480" imgH="507960" progId="Equation.3">
                  <p:embed/>
                </p:oleObj>
              </mc:Choice>
              <mc:Fallback>
                <p:oleObj name="Equation" r:id="rId3" imgW="609480" imgH="507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1200" y="2855913"/>
                        <a:ext cx="1827213" cy="1522412"/>
                      </a:xfrm>
                      <a:prstGeom prst="rect">
                        <a:avLst/>
                      </a:prstGeom>
                      <a:ln w="12700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7362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Newton’s Second Law of Motion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spcBef>
                <a:spcPct val="50000"/>
              </a:spcBef>
              <a:buNone/>
            </a:pPr>
            <a:r>
              <a:rPr lang="en-ZA" dirty="0" smtClean="0"/>
              <a:t>What happens if a </a:t>
            </a:r>
            <a:r>
              <a:rPr lang="en-ZA" dirty="0" smtClean="0">
                <a:solidFill>
                  <a:schemeClr val="accent1"/>
                </a:solidFill>
              </a:rPr>
              <a:t>net force </a:t>
            </a:r>
            <a:r>
              <a:rPr lang="en-ZA" b="1" i="1" dirty="0" smtClean="0"/>
              <a:t>is</a:t>
            </a:r>
            <a:r>
              <a:rPr lang="en-ZA" dirty="0" smtClean="0"/>
              <a:t> exerted on an object?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ZA" b="1" dirty="0" smtClean="0"/>
              <a:t>The </a:t>
            </a:r>
            <a:r>
              <a:rPr lang="en-ZA" b="1" dirty="0">
                <a:solidFill>
                  <a:schemeClr val="accent2"/>
                </a:solidFill>
              </a:rPr>
              <a:t>acceleration</a:t>
            </a:r>
            <a:r>
              <a:rPr lang="en-ZA" b="1" dirty="0"/>
              <a:t> of a body is directly proportional to the net force acting on the body, and is inversely proportional to the mass</a:t>
            </a:r>
            <a:r>
              <a:rPr lang="en-ZA" b="1" dirty="0" smtClean="0"/>
              <a:t>.  </a:t>
            </a:r>
            <a:r>
              <a:rPr lang="en-ZA" b="1" dirty="0"/>
              <a:t>The direction is in the same </a:t>
            </a:r>
            <a:r>
              <a:rPr lang="en-ZA" b="1" dirty="0" smtClean="0"/>
              <a:t>direction </a:t>
            </a:r>
            <a:r>
              <a:rPr lang="en-ZA" b="1" dirty="0"/>
              <a:t>as the net applied force</a:t>
            </a:r>
            <a:r>
              <a:rPr lang="en-ZA" b="1" dirty="0" smtClean="0"/>
              <a:t>. </a:t>
            </a:r>
            <a:endParaRPr lang="en-ZA" dirty="0" smtClean="0"/>
          </a:p>
          <a:p>
            <a:pPr marL="0" indent="0">
              <a:spcBef>
                <a:spcPct val="50000"/>
              </a:spcBef>
              <a:buNone/>
            </a:pPr>
            <a:r>
              <a:rPr lang="en-ZA" dirty="0" smtClean="0"/>
              <a:t>	</a:t>
            </a:r>
            <a:r>
              <a:rPr lang="en-ZA" dirty="0"/>
              <a:t> </a:t>
            </a:r>
            <a:r>
              <a:rPr lang="en-ZA" dirty="0" smtClean="0"/>
              <a:t>     i.e.</a:t>
            </a:r>
            <a:endParaRPr lang="en-ZA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4927975"/>
              </p:ext>
            </p:extLst>
          </p:nvPr>
        </p:nvGraphicFramePr>
        <p:xfrm>
          <a:off x="2553480" y="4153080"/>
          <a:ext cx="4075920" cy="1257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858" name="Equation" r:id="rId3" imgW="1358640" imgH="419040" progId="Equation.3">
                  <p:embed/>
                </p:oleObj>
              </mc:Choice>
              <mc:Fallback>
                <p:oleObj name="Equation" r:id="rId3" imgW="135864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53480" y="4153080"/>
                        <a:ext cx="4075920" cy="1257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0934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Newton’s Second Law of Motion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b="1" dirty="0" smtClean="0"/>
              <a:t>Note</a:t>
            </a:r>
            <a:r>
              <a:rPr lang="en-US" dirty="0" smtClean="0"/>
              <a:t>:</a:t>
            </a:r>
            <a:endParaRPr lang="en-ZA" dirty="0" smtClean="0"/>
          </a:p>
          <a:p>
            <a:pPr lvl="0"/>
            <a:r>
              <a:rPr lang="en-US" dirty="0"/>
              <a:t>The mass is the </a:t>
            </a:r>
            <a:r>
              <a:rPr lang="en-US" dirty="0">
                <a:solidFill>
                  <a:schemeClr val="accent1"/>
                </a:solidFill>
              </a:rPr>
              <a:t>property</a:t>
            </a:r>
            <a:r>
              <a:rPr lang="en-US" dirty="0"/>
              <a:t> of the body which </a:t>
            </a:r>
            <a:r>
              <a:rPr lang="en-US" dirty="0">
                <a:solidFill>
                  <a:schemeClr val="accent2"/>
                </a:solidFill>
              </a:rPr>
              <a:t>resists</a:t>
            </a:r>
            <a:r>
              <a:rPr lang="en-US" dirty="0"/>
              <a:t> acceleration, and it is referred to as “</a:t>
            </a:r>
            <a:r>
              <a:rPr lang="en-US" dirty="0">
                <a:solidFill>
                  <a:srgbClr val="00B050"/>
                </a:solidFill>
              </a:rPr>
              <a:t>inertial mass</a:t>
            </a:r>
            <a:r>
              <a:rPr lang="en-US" dirty="0"/>
              <a:t>” when measured this way.</a:t>
            </a:r>
            <a:endParaRPr lang="en-ZA" dirty="0"/>
          </a:p>
          <a:p>
            <a:pPr lvl="0"/>
            <a:r>
              <a:rPr lang="en-US" dirty="0" smtClean="0"/>
              <a:t>If </a:t>
            </a:r>
            <a:r>
              <a:rPr lang="en-US" dirty="0"/>
              <a:t>a 1 kg mass is accelerating at 1 m/s</a:t>
            </a:r>
            <a:r>
              <a:rPr lang="en-US" baseline="30000" dirty="0"/>
              <a:t>2</a:t>
            </a:r>
            <a:r>
              <a:rPr lang="en-US" dirty="0"/>
              <a:t> it must be subjected to a force of 1 </a:t>
            </a:r>
            <a:r>
              <a:rPr lang="en-US" dirty="0">
                <a:solidFill>
                  <a:schemeClr val="accent2"/>
                </a:solidFill>
              </a:rPr>
              <a:t>kg m/s</a:t>
            </a:r>
            <a:r>
              <a:rPr lang="en-US" baseline="30000" dirty="0">
                <a:solidFill>
                  <a:schemeClr val="accent2"/>
                </a:solidFill>
              </a:rPr>
              <a:t>2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or 1 </a:t>
            </a:r>
            <a:r>
              <a:rPr lang="en-US" dirty="0">
                <a:solidFill>
                  <a:schemeClr val="accent2"/>
                </a:solidFill>
              </a:rPr>
              <a:t>N</a:t>
            </a:r>
            <a:r>
              <a:rPr lang="en-US" dirty="0"/>
              <a:t>.</a:t>
            </a:r>
            <a:endParaRPr lang="en-ZA" dirty="0"/>
          </a:p>
          <a:p>
            <a:pPr marL="0" indent="0">
              <a:spcBef>
                <a:spcPct val="50000"/>
              </a:spcBef>
              <a:buNone/>
            </a:pPr>
            <a:endParaRPr lang="en-ZA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6758462"/>
              </p:ext>
            </p:extLst>
          </p:nvPr>
        </p:nvGraphicFramePr>
        <p:xfrm>
          <a:off x="2438400" y="1371600"/>
          <a:ext cx="4075920" cy="1257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80" name="Equation" r:id="rId3" imgW="1358640" imgH="419040" progId="Equation.3">
                  <p:embed/>
                </p:oleObj>
              </mc:Choice>
              <mc:Fallback>
                <p:oleObj name="Equation" r:id="rId3" imgW="135864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38400" y="1371600"/>
                        <a:ext cx="4075920" cy="1257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5394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Body </a:t>
            </a:r>
            <a:r>
              <a:rPr lang="en-US" dirty="0" smtClean="0"/>
              <a:t>Diagrams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Identify the object of interest</a:t>
            </a:r>
          </a:p>
          <a:p>
            <a:pPr lvl="1"/>
            <a:r>
              <a:rPr lang="en-US" dirty="0" smtClean="0"/>
              <a:t>The object whose motion you want to study</a:t>
            </a:r>
          </a:p>
          <a:p>
            <a:r>
              <a:rPr lang="en-US" dirty="0" smtClean="0"/>
              <a:t>Draw a </a:t>
            </a:r>
            <a:r>
              <a:rPr lang="en-US" dirty="0" smtClean="0">
                <a:solidFill>
                  <a:schemeClr val="accent1"/>
                </a:solidFill>
              </a:rPr>
              <a:t>picture</a:t>
            </a:r>
            <a:r>
              <a:rPr lang="en-US" dirty="0" smtClean="0"/>
              <a:t> of the situation</a:t>
            </a:r>
          </a:p>
          <a:p>
            <a:pPr lvl="1"/>
            <a:r>
              <a:rPr lang="en-US" dirty="0" smtClean="0"/>
              <a:t>Show the object of interest and all directly-interacting objects</a:t>
            </a:r>
          </a:p>
          <a:p>
            <a:pPr lvl="1"/>
            <a:r>
              <a:rPr lang="en-US" dirty="0" smtClean="0"/>
              <a:t>Choose an </a:t>
            </a:r>
            <a:r>
              <a:rPr lang="en-US" dirty="0" smtClean="0">
                <a:solidFill>
                  <a:schemeClr val="accent2"/>
                </a:solidFill>
              </a:rPr>
              <a:t>appropriate</a:t>
            </a:r>
            <a:r>
              <a:rPr lang="en-US" dirty="0" smtClean="0"/>
              <a:t> coordinate system</a:t>
            </a:r>
          </a:p>
          <a:p>
            <a:r>
              <a:rPr lang="en-US" dirty="0" smtClean="0"/>
              <a:t>Name and label </a:t>
            </a:r>
            <a:r>
              <a:rPr lang="en-US" b="1" dirty="0"/>
              <a:t>all</a:t>
            </a:r>
            <a:r>
              <a:rPr lang="en-US" dirty="0"/>
              <a:t> the forces acting on the object of </a:t>
            </a:r>
            <a:r>
              <a:rPr lang="en-US" dirty="0" smtClean="0"/>
              <a:t>interest</a:t>
            </a:r>
          </a:p>
          <a:p>
            <a:pPr lvl="1"/>
            <a:r>
              <a:rPr lang="en-US" dirty="0" smtClean="0"/>
              <a:t>Contact and long-range forces</a:t>
            </a:r>
          </a:p>
          <a:p>
            <a:r>
              <a:rPr lang="en-US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Draw and label the net force vector </a:t>
            </a:r>
            <a:r>
              <a:rPr lang="en-US" b="1" dirty="0" err="1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F</a:t>
            </a:r>
            <a:r>
              <a:rPr lang="en-US" b="1" baseline="-25000" dirty="0" err="1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net</a:t>
            </a:r>
            <a:r>
              <a:rPr lang="en-US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en-US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en-US" dirty="0" smtClean="0"/>
              <a:t>If </a:t>
            </a:r>
            <a:r>
              <a:rPr lang="en-US" dirty="0"/>
              <a:t>the free body diagram is </a:t>
            </a:r>
            <a:r>
              <a:rPr lang="en-US" dirty="0">
                <a:solidFill>
                  <a:srgbClr val="00B050"/>
                </a:solidFill>
              </a:rPr>
              <a:t>incorrect</a:t>
            </a:r>
            <a:r>
              <a:rPr lang="en-US" dirty="0"/>
              <a:t>, the solution will likely be incorrect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843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/>
              <a:t>Free Body </a:t>
            </a:r>
            <a:r>
              <a:rPr lang="en-US" dirty="0" smtClean="0"/>
              <a:t>Diagram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spcBef>
                <a:spcPct val="50000"/>
              </a:spcBef>
              <a:buNone/>
            </a:pPr>
            <a:r>
              <a:rPr lang="en-ZA" sz="2800" dirty="0"/>
              <a:t>An elevator, lifted by a cable, is going up at a steady </a:t>
            </a:r>
            <a:r>
              <a:rPr lang="en-ZA" sz="2800" dirty="0" smtClean="0"/>
              <a:t>speed.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ZA" sz="2800" dirty="0" smtClean="0"/>
              <a:t>Identify </a:t>
            </a:r>
            <a:r>
              <a:rPr lang="en-ZA" sz="2800" dirty="0"/>
              <a:t>the forces acting on the elevator. </a:t>
            </a:r>
            <a:endParaRPr lang="en-ZA" sz="2800" dirty="0" smtClean="0"/>
          </a:p>
          <a:p>
            <a:pPr>
              <a:spcBef>
                <a:spcPct val="50000"/>
              </a:spcBef>
              <a:buFontTx/>
              <a:buChar char="-"/>
            </a:pPr>
            <a:r>
              <a:rPr lang="en-ZA" sz="2800" dirty="0" smtClean="0"/>
              <a:t>Is </a:t>
            </a:r>
            <a:r>
              <a:rPr lang="en-ZA" sz="2800" b="1" dirty="0"/>
              <a:t>T</a:t>
            </a:r>
            <a:r>
              <a:rPr lang="en-ZA" sz="2800" dirty="0"/>
              <a:t> greater than, equal to, or less than </a:t>
            </a:r>
            <a:r>
              <a:rPr lang="en-ZA" sz="2800" b="1" dirty="0" smtClean="0"/>
              <a:t>W</a:t>
            </a:r>
            <a:r>
              <a:rPr lang="en-ZA" sz="2800" dirty="0" smtClean="0"/>
              <a:t>?  </a:t>
            </a:r>
            <a:r>
              <a:rPr lang="en-ZA" sz="2800" dirty="0"/>
              <a:t>Or is there not enough information to tell?</a:t>
            </a:r>
          </a:p>
        </p:txBody>
      </p:sp>
    </p:spTree>
    <p:extLst>
      <p:ext uri="{BB962C8B-B14F-4D97-AF65-F5344CB8AC3E}">
        <p14:creationId xmlns:p14="http://schemas.microsoft.com/office/powerpoint/2010/main" val="27816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Dynamics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buNone/>
            </a:pPr>
            <a:r>
              <a:rPr lang="en-ZA" dirty="0"/>
              <a:t>An object is in </a:t>
            </a:r>
            <a:r>
              <a:rPr lang="en-ZA" dirty="0" smtClean="0"/>
              <a:t>motion when </a:t>
            </a:r>
            <a:r>
              <a:rPr lang="en-ZA" dirty="0"/>
              <a:t>the net force acting on it is </a:t>
            </a:r>
            <a:r>
              <a:rPr lang="en-ZA" b="1" dirty="0" smtClean="0"/>
              <a:t>not</a:t>
            </a:r>
            <a:r>
              <a:rPr lang="en-ZA" dirty="0" smtClean="0"/>
              <a:t> zero</a:t>
            </a:r>
            <a:r>
              <a:rPr lang="en-ZA" dirty="0"/>
              <a:t>. </a:t>
            </a:r>
            <a:r>
              <a:rPr lang="en-ZA" dirty="0" smtClean="0"/>
              <a:t> In </a:t>
            </a:r>
            <a:r>
              <a:rPr lang="en-ZA" dirty="0"/>
              <a:t>component form, this </a:t>
            </a:r>
            <a:r>
              <a:rPr lang="en-ZA" dirty="0" smtClean="0"/>
              <a:t>is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 smtClean="0"/>
          </a:p>
          <a:p>
            <a:pPr marL="0" indent="0">
              <a:buNone/>
            </a:pPr>
            <a:endParaRPr lang="en-ZA" dirty="0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5971382"/>
              </p:ext>
            </p:extLst>
          </p:nvPr>
        </p:nvGraphicFramePr>
        <p:xfrm>
          <a:off x="6324600" y="2362200"/>
          <a:ext cx="2322513" cy="1522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715" name="Equation" r:id="rId3" imgW="774360" imgH="507960" progId="Equation.3">
                  <p:embed/>
                </p:oleObj>
              </mc:Choice>
              <mc:Fallback>
                <p:oleObj name="Equation" r:id="rId3" imgW="774360" imgH="507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324600" y="2362200"/>
                        <a:ext cx="2322513" cy="1522412"/>
                      </a:xfrm>
                      <a:prstGeom prst="rect">
                        <a:avLst/>
                      </a:prstGeom>
                      <a:ln w="12700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1620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Dynamics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spcBef>
                <a:spcPct val="50000"/>
              </a:spcBef>
              <a:buNone/>
            </a:pPr>
            <a:r>
              <a:rPr lang="en-ZA" sz="2800" dirty="0" smtClean="0"/>
              <a:t>A </a:t>
            </a:r>
            <a:r>
              <a:rPr lang="en-ZA" sz="2800" dirty="0">
                <a:solidFill>
                  <a:schemeClr val="accent1"/>
                </a:solidFill>
              </a:rPr>
              <a:t>10 kg </a:t>
            </a:r>
            <a:r>
              <a:rPr lang="en-ZA" sz="2800" dirty="0"/>
              <a:t>block is pulled across a frictionless horizontal floor by a rope which makes an </a:t>
            </a:r>
            <a:r>
              <a:rPr lang="en-ZA" sz="2800" dirty="0">
                <a:solidFill>
                  <a:schemeClr val="accent1"/>
                </a:solidFill>
              </a:rPr>
              <a:t>angle of </a:t>
            </a:r>
            <a:r>
              <a:rPr lang="en-ZA" sz="2800" dirty="0" smtClean="0">
                <a:solidFill>
                  <a:schemeClr val="accent1"/>
                </a:solidFill>
              </a:rPr>
              <a:t>30° </a:t>
            </a:r>
            <a:r>
              <a:rPr lang="en-ZA" sz="2800" dirty="0"/>
              <a:t>to the horizontal</a:t>
            </a:r>
            <a:r>
              <a:rPr lang="en-ZA" sz="2800" dirty="0" smtClean="0"/>
              <a:t>.  </a:t>
            </a:r>
            <a:r>
              <a:rPr lang="en-ZA" sz="2800" dirty="0"/>
              <a:t>What is the </a:t>
            </a:r>
            <a:r>
              <a:rPr lang="en-ZA" sz="2800" dirty="0">
                <a:solidFill>
                  <a:schemeClr val="accent2"/>
                </a:solidFill>
              </a:rPr>
              <a:t>acceleration</a:t>
            </a:r>
            <a:r>
              <a:rPr lang="en-ZA" sz="2800" dirty="0"/>
              <a:t> of the block if the force exerted on it by the rope is </a:t>
            </a:r>
            <a:r>
              <a:rPr lang="en-ZA" sz="2800" dirty="0">
                <a:solidFill>
                  <a:schemeClr val="accent1"/>
                </a:solidFill>
              </a:rPr>
              <a:t>5 N</a:t>
            </a:r>
            <a:r>
              <a:rPr lang="en-ZA" sz="2800" dirty="0"/>
              <a:t>?</a:t>
            </a:r>
          </a:p>
        </p:txBody>
      </p:sp>
      <p:pic>
        <p:nvPicPr>
          <p:cNvPr id="2058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27363"/>
            <a:ext cx="9770526" cy="2687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592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Newton’s Third Law of Motion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12954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spcBef>
                <a:spcPct val="50000"/>
              </a:spcBef>
              <a:buNone/>
            </a:pPr>
            <a:r>
              <a:rPr lang="en-ZA" sz="2800" b="1" dirty="0" smtClean="0"/>
              <a:t>When </a:t>
            </a:r>
            <a:r>
              <a:rPr lang="en-ZA" sz="2800" b="1" dirty="0"/>
              <a:t>body A exerts a force on body B, then body B will exert an </a:t>
            </a:r>
            <a:r>
              <a:rPr lang="en-ZA" sz="2800" b="1" dirty="0">
                <a:solidFill>
                  <a:schemeClr val="accent2"/>
                </a:solidFill>
              </a:rPr>
              <a:t>equal and opposite </a:t>
            </a:r>
            <a:r>
              <a:rPr lang="en-ZA" sz="2800" b="1" dirty="0"/>
              <a:t>force on A</a:t>
            </a:r>
            <a:r>
              <a:rPr lang="en-ZA" sz="2800" b="1" dirty="0" smtClean="0"/>
              <a:t>.</a:t>
            </a:r>
            <a:endParaRPr lang="en-ZA" sz="2800" dirty="0"/>
          </a:p>
          <a:p>
            <a:pPr marL="0" indent="0">
              <a:spcBef>
                <a:spcPct val="50000"/>
              </a:spcBef>
              <a:buNone/>
            </a:pPr>
            <a:endParaRPr lang="en-ZA" sz="1200" dirty="0" smtClean="0"/>
          </a:p>
          <a:p>
            <a:pPr marL="0" indent="0">
              <a:spcBef>
                <a:spcPct val="50000"/>
              </a:spcBef>
              <a:buNone/>
            </a:pPr>
            <a:r>
              <a:rPr lang="en-ZA" sz="2800" dirty="0" smtClean="0"/>
              <a:t>		i.e</a:t>
            </a:r>
            <a:r>
              <a:rPr lang="en-ZA" sz="2800" dirty="0"/>
              <a:t>. 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8578377"/>
              </p:ext>
            </p:extLst>
          </p:nvPr>
        </p:nvGraphicFramePr>
        <p:xfrm>
          <a:off x="3124200" y="2286000"/>
          <a:ext cx="2095200" cy="72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50" name="Equation" r:id="rId3" imgW="698400" imgH="241200" progId="Equation.3">
                  <p:embed/>
                </p:oleObj>
              </mc:Choice>
              <mc:Fallback>
                <p:oleObj name="Equation" r:id="rId3" imgW="69840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24200" y="2286000"/>
                        <a:ext cx="2095200" cy="72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ontent Placeholder 12"/>
          <p:cNvSpPr>
            <a:spLocks noGrp="1"/>
          </p:cNvSpPr>
          <p:nvPr>
            <p:ph idx="4294967295"/>
          </p:nvPr>
        </p:nvSpPr>
        <p:spPr>
          <a:xfrm>
            <a:off x="152400" y="3657600"/>
            <a:ext cx="3581400" cy="19812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spcBef>
                <a:spcPct val="50000"/>
              </a:spcBef>
              <a:buNone/>
            </a:pPr>
            <a:r>
              <a:rPr lang="en-ZA" sz="2800" b="1" dirty="0" smtClean="0"/>
              <a:t>Note</a:t>
            </a:r>
            <a:r>
              <a:rPr lang="en-ZA" sz="2800" dirty="0"/>
              <a:t>:  Action and reaction forces ALWAYS act on different bodies.</a:t>
            </a:r>
          </a:p>
          <a:p>
            <a:pPr marL="0" indent="0">
              <a:spcBef>
                <a:spcPct val="50000"/>
              </a:spcBef>
              <a:buNone/>
            </a:pP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3625957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Newton’s Third Law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spcBef>
                <a:spcPct val="50000"/>
              </a:spcBef>
              <a:buNone/>
            </a:pPr>
            <a:r>
              <a:rPr lang="en-ZA" sz="2800" dirty="0"/>
              <a:t>A book is placed on a table. </a:t>
            </a:r>
            <a:r>
              <a:rPr lang="en-ZA" sz="2800" dirty="0" smtClean="0"/>
              <a:t> Are </a:t>
            </a:r>
            <a:r>
              <a:rPr lang="en-ZA" sz="2800" dirty="0"/>
              <a:t>these two forces </a:t>
            </a:r>
            <a:r>
              <a:rPr lang="en-ZA" sz="2800" dirty="0">
                <a:solidFill>
                  <a:schemeClr val="accent2"/>
                </a:solidFill>
              </a:rPr>
              <a:t>action and reaction</a:t>
            </a:r>
            <a:r>
              <a:rPr lang="en-ZA" sz="2800" dirty="0"/>
              <a:t> forces</a:t>
            </a:r>
            <a:r>
              <a:rPr lang="en-ZA" sz="2800" dirty="0" smtClean="0"/>
              <a:t>?</a:t>
            </a:r>
          </a:p>
          <a:p>
            <a:pPr marL="0" indent="0">
              <a:spcBef>
                <a:spcPct val="50000"/>
              </a:spcBef>
              <a:buNone/>
            </a:pPr>
            <a:endParaRPr lang="en-ZA" sz="2800" dirty="0"/>
          </a:p>
          <a:p>
            <a:pPr marL="0" indent="0">
              <a:spcBef>
                <a:spcPct val="50000"/>
              </a:spcBef>
              <a:buNone/>
            </a:pPr>
            <a:endParaRPr lang="en-ZA" sz="2800" dirty="0" smtClean="0"/>
          </a:p>
          <a:p>
            <a:pPr marL="0" indent="0">
              <a:spcBef>
                <a:spcPct val="50000"/>
              </a:spcBef>
              <a:buNone/>
            </a:pPr>
            <a:endParaRPr lang="en-ZA" sz="2800" dirty="0"/>
          </a:p>
          <a:p>
            <a:pPr marL="0" indent="0">
              <a:spcBef>
                <a:spcPct val="50000"/>
              </a:spcBef>
              <a:buNone/>
            </a:pPr>
            <a:endParaRPr lang="en-ZA" sz="2800" dirty="0" smtClean="0"/>
          </a:p>
          <a:p>
            <a:pPr marL="0" indent="0">
              <a:spcBef>
                <a:spcPct val="50000"/>
              </a:spcBef>
              <a:buNone/>
            </a:pPr>
            <a:r>
              <a:rPr lang="en-ZA" sz="2800" b="1" dirty="0" smtClean="0"/>
              <a:t>W</a:t>
            </a:r>
            <a:r>
              <a:rPr lang="en-ZA" sz="2800" dirty="0" smtClean="0"/>
              <a:t> = Force of </a:t>
            </a:r>
            <a:r>
              <a:rPr lang="en-ZA" sz="2800" dirty="0" smtClean="0">
                <a:solidFill>
                  <a:schemeClr val="accent1"/>
                </a:solidFill>
              </a:rPr>
              <a:t>Earth</a:t>
            </a:r>
            <a:r>
              <a:rPr lang="en-ZA" sz="2800" dirty="0" smtClean="0"/>
              <a:t> on </a:t>
            </a:r>
            <a:r>
              <a:rPr lang="en-ZA" sz="2800" dirty="0">
                <a:solidFill>
                  <a:schemeClr val="accent2"/>
                </a:solidFill>
              </a:rPr>
              <a:t>B</a:t>
            </a:r>
            <a:r>
              <a:rPr lang="en-ZA" sz="2800" dirty="0" smtClean="0">
                <a:solidFill>
                  <a:schemeClr val="accent2"/>
                </a:solidFill>
              </a:rPr>
              <a:t>ook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ZA" sz="2800" b="1" dirty="0" smtClean="0"/>
              <a:t>N</a:t>
            </a:r>
            <a:r>
              <a:rPr lang="en-ZA" sz="2800" dirty="0" smtClean="0"/>
              <a:t> = Force of </a:t>
            </a:r>
            <a:r>
              <a:rPr lang="en-ZA" sz="2800" dirty="0" smtClean="0">
                <a:solidFill>
                  <a:srgbClr val="00B050"/>
                </a:solidFill>
              </a:rPr>
              <a:t>Table</a:t>
            </a:r>
            <a:r>
              <a:rPr lang="en-ZA" sz="2800" dirty="0" smtClean="0"/>
              <a:t> on </a:t>
            </a:r>
            <a:r>
              <a:rPr lang="en-ZA" sz="2800" dirty="0">
                <a:solidFill>
                  <a:schemeClr val="accent2"/>
                </a:solidFill>
              </a:rPr>
              <a:t>B</a:t>
            </a:r>
            <a:r>
              <a:rPr lang="en-ZA" sz="2800" dirty="0" smtClean="0">
                <a:solidFill>
                  <a:schemeClr val="accent2"/>
                </a:solidFill>
              </a:rPr>
              <a:t>ook</a:t>
            </a:r>
            <a:endParaRPr lang="en-ZA" sz="2800" dirty="0">
              <a:solidFill>
                <a:schemeClr val="accent2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40575"/>
            <a:ext cx="10864470" cy="323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4572000" y="3012175"/>
            <a:ext cx="0" cy="1214438"/>
          </a:xfrm>
          <a:prstGeom prst="straightConnector1">
            <a:avLst/>
          </a:prstGeom>
          <a:ln w="635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038600" y="3276600"/>
            <a:ext cx="0" cy="1147762"/>
          </a:xfrm>
          <a:prstGeom prst="straightConnector1">
            <a:avLst/>
          </a:prstGeom>
          <a:ln w="63500">
            <a:solidFill>
              <a:srgbClr val="00B05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2000435"/>
              </p:ext>
            </p:extLst>
          </p:nvPr>
        </p:nvGraphicFramePr>
        <p:xfrm>
          <a:off x="3352800" y="3718976"/>
          <a:ext cx="412200" cy="53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254" name="Equation" r:id="rId4" imgW="164880" imgH="215640" progId="Equation.3">
                  <p:embed/>
                </p:oleObj>
              </mc:Choice>
              <mc:Fallback>
                <p:oleObj name="Equation" r:id="rId4" imgW="1648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52800" y="3718976"/>
                        <a:ext cx="412200" cy="53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6704573"/>
              </p:ext>
            </p:extLst>
          </p:nvPr>
        </p:nvGraphicFramePr>
        <p:xfrm>
          <a:off x="4876800" y="3692275"/>
          <a:ext cx="507600" cy="53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255" name="Equation" r:id="rId6" imgW="203040" imgH="215640" progId="Equation.3">
                  <p:embed/>
                </p:oleObj>
              </mc:Choice>
              <mc:Fallback>
                <p:oleObj name="Equation" r:id="rId6" imgW="20304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876800" y="3692275"/>
                        <a:ext cx="507600" cy="53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5491465" y="1676400"/>
            <a:ext cx="28905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A. </a:t>
            </a:r>
            <a:r>
              <a:rPr lang="en-US" sz="2800" b="1" dirty="0" smtClean="0">
                <a:solidFill>
                  <a:srgbClr val="0070C0"/>
                </a:solidFill>
              </a:rPr>
              <a:t>YES</a:t>
            </a:r>
            <a:r>
              <a:rPr lang="en-US" sz="2800" b="1" dirty="0">
                <a:solidFill>
                  <a:srgbClr val="0070C0"/>
                </a:solidFill>
              </a:rPr>
              <a:t>	</a:t>
            </a:r>
            <a:r>
              <a:rPr lang="en-US" sz="2800" b="1" dirty="0">
                <a:solidFill>
                  <a:srgbClr val="00B050"/>
                </a:solidFill>
              </a:rPr>
              <a:t>B. </a:t>
            </a:r>
            <a:r>
              <a:rPr lang="en-US" sz="2800" b="1" dirty="0" smtClean="0">
                <a:solidFill>
                  <a:srgbClr val="00B050"/>
                </a:solidFill>
              </a:rPr>
              <a:t>NO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8356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Weight: The Force of Gravity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spcBef>
                <a:spcPct val="50000"/>
              </a:spcBef>
              <a:buNone/>
            </a:pPr>
            <a:r>
              <a:rPr lang="en-ZA" sz="2800" dirty="0"/>
              <a:t>A body undergoing free fall accelerated downwards under gravity with an acceleration </a:t>
            </a:r>
            <a:r>
              <a:rPr lang="en-ZA" sz="2800" b="1" dirty="0"/>
              <a:t>g</a:t>
            </a:r>
            <a:r>
              <a:rPr lang="en-ZA" sz="2800" dirty="0"/>
              <a:t>.  </a:t>
            </a:r>
            <a:r>
              <a:rPr lang="en-ZA" sz="2800" dirty="0" smtClean="0"/>
              <a:t>From </a:t>
            </a:r>
            <a:r>
              <a:rPr lang="en-ZA" sz="2800" dirty="0"/>
              <a:t>Newton’s 2nd law this means that the body must be experiencing a “</a:t>
            </a:r>
            <a:r>
              <a:rPr lang="en-ZA" sz="2800" dirty="0">
                <a:solidFill>
                  <a:schemeClr val="accent2"/>
                </a:solidFill>
              </a:rPr>
              <a:t>force of gravity</a:t>
            </a:r>
            <a:r>
              <a:rPr lang="en-ZA" sz="2800" dirty="0"/>
              <a:t>”     </a:t>
            </a:r>
          </a:p>
          <a:p>
            <a:pPr marL="0" indent="0">
              <a:spcBef>
                <a:spcPct val="50000"/>
              </a:spcBef>
              <a:buNone/>
            </a:pPr>
            <a:endParaRPr lang="en-ZA" sz="2800" dirty="0" smtClean="0"/>
          </a:p>
          <a:p>
            <a:pPr marL="0" indent="0">
              <a:spcBef>
                <a:spcPct val="50000"/>
              </a:spcBef>
              <a:buNone/>
            </a:pPr>
            <a:r>
              <a:rPr lang="en-ZA" sz="2800" dirty="0" smtClean="0"/>
              <a:t>We </a:t>
            </a:r>
            <a:r>
              <a:rPr lang="en-ZA" sz="2800" dirty="0"/>
              <a:t>refer to the gravitational force as the “</a:t>
            </a:r>
            <a:r>
              <a:rPr lang="en-ZA" sz="2800" dirty="0">
                <a:solidFill>
                  <a:schemeClr val="accent2"/>
                </a:solidFill>
              </a:rPr>
              <a:t>weight</a:t>
            </a:r>
            <a:r>
              <a:rPr lang="en-ZA" sz="2800" dirty="0"/>
              <a:t>”,</a:t>
            </a:r>
          </a:p>
          <a:p>
            <a:pPr marL="0" indent="0">
              <a:spcBef>
                <a:spcPct val="50000"/>
              </a:spcBef>
              <a:buNone/>
            </a:pPr>
            <a:endParaRPr lang="en-ZA" sz="1600" dirty="0"/>
          </a:p>
          <a:p>
            <a:pPr marL="0" indent="0">
              <a:spcBef>
                <a:spcPct val="50000"/>
              </a:spcBef>
              <a:buNone/>
            </a:pPr>
            <a:r>
              <a:rPr lang="en-ZA" sz="2800" dirty="0" smtClean="0"/>
              <a:t>		i.e</a:t>
            </a:r>
            <a:r>
              <a:rPr lang="en-ZA" sz="2800" dirty="0"/>
              <a:t>.	 </a:t>
            </a:r>
          </a:p>
          <a:p>
            <a:pPr marL="0" indent="0">
              <a:spcBef>
                <a:spcPct val="50000"/>
              </a:spcBef>
              <a:buNone/>
            </a:pPr>
            <a:endParaRPr lang="en-ZA" sz="2800" dirty="0"/>
          </a:p>
          <a:p>
            <a:pPr marL="0" indent="0">
              <a:spcBef>
                <a:spcPct val="50000"/>
              </a:spcBef>
              <a:buNone/>
            </a:pPr>
            <a:endParaRPr lang="en-ZA" sz="28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361324"/>
              </p:ext>
            </p:extLst>
          </p:nvPr>
        </p:nvGraphicFramePr>
        <p:xfrm>
          <a:off x="2896080" y="2629800"/>
          <a:ext cx="1980720" cy="79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727" name="Equation" r:id="rId3" imgW="660240" imgH="266400" progId="Equation.3">
                  <p:embed/>
                </p:oleObj>
              </mc:Choice>
              <mc:Fallback>
                <p:oleObj name="Equation" r:id="rId3" imgW="660240" imgH="266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96080" y="2629800"/>
                        <a:ext cx="1980720" cy="79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3630220"/>
              </p:ext>
            </p:extLst>
          </p:nvPr>
        </p:nvGraphicFramePr>
        <p:xfrm>
          <a:off x="3163320" y="4458000"/>
          <a:ext cx="1637280" cy="72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728" name="Equation" r:id="rId5" imgW="545760" imgH="241200" progId="Equation.3">
                  <p:embed/>
                </p:oleObj>
              </mc:Choice>
              <mc:Fallback>
                <p:oleObj name="Equation" r:id="rId5" imgW="54576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63320" y="4458000"/>
                        <a:ext cx="1637280" cy="72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723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4: Newton’s Laws of Motion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199" cy="1219200"/>
          </a:xfrm>
          <a:prstGeom prst="rect">
            <a:avLst/>
          </a:prstGeom>
        </p:spPr>
        <p:txBody>
          <a:bodyPr anchor="t" anchorCtr="0"/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chemeClr val="accent2"/>
                </a:solidFill>
              </a:rPr>
              <a:t>Dynamics</a:t>
            </a:r>
            <a:r>
              <a:rPr lang="en-US" dirty="0" smtClean="0"/>
              <a:t> is the description of </a:t>
            </a:r>
            <a:r>
              <a:rPr lang="en-US" dirty="0" smtClean="0">
                <a:solidFill>
                  <a:schemeClr val="accent1"/>
                </a:solidFill>
              </a:rPr>
              <a:t>why</a:t>
            </a:r>
            <a:r>
              <a:rPr lang="en-US" dirty="0" smtClean="0"/>
              <a:t> objects </a:t>
            </a:r>
            <a:r>
              <a:rPr lang="en-US" dirty="0" smtClean="0">
                <a:solidFill>
                  <a:srgbClr val="00B050"/>
                </a:solidFill>
              </a:rPr>
              <a:t>move</a:t>
            </a:r>
            <a:r>
              <a:rPr lang="en-US" dirty="0" smtClean="0"/>
              <a:t> and the </a:t>
            </a:r>
            <a:r>
              <a:rPr lang="en-US" dirty="0" smtClean="0">
                <a:solidFill>
                  <a:schemeClr val="accent1"/>
                </a:solidFill>
              </a:rPr>
              <a:t>connection</a:t>
            </a:r>
            <a:r>
              <a:rPr lang="en-US" dirty="0" smtClean="0"/>
              <a:t> between forces and motion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Mass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spcBef>
                <a:spcPct val="50000"/>
              </a:spcBef>
              <a:buNone/>
            </a:pPr>
            <a:r>
              <a:rPr lang="en-ZA" dirty="0">
                <a:solidFill>
                  <a:schemeClr val="accent1"/>
                </a:solidFill>
              </a:rPr>
              <a:t>Mass</a:t>
            </a:r>
            <a:r>
              <a:rPr lang="en-ZA" dirty="0"/>
              <a:t> is the measure of inertia of an object. </a:t>
            </a:r>
            <a:r>
              <a:rPr lang="en-ZA" dirty="0" smtClean="0"/>
              <a:t> In </a:t>
            </a:r>
            <a:r>
              <a:rPr lang="en-ZA" dirty="0"/>
              <a:t>the SI system, mass is measured in </a:t>
            </a:r>
            <a:r>
              <a:rPr lang="en-ZA" dirty="0">
                <a:solidFill>
                  <a:schemeClr val="accent2"/>
                </a:solidFill>
              </a:rPr>
              <a:t>kilograms</a:t>
            </a:r>
            <a:r>
              <a:rPr lang="en-ZA" dirty="0"/>
              <a:t>.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ZA" dirty="0"/>
              <a:t>Mass is not </a:t>
            </a:r>
            <a:r>
              <a:rPr lang="en-ZA" dirty="0">
                <a:solidFill>
                  <a:srgbClr val="00B050"/>
                </a:solidFill>
              </a:rPr>
              <a:t>weight</a:t>
            </a:r>
            <a:r>
              <a:rPr lang="en-ZA" dirty="0"/>
              <a:t>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ZA" dirty="0"/>
              <a:t>Mass is a </a:t>
            </a:r>
            <a:r>
              <a:rPr lang="en-ZA" dirty="0">
                <a:solidFill>
                  <a:schemeClr val="accent2"/>
                </a:solidFill>
              </a:rPr>
              <a:t>property</a:t>
            </a:r>
            <a:r>
              <a:rPr lang="en-ZA" dirty="0"/>
              <a:t> of an object. </a:t>
            </a:r>
            <a:r>
              <a:rPr lang="en-ZA" dirty="0" smtClean="0"/>
              <a:t> Weight </a:t>
            </a:r>
            <a:r>
              <a:rPr lang="en-ZA" dirty="0"/>
              <a:t>is the </a:t>
            </a:r>
            <a:r>
              <a:rPr lang="en-ZA" dirty="0">
                <a:solidFill>
                  <a:schemeClr val="accent1"/>
                </a:solidFill>
              </a:rPr>
              <a:t>force</a:t>
            </a:r>
            <a:r>
              <a:rPr lang="en-ZA" dirty="0"/>
              <a:t> exerted on that object by gravity.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ZA" dirty="0"/>
              <a:t>If you go to the moon, whose gravitational acceleration is about 1/6 g, you will </a:t>
            </a:r>
            <a:r>
              <a:rPr lang="en-ZA" dirty="0">
                <a:solidFill>
                  <a:schemeClr val="accent2"/>
                </a:solidFill>
              </a:rPr>
              <a:t>weigh much less</a:t>
            </a:r>
            <a:r>
              <a:rPr lang="en-ZA" dirty="0"/>
              <a:t>. </a:t>
            </a:r>
            <a:r>
              <a:rPr lang="en-ZA" dirty="0" smtClean="0"/>
              <a:t> Your </a:t>
            </a:r>
            <a:r>
              <a:rPr lang="en-ZA" dirty="0">
                <a:solidFill>
                  <a:schemeClr val="accent1"/>
                </a:solidFill>
              </a:rPr>
              <a:t>mass</a:t>
            </a:r>
            <a:r>
              <a:rPr lang="en-ZA" dirty="0"/>
              <a:t>, however, will be the </a:t>
            </a:r>
            <a:r>
              <a:rPr lang="en-ZA" dirty="0">
                <a:solidFill>
                  <a:schemeClr val="accent1"/>
                </a:solidFill>
              </a:rPr>
              <a:t>same</a:t>
            </a:r>
            <a:r>
              <a:rPr lang="en-Z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5298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Apparent Weight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763000" cy="609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spcBef>
                <a:spcPct val="50000"/>
              </a:spcBef>
              <a:buNone/>
            </a:pPr>
            <a:r>
              <a:rPr lang="en-ZA" sz="2800" dirty="0" smtClean="0"/>
              <a:t>Gravity is </a:t>
            </a:r>
            <a:r>
              <a:rPr lang="en-ZA" sz="2800" b="1" dirty="0" smtClean="0"/>
              <a:t>not</a:t>
            </a:r>
            <a:r>
              <a:rPr lang="en-ZA" sz="2800" dirty="0" smtClean="0"/>
              <a:t> a force that you can </a:t>
            </a:r>
            <a:r>
              <a:rPr lang="en-ZA" sz="2800" dirty="0" smtClean="0">
                <a:solidFill>
                  <a:schemeClr val="accent2"/>
                </a:solidFill>
              </a:rPr>
              <a:t>feel or sense </a:t>
            </a:r>
            <a:r>
              <a:rPr lang="en-ZA" sz="2800" dirty="0" smtClean="0"/>
              <a:t>directly.</a:t>
            </a:r>
          </a:p>
        </p:txBody>
      </p:sp>
      <p:sp>
        <p:nvSpPr>
          <p:cNvPr id="13" name="Content Placeholder 12"/>
          <p:cNvSpPr txBox="1">
            <a:spLocks/>
          </p:cNvSpPr>
          <p:nvPr/>
        </p:nvSpPr>
        <p:spPr>
          <a:xfrm>
            <a:off x="152400" y="2057400"/>
            <a:ext cx="7696200" cy="4038600"/>
          </a:xfrm>
          <a:prstGeom prst="rect">
            <a:avLst/>
          </a:prstGeom>
        </p:spPr>
        <p:txBody>
          <a:bodyPr anchor="t" anchorCtr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 typeface="Arial" pitchFamily="34" charset="0"/>
              <a:buNone/>
            </a:pPr>
            <a:r>
              <a:rPr lang="en-ZA" sz="2800" dirty="0" smtClean="0"/>
              <a:t>The </a:t>
            </a:r>
            <a:r>
              <a:rPr lang="en-ZA" sz="2800" dirty="0" smtClean="0">
                <a:solidFill>
                  <a:schemeClr val="accent1"/>
                </a:solidFill>
              </a:rPr>
              <a:t>sensation</a:t>
            </a:r>
            <a:r>
              <a:rPr lang="en-ZA" sz="2800" dirty="0" smtClean="0"/>
              <a:t> of weight (how heavy you feel) is due to the contact forces pressing against you.</a:t>
            </a:r>
          </a:p>
          <a:p>
            <a:pPr marL="0" indent="0">
              <a:spcBef>
                <a:spcPct val="50000"/>
              </a:spcBef>
              <a:buFont typeface="Arial" pitchFamily="34" charset="0"/>
              <a:buNone/>
            </a:pPr>
            <a:r>
              <a:rPr lang="en-ZA" sz="2800" dirty="0" smtClean="0"/>
              <a:t>When you stand on a scale, the contact force is the upward spring force acting on your feet.  If you and the scale are in </a:t>
            </a:r>
            <a:r>
              <a:rPr lang="en-ZA" sz="2800" dirty="0" smtClean="0">
                <a:solidFill>
                  <a:srgbClr val="00B050"/>
                </a:solidFill>
              </a:rPr>
              <a:t>equilibrium</a:t>
            </a:r>
            <a:r>
              <a:rPr lang="en-ZA" sz="2800" dirty="0" smtClean="0"/>
              <a:t>, the scale will read your weight.  If not, it will read your “</a:t>
            </a:r>
            <a:r>
              <a:rPr lang="en-ZA" sz="2800" dirty="0" smtClean="0">
                <a:solidFill>
                  <a:schemeClr val="accent2"/>
                </a:solidFill>
              </a:rPr>
              <a:t>apparent weight</a:t>
            </a:r>
            <a:r>
              <a:rPr lang="en-ZA" sz="2800" dirty="0" smtClean="0"/>
              <a:t>.”  </a:t>
            </a:r>
          </a:p>
          <a:p>
            <a:pPr marL="0" indent="0">
              <a:spcBef>
                <a:spcPct val="50000"/>
              </a:spcBef>
              <a:buFont typeface="Arial" pitchFamily="34" charset="0"/>
              <a:buNone/>
            </a:pPr>
            <a:endParaRPr lang="en-ZA" sz="2800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751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Apparent Weight</a:t>
            </a:r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3457777"/>
              </p:ext>
            </p:extLst>
          </p:nvPr>
        </p:nvGraphicFramePr>
        <p:xfrm>
          <a:off x="304800" y="1371600"/>
          <a:ext cx="182844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708" name="Equation" r:id="rId3" imgW="609480" imgH="228600" progId="Equation.DSMT4">
                  <p:embed/>
                </p:oleObj>
              </mc:Choice>
              <mc:Fallback>
                <p:oleObj name="Equation" r:id="rId3" imgW="6094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" y="1371600"/>
                        <a:ext cx="182844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2514600" y="1752600"/>
            <a:ext cx="457200" cy="0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12"/>
          <p:cNvSpPr txBox="1">
            <a:spLocks/>
          </p:cNvSpPr>
          <p:nvPr/>
        </p:nvSpPr>
        <p:spPr>
          <a:xfrm>
            <a:off x="152400" y="4038600"/>
            <a:ext cx="5562600" cy="2057400"/>
          </a:xfrm>
          <a:prstGeom prst="rect">
            <a:avLst/>
          </a:prstGeom>
        </p:spPr>
        <p:txBody>
          <a:bodyPr anchor="t" anchorCtr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 typeface="Arial" pitchFamily="34" charset="0"/>
              <a:buNone/>
            </a:pPr>
            <a:endParaRPr lang="en-ZA" sz="2800" dirty="0"/>
          </a:p>
        </p:txBody>
      </p:sp>
      <p:sp>
        <p:nvSpPr>
          <p:cNvPr id="11" name="Content Placeholder 12"/>
          <p:cNvSpPr txBox="1">
            <a:spLocks/>
          </p:cNvSpPr>
          <p:nvPr/>
        </p:nvSpPr>
        <p:spPr>
          <a:xfrm>
            <a:off x="152400" y="3505200"/>
            <a:ext cx="6477000" cy="1562100"/>
          </a:xfrm>
          <a:prstGeom prst="rect">
            <a:avLst/>
          </a:prstGeom>
        </p:spPr>
        <p:txBody>
          <a:bodyPr anchor="t" anchorCtr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 typeface="Arial" pitchFamily="34" charset="0"/>
              <a:buNone/>
            </a:pPr>
            <a:r>
              <a:rPr lang="en-ZA" sz="2800" dirty="0" smtClean="0"/>
              <a:t>Let’s define the apparent weight (</a:t>
            </a:r>
            <a:r>
              <a:rPr lang="en-ZA" sz="2800" b="1" dirty="0" err="1" smtClean="0"/>
              <a:t>W</a:t>
            </a:r>
            <a:r>
              <a:rPr lang="en-ZA" sz="2800" b="1" baseline="-25000" dirty="0" err="1" smtClean="0"/>
              <a:t>app</a:t>
            </a:r>
            <a:r>
              <a:rPr lang="en-ZA" sz="2800" dirty="0" smtClean="0"/>
              <a:t>) as the magnitude of the contact force (</a:t>
            </a:r>
            <a:r>
              <a:rPr lang="en-ZA" sz="2800" b="1" dirty="0" smtClean="0"/>
              <a:t>N</a:t>
            </a:r>
            <a:r>
              <a:rPr lang="en-ZA" sz="2800" dirty="0" smtClean="0"/>
              <a:t>) that supports you.</a:t>
            </a:r>
            <a:endParaRPr lang="en-ZA" sz="2800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9558674"/>
              </p:ext>
            </p:extLst>
          </p:nvPr>
        </p:nvGraphicFramePr>
        <p:xfrm>
          <a:off x="1447800" y="5219700"/>
          <a:ext cx="2971800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709" name="Equation" r:id="rId5" imgW="990360" imgH="266400" progId="Equation.3">
                  <p:embed/>
                </p:oleObj>
              </mc:Choice>
              <mc:Fallback>
                <p:oleObj name="Equation" r:id="rId5" imgW="990360" imgH="2664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219700"/>
                        <a:ext cx="2971800" cy="798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0344326"/>
              </p:ext>
            </p:extLst>
          </p:nvPr>
        </p:nvGraphicFramePr>
        <p:xfrm>
          <a:off x="3238500" y="1411287"/>
          <a:ext cx="247650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710" name="Equation" r:id="rId7" imgW="825480" imgH="241200" progId="Equation.3">
                  <p:embed/>
                </p:oleObj>
              </mc:Choice>
              <mc:Fallback>
                <p:oleObj name="Equation" r:id="rId7" imgW="825480" imgH="2412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0" y="1411287"/>
                        <a:ext cx="2476500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2679487"/>
              </p:ext>
            </p:extLst>
          </p:nvPr>
        </p:nvGraphicFramePr>
        <p:xfrm>
          <a:off x="1676400" y="2514600"/>
          <a:ext cx="247650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711" name="Equation" r:id="rId9" imgW="825480" imgH="241200" progId="Equation.3">
                  <p:embed/>
                </p:oleObj>
              </mc:Choice>
              <mc:Fallback>
                <p:oleObj name="Equation" r:id="rId9" imgW="825480" imgH="241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514600"/>
                        <a:ext cx="2476500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451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Apparent Weight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spcBef>
                <a:spcPct val="50000"/>
              </a:spcBef>
              <a:buNone/>
            </a:pPr>
            <a:r>
              <a:rPr lang="en-ZA" sz="2800" dirty="0"/>
              <a:t>A </a:t>
            </a:r>
            <a:r>
              <a:rPr lang="en-ZA" sz="2800" dirty="0">
                <a:solidFill>
                  <a:schemeClr val="accent1"/>
                </a:solidFill>
              </a:rPr>
              <a:t>50 kg </a:t>
            </a:r>
            <a:r>
              <a:rPr lang="en-ZA" sz="2800" dirty="0"/>
              <a:t>student gets in a </a:t>
            </a:r>
            <a:r>
              <a:rPr lang="en-ZA" sz="2800" dirty="0">
                <a:solidFill>
                  <a:schemeClr val="accent1"/>
                </a:solidFill>
              </a:rPr>
              <a:t>1000 kg </a:t>
            </a:r>
            <a:r>
              <a:rPr lang="en-ZA" sz="2800" dirty="0"/>
              <a:t>elevator at rest. </a:t>
            </a:r>
            <a:r>
              <a:rPr lang="en-ZA" sz="2800" dirty="0" smtClean="0"/>
              <a:t> As </a:t>
            </a:r>
            <a:r>
              <a:rPr lang="en-ZA" sz="2800" dirty="0"/>
              <a:t>the elevator begins to move, she has an apparent weight of </a:t>
            </a:r>
            <a:r>
              <a:rPr lang="en-ZA" sz="2800" dirty="0">
                <a:solidFill>
                  <a:schemeClr val="accent1"/>
                </a:solidFill>
              </a:rPr>
              <a:t>600 N</a:t>
            </a:r>
            <a:r>
              <a:rPr lang="en-ZA" sz="2800" dirty="0"/>
              <a:t> for the first </a:t>
            </a:r>
            <a:r>
              <a:rPr lang="en-ZA" sz="2800" dirty="0">
                <a:solidFill>
                  <a:schemeClr val="accent1"/>
                </a:solidFill>
              </a:rPr>
              <a:t>3 s</a:t>
            </a:r>
            <a:r>
              <a:rPr lang="en-ZA" sz="2800" dirty="0"/>
              <a:t>. </a:t>
            </a:r>
            <a:r>
              <a:rPr lang="en-ZA" sz="2800" dirty="0" smtClean="0"/>
              <a:t> How </a:t>
            </a:r>
            <a:r>
              <a:rPr lang="en-ZA" sz="2800" dirty="0">
                <a:solidFill>
                  <a:schemeClr val="accent2"/>
                </a:solidFill>
              </a:rPr>
              <a:t>far</a:t>
            </a:r>
            <a:r>
              <a:rPr lang="en-ZA" sz="2800" dirty="0"/>
              <a:t> has the elevator moved, and in </a:t>
            </a:r>
            <a:r>
              <a:rPr lang="en-ZA" sz="2800" dirty="0">
                <a:solidFill>
                  <a:schemeClr val="accent2"/>
                </a:solidFill>
              </a:rPr>
              <a:t>which direction</a:t>
            </a:r>
            <a:r>
              <a:rPr lang="en-ZA" sz="2800" dirty="0"/>
              <a:t>, at the end of </a:t>
            </a:r>
            <a:r>
              <a:rPr lang="en-ZA" sz="2800" dirty="0">
                <a:solidFill>
                  <a:schemeClr val="accent1"/>
                </a:solidFill>
              </a:rPr>
              <a:t>3 s</a:t>
            </a:r>
            <a:r>
              <a:rPr lang="en-ZA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460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Force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399" y="1066800"/>
            <a:ext cx="8839201" cy="10668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spcBef>
                <a:spcPct val="50000"/>
              </a:spcBef>
              <a:buNone/>
            </a:pPr>
            <a:r>
              <a:rPr lang="en-US" sz="2800" dirty="0" smtClean="0"/>
              <a:t>The key is understanding the normal force is that it </a:t>
            </a:r>
            <a:r>
              <a:rPr lang="en-US" sz="2800" b="1" dirty="0" smtClean="0">
                <a:solidFill>
                  <a:srgbClr val="00B050"/>
                </a:solidFill>
              </a:rPr>
              <a:t>adjusts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smtClean="0"/>
              <a:t>to the force applied by the object.  </a:t>
            </a:r>
          </a:p>
        </p:txBody>
      </p:sp>
      <p:sp>
        <p:nvSpPr>
          <p:cNvPr id="8" name="Content Placeholder 12"/>
          <p:cNvSpPr>
            <a:spLocks noGrp="1"/>
          </p:cNvSpPr>
          <p:nvPr>
            <p:ph idx="4294967295"/>
          </p:nvPr>
        </p:nvSpPr>
        <p:spPr>
          <a:xfrm>
            <a:off x="142525" y="2438400"/>
            <a:ext cx="7934675" cy="3800999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spcBef>
                <a:spcPct val="50000"/>
              </a:spcBef>
              <a:buNone/>
            </a:pPr>
            <a:r>
              <a:rPr lang="en-US" sz="2800" dirty="0" smtClean="0"/>
              <a:t>The atomic “springs” that make up the surface </a:t>
            </a:r>
            <a:r>
              <a:rPr lang="en-US" sz="2800" dirty="0" smtClean="0">
                <a:solidFill>
                  <a:schemeClr val="accent2"/>
                </a:solidFill>
              </a:rPr>
              <a:t>produce</a:t>
            </a:r>
            <a:r>
              <a:rPr lang="en-US" sz="2800" dirty="0" smtClean="0"/>
              <a:t> the normal force.  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sz="2800" dirty="0" smtClean="0"/>
              <a:t>The harder the objects bears down on the surface, the more the normal responds, adjusting itself so the object </a:t>
            </a:r>
            <a:r>
              <a:rPr lang="en-US" sz="2800" dirty="0" smtClean="0">
                <a:solidFill>
                  <a:schemeClr val="accent1"/>
                </a:solidFill>
              </a:rPr>
              <a:t>stays</a:t>
            </a:r>
            <a:r>
              <a:rPr lang="en-US" sz="2800" dirty="0" smtClean="0"/>
              <a:t> on the surface</a:t>
            </a:r>
          </a:p>
        </p:txBody>
      </p:sp>
    </p:spTree>
    <p:extLst>
      <p:ext uri="{BB962C8B-B14F-4D97-AF65-F5344CB8AC3E}">
        <p14:creationId xmlns:p14="http://schemas.microsoft.com/office/powerpoint/2010/main" val="3266864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Normal Force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spcBef>
                <a:spcPct val="50000"/>
              </a:spcBef>
              <a:buNone/>
            </a:pPr>
            <a:r>
              <a:rPr lang="en-ZA" sz="2800" dirty="0"/>
              <a:t>A </a:t>
            </a:r>
            <a:r>
              <a:rPr lang="en-ZA" sz="2800" dirty="0">
                <a:solidFill>
                  <a:schemeClr val="accent1"/>
                </a:solidFill>
              </a:rPr>
              <a:t>10.0 kg </a:t>
            </a:r>
            <a:r>
              <a:rPr lang="en-ZA" sz="2800" dirty="0"/>
              <a:t>box rests on a table.  (a) Calculate the </a:t>
            </a:r>
            <a:r>
              <a:rPr lang="en-ZA" sz="2800" dirty="0">
                <a:solidFill>
                  <a:schemeClr val="accent2"/>
                </a:solidFill>
              </a:rPr>
              <a:t>normal force</a:t>
            </a:r>
            <a:r>
              <a:rPr lang="en-ZA" sz="2800" dirty="0"/>
              <a:t>.  (b) A rope is now tied around the box and a </a:t>
            </a:r>
            <a:r>
              <a:rPr lang="en-ZA" sz="2800" dirty="0">
                <a:solidFill>
                  <a:schemeClr val="accent1"/>
                </a:solidFill>
              </a:rPr>
              <a:t>40.0 N</a:t>
            </a:r>
            <a:r>
              <a:rPr lang="en-ZA" sz="2800" dirty="0"/>
              <a:t> force is applied upward, calculate the </a:t>
            </a:r>
            <a:r>
              <a:rPr lang="en-ZA" sz="2800" dirty="0">
                <a:solidFill>
                  <a:schemeClr val="accent2"/>
                </a:solidFill>
              </a:rPr>
              <a:t>normal force</a:t>
            </a:r>
            <a:r>
              <a:rPr lang="en-ZA" sz="2800" dirty="0"/>
              <a:t>.  (c) What </a:t>
            </a:r>
            <a:r>
              <a:rPr lang="en-ZA" sz="2800" dirty="0">
                <a:solidFill>
                  <a:schemeClr val="accent2"/>
                </a:solidFill>
              </a:rPr>
              <a:t>happens</a:t>
            </a:r>
            <a:r>
              <a:rPr lang="en-ZA" sz="2800" dirty="0"/>
              <a:t> if a </a:t>
            </a:r>
            <a:r>
              <a:rPr lang="en-ZA" sz="2800" dirty="0">
                <a:solidFill>
                  <a:schemeClr val="accent1"/>
                </a:solidFill>
              </a:rPr>
              <a:t>100.0 N</a:t>
            </a:r>
            <a:r>
              <a:rPr lang="en-ZA" sz="2800" dirty="0"/>
              <a:t> force is applied to the rope?</a:t>
            </a:r>
          </a:p>
        </p:txBody>
      </p:sp>
      <p:pic>
        <p:nvPicPr>
          <p:cNvPr id="22528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276600"/>
            <a:ext cx="4472679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5481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Normal Force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spcBef>
                <a:spcPct val="50000"/>
              </a:spcBef>
              <a:buNone/>
            </a:pPr>
            <a:r>
              <a:rPr lang="en-ZA" sz="2800" dirty="0"/>
              <a:t>A </a:t>
            </a:r>
            <a:r>
              <a:rPr lang="en-ZA" sz="2800" dirty="0">
                <a:solidFill>
                  <a:schemeClr val="accent1"/>
                </a:solidFill>
              </a:rPr>
              <a:t>75 kg </a:t>
            </a:r>
            <a:r>
              <a:rPr lang="en-ZA" sz="2800" dirty="0"/>
              <a:t>skier starts down a </a:t>
            </a:r>
            <a:r>
              <a:rPr lang="en-ZA" sz="2800" dirty="0">
                <a:solidFill>
                  <a:schemeClr val="accent1"/>
                </a:solidFill>
              </a:rPr>
              <a:t>50-m</a:t>
            </a:r>
            <a:r>
              <a:rPr lang="en-ZA" sz="2800" dirty="0"/>
              <a:t>-high, </a:t>
            </a:r>
            <a:r>
              <a:rPr lang="en-ZA" sz="2800" dirty="0">
                <a:solidFill>
                  <a:schemeClr val="accent1"/>
                </a:solidFill>
              </a:rPr>
              <a:t>10°</a:t>
            </a:r>
            <a:r>
              <a:rPr lang="en-ZA" sz="2800" dirty="0"/>
              <a:t> slope on frictionless skis. </a:t>
            </a:r>
            <a:r>
              <a:rPr lang="en-ZA" sz="2800" dirty="0" smtClean="0"/>
              <a:t> What </a:t>
            </a:r>
            <a:r>
              <a:rPr lang="en-ZA" sz="2800" dirty="0"/>
              <a:t>is his </a:t>
            </a:r>
            <a:r>
              <a:rPr lang="en-ZA" sz="2800" dirty="0">
                <a:solidFill>
                  <a:schemeClr val="accent2"/>
                </a:solidFill>
              </a:rPr>
              <a:t>speed</a:t>
            </a:r>
            <a:r>
              <a:rPr lang="en-ZA" sz="2800" dirty="0"/>
              <a:t> at the bottom?</a:t>
            </a:r>
          </a:p>
        </p:txBody>
      </p:sp>
    </p:spTree>
    <p:extLst>
      <p:ext uri="{BB962C8B-B14F-4D97-AF65-F5344CB8AC3E}">
        <p14:creationId xmlns:p14="http://schemas.microsoft.com/office/powerpoint/2010/main" val="2113034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Friction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spcBef>
                <a:spcPct val="50000"/>
              </a:spcBef>
              <a:buNone/>
            </a:pPr>
            <a:r>
              <a:rPr lang="en-ZA" sz="2800" dirty="0"/>
              <a:t>Consider the application of a </a:t>
            </a:r>
            <a:r>
              <a:rPr lang="en-ZA" sz="2800" dirty="0">
                <a:solidFill>
                  <a:schemeClr val="accent2"/>
                </a:solidFill>
              </a:rPr>
              <a:t>small force</a:t>
            </a:r>
            <a:r>
              <a:rPr lang="en-ZA" sz="2800" dirty="0"/>
              <a:t> to a stationary body on a rough horizontal surface. </a:t>
            </a:r>
            <a:endParaRPr lang="en-ZA" sz="2800" dirty="0" smtClean="0"/>
          </a:p>
          <a:p>
            <a:pPr marL="0" indent="0">
              <a:spcBef>
                <a:spcPct val="50000"/>
              </a:spcBef>
              <a:buNone/>
            </a:pPr>
            <a:endParaRPr lang="en-ZA" sz="2800" dirty="0"/>
          </a:p>
          <a:p>
            <a:pPr marL="0" indent="0">
              <a:spcBef>
                <a:spcPct val="50000"/>
              </a:spcBef>
              <a:buNone/>
            </a:pPr>
            <a:endParaRPr lang="en-ZA" sz="2800" dirty="0" smtClean="0"/>
          </a:p>
          <a:p>
            <a:pPr marL="0" indent="0">
              <a:spcBef>
                <a:spcPts val="600"/>
              </a:spcBef>
              <a:buNone/>
            </a:pPr>
            <a:endParaRPr lang="en-ZA" sz="1200" dirty="0"/>
          </a:p>
          <a:p>
            <a:pPr marL="0" indent="0">
              <a:spcBef>
                <a:spcPts val="600"/>
              </a:spcBef>
              <a:buNone/>
            </a:pPr>
            <a:r>
              <a:rPr lang="en-ZA" sz="2400" dirty="0" smtClean="0"/>
              <a:t>At </a:t>
            </a:r>
            <a:r>
              <a:rPr lang="en-ZA" sz="2400" dirty="0"/>
              <a:t>first the application of </a:t>
            </a:r>
            <a:r>
              <a:rPr lang="en-ZA" sz="2400" dirty="0">
                <a:solidFill>
                  <a:schemeClr val="accent2"/>
                </a:solidFill>
              </a:rPr>
              <a:t>small force </a:t>
            </a:r>
            <a:r>
              <a:rPr lang="en-ZA" sz="2400" dirty="0"/>
              <a:t>does </a:t>
            </a:r>
            <a:r>
              <a:rPr lang="en-ZA" sz="2400" b="1" dirty="0"/>
              <a:t>not</a:t>
            </a:r>
            <a:r>
              <a:rPr lang="en-ZA" sz="2400" dirty="0"/>
              <a:t> induce any motion.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ZA" sz="2400" dirty="0" smtClean="0"/>
              <a:t>If </a:t>
            </a:r>
            <a:r>
              <a:rPr lang="en-ZA" sz="2400" dirty="0"/>
              <a:t>we </a:t>
            </a:r>
            <a:r>
              <a:rPr lang="en-ZA" sz="2400" dirty="0" smtClean="0"/>
              <a:t>apply </a:t>
            </a:r>
            <a:r>
              <a:rPr lang="en-ZA" sz="2400" dirty="0"/>
              <a:t>the force on the </a:t>
            </a:r>
            <a:r>
              <a:rPr lang="en-ZA" sz="2400" dirty="0">
                <a:solidFill>
                  <a:schemeClr val="accent1"/>
                </a:solidFill>
              </a:rPr>
              <a:t>other side </a:t>
            </a:r>
            <a:r>
              <a:rPr lang="en-ZA" sz="2400" dirty="0"/>
              <a:t>of the body it still does </a:t>
            </a:r>
            <a:r>
              <a:rPr lang="en-ZA" sz="2400" b="1" dirty="0"/>
              <a:t>not</a:t>
            </a:r>
            <a:r>
              <a:rPr lang="en-ZA" sz="2400" dirty="0"/>
              <a:t> move</a:t>
            </a:r>
            <a:r>
              <a:rPr lang="en-ZA" sz="2400" dirty="0" smtClean="0"/>
              <a:t>.  (not directional dependant)</a:t>
            </a:r>
            <a:endParaRPr lang="en-ZA" sz="2400" dirty="0"/>
          </a:p>
          <a:p>
            <a:pPr marL="0" indent="0">
              <a:spcBef>
                <a:spcPts val="600"/>
              </a:spcBef>
              <a:buNone/>
            </a:pPr>
            <a:r>
              <a:rPr lang="en-ZA" sz="2400" dirty="0" smtClean="0"/>
              <a:t>We </a:t>
            </a:r>
            <a:r>
              <a:rPr lang="en-ZA" sz="2400" dirty="0">
                <a:solidFill>
                  <a:srgbClr val="00B050"/>
                </a:solidFill>
              </a:rPr>
              <a:t>increase</a:t>
            </a:r>
            <a:r>
              <a:rPr lang="en-ZA" sz="2400" dirty="0"/>
              <a:t> the applied </a:t>
            </a:r>
            <a:r>
              <a:rPr lang="en-ZA" sz="2400" dirty="0" smtClean="0"/>
              <a:t>force and </a:t>
            </a:r>
            <a:r>
              <a:rPr lang="en-ZA" sz="2400" dirty="0"/>
              <a:t>the body still does </a:t>
            </a:r>
            <a:r>
              <a:rPr lang="en-ZA" sz="2400" b="1" dirty="0"/>
              <a:t>not</a:t>
            </a:r>
            <a:r>
              <a:rPr lang="en-ZA" sz="2400" dirty="0"/>
              <a:t> move.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ZA" sz="2400" dirty="0" smtClean="0"/>
              <a:t>As </a:t>
            </a:r>
            <a:r>
              <a:rPr lang="en-ZA" sz="2400" dirty="0"/>
              <a:t>we increase the applied force the body will eventually </a:t>
            </a:r>
            <a:r>
              <a:rPr lang="en-ZA" sz="2400" dirty="0">
                <a:solidFill>
                  <a:schemeClr val="accent2"/>
                </a:solidFill>
              </a:rPr>
              <a:t>begin</a:t>
            </a:r>
            <a:r>
              <a:rPr lang="en-ZA" sz="2400" dirty="0"/>
              <a:t> to move. </a:t>
            </a:r>
            <a:r>
              <a:rPr lang="en-ZA" sz="2400" dirty="0" smtClean="0"/>
              <a:t> (There is an upper limit on the frictional force)</a:t>
            </a:r>
          </a:p>
          <a:p>
            <a:pPr marL="0" indent="0">
              <a:spcBef>
                <a:spcPts val="600"/>
              </a:spcBef>
              <a:buNone/>
            </a:pPr>
            <a:endParaRPr lang="en-ZA" sz="24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362200" y="3200400"/>
            <a:ext cx="4419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505200" y="2286000"/>
            <a:ext cx="2133600" cy="9144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638800" y="2971800"/>
            <a:ext cx="864000" cy="0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641200" y="2971800"/>
            <a:ext cx="864000" cy="0"/>
          </a:xfrm>
          <a:prstGeom prst="straightConnector1">
            <a:avLst/>
          </a:prstGeom>
          <a:ln w="38100"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638800" y="2743200"/>
            <a:ext cx="1296000" cy="0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638800" y="2514600"/>
            <a:ext cx="1728000" cy="0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359200" y="2057400"/>
            <a:ext cx="648000" cy="0"/>
          </a:xfrm>
          <a:prstGeom prst="straightConnector1">
            <a:avLst/>
          </a:prstGeom>
          <a:ln w="38100">
            <a:solidFill>
              <a:schemeClr val="accent2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849800"/>
              </p:ext>
            </p:extLst>
          </p:nvPr>
        </p:nvGraphicFramePr>
        <p:xfrm>
          <a:off x="6128400" y="1820691"/>
          <a:ext cx="316800" cy="44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81" name="Equation" r:id="rId4" imgW="126720" imgH="177480" progId="Equation.3">
                  <p:embed/>
                </p:oleObj>
              </mc:Choice>
              <mc:Fallback>
                <p:oleObj name="Equation" r:id="rId4" imgW="12672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28400" y="1820691"/>
                        <a:ext cx="316800" cy="44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5647207"/>
              </p:ext>
            </p:extLst>
          </p:nvPr>
        </p:nvGraphicFramePr>
        <p:xfrm>
          <a:off x="7620000" y="2536209"/>
          <a:ext cx="349200" cy="50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82" name="Equation" r:id="rId6" imgW="139680" imgH="203040" progId="Equation.3">
                  <p:embed/>
                </p:oleObj>
              </mc:Choice>
              <mc:Fallback>
                <p:oleObj name="Equation" r:id="rId6" imgW="1396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620000" y="2536209"/>
                        <a:ext cx="349200" cy="507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254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Friction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spcBef>
                <a:spcPct val="50000"/>
              </a:spcBef>
              <a:buNone/>
            </a:pPr>
            <a:r>
              <a:rPr lang="en-ZA" sz="2800" dirty="0"/>
              <a:t>Experiments show that the size of the </a:t>
            </a:r>
            <a:r>
              <a:rPr lang="en-ZA" sz="2800" dirty="0">
                <a:solidFill>
                  <a:schemeClr val="accent2"/>
                </a:solidFill>
              </a:rPr>
              <a:t>force</a:t>
            </a:r>
            <a:r>
              <a:rPr lang="en-ZA" sz="2800" dirty="0"/>
              <a:t> needed to just cause movement of the body </a:t>
            </a:r>
            <a:r>
              <a:rPr lang="en-ZA" sz="2800" dirty="0">
                <a:solidFill>
                  <a:srgbClr val="00B050"/>
                </a:solidFill>
              </a:rPr>
              <a:t>depends</a:t>
            </a:r>
            <a:r>
              <a:rPr lang="en-ZA" sz="2800" dirty="0"/>
              <a:t> on: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ZA" sz="2800" dirty="0" smtClean="0"/>
              <a:t>the </a:t>
            </a:r>
            <a:r>
              <a:rPr lang="en-ZA" sz="2800" dirty="0"/>
              <a:t>nature of the </a:t>
            </a:r>
            <a:r>
              <a:rPr lang="en-ZA" sz="2800" dirty="0">
                <a:solidFill>
                  <a:schemeClr val="accent1"/>
                </a:solidFill>
              </a:rPr>
              <a:t>surface</a:t>
            </a:r>
            <a:r>
              <a:rPr lang="en-ZA" sz="2800" dirty="0"/>
              <a:t> (i.e. smooth / </a:t>
            </a:r>
            <a:r>
              <a:rPr lang="en-ZA" sz="2800" dirty="0" smtClean="0"/>
              <a:t>rough)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ZA" sz="2800" dirty="0" smtClean="0"/>
              <a:t>the </a:t>
            </a:r>
            <a:r>
              <a:rPr lang="en-ZA" sz="2800" dirty="0">
                <a:solidFill>
                  <a:schemeClr val="accent2"/>
                </a:solidFill>
              </a:rPr>
              <a:t>normal force </a:t>
            </a:r>
            <a:r>
              <a:rPr lang="en-ZA" sz="2800" dirty="0"/>
              <a:t>exerted by the surface on the body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ZA" sz="2800" dirty="0"/>
              <a:t>	</a:t>
            </a:r>
            <a:endParaRPr lang="en-ZA" sz="2800" dirty="0" smtClean="0"/>
          </a:p>
          <a:p>
            <a:pPr marL="0" indent="0">
              <a:spcBef>
                <a:spcPct val="50000"/>
              </a:spcBef>
              <a:buNone/>
            </a:pPr>
            <a:r>
              <a:rPr lang="en-ZA" sz="2800" dirty="0" smtClean="0"/>
              <a:t>where </a:t>
            </a:r>
            <a:r>
              <a:rPr lang="el-GR" sz="2800" i="1" dirty="0" smtClean="0"/>
              <a:t>μ</a:t>
            </a:r>
            <a:r>
              <a:rPr lang="en-ZA" sz="2800" i="1" baseline="-25000" dirty="0" smtClean="0"/>
              <a:t>s</a:t>
            </a:r>
            <a:r>
              <a:rPr lang="en-ZA" sz="2800" dirty="0" smtClean="0"/>
              <a:t> </a:t>
            </a:r>
            <a:r>
              <a:rPr lang="en-ZA" sz="2800" dirty="0"/>
              <a:t>is the </a:t>
            </a:r>
            <a:r>
              <a:rPr lang="en-ZA" sz="2800" dirty="0">
                <a:solidFill>
                  <a:schemeClr val="accent1"/>
                </a:solidFill>
              </a:rPr>
              <a:t>static</a:t>
            </a:r>
            <a:r>
              <a:rPr lang="en-ZA" sz="2800" dirty="0"/>
              <a:t> coefficient of friction.</a:t>
            </a:r>
          </a:p>
          <a:p>
            <a:pPr marL="0" indent="0">
              <a:spcBef>
                <a:spcPct val="50000"/>
              </a:spcBef>
              <a:buNone/>
            </a:pPr>
            <a:endParaRPr lang="en-ZA" sz="28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7098896"/>
              </p:ext>
            </p:extLst>
          </p:nvPr>
        </p:nvGraphicFramePr>
        <p:xfrm>
          <a:off x="2902800" y="3352800"/>
          <a:ext cx="2507400" cy="66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23" name="Equation" r:id="rId3" imgW="1002960" imgH="266400" progId="Equation.3">
                  <p:embed/>
                </p:oleObj>
              </mc:Choice>
              <mc:Fallback>
                <p:oleObj name="Equation" r:id="rId3" imgW="1002960" imgH="266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02800" y="3352800"/>
                        <a:ext cx="2507400" cy="66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495800" y="5334000"/>
            <a:ext cx="3962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/>
              <a:t>Static = two surfaces are </a:t>
            </a:r>
            <a:r>
              <a:rPr lang="en-US" sz="2400" b="1" dirty="0" smtClean="0"/>
              <a:t>not</a:t>
            </a:r>
            <a:r>
              <a:rPr lang="en-US" sz="2400" dirty="0" smtClean="0"/>
              <a:t> moving relative to each other</a:t>
            </a:r>
            <a:endParaRPr lang="en-US" sz="2400" dirty="0">
              <a:solidFill>
                <a:schemeClr val="accent2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144672" y="4624316"/>
            <a:ext cx="1371600" cy="762000"/>
          </a:xfrm>
          <a:prstGeom prst="straightConnector1">
            <a:avLst/>
          </a:prstGeom>
          <a:ln w="38100">
            <a:solidFill>
              <a:schemeClr val="accent2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9007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Friction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buNone/>
            </a:pPr>
            <a:r>
              <a:rPr lang="en-US" sz="2800" dirty="0"/>
              <a:t>In general for the stationary situation </a:t>
            </a:r>
            <a:endParaRPr lang="en-ZA" sz="2800" dirty="0"/>
          </a:p>
          <a:p>
            <a:pPr marL="0" indent="0">
              <a:buNone/>
            </a:pPr>
            <a:endParaRPr lang="en-ZA" sz="4000" dirty="0"/>
          </a:p>
          <a:p>
            <a:pPr marL="0" indent="0">
              <a:buNone/>
            </a:pPr>
            <a:r>
              <a:rPr lang="en-US" sz="2800" dirty="0"/>
              <a:t>Once the body begins to move the frictional force usually reduces so</a:t>
            </a:r>
            <a:endParaRPr lang="en-ZA" sz="2800" dirty="0"/>
          </a:p>
          <a:p>
            <a:pPr marL="0" indent="0">
              <a:buNone/>
            </a:pPr>
            <a:endParaRPr lang="en-ZA" sz="2800" dirty="0"/>
          </a:p>
          <a:p>
            <a:pPr marL="0" indent="0">
              <a:buNone/>
            </a:pPr>
            <a:r>
              <a:rPr lang="en-US" sz="2800" dirty="0"/>
              <a:t>where </a:t>
            </a:r>
            <a:r>
              <a:rPr lang="en-US" sz="2800" i="1" dirty="0">
                <a:sym typeface="Symbol"/>
              </a:rPr>
              <a:t></a:t>
            </a:r>
            <a:r>
              <a:rPr lang="en-US" sz="2800" i="1" baseline="-25000" dirty="0"/>
              <a:t>k</a:t>
            </a:r>
            <a:r>
              <a:rPr lang="en-US" sz="2800" dirty="0"/>
              <a:t> is the </a:t>
            </a:r>
            <a:r>
              <a:rPr lang="en-US" sz="2800" dirty="0">
                <a:solidFill>
                  <a:schemeClr val="accent1"/>
                </a:solidFill>
              </a:rPr>
              <a:t>kinetic</a:t>
            </a:r>
            <a:r>
              <a:rPr lang="en-US" sz="2800" dirty="0"/>
              <a:t> coefficient of friction and, usually, </a:t>
            </a:r>
            <a:r>
              <a:rPr lang="en-US" sz="2800" dirty="0" smtClean="0"/>
              <a:t>   </a:t>
            </a:r>
            <a:r>
              <a:rPr lang="en-US" sz="2800" i="1" dirty="0" smtClean="0">
                <a:sym typeface="Symbol"/>
              </a:rPr>
              <a:t></a:t>
            </a:r>
            <a:r>
              <a:rPr lang="en-US" sz="2800" i="1" baseline="-25000" dirty="0"/>
              <a:t>k</a:t>
            </a:r>
            <a:r>
              <a:rPr lang="en-US" sz="2800" dirty="0"/>
              <a:t> &lt; </a:t>
            </a:r>
            <a:r>
              <a:rPr lang="en-US" sz="2800" i="1" dirty="0">
                <a:sym typeface="Symbol"/>
              </a:rPr>
              <a:t></a:t>
            </a:r>
            <a:r>
              <a:rPr lang="en-US" sz="2800" i="1" baseline="-25000" dirty="0"/>
              <a:t>s</a:t>
            </a:r>
            <a:r>
              <a:rPr lang="en-US" sz="2800" dirty="0"/>
              <a:t>.</a:t>
            </a:r>
            <a:endParaRPr lang="en-ZA" sz="2800" dirty="0"/>
          </a:p>
          <a:p>
            <a:pPr marL="0" indent="0">
              <a:buNone/>
            </a:pPr>
            <a:r>
              <a:rPr lang="en-ZA" sz="2800" dirty="0"/>
              <a:t/>
            </a:r>
            <a:br>
              <a:rPr lang="en-ZA" sz="2800" dirty="0"/>
            </a:br>
            <a:endParaRPr lang="en-ZA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4743658"/>
              </p:ext>
            </p:extLst>
          </p:nvPr>
        </p:nvGraphicFramePr>
        <p:xfrm>
          <a:off x="3810000" y="1620000"/>
          <a:ext cx="1586700" cy="66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302" name="Equation" r:id="rId3" imgW="634680" imgH="266400" progId="Equation.3">
                  <p:embed/>
                </p:oleObj>
              </mc:Choice>
              <mc:Fallback>
                <p:oleObj name="Equation" r:id="rId3" imgW="634680" imgH="266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0000" y="1620000"/>
                        <a:ext cx="1586700" cy="66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4156852"/>
              </p:ext>
            </p:extLst>
          </p:nvPr>
        </p:nvGraphicFramePr>
        <p:xfrm>
          <a:off x="3810000" y="2991600"/>
          <a:ext cx="1619100" cy="66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303" name="Equation" r:id="rId5" imgW="647640" imgH="266400" progId="Equation.3">
                  <p:embed/>
                </p:oleObj>
              </mc:Choice>
              <mc:Fallback>
                <p:oleObj name="Equation" r:id="rId5" imgW="647640" imgH="266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10000" y="2991600"/>
                        <a:ext cx="1619100" cy="66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572000" y="5053084"/>
            <a:ext cx="3962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/>
              <a:t>Kinetic = two surfaces </a:t>
            </a:r>
            <a:r>
              <a:rPr lang="en-US" sz="2400" b="1" dirty="0" smtClean="0"/>
              <a:t>are</a:t>
            </a:r>
            <a:r>
              <a:rPr lang="en-US" sz="2400" dirty="0" smtClean="0"/>
              <a:t> moving relative to each other</a:t>
            </a:r>
            <a:endParaRPr lang="en-US" sz="2400" dirty="0">
              <a:solidFill>
                <a:schemeClr val="accent2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220872" y="4343400"/>
            <a:ext cx="1371600" cy="762000"/>
          </a:xfrm>
          <a:prstGeom prst="straightConnector1">
            <a:avLst/>
          </a:prstGeom>
          <a:ln w="38100">
            <a:solidFill>
              <a:schemeClr val="accent2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0738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objects move?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4648200" cy="16764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spcBef>
                <a:spcPct val="50000"/>
              </a:spcBef>
              <a:buNone/>
            </a:pPr>
            <a:r>
              <a:rPr lang="en-US" sz="2800" dirty="0" smtClean="0"/>
              <a:t>What is the “</a:t>
            </a:r>
            <a:r>
              <a:rPr lang="en-US" sz="2800" dirty="0" smtClean="0">
                <a:solidFill>
                  <a:schemeClr val="accent2"/>
                </a:solidFill>
              </a:rPr>
              <a:t>natural state</a:t>
            </a:r>
            <a:r>
              <a:rPr lang="en-US" sz="2800" dirty="0" smtClean="0"/>
              <a:t>” of an object [Aristotle, ~350 BC]?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800" b="1" dirty="0" smtClean="0">
                <a:solidFill>
                  <a:srgbClr val="00B050"/>
                </a:solidFill>
              </a:rPr>
              <a:t>In </a:t>
            </a:r>
            <a:r>
              <a:rPr lang="en-US" sz="2800" b="1" dirty="0">
                <a:solidFill>
                  <a:srgbClr val="00B050"/>
                </a:solidFill>
              </a:rPr>
              <a:t>M</a:t>
            </a:r>
            <a:r>
              <a:rPr lang="en-US" sz="2800" b="1" dirty="0" smtClean="0">
                <a:solidFill>
                  <a:srgbClr val="00B050"/>
                </a:solidFill>
              </a:rPr>
              <a:t>otion </a:t>
            </a:r>
            <a:r>
              <a:rPr lang="en-US" sz="2800" dirty="0" smtClean="0"/>
              <a:t>or </a:t>
            </a:r>
            <a:r>
              <a:rPr lang="en-US" sz="2800" b="1" dirty="0" smtClean="0">
                <a:solidFill>
                  <a:schemeClr val="accent1"/>
                </a:solidFill>
              </a:rPr>
              <a:t>At Rest</a:t>
            </a:r>
            <a:r>
              <a:rPr lang="en-US" sz="2800" dirty="0" smtClean="0"/>
              <a:t>?</a:t>
            </a:r>
          </a:p>
        </p:txBody>
      </p:sp>
      <p:sp>
        <p:nvSpPr>
          <p:cNvPr id="7" name="Content Placeholder 12"/>
          <p:cNvSpPr>
            <a:spLocks noGrp="1"/>
          </p:cNvSpPr>
          <p:nvPr>
            <p:ph idx="4294967295"/>
          </p:nvPr>
        </p:nvSpPr>
        <p:spPr>
          <a:xfrm>
            <a:off x="152400" y="2819400"/>
            <a:ext cx="4648200" cy="14478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spcBef>
                <a:spcPct val="50000"/>
              </a:spcBef>
              <a:buNone/>
            </a:pPr>
            <a:r>
              <a:rPr lang="en-US" sz="2800" dirty="0" smtClean="0"/>
              <a:t>What if we remove </a:t>
            </a:r>
            <a:r>
              <a:rPr lang="en-US" sz="2800" b="1" dirty="0" smtClean="0"/>
              <a:t>friction</a:t>
            </a:r>
            <a:r>
              <a:rPr lang="en-US" sz="2800" dirty="0" smtClean="0"/>
              <a:t> (</a:t>
            </a:r>
            <a:r>
              <a:rPr lang="en-US" sz="2800" dirty="0" smtClean="0">
                <a:solidFill>
                  <a:schemeClr val="accent2"/>
                </a:solidFill>
              </a:rPr>
              <a:t>the idealized case </a:t>
            </a:r>
            <a:r>
              <a:rPr lang="en-US" sz="2800" dirty="0" smtClean="0"/>
              <a:t>[Galileo, ~1600 AD])?</a:t>
            </a:r>
            <a:endParaRPr lang="en-US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022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Friction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spcBef>
                <a:spcPct val="50000"/>
              </a:spcBef>
              <a:buNone/>
            </a:pPr>
            <a:r>
              <a:rPr lang="en-US" sz="2800" dirty="0"/>
              <a:t>The </a:t>
            </a:r>
            <a:r>
              <a:rPr lang="en-US" sz="2800" dirty="0">
                <a:solidFill>
                  <a:schemeClr val="accent1"/>
                </a:solidFill>
              </a:rPr>
              <a:t>static</a:t>
            </a:r>
            <a:r>
              <a:rPr lang="en-US" sz="2800" dirty="0"/>
              <a:t> frictional force </a:t>
            </a:r>
            <a:r>
              <a:rPr lang="en-US" sz="2800" dirty="0">
                <a:solidFill>
                  <a:schemeClr val="accent1"/>
                </a:solidFill>
              </a:rPr>
              <a:t>increases</a:t>
            </a:r>
            <a:r>
              <a:rPr lang="en-US" sz="2800" dirty="0"/>
              <a:t> as the applied force increases, until it reaches its </a:t>
            </a:r>
            <a:r>
              <a:rPr lang="en-US" sz="2800" dirty="0">
                <a:solidFill>
                  <a:schemeClr val="accent1"/>
                </a:solidFill>
              </a:rPr>
              <a:t>maximum</a:t>
            </a:r>
            <a:r>
              <a:rPr lang="en-US" sz="2800" dirty="0"/>
              <a:t>. </a:t>
            </a:r>
            <a:r>
              <a:rPr lang="en-US" sz="2800" dirty="0" smtClean="0"/>
              <a:t> Then </a:t>
            </a:r>
            <a:r>
              <a:rPr lang="en-US" sz="2800" dirty="0"/>
              <a:t>the object starts to move, and the </a:t>
            </a:r>
            <a:r>
              <a:rPr lang="en-US" sz="2800" dirty="0">
                <a:solidFill>
                  <a:schemeClr val="accent1"/>
                </a:solidFill>
              </a:rPr>
              <a:t>kinetic</a:t>
            </a:r>
            <a:r>
              <a:rPr lang="en-US" sz="2800" dirty="0"/>
              <a:t> frictional force takes over.</a:t>
            </a:r>
          </a:p>
        </p:txBody>
      </p:sp>
    </p:spTree>
    <p:extLst>
      <p:ext uri="{BB962C8B-B14F-4D97-AF65-F5344CB8AC3E}">
        <p14:creationId xmlns:p14="http://schemas.microsoft.com/office/powerpoint/2010/main" val="102497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Friction 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buNone/>
            </a:pPr>
            <a:r>
              <a:rPr lang="en-ZA" dirty="0"/>
              <a:t>A </a:t>
            </a:r>
            <a:r>
              <a:rPr lang="en-ZA" dirty="0">
                <a:solidFill>
                  <a:schemeClr val="accent1"/>
                </a:solidFill>
              </a:rPr>
              <a:t>2 kg </a:t>
            </a:r>
            <a:r>
              <a:rPr lang="en-ZA" dirty="0"/>
              <a:t>block is pulled across a rough horizontal surface (</a:t>
            </a:r>
            <a:r>
              <a:rPr lang="en-ZA" i="1" dirty="0">
                <a:solidFill>
                  <a:schemeClr val="accent1"/>
                </a:solidFill>
                <a:sym typeface="Symbol"/>
              </a:rPr>
              <a:t></a:t>
            </a:r>
            <a:r>
              <a:rPr lang="en-ZA" i="1" baseline="-25000" dirty="0">
                <a:solidFill>
                  <a:schemeClr val="accent1"/>
                </a:solidFill>
              </a:rPr>
              <a:t>k</a:t>
            </a:r>
            <a:r>
              <a:rPr lang="en-ZA" dirty="0">
                <a:solidFill>
                  <a:schemeClr val="accent1"/>
                </a:solidFill>
              </a:rPr>
              <a:t> = 0.2</a:t>
            </a:r>
            <a:r>
              <a:rPr lang="en-ZA" dirty="0"/>
              <a:t>) by a rope which makes an angle of </a:t>
            </a:r>
            <a:r>
              <a:rPr lang="en-ZA" dirty="0">
                <a:solidFill>
                  <a:schemeClr val="accent1"/>
                </a:solidFill>
              </a:rPr>
              <a:t>30</a:t>
            </a:r>
            <a:r>
              <a:rPr lang="en-ZA" dirty="0">
                <a:solidFill>
                  <a:schemeClr val="accent1"/>
                </a:solidFill>
                <a:sym typeface="Symbol"/>
              </a:rPr>
              <a:t></a:t>
            </a:r>
            <a:r>
              <a:rPr lang="en-ZA" dirty="0"/>
              <a:t> to the horizontal.   What is the </a:t>
            </a:r>
            <a:r>
              <a:rPr lang="en-ZA" dirty="0">
                <a:solidFill>
                  <a:schemeClr val="accent2"/>
                </a:solidFill>
              </a:rPr>
              <a:t>acceleration </a:t>
            </a:r>
            <a:r>
              <a:rPr lang="en-ZA" dirty="0"/>
              <a:t>of the block if the force exerted by the rope is </a:t>
            </a:r>
            <a:r>
              <a:rPr lang="en-ZA" dirty="0">
                <a:solidFill>
                  <a:schemeClr val="accent1"/>
                </a:solidFill>
              </a:rPr>
              <a:t>5 N</a:t>
            </a:r>
            <a:r>
              <a:rPr lang="en-ZA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76458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Friction 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buNone/>
            </a:pPr>
            <a:r>
              <a:rPr lang="en-ZA" dirty="0" smtClean="0"/>
              <a:t>A </a:t>
            </a:r>
            <a:r>
              <a:rPr lang="en-ZA" dirty="0">
                <a:solidFill>
                  <a:schemeClr val="accent1"/>
                </a:solidFill>
              </a:rPr>
              <a:t>2 kg</a:t>
            </a:r>
            <a:r>
              <a:rPr lang="en-ZA" dirty="0"/>
              <a:t> block slides along a smooth horizontal surface at </a:t>
            </a:r>
            <a:r>
              <a:rPr lang="en-ZA" dirty="0">
                <a:solidFill>
                  <a:schemeClr val="accent1"/>
                </a:solidFill>
              </a:rPr>
              <a:t>2.4 m/s</a:t>
            </a:r>
            <a:r>
              <a:rPr lang="en-ZA" dirty="0"/>
              <a:t>.  </a:t>
            </a:r>
            <a:r>
              <a:rPr lang="en-ZA" dirty="0" smtClean="0"/>
              <a:t>It </a:t>
            </a:r>
            <a:r>
              <a:rPr lang="en-ZA" dirty="0"/>
              <a:t>then encounters a rough section of the surface and travels for a further </a:t>
            </a:r>
            <a:r>
              <a:rPr lang="en-ZA" dirty="0">
                <a:solidFill>
                  <a:schemeClr val="accent1"/>
                </a:solidFill>
              </a:rPr>
              <a:t>1.5 m</a:t>
            </a:r>
            <a:r>
              <a:rPr lang="en-ZA" dirty="0"/>
              <a:t> before it comes to rest.  What is the </a:t>
            </a:r>
            <a:r>
              <a:rPr lang="en-ZA" dirty="0">
                <a:solidFill>
                  <a:schemeClr val="accent2"/>
                </a:solidFill>
              </a:rPr>
              <a:t>coefficient of friction </a:t>
            </a:r>
            <a:r>
              <a:rPr lang="en-ZA" dirty="0"/>
              <a:t>between block and table?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1247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Interacting Objects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12192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spcBef>
                <a:spcPct val="50000"/>
              </a:spcBef>
              <a:buNone/>
            </a:pPr>
            <a:r>
              <a:rPr lang="en-ZA" sz="2800" dirty="0" smtClean="0"/>
              <a:t>Objects in contact will produce Newton’s third </a:t>
            </a:r>
            <a:r>
              <a:rPr lang="en-ZA" sz="2800" dirty="0"/>
              <a:t>l</a:t>
            </a:r>
            <a:r>
              <a:rPr lang="en-ZA" sz="2800" dirty="0" smtClean="0"/>
              <a:t>aw </a:t>
            </a:r>
            <a:r>
              <a:rPr lang="en-ZA" sz="2800" dirty="0" smtClean="0">
                <a:solidFill>
                  <a:schemeClr val="accent2"/>
                </a:solidFill>
              </a:rPr>
              <a:t>action/reaction </a:t>
            </a:r>
            <a:r>
              <a:rPr lang="en-ZA" sz="2800" dirty="0" smtClean="0"/>
              <a:t>pairs.  </a:t>
            </a:r>
          </a:p>
        </p:txBody>
      </p:sp>
      <p:sp>
        <p:nvSpPr>
          <p:cNvPr id="18" name="Content Placeholder 12"/>
          <p:cNvSpPr>
            <a:spLocks noGrp="1"/>
          </p:cNvSpPr>
          <p:nvPr>
            <p:ph idx="4294967295"/>
          </p:nvPr>
        </p:nvSpPr>
        <p:spPr>
          <a:xfrm>
            <a:off x="914400" y="2438400"/>
            <a:ext cx="6705600" cy="16002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spcBef>
                <a:spcPct val="50000"/>
              </a:spcBef>
              <a:buNone/>
            </a:pPr>
            <a:r>
              <a:rPr lang="en-ZA" sz="2800" dirty="0" smtClean="0"/>
              <a:t>Solving two or more objects interacting via direct contact forces will require applying Newton’s </a:t>
            </a:r>
            <a:r>
              <a:rPr lang="en-ZA" sz="2800" dirty="0" smtClean="0">
                <a:solidFill>
                  <a:srgbClr val="00B050"/>
                </a:solidFill>
              </a:rPr>
              <a:t>second</a:t>
            </a:r>
            <a:r>
              <a:rPr lang="en-ZA" sz="2800" dirty="0" smtClean="0"/>
              <a:t> and </a:t>
            </a:r>
            <a:r>
              <a:rPr lang="en-ZA" sz="2800" dirty="0" smtClean="0">
                <a:solidFill>
                  <a:schemeClr val="accent1"/>
                </a:solidFill>
              </a:rPr>
              <a:t>third</a:t>
            </a:r>
            <a:r>
              <a:rPr lang="en-ZA" sz="2800" dirty="0" smtClean="0"/>
              <a:t> laws.</a:t>
            </a:r>
            <a:endParaRPr lang="en-ZA" sz="1200" dirty="0"/>
          </a:p>
        </p:txBody>
      </p:sp>
      <p:sp>
        <p:nvSpPr>
          <p:cNvPr id="19" name="Content Placeholder 12"/>
          <p:cNvSpPr>
            <a:spLocks noGrp="1"/>
          </p:cNvSpPr>
          <p:nvPr>
            <p:ph idx="4294967295"/>
          </p:nvPr>
        </p:nvSpPr>
        <p:spPr>
          <a:xfrm>
            <a:off x="914400" y="4419600"/>
            <a:ext cx="7467600" cy="2252662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spcBef>
                <a:spcPct val="50000"/>
              </a:spcBef>
              <a:buNone/>
            </a:pPr>
            <a:r>
              <a:rPr lang="en-ZA" sz="2800" dirty="0" smtClean="0"/>
              <a:t>Two objects moving together will experience the same acceleration.</a:t>
            </a:r>
            <a:endParaRPr lang="en-ZA" sz="1200" dirty="0"/>
          </a:p>
        </p:txBody>
      </p:sp>
    </p:spTree>
    <p:extLst>
      <p:ext uri="{BB962C8B-B14F-4D97-AF65-F5344CB8AC3E}">
        <p14:creationId xmlns:p14="http://schemas.microsoft.com/office/powerpoint/2010/main" val="3836072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  <p:bldP spid="19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Interacting Objects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spcBef>
                <a:spcPct val="50000"/>
              </a:spcBef>
              <a:buNone/>
            </a:pPr>
            <a:r>
              <a:rPr lang="en-ZA" sz="2800" dirty="0" smtClean="0"/>
              <a:t>A </a:t>
            </a:r>
            <a:r>
              <a:rPr lang="en-ZA" sz="2800" dirty="0">
                <a:solidFill>
                  <a:schemeClr val="accent1"/>
                </a:solidFill>
              </a:rPr>
              <a:t>2 kg </a:t>
            </a:r>
            <a:r>
              <a:rPr lang="en-ZA" sz="2800" dirty="0"/>
              <a:t>and a </a:t>
            </a:r>
            <a:r>
              <a:rPr lang="en-ZA" sz="2800" dirty="0">
                <a:solidFill>
                  <a:schemeClr val="accent1"/>
                </a:solidFill>
              </a:rPr>
              <a:t>3 kg </a:t>
            </a:r>
            <a:r>
              <a:rPr lang="en-ZA" sz="2800" dirty="0"/>
              <a:t>block are placed in contact with each other on a smooth frictionless </a:t>
            </a:r>
            <a:r>
              <a:rPr lang="en-ZA" sz="2800" dirty="0" smtClean="0"/>
              <a:t>surface.  A </a:t>
            </a:r>
            <a:r>
              <a:rPr lang="en-ZA" sz="2800" dirty="0">
                <a:solidFill>
                  <a:schemeClr val="accent1"/>
                </a:solidFill>
              </a:rPr>
              <a:t>10 N</a:t>
            </a:r>
            <a:r>
              <a:rPr lang="en-ZA" sz="2800" dirty="0"/>
              <a:t> force is then used to push the two blocks across the </a:t>
            </a:r>
            <a:r>
              <a:rPr lang="en-ZA" sz="2800" dirty="0" smtClean="0"/>
              <a:t>surface.  What </a:t>
            </a:r>
            <a:r>
              <a:rPr lang="en-ZA" sz="2800" dirty="0"/>
              <a:t>is the </a:t>
            </a:r>
            <a:r>
              <a:rPr lang="en-ZA" sz="2800" dirty="0">
                <a:solidFill>
                  <a:schemeClr val="accent2"/>
                </a:solidFill>
              </a:rPr>
              <a:t>acceleration</a:t>
            </a:r>
            <a:r>
              <a:rPr lang="en-ZA" sz="2800" dirty="0"/>
              <a:t> of the blocks</a:t>
            </a:r>
            <a:r>
              <a:rPr lang="en-ZA" sz="2800" dirty="0" smtClean="0"/>
              <a:t>?  </a:t>
            </a:r>
            <a:r>
              <a:rPr lang="en-ZA" sz="2800" dirty="0"/>
              <a:t>What </a:t>
            </a:r>
            <a:r>
              <a:rPr lang="en-ZA" sz="2800" dirty="0">
                <a:solidFill>
                  <a:schemeClr val="accent2"/>
                </a:solidFill>
              </a:rPr>
              <a:t>force</a:t>
            </a:r>
            <a:r>
              <a:rPr lang="en-ZA" sz="2800" dirty="0"/>
              <a:t> does the 2 kg block exert on the 3 kg</a:t>
            </a:r>
            <a:r>
              <a:rPr lang="en-ZA" sz="2800" dirty="0" smtClean="0"/>
              <a:t>?  </a:t>
            </a:r>
            <a:r>
              <a:rPr lang="en-ZA" sz="2800" dirty="0"/>
              <a:t>What would </a:t>
            </a:r>
            <a:r>
              <a:rPr lang="en-ZA" sz="2800" dirty="0">
                <a:solidFill>
                  <a:schemeClr val="accent2"/>
                </a:solidFill>
              </a:rPr>
              <a:t>change</a:t>
            </a:r>
            <a:r>
              <a:rPr lang="en-ZA" sz="2800" dirty="0"/>
              <a:t> if swapped around?</a:t>
            </a:r>
          </a:p>
        </p:txBody>
      </p:sp>
      <p:pic>
        <p:nvPicPr>
          <p:cNvPr id="2068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413" y="3810000"/>
            <a:ext cx="9968787" cy="3406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087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Tension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spcBef>
                <a:spcPct val="50000"/>
              </a:spcBef>
              <a:buNone/>
            </a:pPr>
            <a:r>
              <a:rPr lang="en-US" sz="2800" dirty="0"/>
              <a:t>When a cord or rope </a:t>
            </a:r>
            <a:r>
              <a:rPr lang="en-US" sz="2800" dirty="0">
                <a:solidFill>
                  <a:schemeClr val="accent2"/>
                </a:solidFill>
              </a:rPr>
              <a:t>pulls</a:t>
            </a:r>
            <a:r>
              <a:rPr lang="en-US" sz="2800" dirty="0"/>
              <a:t> on an object, it is said to be under </a:t>
            </a:r>
            <a:r>
              <a:rPr lang="en-US" sz="2800" dirty="0">
                <a:solidFill>
                  <a:schemeClr val="accent2"/>
                </a:solidFill>
              </a:rPr>
              <a:t>tension</a:t>
            </a:r>
            <a:r>
              <a:rPr lang="en-US" sz="2800" dirty="0"/>
              <a:t>, and the force it exerts is called a </a:t>
            </a:r>
            <a:r>
              <a:rPr lang="en-US" sz="2800" dirty="0">
                <a:solidFill>
                  <a:schemeClr val="accent2"/>
                </a:solidFill>
              </a:rPr>
              <a:t>tension force</a:t>
            </a:r>
            <a:r>
              <a:rPr lang="en-US" sz="2800" dirty="0" smtClean="0"/>
              <a:t>.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sz="2400" dirty="0" smtClean="0"/>
              <a:t>Assumptions: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Ignore any </a:t>
            </a:r>
            <a:r>
              <a:rPr lang="en-US" sz="2400" dirty="0">
                <a:solidFill>
                  <a:schemeClr val="accent2"/>
                </a:solidFill>
              </a:rPr>
              <a:t>frictional</a:t>
            </a:r>
            <a:r>
              <a:rPr lang="en-US" sz="2400" dirty="0"/>
              <a:t> effects of the rope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Ignore the </a:t>
            </a:r>
            <a:r>
              <a:rPr lang="en-US" sz="2400" dirty="0">
                <a:solidFill>
                  <a:schemeClr val="accent2"/>
                </a:solidFill>
              </a:rPr>
              <a:t>mass</a:t>
            </a:r>
            <a:r>
              <a:rPr lang="en-US" sz="2400" dirty="0"/>
              <a:t> of the rope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The magnitude of the force exerted along the rope is called the </a:t>
            </a:r>
            <a:r>
              <a:rPr lang="en-US" sz="2400" b="1" dirty="0" smtClean="0"/>
              <a:t>tension</a:t>
            </a:r>
            <a:r>
              <a:rPr lang="en-US" sz="2400" dirty="0" smtClean="0"/>
              <a:t> and is </a:t>
            </a:r>
            <a:r>
              <a:rPr lang="en-US" sz="2400" dirty="0"/>
              <a:t>the same at </a:t>
            </a:r>
            <a:r>
              <a:rPr lang="en-US" sz="2400" b="1" dirty="0"/>
              <a:t>all</a:t>
            </a:r>
            <a:r>
              <a:rPr lang="en-US" sz="2400" dirty="0"/>
              <a:t> points in the </a:t>
            </a:r>
            <a:r>
              <a:rPr lang="en-US" sz="2400" dirty="0" smtClean="0"/>
              <a:t>rope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34930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Tension: Connected Objects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0010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buNone/>
            </a:pPr>
            <a:r>
              <a:rPr lang="en-US" sz="2800" dirty="0"/>
              <a:t>Apply Newton’s Laws </a:t>
            </a:r>
            <a:r>
              <a:rPr lang="en-US" sz="2800" dirty="0">
                <a:solidFill>
                  <a:schemeClr val="accent2"/>
                </a:solidFill>
              </a:rPr>
              <a:t>separately</a:t>
            </a:r>
            <a:r>
              <a:rPr lang="en-US" sz="2800" dirty="0"/>
              <a:t> to each </a:t>
            </a:r>
            <a:r>
              <a:rPr lang="en-US" sz="2800" dirty="0" smtClean="0"/>
              <a:t>object.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The </a:t>
            </a:r>
            <a:r>
              <a:rPr lang="en-US" sz="2800" dirty="0">
                <a:solidFill>
                  <a:schemeClr val="accent2"/>
                </a:solidFill>
              </a:rPr>
              <a:t>magnitude</a:t>
            </a:r>
            <a:r>
              <a:rPr lang="en-US" sz="2800" dirty="0"/>
              <a:t> of the acceleration of both objects will be the </a:t>
            </a:r>
            <a:r>
              <a:rPr lang="en-US" sz="2800" dirty="0" smtClean="0"/>
              <a:t>same.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The tension is the </a:t>
            </a:r>
            <a:r>
              <a:rPr lang="en-US" sz="2800" dirty="0">
                <a:solidFill>
                  <a:schemeClr val="accent2"/>
                </a:solidFill>
              </a:rPr>
              <a:t>same</a:t>
            </a:r>
            <a:r>
              <a:rPr lang="en-US" sz="2800" dirty="0"/>
              <a:t> in each </a:t>
            </a:r>
            <a:r>
              <a:rPr lang="en-US" sz="2800" dirty="0" smtClean="0"/>
              <a:t>diagram.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9492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Connected Objects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spcBef>
                <a:spcPct val="50000"/>
              </a:spcBef>
              <a:buNone/>
            </a:pPr>
            <a:r>
              <a:rPr lang="en-ZA" sz="2800" dirty="0" smtClean="0"/>
              <a:t>A block with mass </a:t>
            </a:r>
            <a:r>
              <a:rPr lang="en-ZA" sz="2800" dirty="0" smtClean="0">
                <a:solidFill>
                  <a:schemeClr val="accent1"/>
                </a:solidFill>
              </a:rPr>
              <a:t>m</a:t>
            </a:r>
            <a:r>
              <a:rPr lang="en-ZA" sz="2800" baseline="-25000" dirty="0" smtClean="0">
                <a:solidFill>
                  <a:schemeClr val="accent1"/>
                </a:solidFill>
              </a:rPr>
              <a:t>1</a:t>
            </a:r>
            <a:r>
              <a:rPr lang="en-ZA" sz="2800" dirty="0" smtClean="0">
                <a:solidFill>
                  <a:schemeClr val="accent1"/>
                </a:solidFill>
              </a:rPr>
              <a:t> = 4.00 kg </a:t>
            </a:r>
            <a:r>
              <a:rPr lang="en-ZA" sz="2800" dirty="0" smtClean="0"/>
              <a:t>and a ball with mass </a:t>
            </a:r>
            <a:r>
              <a:rPr lang="en-ZA" sz="2800" dirty="0" smtClean="0">
                <a:solidFill>
                  <a:schemeClr val="accent1"/>
                </a:solidFill>
              </a:rPr>
              <a:t>m</a:t>
            </a:r>
            <a:r>
              <a:rPr lang="en-ZA" sz="2800" baseline="-25000" dirty="0" smtClean="0">
                <a:solidFill>
                  <a:schemeClr val="accent1"/>
                </a:solidFill>
              </a:rPr>
              <a:t>2</a:t>
            </a:r>
            <a:r>
              <a:rPr lang="en-ZA" sz="2800" dirty="0" smtClean="0">
                <a:solidFill>
                  <a:schemeClr val="accent1"/>
                </a:solidFill>
              </a:rPr>
              <a:t> = 7.00 kg </a:t>
            </a:r>
            <a:r>
              <a:rPr lang="en-ZA" sz="2800" dirty="0" smtClean="0"/>
              <a:t>are connected by a light string that passes over a frictionless pulley.  The coefficient of kinetic friction between the block and the surface is </a:t>
            </a:r>
            <a:r>
              <a:rPr lang="en-ZA" sz="2800" dirty="0" smtClean="0">
                <a:solidFill>
                  <a:schemeClr val="accent1"/>
                </a:solidFill>
              </a:rPr>
              <a:t>0.300</a:t>
            </a:r>
            <a:r>
              <a:rPr lang="en-ZA" sz="2800" dirty="0" smtClean="0"/>
              <a:t>.  Find the </a:t>
            </a:r>
            <a:r>
              <a:rPr lang="en-ZA" sz="2800" dirty="0" smtClean="0">
                <a:solidFill>
                  <a:schemeClr val="accent2"/>
                </a:solidFill>
              </a:rPr>
              <a:t>acceleration</a:t>
            </a:r>
            <a:r>
              <a:rPr lang="en-ZA" sz="2800" dirty="0" smtClean="0"/>
              <a:t> of the two objects and the </a:t>
            </a:r>
            <a:r>
              <a:rPr lang="en-ZA" sz="2800" dirty="0" smtClean="0">
                <a:solidFill>
                  <a:schemeClr val="accent2"/>
                </a:solidFill>
              </a:rPr>
              <a:t>tension</a:t>
            </a:r>
            <a:r>
              <a:rPr lang="en-ZA" sz="2800" dirty="0" smtClean="0"/>
              <a:t> in the string.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119040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Newton’s First Law of Motion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18288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spcBef>
                <a:spcPct val="50000"/>
              </a:spcBef>
              <a:buNone/>
            </a:pPr>
            <a:r>
              <a:rPr lang="en-ZA" dirty="0" smtClean="0"/>
              <a:t>Galileo reasoned that the </a:t>
            </a:r>
            <a:r>
              <a:rPr lang="en-ZA" dirty="0" smtClean="0">
                <a:solidFill>
                  <a:schemeClr val="accent2"/>
                </a:solidFill>
              </a:rPr>
              <a:t>natural state </a:t>
            </a:r>
            <a:r>
              <a:rPr lang="en-ZA" dirty="0" smtClean="0"/>
              <a:t>of an object (if free of </a:t>
            </a:r>
            <a:r>
              <a:rPr lang="en-ZA" dirty="0" smtClean="0">
                <a:solidFill>
                  <a:schemeClr val="accent1"/>
                </a:solidFill>
              </a:rPr>
              <a:t>external influences</a:t>
            </a:r>
            <a:r>
              <a:rPr lang="en-ZA" dirty="0" smtClean="0"/>
              <a:t>) is </a:t>
            </a:r>
            <a:r>
              <a:rPr lang="en-ZA" b="1" dirty="0" smtClean="0"/>
              <a:t>uniform motion </a:t>
            </a:r>
            <a:r>
              <a:rPr lang="en-ZA" dirty="0" smtClean="0"/>
              <a:t>with a </a:t>
            </a:r>
            <a:r>
              <a:rPr lang="en-ZA" dirty="0" smtClean="0">
                <a:solidFill>
                  <a:srgbClr val="00B050"/>
                </a:solidFill>
              </a:rPr>
              <a:t>constant velocity</a:t>
            </a:r>
            <a:r>
              <a:rPr lang="en-ZA" dirty="0" smtClean="0"/>
              <a:t>.</a:t>
            </a:r>
          </a:p>
          <a:p>
            <a:pPr marL="0" indent="0">
              <a:spcBef>
                <a:spcPct val="50000"/>
              </a:spcBef>
              <a:buNone/>
            </a:pPr>
            <a:endParaRPr lang="en-US" dirty="0"/>
          </a:p>
        </p:txBody>
      </p:sp>
      <p:sp>
        <p:nvSpPr>
          <p:cNvPr id="5" name="Content Placeholder 12"/>
          <p:cNvSpPr>
            <a:spLocks noGrp="1"/>
          </p:cNvSpPr>
          <p:nvPr>
            <p:ph idx="4294967295"/>
          </p:nvPr>
        </p:nvSpPr>
        <p:spPr>
          <a:xfrm>
            <a:off x="228600" y="3200400"/>
            <a:ext cx="8534400" cy="30480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spcBef>
                <a:spcPct val="50000"/>
              </a:spcBef>
              <a:buNone/>
            </a:pPr>
            <a:r>
              <a:rPr lang="en-ZA" b="1" dirty="0" smtClean="0"/>
              <a:t>Consider an object with </a:t>
            </a:r>
            <a:r>
              <a:rPr lang="en-ZA" b="1" dirty="0" smtClean="0">
                <a:solidFill>
                  <a:schemeClr val="accent2"/>
                </a:solidFill>
              </a:rPr>
              <a:t>no force </a:t>
            </a:r>
            <a:r>
              <a:rPr lang="en-ZA" b="1" dirty="0" smtClean="0"/>
              <a:t>acting on it.  If it is </a:t>
            </a:r>
            <a:r>
              <a:rPr lang="en-ZA" b="1" dirty="0" smtClean="0">
                <a:solidFill>
                  <a:srgbClr val="00B050"/>
                </a:solidFill>
              </a:rPr>
              <a:t>at rest</a:t>
            </a:r>
            <a:r>
              <a:rPr lang="en-ZA" b="1" dirty="0" smtClean="0"/>
              <a:t>, it will remain </a:t>
            </a:r>
            <a:r>
              <a:rPr lang="en-ZA" b="1" dirty="0" smtClean="0">
                <a:solidFill>
                  <a:srgbClr val="00B050"/>
                </a:solidFill>
              </a:rPr>
              <a:t>at rest</a:t>
            </a:r>
            <a:r>
              <a:rPr lang="en-ZA" b="1" dirty="0" smtClean="0"/>
              <a:t>; if it is </a:t>
            </a:r>
            <a:r>
              <a:rPr lang="en-ZA" b="1" dirty="0" smtClean="0">
                <a:solidFill>
                  <a:schemeClr val="accent1"/>
                </a:solidFill>
              </a:rPr>
              <a:t>moving</a:t>
            </a:r>
            <a:r>
              <a:rPr lang="en-ZA" b="1" dirty="0" smtClean="0"/>
              <a:t>, it will </a:t>
            </a:r>
            <a:r>
              <a:rPr lang="en-ZA" b="1" dirty="0" smtClean="0">
                <a:solidFill>
                  <a:schemeClr val="accent1"/>
                </a:solidFill>
              </a:rPr>
              <a:t>continue to move</a:t>
            </a:r>
            <a:r>
              <a:rPr lang="en-ZA" b="1" dirty="0" smtClean="0"/>
              <a:t> in a straight line at a constant speed.</a:t>
            </a:r>
            <a:endParaRPr lang="en-ZA" dirty="0" smtClean="0"/>
          </a:p>
          <a:p>
            <a:pPr marL="0" indent="0">
              <a:spcBef>
                <a:spcPct val="50000"/>
              </a:spcBef>
              <a:buNone/>
            </a:pPr>
            <a:endParaRPr lang="en-ZA" sz="2000" dirty="0"/>
          </a:p>
          <a:p>
            <a:pPr marL="0" indent="0">
              <a:spcBef>
                <a:spcPct val="5000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18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Fundamental Forces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sz="3200" dirty="0" smtClean="0"/>
              <a:t>Four Basic Fundamental Forces</a:t>
            </a:r>
            <a:endParaRPr lang="en-US" sz="3200" dirty="0"/>
          </a:p>
          <a:p>
            <a:pPr lvl="1">
              <a:lnSpc>
                <a:spcPct val="90000"/>
              </a:lnSpc>
            </a:pPr>
            <a:r>
              <a:rPr lang="en-US" sz="2800" dirty="0">
                <a:solidFill>
                  <a:schemeClr val="accent1"/>
                </a:solidFill>
              </a:rPr>
              <a:t>Strong nuclear </a:t>
            </a:r>
            <a:r>
              <a:rPr lang="en-US" sz="2800" dirty="0" smtClean="0">
                <a:solidFill>
                  <a:schemeClr val="accent1"/>
                </a:solidFill>
              </a:rPr>
              <a:t>force </a:t>
            </a:r>
            <a:r>
              <a:rPr lang="en-US" sz="2800" dirty="0" smtClean="0"/>
              <a:t>(holds nucleus together)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800" dirty="0">
                <a:solidFill>
                  <a:srgbClr val="00B050"/>
                </a:solidFill>
              </a:rPr>
              <a:t>Electromagnetic force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solidFill>
                  <a:srgbClr val="FF0000"/>
                </a:solidFill>
              </a:rPr>
              <a:t>Weak nuclear </a:t>
            </a:r>
            <a:r>
              <a:rPr lang="en-US" sz="2800" dirty="0" smtClean="0">
                <a:solidFill>
                  <a:srgbClr val="FF0000"/>
                </a:solidFill>
              </a:rPr>
              <a:t>force </a:t>
            </a:r>
            <a:r>
              <a:rPr lang="en-US" sz="2800" dirty="0" smtClean="0"/>
              <a:t>(radioactive decay)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800" dirty="0" smtClean="0"/>
              <a:t>Gravitational force</a:t>
            </a:r>
            <a:endParaRPr lang="en-US" sz="28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200" dirty="0"/>
              <a:t>Characteristics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All </a:t>
            </a:r>
            <a:r>
              <a:rPr lang="en-US" sz="2800" dirty="0" smtClean="0"/>
              <a:t>long-range (fields) forces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800" dirty="0"/>
              <a:t>Listed in order of decreasing strength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Only gravity and electromagnetic in mechanics</a:t>
            </a:r>
          </a:p>
        </p:txBody>
      </p:sp>
    </p:spTree>
    <p:extLst>
      <p:ext uri="{BB962C8B-B14F-4D97-AF65-F5344CB8AC3E}">
        <p14:creationId xmlns:p14="http://schemas.microsoft.com/office/powerpoint/2010/main" val="785719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Body </a:t>
            </a:r>
            <a:r>
              <a:rPr lang="en-US" dirty="0" smtClean="0"/>
              <a:t>Diagrams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Identify the object of interest</a:t>
            </a:r>
          </a:p>
          <a:p>
            <a:pPr lvl="1"/>
            <a:r>
              <a:rPr lang="en-US" dirty="0" smtClean="0"/>
              <a:t>The object whose motion you want to study</a:t>
            </a:r>
          </a:p>
          <a:p>
            <a:r>
              <a:rPr lang="en-US" dirty="0" smtClean="0"/>
              <a:t>Draw a </a:t>
            </a:r>
            <a:r>
              <a:rPr lang="en-US" dirty="0" smtClean="0">
                <a:solidFill>
                  <a:schemeClr val="accent1"/>
                </a:solidFill>
              </a:rPr>
              <a:t>picture</a:t>
            </a:r>
            <a:r>
              <a:rPr lang="en-US" dirty="0" smtClean="0"/>
              <a:t> of the situation</a:t>
            </a:r>
          </a:p>
          <a:p>
            <a:pPr lvl="1"/>
            <a:r>
              <a:rPr lang="en-US" dirty="0" smtClean="0"/>
              <a:t>Show the object of interest and all directly-interacting objects</a:t>
            </a:r>
          </a:p>
          <a:p>
            <a:pPr lvl="1"/>
            <a:r>
              <a:rPr lang="en-US" dirty="0" smtClean="0"/>
              <a:t>Choose an </a:t>
            </a:r>
            <a:r>
              <a:rPr lang="en-US" dirty="0" smtClean="0">
                <a:solidFill>
                  <a:schemeClr val="accent2"/>
                </a:solidFill>
              </a:rPr>
              <a:t>appropriate</a:t>
            </a:r>
            <a:r>
              <a:rPr lang="en-US" dirty="0" smtClean="0"/>
              <a:t> coordinate system</a:t>
            </a:r>
          </a:p>
          <a:p>
            <a:r>
              <a:rPr lang="en-US" dirty="0" smtClean="0"/>
              <a:t>Name and label </a:t>
            </a:r>
            <a:r>
              <a:rPr lang="en-US" b="1" dirty="0"/>
              <a:t>all</a:t>
            </a:r>
            <a:r>
              <a:rPr lang="en-US" dirty="0"/>
              <a:t> the forces acting on the object of </a:t>
            </a:r>
            <a:r>
              <a:rPr lang="en-US" dirty="0" smtClean="0"/>
              <a:t>interest</a:t>
            </a:r>
          </a:p>
          <a:p>
            <a:pPr lvl="1"/>
            <a:r>
              <a:rPr lang="en-US" dirty="0" smtClean="0"/>
              <a:t>Contact and long-range forces</a:t>
            </a:r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the free body diagram is </a:t>
            </a:r>
            <a:r>
              <a:rPr lang="en-US" dirty="0">
                <a:solidFill>
                  <a:srgbClr val="00B050"/>
                </a:solidFill>
              </a:rPr>
              <a:t>incorrect</a:t>
            </a:r>
            <a:r>
              <a:rPr lang="en-US" dirty="0"/>
              <a:t>, the solution will likely be </a:t>
            </a:r>
            <a:r>
              <a:rPr lang="en-US" dirty="0" smtClean="0"/>
              <a:t>incorrect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43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Examples: Free </a:t>
            </a:r>
            <a:r>
              <a:rPr lang="en-US" dirty="0"/>
              <a:t>Body </a:t>
            </a:r>
            <a:r>
              <a:rPr lang="en-US" dirty="0" smtClean="0"/>
              <a:t>Diagrams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839200" cy="26670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ZA" dirty="0" smtClean="0"/>
              <a:t>A </a:t>
            </a:r>
            <a:r>
              <a:rPr lang="en-ZA" dirty="0"/>
              <a:t>block is dragged uphill by a rope. </a:t>
            </a:r>
            <a:r>
              <a:rPr lang="en-ZA" dirty="0" smtClean="0"/>
              <a:t> Identify </a:t>
            </a:r>
            <a:r>
              <a:rPr lang="en-ZA" dirty="0"/>
              <a:t>all forces acting on the </a:t>
            </a:r>
            <a:r>
              <a:rPr lang="en-ZA" dirty="0" smtClean="0"/>
              <a:t>block.</a:t>
            </a:r>
          </a:p>
          <a:p>
            <a:pPr marL="514350" indent="-514350">
              <a:buAutoNum type="arabicPeriod"/>
            </a:pPr>
            <a:endParaRPr lang="en-ZA" dirty="0" smtClean="0"/>
          </a:p>
          <a:p>
            <a:pPr marL="514350" indent="-514350">
              <a:buAutoNum type="arabicPeriod"/>
            </a:pPr>
            <a:r>
              <a:rPr lang="en-ZA" dirty="0" smtClean="0"/>
              <a:t>Block </a:t>
            </a:r>
            <a:r>
              <a:rPr lang="en-ZA" dirty="0"/>
              <a:t>A hangs from the ceiling by a rope. </a:t>
            </a:r>
            <a:r>
              <a:rPr lang="en-ZA" dirty="0" smtClean="0"/>
              <a:t> Another </a:t>
            </a:r>
            <a:r>
              <a:rPr lang="en-ZA" dirty="0"/>
              <a:t>block B hangs from A. </a:t>
            </a:r>
            <a:r>
              <a:rPr lang="en-ZA" dirty="0" smtClean="0"/>
              <a:t> Identify </a:t>
            </a:r>
            <a:r>
              <a:rPr lang="en-ZA" dirty="0"/>
              <a:t>the forces acting on </a:t>
            </a:r>
            <a:r>
              <a:rPr lang="en-ZA" dirty="0" smtClean="0"/>
              <a:t>A.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52400" y="4038600"/>
            <a:ext cx="6324600" cy="2209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3"/>
            </a:pPr>
            <a:r>
              <a:rPr lang="en-ZA" dirty="0" smtClean="0"/>
              <a:t>A ball, hanging from the ceiling by a string, is pulled back and released.  Identify the forces acting on it just after its release.</a:t>
            </a:r>
          </a:p>
          <a:p>
            <a:endParaRPr lang="en-ZA" dirty="0" smtClean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44773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Newton’s First Law of Motion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228600" y="1143000"/>
            <a:ext cx="8534401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spcBef>
                <a:spcPct val="50000"/>
              </a:spcBef>
              <a:buNone/>
            </a:pPr>
            <a:r>
              <a:rPr lang="en-ZA" b="1" dirty="0" smtClean="0"/>
              <a:t>A </a:t>
            </a:r>
            <a:r>
              <a:rPr lang="en-ZA" b="1" dirty="0"/>
              <a:t>body at rest will remain at rest, and a body undergoing uniform motion will remain in uniform motion, unless a </a:t>
            </a:r>
            <a:r>
              <a:rPr lang="en-ZA" b="1" dirty="0">
                <a:solidFill>
                  <a:schemeClr val="accent2"/>
                </a:solidFill>
              </a:rPr>
              <a:t>net force </a:t>
            </a:r>
            <a:r>
              <a:rPr lang="en-ZA" b="1" dirty="0"/>
              <a:t>acts on the body</a:t>
            </a:r>
            <a:r>
              <a:rPr lang="en-ZA" b="1" dirty="0" smtClean="0"/>
              <a:t>.</a:t>
            </a:r>
            <a:endParaRPr lang="en-ZA" dirty="0" smtClean="0"/>
          </a:p>
          <a:p>
            <a:pPr marL="0" indent="0">
              <a:spcBef>
                <a:spcPct val="50000"/>
              </a:spcBef>
              <a:buNone/>
            </a:pPr>
            <a:r>
              <a:rPr lang="en-US" dirty="0" smtClean="0"/>
              <a:t>This </a:t>
            </a:r>
            <a:r>
              <a:rPr lang="en-US" dirty="0"/>
              <a:t>is sometimes referred to as the </a:t>
            </a:r>
            <a:r>
              <a:rPr lang="en-US" i="1" dirty="0"/>
              <a:t>Law of Inertia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2"/>
                </a:solidFill>
              </a:rPr>
              <a:t>Inertia</a:t>
            </a:r>
            <a:r>
              <a:rPr lang="en-US" dirty="0" smtClean="0"/>
              <a:t> is the tendency of an object to </a:t>
            </a:r>
            <a:r>
              <a:rPr lang="en-US" dirty="0" smtClean="0">
                <a:solidFill>
                  <a:schemeClr val="accent1"/>
                </a:solidFill>
              </a:rPr>
              <a:t>maintain</a:t>
            </a:r>
            <a:r>
              <a:rPr lang="en-US" dirty="0" smtClean="0"/>
              <a:t> its state of rest or of uniform motion in a straight line.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825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Newton’s First Law of Motion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b="1" dirty="0">
                <a:solidFill>
                  <a:schemeClr val="accent2"/>
                </a:solidFill>
              </a:rPr>
              <a:t>no</a:t>
            </a:r>
            <a:r>
              <a:rPr lang="en-US" dirty="0">
                <a:solidFill>
                  <a:schemeClr val="accent2"/>
                </a:solidFill>
              </a:rPr>
              <a:t> net force</a:t>
            </a:r>
            <a:r>
              <a:rPr lang="en-US" dirty="0"/>
              <a:t> </a:t>
            </a:r>
            <a:r>
              <a:rPr lang="en-US" dirty="0" smtClean="0"/>
              <a:t>is acting </a:t>
            </a:r>
            <a:r>
              <a:rPr lang="en-US" dirty="0"/>
              <a:t>on a body it is said to be </a:t>
            </a:r>
            <a:r>
              <a:rPr lang="en-US" dirty="0" smtClean="0"/>
              <a:t>in </a:t>
            </a:r>
            <a:r>
              <a:rPr lang="en-US" i="1" dirty="0" smtClean="0"/>
              <a:t>“</a:t>
            </a:r>
            <a:r>
              <a:rPr lang="en-US" i="1" dirty="0" smtClean="0">
                <a:solidFill>
                  <a:schemeClr val="accent1"/>
                </a:solidFill>
              </a:rPr>
              <a:t>equilibrium</a:t>
            </a:r>
            <a:r>
              <a:rPr lang="en-US" i="1" dirty="0"/>
              <a:t>”.</a:t>
            </a:r>
            <a:endParaRPr lang="en-ZA" dirty="0"/>
          </a:p>
          <a:p>
            <a:r>
              <a:rPr lang="en-ZA" dirty="0" smtClean="0"/>
              <a:t>e.g. book on table</a:t>
            </a:r>
          </a:p>
          <a:p>
            <a:pPr marL="0" indent="0">
              <a:spcBef>
                <a:spcPct val="50000"/>
              </a:spcBef>
              <a:buNone/>
            </a:pPr>
            <a:endParaRPr lang="en-US" dirty="0"/>
          </a:p>
        </p:txBody>
      </p:sp>
      <p:pic>
        <p:nvPicPr>
          <p:cNvPr id="20480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43200"/>
            <a:ext cx="10864470" cy="323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4572000" y="4114800"/>
            <a:ext cx="0" cy="1214438"/>
          </a:xfrm>
          <a:prstGeom prst="straightConnector1">
            <a:avLst/>
          </a:prstGeom>
          <a:ln w="635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038600" y="4343400"/>
            <a:ext cx="0" cy="1147762"/>
          </a:xfrm>
          <a:prstGeom prst="straightConnector1">
            <a:avLst/>
          </a:prstGeom>
          <a:ln w="63500">
            <a:solidFill>
              <a:srgbClr val="00B05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2599345"/>
              </p:ext>
            </p:extLst>
          </p:nvPr>
        </p:nvGraphicFramePr>
        <p:xfrm>
          <a:off x="3429000" y="4794900"/>
          <a:ext cx="412200" cy="53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298" name="Equation" r:id="rId4" imgW="164880" imgH="215640" progId="Equation.3">
                  <p:embed/>
                </p:oleObj>
              </mc:Choice>
              <mc:Fallback>
                <p:oleObj name="Equation" r:id="rId4" imgW="1648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29000" y="4794900"/>
                        <a:ext cx="412200" cy="53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703900"/>
              </p:ext>
            </p:extLst>
          </p:nvPr>
        </p:nvGraphicFramePr>
        <p:xfrm>
          <a:off x="4876800" y="4794900"/>
          <a:ext cx="507600" cy="53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299" name="Equation" r:id="rId6" imgW="203040" imgH="215640" progId="Equation.3">
                  <p:embed/>
                </p:oleObj>
              </mc:Choice>
              <mc:Fallback>
                <p:oleObj name="Equation" r:id="rId6" imgW="20304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876800" y="4794900"/>
                        <a:ext cx="507600" cy="53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7199077"/>
              </p:ext>
            </p:extLst>
          </p:nvPr>
        </p:nvGraphicFramePr>
        <p:xfrm>
          <a:off x="6248400" y="1944000"/>
          <a:ext cx="1637280" cy="79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300" name="Equation" r:id="rId8" imgW="545760" imgH="266400" progId="Equation.3">
                  <p:embed/>
                </p:oleObj>
              </mc:Choice>
              <mc:Fallback>
                <p:oleObj name="Equation" r:id="rId8" imgW="545760" imgH="266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248400" y="1944000"/>
                        <a:ext cx="1637280" cy="799200"/>
                      </a:xfrm>
                      <a:prstGeom prst="rect">
                        <a:avLst/>
                      </a:prstGeom>
                      <a:ln w="12700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77840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6_CC4eActiveLectureQuestions">
  <a:themeElements>
    <a:clrScheme name="1_CC4eActiveLectureQuestions 15">
      <a:dk1>
        <a:srgbClr val="000000"/>
      </a:dk1>
      <a:lt1>
        <a:srgbClr val="FFFFFF"/>
      </a:lt1>
      <a:dk2>
        <a:srgbClr val="0060AF"/>
      </a:dk2>
      <a:lt2>
        <a:srgbClr val="000000"/>
      </a:lt2>
      <a:accent1>
        <a:srgbClr val="F7955A"/>
      </a:accent1>
      <a:accent2>
        <a:srgbClr val="009247"/>
      </a:accent2>
      <a:accent3>
        <a:srgbClr val="FFFFFF"/>
      </a:accent3>
      <a:accent4>
        <a:srgbClr val="000000"/>
      </a:accent4>
      <a:accent5>
        <a:srgbClr val="FAC8B5"/>
      </a:accent5>
      <a:accent6>
        <a:srgbClr val="00843F"/>
      </a:accent6>
      <a:hlink>
        <a:srgbClr val="009999"/>
      </a:hlink>
      <a:folHlink>
        <a:srgbClr val="99CC00"/>
      </a:folHlink>
    </a:clrScheme>
    <a:fontScheme name="1_CC4eActiveLectureQuestions">
      <a:majorFont>
        <a:latin typeface="Times New Roman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C4eActiveLectureQues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3">
        <a:dk1>
          <a:srgbClr val="000000"/>
        </a:dk1>
        <a:lt1>
          <a:srgbClr val="FFFFFF"/>
        </a:lt1>
        <a:dk2>
          <a:srgbClr val="005472"/>
        </a:dk2>
        <a:lt2>
          <a:srgbClr val="00000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14">
        <a:dk1>
          <a:srgbClr val="000000"/>
        </a:dk1>
        <a:lt1>
          <a:srgbClr val="FFFFFF"/>
        </a:lt1>
        <a:dk2>
          <a:srgbClr val="333399"/>
        </a:dk2>
        <a:lt2>
          <a:srgbClr val="000000"/>
        </a:lt2>
        <a:accent1>
          <a:srgbClr val="B7DAB8"/>
        </a:accent1>
        <a:accent2>
          <a:srgbClr val="005472"/>
        </a:accent2>
        <a:accent3>
          <a:srgbClr val="FFFFFF"/>
        </a:accent3>
        <a:accent4>
          <a:srgbClr val="000000"/>
        </a:accent4>
        <a:accent5>
          <a:srgbClr val="D8EAD8"/>
        </a:accent5>
        <a:accent6>
          <a:srgbClr val="004B6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15">
        <a:dk1>
          <a:srgbClr val="000000"/>
        </a:dk1>
        <a:lt1>
          <a:srgbClr val="FFFFFF"/>
        </a:lt1>
        <a:dk2>
          <a:srgbClr val="0060AF"/>
        </a:dk2>
        <a:lt2>
          <a:srgbClr val="000000"/>
        </a:lt2>
        <a:accent1>
          <a:srgbClr val="F7955A"/>
        </a:accent1>
        <a:accent2>
          <a:srgbClr val="009247"/>
        </a:accent2>
        <a:accent3>
          <a:srgbClr val="FFFFFF"/>
        </a:accent3>
        <a:accent4>
          <a:srgbClr val="000000"/>
        </a:accent4>
        <a:accent5>
          <a:srgbClr val="FAC8B5"/>
        </a:accent5>
        <a:accent6>
          <a:srgbClr val="00843F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7_CC4eActiveLectureQuestions">
  <a:themeElements>
    <a:clrScheme name="1_CC4eActiveLectureQuestions 15">
      <a:dk1>
        <a:srgbClr val="000000"/>
      </a:dk1>
      <a:lt1>
        <a:srgbClr val="FFFFFF"/>
      </a:lt1>
      <a:dk2>
        <a:srgbClr val="0060AF"/>
      </a:dk2>
      <a:lt2>
        <a:srgbClr val="000000"/>
      </a:lt2>
      <a:accent1>
        <a:srgbClr val="F7955A"/>
      </a:accent1>
      <a:accent2>
        <a:srgbClr val="009247"/>
      </a:accent2>
      <a:accent3>
        <a:srgbClr val="FFFFFF"/>
      </a:accent3>
      <a:accent4>
        <a:srgbClr val="000000"/>
      </a:accent4>
      <a:accent5>
        <a:srgbClr val="FAC8B5"/>
      </a:accent5>
      <a:accent6>
        <a:srgbClr val="00843F"/>
      </a:accent6>
      <a:hlink>
        <a:srgbClr val="009999"/>
      </a:hlink>
      <a:folHlink>
        <a:srgbClr val="99CC00"/>
      </a:folHlink>
    </a:clrScheme>
    <a:fontScheme name="1_CC4eActiveLectureQuestions">
      <a:majorFont>
        <a:latin typeface="Times New Roman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C4eActiveLectureQues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3">
        <a:dk1>
          <a:srgbClr val="000000"/>
        </a:dk1>
        <a:lt1>
          <a:srgbClr val="FFFFFF"/>
        </a:lt1>
        <a:dk2>
          <a:srgbClr val="005472"/>
        </a:dk2>
        <a:lt2>
          <a:srgbClr val="00000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14">
        <a:dk1>
          <a:srgbClr val="000000"/>
        </a:dk1>
        <a:lt1>
          <a:srgbClr val="FFFFFF"/>
        </a:lt1>
        <a:dk2>
          <a:srgbClr val="333399"/>
        </a:dk2>
        <a:lt2>
          <a:srgbClr val="000000"/>
        </a:lt2>
        <a:accent1>
          <a:srgbClr val="B7DAB8"/>
        </a:accent1>
        <a:accent2>
          <a:srgbClr val="005472"/>
        </a:accent2>
        <a:accent3>
          <a:srgbClr val="FFFFFF"/>
        </a:accent3>
        <a:accent4>
          <a:srgbClr val="000000"/>
        </a:accent4>
        <a:accent5>
          <a:srgbClr val="D8EAD8"/>
        </a:accent5>
        <a:accent6>
          <a:srgbClr val="004B6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15">
        <a:dk1>
          <a:srgbClr val="000000"/>
        </a:dk1>
        <a:lt1>
          <a:srgbClr val="FFFFFF"/>
        </a:lt1>
        <a:dk2>
          <a:srgbClr val="0060AF"/>
        </a:dk2>
        <a:lt2>
          <a:srgbClr val="000000"/>
        </a:lt2>
        <a:accent1>
          <a:srgbClr val="F7955A"/>
        </a:accent1>
        <a:accent2>
          <a:srgbClr val="009247"/>
        </a:accent2>
        <a:accent3>
          <a:srgbClr val="FFFFFF"/>
        </a:accent3>
        <a:accent4>
          <a:srgbClr val="000000"/>
        </a:accent4>
        <a:accent5>
          <a:srgbClr val="FAC8B5"/>
        </a:accent5>
        <a:accent6>
          <a:srgbClr val="00843F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8_CC4eActiveLectureQuestions">
  <a:themeElements>
    <a:clrScheme name="1_CC4eActiveLectureQuestions 15">
      <a:dk1>
        <a:srgbClr val="000000"/>
      </a:dk1>
      <a:lt1>
        <a:srgbClr val="FFFFFF"/>
      </a:lt1>
      <a:dk2>
        <a:srgbClr val="0060AF"/>
      </a:dk2>
      <a:lt2>
        <a:srgbClr val="000000"/>
      </a:lt2>
      <a:accent1>
        <a:srgbClr val="F7955A"/>
      </a:accent1>
      <a:accent2>
        <a:srgbClr val="009247"/>
      </a:accent2>
      <a:accent3>
        <a:srgbClr val="FFFFFF"/>
      </a:accent3>
      <a:accent4>
        <a:srgbClr val="000000"/>
      </a:accent4>
      <a:accent5>
        <a:srgbClr val="FAC8B5"/>
      </a:accent5>
      <a:accent6>
        <a:srgbClr val="00843F"/>
      </a:accent6>
      <a:hlink>
        <a:srgbClr val="009999"/>
      </a:hlink>
      <a:folHlink>
        <a:srgbClr val="99CC00"/>
      </a:folHlink>
    </a:clrScheme>
    <a:fontScheme name="1_CC4eActiveLectureQuestions">
      <a:majorFont>
        <a:latin typeface="Times New Roman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C4eActiveLectureQues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3">
        <a:dk1>
          <a:srgbClr val="000000"/>
        </a:dk1>
        <a:lt1>
          <a:srgbClr val="FFFFFF"/>
        </a:lt1>
        <a:dk2>
          <a:srgbClr val="005472"/>
        </a:dk2>
        <a:lt2>
          <a:srgbClr val="00000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14">
        <a:dk1>
          <a:srgbClr val="000000"/>
        </a:dk1>
        <a:lt1>
          <a:srgbClr val="FFFFFF"/>
        </a:lt1>
        <a:dk2>
          <a:srgbClr val="333399"/>
        </a:dk2>
        <a:lt2>
          <a:srgbClr val="000000"/>
        </a:lt2>
        <a:accent1>
          <a:srgbClr val="B7DAB8"/>
        </a:accent1>
        <a:accent2>
          <a:srgbClr val="005472"/>
        </a:accent2>
        <a:accent3>
          <a:srgbClr val="FFFFFF"/>
        </a:accent3>
        <a:accent4>
          <a:srgbClr val="000000"/>
        </a:accent4>
        <a:accent5>
          <a:srgbClr val="D8EAD8"/>
        </a:accent5>
        <a:accent6>
          <a:srgbClr val="004B6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15">
        <a:dk1>
          <a:srgbClr val="000000"/>
        </a:dk1>
        <a:lt1>
          <a:srgbClr val="FFFFFF"/>
        </a:lt1>
        <a:dk2>
          <a:srgbClr val="0060AF"/>
        </a:dk2>
        <a:lt2>
          <a:srgbClr val="000000"/>
        </a:lt2>
        <a:accent1>
          <a:srgbClr val="F7955A"/>
        </a:accent1>
        <a:accent2>
          <a:srgbClr val="009247"/>
        </a:accent2>
        <a:accent3>
          <a:srgbClr val="FFFFFF"/>
        </a:accent3>
        <a:accent4>
          <a:srgbClr val="000000"/>
        </a:accent4>
        <a:accent5>
          <a:srgbClr val="FAC8B5"/>
        </a:accent5>
        <a:accent6>
          <a:srgbClr val="00843F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9_CC4eActiveLectureQuestions">
  <a:themeElements>
    <a:clrScheme name="1_CC4eActiveLectureQuestions 15">
      <a:dk1>
        <a:srgbClr val="000000"/>
      </a:dk1>
      <a:lt1>
        <a:srgbClr val="FFFFFF"/>
      </a:lt1>
      <a:dk2>
        <a:srgbClr val="0060AF"/>
      </a:dk2>
      <a:lt2>
        <a:srgbClr val="000000"/>
      </a:lt2>
      <a:accent1>
        <a:srgbClr val="F7955A"/>
      </a:accent1>
      <a:accent2>
        <a:srgbClr val="009247"/>
      </a:accent2>
      <a:accent3>
        <a:srgbClr val="FFFFFF"/>
      </a:accent3>
      <a:accent4>
        <a:srgbClr val="000000"/>
      </a:accent4>
      <a:accent5>
        <a:srgbClr val="FAC8B5"/>
      </a:accent5>
      <a:accent6>
        <a:srgbClr val="00843F"/>
      </a:accent6>
      <a:hlink>
        <a:srgbClr val="009999"/>
      </a:hlink>
      <a:folHlink>
        <a:srgbClr val="99CC00"/>
      </a:folHlink>
    </a:clrScheme>
    <a:fontScheme name="1_CC4eActiveLectureQuestions">
      <a:majorFont>
        <a:latin typeface="Times New Roman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C4eActiveLectureQues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3">
        <a:dk1>
          <a:srgbClr val="000000"/>
        </a:dk1>
        <a:lt1>
          <a:srgbClr val="FFFFFF"/>
        </a:lt1>
        <a:dk2>
          <a:srgbClr val="005472"/>
        </a:dk2>
        <a:lt2>
          <a:srgbClr val="00000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14">
        <a:dk1>
          <a:srgbClr val="000000"/>
        </a:dk1>
        <a:lt1>
          <a:srgbClr val="FFFFFF"/>
        </a:lt1>
        <a:dk2>
          <a:srgbClr val="333399"/>
        </a:dk2>
        <a:lt2>
          <a:srgbClr val="000000"/>
        </a:lt2>
        <a:accent1>
          <a:srgbClr val="B7DAB8"/>
        </a:accent1>
        <a:accent2>
          <a:srgbClr val="005472"/>
        </a:accent2>
        <a:accent3>
          <a:srgbClr val="FFFFFF"/>
        </a:accent3>
        <a:accent4>
          <a:srgbClr val="000000"/>
        </a:accent4>
        <a:accent5>
          <a:srgbClr val="D8EAD8"/>
        </a:accent5>
        <a:accent6>
          <a:srgbClr val="004B6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15">
        <a:dk1>
          <a:srgbClr val="000000"/>
        </a:dk1>
        <a:lt1>
          <a:srgbClr val="FFFFFF"/>
        </a:lt1>
        <a:dk2>
          <a:srgbClr val="0060AF"/>
        </a:dk2>
        <a:lt2>
          <a:srgbClr val="000000"/>
        </a:lt2>
        <a:accent1>
          <a:srgbClr val="F7955A"/>
        </a:accent1>
        <a:accent2>
          <a:srgbClr val="009247"/>
        </a:accent2>
        <a:accent3>
          <a:srgbClr val="FFFFFF"/>
        </a:accent3>
        <a:accent4>
          <a:srgbClr val="000000"/>
        </a:accent4>
        <a:accent5>
          <a:srgbClr val="FAC8B5"/>
        </a:accent5>
        <a:accent6>
          <a:srgbClr val="00843F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0_CC4eActiveLectureQuestions">
  <a:themeElements>
    <a:clrScheme name="1_CC4eActiveLectureQuestions 15">
      <a:dk1>
        <a:srgbClr val="000000"/>
      </a:dk1>
      <a:lt1>
        <a:srgbClr val="FFFFFF"/>
      </a:lt1>
      <a:dk2>
        <a:srgbClr val="0060AF"/>
      </a:dk2>
      <a:lt2>
        <a:srgbClr val="000000"/>
      </a:lt2>
      <a:accent1>
        <a:srgbClr val="F7955A"/>
      </a:accent1>
      <a:accent2>
        <a:srgbClr val="009247"/>
      </a:accent2>
      <a:accent3>
        <a:srgbClr val="FFFFFF"/>
      </a:accent3>
      <a:accent4>
        <a:srgbClr val="000000"/>
      </a:accent4>
      <a:accent5>
        <a:srgbClr val="FAC8B5"/>
      </a:accent5>
      <a:accent6>
        <a:srgbClr val="00843F"/>
      </a:accent6>
      <a:hlink>
        <a:srgbClr val="009999"/>
      </a:hlink>
      <a:folHlink>
        <a:srgbClr val="99CC00"/>
      </a:folHlink>
    </a:clrScheme>
    <a:fontScheme name="1_CC4eActiveLectureQuestions">
      <a:majorFont>
        <a:latin typeface="Times New Roman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C4eActiveLectureQues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3">
        <a:dk1>
          <a:srgbClr val="000000"/>
        </a:dk1>
        <a:lt1>
          <a:srgbClr val="FFFFFF"/>
        </a:lt1>
        <a:dk2>
          <a:srgbClr val="005472"/>
        </a:dk2>
        <a:lt2>
          <a:srgbClr val="00000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14">
        <a:dk1>
          <a:srgbClr val="000000"/>
        </a:dk1>
        <a:lt1>
          <a:srgbClr val="FFFFFF"/>
        </a:lt1>
        <a:dk2>
          <a:srgbClr val="333399"/>
        </a:dk2>
        <a:lt2>
          <a:srgbClr val="000000"/>
        </a:lt2>
        <a:accent1>
          <a:srgbClr val="B7DAB8"/>
        </a:accent1>
        <a:accent2>
          <a:srgbClr val="005472"/>
        </a:accent2>
        <a:accent3>
          <a:srgbClr val="FFFFFF"/>
        </a:accent3>
        <a:accent4>
          <a:srgbClr val="000000"/>
        </a:accent4>
        <a:accent5>
          <a:srgbClr val="D8EAD8"/>
        </a:accent5>
        <a:accent6>
          <a:srgbClr val="004B6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15">
        <a:dk1>
          <a:srgbClr val="000000"/>
        </a:dk1>
        <a:lt1>
          <a:srgbClr val="FFFFFF"/>
        </a:lt1>
        <a:dk2>
          <a:srgbClr val="0060AF"/>
        </a:dk2>
        <a:lt2>
          <a:srgbClr val="000000"/>
        </a:lt2>
        <a:accent1>
          <a:srgbClr val="F7955A"/>
        </a:accent1>
        <a:accent2>
          <a:srgbClr val="009247"/>
        </a:accent2>
        <a:accent3>
          <a:srgbClr val="FFFFFF"/>
        </a:accent3>
        <a:accent4>
          <a:srgbClr val="000000"/>
        </a:accent4>
        <a:accent5>
          <a:srgbClr val="FAC8B5"/>
        </a:accent5>
        <a:accent6>
          <a:srgbClr val="00843F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11_CC4eActiveLectureQuestions">
  <a:themeElements>
    <a:clrScheme name="1_CC4eActiveLectureQuestions 15">
      <a:dk1>
        <a:srgbClr val="000000"/>
      </a:dk1>
      <a:lt1>
        <a:srgbClr val="FFFFFF"/>
      </a:lt1>
      <a:dk2>
        <a:srgbClr val="0060AF"/>
      </a:dk2>
      <a:lt2>
        <a:srgbClr val="000000"/>
      </a:lt2>
      <a:accent1>
        <a:srgbClr val="F7955A"/>
      </a:accent1>
      <a:accent2>
        <a:srgbClr val="009247"/>
      </a:accent2>
      <a:accent3>
        <a:srgbClr val="FFFFFF"/>
      </a:accent3>
      <a:accent4>
        <a:srgbClr val="000000"/>
      </a:accent4>
      <a:accent5>
        <a:srgbClr val="FAC8B5"/>
      </a:accent5>
      <a:accent6>
        <a:srgbClr val="00843F"/>
      </a:accent6>
      <a:hlink>
        <a:srgbClr val="009999"/>
      </a:hlink>
      <a:folHlink>
        <a:srgbClr val="99CC00"/>
      </a:folHlink>
    </a:clrScheme>
    <a:fontScheme name="1_CC4eActiveLectureQuestions">
      <a:majorFont>
        <a:latin typeface="Times New Roman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C4eActiveLectureQues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3">
        <a:dk1>
          <a:srgbClr val="000000"/>
        </a:dk1>
        <a:lt1>
          <a:srgbClr val="FFFFFF"/>
        </a:lt1>
        <a:dk2>
          <a:srgbClr val="005472"/>
        </a:dk2>
        <a:lt2>
          <a:srgbClr val="00000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14">
        <a:dk1>
          <a:srgbClr val="000000"/>
        </a:dk1>
        <a:lt1>
          <a:srgbClr val="FFFFFF"/>
        </a:lt1>
        <a:dk2>
          <a:srgbClr val="333399"/>
        </a:dk2>
        <a:lt2>
          <a:srgbClr val="000000"/>
        </a:lt2>
        <a:accent1>
          <a:srgbClr val="B7DAB8"/>
        </a:accent1>
        <a:accent2>
          <a:srgbClr val="005472"/>
        </a:accent2>
        <a:accent3>
          <a:srgbClr val="FFFFFF"/>
        </a:accent3>
        <a:accent4>
          <a:srgbClr val="000000"/>
        </a:accent4>
        <a:accent5>
          <a:srgbClr val="D8EAD8"/>
        </a:accent5>
        <a:accent6>
          <a:srgbClr val="004B6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15">
        <a:dk1>
          <a:srgbClr val="000000"/>
        </a:dk1>
        <a:lt1>
          <a:srgbClr val="FFFFFF"/>
        </a:lt1>
        <a:dk2>
          <a:srgbClr val="0060AF"/>
        </a:dk2>
        <a:lt2>
          <a:srgbClr val="000000"/>
        </a:lt2>
        <a:accent1>
          <a:srgbClr val="F7955A"/>
        </a:accent1>
        <a:accent2>
          <a:srgbClr val="009247"/>
        </a:accent2>
        <a:accent3>
          <a:srgbClr val="FFFFFF"/>
        </a:accent3>
        <a:accent4>
          <a:srgbClr val="000000"/>
        </a:accent4>
        <a:accent5>
          <a:srgbClr val="FAC8B5"/>
        </a:accent5>
        <a:accent6>
          <a:srgbClr val="00843F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C4eActiveLectureQuestions">
  <a:themeElements>
    <a:clrScheme name="1_CC4eActiveLectureQuestions 15">
      <a:dk1>
        <a:srgbClr val="000000"/>
      </a:dk1>
      <a:lt1>
        <a:srgbClr val="FFFFFF"/>
      </a:lt1>
      <a:dk2>
        <a:srgbClr val="0060AF"/>
      </a:dk2>
      <a:lt2>
        <a:srgbClr val="000000"/>
      </a:lt2>
      <a:accent1>
        <a:srgbClr val="F7955A"/>
      </a:accent1>
      <a:accent2>
        <a:srgbClr val="009247"/>
      </a:accent2>
      <a:accent3>
        <a:srgbClr val="FFFFFF"/>
      </a:accent3>
      <a:accent4>
        <a:srgbClr val="000000"/>
      </a:accent4>
      <a:accent5>
        <a:srgbClr val="FAC8B5"/>
      </a:accent5>
      <a:accent6>
        <a:srgbClr val="00843F"/>
      </a:accent6>
      <a:hlink>
        <a:srgbClr val="009999"/>
      </a:hlink>
      <a:folHlink>
        <a:srgbClr val="99CC00"/>
      </a:folHlink>
    </a:clrScheme>
    <a:fontScheme name="1_CC4eActiveLectureQuestions">
      <a:majorFont>
        <a:latin typeface="Times New Roman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C4eActiveLectureQues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3">
        <a:dk1>
          <a:srgbClr val="000000"/>
        </a:dk1>
        <a:lt1>
          <a:srgbClr val="FFFFFF"/>
        </a:lt1>
        <a:dk2>
          <a:srgbClr val="005472"/>
        </a:dk2>
        <a:lt2>
          <a:srgbClr val="00000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14">
        <a:dk1>
          <a:srgbClr val="000000"/>
        </a:dk1>
        <a:lt1>
          <a:srgbClr val="FFFFFF"/>
        </a:lt1>
        <a:dk2>
          <a:srgbClr val="333399"/>
        </a:dk2>
        <a:lt2>
          <a:srgbClr val="000000"/>
        </a:lt2>
        <a:accent1>
          <a:srgbClr val="B7DAB8"/>
        </a:accent1>
        <a:accent2>
          <a:srgbClr val="005472"/>
        </a:accent2>
        <a:accent3>
          <a:srgbClr val="FFFFFF"/>
        </a:accent3>
        <a:accent4>
          <a:srgbClr val="000000"/>
        </a:accent4>
        <a:accent5>
          <a:srgbClr val="D8EAD8"/>
        </a:accent5>
        <a:accent6>
          <a:srgbClr val="004B6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15">
        <a:dk1>
          <a:srgbClr val="000000"/>
        </a:dk1>
        <a:lt1>
          <a:srgbClr val="FFFFFF"/>
        </a:lt1>
        <a:dk2>
          <a:srgbClr val="0060AF"/>
        </a:dk2>
        <a:lt2>
          <a:srgbClr val="000000"/>
        </a:lt2>
        <a:accent1>
          <a:srgbClr val="F7955A"/>
        </a:accent1>
        <a:accent2>
          <a:srgbClr val="009247"/>
        </a:accent2>
        <a:accent3>
          <a:srgbClr val="FFFFFF"/>
        </a:accent3>
        <a:accent4>
          <a:srgbClr val="000000"/>
        </a:accent4>
        <a:accent5>
          <a:srgbClr val="FAC8B5"/>
        </a:accent5>
        <a:accent6>
          <a:srgbClr val="00843F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C4eActiveLectureQuestions">
  <a:themeElements>
    <a:clrScheme name="1_CC4eActiveLectureQuestions 15">
      <a:dk1>
        <a:srgbClr val="000000"/>
      </a:dk1>
      <a:lt1>
        <a:srgbClr val="FFFFFF"/>
      </a:lt1>
      <a:dk2>
        <a:srgbClr val="0060AF"/>
      </a:dk2>
      <a:lt2>
        <a:srgbClr val="000000"/>
      </a:lt2>
      <a:accent1>
        <a:srgbClr val="F7955A"/>
      </a:accent1>
      <a:accent2>
        <a:srgbClr val="009247"/>
      </a:accent2>
      <a:accent3>
        <a:srgbClr val="FFFFFF"/>
      </a:accent3>
      <a:accent4>
        <a:srgbClr val="000000"/>
      </a:accent4>
      <a:accent5>
        <a:srgbClr val="FAC8B5"/>
      </a:accent5>
      <a:accent6>
        <a:srgbClr val="00843F"/>
      </a:accent6>
      <a:hlink>
        <a:srgbClr val="009999"/>
      </a:hlink>
      <a:folHlink>
        <a:srgbClr val="99CC00"/>
      </a:folHlink>
    </a:clrScheme>
    <a:fontScheme name="1_CC4eActiveLectureQuestions">
      <a:majorFont>
        <a:latin typeface="Times New Roman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C4eActiveLectureQues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3">
        <a:dk1>
          <a:srgbClr val="000000"/>
        </a:dk1>
        <a:lt1>
          <a:srgbClr val="FFFFFF"/>
        </a:lt1>
        <a:dk2>
          <a:srgbClr val="005472"/>
        </a:dk2>
        <a:lt2>
          <a:srgbClr val="00000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14">
        <a:dk1>
          <a:srgbClr val="000000"/>
        </a:dk1>
        <a:lt1>
          <a:srgbClr val="FFFFFF"/>
        </a:lt1>
        <a:dk2>
          <a:srgbClr val="333399"/>
        </a:dk2>
        <a:lt2>
          <a:srgbClr val="000000"/>
        </a:lt2>
        <a:accent1>
          <a:srgbClr val="B7DAB8"/>
        </a:accent1>
        <a:accent2>
          <a:srgbClr val="005472"/>
        </a:accent2>
        <a:accent3>
          <a:srgbClr val="FFFFFF"/>
        </a:accent3>
        <a:accent4>
          <a:srgbClr val="000000"/>
        </a:accent4>
        <a:accent5>
          <a:srgbClr val="D8EAD8"/>
        </a:accent5>
        <a:accent6>
          <a:srgbClr val="004B6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15">
        <a:dk1>
          <a:srgbClr val="000000"/>
        </a:dk1>
        <a:lt1>
          <a:srgbClr val="FFFFFF"/>
        </a:lt1>
        <a:dk2>
          <a:srgbClr val="0060AF"/>
        </a:dk2>
        <a:lt2>
          <a:srgbClr val="000000"/>
        </a:lt2>
        <a:accent1>
          <a:srgbClr val="F7955A"/>
        </a:accent1>
        <a:accent2>
          <a:srgbClr val="009247"/>
        </a:accent2>
        <a:accent3>
          <a:srgbClr val="FFFFFF"/>
        </a:accent3>
        <a:accent4>
          <a:srgbClr val="000000"/>
        </a:accent4>
        <a:accent5>
          <a:srgbClr val="FAC8B5"/>
        </a:accent5>
        <a:accent6>
          <a:srgbClr val="00843F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3_CC4eActiveLectureQuestions">
  <a:themeElements>
    <a:clrScheme name="1_CC4eActiveLectureQuestions 15">
      <a:dk1>
        <a:srgbClr val="000000"/>
      </a:dk1>
      <a:lt1>
        <a:srgbClr val="FFFFFF"/>
      </a:lt1>
      <a:dk2>
        <a:srgbClr val="0060AF"/>
      </a:dk2>
      <a:lt2>
        <a:srgbClr val="000000"/>
      </a:lt2>
      <a:accent1>
        <a:srgbClr val="F7955A"/>
      </a:accent1>
      <a:accent2>
        <a:srgbClr val="009247"/>
      </a:accent2>
      <a:accent3>
        <a:srgbClr val="FFFFFF"/>
      </a:accent3>
      <a:accent4>
        <a:srgbClr val="000000"/>
      </a:accent4>
      <a:accent5>
        <a:srgbClr val="FAC8B5"/>
      </a:accent5>
      <a:accent6>
        <a:srgbClr val="00843F"/>
      </a:accent6>
      <a:hlink>
        <a:srgbClr val="009999"/>
      </a:hlink>
      <a:folHlink>
        <a:srgbClr val="99CC00"/>
      </a:folHlink>
    </a:clrScheme>
    <a:fontScheme name="1_CC4eActiveLectureQuestions">
      <a:majorFont>
        <a:latin typeface="Times New Roman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C4eActiveLectureQues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3">
        <a:dk1>
          <a:srgbClr val="000000"/>
        </a:dk1>
        <a:lt1>
          <a:srgbClr val="FFFFFF"/>
        </a:lt1>
        <a:dk2>
          <a:srgbClr val="005472"/>
        </a:dk2>
        <a:lt2>
          <a:srgbClr val="00000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14">
        <a:dk1>
          <a:srgbClr val="000000"/>
        </a:dk1>
        <a:lt1>
          <a:srgbClr val="FFFFFF"/>
        </a:lt1>
        <a:dk2>
          <a:srgbClr val="333399"/>
        </a:dk2>
        <a:lt2>
          <a:srgbClr val="000000"/>
        </a:lt2>
        <a:accent1>
          <a:srgbClr val="B7DAB8"/>
        </a:accent1>
        <a:accent2>
          <a:srgbClr val="005472"/>
        </a:accent2>
        <a:accent3>
          <a:srgbClr val="FFFFFF"/>
        </a:accent3>
        <a:accent4>
          <a:srgbClr val="000000"/>
        </a:accent4>
        <a:accent5>
          <a:srgbClr val="D8EAD8"/>
        </a:accent5>
        <a:accent6>
          <a:srgbClr val="004B6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15">
        <a:dk1>
          <a:srgbClr val="000000"/>
        </a:dk1>
        <a:lt1>
          <a:srgbClr val="FFFFFF"/>
        </a:lt1>
        <a:dk2>
          <a:srgbClr val="0060AF"/>
        </a:dk2>
        <a:lt2>
          <a:srgbClr val="000000"/>
        </a:lt2>
        <a:accent1>
          <a:srgbClr val="F7955A"/>
        </a:accent1>
        <a:accent2>
          <a:srgbClr val="009247"/>
        </a:accent2>
        <a:accent3>
          <a:srgbClr val="FFFFFF"/>
        </a:accent3>
        <a:accent4>
          <a:srgbClr val="000000"/>
        </a:accent4>
        <a:accent5>
          <a:srgbClr val="FAC8B5"/>
        </a:accent5>
        <a:accent6>
          <a:srgbClr val="00843F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4_CC4eActiveLectureQuestions">
  <a:themeElements>
    <a:clrScheme name="1_CC4eActiveLectureQuestions 15">
      <a:dk1>
        <a:srgbClr val="000000"/>
      </a:dk1>
      <a:lt1>
        <a:srgbClr val="FFFFFF"/>
      </a:lt1>
      <a:dk2>
        <a:srgbClr val="0060AF"/>
      </a:dk2>
      <a:lt2>
        <a:srgbClr val="000000"/>
      </a:lt2>
      <a:accent1>
        <a:srgbClr val="F7955A"/>
      </a:accent1>
      <a:accent2>
        <a:srgbClr val="009247"/>
      </a:accent2>
      <a:accent3>
        <a:srgbClr val="FFFFFF"/>
      </a:accent3>
      <a:accent4>
        <a:srgbClr val="000000"/>
      </a:accent4>
      <a:accent5>
        <a:srgbClr val="FAC8B5"/>
      </a:accent5>
      <a:accent6>
        <a:srgbClr val="00843F"/>
      </a:accent6>
      <a:hlink>
        <a:srgbClr val="009999"/>
      </a:hlink>
      <a:folHlink>
        <a:srgbClr val="99CC00"/>
      </a:folHlink>
    </a:clrScheme>
    <a:fontScheme name="1_CC4eActiveLectureQuestions">
      <a:majorFont>
        <a:latin typeface="Times New Roman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C4eActiveLectureQues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3">
        <a:dk1>
          <a:srgbClr val="000000"/>
        </a:dk1>
        <a:lt1>
          <a:srgbClr val="FFFFFF"/>
        </a:lt1>
        <a:dk2>
          <a:srgbClr val="005472"/>
        </a:dk2>
        <a:lt2>
          <a:srgbClr val="00000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14">
        <a:dk1>
          <a:srgbClr val="000000"/>
        </a:dk1>
        <a:lt1>
          <a:srgbClr val="FFFFFF"/>
        </a:lt1>
        <a:dk2>
          <a:srgbClr val="333399"/>
        </a:dk2>
        <a:lt2>
          <a:srgbClr val="000000"/>
        </a:lt2>
        <a:accent1>
          <a:srgbClr val="B7DAB8"/>
        </a:accent1>
        <a:accent2>
          <a:srgbClr val="005472"/>
        </a:accent2>
        <a:accent3>
          <a:srgbClr val="FFFFFF"/>
        </a:accent3>
        <a:accent4>
          <a:srgbClr val="000000"/>
        </a:accent4>
        <a:accent5>
          <a:srgbClr val="D8EAD8"/>
        </a:accent5>
        <a:accent6>
          <a:srgbClr val="004B6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15">
        <a:dk1>
          <a:srgbClr val="000000"/>
        </a:dk1>
        <a:lt1>
          <a:srgbClr val="FFFFFF"/>
        </a:lt1>
        <a:dk2>
          <a:srgbClr val="0060AF"/>
        </a:dk2>
        <a:lt2>
          <a:srgbClr val="000000"/>
        </a:lt2>
        <a:accent1>
          <a:srgbClr val="F7955A"/>
        </a:accent1>
        <a:accent2>
          <a:srgbClr val="009247"/>
        </a:accent2>
        <a:accent3>
          <a:srgbClr val="FFFFFF"/>
        </a:accent3>
        <a:accent4>
          <a:srgbClr val="000000"/>
        </a:accent4>
        <a:accent5>
          <a:srgbClr val="FAC8B5"/>
        </a:accent5>
        <a:accent6>
          <a:srgbClr val="00843F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5_CC4eActiveLectureQuestions">
  <a:themeElements>
    <a:clrScheme name="1_CC4eActiveLectureQuestions 15">
      <a:dk1>
        <a:srgbClr val="000000"/>
      </a:dk1>
      <a:lt1>
        <a:srgbClr val="FFFFFF"/>
      </a:lt1>
      <a:dk2>
        <a:srgbClr val="0060AF"/>
      </a:dk2>
      <a:lt2>
        <a:srgbClr val="000000"/>
      </a:lt2>
      <a:accent1>
        <a:srgbClr val="F7955A"/>
      </a:accent1>
      <a:accent2>
        <a:srgbClr val="009247"/>
      </a:accent2>
      <a:accent3>
        <a:srgbClr val="FFFFFF"/>
      </a:accent3>
      <a:accent4>
        <a:srgbClr val="000000"/>
      </a:accent4>
      <a:accent5>
        <a:srgbClr val="FAC8B5"/>
      </a:accent5>
      <a:accent6>
        <a:srgbClr val="00843F"/>
      </a:accent6>
      <a:hlink>
        <a:srgbClr val="009999"/>
      </a:hlink>
      <a:folHlink>
        <a:srgbClr val="99CC00"/>
      </a:folHlink>
    </a:clrScheme>
    <a:fontScheme name="1_CC4eActiveLectureQuestions">
      <a:majorFont>
        <a:latin typeface="Times New Roman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C4eActiveLectureQues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3">
        <a:dk1>
          <a:srgbClr val="000000"/>
        </a:dk1>
        <a:lt1>
          <a:srgbClr val="FFFFFF"/>
        </a:lt1>
        <a:dk2>
          <a:srgbClr val="005472"/>
        </a:dk2>
        <a:lt2>
          <a:srgbClr val="00000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14">
        <a:dk1>
          <a:srgbClr val="000000"/>
        </a:dk1>
        <a:lt1>
          <a:srgbClr val="FFFFFF"/>
        </a:lt1>
        <a:dk2>
          <a:srgbClr val="333399"/>
        </a:dk2>
        <a:lt2>
          <a:srgbClr val="000000"/>
        </a:lt2>
        <a:accent1>
          <a:srgbClr val="B7DAB8"/>
        </a:accent1>
        <a:accent2>
          <a:srgbClr val="005472"/>
        </a:accent2>
        <a:accent3>
          <a:srgbClr val="FFFFFF"/>
        </a:accent3>
        <a:accent4>
          <a:srgbClr val="000000"/>
        </a:accent4>
        <a:accent5>
          <a:srgbClr val="D8EAD8"/>
        </a:accent5>
        <a:accent6>
          <a:srgbClr val="004B6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15">
        <a:dk1>
          <a:srgbClr val="000000"/>
        </a:dk1>
        <a:lt1>
          <a:srgbClr val="FFFFFF"/>
        </a:lt1>
        <a:dk2>
          <a:srgbClr val="0060AF"/>
        </a:dk2>
        <a:lt2>
          <a:srgbClr val="000000"/>
        </a:lt2>
        <a:accent1>
          <a:srgbClr val="F7955A"/>
        </a:accent1>
        <a:accent2>
          <a:srgbClr val="009247"/>
        </a:accent2>
        <a:accent3>
          <a:srgbClr val="FFFFFF"/>
        </a:accent3>
        <a:accent4>
          <a:srgbClr val="000000"/>
        </a:accent4>
        <a:accent5>
          <a:srgbClr val="FAC8B5"/>
        </a:accent5>
        <a:accent6>
          <a:srgbClr val="00843F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25126</TotalTime>
  <Words>1938</Words>
  <Application>Microsoft Office PowerPoint</Application>
  <PresentationFormat>On-screen Show (4:3)</PresentationFormat>
  <Paragraphs>184</Paragraphs>
  <Slides>37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18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56" baseType="lpstr">
      <vt:lpstr>Office Theme</vt:lpstr>
      <vt:lpstr>1_CC4eActiveLectureQuestions</vt:lpstr>
      <vt:lpstr>2_CC4eActiveLectureQuestions</vt:lpstr>
      <vt:lpstr>2_Office Theme</vt:lpstr>
      <vt:lpstr>3_Office Theme</vt:lpstr>
      <vt:lpstr>3_CC4eActiveLectureQuestions</vt:lpstr>
      <vt:lpstr>4_CC4eActiveLectureQuestions</vt:lpstr>
      <vt:lpstr>4_Office Theme</vt:lpstr>
      <vt:lpstr>5_CC4eActiveLectureQuestions</vt:lpstr>
      <vt:lpstr>6_CC4eActiveLectureQuestions</vt:lpstr>
      <vt:lpstr>7_CC4eActiveLectureQuestions</vt:lpstr>
      <vt:lpstr>8_CC4eActiveLectureQuestions</vt:lpstr>
      <vt:lpstr>9_CC4eActiveLectureQuestions</vt:lpstr>
      <vt:lpstr>10_CC4eActiveLectureQuestions</vt:lpstr>
      <vt:lpstr>11_CC4eActiveLectureQuestions</vt:lpstr>
      <vt:lpstr>6_Office Theme</vt:lpstr>
      <vt:lpstr>7_Office Theme</vt:lpstr>
      <vt:lpstr>8_Office Theme</vt:lpstr>
      <vt:lpstr>Equation</vt:lpstr>
      <vt:lpstr>Physics 1025F Mechanics  </vt:lpstr>
      <vt:lpstr>Chapter 4: Newton’s Laws of Motion</vt:lpstr>
      <vt:lpstr>Why do objects move?</vt:lpstr>
      <vt:lpstr>Newton’s First Law of Motion</vt:lpstr>
      <vt:lpstr>Fundamental Forces</vt:lpstr>
      <vt:lpstr>Free Body Diagrams</vt:lpstr>
      <vt:lpstr>Examples: Free Body Diagrams</vt:lpstr>
      <vt:lpstr>Newton’s First Law of Motion</vt:lpstr>
      <vt:lpstr>Newton’s First Law of Motion</vt:lpstr>
      <vt:lpstr>Static Equilibrium</vt:lpstr>
      <vt:lpstr>Newton’s Second Law of Motion</vt:lpstr>
      <vt:lpstr>Newton’s Second Law of Motion</vt:lpstr>
      <vt:lpstr>Free Body Diagrams</vt:lpstr>
      <vt:lpstr>Example: Free Body Diagram</vt:lpstr>
      <vt:lpstr>Dynamics</vt:lpstr>
      <vt:lpstr>Example: Dynamics</vt:lpstr>
      <vt:lpstr>Newton’s Third Law of Motion</vt:lpstr>
      <vt:lpstr>Example: Newton’s Third Law</vt:lpstr>
      <vt:lpstr>Weight: The Force of Gravity</vt:lpstr>
      <vt:lpstr>Mass</vt:lpstr>
      <vt:lpstr>Apparent Weight</vt:lpstr>
      <vt:lpstr>Apparent Weight</vt:lpstr>
      <vt:lpstr>Example: Apparent Weight</vt:lpstr>
      <vt:lpstr>Normal Force</vt:lpstr>
      <vt:lpstr>Example: Normal Force</vt:lpstr>
      <vt:lpstr>Example: Normal Force</vt:lpstr>
      <vt:lpstr>Friction</vt:lpstr>
      <vt:lpstr>Friction</vt:lpstr>
      <vt:lpstr>Friction</vt:lpstr>
      <vt:lpstr>Friction</vt:lpstr>
      <vt:lpstr>Example: Friction </vt:lpstr>
      <vt:lpstr>Example: Friction </vt:lpstr>
      <vt:lpstr>Interacting Objects</vt:lpstr>
      <vt:lpstr>Example: Interacting Objects</vt:lpstr>
      <vt:lpstr>Tension</vt:lpstr>
      <vt:lpstr>Tension: Connected Objects</vt:lpstr>
      <vt:lpstr>Example: Connected Objects</vt:lpstr>
    </vt:vector>
  </TitlesOfParts>
  <Company>University of Cape Town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 PHY1025F M01</dc:title>
  <dc:creator>Steve Peterson</dc:creator>
  <cp:lastModifiedBy>Amos</cp:lastModifiedBy>
  <cp:revision>1083</cp:revision>
  <cp:lastPrinted>2012-01-19T14:18:39Z</cp:lastPrinted>
  <dcterms:created xsi:type="dcterms:W3CDTF">2011-03-04T08:49:28Z</dcterms:created>
  <dcterms:modified xsi:type="dcterms:W3CDTF">2014-05-20T08:39:02Z</dcterms:modified>
</cp:coreProperties>
</file>