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6"/>
  </p:notesMasterIdLst>
  <p:handoutMasterIdLst>
    <p:handoutMasterId r:id="rId37"/>
  </p:handoutMasterIdLst>
  <p:sldIdLst>
    <p:sldId id="381" r:id="rId2"/>
    <p:sldId id="604" r:id="rId3"/>
    <p:sldId id="772" r:id="rId4"/>
    <p:sldId id="778" r:id="rId5"/>
    <p:sldId id="779" r:id="rId6"/>
    <p:sldId id="856" r:id="rId7"/>
    <p:sldId id="813" r:id="rId8"/>
    <p:sldId id="814" r:id="rId9"/>
    <p:sldId id="857" r:id="rId10"/>
    <p:sldId id="790" r:id="rId11"/>
    <p:sldId id="803" r:id="rId12"/>
    <p:sldId id="805" r:id="rId13"/>
    <p:sldId id="806" r:id="rId14"/>
    <p:sldId id="807" r:id="rId15"/>
    <p:sldId id="858" r:id="rId16"/>
    <p:sldId id="809" r:id="rId17"/>
    <p:sldId id="810" r:id="rId18"/>
    <p:sldId id="812" r:id="rId19"/>
    <p:sldId id="828" r:id="rId20"/>
    <p:sldId id="830" r:id="rId21"/>
    <p:sldId id="836" r:id="rId22"/>
    <p:sldId id="829" r:id="rId23"/>
    <p:sldId id="826" r:id="rId24"/>
    <p:sldId id="831" r:id="rId25"/>
    <p:sldId id="832" r:id="rId26"/>
    <p:sldId id="833" r:id="rId27"/>
    <p:sldId id="835" r:id="rId28"/>
    <p:sldId id="876" r:id="rId29"/>
    <p:sldId id="878" r:id="rId30"/>
    <p:sldId id="879" r:id="rId31"/>
    <p:sldId id="881" r:id="rId32"/>
    <p:sldId id="882" r:id="rId33"/>
    <p:sldId id="884" r:id="rId34"/>
    <p:sldId id="885" r:id="rId35"/>
  </p:sldIdLst>
  <p:sldSz cx="9144000" cy="6858000" type="screen4x3"/>
  <p:notesSz cx="6815138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316" autoAdjust="0"/>
  </p:normalViewPr>
  <p:slideViewPr>
    <p:cSldViewPr>
      <p:cViewPr varScale="1">
        <p:scale>
          <a:sx n="70" d="100"/>
          <a:sy n="70" d="100"/>
        </p:scale>
        <p:origin x="-114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82" y="-96"/>
      </p:cViewPr>
      <p:guideLst>
        <p:guide orient="horz" pos="3132"/>
        <p:guide pos="21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1.wmf"/><Relationship Id="rId4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2.wmf"/><Relationship Id="rId4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19.wmf"/><Relationship Id="rId1" Type="http://schemas.openxmlformats.org/officeDocument/2006/relationships/image" Target="../media/image16.wmf"/><Relationship Id="rId5" Type="http://schemas.openxmlformats.org/officeDocument/2006/relationships/image" Target="../media/image28.wmf"/><Relationship Id="rId4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19.wmf"/><Relationship Id="rId1" Type="http://schemas.openxmlformats.org/officeDocument/2006/relationships/image" Target="../media/image16.wmf"/><Relationship Id="rId5" Type="http://schemas.openxmlformats.org/officeDocument/2006/relationships/image" Target="../media/image35.wmf"/><Relationship Id="rId4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29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969" cy="49792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9578" y="0"/>
            <a:ext cx="2953969" cy="49792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926F01E-795A-42F8-9333-53A8A310B5A7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764"/>
            <a:ext cx="2953969" cy="49792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9578" y="9447764"/>
            <a:ext cx="2953969" cy="49792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FB75C24C-FE0D-4263-BE38-A92C279EDE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68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7364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364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32A48150-14BC-4B53-B150-4CA0E1EF8750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3638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515" y="4724956"/>
            <a:ext cx="5452110" cy="4476274"/>
          </a:xfrm>
          <a:prstGeom prst="rect">
            <a:avLst/>
          </a:prstGeom>
        </p:spPr>
        <p:txBody>
          <a:bodyPr vert="horz" lIns="91641" tIns="45821" rIns="91641" bIns="4582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8184"/>
            <a:ext cx="2953226" cy="497364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0335" y="9448184"/>
            <a:ext cx="2953226" cy="497364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021413F5-23E0-4781-AF2D-779D9AFC9A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90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US" sz="1200" dirty="0" smtClean="0"/>
              <a:t>[ENERGY] = [M</a:t>
            </a:r>
            <a:r>
              <a:rPr lang="en-US" sz="1200" baseline="0" dirty="0" smtClean="0"/>
              <a:t> L</a:t>
            </a:r>
            <a:r>
              <a:rPr lang="en-US" sz="1200" baseline="30000" dirty="0" smtClean="0"/>
              <a:t>2</a:t>
            </a:r>
            <a:r>
              <a:rPr lang="en-US" sz="1200" baseline="0" dirty="0" smtClean="0"/>
              <a:t> / T</a:t>
            </a:r>
            <a:r>
              <a:rPr lang="en-US" sz="1200" baseline="30000" dirty="0" smtClean="0"/>
              <a:t>2</a:t>
            </a:r>
            <a:r>
              <a:rPr lang="en-US" sz="1200" baseline="0" dirty="0" smtClean="0"/>
              <a:t>]</a:t>
            </a:r>
            <a:endParaRPr lang="en-US" sz="1200" baseline="30000" dirty="0" smtClean="0"/>
          </a:p>
          <a:p>
            <a:pPr marL="0" indent="0">
              <a:spcBef>
                <a:spcPct val="50000"/>
              </a:spcBef>
              <a:buNone/>
            </a:pPr>
            <a:r>
              <a:rPr lang="en-US" sz="1200" dirty="0" smtClean="0"/>
              <a:t>[MASS] = [M], [VELOCITY] = [L/T]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1200" dirty="0" smtClean="0"/>
              <a:t>E</a:t>
            </a:r>
            <a:r>
              <a:rPr lang="en-US" sz="1200" baseline="0" dirty="0" smtClean="0"/>
              <a:t> = mc</a:t>
            </a:r>
            <a:r>
              <a:rPr lang="en-US" sz="1200" baseline="30000" dirty="0" smtClean="0"/>
              <a:t>2</a:t>
            </a:r>
            <a:r>
              <a:rPr lang="en-US" sz="1200" baseline="0" dirty="0" smtClean="0"/>
              <a:t> </a:t>
            </a:r>
            <a:endParaRPr lang="en-US" sz="1200" dirty="0" smtClean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13F5-23E0-4781-AF2D-779D9AFC9AF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19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err="1" smtClean="0"/>
              <a:t>Vuille</a:t>
            </a:r>
            <a:r>
              <a:rPr lang="en-ZA" dirty="0" smtClean="0"/>
              <a:t>/</a:t>
            </a:r>
            <a:r>
              <a:rPr lang="en-ZA" dirty="0" err="1" smtClean="0"/>
              <a:t>Serway</a:t>
            </a:r>
            <a:r>
              <a:rPr lang="en-ZA" baseline="0" dirty="0" smtClean="0"/>
              <a:t> Q1.17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13F5-23E0-4781-AF2D-779D9AFC9AF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98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err="1" smtClean="0"/>
              <a:t>Vuille</a:t>
            </a:r>
            <a:r>
              <a:rPr lang="en-ZA" dirty="0" smtClean="0"/>
              <a:t>/</a:t>
            </a:r>
            <a:r>
              <a:rPr lang="en-ZA" dirty="0" err="1" smtClean="0"/>
              <a:t>Serway</a:t>
            </a:r>
            <a:r>
              <a:rPr lang="en-ZA" baseline="0" dirty="0" smtClean="0"/>
              <a:t> Q1.17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13F5-23E0-4781-AF2D-779D9AFC9AF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98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err="1" smtClean="0"/>
              <a:t>Vuille</a:t>
            </a:r>
            <a:r>
              <a:rPr lang="en-ZA" dirty="0" smtClean="0"/>
              <a:t>/</a:t>
            </a:r>
            <a:r>
              <a:rPr lang="en-ZA" dirty="0" err="1" smtClean="0"/>
              <a:t>Serway</a:t>
            </a:r>
            <a:r>
              <a:rPr lang="en-ZA" baseline="0" dirty="0" smtClean="0"/>
              <a:t> Q1.17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13F5-23E0-4781-AF2D-779D9AFC9AF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98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err="1" smtClean="0"/>
              <a:t>Vuille</a:t>
            </a:r>
            <a:r>
              <a:rPr lang="en-ZA" dirty="0" smtClean="0"/>
              <a:t>/</a:t>
            </a:r>
            <a:r>
              <a:rPr lang="en-ZA" dirty="0" err="1" smtClean="0"/>
              <a:t>Serway</a:t>
            </a:r>
            <a:r>
              <a:rPr lang="en-ZA" baseline="0" dirty="0" smtClean="0"/>
              <a:t> Q1.17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13F5-23E0-4781-AF2D-779D9AFC9AF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98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Knight</a:t>
            </a:r>
            <a:r>
              <a:rPr lang="en-ZA" baseline="0" dirty="0" smtClean="0"/>
              <a:t> Example 2.11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13F5-23E0-4781-AF2D-779D9AFC9AF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98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dirty="0" smtClean="0"/>
              <a:t>Knight</a:t>
            </a:r>
            <a:r>
              <a:rPr lang="en-ZA" baseline="0" dirty="0" smtClean="0"/>
              <a:t> Example 2.12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13F5-23E0-4781-AF2D-779D9AFC9AF3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98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0C5871-EA15-4890-B29F-76FDA98614FF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CA85B-9FA6-4B03-B11B-70288B3E5CD8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762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38B7CD-E15A-4219-8664-8940F0B33A60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BE7A0C-FDCB-453D-9792-D0FA9012129F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4E51D-046D-4CB2-B5FE-3179D29E7AAB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7DD55F-8BCA-4114-9D5B-A0117CA6DC95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AAED77-02A7-4EC5-B1BF-6D10B6126025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129356-F067-4343-87C2-BE194FE8D1CE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90C12F-2DF7-424C-A5C6-5FFD3F7E8D5A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152400"/>
            <a:ext cx="9144000" cy="762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304800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8"/>
          <p:cNvSpPr txBox="1">
            <a:spLocks/>
          </p:cNvSpPr>
          <p:nvPr userDrawn="1"/>
        </p:nvSpPr>
        <p:spPr>
          <a:xfrm>
            <a:off x="8077200" y="64008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17A6D-4D83-460C-9178-0B33BD0C969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Footer Placeholder 9"/>
          <p:cNvSpPr txBox="1">
            <a:spLocks/>
          </p:cNvSpPr>
          <p:nvPr userDrawn="1"/>
        </p:nvSpPr>
        <p:spPr>
          <a:xfrm>
            <a:off x="76200" y="6400800"/>
            <a:ext cx="5334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UCT PHY1025F: Mechanics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33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38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26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43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48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26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53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0" Type="http://schemas.openxmlformats.org/officeDocument/2006/relationships/image" Target="../media/image38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58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228850"/>
          </a:xfrm>
        </p:spPr>
        <p:txBody>
          <a:bodyPr/>
          <a:lstStyle/>
          <a:p>
            <a:pPr marL="342900" lvl="0" indent="-342900">
              <a:spcBef>
                <a:spcPct val="50000"/>
              </a:spcBef>
              <a:defRPr/>
            </a:pPr>
            <a:r>
              <a:rPr lang="en-US" sz="8800" b="1" dirty="0"/>
              <a:t>Physics 1025F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5400" dirty="0"/>
              <a:t>Mechanics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chemeClr val="accent2"/>
                </a:solidFill>
              </a:rPr>
              <a:t/>
            </a:r>
            <a:br>
              <a:rPr lang="en-US" sz="2400" dirty="0">
                <a:solidFill>
                  <a:schemeClr val="accent2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65" y="5181600"/>
            <a:ext cx="4631635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Dr. Steve Peterson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Steve.peterson@uct.ac.za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438400" y="3810000"/>
            <a:ext cx="4631635" cy="11430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VECTORS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3: Vectors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609600" y="1409700"/>
            <a:ext cx="8305800" cy="4419600"/>
          </a:xfrm>
          <a:prstGeom prst="rect">
            <a:avLst/>
          </a:prstGeom>
        </p:spPr>
        <p:txBody>
          <a:bodyPr anchor="ctr" anchorCtr="0"/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Each </a:t>
            </a:r>
            <a:r>
              <a:rPr lang="en-US" dirty="0" smtClean="0">
                <a:solidFill>
                  <a:schemeClr val="accent1"/>
                </a:solidFill>
              </a:rPr>
              <a:t>physical</a:t>
            </a:r>
            <a:r>
              <a:rPr lang="en-US" dirty="0" smtClean="0"/>
              <a:t> quantity can be categorized as either a </a:t>
            </a:r>
            <a:r>
              <a:rPr lang="en-US" b="1" dirty="0" smtClean="0">
                <a:solidFill>
                  <a:schemeClr val="accent2"/>
                </a:solidFill>
              </a:rPr>
              <a:t>vector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quantity or a </a:t>
            </a:r>
            <a:r>
              <a:rPr lang="en-US" b="1" dirty="0" smtClean="0">
                <a:solidFill>
                  <a:schemeClr val="accent2"/>
                </a:solidFill>
              </a:rPr>
              <a:t>scalar</a:t>
            </a:r>
            <a:r>
              <a:rPr lang="en-US" dirty="0" smtClean="0"/>
              <a:t> quantity</a:t>
            </a:r>
          </a:p>
        </p:txBody>
      </p:sp>
    </p:spTree>
    <p:extLst>
      <p:ext uri="{BB962C8B-B14F-4D97-AF65-F5344CB8AC3E}">
        <p14:creationId xmlns:p14="http://schemas.microsoft.com/office/powerpoint/2010/main" val="167964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We can represent vector quantities with arrows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>
              <a:buFontTx/>
              <a:buChar char="-"/>
            </a:pPr>
            <a:r>
              <a:rPr lang="en-US" sz="3200" dirty="0" smtClean="0"/>
              <a:t>The direction of the vector is represented by the direction of the arrow</a:t>
            </a:r>
          </a:p>
          <a:p>
            <a:pPr>
              <a:buFontTx/>
              <a:buChar char="-"/>
            </a:pPr>
            <a:r>
              <a:rPr lang="en-US" sz="3200" dirty="0" smtClean="0"/>
              <a:t>The magnitude of the vector is represented by the length of the arrow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Representation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1524000" y="1905000"/>
            <a:ext cx="1219200" cy="1371600"/>
          </a:xfrm>
          <a:prstGeom prst="straightConnector1">
            <a:avLst/>
          </a:prstGeom>
          <a:ln w="508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276600" y="2448370"/>
            <a:ext cx="3048000" cy="762000"/>
          </a:xfrm>
          <a:prstGeom prst="straightConnector1">
            <a:avLst/>
          </a:prstGeom>
          <a:ln w="50800">
            <a:solidFill>
              <a:schemeClr val="accent2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6781800" y="1866544"/>
            <a:ext cx="1066800" cy="1371600"/>
          </a:xfrm>
          <a:prstGeom prst="straightConnector1">
            <a:avLst/>
          </a:prstGeom>
          <a:ln w="50800"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39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The </a:t>
            </a:r>
            <a:r>
              <a:rPr lang="en-US" sz="3200" dirty="0" smtClean="0">
                <a:solidFill>
                  <a:schemeClr val="accent1"/>
                </a:solidFill>
              </a:rPr>
              <a:t>net </a:t>
            </a:r>
            <a:r>
              <a:rPr lang="en-US" sz="3200" dirty="0" smtClean="0"/>
              <a:t>force acting on the body will be the </a:t>
            </a:r>
            <a:r>
              <a:rPr lang="en-US" sz="3200" dirty="0" smtClean="0">
                <a:solidFill>
                  <a:schemeClr val="accent2"/>
                </a:solidFill>
              </a:rPr>
              <a:t>vector sum</a:t>
            </a:r>
            <a:r>
              <a:rPr lang="en-US" sz="3200" dirty="0" smtClean="0"/>
              <a:t> of the two forces.</a:t>
            </a:r>
          </a:p>
          <a:p>
            <a:pPr marL="0" indent="0">
              <a:buNone/>
            </a:pPr>
            <a:r>
              <a:rPr lang="en-US" sz="3200" dirty="0" smtClean="0"/>
              <a:t>Adding vectors is </a:t>
            </a:r>
            <a:r>
              <a:rPr lang="en-US" sz="3200" b="1" dirty="0" smtClean="0">
                <a:solidFill>
                  <a:schemeClr val="accent1"/>
                </a:solidFill>
              </a:rPr>
              <a:t>not</a:t>
            </a:r>
            <a:r>
              <a:rPr lang="en-US" sz="3200" dirty="0" smtClean="0">
                <a:solidFill>
                  <a:schemeClr val="accent1"/>
                </a:solidFill>
              </a:rPr>
              <a:t> </a:t>
            </a:r>
            <a:r>
              <a:rPr lang="en-US" sz="3200" dirty="0" smtClean="0"/>
              <a:t>simply a matter of </a:t>
            </a:r>
            <a:r>
              <a:rPr lang="en-US" sz="3200" dirty="0" smtClean="0">
                <a:solidFill>
                  <a:schemeClr val="accent2"/>
                </a:solidFill>
              </a:rPr>
              <a:t>adding the magnitudes</a:t>
            </a:r>
            <a:r>
              <a:rPr lang="en-US" sz="3200" dirty="0" smtClean="0"/>
              <a:t> (except in </a:t>
            </a:r>
            <a:r>
              <a:rPr lang="en-US" sz="3200" dirty="0" smtClean="0">
                <a:solidFill>
                  <a:srgbClr val="00B050"/>
                </a:solidFill>
              </a:rPr>
              <a:t>one-dimension</a:t>
            </a:r>
            <a:r>
              <a:rPr lang="en-US" sz="3200" dirty="0" smtClean="0"/>
              <a:t>)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Addition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62000" y="5219400"/>
            <a:ext cx="2926080" cy="0"/>
          </a:xfrm>
          <a:prstGeom prst="straightConnector1">
            <a:avLst/>
          </a:prstGeom>
          <a:ln w="635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069080" y="4458000"/>
            <a:ext cx="4389120" cy="0"/>
          </a:xfrm>
          <a:prstGeom prst="straightConnector1">
            <a:avLst/>
          </a:prstGeom>
          <a:ln w="63500">
            <a:tailEnd type="stealth" w="lg" len="lg"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45914"/>
              </p:ext>
            </p:extLst>
          </p:nvPr>
        </p:nvGraphicFramePr>
        <p:xfrm>
          <a:off x="5562600" y="3768283"/>
          <a:ext cx="5715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24" name="Equation" r:id="rId3" imgW="190440" imgH="241200" progId="Equation.DSMT4">
                  <p:embed/>
                </p:oleObj>
              </mc:Choice>
              <mc:Fallback>
                <p:oleObj name="Equation" r:id="rId3" imgW="190440" imgH="241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768283"/>
                        <a:ext cx="5715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294785"/>
              </p:ext>
            </p:extLst>
          </p:nvPr>
        </p:nvGraphicFramePr>
        <p:xfrm>
          <a:off x="2133600" y="4343400"/>
          <a:ext cx="6096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625" name="Equation" r:id="rId5" imgW="203040" imgH="241200" progId="Equation.DSMT4">
                  <p:embed/>
                </p:oleObj>
              </mc:Choice>
              <mc:Fallback>
                <p:oleObj name="Equation" r:id="rId5" imgW="203040" imgH="241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343400"/>
                        <a:ext cx="6096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345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Graphically, the vectors </a:t>
            </a:r>
            <a:r>
              <a:rPr lang="en-US" sz="3200" b="1" dirty="0"/>
              <a:t>F</a:t>
            </a:r>
            <a:r>
              <a:rPr lang="en-US" sz="3200" b="1" baseline="-25000" dirty="0"/>
              <a:t>A</a:t>
            </a:r>
            <a:r>
              <a:rPr lang="en-US" sz="3200" dirty="0" smtClean="0"/>
              <a:t> and </a:t>
            </a:r>
            <a:r>
              <a:rPr lang="en-US" sz="3200" b="1" dirty="0"/>
              <a:t>F</a:t>
            </a:r>
            <a:r>
              <a:rPr lang="en-US" sz="3200" b="1" baseline="-25000" dirty="0"/>
              <a:t>B</a:t>
            </a:r>
            <a:r>
              <a:rPr lang="en-US" sz="3200" dirty="0" smtClean="0"/>
              <a:t> can be added by using the “Tip to Tail” method, giving the resultant vector </a:t>
            </a:r>
            <a:r>
              <a:rPr lang="en-US" sz="3200" b="1" dirty="0" smtClean="0"/>
              <a:t>R</a:t>
            </a:r>
            <a:r>
              <a:rPr lang="en-US" sz="3200" dirty="0" smtClean="0"/>
              <a:t> = </a:t>
            </a:r>
            <a:r>
              <a:rPr lang="en-US" sz="3200" b="1" dirty="0"/>
              <a:t>F</a:t>
            </a:r>
            <a:r>
              <a:rPr lang="en-US" sz="3200" b="1" baseline="-25000" dirty="0"/>
              <a:t>A</a:t>
            </a:r>
            <a:r>
              <a:rPr lang="en-US" sz="3200" dirty="0" smtClean="0"/>
              <a:t> + </a:t>
            </a:r>
            <a:r>
              <a:rPr lang="en-US" sz="3200" b="1" dirty="0"/>
              <a:t>F</a:t>
            </a:r>
            <a:r>
              <a:rPr lang="en-US" sz="3200" b="1" baseline="-25000" dirty="0"/>
              <a:t>B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</a:t>
            </a:r>
            <a:r>
              <a:rPr lang="en-US" dirty="0" smtClean="0"/>
              <a:t>Addition (Tip to Tail Method)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033272" y="5804400"/>
            <a:ext cx="2926080" cy="0"/>
          </a:xfrm>
          <a:prstGeom prst="straightConnector1">
            <a:avLst/>
          </a:prstGeom>
          <a:ln w="635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230880" y="4143240"/>
            <a:ext cx="4389120" cy="0"/>
          </a:xfrm>
          <a:prstGeom prst="straightConnector1">
            <a:avLst/>
          </a:prstGeom>
          <a:ln w="63500">
            <a:tailEnd type="stealth" w="lg" len="lg"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384937"/>
              </p:ext>
            </p:extLst>
          </p:nvPr>
        </p:nvGraphicFramePr>
        <p:xfrm>
          <a:off x="2337120" y="5918400"/>
          <a:ext cx="406080" cy="48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796" name="Equation" r:id="rId3" imgW="203040" imgH="241200" progId="Equation.DSMT4">
                  <p:embed/>
                </p:oleObj>
              </mc:Choice>
              <mc:Fallback>
                <p:oleObj name="Equation" r:id="rId3" imgW="203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37120" y="5918400"/>
                        <a:ext cx="406080" cy="48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847463"/>
              </p:ext>
            </p:extLst>
          </p:nvPr>
        </p:nvGraphicFramePr>
        <p:xfrm>
          <a:off x="5498592" y="4470600"/>
          <a:ext cx="380880" cy="48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797" name="Equation" r:id="rId5" imgW="190440" imgH="241200" progId="Equation.DSMT4">
                  <p:embed/>
                </p:oleObj>
              </mc:Choice>
              <mc:Fallback>
                <p:oleObj name="Equation" r:id="rId5" imgW="1904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98592" y="4470600"/>
                        <a:ext cx="380880" cy="48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Content Placeholder 1"/>
          <p:cNvSpPr txBox="1">
            <a:spLocks/>
          </p:cNvSpPr>
          <p:nvPr/>
        </p:nvSpPr>
        <p:spPr>
          <a:xfrm>
            <a:off x="4876800" y="5638800"/>
            <a:ext cx="4099560" cy="533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Note</a:t>
            </a:r>
            <a:r>
              <a:rPr lang="en-US" dirty="0" smtClean="0"/>
              <a:t>: </a:t>
            </a:r>
            <a:r>
              <a:rPr lang="en-US" b="1" dirty="0" smtClean="0"/>
              <a:t>R</a:t>
            </a:r>
            <a:r>
              <a:rPr lang="en-US" dirty="0" smtClean="0"/>
              <a:t> = </a:t>
            </a:r>
            <a:r>
              <a:rPr lang="en-US" b="1" dirty="0" smtClean="0"/>
              <a:t>F</a:t>
            </a:r>
            <a:r>
              <a:rPr lang="en-US" b="1" baseline="-25000" dirty="0" smtClean="0"/>
              <a:t>A</a:t>
            </a:r>
            <a:r>
              <a:rPr lang="en-US" dirty="0" smtClean="0"/>
              <a:t> + </a:t>
            </a:r>
            <a:r>
              <a:rPr lang="en-US" b="1" dirty="0" smtClean="0"/>
              <a:t>F</a:t>
            </a:r>
            <a:r>
              <a:rPr lang="en-US" b="1" baseline="-25000" dirty="0" smtClean="0"/>
              <a:t>B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b="1" dirty="0"/>
              <a:t>F</a:t>
            </a:r>
            <a:r>
              <a:rPr lang="en-US" b="1" baseline="-25000" dirty="0"/>
              <a:t>B</a:t>
            </a:r>
            <a:r>
              <a:rPr lang="en-US" dirty="0" smtClean="0"/>
              <a:t> + </a:t>
            </a:r>
            <a:r>
              <a:rPr lang="en-US" b="1" dirty="0"/>
              <a:t>F</a:t>
            </a:r>
            <a:r>
              <a:rPr lang="en-US" b="1" baseline="-25000" dirty="0"/>
              <a:t>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67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vector subtraction, it can easily be rewritten as an addition, i.e. </a:t>
            </a:r>
            <a:r>
              <a:rPr lang="en-US" b="1" dirty="0"/>
              <a:t>R</a:t>
            </a:r>
            <a:r>
              <a:rPr lang="en-US" dirty="0"/>
              <a:t> = </a:t>
            </a:r>
            <a:r>
              <a:rPr lang="en-US" b="1" dirty="0"/>
              <a:t>F</a:t>
            </a:r>
            <a:r>
              <a:rPr lang="en-US" b="1" baseline="-25000" dirty="0"/>
              <a:t>A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b="1" dirty="0" smtClean="0"/>
              <a:t>F</a:t>
            </a:r>
            <a:r>
              <a:rPr lang="en-US" b="1" baseline="-25000" dirty="0" smtClean="0"/>
              <a:t>B</a:t>
            </a:r>
            <a:r>
              <a:rPr lang="en-US" dirty="0" smtClean="0"/>
              <a:t> = </a:t>
            </a:r>
            <a:r>
              <a:rPr lang="en-US" b="1" dirty="0"/>
              <a:t>F</a:t>
            </a:r>
            <a:r>
              <a:rPr lang="en-US" b="1" baseline="-25000" dirty="0"/>
              <a:t>A</a:t>
            </a:r>
            <a:r>
              <a:rPr lang="en-US" dirty="0"/>
              <a:t> + </a:t>
            </a:r>
            <a:r>
              <a:rPr lang="en-US" dirty="0" smtClean="0"/>
              <a:t>(-</a:t>
            </a:r>
            <a:r>
              <a:rPr lang="en-US" b="1" dirty="0" smtClean="0"/>
              <a:t>F</a:t>
            </a:r>
            <a:r>
              <a:rPr lang="en-US" b="1" baseline="-25000" dirty="0" smtClean="0"/>
              <a:t>B</a:t>
            </a:r>
            <a:r>
              <a:rPr lang="en-US" dirty="0" smtClean="0"/>
              <a:t>).  Using the vector property that </a:t>
            </a:r>
            <a:r>
              <a:rPr lang="en-US" dirty="0"/>
              <a:t>(-</a:t>
            </a:r>
            <a:r>
              <a:rPr lang="en-US" b="1" dirty="0"/>
              <a:t>F</a:t>
            </a:r>
            <a:r>
              <a:rPr lang="en-US" b="1" baseline="-25000" dirty="0"/>
              <a:t>B</a:t>
            </a:r>
            <a:r>
              <a:rPr lang="en-US" dirty="0" smtClean="0"/>
              <a:t> is equal in magnitude, but opposite in direction from </a:t>
            </a:r>
            <a:r>
              <a:rPr lang="en-US" b="1" dirty="0"/>
              <a:t>F</a:t>
            </a:r>
            <a:r>
              <a:rPr lang="en-US" b="1" baseline="-25000" dirty="0"/>
              <a:t>B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</a:t>
            </a:r>
            <a:r>
              <a:rPr lang="en-US" dirty="0" smtClean="0"/>
              <a:t>Addition (Subtraction)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703320" y="2895600"/>
            <a:ext cx="2926080" cy="0"/>
          </a:xfrm>
          <a:prstGeom prst="straightConnector1">
            <a:avLst/>
          </a:prstGeom>
          <a:ln w="635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895600" y="4572000"/>
            <a:ext cx="4389120" cy="0"/>
          </a:xfrm>
          <a:prstGeom prst="straightConnector1">
            <a:avLst/>
          </a:prstGeom>
          <a:ln w="63500">
            <a:solidFill>
              <a:srgbClr val="00B050"/>
            </a:solidFill>
            <a:headEnd type="stealth" w="lg" len="lg"/>
            <a:tailEnd type="none" w="lg" len="lg"/>
          </a:ln>
          <a:scene3d>
            <a:camera prst="orthographicFront">
              <a:rot lat="0" lon="0" rev="27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148140"/>
              </p:ext>
            </p:extLst>
          </p:nvPr>
        </p:nvGraphicFramePr>
        <p:xfrm>
          <a:off x="4675961" y="3048000"/>
          <a:ext cx="406080" cy="48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720" name="Equation" r:id="rId3" imgW="203040" imgH="241200" progId="Equation.DSMT4">
                  <p:embed/>
                </p:oleObj>
              </mc:Choice>
              <mc:Fallback>
                <p:oleObj name="Equation" r:id="rId3" imgW="2030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961" y="3048000"/>
                        <a:ext cx="406080" cy="48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213725"/>
              </p:ext>
            </p:extLst>
          </p:nvPr>
        </p:nvGraphicFramePr>
        <p:xfrm>
          <a:off x="5257800" y="4457700"/>
          <a:ext cx="609120" cy="48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721" name="Equation" r:id="rId5" imgW="304560" imgH="241200" progId="Equation.DSMT4">
                  <p:embed/>
                </p:oleObj>
              </mc:Choice>
              <mc:Fallback>
                <p:oleObj name="Equation" r:id="rId5" imgW="3045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57800" y="4457700"/>
                        <a:ext cx="609120" cy="48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ntent Placeholder 1"/>
          <p:cNvSpPr txBox="1">
            <a:spLocks/>
          </p:cNvSpPr>
          <p:nvPr/>
        </p:nvSpPr>
        <p:spPr>
          <a:xfrm>
            <a:off x="4876800" y="5638800"/>
            <a:ext cx="4099560" cy="533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Note</a:t>
            </a:r>
            <a:r>
              <a:rPr lang="en-US" dirty="0" smtClean="0"/>
              <a:t>: </a:t>
            </a:r>
            <a:r>
              <a:rPr lang="en-US" dirty="0"/>
              <a:t>s</a:t>
            </a:r>
            <a:r>
              <a:rPr lang="en-US" dirty="0" smtClean="0"/>
              <a:t>ame as </a:t>
            </a:r>
            <a:r>
              <a:rPr lang="en-US" b="1" dirty="0" smtClean="0"/>
              <a:t>R</a:t>
            </a:r>
            <a:r>
              <a:rPr lang="en-US" dirty="0" smtClean="0"/>
              <a:t> + </a:t>
            </a:r>
            <a:r>
              <a:rPr lang="en-US" b="1" dirty="0" smtClean="0"/>
              <a:t>F</a:t>
            </a:r>
            <a:r>
              <a:rPr lang="en-US" b="1" baseline="-25000" dirty="0" smtClean="0"/>
              <a:t>B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b="1" dirty="0" smtClean="0"/>
              <a:t>F</a:t>
            </a:r>
            <a:r>
              <a:rPr lang="en-US" b="1" baseline="-25000" dirty="0" smtClean="0"/>
              <a:t>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25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3200" b="1" dirty="0"/>
              <a:t>F</a:t>
            </a:r>
            <a:r>
              <a:rPr lang="en-US" sz="3200" b="1" baseline="-25000" dirty="0"/>
              <a:t>A</a:t>
            </a:r>
            <a:r>
              <a:rPr lang="en-US" sz="3200" dirty="0"/>
              <a:t> </a:t>
            </a:r>
            <a:r>
              <a:rPr lang="en-US" sz="3200" dirty="0" smtClean="0"/>
              <a:t>is a force of 10 N to the West</a:t>
            </a:r>
          </a:p>
          <a:p>
            <a:pPr>
              <a:buFontTx/>
              <a:buChar char="-"/>
            </a:pPr>
            <a:r>
              <a:rPr lang="en-US" sz="3200" b="1" dirty="0" smtClean="0"/>
              <a:t>F</a:t>
            </a:r>
            <a:r>
              <a:rPr lang="en-US" sz="3200" b="1" baseline="-25000" dirty="0" smtClean="0"/>
              <a:t>B</a:t>
            </a:r>
            <a:r>
              <a:rPr lang="en-US" sz="3200" dirty="0" smtClean="0"/>
              <a:t> is a force of 15 N to the South-East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Vector Addition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188720" y="3962400"/>
            <a:ext cx="2880000" cy="0"/>
          </a:xfrm>
          <a:prstGeom prst="straightConnector1">
            <a:avLst/>
          </a:prstGeom>
          <a:ln w="63500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062000" y="4267200"/>
            <a:ext cx="4320000" cy="0"/>
          </a:xfrm>
          <a:prstGeom prst="straightConnector1">
            <a:avLst/>
          </a:prstGeom>
          <a:ln w="63500">
            <a:tailEnd type="stealth" w="lg" len="lg"/>
          </a:ln>
          <a:scene3d>
            <a:camera prst="orthographicFront">
              <a:rot lat="0" lon="0" rev="189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1093988"/>
              </p:ext>
            </p:extLst>
          </p:nvPr>
        </p:nvGraphicFramePr>
        <p:xfrm>
          <a:off x="6248400" y="3238500"/>
          <a:ext cx="5715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98" name="Equation" r:id="rId3" imgW="190440" imgH="241200" progId="Equation.DSMT4">
                  <p:embed/>
                </p:oleObj>
              </mc:Choice>
              <mc:Fallback>
                <p:oleObj name="Equation" r:id="rId3" imgW="1904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238500"/>
                        <a:ext cx="5715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300973"/>
              </p:ext>
            </p:extLst>
          </p:nvPr>
        </p:nvGraphicFramePr>
        <p:xfrm>
          <a:off x="2362200" y="3162300"/>
          <a:ext cx="6096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99" name="Equation" r:id="rId5" imgW="203040" imgH="241200" progId="Equation.DSMT4">
                  <p:embed/>
                </p:oleObj>
              </mc:Choice>
              <mc:Fallback>
                <p:oleObj name="Equation" r:id="rId5" imgW="2030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162300"/>
                        <a:ext cx="6096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719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US" dirty="0" smtClean="0"/>
              <a:t>Vectors do behave a little like numbers when they lie in the same or opposite directions (i.e. one-dimensional vectors).  Consider these two 1D vectors.  (</a:t>
            </a:r>
            <a:r>
              <a:rPr lang="en-US" i="1" dirty="0" smtClean="0"/>
              <a:t>A</a:t>
            </a:r>
            <a:r>
              <a:rPr lang="en-US" dirty="0" smtClean="0"/>
              <a:t> = 3 m, </a:t>
            </a:r>
            <a:r>
              <a:rPr lang="en-US" i="1" dirty="0" smtClean="0"/>
              <a:t>B</a:t>
            </a:r>
            <a:r>
              <a:rPr lang="en-US" dirty="0" smtClean="0"/>
              <a:t> = -1 m)</a:t>
            </a:r>
          </a:p>
          <a:p>
            <a:pPr marL="0" indent="0">
              <a:spcBef>
                <a:spcPct val="50000"/>
              </a:spcBef>
              <a:buNone/>
            </a:pPr>
            <a:endParaRPr lang="en-US" sz="3600" dirty="0"/>
          </a:p>
          <a:p>
            <a:pPr marL="0" indent="0">
              <a:spcBef>
                <a:spcPct val="50000"/>
              </a:spcBef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Determine the following vectors.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b="1" dirty="0" smtClean="0"/>
              <a:t>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b="1" dirty="0" smtClean="0"/>
              <a:t>A</a:t>
            </a:r>
            <a:r>
              <a:rPr lang="en-US" dirty="0" smtClean="0"/>
              <a:t> + </a:t>
            </a:r>
            <a:r>
              <a:rPr lang="en-US" b="1" dirty="0" smtClean="0"/>
              <a:t>B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b="1" dirty="0" smtClean="0"/>
              <a:t>S</a:t>
            </a:r>
            <a:r>
              <a:rPr lang="en-US" dirty="0" smtClean="0"/>
              <a:t> = </a:t>
            </a:r>
            <a:r>
              <a:rPr lang="en-US" b="1" dirty="0" smtClean="0"/>
              <a:t>A</a:t>
            </a:r>
            <a:r>
              <a:rPr lang="en-US" dirty="0" smtClean="0"/>
              <a:t> – </a:t>
            </a:r>
            <a:r>
              <a:rPr lang="en-US" b="1" dirty="0" smtClean="0"/>
              <a:t>B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b="1" dirty="0" smtClean="0"/>
              <a:t>T</a:t>
            </a:r>
            <a:r>
              <a:rPr lang="en-US" dirty="0" smtClean="0"/>
              <a:t> = </a:t>
            </a:r>
            <a:r>
              <a:rPr lang="en-US" b="1" dirty="0" smtClean="0"/>
              <a:t>B</a:t>
            </a:r>
            <a:r>
              <a:rPr lang="en-US" dirty="0" smtClean="0"/>
              <a:t> – </a:t>
            </a:r>
            <a:r>
              <a:rPr lang="en-US" b="1" dirty="0" smtClean="0"/>
              <a:t>A </a:t>
            </a:r>
          </a:p>
          <a:p>
            <a:pPr marL="0" indent="0">
              <a:spcBef>
                <a:spcPct val="50000"/>
              </a:spcBef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Addition (1-dimension)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38200" y="2794320"/>
            <a:ext cx="4114800" cy="0"/>
          </a:xfrm>
          <a:prstGeom prst="straightConnector1">
            <a:avLst/>
          </a:prstGeom>
          <a:ln w="635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834145"/>
              </p:ext>
            </p:extLst>
          </p:nvPr>
        </p:nvGraphicFramePr>
        <p:xfrm>
          <a:off x="2413440" y="2908109"/>
          <a:ext cx="329760" cy="406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119" name="Equation" r:id="rId3" imgW="164880" imgH="203040" progId="Equation.DSMT4">
                  <p:embed/>
                </p:oleObj>
              </mc:Choice>
              <mc:Fallback>
                <p:oleObj name="Equation" r:id="rId3" imgW="164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13440" y="2908109"/>
                        <a:ext cx="329760" cy="406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6575535"/>
              </p:ext>
            </p:extLst>
          </p:nvPr>
        </p:nvGraphicFramePr>
        <p:xfrm>
          <a:off x="6553440" y="2946720"/>
          <a:ext cx="304560" cy="406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120" name="Equation" r:id="rId5" imgW="152280" imgH="203040" progId="Equation.DSMT4">
                  <p:embed/>
                </p:oleObj>
              </mc:Choice>
              <mc:Fallback>
                <p:oleObj name="Equation" r:id="rId5" imgW="152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53440" y="2946720"/>
                        <a:ext cx="304560" cy="406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6019800" y="2767970"/>
            <a:ext cx="1371600" cy="0"/>
          </a:xfrm>
          <a:prstGeom prst="straightConnector1">
            <a:avLst/>
          </a:prstGeom>
          <a:ln w="63500">
            <a:solidFill>
              <a:srgbClr val="00B05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70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8392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can get the same result if we drop the vector notation and assign + or – to the magnitude (based on the direction)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i.e.</a:t>
            </a:r>
          </a:p>
          <a:p>
            <a:pPr marL="0" indent="0">
              <a:buNone/>
            </a:pPr>
            <a:r>
              <a:rPr lang="en-US" sz="3600" b="1" dirty="0" smtClean="0"/>
              <a:t>	A</a:t>
            </a:r>
            <a:r>
              <a:rPr lang="en-US" sz="3600" dirty="0" smtClean="0"/>
              <a:t> = +3		</a:t>
            </a:r>
            <a:r>
              <a:rPr lang="en-US" sz="3600" b="1" dirty="0" smtClean="0"/>
              <a:t>B</a:t>
            </a:r>
            <a:r>
              <a:rPr lang="en-US" sz="3600" dirty="0" smtClean="0"/>
              <a:t> = -1</a:t>
            </a:r>
          </a:p>
          <a:p>
            <a:pPr marL="0" indent="0">
              <a:buNone/>
            </a:pPr>
            <a:r>
              <a:rPr lang="en-US" sz="3600" dirty="0" smtClean="0"/>
              <a:t>	</a:t>
            </a:r>
            <a:r>
              <a:rPr lang="en-US" sz="3600" b="1" dirty="0" smtClean="0"/>
              <a:t>R</a:t>
            </a:r>
            <a:r>
              <a:rPr lang="en-US" sz="3600" dirty="0" smtClean="0"/>
              <a:t> = </a:t>
            </a:r>
            <a:r>
              <a:rPr lang="en-US" sz="3600" b="1" dirty="0" smtClean="0"/>
              <a:t>A</a:t>
            </a:r>
            <a:r>
              <a:rPr lang="en-US" sz="3600" dirty="0" smtClean="0"/>
              <a:t> + </a:t>
            </a:r>
            <a:r>
              <a:rPr lang="en-US" sz="3600" b="1" dirty="0" smtClean="0"/>
              <a:t>B</a:t>
            </a:r>
            <a:r>
              <a:rPr lang="en-US" sz="3600" dirty="0" smtClean="0"/>
              <a:t> = </a:t>
            </a:r>
          </a:p>
          <a:p>
            <a:pPr marL="0" indent="0">
              <a:buNone/>
            </a:pPr>
            <a:r>
              <a:rPr lang="en-US" sz="3600" dirty="0" smtClean="0"/>
              <a:t>	</a:t>
            </a:r>
            <a:r>
              <a:rPr lang="en-US" sz="3600" b="1" dirty="0" smtClean="0"/>
              <a:t>S</a:t>
            </a:r>
            <a:r>
              <a:rPr lang="en-US" sz="3600" dirty="0" smtClean="0"/>
              <a:t> = </a:t>
            </a:r>
            <a:r>
              <a:rPr lang="en-US" sz="3600" b="1" dirty="0" smtClean="0"/>
              <a:t>A</a:t>
            </a:r>
            <a:r>
              <a:rPr lang="en-US" sz="3600" dirty="0" smtClean="0"/>
              <a:t> – </a:t>
            </a:r>
            <a:r>
              <a:rPr lang="en-US" sz="3600" b="1" dirty="0" smtClean="0"/>
              <a:t>B</a:t>
            </a:r>
            <a:r>
              <a:rPr lang="en-US" sz="3600" dirty="0" smtClean="0"/>
              <a:t> =</a:t>
            </a:r>
            <a:endParaRPr lang="en-US" dirty="0" smtClean="0"/>
          </a:p>
          <a:p>
            <a:pPr marL="0" indent="0">
              <a:buNone/>
            </a:pPr>
            <a:r>
              <a:rPr lang="en-US" sz="3600" dirty="0" smtClean="0"/>
              <a:t>	</a:t>
            </a:r>
            <a:r>
              <a:rPr lang="en-US" sz="3600" b="1" dirty="0" smtClean="0"/>
              <a:t>T</a:t>
            </a:r>
            <a:r>
              <a:rPr lang="en-US" sz="3600" dirty="0" smtClean="0"/>
              <a:t> = </a:t>
            </a:r>
            <a:r>
              <a:rPr lang="en-US" sz="3600" b="1" dirty="0" smtClean="0"/>
              <a:t>B</a:t>
            </a:r>
            <a:r>
              <a:rPr lang="en-US" sz="3600" dirty="0" smtClean="0"/>
              <a:t> – </a:t>
            </a:r>
            <a:r>
              <a:rPr lang="en-US" sz="3600" b="1" dirty="0" smtClean="0"/>
              <a:t>A</a:t>
            </a:r>
            <a:r>
              <a:rPr lang="en-US" sz="3600" dirty="0" smtClean="0"/>
              <a:t> =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Addition (1-dimension)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793184" y="3161944"/>
            <a:ext cx="1828800" cy="0"/>
          </a:xfrm>
          <a:prstGeom prst="straightConnector1">
            <a:avLst/>
          </a:prstGeom>
          <a:ln w="63500">
            <a:solidFill>
              <a:schemeClr val="accent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81800" y="3181172"/>
            <a:ext cx="1840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Positive direction</a:t>
            </a:r>
            <a:endParaRPr lang="en-US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066800" y="2209335"/>
            <a:ext cx="4114800" cy="0"/>
          </a:xfrm>
          <a:prstGeom prst="straightConnector1">
            <a:avLst/>
          </a:prstGeom>
          <a:ln w="635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359554"/>
              </p:ext>
            </p:extLst>
          </p:nvPr>
        </p:nvGraphicFramePr>
        <p:xfrm>
          <a:off x="2642040" y="2323124"/>
          <a:ext cx="329760" cy="406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8" name="Equation" r:id="rId3" imgW="164880" imgH="203040" progId="Equation.DSMT4">
                  <p:embed/>
                </p:oleObj>
              </mc:Choice>
              <mc:Fallback>
                <p:oleObj name="Equation" r:id="rId3" imgW="164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42040" y="2323124"/>
                        <a:ext cx="329760" cy="406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868361"/>
              </p:ext>
            </p:extLst>
          </p:nvPr>
        </p:nvGraphicFramePr>
        <p:xfrm>
          <a:off x="6782040" y="2361735"/>
          <a:ext cx="304560" cy="406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9" name="Equation" r:id="rId5" imgW="152280" imgH="203040" progId="Equation.DSMT4">
                  <p:embed/>
                </p:oleObj>
              </mc:Choice>
              <mc:Fallback>
                <p:oleObj name="Equation" r:id="rId5" imgW="152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82040" y="2361735"/>
                        <a:ext cx="304560" cy="406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6248400" y="2182985"/>
            <a:ext cx="1371600" cy="0"/>
          </a:xfrm>
          <a:prstGeom prst="straightConnector1">
            <a:avLst/>
          </a:prstGeom>
          <a:ln w="63500">
            <a:solidFill>
              <a:srgbClr val="00B05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3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8392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Adding vectors </a:t>
            </a:r>
            <a:r>
              <a:rPr lang="en-US" dirty="0" smtClean="0">
                <a:solidFill>
                  <a:schemeClr val="accent2"/>
                </a:solidFill>
              </a:rPr>
              <a:t>graphically</a:t>
            </a:r>
            <a:r>
              <a:rPr lang="en-US" dirty="0" smtClean="0"/>
              <a:t> has limitations, and a more accurate answer can be found by adding vectors after </a:t>
            </a:r>
            <a:r>
              <a:rPr lang="en-US" dirty="0" smtClean="0">
                <a:solidFill>
                  <a:schemeClr val="accent1"/>
                </a:solidFill>
              </a:rPr>
              <a:t>breaking</a:t>
            </a:r>
            <a:r>
              <a:rPr lang="en-US" dirty="0" smtClean="0"/>
              <a:t> them into </a:t>
            </a:r>
            <a:r>
              <a:rPr lang="en-US" dirty="0" smtClean="0">
                <a:solidFill>
                  <a:schemeClr val="accent2"/>
                </a:solidFill>
              </a:rPr>
              <a:t>components</a:t>
            </a:r>
            <a:r>
              <a:rPr lang="en-US" dirty="0" smtClean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Addition Using Components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495800" y="4724400"/>
            <a:ext cx="3276600" cy="848380"/>
          </a:xfrm>
          <a:prstGeom prst="straightConnector1">
            <a:avLst/>
          </a:prstGeom>
          <a:ln w="635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"/>
          <p:cNvSpPr txBox="1">
            <a:spLocks/>
          </p:cNvSpPr>
          <p:nvPr/>
        </p:nvSpPr>
        <p:spPr>
          <a:xfrm>
            <a:off x="152400" y="2590800"/>
            <a:ext cx="3451860" cy="3581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Any 2D vector can be expressed as the </a:t>
            </a:r>
            <a:r>
              <a:rPr lang="en-US" dirty="0" smtClean="0">
                <a:solidFill>
                  <a:schemeClr val="accent1"/>
                </a:solidFill>
              </a:rPr>
              <a:t>sum</a:t>
            </a:r>
            <a:r>
              <a:rPr lang="en-US" dirty="0" smtClean="0"/>
              <a:t> of two other vectors, typically chosen along the </a:t>
            </a:r>
            <a:r>
              <a:rPr lang="en-US" dirty="0" smtClean="0">
                <a:solidFill>
                  <a:srgbClr val="00B050"/>
                </a:solidFill>
              </a:rPr>
              <a:t>x and y directions</a:t>
            </a:r>
            <a:r>
              <a:rPr lang="en-US" dirty="0" smtClean="0"/>
              <a:t>, such as </a:t>
            </a:r>
            <a:r>
              <a:rPr lang="en-US" b="1" dirty="0" smtClean="0"/>
              <a:t>C</a:t>
            </a:r>
            <a:r>
              <a:rPr lang="en-US" dirty="0" smtClean="0"/>
              <a:t> shown here.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495800" y="5572780"/>
            <a:ext cx="3886200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495800" y="2590800"/>
            <a:ext cx="0" cy="29819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924800" y="556260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800" b="1" dirty="0" smtClean="0"/>
              <a:t>x</a:t>
            </a:r>
            <a:endParaRPr lang="en-ZA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065016" y="2603310"/>
            <a:ext cx="354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800" b="1" dirty="0" smtClean="0"/>
              <a:t>y</a:t>
            </a:r>
            <a:endParaRPr lang="en-ZA" sz="2800" b="1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0631743"/>
              </p:ext>
            </p:extLst>
          </p:nvPr>
        </p:nvGraphicFramePr>
        <p:xfrm>
          <a:off x="6629640" y="4419600"/>
          <a:ext cx="304560" cy="431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98" name="Equation" r:id="rId3" imgW="152280" imgH="215640" progId="Equation.3">
                  <p:embed/>
                </p:oleObj>
              </mc:Choice>
              <mc:Fallback>
                <p:oleObj name="Equation" r:id="rId3" imgW="1522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29640" y="4419600"/>
                        <a:ext cx="304560" cy="431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Arrow Connector 28"/>
          <p:cNvCxnSpPr/>
          <p:nvPr/>
        </p:nvCxnSpPr>
        <p:spPr>
          <a:xfrm>
            <a:off x="4495800" y="5541934"/>
            <a:ext cx="3276600" cy="30847"/>
          </a:xfrm>
          <a:prstGeom prst="straightConnector1">
            <a:avLst/>
          </a:prstGeom>
          <a:ln w="635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495800" y="4724400"/>
            <a:ext cx="0" cy="848382"/>
          </a:xfrm>
          <a:prstGeom prst="straightConnector1">
            <a:avLst/>
          </a:prstGeom>
          <a:ln w="635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845760"/>
              </p:ext>
            </p:extLst>
          </p:nvPr>
        </p:nvGraphicFramePr>
        <p:xfrm>
          <a:off x="6680520" y="5671424"/>
          <a:ext cx="406080" cy="50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999" name="Equation" r:id="rId5" imgW="203040" imgH="253800" progId="Equation.3">
                  <p:embed/>
                </p:oleObj>
              </mc:Choice>
              <mc:Fallback>
                <p:oleObj name="Equation" r:id="rId5" imgW="20304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80520" y="5671424"/>
                        <a:ext cx="406080" cy="50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90958"/>
              </p:ext>
            </p:extLst>
          </p:nvPr>
        </p:nvGraphicFramePr>
        <p:xfrm>
          <a:off x="3886200" y="4725000"/>
          <a:ext cx="431280" cy="53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00" name="Equation" r:id="rId7" imgW="215640" imgH="266400" progId="Equation.3">
                  <p:embed/>
                </p:oleObj>
              </mc:Choice>
              <mc:Fallback>
                <p:oleObj name="Equation" r:id="rId7" imgW="21564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86200" y="4725000"/>
                        <a:ext cx="431280" cy="53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389756"/>
              </p:ext>
            </p:extLst>
          </p:nvPr>
        </p:nvGraphicFramePr>
        <p:xfrm>
          <a:off x="6172200" y="5141620"/>
          <a:ext cx="253440" cy="354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01" name="Equation" r:id="rId9" imgW="126720" imgH="177480" progId="Equation.3">
                  <p:embed/>
                </p:oleObj>
              </mc:Choice>
              <mc:Fallback>
                <p:oleObj name="Equation" r:id="rId9" imgW="126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72200" y="5141620"/>
                        <a:ext cx="253440" cy="354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239660"/>
              </p:ext>
            </p:extLst>
          </p:nvPr>
        </p:nvGraphicFramePr>
        <p:xfrm>
          <a:off x="648720" y="5358590"/>
          <a:ext cx="2323080" cy="79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02" name="Equation" r:id="rId11" imgW="774360" imgH="266400" progId="Equation.3">
                  <p:embed/>
                </p:oleObj>
              </mc:Choice>
              <mc:Fallback>
                <p:oleObj name="Equation" r:id="rId11" imgW="77436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48720" y="5358590"/>
                        <a:ext cx="2323080" cy="79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717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Addition Using Components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495800" y="4724400"/>
            <a:ext cx="3276600" cy="848380"/>
          </a:xfrm>
          <a:prstGeom prst="straightConnector1">
            <a:avLst/>
          </a:prstGeom>
          <a:ln w="635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495800" y="5572780"/>
            <a:ext cx="3886200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495800" y="2590800"/>
            <a:ext cx="0" cy="29819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924800" y="556260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800" b="1" dirty="0" smtClean="0"/>
              <a:t>x</a:t>
            </a:r>
            <a:endParaRPr lang="en-ZA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065016" y="2603310"/>
            <a:ext cx="354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800" b="1" dirty="0" smtClean="0"/>
              <a:t>y</a:t>
            </a:r>
            <a:endParaRPr lang="en-ZA" sz="2800" b="1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9965554"/>
              </p:ext>
            </p:extLst>
          </p:nvPr>
        </p:nvGraphicFramePr>
        <p:xfrm>
          <a:off x="6629640" y="4419600"/>
          <a:ext cx="304560" cy="431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68" name="Equation" r:id="rId3" imgW="152280" imgH="215640" progId="Equation.3">
                  <p:embed/>
                </p:oleObj>
              </mc:Choice>
              <mc:Fallback>
                <p:oleObj name="Equation" r:id="rId3" imgW="1522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29640" y="4419600"/>
                        <a:ext cx="304560" cy="431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Arrow Connector 28"/>
          <p:cNvCxnSpPr/>
          <p:nvPr/>
        </p:nvCxnSpPr>
        <p:spPr>
          <a:xfrm>
            <a:off x="4495800" y="5541934"/>
            <a:ext cx="3276600" cy="30847"/>
          </a:xfrm>
          <a:prstGeom prst="straightConnector1">
            <a:avLst/>
          </a:prstGeom>
          <a:ln w="635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495800" y="4724400"/>
            <a:ext cx="0" cy="848382"/>
          </a:xfrm>
          <a:prstGeom prst="straightConnector1">
            <a:avLst/>
          </a:prstGeom>
          <a:ln w="635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005781"/>
              </p:ext>
            </p:extLst>
          </p:nvPr>
        </p:nvGraphicFramePr>
        <p:xfrm>
          <a:off x="6680520" y="5671424"/>
          <a:ext cx="406080" cy="50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69" name="Equation" r:id="rId5" imgW="203040" imgH="253800" progId="Equation.3">
                  <p:embed/>
                </p:oleObj>
              </mc:Choice>
              <mc:Fallback>
                <p:oleObj name="Equation" r:id="rId5" imgW="20304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80520" y="5671424"/>
                        <a:ext cx="406080" cy="50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971094"/>
              </p:ext>
            </p:extLst>
          </p:nvPr>
        </p:nvGraphicFramePr>
        <p:xfrm>
          <a:off x="3886200" y="4725000"/>
          <a:ext cx="431280" cy="53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70" name="Equation" r:id="rId7" imgW="215640" imgH="266400" progId="Equation.3">
                  <p:embed/>
                </p:oleObj>
              </mc:Choice>
              <mc:Fallback>
                <p:oleObj name="Equation" r:id="rId7" imgW="21564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86200" y="4725000"/>
                        <a:ext cx="431280" cy="53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989216"/>
              </p:ext>
            </p:extLst>
          </p:nvPr>
        </p:nvGraphicFramePr>
        <p:xfrm>
          <a:off x="6172200" y="5141620"/>
          <a:ext cx="253440" cy="354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71" name="Equation" r:id="rId9" imgW="126720" imgH="177480" progId="Equation.3">
                  <p:embed/>
                </p:oleObj>
              </mc:Choice>
              <mc:Fallback>
                <p:oleObj name="Equation" r:id="rId9" imgW="126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72200" y="5141620"/>
                        <a:ext cx="253440" cy="354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ontent Placeholder 1"/>
          <p:cNvSpPr txBox="1">
            <a:spLocks/>
          </p:cNvSpPr>
          <p:nvPr/>
        </p:nvSpPr>
        <p:spPr>
          <a:xfrm>
            <a:off x="152400" y="1066800"/>
            <a:ext cx="8839200" cy="1371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mtClean="0"/>
              <a:t>The </a:t>
            </a:r>
            <a:r>
              <a:rPr lang="en-US" smtClean="0">
                <a:solidFill>
                  <a:schemeClr val="accent2"/>
                </a:solidFill>
              </a:rPr>
              <a:t>component vectors </a:t>
            </a:r>
            <a:r>
              <a:rPr lang="en-US" smtClean="0"/>
              <a:t>of </a:t>
            </a:r>
            <a:r>
              <a:rPr lang="en-US" b="1" smtClean="0"/>
              <a:t>C</a:t>
            </a:r>
            <a:r>
              <a:rPr lang="en-US" smtClean="0"/>
              <a:t> are </a:t>
            </a:r>
            <a:r>
              <a:rPr lang="en-US" b="1" smtClean="0"/>
              <a:t>C</a:t>
            </a:r>
            <a:r>
              <a:rPr lang="en-US" b="1" baseline="-25000" smtClean="0"/>
              <a:t>x</a:t>
            </a:r>
            <a:r>
              <a:rPr lang="en-US" smtClean="0"/>
              <a:t> and </a:t>
            </a:r>
            <a:r>
              <a:rPr lang="en-US" b="1" smtClean="0"/>
              <a:t>C</a:t>
            </a:r>
            <a:r>
              <a:rPr lang="en-US" b="1" baseline="-25000" smtClean="0"/>
              <a:t>y</a:t>
            </a:r>
            <a:r>
              <a:rPr lang="en-US" smtClean="0"/>
              <a:t>.  The </a:t>
            </a:r>
            <a:r>
              <a:rPr lang="en-US" smtClean="0">
                <a:solidFill>
                  <a:srgbClr val="00B050"/>
                </a:solidFill>
              </a:rPr>
              <a:t>magnitudes</a:t>
            </a:r>
            <a:r>
              <a:rPr lang="en-US" smtClean="0"/>
              <a:t> of </a:t>
            </a:r>
            <a:r>
              <a:rPr lang="en-US" b="1" smtClean="0"/>
              <a:t>C</a:t>
            </a:r>
            <a:r>
              <a:rPr lang="en-US" b="1" baseline="-25000" smtClean="0"/>
              <a:t>x</a:t>
            </a:r>
            <a:r>
              <a:rPr lang="en-US" smtClean="0"/>
              <a:t> and </a:t>
            </a:r>
            <a:r>
              <a:rPr lang="en-US" b="1" smtClean="0"/>
              <a:t>C</a:t>
            </a:r>
            <a:r>
              <a:rPr lang="en-US" b="1" baseline="-25000" smtClean="0"/>
              <a:t>y</a:t>
            </a:r>
            <a:r>
              <a:rPr lang="en-US" smtClean="0"/>
              <a:t>, which are </a:t>
            </a:r>
            <a:r>
              <a:rPr lang="en-US" i="1" smtClean="0"/>
              <a:t>C</a:t>
            </a:r>
            <a:r>
              <a:rPr lang="en-US" i="1" baseline="-25000" smtClean="0"/>
              <a:t>x</a:t>
            </a:r>
            <a:r>
              <a:rPr lang="en-US" smtClean="0"/>
              <a:t> and </a:t>
            </a:r>
            <a:r>
              <a:rPr lang="en-US" i="1" smtClean="0"/>
              <a:t>C</a:t>
            </a:r>
            <a:r>
              <a:rPr lang="en-US" i="1" baseline="-25000" smtClean="0"/>
              <a:t>y</a:t>
            </a:r>
            <a:r>
              <a:rPr lang="en-US" smtClean="0"/>
              <a:t> respectively, are generally called the </a:t>
            </a:r>
            <a:r>
              <a:rPr lang="en-US" smtClean="0">
                <a:solidFill>
                  <a:schemeClr val="accent1"/>
                </a:solidFill>
              </a:rPr>
              <a:t>components</a:t>
            </a:r>
            <a:r>
              <a:rPr lang="en-US" smtClean="0"/>
              <a:t> of </a:t>
            </a:r>
            <a:r>
              <a:rPr lang="en-US" b="1" smtClean="0"/>
              <a:t>C</a:t>
            </a:r>
            <a:r>
              <a:rPr lang="en-US" smtClean="0"/>
              <a:t>.</a:t>
            </a:r>
            <a:endParaRPr lang="en-US" dirty="0" smtClean="0"/>
          </a:p>
        </p:txBody>
      </p:sp>
      <p:sp>
        <p:nvSpPr>
          <p:cNvPr id="20" name="Content Placeholder 1"/>
          <p:cNvSpPr txBox="1">
            <a:spLocks/>
          </p:cNvSpPr>
          <p:nvPr/>
        </p:nvSpPr>
        <p:spPr>
          <a:xfrm>
            <a:off x="152400" y="2590800"/>
            <a:ext cx="3451860" cy="3581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From the figure, we can see:</a:t>
            </a: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dirty="0"/>
              <a:t>w</a:t>
            </a:r>
            <a:r>
              <a:rPr lang="en-US" dirty="0" smtClean="0"/>
              <a:t>here </a:t>
            </a:r>
            <a:r>
              <a:rPr lang="en-US" i="1" dirty="0" smtClean="0"/>
              <a:t>C</a:t>
            </a:r>
            <a:r>
              <a:rPr lang="en-US" dirty="0" smtClean="0"/>
              <a:t> is the magnitude of </a:t>
            </a:r>
            <a:r>
              <a:rPr lang="en-US" b="1" dirty="0" smtClean="0"/>
              <a:t>C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908117"/>
              </p:ext>
            </p:extLst>
          </p:nvPr>
        </p:nvGraphicFramePr>
        <p:xfrm>
          <a:off x="685800" y="3657600"/>
          <a:ext cx="232308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72" name="Equation" r:id="rId11" imgW="774360" imgH="457200" progId="Equation.3">
                  <p:embed/>
                </p:oleObj>
              </mc:Choice>
              <mc:Fallback>
                <p:oleObj name="Equation" r:id="rId11" imgW="77436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5800" y="3657600"/>
                        <a:ext cx="232308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571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1: Dimensions &amp; Units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066800" y="1447800"/>
            <a:ext cx="7086600" cy="4419600"/>
          </a:xfrm>
          <a:prstGeom prst="rect">
            <a:avLst/>
          </a:prstGeom>
        </p:spPr>
        <p:txBody>
          <a:bodyPr anchor="ctr" anchorCtr="0"/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/>
              <a:t>To communicate the </a:t>
            </a:r>
            <a:r>
              <a:rPr lang="en-US" dirty="0">
                <a:solidFill>
                  <a:schemeClr val="accent1"/>
                </a:solidFill>
              </a:rPr>
              <a:t>result</a:t>
            </a:r>
            <a:r>
              <a:rPr lang="en-US" dirty="0"/>
              <a:t> of a measurement for a quantity, a </a:t>
            </a:r>
            <a:r>
              <a:rPr lang="en-US" b="1" dirty="0">
                <a:solidFill>
                  <a:schemeClr val="accent2"/>
                </a:solidFill>
              </a:rPr>
              <a:t>unit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must be </a:t>
            </a:r>
            <a:r>
              <a:rPr lang="en-US" dirty="0" smtClean="0"/>
              <a:t>defined.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Addition Using Components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4495800" y="4724400"/>
            <a:ext cx="3276600" cy="848380"/>
          </a:xfrm>
          <a:prstGeom prst="straightConnector1">
            <a:avLst/>
          </a:prstGeom>
          <a:ln w="635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495800" y="5572780"/>
            <a:ext cx="3886200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495800" y="2590800"/>
            <a:ext cx="0" cy="29819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924800" y="556260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800" b="1" dirty="0" smtClean="0"/>
              <a:t>x</a:t>
            </a:r>
            <a:endParaRPr lang="en-ZA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065016" y="2603310"/>
            <a:ext cx="354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800" b="1" dirty="0" smtClean="0"/>
              <a:t>y</a:t>
            </a:r>
            <a:endParaRPr lang="en-ZA" sz="2800" b="1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9395281"/>
              </p:ext>
            </p:extLst>
          </p:nvPr>
        </p:nvGraphicFramePr>
        <p:xfrm>
          <a:off x="6629640" y="4419600"/>
          <a:ext cx="304560" cy="431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80" name="Equation" r:id="rId3" imgW="152280" imgH="215640" progId="Equation.3">
                  <p:embed/>
                </p:oleObj>
              </mc:Choice>
              <mc:Fallback>
                <p:oleObj name="Equation" r:id="rId3" imgW="1522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29640" y="4419600"/>
                        <a:ext cx="304560" cy="431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Arrow Connector 28"/>
          <p:cNvCxnSpPr/>
          <p:nvPr/>
        </p:nvCxnSpPr>
        <p:spPr>
          <a:xfrm>
            <a:off x="4495800" y="5541934"/>
            <a:ext cx="3276600" cy="30847"/>
          </a:xfrm>
          <a:prstGeom prst="straightConnector1">
            <a:avLst/>
          </a:prstGeom>
          <a:ln w="635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4495800" y="4724400"/>
            <a:ext cx="0" cy="848382"/>
          </a:xfrm>
          <a:prstGeom prst="straightConnector1">
            <a:avLst/>
          </a:prstGeom>
          <a:ln w="635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833265"/>
              </p:ext>
            </p:extLst>
          </p:nvPr>
        </p:nvGraphicFramePr>
        <p:xfrm>
          <a:off x="6680520" y="5671424"/>
          <a:ext cx="406080" cy="50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81" name="Equation" r:id="rId5" imgW="203040" imgH="253800" progId="Equation.3">
                  <p:embed/>
                </p:oleObj>
              </mc:Choice>
              <mc:Fallback>
                <p:oleObj name="Equation" r:id="rId5" imgW="20304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80520" y="5671424"/>
                        <a:ext cx="406080" cy="50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656015"/>
              </p:ext>
            </p:extLst>
          </p:nvPr>
        </p:nvGraphicFramePr>
        <p:xfrm>
          <a:off x="3886200" y="4725000"/>
          <a:ext cx="431280" cy="53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82" name="Equation" r:id="rId7" imgW="215640" imgH="266400" progId="Equation.3">
                  <p:embed/>
                </p:oleObj>
              </mc:Choice>
              <mc:Fallback>
                <p:oleObj name="Equation" r:id="rId7" imgW="21564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86200" y="4725000"/>
                        <a:ext cx="431280" cy="53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8653924"/>
              </p:ext>
            </p:extLst>
          </p:nvPr>
        </p:nvGraphicFramePr>
        <p:xfrm>
          <a:off x="6172200" y="5141620"/>
          <a:ext cx="253440" cy="354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83" name="Equation" r:id="rId9" imgW="126720" imgH="177480" progId="Equation.3">
                  <p:embed/>
                </p:oleObj>
              </mc:Choice>
              <mc:Fallback>
                <p:oleObj name="Equation" r:id="rId9" imgW="126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72200" y="5141620"/>
                        <a:ext cx="253440" cy="354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ontent Placeholder 1"/>
          <p:cNvSpPr txBox="1">
            <a:spLocks/>
          </p:cNvSpPr>
          <p:nvPr/>
        </p:nvSpPr>
        <p:spPr>
          <a:xfrm>
            <a:off x="152400" y="1066800"/>
            <a:ext cx="8839200" cy="1371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We can recover the initial vector </a:t>
            </a:r>
            <a:r>
              <a:rPr lang="en-US" b="1" dirty="0" smtClean="0"/>
              <a:t>C</a:t>
            </a:r>
            <a:r>
              <a:rPr lang="en-US" dirty="0" smtClean="0"/>
              <a:t> from the components </a:t>
            </a:r>
            <a:r>
              <a:rPr lang="en-US" b="1" dirty="0" err="1" smtClean="0"/>
              <a:t>C</a:t>
            </a:r>
            <a:r>
              <a:rPr lang="en-US" b="1" baseline="-25000" dirty="0" err="1" smtClean="0"/>
              <a:t>x</a:t>
            </a:r>
            <a:r>
              <a:rPr lang="en-US" dirty="0" smtClean="0"/>
              <a:t> and </a:t>
            </a:r>
            <a:r>
              <a:rPr lang="en-US" b="1" dirty="0" smtClean="0"/>
              <a:t>C</a:t>
            </a:r>
            <a:r>
              <a:rPr lang="en-US" b="1" baseline="-25000" dirty="0" smtClean="0"/>
              <a:t>y</a:t>
            </a:r>
            <a:r>
              <a:rPr lang="en-US" dirty="0" smtClean="0"/>
              <a:t> with the following equations: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001830"/>
              </p:ext>
            </p:extLst>
          </p:nvPr>
        </p:nvGraphicFramePr>
        <p:xfrm>
          <a:off x="762000" y="2895600"/>
          <a:ext cx="2704320" cy="2285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84" name="Equation" r:id="rId11" imgW="901440" imgH="761760" progId="Equation.3">
                  <p:embed/>
                </p:oleObj>
              </mc:Choice>
              <mc:Fallback>
                <p:oleObj name="Equation" r:id="rId11" imgW="901440" imgH="761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62000" y="2895600"/>
                        <a:ext cx="2704320" cy="2285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451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Vector Components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26670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buNone/>
            </a:pPr>
            <a:r>
              <a:rPr lang="en-GB" dirty="0"/>
              <a:t>An airplane is traveling 735 km/h in a direction 41.5° West of North.  Find the components of the velocity vector in the Northerly and Westerly directions.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5056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Addition Using Components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495800" y="5572780"/>
            <a:ext cx="3886200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495800" y="2590800"/>
            <a:ext cx="0" cy="29819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924800" y="556260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800" b="1" dirty="0" smtClean="0"/>
              <a:t>x</a:t>
            </a:r>
            <a:endParaRPr lang="en-ZA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065016" y="2603310"/>
            <a:ext cx="354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800" b="1" dirty="0" smtClean="0"/>
              <a:t>y</a:t>
            </a:r>
            <a:endParaRPr lang="en-ZA" sz="2800" b="1" dirty="0"/>
          </a:p>
        </p:txBody>
      </p:sp>
      <p:sp>
        <p:nvSpPr>
          <p:cNvPr id="18" name="Content Placeholder 1"/>
          <p:cNvSpPr txBox="1">
            <a:spLocks/>
          </p:cNvSpPr>
          <p:nvPr/>
        </p:nvSpPr>
        <p:spPr>
          <a:xfrm>
            <a:off x="152400" y="1066800"/>
            <a:ext cx="8839200" cy="1371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If we want to add two vectors, </a:t>
            </a:r>
            <a:r>
              <a:rPr lang="en-US" b="1" dirty="0" smtClean="0"/>
              <a:t>R</a:t>
            </a:r>
            <a:r>
              <a:rPr lang="en-US" dirty="0" smtClean="0"/>
              <a:t> = </a:t>
            </a:r>
            <a:r>
              <a:rPr lang="en-US" b="1" dirty="0" smtClean="0"/>
              <a:t>C</a:t>
            </a:r>
            <a:r>
              <a:rPr lang="en-US" dirty="0" smtClean="0"/>
              <a:t> + </a:t>
            </a:r>
            <a:r>
              <a:rPr lang="en-US" b="1" dirty="0" smtClean="0"/>
              <a:t>D</a:t>
            </a:r>
            <a:r>
              <a:rPr lang="en-US" dirty="0" smtClean="0"/>
              <a:t>, then we need to find the components of </a:t>
            </a:r>
            <a:r>
              <a:rPr lang="en-US" b="1" dirty="0" smtClean="0"/>
              <a:t>D</a:t>
            </a:r>
            <a:r>
              <a:rPr lang="en-US" dirty="0" smtClean="0"/>
              <a:t>. </a:t>
            </a:r>
          </a:p>
        </p:txBody>
      </p:sp>
      <p:sp>
        <p:nvSpPr>
          <p:cNvPr id="20" name="Content Placeholder 1"/>
          <p:cNvSpPr txBox="1">
            <a:spLocks/>
          </p:cNvSpPr>
          <p:nvPr/>
        </p:nvSpPr>
        <p:spPr>
          <a:xfrm>
            <a:off x="152400" y="2590800"/>
            <a:ext cx="3451860" cy="3581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From the figure, we can see:</a:t>
            </a: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dirty="0"/>
              <a:t>w</a:t>
            </a:r>
            <a:r>
              <a:rPr lang="en-US" dirty="0" smtClean="0"/>
              <a:t>here </a:t>
            </a:r>
            <a:r>
              <a:rPr lang="en-US" i="1" dirty="0" smtClean="0"/>
              <a:t>D</a:t>
            </a:r>
            <a:r>
              <a:rPr lang="en-US" dirty="0" smtClean="0"/>
              <a:t> is the magnitude of </a:t>
            </a:r>
            <a:r>
              <a:rPr lang="en-US" b="1" dirty="0" smtClean="0"/>
              <a:t>D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4495800" y="3081010"/>
            <a:ext cx="1447800" cy="2491770"/>
          </a:xfrm>
          <a:prstGeom prst="straightConnector1">
            <a:avLst/>
          </a:prstGeom>
          <a:ln w="635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495800" y="5562600"/>
            <a:ext cx="1638300" cy="10182"/>
          </a:xfrm>
          <a:prstGeom prst="straightConnector1">
            <a:avLst/>
          </a:prstGeom>
          <a:ln w="63500">
            <a:solidFill>
              <a:schemeClr val="accent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495800" y="3081010"/>
            <a:ext cx="0" cy="2491772"/>
          </a:xfrm>
          <a:prstGeom prst="straightConnector1">
            <a:avLst/>
          </a:prstGeom>
          <a:ln w="63500">
            <a:solidFill>
              <a:schemeClr val="accent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584487"/>
              </p:ext>
            </p:extLst>
          </p:nvPr>
        </p:nvGraphicFramePr>
        <p:xfrm>
          <a:off x="5639040" y="3784920"/>
          <a:ext cx="304560" cy="406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109" name="Equation" r:id="rId3" imgW="152280" imgH="203040" progId="Equation.3">
                  <p:embed/>
                </p:oleObj>
              </mc:Choice>
              <mc:Fallback>
                <p:oleObj name="Equation" r:id="rId3" imgW="152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639040" y="3784920"/>
                        <a:ext cx="304560" cy="406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815468"/>
              </p:ext>
            </p:extLst>
          </p:nvPr>
        </p:nvGraphicFramePr>
        <p:xfrm>
          <a:off x="5328598" y="5638800"/>
          <a:ext cx="431280" cy="50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110" name="Equation" r:id="rId5" imgW="215640" imgH="253800" progId="Equation.3">
                  <p:embed/>
                </p:oleObj>
              </mc:Choice>
              <mc:Fallback>
                <p:oleObj name="Equation" r:id="rId5" imgW="21564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28598" y="5638800"/>
                        <a:ext cx="431280" cy="50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476817"/>
              </p:ext>
            </p:extLst>
          </p:nvPr>
        </p:nvGraphicFramePr>
        <p:xfrm>
          <a:off x="3886200" y="3352800"/>
          <a:ext cx="431280" cy="53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111" name="Equation" r:id="rId7" imgW="215640" imgH="266400" progId="Equation.3">
                  <p:embed/>
                </p:oleObj>
              </mc:Choice>
              <mc:Fallback>
                <p:oleObj name="Equation" r:id="rId7" imgW="21564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86200" y="3352800"/>
                        <a:ext cx="431280" cy="53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593426"/>
              </p:ext>
            </p:extLst>
          </p:nvPr>
        </p:nvGraphicFramePr>
        <p:xfrm>
          <a:off x="4876800" y="5029200"/>
          <a:ext cx="253440" cy="406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112" name="Equation" r:id="rId9" imgW="126720" imgH="203040" progId="Equation.3">
                  <p:embed/>
                </p:oleObj>
              </mc:Choice>
              <mc:Fallback>
                <p:oleObj name="Equation" r:id="rId9" imgW="1267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876800" y="5029200"/>
                        <a:ext cx="253440" cy="406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174967"/>
              </p:ext>
            </p:extLst>
          </p:nvPr>
        </p:nvGraphicFramePr>
        <p:xfrm>
          <a:off x="678450" y="3581400"/>
          <a:ext cx="239976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113" name="Equation" r:id="rId11" imgW="799920" imgH="457200" progId="Equation.3">
                  <p:embed/>
                </p:oleObj>
              </mc:Choice>
              <mc:Fallback>
                <p:oleObj name="Equation" r:id="rId11" imgW="79992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78450" y="3581400"/>
                        <a:ext cx="239976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457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Addition Using Components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219200" y="4724400"/>
            <a:ext cx="3276600" cy="848380"/>
          </a:xfrm>
          <a:prstGeom prst="straightConnector1">
            <a:avLst/>
          </a:prstGeom>
          <a:ln w="635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219200" y="5572780"/>
            <a:ext cx="7010400" cy="2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1219200" y="1752600"/>
            <a:ext cx="0" cy="38201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727424" y="556260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800" b="1" dirty="0" smtClean="0"/>
              <a:t>x</a:t>
            </a:r>
            <a:endParaRPr lang="en-ZA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88416" y="1752600"/>
            <a:ext cx="354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800" b="1" dirty="0" smtClean="0"/>
              <a:t>y</a:t>
            </a:r>
            <a:endParaRPr lang="en-ZA" sz="2800" b="1" dirty="0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148539"/>
              </p:ext>
            </p:extLst>
          </p:nvPr>
        </p:nvGraphicFramePr>
        <p:xfrm>
          <a:off x="3353040" y="4419600"/>
          <a:ext cx="304560" cy="431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211" name="Equation" r:id="rId3" imgW="152280" imgH="215640" progId="Equation.3">
                  <p:embed/>
                </p:oleObj>
              </mc:Choice>
              <mc:Fallback>
                <p:oleObj name="Equation" r:id="rId3" imgW="1522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53040" y="4419600"/>
                        <a:ext cx="304560" cy="431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339423"/>
              </p:ext>
            </p:extLst>
          </p:nvPr>
        </p:nvGraphicFramePr>
        <p:xfrm>
          <a:off x="2895600" y="5141620"/>
          <a:ext cx="253440" cy="354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212" name="Equation" r:id="rId5" imgW="126720" imgH="177480" progId="Equation.3">
                  <p:embed/>
                </p:oleObj>
              </mc:Choice>
              <mc:Fallback>
                <p:oleObj name="Equation" r:id="rId5" imgW="126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95600" y="5141620"/>
                        <a:ext cx="253440" cy="354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Content Placeholder 1"/>
          <p:cNvSpPr txBox="1">
            <a:spLocks/>
          </p:cNvSpPr>
          <p:nvPr/>
        </p:nvSpPr>
        <p:spPr>
          <a:xfrm>
            <a:off x="152400" y="1066800"/>
            <a:ext cx="8839200" cy="1371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Adding the two vectors, </a:t>
            </a:r>
            <a:r>
              <a:rPr lang="en-US" b="1" dirty="0" smtClean="0"/>
              <a:t>R</a:t>
            </a:r>
            <a:r>
              <a:rPr lang="en-US" dirty="0" smtClean="0"/>
              <a:t> = </a:t>
            </a:r>
            <a:r>
              <a:rPr lang="en-US" b="1" dirty="0" smtClean="0"/>
              <a:t>C</a:t>
            </a:r>
            <a:r>
              <a:rPr lang="en-US" dirty="0" smtClean="0"/>
              <a:t> + </a:t>
            </a:r>
            <a:r>
              <a:rPr lang="en-US" b="1" dirty="0" smtClean="0"/>
              <a:t>D</a:t>
            </a:r>
            <a:r>
              <a:rPr lang="en-US" dirty="0" smtClean="0"/>
              <a:t>. 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4495800" y="2232630"/>
            <a:ext cx="1447800" cy="2491770"/>
          </a:xfrm>
          <a:prstGeom prst="straightConnector1">
            <a:avLst/>
          </a:prstGeom>
          <a:ln w="635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469033"/>
              </p:ext>
            </p:extLst>
          </p:nvPr>
        </p:nvGraphicFramePr>
        <p:xfrm>
          <a:off x="5639040" y="3012740"/>
          <a:ext cx="304560" cy="406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213" name="Equation" r:id="rId7" imgW="152280" imgH="203040" progId="Equation.3">
                  <p:embed/>
                </p:oleObj>
              </mc:Choice>
              <mc:Fallback>
                <p:oleObj name="Equation" r:id="rId7" imgW="152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639040" y="3012740"/>
                        <a:ext cx="304560" cy="406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8044049"/>
              </p:ext>
            </p:extLst>
          </p:nvPr>
        </p:nvGraphicFramePr>
        <p:xfrm>
          <a:off x="4876800" y="4180820"/>
          <a:ext cx="253440" cy="406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214" name="Equation" r:id="rId9" imgW="126720" imgH="203040" progId="Equation.3">
                  <p:embed/>
                </p:oleObj>
              </mc:Choice>
              <mc:Fallback>
                <p:oleObj name="Equation" r:id="rId9" imgW="1267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876800" y="4180820"/>
                        <a:ext cx="253440" cy="406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Straight Arrow Connector 48"/>
          <p:cNvCxnSpPr/>
          <p:nvPr/>
        </p:nvCxnSpPr>
        <p:spPr>
          <a:xfrm>
            <a:off x="4495800" y="4769754"/>
            <a:ext cx="1638300" cy="30846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26697"/>
              </p:ext>
            </p:extLst>
          </p:nvPr>
        </p:nvGraphicFramePr>
        <p:xfrm>
          <a:off x="6488113" y="1066800"/>
          <a:ext cx="251301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215" name="Equation" r:id="rId11" imgW="838080" imgH="457200" progId="Equation.3">
                  <p:embed/>
                </p:oleObj>
              </mc:Choice>
              <mc:Fallback>
                <p:oleObj name="Equation" r:id="rId11" imgW="83808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8113" y="1066800"/>
                        <a:ext cx="2513012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450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Addition Using Components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219200" y="5572780"/>
            <a:ext cx="7010400" cy="2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1219200" y="1752600"/>
            <a:ext cx="0" cy="382018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727424" y="556260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800" b="1" dirty="0" smtClean="0"/>
              <a:t>x</a:t>
            </a:r>
            <a:endParaRPr lang="en-ZA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88416" y="1752600"/>
            <a:ext cx="354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800" b="1" dirty="0" smtClean="0"/>
              <a:t>y</a:t>
            </a:r>
            <a:endParaRPr lang="en-ZA" sz="2800" b="1" dirty="0"/>
          </a:p>
        </p:txBody>
      </p:sp>
      <p:sp>
        <p:nvSpPr>
          <p:cNvPr id="33" name="Content Placeholder 1"/>
          <p:cNvSpPr txBox="1">
            <a:spLocks/>
          </p:cNvSpPr>
          <p:nvPr/>
        </p:nvSpPr>
        <p:spPr>
          <a:xfrm>
            <a:off x="152400" y="1066800"/>
            <a:ext cx="8839200" cy="1371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Find the resultant magnitude and angle.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1219200" y="5541934"/>
            <a:ext cx="4914900" cy="25800"/>
          </a:xfrm>
          <a:prstGeom prst="straightConnector1">
            <a:avLst/>
          </a:prstGeom>
          <a:ln w="635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1219200" y="2209800"/>
            <a:ext cx="0" cy="3373357"/>
          </a:xfrm>
          <a:prstGeom prst="straightConnector1">
            <a:avLst/>
          </a:prstGeom>
          <a:ln w="635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219200" y="2275820"/>
            <a:ext cx="4724400" cy="3266114"/>
          </a:xfrm>
          <a:prstGeom prst="straightConnector1">
            <a:avLst/>
          </a:prstGeom>
          <a:ln w="635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071049"/>
              </p:ext>
            </p:extLst>
          </p:nvPr>
        </p:nvGraphicFramePr>
        <p:xfrm>
          <a:off x="3200400" y="3352800"/>
          <a:ext cx="330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152" name="Equation" r:id="rId3" imgW="164880" imgH="203040" progId="Equation.DSMT4">
                  <p:embed/>
                </p:oleObj>
              </mc:Choice>
              <mc:Fallback>
                <p:oleObj name="Equation" r:id="rId3" imgW="164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352800"/>
                        <a:ext cx="3302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146670"/>
              </p:ext>
            </p:extLst>
          </p:nvPr>
        </p:nvGraphicFramePr>
        <p:xfrm>
          <a:off x="4464050" y="5697210"/>
          <a:ext cx="431280" cy="50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153" name="Equation" r:id="rId5" imgW="215640" imgH="253800" progId="Equation.3">
                  <p:embed/>
                </p:oleObj>
              </mc:Choice>
              <mc:Fallback>
                <p:oleObj name="Equation" r:id="rId5" imgW="21564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64050" y="5697210"/>
                        <a:ext cx="431280" cy="50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948070"/>
              </p:ext>
            </p:extLst>
          </p:nvPr>
        </p:nvGraphicFramePr>
        <p:xfrm>
          <a:off x="595073" y="3207266"/>
          <a:ext cx="457200" cy="53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154" name="Equation" r:id="rId7" imgW="228600" imgH="266400" progId="Equation.3">
                  <p:embed/>
                </p:oleObj>
              </mc:Choice>
              <mc:Fallback>
                <p:oleObj name="Equation" r:id="rId7" imgW="22860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5073" y="3207266"/>
                        <a:ext cx="457200" cy="53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107534"/>
              </p:ext>
            </p:extLst>
          </p:nvPr>
        </p:nvGraphicFramePr>
        <p:xfrm>
          <a:off x="2057640" y="5130840"/>
          <a:ext cx="304560" cy="279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155" name="Equation" r:id="rId9" imgW="152280" imgH="139680" progId="Equation.3">
                  <p:embed/>
                </p:oleObj>
              </mc:Choice>
              <mc:Fallback>
                <p:oleObj name="Equation" r:id="rId9" imgW="15228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57640" y="5130840"/>
                        <a:ext cx="304560" cy="279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333281"/>
              </p:ext>
            </p:extLst>
          </p:nvPr>
        </p:nvGraphicFramePr>
        <p:xfrm>
          <a:off x="6325080" y="1066800"/>
          <a:ext cx="2666520" cy="2285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156" name="Equation" r:id="rId11" imgW="888840" imgH="761760" progId="Equation.3">
                  <p:embed/>
                </p:oleObj>
              </mc:Choice>
              <mc:Fallback>
                <p:oleObj name="Equation" r:id="rId11" imgW="888840" imgH="761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325080" y="1066800"/>
                        <a:ext cx="2666520" cy="2285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395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Subtraction Using Components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219200" y="2743200"/>
            <a:ext cx="3276600" cy="848380"/>
          </a:xfrm>
          <a:prstGeom prst="straightConnector1">
            <a:avLst/>
          </a:prstGeom>
          <a:ln w="635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219200" y="3591580"/>
            <a:ext cx="7010400" cy="2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1219200" y="1752600"/>
            <a:ext cx="0" cy="4191000"/>
          </a:xfrm>
          <a:prstGeom prst="straightConnector1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727424" y="358140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800" b="1" dirty="0" smtClean="0"/>
              <a:t>x</a:t>
            </a:r>
            <a:endParaRPr lang="en-ZA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88416" y="1838980"/>
            <a:ext cx="354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800" b="1" dirty="0" smtClean="0"/>
              <a:t>y</a:t>
            </a:r>
            <a:endParaRPr lang="en-ZA" sz="2800" b="1" dirty="0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604809"/>
              </p:ext>
            </p:extLst>
          </p:nvPr>
        </p:nvGraphicFramePr>
        <p:xfrm>
          <a:off x="3353040" y="2438400"/>
          <a:ext cx="304560" cy="431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268" name="Equation" r:id="rId3" imgW="152280" imgH="215640" progId="Equation.3">
                  <p:embed/>
                </p:oleObj>
              </mc:Choice>
              <mc:Fallback>
                <p:oleObj name="Equation" r:id="rId3" imgW="1522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53040" y="2438400"/>
                        <a:ext cx="304560" cy="431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824601"/>
              </p:ext>
            </p:extLst>
          </p:nvPr>
        </p:nvGraphicFramePr>
        <p:xfrm>
          <a:off x="2895600" y="3160420"/>
          <a:ext cx="253440" cy="354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269" name="Equation" r:id="rId5" imgW="126720" imgH="177480" progId="Equation.3">
                  <p:embed/>
                </p:oleObj>
              </mc:Choice>
              <mc:Fallback>
                <p:oleObj name="Equation" r:id="rId5" imgW="126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95600" y="3160420"/>
                        <a:ext cx="253440" cy="354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Content Placeholder 1"/>
          <p:cNvSpPr txBox="1">
            <a:spLocks/>
          </p:cNvSpPr>
          <p:nvPr/>
        </p:nvSpPr>
        <p:spPr>
          <a:xfrm>
            <a:off x="152400" y="1066800"/>
            <a:ext cx="8839200" cy="1371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Subtracting the two vectors, </a:t>
            </a:r>
            <a:r>
              <a:rPr lang="en-US" b="1" dirty="0" smtClean="0"/>
              <a:t>R</a:t>
            </a:r>
            <a:r>
              <a:rPr lang="en-US" dirty="0" smtClean="0"/>
              <a:t> = </a:t>
            </a:r>
            <a:r>
              <a:rPr lang="en-US" b="1" dirty="0" smtClean="0"/>
              <a:t>C</a:t>
            </a:r>
            <a:r>
              <a:rPr lang="en-US" dirty="0" smtClean="0"/>
              <a:t> – </a:t>
            </a:r>
            <a:r>
              <a:rPr lang="en-US" b="1" dirty="0" smtClean="0"/>
              <a:t>D</a:t>
            </a:r>
            <a:r>
              <a:rPr lang="en-US" dirty="0" smtClean="0"/>
              <a:t>. 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3048000" y="2766030"/>
            <a:ext cx="1447800" cy="2491770"/>
          </a:xfrm>
          <a:prstGeom prst="straightConnector1">
            <a:avLst/>
          </a:prstGeom>
          <a:ln w="63500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583302"/>
              </p:ext>
            </p:extLst>
          </p:nvPr>
        </p:nvGraphicFramePr>
        <p:xfrm>
          <a:off x="6515160" y="1066800"/>
          <a:ext cx="247644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270" name="Equation" r:id="rId7" imgW="825480" imgH="457200" progId="Equation.3">
                  <p:embed/>
                </p:oleObj>
              </mc:Choice>
              <mc:Fallback>
                <p:oleObj name="Equation" r:id="rId7" imgW="82548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15160" y="1066800"/>
                        <a:ext cx="2476440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2787898"/>
              </p:ext>
            </p:extLst>
          </p:nvPr>
        </p:nvGraphicFramePr>
        <p:xfrm>
          <a:off x="3429000" y="4714220"/>
          <a:ext cx="253440" cy="406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271" name="Equation" r:id="rId9" imgW="126720" imgH="203040" progId="Equation.3">
                  <p:embed/>
                </p:oleObj>
              </mc:Choice>
              <mc:Fallback>
                <p:oleObj name="Equation" r:id="rId9" imgW="1267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429000" y="4714220"/>
                        <a:ext cx="253440" cy="406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Arrow Connector 30"/>
          <p:cNvCxnSpPr/>
          <p:nvPr/>
        </p:nvCxnSpPr>
        <p:spPr>
          <a:xfrm>
            <a:off x="3048000" y="5257800"/>
            <a:ext cx="1638300" cy="30846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175472"/>
              </p:ext>
            </p:extLst>
          </p:nvPr>
        </p:nvGraphicFramePr>
        <p:xfrm>
          <a:off x="3733800" y="4114800"/>
          <a:ext cx="532800" cy="406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272" name="Equation" r:id="rId11" imgW="266400" imgH="203040" progId="Equation.3">
                  <p:embed/>
                </p:oleObj>
              </mc:Choice>
              <mc:Fallback>
                <p:oleObj name="Equation" r:id="rId11" imgW="2664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733800" y="4114800"/>
                        <a:ext cx="532800" cy="406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89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Subtraction Using Components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219200" y="3591580"/>
            <a:ext cx="7010400" cy="2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1219200" y="1752600"/>
            <a:ext cx="0" cy="4191000"/>
          </a:xfrm>
          <a:prstGeom prst="straightConnector1">
            <a:avLst/>
          </a:prstGeom>
          <a:ln w="25400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727424" y="358140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800" b="1" dirty="0" smtClean="0"/>
              <a:t>x</a:t>
            </a:r>
            <a:endParaRPr lang="en-ZA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88416" y="1838980"/>
            <a:ext cx="354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800" b="1" dirty="0" smtClean="0"/>
              <a:t>y</a:t>
            </a:r>
            <a:endParaRPr lang="en-ZA" sz="2800" b="1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219200" y="3581400"/>
            <a:ext cx="1828800" cy="0"/>
          </a:xfrm>
          <a:prstGeom prst="straightConnector1">
            <a:avLst/>
          </a:prstGeom>
          <a:ln w="635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1"/>
          <p:cNvSpPr txBox="1">
            <a:spLocks/>
          </p:cNvSpPr>
          <p:nvPr/>
        </p:nvSpPr>
        <p:spPr>
          <a:xfrm>
            <a:off x="152400" y="1066800"/>
            <a:ext cx="8839200" cy="1371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Find the resultant magnitude and angle.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1219200" y="3591580"/>
            <a:ext cx="0" cy="1643392"/>
          </a:xfrm>
          <a:prstGeom prst="straightConnector1">
            <a:avLst/>
          </a:prstGeom>
          <a:ln w="63500">
            <a:solidFill>
              <a:schemeClr val="tx1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1219200" y="3560734"/>
            <a:ext cx="1828800" cy="1697066"/>
          </a:xfrm>
          <a:prstGeom prst="straightConnector1">
            <a:avLst/>
          </a:prstGeom>
          <a:ln w="635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1784646"/>
              </p:ext>
            </p:extLst>
          </p:nvPr>
        </p:nvGraphicFramePr>
        <p:xfrm>
          <a:off x="1676400" y="4394200"/>
          <a:ext cx="330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150" name="Equation" r:id="rId3" imgW="164880" imgH="203040" progId="Equation.DSMT4">
                  <p:embed/>
                </p:oleObj>
              </mc:Choice>
              <mc:Fallback>
                <p:oleObj name="Equation" r:id="rId3" imgW="164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394200"/>
                        <a:ext cx="3302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333281"/>
              </p:ext>
            </p:extLst>
          </p:nvPr>
        </p:nvGraphicFramePr>
        <p:xfrm>
          <a:off x="6324600" y="1066800"/>
          <a:ext cx="26670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151" name="Equation" r:id="rId5" imgW="888840" imgH="761760" progId="Equation.3">
                  <p:embed/>
                </p:oleObj>
              </mc:Choice>
              <mc:Fallback>
                <p:oleObj name="Equation" r:id="rId5" imgW="888840" imgH="76176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066800"/>
                        <a:ext cx="2667000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325284"/>
              </p:ext>
            </p:extLst>
          </p:nvPr>
        </p:nvGraphicFramePr>
        <p:xfrm>
          <a:off x="1828800" y="3708400"/>
          <a:ext cx="304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152" name="Equation" r:id="rId7" imgW="152280" imgH="139680" progId="Equation.3">
                  <p:embed/>
                </p:oleObj>
              </mc:Choice>
              <mc:Fallback>
                <p:oleObj name="Equation" r:id="rId7" imgW="152280" imgH="1396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708400"/>
                        <a:ext cx="304800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881095"/>
              </p:ext>
            </p:extLst>
          </p:nvPr>
        </p:nvGraphicFramePr>
        <p:xfrm>
          <a:off x="1981200" y="2997200"/>
          <a:ext cx="431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153" name="Equation" r:id="rId9" imgW="215640" imgH="253800" progId="Equation.3">
                  <p:embed/>
                </p:oleObj>
              </mc:Choice>
              <mc:Fallback>
                <p:oleObj name="Equation" r:id="rId9" imgW="21564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997200"/>
                        <a:ext cx="4318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869324"/>
              </p:ext>
            </p:extLst>
          </p:nvPr>
        </p:nvGraphicFramePr>
        <p:xfrm>
          <a:off x="559816" y="4114800"/>
          <a:ext cx="45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154" name="Equation" r:id="rId11" imgW="228600" imgH="266400" progId="Equation.3">
                  <p:embed/>
                </p:oleObj>
              </mc:Choice>
              <mc:Fallback>
                <p:oleObj name="Equation" r:id="rId11" imgW="228600" imgH="266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816" y="4114800"/>
                        <a:ext cx="457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539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Vector Addition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26670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buNone/>
            </a:pPr>
            <a:r>
              <a:rPr lang="en-GB" dirty="0"/>
              <a:t>Consider the following 3 vectors,</a:t>
            </a:r>
            <a:endParaRPr lang="en-ZA" dirty="0"/>
          </a:p>
          <a:p>
            <a:pPr lvl="0">
              <a:spcBef>
                <a:spcPts val="0"/>
              </a:spcBef>
            </a:pPr>
            <a:r>
              <a:rPr lang="en-GB" b="1" dirty="0"/>
              <a:t>A</a:t>
            </a:r>
            <a:r>
              <a:rPr lang="en-GB" dirty="0"/>
              <a:t> = 3 km to the East</a:t>
            </a:r>
            <a:endParaRPr lang="en-ZA" dirty="0"/>
          </a:p>
          <a:p>
            <a:pPr lvl="0">
              <a:spcBef>
                <a:spcPts val="0"/>
              </a:spcBef>
            </a:pPr>
            <a:r>
              <a:rPr lang="en-GB" b="1" dirty="0"/>
              <a:t>B</a:t>
            </a:r>
            <a:r>
              <a:rPr lang="en-GB" dirty="0"/>
              <a:t> = 4 km 60° North of East</a:t>
            </a:r>
            <a:endParaRPr lang="en-ZA" dirty="0"/>
          </a:p>
          <a:p>
            <a:pPr lvl="0">
              <a:spcBef>
                <a:spcPts val="0"/>
              </a:spcBef>
            </a:pPr>
            <a:r>
              <a:rPr lang="en-GB" b="1" dirty="0"/>
              <a:t>C</a:t>
            </a:r>
            <a:r>
              <a:rPr lang="en-GB" dirty="0"/>
              <a:t> = 5 km to the </a:t>
            </a:r>
            <a:r>
              <a:rPr lang="en-GB" dirty="0" smtClean="0"/>
              <a:t>North</a:t>
            </a:r>
            <a:endParaRPr lang="en-ZA" dirty="0"/>
          </a:p>
          <a:p>
            <a:pPr marL="0" lvl="0" indent="0">
              <a:buNone/>
            </a:pPr>
            <a:r>
              <a:rPr lang="en-GB" dirty="0" smtClean="0"/>
              <a:t>Determine  </a:t>
            </a:r>
            <a:r>
              <a:rPr lang="en-GB" b="1" dirty="0" smtClean="0"/>
              <a:t>R</a:t>
            </a:r>
            <a:r>
              <a:rPr lang="en-GB" dirty="0" smtClean="0"/>
              <a:t> </a:t>
            </a:r>
            <a:r>
              <a:rPr lang="en-GB" dirty="0"/>
              <a:t>= </a:t>
            </a:r>
            <a:r>
              <a:rPr lang="en-GB" b="1" dirty="0"/>
              <a:t>A</a:t>
            </a:r>
            <a:r>
              <a:rPr lang="en-GB" dirty="0"/>
              <a:t> + </a:t>
            </a:r>
            <a:r>
              <a:rPr lang="en-GB" b="1" dirty="0"/>
              <a:t>B</a:t>
            </a:r>
            <a:r>
              <a:rPr lang="en-GB" dirty="0"/>
              <a:t> + </a:t>
            </a:r>
            <a:r>
              <a:rPr lang="en-GB" b="1" dirty="0" smtClean="0"/>
              <a:t>C</a:t>
            </a:r>
            <a:endParaRPr lang="en-GB" dirty="0"/>
          </a:p>
          <a:p>
            <a:pPr marL="0" lvl="0" indent="0">
              <a:buNone/>
            </a:pPr>
            <a:r>
              <a:rPr lang="en-GB" dirty="0" smtClean="0"/>
              <a:t>and  </a:t>
            </a:r>
            <a:r>
              <a:rPr lang="en-GB" b="1" dirty="0" smtClean="0"/>
              <a:t>S</a:t>
            </a:r>
            <a:r>
              <a:rPr lang="en-GB" dirty="0" smtClean="0"/>
              <a:t> </a:t>
            </a:r>
            <a:r>
              <a:rPr lang="en-GB" dirty="0"/>
              <a:t>= </a:t>
            </a:r>
            <a:r>
              <a:rPr lang="en-GB" b="1" dirty="0"/>
              <a:t>A</a:t>
            </a:r>
            <a:r>
              <a:rPr lang="en-GB" dirty="0"/>
              <a:t> – </a:t>
            </a:r>
            <a:r>
              <a:rPr lang="en-GB" b="1" dirty="0"/>
              <a:t>B</a:t>
            </a:r>
            <a:r>
              <a:rPr lang="en-GB" dirty="0"/>
              <a:t> – </a:t>
            </a:r>
            <a:r>
              <a:rPr lang="en-GB" b="1" dirty="0"/>
              <a:t>C</a:t>
            </a:r>
            <a:r>
              <a:rPr lang="en-GB" dirty="0"/>
              <a:t> </a:t>
            </a:r>
            <a:endParaRPr lang="en-ZA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063038"/>
            <a:ext cx="3335252" cy="328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88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A required skill in Physics is </a:t>
            </a:r>
            <a:r>
              <a:rPr lang="en-ZA" b="1" dirty="0" smtClean="0">
                <a:solidFill>
                  <a:schemeClr val="accent2"/>
                </a:solidFill>
              </a:rPr>
              <a:t>problem-solving</a:t>
            </a:r>
            <a:r>
              <a:rPr lang="en-ZA" dirty="0" smtClean="0"/>
              <a:t>.  We all use a problem-solving strategy whether we realize it or not.</a:t>
            </a:r>
          </a:p>
          <a:p>
            <a:pPr marL="0" indent="0">
              <a:buNone/>
            </a:pPr>
            <a:r>
              <a:rPr lang="en-ZA" dirty="0" smtClean="0"/>
              <a:t>Let me introduce you to a general Physics problem-solving strategy.</a:t>
            </a:r>
          </a:p>
          <a:p>
            <a:pPr marL="0" indent="0">
              <a:buNone/>
            </a:pPr>
            <a:r>
              <a:rPr lang="en-ZA" dirty="0" smtClean="0"/>
              <a:t>The problem-solving strategy has </a:t>
            </a:r>
            <a:r>
              <a:rPr lang="en-ZA" dirty="0" smtClean="0">
                <a:solidFill>
                  <a:srgbClr val="00B050"/>
                </a:solidFill>
              </a:rPr>
              <a:t>three</a:t>
            </a:r>
            <a:r>
              <a:rPr lang="en-ZA" dirty="0" smtClean="0"/>
              <a:t> steps:</a:t>
            </a:r>
          </a:p>
          <a:p>
            <a:pPr>
              <a:buFont typeface="Wingdings" pitchFamily="2" charset="2"/>
              <a:buChar char="v"/>
            </a:pPr>
            <a:r>
              <a:rPr lang="en-ZA" dirty="0" smtClean="0"/>
              <a:t>  </a:t>
            </a:r>
            <a:r>
              <a:rPr lang="en-ZA" sz="3200" dirty="0" smtClean="0"/>
              <a:t>Prepare (Setup the problem)</a:t>
            </a:r>
          </a:p>
          <a:p>
            <a:pPr>
              <a:buFont typeface="Wingdings" pitchFamily="2" charset="2"/>
              <a:buChar char="v"/>
            </a:pPr>
            <a:r>
              <a:rPr lang="en-ZA" sz="3200" dirty="0" smtClean="0"/>
              <a:t>  Solve (Do necessary math or reasoning)</a:t>
            </a:r>
          </a:p>
          <a:p>
            <a:pPr>
              <a:buFont typeface="Wingdings" pitchFamily="2" charset="2"/>
              <a:buChar char="v"/>
            </a:pPr>
            <a:r>
              <a:rPr lang="en-ZA" sz="3200" dirty="0" smtClean="0"/>
              <a:t>  Assess (Check your answer)</a:t>
            </a:r>
          </a:p>
          <a:p>
            <a:pPr marL="0" indent="0">
              <a:buNone/>
            </a:pPr>
            <a:endParaRPr lang="en-ZA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Problem-Solving Strategy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7632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The </a:t>
            </a:r>
            <a:r>
              <a:rPr lang="en-ZA" dirty="0" smtClean="0">
                <a:solidFill>
                  <a:schemeClr val="accent2"/>
                </a:solidFill>
              </a:rPr>
              <a:t>Prepare</a:t>
            </a:r>
            <a:r>
              <a:rPr lang="en-ZA" dirty="0" smtClean="0"/>
              <a:t> step of a solution is where you identify important elements of the problem and collect information you will need to solve it.  It’s </a:t>
            </a:r>
            <a:r>
              <a:rPr lang="en-ZA" dirty="0" smtClean="0">
                <a:solidFill>
                  <a:schemeClr val="accent1"/>
                </a:solidFill>
              </a:rPr>
              <a:t>tempting to jump </a:t>
            </a:r>
            <a:r>
              <a:rPr lang="en-ZA" dirty="0" smtClean="0"/>
              <a:t>right to the Solve step, but a skilled problem solver will </a:t>
            </a:r>
            <a:r>
              <a:rPr lang="en-ZA" u="sng" dirty="0" smtClean="0"/>
              <a:t>spend the most time on this step</a:t>
            </a:r>
            <a:r>
              <a:rPr lang="en-ZA" dirty="0" smtClean="0"/>
              <a:t>, the preparation.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Preparation includes:</a:t>
            </a:r>
          </a:p>
          <a:p>
            <a:pPr>
              <a:buFontTx/>
              <a:buChar char="-"/>
            </a:pPr>
            <a:r>
              <a:rPr lang="en-ZA" b="1" dirty="0" smtClean="0"/>
              <a:t>Drawing a picture</a:t>
            </a:r>
          </a:p>
          <a:p>
            <a:pPr>
              <a:buFontTx/>
              <a:buChar char="-"/>
            </a:pPr>
            <a:r>
              <a:rPr lang="en-ZA" dirty="0" smtClean="0"/>
              <a:t>Collecting necessary information</a:t>
            </a:r>
          </a:p>
          <a:p>
            <a:pPr>
              <a:buFontTx/>
              <a:buChar char="-"/>
            </a:pPr>
            <a:r>
              <a:rPr lang="en-ZA" dirty="0" smtClean="0"/>
              <a:t>Doing preliminary calculations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Problem-Solving </a:t>
            </a:r>
            <a:r>
              <a:rPr lang="en-ZA" dirty="0" smtClean="0"/>
              <a:t>Strategy: Prepare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3396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6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762000"/>
          </a:xfrm>
        </p:spPr>
        <p:txBody>
          <a:bodyPr/>
          <a:lstStyle/>
          <a:p>
            <a:r>
              <a:rPr lang="en-US" dirty="0" smtClean="0"/>
              <a:t>Units &amp; Standards</a:t>
            </a:r>
            <a:endParaRPr lang="en-US" dirty="0"/>
          </a:p>
        </p:txBody>
      </p:sp>
      <p:graphicFrame>
        <p:nvGraphicFramePr>
          <p:cNvPr id="8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496462"/>
              </p:ext>
            </p:extLst>
          </p:nvPr>
        </p:nvGraphicFramePr>
        <p:xfrm>
          <a:off x="304800" y="1295400"/>
          <a:ext cx="8610600" cy="4578350"/>
        </p:xfrm>
        <a:graphic>
          <a:graphicData uri="http://schemas.openxmlformats.org/drawingml/2006/table">
            <a:tbl>
              <a:tblPr/>
              <a:tblGrid>
                <a:gridCol w="1524000"/>
                <a:gridCol w="1981200"/>
                <a:gridCol w="510540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Quantity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Standard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Meter (m)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Length of the path traveled  by light in 1/299,792,458 second.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Second 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Time required for 9,192,631,770 periods of radiation emitted by cesium atoms.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0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Kilogram (kg)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Platinum cylinder in International Bureau of Weights and Measures, Paris.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41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b="1" dirty="0" smtClean="0"/>
              <a:t>Drawing a picture</a:t>
            </a:r>
          </a:p>
          <a:p>
            <a:pPr>
              <a:buFontTx/>
              <a:buChar char="-"/>
            </a:pPr>
            <a:r>
              <a:rPr lang="en-ZA" dirty="0" smtClean="0"/>
              <a:t>Most important part of the problem.  The picture lets you </a:t>
            </a:r>
            <a:r>
              <a:rPr lang="en-ZA" dirty="0" smtClean="0">
                <a:solidFill>
                  <a:schemeClr val="accent2"/>
                </a:solidFill>
              </a:rPr>
              <a:t>model the problem </a:t>
            </a:r>
            <a:r>
              <a:rPr lang="en-ZA" dirty="0" smtClean="0"/>
              <a:t>and identify the important elements.  A picture can also be a motion diagram or graph.</a:t>
            </a:r>
          </a:p>
          <a:p>
            <a:pPr marL="0" indent="0">
              <a:buNone/>
            </a:pPr>
            <a:r>
              <a:rPr lang="en-ZA" b="1" dirty="0"/>
              <a:t>Collecting necessary </a:t>
            </a:r>
            <a:r>
              <a:rPr lang="en-ZA" b="1" dirty="0" smtClean="0"/>
              <a:t>information</a:t>
            </a:r>
          </a:p>
          <a:p>
            <a:pPr>
              <a:buFontTx/>
              <a:buChar char="-"/>
            </a:pPr>
            <a:r>
              <a:rPr lang="en-ZA" dirty="0" smtClean="0"/>
              <a:t>Gather the given values and variables and </a:t>
            </a:r>
            <a:r>
              <a:rPr lang="en-ZA" dirty="0" smtClean="0">
                <a:solidFill>
                  <a:schemeClr val="accent1"/>
                </a:solidFill>
              </a:rPr>
              <a:t>compile a list </a:t>
            </a:r>
            <a:r>
              <a:rPr lang="en-ZA" dirty="0" smtClean="0"/>
              <a:t>of relevant information</a:t>
            </a:r>
          </a:p>
          <a:p>
            <a:pPr marL="0" indent="0">
              <a:buNone/>
            </a:pPr>
            <a:r>
              <a:rPr lang="en-ZA" b="1" dirty="0"/>
              <a:t>Doing preliminary calculations</a:t>
            </a:r>
          </a:p>
          <a:p>
            <a:pPr>
              <a:buFontTx/>
              <a:buChar char="-"/>
            </a:pPr>
            <a:r>
              <a:rPr lang="en-ZA" dirty="0" smtClean="0"/>
              <a:t>There are a few calculations, such as unit conversion, that are </a:t>
            </a:r>
            <a:r>
              <a:rPr lang="en-ZA" dirty="0" smtClean="0">
                <a:solidFill>
                  <a:srgbClr val="00B050"/>
                </a:solidFill>
              </a:rPr>
              <a:t>best done in advance </a:t>
            </a:r>
            <a:r>
              <a:rPr lang="en-ZA" dirty="0" smtClean="0"/>
              <a:t>of the main part of the problem.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Problem-Solving </a:t>
            </a:r>
            <a:r>
              <a:rPr lang="en-ZA" dirty="0" smtClean="0"/>
              <a:t>Strategy: Prepare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2043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The </a:t>
            </a:r>
            <a:r>
              <a:rPr lang="en-ZA" dirty="0" smtClean="0">
                <a:solidFill>
                  <a:schemeClr val="accent2"/>
                </a:solidFill>
              </a:rPr>
              <a:t>Solve</a:t>
            </a:r>
            <a:r>
              <a:rPr lang="en-ZA" dirty="0" smtClean="0"/>
              <a:t> step of a solution is where you actually do the mathematics or reasoning necessary to arrive at the answer needed.  </a:t>
            </a:r>
          </a:p>
          <a:p>
            <a:pPr marL="0" indent="0">
              <a:buNone/>
            </a:pPr>
            <a:r>
              <a:rPr lang="en-ZA" dirty="0" smtClean="0"/>
              <a:t>This is the part of the problem-solving strategy that you likely think of when you think of “solving problems.”  </a:t>
            </a:r>
          </a:p>
          <a:p>
            <a:pPr marL="0" indent="0">
              <a:buNone/>
            </a:pPr>
            <a:r>
              <a:rPr lang="en-ZA" dirty="0" smtClean="0">
                <a:solidFill>
                  <a:schemeClr val="accent1"/>
                </a:solidFill>
              </a:rPr>
              <a:t>But don’t make the mistake of starting here!  </a:t>
            </a:r>
          </a:p>
          <a:p>
            <a:pPr marL="0" indent="0">
              <a:buNone/>
            </a:pPr>
            <a:r>
              <a:rPr lang="en-ZA" dirty="0" smtClean="0"/>
              <a:t>The Prepare step will help you be certain you understand the problem </a:t>
            </a:r>
            <a:r>
              <a:rPr lang="en-ZA" b="1" dirty="0" smtClean="0"/>
              <a:t>before</a:t>
            </a:r>
            <a:r>
              <a:rPr lang="en-ZA" dirty="0" smtClean="0"/>
              <a:t> you start putting numbers in equations.</a:t>
            </a:r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Problem-Solving </a:t>
            </a:r>
            <a:r>
              <a:rPr lang="en-ZA" dirty="0" smtClean="0"/>
              <a:t>Strategy: Solve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478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The </a:t>
            </a:r>
            <a:r>
              <a:rPr lang="en-ZA" dirty="0" smtClean="0">
                <a:solidFill>
                  <a:schemeClr val="accent2"/>
                </a:solidFill>
              </a:rPr>
              <a:t>Assess </a:t>
            </a:r>
            <a:r>
              <a:rPr lang="en-ZA" dirty="0" smtClean="0"/>
              <a:t>step of a solution is very important.  When you have an answer, you should check to see whether it makes sense.</a:t>
            </a:r>
          </a:p>
          <a:p>
            <a:pPr marL="0" indent="0">
              <a:buNone/>
            </a:pPr>
            <a:r>
              <a:rPr lang="en-ZA" dirty="0" smtClean="0"/>
              <a:t>Ask yourself:</a:t>
            </a:r>
          </a:p>
          <a:p>
            <a:pPr>
              <a:buFontTx/>
              <a:buChar char="-"/>
            </a:pPr>
            <a:r>
              <a:rPr lang="en-ZA" sz="2400" dirty="0" smtClean="0"/>
              <a:t>Does my solution answer the question that was asked?</a:t>
            </a:r>
          </a:p>
          <a:p>
            <a:pPr>
              <a:buFontTx/>
              <a:buChar char="-"/>
            </a:pPr>
            <a:r>
              <a:rPr lang="en-ZA" sz="2400" dirty="0" smtClean="0"/>
              <a:t>Does my answer have the correct units and number of significant figures?</a:t>
            </a:r>
          </a:p>
          <a:p>
            <a:pPr>
              <a:buFontTx/>
              <a:buChar char="-"/>
            </a:pPr>
            <a:r>
              <a:rPr lang="en-ZA" sz="2400" dirty="0" smtClean="0"/>
              <a:t>Does the value I computed make physical sense?</a:t>
            </a:r>
          </a:p>
          <a:p>
            <a:pPr>
              <a:buFontTx/>
              <a:buChar char="-"/>
            </a:pPr>
            <a:r>
              <a:rPr lang="en-ZA" sz="2400" dirty="0" smtClean="0"/>
              <a:t>Can I estimate what the answer should be to check my solution?</a:t>
            </a:r>
          </a:p>
          <a:p>
            <a:pPr>
              <a:buFontTx/>
              <a:buChar char="-"/>
            </a:pPr>
            <a:r>
              <a:rPr lang="en-ZA" sz="2400" dirty="0" smtClean="0"/>
              <a:t>Does my final solution make sense in the context of the material I am learning?</a:t>
            </a:r>
            <a:endParaRPr lang="en-ZA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Problem-Solving </a:t>
            </a:r>
            <a:r>
              <a:rPr lang="en-ZA" dirty="0" smtClean="0"/>
              <a:t>Strategy: Assess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1109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ZA" dirty="0"/>
              <a:t>Problem-Solving Strategy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26670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US" dirty="0" smtClean="0"/>
              <a:t>A fully loaded Boeing 747 with all engines at full thrust accelerates at 2.6 m/s</a:t>
            </a:r>
            <a:r>
              <a:rPr lang="en-US" baseline="30000" dirty="0" smtClean="0"/>
              <a:t>2</a:t>
            </a:r>
            <a:r>
              <a:rPr lang="en-US" dirty="0" smtClean="0"/>
              <a:t>.  Its minimum takeoff speed is 70 m/s.  How much time will the plane take to reach its takeoff speed?  What minimum length of runway does the plane require for takeoff?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92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ZA" dirty="0"/>
              <a:t>Problem-Solving Strategy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26670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US" sz="2800" dirty="0" smtClean="0"/>
              <a:t>A car is traveling at a speed of 30 m/s, a typical highway speed, on wet pavement.  The driver sees an obstacle ahead and decides to stop.  For this instant, it takes him 0.75 s to begin applying the brakes.  </a:t>
            </a:r>
            <a:r>
              <a:rPr lang="en-US" sz="2800" dirty="0"/>
              <a:t>O</a:t>
            </a:r>
            <a:r>
              <a:rPr lang="en-US" sz="2800" dirty="0" smtClean="0"/>
              <a:t>nce the brakes are applied, the car experiences an acceleration of -6.0 m/s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.  How far does the car travel from the instant the driver notices the obstacle until stopping?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524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Dimensional Analysis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US" dirty="0" smtClean="0">
                <a:solidFill>
                  <a:schemeClr val="accent2"/>
                </a:solidFill>
              </a:rPr>
              <a:t>Dimensions</a:t>
            </a:r>
            <a:r>
              <a:rPr lang="en-US" dirty="0" smtClean="0"/>
              <a:t> of a quantity are the </a:t>
            </a:r>
            <a:r>
              <a:rPr lang="en-US" dirty="0" smtClean="0">
                <a:solidFill>
                  <a:schemeClr val="accent2"/>
                </a:solidFill>
              </a:rPr>
              <a:t>base units </a:t>
            </a:r>
            <a:r>
              <a:rPr lang="en-US" dirty="0" smtClean="0"/>
              <a:t>that make it up; they are generally written using square brackets.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b="1" dirty="0" smtClean="0"/>
              <a:t>Examples:</a:t>
            </a:r>
            <a:r>
              <a:rPr lang="en-US" dirty="0"/>
              <a:t> </a:t>
            </a:r>
            <a:r>
              <a:rPr lang="en-US" dirty="0" smtClean="0"/>
              <a:t> Mass = [M],  Distance = [L],  Time = [T]</a:t>
            </a:r>
          </a:p>
          <a:p>
            <a:pPr marL="0" indent="0">
              <a:spcBef>
                <a:spcPct val="50000"/>
              </a:spcBef>
              <a:buNone/>
            </a:pPr>
            <a:endParaRPr lang="en-US" dirty="0" smtClean="0"/>
          </a:p>
          <a:p>
            <a:pPr marL="0" indent="0" algn="ctr">
              <a:spcBef>
                <a:spcPts val="600"/>
              </a:spcBef>
              <a:buNone/>
            </a:pPr>
            <a:r>
              <a:rPr lang="en-US" dirty="0" smtClean="0"/>
              <a:t>Area = </a:t>
            </a:r>
            <a:r>
              <a:rPr lang="en-US" dirty="0"/>
              <a:t>distance </a:t>
            </a:r>
            <a:r>
              <a:rPr lang="en-US" dirty="0" smtClean="0"/>
              <a:t>x distance </a:t>
            </a:r>
            <a:r>
              <a:rPr lang="en-US" dirty="0" smtClean="0">
                <a:sym typeface="Wingdings" pitchFamily="2" charset="2"/>
              </a:rPr>
              <a:t>		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dirty="0">
              <a:sym typeface="Wingdings" pitchFamily="2" charset="2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dirty="0" smtClean="0"/>
              <a:t>Speed = distance / time  </a:t>
            </a:r>
            <a:r>
              <a:rPr lang="en-US" dirty="0" smtClean="0">
                <a:sym typeface="Wingdings" pitchFamily="2" charset="2"/>
              </a:rPr>
              <a:t>  	            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spcBef>
                <a:spcPts val="600"/>
              </a:spcBef>
              <a:buNone/>
            </a:pPr>
            <a:endParaRPr lang="en-US" dirty="0" smtClean="0">
              <a:sym typeface="Wingdings" pitchFamily="2" charset="2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068367"/>
              </p:ext>
            </p:extLst>
          </p:nvPr>
        </p:nvGraphicFramePr>
        <p:xfrm>
          <a:off x="6248400" y="3962400"/>
          <a:ext cx="232308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68" name="Equation" r:id="rId3" imgW="774360" imgH="228600" progId="Equation.DSMT4">
                  <p:embed/>
                </p:oleObj>
              </mc:Choice>
              <mc:Fallback>
                <p:oleObj name="Equation" r:id="rId3" imgW="7743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48400" y="3962400"/>
                        <a:ext cx="232308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008720"/>
              </p:ext>
            </p:extLst>
          </p:nvPr>
        </p:nvGraphicFramePr>
        <p:xfrm>
          <a:off x="6553200" y="4876800"/>
          <a:ext cx="761400" cy="118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69" name="Equation" r:id="rId5" imgW="253800" imgH="393480" progId="Equation.DSMT4">
                  <p:embed/>
                </p:oleObj>
              </mc:Choice>
              <mc:Fallback>
                <p:oleObj name="Equation" r:id="rId5" imgW="253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53200" y="4876800"/>
                        <a:ext cx="761400" cy="1180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534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Dimensional Analysis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US" dirty="0"/>
              <a:t>Quantities being </a:t>
            </a:r>
            <a:r>
              <a:rPr lang="en-US" dirty="0">
                <a:solidFill>
                  <a:schemeClr val="accent2"/>
                </a:solidFill>
              </a:rPr>
              <a:t>added</a:t>
            </a:r>
            <a:r>
              <a:rPr lang="en-US" dirty="0"/>
              <a:t> or </a:t>
            </a:r>
            <a:r>
              <a:rPr lang="en-US" dirty="0">
                <a:solidFill>
                  <a:schemeClr val="accent2"/>
                </a:solidFill>
              </a:rPr>
              <a:t>subtracted</a:t>
            </a:r>
            <a:r>
              <a:rPr lang="en-US" dirty="0"/>
              <a:t> must have the </a:t>
            </a:r>
            <a:r>
              <a:rPr lang="en-US" b="1" dirty="0"/>
              <a:t>same</a:t>
            </a:r>
            <a:r>
              <a:rPr lang="en-US" dirty="0"/>
              <a:t> dimensions. </a:t>
            </a:r>
            <a:endParaRPr lang="en-US" dirty="0" smtClean="0"/>
          </a:p>
          <a:p>
            <a:pPr marL="0" indent="0">
              <a:spcBef>
                <a:spcPct val="50000"/>
              </a:spcBef>
              <a:buNone/>
            </a:pPr>
            <a:endParaRPr lang="en-US" dirty="0" smtClean="0"/>
          </a:p>
          <a:p>
            <a:pPr marL="0" indent="0">
              <a:spcBef>
                <a:spcPct val="50000"/>
              </a:spcBef>
              <a:buNone/>
            </a:pPr>
            <a:endParaRPr lang="en-US" sz="1400" dirty="0"/>
          </a:p>
          <a:p>
            <a:pPr marL="0" indent="0">
              <a:spcBef>
                <a:spcPct val="50000"/>
              </a:spcBef>
              <a:buNone/>
            </a:pPr>
            <a:r>
              <a:rPr lang="en-US" dirty="0" smtClean="0"/>
              <a:t>In </a:t>
            </a:r>
            <a:r>
              <a:rPr lang="en-US" dirty="0"/>
              <a:t>addition, </a:t>
            </a:r>
            <a:r>
              <a:rPr lang="en-US" dirty="0" smtClean="0"/>
              <a:t>a </a:t>
            </a:r>
            <a:r>
              <a:rPr lang="en-US" dirty="0"/>
              <a:t>quantity calculated as the </a:t>
            </a:r>
            <a:r>
              <a:rPr lang="en-US" dirty="0">
                <a:solidFill>
                  <a:schemeClr val="accent2"/>
                </a:solidFill>
              </a:rPr>
              <a:t>solution</a:t>
            </a:r>
            <a:r>
              <a:rPr lang="en-US" dirty="0"/>
              <a:t> to a problem should have the </a:t>
            </a:r>
            <a:r>
              <a:rPr lang="en-US" b="1" u="sng" dirty="0"/>
              <a:t>correct </a:t>
            </a:r>
            <a:r>
              <a:rPr lang="en-US" b="1" u="sng" dirty="0" smtClean="0"/>
              <a:t>dimensions</a:t>
            </a:r>
            <a:r>
              <a:rPr lang="en-US" dirty="0" smtClean="0"/>
              <a:t>, or [RHS] = [LHS]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781259"/>
              </p:ext>
            </p:extLst>
          </p:nvPr>
        </p:nvGraphicFramePr>
        <p:xfrm>
          <a:off x="191040" y="2362200"/>
          <a:ext cx="3085560" cy="72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86" name="Equation" r:id="rId3" imgW="1028520" imgH="241200" progId="Equation.DSMT4">
                  <p:embed/>
                </p:oleObj>
              </mc:Choice>
              <mc:Fallback>
                <p:oleObj name="Equation" r:id="rId3" imgW="10285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1040" y="2362200"/>
                        <a:ext cx="3085560" cy="72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243458"/>
              </p:ext>
            </p:extLst>
          </p:nvPr>
        </p:nvGraphicFramePr>
        <p:xfrm>
          <a:off x="3010560" y="2133600"/>
          <a:ext cx="4609440" cy="118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87" name="Equation" r:id="rId5" imgW="1536480" imgH="393480" progId="Equation.DSMT4">
                  <p:embed/>
                </p:oleObj>
              </mc:Choice>
              <mc:Fallback>
                <p:oleObj name="Equation" r:id="rId5" imgW="1536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10560" y="2133600"/>
                        <a:ext cx="4609440" cy="11804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892048"/>
              </p:ext>
            </p:extLst>
          </p:nvPr>
        </p:nvGraphicFramePr>
        <p:xfrm>
          <a:off x="7354320" y="2438400"/>
          <a:ext cx="1637280" cy="609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88" name="Equation" r:id="rId7" imgW="545760" imgH="203040" progId="Equation.DSMT4">
                  <p:embed/>
                </p:oleObj>
              </mc:Choice>
              <mc:Fallback>
                <p:oleObj name="Equation" r:id="rId7" imgW="5457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54320" y="2438400"/>
                        <a:ext cx="1637280" cy="609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3604248"/>
              </p:ext>
            </p:extLst>
          </p:nvPr>
        </p:nvGraphicFramePr>
        <p:xfrm>
          <a:off x="1219200" y="5143800"/>
          <a:ext cx="3771360" cy="72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89" name="Equation" r:id="rId9" imgW="1257120" imgH="241200" progId="Equation.DSMT4">
                  <p:embed/>
                </p:oleObj>
              </mc:Choice>
              <mc:Fallback>
                <p:oleObj name="Equation" r:id="rId9" imgW="12571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19200" y="5143800"/>
                        <a:ext cx="3771360" cy="72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9439781"/>
              </p:ext>
            </p:extLst>
          </p:nvPr>
        </p:nvGraphicFramePr>
        <p:xfrm>
          <a:off x="4991280" y="5220480"/>
          <a:ext cx="2628720" cy="609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90" name="Equation" r:id="rId11" imgW="876240" imgH="203040" progId="Equation.DSMT4">
                  <p:embed/>
                </p:oleObj>
              </mc:Choice>
              <mc:Fallback>
                <p:oleObj name="Equation" r:id="rId11" imgW="876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991280" y="5220480"/>
                        <a:ext cx="2628720" cy="609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877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Dimensional Analysis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US" dirty="0" smtClean="0"/>
              <a:t>A famous physicist combines </a:t>
            </a:r>
            <a:r>
              <a:rPr lang="en-US" b="1" cap="all" dirty="0" smtClean="0"/>
              <a:t>mass</a:t>
            </a:r>
            <a:r>
              <a:rPr lang="en-US" dirty="0" smtClean="0"/>
              <a:t> and </a:t>
            </a:r>
            <a:r>
              <a:rPr lang="en-US" b="1" cap="all" dirty="0" smtClean="0"/>
              <a:t>velocity</a:t>
            </a:r>
            <a:r>
              <a:rPr lang="en-US" dirty="0" smtClean="0"/>
              <a:t> in order to find the </a:t>
            </a:r>
            <a:r>
              <a:rPr lang="en-US" b="1" cap="all" dirty="0" smtClean="0">
                <a:solidFill>
                  <a:srgbClr val="00B050"/>
                </a:solidFill>
              </a:rPr>
              <a:t>energy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of a particle.   Use dimensional analysis to find an </a:t>
            </a:r>
            <a:r>
              <a:rPr lang="en-US" dirty="0" smtClean="0">
                <a:solidFill>
                  <a:schemeClr val="accent2"/>
                </a:solidFill>
              </a:rPr>
              <a:t>equation</a:t>
            </a:r>
            <a:r>
              <a:rPr lang="en-US" dirty="0" smtClean="0"/>
              <a:t> relating energy to these two quantities.</a:t>
            </a:r>
            <a:endParaRPr lang="en-US" dirty="0"/>
          </a:p>
          <a:p>
            <a:pPr marL="0" indent="0">
              <a:spcBef>
                <a:spcPct val="5000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683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Units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26670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US" dirty="0">
                <a:solidFill>
                  <a:schemeClr val="accent2"/>
                </a:solidFill>
              </a:rPr>
              <a:t>Converting</a:t>
            </a:r>
            <a:r>
              <a:rPr lang="en-US" dirty="0"/>
              <a:t> between metric units, for example from kg to g, is easy, as all it involves is </a:t>
            </a:r>
            <a:r>
              <a:rPr lang="en-US" dirty="0">
                <a:solidFill>
                  <a:schemeClr val="accent2"/>
                </a:solidFill>
              </a:rPr>
              <a:t>powers of 10</a:t>
            </a:r>
            <a:r>
              <a:rPr lang="en-US" dirty="0"/>
              <a:t>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dirty="0"/>
              <a:t>Converting to and from </a:t>
            </a:r>
            <a:r>
              <a:rPr lang="en-US" dirty="0">
                <a:solidFill>
                  <a:schemeClr val="accent2"/>
                </a:solidFill>
              </a:rPr>
              <a:t>British</a:t>
            </a:r>
            <a:r>
              <a:rPr lang="en-US" dirty="0"/>
              <a:t> units is considerably more work.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52400" y="3505200"/>
            <a:ext cx="40386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For example, </a:t>
            </a:r>
            <a:r>
              <a:rPr lang="en-US" sz="2400" dirty="0" smtClean="0"/>
              <a:t>the world’s second highest peak, K2, is 8611-m high.</a:t>
            </a:r>
          </a:p>
          <a:p>
            <a:pPr>
              <a:spcBef>
                <a:spcPct val="50000"/>
              </a:spcBef>
            </a:pPr>
            <a:r>
              <a:rPr lang="en-US" sz="2400" dirty="0" smtClean="0"/>
              <a:t>Given </a:t>
            </a:r>
            <a:r>
              <a:rPr lang="en-US" sz="2400" dirty="0"/>
              <a:t>that 1 m = 3.28084 </a:t>
            </a:r>
            <a:r>
              <a:rPr lang="en-US" sz="2400" dirty="0" err="1"/>
              <a:t>ft</a:t>
            </a:r>
            <a:r>
              <a:rPr lang="en-US" sz="2400" dirty="0"/>
              <a:t>, this 8611-m mountain is 28251 feet high.</a:t>
            </a:r>
          </a:p>
        </p:txBody>
      </p:sp>
    </p:spTree>
    <p:extLst>
      <p:ext uri="{BB962C8B-B14F-4D97-AF65-F5344CB8AC3E}">
        <p14:creationId xmlns:p14="http://schemas.microsoft.com/office/powerpoint/2010/main" val="24399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Converting Units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26670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US" sz="3600" dirty="0" smtClean="0"/>
              <a:t>A </a:t>
            </a:r>
            <a:r>
              <a:rPr lang="en-US" sz="3600" dirty="0"/>
              <a:t>firkin is an old British unit of volume equal to 9 gallons.  How many cubic meters are there in 6.00 firkins</a:t>
            </a:r>
            <a:r>
              <a:rPr lang="en-US" sz="3600" dirty="0" smtClean="0"/>
              <a:t>? 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3600" dirty="0" smtClean="0"/>
              <a:t>(1 gal = 3.786 L, 1 L = 1000 cm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1671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Converting Units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26670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buNone/>
            </a:pPr>
            <a:r>
              <a:rPr lang="en-ZA" sz="3600" dirty="0" smtClean="0"/>
              <a:t>A swimming pool is 2 m deep, 6 m wide and 15 m long.  Water </a:t>
            </a:r>
            <a:r>
              <a:rPr lang="en-ZA" sz="3600" dirty="0"/>
              <a:t>flows into </a:t>
            </a:r>
            <a:r>
              <a:rPr lang="en-ZA" sz="3600" dirty="0" smtClean="0"/>
              <a:t>the pool </a:t>
            </a:r>
            <a:r>
              <a:rPr lang="en-ZA" sz="3600" dirty="0"/>
              <a:t>at the rate of </a:t>
            </a:r>
            <a:r>
              <a:rPr lang="en-ZA" sz="3600" dirty="0" smtClean="0"/>
              <a:t>40 </a:t>
            </a:r>
            <a:r>
              <a:rPr lang="en-ZA" sz="3600" dirty="0"/>
              <a:t>L/min</a:t>
            </a:r>
            <a:r>
              <a:rPr lang="en-ZA" sz="3600" dirty="0" smtClean="0"/>
              <a:t>.  How </a:t>
            </a:r>
            <a:r>
              <a:rPr lang="en-ZA" sz="3600" dirty="0"/>
              <a:t>long does it take to fill? </a:t>
            </a:r>
            <a:endParaRPr lang="en-ZA" sz="3600" dirty="0" smtClean="0"/>
          </a:p>
          <a:p>
            <a:pPr marL="0" indent="0">
              <a:buNone/>
            </a:pPr>
            <a:r>
              <a:rPr lang="en-ZA" sz="3600" dirty="0" smtClean="0"/>
              <a:t>(</a:t>
            </a:r>
            <a:r>
              <a:rPr lang="en-US" sz="3600" dirty="0"/>
              <a:t>1 L = 1000 cm</a:t>
            </a:r>
            <a:r>
              <a:rPr lang="en-US" sz="3600" baseline="30000" dirty="0"/>
              <a:t>3</a:t>
            </a:r>
            <a:r>
              <a:rPr lang="en-ZA" sz="3600" dirty="0" smtClean="0"/>
              <a:t>). 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34487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23271</TotalTime>
  <Words>1579</Words>
  <Application>Microsoft Office PowerPoint</Application>
  <PresentationFormat>On-screen Show (4:3)</PresentationFormat>
  <Paragraphs>187</Paragraphs>
  <Slides>34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Office Theme</vt:lpstr>
      <vt:lpstr>Equation</vt:lpstr>
      <vt:lpstr>Physics 1025F Mechanics  </vt:lpstr>
      <vt:lpstr>Chapter 1: Dimensions &amp; Units</vt:lpstr>
      <vt:lpstr>Units &amp; Standards</vt:lpstr>
      <vt:lpstr>Dimensional Analysis</vt:lpstr>
      <vt:lpstr>Dimensional Analysis</vt:lpstr>
      <vt:lpstr>Example: Dimensional Analysis</vt:lpstr>
      <vt:lpstr>Converting Units</vt:lpstr>
      <vt:lpstr>Example: Converting Units</vt:lpstr>
      <vt:lpstr>Example: Converting Units</vt:lpstr>
      <vt:lpstr>Chapter 3: Vectors</vt:lpstr>
      <vt:lpstr>Vector Representation</vt:lpstr>
      <vt:lpstr>Vector Addition</vt:lpstr>
      <vt:lpstr>Vector Addition (Tip to Tail Method)</vt:lpstr>
      <vt:lpstr>Vector Addition (Subtraction)</vt:lpstr>
      <vt:lpstr>Example: Vector Addition</vt:lpstr>
      <vt:lpstr>Vector Addition (1-dimension)</vt:lpstr>
      <vt:lpstr>Vector Addition (1-dimension)</vt:lpstr>
      <vt:lpstr>Vector Addition Using Components</vt:lpstr>
      <vt:lpstr>Vector Addition Using Components</vt:lpstr>
      <vt:lpstr>Vector Addition Using Components</vt:lpstr>
      <vt:lpstr>Example: Vector Components</vt:lpstr>
      <vt:lpstr>Vector Addition Using Components</vt:lpstr>
      <vt:lpstr>Vector Addition Using Components</vt:lpstr>
      <vt:lpstr>Vector Addition Using Components</vt:lpstr>
      <vt:lpstr>Vector Subtraction Using Components</vt:lpstr>
      <vt:lpstr>Vector Subtraction Using Components</vt:lpstr>
      <vt:lpstr>Example: Vector Addition</vt:lpstr>
      <vt:lpstr>Problem-Solving Strategy</vt:lpstr>
      <vt:lpstr>Problem-Solving Strategy: Prepare</vt:lpstr>
      <vt:lpstr>Problem-Solving Strategy: Prepare</vt:lpstr>
      <vt:lpstr>Problem-Solving Strategy: Solve</vt:lpstr>
      <vt:lpstr>Problem-Solving Strategy: Assess</vt:lpstr>
      <vt:lpstr>Example: Problem-Solving Strategy</vt:lpstr>
      <vt:lpstr>Example: Problem-Solving Strategy</vt:lpstr>
    </vt:vector>
  </TitlesOfParts>
  <Company>University of Cape Town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PHY1025F M01</dc:title>
  <dc:creator>Steve Peterson</dc:creator>
  <cp:lastModifiedBy>Amos</cp:lastModifiedBy>
  <cp:revision>911</cp:revision>
  <cp:lastPrinted>2012-01-19T14:18:39Z</cp:lastPrinted>
  <dcterms:created xsi:type="dcterms:W3CDTF">2011-03-04T08:49:28Z</dcterms:created>
  <dcterms:modified xsi:type="dcterms:W3CDTF">2014-05-20T08:38:06Z</dcterms:modified>
</cp:coreProperties>
</file>