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0"/>
  </p:notesMasterIdLst>
  <p:handoutMasterIdLst>
    <p:handoutMasterId r:id="rId71"/>
  </p:handoutMasterIdLst>
  <p:sldIdLst>
    <p:sldId id="850" r:id="rId2"/>
    <p:sldId id="604" r:id="rId3"/>
    <p:sldId id="639" r:id="rId4"/>
    <p:sldId id="640" r:id="rId5"/>
    <p:sldId id="641" r:id="rId6"/>
    <p:sldId id="644" r:id="rId7"/>
    <p:sldId id="645" r:id="rId8"/>
    <p:sldId id="646" r:id="rId9"/>
    <p:sldId id="647" r:id="rId10"/>
    <p:sldId id="648" r:id="rId11"/>
    <p:sldId id="649" r:id="rId12"/>
    <p:sldId id="652" r:id="rId13"/>
    <p:sldId id="653" r:id="rId14"/>
    <p:sldId id="659" r:id="rId15"/>
    <p:sldId id="661" r:id="rId16"/>
    <p:sldId id="662" r:id="rId17"/>
    <p:sldId id="665" r:id="rId18"/>
    <p:sldId id="671" r:id="rId19"/>
    <p:sldId id="672" r:id="rId20"/>
    <p:sldId id="676" r:id="rId21"/>
    <p:sldId id="677" r:id="rId22"/>
    <p:sldId id="678" r:id="rId23"/>
    <p:sldId id="679" r:id="rId24"/>
    <p:sldId id="686" r:id="rId25"/>
    <p:sldId id="848" r:id="rId26"/>
    <p:sldId id="762" r:id="rId27"/>
    <p:sldId id="688" r:id="rId28"/>
    <p:sldId id="693" r:id="rId29"/>
    <p:sldId id="690" r:id="rId30"/>
    <p:sldId id="718" r:id="rId31"/>
    <p:sldId id="726" r:id="rId32"/>
    <p:sldId id="720" r:id="rId33"/>
    <p:sldId id="721" r:id="rId34"/>
    <p:sldId id="722" r:id="rId35"/>
    <p:sldId id="708" r:id="rId36"/>
    <p:sldId id="768" r:id="rId37"/>
    <p:sldId id="764" r:id="rId38"/>
    <p:sldId id="766" r:id="rId39"/>
    <p:sldId id="758" r:id="rId40"/>
    <p:sldId id="732" r:id="rId41"/>
    <p:sldId id="709" r:id="rId42"/>
    <p:sldId id="731" r:id="rId43"/>
    <p:sldId id="733" r:id="rId44"/>
    <p:sldId id="735" r:id="rId45"/>
    <p:sldId id="738" r:id="rId46"/>
    <p:sldId id="742" r:id="rId47"/>
    <p:sldId id="743" r:id="rId48"/>
    <p:sldId id="740" r:id="rId49"/>
    <p:sldId id="741" r:id="rId50"/>
    <p:sldId id="707" r:id="rId51"/>
    <p:sldId id="739" r:id="rId52"/>
    <p:sldId id="745" r:id="rId53"/>
    <p:sldId id="746" r:id="rId54"/>
    <p:sldId id="793" r:id="rId55"/>
    <p:sldId id="795" r:id="rId56"/>
    <p:sldId id="797" r:id="rId57"/>
    <p:sldId id="796" r:id="rId58"/>
    <p:sldId id="800" r:id="rId59"/>
    <p:sldId id="802" r:id="rId60"/>
    <p:sldId id="803" r:id="rId61"/>
    <p:sldId id="804" r:id="rId62"/>
    <p:sldId id="760" r:id="rId63"/>
    <p:sldId id="801" r:id="rId64"/>
    <p:sldId id="747" r:id="rId65"/>
    <p:sldId id="748" r:id="rId66"/>
    <p:sldId id="754" r:id="rId67"/>
    <p:sldId id="755" r:id="rId68"/>
    <p:sldId id="849" r:id="rId6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6F01E-795A-42F8-9333-53A8A310B5A7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C24C-FE0D-4263-BE38-A92C279ED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48150-14BC-4B53-B150-4CA0E1EF875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413F5-23E0-4781-AF2D-779D9AFC9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C5871-EA15-4890-B29F-76FDA98614F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CA85B-9FA6-4B03-B11B-70288B3E5CD8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4875-9875-4905-BDF3-B45A2F155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4CF6-7DFA-4FBD-BC1D-C5E38763B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C3E8-E7DA-4BD8-8E2D-E944F2A0E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AA0D-01F3-49F2-B4F6-1327EE6627D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8B7CD-E15A-4219-8664-8940F0B33A60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BE7A0C-FDCB-453D-9792-D0FA9012129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4E51D-046D-4CB2-B5FE-3179D29E7AAB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DD55F-8BCA-4114-9D5B-A0117CA6DC9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AED77-02A7-4EC5-B1BF-6D10B612602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29356-F067-4343-87C2-BE194FE8D1CE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C12F-2DF7-424C-A5C6-5FFD3F7E8D5A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52400"/>
            <a:ext cx="9144000" cy="762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304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077200" y="64008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7A6D-4D83-460C-9178-0B33BD0C96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9"/>
          <p:cNvSpPr txBox="1">
            <a:spLocks/>
          </p:cNvSpPr>
          <p:nvPr userDrawn="1"/>
        </p:nvSpPr>
        <p:spPr>
          <a:xfrm>
            <a:off x="76200" y="6400800"/>
            <a:ext cx="5334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UCT PHY1025F: Electricity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4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228850"/>
          </a:xfrm>
        </p:spPr>
        <p:txBody>
          <a:bodyPr/>
          <a:lstStyle/>
          <a:p>
            <a:pPr marL="342900" lvl="0" indent="-342900">
              <a:spcBef>
                <a:spcPct val="50000"/>
              </a:spcBef>
              <a:defRPr/>
            </a:pPr>
            <a:r>
              <a:rPr lang="en-US" sz="8800" b="1" dirty="0"/>
              <a:t>Physics 1025F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5400" dirty="0" smtClean="0"/>
              <a:t>ELECTRICITY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5" y="5181600"/>
            <a:ext cx="463163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Dr. Steve Peterson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Steve.peterson@uct.ac.za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" y="1061621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3200" b="0" dirty="0">
                <a:solidFill>
                  <a:schemeClr val="accent1"/>
                </a:solidFill>
              </a:rPr>
              <a:t>Coulomb’s Law </a:t>
            </a:r>
            <a:r>
              <a:rPr lang="en-ZA" sz="3200" b="0" dirty="0"/>
              <a:t>looks very similar to </a:t>
            </a:r>
            <a:r>
              <a:rPr lang="en-ZA" sz="3200" b="0" dirty="0">
                <a:solidFill>
                  <a:srgbClr val="FF0000"/>
                </a:solidFill>
              </a:rPr>
              <a:t>Newton’s Law of Gravitation</a:t>
            </a:r>
            <a:r>
              <a:rPr lang="en-ZA" sz="3200" b="0" dirty="0"/>
              <a:t>, </a:t>
            </a:r>
          </a:p>
          <a:p>
            <a:endParaRPr lang="en-ZA" sz="3200" b="0" dirty="0"/>
          </a:p>
          <a:p>
            <a:endParaRPr lang="en-ZA" sz="3200" b="0" dirty="0"/>
          </a:p>
          <a:p>
            <a:endParaRPr lang="en-ZA" sz="3200" b="0" dirty="0"/>
          </a:p>
          <a:p>
            <a:endParaRPr lang="en-ZA" sz="3200" b="0" dirty="0"/>
          </a:p>
          <a:p>
            <a:endParaRPr lang="en-ZA" sz="1600" b="0" dirty="0"/>
          </a:p>
          <a:p>
            <a:r>
              <a:rPr lang="en-ZA" sz="3200" b="0" dirty="0"/>
              <a:t>but is different in two aspects: </a:t>
            </a:r>
          </a:p>
          <a:p>
            <a:r>
              <a:rPr lang="en-ZA" sz="3200" b="0" dirty="0" smtClean="0">
                <a:solidFill>
                  <a:srgbClr val="009900"/>
                </a:solidFill>
              </a:rPr>
              <a:t>electric </a:t>
            </a:r>
            <a:r>
              <a:rPr lang="en-ZA" sz="3200" b="0" dirty="0">
                <a:solidFill>
                  <a:srgbClr val="009900"/>
                </a:solidFill>
              </a:rPr>
              <a:t>force is much </a:t>
            </a:r>
            <a:r>
              <a:rPr lang="en-ZA" sz="3200" b="1" dirty="0">
                <a:solidFill>
                  <a:srgbClr val="009900"/>
                </a:solidFill>
              </a:rPr>
              <a:t>stronger </a:t>
            </a:r>
          </a:p>
          <a:p>
            <a:r>
              <a:rPr lang="en-ZA" sz="3200" b="0" dirty="0" smtClean="0"/>
              <a:t>and </a:t>
            </a:r>
            <a:endParaRPr lang="en-ZA" sz="3200" b="0" dirty="0"/>
          </a:p>
          <a:p>
            <a:r>
              <a:rPr lang="en-ZA" sz="3200" b="0" dirty="0" smtClean="0">
                <a:solidFill>
                  <a:srgbClr val="FF0000"/>
                </a:solidFill>
              </a:rPr>
              <a:t>electric </a:t>
            </a:r>
            <a:r>
              <a:rPr lang="en-ZA" sz="3200" b="0" dirty="0">
                <a:solidFill>
                  <a:srgbClr val="FF0000"/>
                </a:solidFill>
              </a:rPr>
              <a:t>force can be attractive or repulsive</a:t>
            </a:r>
            <a:endParaRPr lang="en-US" sz="3200" b="0" dirty="0"/>
          </a:p>
        </p:txBody>
      </p:sp>
      <p:graphicFrame>
        <p:nvGraphicFramePr>
          <p:cNvPr id="361477" name="Object 5"/>
          <p:cNvGraphicFramePr>
            <a:graphicFrameLocks noChangeAspect="1"/>
          </p:cNvGraphicFramePr>
          <p:nvPr/>
        </p:nvGraphicFramePr>
        <p:xfrm>
          <a:off x="835025" y="2433638"/>
          <a:ext cx="25939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3" imgW="888840" imgH="419040" progId="">
                  <p:embed/>
                </p:oleObj>
              </mc:Choice>
              <mc:Fallback>
                <p:oleObj name="Equation" r:id="rId3" imgW="888840" imgH="419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433638"/>
                        <a:ext cx="2593975" cy="1223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638800" y="2470150"/>
          <a:ext cx="24098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5" imgW="825480" imgH="393480" progId="">
                  <p:embed/>
                </p:oleObj>
              </mc:Choice>
              <mc:Fallback>
                <p:oleObj name="Equation" r:id="rId5" imgW="825480" imgH="393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70150"/>
                        <a:ext cx="2409825" cy="1149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6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Electric Force: Coulomb’s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90601"/>
            <a:ext cx="8839200" cy="28194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ZA" dirty="0" smtClean="0"/>
              <a:t>When a </a:t>
            </a:r>
            <a:r>
              <a:rPr lang="en-ZA" dirty="0" smtClean="0">
                <a:solidFill>
                  <a:srgbClr val="00B050"/>
                </a:solidFill>
              </a:rPr>
              <a:t>number of separate charges act </a:t>
            </a:r>
            <a:r>
              <a:rPr lang="en-ZA" dirty="0" smtClean="0"/>
              <a:t>on the </a:t>
            </a:r>
            <a:r>
              <a:rPr lang="en-ZA" dirty="0" smtClean="0">
                <a:solidFill>
                  <a:schemeClr val="accent1"/>
                </a:solidFill>
              </a:rPr>
              <a:t>charge of interest</a:t>
            </a:r>
            <a:r>
              <a:rPr lang="en-ZA" dirty="0" smtClean="0"/>
              <a:t>, each exerts an electric force. 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ZA" dirty="0" smtClean="0"/>
              <a:t>These </a:t>
            </a:r>
            <a:r>
              <a:rPr lang="en-ZA" dirty="0" smtClean="0">
                <a:solidFill>
                  <a:schemeClr val="accent1"/>
                </a:solidFill>
              </a:rPr>
              <a:t>forces </a:t>
            </a:r>
            <a:r>
              <a:rPr lang="en-ZA" dirty="0" smtClean="0"/>
              <a:t>can be </a:t>
            </a:r>
            <a:r>
              <a:rPr lang="en-ZA" dirty="0" smtClean="0">
                <a:solidFill>
                  <a:srgbClr val="FF0000"/>
                </a:solidFill>
              </a:rPr>
              <a:t>computed separately </a:t>
            </a:r>
            <a:r>
              <a:rPr lang="en-ZA" dirty="0" smtClean="0"/>
              <a:t>and then </a:t>
            </a:r>
            <a:r>
              <a:rPr lang="en-ZA" dirty="0" smtClean="0">
                <a:solidFill>
                  <a:srgbClr val="00B050"/>
                </a:solidFill>
              </a:rPr>
              <a:t>added as vectors </a:t>
            </a:r>
            <a:r>
              <a:rPr lang="en-ZA" dirty="0" smtClean="0"/>
              <a:t>to give the </a:t>
            </a:r>
            <a:r>
              <a:rPr lang="en-ZA" dirty="0" smtClean="0">
                <a:solidFill>
                  <a:schemeClr val="accent1"/>
                </a:solidFill>
              </a:rPr>
              <a:t>net electric force </a:t>
            </a:r>
            <a:r>
              <a:rPr lang="en-ZA" dirty="0" smtClean="0"/>
              <a:t>on the charge of interest.</a:t>
            </a:r>
            <a:endParaRPr lang="en-US" i="1" dirty="0"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17834"/>
              </p:ext>
            </p:extLst>
          </p:nvPr>
        </p:nvGraphicFramePr>
        <p:xfrm>
          <a:off x="3276600" y="4151312"/>
          <a:ext cx="72866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3" imgW="177480" imgH="266400" progId="">
                  <p:embed/>
                </p:oleObj>
              </mc:Choice>
              <mc:Fallback>
                <p:oleObj name="Equation" r:id="rId3" imgW="177480" imgH="266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51312"/>
                        <a:ext cx="728662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Electric Force: Superposition Principle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4419600"/>
            <a:ext cx="8839200" cy="557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Notation:            force exerted by </a:t>
            </a:r>
            <a:r>
              <a:rPr kumimoji="0" lang="en-ZA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</a:t>
            </a: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Z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j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1676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ZA" sz="3200" dirty="0" smtClean="0"/>
              <a:t>Calculate the magnitude and direction of the electrostatic force on each of the three charges below. </a:t>
            </a:r>
            <a:endParaRPr lang="en-GB" sz="32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dirty="0" smtClean="0"/>
              <a:t>Coulomb’s Law I</a:t>
            </a:r>
            <a:br>
              <a:rPr lang="en-US" dirty="0" smtClean="0"/>
            </a:b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365854" cy="21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2286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ZA" sz="3200" dirty="0" smtClean="0"/>
              <a:t>Three point charges are located at the corners of an equilateral triangle, as shown below</a:t>
            </a:r>
            <a:r>
              <a:rPr lang="en-ZA" sz="3200" smtClean="0"/>
              <a:t>.  Find </a:t>
            </a:r>
            <a:r>
              <a:rPr lang="en-ZA" sz="3200" dirty="0" smtClean="0"/>
              <a:t>the magnitude and direction of the net electric force on the 2.00 </a:t>
            </a:r>
            <a:r>
              <a:rPr lang="en-ZA" sz="3200" i="1" dirty="0" smtClean="0">
                <a:latin typeface="Symbol" pitchFamily="18" charset="2"/>
              </a:rPr>
              <a:t>m </a:t>
            </a:r>
            <a:r>
              <a:rPr lang="en-ZA" sz="3200" dirty="0" smtClean="0">
                <a:latin typeface="Times New Roman" pitchFamily="18" charset="0"/>
              </a:rPr>
              <a:t>C</a:t>
            </a:r>
            <a:r>
              <a:rPr lang="en-ZA" sz="3200" dirty="0" smtClean="0"/>
              <a:t> charge.</a:t>
            </a:r>
            <a:endParaRPr lang="en-GB" sz="32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dirty="0" smtClean="0"/>
              <a:t>Coulomb’s Law II</a:t>
            </a:r>
            <a:br>
              <a:rPr lang="en-US" dirty="0" smtClean="0"/>
            </a:b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780488" cy="36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8839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800" b="0" dirty="0" smtClean="0"/>
              <a:t>Coulomb’s Law tells us there is a </a:t>
            </a:r>
            <a:r>
              <a:rPr lang="en-ZA" sz="2800" b="0" dirty="0" smtClean="0">
                <a:solidFill>
                  <a:schemeClr val="accent2"/>
                </a:solidFill>
              </a:rPr>
              <a:t>force</a:t>
            </a:r>
            <a:r>
              <a:rPr lang="en-ZA" sz="2800" b="0" dirty="0" smtClean="0"/>
              <a:t> between electric charges, even though the </a:t>
            </a:r>
            <a:r>
              <a:rPr lang="en-ZA" sz="2800" b="0" dirty="0" smtClean="0">
                <a:solidFill>
                  <a:schemeClr val="accent1"/>
                </a:solidFill>
              </a:rPr>
              <a:t>charges</a:t>
            </a:r>
            <a:r>
              <a:rPr lang="en-ZA" sz="2800" b="0" dirty="0" smtClean="0"/>
              <a:t> are </a:t>
            </a:r>
            <a:r>
              <a:rPr lang="en-ZA" sz="2800" b="1" dirty="0" smtClean="0"/>
              <a:t>never</a:t>
            </a:r>
            <a:r>
              <a:rPr lang="en-ZA" sz="2800" b="0" dirty="0" smtClean="0"/>
              <a:t> in </a:t>
            </a:r>
            <a:r>
              <a:rPr lang="en-ZA" sz="2800" b="0" dirty="0" smtClean="0">
                <a:solidFill>
                  <a:schemeClr val="accent2"/>
                </a:solidFill>
              </a:rPr>
              <a:t>contact</a:t>
            </a:r>
            <a:r>
              <a:rPr lang="en-ZA" sz="2800" b="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800" dirty="0" smtClean="0"/>
              <a:t>What </a:t>
            </a:r>
            <a:r>
              <a:rPr lang="en-ZA" sz="2800" dirty="0" smtClean="0">
                <a:solidFill>
                  <a:schemeClr val="accent1"/>
                </a:solidFill>
              </a:rPr>
              <a:t>produces</a:t>
            </a:r>
            <a:r>
              <a:rPr lang="en-ZA" sz="2800" dirty="0" smtClean="0"/>
              <a:t> this force?</a:t>
            </a:r>
            <a:endParaRPr lang="en-GB" sz="2800" b="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chemeClr val="accent2"/>
                </a:solidFill>
              </a:rPr>
              <a:t>In the 1820s, the British scientist Michael Faraday introduced the concept of an </a:t>
            </a:r>
            <a:r>
              <a:rPr lang="en-ZA" sz="2800" b="1" dirty="0" smtClean="0">
                <a:solidFill>
                  <a:schemeClr val="accent2"/>
                </a:solidFill>
              </a:rPr>
              <a:t>electric field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86868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ZA" sz="2800" b="0" dirty="0" smtClean="0"/>
              <a:t>Electric </a:t>
            </a:r>
            <a:r>
              <a:rPr lang="en-ZA" sz="2800" b="0" dirty="0"/>
              <a:t>charge </a:t>
            </a:r>
            <a:r>
              <a:rPr lang="en-ZA" sz="2800" b="0" dirty="0">
                <a:solidFill>
                  <a:schemeClr val="accent2"/>
                </a:solidFill>
              </a:rPr>
              <a:t>alters</a:t>
            </a:r>
            <a:r>
              <a:rPr lang="en-ZA" sz="2800" b="0" dirty="0"/>
              <a:t> the space </a:t>
            </a:r>
            <a:r>
              <a:rPr lang="en-ZA" sz="2800" b="0" dirty="0" smtClean="0"/>
              <a:t>around </a:t>
            </a:r>
            <a:r>
              <a:rPr lang="en-ZA" sz="2800" b="0" dirty="0"/>
              <a:t>it by setting up an </a:t>
            </a:r>
            <a:r>
              <a:rPr lang="en-ZA" sz="2800" b="0" dirty="0" smtClean="0">
                <a:solidFill>
                  <a:schemeClr val="accent1"/>
                </a:solidFill>
              </a:rPr>
              <a:t>electric field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ZA" sz="2800" b="0" dirty="0" smtClean="0"/>
              <a:t>Additional </a:t>
            </a:r>
            <a:r>
              <a:rPr lang="en-ZA" sz="2800" b="0" dirty="0">
                <a:solidFill>
                  <a:schemeClr val="accent1"/>
                </a:solidFill>
              </a:rPr>
              <a:t>charges</a:t>
            </a:r>
            <a:r>
              <a:rPr lang="en-ZA" sz="2800" b="0" dirty="0"/>
              <a:t> placed in this field </a:t>
            </a:r>
            <a:r>
              <a:rPr lang="en-ZA" sz="2800" b="0" dirty="0" smtClean="0"/>
              <a:t>will </a:t>
            </a:r>
            <a:r>
              <a:rPr lang="en-ZA" sz="2800" b="0" dirty="0" smtClean="0">
                <a:solidFill>
                  <a:schemeClr val="accent2"/>
                </a:solidFill>
              </a:rPr>
              <a:t>experience </a:t>
            </a:r>
            <a:r>
              <a:rPr lang="en-ZA" sz="2800" b="0" dirty="0">
                <a:solidFill>
                  <a:schemeClr val="accent2"/>
                </a:solidFill>
              </a:rPr>
              <a:t>a </a:t>
            </a:r>
            <a:r>
              <a:rPr lang="en-ZA" sz="2800" b="0" dirty="0" smtClean="0">
                <a:solidFill>
                  <a:schemeClr val="accent2"/>
                </a:solidFill>
              </a:rPr>
              <a:t>force </a:t>
            </a:r>
            <a:r>
              <a:rPr lang="en-ZA" sz="2800" b="0" dirty="0" smtClean="0"/>
              <a:t>due to this </a:t>
            </a:r>
            <a:r>
              <a:rPr lang="en-ZA" sz="2800" b="0" dirty="0" smtClean="0">
                <a:solidFill>
                  <a:schemeClr val="accent1"/>
                </a:solidFill>
              </a:rPr>
              <a:t>electric field</a:t>
            </a:r>
            <a:endParaRPr lang="en-GB" sz="28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052513"/>
            <a:ext cx="8809037" cy="1462087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ZA" sz="3200" dirty="0" smtClean="0"/>
              <a:t>It is possible to investigate an </a:t>
            </a:r>
            <a:r>
              <a:rPr lang="en-ZA" sz="3200" dirty="0" smtClean="0">
                <a:solidFill>
                  <a:schemeClr val="accent2"/>
                </a:solidFill>
              </a:rPr>
              <a:t>electric </a:t>
            </a:r>
            <a:r>
              <a:rPr lang="en-ZA" sz="3200" dirty="0" smtClean="0">
                <a:solidFill>
                  <a:schemeClr val="accent2"/>
                </a:solidFill>
              </a:rPr>
              <a:t>field</a:t>
            </a:r>
            <a:r>
              <a:rPr lang="en-ZA" sz="3200" dirty="0" smtClean="0"/>
              <a:t>. A </a:t>
            </a:r>
            <a:r>
              <a:rPr lang="en-ZA" sz="3200" b="1" dirty="0" smtClean="0">
                <a:solidFill>
                  <a:schemeClr val="accent2"/>
                </a:solidFill>
              </a:rPr>
              <a:t>test charge </a:t>
            </a:r>
            <a:r>
              <a:rPr lang="en-ZA" sz="3200" dirty="0" smtClean="0"/>
              <a:t>i</a:t>
            </a:r>
            <a:r>
              <a:rPr lang="en-ZA" sz="3200" dirty="0" smtClean="0"/>
              <a:t>s </a:t>
            </a:r>
            <a:r>
              <a:rPr lang="en-ZA" sz="3200" dirty="0" smtClean="0"/>
              <a:t>a</a:t>
            </a:r>
            <a:r>
              <a:rPr lang="en-ZA" sz="3200" dirty="0" smtClean="0">
                <a:solidFill>
                  <a:srgbClr val="FF0000"/>
                </a:solidFill>
              </a:rPr>
              <a:t> </a:t>
            </a:r>
            <a:r>
              <a:rPr lang="en-ZA" sz="3200" dirty="0" smtClean="0">
                <a:solidFill>
                  <a:schemeClr val="accent2"/>
                </a:solidFill>
              </a:rPr>
              <a:t>probe</a:t>
            </a:r>
            <a:r>
              <a:rPr lang="en-ZA" sz="3200" dirty="0" smtClean="0"/>
              <a:t> </a:t>
            </a:r>
            <a:r>
              <a:rPr lang="en-ZA" sz="3200" dirty="0" smtClean="0"/>
              <a:t>used to </a:t>
            </a:r>
            <a:r>
              <a:rPr lang="en-ZA" sz="3200" dirty="0" smtClean="0">
                <a:solidFill>
                  <a:schemeClr val="accent1"/>
                </a:solidFill>
              </a:rPr>
              <a:t>measure</a:t>
            </a:r>
            <a:r>
              <a:rPr lang="en-ZA" sz="3200" dirty="0" smtClean="0">
                <a:solidFill>
                  <a:srgbClr val="0066FF"/>
                </a:solidFill>
              </a:rPr>
              <a:t> </a:t>
            </a:r>
            <a:r>
              <a:rPr lang="en-ZA" sz="3200" dirty="0" smtClean="0"/>
              <a:t>the </a:t>
            </a:r>
            <a:r>
              <a:rPr lang="en-ZA" sz="3200" dirty="0" smtClean="0">
                <a:solidFill>
                  <a:schemeClr val="accent1"/>
                </a:solidFill>
              </a:rPr>
              <a:t>electric force </a:t>
            </a:r>
            <a:r>
              <a:rPr lang="en-ZA" sz="3200" dirty="0" smtClean="0"/>
              <a:t>at a point due to other charged particles</a:t>
            </a:r>
            <a:endParaRPr lang="en-GB" sz="3200" dirty="0" smtClean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Field: Test Charge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05200"/>
            <a:ext cx="5181600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order not to disturb the distribution of the source charges, the </a:t>
            </a: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charge must be 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magnitude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 smtClean="0"/>
              <a:t>The </a:t>
            </a:r>
            <a:r>
              <a:rPr lang="en-US" sz="3200" b="0" dirty="0">
                <a:solidFill>
                  <a:schemeClr val="accent2"/>
                </a:solidFill>
              </a:rPr>
              <a:t>electric field </a:t>
            </a:r>
            <a:r>
              <a:rPr lang="en-US" sz="3200" b="0" dirty="0"/>
              <a:t>that exists </a:t>
            </a:r>
            <a:r>
              <a:rPr lang="en-US" sz="3200" b="0" dirty="0">
                <a:solidFill>
                  <a:schemeClr val="accent2"/>
                </a:solidFill>
              </a:rPr>
              <a:t>at a point </a:t>
            </a:r>
            <a:r>
              <a:rPr lang="en-US" sz="3200" b="0" dirty="0"/>
              <a:t>is the </a:t>
            </a:r>
            <a:r>
              <a:rPr lang="en-US" sz="3200" b="0" dirty="0">
                <a:solidFill>
                  <a:schemeClr val="accent1"/>
                </a:solidFill>
              </a:rPr>
              <a:t>electrostatic </a:t>
            </a:r>
            <a:r>
              <a:rPr lang="en-US" sz="3200" b="1" dirty="0">
                <a:solidFill>
                  <a:schemeClr val="accent1"/>
                </a:solidFill>
              </a:rPr>
              <a:t>force</a:t>
            </a:r>
            <a:r>
              <a:rPr lang="en-US" sz="3200" b="0" dirty="0">
                <a:solidFill>
                  <a:schemeClr val="accent1"/>
                </a:solidFill>
              </a:rPr>
              <a:t> </a:t>
            </a:r>
            <a:r>
              <a:rPr lang="en-US" sz="3200" b="0" dirty="0" smtClean="0">
                <a:solidFill>
                  <a:schemeClr val="accent1"/>
                </a:solidFill>
              </a:rPr>
              <a:t>experienced </a:t>
            </a:r>
            <a:r>
              <a:rPr lang="en-US" sz="3200" b="0" dirty="0" smtClean="0"/>
              <a:t>by </a:t>
            </a:r>
            <a:r>
              <a:rPr lang="en-US" sz="3200" b="0" dirty="0"/>
              <a:t>a </a:t>
            </a:r>
            <a:r>
              <a:rPr lang="en-US" sz="3200" b="0" dirty="0">
                <a:solidFill>
                  <a:schemeClr val="accent1"/>
                </a:solidFill>
              </a:rPr>
              <a:t>small test charge </a:t>
            </a:r>
            <a:r>
              <a:rPr lang="en-US" sz="3200" b="0" dirty="0"/>
              <a:t>placed </a:t>
            </a:r>
            <a:r>
              <a:rPr lang="en-US" sz="3200" b="0" dirty="0">
                <a:solidFill>
                  <a:schemeClr val="accent1"/>
                </a:solidFill>
              </a:rPr>
              <a:t>at that point </a:t>
            </a:r>
            <a:r>
              <a:rPr lang="en-US" sz="3200" b="0" dirty="0">
                <a:solidFill>
                  <a:schemeClr val="accent2"/>
                </a:solidFill>
              </a:rPr>
              <a:t>divided by the </a:t>
            </a:r>
            <a:r>
              <a:rPr lang="en-US" sz="3200" b="1" dirty="0">
                <a:solidFill>
                  <a:schemeClr val="accent2"/>
                </a:solidFill>
              </a:rPr>
              <a:t>charge</a:t>
            </a:r>
            <a:r>
              <a:rPr lang="en-US" sz="3200" b="0" dirty="0">
                <a:solidFill>
                  <a:schemeClr val="accent2"/>
                </a:solidFill>
              </a:rPr>
              <a:t> itself</a:t>
            </a:r>
            <a:r>
              <a:rPr lang="en-US" sz="3200" b="0" dirty="0"/>
              <a:t>:</a:t>
            </a:r>
          </a:p>
        </p:txBody>
      </p:sp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3635375" y="3335337"/>
          <a:ext cx="180022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Equation" r:id="rId3" imgW="469800" imgH="457200" progId="">
                  <p:embed/>
                </p:oleObj>
              </mc:Choice>
              <mc:Fallback>
                <p:oleObj name="Equation" r:id="rId3" imgW="469800" imgH="457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35337"/>
                        <a:ext cx="1800225" cy="1751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147637" y="5638800"/>
            <a:ext cx="884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SI Unit: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N</a:t>
            </a:r>
            <a:r>
              <a:rPr lang="en-US" sz="3200" b="0" dirty="0" smtClean="0">
                <a:solidFill>
                  <a:schemeClr val="accent1"/>
                </a:solidFill>
              </a:rPr>
              <a:t>ewton </a:t>
            </a:r>
            <a:r>
              <a:rPr lang="en-US" sz="3200" b="0" dirty="0">
                <a:solidFill>
                  <a:schemeClr val="accent1"/>
                </a:solidFill>
              </a:rPr>
              <a:t>per coulomb (N/C)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2805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solidFill>
                  <a:srgbClr val="009900"/>
                </a:solidFill>
              </a:rPr>
              <a:t>Electric field at point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5867400" y="3048000"/>
            <a:ext cx="2468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000" b="1" dirty="0">
                <a:solidFill>
                  <a:srgbClr val="009900"/>
                </a:solidFill>
              </a:rPr>
              <a:t>Force on test </a:t>
            </a:r>
            <a:r>
              <a:rPr lang="en-ZA" sz="2000" b="1" dirty="0" smtClean="0">
                <a:solidFill>
                  <a:srgbClr val="009900"/>
                </a:solidFill>
              </a:rPr>
              <a:t>charge placed </a:t>
            </a:r>
            <a:r>
              <a:rPr lang="en-ZA" sz="2000" b="1" dirty="0">
                <a:solidFill>
                  <a:srgbClr val="009900"/>
                </a:solidFill>
              </a:rPr>
              <a:t>at point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5867400" y="4800600"/>
            <a:ext cx="265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solidFill>
                  <a:srgbClr val="009900"/>
                </a:solidFill>
              </a:rPr>
              <a:t>Charge </a:t>
            </a:r>
            <a:r>
              <a:rPr lang="en-ZA" sz="2000" b="1" dirty="0" smtClean="0">
                <a:solidFill>
                  <a:srgbClr val="009900"/>
                </a:solidFill>
              </a:rPr>
              <a:t>of </a:t>
            </a:r>
            <a:r>
              <a:rPr lang="en-ZA" sz="2000" b="1" dirty="0">
                <a:solidFill>
                  <a:srgbClr val="009900"/>
                </a:solidFill>
              </a:rPr>
              <a:t>test charge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V="1">
            <a:off x="2743200" y="4343399"/>
            <a:ext cx="838200" cy="457199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5486400" y="3479801"/>
            <a:ext cx="609600" cy="254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 flipH="1" flipV="1">
            <a:off x="5486400" y="4876800"/>
            <a:ext cx="533400" cy="1143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Field: Definition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/>
      <p:bldP spid="315399" grpId="0"/>
      <p:bldP spid="315400" grpId="0"/>
      <p:bldP spid="315401" grpId="0"/>
      <p:bldP spid="315402" grpId="0" animBg="1"/>
      <p:bldP spid="315403" grpId="0" animBg="1"/>
      <p:bldP spid="3154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30175" y="1020763"/>
            <a:ext cx="8785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 b="0" dirty="0"/>
              <a:t>Once </a:t>
            </a:r>
            <a:r>
              <a:rPr lang="en-ZA" sz="3200" b="0" dirty="0">
                <a:solidFill>
                  <a:srgbClr val="009900"/>
                </a:solidFill>
              </a:rPr>
              <a:t>electric field is known </a:t>
            </a:r>
            <a:r>
              <a:rPr lang="en-ZA" sz="3200" b="0" dirty="0"/>
              <a:t>at a point, one </a:t>
            </a:r>
            <a:r>
              <a:rPr lang="en-ZA" sz="3200" b="0" dirty="0">
                <a:solidFill>
                  <a:schemeClr val="accent2"/>
                </a:solidFill>
              </a:rPr>
              <a:t>can determine the force on any charge</a:t>
            </a:r>
            <a:r>
              <a:rPr lang="en-ZA" sz="3200" b="0" dirty="0">
                <a:solidFill>
                  <a:srgbClr val="FF0000"/>
                </a:solidFill>
              </a:rPr>
              <a:t> </a:t>
            </a:r>
            <a:r>
              <a:rPr lang="en-ZA" sz="3200" b="0" dirty="0"/>
              <a:t>placed at that </a:t>
            </a:r>
            <a:r>
              <a:rPr lang="en-ZA" sz="3200" b="0" dirty="0" smtClean="0"/>
              <a:t>point.</a:t>
            </a:r>
            <a:endParaRPr lang="en-US" sz="3200" b="0" dirty="0"/>
          </a:p>
        </p:txBody>
      </p:sp>
      <p:graphicFrame>
        <p:nvGraphicFramePr>
          <p:cNvPr id="315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65377"/>
              </p:ext>
            </p:extLst>
          </p:nvPr>
        </p:nvGraphicFramePr>
        <p:xfrm>
          <a:off x="1371600" y="2743200"/>
          <a:ext cx="2238375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Equation" r:id="rId3" imgW="583920" imgH="482400" progId="">
                  <p:embed/>
                </p:oleObj>
              </mc:Choice>
              <mc:Fallback>
                <p:oleObj name="Equation" r:id="rId3" imgW="583920" imgH="482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2238375" cy="184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43960"/>
              </p:ext>
            </p:extLst>
          </p:nvPr>
        </p:nvGraphicFramePr>
        <p:xfrm>
          <a:off x="5943600" y="3282156"/>
          <a:ext cx="22367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5" imgW="583920" imgH="266400" progId="">
                  <p:embed/>
                </p:oleObj>
              </mc:Choice>
              <mc:Fallback>
                <p:oleObj name="Equation" r:id="rId5" imgW="583920" imgH="266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156"/>
                        <a:ext cx="2236788" cy="1020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ight Arrow 9"/>
          <p:cNvSpPr>
            <a:spLocks noChangeArrowheads="1"/>
          </p:cNvSpPr>
          <p:nvPr/>
        </p:nvSpPr>
        <p:spPr bwMode="auto">
          <a:xfrm>
            <a:off x="4191000" y="3505200"/>
            <a:ext cx="1295400" cy="57467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Field: Related to Electric Force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179388" y="1012825"/>
            <a:ext cx="8785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ZA" sz="3200" b="0" dirty="0">
                <a:solidFill>
                  <a:schemeClr val="accent2"/>
                </a:solidFill>
              </a:rPr>
              <a:t>Magnitude of electric field </a:t>
            </a:r>
            <a:r>
              <a:rPr lang="en-ZA" sz="3200" b="0" dirty="0"/>
              <a:t>due to point charge </a:t>
            </a:r>
            <a:r>
              <a:rPr lang="en-ZA" sz="3200" b="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ZA" sz="3200" b="0" dirty="0"/>
              <a:t>:</a:t>
            </a:r>
            <a:endParaRPr lang="en-US" sz="3200" b="0" dirty="0"/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79388" y="4754940"/>
            <a:ext cx="8785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ZA" sz="3200" b="0" dirty="0">
                <a:solidFill>
                  <a:schemeClr val="accent1"/>
                </a:solidFill>
              </a:rPr>
              <a:t>Direction of electric field</a:t>
            </a:r>
            <a:r>
              <a:rPr lang="en-ZA" sz="3200" b="0" dirty="0">
                <a:solidFill>
                  <a:srgbClr val="0066FF"/>
                </a:solidFill>
              </a:rPr>
              <a:t> </a:t>
            </a:r>
            <a:r>
              <a:rPr lang="en-ZA" sz="3200" b="0" dirty="0"/>
              <a:t>due to point charge: </a:t>
            </a:r>
          </a:p>
          <a:p>
            <a:pPr algn="l"/>
            <a:r>
              <a:rPr lang="en-ZA" sz="3200" dirty="0"/>
              <a:t>	</a:t>
            </a:r>
            <a:r>
              <a:rPr lang="en-ZA" sz="3200" dirty="0" smtClean="0"/>
              <a:t>-&gt; </a:t>
            </a:r>
            <a:r>
              <a:rPr lang="en-ZA" sz="3200" b="0" dirty="0" smtClean="0">
                <a:solidFill>
                  <a:srgbClr val="009900"/>
                </a:solidFill>
              </a:rPr>
              <a:t>away </a:t>
            </a:r>
            <a:r>
              <a:rPr lang="en-ZA" sz="3200" b="0" dirty="0">
                <a:solidFill>
                  <a:srgbClr val="009900"/>
                </a:solidFill>
              </a:rPr>
              <a:t>from positive </a:t>
            </a:r>
            <a:r>
              <a:rPr lang="en-ZA" sz="3200" b="0" dirty="0" smtClean="0">
                <a:solidFill>
                  <a:srgbClr val="009900"/>
                </a:solidFill>
              </a:rPr>
              <a:t>charge</a:t>
            </a:r>
            <a:r>
              <a:rPr lang="en-ZA" sz="3200" b="0" dirty="0" smtClean="0">
                <a:solidFill>
                  <a:srgbClr val="FF0000"/>
                </a:solidFill>
              </a:rPr>
              <a:t> </a:t>
            </a:r>
            <a:r>
              <a:rPr lang="en-ZA" sz="3200" b="0" dirty="0">
                <a:solidFill>
                  <a:srgbClr val="FF0000"/>
                </a:solidFill>
              </a:rPr>
              <a:t>				</a:t>
            </a:r>
            <a:r>
              <a:rPr lang="en-ZA" sz="3200" b="0" dirty="0" smtClean="0"/>
              <a:t>-&gt; </a:t>
            </a:r>
            <a:r>
              <a:rPr lang="en-ZA" sz="3200" b="0" dirty="0" smtClean="0">
                <a:solidFill>
                  <a:schemeClr val="accent2"/>
                </a:solidFill>
              </a:rPr>
              <a:t>towards </a:t>
            </a:r>
            <a:r>
              <a:rPr lang="en-ZA" sz="3200" b="0" dirty="0">
                <a:solidFill>
                  <a:schemeClr val="accent2"/>
                </a:solidFill>
              </a:rPr>
              <a:t>negative </a:t>
            </a:r>
            <a:r>
              <a:rPr lang="en-ZA" sz="3200" b="0" dirty="0" smtClean="0">
                <a:solidFill>
                  <a:schemeClr val="accent2"/>
                </a:solidFill>
              </a:rPr>
              <a:t>charge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373563" y="3048000"/>
            <a:ext cx="3924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 dirty="0" smtClean="0"/>
              <a:t>Note: </a:t>
            </a:r>
            <a:r>
              <a:rPr lang="en-US" sz="3200" b="0" dirty="0">
                <a:solidFill>
                  <a:schemeClr val="accent1"/>
                </a:solidFill>
              </a:rPr>
              <a:t>electric field </a:t>
            </a:r>
            <a:r>
              <a:rPr lang="en-US" sz="3200" b="0" dirty="0">
                <a:solidFill>
                  <a:schemeClr val="accent2"/>
                </a:solidFill>
              </a:rPr>
              <a:t>does not depend </a:t>
            </a:r>
            <a:r>
              <a:rPr lang="en-US" sz="3200" b="0" dirty="0"/>
              <a:t>on the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>
                <a:solidFill>
                  <a:srgbClr val="009900"/>
                </a:solidFill>
              </a:rPr>
              <a:t>test charge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Field: Point Charge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quation.electric field.point charge.der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337" y="1600200"/>
            <a:ext cx="5986463" cy="1207294"/>
          </a:xfrm>
          <a:prstGeom prst="rect">
            <a:avLst/>
          </a:prstGeom>
        </p:spPr>
      </p:pic>
      <p:pic>
        <p:nvPicPr>
          <p:cNvPr id="9" name="Picture 8" descr="equation.electric field.point ch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325" y="2971800"/>
            <a:ext cx="2276475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152400" y="989013"/>
            <a:ext cx="88392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3200" b="0" dirty="0"/>
              <a:t>The electric field due to multiple sources </a:t>
            </a:r>
            <a:r>
              <a:rPr lang="en-ZA" sz="3200" b="0" dirty="0" smtClean="0"/>
              <a:t>is given </a:t>
            </a:r>
            <a:r>
              <a:rPr lang="en-ZA" sz="3200" b="0" dirty="0"/>
              <a:t>by the </a:t>
            </a:r>
            <a:r>
              <a:rPr lang="en-ZA" sz="3200" b="0" dirty="0">
                <a:solidFill>
                  <a:schemeClr val="accent2"/>
                </a:solidFill>
              </a:rPr>
              <a:t>principle of superposition</a:t>
            </a:r>
            <a:r>
              <a:rPr lang="en-ZA" sz="3200" b="0" dirty="0"/>
              <a:t>:</a:t>
            </a:r>
            <a:endParaRPr lang="en-GB" sz="3200" b="0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Field: Multiple Charges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175" name="Picture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7453"/>
            <a:ext cx="4656138" cy="34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Text Box 33"/>
          <p:cNvSpPr txBox="1">
            <a:spLocks noChangeArrowheads="1"/>
          </p:cNvSpPr>
          <p:nvPr/>
        </p:nvSpPr>
        <p:spPr bwMode="auto">
          <a:xfrm>
            <a:off x="2867025" y="19050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000" i="1" dirty="0">
                <a:latin typeface="Times New Roman" pitchFamily="18" charset="0"/>
              </a:rPr>
              <a:t>B</a:t>
            </a:r>
            <a:endParaRPr lang="en-GB" sz="2000" i="1" dirty="0">
              <a:latin typeface="Times New Roman" pitchFamily="18" charset="0"/>
            </a:endParaRPr>
          </a:p>
        </p:txBody>
      </p:sp>
      <p:sp>
        <p:nvSpPr>
          <p:cNvPr id="15370" name="Text Box 34"/>
          <p:cNvSpPr txBox="1">
            <a:spLocks noChangeArrowheads="1"/>
          </p:cNvSpPr>
          <p:nvPr/>
        </p:nvSpPr>
        <p:spPr bwMode="auto">
          <a:xfrm>
            <a:off x="274638" y="4065587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000" i="1" dirty="0">
                <a:latin typeface="Times New Roman" pitchFamily="18" charset="0"/>
              </a:rPr>
              <a:t>A</a:t>
            </a:r>
            <a:endParaRPr lang="en-GB" sz="2000" i="1" dirty="0">
              <a:latin typeface="Times New Roman" pitchFamily="18" charset="0"/>
            </a:endParaRP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1374775" y="2846385"/>
            <a:ext cx="5254625" cy="3444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ZA"/>
              <a:t>           </a:t>
            </a:r>
          </a:p>
          <a:p>
            <a:pPr algn="l"/>
            <a:endParaRPr lang="en-ZA"/>
          </a:p>
          <a:p>
            <a:pPr algn="l"/>
            <a:endParaRPr lang="en-ZA"/>
          </a:p>
          <a:p>
            <a:pPr algn="l"/>
            <a:endParaRPr lang="en-ZA"/>
          </a:p>
          <a:p>
            <a:pPr algn="l"/>
            <a:endParaRPr lang="en-ZA" sz="2000"/>
          </a:p>
          <a:p>
            <a:pPr algn="l"/>
            <a:r>
              <a:rPr lang="en-ZA"/>
              <a:t>                      </a:t>
            </a:r>
            <a:endParaRPr lang="en-GB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4943947" y="2404408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chemeClr val="accent1"/>
                </a:solidFill>
              </a:rPr>
              <a:t>Electric fields </a:t>
            </a:r>
            <a:r>
              <a:rPr lang="en-US" sz="3200" b="0" dirty="0" smtClean="0">
                <a:solidFill>
                  <a:schemeClr val="accent1"/>
                </a:solidFill>
              </a:rPr>
              <a:t>from different sources add </a:t>
            </a:r>
            <a:r>
              <a:rPr lang="en-US" sz="3200" b="0" dirty="0">
                <a:solidFill>
                  <a:schemeClr val="accent1"/>
                </a:solidFill>
              </a:rPr>
              <a:t>as vectors</a:t>
            </a:r>
          </a:p>
          <a:p>
            <a:r>
              <a:rPr lang="en-US" sz="2400" b="0" dirty="0"/>
              <a:t>(look out for symmetry)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33675" y="3989387"/>
            <a:ext cx="487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4" grpId="0" animBg="1"/>
      <p:bldP spid="583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16: Electric Charge &amp; Field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763000" cy="4419600"/>
          </a:xfrm>
          <a:prstGeom prst="rect">
            <a:avLst/>
          </a:prstGeom>
        </p:spPr>
        <p:txBody>
          <a:bodyPr anchor="ctr" anchorCtr="0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ZA" dirty="0" smtClean="0"/>
              <a:t>Study of </a:t>
            </a:r>
            <a:r>
              <a:rPr lang="en-ZA" b="1" dirty="0" smtClean="0">
                <a:solidFill>
                  <a:schemeClr val="accent2"/>
                </a:solidFill>
              </a:rPr>
              <a:t>electricity</a:t>
            </a:r>
            <a:r>
              <a:rPr lang="en-ZA" dirty="0" smtClean="0"/>
              <a:t> aims to understand the </a:t>
            </a:r>
            <a:r>
              <a:rPr lang="en-ZA" b="1" dirty="0" smtClean="0">
                <a:solidFill>
                  <a:schemeClr val="accent1"/>
                </a:solidFill>
              </a:rPr>
              <a:t>interaction</a:t>
            </a:r>
            <a:r>
              <a:rPr lang="en-ZA" dirty="0" smtClean="0">
                <a:solidFill>
                  <a:schemeClr val="accent1"/>
                </a:solidFill>
              </a:rPr>
              <a:t> </a:t>
            </a:r>
            <a:r>
              <a:rPr lang="en-ZA" dirty="0" smtClean="0"/>
              <a:t>between “</a:t>
            </a:r>
            <a:r>
              <a:rPr lang="en-ZA" b="1" dirty="0" smtClean="0">
                <a:solidFill>
                  <a:srgbClr val="00B050"/>
                </a:solidFill>
              </a:rPr>
              <a:t>charged</a:t>
            </a:r>
            <a:r>
              <a:rPr lang="en-ZA" dirty="0" smtClean="0"/>
              <a:t>” objects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05037"/>
            <a:ext cx="78486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4500563" y="2133600"/>
            <a:ext cx="4376737" cy="3749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/>
              <a:t>                   </a:t>
            </a:r>
          </a:p>
          <a:p>
            <a:pPr algn="l"/>
            <a:endParaRPr lang="en-ZA"/>
          </a:p>
          <a:p>
            <a:pPr algn="l"/>
            <a:endParaRPr lang="en-ZA"/>
          </a:p>
          <a:p>
            <a:pPr algn="l"/>
            <a:endParaRPr lang="en-ZA"/>
          </a:p>
          <a:p>
            <a:pPr algn="l"/>
            <a:endParaRPr lang="en-ZA"/>
          </a:p>
          <a:p>
            <a:pPr algn="l"/>
            <a:endParaRPr lang="en-GB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52400" y="1056382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</a:rPr>
              <a:t>Electric field lines</a:t>
            </a:r>
            <a:r>
              <a:rPr lang="en-US" sz="3200" i="1" dirty="0"/>
              <a:t> </a:t>
            </a:r>
            <a:r>
              <a:rPr lang="en-US" sz="3200" b="0" dirty="0"/>
              <a:t>provide a map of the electric field in the space surrounding electric charges</a:t>
            </a:r>
            <a:endParaRPr lang="en-US" sz="3200" i="1" dirty="0"/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2972732" y="5791200"/>
            <a:ext cx="3247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</a:rPr>
              <a:t>Positive Point Charge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24618" name="Oval 10"/>
          <p:cNvSpPr>
            <a:spLocks noChangeArrowheads="1"/>
          </p:cNvSpPr>
          <p:nvPr/>
        </p:nvSpPr>
        <p:spPr bwMode="auto">
          <a:xfrm>
            <a:off x="7164388" y="3502025"/>
            <a:ext cx="287337" cy="287337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ZA">
                <a:solidFill>
                  <a:schemeClr val="bg1"/>
                </a:solidFill>
              </a:rPr>
              <a:t>+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24619" name="Oval 11"/>
          <p:cNvSpPr>
            <a:spLocks noChangeArrowheads="1"/>
          </p:cNvSpPr>
          <p:nvPr/>
        </p:nvSpPr>
        <p:spPr bwMode="auto">
          <a:xfrm>
            <a:off x="5076825" y="4654550"/>
            <a:ext cx="287338" cy="287337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ZA">
                <a:solidFill>
                  <a:schemeClr val="bg1"/>
                </a:solidFill>
              </a:rPr>
              <a:t>-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 flipV="1">
            <a:off x="7451725" y="2854325"/>
            <a:ext cx="1152525" cy="719137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4624" name="Line 16"/>
          <p:cNvSpPr>
            <a:spLocks noChangeShapeType="1"/>
          </p:cNvSpPr>
          <p:nvPr/>
        </p:nvSpPr>
        <p:spPr bwMode="auto">
          <a:xfrm flipV="1">
            <a:off x="5364163" y="4437062"/>
            <a:ext cx="503237" cy="288925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7956550" y="2493962"/>
          <a:ext cx="38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8" name="Equation" r:id="rId4" imgW="139680" imgH="203040" progId="">
                  <p:embed/>
                </p:oleObj>
              </mc:Choice>
              <mc:Fallback>
                <p:oleObj name="Equation" r:id="rId4" imgW="139680" imgH="20304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493962"/>
                        <a:ext cx="384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5411788" y="4654550"/>
          <a:ext cx="38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9" name="Equation" r:id="rId6" imgW="139680" imgH="203040" progId="">
                  <p:embed/>
                </p:oleObj>
              </mc:Choice>
              <mc:Fallback>
                <p:oleObj name="Equation" r:id="rId6" imgW="139680" imgH="20304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654550"/>
                        <a:ext cx="384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Field: Representation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7" grpId="0" animBg="1"/>
      <p:bldP spid="324616" grpId="0"/>
      <p:bldP spid="324618" grpId="0" animBg="1"/>
      <p:bldP spid="324619" grpId="0" animBg="1"/>
      <p:bldP spid="324623" grpId="0" animBg="1"/>
      <p:bldP spid="3246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Field Lines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56388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Electric field lines </a:t>
            </a:r>
            <a:r>
              <a:rPr lang="en-US" sz="3200" b="0" dirty="0"/>
              <a:t>provide a </a:t>
            </a:r>
            <a:r>
              <a:rPr lang="en-US" sz="3200" b="0" dirty="0">
                <a:solidFill>
                  <a:schemeClr val="accent2"/>
                </a:solidFill>
              </a:rPr>
              <a:t>map</a:t>
            </a:r>
            <a:r>
              <a:rPr lang="en-US" sz="3200" b="0" dirty="0"/>
              <a:t> of the </a:t>
            </a:r>
            <a:r>
              <a:rPr lang="en-US" sz="3200" b="0" dirty="0">
                <a:solidFill>
                  <a:schemeClr val="accent1"/>
                </a:solidFill>
              </a:rPr>
              <a:t>electric field</a:t>
            </a:r>
            <a:r>
              <a:rPr lang="en-US" sz="3200" b="0" dirty="0"/>
              <a:t> in the space </a:t>
            </a:r>
            <a:r>
              <a:rPr lang="en-US" sz="3200" b="0" dirty="0">
                <a:solidFill>
                  <a:schemeClr val="accent2"/>
                </a:solidFill>
              </a:rPr>
              <a:t>surrounding</a:t>
            </a:r>
            <a:r>
              <a:rPr lang="en-US" sz="3200" b="0" dirty="0"/>
              <a:t> electric </a:t>
            </a:r>
            <a:r>
              <a:rPr lang="en-US" sz="3200" b="0" dirty="0" smtClean="0"/>
              <a:t>charges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sz="3200" dirty="0" smtClean="0"/>
              <a:t>The electric field </a:t>
            </a:r>
            <a:r>
              <a:rPr lang="en-ZA" sz="3200" dirty="0" smtClean="0">
                <a:solidFill>
                  <a:schemeClr val="accent2"/>
                </a:solidFill>
              </a:rPr>
              <a:t>vector</a:t>
            </a:r>
            <a:r>
              <a:rPr lang="en-ZA" sz="3200" dirty="0" smtClean="0"/>
              <a:t> is </a:t>
            </a:r>
            <a:r>
              <a:rPr lang="en-ZA" sz="3200" b="1" dirty="0" smtClean="0"/>
              <a:t>tangent</a:t>
            </a:r>
            <a:r>
              <a:rPr lang="en-ZA" sz="3200" dirty="0" smtClean="0"/>
              <a:t> to the </a:t>
            </a:r>
            <a:r>
              <a:rPr lang="en-ZA" sz="3200" dirty="0" smtClean="0">
                <a:solidFill>
                  <a:schemeClr val="accent2"/>
                </a:solidFill>
              </a:rPr>
              <a:t>electric field lines</a:t>
            </a:r>
            <a:r>
              <a:rPr lang="en-ZA" sz="3200" dirty="0" smtClean="0"/>
              <a:t> at each point</a:t>
            </a:r>
            <a:endParaRPr lang="en-US" sz="3200" i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44958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chemeClr val="accent2"/>
                </a:solidFill>
              </a:rPr>
              <a:t>number of lines per unit area </a:t>
            </a:r>
            <a:r>
              <a:rPr lang="en-US" sz="3200" dirty="0" smtClean="0"/>
              <a:t>through a surface perpendicular to the lines is </a:t>
            </a:r>
            <a:r>
              <a:rPr lang="en-US" sz="3200" b="1" dirty="0" smtClean="0">
                <a:solidFill>
                  <a:schemeClr val="accent1"/>
                </a:solidFill>
              </a:rPr>
              <a:t>proportional</a:t>
            </a:r>
            <a:r>
              <a:rPr lang="en-US" sz="3200" dirty="0" smtClean="0">
                <a:solidFill>
                  <a:schemeClr val="accent1"/>
                </a:solidFill>
              </a:rPr>
              <a:t> to the strength of the electric field </a:t>
            </a:r>
            <a:r>
              <a:rPr lang="en-US" sz="3200" dirty="0" smtClean="0"/>
              <a:t>in a given region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553200" y="1066800"/>
            <a:ext cx="2384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</a:rPr>
              <a:t>Negative Point Charge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957262"/>
            <a:ext cx="4325938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8"/>
          <p:cNvGraphicFramePr>
            <a:graphicFrameLocks noGrp="1" noChangeAspect="1"/>
          </p:cNvGraphicFramePr>
          <p:nvPr>
            <p:ph/>
          </p:nvPr>
        </p:nvGraphicFramePr>
        <p:xfrm>
          <a:off x="539750" y="1101725"/>
          <a:ext cx="1079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" name="Equation" r:id="rId4" imgW="469800" imgH="457200" progId="">
                  <p:embed/>
                </p:oleObj>
              </mc:Choice>
              <mc:Fallback>
                <p:oleObj name="Equation" r:id="rId4" imgW="469800" imgH="457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01725"/>
                        <a:ext cx="1079500" cy="10509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4" name="Oval 12"/>
          <p:cNvSpPr>
            <a:spLocks noChangeArrowheads="1"/>
          </p:cNvSpPr>
          <p:nvPr/>
        </p:nvSpPr>
        <p:spPr bwMode="auto">
          <a:xfrm>
            <a:off x="5940425" y="2038350"/>
            <a:ext cx="287338" cy="287337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ZA">
                <a:solidFill>
                  <a:schemeClr val="bg1"/>
                </a:solidFill>
              </a:rPr>
              <a:t>+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5508625" y="2254250"/>
            <a:ext cx="504825" cy="287337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5646" name="Oval 14"/>
          <p:cNvSpPr>
            <a:spLocks noChangeArrowheads="1"/>
          </p:cNvSpPr>
          <p:nvPr/>
        </p:nvSpPr>
        <p:spPr bwMode="auto">
          <a:xfrm>
            <a:off x="3708400" y="3333750"/>
            <a:ext cx="287338" cy="287337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ZA">
                <a:solidFill>
                  <a:schemeClr val="bg1"/>
                </a:solidFill>
              </a:rPr>
              <a:t>-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2771775" y="3549650"/>
            <a:ext cx="1008063" cy="57626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3059113" y="3859212"/>
          <a:ext cx="38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" name="Equation" r:id="rId6" imgW="139680" imgH="203040" progId="">
                  <p:embed/>
                </p:oleObj>
              </mc:Choice>
              <mc:Fallback>
                <p:oleObj name="Equation" r:id="rId6" imgW="139680" imgH="2030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859212"/>
                        <a:ext cx="384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5627688" y="1625600"/>
          <a:ext cx="38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Equation" r:id="rId8" imgW="139680" imgH="203040" progId="">
                  <p:embed/>
                </p:oleObj>
              </mc:Choice>
              <mc:Fallback>
                <p:oleObj name="Equation" r:id="rId8" imgW="139680" imgH="20304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1625600"/>
                        <a:ext cx="384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250825" y="5278437"/>
            <a:ext cx="8569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</a:rPr>
              <a:t>Electric field lines</a:t>
            </a:r>
            <a:r>
              <a:rPr lang="en-US" sz="3200" b="0" dirty="0"/>
              <a:t> are always directed </a:t>
            </a:r>
            <a:r>
              <a:rPr lang="en-US" sz="3200" b="0" dirty="0">
                <a:solidFill>
                  <a:srgbClr val="0000FF"/>
                </a:solidFill>
              </a:rPr>
              <a:t>away from positive charges</a:t>
            </a:r>
            <a:r>
              <a:rPr lang="en-US" sz="3200" b="0" dirty="0"/>
              <a:t> and </a:t>
            </a:r>
            <a:r>
              <a:rPr lang="en-US" sz="3200" b="0" dirty="0">
                <a:solidFill>
                  <a:srgbClr val="FF0000"/>
                </a:solidFill>
              </a:rPr>
              <a:t>toward negative charges</a:t>
            </a:r>
            <a:endParaRPr lang="en-US" sz="3200" b="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Field Lines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4" grpId="0" animBg="1"/>
      <p:bldP spid="325645" grpId="0" animBg="1"/>
      <p:bldP spid="325646" grpId="0" animBg="1"/>
      <p:bldP spid="325647" grpId="0" animBg="1"/>
      <p:bldP spid="3256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afg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628775"/>
            <a:ext cx="5113338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879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>
                <a:solidFill>
                  <a:srgbClr val="FF0000"/>
                </a:solidFill>
              </a:rPr>
              <a:t>Opposite Point Charges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327687" name="Oval 7"/>
          <p:cNvSpPr>
            <a:spLocks noChangeArrowheads="1"/>
          </p:cNvSpPr>
          <p:nvPr/>
        </p:nvSpPr>
        <p:spPr bwMode="auto">
          <a:xfrm>
            <a:off x="6084888" y="5516563"/>
            <a:ext cx="287337" cy="287337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ZA">
                <a:solidFill>
                  <a:schemeClr val="bg1"/>
                </a:solidFill>
              </a:rPr>
              <a:t>+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 flipV="1">
            <a:off x="6372225" y="5013325"/>
            <a:ext cx="431800" cy="574675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7691" name="Line 11"/>
          <p:cNvSpPr>
            <a:spLocks noChangeShapeType="1"/>
          </p:cNvSpPr>
          <p:nvPr/>
        </p:nvSpPr>
        <p:spPr bwMode="auto">
          <a:xfrm flipV="1">
            <a:off x="3924300" y="4581525"/>
            <a:ext cx="287338" cy="574675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7693" name="Oval 13"/>
          <p:cNvSpPr>
            <a:spLocks noChangeArrowheads="1"/>
          </p:cNvSpPr>
          <p:nvPr/>
        </p:nvSpPr>
        <p:spPr bwMode="auto">
          <a:xfrm>
            <a:off x="3779838" y="5157788"/>
            <a:ext cx="287337" cy="287337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ZA">
                <a:solidFill>
                  <a:schemeClr val="bg1"/>
                </a:solidFill>
              </a:rPr>
              <a:t>-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79388" y="4581525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/>
              <a:t>Electric dipole</a:t>
            </a:r>
            <a:endParaRPr lang="en-US" sz="3200"/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87137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/>
              <a:t>The </a:t>
            </a:r>
            <a:r>
              <a:rPr lang="en-US" sz="3200" b="0">
                <a:solidFill>
                  <a:srgbClr val="FF0000"/>
                </a:solidFill>
              </a:rPr>
              <a:t>number of lines leaving</a:t>
            </a:r>
            <a:r>
              <a:rPr lang="en-US" sz="3200" b="0"/>
              <a:t> a positive charge or </a:t>
            </a:r>
            <a:r>
              <a:rPr lang="en-US" sz="3200" b="0">
                <a:solidFill>
                  <a:srgbClr val="FF0000"/>
                </a:solidFill>
              </a:rPr>
              <a:t>entering</a:t>
            </a:r>
            <a:r>
              <a:rPr lang="en-US" sz="3200" b="0"/>
              <a:t> a negative charge is </a:t>
            </a:r>
          </a:p>
          <a:p>
            <a:r>
              <a:rPr lang="en-US" sz="3200" b="0">
                <a:solidFill>
                  <a:srgbClr val="0000FF"/>
                </a:solidFill>
              </a:rPr>
              <a:t>proportional to the magnitude of the charge</a:t>
            </a:r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4140200" y="4941888"/>
          <a:ext cx="38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4" imgW="139680" imgH="203040" progId="">
                  <p:embed/>
                </p:oleObj>
              </mc:Choice>
              <mc:Fallback>
                <p:oleObj name="Equation" r:id="rId4" imgW="139680" imgH="2030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941888"/>
                        <a:ext cx="384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6419850" y="5445125"/>
          <a:ext cx="38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5" name="Equation" r:id="rId6" imgW="139680" imgH="203040" progId="">
                  <p:embed/>
                </p:oleObj>
              </mc:Choice>
              <mc:Fallback>
                <p:oleObj name="Equation" r:id="rId6" imgW="139680" imgH="20304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5445125"/>
                        <a:ext cx="384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7" grpId="0" animBg="1"/>
      <p:bldP spid="327688" grpId="0" animBg="1"/>
      <p:bldP spid="327691" grpId="0" animBg="1"/>
      <p:bldP spid="327693" grpId="0" animBg="1"/>
      <p:bldP spid="3276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314325" y="2590800"/>
            <a:ext cx="8515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Electric field lines </a:t>
            </a:r>
            <a:r>
              <a:rPr lang="en-US" sz="3200" b="0" dirty="0"/>
              <a:t>are always directed </a:t>
            </a:r>
            <a:r>
              <a:rPr lang="en-US" sz="3200" b="1" dirty="0">
                <a:solidFill>
                  <a:schemeClr val="accent1"/>
                </a:solidFill>
              </a:rPr>
              <a:t>away</a:t>
            </a:r>
            <a:r>
              <a:rPr lang="en-US" sz="3200" b="0" dirty="0">
                <a:solidFill>
                  <a:schemeClr val="accent1"/>
                </a:solidFill>
              </a:rPr>
              <a:t> from positive charges </a:t>
            </a:r>
            <a:r>
              <a:rPr lang="en-US" sz="3200" b="0" dirty="0"/>
              <a:t>and </a:t>
            </a:r>
            <a:r>
              <a:rPr lang="en-US" sz="3200" b="1" dirty="0">
                <a:solidFill>
                  <a:schemeClr val="accent2"/>
                </a:solidFill>
              </a:rPr>
              <a:t>toward</a:t>
            </a:r>
            <a:r>
              <a:rPr lang="en-US" sz="3200" b="0" dirty="0">
                <a:solidFill>
                  <a:schemeClr val="accent2"/>
                </a:solidFill>
              </a:rPr>
              <a:t> negative charges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Field Lines: Opposite Charges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01158" y="4800600"/>
            <a:ext cx="49416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b="0" dirty="0" smtClean="0"/>
              <a:t>Electric field </a:t>
            </a:r>
            <a:r>
              <a:rPr lang="en-ZA" sz="3200" b="0" dirty="0"/>
              <a:t>lines </a:t>
            </a:r>
            <a:r>
              <a:rPr lang="en-ZA" sz="3200" b="1" dirty="0"/>
              <a:t>never</a:t>
            </a:r>
            <a:r>
              <a:rPr lang="en-ZA" sz="3200" b="0" dirty="0"/>
              <a:t> cross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2209800"/>
            <a:ext cx="83534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10"/>
          <p:cNvSpPr txBox="1">
            <a:spLocks noChangeArrowheads="1"/>
          </p:cNvSpPr>
          <p:nvPr/>
        </p:nvSpPr>
        <p:spPr bwMode="auto">
          <a:xfrm>
            <a:off x="179388" y="1052513"/>
            <a:ext cx="8713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 b="0" dirty="0"/>
              <a:t>For the arrangement below, find the electric field (a vector!) at points </a:t>
            </a:r>
            <a:r>
              <a:rPr lang="en-ZA" sz="3200" i="1" dirty="0">
                <a:latin typeface="Times New Roman" pitchFamily="18" charset="0"/>
              </a:rPr>
              <a:t>a</a:t>
            </a:r>
            <a:r>
              <a:rPr lang="en-ZA" sz="3200" b="0" dirty="0"/>
              <a:t>, </a:t>
            </a:r>
            <a:r>
              <a:rPr lang="en-ZA" sz="3200" i="1" dirty="0">
                <a:latin typeface="Times New Roman" pitchFamily="18" charset="0"/>
              </a:rPr>
              <a:t>b</a:t>
            </a:r>
            <a:r>
              <a:rPr lang="en-ZA" sz="3200" b="0" dirty="0"/>
              <a:t>, </a:t>
            </a:r>
            <a:r>
              <a:rPr lang="en-ZA" sz="3200" i="1" dirty="0">
                <a:latin typeface="Times New Roman" pitchFamily="18" charset="0"/>
              </a:rPr>
              <a:t>c</a:t>
            </a:r>
            <a:r>
              <a:rPr lang="en-ZA" sz="3200" b="0" dirty="0"/>
              <a:t> and </a:t>
            </a:r>
            <a:r>
              <a:rPr lang="en-ZA" sz="3200" i="1" dirty="0">
                <a:latin typeface="Times New Roman" pitchFamily="18" charset="0"/>
              </a:rPr>
              <a:t>d</a:t>
            </a:r>
            <a:r>
              <a:rPr lang="en-ZA" sz="3200" b="0" dirty="0"/>
              <a:t>.</a:t>
            </a:r>
            <a:endParaRPr lang="en-GB" sz="3200" b="0" dirty="0"/>
          </a:p>
        </p:txBody>
      </p:sp>
      <p:sp>
        <p:nvSpPr>
          <p:cNvPr id="81925" name="Text Box 11"/>
          <p:cNvSpPr txBox="1">
            <a:spLocks noChangeArrowheads="1"/>
          </p:cNvSpPr>
          <p:nvPr/>
        </p:nvSpPr>
        <p:spPr bwMode="auto">
          <a:xfrm>
            <a:off x="4370388" y="336232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400" dirty="0">
                <a:solidFill>
                  <a:srgbClr val="FF0000"/>
                </a:solidFill>
                <a:latin typeface="Times New Roman" pitchFamily="18" charset="0"/>
              </a:rPr>
              <a:t>3.0 cm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26" name="Text Box 12"/>
          <p:cNvSpPr txBox="1">
            <a:spLocks noChangeArrowheads="1"/>
          </p:cNvSpPr>
          <p:nvPr/>
        </p:nvSpPr>
        <p:spPr bwMode="auto">
          <a:xfrm>
            <a:off x="4370388" y="5018087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400">
                <a:solidFill>
                  <a:srgbClr val="FF0000"/>
                </a:solidFill>
                <a:latin typeface="Times New Roman" pitchFamily="18" charset="0"/>
              </a:rPr>
              <a:t>3.0 cm</a:t>
            </a:r>
            <a:endParaRPr lang="en-GB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Electric Field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7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17: Electric Potential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8839200" cy="1066800"/>
          </a:xfrm>
          <a:prstGeom prst="rect">
            <a:avLst/>
          </a:prstGeom>
        </p:spPr>
        <p:txBody>
          <a:bodyPr anchor="t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ZA" sz="2800" dirty="0" smtClean="0"/>
              <a:t>There is a huge amount of </a:t>
            </a:r>
            <a:r>
              <a:rPr lang="en-ZA" sz="2800" dirty="0" smtClean="0">
                <a:solidFill>
                  <a:schemeClr val="accent2"/>
                </a:solidFill>
              </a:rPr>
              <a:t>electrical potential energy </a:t>
            </a:r>
            <a:r>
              <a:rPr lang="en-ZA" sz="2800" dirty="0" smtClean="0"/>
              <a:t>stored in clouds.  Lightening is the release of this energy through the movements of electrons and ions.</a:t>
            </a:r>
          </a:p>
        </p:txBody>
      </p:sp>
    </p:spTree>
    <p:extLst>
      <p:ext uri="{BB962C8B-B14F-4D97-AF65-F5344CB8AC3E}">
        <p14:creationId xmlns:p14="http://schemas.microsoft.com/office/powerpoint/2010/main" val="24443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Field Lines: Parallel Plates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9906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Two </a:t>
            </a:r>
            <a:r>
              <a:rPr lang="en-US" sz="3200" b="1" dirty="0" smtClean="0"/>
              <a:t>parallel plates </a:t>
            </a:r>
            <a:r>
              <a:rPr lang="en-US" sz="3200" dirty="0" smtClean="0">
                <a:solidFill>
                  <a:schemeClr val="accent1"/>
                </a:solidFill>
              </a:rPr>
              <a:t>uniformly distributed </a:t>
            </a:r>
            <a:r>
              <a:rPr lang="en-US" sz="3200" dirty="0" smtClean="0"/>
              <a:t>with </a:t>
            </a:r>
            <a:r>
              <a:rPr lang="en-US" sz="3200" dirty="0" smtClean="0">
                <a:solidFill>
                  <a:schemeClr val="accent2"/>
                </a:solidFill>
              </a:rPr>
              <a:t>opposite charges </a:t>
            </a:r>
            <a:r>
              <a:rPr lang="en-US" sz="3200" dirty="0" smtClean="0"/>
              <a:t>produces a </a:t>
            </a:r>
            <a:r>
              <a:rPr lang="en-US" sz="3200" b="1" dirty="0" smtClean="0">
                <a:solidFill>
                  <a:schemeClr val="accent2"/>
                </a:solidFill>
              </a:rPr>
              <a:t>uniform</a:t>
            </a:r>
            <a:r>
              <a:rPr lang="en-US" sz="3200" dirty="0" smtClean="0">
                <a:solidFill>
                  <a:schemeClr val="accent2"/>
                </a:solidFill>
              </a:rPr>
              <a:t> electric field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3717" y="31242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/>
              <a:t>Electric field lines always </a:t>
            </a:r>
            <a:r>
              <a:rPr lang="en-US" sz="2800" b="0" dirty="0">
                <a:solidFill>
                  <a:schemeClr val="accent2"/>
                </a:solidFill>
              </a:rPr>
              <a:t>begin on a positive charge </a:t>
            </a:r>
            <a:r>
              <a:rPr lang="en-US" sz="2800" b="0" dirty="0"/>
              <a:t>and </a:t>
            </a:r>
            <a:r>
              <a:rPr lang="en-US" sz="2800" b="0" dirty="0">
                <a:solidFill>
                  <a:schemeClr val="accent1"/>
                </a:solidFill>
              </a:rPr>
              <a:t>end on a negative charge</a:t>
            </a:r>
            <a:r>
              <a:rPr lang="en-US" sz="2800" b="0" dirty="0"/>
              <a:t> and do not stop in </a:t>
            </a:r>
            <a:r>
              <a:rPr lang="en-US" sz="2800" b="0" dirty="0" smtClean="0"/>
              <a:t>between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Potential Energy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9144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Since electric force is </a:t>
            </a:r>
            <a:r>
              <a:rPr lang="en-US" sz="3200" dirty="0" smtClean="0">
                <a:solidFill>
                  <a:schemeClr val="accent2"/>
                </a:solidFill>
              </a:rPr>
              <a:t>conservative</a:t>
            </a:r>
            <a:r>
              <a:rPr lang="en-US" sz="3200" dirty="0" smtClean="0"/>
              <a:t>, we can define an </a:t>
            </a:r>
            <a:r>
              <a:rPr lang="en-US" sz="3200" b="1" dirty="0" smtClean="0">
                <a:solidFill>
                  <a:schemeClr val="accent1"/>
                </a:solidFill>
              </a:rPr>
              <a:t>electric potential energy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76400" y="3048000"/>
            <a:ext cx="480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Doing </a:t>
            </a:r>
            <a:r>
              <a:rPr lang="en-US" sz="3200" dirty="0" smtClean="0">
                <a:solidFill>
                  <a:schemeClr val="accent2"/>
                </a:solidFill>
              </a:rPr>
              <a:t>work</a:t>
            </a:r>
            <a:r>
              <a:rPr lang="en-US" sz="3200" dirty="0" smtClean="0"/>
              <a:t> against a </a:t>
            </a:r>
            <a:r>
              <a:rPr lang="en-US" sz="3200" dirty="0" smtClean="0">
                <a:solidFill>
                  <a:schemeClr val="accent1"/>
                </a:solidFill>
              </a:rPr>
              <a:t>conservative force </a:t>
            </a:r>
            <a:r>
              <a:rPr lang="en-US" sz="3200" dirty="0" smtClean="0"/>
              <a:t>produces an </a:t>
            </a:r>
            <a:r>
              <a:rPr lang="en-US" sz="3200" dirty="0" smtClean="0">
                <a:solidFill>
                  <a:schemeClr val="accent2"/>
                </a:solidFill>
              </a:rPr>
              <a:t>increase</a:t>
            </a:r>
            <a:r>
              <a:rPr lang="en-US" sz="3200" dirty="0" smtClean="0"/>
              <a:t> in </a:t>
            </a:r>
            <a:r>
              <a:rPr lang="en-US" sz="3200" dirty="0" smtClean="0">
                <a:solidFill>
                  <a:schemeClr val="accent1"/>
                </a:solidFill>
              </a:rPr>
              <a:t>potential energy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Potential Energy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950893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Electric potential energy </a:t>
            </a:r>
            <a:r>
              <a:rPr lang="en-US" sz="3200" dirty="0" smtClean="0"/>
              <a:t>is analogous to </a:t>
            </a:r>
            <a:r>
              <a:rPr lang="en-US" sz="3200" dirty="0" smtClean="0">
                <a:solidFill>
                  <a:schemeClr val="accent2"/>
                </a:solidFill>
              </a:rPr>
              <a:t>gravitational potential energy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5" name="Picture 14" descr="equation.potential energy.gravitati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159795"/>
            <a:ext cx="2871788" cy="1421606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35893" y="52578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2"/>
                </a:solidFill>
              </a:rPr>
              <a:t>direction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chemeClr val="accent1"/>
                </a:solidFill>
              </a:rPr>
              <a:t>increase in PE </a:t>
            </a:r>
            <a:r>
              <a:rPr lang="en-US" sz="2400" b="1" dirty="0" smtClean="0"/>
              <a:t>depends</a:t>
            </a:r>
            <a:r>
              <a:rPr lang="en-US" sz="2400" dirty="0" smtClean="0"/>
              <a:t> on the </a:t>
            </a:r>
            <a:r>
              <a:rPr lang="en-US" sz="2400" dirty="0" smtClean="0">
                <a:solidFill>
                  <a:schemeClr val="accent2"/>
                </a:solidFill>
              </a:rPr>
              <a:t>direction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chemeClr val="accent1"/>
                </a:solidFill>
              </a:rPr>
              <a:t>electric field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7" name="Picture 16" descr="equation.potential energy.electr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312" y="3673691"/>
            <a:ext cx="2443163" cy="1407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9"/>
          <p:cNvSpPr txBox="1">
            <a:spLocks noChangeArrowheads="1"/>
          </p:cNvSpPr>
          <p:nvPr/>
        </p:nvSpPr>
        <p:spPr bwMode="auto">
          <a:xfrm>
            <a:off x="838200" y="55626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2"/>
                </a:solidFill>
              </a:rPr>
              <a:t>‘</a:t>
            </a:r>
            <a:r>
              <a:rPr lang="en-ZA" sz="3200" b="1" dirty="0" smtClean="0">
                <a:solidFill>
                  <a:schemeClr val="accent2"/>
                </a:solidFill>
              </a:rPr>
              <a:t>OPPOSITES’ ATTRACT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/>
          <a:lstStyle/>
          <a:p>
            <a:r>
              <a:rPr lang="en-US" dirty="0" smtClean="0"/>
              <a:t>Electric Charge &amp; Matter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1039813"/>
            <a:ext cx="5486400" cy="17795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ZA" sz="2800" dirty="0" smtClean="0">
                <a:solidFill>
                  <a:schemeClr val="accent1"/>
                </a:solidFill>
              </a:rPr>
              <a:t>Charge is an intrinsic property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marR="0" lvl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exist only two types of charge</a:t>
            </a: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</a:t>
            </a: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65578"/>
            <a:ext cx="28194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5876394" y="3345732"/>
            <a:ext cx="2743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2"/>
                </a:solidFill>
              </a:rPr>
              <a:t>‘LIKES’ REPEL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28860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3031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429000" y="22860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rgbClr val="0000FF"/>
                </a:solidFill>
              </a:rPr>
              <a:t>Difference in electrical </a:t>
            </a:r>
          </a:p>
          <a:p>
            <a:pPr algn="ctr"/>
            <a:r>
              <a:rPr lang="en-ZA" dirty="0">
                <a:solidFill>
                  <a:srgbClr val="0000FF"/>
                </a:solidFill>
              </a:rPr>
              <a:t>potential energy of charge </a:t>
            </a:r>
            <a:r>
              <a:rPr lang="en-ZA" i="1" dirty="0">
                <a:solidFill>
                  <a:srgbClr val="0000FF"/>
                </a:solidFill>
                <a:cs typeface="Times New Roman" pitchFamily="18" charset="0"/>
              </a:rPr>
              <a:t>q</a:t>
            </a:r>
            <a:endParaRPr lang="en-GB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 flipV="1">
            <a:off x="4495800" y="1752600"/>
            <a:ext cx="3810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5791200" y="1752600"/>
            <a:ext cx="990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705599" y="1727537"/>
            <a:ext cx="21336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rgbClr val="0000FF"/>
                </a:solidFill>
              </a:rPr>
              <a:t>Charge of object moving under</a:t>
            </a:r>
          </a:p>
          <a:p>
            <a:pPr algn="ctr"/>
            <a:r>
              <a:rPr lang="en-ZA" dirty="0">
                <a:solidFill>
                  <a:srgbClr val="0000FF"/>
                </a:solidFill>
              </a:rPr>
              <a:t>field’s influence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895600" y="31242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solidFill>
                  <a:srgbClr val="FF0000"/>
                </a:solidFill>
              </a:rPr>
              <a:t>Define the </a:t>
            </a:r>
            <a:r>
              <a:rPr lang="en-ZA" sz="2400" u="sng" dirty="0">
                <a:solidFill>
                  <a:srgbClr val="008000"/>
                </a:solidFill>
              </a:rPr>
              <a:t>Electrical Potential </a:t>
            </a:r>
            <a:r>
              <a:rPr lang="en-ZA" sz="2400" u="sng" dirty="0" smtClean="0">
                <a:solidFill>
                  <a:srgbClr val="008000"/>
                </a:solidFill>
              </a:rPr>
              <a:t>Difference </a:t>
            </a:r>
            <a:r>
              <a:rPr lang="en-ZA" sz="2400" dirty="0" smtClean="0">
                <a:solidFill>
                  <a:srgbClr val="FF0000"/>
                </a:solidFill>
              </a:rPr>
              <a:t>between two </a:t>
            </a:r>
            <a:r>
              <a:rPr lang="en-ZA" sz="2400" dirty="0">
                <a:solidFill>
                  <a:srgbClr val="FF0000"/>
                </a:solidFill>
              </a:rPr>
              <a:t>points in the field as the </a:t>
            </a:r>
          </a:p>
          <a:p>
            <a:pPr algn="ctr"/>
            <a:r>
              <a:rPr lang="en-ZA" sz="2400" dirty="0"/>
              <a:t>“difference in electrical potential energy per unit charge”</a:t>
            </a:r>
            <a:endParaRPr lang="en-GB" sz="24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982986" y="5924490"/>
            <a:ext cx="2078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2000" b="1" dirty="0" smtClean="0">
                <a:solidFill>
                  <a:srgbClr val="009900"/>
                </a:solidFill>
              </a:rPr>
              <a:t>Units: J/C </a:t>
            </a:r>
            <a:r>
              <a:rPr lang="en-ZA" sz="2000" b="1" dirty="0">
                <a:solidFill>
                  <a:srgbClr val="009900"/>
                </a:solidFill>
              </a:rPr>
              <a:t>or </a:t>
            </a:r>
            <a:r>
              <a:rPr lang="en-ZA" sz="2000" b="1" dirty="0" smtClean="0">
                <a:solidFill>
                  <a:srgbClr val="009900"/>
                </a:solidFill>
              </a:rPr>
              <a:t>Volts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Potential Difference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equation.electric potential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143000"/>
            <a:ext cx="2773680" cy="573405"/>
          </a:xfrm>
          <a:prstGeom prst="rect">
            <a:avLst/>
          </a:prstGeom>
        </p:spPr>
      </p:pic>
      <p:pic>
        <p:nvPicPr>
          <p:cNvPr id="18" name="Picture 17" descr="equation.electric potential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780" y="4819650"/>
            <a:ext cx="3131820" cy="971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 animBg="1"/>
      <p:bldP spid="72710" grpId="0" animBg="1"/>
      <p:bldP spid="72711" grpId="0"/>
      <p:bldP spid="727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To arrive at a property of the field, </a:t>
            </a:r>
            <a:r>
              <a:rPr lang="en-ZA" sz="3200" dirty="0">
                <a:solidFill>
                  <a:srgbClr val="008000"/>
                </a:solidFill>
              </a:rPr>
              <a:t>dependent only on the source charges setting up the field</a:t>
            </a:r>
            <a:r>
              <a:rPr lang="en-ZA" sz="3200" dirty="0"/>
              <a:t>, we define the </a:t>
            </a:r>
            <a:r>
              <a:rPr lang="en-ZA" sz="3200" dirty="0">
                <a:solidFill>
                  <a:srgbClr val="FF0000"/>
                </a:solidFill>
              </a:rPr>
              <a:t>electrical potential at a point</a:t>
            </a:r>
            <a:r>
              <a:rPr lang="en-ZA" sz="3200" dirty="0"/>
              <a:t> </a:t>
            </a:r>
            <a:r>
              <a:rPr lang="en-ZA" sz="3200" i="1" dirty="0">
                <a:solidFill>
                  <a:srgbClr val="FF0000"/>
                </a:solidFill>
              </a:rPr>
              <a:t>P</a:t>
            </a:r>
            <a:r>
              <a:rPr lang="en-ZA" sz="3200" dirty="0"/>
              <a:t> in the field as …</a:t>
            </a:r>
            <a:endParaRPr lang="en-GB" sz="3200" dirty="0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167062" y="4948237"/>
            <a:ext cx="2695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b="1" dirty="0">
                <a:solidFill>
                  <a:srgbClr val="0000FF"/>
                </a:solidFill>
              </a:rPr>
              <a:t>Unit: </a:t>
            </a:r>
            <a:r>
              <a:rPr lang="en-ZA" sz="2800" b="1" dirty="0" smtClean="0">
                <a:solidFill>
                  <a:srgbClr val="0000FF"/>
                </a:solidFill>
              </a:rPr>
              <a:t>J/C </a:t>
            </a:r>
            <a:r>
              <a:rPr lang="en-ZA" sz="2800" b="1" dirty="0">
                <a:solidFill>
                  <a:srgbClr val="0000FF"/>
                </a:solidFill>
              </a:rPr>
              <a:t>or </a:t>
            </a:r>
            <a:r>
              <a:rPr lang="en-ZA" sz="2800" b="1" dirty="0" smtClean="0">
                <a:solidFill>
                  <a:srgbClr val="0000FF"/>
                </a:solidFill>
              </a:rPr>
              <a:t>Volts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47637" y="2819400"/>
            <a:ext cx="8843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… the </a:t>
            </a:r>
            <a:r>
              <a:rPr lang="en-ZA" sz="3200" dirty="0">
                <a:solidFill>
                  <a:srgbClr val="FF0000"/>
                </a:solidFill>
              </a:rPr>
              <a:t>electrical potential energy </a:t>
            </a:r>
            <a:r>
              <a:rPr lang="en-ZA" sz="3200" dirty="0">
                <a:solidFill>
                  <a:srgbClr val="008000"/>
                </a:solidFill>
              </a:rPr>
              <a:t>of a </a:t>
            </a:r>
          </a:p>
          <a:p>
            <a:pPr algn="ctr"/>
            <a:r>
              <a:rPr lang="en-ZA" sz="3200" dirty="0">
                <a:solidFill>
                  <a:srgbClr val="008000"/>
                </a:solidFill>
              </a:rPr>
              <a:t>small test charge</a:t>
            </a:r>
            <a:r>
              <a:rPr lang="en-ZA" sz="3200" dirty="0">
                <a:solidFill>
                  <a:srgbClr val="FF0000"/>
                </a:solidFill>
              </a:rPr>
              <a:t> </a:t>
            </a:r>
            <a:r>
              <a:rPr lang="en-ZA" sz="3200" dirty="0"/>
              <a:t>placed at the point </a:t>
            </a:r>
            <a:r>
              <a:rPr lang="en-ZA" sz="3200" i="1" dirty="0"/>
              <a:t>P</a:t>
            </a:r>
            <a:r>
              <a:rPr lang="en-ZA" sz="3200" dirty="0">
                <a:solidFill>
                  <a:srgbClr val="FF0000"/>
                </a:solidFill>
              </a:rPr>
              <a:t> divided by the charge </a:t>
            </a:r>
            <a:r>
              <a:rPr lang="en-ZA" sz="3200" dirty="0"/>
              <a:t>on the test charge,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Potential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quation.electric potential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1" y="4647247"/>
            <a:ext cx="2080260" cy="1220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equation.electric potential.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5620" y="4952047"/>
            <a:ext cx="1363980" cy="731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9" grpId="0"/>
      <p:bldP spid="737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577012" y="4087812"/>
            <a:ext cx="144463" cy="1555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36925" y="4664075"/>
            <a:ext cx="144462" cy="1555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300" dirty="0"/>
              <a:t>Evaluate the </a:t>
            </a:r>
            <a:r>
              <a:rPr lang="en-ZA" sz="2300" dirty="0">
                <a:solidFill>
                  <a:srgbClr val="FF0000"/>
                </a:solidFill>
              </a:rPr>
              <a:t>difference between the electrical potential energy</a:t>
            </a:r>
            <a:r>
              <a:rPr lang="en-ZA" sz="2300" dirty="0"/>
              <a:t> of a </a:t>
            </a:r>
            <a:r>
              <a:rPr lang="en-ZA" sz="2300" dirty="0">
                <a:solidFill>
                  <a:srgbClr val="0000FF"/>
                </a:solidFill>
              </a:rPr>
              <a:t>test charge  </a:t>
            </a:r>
            <a:r>
              <a:rPr lang="en-ZA" sz="2300" dirty="0"/>
              <a:t>placed at the two points </a:t>
            </a:r>
            <a:r>
              <a:rPr lang="en-ZA" sz="2300" dirty="0">
                <a:solidFill>
                  <a:srgbClr val="009900"/>
                </a:solidFill>
              </a:rPr>
              <a:t>divided by the charge on the test charge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81387" y="4602162"/>
            <a:ext cx="45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i="1">
                <a:latin typeface="Times New Roman" pitchFamily="18" charset="0"/>
                <a:cs typeface="Times New Roman" pitchFamily="18" charset="0"/>
              </a:rPr>
              <a:t>a 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21475" y="4016375"/>
            <a:ext cx="363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i="1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57200" y="990600"/>
            <a:ext cx="8280400" cy="4537075"/>
            <a:chOff x="683568" y="116632"/>
            <a:chExt cx="8280920" cy="4536504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970923" y="4365834"/>
              <a:ext cx="7922122" cy="7937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970923" y="2421392"/>
              <a:ext cx="7922122" cy="1944442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-289230" y="1376785"/>
              <a:ext cx="4249202" cy="1728897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970923" y="188060"/>
              <a:ext cx="7993565" cy="4177774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754616" y="332939"/>
              <a:ext cx="4249202" cy="381659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-1152091" y="2241232"/>
              <a:ext cx="4247615" cy="1588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83568" y="4005518"/>
              <a:ext cx="647741" cy="647618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4800" dirty="0"/>
                <a:t>+</a:t>
              </a:r>
              <a:endParaRPr lang="en-US" sz="4800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76562" y="4087812"/>
            <a:ext cx="544513" cy="747713"/>
            <a:chOff x="6403894" y="2033832"/>
            <a:chExt cx="544370" cy="747096"/>
          </a:xfrm>
        </p:grpSpPr>
        <p:sp>
          <p:nvSpPr>
            <p:cNvPr id="24" name="Oval 23"/>
            <p:cNvSpPr/>
            <p:nvPr/>
          </p:nvSpPr>
          <p:spPr>
            <a:xfrm>
              <a:off x="6732421" y="2565206"/>
              <a:ext cx="215843" cy="2157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2" name="TextBox 24"/>
            <p:cNvSpPr txBox="1">
              <a:spLocks noChangeArrowheads="1"/>
            </p:cNvSpPr>
            <p:nvPr/>
          </p:nvSpPr>
          <p:spPr bwMode="auto">
            <a:xfrm>
              <a:off x="6403894" y="2033832"/>
              <a:ext cx="484301" cy="52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2800" i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ZA" sz="2800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145212" y="3609975"/>
            <a:ext cx="615950" cy="649287"/>
            <a:chOff x="6371973" y="2736000"/>
            <a:chExt cx="616245" cy="648072"/>
          </a:xfrm>
        </p:grpSpPr>
        <p:sp>
          <p:nvSpPr>
            <p:cNvPr id="13329" name="TextBox 20"/>
            <p:cNvSpPr txBox="1">
              <a:spLocks noChangeArrowheads="1"/>
            </p:cNvSpPr>
            <p:nvPr/>
          </p:nvSpPr>
          <p:spPr bwMode="auto">
            <a:xfrm>
              <a:off x="6371973" y="2736000"/>
              <a:ext cx="484635" cy="522241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2800" i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ZA" sz="2800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72215" y="3168576"/>
              <a:ext cx="216003" cy="2154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Potential Difference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1" descr="equation.electric potential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1987" y="1946275"/>
            <a:ext cx="2097405" cy="988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" name="Picture 39" descr="equation.electric potential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1987" y="1870075"/>
            <a:ext cx="4360545" cy="1091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1" name="Picture 40" descr="equation.electric potential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987" y="4460875"/>
            <a:ext cx="733425" cy="442913"/>
          </a:xfrm>
          <a:prstGeom prst="rect">
            <a:avLst/>
          </a:prstGeom>
        </p:spPr>
      </p:pic>
      <p:pic>
        <p:nvPicPr>
          <p:cNvPr id="42" name="Picture 41" descr="equation.electric potential.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2987" y="4156075"/>
            <a:ext cx="752475" cy="409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06504" grpId="0" build="allAtOnce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3023394" y="5049044"/>
            <a:ext cx="30972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716463" y="3667125"/>
            <a:ext cx="431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800" dirty="0"/>
              <a:t>Negative Charge</a:t>
            </a:r>
            <a:endParaRPr lang="en-US" sz="2800" dirty="0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7950" y="366712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800" dirty="0"/>
              <a:t>Positive Charge</a:t>
            </a:r>
            <a:endParaRPr lang="en-US" sz="2800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76200" y="976312"/>
            <a:ext cx="8991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</a:rPr>
              <a:t>All charge will spontaneously move </a:t>
            </a:r>
            <a:r>
              <a:rPr lang="en-ZA" sz="2800" dirty="0"/>
              <a:t>from points of </a:t>
            </a:r>
            <a:r>
              <a:rPr lang="en-ZA" sz="2800" dirty="0">
                <a:solidFill>
                  <a:srgbClr val="0000FF"/>
                </a:solidFill>
              </a:rPr>
              <a:t>high electrical potential energy </a:t>
            </a:r>
            <a:r>
              <a:rPr lang="en-ZA" sz="2800" dirty="0"/>
              <a:t>to points of </a:t>
            </a:r>
            <a:r>
              <a:rPr lang="en-ZA" sz="2800" dirty="0">
                <a:solidFill>
                  <a:srgbClr val="009900"/>
                </a:solidFill>
              </a:rPr>
              <a:t>lower electrical potential energy</a:t>
            </a:r>
            <a:r>
              <a:rPr lang="en-ZA" sz="2800" dirty="0"/>
              <a:t> (</a:t>
            </a:r>
            <a:r>
              <a:rPr lang="en-ZA" sz="2800" dirty="0" err="1" smtClean="0">
                <a:latin typeface="Symbol" pitchFamily="18" charset="2"/>
              </a:rPr>
              <a:t>D</a:t>
            </a:r>
            <a:r>
              <a:rPr lang="en-ZA" sz="2800" dirty="0" err="1" smtClean="0"/>
              <a:t>PE</a:t>
            </a:r>
            <a:r>
              <a:rPr lang="en-ZA" sz="2800" i="1" baseline="-25000" dirty="0" err="1" smtClean="0">
                <a:cs typeface="Times New Roman" pitchFamily="18" charset="0"/>
              </a:rPr>
              <a:t>elec</a:t>
            </a:r>
            <a:r>
              <a:rPr lang="en-ZA" sz="2800" dirty="0" smtClean="0"/>
              <a:t> </a:t>
            </a:r>
            <a:r>
              <a:rPr lang="en-ZA" sz="2800" dirty="0">
                <a:cs typeface="Times New Roman" pitchFamily="18" charset="0"/>
                <a:sym typeface="Symbol" pitchFamily="18" charset="2"/>
              </a:rPr>
              <a:t></a:t>
            </a:r>
            <a:r>
              <a:rPr lang="en-ZA" sz="2800" dirty="0">
                <a:cs typeface="Times New Roman" pitchFamily="18" charset="0"/>
              </a:rPr>
              <a:t> 0)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50" y="4343400"/>
            <a:ext cx="43195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2400" dirty="0">
                <a:solidFill>
                  <a:srgbClr val="FF0000"/>
                </a:solidFill>
              </a:rPr>
              <a:t>moves spontaneously from </a:t>
            </a:r>
            <a:r>
              <a:rPr lang="en-ZA" sz="2400" dirty="0"/>
              <a:t>points of </a:t>
            </a:r>
            <a:r>
              <a:rPr lang="en-ZA" sz="2400" dirty="0">
                <a:solidFill>
                  <a:srgbClr val="0000FF"/>
                </a:solidFill>
              </a:rPr>
              <a:t>high electric </a:t>
            </a:r>
            <a:r>
              <a:rPr lang="en-ZA" sz="2400" cap="all" dirty="0">
                <a:solidFill>
                  <a:srgbClr val="0000FF"/>
                </a:solidFill>
              </a:rPr>
              <a:t>potential</a:t>
            </a:r>
            <a:r>
              <a:rPr lang="en-ZA" sz="2400" dirty="0">
                <a:solidFill>
                  <a:srgbClr val="0000FF"/>
                </a:solidFill>
              </a:rPr>
              <a:t> </a:t>
            </a:r>
            <a:r>
              <a:rPr lang="en-ZA" sz="2400" dirty="0"/>
              <a:t>to points of </a:t>
            </a:r>
            <a:r>
              <a:rPr lang="en-ZA" sz="2400" dirty="0">
                <a:solidFill>
                  <a:srgbClr val="009900"/>
                </a:solidFill>
              </a:rPr>
              <a:t>lower </a:t>
            </a:r>
            <a:r>
              <a:rPr lang="en-ZA" sz="2400" dirty="0" smtClean="0">
                <a:solidFill>
                  <a:srgbClr val="009900"/>
                </a:solidFill>
              </a:rPr>
              <a:t>electric </a:t>
            </a:r>
            <a:r>
              <a:rPr lang="en-ZA" sz="2400" cap="all" dirty="0" smtClean="0">
                <a:solidFill>
                  <a:srgbClr val="009900"/>
                </a:solidFill>
              </a:rPr>
              <a:t>potential (</a:t>
            </a:r>
            <a:r>
              <a:rPr lang="en-ZA" sz="2400" cap="all" dirty="0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ZA" sz="2400" i="1" cap="all" dirty="0" smtClean="0">
                <a:solidFill>
                  <a:srgbClr val="009900"/>
                </a:solidFill>
                <a:cs typeface="Times New Roman" pitchFamily="18" charset="0"/>
              </a:rPr>
              <a:t>V</a:t>
            </a:r>
            <a:r>
              <a:rPr lang="en-ZA" sz="2400" cap="all" dirty="0" smtClean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ZA" sz="2400" cap="all" dirty="0">
                <a:solidFill>
                  <a:srgbClr val="009900"/>
                </a:solidFill>
                <a:cs typeface="Times New Roman" pitchFamily="18" charset="0"/>
              </a:rPr>
              <a:t>&lt; 0</a:t>
            </a:r>
            <a:r>
              <a:rPr lang="en-ZA" sz="2400" cap="all" dirty="0">
                <a:solidFill>
                  <a:srgbClr val="009900"/>
                </a:solidFill>
              </a:rPr>
              <a:t>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4343400"/>
            <a:ext cx="4240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2400" dirty="0">
                <a:solidFill>
                  <a:srgbClr val="FF0000"/>
                </a:solidFill>
              </a:rPr>
              <a:t>moves spontaneously from </a:t>
            </a:r>
            <a:r>
              <a:rPr lang="en-ZA" sz="2400" dirty="0"/>
              <a:t>points of </a:t>
            </a:r>
            <a:r>
              <a:rPr lang="en-ZA" sz="2400" dirty="0">
                <a:solidFill>
                  <a:srgbClr val="0000FF"/>
                </a:solidFill>
              </a:rPr>
              <a:t>low electric </a:t>
            </a:r>
            <a:r>
              <a:rPr lang="en-ZA" sz="2400" cap="all" dirty="0">
                <a:solidFill>
                  <a:srgbClr val="0000FF"/>
                </a:solidFill>
              </a:rPr>
              <a:t>potential</a:t>
            </a:r>
            <a:r>
              <a:rPr lang="en-ZA" sz="2400" dirty="0"/>
              <a:t> to points of </a:t>
            </a:r>
            <a:r>
              <a:rPr lang="en-ZA" sz="2400" dirty="0">
                <a:solidFill>
                  <a:srgbClr val="009900"/>
                </a:solidFill>
              </a:rPr>
              <a:t>higher electric </a:t>
            </a:r>
            <a:r>
              <a:rPr lang="en-ZA" sz="2400" cap="all" dirty="0" smtClean="0">
                <a:solidFill>
                  <a:srgbClr val="009900"/>
                </a:solidFill>
              </a:rPr>
              <a:t>potential (</a:t>
            </a:r>
            <a:r>
              <a:rPr lang="en-ZA" sz="2400" cap="all" dirty="0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ZA" sz="2400" i="1" cap="all" dirty="0" smtClean="0">
                <a:solidFill>
                  <a:srgbClr val="009900"/>
                </a:solidFill>
                <a:cs typeface="Times New Roman" pitchFamily="18" charset="0"/>
              </a:rPr>
              <a:t>V</a:t>
            </a:r>
            <a:r>
              <a:rPr lang="en-ZA" sz="2400" cap="all" dirty="0" smtClean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ZA" sz="2400" cap="all" dirty="0">
                <a:solidFill>
                  <a:srgbClr val="009900"/>
                </a:solidFill>
                <a:cs typeface="Times New Roman" pitchFamily="18" charset="0"/>
                <a:sym typeface="Symbol"/>
              </a:rPr>
              <a:t></a:t>
            </a:r>
            <a:r>
              <a:rPr lang="en-ZA" sz="2400" cap="all" dirty="0">
                <a:solidFill>
                  <a:srgbClr val="009900"/>
                </a:solidFill>
                <a:cs typeface="Times New Roman" pitchFamily="18" charset="0"/>
              </a:rPr>
              <a:t> 0</a:t>
            </a:r>
            <a:r>
              <a:rPr lang="en-ZA" sz="2400" cap="all" dirty="0">
                <a:solidFill>
                  <a:srgbClr val="009900"/>
                </a:solidFill>
              </a:rPr>
              <a:t>)</a:t>
            </a:r>
            <a:endParaRPr lang="en-US" sz="24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Potential Difference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quation.electric potential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516505"/>
            <a:ext cx="2097405" cy="988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1187450" y="4757738"/>
            <a:ext cx="1593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ZA" sz="24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ZA" sz="2400">
                <a:latin typeface="Times New Roman" pitchFamily="18" charset="0"/>
                <a:cs typeface="Times New Roman" pitchFamily="18" charset="0"/>
              </a:rPr>
              <a:t> = 200 V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47813" y="4941888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92950" y="1989138"/>
            <a:ext cx="142875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7299325" y="1806575"/>
            <a:ext cx="1593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ZA" sz="24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ZA" sz="2400">
                <a:latin typeface="Times New Roman" pitchFamily="18" charset="0"/>
                <a:cs typeface="Times New Roman" pitchFamily="18" charset="0"/>
              </a:rPr>
              <a:t> = 800 V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97313" y="3132138"/>
            <a:ext cx="458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ZA" sz="32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baseline="30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63713" y="2133600"/>
            <a:ext cx="5256212" cy="28082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6463" y="3357563"/>
            <a:ext cx="38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1835150" y="2276475"/>
            <a:ext cx="5229225" cy="28082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Capacitor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76200" y="990600"/>
            <a:ext cx="609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800" b="1" dirty="0"/>
              <a:t>Parallel-Plate </a:t>
            </a:r>
            <a:r>
              <a:rPr lang="en-ZA" sz="2800" b="1" dirty="0" smtClean="0"/>
              <a:t>Capacitor</a:t>
            </a:r>
            <a:r>
              <a:rPr lang="en-ZA" sz="2800" dirty="0" smtClean="0"/>
              <a:t> consists of two conducting plates that </a:t>
            </a:r>
            <a:r>
              <a:rPr lang="en-ZA" sz="2800" dirty="0" smtClean="0">
                <a:solidFill>
                  <a:schemeClr val="accent2"/>
                </a:solidFill>
              </a:rPr>
              <a:t>do not touch</a:t>
            </a:r>
            <a:r>
              <a:rPr lang="en-ZA" sz="2800" dirty="0" smtClean="0"/>
              <a:t>.  They are designed to </a:t>
            </a:r>
            <a:r>
              <a:rPr lang="en-ZA" sz="2800" dirty="0" smtClean="0">
                <a:solidFill>
                  <a:schemeClr val="accent1"/>
                </a:solidFill>
              </a:rPr>
              <a:t>store electric charge </a:t>
            </a:r>
            <a:r>
              <a:rPr lang="en-ZA" sz="2800" dirty="0" smtClean="0"/>
              <a:t>with the help of an </a:t>
            </a:r>
            <a:r>
              <a:rPr lang="en-ZA" sz="2800" dirty="0" smtClean="0">
                <a:solidFill>
                  <a:schemeClr val="accent2"/>
                </a:solidFill>
              </a:rPr>
              <a:t>electric field</a:t>
            </a:r>
            <a:r>
              <a:rPr lang="en-ZA" sz="2800" dirty="0" smtClean="0"/>
              <a:t>.</a:t>
            </a:r>
            <a:endParaRPr lang="en-GB" sz="2800" dirty="0"/>
          </a:p>
        </p:txBody>
      </p:sp>
      <p:pic>
        <p:nvPicPr>
          <p:cNvPr id="53" name="Picture 52" descr="equation.electric potential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657600"/>
            <a:ext cx="1935480" cy="563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7620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electrocardiogram detects heart defects by measuring </a:t>
            </a:r>
            <a:r>
              <a:rPr lang="en-US" dirty="0">
                <a:solidFill>
                  <a:schemeClr val="accent2"/>
                </a:solidFill>
              </a:rPr>
              <a:t>changes in potential </a:t>
            </a:r>
            <a:r>
              <a:rPr lang="en-US" dirty="0"/>
              <a:t>on the </a:t>
            </a:r>
            <a:r>
              <a:rPr lang="en-US" dirty="0">
                <a:solidFill>
                  <a:schemeClr val="accent1"/>
                </a:solidFill>
              </a:rPr>
              <a:t>surface of the heart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Electrocardiogram (ECG or EKG)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13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610600" cy="5181600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Just </a:t>
            </a:r>
            <a:r>
              <a:rPr lang="en-ZA" sz="2400" dirty="0"/>
              <a:t>like skeletal muscles, heart muscles are </a:t>
            </a:r>
            <a:r>
              <a:rPr lang="en-ZA" sz="2400" dirty="0">
                <a:solidFill>
                  <a:schemeClr val="accent2"/>
                </a:solidFill>
              </a:rPr>
              <a:t>electrically stimulated </a:t>
            </a:r>
            <a:r>
              <a:rPr lang="en-ZA" sz="2400" dirty="0"/>
              <a:t>to </a:t>
            </a:r>
            <a:r>
              <a:rPr lang="en-ZA" sz="2400" b="1" dirty="0"/>
              <a:t>contract</a:t>
            </a:r>
            <a:r>
              <a:rPr lang="en-ZA" sz="2400" dirty="0"/>
              <a:t>. </a:t>
            </a:r>
            <a:r>
              <a:rPr lang="en-ZA" sz="2400" dirty="0" smtClean="0"/>
              <a:t> This </a:t>
            </a:r>
            <a:r>
              <a:rPr lang="en-ZA" sz="2400" dirty="0"/>
              <a:t>stimulation is also called </a:t>
            </a:r>
            <a:r>
              <a:rPr lang="en-ZA" sz="2400" i="1" dirty="0"/>
              <a:t>activation</a:t>
            </a:r>
            <a:r>
              <a:rPr lang="en-ZA" sz="2400" dirty="0"/>
              <a:t> or </a:t>
            </a:r>
            <a:r>
              <a:rPr lang="en-ZA" sz="2400" i="1" dirty="0"/>
              <a:t>excitation</a:t>
            </a:r>
            <a:r>
              <a:rPr lang="en-ZA" sz="2400" dirty="0"/>
              <a:t>. </a:t>
            </a:r>
            <a:r>
              <a:rPr lang="en-ZA" sz="2400" dirty="0" smtClean="0"/>
              <a:t> Cardiac </a:t>
            </a:r>
            <a:r>
              <a:rPr lang="en-ZA" sz="2400" dirty="0"/>
              <a:t>muscles are </a:t>
            </a:r>
            <a:r>
              <a:rPr lang="en-ZA" sz="2400" dirty="0">
                <a:solidFill>
                  <a:schemeClr val="accent1"/>
                </a:solidFill>
              </a:rPr>
              <a:t>electrically charged at rest</a:t>
            </a:r>
            <a:r>
              <a:rPr lang="en-ZA" sz="2400" dirty="0"/>
              <a:t>. </a:t>
            </a:r>
            <a:r>
              <a:rPr lang="en-ZA" sz="2400" dirty="0" smtClean="0"/>
              <a:t> The inside of </a:t>
            </a:r>
            <a:r>
              <a:rPr lang="en-ZA" sz="2400" dirty="0"/>
              <a:t>the cell is </a:t>
            </a:r>
            <a:r>
              <a:rPr lang="en-ZA" sz="2400" dirty="0">
                <a:solidFill>
                  <a:schemeClr val="accent2"/>
                </a:solidFill>
              </a:rPr>
              <a:t>negatively charged </a:t>
            </a:r>
            <a:r>
              <a:rPr lang="en-ZA" sz="2400" dirty="0"/>
              <a:t>relative to the outside (resting potential</a:t>
            </a:r>
            <a:r>
              <a:rPr lang="en-ZA" sz="2400" dirty="0" smtClean="0"/>
              <a:t>). </a:t>
            </a:r>
            <a:r>
              <a:rPr lang="en-ZA" sz="2400" dirty="0"/>
              <a:t>If the cardiac muscle cells are electrically stimulated, they </a:t>
            </a:r>
            <a:r>
              <a:rPr lang="en-ZA" sz="2400" b="1" dirty="0">
                <a:solidFill>
                  <a:schemeClr val="accent2"/>
                </a:solidFill>
              </a:rPr>
              <a:t>depolarize</a:t>
            </a:r>
            <a:r>
              <a:rPr lang="en-ZA" sz="2400" dirty="0"/>
              <a:t> (the resting potential changes from negative to positive) and </a:t>
            </a:r>
            <a:r>
              <a:rPr lang="en-ZA" sz="2400" dirty="0">
                <a:solidFill>
                  <a:schemeClr val="accent1"/>
                </a:solidFill>
              </a:rPr>
              <a:t>contract</a:t>
            </a:r>
            <a:r>
              <a:rPr lang="en-ZA" sz="2400" dirty="0"/>
              <a:t>.  The depolarization </a:t>
            </a:r>
            <a:r>
              <a:rPr lang="en-ZA" sz="2400" dirty="0">
                <a:solidFill>
                  <a:srgbClr val="00B050"/>
                </a:solidFill>
              </a:rPr>
              <a:t>spreads</a:t>
            </a:r>
            <a:r>
              <a:rPr lang="en-ZA" sz="2400" dirty="0"/>
              <a:t> across the </a:t>
            </a:r>
            <a:r>
              <a:rPr lang="en-ZA" sz="2400" dirty="0" smtClean="0"/>
              <a:t>cell</a:t>
            </a:r>
            <a:r>
              <a:rPr lang="en-ZA" sz="2400" dirty="0"/>
              <a:t> </a:t>
            </a:r>
            <a:r>
              <a:rPr lang="en-ZA" sz="2400" dirty="0" smtClean="0"/>
              <a:t>and the entire muscle; the muscle then </a:t>
            </a:r>
            <a:r>
              <a:rPr lang="en-ZA" sz="2400" b="1" dirty="0" smtClean="0">
                <a:solidFill>
                  <a:schemeClr val="accent1"/>
                </a:solidFill>
              </a:rPr>
              <a:t>repolarizes</a:t>
            </a:r>
            <a:r>
              <a:rPr lang="en-ZA" sz="2400" dirty="0" smtClean="0">
                <a:solidFill>
                  <a:schemeClr val="accent1"/>
                </a:solidFill>
              </a:rPr>
              <a:t> </a:t>
            </a:r>
            <a:r>
              <a:rPr lang="en-ZA" sz="2400" dirty="0" smtClean="0"/>
              <a:t>to its original state.</a:t>
            </a:r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Electrocardiogram (ECG or EKG)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16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399" y="1066800"/>
            <a:ext cx="4664691" cy="51816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As the electrical impulse </a:t>
            </a:r>
            <a:r>
              <a:rPr lang="en-ZA" dirty="0">
                <a:solidFill>
                  <a:schemeClr val="accent2"/>
                </a:solidFill>
              </a:rPr>
              <a:t>spreads</a:t>
            </a:r>
            <a:r>
              <a:rPr lang="en-ZA" dirty="0"/>
              <a:t> through the heart, the electrical field changes continually in size and direction.  The ECG is a graph of these electrical cardiac signals. 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Electrocardiogram (ECG or EKG)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9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18: Electric Currents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8458200" cy="5105400"/>
          </a:xfrm>
          <a:prstGeom prst="rect">
            <a:avLst/>
          </a:prstGeom>
        </p:spPr>
        <p:txBody>
          <a:bodyPr anchor="t" anchorCtr="0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3100" dirty="0" smtClean="0"/>
              <a:t>The glow of a light bulb filament is caused by the </a:t>
            </a:r>
            <a:r>
              <a:rPr lang="en-ZA" sz="3100" dirty="0" smtClean="0">
                <a:solidFill>
                  <a:schemeClr val="accent2"/>
                </a:solidFill>
              </a:rPr>
              <a:t>electric current </a:t>
            </a:r>
            <a:r>
              <a:rPr lang="en-ZA" sz="3100" dirty="0" smtClean="0"/>
              <a:t>passing through it.  The electric energy is </a:t>
            </a:r>
            <a:r>
              <a:rPr lang="en-ZA" sz="3100" dirty="0" smtClean="0">
                <a:solidFill>
                  <a:schemeClr val="accent1"/>
                </a:solidFill>
              </a:rPr>
              <a:t>transformed</a:t>
            </a:r>
            <a:r>
              <a:rPr lang="en-ZA" sz="3100" dirty="0" smtClean="0"/>
              <a:t> into thermal energy, the wire’s </a:t>
            </a:r>
            <a:r>
              <a:rPr lang="en-ZA" sz="3100" dirty="0" smtClean="0">
                <a:solidFill>
                  <a:srgbClr val="00B050"/>
                </a:solidFill>
              </a:rPr>
              <a:t>temperature increasing </a:t>
            </a:r>
            <a:r>
              <a:rPr lang="en-ZA" sz="3100" dirty="0" smtClean="0"/>
              <a:t>until it starts to glow</a:t>
            </a:r>
          </a:p>
        </p:txBody>
      </p:sp>
    </p:spTree>
    <p:extLst>
      <p:ext uri="{BB962C8B-B14F-4D97-AF65-F5344CB8AC3E}">
        <p14:creationId xmlns:p14="http://schemas.microsoft.com/office/powerpoint/2010/main" val="235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1219200" y="16764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b="0" dirty="0"/>
              <a:t>The interaction between charges </a:t>
            </a:r>
            <a:r>
              <a:rPr lang="en-ZA" sz="3200" b="0" dirty="0" smtClean="0"/>
              <a:t>forms the </a:t>
            </a:r>
            <a:r>
              <a:rPr lang="en-ZA" sz="3200" b="0" dirty="0"/>
              <a:t>basis for </a:t>
            </a:r>
            <a:r>
              <a:rPr lang="en-ZA" sz="3200" b="0" dirty="0">
                <a:solidFill>
                  <a:schemeClr val="accent2"/>
                </a:solidFill>
              </a:rPr>
              <a:t>chemistry</a:t>
            </a:r>
            <a:r>
              <a:rPr lang="en-ZA" sz="3200" b="0" dirty="0"/>
              <a:t> &amp; </a:t>
            </a:r>
            <a:r>
              <a:rPr lang="en-ZA" sz="3200" b="0" dirty="0">
                <a:solidFill>
                  <a:schemeClr val="accent2"/>
                </a:solidFill>
              </a:rPr>
              <a:t>biochemistry</a:t>
            </a:r>
            <a:endParaRPr lang="en-GB" sz="3200" b="0" dirty="0">
              <a:solidFill>
                <a:schemeClr val="accent2"/>
              </a:solidFill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219200" y="4114800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>
                <a:solidFill>
                  <a:schemeClr val="accent2"/>
                </a:solidFill>
              </a:rPr>
              <a:t>Atoms and molecules </a:t>
            </a:r>
          </a:p>
          <a:p>
            <a:pPr algn="ctr"/>
            <a:r>
              <a:rPr lang="en-ZA" sz="3200" dirty="0">
                <a:solidFill>
                  <a:schemeClr val="accent2"/>
                </a:solidFill>
              </a:rPr>
              <a:t>are held together by </a:t>
            </a:r>
          </a:p>
          <a:p>
            <a:pPr algn="ctr"/>
            <a:r>
              <a:rPr lang="en-ZA" sz="3200" dirty="0"/>
              <a:t>electric forces</a:t>
            </a:r>
            <a:r>
              <a:rPr lang="en-ZA" sz="3200" dirty="0">
                <a:solidFill>
                  <a:schemeClr val="accent2"/>
                </a:solidFill>
              </a:rPr>
              <a:t>!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/>
          <a:lstStyle/>
          <a:p>
            <a:r>
              <a:rPr lang="en-US" dirty="0" smtClean="0"/>
              <a:t>Electric Charge &amp; Matter: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52400" y="102114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An </a:t>
            </a:r>
            <a:r>
              <a:rPr lang="en-ZA" sz="3200" dirty="0">
                <a:solidFill>
                  <a:srgbClr val="009900"/>
                </a:solidFill>
              </a:rPr>
              <a:t>electric circuit </a:t>
            </a:r>
            <a:r>
              <a:rPr lang="en-ZA" sz="3200" dirty="0"/>
              <a:t>consists of </a:t>
            </a:r>
            <a:r>
              <a:rPr lang="en-ZA" sz="3200" dirty="0">
                <a:solidFill>
                  <a:schemeClr val="accent2"/>
                </a:solidFill>
              </a:rPr>
              <a:t>energy sources and energy-consuming devices </a:t>
            </a:r>
            <a:r>
              <a:rPr lang="en-ZA" sz="3200" dirty="0"/>
              <a:t>connected by </a:t>
            </a:r>
            <a:r>
              <a:rPr lang="en-ZA" sz="3200" dirty="0">
                <a:solidFill>
                  <a:schemeClr val="accent2"/>
                </a:solidFill>
              </a:rPr>
              <a:t>conducting wires </a:t>
            </a:r>
            <a:r>
              <a:rPr lang="en-ZA" sz="3200" dirty="0"/>
              <a:t>through which </a:t>
            </a:r>
            <a:r>
              <a:rPr lang="en-ZA" sz="3200" dirty="0">
                <a:solidFill>
                  <a:srgbClr val="009900"/>
                </a:solidFill>
              </a:rPr>
              <a:t>charges move</a:t>
            </a:r>
            <a:endParaRPr lang="en-GB" sz="3200" dirty="0">
              <a:solidFill>
                <a:srgbClr val="0099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Circuit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Electric Battery (EMF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Source)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980182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 battery produces electricity by transforming chemical energy into electrical energy.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4953000"/>
            <a:ext cx="8991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Such devices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provide a </a:t>
            </a:r>
            <a:r>
              <a:rPr kumimoji="0" lang="en-Z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potential difference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across the circuit,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increasing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potential energy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of the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charges circulating </a:t>
            </a:r>
            <a:r>
              <a:rPr kumimoji="0" lang="en-Z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 the circuit every time they enter the device (“charge pump”)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2336800"/>
            <a:ext cx="1104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3657600" y="4507696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b="1" dirty="0" smtClean="0"/>
              <a:t>symbol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9"/>
          <p:cNvSpPr>
            <a:spLocks noChangeShapeType="1"/>
          </p:cNvSpPr>
          <p:nvPr/>
        </p:nvSpPr>
        <p:spPr bwMode="auto">
          <a:xfrm flipV="1">
            <a:off x="4981575" y="2103438"/>
            <a:ext cx="576263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10"/>
          <p:cNvSpPr>
            <a:spLocks noChangeShapeType="1"/>
          </p:cNvSpPr>
          <p:nvPr/>
        </p:nvSpPr>
        <p:spPr bwMode="auto">
          <a:xfrm>
            <a:off x="5484813" y="2103438"/>
            <a:ext cx="865187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3397250" y="2103438"/>
            <a:ext cx="1584325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urved Up Arrow 26"/>
          <p:cNvSpPr/>
          <p:nvPr/>
        </p:nvSpPr>
        <p:spPr>
          <a:xfrm rot="19616870">
            <a:off x="3541713" y="2300288"/>
            <a:ext cx="2894012" cy="1435100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294" name="AutoShape 3"/>
          <p:cNvSpPr>
            <a:spLocks noChangeArrowheads="1"/>
          </p:cNvSpPr>
          <p:nvPr/>
        </p:nvSpPr>
        <p:spPr bwMode="auto">
          <a:xfrm>
            <a:off x="3036888" y="2895600"/>
            <a:ext cx="792162" cy="1223963"/>
          </a:xfrm>
          <a:prstGeom prst="can">
            <a:avLst>
              <a:gd name="adj" fmla="val 3862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dirty="0"/>
              <a:t>12 V</a:t>
            </a:r>
            <a:endParaRPr lang="en-US" sz="2000" b="1" dirty="0"/>
          </a:p>
        </p:txBody>
      </p:sp>
      <p:sp>
        <p:nvSpPr>
          <p:cNvPr id="12295" name="AutoShape 4"/>
          <p:cNvSpPr>
            <a:spLocks noChangeArrowheads="1"/>
          </p:cNvSpPr>
          <p:nvPr/>
        </p:nvSpPr>
        <p:spPr bwMode="auto">
          <a:xfrm>
            <a:off x="3325813" y="2967038"/>
            <a:ext cx="215900" cy="144462"/>
          </a:xfrm>
          <a:prstGeom prst="can">
            <a:avLst>
              <a:gd name="adj" fmla="val 25000"/>
            </a:avLst>
          </a:prstGeom>
          <a:solidFill>
            <a:srgbClr val="EC61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 flipV="1">
            <a:off x="3397250" y="2103438"/>
            <a:ext cx="0" cy="8636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 flipV="1">
            <a:off x="3397250" y="4119563"/>
            <a:ext cx="0" cy="8636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3397250" y="4984750"/>
            <a:ext cx="3168650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134100" y="2535238"/>
            <a:ext cx="1871663" cy="1916112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350000" y="3255963"/>
            <a:ext cx="647700" cy="503237"/>
          </a:xfrm>
          <a:prstGeom prst="flowChartMagneticDrum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781800" y="318452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350000" y="2103438"/>
            <a:ext cx="0" cy="1296987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565900" y="3759200"/>
            <a:ext cx="0" cy="122555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6781800" y="3327400"/>
            <a:ext cx="3603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781800" y="3616325"/>
            <a:ext cx="3603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7034213" y="3314700"/>
            <a:ext cx="203200" cy="415925"/>
          </a:xfrm>
          <a:custGeom>
            <a:avLst/>
            <a:gdLst>
              <a:gd name="T0" fmla="*/ 2147483647 w 128"/>
              <a:gd name="T1" fmla="*/ 2147483647 h 262"/>
              <a:gd name="T2" fmla="*/ 2147483647 w 128"/>
              <a:gd name="T3" fmla="*/ 2147483647 h 262"/>
              <a:gd name="T4" fmla="*/ 2147483647 w 128"/>
              <a:gd name="T5" fmla="*/ 2147483647 h 262"/>
              <a:gd name="T6" fmla="*/ 2147483647 w 128"/>
              <a:gd name="T7" fmla="*/ 2147483647 h 262"/>
              <a:gd name="T8" fmla="*/ 2147483647 w 128"/>
              <a:gd name="T9" fmla="*/ 2147483647 h 262"/>
              <a:gd name="T10" fmla="*/ 2147483647 w 128"/>
              <a:gd name="T11" fmla="*/ 2147483647 h 262"/>
              <a:gd name="T12" fmla="*/ 2147483647 w 128"/>
              <a:gd name="T13" fmla="*/ 2147483647 h 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"/>
              <a:gd name="T22" fmla="*/ 0 h 262"/>
              <a:gd name="T23" fmla="*/ 128 w 128"/>
              <a:gd name="T24" fmla="*/ 262 h 2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" h="262">
                <a:moveTo>
                  <a:pt x="72" y="7"/>
                </a:moveTo>
                <a:cubicBezTo>
                  <a:pt x="0" y="56"/>
                  <a:pt x="128" y="0"/>
                  <a:pt x="56" y="49"/>
                </a:cubicBezTo>
                <a:cubicBezTo>
                  <a:pt x="15" y="109"/>
                  <a:pt x="49" y="43"/>
                  <a:pt x="72" y="83"/>
                </a:cubicBezTo>
                <a:cubicBezTo>
                  <a:pt x="78" y="93"/>
                  <a:pt x="67" y="106"/>
                  <a:pt x="64" y="117"/>
                </a:cubicBezTo>
                <a:cubicBezTo>
                  <a:pt x="67" y="125"/>
                  <a:pt x="73" y="133"/>
                  <a:pt x="72" y="142"/>
                </a:cubicBezTo>
                <a:cubicBezTo>
                  <a:pt x="70" y="152"/>
                  <a:pt x="56" y="158"/>
                  <a:pt x="56" y="168"/>
                </a:cubicBezTo>
                <a:cubicBezTo>
                  <a:pt x="56" y="262"/>
                  <a:pt x="86" y="189"/>
                  <a:pt x="64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>
            <a:off x="300038" y="3040063"/>
            <a:ext cx="2665412" cy="935037"/>
          </a:xfrm>
          <a:prstGeom prst="rightArrow">
            <a:avLst>
              <a:gd name="adj1" fmla="val 50000"/>
              <a:gd name="adj2" fmla="val 712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800" b="1" dirty="0"/>
              <a:t>Supply</a:t>
            </a:r>
            <a:endParaRPr lang="en-GB" sz="2800" b="1" dirty="0"/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 rot="-3169341">
            <a:off x="6817519" y="1780381"/>
            <a:ext cx="2447925" cy="792163"/>
          </a:xfrm>
          <a:prstGeom prst="leftArrow">
            <a:avLst>
              <a:gd name="adj1" fmla="val 50000"/>
              <a:gd name="adj2" fmla="val 77254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800" b="1" dirty="0"/>
              <a:t>Demand</a:t>
            </a:r>
            <a:endParaRPr lang="en-GB" sz="2800" b="1" dirty="0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957388" y="1958975"/>
            <a:ext cx="1439862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66" name="WordArt 22"/>
          <p:cNvSpPr>
            <a:spLocks noChangeArrowheads="1" noChangeShapeType="1" noTextEdit="1"/>
          </p:cNvSpPr>
          <p:nvPr/>
        </p:nvSpPr>
        <p:spPr bwMode="auto">
          <a:xfrm>
            <a:off x="373063" y="1168400"/>
            <a:ext cx="3009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Comic Sans MS"/>
              </a:rPr>
              <a:t>High potential</a:t>
            </a:r>
          </a:p>
        </p:txBody>
      </p:sp>
      <p:sp>
        <p:nvSpPr>
          <p:cNvPr id="108567" name="WordArt 23"/>
          <p:cNvSpPr>
            <a:spLocks noChangeArrowheads="1" noChangeShapeType="1" noTextEdit="1"/>
          </p:cNvSpPr>
          <p:nvPr/>
        </p:nvSpPr>
        <p:spPr bwMode="auto">
          <a:xfrm>
            <a:off x="228600" y="4695825"/>
            <a:ext cx="3009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Comic Sans MS"/>
              </a:rPr>
              <a:t>Low potential</a:t>
            </a:r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 flipV="1">
            <a:off x="1525588" y="4119563"/>
            <a:ext cx="1582737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76201" y="5432048"/>
            <a:ext cx="8991599" cy="8925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600" dirty="0"/>
              <a:t>E.g. a </a:t>
            </a:r>
            <a:r>
              <a:rPr lang="en-ZA" sz="2600" dirty="0" smtClean="0">
                <a:solidFill>
                  <a:schemeClr val="accent2"/>
                </a:solidFill>
              </a:rPr>
              <a:t>12 V </a:t>
            </a:r>
            <a:r>
              <a:rPr lang="en-ZA" sz="2600" dirty="0">
                <a:solidFill>
                  <a:schemeClr val="accent2"/>
                </a:solidFill>
              </a:rPr>
              <a:t>battery </a:t>
            </a:r>
            <a:r>
              <a:rPr lang="en-ZA" sz="2600" dirty="0"/>
              <a:t>gives </a:t>
            </a:r>
            <a:r>
              <a:rPr lang="en-ZA" sz="2600" dirty="0">
                <a:solidFill>
                  <a:schemeClr val="accent2"/>
                </a:solidFill>
              </a:rPr>
              <a:t>every </a:t>
            </a:r>
            <a:r>
              <a:rPr lang="en-ZA" sz="2600" dirty="0" smtClean="0">
                <a:solidFill>
                  <a:schemeClr val="accent2"/>
                </a:solidFill>
              </a:rPr>
              <a:t>1 C </a:t>
            </a:r>
            <a:r>
              <a:rPr lang="en-ZA" sz="2600" dirty="0"/>
              <a:t>of charge </a:t>
            </a:r>
            <a:r>
              <a:rPr lang="en-ZA" sz="2600" dirty="0" smtClean="0"/>
              <a:t>passing through </a:t>
            </a:r>
            <a:r>
              <a:rPr lang="en-ZA" sz="2600" dirty="0"/>
              <a:t>it </a:t>
            </a:r>
            <a:r>
              <a:rPr lang="en-ZA" sz="2600" dirty="0" smtClean="0"/>
              <a:t>  </a:t>
            </a:r>
            <a:r>
              <a:rPr lang="en-ZA" sz="2600" dirty="0" smtClean="0">
                <a:solidFill>
                  <a:schemeClr val="accent2"/>
                </a:solidFill>
              </a:rPr>
              <a:t>12 J </a:t>
            </a:r>
            <a:r>
              <a:rPr lang="en-ZA" sz="2600" dirty="0">
                <a:solidFill>
                  <a:schemeClr val="accent2"/>
                </a:solidFill>
              </a:rPr>
              <a:t>of potential energy</a:t>
            </a:r>
            <a:r>
              <a:rPr lang="en-ZA" sz="2600" dirty="0">
                <a:solidFill>
                  <a:srgbClr val="FF0000"/>
                </a:solidFill>
              </a:rPr>
              <a:t> </a:t>
            </a:r>
            <a:r>
              <a:rPr lang="en-ZA" sz="2600" dirty="0" smtClean="0"/>
              <a:t>which </a:t>
            </a:r>
            <a:r>
              <a:rPr lang="en-ZA" sz="2600" dirty="0"/>
              <a:t>is </a:t>
            </a:r>
            <a:r>
              <a:rPr lang="en-ZA" sz="2600" dirty="0">
                <a:solidFill>
                  <a:schemeClr val="accent1"/>
                </a:solidFill>
              </a:rPr>
              <a:t>lost in passing through the bulb</a:t>
            </a:r>
            <a:endParaRPr lang="en-GB" sz="2600" dirty="0">
              <a:solidFill>
                <a:schemeClr val="accent1"/>
              </a:solidFill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581400" y="990600"/>
            <a:ext cx="4576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400" dirty="0"/>
              <a:t>“Voltage Pump” </a:t>
            </a:r>
            <a:r>
              <a:rPr lang="en-ZA" sz="2400" dirty="0">
                <a:solidFill>
                  <a:schemeClr val="accent2"/>
                </a:solidFill>
              </a:rPr>
              <a:t>Boosts Potential Energy of Charges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Electric Battery (EMF Source)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8563" grpId="0" animBg="1"/>
      <p:bldP spid="108564" grpId="0" animBg="1"/>
      <p:bldP spid="108565" grpId="0" animBg="1"/>
      <p:bldP spid="108566" grpId="0" animBg="1"/>
      <p:bldP spid="108567" grpId="0" animBg="1"/>
      <p:bldP spid="108568" grpId="0" animBg="1"/>
      <p:bldP spid="108571" grpId="0" animBg="1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1371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ZA" sz="2400" dirty="0" smtClean="0"/>
              <a:t>In order for charge to flow, there has to be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ZA" sz="2400" dirty="0" smtClean="0"/>
              <a:t> a supply of </a:t>
            </a:r>
            <a:r>
              <a:rPr lang="en-ZA" sz="2400" dirty="0" smtClean="0">
                <a:solidFill>
                  <a:srgbClr val="FF0000"/>
                </a:solidFill>
              </a:rPr>
              <a:t>mobile charge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ZA" sz="2400" dirty="0" smtClean="0"/>
              <a:t> a </a:t>
            </a:r>
            <a:r>
              <a:rPr lang="en-ZA" sz="2400" dirty="0" smtClean="0">
                <a:solidFill>
                  <a:srgbClr val="FF0000"/>
                </a:solidFill>
              </a:rPr>
              <a:t>potential difference</a:t>
            </a:r>
            <a:r>
              <a:rPr lang="en-ZA" sz="2400" dirty="0" smtClean="0"/>
              <a:t> / </a:t>
            </a:r>
            <a:r>
              <a:rPr lang="en-ZA" sz="2400" dirty="0" smtClean="0">
                <a:solidFill>
                  <a:srgbClr val="0000FF"/>
                </a:solidFill>
              </a:rPr>
              <a:t>electric field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Current: Charge Flow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514600"/>
            <a:ext cx="8686800" cy="182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charges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flow…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…from the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to the lower potential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alternatively</a:t>
            </a:r>
            <a:endParaRPr kumimoji="0" lang="en-Z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 the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of the electric field</a:t>
            </a:r>
            <a:endParaRPr kumimoji="0" lang="en-Z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44958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defRPr/>
            </a:pPr>
            <a:r>
              <a:rPr lang="en-ZA" sz="2400" kern="0" dirty="0"/>
              <a:t>while, </a:t>
            </a:r>
            <a:r>
              <a:rPr lang="en-ZA" sz="2400" kern="0" dirty="0">
                <a:solidFill>
                  <a:srgbClr val="0000FF"/>
                </a:solidFill>
              </a:rPr>
              <a:t>negative charges </a:t>
            </a:r>
            <a:r>
              <a:rPr lang="en-ZA" sz="2400" kern="0" dirty="0"/>
              <a:t>will flow…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ZA" sz="2400" kern="0" dirty="0"/>
              <a:t>…from the </a:t>
            </a:r>
            <a:r>
              <a:rPr lang="en-ZA" sz="2400" kern="0" dirty="0">
                <a:solidFill>
                  <a:srgbClr val="FF0000"/>
                </a:solidFill>
              </a:rPr>
              <a:t>lower to the higher potential</a:t>
            </a:r>
            <a:r>
              <a:rPr lang="en-ZA" sz="2400" kern="0" dirty="0"/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ZA" sz="2400" kern="0" dirty="0" smtClean="0">
                <a:solidFill>
                  <a:srgbClr val="009900"/>
                </a:solidFill>
              </a:rPr>
              <a:t>or alternatively</a:t>
            </a:r>
            <a:endParaRPr lang="en-ZA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ZA" sz="2400" kern="0" dirty="0"/>
              <a:t>…in the </a:t>
            </a:r>
            <a:r>
              <a:rPr lang="en-ZA" sz="2400" kern="0" dirty="0">
                <a:solidFill>
                  <a:srgbClr val="FF0000"/>
                </a:solidFill>
              </a:rPr>
              <a:t>opposite</a:t>
            </a:r>
            <a:r>
              <a:rPr lang="en-ZA" sz="2400" kern="0" dirty="0"/>
              <a:t> </a:t>
            </a:r>
            <a:r>
              <a:rPr lang="en-ZA" sz="2400" kern="0" dirty="0">
                <a:solidFill>
                  <a:srgbClr val="FF0000"/>
                </a:solidFill>
              </a:rPr>
              <a:t>direction to the electric field</a:t>
            </a:r>
            <a:endParaRPr lang="en-ZA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179388" y="1055687"/>
            <a:ext cx="87360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b="1" dirty="0"/>
              <a:t>Current</a:t>
            </a:r>
            <a:r>
              <a:rPr lang="en-ZA" sz="3200" dirty="0"/>
              <a:t> is the </a:t>
            </a:r>
            <a:r>
              <a:rPr lang="en-ZA" sz="3200" dirty="0">
                <a:solidFill>
                  <a:schemeClr val="accent2"/>
                </a:solidFill>
              </a:rPr>
              <a:t>rate at which charge flows </a:t>
            </a:r>
            <a:r>
              <a:rPr lang="en-ZA" sz="3200" dirty="0"/>
              <a:t>through a perpendicular </a:t>
            </a:r>
            <a:r>
              <a:rPr lang="en-ZA" sz="3200" dirty="0" smtClean="0"/>
              <a:t>surface </a:t>
            </a:r>
            <a:endParaRPr lang="en-US" sz="3200" dirty="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2514600" y="4832277"/>
            <a:ext cx="36399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b="1" dirty="0">
                <a:solidFill>
                  <a:srgbClr val="009900"/>
                </a:solidFill>
              </a:rPr>
              <a:t>Unit: C/s or A (ampere)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Current: Equation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equation.electric cur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2819400"/>
            <a:ext cx="2019300" cy="1619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Current: Direction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219200" y="2667000"/>
            <a:ext cx="6477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700" dirty="0"/>
              <a:t>Moving charges (</a:t>
            </a:r>
            <a:r>
              <a:rPr lang="en-ZA" sz="2700" dirty="0">
                <a:solidFill>
                  <a:schemeClr val="accent2"/>
                </a:solidFill>
              </a:rPr>
              <a:t>charge carriers</a:t>
            </a:r>
            <a:r>
              <a:rPr lang="en-ZA" sz="2700" dirty="0"/>
              <a:t>) can be </a:t>
            </a:r>
            <a:r>
              <a:rPr lang="en-ZA" sz="2700" dirty="0">
                <a:solidFill>
                  <a:schemeClr val="accent1"/>
                </a:solidFill>
              </a:rPr>
              <a:t>positive</a:t>
            </a:r>
            <a:r>
              <a:rPr lang="en-ZA" sz="2700" dirty="0"/>
              <a:t>, </a:t>
            </a:r>
            <a:r>
              <a:rPr lang="en-ZA" sz="2700" dirty="0">
                <a:solidFill>
                  <a:srgbClr val="00B050"/>
                </a:solidFill>
              </a:rPr>
              <a:t>negative</a:t>
            </a:r>
            <a:r>
              <a:rPr lang="en-ZA" sz="2700" dirty="0"/>
              <a:t> or both… </a:t>
            </a:r>
          </a:p>
          <a:p>
            <a:pPr algn="ctr"/>
            <a:endParaRPr lang="en-ZA" sz="2700" dirty="0"/>
          </a:p>
          <a:p>
            <a:pPr algn="ctr"/>
            <a:r>
              <a:rPr lang="en-ZA" sz="2700" dirty="0"/>
              <a:t>In </a:t>
            </a:r>
            <a:r>
              <a:rPr lang="en-ZA" sz="2700" dirty="0">
                <a:solidFill>
                  <a:schemeClr val="accent1"/>
                </a:solidFill>
              </a:rPr>
              <a:t>metals</a:t>
            </a:r>
            <a:r>
              <a:rPr lang="en-ZA" sz="2700" dirty="0"/>
              <a:t> the charge carriers are </a:t>
            </a:r>
            <a:r>
              <a:rPr lang="en-ZA" sz="2700" dirty="0">
                <a:solidFill>
                  <a:srgbClr val="00B050"/>
                </a:solidFill>
              </a:rPr>
              <a:t>negative electrons</a:t>
            </a:r>
            <a:r>
              <a:rPr lang="en-ZA" sz="2700" dirty="0"/>
              <a:t>…</a:t>
            </a:r>
          </a:p>
          <a:p>
            <a:pPr algn="ctr"/>
            <a:endParaRPr lang="en-ZA" sz="27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980182"/>
            <a:ext cx="899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dirty="0" smtClean="0"/>
              <a:t>The </a:t>
            </a:r>
            <a:r>
              <a:rPr lang="en-US" sz="2700" dirty="0" smtClean="0">
                <a:solidFill>
                  <a:schemeClr val="accent2"/>
                </a:solidFill>
              </a:rPr>
              <a:t>direction of current </a:t>
            </a:r>
            <a:r>
              <a:rPr lang="en-US" sz="2700" dirty="0" smtClean="0"/>
              <a:t>is defined as the direction of flow of </a:t>
            </a:r>
            <a:r>
              <a:rPr lang="en-US" sz="2700" b="1" dirty="0" smtClean="0">
                <a:solidFill>
                  <a:schemeClr val="accent1"/>
                </a:solidFill>
              </a:rPr>
              <a:t>positive </a:t>
            </a:r>
            <a:r>
              <a:rPr lang="en-US" sz="2700" dirty="0" smtClean="0">
                <a:solidFill>
                  <a:schemeClr val="accent1"/>
                </a:solidFill>
              </a:rPr>
              <a:t>charge</a:t>
            </a:r>
            <a:r>
              <a:rPr lang="en-US" sz="2700" dirty="0" smtClean="0"/>
              <a:t>, even if it is </a:t>
            </a:r>
            <a:r>
              <a:rPr lang="en-US" sz="2700" b="1" dirty="0" smtClean="0"/>
              <a:t>not</a:t>
            </a:r>
            <a:r>
              <a:rPr lang="en-US" sz="2700" dirty="0" smtClean="0"/>
              <a:t> the </a:t>
            </a:r>
            <a:r>
              <a:rPr lang="en-US" sz="2700" dirty="0" smtClean="0">
                <a:solidFill>
                  <a:schemeClr val="accent1"/>
                </a:solidFill>
              </a:rPr>
              <a:t>positive charges </a:t>
            </a:r>
            <a:r>
              <a:rPr lang="en-US" sz="2700" dirty="0" smtClean="0"/>
              <a:t>that move.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8600" y="2698750"/>
            <a:ext cx="2104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dirty="0">
                <a:solidFill>
                  <a:schemeClr val="accent2"/>
                </a:solidFill>
              </a:rPr>
              <a:t>Ohm’s Law: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1" y="1066800"/>
            <a:ext cx="868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The </a:t>
            </a:r>
            <a:r>
              <a:rPr lang="en-ZA" sz="3200" dirty="0">
                <a:solidFill>
                  <a:schemeClr val="accent1"/>
                </a:solidFill>
              </a:rPr>
              <a:t>resistance of many materials </a:t>
            </a:r>
            <a:r>
              <a:rPr lang="en-ZA" sz="3200" dirty="0"/>
              <a:t>is </a:t>
            </a:r>
            <a:r>
              <a:rPr lang="en-ZA" sz="3200" dirty="0">
                <a:solidFill>
                  <a:srgbClr val="009900"/>
                </a:solidFill>
              </a:rPr>
              <a:t>constant over a wide range of </a:t>
            </a:r>
            <a:r>
              <a:rPr lang="en-ZA" sz="3200" dirty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ZA" sz="3200" b="1" i="1" dirty="0">
                <a:solidFill>
                  <a:srgbClr val="009900"/>
                </a:solidFill>
              </a:rPr>
              <a:t>V</a:t>
            </a:r>
            <a:r>
              <a:rPr lang="en-ZA" sz="3200" dirty="0">
                <a:solidFill>
                  <a:srgbClr val="009900"/>
                </a:solidFill>
              </a:rPr>
              <a:t> and </a:t>
            </a:r>
            <a:r>
              <a:rPr lang="en-ZA" sz="3200" b="1" i="1" dirty="0">
                <a:solidFill>
                  <a:srgbClr val="009900"/>
                </a:solidFill>
              </a:rPr>
              <a:t>I</a:t>
            </a:r>
            <a:endParaRPr lang="en-GB" sz="3200" b="1" i="1" dirty="0">
              <a:solidFill>
                <a:srgbClr val="009900"/>
              </a:solidFill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667000" y="2697540"/>
            <a:ext cx="62484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The </a:t>
            </a:r>
            <a:r>
              <a:rPr lang="en-ZA" sz="3200" dirty="0">
                <a:solidFill>
                  <a:srgbClr val="009900"/>
                </a:solidFill>
              </a:rPr>
              <a:t>current</a:t>
            </a:r>
            <a:r>
              <a:rPr lang="en-ZA" sz="3200" dirty="0"/>
              <a:t> in an </a:t>
            </a:r>
            <a:r>
              <a:rPr lang="en-ZA" sz="3200" dirty="0" err="1"/>
              <a:t>ohmic</a:t>
            </a:r>
            <a:r>
              <a:rPr lang="en-ZA" sz="3200" dirty="0"/>
              <a:t> resistor is </a:t>
            </a:r>
            <a:r>
              <a:rPr lang="en-ZA" sz="3200" dirty="0">
                <a:solidFill>
                  <a:schemeClr val="accent2"/>
                </a:solidFill>
              </a:rPr>
              <a:t>directly proportional </a:t>
            </a:r>
            <a:r>
              <a:rPr lang="en-ZA" sz="3200" dirty="0"/>
              <a:t>to the </a:t>
            </a:r>
            <a:r>
              <a:rPr lang="en-ZA" sz="3200" dirty="0">
                <a:solidFill>
                  <a:srgbClr val="009900"/>
                </a:solidFill>
              </a:rPr>
              <a:t>potential difference</a:t>
            </a:r>
            <a:r>
              <a:rPr lang="en-ZA" sz="3200" dirty="0"/>
              <a:t> applied across it</a:t>
            </a:r>
            <a:endParaRPr lang="en-GB" sz="32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Resistance: Ohm’s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 descr="equation.ohms law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924425"/>
            <a:ext cx="1990725" cy="638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utoUpdateAnimBg="0"/>
      <p:bldP spid="1392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95713"/>
            <a:ext cx="3253333" cy="25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838200" y="4419600"/>
            <a:ext cx="3314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dirty="0">
                <a:solidFill>
                  <a:schemeClr val="accent1"/>
                </a:solidFill>
              </a:rPr>
              <a:t>Non-</a:t>
            </a:r>
            <a:r>
              <a:rPr lang="en-ZA" sz="3200" dirty="0" err="1">
                <a:solidFill>
                  <a:schemeClr val="accent1"/>
                </a:solidFill>
              </a:rPr>
              <a:t>ohmic</a:t>
            </a:r>
            <a:r>
              <a:rPr lang="en-ZA" sz="3200" dirty="0">
                <a:solidFill>
                  <a:schemeClr val="accent1"/>
                </a:solidFill>
              </a:rPr>
              <a:t> device: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50925"/>
            <a:ext cx="3253333" cy="25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600200" y="1828800"/>
            <a:ext cx="2548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3200" dirty="0" err="1">
                <a:solidFill>
                  <a:schemeClr val="accent1"/>
                </a:solidFill>
              </a:rPr>
              <a:t>Ohmic</a:t>
            </a:r>
            <a:r>
              <a:rPr lang="en-ZA" sz="3200" dirty="0">
                <a:solidFill>
                  <a:schemeClr val="accent1"/>
                </a:solidFill>
              </a:rPr>
              <a:t> device: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Resistance: Ohm’s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equation.electric resistan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451038"/>
            <a:ext cx="2190750" cy="1504950"/>
          </a:xfrm>
          <a:ln w="12700">
            <a:solidFill>
              <a:schemeClr val="tx1"/>
            </a:solidFill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28700"/>
            <a:ext cx="8858250" cy="11811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ZA" dirty="0" smtClean="0">
                <a:solidFill>
                  <a:schemeClr val="accent1"/>
                </a:solidFill>
              </a:rPr>
              <a:t>Moving charges </a:t>
            </a:r>
            <a:r>
              <a:rPr lang="en-ZA" dirty="0" smtClean="0"/>
              <a:t>in a conductor collide with ionized atoms, thus experiencing </a:t>
            </a:r>
            <a:r>
              <a:rPr lang="en-ZA" dirty="0" smtClean="0">
                <a:solidFill>
                  <a:schemeClr val="accent2"/>
                </a:solidFill>
              </a:rPr>
              <a:t>resistance</a:t>
            </a: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4191000" y="3588381"/>
            <a:ext cx="481012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4114800" y="4426581"/>
            <a:ext cx="1718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dirty="0">
                <a:solidFill>
                  <a:schemeClr val="accent1"/>
                </a:solidFill>
              </a:rPr>
              <a:t>Resistance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250825" y="5257800"/>
            <a:ext cx="860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3200" dirty="0"/>
              <a:t>Resistance is high when a </a:t>
            </a:r>
            <a:r>
              <a:rPr lang="en-ZA" sz="3200" dirty="0">
                <a:solidFill>
                  <a:schemeClr val="accent2"/>
                </a:solidFill>
              </a:rPr>
              <a:t>small current </a:t>
            </a:r>
            <a:r>
              <a:rPr lang="en-ZA" sz="3200" dirty="0"/>
              <a:t>results from a </a:t>
            </a:r>
            <a:r>
              <a:rPr lang="en-ZA" sz="3200" dirty="0">
                <a:solidFill>
                  <a:schemeClr val="accent2"/>
                </a:solidFill>
              </a:rPr>
              <a:t>large potential difference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Resistance: Equation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2" grpId="0" animBg="1"/>
      <p:bldP spid="30773" grpId="0"/>
      <p:bldP spid="307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3868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200" dirty="0">
                <a:cs typeface="Times New Roman" pitchFamily="18" charset="0"/>
              </a:rPr>
              <a:t>Units: V/A or ohm</a:t>
            </a:r>
            <a:r>
              <a:rPr lang="en-ZA" sz="3200" dirty="0"/>
              <a:t> </a:t>
            </a:r>
            <a:r>
              <a:rPr lang="en-ZA" sz="3200" dirty="0">
                <a:cs typeface="Times New Roman" pitchFamily="18" charset="0"/>
              </a:rPr>
              <a:t>(</a:t>
            </a:r>
            <a:r>
              <a:rPr lang="en-ZA" sz="3200" dirty="0">
                <a:latin typeface="Symbol" pitchFamily="18" charset="2"/>
              </a:rPr>
              <a:t>W</a:t>
            </a:r>
            <a:r>
              <a:rPr lang="en-ZA" sz="3200" dirty="0">
                <a:cs typeface="Times New Roman" pitchFamily="18" charset="0"/>
              </a:rPr>
              <a:t>)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152400" y="50292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3200" dirty="0"/>
              <a:t>An </a:t>
            </a:r>
            <a:r>
              <a:rPr lang="en-ZA" sz="3200" dirty="0">
                <a:solidFill>
                  <a:schemeClr val="accent2"/>
                </a:solidFill>
              </a:rPr>
              <a:t>ideal conductor </a:t>
            </a:r>
            <a:r>
              <a:rPr lang="en-ZA" sz="3200" dirty="0">
                <a:solidFill>
                  <a:srgbClr val="009900"/>
                </a:solidFill>
              </a:rPr>
              <a:t>offers</a:t>
            </a:r>
            <a:r>
              <a:rPr lang="en-ZA" sz="3200" dirty="0">
                <a:solidFill>
                  <a:srgbClr val="006600"/>
                </a:solidFill>
              </a:rPr>
              <a:t> </a:t>
            </a:r>
            <a:r>
              <a:rPr lang="en-ZA" sz="3200" b="1" dirty="0">
                <a:solidFill>
                  <a:schemeClr val="accent2"/>
                </a:solidFill>
              </a:rPr>
              <a:t>NO</a:t>
            </a:r>
            <a:r>
              <a:rPr lang="en-ZA" sz="3200" dirty="0">
                <a:solidFill>
                  <a:srgbClr val="006600"/>
                </a:solidFill>
              </a:rPr>
              <a:t> </a:t>
            </a:r>
            <a:r>
              <a:rPr lang="en-ZA" sz="3200" dirty="0" smtClean="0">
                <a:solidFill>
                  <a:srgbClr val="009900"/>
                </a:solidFill>
              </a:rPr>
              <a:t>resistance </a:t>
            </a:r>
            <a:r>
              <a:rPr lang="en-ZA" sz="3200" dirty="0" smtClean="0"/>
              <a:t>to </a:t>
            </a:r>
            <a:r>
              <a:rPr lang="en-ZA" sz="3200" dirty="0"/>
              <a:t>the flow of </a:t>
            </a:r>
            <a:r>
              <a:rPr lang="en-ZA" sz="3200" dirty="0" smtClean="0"/>
              <a:t>charge</a:t>
            </a:r>
            <a:endParaRPr lang="en-GB" sz="3200" dirty="0"/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152400" y="37338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3200" dirty="0"/>
              <a:t>A </a:t>
            </a:r>
            <a:r>
              <a:rPr lang="en-ZA" sz="3200" dirty="0">
                <a:solidFill>
                  <a:schemeClr val="accent2"/>
                </a:solidFill>
              </a:rPr>
              <a:t>resistor</a:t>
            </a:r>
            <a:r>
              <a:rPr lang="en-ZA" sz="3200" dirty="0"/>
              <a:t> is </a:t>
            </a:r>
            <a:r>
              <a:rPr lang="en-ZA" sz="3200" b="1" dirty="0"/>
              <a:t>any</a:t>
            </a:r>
            <a:r>
              <a:rPr lang="en-ZA" sz="3200" dirty="0"/>
              <a:t> </a:t>
            </a:r>
            <a:r>
              <a:rPr lang="en-ZA" sz="3200" dirty="0">
                <a:solidFill>
                  <a:srgbClr val="009900"/>
                </a:solidFill>
              </a:rPr>
              <a:t>device that offers a </a:t>
            </a:r>
            <a:r>
              <a:rPr lang="en-ZA" sz="3200" dirty="0" smtClean="0">
                <a:solidFill>
                  <a:srgbClr val="009900"/>
                </a:solidFill>
              </a:rPr>
              <a:t>specified resistance</a:t>
            </a:r>
            <a:r>
              <a:rPr lang="en-ZA" sz="3200" dirty="0" smtClean="0"/>
              <a:t> </a:t>
            </a:r>
            <a:r>
              <a:rPr lang="en-ZA" sz="3200" dirty="0"/>
              <a:t>to the flow of </a:t>
            </a:r>
            <a:r>
              <a:rPr lang="en-ZA" sz="3200" dirty="0" smtClean="0"/>
              <a:t>charge</a:t>
            </a:r>
            <a:endParaRPr lang="en-GB" sz="3200" dirty="0"/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219200"/>
            <a:ext cx="85248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Resistance: Equation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Content Placeholder 10" descr="equation.electric resistanc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85850" y="1143000"/>
            <a:ext cx="2190750" cy="1504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7239000" y="281940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b="1" dirty="0" smtClean="0"/>
              <a:t>symbol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utoUpdateAnimBg="0"/>
      <p:bldP spid="137224" grpId="0" autoUpdateAnimBg="0"/>
      <p:bldP spid="137232" grpId="0" autoUpdateAnimBg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250825" y="1341438"/>
          <a:ext cx="36242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3" imgW="1282680" imgH="253800" progId="Equation.3">
                  <p:embed/>
                </p:oleObj>
              </mc:Choice>
              <mc:Fallback>
                <p:oleObj name="Equation" r:id="rId3" imgW="12826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3624263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250825" y="2708275"/>
          <a:ext cx="35274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5" imgW="1269720" imgH="241200" progId="Equation.3">
                  <p:embed/>
                </p:oleObj>
              </mc:Choice>
              <mc:Fallback>
                <p:oleObj name="Equation" r:id="rId5" imgW="1269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08275"/>
                        <a:ext cx="352742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323850" y="3933825"/>
          <a:ext cx="32337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7" imgW="1180800" imgH="241200" progId="Equation.3">
                  <p:embed/>
                </p:oleObj>
              </mc:Choice>
              <mc:Fallback>
                <p:oleObj name="Equation" r:id="rId7" imgW="11808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32337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6" name="Object 8"/>
          <p:cNvGraphicFramePr>
            <a:graphicFrameLocks noChangeAspect="1"/>
          </p:cNvGraphicFramePr>
          <p:nvPr/>
        </p:nvGraphicFramePr>
        <p:xfrm>
          <a:off x="585788" y="5410200"/>
          <a:ext cx="2889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9" imgW="1104840" imgH="203040" progId="">
                  <p:embed/>
                </p:oleObj>
              </mc:Choice>
              <mc:Fallback>
                <p:oleObj name="Equation" r:id="rId9" imgW="1104840" imgH="2030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410200"/>
                        <a:ext cx="2889250" cy="530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1331913" y="1844675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400">
                <a:solidFill>
                  <a:srgbClr val="FF0000"/>
                </a:solidFill>
              </a:rPr>
              <a:t>positive </a:t>
            </a:r>
            <a:r>
              <a:rPr lang="en-ZA" sz="2400">
                <a:solidFill>
                  <a:srgbClr val="FF0000"/>
                </a:solidFill>
                <a:latin typeface="Times New Roman" pitchFamily="18" charset="0"/>
              </a:rPr>
              <a:t>(+</a:t>
            </a:r>
            <a:r>
              <a:rPr lang="en-ZA" sz="24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ZA" sz="240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GB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1258888" y="4437063"/>
            <a:ext cx="196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400">
                <a:solidFill>
                  <a:srgbClr val="FF0000"/>
                </a:solidFill>
              </a:rPr>
              <a:t>negative </a:t>
            </a:r>
            <a:r>
              <a:rPr lang="en-ZA" sz="2400">
                <a:solidFill>
                  <a:srgbClr val="FF0000"/>
                </a:solidFill>
                <a:latin typeface="Times New Roman" pitchFamily="18" charset="0"/>
              </a:rPr>
              <a:t>(-</a:t>
            </a:r>
            <a:r>
              <a:rPr lang="en-ZA" sz="24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ZA" sz="240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GB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1403350" y="32131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2400">
                <a:solidFill>
                  <a:srgbClr val="FF0000"/>
                </a:solidFill>
              </a:rPr>
              <a:t>neutral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Charge &amp; Matter: The Atom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1" grpId="0"/>
      <p:bldP spid="304142" grpId="0"/>
      <p:bldP spid="3041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Circuits: Closed Loop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980182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In addition to a energy source (</a:t>
            </a:r>
            <a:r>
              <a:rPr lang="en-US" sz="3200" dirty="0" smtClean="0">
                <a:solidFill>
                  <a:schemeClr val="accent2"/>
                </a:solidFill>
              </a:rPr>
              <a:t>battery</a:t>
            </a:r>
            <a:r>
              <a:rPr lang="en-US" sz="3200" dirty="0" smtClean="0"/>
              <a:t>) and an energy-consuming device (</a:t>
            </a:r>
            <a:r>
              <a:rPr lang="en-US" sz="3200" dirty="0" smtClean="0">
                <a:solidFill>
                  <a:schemeClr val="accent2"/>
                </a:solidFill>
              </a:rPr>
              <a:t>resistor</a:t>
            </a:r>
            <a:r>
              <a:rPr lang="en-US" sz="3200" dirty="0" smtClean="0"/>
              <a:t>), we need a complete path or </a:t>
            </a:r>
            <a:r>
              <a:rPr lang="en-US" sz="3200" b="1" dirty="0" smtClean="0"/>
              <a:t>closed loop </a:t>
            </a:r>
            <a:r>
              <a:rPr lang="en-US" sz="3200" dirty="0" smtClean="0"/>
              <a:t>for the </a:t>
            </a:r>
            <a:r>
              <a:rPr lang="en-US" sz="3200" dirty="0" smtClean="0">
                <a:solidFill>
                  <a:schemeClr val="accent2"/>
                </a:solidFill>
              </a:rPr>
              <a:t>current</a:t>
            </a:r>
            <a:r>
              <a:rPr lang="en-US" sz="3200" dirty="0" smtClean="0"/>
              <a:t> to flow. 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52400" y="1056382"/>
            <a:ext cx="8839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A </a:t>
            </a:r>
            <a:r>
              <a:rPr lang="en-ZA" sz="3200" dirty="0">
                <a:solidFill>
                  <a:schemeClr val="accent2"/>
                </a:solidFill>
              </a:rPr>
              <a:t>circuit diagram </a:t>
            </a:r>
            <a:r>
              <a:rPr lang="en-ZA" sz="3200" dirty="0"/>
              <a:t>is a </a:t>
            </a:r>
            <a:r>
              <a:rPr lang="en-ZA" sz="3200" dirty="0">
                <a:solidFill>
                  <a:schemeClr val="accent1"/>
                </a:solidFill>
              </a:rPr>
              <a:t>stylized figure </a:t>
            </a:r>
            <a:r>
              <a:rPr lang="en-ZA" sz="3200" dirty="0"/>
              <a:t>representing an actual circuit</a:t>
            </a:r>
            <a:endParaRPr lang="en-US" sz="3200" dirty="0"/>
          </a:p>
        </p:txBody>
      </p:sp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40582"/>
            <a:ext cx="40052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292197" y="5486400"/>
            <a:ext cx="214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 b="1" dirty="0">
                <a:solidFill>
                  <a:srgbClr val="009900"/>
                </a:solidFill>
              </a:rPr>
              <a:t>Circuit Diagram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Circuit Diagrams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1600200"/>
            <a:ext cx="1800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800" dirty="0">
                <a:solidFill>
                  <a:schemeClr val="accent2"/>
                </a:solidFill>
              </a:rPr>
              <a:t>High Potential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73438" y="3694112"/>
            <a:ext cx="1655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800" dirty="0">
                <a:solidFill>
                  <a:schemeClr val="accent1"/>
                </a:solidFill>
              </a:rPr>
              <a:t>Lower Potential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524000" y="2286000"/>
            <a:ext cx="2318544" cy="2338625"/>
            <a:chOff x="1115616" y="2060575"/>
            <a:chExt cx="2016224" cy="20335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48284" y="2060575"/>
              <a:ext cx="1079500" cy="2033588"/>
              <a:chOff x="2051720" y="2134597"/>
              <a:chExt cx="1079500" cy="203382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051720" y="2636912"/>
                <a:ext cx="1079500" cy="1531511"/>
                <a:chOff x="1475656" y="2852936"/>
                <a:chExt cx="1079500" cy="1531511"/>
              </a:xfrm>
            </p:grpSpPr>
            <p:pic>
              <p:nvPicPr>
                <p:cNvPr id="308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5400000">
                  <a:off x="1716162" y="2612430"/>
                  <a:ext cx="598487" cy="1079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88" name="Line 38"/>
                <p:cNvSpPr>
                  <a:spLocks noChangeShapeType="1"/>
                </p:cNvSpPr>
                <p:nvPr/>
              </p:nvSpPr>
              <p:spPr bwMode="auto">
                <a:xfrm>
                  <a:off x="1547664" y="3573016"/>
                  <a:ext cx="928688" cy="6350"/>
                </a:xfrm>
                <a:prstGeom prst="line">
                  <a:avLst/>
                </a:prstGeom>
                <a:noFill/>
                <a:ln w="101600">
                  <a:solidFill>
                    <a:srgbClr val="0000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763564" y="3738116"/>
                  <a:ext cx="33855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ZA" sz="3600" i="1">
                      <a:latin typeface="Times New Roman" pitchFamily="18" charset="0"/>
                    </a:rPr>
                    <a:t>I</a:t>
                  </a:r>
                  <a:endParaRPr lang="en-GB" sz="3600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086" name="Text Box 54"/>
              <p:cNvSpPr txBox="1">
                <a:spLocks noChangeArrowheads="1"/>
              </p:cNvSpPr>
              <p:nvPr/>
            </p:nvSpPr>
            <p:spPr bwMode="auto">
              <a:xfrm>
                <a:off x="2305006" y="2134597"/>
                <a:ext cx="4667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ZA" sz="3600" i="1">
                    <a:latin typeface="Times New Roman" pitchFamily="18" charset="0"/>
                  </a:rPr>
                  <a:t>R</a:t>
                </a:r>
                <a:endParaRPr lang="en-GB" sz="3600" i="1">
                  <a:latin typeface="Times New Roman" pitchFamily="18" charset="0"/>
                </a:endParaRPr>
              </a:p>
            </p:txBody>
          </p:sp>
        </p:grpSp>
        <p:sp>
          <p:nvSpPr>
            <p:cNvPr id="3081" name="TextBox 11"/>
            <p:cNvSpPr txBox="1">
              <a:spLocks noChangeArrowheads="1"/>
            </p:cNvSpPr>
            <p:nvPr/>
          </p:nvSpPr>
          <p:spPr bwMode="auto">
            <a:xfrm>
              <a:off x="1115616" y="2204864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3200" i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TextBox 12"/>
            <p:cNvSpPr txBox="1">
              <a:spLocks noChangeArrowheads="1"/>
            </p:cNvSpPr>
            <p:nvPr/>
          </p:nvSpPr>
          <p:spPr bwMode="auto">
            <a:xfrm>
              <a:off x="2741990" y="2204864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3200" i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31527" y="2781300"/>
              <a:ext cx="215911" cy="2159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28577" y="2781300"/>
              <a:ext cx="215911" cy="2159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Difference Across Resistor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18" descr="equation.ohms law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943350"/>
            <a:ext cx="2219325" cy="628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52400" y="5257800"/>
            <a:ext cx="8839199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800" dirty="0" smtClean="0"/>
              <a:t>An electrical potential </a:t>
            </a:r>
            <a:r>
              <a:rPr lang="en-ZA" sz="2800" dirty="0" smtClean="0">
                <a:solidFill>
                  <a:schemeClr val="accent2"/>
                </a:solidFill>
              </a:rPr>
              <a:t>decrease</a:t>
            </a:r>
            <a:r>
              <a:rPr lang="en-ZA" sz="2800" dirty="0" smtClean="0"/>
              <a:t>, as from point </a:t>
            </a:r>
            <a:r>
              <a:rPr lang="en-ZA" sz="2800" b="1" dirty="0" smtClean="0"/>
              <a:t>a</a:t>
            </a:r>
            <a:r>
              <a:rPr lang="en-ZA" sz="2800" dirty="0" smtClean="0"/>
              <a:t> to point </a:t>
            </a:r>
            <a:r>
              <a:rPr lang="en-ZA" sz="2800" b="1" dirty="0" smtClean="0"/>
              <a:t>b</a:t>
            </a:r>
            <a:r>
              <a:rPr lang="en-ZA" sz="2800" dirty="0" smtClean="0"/>
              <a:t>, is often called a </a:t>
            </a:r>
            <a:r>
              <a:rPr lang="en-ZA" sz="2800" dirty="0" smtClean="0">
                <a:solidFill>
                  <a:schemeClr val="accent1"/>
                </a:solidFill>
              </a:rPr>
              <a:t>potential drop </a:t>
            </a:r>
            <a:r>
              <a:rPr lang="en-ZA" sz="2800" dirty="0" smtClean="0"/>
              <a:t>or </a:t>
            </a:r>
            <a:r>
              <a:rPr lang="en-ZA" sz="2800" dirty="0" smtClean="0">
                <a:solidFill>
                  <a:schemeClr val="accent1"/>
                </a:solidFill>
              </a:rPr>
              <a:t>voltage drop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2" name="Picture 21" descr="equation.ohms law.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504950"/>
            <a:ext cx="1924050" cy="904875"/>
          </a:xfrm>
          <a:prstGeom prst="rect">
            <a:avLst/>
          </a:prstGeom>
        </p:spPr>
      </p:pic>
      <p:pic>
        <p:nvPicPr>
          <p:cNvPr id="23" name="Picture 22" descr="equation.ohms law.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724150"/>
            <a:ext cx="300037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76" name="Text Box 32"/>
          <p:cNvSpPr txBox="1">
            <a:spLocks noChangeArrowheads="1"/>
          </p:cNvSpPr>
          <p:nvPr/>
        </p:nvSpPr>
        <p:spPr bwMode="auto">
          <a:xfrm>
            <a:off x="214312" y="5801380"/>
            <a:ext cx="877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</a:rPr>
              <a:t>Actual Electron </a:t>
            </a:r>
            <a:r>
              <a:rPr lang="en-ZA" sz="2800" b="1" dirty="0" smtClean="0">
                <a:solidFill>
                  <a:srgbClr val="FF0000"/>
                </a:solidFill>
              </a:rPr>
              <a:t>Current </a:t>
            </a:r>
            <a:r>
              <a:rPr lang="en-ZA" sz="2800" b="1" dirty="0">
                <a:solidFill>
                  <a:srgbClr val="FF0000"/>
                </a:solidFill>
              </a:rPr>
              <a:t>(low to high potential)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2230438" y="2385080"/>
            <a:ext cx="989012" cy="1662113"/>
          </a:xfrm>
          <a:prstGeom prst="can">
            <a:avLst>
              <a:gd name="adj" fmla="val 38614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2592388" y="2481918"/>
            <a:ext cx="268287" cy="195262"/>
          </a:xfrm>
          <a:prstGeom prst="can">
            <a:avLst>
              <a:gd name="adj" fmla="val 25000"/>
            </a:avLst>
          </a:prstGeom>
          <a:solidFill>
            <a:srgbClr val="EC61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V="1">
            <a:off x="2681288" y="1308755"/>
            <a:ext cx="1587" cy="117316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681288" y="1308755"/>
            <a:ext cx="1978025" cy="158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V="1">
            <a:off x="2681288" y="4047193"/>
            <a:ext cx="1587" cy="1173162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2681288" y="5221943"/>
            <a:ext cx="3956050" cy="317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4659313" y="1308755"/>
            <a:ext cx="719137" cy="158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5286375" y="1308755"/>
            <a:ext cx="1081088" cy="158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6097588" y="1894543"/>
            <a:ext cx="2336800" cy="26035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6367463" y="2874030"/>
            <a:ext cx="808037" cy="684213"/>
          </a:xfrm>
          <a:prstGeom prst="flowChartMagneticDrum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2"/>
          <p:cNvSpPr>
            <a:spLocks noChangeArrowheads="1"/>
          </p:cNvSpPr>
          <p:nvPr/>
        </p:nvSpPr>
        <p:spPr bwMode="auto">
          <a:xfrm>
            <a:off x="6905625" y="2777193"/>
            <a:ext cx="809625" cy="879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>
            <a:off x="6367463" y="1308755"/>
            <a:ext cx="1587" cy="17621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>
            <a:off x="6637338" y="3558243"/>
            <a:ext cx="1587" cy="16637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6905625" y="2970868"/>
            <a:ext cx="45085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905625" y="3362980"/>
            <a:ext cx="45085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7221538" y="2953405"/>
            <a:ext cx="254000" cy="565150"/>
          </a:xfrm>
          <a:custGeom>
            <a:avLst/>
            <a:gdLst>
              <a:gd name="T0" fmla="*/ 2147483647 w 128"/>
              <a:gd name="T1" fmla="*/ 2147483647 h 262"/>
              <a:gd name="T2" fmla="*/ 2147483647 w 128"/>
              <a:gd name="T3" fmla="*/ 2147483647 h 262"/>
              <a:gd name="T4" fmla="*/ 2147483647 w 128"/>
              <a:gd name="T5" fmla="*/ 2147483647 h 262"/>
              <a:gd name="T6" fmla="*/ 2147483647 w 128"/>
              <a:gd name="T7" fmla="*/ 2147483647 h 262"/>
              <a:gd name="T8" fmla="*/ 2147483647 w 128"/>
              <a:gd name="T9" fmla="*/ 2147483647 h 262"/>
              <a:gd name="T10" fmla="*/ 2147483647 w 128"/>
              <a:gd name="T11" fmla="*/ 2147483647 h 262"/>
              <a:gd name="T12" fmla="*/ 2147483647 w 128"/>
              <a:gd name="T13" fmla="*/ 2147483647 h 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"/>
              <a:gd name="T22" fmla="*/ 0 h 262"/>
              <a:gd name="T23" fmla="*/ 128 w 128"/>
              <a:gd name="T24" fmla="*/ 262 h 2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" h="262">
                <a:moveTo>
                  <a:pt x="72" y="7"/>
                </a:moveTo>
                <a:cubicBezTo>
                  <a:pt x="0" y="56"/>
                  <a:pt x="128" y="0"/>
                  <a:pt x="56" y="49"/>
                </a:cubicBezTo>
                <a:cubicBezTo>
                  <a:pt x="15" y="109"/>
                  <a:pt x="49" y="43"/>
                  <a:pt x="72" y="83"/>
                </a:cubicBezTo>
                <a:cubicBezTo>
                  <a:pt x="78" y="93"/>
                  <a:pt x="67" y="106"/>
                  <a:pt x="64" y="117"/>
                </a:cubicBezTo>
                <a:cubicBezTo>
                  <a:pt x="67" y="125"/>
                  <a:pt x="73" y="133"/>
                  <a:pt x="72" y="142"/>
                </a:cubicBezTo>
                <a:cubicBezTo>
                  <a:pt x="70" y="152"/>
                  <a:pt x="56" y="158"/>
                  <a:pt x="56" y="168"/>
                </a:cubicBezTo>
                <a:cubicBezTo>
                  <a:pt x="56" y="262"/>
                  <a:pt x="86" y="189"/>
                  <a:pt x="64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Line 21"/>
          <p:cNvSpPr>
            <a:spLocks noChangeShapeType="1"/>
          </p:cNvSpPr>
          <p:nvPr/>
        </p:nvSpPr>
        <p:spPr bwMode="auto">
          <a:xfrm flipV="1">
            <a:off x="2951163" y="1600855"/>
            <a:ext cx="0" cy="5873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22"/>
          <p:cNvSpPr>
            <a:spLocks noChangeShapeType="1"/>
          </p:cNvSpPr>
          <p:nvPr/>
        </p:nvSpPr>
        <p:spPr bwMode="auto">
          <a:xfrm>
            <a:off x="2951163" y="1600855"/>
            <a:ext cx="989012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Line 23"/>
          <p:cNvSpPr>
            <a:spLocks noChangeShapeType="1"/>
          </p:cNvSpPr>
          <p:nvPr/>
        </p:nvSpPr>
        <p:spPr bwMode="auto">
          <a:xfrm flipV="1">
            <a:off x="6367463" y="4340880"/>
            <a:ext cx="0" cy="5857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Line 25"/>
          <p:cNvSpPr>
            <a:spLocks noChangeShapeType="1"/>
          </p:cNvSpPr>
          <p:nvPr/>
        </p:nvSpPr>
        <p:spPr bwMode="auto">
          <a:xfrm>
            <a:off x="5378450" y="4926668"/>
            <a:ext cx="98901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9" name="Text Box 27"/>
          <p:cNvSpPr txBox="1">
            <a:spLocks noChangeArrowheads="1"/>
          </p:cNvSpPr>
          <p:nvPr/>
        </p:nvSpPr>
        <p:spPr bwMode="auto">
          <a:xfrm>
            <a:off x="3555195" y="1797705"/>
            <a:ext cx="21558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2800" b="1" dirty="0">
                <a:solidFill>
                  <a:srgbClr val="006600"/>
                </a:solidFill>
              </a:rPr>
              <a:t>Conventional</a:t>
            </a:r>
          </a:p>
          <a:p>
            <a:pPr algn="ctr"/>
            <a:r>
              <a:rPr lang="en-ZA" sz="2800" b="1" dirty="0">
                <a:solidFill>
                  <a:srgbClr val="006600"/>
                </a:solidFill>
              </a:rPr>
              <a:t>Current</a:t>
            </a:r>
            <a:endParaRPr lang="en-GB" sz="2800" b="1" dirty="0">
              <a:solidFill>
                <a:srgbClr val="006600"/>
              </a:solidFill>
            </a:endParaRPr>
          </a:p>
        </p:txBody>
      </p:sp>
      <p:sp>
        <p:nvSpPr>
          <p:cNvPr id="39960" name="Line 28"/>
          <p:cNvSpPr>
            <a:spLocks noChangeShapeType="1"/>
          </p:cNvSpPr>
          <p:nvPr/>
        </p:nvSpPr>
        <p:spPr bwMode="auto">
          <a:xfrm flipV="1">
            <a:off x="2411413" y="4926668"/>
            <a:ext cx="0" cy="587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29"/>
          <p:cNvSpPr>
            <a:spLocks noChangeShapeType="1"/>
          </p:cNvSpPr>
          <p:nvPr/>
        </p:nvSpPr>
        <p:spPr bwMode="auto">
          <a:xfrm>
            <a:off x="2411413" y="5515630"/>
            <a:ext cx="9890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30"/>
          <p:cNvSpPr>
            <a:spLocks noChangeShapeType="1"/>
          </p:cNvSpPr>
          <p:nvPr/>
        </p:nvSpPr>
        <p:spPr bwMode="auto">
          <a:xfrm>
            <a:off x="5648325" y="1015068"/>
            <a:ext cx="98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31"/>
          <p:cNvSpPr>
            <a:spLocks noChangeShapeType="1"/>
          </p:cNvSpPr>
          <p:nvPr/>
        </p:nvSpPr>
        <p:spPr bwMode="auto">
          <a:xfrm flipV="1">
            <a:off x="6637338" y="1015068"/>
            <a:ext cx="0" cy="5857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2344738" y="3055005"/>
            <a:ext cx="8223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b="1" dirty="0"/>
              <a:t>12 V</a:t>
            </a:r>
            <a:endParaRPr lang="en-US" b="1" dirty="0"/>
          </a:p>
        </p:txBody>
      </p:sp>
      <p:sp>
        <p:nvSpPr>
          <p:cNvPr id="39965" name="Text Box 18"/>
          <p:cNvSpPr txBox="1">
            <a:spLocks noChangeArrowheads="1"/>
          </p:cNvSpPr>
          <p:nvPr/>
        </p:nvSpPr>
        <p:spPr bwMode="auto">
          <a:xfrm>
            <a:off x="2076450" y="1696105"/>
            <a:ext cx="46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4000" b="1">
                <a:solidFill>
                  <a:srgbClr val="FF0000"/>
                </a:solidFill>
                <a:latin typeface="Symbol" pitchFamily="18" charset="2"/>
              </a:rPr>
              <a:t>+</a:t>
            </a:r>
            <a:endParaRPr lang="en-GB" sz="40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9966" name="Text Box 19"/>
          <p:cNvSpPr txBox="1">
            <a:spLocks noChangeArrowheads="1"/>
          </p:cNvSpPr>
          <p:nvPr/>
        </p:nvSpPr>
        <p:spPr bwMode="auto">
          <a:xfrm>
            <a:off x="2076450" y="3734455"/>
            <a:ext cx="46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4000" b="1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en-GB" sz="40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7439" name="TextBox 30"/>
          <p:cNvSpPr txBox="1">
            <a:spLocks noChangeArrowheads="1"/>
          </p:cNvSpPr>
          <p:nvPr/>
        </p:nvSpPr>
        <p:spPr bwMode="auto">
          <a:xfrm>
            <a:off x="34925" y="2937530"/>
            <a:ext cx="225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28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Z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 </a:t>
            </a:r>
            <a:r>
              <a:rPr lang="en-ZA" sz="28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2800" i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Z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= 12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0" name="TextBox 31"/>
          <p:cNvSpPr txBox="1">
            <a:spLocks noChangeArrowheads="1"/>
          </p:cNvSpPr>
          <p:nvPr/>
        </p:nvSpPr>
        <p:spPr bwMode="auto">
          <a:xfrm>
            <a:off x="3708400" y="2937530"/>
            <a:ext cx="227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2800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Z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ZA" sz="28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28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Z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800" dirty="0">
                <a:latin typeface="Times New Roman" pitchFamily="18" charset="0"/>
                <a:cs typeface="Times New Roman" pitchFamily="18" charset="0"/>
              </a:rPr>
              <a:t>= 12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92275" y="1992968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86525" y="1488143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69113" y="4448830"/>
            <a:ext cx="3667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92275" y="4088468"/>
            <a:ext cx="388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 Circuits: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6" grpId="0"/>
      <p:bldP spid="39955" grpId="0" animBg="1"/>
      <p:bldP spid="39956" grpId="0" animBg="1"/>
      <p:bldP spid="39957" grpId="0" animBg="1"/>
      <p:bldP spid="39958" grpId="0" animBg="1"/>
      <p:bldP spid="39959" grpId="0"/>
      <p:bldP spid="39960" grpId="0" animBg="1"/>
      <p:bldP spid="39961" grpId="0" animBg="1"/>
      <p:bldP spid="39962" grpId="0" animBg="1"/>
      <p:bldP spid="39963" grpId="0" animBg="1"/>
      <p:bldP spid="39965" grpId="0"/>
      <p:bldP spid="39966" grpId="0"/>
      <p:bldP spid="17439" grpId="0"/>
      <p:bldP spid="17440" grpId="0"/>
      <p:bldP spid="33" grpId="0"/>
      <p:bldP spid="34" grpId="0"/>
      <p:bldP spid="35" grpId="0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Electrical Energy &amp; Power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955039"/>
            <a:ext cx="4504848" cy="538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spect="1" noChangeArrowheads="1"/>
          </p:cNvSpPr>
          <p:nvPr/>
        </p:nvSpPr>
        <p:spPr bwMode="auto">
          <a:xfrm>
            <a:off x="5819961" y="4540984"/>
            <a:ext cx="3089752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000" dirty="0">
                <a:latin typeface="Calibri" pitchFamily="34" charset="0"/>
                <a:cs typeface="Calibri" pitchFamily="34" charset="0"/>
              </a:rPr>
              <a:t>Chemical Energy in Battery</a:t>
            </a:r>
          </a:p>
          <a:p>
            <a:pPr algn="ctr" eaLnBrk="1" hangingPunct="1"/>
            <a:endParaRPr lang="en-ZA" sz="1000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ZA" sz="2000" dirty="0">
                <a:latin typeface="Calibri" pitchFamily="34" charset="0"/>
                <a:cs typeface="Calibri" pitchFamily="34" charset="0"/>
              </a:rPr>
              <a:t>Kinetic Energy of Charge Carriers</a:t>
            </a:r>
          </a:p>
          <a:p>
            <a:pPr algn="ctr" eaLnBrk="1" hangingPunct="1"/>
            <a:endParaRPr lang="en-ZA" sz="1000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ZA" sz="2000" dirty="0">
                <a:latin typeface="Calibri" pitchFamily="34" charset="0"/>
                <a:cs typeface="Calibri" pitchFamily="34" charset="0"/>
              </a:rPr>
              <a:t>Thermal Energy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>
            <a:spLocks noChangeAspect="1" noChangeArrowheads="1"/>
          </p:cNvSpPr>
          <p:nvPr/>
        </p:nvSpPr>
        <p:spPr bwMode="auto">
          <a:xfrm>
            <a:off x="76200" y="2217003"/>
            <a:ext cx="1336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High potential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>
            <a:spLocks noChangeAspect="1" noChangeArrowheads="1"/>
          </p:cNvSpPr>
          <p:nvPr/>
        </p:nvSpPr>
        <p:spPr bwMode="auto">
          <a:xfrm>
            <a:off x="2176463" y="5659754"/>
            <a:ext cx="1938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Ground: </a:t>
            </a:r>
          </a:p>
          <a:p>
            <a:pPr algn="ctr" eaLnBrk="1" hangingPunct="1"/>
            <a:r>
              <a:rPr lang="en-ZA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Zero potential</a:t>
            </a:r>
            <a:endParaRPr lang="en-US" sz="20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Up Arrow 7"/>
          <p:cNvSpPr>
            <a:spLocks noChangeAspect="1"/>
          </p:cNvSpPr>
          <p:nvPr/>
        </p:nvSpPr>
        <p:spPr>
          <a:xfrm>
            <a:off x="2176462" y="2743200"/>
            <a:ext cx="260033" cy="1175861"/>
          </a:xfrm>
          <a:prstGeom prst="upArrow">
            <a:avLst>
              <a:gd name="adj1" fmla="val 43402"/>
              <a:gd name="adj2" fmla="val 750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spect="1" noChangeArrowheads="1"/>
          </p:cNvSpPr>
          <p:nvPr/>
        </p:nvSpPr>
        <p:spPr bwMode="auto">
          <a:xfrm>
            <a:off x="2507614" y="2209800"/>
            <a:ext cx="21405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000" dirty="0">
                <a:solidFill>
                  <a:srgbClr val="0000FF"/>
                </a:solidFill>
                <a:latin typeface="+mn-lt"/>
              </a:rPr>
              <a:t>Electrical potential energy</a:t>
            </a:r>
            <a:r>
              <a:rPr lang="en-ZA" sz="2000" dirty="0">
                <a:latin typeface="+mn-lt"/>
              </a:rPr>
              <a:t> of charge </a:t>
            </a:r>
            <a:r>
              <a:rPr lang="el-GR" sz="2000" i="1" dirty="0" smtClean="0">
                <a:latin typeface="+mn-lt"/>
              </a:rPr>
              <a:t>Δ</a:t>
            </a:r>
            <a:r>
              <a:rPr lang="en-ZA" sz="2000" i="1" dirty="0" smtClean="0">
                <a:latin typeface="+mn-lt"/>
                <a:cs typeface="Times New Roman" pitchFamily="18" charset="0"/>
              </a:rPr>
              <a:t>Q</a:t>
            </a:r>
            <a:r>
              <a:rPr lang="en-ZA" sz="2000" dirty="0" smtClean="0">
                <a:latin typeface="+mn-lt"/>
              </a:rPr>
              <a:t> </a:t>
            </a:r>
            <a:r>
              <a:rPr lang="en-ZA" sz="2000" dirty="0">
                <a:solidFill>
                  <a:srgbClr val="0000FF"/>
                </a:solidFill>
                <a:latin typeface="+mn-lt"/>
              </a:rPr>
              <a:t>increases</a:t>
            </a:r>
            <a:r>
              <a:rPr lang="en-ZA" sz="2000" dirty="0">
                <a:latin typeface="+mn-lt"/>
              </a:rPr>
              <a:t> by </a:t>
            </a:r>
            <a:r>
              <a:rPr lang="el-GR" sz="2000" i="1" dirty="0" smtClean="0">
                <a:latin typeface="+mn-lt"/>
              </a:rPr>
              <a:t>Δ</a:t>
            </a:r>
            <a:r>
              <a:rPr lang="en-ZA" sz="2000" i="1" dirty="0" smtClean="0">
                <a:latin typeface="+mn-lt"/>
                <a:cs typeface="Times New Roman" pitchFamily="18" charset="0"/>
              </a:rPr>
              <a:t>Q</a:t>
            </a:r>
            <a:r>
              <a:rPr lang="el-GR" sz="2000" i="1" dirty="0" smtClean="0">
                <a:latin typeface="+mn-lt"/>
              </a:rPr>
              <a:t> Δ</a:t>
            </a:r>
            <a:r>
              <a:rPr lang="en-ZA" sz="2000" i="1" dirty="0" smtClean="0">
                <a:latin typeface="+mn-lt"/>
                <a:cs typeface="Times New Roman" pitchFamily="18" charset="0"/>
              </a:rPr>
              <a:t>V</a:t>
            </a:r>
            <a:r>
              <a:rPr lang="en-ZA" sz="2000" dirty="0">
                <a:latin typeface="+mn-lt"/>
              </a:rPr>
              <a:t>, while </a:t>
            </a:r>
            <a:r>
              <a:rPr lang="en-ZA" sz="2000" dirty="0">
                <a:solidFill>
                  <a:srgbClr val="009900"/>
                </a:solidFill>
                <a:latin typeface="+mn-lt"/>
              </a:rPr>
              <a:t>chemical potential energy</a:t>
            </a:r>
            <a:r>
              <a:rPr lang="en-ZA" sz="2000" dirty="0">
                <a:latin typeface="+mn-lt"/>
              </a:rPr>
              <a:t> of battery </a:t>
            </a:r>
            <a:r>
              <a:rPr lang="en-ZA" sz="2000" dirty="0">
                <a:solidFill>
                  <a:srgbClr val="009900"/>
                </a:solidFill>
                <a:latin typeface="+mn-lt"/>
              </a:rPr>
              <a:t>decreases</a:t>
            </a:r>
            <a:r>
              <a:rPr lang="en-ZA" sz="2000" dirty="0">
                <a:latin typeface="+mn-lt"/>
              </a:rPr>
              <a:t> by this amount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>
            <a:spLocks noChangeAspect="1" noChangeArrowheads="1"/>
          </p:cNvSpPr>
          <p:nvPr/>
        </p:nvSpPr>
        <p:spPr bwMode="auto">
          <a:xfrm>
            <a:off x="6497637" y="2404408"/>
            <a:ext cx="2417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000" dirty="0">
                <a:solidFill>
                  <a:srgbClr val="009900"/>
                </a:solidFill>
                <a:latin typeface="+mn-lt"/>
              </a:rPr>
              <a:t>Charge loses electrical potential energy</a:t>
            </a:r>
            <a:r>
              <a:rPr lang="en-ZA" sz="2000" dirty="0">
                <a:latin typeface="+mn-lt"/>
              </a:rPr>
              <a:t> </a:t>
            </a:r>
            <a:r>
              <a:rPr lang="el-GR" sz="2000" i="1" dirty="0" smtClean="0">
                <a:latin typeface="+mn-lt"/>
              </a:rPr>
              <a:t>Δ</a:t>
            </a:r>
            <a:r>
              <a:rPr lang="en-ZA" sz="2000" i="1" dirty="0" smtClean="0">
                <a:latin typeface="+mn-lt"/>
                <a:cs typeface="Times New Roman" pitchFamily="18" charset="0"/>
              </a:rPr>
              <a:t>Q</a:t>
            </a:r>
            <a:r>
              <a:rPr lang="el-GR" sz="2000" i="1" dirty="0">
                <a:latin typeface="+mn-lt"/>
              </a:rPr>
              <a:t> </a:t>
            </a:r>
            <a:r>
              <a:rPr lang="el-GR" sz="2000" i="1" dirty="0" smtClean="0">
                <a:latin typeface="+mn-lt"/>
              </a:rPr>
              <a:t>Δ</a:t>
            </a:r>
            <a:r>
              <a:rPr lang="en-ZA" sz="2000" i="1" dirty="0" smtClean="0">
                <a:latin typeface="+mn-lt"/>
                <a:cs typeface="Times New Roman" pitchFamily="18" charset="0"/>
              </a:rPr>
              <a:t>V</a:t>
            </a:r>
            <a:r>
              <a:rPr lang="en-ZA" sz="2000" i="1" dirty="0" smtClean="0">
                <a:latin typeface="+mn-lt"/>
              </a:rPr>
              <a:t> </a:t>
            </a:r>
            <a:r>
              <a:rPr lang="en-ZA" sz="2000" dirty="0">
                <a:latin typeface="+mn-lt"/>
              </a:rPr>
              <a:t>which is </a:t>
            </a:r>
            <a:r>
              <a:rPr lang="en-ZA" sz="2000" dirty="0">
                <a:solidFill>
                  <a:srgbClr val="FF0000"/>
                </a:solidFill>
                <a:latin typeface="+mn-lt"/>
              </a:rPr>
              <a:t>transformed to internal energy in the resistor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Up Arrow 10"/>
          <p:cNvSpPr>
            <a:spLocks noChangeAspect="1"/>
          </p:cNvSpPr>
          <p:nvPr/>
        </p:nvSpPr>
        <p:spPr>
          <a:xfrm rot="10800000">
            <a:off x="5867401" y="2787967"/>
            <a:ext cx="260033" cy="1174433"/>
          </a:xfrm>
          <a:prstGeom prst="upArrow">
            <a:avLst>
              <a:gd name="adj1" fmla="val 43402"/>
              <a:gd name="adj2" fmla="val 750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Electrical Energy &amp; Power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067812"/>
            <a:ext cx="8813800" cy="27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3200" dirty="0">
                <a:latin typeface="Calibri" pitchFamily="34" charset="0"/>
                <a:cs typeface="Calibri" pitchFamily="34" charset="0"/>
              </a:rPr>
              <a:t>Rate of </a:t>
            </a:r>
            <a:r>
              <a:rPr lang="en-ZA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electrical potential energy loss </a:t>
            </a:r>
            <a:r>
              <a:rPr lang="en-ZA" sz="3200" dirty="0">
                <a:latin typeface="Calibri" pitchFamily="34" charset="0"/>
                <a:cs typeface="Calibri" pitchFamily="34" charset="0"/>
              </a:rPr>
              <a:t>in resistor:</a:t>
            </a:r>
          </a:p>
          <a:p>
            <a:pPr eaLnBrk="1" hangingPunct="1"/>
            <a:endParaRPr lang="en-ZA" sz="3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ZA" sz="3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ZA" sz="105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ZA" sz="3200" dirty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Rate</a:t>
            </a:r>
            <a:r>
              <a:rPr lang="en-ZA" sz="3200" dirty="0">
                <a:latin typeface="Calibri" pitchFamily="34" charset="0"/>
                <a:cs typeface="Calibri" pitchFamily="34" charset="0"/>
              </a:rPr>
              <a:t> at which </a:t>
            </a:r>
            <a:r>
              <a:rPr lang="en-ZA" sz="3200" dirty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energy is delivered to resistor </a:t>
            </a:r>
            <a:r>
              <a:rPr lang="en-ZA" sz="3200" dirty="0">
                <a:latin typeface="Calibri" pitchFamily="34" charset="0"/>
                <a:cs typeface="Calibri" pitchFamily="34" charset="0"/>
              </a:rPr>
              <a:t>(</a:t>
            </a:r>
            <a:r>
              <a:rPr lang="en-ZA" sz="3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power</a:t>
            </a:r>
            <a:r>
              <a:rPr lang="en-ZA" sz="3200" dirty="0">
                <a:latin typeface="Calibri" pitchFamily="34" charset="0"/>
                <a:cs typeface="Calibri" pitchFamily="34" charset="0"/>
              </a:rPr>
              <a:t>):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8471"/>
              </p:ext>
            </p:extLst>
          </p:nvPr>
        </p:nvGraphicFramePr>
        <p:xfrm>
          <a:off x="3348038" y="1676400"/>
          <a:ext cx="24066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2" name="Equation" r:id="rId3" imgW="939600" imgH="393480" progId="Equation.DSMT4">
                  <p:embed/>
                </p:oleObj>
              </mc:Choice>
              <mc:Fallback>
                <p:oleObj name="Equation" r:id="rId3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76400"/>
                        <a:ext cx="24066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09019"/>
              </p:ext>
            </p:extLst>
          </p:nvPr>
        </p:nvGraphicFramePr>
        <p:xfrm>
          <a:off x="2743200" y="3535363"/>
          <a:ext cx="177165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Equation" r:id="rId5" imgW="520560" imgH="774360" progId="Equation.BREE4">
                  <p:embed/>
                </p:oleObj>
              </mc:Choice>
              <mc:Fallback>
                <p:oleObj name="Equation" r:id="rId5" imgW="520560" imgH="774360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35363"/>
                        <a:ext cx="1771650" cy="26368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49837" y="4903788"/>
            <a:ext cx="2294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2800">
                <a:solidFill>
                  <a:srgbClr val="FF0000"/>
                </a:solidFill>
                <a:latin typeface="+mn-lt"/>
              </a:rPr>
              <a:t>Ohmic devices</a:t>
            </a:r>
            <a:endParaRPr lang="en-US" sz="28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19687" y="3805238"/>
            <a:ext cx="3457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800" dirty="0">
                <a:latin typeface="+mn-lt"/>
              </a:rPr>
              <a:t>Unit: </a:t>
            </a:r>
            <a:r>
              <a:rPr lang="en-ZA" sz="2800" dirty="0">
                <a:latin typeface="+mn-lt"/>
                <a:cs typeface="Times New Roman" pitchFamily="18" charset="0"/>
              </a:rPr>
              <a:t>J/s</a:t>
            </a:r>
            <a:r>
              <a:rPr lang="en-ZA" sz="2800" dirty="0">
                <a:latin typeface="+mn-lt"/>
              </a:rPr>
              <a:t> or </a:t>
            </a:r>
            <a:r>
              <a:rPr lang="en-ZA" sz="2800" dirty="0">
                <a:latin typeface="+mn-lt"/>
                <a:cs typeface="Times New Roman" pitchFamily="18" charset="0"/>
              </a:rPr>
              <a:t>watt </a:t>
            </a:r>
            <a:r>
              <a:rPr lang="en-ZA" sz="2800" dirty="0">
                <a:latin typeface="+mn-lt"/>
              </a:rPr>
              <a:t>(</a:t>
            </a:r>
            <a:r>
              <a:rPr lang="en-ZA" sz="2800" dirty="0">
                <a:latin typeface="+mn-lt"/>
                <a:cs typeface="Times New Roman" pitchFamily="18" charset="0"/>
              </a:rPr>
              <a:t>W</a:t>
            </a:r>
            <a:r>
              <a:rPr lang="en-ZA" sz="2800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16450" y="4256088"/>
            <a:ext cx="287337" cy="1871662"/>
          </a:xfrm>
          <a:prstGeom prst="rightBrace">
            <a:avLst>
              <a:gd name="adj1" fmla="val 92857"/>
              <a:gd name="adj2" fmla="val 50000"/>
            </a:avLst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22860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You </a:t>
            </a:r>
            <a:r>
              <a:rPr lang="en-ZA" dirty="0"/>
              <a:t>buy a </a:t>
            </a:r>
            <a:r>
              <a:rPr lang="en-ZA" dirty="0">
                <a:solidFill>
                  <a:schemeClr val="accent2"/>
                </a:solidFill>
              </a:rPr>
              <a:t>75-W</a:t>
            </a:r>
            <a:r>
              <a:rPr lang="en-ZA" dirty="0"/>
              <a:t> </a:t>
            </a:r>
            <a:r>
              <a:rPr lang="en-ZA" dirty="0" smtClean="0"/>
              <a:t>light bulb </a:t>
            </a:r>
            <a:r>
              <a:rPr lang="en-ZA" dirty="0"/>
              <a:t>in Europe, where electricity is delivered to homes at </a:t>
            </a:r>
            <a:r>
              <a:rPr lang="en-ZA" dirty="0">
                <a:solidFill>
                  <a:schemeClr val="accent2"/>
                </a:solidFill>
              </a:rPr>
              <a:t>240 V</a:t>
            </a:r>
            <a:r>
              <a:rPr lang="en-ZA" dirty="0"/>
              <a:t>. </a:t>
            </a:r>
            <a:r>
              <a:rPr lang="en-ZA" dirty="0" smtClean="0"/>
              <a:t> If </a:t>
            </a:r>
            <a:r>
              <a:rPr lang="en-ZA" dirty="0"/>
              <a:t>you use the </a:t>
            </a:r>
            <a:r>
              <a:rPr lang="en-ZA" dirty="0" smtClean="0"/>
              <a:t>light bulb </a:t>
            </a:r>
            <a:r>
              <a:rPr lang="en-ZA" dirty="0"/>
              <a:t>in the United States at </a:t>
            </a:r>
            <a:r>
              <a:rPr lang="en-ZA" dirty="0">
                <a:solidFill>
                  <a:schemeClr val="accent2"/>
                </a:solidFill>
              </a:rPr>
              <a:t>120 V</a:t>
            </a:r>
            <a:r>
              <a:rPr lang="en-ZA" dirty="0"/>
              <a:t> (assume its resistance does not change), how </a:t>
            </a:r>
            <a:r>
              <a:rPr lang="en-ZA" dirty="0">
                <a:solidFill>
                  <a:schemeClr val="accent1"/>
                </a:solidFill>
              </a:rPr>
              <a:t>bright </a:t>
            </a:r>
            <a:r>
              <a:rPr lang="en-ZA" dirty="0"/>
              <a:t>will it be relative to </a:t>
            </a:r>
            <a:r>
              <a:rPr lang="en-ZA" dirty="0" smtClean="0"/>
              <a:t>75-W </a:t>
            </a:r>
            <a:r>
              <a:rPr lang="en-ZA" dirty="0"/>
              <a:t>120-V bulbs? 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dirty="0" smtClean="0"/>
              <a:t>Electric Power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4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/>
              <a:t>What you pay for on your electric bill is </a:t>
            </a:r>
            <a:r>
              <a:rPr lang="en-US" b="1" dirty="0">
                <a:solidFill>
                  <a:schemeClr val="accent2"/>
                </a:solidFill>
              </a:rPr>
              <a:t>not</a:t>
            </a:r>
            <a:r>
              <a:rPr lang="en-US" dirty="0">
                <a:solidFill>
                  <a:schemeClr val="accent2"/>
                </a:solidFill>
              </a:rPr>
              <a:t> power</a:t>
            </a:r>
            <a:r>
              <a:rPr lang="en-US" dirty="0"/>
              <a:t>, but </a:t>
            </a:r>
            <a:r>
              <a:rPr lang="en-US" dirty="0">
                <a:solidFill>
                  <a:schemeClr val="accent1"/>
                </a:solidFill>
              </a:rPr>
              <a:t>energy</a:t>
            </a:r>
            <a:r>
              <a:rPr lang="en-US" dirty="0"/>
              <a:t> – the power consumption multiplied by the time.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/>
              <a:t>We have been measuring energy in joules, but the electric company measures it in </a:t>
            </a:r>
            <a:r>
              <a:rPr lang="en-US" u="sng" dirty="0"/>
              <a:t>kilowatt-hours, kWh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Electric </a:t>
            </a:r>
            <a:r>
              <a:rPr lang="en-ZA" dirty="0" smtClean="0"/>
              <a:t>Power</a:t>
            </a:r>
            <a:endParaRPr lang="en-Z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762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22860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At R1.20 per kWh, what does it cost to leave a 40-W porch light on day and night for a year?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dirty="0" smtClean="0"/>
              <a:t>Electric Power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9436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human nervous system depends on the </a:t>
            </a:r>
            <a:r>
              <a:rPr lang="en-US" dirty="0">
                <a:solidFill>
                  <a:schemeClr val="accent1"/>
                </a:solidFill>
              </a:rPr>
              <a:t>flow of electric charge</a:t>
            </a:r>
            <a:r>
              <a:rPr lang="en-US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basic elements of the nervous system are cells called </a:t>
            </a:r>
            <a:r>
              <a:rPr lang="en-US" dirty="0">
                <a:solidFill>
                  <a:schemeClr val="accent2"/>
                </a:solidFill>
              </a:rPr>
              <a:t>neurons</a:t>
            </a:r>
            <a:r>
              <a:rPr lang="en-US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Neurons have a main cell body, small attachments called </a:t>
            </a:r>
            <a:r>
              <a:rPr lang="en-US" dirty="0">
                <a:solidFill>
                  <a:schemeClr val="accent2"/>
                </a:solidFill>
              </a:rPr>
              <a:t>dendrites</a:t>
            </a:r>
            <a:r>
              <a:rPr lang="en-US" dirty="0"/>
              <a:t>, and a long tail called the </a:t>
            </a:r>
            <a:r>
              <a:rPr lang="en-US" dirty="0">
                <a:solidFill>
                  <a:schemeClr val="accent1"/>
                </a:solidFill>
              </a:rPr>
              <a:t>axon</a:t>
            </a:r>
            <a:r>
              <a:rPr lang="en-US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Signals are received by the dendrites, propagated along the axon, and transmitted through a connection called a </a:t>
            </a:r>
            <a:r>
              <a:rPr lang="en-US" dirty="0">
                <a:solidFill>
                  <a:schemeClr val="accent2"/>
                </a:solidFill>
              </a:rPr>
              <a:t>synapse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dirty="0"/>
              <a:t>Human Nervous </a:t>
            </a:r>
            <a:r>
              <a:rPr lang="en-ZA" dirty="0" smtClean="0"/>
              <a:t>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44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32766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ZA" dirty="0" smtClean="0"/>
              <a:t>The magnitude of the charge on an electron or proton is the </a:t>
            </a:r>
            <a:r>
              <a:rPr lang="en-ZA" dirty="0" smtClean="0">
                <a:solidFill>
                  <a:schemeClr val="accent2"/>
                </a:solidFill>
              </a:rPr>
              <a:t>smallest amount of free charge </a:t>
            </a:r>
            <a:r>
              <a:rPr lang="en-ZA" dirty="0" smtClean="0"/>
              <a:t>yet discovered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ZA" dirty="0" smtClean="0"/>
              <a:t>Charges of larger magnitude are built up on an object by </a:t>
            </a:r>
            <a:r>
              <a:rPr lang="en-ZA" dirty="0" smtClean="0">
                <a:solidFill>
                  <a:schemeClr val="accent1"/>
                </a:solidFill>
              </a:rPr>
              <a:t>adding or removing </a:t>
            </a:r>
            <a:r>
              <a:rPr lang="en-ZA" b="1" dirty="0" smtClean="0">
                <a:solidFill>
                  <a:schemeClr val="accent1"/>
                </a:solidFill>
              </a:rPr>
              <a:t>multiple electrons</a:t>
            </a:r>
            <a:endParaRPr lang="en-ZA" dirty="0" smtClean="0">
              <a:solidFill>
                <a:schemeClr val="accent1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ZA" dirty="0" smtClean="0">
                <a:solidFill>
                  <a:srgbClr val="00B050"/>
                </a:solidFill>
              </a:rPr>
              <a:t>Charge is said to be quantised!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ZA" sz="2400" dirty="0" smtClean="0"/>
              <a:t>(first found experimentally by Robert Millikan in 1909)</a:t>
            </a:r>
            <a:endParaRPr lang="en-GB" sz="2400" dirty="0" smtClean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Charge &amp; Matter: The Atom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839200" cy="1558819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 smtClean="0"/>
              <a:t>The propagation of signal through the nervous system depends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2"/>
                </a:solidFill>
              </a:rPr>
              <a:t>net negative charge </a:t>
            </a:r>
            <a:r>
              <a:rPr lang="en-US" dirty="0" smtClean="0"/>
              <a:t>on the inside of the </a:t>
            </a:r>
            <a:r>
              <a:rPr lang="en-US" dirty="0" smtClean="0">
                <a:solidFill>
                  <a:schemeClr val="accent1"/>
                </a:solidFill>
              </a:rPr>
              <a:t>nerve cells</a:t>
            </a:r>
            <a:r>
              <a:rPr lang="en-US" dirty="0" smtClean="0"/>
              <a:t>, like the cardiac muscle cells.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dirty="0"/>
              <a:t>Human Nervous </a:t>
            </a:r>
            <a:r>
              <a:rPr lang="en-ZA" dirty="0" smtClean="0"/>
              <a:t>System</a:t>
            </a:r>
            <a:endParaRPr lang="en-Z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2549419"/>
            <a:ext cx="8458200" cy="36989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Arial" pitchFamily="34" charset="0"/>
              <a:buNone/>
            </a:pPr>
            <a:r>
              <a:rPr lang="en-US" dirty="0" smtClean="0"/>
              <a:t>This applies to most cells in the body.  Neurons can respond to a stimulus and conduct an </a:t>
            </a:r>
            <a:r>
              <a:rPr lang="en-US" dirty="0" smtClean="0">
                <a:solidFill>
                  <a:schemeClr val="accent2"/>
                </a:solidFill>
              </a:rPr>
              <a:t>electrical signal</a:t>
            </a:r>
            <a:r>
              <a:rPr lang="en-US" dirty="0" smtClean="0"/>
              <a:t>.  This signal is in the form of an </a:t>
            </a:r>
            <a:r>
              <a:rPr lang="en-US" dirty="0" smtClean="0">
                <a:solidFill>
                  <a:schemeClr val="accent1"/>
                </a:solidFill>
              </a:rPr>
              <a:t>action potential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dirty="0"/>
              <a:t>Human Nervous </a:t>
            </a:r>
            <a:r>
              <a:rPr lang="en-ZA" dirty="0" smtClean="0"/>
              <a:t>System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8153400" cy="13716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/>
              <a:t>The action potential </a:t>
            </a:r>
            <a:r>
              <a:rPr lang="en-US" b="1" dirty="0"/>
              <a:t>propagates</a:t>
            </a:r>
            <a:r>
              <a:rPr lang="en-US" dirty="0"/>
              <a:t> along the </a:t>
            </a:r>
            <a:r>
              <a:rPr lang="en-US" dirty="0">
                <a:solidFill>
                  <a:schemeClr val="accent2"/>
                </a:solidFill>
              </a:rPr>
              <a:t>axon membrane</a:t>
            </a:r>
            <a:r>
              <a:rPr lang="en-US" dirty="0" smtClean="0"/>
              <a:t>.  It lasts for about 1 </a:t>
            </a:r>
            <a:r>
              <a:rPr lang="en-US" dirty="0" err="1" smtClean="0"/>
              <a:t>ms</a:t>
            </a:r>
            <a:r>
              <a:rPr lang="en-US" dirty="0" smtClean="0"/>
              <a:t> and can travel up to 150 m/s.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19: DC Circuits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8839200" cy="1524000"/>
          </a:xfrm>
          <a:prstGeom prst="rect">
            <a:avLst/>
          </a:prstGeom>
        </p:spPr>
        <p:txBody>
          <a:bodyPr anchor="t" anchorCtr="0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3000" dirty="0" smtClean="0"/>
              <a:t>Electric circuits are a basic part of </a:t>
            </a:r>
            <a:r>
              <a:rPr lang="en-ZA" sz="3000" b="1" dirty="0" smtClean="0"/>
              <a:t>all </a:t>
            </a:r>
            <a:r>
              <a:rPr lang="en-ZA" sz="3000" dirty="0" smtClean="0">
                <a:solidFill>
                  <a:schemeClr val="accent2"/>
                </a:solidFill>
              </a:rPr>
              <a:t>electronic devices</a:t>
            </a:r>
            <a:r>
              <a:rPr lang="en-ZA" sz="3000" dirty="0" smtClean="0"/>
              <a:t>.  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idx="4294967295"/>
          </p:nvPr>
        </p:nvSpPr>
        <p:spPr>
          <a:xfrm>
            <a:off x="152400" y="1959733"/>
            <a:ext cx="8077200" cy="4343400"/>
          </a:xfrm>
          <a:prstGeom prst="rect">
            <a:avLst/>
          </a:prstGeom>
        </p:spPr>
        <p:txBody>
          <a:bodyPr anchor="t" anchorCtr="0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3000" dirty="0" smtClean="0"/>
              <a:t>One of the simplest examples of an </a:t>
            </a:r>
            <a:r>
              <a:rPr lang="en-ZA" sz="3000" dirty="0" smtClean="0">
                <a:solidFill>
                  <a:schemeClr val="accent1"/>
                </a:solidFill>
              </a:rPr>
              <a:t>electric circuit </a:t>
            </a:r>
            <a:r>
              <a:rPr lang="en-ZA" sz="3000" dirty="0" smtClean="0"/>
              <a:t>is Christmas lights.</a:t>
            </a:r>
          </a:p>
        </p:txBody>
      </p:sp>
    </p:spTree>
    <p:extLst>
      <p:ext uri="{BB962C8B-B14F-4D97-AF65-F5344CB8AC3E}">
        <p14:creationId xmlns:p14="http://schemas.microsoft.com/office/powerpoint/2010/main" val="2166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Direct vs. Alternating Current</a:t>
            </a:r>
            <a:endParaRPr lang="en-Z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600200"/>
            <a:ext cx="8496300" cy="39893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ZA" b="1" dirty="0" smtClean="0">
                <a:solidFill>
                  <a:srgbClr val="FF0000"/>
                </a:solidFill>
                <a:latin typeface="Comic Sans MS" pitchFamily="66" charset="0"/>
              </a:rPr>
              <a:t>Direct current (DC):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Uni</a:t>
            </a:r>
            <a:r>
              <a:rPr lang="en-ZA" dirty="0" smtClean="0">
                <a:latin typeface="Comic Sans MS" pitchFamily="66" charset="0"/>
              </a:rPr>
              <a:t>-directional flow of charge (</a:t>
            </a:r>
            <a:r>
              <a:rPr lang="en-ZA" dirty="0" smtClean="0">
                <a:solidFill>
                  <a:srgbClr val="0000FF"/>
                </a:solidFill>
                <a:latin typeface="Comic Sans MS" pitchFamily="66" charset="0"/>
              </a:rPr>
              <a:t>as in circuit with battery</a:t>
            </a:r>
            <a:r>
              <a:rPr lang="en-ZA" dirty="0" smtClean="0">
                <a:latin typeface="Comic Sans MS" pitchFamily="66" charset="0"/>
              </a:rPr>
              <a:t>)</a:t>
            </a:r>
          </a:p>
          <a:p>
            <a:pPr marL="0" indent="0" algn="ctr"/>
            <a:endParaRPr lang="en-ZA" dirty="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ZA" b="1" dirty="0" smtClean="0">
                <a:solidFill>
                  <a:srgbClr val="FF0000"/>
                </a:solidFill>
                <a:latin typeface="Comic Sans MS" pitchFamily="66" charset="0"/>
              </a:rPr>
              <a:t>Alternating currents (AC):</a:t>
            </a:r>
            <a:r>
              <a:rPr lang="en-ZA" b="1" dirty="0" smtClean="0">
                <a:latin typeface="Comic Sans MS" pitchFamily="66" charset="0"/>
              </a:rPr>
              <a:t> </a:t>
            </a:r>
            <a:r>
              <a:rPr lang="en-ZA" dirty="0" smtClean="0">
                <a:latin typeface="Comic Sans MS" pitchFamily="66" charset="0"/>
              </a:rPr>
              <a:t>varying direction of current flow (</a:t>
            </a:r>
            <a:r>
              <a:rPr lang="en-ZA" dirty="0" smtClean="0">
                <a:solidFill>
                  <a:srgbClr val="0000FF"/>
                </a:solidFill>
                <a:latin typeface="Comic Sans MS" pitchFamily="66" charset="0"/>
              </a:rPr>
              <a:t>as produced by generators and power companies like ESKOM</a:t>
            </a:r>
            <a:r>
              <a:rPr lang="en-ZA" dirty="0" smtClean="0">
                <a:latin typeface="Comic Sans MS" pitchFamily="66" charset="0"/>
              </a:rPr>
              <a:t>)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214313" y="1000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3200" dirty="0">
                <a:solidFill>
                  <a:schemeClr val="accent2"/>
                </a:solidFill>
              </a:rPr>
              <a:t>Series				Parallel</a:t>
            </a:r>
            <a:endParaRPr lang="en-GB" sz="3200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835944" y="3664744"/>
            <a:ext cx="54721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3" y="2381250"/>
            <a:ext cx="4143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ZA" sz="2400" kern="0" dirty="0">
                <a:solidFill>
                  <a:schemeClr val="accent1"/>
                </a:solidFill>
              </a:rPr>
              <a:t>Resistors in series: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ZA" sz="2400" kern="0" dirty="0">
                <a:solidFill>
                  <a:schemeClr val="accent2"/>
                </a:solidFill>
              </a:rPr>
              <a:t>Current the </a:t>
            </a:r>
            <a:r>
              <a:rPr lang="en-ZA" sz="2400" b="1" kern="0" dirty="0" smtClean="0">
                <a:solidFill>
                  <a:schemeClr val="accent2"/>
                </a:solidFill>
              </a:rPr>
              <a:t>same</a:t>
            </a:r>
            <a:r>
              <a:rPr lang="en-ZA" sz="2400" kern="0" dirty="0" smtClean="0">
                <a:solidFill>
                  <a:schemeClr val="accent2"/>
                </a:solidFill>
              </a:rPr>
              <a:t> </a:t>
            </a:r>
            <a:r>
              <a:rPr lang="en-ZA" sz="2400" kern="0" dirty="0" smtClean="0"/>
              <a:t>through </a:t>
            </a:r>
            <a:r>
              <a:rPr lang="en-ZA" sz="2400" kern="0" dirty="0"/>
              <a:t>resistors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ZA" sz="2400" kern="0" dirty="0" smtClean="0">
                <a:solidFill>
                  <a:schemeClr val="accent2"/>
                </a:solidFill>
              </a:rPr>
              <a:t>Voltages</a:t>
            </a:r>
            <a:r>
              <a:rPr lang="en-ZA" sz="2400" kern="0" dirty="0" smtClean="0">
                <a:solidFill>
                  <a:srgbClr val="FF0000"/>
                </a:solidFill>
              </a:rPr>
              <a:t> </a:t>
            </a:r>
            <a:r>
              <a:rPr lang="en-ZA" sz="2400" kern="0" dirty="0"/>
              <a:t>across resistors</a:t>
            </a:r>
            <a:r>
              <a:rPr lang="en-ZA" sz="2400" kern="0" dirty="0">
                <a:solidFill>
                  <a:srgbClr val="FF0000"/>
                </a:solidFill>
              </a:rPr>
              <a:t> </a:t>
            </a:r>
            <a:r>
              <a:rPr lang="en-ZA" sz="2400" kern="0" dirty="0">
                <a:solidFill>
                  <a:schemeClr val="accent2"/>
                </a:solidFill>
              </a:rPr>
              <a:t>add up </a:t>
            </a:r>
            <a:endParaRPr lang="en-GB" sz="2400" kern="0" dirty="0">
              <a:solidFill>
                <a:schemeClr val="accent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928813" y="1952625"/>
            <a:ext cx="71437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28750" y="1595437"/>
            <a:ext cx="2464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>
                <a:solidFill>
                  <a:srgbClr val="009900"/>
                </a:solidFill>
              </a:rPr>
              <a:t>One device dies and all die!</a:t>
            </a:r>
            <a:endParaRPr lang="en-GB" sz="1600" dirty="0">
              <a:solidFill>
                <a:srgbClr val="0099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6313" y="2381250"/>
            <a:ext cx="4143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ZA" sz="2400" kern="0" dirty="0">
                <a:solidFill>
                  <a:schemeClr val="accent1"/>
                </a:solidFill>
              </a:rPr>
              <a:t>Resistors in parallel: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ZA" sz="2400" kern="0" dirty="0" smtClean="0">
                <a:solidFill>
                  <a:schemeClr val="accent2"/>
                </a:solidFill>
              </a:rPr>
              <a:t>Voltage the </a:t>
            </a:r>
            <a:r>
              <a:rPr lang="en-ZA" sz="2400" b="1" kern="0" dirty="0" smtClean="0">
                <a:solidFill>
                  <a:schemeClr val="accent2"/>
                </a:solidFill>
              </a:rPr>
              <a:t>same</a:t>
            </a:r>
            <a:r>
              <a:rPr lang="en-ZA" sz="2400" kern="0" dirty="0" smtClean="0">
                <a:solidFill>
                  <a:schemeClr val="accent2"/>
                </a:solidFill>
              </a:rPr>
              <a:t> </a:t>
            </a:r>
            <a:r>
              <a:rPr lang="en-ZA" sz="2400" kern="0" dirty="0" smtClean="0"/>
              <a:t>across resistors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ZA" sz="2400" kern="0" dirty="0" smtClean="0">
                <a:solidFill>
                  <a:schemeClr val="accent2"/>
                </a:solidFill>
              </a:rPr>
              <a:t>Currents</a:t>
            </a:r>
            <a:r>
              <a:rPr lang="en-ZA" sz="2400" kern="0" dirty="0" smtClean="0">
                <a:solidFill>
                  <a:srgbClr val="FF0000"/>
                </a:solidFill>
              </a:rPr>
              <a:t> </a:t>
            </a:r>
            <a:r>
              <a:rPr lang="en-ZA" sz="2400" kern="0" dirty="0" smtClean="0"/>
              <a:t>thorough resistors </a:t>
            </a:r>
            <a:r>
              <a:rPr lang="en-ZA" sz="2400" kern="0" dirty="0">
                <a:solidFill>
                  <a:schemeClr val="accent2"/>
                </a:solidFill>
              </a:rPr>
              <a:t>add </a:t>
            </a:r>
            <a:r>
              <a:rPr lang="en-ZA" sz="2400" kern="0" dirty="0" smtClean="0">
                <a:solidFill>
                  <a:schemeClr val="accent2"/>
                </a:solidFill>
              </a:rPr>
              <a:t>up</a:t>
            </a:r>
            <a:endParaRPr lang="en-ZA" sz="2400" kern="0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86375" y="1566863"/>
            <a:ext cx="3617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1600" dirty="0">
                <a:solidFill>
                  <a:srgbClr val="009900"/>
                </a:solidFill>
              </a:rPr>
              <a:t>One device dies, others live on!</a:t>
            </a:r>
            <a:endParaRPr lang="en-GB" sz="1600" dirty="0">
              <a:solidFill>
                <a:srgbClr val="0099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6286500" y="1952625"/>
            <a:ext cx="714375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Circuits: Two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Ways to Connect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Picture 14" descr="equation.electric resistance.parall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741069"/>
            <a:ext cx="4050506" cy="1278731"/>
          </a:xfrm>
          <a:prstGeom prst="rect">
            <a:avLst/>
          </a:prstGeom>
        </p:spPr>
      </p:pic>
      <p:pic>
        <p:nvPicPr>
          <p:cNvPr id="16" name="Picture 15" descr="equation.electric resistance.se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114925"/>
            <a:ext cx="3564731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/>
      <p:bldP spid="10" grpId="0" build="p"/>
      <p:bldP spid="11" grpId="0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Circuits: Series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 descr="picture.Giancoli 19_03a.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124200"/>
            <a:ext cx="4171950" cy="2190750"/>
          </a:xfrm>
          <a:prstGeom prst="rect">
            <a:avLst/>
          </a:prstGeom>
        </p:spPr>
      </p:pic>
      <p:pic>
        <p:nvPicPr>
          <p:cNvPr id="9" name="Picture 8" descr="picture.Giancoli 19_03c.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91000"/>
            <a:ext cx="2000250" cy="211455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114800" y="1126033"/>
            <a:ext cx="3352799" cy="18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ZA" sz="2800" b="1" dirty="0" smtClean="0"/>
              <a:t>Currents the same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ZA" sz="2800" dirty="0" smtClean="0">
                <a:solidFill>
                  <a:schemeClr val="accent2"/>
                </a:solidFill>
              </a:rPr>
              <a:t>Voltages </a:t>
            </a:r>
            <a:r>
              <a:rPr lang="en-ZA" sz="2800" b="1" dirty="0" smtClean="0">
                <a:solidFill>
                  <a:schemeClr val="accent2"/>
                </a:solidFill>
              </a:rPr>
              <a:t>add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ZA" sz="2800" dirty="0" smtClean="0">
                <a:solidFill>
                  <a:schemeClr val="accent1"/>
                </a:solidFill>
              </a:rPr>
              <a:t>Resistances </a:t>
            </a:r>
            <a:r>
              <a:rPr lang="en-ZA" sz="2800" b="1" dirty="0" smtClean="0">
                <a:solidFill>
                  <a:schemeClr val="accent1"/>
                </a:solidFill>
              </a:rPr>
              <a:t>add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equation.series circuit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90600"/>
            <a:ext cx="3364706" cy="213598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0800000">
            <a:off x="3429000" y="1373981"/>
            <a:ext cx="609600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429000" y="2059781"/>
            <a:ext cx="609600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429000" y="2745581"/>
            <a:ext cx="609600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equation.series circuit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124200"/>
            <a:ext cx="3169920" cy="11206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Freeform 19"/>
          <p:cNvSpPr/>
          <p:nvPr/>
        </p:nvSpPr>
        <p:spPr>
          <a:xfrm>
            <a:off x="3124200" y="5181600"/>
            <a:ext cx="1217318" cy="716845"/>
          </a:xfrm>
          <a:custGeom>
            <a:avLst/>
            <a:gdLst>
              <a:gd name="connsiteX0" fmla="*/ 9407 w 1217318"/>
              <a:gd name="connsiteY0" fmla="*/ 0 h 716845"/>
              <a:gd name="connsiteX1" fmla="*/ 201318 w 1217318"/>
              <a:gd name="connsiteY1" fmla="*/ 654756 h 716845"/>
              <a:gd name="connsiteX2" fmla="*/ 1217318 w 1217318"/>
              <a:gd name="connsiteY2" fmla="*/ 372534 h 71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318" h="716845">
                <a:moveTo>
                  <a:pt x="9407" y="0"/>
                </a:moveTo>
                <a:cubicBezTo>
                  <a:pt x="4703" y="296333"/>
                  <a:pt x="0" y="592667"/>
                  <a:pt x="201318" y="654756"/>
                </a:cubicBezTo>
                <a:cubicBezTo>
                  <a:pt x="402636" y="716845"/>
                  <a:pt x="1217318" y="372534"/>
                  <a:pt x="1217318" y="372534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629400" y="4740295"/>
            <a:ext cx="2209800" cy="15081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u="sng" dirty="0" smtClean="0"/>
              <a:t>Solving Circuit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 smtClean="0"/>
              <a:t>1. Find Current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2. Find Voltages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6934200" y="4343400"/>
            <a:ext cx="762000" cy="1524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quation.parallel circuit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138487"/>
            <a:ext cx="3343275" cy="10525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 descr="equation.parallel circuit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90600"/>
            <a:ext cx="3433763" cy="254698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Electric Circuits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Parallel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114800" y="1066800"/>
            <a:ext cx="3352799" cy="18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ZA" sz="2800" b="1" dirty="0" smtClean="0"/>
              <a:t>Voltages the same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ZA" sz="2800" dirty="0" smtClean="0">
                <a:solidFill>
                  <a:schemeClr val="accent2"/>
                </a:solidFill>
              </a:rPr>
              <a:t>Currents </a:t>
            </a:r>
            <a:r>
              <a:rPr lang="en-ZA" sz="2800" b="1" dirty="0" smtClean="0">
                <a:solidFill>
                  <a:schemeClr val="accent2"/>
                </a:solidFill>
              </a:rPr>
              <a:t>add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ZA" sz="2800" dirty="0" smtClean="0">
                <a:solidFill>
                  <a:schemeClr val="accent1"/>
                </a:solidFill>
              </a:rPr>
              <a:t>Sum of </a:t>
            </a:r>
            <a:r>
              <a:rPr lang="en-ZA" sz="2800" b="1" dirty="0" smtClean="0">
                <a:solidFill>
                  <a:schemeClr val="accent1"/>
                </a:solidFill>
              </a:rPr>
              <a:t>inverses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429000" y="1314748"/>
            <a:ext cx="609600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429000" y="2000548"/>
            <a:ext cx="609600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429000" y="2686348"/>
            <a:ext cx="609600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629400" y="4740295"/>
            <a:ext cx="2209800" cy="15081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u="sng" dirty="0" smtClean="0"/>
              <a:t>Solving Circuit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 smtClean="0"/>
              <a:t>1. Find Voltage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2. Find Currents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6934200" y="4343400"/>
            <a:ext cx="762000" cy="1524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icture.Giancoli 19_04a.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002" y="3657600"/>
            <a:ext cx="2596198" cy="2493010"/>
          </a:xfrm>
          <a:prstGeom prst="rect">
            <a:avLst/>
          </a:prstGeom>
        </p:spPr>
      </p:pic>
      <p:pic>
        <p:nvPicPr>
          <p:cNvPr id="25" name="Picture 24" descr="picture.Giancoli 19_04c.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419600"/>
            <a:ext cx="1708785" cy="1844993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3124200" y="5029200"/>
            <a:ext cx="685800" cy="1524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19-Figure20_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8FF"/>
              </a:clrFrom>
              <a:clrTo>
                <a:srgbClr val="F1F8FF">
                  <a:alpha val="0"/>
                </a:srgbClr>
              </a:clrTo>
            </a:clrChange>
          </a:blip>
          <a:srcRect l="23" b="3870"/>
          <a:stretch>
            <a:fillRect/>
          </a:stretch>
        </p:blipFill>
        <p:spPr bwMode="auto">
          <a:xfrm>
            <a:off x="5019675" y="2514600"/>
            <a:ext cx="3971925" cy="34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Problem: Electric Circuit 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1066800"/>
            <a:ext cx="8839200" cy="1676400"/>
          </a:xfrm>
          <a:prstGeom prst="rect">
            <a:avLst/>
          </a:prstGeom>
        </p:spPr>
        <p:txBody>
          <a:bodyPr/>
          <a:lstStyle/>
          <a:p>
            <a:r>
              <a:rPr lang="en-ZA" sz="2800" dirty="0" smtClean="0"/>
              <a:t>For the circuit shown, (a) find the </a:t>
            </a:r>
            <a:r>
              <a:rPr lang="en-ZA" sz="2800" dirty="0" smtClean="0">
                <a:solidFill>
                  <a:schemeClr val="accent2"/>
                </a:solidFill>
              </a:rPr>
              <a:t>equivalent resistance </a:t>
            </a:r>
            <a:r>
              <a:rPr lang="en-ZA" sz="2800" dirty="0" smtClean="0"/>
              <a:t>of the resistor network; (b) find the </a:t>
            </a:r>
            <a:r>
              <a:rPr lang="en-ZA" sz="2800" dirty="0" smtClean="0">
                <a:solidFill>
                  <a:schemeClr val="accent2"/>
                </a:solidFill>
              </a:rPr>
              <a:t>current </a:t>
            </a:r>
            <a:r>
              <a:rPr lang="en-ZA" sz="2800" dirty="0" smtClean="0"/>
              <a:t>in each resistor and (c) find the </a:t>
            </a:r>
            <a:r>
              <a:rPr lang="en-ZA" sz="2800" dirty="0" smtClean="0">
                <a:solidFill>
                  <a:schemeClr val="accent2"/>
                </a:solidFill>
              </a:rPr>
              <a:t>voltage</a:t>
            </a:r>
            <a:r>
              <a:rPr lang="en-ZA" sz="2800" dirty="0" smtClean="0"/>
              <a:t> in each resistor. </a:t>
            </a:r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xample0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7633" y="3006733"/>
            <a:ext cx="6120765" cy="3293745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/>
              <a:t>Problem: Electric Circuit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965200"/>
            <a:ext cx="88392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following circuit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 What is the equivalent resistance of the circuit shown?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(b) What is the current through the resistor R2?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(c) What is the power dissipation in resistor R5?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3" descr="F18.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5" name="AutoShape 4" descr="F18.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AutoShape 5" descr="F18.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152400" y="1062038"/>
            <a:ext cx="82661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u="sng" dirty="0">
                <a:solidFill>
                  <a:srgbClr val="00B050"/>
                </a:solidFill>
              </a:rPr>
              <a:t>COULOMB’S LAW</a:t>
            </a:r>
          </a:p>
          <a:p>
            <a:pPr algn="l"/>
            <a:endParaRPr lang="en-US" sz="3200" b="0" u="sng" dirty="0">
              <a:solidFill>
                <a:srgbClr val="008000"/>
              </a:solidFill>
            </a:endParaRPr>
          </a:p>
          <a:p>
            <a:r>
              <a:rPr lang="en-US" sz="3200" b="0" dirty="0" smtClean="0"/>
              <a:t>The </a:t>
            </a:r>
            <a:r>
              <a:rPr lang="en-US" sz="3200" b="0" dirty="0"/>
              <a:t>magnitude of the </a:t>
            </a:r>
            <a:r>
              <a:rPr lang="en-US" sz="3200" b="0" dirty="0">
                <a:solidFill>
                  <a:srgbClr val="00B050"/>
                </a:solidFill>
              </a:rPr>
              <a:t>electrostatic </a:t>
            </a:r>
            <a:r>
              <a:rPr lang="en-US" sz="3200" b="0" dirty="0" smtClean="0">
                <a:solidFill>
                  <a:srgbClr val="00B050"/>
                </a:solidFill>
              </a:rPr>
              <a:t>force</a:t>
            </a:r>
          </a:p>
          <a:p>
            <a:r>
              <a:rPr lang="en-US" sz="3200" b="0" dirty="0" smtClean="0"/>
              <a:t>exerted </a:t>
            </a:r>
            <a:r>
              <a:rPr lang="en-US" sz="3200" b="0" dirty="0"/>
              <a:t>by one stationary </a:t>
            </a:r>
            <a:r>
              <a:rPr lang="en-US" sz="3200" b="0" dirty="0">
                <a:solidFill>
                  <a:schemeClr val="accent1"/>
                </a:solidFill>
              </a:rPr>
              <a:t>point charge </a:t>
            </a:r>
            <a:r>
              <a:rPr lang="en-US" sz="3200" b="0" dirty="0"/>
              <a:t>on another is:</a:t>
            </a:r>
          </a:p>
          <a:p>
            <a:r>
              <a:rPr lang="en-US" sz="1600" b="0" dirty="0"/>
              <a:t>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directly</a:t>
            </a:r>
            <a:r>
              <a:rPr lang="en-US" sz="3200" b="0" dirty="0">
                <a:solidFill>
                  <a:schemeClr val="accent2"/>
                </a:solidFill>
              </a:rPr>
              <a:t> proportional </a:t>
            </a:r>
            <a:r>
              <a:rPr lang="en-US" sz="3200" b="0" dirty="0"/>
              <a:t>to the </a:t>
            </a:r>
            <a:r>
              <a:rPr lang="en-US" sz="3200" b="0" dirty="0">
                <a:solidFill>
                  <a:schemeClr val="accent2"/>
                </a:solidFill>
              </a:rPr>
              <a:t>magnitude of the charges,</a:t>
            </a:r>
            <a:r>
              <a:rPr lang="en-US" sz="3200" b="0" dirty="0"/>
              <a:t> and </a:t>
            </a:r>
          </a:p>
          <a:p>
            <a:endParaRPr lang="en-US" sz="1600" b="0" dirty="0"/>
          </a:p>
          <a:p>
            <a:r>
              <a:rPr lang="en-US" sz="3200" b="1" dirty="0">
                <a:solidFill>
                  <a:schemeClr val="accent1"/>
                </a:solidFill>
              </a:rPr>
              <a:t>inversely</a:t>
            </a:r>
            <a:r>
              <a:rPr lang="en-US" sz="3200" b="0" dirty="0">
                <a:solidFill>
                  <a:schemeClr val="accent1"/>
                </a:solidFill>
              </a:rPr>
              <a:t> proportional </a:t>
            </a:r>
            <a:r>
              <a:rPr lang="en-US" sz="3200" b="0" dirty="0"/>
              <a:t>to the </a:t>
            </a:r>
            <a:r>
              <a:rPr lang="en-US" sz="3200" b="0" dirty="0">
                <a:solidFill>
                  <a:schemeClr val="accent1"/>
                </a:solidFill>
              </a:rPr>
              <a:t>square of the distance between them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Electric Force: Coulomb’s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9600" y="1258888"/>
            <a:ext cx="4575175" cy="1433512"/>
            <a:chOff x="1565" y="73"/>
            <a:chExt cx="2882" cy="903"/>
          </a:xfrm>
        </p:grpSpPr>
        <p:pic>
          <p:nvPicPr>
            <p:cNvPr id="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73"/>
              <a:ext cx="288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Oval 16"/>
            <p:cNvSpPr>
              <a:spLocks noChangeArrowheads="1"/>
            </p:cNvSpPr>
            <p:nvPr/>
          </p:nvSpPr>
          <p:spPr bwMode="auto">
            <a:xfrm>
              <a:off x="1882" y="16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8"/>
            <p:cNvSpPr>
              <a:spLocks noChangeArrowheads="1"/>
            </p:cNvSpPr>
            <p:nvPr/>
          </p:nvSpPr>
          <p:spPr bwMode="auto">
            <a:xfrm>
              <a:off x="3833" y="16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446088" y="3432175"/>
          <a:ext cx="268605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Equation" r:id="rId4" imgW="863280" imgH="419040" progId="">
                  <p:embed/>
                </p:oleObj>
              </mc:Choice>
              <mc:Fallback>
                <p:oleObj name="Equation" r:id="rId4" imgW="863280" imgH="4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432175"/>
                        <a:ext cx="2686050" cy="13033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1" name="Object 5"/>
          <p:cNvGraphicFramePr>
            <a:graphicFrameLocks noChangeAspect="1"/>
          </p:cNvGraphicFramePr>
          <p:nvPr/>
        </p:nvGraphicFramePr>
        <p:xfrm>
          <a:off x="3419475" y="4440238"/>
          <a:ext cx="54133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Equation" r:id="rId6" imgW="1993680" imgH="431640" progId="">
                  <p:embed/>
                </p:oleObj>
              </mc:Choice>
              <mc:Fallback>
                <p:oleObj name="Equation" r:id="rId6" imgW="199368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440238"/>
                        <a:ext cx="54133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2" name="Freeform 6"/>
          <p:cNvSpPr>
            <a:spLocks/>
          </p:cNvSpPr>
          <p:nvPr/>
        </p:nvSpPr>
        <p:spPr bwMode="auto">
          <a:xfrm>
            <a:off x="1331913" y="4392612"/>
            <a:ext cx="1944687" cy="865188"/>
          </a:xfrm>
          <a:custGeom>
            <a:avLst/>
            <a:gdLst>
              <a:gd name="T0" fmla="*/ 2147483647 w 1080"/>
              <a:gd name="T1" fmla="*/ 2147483647 h 456"/>
              <a:gd name="T2" fmla="*/ 2147483647 w 1080"/>
              <a:gd name="T3" fmla="*/ 2147483647 h 456"/>
              <a:gd name="T4" fmla="*/ 2147483647 w 1080"/>
              <a:gd name="T5" fmla="*/ 0 h 456"/>
              <a:gd name="T6" fmla="*/ 0 60000 65536"/>
              <a:gd name="T7" fmla="*/ 0 60000 65536"/>
              <a:gd name="T8" fmla="*/ 0 60000 65536"/>
              <a:gd name="T9" fmla="*/ 0 w 1080"/>
              <a:gd name="T10" fmla="*/ 0 h 456"/>
              <a:gd name="T11" fmla="*/ 1080 w 1080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456">
                <a:moveTo>
                  <a:pt x="1080" y="432"/>
                </a:moveTo>
                <a:cubicBezTo>
                  <a:pt x="708" y="444"/>
                  <a:pt x="336" y="456"/>
                  <a:pt x="168" y="384"/>
                </a:cubicBezTo>
                <a:cubicBezTo>
                  <a:pt x="0" y="312"/>
                  <a:pt x="36" y="156"/>
                  <a:pt x="7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50825" y="2784475"/>
            <a:ext cx="285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3200" dirty="0">
                <a:solidFill>
                  <a:srgbClr val="00B050"/>
                </a:solidFill>
              </a:rPr>
              <a:t>Mathematically,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5410200" y="1378803"/>
            <a:ext cx="340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400" b="0" dirty="0">
                <a:solidFill>
                  <a:schemeClr val="accent2"/>
                </a:solidFill>
              </a:rPr>
              <a:t>Force</a:t>
            </a:r>
            <a:r>
              <a:rPr lang="en-ZA" sz="2400" b="0" dirty="0"/>
              <a:t> directed </a:t>
            </a:r>
            <a:r>
              <a:rPr lang="en-ZA" sz="2400" b="0" dirty="0">
                <a:solidFill>
                  <a:srgbClr val="00B050"/>
                </a:solidFill>
              </a:rPr>
              <a:t>along line joining the two particles</a:t>
            </a:r>
            <a:endParaRPr lang="en-US" sz="2400" b="0" dirty="0">
              <a:solidFill>
                <a:srgbClr val="00B050"/>
              </a:solidFill>
            </a:endParaRP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3276600" y="3576638"/>
            <a:ext cx="5722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b="0" dirty="0">
                <a:solidFill>
                  <a:schemeClr val="accent1"/>
                </a:solidFill>
              </a:rPr>
              <a:t>Applies to stationary point charges and spherical charge distributions only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4227513" y="5497513"/>
          <a:ext cx="4089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Equation" r:id="rId8" imgW="1625400" imgH="241200" progId="">
                  <p:embed/>
                </p:oleObj>
              </mc:Choice>
              <mc:Fallback>
                <p:oleObj name="Equation" r:id="rId8" imgW="1625400" imgH="241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497513"/>
                        <a:ext cx="408940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6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Electric Force: Coulomb’s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nimBg="1"/>
      <p:bldP spid="4105" grpId="0"/>
      <p:bldP spid="4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76200" y="990600"/>
            <a:ext cx="6858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ZA" sz="2800" dirty="0">
                <a:solidFill>
                  <a:srgbClr val="FF0000"/>
                </a:solidFill>
              </a:rPr>
              <a:t>Important</a:t>
            </a:r>
            <a:r>
              <a:rPr lang="en-ZA" sz="2800" dirty="0" smtClean="0">
                <a:solidFill>
                  <a:srgbClr val="FF0000"/>
                </a:solidFill>
              </a:rPr>
              <a:t>:</a:t>
            </a:r>
            <a:endParaRPr lang="en-ZA" sz="2800" dirty="0">
              <a:solidFill>
                <a:srgbClr val="FF0000"/>
              </a:solidFill>
            </a:endParaRPr>
          </a:p>
          <a:p>
            <a:r>
              <a:rPr lang="en-ZA" sz="2800" b="0" dirty="0"/>
              <a:t>When applying Coulomb’s Law, </a:t>
            </a:r>
            <a:r>
              <a:rPr lang="en-ZA" sz="2800" b="0" dirty="0">
                <a:solidFill>
                  <a:srgbClr val="0000FF"/>
                </a:solidFill>
              </a:rPr>
              <a:t>use only the magnitudes of the charges</a:t>
            </a:r>
            <a:r>
              <a:rPr lang="en-ZA" sz="2800" b="0" dirty="0"/>
              <a:t> to find the </a:t>
            </a:r>
            <a:r>
              <a:rPr lang="en-ZA" sz="2800" b="0" dirty="0">
                <a:solidFill>
                  <a:srgbClr val="009900"/>
                </a:solidFill>
              </a:rPr>
              <a:t>magnitude of the force</a:t>
            </a:r>
            <a:r>
              <a:rPr lang="en-ZA" sz="2800" b="0" dirty="0"/>
              <a:t> using,</a:t>
            </a:r>
          </a:p>
          <a:p>
            <a:endParaRPr lang="en-ZA" sz="2800" b="0" dirty="0"/>
          </a:p>
          <a:p>
            <a:r>
              <a:rPr lang="en-ZA" sz="2800" b="0" dirty="0" smtClean="0"/>
              <a:t>Then </a:t>
            </a:r>
            <a:r>
              <a:rPr lang="en-ZA" sz="2800" b="0" dirty="0">
                <a:solidFill>
                  <a:srgbClr val="FF0000"/>
                </a:solidFill>
              </a:rPr>
              <a:t>determine the direction</a:t>
            </a:r>
            <a:r>
              <a:rPr lang="en-ZA" sz="2800" b="0" dirty="0"/>
              <a:t> of the force by considering the </a:t>
            </a:r>
            <a:r>
              <a:rPr lang="en-ZA" sz="2800" b="0" dirty="0">
                <a:solidFill>
                  <a:srgbClr val="FF0000"/>
                </a:solidFill>
              </a:rPr>
              <a:t>force diagram</a:t>
            </a:r>
            <a:endParaRPr lang="en-GB" sz="2800" b="0" dirty="0">
              <a:solidFill>
                <a:srgbClr val="FF0000"/>
              </a:solidFill>
            </a:endParaRPr>
          </a:p>
        </p:txBody>
      </p:sp>
      <p:graphicFrame>
        <p:nvGraphicFramePr>
          <p:cNvPr id="361477" name="Object 5"/>
          <p:cNvGraphicFramePr>
            <a:graphicFrameLocks noGrp="1" noChangeAspect="1"/>
          </p:cNvGraphicFramePr>
          <p:nvPr>
            <p:ph/>
          </p:nvPr>
        </p:nvGraphicFramePr>
        <p:xfrm>
          <a:off x="6248400" y="1905000"/>
          <a:ext cx="25209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3" imgW="863280" imgH="419040" progId="">
                  <p:embed/>
                </p:oleObj>
              </mc:Choice>
              <mc:Fallback>
                <p:oleObj name="Equation" r:id="rId3" imgW="863280" imgH="419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2520950" cy="1223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6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Electric Force: Coulomb’s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9029</TotalTime>
  <Words>2628</Words>
  <Application>Microsoft Office PowerPoint</Application>
  <PresentationFormat>On-screen Show (4:3)</PresentationFormat>
  <Paragraphs>331</Paragraphs>
  <Slides>68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Physics 1025F ELECTRICITY    </vt:lpstr>
      <vt:lpstr>Chapter 16: Electric Charge &amp; Field</vt:lpstr>
      <vt:lpstr>Electric Charge &amp; Matter</vt:lpstr>
      <vt:lpstr>Electric Charge &amp; Matter: DNA</vt:lpstr>
      <vt:lpstr>Electric Charge &amp; Matter: The Atom</vt:lpstr>
      <vt:lpstr>Electric Charge &amp; Matter: The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Problem: Coulomb’s Law I </vt:lpstr>
      <vt:lpstr>Problem: Coulomb’s Law II </vt:lpstr>
      <vt:lpstr>Electric Field</vt:lpstr>
      <vt:lpstr>Electric Field: Test Charge</vt:lpstr>
      <vt:lpstr>Electric Field: Definition</vt:lpstr>
      <vt:lpstr>Electric Field: Related to Electric Force</vt:lpstr>
      <vt:lpstr>Electric Field: Point Charge</vt:lpstr>
      <vt:lpstr>Electric Field: Multiple Charges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Problem: Electric Field</vt:lpstr>
      <vt:lpstr>Chapter 17: Electric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Electrocardiogram (ECG or EKG)</vt:lpstr>
      <vt:lpstr>The Electrocardiogram (ECG or EKG)</vt:lpstr>
      <vt:lpstr>The Electrocardiogram (ECG or EKG)</vt:lpstr>
      <vt:lpstr>Chapter 18: Electric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Energy &amp; Power</vt:lpstr>
      <vt:lpstr>Electrical Energy &amp; Power</vt:lpstr>
      <vt:lpstr>Problem: Electric Power</vt:lpstr>
      <vt:lpstr>Electric Power</vt:lpstr>
      <vt:lpstr>Problem: Electric Power</vt:lpstr>
      <vt:lpstr>The Human Nervous System</vt:lpstr>
      <vt:lpstr>The Human Nervous System</vt:lpstr>
      <vt:lpstr>The Human Nervous System</vt:lpstr>
      <vt:lpstr>Chapter 19: DC Circuits</vt:lpstr>
      <vt:lpstr>Direct vs. Alternating Current</vt:lpstr>
      <vt:lpstr>PowerPoint Presentation</vt:lpstr>
      <vt:lpstr>PowerPoint Presentation</vt:lpstr>
      <vt:lpstr>PowerPoint Presentation</vt:lpstr>
      <vt:lpstr>PowerPoint Presentation</vt:lpstr>
      <vt:lpstr>Problem: Electric Circuit III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Amos</cp:lastModifiedBy>
  <cp:revision>837</cp:revision>
  <dcterms:created xsi:type="dcterms:W3CDTF">2011-03-04T08:49:28Z</dcterms:created>
  <dcterms:modified xsi:type="dcterms:W3CDTF">2014-05-20T10:16:19Z</dcterms:modified>
</cp:coreProperties>
</file>