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446" r:id="rId2"/>
    <p:sldId id="347" r:id="rId3"/>
    <p:sldId id="353" r:id="rId4"/>
    <p:sldId id="357" r:id="rId5"/>
    <p:sldId id="358" r:id="rId6"/>
    <p:sldId id="363" r:id="rId7"/>
    <p:sldId id="365" r:id="rId8"/>
    <p:sldId id="369" r:id="rId9"/>
    <p:sldId id="374" r:id="rId10"/>
    <p:sldId id="382" r:id="rId11"/>
    <p:sldId id="383" r:id="rId12"/>
    <p:sldId id="420" r:id="rId13"/>
    <p:sldId id="384" r:id="rId14"/>
    <p:sldId id="388" r:id="rId15"/>
    <p:sldId id="394" r:id="rId16"/>
    <p:sldId id="445" r:id="rId17"/>
    <p:sldId id="422" r:id="rId18"/>
    <p:sldId id="425" r:id="rId19"/>
    <p:sldId id="430" r:id="rId20"/>
    <p:sldId id="426" r:id="rId21"/>
    <p:sldId id="429" r:id="rId22"/>
    <p:sldId id="438" r:id="rId23"/>
  </p:sldIdLst>
  <p:sldSz cx="9144000" cy="6858000" type="screen4x3"/>
  <p:notesSz cx="6858000" cy="9144000"/>
  <p:defaultTextStyle>
    <a:defPPr>
      <a:defRPr lang="en-Z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  <a:srgbClr val="969696"/>
    <a:srgbClr val="DDDDDD"/>
    <a:srgbClr val="FF7A5B"/>
    <a:srgbClr val="FF0000"/>
    <a:srgbClr val="EBEBFF"/>
    <a:srgbClr val="FF3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1" autoAdjust="0"/>
    <p:restoredTop sz="98962" autoAdjust="0"/>
  </p:normalViewPr>
  <p:slideViewPr>
    <p:cSldViewPr snapToGrid="0">
      <p:cViewPr varScale="1">
        <p:scale>
          <a:sx n="69" d="100"/>
          <a:sy n="69" d="100"/>
        </p:scale>
        <p:origin x="-96" y="-64"/>
      </p:cViewPr>
      <p:guideLst>
        <p:guide orient="horz" pos="1822"/>
        <p:guide orient="horz" pos="3723"/>
        <p:guide pos="3662"/>
        <p:guide pos="28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68"/>
    </p:cViewPr>
  </p:sorterViewPr>
  <p:notesViewPr>
    <p:cSldViewPr snapToGrid="0">
      <p:cViewPr varScale="1">
        <p:scale>
          <a:sx n="83" d="100"/>
          <a:sy n="83" d="100"/>
        </p:scale>
        <p:origin x="-11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7.wmf"/><Relationship Id="rId1" Type="http://schemas.openxmlformats.org/officeDocument/2006/relationships/image" Target="../media/image42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7.wmf"/><Relationship Id="rId2" Type="http://schemas.openxmlformats.org/officeDocument/2006/relationships/image" Target="../media/image38.wmf"/><Relationship Id="rId1" Type="http://schemas.openxmlformats.org/officeDocument/2006/relationships/image" Target="../media/image7.wmf"/><Relationship Id="rId6" Type="http://schemas.openxmlformats.org/officeDocument/2006/relationships/image" Target="../media/image46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50.wmf"/><Relationship Id="rId7" Type="http://schemas.openxmlformats.org/officeDocument/2006/relationships/image" Target="../media/image47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39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Relationship Id="rId9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6.wmf"/><Relationship Id="rId2" Type="http://schemas.openxmlformats.org/officeDocument/2006/relationships/image" Target="../media/image5.wmf"/><Relationship Id="rId1" Type="http://schemas.openxmlformats.org/officeDocument/2006/relationships/image" Target="../media/image13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1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855913" y="0"/>
            <a:ext cx="400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276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76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AFDD4B-0E5C-48A0-85B3-AB3B02947E9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4881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 noProof="0" smtClean="0"/>
              <a:t>Click to edit Master text styles</a:t>
            </a:r>
          </a:p>
          <a:p>
            <a:pPr lvl="1"/>
            <a:r>
              <a:rPr lang="en-ZA" noProof="0" smtClean="0"/>
              <a:t>Second level</a:t>
            </a:r>
          </a:p>
          <a:p>
            <a:pPr lvl="2"/>
            <a:r>
              <a:rPr lang="en-ZA" noProof="0" smtClean="0"/>
              <a:t>Third level</a:t>
            </a:r>
          </a:p>
          <a:p>
            <a:pPr lvl="3"/>
            <a:r>
              <a:rPr lang="en-ZA" noProof="0" smtClean="0"/>
              <a:t>Fourth level</a:t>
            </a:r>
          </a:p>
          <a:p>
            <a:pPr lvl="4"/>
            <a:r>
              <a:rPr lang="en-ZA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0C28E82-A91B-4710-841E-1D582E8D096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12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92338-F4A6-4211-A06E-0A233D1DBF5F}" type="slidenum">
              <a:rPr lang="en-ZA" smtClean="0">
                <a:cs typeface="Arial" charset="0"/>
              </a:rPr>
              <a:pPr/>
              <a:t>10</a:t>
            </a:fld>
            <a:endParaRPr lang="en-ZA" smtClean="0">
              <a:cs typeface="Arial" charset="0"/>
            </a:endParaRPr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0AEBF7-C115-4A76-9AF8-D7802B5DF734}" type="slidenum">
              <a:rPr lang="en-ZA" smtClean="0">
                <a:cs typeface="Arial" charset="0"/>
              </a:rPr>
              <a:pPr/>
              <a:t>11</a:t>
            </a:fld>
            <a:endParaRPr lang="en-ZA" smtClean="0">
              <a:cs typeface="Arial" charset="0"/>
            </a:endParaRPr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A7180-DAD0-46E2-87A4-8250878B325E}" type="slidenum">
              <a:rPr lang="en-ZA" smtClean="0">
                <a:cs typeface="Arial" charset="0"/>
              </a:rPr>
              <a:pPr/>
              <a:t>12</a:t>
            </a:fld>
            <a:endParaRPr lang="en-ZA" smtClean="0">
              <a:cs typeface="Arial" charset="0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99E05-D57D-41CC-AA11-BFA2B1A574B6}" type="slidenum">
              <a:rPr lang="en-ZA" smtClean="0">
                <a:cs typeface="Arial" charset="0"/>
              </a:rPr>
              <a:pPr/>
              <a:t>13</a:t>
            </a:fld>
            <a:endParaRPr lang="en-ZA" smtClean="0">
              <a:cs typeface="Arial" charset="0"/>
            </a:endParaRPr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547937-0B07-4EDF-9EF3-8BACF16A50BE}" type="slidenum">
              <a:rPr lang="en-ZA" smtClean="0">
                <a:cs typeface="Arial" charset="0"/>
              </a:rPr>
              <a:pPr/>
              <a:t>14</a:t>
            </a:fld>
            <a:endParaRPr lang="en-ZA" smtClean="0">
              <a:cs typeface="Arial" charset="0"/>
            </a:endParaRPr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533CB-2842-44FA-B90C-AF0ADC97D754}" type="slidenum">
              <a:rPr lang="en-ZA" smtClean="0">
                <a:cs typeface="Arial" charset="0"/>
              </a:rPr>
              <a:pPr/>
              <a:t>15</a:t>
            </a:fld>
            <a:endParaRPr lang="en-ZA" smtClean="0">
              <a:cs typeface="Arial" charset="0"/>
            </a:endParaRPr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E604A-C651-4522-8525-96A54BC5A3FD}" type="slidenum">
              <a:rPr lang="en-ZA" smtClean="0">
                <a:cs typeface="Arial" charset="0"/>
              </a:rPr>
              <a:pPr/>
              <a:t>17</a:t>
            </a:fld>
            <a:endParaRPr lang="en-ZA" smtClean="0">
              <a:cs typeface="Arial" charset="0"/>
            </a:endParaRPr>
          </a:p>
        </p:txBody>
      </p:sp>
      <p:sp>
        <p:nvSpPr>
          <p:cNvPr id="55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728D1-0A63-46CB-A1ED-DECD87385E37}" type="slidenum">
              <a:rPr lang="en-ZA" smtClean="0">
                <a:cs typeface="Arial" charset="0"/>
              </a:rPr>
              <a:pPr/>
              <a:t>18</a:t>
            </a:fld>
            <a:endParaRPr lang="en-ZA" smtClean="0">
              <a:cs typeface="Arial" charset="0"/>
            </a:endParaRPr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A8BF6-80CD-401A-89AE-CA39984FC660}" type="slidenum">
              <a:rPr lang="en-ZA" smtClean="0">
                <a:cs typeface="Arial" charset="0"/>
              </a:rPr>
              <a:pPr/>
              <a:t>19</a:t>
            </a:fld>
            <a:endParaRPr lang="en-ZA" smtClean="0">
              <a:cs typeface="Arial" charset="0"/>
            </a:endParaRPr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7459A-754F-4BB2-930D-F3CDD24C2CCB}" type="slidenum">
              <a:rPr lang="en-ZA" smtClean="0">
                <a:cs typeface="Arial" charset="0"/>
              </a:rPr>
              <a:pPr/>
              <a:t>20</a:t>
            </a:fld>
            <a:endParaRPr lang="en-ZA" smtClean="0">
              <a:cs typeface="Arial" charset="0"/>
            </a:endParaRPr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FF381-294F-4904-B116-53E75BFEDC15}" type="slidenum">
              <a:rPr lang="en-ZA" smtClean="0">
                <a:cs typeface="Arial" charset="0"/>
              </a:rPr>
              <a:pPr/>
              <a:t>2</a:t>
            </a:fld>
            <a:endParaRPr lang="en-ZA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63C10-F839-4A36-84EC-1934FC3877C4}" type="slidenum">
              <a:rPr lang="en-ZA" smtClean="0">
                <a:cs typeface="Arial" charset="0"/>
              </a:rPr>
              <a:pPr/>
              <a:t>21</a:t>
            </a:fld>
            <a:endParaRPr lang="en-ZA" smtClean="0">
              <a:cs typeface="Arial" charset="0"/>
            </a:endParaRPr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34EF9-3BC9-4B25-8D65-32AC6A4707E2}" type="slidenum">
              <a:rPr lang="en-ZA" smtClean="0">
                <a:cs typeface="Arial" charset="0"/>
              </a:rPr>
              <a:pPr/>
              <a:t>22</a:t>
            </a:fld>
            <a:endParaRPr lang="en-ZA" smtClean="0">
              <a:cs typeface="Arial" charset="0"/>
            </a:endParaRPr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485E5-863C-4FF0-9F4F-0CE2E71AE3FD}" type="slidenum">
              <a:rPr lang="en-ZA" smtClean="0">
                <a:cs typeface="Arial" charset="0"/>
              </a:rPr>
              <a:pPr/>
              <a:t>3</a:t>
            </a:fld>
            <a:endParaRPr lang="en-ZA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8852D0-1827-41A1-961E-4659F50DAF14}" type="slidenum">
              <a:rPr lang="en-ZA" smtClean="0">
                <a:cs typeface="Arial" charset="0"/>
              </a:rPr>
              <a:pPr/>
              <a:t>4</a:t>
            </a:fld>
            <a:endParaRPr lang="en-ZA" smtClean="0">
              <a:cs typeface="Arial" charset="0"/>
            </a:endParaRPr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C577D-A148-4699-BFCB-B04FE45711DD}" type="slidenum">
              <a:rPr lang="en-ZA" smtClean="0">
                <a:cs typeface="Arial" charset="0"/>
              </a:rPr>
              <a:pPr/>
              <a:t>5</a:t>
            </a:fld>
            <a:endParaRPr lang="en-ZA" smtClean="0">
              <a:cs typeface="Arial" charset="0"/>
            </a:endParaRPr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3C2AEA-5C27-4473-B23E-FF485CA9E989}" type="slidenum">
              <a:rPr lang="en-ZA" smtClean="0">
                <a:cs typeface="Arial" charset="0"/>
              </a:rPr>
              <a:pPr/>
              <a:t>6</a:t>
            </a:fld>
            <a:endParaRPr lang="en-ZA" smtClean="0">
              <a:cs typeface="Arial" charset="0"/>
            </a:endParaRPr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55216-C79B-4805-BEFB-5B1F5D09733E}" type="slidenum">
              <a:rPr lang="en-ZA" smtClean="0">
                <a:cs typeface="Arial" charset="0"/>
              </a:rPr>
              <a:pPr/>
              <a:t>7</a:t>
            </a:fld>
            <a:endParaRPr lang="en-ZA" smtClean="0">
              <a:cs typeface="Arial" charset="0"/>
            </a:endParaRPr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9386D9-453A-4A57-86D3-3DDDC8927734}" type="slidenum">
              <a:rPr lang="en-ZA" smtClean="0">
                <a:cs typeface="Arial" charset="0"/>
              </a:rPr>
              <a:pPr/>
              <a:t>8</a:t>
            </a:fld>
            <a:endParaRPr lang="en-ZA" smtClean="0">
              <a:cs typeface="Arial" charset="0"/>
            </a:endParaRPr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147F62-918E-4603-A0FF-C006C5A7A83C}" type="slidenum">
              <a:rPr lang="en-ZA" smtClean="0">
                <a:cs typeface="Arial" charset="0"/>
              </a:rPr>
              <a:pPr/>
              <a:t>9</a:t>
            </a:fld>
            <a:endParaRPr lang="en-ZA" smtClean="0">
              <a:cs typeface="Arial" charset="0"/>
            </a:endParaRPr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745C1-1860-46EA-9869-3314A34788F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FBDEF-62E1-4D37-A367-7B5632E25462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623A6-561F-4516-9C19-013181510DB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E3DB5-B525-4E93-9DFD-9173D468F6C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63A4B-4D0A-48C5-9D2C-B445546C555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9C0E7-4FA7-4198-A17F-9E5D4A26889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43BE0-54FA-4653-974A-C503AAB2106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3967-F400-4BFF-AC9B-C7C24BF4451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8CE0E-7583-43B6-9E24-B243E8131AC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C5B7F-9347-4F74-818B-A881CA63E11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53593-9E98-4A65-95EE-B34E4561F8C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AA92E-379B-4D40-8B92-9BE831300E4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64300" y="182563"/>
            <a:ext cx="2597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ZA"/>
              <a:t>ELECTROMAGNETIC INDUCTION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ZA" smtClean="0"/>
              <a:t>Click to edit Master text styles</a:t>
            </a:r>
          </a:p>
          <a:p>
            <a:pPr lvl="1"/>
            <a:r>
              <a:rPr lang="en-ZA" smtClean="0"/>
              <a:t>Second level</a:t>
            </a:r>
          </a:p>
          <a:p>
            <a:pPr lvl="2"/>
            <a:r>
              <a:rPr lang="en-ZA" smtClean="0"/>
              <a:t>Third level</a:t>
            </a:r>
          </a:p>
          <a:p>
            <a:pPr lvl="3"/>
            <a:r>
              <a:rPr lang="en-ZA" smtClean="0"/>
              <a:t>Fourth level</a:t>
            </a:r>
          </a:p>
          <a:p>
            <a:pPr lvl="4"/>
            <a:r>
              <a:rPr lang="en-ZA" smtClean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ZA"/>
              <a:t>PHY1013S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374C5A1E-D7B4-4E89-9A33-3B479E704AD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title style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984625" y="182563"/>
            <a:ext cx="1108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ZA" sz="1200">
                <a:solidFill>
                  <a:srgbClr val="5F5F5F"/>
                </a:solidFill>
                <a:latin typeface="Arial" charset="0"/>
                <a:cs typeface="+mn-cs"/>
              </a:rPr>
              <a:t>MAGNETISM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717550" indent="-3587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4"/>
        </a:buBlip>
        <a:defRPr sz="2200">
          <a:solidFill>
            <a:srgbClr val="000066"/>
          </a:solidFill>
          <a:latin typeface="+mn-lt"/>
        </a:defRPr>
      </a:lvl3pPr>
      <a:lvl4pPr marL="896938" indent="4746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6325" indent="752475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3525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90725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7925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5125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29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4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34.wmf"/><Relationship Id="rId5" Type="http://schemas.openxmlformats.org/officeDocument/2006/relationships/image" Target="../media/image5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4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52.bin"/><Relationship Id="rId9" Type="http://schemas.openxmlformats.org/officeDocument/2006/relationships/image" Target="../media/image3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44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3.wmf"/><Relationship Id="rId5" Type="http://schemas.openxmlformats.org/officeDocument/2006/relationships/image" Target="../media/image42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72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40.wmf"/><Relationship Id="rId5" Type="http://schemas.openxmlformats.org/officeDocument/2006/relationships/image" Target="../media/image7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3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7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82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54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8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image" Target="../media/image4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.wmf"/><Relationship Id="rId5" Type="http://schemas.openxmlformats.org/officeDocument/2006/relationships/image" Target="../media/image13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5.wmf"/><Relationship Id="rId5" Type="http://schemas.openxmlformats.org/officeDocument/2006/relationships/image" Target="../media/image5.wmf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.wmf"/><Relationship Id="rId1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3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23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1637" y="1153182"/>
            <a:ext cx="5976613" cy="4434164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ELECTROMAGNETIC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 INDUCTION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29770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451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4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ABF372-E55F-4141-9ECB-524D599F50F1}" type="slidenum">
              <a:rPr lang="en-ZA" smtClean="0">
                <a:cs typeface="Arial" charset="0"/>
              </a:rPr>
              <a:pPr/>
              <a:t>10</a:t>
            </a:fld>
            <a:endParaRPr lang="en-ZA" smtClean="0">
              <a:cs typeface="Arial" charset="0"/>
            </a:endParaRPr>
          </a:p>
        </p:txBody>
      </p:sp>
      <p:sp>
        <p:nvSpPr>
          <p:cNvPr id="34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MAGNETIC FLUX</a:t>
            </a:r>
            <a:endParaRPr lang="en-ZA" smtClean="0"/>
          </a:p>
        </p:txBody>
      </p:sp>
      <p:sp>
        <p:nvSpPr>
          <p:cNvPr id="34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372100" cy="2501900"/>
          </a:xfrm>
        </p:spPr>
        <p:txBody>
          <a:bodyPr/>
          <a:lstStyle/>
          <a:p>
            <a:pPr lvl="1" indent="0" eaLnBrk="1" hangingPunct="1"/>
            <a:r>
              <a:rPr lang="en-ZA" smtClean="0"/>
              <a:t>In general, allowing for variations in the magnetic field, the magnetic flux through the </a:t>
            </a:r>
            <a:br>
              <a:rPr lang="en-ZA" smtClean="0"/>
            </a:br>
            <a:r>
              <a:rPr lang="en-ZA" smtClean="0"/>
              <a:t>surface bounded by a </a:t>
            </a:r>
            <a:br>
              <a:rPr lang="en-ZA" smtClean="0"/>
            </a:br>
            <a:r>
              <a:rPr lang="en-ZA" smtClean="0"/>
              <a:t>closed loop is determined </a:t>
            </a:r>
            <a:br>
              <a:rPr lang="en-ZA" smtClean="0"/>
            </a:br>
            <a:r>
              <a:rPr lang="en-ZA" smtClean="0"/>
              <a:t>by summing all the flux elements </a:t>
            </a:r>
          </a:p>
        </p:txBody>
      </p:sp>
      <p:graphicFrame>
        <p:nvGraphicFramePr>
          <p:cNvPr id="345118" name="Object 30"/>
          <p:cNvGraphicFramePr>
            <a:graphicFrameLocks noChangeAspect="1"/>
          </p:cNvGraphicFramePr>
          <p:nvPr/>
        </p:nvGraphicFramePr>
        <p:xfrm>
          <a:off x="1800225" y="3962400"/>
          <a:ext cx="170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34" name="Equation" r:id="rId4" imgW="1701800" imgH="431800" progId="Equation.DSMT4">
                  <p:embed/>
                </p:oleObj>
              </mc:Choice>
              <mc:Fallback>
                <p:oleObj name="Equation" r:id="rId4" imgW="1701800" imgH="4318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3962400"/>
                        <a:ext cx="1701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179388" y="4446588"/>
            <a:ext cx="5218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…over the entire area to obtain:</a:t>
            </a:r>
          </a:p>
        </p:txBody>
      </p:sp>
      <p:sp>
        <p:nvSpPr>
          <p:cNvPr id="345128" name="Freeform 6"/>
          <p:cNvSpPr>
            <a:spLocks/>
          </p:cNvSpPr>
          <p:nvPr/>
        </p:nvSpPr>
        <p:spPr bwMode="auto">
          <a:xfrm>
            <a:off x="5222875" y="2182813"/>
            <a:ext cx="3349625" cy="1246187"/>
          </a:xfrm>
          <a:custGeom>
            <a:avLst/>
            <a:gdLst>
              <a:gd name="T0" fmla="*/ 2147483647 w 3424"/>
              <a:gd name="T1" fmla="*/ 2147483647 h 1380"/>
              <a:gd name="T2" fmla="*/ 2147483647 w 3424"/>
              <a:gd name="T3" fmla="*/ 2147483647 h 1380"/>
              <a:gd name="T4" fmla="*/ 2147483647 w 3424"/>
              <a:gd name="T5" fmla="*/ 2147483647 h 1380"/>
              <a:gd name="T6" fmla="*/ 2147483647 w 3424"/>
              <a:gd name="T7" fmla="*/ 2147483647 h 1380"/>
              <a:gd name="T8" fmla="*/ 2147483647 w 3424"/>
              <a:gd name="T9" fmla="*/ 2147483647 h 1380"/>
              <a:gd name="T10" fmla="*/ 2147483647 w 3424"/>
              <a:gd name="T11" fmla="*/ 2147483647 h 13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24"/>
              <a:gd name="T19" fmla="*/ 0 h 1380"/>
              <a:gd name="T20" fmla="*/ 3424 w 3424"/>
              <a:gd name="T21" fmla="*/ 1380 h 13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24" h="1380">
                <a:moveTo>
                  <a:pt x="465" y="390"/>
                </a:moveTo>
                <a:cubicBezTo>
                  <a:pt x="0" y="780"/>
                  <a:pt x="690" y="870"/>
                  <a:pt x="1110" y="1125"/>
                </a:cubicBezTo>
                <a:cubicBezTo>
                  <a:pt x="1530" y="1380"/>
                  <a:pt x="1997" y="1335"/>
                  <a:pt x="2535" y="1275"/>
                </a:cubicBezTo>
                <a:cubicBezTo>
                  <a:pt x="3072" y="1214"/>
                  <a:pt x="3396" y="1155"/>
                  <a:pt x="3411" y="681"/>
                </a:cubicBezTo>
                <a:cubicBezTo>
                  <a:pt x="3424" y="206"/>
                  <a:pt x="2486" y="23"/>
                  <a:pt x="1935" y="60"/>
                </a:cubicBezTo>
                <a:cubicBezTo>
                  <a:pt x="1384" y="98"/>
                  <a:pt x="930" y="0"/>
                  <a:pt x="465" y="390"/>
                </a:cubicBezTo>
                <a:close/>
              </a:path>
            </a:pathLst>
          </a:custGeom>
          <a:solidFill>
            <a:srgbClr val="EAEAE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5129" name="Freeform 7"/>
          <p:cNvSpPr>
            <a:spLocks/>
          </p:cNvSpPr>
          <p:nvPr/>
        </p:nvSpPr>
        <p:spPr bwMode="auto">
          <a:xfrm rot="-2264030">
            <a:off x="6608763" y="2489200"/>
            <a:ext cx="481012" cy="190500"/>
          </a:xfrm>
          <a:custGeom>
            <a:avLst/>
            <a:gdLst>
              <a:gd name="T0" fmla="*/ 0 w 855"/>
              <a:gd name="T1" fmla="*/ 0 h 315"/>
              <a:gd name="T2" fmla="*/ 2147483647 w 855"/>
              <a:gd name="T3" fmla="*/ 2147483647 h 315"/>
              <a:gd name="T4" fmla="*/ 2147483647 w 855"/>
              <a:gd name="T5" fmla="*/ 2147483647 h 315"/>
              <a:gd name="T6" fmla="*/ 2147483647 w 855"/>
              <a:gd name="T7" fmla="*/ 0 h 315"/>
              <a:gd name="T8" fmla="*/ 0 w 855"/>
              <a:gd name="T9" fmla="*/ 0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55"/>
              <a:gd name="T16" fmla="*/ 0 h 315"/>
              <a:gd name="T17" fmla="*/ 855 w 855"/>
              <a:gd name="T18" fmla="*/ 315 h 3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55" h="315">
                <a:moveTo>
                  <a:pt x="0" y="0"/>
                </a:moveTo>
                <a:lnTo>
                  <a:pt x="375" y="315"/>
                </a:lnTo>
                <a:lnTo>
                  <a:pt x="855" y="315"/>
                </a:lnTo>
                <a:lnTo>
                  <a:pt x="48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5130" name="Line 8"/>
          <p:cNvSpPr>
            <a:spLocks noChangeShapeType="1"/>
          </p:cNvSpPr>
          <p:nvPr/>
        </p:nvSpPr>
        <p:spPr bwMode="auto">
          <a:xfrm flipV="1">
            <a:off x="6840538" y="2012950"/>
            <a:ext cx="0" cy="5857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5131" name="Line 9"/>
          <p:cNvSpPr>
            <a:spLocks noChangeShapeType="1"/>
          </p:cNvSpPr>
          <p:nvPr/>
        </p:nvSpPr>
        <p:spPr bwMode="auto">
          <a:xfrm flipV="1">
            <a:off x="6840538" y="1708150"/>
            <a:ext cx="1169987" cy="890588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45119" name="Object 31"/>
          <p:cNvGraphicFramePr>
            <a:graphicFrameLocks noChangeAspect="1"/>
          </p:cNvGraphicFramePr>
          <p:nvPr/>
        </p:nvGraphicFramePr>
        <p:xfrm>
          <a:off x="8016875" y="1460500"/>
          <a:ext cx="241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35" name="Equation" r:id="rId6" imgW="241091" imgH="317225" progId="Equation.DSMT4">
                  <p:embed/>
                </p:oleObj>
              </mc:Choice>
              <mc:Fallback>
                <p:oleObj name="Equation" r:id="rId6" imgW="241091" imgH="317225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75" y="1460500"/>
                        <a:ext cx="241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20" name="Object 32"/>
          <p:cNvGraphicFramePr>
            <a:graphicFrameLocks noChangeAspect="1"/>
          </p:cNvGraphicFramePr>
          <p:nvPr/>
        </p:nvGraphicFramePr>
        <p:xfrm>
          <a:off x="6657975" y="1616075"/>
          <a:ext cx="38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36" name="Equation" r:id="rId8" imgW="380835" imgH="355446" progId="Equation.DSMT4">
                  <p:embed/>
                </p:oleObj>
              </mc:Choice>
              <mc:Fallback>
                <p:oleObj name="Equation" r:id="rId8" imgW="380835" imgH="355446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5" y="1616075"/>
                        <a:ext cx="381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08" name="Rectangle 20"/>
          <p:cNvSpPr>
            <a:spLocks noChangeArrowheads="1"/>
          </p:cNvSpPr>
          <p:nvPr/>
        </p:nvSpPr>
        <p:spPr bwMode="auto">
          <a:xfrm>
            <a:off x="179388" y="5524500"/>
            <a:ext cx="87741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Units:  [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T</a:t>
            </a:r>
            <a:r>
              <a:rPr lang="en-ZA" baseline="30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m</a:t>
            </a:r>
            <a:r>
              <a:rPr lang="en-ZA" baseline="30000">
                <a:solidFill>
                  <a:srgbClr val="000066"/>
                </a:solidFill>
                <a:sym typeface="Symbol" pitchFamily="18" charset="2"/>
              </a:rPr>
              <a:t>2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ZA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 weber, Wb]</a:t>
            </a:r>
          </a:p>
        </p:txBody>
      </p:sp>
      <p:sp>
        <p:nvSpPr>
          <p:cNvPr id="345133" name="Rectangle 22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345109" name="Object 33"/>
          <p:cNvGraphicFramePr>
            <a:graphicFrameLocks noChangeAspect="1"/>
          </p:cNvGraphicFramePr>
          <p:nvPr/>
        </p:nvGraphicFramePr>
        <p:xfrm>
          <a:off x="5537200" y="4500563"/>
          <a:ext cx="2197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37" name="Equation" r:id="rId10" imgW="2197100" imgH="889000" progId="Equation.DSMT4">
                  <p:embed/>
                </p:oleObj>
              </mc:Choice>
              <mc:Fallback>
                <p:oleObj name="Equation" r:id="rId10" imgW="2197100" imgH="8890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4500563"/>
                        <a:ext cx="21971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5421313" y="4422775"/>
            <a:ext cx="2428875" cy="10001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345135" name="Rectangle 24"/>
          <p:cNvSpPr>
            <a:spLocks noChangeArrowheads="1"/>
          </p:cNvSpPr>
          <p:nvPr/>
        </p:nvSpPr>
        <p:spPr bwMode="auto">
          <a:xfrm>
            <a:off x="3386138" y="3906838"/>
            <a:ext cx="20113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3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502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50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D06A5F-CE1F-4FAA-AE25-9AE7864574A9}" type="slidenum">
              <a:rPr lang="en-ZA" smtClean="0">
                <a:cs typeface="Arial" charset="0"/>
              </a:rPr>
              <a:pPr/>
              <a:t>11</a:t>
            </a:fld>
            <a:endParaRPr lang="en-ZA" smtClean="0">
              <a:cs typeface="Arial" charset="0"/>
            </a:endParaRPr>
          </a:p>
        </p:txBody>
      </p:sp>
      <p:sp>
        <p:nvSpPr>
          <p:cNvPr id="350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FARADAY'S LAW OF INDUCTION</a:t>
            </a:r>
          </a:p>
        </p:txBody>
      </p:sp>
      <p:sp>
        <p:nvSpPr>
          <p:cNvPr id="350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Whether we move the magnetic field and the conductor relative to each other, or we alter either the strength/ orientation of the magnetic field or the size/orientation of the conducting loop, according to </a:t>
            </a:r>
            <a:r>
              <a:rPr lang="en-US" smtClean="0">
                <a:solidFill>
                  <a:srgbClr val="FF0000"/>
                </a:solidFill>
              </a:rPr>
              <a:t>Faraday’s law</a:t>
            </a:r>
            <a:r>
              <a:rPr lang="en-US" smtClean="0"/>
              <a:t>: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903288" y="3052763"/>
            <a:ext cx="732472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“The magnitude of the emf induced in a conducting loop is equal to the </a:t>
            </a:r>
            <a:r>
              <a:rPr lang="en-US" i="1">
                <a:solidFill>
                  <a:srgbClr val="000066"/>
                </a:solidFill>
              </a:rPr>
              <a:t>rate of change</a:t>
            </a:r>
            <a:r>
              <a:rPr lang="en-US">
                <a:solidFill>
                  <a:srgbClr val="000066"/>
                </a:solidFill>
              </a:rPr>
              <a:t> of the magnetic flux through that loop.”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179388" y="4605338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Mathematically:</a:t>
            </a:r>
          </a:p>
        </p:txBody>
      </p:sp>
      <p:sp>
        <p:nvSpPr>
          <p:cNvPr id="3502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350214" name="Object 9"/>
          <p:cNvGraphicFramePr>
            <a:graphicFrameLocks noChangeAspect="1"/>
          </p:cNvGraphicFramePr>
          <p:nvPr/>
        </p:nvGraphicFramePr>
        <p:xfrm>
          <a:off x="3189288" y="4495800"/>
          <a:ext cx="15271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21" name="Equation" r:id="rId4" imgW="1524000" imgH="673100" progId="Equation.DSMT4">
                  <p:embed/>
                </p:oleObj>
              </mc:Choice>
              <mc:Fallback>
                <p:oleObj name="Equation" r:id="rId4" imgW="1524000" imgH="6731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4495800"/>
                        <a:ext cx="152717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79388" y="5376863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(Where the negative sign is indicative of the “opposition” we previously experienced as we induced emf in a wire.)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/>
      <p:bldP spid="35021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2907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29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1AE7F-74D2-4058-A7F7-3F168E90152A}" type="slidenum">
              <a:rPr lang="en-ZA" smtClean="0">
                <a:cs typeface="Arial" charset="0"/>
              </a:rPr>
              <a:pPr/>
              <a:t>12</a:t>
            </a:fld>
            <a:endParaRPr lang="en-ZA" smtClean="0">
              <a:cs typeface="Arial" charset="0"/>
            </a:endParaRPr>
          </a:p>
        </p:txBody>
      </p:sp>
      <p:sp>
        <p:nvSpPr>
          <p:cNvPr id="429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FARADAY'S LAW OF INDUCTION</a:t>
            </a:r>
          </a:p>
        </p:txBody>
      </p:sp>
      <p:sp>
        <p:nvSpPr>
          <p:cNvPr id="429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We shall use Faraday’s law to determine only the </a:t>
            </a:r>
            <a:r>
              <a:rPr lang="en-US" i="1" smtClean="0"/>
              <a:t>magnitude</a:t>
            </a:r>
            <a:r>
              <a:rPr lang="en-US" i="1" baseline="30000" smtClean="0"/>
              <a:t> </a:t>
            </a:r>
            <a:r>
              <a:rPr lang="en-US" smtClean="0"/>
              <a:t> of the emf induced. </a:t>
            </a:r>
          </a:p>
        </p:txBody>
      </p:sp>
      <p:sp>
        <p:nvSpPr>
          <p:cNvPr id="42907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429062" name="Object 16"/>
          <p:cNvGraphicFramePr>
            <a:graphicFrameLocks noChangeAspect="1"/>
          </p:cNvGraphicFramePr>
          <p:nvPr/>
        </p:nvGraphicFramePr>
        <p:xfrm>
          <a:off x="3716338" y="2400300"/>
          <a:ext cx="17160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80" name="Equation" r:id="rId4" imgW="1714500" imgH="723900" progId="Equation.DSMT4">
                  <p:embed/>
                </p:oleObj>
              </mc:Choice>
              <mc:Fallback>
                <p:oleObj name="Equation" r:id="rId4" imgW="1714500" imgH="7239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2400300"/>
                        <a:ext cx="171608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3" name="Rectangle 7"/>
          <p:cNvSpPr>
            <a:spLocks noChangeArrowheads="1"/>
          </p:cNvSpPr>
          <p:nvPr/>
        </p:nvSpPr>
        <p:spPr bwMode="auto">
          <a:xfrm>
            <a:off x="3575050" y="2309813"/>
            <a:ext cx="1987550" cy="8985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429066" name="Rectangle 10"/>
          <p:cNvSpPr>
            <a:spLocks noChangeArrowheads="1"/>
          </p:cNvSpPr>
          <p:nvPr/>
        </p:nvSpPr>
        <p:spPr bwMode="auto">
          <a:xfrm>
            <a:off x="179388" y="2536825"/>
            <a:ext cx="3330575" cy="493713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For a coil of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000066"/>
                </a:solidFill>
              </a:rPr>
              <a:t> turns:</a:t>
            </a:r>
            <a:endParaRPr lang="en-ZA">
              <a:solidFill>
                <a:srgbClr val="000066"/>
              </a:solidFill>
            </a:endParaRPr>
          </a:p>
        </p:txBody>
      </p:sp>
      <p:graphicFrame>
        <p:nvGraphicFramePr>
          <p:cNvPr id="429067" name="Object 17"/>
          <p:cNvGraphicFramePr>
            <a:graphicFrameLocks noChangeAspect="1"/>
          </p:cNvGraphicFramePr>
          <p:nvPr/>
        </p:nvGraphicFramePr>
        <p:xfrm>
          <a:off x="1770063" y="5346700"/>
          <a:ext cx="36480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81" name="Equation" r:id="rId6" imgW="3644900" imgH="723900" progId="Equation.DSMT4">
                  <p:embed/>
                </p:oleObj>
              </mc:Choice>
              <mc:Fallback>
                <p:oleObj name="Equation" r:id="rId6" imgW="3644900" imgH="7239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5346700"/>
                        <a:ext cx="36480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179388" y="5481638"/>
            <a:ext cx="1414462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Hence: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79388" y="3471863"/>
            <a:ext cx="5732462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The change in flux may result from…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79388" y="3937000"/>
            <a:ext cx="8774112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8"/>
              </a:buBlip>
            </a:pPr>
            <a:r>
              <a:rPr lang="en-US" sz="2200">
                <a:solidFill>
                  <a:srgbClr val="000066"/>
                </a:solidFill>
              </a:rPr>
              <a:t>a change in the loop’s size, orientation or position relative to the magnetic field;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8"/>
              </a:buBlip>
            </a:pPr>
            <a:endParaRPr lang="en-US" sz="4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8"/>
              </a:buBlip>
            </a:pPr>
            <a:r>
              <a:rPr lang="en-US" sz="2200">
                <a:solidFill>
                  <a:srgbClr val="000066"/>
                </a:solidFill>
              </a:rPr>
              <a:t>a change in the magnetic field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3" grpId="0" animBg="1"/>
      <p:bldP spid="429066" grpId="0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4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5124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512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ABC2B-7E8C-462D-BDA0-3C2852962FE3}" type="slidenum">
              <a:rPr lang="en-ZA" smtClean="0">
                <a:cs typeface="Arial" charset="0"/>
              </a:rPr>
              <a:pPr/>
              <a:t>13</a:t>
            </a:fld>
            <a:endParaRPr lang="en-ZA" smtClean="0">
              <a:cs typeface="Arial" charset="0"/>
            </a:endParaRPr>
          </a:p>
        </p:txBody>
      </p:sp>
      <p:sp>
        <p:nvSpPr>
          <p:cNvPr id="351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LENZ'S LAW</a:t>
            </a:r>
          </a:p>
        </p:txBody>
      </p:sp>
      <p:sp>
        <p:nvSpPr>
          <p:cNvPr id="351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11300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The </a:t>
            </a:r>
            <a:r>
              <a:rPr lang="en-US" i="1" smtClean="0"/>
              <a:t>magnitude</a:t>
            </a:r>
            <a:r>
              <a:rPr lang="en-US" i="1" baseline="30000" smtClean="0"/>
              <a:t> </a:t>
            </a:r>
            <a:r>
              <a:rPr lang="en-US" smtClean="0"/>
              <a:t> of the induced emf </a:t>
            </a:r>
            <a:br>
              <a:rPr lang="en-US" smtClean="0"/>
            </a:br>
            <a:r>
              <a:rPr lang="en-US" smtClean="0"/>
              <a:t>is given by Faraday’s law :</a:t>
            </a:r>
          </a:p>
        </p:txBody>
      </p:sp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179388" y="3135313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</a:t>
            </a:r>
            <a:r>
              <a:rPr lang="en-US" i="1">
                <a:solidFill>
                  <a:srgbClr val="000066"/>
                </a:solidFill>
              </a:rPr>
              <a:t>direction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of the induced emf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is given by </a:t>
            </a:r>
            <a:r>
              <a:rPr lang="en-US">
                <a:solidFill>
                  <a:srgbClr val="FF0000"/>
                </a:solidFill>
              </a:rPr>
              <a:t>Lenz’s law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35124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351242" name="Object 10"/>
          <p:cNvGraphicFramePr>
            <a:graphicFrameLocks noChangeAspect="1"/>
          </p:cNvGraphicFramePr>
          <p:nvPr/>
        </p:nvGraphicFramePr>
        <p:xfrm>
          <a:off x="6429375" y="1800225"/>
          <a:ext cx="17160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46" name="Equation" r:id="rId4" imgW="1714500" imgH="723900" progId="Equation.DSMT4">
                  <p:embed/>
                </p:oleObj>
              </mc:Choice>
              <mc:Fallback>
                <p:oleObj name="Equation" r:id="rId4" imgW="1714500" imgH="7239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800225"/>
                        <a:ext cx="17160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1250" name="Rectangle 8"/>
          <p:cNvSpPr>
            <a:spLocks noChangeArrowheads="1"/>
          </p:cNvSpPr>
          <p:nvPr/>
        </p:nvSpPr>
        <p:spPr bwMode="auto">
          <a:xfrm>
            <a:off x="6288088" y="1709738"/>
            <a:ext cx="1987550" cy="8985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903288" y="4121150"/>
            <a:ext cx="732472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“An induced current has a direction such that the magnetic field due to the current opposes the </a:t>
            </a:r>
            <a:r>
              <a:rPr lang="en-US" i="1">
                <a:solidFill>
                  <a:srgbClr val="000066"/>
                </a:solidFill>
              </a:rPr>
              <a:t>change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in the magnetic flux which induces the current.”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5130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513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001D02-2AED-4006-AA7C-E42DE58D35F9}" type="slidenum">
              <a:rPr lang="en-ZA" smtClean="0">
                <a:cs typeface="Arial" charset="0"/>
              </a:rPr>
              <a:pPr/>
              <a:t>14</a:t>
            </a:fld>
            <a:endParaRPr lang="en-ZA" smtClean="0">
              <a:cs typeface="Arial" charset="0"/>
            </a:endParaRPr>
          </a:p>
        </p:txBody>
      </p:sp>
      <p:sp>
        <p:nvSpPr>
          <p:cNvPr id="513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LENZ'S LAW</a:t>
            </a:r>
          </a:p>
        </p:txBody>
      </p:sp>
      <p:sp>
        <p:nvSpPr>
          <p:cNvPr id="513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057775" cy="2903538"/>
          </a:xfrm>
        </p:spPr>
        <p:txBody>
          <a:bodyPr/>
          <a:lstStyle/>
          <a:p>
            <a:pPr lvl="1" indent="0" eaLnBrk="1" hangingPunct="1"/>
            <a:r>
              <a:rPr lang="en-ZA" smtClean="0"/>
              <a:t>Pushing the north pole of a magnet </a:t>
            </a:r>
            <a:r>
              <a:rPr lang="en-ZA" i="1" smtClean="0"/>
              <a:t>towards</a:t>
            </a:r>
            <a:r>
              <a:rPr lang="en-ZA" i="1" baseline="30000" smtClean="0"/>
              <a:t> </a:t>
            </a:r>
            <a:r>
              <a:rPr lang="en-ZA" baseline="30000" smtClean="0"/>
              <a:t> </a:t>
            </a:r>
            <a:r>
              <a:rPr lang="en-ZA" smtClean="0"/>
              <a:t>a coil induces counterclockwise current in the coil (as seen from the magnet) since this will produce a magnetic field which </a:t>
            </a:r>
            <a:r>
              <a:rPr lang="en-ZA" i="1" smtClean="0"/>
              <a:t>opposes</a:t>
            </a:r>
            <a:r>
              <a:rPr lang="en-ZA" i="1" baseline="30000" smtClean="0"/>
              <a:t> </a:t>
            </a:r>
            <a:r>
              <a:rPr lang="en-ZA" smtClean="0"/>
              <a:t> the incoming flux.</a:t>
            </a:r>
            <a:endParaRPr lang="en-US" smtClean="0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179388" y="4300538"/>
            <a:ext cx="5354637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When the magnet is retracted, the current is reversed, creating a field which tries to </a:t>
            </a:r>
            <a:r>
              <a:rPr lang="en-ZA" i="1">
                <a:solidFill>
                  <a:srgbClr val="000066"/>
                </a:solidFill>
              </a:rPr>
              <a:t>perpetuate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the disappearing or diminishing flux.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513031" name="Group 5"/>
          <p:cNvGrpSpPr>
            <a:grpSpLocks/>
          </p:cNvGrpSpPr>
          <p:nvPr/>
        </p:nvGrpSpPr>
        <p:grpSpPr bwMode="auto">
          <a:xfrm rot="5400000">
            <a:off x="6003925" y="3679825"/>
            <a:ext cx="1701800" cy="171450"/>
            <a:chOff x="3992" y="1419"/>
            <a:chExt cx="1072" cy="108"/>
          </a:xfrm>
        </p:grpSpPr>
        <p:sp>
          <p:nvSpPr>
            <p:cNvPr id="513192" name="Rectangle 6"/>
            <p:cNvSpPr>
              <a:spLocks noChangeArrowheads="1"/>
            </p:cNvSpPr>
            <p:nvPr/>
          </p:nvSpPr>
          <p:spPr bwMode="auto">
            <a:xfrm rot="-5400000">
              <a:off x="4475" y="988"/>
              <a:ext cx="105" cy="967"/>
            </a:xfrm>
            <a:prstGeom prst="rect">
              <a:avLst/>
            </a:prstGeom>
            <a:gradFill rotWithShape="1">
              <a:gsLst>
                <a:gs pos="0">
                  <a:srgbClr val="FF9632"/>
                </a:gs>
                <a:gs pos="50000">
                  <a:srgbClr val="FFEBD8"/>
                </a:gs>
                <a:gs pos="100000">
                  <a:srgbClr val="FF9632"/>
                </a:gs>
              </a:gsLst>
              <a:lin ang="0" scaled="1"/>
            </a:gra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513193" name="Oval 7"/>
            <p:cNvSpPr>
              <a:spLocks noChangeArrowheads="1"/>
            </p:cNvSpPr>
            <p:nvPr/>
          </p:nvSpPr>
          <p:spPr bwMode="auto">
            <a:xfrm rot="-5400000">
              <a:off x="4956" y="1419"/>
              <a:ext cx="108" cy="108"/>
            </a:xfrm>
            <a:prstGeom prst="ellipse">
              <a:avLst/>
            </a:prstGeom>
            <a:gradFill rotWithShape="1">
              <a:gsLst>
                <a:gs pos="0">
                  <a:srgbClr val="FFEBD8"/>
                </a:gs>
                <a:gs pos="100000">
                  <a:srgbClr val="FF9632"/>
                </a:gs>
              </a:gsLst>
              <a:path path="shape">
                <a:fillToRect l="50000" t="50000" r="50000" b="50000"/>
              </a:path>
            </a:gradFill>
            <a:ln w="6350" algn="ctr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513194" name="Oval 8"/>
            <p:cNvSpPr>
              <a:spLocks noChangeArrowheads="1"/>
            </p:cNvSpPr>
            <p:nvPr/>
          </p:nvSpPr>
          <p:spPr bwMode="auto">
            <a:xfrm rot="-5400000">
              <a:off x="3992" y="1419"/>
              <a:ext cx="108" cy="108"/>
            </a:xfrm>
            <a:prstGeom prst="ellipse">
              <a:avLst/>
            </a:prstGeom>
            <a:gradFill rotWithShape="1">
              <a:gsLst>
                <a:gs pos="0">
                  <a:srgbClr val="FFEBD8"/>
                </a:gs>
                <a:gs pos="100000">
                  <a:srgbClr val="FF9632"/>
                </a:gs>
              </a:gsLst>
              <a:path path="shape">
                <a:fillToRect l="50000" t="50000" r="50000" b="50000"/>
              </a:path>
            </a:gradFill>
            <a:ln w="6350" algn="ctr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sp>
        <p:nvSpPr>
          <p:cNvPr id="360457" name="Oval 9"/>
          <p:cNvSpPr>
            <a:spLocks noChangeArrowheads="1"/>
          </p:cNvSpPr>
          <p:nvPr/>
        </p:nvSpPr>
        <p:spPr bwMode="auto">
          <a:xfrm rot="16200000" flipV="1">
            <a:off x="6821488" y="2967038"/>
            <a:ext cx="69850" cy="69850"/>
          </a:xfrm>
          <a:prstGeom prst="ellipse">
            <a:avLst/>
          </a:prstGeom>
          <a:solidFill>
            <a:srgbClr val="800080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360462" name="Group 14"/>
          <p:cNvGrpSpPr>
            <a:grpSpLocks/>
          </p:cNvGrpSpPr>
          <p:nvPr/>
        </p:nvGrpSpPr>
        <p:grpSpPr bwMode="auto">
          <a:xfrm rot="5400000">
            <a:off x="4441825" y="1776413"/>
            <a:ext cx="4829175" cy="3981450"/>
            <a:chOff x="3407" y="207"/>
            <a:chExt cx="3042" cy="2508"/>
          </a:xfrm>
        </p:grpSpPr>
        <p:sp>
          <p:nvSpPr>
            <p:cNvPr id="513144" name="Line 15"/>
            <p:cNvSpPr>
              <a:spLocks noChangeShapeType="1"/>
            </p:cNvSpPr>
            <p:nvPr/>
          </p:nvSpPr>
          <p:spPr bwMode="auto">
            <a:xfrm rot="-5400000">
              <a:off x="3900" y="1465"/>
              <a:ext cx="2059" cy="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513145" name="Group 16"/>
            <p:cNvGrpSpPr>
              <a:grpSpLocks/>
            </p:cNvGrpSpPr>
            <p:nvPr/>
          </p:nvGrpSpPr>
          <p:grpSpPr bwMode="auto">
            <a:xfrm rot="-5400000">
              <a:off x="3674" y="-60"/>
              <a:ext cx="2508" cy="3042"/>
              <a:chOff x="3301" y="876"/>
              <a:chExt cx="2508" cy="3042"/>
            </a:xfrm>
          </p:grpSpPr>
          <p:grpSp>
            <p:nvGrpSpPr>
              <p:cNvPr id="513148" name="Group 17"/>
              <p:cNvGrpSpPr>
                <a:grpSpLocks/>
              </p:cNvGrpSpPr>
              <p:nvPr/>
            </p:nvGrpSpPr>
            <p:grpSpPr bwMode="auto">
              <a:xfrm>
                <a:off x="3301" y="876"/>
                <a:ext cx="2508" cy="1548"/>
                <a:chOff x="3301" y="876"/>
                <a:chExt cx="2508" cy="1548"/>
              </a:xfrm>
            </p:grpSpPr>
            <p:sp>
              <p:nvSpPr>
                <p:cNvPr id="513171" name="Freeform 18"/>
                <p:cNvSpPr>
                  <a:spLocks/>
                </p:cNvSpPr>
                <p:nvPr/>
              </p:nvSpPr>
              <p:spPr bwMode="auto">
                <a:xfrm>
                  <a:off x="3516" y="2054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513172" name="Group 19"/>
                <p:cNvGrpSpPr>
                  <a:grpSpLocks/>
                </p:cNvGrpSpPr>
                <p:nvPr/>
              </p:nvGrpSpPr>
              <p:grpSpPr bwMode="auto">
                <a:xfrm>
                  <a:off x="3301" y="876"/>
                  <a:ext cx="2508" cy="1388"/>
                  <a:chOff x="1748" y="876"/>
                  <a:chExt cx="2508" cy="1388"/>
                </a:xfrm>
              </p:grpSpPr>
              <p:sp>
                <p:nvSpPr>
                  <p:cNvPr id="513173" name="Line 20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4" name="Line 21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5" name="Line 22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6" name="Line 23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7" name="Freeform 24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8" name="Line 25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9" name="Line 26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0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81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82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83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84" name="Line 31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5" name="Line 32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6" name="Line 33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7" name="Line 34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8" name="Line 35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89" name="Line 36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90" name="Line 37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91" name="Line 38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3149" name="Group 39"/>
              <p:cNvGrpSpPr>
                <a:grpSpLocks/>
              </p:cNvGrpSpPr>
              <p:nvPr/>
            </p:nvGrpSpPr>
            <p:grpSpPr bwMode="auto">
              <a:xfrm flipV="1">
                <a:off x="3301" y="2370"/>
                <a:ext cx="2508" cy="1548"/>
                <a:chOff x="1748" y="2532"/>
                <a:chExt cx="2508" cy="1548"/>
              </a:xfrm>
            </p:grpSpPr>
            <p:sp>
              <p:nvSpPr>
                <p:cNvPr id="513150" name="Freeform 40"/>
                <p:cNvSpPr>
                  <a:spLocks/>
                </p:cNvSpPr>
                <p:nvPr/>
              </p:nvSpPr>
              <p:spPr bwMode="auto">
                <a:xfrm>
                  <a:off x="1963" y="3710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513151" name="Group 41"/>
                <p:cNvGrpSpPr>
                  <a:grpSpLocks/>
                </p:cNvGrpSpPr>
                <p:nvPr/>
              </p:nvGrpSpPr>
              <p:grpSpPr bwMode="auto">
                <a:xfrm>
                  <a:off x="1748" y="2532"/>
                  <a:ext cx="2508" cy="1388"/>
                  <a:chOff x="1748" y="876"/>
                  <a:chExt cx="2508" cy="1388"/>
                </a:xfrm>
              </p:grpSpPr>
              <p:sp>
                <p:nvSpPr>
                  <p:cNvPr id="513152" name="Line 42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3" name="Line 43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4" name="Line 44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5" name="Line 45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6" name="Freeform 46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7" name="Line 47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8" name="Line 48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5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6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6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6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163" name="Line 53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4" name="Line 54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5" name="Line 55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6" name="Line 56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7" name="Line 57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8" name="Line 58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69" name="Line 59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170" name="Line 60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13146" name="Line 61"/>
            <p:cNvSpPr>
              <a:spLocks noChangeShapeType="1"/>
            </p:cNvSpPr>
            <p:nvPr/>
          </p:nvSpPr>
          <p:spPr bwMode="auto">
            <a:xfrm rot="10800000">
              <a:off x="4929" y="2217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13147" name="Line 62"/>
            <p:cNvSpPr>
              <a:spLocks noChangeShapeType="1"/>
            </p:cNvSpPr>
            <p:nvPr/>
          </p:nvSpPr>
          <p:spPr bwMode="auto">
            <a:xfrm rot="10800000">
              <a:off x="4929" y="551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60513" name="Group 65"/>
          <p:cNvGrpSpPr>
            <a:grpSpLocks/>
          </p:cNvGrpSpPr>
          <p:nvPr/>
        </p:nvGrpSpPr>
        <p:grpSpPr bwMode="auto">
          <a:xfrm rot="-5400000">
            <a:off x="7527926" y="2024062"/>
            <a:ext cx="3232150" cy="3495675"/>
            <a:chOff x="2799" y="282"/>
            <a:chExt cx="2807" cy="3750"/>
          </a:xfrm>
        </p:grpSpPr>
        <p:sp>
          <p:nvSpPr>
            <p:cNvPr id="513102" name="Line 66"/>
            <p:cNvSpPr>
              <a:spLocks noChangeShapeType="1"/>
            </p:cNvSpPr>
            <p:nvPr/>
          </p:nvSpPr>
          <p:spPr bwMode="auto">
            <a:xfrm rot="5400000" flipV="1">
              <a:off x="3007" y="2832"/>
              <a:ext cx="2391" cy="0"/>
            </a:xfrm>
            <a:prstGeom prst="line">
              <a:avLst/>
            </a:prstGeom>
            <a:noFill/>
            <a:ln w="15875">
              <a:solidFill>
                <a:srgbClr val="2891FE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13103" name="Line 67"/>
            <p:cNvSpPr>
              <a:spLocks noChangeShapeType="1"/>
            </p:cNvSpPr>
            <p:nvPr/>
          </p:nvSpPr>
          <p:spPr bwMode="auto">
            <a:xfrm rot="5400000" flipV="1">
              <a:off x="3527" y="959"/>
              <a:ext cx="1353" cy="1"/>
            </a:xfrm>
            <a:prstGeom prst="line">
              <a:avLst/>
            </a:prstGeom>
            <a:noFill/>
            <a:ln w="15875">
              <a:solidFill>
                <a:srgbClr val="2891FE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513104" name="Group 68"/>
            <p:cNvGrpSpPr>
              <a:grpSpLocks/>
            </p:cNvGrpSpPr>
            <p:nvPr/>
          </p:nvGrpSpPr>
          <p:grpSpPr bwMode="auto">
            <a:xfrm flipV="1">
              <a:off x="4220" y="282"/>
              <a:ext cx="1386" cy="3750"/>
              <a:chOff x="2892" y="282"/>
              <a:chExt cx="1386" cy="3750"/>
            </a:xfrm>
          </p:grpSpPr>
          <p:sp>
            <p:nvSpPr>
              <p:cNvPr id="513125" name="Freeform 69"/>
              <p:cNvSpPr>
                <a:spLocks/>
              </p:cNvSpPr>
              <p:nvPr/>
            </p:nvSpPr>
            <p:spPr bwMode="auto">
              <a:xfrm>
                <a:off x="2934" y="936"/>
                <a:ext cx="1311" cy="2535"/>
              </a:xfrm>
              <a:custGeom>
                <a:avLst/>
                <a:gdLst>
                  <a:gd name="T0" fmla="*/ 2 w 1311"/>
                  <a:gd name="T1" fmla="*/ 1200 h 2535"/>
                  <a:gd name="T2" fmla="*/ 0 w 1311"/>
                  <a:gd name="T3" fmla="*/ 1767 h 2535"/>
                  <a:gd name="T4" fmla="*/ 1308 w 1311"/>
                  <a:gd name="T5" fmla="*/ 1226 h 2535"/>
                  <a:gd name="T6" fmla="*/ 3 w 1311"/>
                  <a:gd name="T7" fmla="*/ 678 h 2535"/>
                  <a:gd name="T8" fmla="*/ 2 w 1311"/>
                  <a:gd name="T9" fmla="*/ 1221 h 25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1"/>
                  <a:gd name="T16" fmla="*/ 0 h 2535"/>
                  <a:gd name="T17" fmla="*/ 1311 w 1311"/>
                  <a:gd name="T18" fmla="*/ 2535 h 25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1" h="2535">
                    <a:moveTo>
                      <a:pt x="2" y="1200"/>
                    </a:moveTo>
                    <a:lnTo>
                      <a:pt x="0" y="1767"/>
                    </a:lnTo>
                    <a:cubicBezTo>
                      <a:pt x="3" y="2535"/>
                      <a:pt x="1305" y="2389"/>
                      <a:pt x="1308" y="1226"/>
                    </a:cubicBezTo>
                    <a:cubicBezTo>
                      <a:pt x="1311" y="63"/>
                      <a:pt x="3" y="0"/>
                      <a:pt x="3" y="678"/>
                    </a:cubicBezTo>
                    <a:lnTo>
                      <a:pt x="2" y="1221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6" name="Freeform 70"/>
              <p:cNvSpPr>
                <a:spLocks/>
              </p:cNvSpPr>
              <p:nvPr/>
            </p:nvSpPr>
            <p:spPr bwMode="auto">
              <a:xfrm>
                <a:off x="2988" y="1395"/>
                <a:ext cx="346" cy="1521"/>
              </a:xfrm>
              <a:custGeom>
                <a:avLst/>
                <a:gdLst>
                  <a:gd name="T0" fmla="*/ 0 w 346"/>
                  <a:gd name="T1" fmla="*/ 755 h 1521"/>
                  <a:gd name="T2" fmla="*/ 2 w 346"/>
                  <a:gd name="T3" fmla="*/ 1236 h 1521"/>
                  <a:gd name="T4" fmla="*/ 345 w 346"/>
                  <a:gd name="T5" fmla="*/ 765 h 1521"/>
                  <a:gd name="T6" fmla="*/ 0 w 346"/>
                  <a:gd name="T7" fmla="*/ 282 h 1521"/>
                  <a:gd name="T8" fmla="*/ 0 w 346"/>
                  <a:gd name="T9" fmla="*/ 768 h 15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6"/>
                  <a:gd name="T16" fmla="*/ 0 h 1521"/>
                  <a:gd name="T17" fmla="*/ 346 w 346"/>
                  <a:gd name="T18" fmla="*/ 1521 h 15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6" h="1521">
                    <a:moveTo>
                      <a:pt x="0" y="755"/>
                    </a:moveTo>
                    <a:lnTo>
                      <a:pt x="2" y="1236"/>
                    </a:lnTo>
                    <a:cubicBezTo>
                      <a:pt x="2" y="1521"/>
                      <a:pt x="346" y="1291"/>
                      <a:pt x="345" y="765"/>
                    </a:cubicBezTo>
                    <a:cubicBezTo>
                      <a:pt x="344" y="239"/>
                      <a:pt x="36" y="0"/>
                      <a:pt x="0" y="282"/>
                    </a:cubicBezTo>
                    <a:lnTo>
                      <a:pt x="0" y="768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7" name="Freeform 71"/>
              <p:cNvSpPr>
                <a:spLocks/>
              </p:cNvSpPr>
              <p:nvPr/>
            </p:nvSpPr>
            <p:spPr bwMode="auto">
              <a:xfrm>
                <a:off x="2912" y="614"/>
                <a:ext cx="1366" cy="1564"/>
              </a:xfrm>
              <a:custGeom>
                <a:avLst/>
                <a:gdLst>
                  <a:gd name="T0" fmla="*/ 0 w 1366"/>
                  <a:gd name="T1" fmla="*/ 1564 h 1564"/>
                  <a:gd name="T2" fmla="*/ 0 w 1366"/>
                  <a:gd name="T3" fmla="*/ 1003 h 1564"/>
                  <a:gd name="T4" fmla="*/ 1366 w 1366"/>
                  <a:gd name="T5" fmla="*/ 418 h 1564"/>
                  <a:gd name="T6" fmla="*/ 0 60000 65536"/>
                  <a:gd name="T7" fmla="*/ 0 60000 65536"/>
                  <a:gd name="T8" fmla="*/ 0 60000 65536"/>
                  <a:gd name="T9" fmla="*/ 0 w 1366"/>
                  <a:gd name="T10" fmla="*/ 0 h 1564"/>
                  <a:gd name="T11" fmla="*/ 1366 w 1366"/>
                  <a:gd name="T12" fmla="*/ 1564 h 15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66" h="1564">
                    <a:moveTo>
                      <a:pt x="0" y="1564"/>
                    </a:moveTo>
                    <a:lnTo>
                      <a:pt x="0" y="1003"/>
                    </a:lnTo>
                    <a:cubicBezTo>
                      <a:pt x="5" y="152"/>
                      <a:pt x="750" y="0"/>
                      <a:pt x="1366" y="418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8" name="Freeform 72"/>
              <p:cNvSpPr>
                <a:spLocks/>
              </p:cNvSpPr>
              <p:nvPr/>
            </p:nvSpPr>
            <p:spPr bwMode="auto">
              <a:xfrm>
                <a:off x="2892" y="282"/>
                <a:ext cx="543" cy="1894"/>
              </a:xfrm>
              <a:custGeom>
                <a:avLst/>
                <a:gdLst>
                  <a:gd name="T0" fmla="*/ 0 w 543"/>
                  <a:gd name="T1" fmla="*/ 1894 h 1894"/>
                  <a:gd name="T2" fmla="*/ 0 w 543"/>
                  <a:gd name="T3" fmla="*/ 1302 h 1894"/>
                  <a:gd name="T4" fmla="*/ 543 w 543"/>
                  <a:gd name="T5" fmla="*/ 0 h 1894"/>
                  <a:gd name="T6" fmla="*/ 0 60000 65536"/>
                  <a:gd name="T7" fmla="*/ 0 60000 65536"/>
                  <a:gd name="T8" fmla="*/ 0 60000 65536"/>
                  <a:gd name="T9" fmla="*/ 0 w 543"/>
                  <a:gd name="T10" fmla="*/ 0 h 1894"/>
                  <a:gd name="T11" fmla="*/ 543 w 543"/>
                  <a:gd name="T12" fmla="*/ 1894 h 18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3" h="1894">
                    <a:moveTo>
                      <a:pt x="0" y="1894"/>
                    </a:moveTo>
                    <a:lnTo>
                      <a:pt x="0" y="1302"/>
                    </a:lnTo>
                    <a:cubicBezTo>
                      <a:pt x="4" y="996"/>
                      <a:pt x="80" y="458"/>
                      <a:pt x="543" y="0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9" name="Line 73"/>
              <p:cNvSpPr>
                <a:spLocks noChangeShapeType="1"/>
              </p:cNvSpPr>
              <p:nvPr/>
            </p:nvSpPr>
            <p:spPr bwMode="auto">
              <a:xfrm rot="16200000" flipV="1">
                <a:off x="3655" y="2158"/>
                <a:ext cx="32" cy="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0" name="Line 74"/>
              <p:cNvSpPr>
                <a:spLocks noChangeShapeType="1"/>
              </p:cNvSpPr>
              <p:nvPr/>
            </p:nvSpPr>
            <p:spPr bwMode="auto">
              <a:xfrm rot="16200000" flipV="1">
                <a:off x="3316" y="2158"/>
                <a:ext cx="31" cy="1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1" name="Line 75"/>
              <p:cNvSpPr>
                <a:spLocks noChangeShapeType="1"/>
              </p:cNvSpPr>
              <p:nvPr/>
            </p:nvSpPr>
            <p:spPr bwMode="auto">
              <a:xfrm rot="6151729" flipH="1" flipV="1">
                <a:off x="3683" y="3105"/>
                <a:ext cx="16" cy="27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2" name="Freeform 76"/>
              <p:cNvSpPr>
                <a:spLocks/>
              </p:cNvSpPr>
              <p:nvPr/>
            </p:nvSpPr>
            <p:spPr bwMode="auto">
              <a:xfrm>
                <a:off x="2957" y="1239"/>
                <a:ext cx="715" cy="1841"/>
              </a:xfrm>
              <a:custGeom>
                <a:avLst/>
                <a:gdLst>
                  <a:gd name="T0" fmla="*/ 3 w 715"/>
                  <a:gd name="T1" fmla="*/ 906 h 1841"/>
                  <a:gd name="T2" fmla="*/ 3 w 715"/>
                  <a:gd name="T3" fmla="*/ 1439 h 1841"/>
                  <a:gd name="T4" fmla="*/ 715 w 715"/>
                  <a:gd name="T5" fmla="*/ 918 h 1841"/>
                  <a:gd name="T6" fmla="*/ 3 w 715"/>
                  <a:gd name="T7" fmla="*/ 396 h 1841"/>
                  <a:gd name="T8" fmla="*/ 3 w 715"/>
                  <a:gd name="T9" fmla="*/ 921 h 18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5"/>
                  <a:gd name="T16" fmla="*/ 0 h 1841"/>
                  <a:gd name="T17" fmla="*/ 715 w 715"/>
                  <a:gd name="T18" fmla="*/ 1841 h 18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5" h="1841">
                    <a:moveTo>
                      <a:pt x="3" y="906"/>
                    </a:moveTo>
                    <a:lnTo>
                      <a:pt x="3" y="1439"/>
                    </a:lnTo>
                    <a:cubicBezTo>
                      <a:pt x="0" y="1841"/>
                      <a:pt x="715" y="1782"/>
                      <a:pt x="715" y="918"/>
                    </a:cubicBezTo>
                    <a:cubicBezTo>
                      <a:pt x="715" y="54"/>
                      <a:pt x="12" y="0"/>
                      <a:pt x="3" y="396"/>
                    </a:cubicBezTo>
                    <a:lnTo>
                      <a:pt x="3" y="921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3" name="Line 77"/>
              <p:cNvSpPr>
                <a:spLocks noChangeShapeType="1"/>
              </p:cNvSpPr>
              <p:nvPr/>
            </p:nvSpPr>
            <p:spPr bwMode="auto">
              <a:xfrm flipV="1">
                <a:off x="4242" y="2139"/>
                <a:ext cx="0" cy="44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4" name="Freeform 78"/>
              <p:cNvSpPr>
                <a:spLocks/>
              </p:cNvSpPr>
              <p:nvPr/>
            </p:nvSpPr>
            <p:spPr bwMode="auto">
              <a:xfrm flipV="1">
                <a:off x="2912" y="2136"/>
                <a:ext cx="1366" cy="1564"/>
              </a:xfrm>
              <a:custGeom>
                <a:avLst/>
                <a:gdLst>
                  <a:gd name="T0" fmla="*/ 0 w 1366"/>
                  <a:gd name="T1" fmla="*/ 1564 h 1564"/>
                  <a:gd name="T2" fmla="*/ 0 w 1366"/>
                  <a:gd name="T3" fmla="*/ 1003 h 1564"/>
                  <a:gd name="T4" fmla="*/ 1366 w 1366"/>
                  <a:gd name="T5" fmla="*/ 418 h 1564"/>
                  <a:gd name="T6" fmla="*/ 0 60000 65536"/>
                  <a:gd name="T7" fmla="*/ 0 60000 65536"/>
                  <a:gd name="T8" fmla="*/ 0 60000 65536"/>
                  <a:gd name="T9" fmla="*/ 0 w 1366"/>
                  <a:gd name="T10" fmla="*/ 0 h 1564"/>
                  <a:gd name="T11" fmla="*/ 1366 w 1366"/>
                  <a:gd name="T12" fmla="*/ 1564 h 15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66" h="1564">
                    <a:moveTo>
                      <a:pt x="0" y="1564"/>
                    </a:moveTo>
                    <a:lnTo>
                      <a:pt x="0" y="1003"/>
                    </a:lnTo>
                    <a:cubicBezTo>
                      <a:pt x="5" y="152"/>
                      <a:pt x="750" y="0"/>
                      <a:pt x="1366" y="418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5" name="Freeform 79"/>
              <p:cNvSpPr>
                <a:spLocks/>
              </p:cNvSpPr>
              <p:nvPr/>
            </p:nvSpPr>
            <p:spPr bwMode="auto">
              <a:xfrm flipV="1">
                <a:off x="2892" y="2138"/>
                <a:ext cx="543" cy="1894"/>
              </a:xfrm>
              <a:custGeom>
                <a:avLst/>
                <a:gdLst>
                  <a:gd name="T0" fmla="*/ 0 w 543"/>
                  <a:gd name="T1" fmla="*/ 1894 h 1894"/>
                  <a:gd name="T2" fmla="*/ 0 w 543"/>
                  <a:gd name="T3" fmla="*/ 1302 h 1894"/>
                  <a:gd name="T4" fmla="*/ 543 w 543"/>
                  <a:gd name="T5" fmla="*/ 0 h 1894"/>
                  <a:gd name="T6" fmla="*/ 0 60000 65536"/>
                  <a:gd name="T7" fmla="*/ 0 60000 65536"/>
                  <a:gd name="T8" fmla="*/ 0 60000 65536"/>
                  <a:gd name="T9" fmla="*/ 0 w 543"/>
                  <a:gd name="T10" fmla="*/ 0 h 1894"/>
                  <a:gd name="T11" fmla="*/ 543 w 543"/>
                  <a:gd name="T12" fmla="*/ 1894 h 18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3" h="1894">
                    <a:moveTo>
                      <a:pt x="0" y="1894"/>
                    </a:moveTo>
                    <a:lnTo>
                      <a:pt x="0" y="1302"/>
                    </a:lnTo>
                    <a:cubicBezTo>
                      <a:pt x="4" y="996"/>
                      <a:pt x="80" y="458"/>
                      <a:pt x="543" y="0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6" name="Line 80"/>
              <p:cNvSpPr>
                <a:spLocks noChangeShapeType="1"/>
              </p:cNvSpPr>
              <p:nvPr/>
            </p:nvSpPr>
            <p:spPr bwMode="auto">
              <a:xfrm rot="-6356255">
                <a:off x="3295" y="2881"/>
                <a:ext cx="0" cy="38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7" name="Line 81"/>
              <p:cNvSpPr>
                <a:spLocks noChangeShapeType="1"/>
              </p:cNvSpPr>
              <p:nvPr/>
            </p:nvSpPr>
            <p:spPr bwMode="auto">
              <a:xfrm rot="-1289106">
                <a:off x="3055" y="321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8" name="Line 82"/>
              <p:cNvSpPr>
                <a:spLocks noChangeShapeType="1"/>
              </p:cNvSpPr>
              <p:nvPr/>
            </p:nvSpPr>
            <p:spPr bwMode="auto">
              <a:xfrm rot="1289106" flipH="1">
                <a:off x="3181" y="56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39" name="Line 83"/>
              <p:cNvSpPr>
                <a:spLocks noChangeShapeType="1"/>
              </p:cNvSpPr>
              <p:nvPr/>
            </p:nvSpPr>
            <p:spPr bwMode="auto">
              <a:xfrm rot="17156255" flipV="1">
                <a:off x="3274" y="1390"/>
                <a:ext cx="0" cy="38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40" name="Line 84"/>
              <p:cNvSpPr>
                <a:spLocks noChangeShapeType="1"/>
              </p:cNvSpPr>
              <p:nvPr/>
            </p:nvSpPr>
            <p:spPr bwMode="auto">
              <a:xfrm rot="15448271" flipV="1">
                <a:off x="3683" y="1215"/>
                <a:ext cx="16" cy="27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41" name="Line 85"/>
              <p:cNvSpPr>
                <a:spLocks noChangeShapeType="1"/>
              </p:cNvSpPr>
              <p:nvPr/>
            </p:nvSpPr>
            <p:spPr bwMode="auto">
              <a:xfrm rot="1289106" flipH="1">
                <a:off x="3055" y="1058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42" name="Line 86"/>
              <p:cNvSpPr>
                <a:spLocks noChangeShapeType="1"/>
              </p:cNvSpPr>
              <p:nvPr/>
            </p:nvSpPr>
            <p:spPr bwMode="auto">
              <a:xfrm rot="-1289106">
                <a:off x="3181" y="370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43" name="Line 87"/>
              <p:cNvSpPr>
                <a:spLocks noChangeShapeType="1"/>
              </p:cNvSpPr>
              <p:nvPr/>
            </p:nvSpPr>
            <p:spPr bwMode="auto">
              <a:xfrm rot="5400000" flipV="1">
                <a:off x="2939" y="2163"/>
                <a:ext cx="38" cy="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13105" name="Group 88"/>
            <p:cNvGrpSpPr>
              <a:grpSpLocks/>
            </p:cNvGrpSpPr>
            <p:nvPr/>
          </p:nvGrpSpPr>
          <p:grpSpPr bwMode="auto">
            <a:xfrm flipH="1" flipV="1">
              <a:off x="2799" y="282"/>
              <a:ext cx="1386" cy="3750"/>
              <a:chOff x="2892" y="282"/>
              <a:chExt cx="1386" cy="3750"/>
            </a:xfrm>
          </p:grpSpPr>
          <p:sp>
            <p:nvSpPr>
              <p:cNvPr id="513106" name="Freeform 89"/>
              <p:cNvSpPr>
                <a:spLocks/>
              </p:cNvSpPr>
              <p:nvPr/>
            </p:nvSpPr>
            <p:spPr bwMode="auto">
              <a:xfrm>
                <a:off x="2934" y="936"/>
                <a:ext cx="1311" cy="2535"/>
              </a:xfrm>
              <a:custGeom>
                <a:avLst/>
                <a:gdLst>
                  <a:gd name="T0" fmla="*/ 2 w 1311"/>
                  <a:gd name="T1" fmla="*/ 1200 h 2535"/>
                  <a:gd name="T2" fmla="*/ 0 w 1311"/>
                  <a:gd name="T3" fmla="*/ 1767 h 2535"/>
                  <a:gd name="T4" fmla="*/ 1308 w 1311"/>
                  <a:gd name="T5" fmla="*/ 1226 h 2535"/>
                  <a:gd name="T6" fmla="*/ 3 w 1311"/>
                  <a:gd name="T7" fmla="*/ 678 h 2535"/>
                  <a:gd name="T8" fmla="*/ 2 w 1311"/>
                  <a:gd name="T9" fmla="*/ 1221 h 25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1"/>
                  <a:gd name="T16" fmla="*/ 0 h 2535"/>
                  <a:gd name="T17" fmla="*/ 1311 w 1311"/>
                  <a:gd name="T18" fmla="*/ 2535 h 25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1" h="2535">
                    <a:moveTo>
                      <a:pt x="2" y="1200"/>
                    </a:moveTo>
                    <a:lnTo>
                      <a:pt x="0" y="1767"/>
                    </a:lnTo>
                    <a:cubicBezTo>
                      <a:pt x="3" y="2535"/>
                      <a:pt x="1305" y="2389"/>
                      <a:pt x="1308" y="1226"/>
                    </a:cubicBezTo>
                    <a:cubicBezTo>
                      <a:pt x="1311" y="63"/>
                      <a:pt x="3" y="0"/>
                      <a:pt x="3" y="678"/>
                    </a:cubicBezTo>
                    <a:lnTo>
                      <a:pt x="2" y="1221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07" name="Freeform 90"/>
              <p:cNvSpPr>
                <a:spLocks/>
              </p:cNvSpPr>
              <p:nvPr/>
            </p:nvSpPr>
            <p:spPr bwMode="auto">
              <a:xfrm>
                <a:off x="2988" y="1395"/>
                <a:ext cx="346" cy="1521"/>
              </a:xfrm>
              <a:custGeom>
                <a:avLst/>
                <a:gdLst>
                  <a:gd name="T0" fmla="*/ 0 w 346"/>
                  <a:gd name="T1" fmla="*/ 755 h 1521"/>
                  <a:gd name="T2" fmla="*/ 2 w 346"/>
                  <a:gd name="T3" fmla="*/ 1236 h 1521"/>
                  <a:gd name="T4" fmla="*/ 345 w 346"/>
                  <a:gd name="T5" fmla="*/ 765 h 1521"/>
                  <a:gd name="T6" fmla="*/ 0 w 346"/>
                  <a:gd name="T7" fmla="*/ 282 h 1521"/>
                  <a:gd name="T8" fmla="*/ 0 w 346"/>
                  <a:gd name="T9" fmla="*/ 768 h 15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6"/>
                  <a:gd name="T16" fmla="*/ 0 h 1521"/>
                  <a:gd name="T17" fmla="*/ 346 w 346"/>
                  <a:gd name="T18" fmla="*/ 1521 h 15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6" h="1521">
                    <a:moveTo>
                      <a:pt x="0" y="755"/>
                    </a:moveTo>
                    <a:lnTo>
                      <a:pt x="2" y="1236"/>
                    </a:lnTo>
                    <a:cubicBezTo>
                      <a:pt x="2" y="1521"/>
                      <a:pt x="346" y="1291"/>
                      <a:pt x="345" y="765"/>
                    </a:cubicBezTo>
                    <a:cubicBezTo>
                      <a:pt x="344" y="239"/>
                      <a:pt x="36" y="0"/>
                      <a:pt x="0" y="282"/>
                    </a:cubicBezTo>
                    <a:lnTo>
                      <a:pt x="0" y="768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08" name="Freeform 91"/>
              <p:cNvSpPr>
                <a:spLocks/>
              </p:cNvSpPr>
              <p:nvPr/>
            </p:nvSpPr>
            <p:spPr bwMode="auto">
              <a:xfrm>
                <a:off x="2912" y="614"/>
                <a:ext cx="1366" cy="1564"/>
              </a:xfrm>
              <a:custGeom>
                <a:avLst/>
                <a:gdLst>
                  <a:gd name="T0" fmla="*/ 0 w 1366"/>
                  <a:gd name="T1" fmla="*/ 1564 h 1564"/>
                  <a:gd name="T2" fmla="*/ 0 w 1366"/>
                  <a:gd name="T3" fmla="*/ 1003 h 1564"/>
                  <a:gd name="T4" fmla="*/ 1366 w 1366"/>
                  <a:gd name="T5" fmla="*/ 418 h 1564"/>
                  <a:gd name="T6" fmla="*/ 0 60000 65536"/>
                  <a:gd name="T7" fmla="*/ 0 60000 65536"/>
                  <a:gd name="T8" fmla="*/ 0 60000 65536"/>
                  <a:gd name="T9" fmla="*/ 0 w 1366"/>
                  <a:gd name="T10" fmla="*/ 0 h 1564"/>
                  <a:gd name="T11" fmla="*/ 1366 w 1366"/>
                  <a:gd name="T12" fmla="*/ 1564 h 15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66" h="1564">
                    <a:moveTo>
                      <a:pt x="0" y="1564"/>
                    </a:moveTo>
                    <a:lnTo>
                      <a:pt x="0" y="1003"/>
                    </a:lnTo>
                    <a:cubicBezTo>
                      <a:pt x="5" y="152"/>
                      <a:pt x="750" y="0"/>
                      <a:pt x="1366" y="418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09" name="Freeform 92"/>
              <p:cNvSpPr>
                <a:spLocks/>
              </p:cNvSpPr>
              <p:nvPr/>
            </p:nvSpPr>
            <p:spPr bwMode="auto">
              <a:xfrm>
                <a:off x="2892" y="282"/>
                <a:ext cx="543" cy="1894"/>
              </a:xfrm>
              <a:custGeom>
                <a:avLst/>
                <a:gdLst>
                  <a:gd name="T0" fmla="*/ 0 w 543"/>
                  <a:gd name="T1" fmla="*/ 1894 h 1894"/>
                  <a:gd name="T2" fmla="*/ 0 w 543"/>
                  <a:gd name="T3" fmla="*/ 1302 h 1894"/>
                  <a:gd name="T4" fmla="*/ 543 w 543"/>
                  <a:gd name="T5" fmla="*/ 0 h 1894"/>
                  <a:gd name="T6" fmla="*/ 0 60000 65536"/>
                  <a:gd name="T7" fmla="*/ 0 60000 65536"/>
                  <a:gd name="T8" fmla="*/ 0 60000 65536"/>
                  <a:gd name="T9" fmla="*/ 0 w 543"/>
                  <a:gd name="T10" fmla="*/ 0 h 1894"/>
                  <a:gd name="T11" fmla="*/ 543 w 543"/>
                  <a:gd name="T12" fmla="*/ 1894 h 18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3" h="1894">
                    <a:moveTo>
                      <a:pt x="0" y="1894"/>
                    </a:moveTo>
                    <a:lnTo>
                      <a:pt x="0" y="1302"/>
                    </a:lnTo>
                    <a:cubicBezTo>
                      <a:pt x="4" y="996"/>
                      <a:pt x="80" y="458"/>
                      <a:pt x="543" y="0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0" name="Line 93"/>
              <p:cNvSpPr>
                <a:spLocks noChangeShapeType="1"/>
              </p:cNvSpPr>
              <p:nvPr/>
            </p:nvSpPr>
            <p:spPr bwMode="auto">
              <a:xfrm rot="16200000" flipV="1">
                <a:off x="3655" y="2158"/>
                <a:ext cx="32" cy="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1" name="Line 94"/>
              <p:cNvSpPr>
                <a:spLocks noChangeShapeType="1"/>
              </p:cNvSpPr>
              <p:nvPr/>
            </p:nvSpPr>
            <p:spPr bwMode="auto">
              <a:xfrm rot="16200000" flipV="1">
                <a:off x="3316" y="2158"/>
                <a:ext cx="31" cy="1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2" name="Line 95"/>
              <p:cNvSpPr>
                <a:spLocks noChangeShapeType="1"/>
              </p:cNvSpPr>
              <p:nvPr/>
            </p:nvSpPr>
            <p:spPr bwMode="auto">
              <a:xfrm rot="6151729" flipH="1" flipV="1">
                <a:off x="3683" y="3105"/>
                <a:ext cx="16" cy="27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3" name="Freeform 96"/>
              <p:cNvSpPr>
                <a:spLocks/>
              </p:cNvSpPr>
              <p:nvPr/>
            </p:nvSpPr>
            <p:spPr bwMode="auto">
              <a:xfrm>
                <a:off x="2957" y="1239"/>
                <a:ext cx="715" cy="1841"/>
              </a:xfrm>
              <a:custGeom>
                <a:avLst/>
                <a:gdLst>
                  <a:gd name="T0" fmla="*/ 3 w 715"/>
                  <a:gd name="T1" fmla="*/ 906 h 1841"/>
                  <a:gd name="T2" fmla="*/ 3 w 715"/>
                  <a:gd name="T3" fmla="*/ 1439 h 1841"/>
                  <a:gd name="T4" fmla="*/ 715 w 715"/>
                  <a:gd name="T5" fmla="*/ 918 h 1841"/>
                  <a:gd name="T6" fmla="*/ 3 w 715"/>
                  <a:gd name="T7" fmla="*/ 396 h 1841"/>
                  <a:gd name="T8" fmla="*/ 3 w 715"/>
                  <a:gd name="T9" fmla="*/ 921 h 18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5"/>
                  <a:gd name="T16" fmla="*/ 0 h 1841"/>
                  <a:gd name="T17" fmla="*/ 715 w 715"/>
                  <a:gd name="T18" fmla="*/ 1841 h 18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5" h="1841">
                    <a:moveTo>
                      <a:pt x="3" y="906"/>
                    </a:moveTo>
                    <a:lnTo>
                      <a:pt x="3" y="1439"/>
                    </a:lnTo>
                    <a:cubicBezTo>
                      <a:pt x="0" y="1841"/>
                      <a:pt x="715" y="1782"/>
                      <a:pt x="715" y="918"/>
                    </a:cubicBezTo>
                    <a:cubicBezTo>
                      <a:pt x="715" y="54"/>
                      <a:pt x="12" y="0"/>
                      <a:pt x="3" y="396"/>
                    </a:cubicBezTo>
                    <a:lnTo>
                      <a:pt x="3" y="921"/>
                    </a:ln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4" name="Line 97"/>
              <p:cNvSpPr>
                <a:spLocks noChangeShapeType="1"/>
              </p:cNvSpPr>
              <p:nvPr/>
            </p:nvSpPr>
            <p:spPr bwMode="auto">
              <a:xfrm flipV="1">
                <a:off x="4242" y="2139"/>
                <a:ext cx="0" cy="44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5" name="Freeform 98"/>
              <p:cNvSpPr>
                <a:spLocks/>
              </p:cNvSpPr>
              <p:nvPr/>
            </p:nvSpPr>
            <p:spPr bwMode="auto">
              <a:xfrm flipV="1">
                <a:off x="2912" y="2136"/>
                <a:ext cx="1366" cy="1564"/>
              </a:xfrm>
              <a:custGeom>
                <a:avLst/>
                <a:gdLst>
                  <a:gd name="T0" fmla="*/ 0 w 1366"/>
                  <a:gd name="T1" fmla="*/ 1564 h 1564"/>
                  <a:gd name="T2" fmla="*/ 0 w 1366"/>
                  <a:gd name="T3" fmla="*/ 1003 h 1564"/>
                  <a:gd name="T4" fmla="*/ 1366 w 1366"/>
                  <a:gd name="T5" fmla="*/ 418 h 1564"/>
                  <a:gd name="T6" fmla="*/ 0 60000 65536"/>
                  <a:gd name="T7" fmla="*/ 0 60000 65536"/>
                  <a:gd name="T8" fmla="*/ 0 60000 65536"/>
                  <a:gd name="T9" fmla="*/ 0 w 1366"/>
                  <a:gd name="T10" fmla="*/ 0 h 1564"/>
                  <a:gd name="T11" fmla="*/ 1366 w 1366"/>
                  <a:gd name="T12" fmla="*/ 1564 h 15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66" h="1564">
                    <a:moveTo>
                      <a:pt x="0" y="1564"/>
                    </a:moveTo>
                    <a:lnTo>
                      <a:pt x="0" y="1003"/>
                    </a:lnTo>
                    <a:cubicBezTo>
                      <a:pt x="5" y="152"/>
                      <a:pt x="750" y="0"/>
                      <a:pt x="1366" y="418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6" name="Freeform 99"/>
              <p:cNvSpPr>
                <a:spLocks/>
              </p:cNvSpPr>
              <p:nvPr/>
            </p:nvSpPr>
            <p:spPr bwMode="auto">
              <a:xfrm flipV="1">
                <a:off x="2892" y="2138"/>
                <a:ext cx="543" cy="1894"/>
              </a:xfrm>
              <a:custGeom>
                <a:avLst/>
                <a:gdLst>
                  <a:gd name="T0" fmla="*/ 0 w 543"/>
                  <a:gd name="T1" fmla="*/ 1894 h 1894"/>
                  <a:gd name="T2" fmla="*/ 0 w 543"/>
                  <a:gd name="T3" fmla="*/ 1302 h 1894"/>
                  <a:gd name="T4" fmla="*/ 543 w 543"/>
                  <a:gd name="T5" fmla="*/ 0 h 1894"/>
                  <a:gd name="T6" fmla="*/ 0 60000 65536"/>
                  <a:gd name="T7" fmla="*/ 0 60000 65536"/>
                  <a:gd name="T8" fmla="*/ 0 60000 65536"/>
                  <a:gd name="T9" fmla="*/ 0 w 543"/>
                  <a:gd name="T10" fmla="*/ 0 h 1894"/>
                  <a:gd name="T11" fmla="*/ 543 w 543"/>
                  <a:gd name="T12" fmla="*/ 1894 h 18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3" h="1894">
                    <a:moveTo>
                      <a:pt x="0" y="1894"/>
                    </a:moveTo>
                    <a:lnTo>
                      <a:pt x="0" y="1302"/>
                    </a:lnTo>
                    <a:cubicBezTo>
                      <a:pt x="4" y="996"/>
                      <a:pt x="80" y="458"/>
                      <a:pt x="543" y="0"/>
                    </a:cubicBezTo>
                  </a:path>
                </a:pathLst>
              </a:custGeom>
              <a:noFill/>
              <a:ln w="15875">
                <a:solidFill>
                  <a:srgbClr val="2891FE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7" name="Line 100"/>
              <p:cNvSpPr>
                <a:spLocks noChangeShapeType="1"/>
              </p:cNvSpPr>
              <p:nvPr/>
            </p:nvSpPr>
            <p:spPr bwMode="auto">
              <a:xfrm rot="-6356255">
                <a:off x="3295" y="2881"/>
                <a:ext cx="0" cy="38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8" name="Line 101"/>
              <p:cNvSpPr>
                <a:spLocks noChangeShapeType="1"/>
              </p:cNvSpPr>
              <p:nvPr/>
            </p:nvSpPr>
            <p:spPr bwMode="auto">
              <a:xfrm rot="-1289106">
                <a:off x="3055" y="321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19" name="Line 102"/>
              <p:cNvSpPr>
                <a:spLocks noChangeShapeType="1"/>
              </p:cNvSpPr>
              <p:nvPr/>
            </p:nvSpPr>
            <p:spPr bwMode="auto">
              <a:xfrm rot="1289106" flipH="1">
                <a:off x="3181" y="56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0" name="Line 103"/>
              <p:cNvSpPr>
                <a:spLocks noChangeShapeType="1"/>
              </p:cNvSpPr>
              <p:nvPr/>
            </p:nvSpPr>
            <p:spPr bwMode="auto">
              <a:xfrm rot="17156255" flipV="1">
                <a:off x="3274" y="1390"/>
                <a:ext cx="0" cy="38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1" name="Line 104"/>
              <p:cNvSpPr>
                <a:spLocks noChangeShapeType="1"/>
              </p:cNvSpPr>
              <p:nvPr/>
            </p:nvSpPr>
            <p:spPr bwMode="auto">
              <a:xfrm rot="15448271" flipV="1">
                <a:off x="3683" y="1215"/>
                <a:ext cx="16" cy="27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2" name="Line 105"/>
              <p:cNvSpPr>
                <a:spLocks noChangeShapeType="1"/>
              </p:cNvSpPr>
              <p:nvPr/>
            </p:nvSpPr>
            <p:spPr bwMode="auto">
              <a:xfrm rot="1289106" flipH="1">
                <a:off x="3055" y="1058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3" name="Line 106"/>
              <p:cNvSpPr>
                <a:spLocks noChangeShapeType="1"/>
              </p:cNvSpPr>
              <p:nvPr/>
            </p:nvSpPr>
            <p:spPr bwMode="auto">
              <a:xfrm rot="-1289106">
                <a:off x="3181" y="3706"/>
                <a:ext cx="9" cy="4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3124" name="Line 107"/>
              <p:cNvSpPr>
                <a:spLocks noChangeShapeType="1"/>
              </p:cNvSpPr>
              <p:nvPr/>
            </p:nvSpPr>
            <p:spPr bwMode="auto">
              <a:xfrm rot="5400000" flipV="1">
                <a:off x="2939" y="2163"/>
                <a:ext cx="38" cy="0"/>
              </a:xfrm>
              <a:prstGeom prst="line">
                <a:avLst/>
              </a:prstGeom>
              <a:noFill/>
              <a:ln w="15875">
                <a:solidFill>
                  <a:srgbClr val="2891FE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0556" name="Group 108"/>
          <p:cNvGrpSpPr>
            <a:grpSpLocks/>
          </p:cNvGrpSpPr>
          <p:nvPr/>
        </p:nvGrpSpPr>
        <p:grpSpPr bwMode="auto">
          <a:xfrm>
            <a:off x="8596313" y="3525838"/>
            <a:ext cx="1093787" cy="460375"/>
            <a:chOff x="4502" y="2701"/>
            <a:chExt cx="689" cy="290"/>
          </a:xfrm>
        </p:grpSpPr>
        <p:grpSp>
          <p:nvGrpSpPr>
            <p:cNvPr id="513096" name="Group 109"/>
            <p:cNvGrpSpPr>
              <a:grpSpLocks/>
            </p:cNvGrpSpPr>
            <p:nvPr/>
          </p:nvGrpSpPr>
          <p:grpSpPr bwMode="auto">
            <a:xfrm>
              <a:off x="4502" y="2701"/>
              <a:ext cx="337" cy="290"/>
              <a:chOff x="4502" y="2701"/>
              <a:chExt cx="337" cy="290"/>
            </a:xfrm>
          </p:grpSpPr>
          <p:sp>
            <p:nvSpPr>
              <p:cNvPr id="513100" name="Rectangle 110"/>
              <p:cNvSpPr>
                <a:spLocks noChangeArrowheads="1"/>
              </p:cNvSpPr>
              <p:nvPr/>
            </p:nvSpPr>
            <p:spPr bwMode="auto">
              <a:xfrm rot="-5400000">
                <a:off x="4584" y="2697"/>
                <a:ext cx="193" cy="317"/>
              </a:xfrm>
              <a:prstGeom prst="rect">
                <a:avLst/>
              </a:prstGeom>
              <a:solidFill>
                <a:srgbClr val="FF6441"/>
              </a:solidFill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/>
                </a:r>
                <a:br>
                  <a:rPr lang="en-ZA" sz="2200">
                    <a:solidFill>
                      <a:srgbClr val="000066"/>
                    </a:solidFill>
                  </a:rPr>
                </a:br>
                <a:endParaRPr lang="en-ZA" sz="2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3101" name="Rectangle 111"/>
              <p:cNvSpPr>
                <a:spLocks noChangeArrowheads="1"/>
              </p:cNvSpPr>
              <p:nvPr/>
            </p:nvSpPr>
            <p:spPr bwMode="auto">
              <a:xfrm>
                <a:off x="4502" y="2701"/>
                <a:ext cx="248" cy="290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>N</a:t>
                </a:r>
              </a:p>
            </p:txBody>
          </p:sp>
        </p:grpSp>
        <p:grpSp>
          <p:nvGrpSpPr>
            <p:cNvPr id="513097" name="Group 112"/>
            <p:cNvGrpSpPr>
              <a:grpSpLocks/>
            </p:cNvGrpSpPr>
            <p:nvPr/>
          </p:nvGrpSpPr>
          <p:grpSpPr bwMode="auto">
            <a:xfrm>
              <a:off x="4838" y="2701"/>
              <a:ext cx="353" cy="290"/>
              <a:chOff x="4838" y="2701"/>
              <a:chExt cx="353" cy="290"/>
            </a:xfrm>
          </p:grpSpPr>
          <p:sp>
            <p:nvSpPr>
              <p:cNvPr id="513098" name="Rectangle 113"/>
              <p:cNvSpPr>
                <a:spLocks noChangeArrowheads="1"/>
              </p:cNvSpPr>
              <p:nvPr/>
            </p:nvSpPr>
            <p:spPr bwMode="auto">
              <a:xfrm rot="-5400000">
                <a:off x="4900" y="2697"/>
                <a:ext cx="193" cy="317"/>
              </a:xfrm>
              <a:prstGeom prst="rect">
                <a:avLst/>
              </a:prstGeom>
              <a:solidFill>
                <a:srgbClr val="DDDDDD"/>
              </a:solidFill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/>
                </a:r>
                <a:br>
                  <a:rPr lang="en-ZA" sz="2200">
                    <a:solidFill>
                      <a:srgbClr val="000066"/>
                    </a:solidFill>
                  </a:rPr>
                </a:br>
                <a:endParaRPr lang="en-ZA" sz="2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13099" name="Rectangle 114"/>
              <p:cNvSpPr>
                <a:spLocks noChangeAspect="1" noChangeArrowheads="1"/>
              </p:cNvSpPr>
              <p:nvPr/>
            </p:nvSpPr>
            <p:spPr bwMode="auto">
              <a:xfrm>
                <a:off x="4943" y="2701"/>
                <a:ext cx="248" cy="29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>S</a:t>
                </a:r>
              </a:p>
            </p:txBody>
          </p:sp>
        </p:grpSp>
      </p:grpSp>
      <p:grpSp>
        <p:nvGrpSpPr>
          <p:cNvPr id="360568" name="Group 120"/>
          <p:cNvGrpSpPr>
            <a:grpSpLocks/>
          </p:cNvGrpSpPr>
          <p:nvPr/>
        </p:nvGrpSpPr>
        <p:grpSpPr bwMode="auto">
          <a:xfrm>
            <a:off x="6865938" y="2919413"/>
            <a:ext cx="1587" cy="171450"/>
            <a:chOff x="5009" y="1418"/>
            <a:chExt cx="1" cy="108"/>
          </a:xfrm>
        </p:grpSpPr>
        <p:sp>
          <p:nvSpPr>
            <p:cNvPr id="513094" name="Line 121"/>
            <p:cNvSpPr>
              <a:spLocks noChangeShapeType="1"/>
            </p:cNvSpPr>
            <p:nvPr/>
          </p:nvSpPr>
          <p:spPr bwMode="auto">
            <a:xfrm rot="-2700000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95" name="Line 122"/>
            <p:cNvSpPr>
              <a:spLocks noChangeShapeType="1"/>
            </p:cNvSpPr>
            <p:nvPr/>
          </p:nvSpPr>
          <p:spPr bwMode="auto">
            <a:xfrm rot="13500000" flipH="1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0571" name="Group 123"/>
          <p:cNvGrpSpPr>
            <a:grpSpLocks/>
          </p:cNvGrpSpPr>
          <p:nvPr/>
        </p:nvGrpSpPr>
        <p:grpSpPr bwMode="auto">
          <a:xfrm rot="16200000" flipH="1">
            <a:off x="4437062" y="1774826"/>
            <a:ext cx="4829175" cy="3981450"/>
            <a:chOff x="3407" y="207"/>
            <a:chExt cx="3042" cy="2508"/>
          </a:xfrm>
        </p:grpSpPr>
        <p:sp>
          <p:nvSpPr>
            <p:cNvPr id="513046" name="Line 124"/>
            <p:cNvSpPr>
              <a:spLocks noChangeShapeType="1"/>
            </p:cNvSpPr>
            <p:nvPr/>
          </p:nvSpPr>
          <p:spPr bwMode="auto">
            <a:xfrm rot="-5400000">
              <a:off x="3900" y="1465"/>
              <a:ext cx="2059" cy="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513047" name="Group 125"/>
            <p:cNvGrpSpPr>
              <a:grpSpLocks/>
            </p:cNvGrpSpPr>
            <p:nvPr/>
          </p:nvGrpSpPr>
          <p:grpSpPr bwMode="auto">
            <a:xfrm rot="-5400000">
              <a:off x="3674" y="-60"/>
              <a:ext cx="2508" cy="3042"/>
              <a:chOff x="3301" y="876"/>
              <a:chExt cx="2508" cy="3042"/>
            </a:xfrm>
          </p:grpSpPr>
          <p:grpSp>
            <p:nvGrpSpPr>
              <p:cNvPr id="513050" name="Group 126"/>
              <p:cNvGrpSpPr>
                <a:grpSpLocks/>
              </p:cNvGrpSpPr>
              <p:nvPr/>
            </p:nvGrpSpPr>
            <p:grpSpPr bwMode="auto">
              <a:xfrm>
                <a:off x="3301" y="876"/>
                <a:ext cx="2508" cy="1548"/>
                <a:chOff x="3301" y="876"/>
                <a:chExt cx="2508" cy="1548"/>
              </a:xfrm>
            </p:grpSpPr>
            <p:sp>
              <p:nvSpPr>
                <p:cNvPr id="513073" name="Freeform 127"/>
                <p:cNvSpPr>
                  <a:spLocks/>
                </p:cNvSpPr>
                <p:nvPr/>
              </p:nvSpPr>
              <p:spPr bwMode="auto">
                <a:xfrm>
                  <a:off x="3516" y="2054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513074" name="Group 128"/>
                <p:cNvGrpSpPr>
                  <a:grpSpLocks/>
                </p:cNvGrpSpPr>
                <p:nvPr/>
              </p:nvGrpSpPr>
              <p:grpSpPr bwMode="auto">
                <a:xfrm>
                  <a:off x="3301" y="876"/>
                  <a:ext cx="2508" cy="1388"/>
                  <a:chOff x="1748" y="876"/>
                  <a:chExt cx="2508" cy="1388"/>
                </a:xfrm>
              </p:grpSpPr>
              <p:sp>
                <p:nvSpPr>
                  <p:cNvPr id="513075" name="Line 129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6" name="Line 130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7" name="Line 131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8" name="Line 132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9" name="Freeform 133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0" name="Line 134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1" name="Line 135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2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83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84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85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86" name="Line 140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7" name="Line 141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8" name="Line 142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89" name="Line 143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90" name="Line 144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91" name="Line 145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92" name="Line 146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93" name="Line 147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13051" name="Group 148"/>
              <p:cNvGrpSpPr>
                <a:grpSpLocks/>
              </p:cNvGrpSpPr>
              <p:nvPr/>
            </p:nvGrpSpPr>
            <p:grpSpPr bwMode="auto">
              <a:xfrm flipV="1">
                <a:off x="3301" y="2370"/>
                <a:ext cx="2508" cy="1548"/>
                <a:chOff x="1748" y="2532"/>
                <a:chExt cx="2508" cy="1548"/>
              </a:xfrm>
            </p:grpSpPr>
            <p:sp>
              <p:nvSpPr>
                <p:cNvPr id="513052" name="Freeform 149"/>
                <p:cNvSpPr>
                  <a:spLocks/>
                </p:cNvSpPr>
                <p:nvPr/>
              </p:nvSpPr>
              <p:spPr bwMode="auto">
                <a:xfrm>
                  <a:off x="1963" y="3710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513053" name="Group 150"/>
                <p:cNvGrpSpPr>
                  <a:grpSpLocks/>
                </p:cNvGrpSpPr>
                <p:nvPr/>
              </p:nvGrpSpPr>
              <p:grpSpPr bwMode="auto">
                <a:xfrm>
                  <a:off x="1748" y="2532"/>
                  <a:ext cx="2508" cy="1388"/>
                  <a:chOff x="1748" y="876"/>
                  <a:chExt cx="2508" cy="1388"/>
                </a:xfrm>
              </p:grpSpPr>
              <p:sp>
                <p:nvSpPr>
                  <p:cNvPr id="513054" name="Line 151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55" name="Line 152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56" name="Line 153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57" name="Line 154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58" name="Freeform 155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59" name="Line 156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0" name="Line 157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1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62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63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64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513065" name="Line 162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6" name="Line 163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7" name="Line 164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8" name="Line 165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69" name="Line 166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0" name="Line 167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1" name="Line 168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3072" name="Line 169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13048" name="Line 170"/>
            <p:cNvSpPr>
              <a:spLocks noChangeShapeType="1"/>
            </p:cNvSpPr>
            <p:nvPr/>
          </p:nvSpPr>
          <p:spPr bwMode="auto">
            <a:xfrm rot="10800000">
              <a:off x="4929" y="2217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13049" name="Line 171"/>
            <p:cNvSpPr>
              <a:spLocks noChangeShapeType="1"/>
            </p:cNvSpPr>
            <p:nvPr/>
          </p:nvSpPr>
          <p:spPr bwMode="auto">
            <a:xfrm rot="10800000">
              <a:off x="4929" y="551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60458" name="Group 10"/>
          <p:cNvGrpSpPr>
            <a:grpSpLocks/>
          </p:cNvGrpSpPr>
          <p:nvPr/>
        </p:nvGrpSpPr>
        <p:grpSpPr bwMode="auto">
          <a:xfrm>
            <a:off x="6858000" y="4445000"/>
            <a:ext cx="1588" cy="171450"/>
            <a:chOff x="5009" y="1418"/>
            <a:chExt cx="1" cy="108"/>
          </a:xfrm>
        </p:grpSpPr>
        <p:sp>
          <p:nvSpPr>
            <p:cNvPr id="513044" name="Line 11"/>
            <p:cNvSpPr>
              <a:spLocks noChangeShapeType="1"/>
            </p:cNvSpPr>
            <p:nvPr/>
          </p:nvSpPr>
          <p:spPr bwMode="auto">
            <a:xfrm rot="-2700000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45" name="Line 12"/>
            <p:cNvSpPr>
              <a:spLocks noChangeShapeType="1"/>
            </p:cNvSpPr>
            <p:nvPr/>
          </p:nvSpPr>
          <p:spPr bwMode="auto">
            <a:xfrm rot="13500000" flipH="1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0511" name="Rectangle 63"/>
          <p:cNvSpPr>
            <a:spLocks noChangeArrowheads="1"/>
          </p:cNvSpPr>
          <p:nvPr/>
        </p:nvSpPr>
        <p:spPr bwMode="auto">
          <a:xfrm>
            <a:off x="6991350" y="3535363"/>
            <a:ext cx="374650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N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60461" name="Rectangle 13"/>
          <p:cNvSpPr>
            <a:spLocks noChangeArrowheads="1"/>
          </p:cNvSpPr>
          <p:nvPr/>
        </p:nvSpPr>
        <p:spPr bwMode="auto">
          <a:xfrm>
            <a:off x="6372225" y="3535363"/>
            <a:ext cx="350838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S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60567" name="Oval 119"/>
          <p:cNvSpPr>
            <a:spLocks noChangeArrowheads="1"/>
          </p:cNvSpPr>
          <p:nvPr/>
        </p:nvSpPr>
        <p:spPr bwMode="auto">
          <a:xfrm rot="16200000" flipV="1">
            <a:off x="6823075" y="4502150"/>
            <a:ext cx="69850" cy="69850"/>
          </a:xfrm>
          <a:prstGeom prst="ellipse">
            <a:avLst/>
          </a:prstGeom>
          <a:solidFill>
            <a:srgbClr val="800080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360620" name="Rectangle 172"/>
          <p:cNvSpPr>
            <a:spLocks noChangeArrowheads="1"/>
          </p:cNvSpPr>
          <p:nvPr/>
        </p:nvSpPr>
        <p:spPr bwMode="auto">
          <a:xfrm>
            <a:off x="6373813" y="3533775"/>
            <a:ext cx="374650" cy="427038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N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60621" name="Rectangle 173"/>
          <p:cNvSpPr>
            <a:spLocks noChangeArrowheads="1"/>
          </p:cNvSpPr>
          <p:nvPr/>
        </p:nvSpPr>
        <p:spPr bwMode="auto">
          <a:xfrm>
            <a:off x="6992938" y="3533775"/>
            <a:ext cx="350837" cy="427038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S</a:t>
            </a:r>
            <a:endParaRPr lang="en-ZA" sz="2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-0.14011 4.81481E-6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360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0093 L -0.14097 0.00093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60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6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60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0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60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60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3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01 -2.22222E-6 L 0.00018 0.00047 " pathEditMode="relative" rAng="0" ptsTypes="AA">
                                      <p:cBhvr>
                                        <p:cTn id="49" dur="5000" fill="hold"/>
                                        <p:tgtEl>
                                          <p:spTgt spid="360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3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028 0.00023 L 0.0 0.00023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360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6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6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6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60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0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60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60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60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/>
      <p:bldP spid="360457" grpId="0" animBg="1"/>
      <p:bldP spid="360457" grpId="1" animBg="1"/>
      <p:bldP spid="360511" grpId="0"/>
      <p:bldP spid="360511" grpId="1"/>
      <p:bldP spid="360461" grpId="0"/>
      <p:bldP spid="360461" grpId="1"/>
      <p:bldP spid="360567" grpId="0" animBg="1"/>
      <p:bldP spid="360567" grpId="1" animBg="1"/>
      <p:bldP spid="360620" grpId="0"/>
      <p:bldP spid="3606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86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7386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738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2A901-64BC-405D-A476-AFDC1B771706}" type="slidenum">
              <a:rPr lang="en-ZA" smtClean="0">
                <a:cs typeface="Arial" charset="0"/>
              </a:rPr>
              <a:pPr/>
              <a:t>15</a:t>
            </a:fld>
            <a:endParaRPr lang="en-ZA" smtClean="0">
              <a:cs typeface="Arial" charset="0"/>
            </a:endParaRPr>
          </a:p>
        </p:txBody>
      </p:sp>
      <p:sp>
        <p:nvSpPr>
          <p:cNvPr id="373794" name="Rectangle 34"/>
          <p:cNvSpPr>
            <a:spLocks noChangeArrowheads="1"/>
          </p:cNvSpPr>
          <p:nvPr/>
        </p:nvSpPr>
        <p:spPr bwMode="auto">
          <a:xfrm>
            <a:off x="179388" y="3076575"/>
            <a:ext cx="8651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induced current is directed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so as to </a:t>
            </a:r>
            <a:r>
              <a:rPr lang="en-ZA" i="1">
                <a:solidFill>
                  <a:srgbClr val="000066"/>
                </a:solidFill>
              </a:rPr>
              <a:t>diminish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this change </a:t>
            </a:r>
            <a:r>
              <a:rPr lang="en-ZA">
                <a:solidFill>
                  <a:srgbClr val="000066"/>
                </a:solidFill>
                <a:cs typeface="Times New Roman" pitchFamily="18" charset="0"/>
              </a:rPr>
              <a:t>– that is, anticlockwise.</a:t>
            </a:r>
          </a:p>
        </p:txBody>
      </p:sp>
      <p:sp>
        <p:nvSpPr>
          <p:cNvPr id="373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INDUCED CURRENT REVISITED</a:t>
            </a:r>
            <a:endParaRPr lang="en-ZA" smtClean="0"/>
          </a:p>
        </p:txBody>
      </p:sp>
      <p:sp>
        <p:nvSpPr>
          <p:cNvPr id="373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4322762" cy="1698625"/>
          </a:xfrm>
        </p:spPr>
        <p:txBody>
          <a:bodyPr/>
          <a:lstStyle/>
          <a:p>
            <a:pPr lvl="1" indent="0" eaLnBrk="1" hangingPunct="1"/>
            <a:r>
              <a:rPr lang="en-ZA" smtClean="0"/>
              <a:t>From another perspective, pulling the slide wire to the right tends to </a:t>
            </a:r>
            <a:r>
              <a:rPr lang="en-ZA" i="1" smtClean="0"/>
              <a:t>increase</a:t>
            </a:r>
            <a:r>
              <a:rPr lang="en-ZA" i="1" baseline="30000" smtClean="0"/>
              <a:t> </a:t>
            </a:r>
            <a:r>
              <a:rPr lang="en-ZA" smtClean="0"/>
              <a:t> the flux through the loop.  </a:t>
            </a:r>
          </a:p>
        </p:txBody>
      </p:sp>
      <p:sp>
        <p:nvSpPr>
          <p:cNvPr id="373869" name="Rectangle 5"/>
          <p:cNvSpPr>
            <a:spLocks noChangeArrowheads="1"/>
          </p:cNvSpPr>
          <p:nvPr/>
        </p:nvSpPr>
        <p:spPr bwMode="auto">
          <a:xfrm>
            <a:off x="4841875" y="1266825"/>
            <a:ext cx="41798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</a:t>
            </a:r>
          </a:p>
        </p:txBody>
      </p:sp>
      <p:graphicFrame>
        <p:nvGraphicFramePr>
          <p:cNvPr id="373855" name="Object 95"/>
          <p:cNvGraphicFramePr>
            <a:graphicFrameLocks noChangeAspect="1"/>
          </p:cNvGraphicFramePr>
          <p:nvPr/>
        </p:nvGraphicFramePr>
        <p:xfrm>
          <a:off x="8332788" y="2108200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87" name="Equation" r:id="rId4" imgW="177569" imgH="253670" progId="Equation.DSMT4">
                  <p:embed/>
                </p:oleObj>
              </mc:Choice>
              <mc:Fallback>
                <p:oleObj name="Equation" r:id="rId4" imgW="177569" imgH="25367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788" y="2108200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856" name="Object 96"/>
          <p:cNvGraphicFramePr>
            <a:graphicFrameLocks noChangeAspect="1"/>
          </p:cNvGraphicFramePr>
          <p:nvPr/>
        </p:nvGraphicFramePr>
        <p:xfrm>
          <a:off x="6811963" y="2051050"/>
          <a:ext cx="249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88" name="Equation" r:id="rId6" imgW="228501" imgH="291973" progId="Equation.DSMT4">
                  <p:embed/>
                </p:oleObj>
              </mc:Choice>
              <mc:Fallback>
                <p:oleObj name="Equation" r:id="rId6" imgW="228501" imgH="291973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2051050"/>
                        <a:ext cx="2492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870" name="Freeform 4"/>
          <p:cNvSpPr>
            <a:spLocks/>
          </p:cNvSpPr>
          <p:nvPr/>
        </p:nvSpPr>
        <p:spPr bwMode="auto">
          <a:xfrm>
            <a:off x="5653088" y="1652588"/>
            <a:ext cx="3006725" cy="1187450"/>
          </a:xfrm>
          <a:custGeom>
            <a:avLst/>
            <a:gdLst>
              <a:gd name="T0" fmla="*/ 2147483647 w 2564"/>
              <a:gd name="T1" fmla="*/ 0 h 1012"/>
              <a:gd name="T2" fmla="*/ 2147483647 w 2564"/>
              <a:gd name="T3" fmla="*/ 0 h 1012"/>
              <a:gd name="T4" fmla="*/ 0 w 2564"/>
              <a:gd name="T5" fmla="*/ 2147483647 h 1012"/>
              <a:gd name="T6" fmla="*/ 0 w 2564"/>
              <a:gd name="T7" fmla="*/ 2147483647 h 1012"/>
              <a:gd name="T8" fmla="*/ 2147483647 w 2564"/>
              <a:gd name="T9" fmla="*/ 2147483647 h 1012"/>
              <a:gd name="T10" fmla="*/ 2147483647 w 2564"/>
              <a:gd name="T11" fmla="*/ 2147483647 h 1012"/>
              <a:gd name="T12" fmla="*/ 2147483647 w 2564"/>
              <a:gd name="T13" fmla="*/ 2147483647 h 1012"/>
              <a:gd name="T14" fmla="*/ 2147483647 w 2564"/>
              <a:gd name="T15" fmla="*/ 2147483647 h 1012"/>
              <a:gd name="T16" fmla="*/ 2147483647 w 2564"/>
              <a:gd name="T17" fmla="*/ 2147483647 h 1012"/>
              <a:gd name="T18" fmla="*/ 2147483647 w 2564"/>
              <a:gd name="T19" fmla="*/ 2147483647 h 1012"/>
              <a:gd name="T20" fmla="*/ 2147483647 w 2564"/>
              <a:gd name="T21" fmla="*/ 2147483647 h 1012"/>
              <a:gd name="T22" fmla="*/ 2147483647 w 2564"/>
              <a:gd name="T23" fmla="*/ 2147483647 h 1012"/>
              <a:gd name="T24" fmla="*/ 2147483647 w 2564"/>
              <a:gd name="T25" fmla="*/ 0 h 10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64"/>
              <a:gd name="T40" fmla="*/ 0 h 1012"/>
              <a:gd name="T41" fmla="*/ 2564 w 2564"/>
              <a:gd name="T42" fmla="*/ 1012 h 10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64" h="1012">
                <a:moveTo>
                  <a:pt x="2512" y="0"/>
                </a:moveTo>
                <a:cubicBezTo>
                  <a:pt x="2512" y="0"/>
                  <a:pt x="1374" y="0"/>
                  <a:pt x="236" y="0"/>
                </a:cubicBezTo>
                <a:cubicBezTo>
                  <a:pt x="67" y="1"/>
                  <a:pt x="1" y="100"/>
                  <a:pt x="0" y="236"/>
                </a:cubicBezTo>
                <a:cubicBezTo>
                  <a:pt x="0" y="514"/>
                  <a:pt x="0" y="792"/>
                  <a:pt x="0" y="792"/>
                </a:cubicBezTo>
                <a:cubicBezTo>
                  <a:pt x="1" y="901"/>
                  <a:pt x="89" y="1012"/>
                  <a:pt x="220" y="1012"/>
                </a:cubicBezTo>
                <a:cubicBezTo>
                  <a:pt x="1392" y="1012"/>
                  <a:pt x="2564" y="1012"/>
                  <a:pt x="2564" y="1012"/>
                </a:cubicBezTo>
                <a:lnTo>
                  <a:pt x="2564" y="956"/>
                </a:lnTo>
                <a:cubicBezTo>
                  <a:pt x="2564" y="956"/>
                  <a:pt x="1410" y="956"/>
                  <a:pt x="256" y="956"/>
                </a:cubicBezTo>
                <a:cubicBezTo>
                  <a:pt x="139" y="956"/>
                  <a:pt x="71" y="893"/>
                  <a:pt x="68" y="768"/>
                </a:cubicBezTo>
                <a:lnTo>
                  <a:pt x="68" y="252"/>
                </a:lnTo>
                <a:cubicBezTo>
                  <a:pt x="65" y="121"/>
                  <a:pt x="124" y="61"/>
                  <a:pt x="260" y="60"/>
                </a:cubicBezTo>
                <a:cubicBezTo>
                  <a:pt x="1388" y="60"/>
                  <a:pt x="2516" y="60"/>
                  <a:pt x="2516" y="60"/>
                </a:cubicBezTo>
                <a:lnTo>
                  <a:pt x="2512" y="0"/>
                </a:lnTo>
                <a:close/>
              </a:path>
            </a:pathLst>
          </a:custGeom>
          <a:solidFill>
            <a:srgbClr val="FF9632"/>
          </a:soli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3871" name="Line 6"/>
          <p:cNvSpPr>
            <a:spLocks noChangeShapeType="1"/>
          </p:cNvSpPr>
          <p:nvPr/>
        </p:nvSpPr>
        <p:spPr bwMode="auto">
          <a:xfrm>
            <a:off x="7762875" y="2257425"/>
            <a:ext cx="534988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3872" name="AutoShape 10"/>
          <p:cNvSpPr>
            <a:spLocks noChangeArrowheads="1"/>
          </p:cNvSpPr>
          <p:nvPr/>
        </p:nvSpPr>
        <p:spPr bwMode="auto">
          <a:xfrm rot="10800000" flipV="1">
            <a:off x="7623175" y="1479550"/>
            <a:ext cx="157163" cy="1530350"/>
          </a:xfrm>
          <a:prstGeom prst="can">
            <a:avLst>
              <a:gd name="adj" fmla="val 18663"/>
            </a:avLst>
          </a:prstGeom>
          <a:gradFill rotWithShape="1">
            <a:gsLst>
              <a:gs pos="0">
                <a:srgbClr val="FF9632"/>
              </a:gs>
              <a:gs pos="50000">
                <a:srgbClr val="FFEBD8"/>
              </a:gs>
              <a:gs pos="100000">
                <a:srgbClr val="FF9632"/>
              </a:gs>
            </a:gsLst>
            <a:lin ang="0" scaled="1"/>
          </a:gra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373836" name="Group 76"/>
          <p:cNvGrpSpPr>
            <a:grpSpLocks/>
          </p:cNvGrpSpPr>
          <p:nvPr/>
        </p:nvGrpSpPr>
        <p:grpSpPr bwMode="auto">
          <a:xfrm>
            <a:off x="5818188" y="1795463"/>
            <a:ext cx="1885950" cy="904875"/>
            <a:chOff x="3665" y="1131"/>
            <a:chExt cx="1188" cy="570"/>
          </a:xfrm>
        </p:grpSpPr>
        <p:sp>
          <p:nvSpPr>
            <p:cNvPr id="373885" name="Line 20"/>
            <p:cNvSpPr>
              <a:spLocks noChangeShapeType="1"/>
            </p:cNvSpPr>
            <p:nvPr/>
          </p:nvSpPr>
          <p:spPr bwMode="auto">
            <a:xfrm>
              <a:off x="4153" y="1701"/>
              <a:ext cx="182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886" name="Line 21"/>
            <p:cNvSpPr>
              <a:spLocks noChangeShapeType="1"/>
            </p:cNvSpPr>
            <p:nvPr/>
          </p:nvSpPr>
          <p:spPr bwMode="auto">
            <a:xfrm flipH="1">
              <a:off x="4166" y="1131"/>
              <a:ext cx="181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887" name="Line 22"/>
            <p:cNvSpPr>
              <a:spLocks noChangeShapeType="1"/>
            </p:cNvSpPr>
            <p:nvPr/>
          </p:nvSpPr>
          <p:spPr bwMode="auto">
            <a:xfrm rot="5400000">
              <a:off x="3574" y="1413"/>
              <a:ext cx="182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888" name="Line 29"/>
            <p:cNvSpPr>
              <a:spLocks noChangeShapeType="1"/>
            </p:cNvSpPr>
            <p:nvPr/>
          </p:nvSpPr>
          <p:spPr bwMode="auto">
            <a:xfrm rot="16200000" flipV="1">
              <a:off x="4762" y="1413"/>
              <a:ext cx="182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73822" name="Object 97"/>
          <p:cNvGraphicFramePr>
            <a:graphicFrameLocks noChangeAspect="1"/>
          </p:cNvGraphicFramePr>
          <p:nvPr/>
        </p:nvGraphicFramePr>
        <p:xfrm>
          <a:off x="954088" y="4094163"/>
          <a:ext cx="13985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89" name="Equation" r:id="rId8" imgW="1396394" imgH="723586" progId="Equation.DSMT4">
                  <p:embed/>
                </p:oleObj>
              </mc:Choice>
              <mc:Fallback>
                <p:oleObj name="Equation" r:id="rId8" imgW="1396394" imgH="72358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4094163"/>
                        <a:ext cx="139858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823" name="Object 98"/>
          <p:cNvGraphicFramePr>
            <a:graphicFrameLocks noChangeAspect="1"/>
          </p:cNvGraphicFramePr>
          <p:nvPr/>
        </p:nvGraphicFramePr>
        <p:xfrm>
          <a:off x="2446338" y="4176713"/>
          <a:ext cx="1397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90" name="Equation" r:id="rId10" imgW="1396800" imgH="609480" progId="Equation.DSMT4">
                  <p:embed/>
                </p:oleObj>
              </mc:Choice>
              <mc:Fallback>
                <p:oleObj name="Equation" r:id="rId10" imgW="1396800" imgH="609480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176713"/>
                        <a:ext cx="1397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3829" name="Group 69"/>
          <p:cNvGrpSpPr>
            <a:grpSpLocks/>
          </p:cNvGrpSpPr>
          <p:nvPr/>
        </p:nvGrpSpPr>
        <p:grpSpPr bwMode="auto">
          <a:xfrm>
            <a:off x="5727700" y="2992438"/>
            <a:ext cx="1857375" cy="431800"/>
            <a:chOff x="3596" y="1813"/>
            <a:chExt cx="1170" cy="272"/>
          </a:xfrm>
        </p:grpSpPr>
        <p:sp>
          <p:nvSpPr>
            <p:cNvPr id="373882" name="Text Box 65"/>
            <p:cNvSpPr txBox="1">
              <a:spLocks noChangeArrowheads="1"/>
            </p:cNvSpPr>
            <p:nvPr/>
          </p:nvSpPr>
          <p:spPr bwMode="auto">
            <a:xfrm>
              <a:off x="4120" y="1813"/>
              <a:ext cx="22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x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373883" name="Line 66"/>
            <p:cNvSpPr>
              <a:spLocks noChangeShapeType="1"/>
            </p:cNvSpPr>
            <p:nvPr/>
          </p:nvSpPr>
          <p:spPr bwMode="auto">
            <a:xfrm flipH="1" flipV="1">
              <a:off x="4323" y="1965"/>
              <a:ext cx="4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lg" len="lg"/>
              <a:tailEnd type="non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884" name="Line 67"/>
            <p:cNvSpPr>
              <a:spLocks noChangeShapeType="1"/>
            </p:cNvSpPr>
            <p:nvPr/>
          </p:nvSpPr>
          <p:spPr bwMode="auto">
            <a:xfrm flipV="1">
              <a:off x="3596" y="1965"/>
              <a:ext cx="5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lg" len="lg"/>
              <a:tailEnd type="none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7462838" y="1736725"/>
            <a:ext cx="0" cy="1022350"/>
            <a:chOff x="4634" y="1094"/>
            <a:chExt cx="182" cy="644"/>
          </a:xfrm>
        </p:grpSpPr>
        <p:sp>
          <p:nvSpPr>
            <p:cNvPr id="373879" name="Rectangle 70"/>
            <p:cNvSpPr>
              <a:spLocks noChangeArrowheads="1"/>
            </p:cNvSpPr>
            <p:nvPr/>
          </p:nvSpPr>
          <p:spPr bwMode="auto">
            <a:xfrm>
              <a:off x="4634" y="1255"/>
              <a:ext cx="182" cy="277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 sz="22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3880" name="Line 73"/>
            <p:cNvSpPr>
              <a:spLocks noChangeShapeType="1"/>
            </p:cNvSpPr>
            <p:nvPr/>
          </p:nvSpPr>
          <p:spPr bwMode="auto">
            <a:xfrm rot="-5400000" flipH="1" flipV="1">
              <a:off x="4616" y="1200"/>
              <a:ext cx="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lg" len="lg"/>
              <a:tailEnd type="non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3881" name="Line 74"/>
            <p:cNvSpPr>
              <a:spLocks noChangeShapeType="1"/>
            </p:cNvSpPr>
            <p:nvPr/>
          </p:nvSpPr>
          <p:spPr bwMode="auto">
            <a:xfrm rot="16200000" flipV="1">
              <a:off x="4615" y="1632"/>
              <a:ext cx="2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lg" len="lg"/>
              <a:tailEnd type="none" w="sm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73837" name="Object 99"/>
          <p:cNvGraphicFramePr>
            <a:graphicFrameLocks noChangeAspect="1"/>
          </p:cNvGraphicFramePr>
          <p:nvPr/>
        </p:nvGraphicFramePr>
        <p:xfrm>
          <a:off x="3917950" y="4176713"/>
          <a:ext cx="1028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91" name="Equation" r:id="rId12" imgW="1028520" imgH="609480" progId="Equation.DSMT4">
                  <p:embed/>
                </p:oleObj>
              </mc:Choice>
              <mc:Fallback>
                <p:oleObj name="Equation" r:id="rId12" imgW="1028520" imgH="609480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950" y="4176713"/>
                        <a:ext cx="1028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839" name="Rectangle 79"/>
          <p:cNvSpPr>
            <a:spLocks noChangeArrowheads="1"/>
          </p:cNvSpPr>
          <p:nvPr/>
        </p:nvSpPr>
        <p:spPr bwMode="auto">
          <a:xfrm>
            <a:off x="179388" y="5049838"/>
            <a:ext cx="86518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And hence:</a:t>
            </a:r>
            <a:endParaRPr lang="en-ZA">
              <a:solidFill>
                <a:srgbClr val="000066"/>
              </a:solidFill>
              <a:cs typeface="Times New Roman" pitchFamily="18" charset="0"/>
            </a:endParaRPr>
          </a:p>
        </p:txBody>
      </p:sp>
      <p:graphicFrame>
        <p:nvGraphicFramePr>
          <p:cNvPr id="373840" name="Object 100"/>
          <p:cNvGraphicFramePr>
            <a:graphicFrameLocks noChangeAspect="1"/>
          </p:cNvGraphicFramePr>
          <p:nvPr/>
        </p:nvGraphicFramePr>
        <p:xfrm>
          <a:off x="2355850" y="5008563"/>
          <a:ext cx="2387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92" name="Equation" r:id="rId14" imgW="2387520" imgH="609480" progId="Equation.DSMT4">
                  <p:embed/>
                </p:oleObj>
              </mc:Choice>
              <mc:Fallback>
                <p:oleObj name="Equation" r:id="rId14" imgW="2387520" imgH="609480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5008563"/>
                        <a:ext cx="2387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81"/>
          <p:cNvSpPr>
            <a:spLocks noChangeArrowheads="1"/>
          </p:cNvSpPr>
          <p:nvPr/>
        </p:nvSpPr>
        <p:spPr bwMode="auto">
          <a:xfrm>
            <a:off x="179388" y="5756275"/>
            <a:ext cx="8815387" cy="493713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…in agreement with what we proved from first principles.</a:t>
            </a:r>
          </a:p>
        </p:txBody>
      </p:sp>
      <p:sp>
        <p:nvSpPr>
          <p:cNvPr id="4" name="Rectangle 83"/>
          <p:cNvSpPr>
            <a:spLocks noChangeArrowheads="1"/>
          </p:cNvSpPr>
          <p:nvPr/>
        </p:nvSpPr>
        <p:spPr bwMode="auto">
          <a:xfrm>
            <a:off x="4995863" y="4224338"/>
            <a:ext cx="928687" cy="50006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= v  B</a:t>
            </a:r>
          </a:p>
        </p:txBody>
      </p:sp>
      <p:graphicFrame>
        <p:nvGraphicFramePr>
          <p:cNvPr id="5" name="Object 101"/>
          <p:cNvGraphicFramePr>
            <a:graphicFrameLocks noChangeAspect="1"/>
          </p:cNvGraphicFramePr>
          <p:nvPr/>
        </p:nvGraphicFramePr>
        <p:xfrm>
          <a:off x="7361238" y="2087563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93" name="Equation" r:id="rId16" imgW="177569" imgH="266353" progId="Equation.DSMT4">
                  <p:embed/>
                </p:oleObj>
              </mc:Choice>
              <mc:Fallback>
                <p:oleObj name="Equation" r:id="rId16" imgW="177569" imgH="266353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1238" y="2087563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2"/>
          <p:cNvGraphicFramePr>
            <a:graphicFrameLocks noChangeAspect="1"/>
          </p:cNvGraphicFramePr>
          <p:nvPr/>
        </p:nvGraphicFramePr>
        <p:xfrm>
          <a:off x="5456238" y="4329113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94" name="Equation" r:id="rId18" imgW="177569" imgH="266353" progId="Equation.DSMT4">
                  <p:embed/>
                </p:oleObj>
              </mc:Choice>
              <mc:Fallback>
                <p:oleObj name="Equation" r:id="rId18" imgW="177569" imgH="266353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8" y="4329113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94" grpId="0"/>
      <p:bldP spid="373839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6337" name="Picture 5" descr="Formulae_MagN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1408113"/>
            <a:ext cx="9144000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Formula sheet (new)</a:t>
            </a:r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3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3524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352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9974A-6669-42E7-8AAE-388C34C2DD3E}" type="slidenum">
              <a:rPr lang="en-ZA" smtClean="0">
                <a:cs typeface="Arial" charset="0"/>
              </a:rPr>
              <a:pPr/>
              <a:t>17</a:t>
            </a:fld>
            <a:endParaRPr lang="en-ZA" smtClean="0">
              <a:cs typeface="Arial" charset="0"/>
            </a:endParaRPr>
          </a:p>
        </p:txBody>
      </p:sp>
      <p:sp>
        <p:nvSpPr>
          <p:cNvPr id="435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INDUCED ELECTRIC FIELDS</a:t>
            </a:r>
          </a:p>
        </p:txBody>
      </p:sp>
      <p:sp>
        <p:nvSpPr>
          <p:cNvPr id="435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595937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An induced current in a conducting loop implies the presence of an induced electric field </a:t>
            </a:r>
            <a:r>
              <a:rPr lang="en-US" b="1" i="1" smtClean="0">
                <a:latin typeface="Times New Roman" pitchFamily="18" charset="0"/>
              </a:rPr>
              <a:t>E </a:t>
            </a:r>
            <a:r>
              <a:rPr lang="en-US" smtClean="0"/>
              <a:t>in the wire.  </a:t>
            </a:r>
            <a:endParaRPr lang="en-ZA" smtClean="0"/>
          </a:p>
        </p:txBody>
      </p:sp>
      <p:sp>
        <p:nvSpPr>
          <p:cNvPr id="435244" name="Rectangle 4"/>
          <p:cNvSpPr>
            <a:spLocks noChangeArrowheads="1"/>
          </p:cNvSpPr>
          <p:nvPr/>
        </p:nvSpPr>
        <p:spPr bwMode="auto">
          <a:xfrm>
            <a:off x="5637213" y="1419225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sp>
        <p:nvSpPr>
          <p:cNvPr id="435205" name="AutoShape 5"/>
          <p:cNvSpPr>
            <a:spLocks noChangeArrowheads="1"/>
          </p:cNvSpPr>
          <p:nvPr/>
        </p:nvSpPr>
        <p:spPr bwMode="auto">
          <a:xfrm>
            <a:off x="6705600" y="2103438"/>
            <a:ext cx="1390650" cy="13906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23" y="10800"/>
                </a:moveTo>
                <a:cubicBezTo>
                  <a:pt x="1923" y="15703"/>
                  <a:pt x="5897" y="19677"/>
                  <a:pt x="10800" y="19677"/>
                </a:cubicBezTo>
                <a:cubicBezTo>
                  <a:pt x="15703" y="19677"/>
                  <a:pt x="19677" y="15703"/>
                  <a:pt x="19677" y="10800"/>
                </a:cubicBezTo>
                <a:cubicBezTo>
                  <a:pt x="19677" y="5897"/>
                  <a:pt x="15703" y="1923"/>
                  <a:pt x="10800" y="1923"/>
                </a:cubicBezTo>
                <a:cubicBezTo>
                  <a:pt x="5897" y="1923"/>
                  <a:pt x="1923" y="5897"/>
                  <a:pt x="1923" y="10800"/>
                </a:cubicBezTo>
                <a:close/>
              </a:path>
            </a:pathLst>
          </a:custGeom>
          <a:gradFill rotWithShape="1">
            <a:gsLst>
              <a:gs pos="0">
                <a:srgbClr val="FFEBD8"/>
              </a:gs>
              <a:gs pos="100000">
                <a:srgbClr val="FF9632"/>
              </a:gs>
            </a:gsLst>
            <a:path path="rect">
              <a:fillToRect l="50000" t="50000" r="50000" b="50000"/>
            </a:path>
          </a:gradFill>
          <a:ln w="6350" algn="ctr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35234" name="Object 34"/>
          <p:cNvGraphicFramePr>
            <a:graphicFrameLocks noChangeAspect="1"/>
          </p:cNvGraphicFramePr>
          <p:nvPr/>
        </p:nvGraphicFramePr>
        <p:xfrm>
          <a:off x="8439150" y="1258888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4" name="Equation" r:id="rId4" imgW="228501" imgH="291973" progId="Equation.DSMT4">
                  <p:embed/>
                </p:oleObj>
              </mc:Choice>
              <mc:Fallback>
                <p:oleObj name="Equation" r:id="rId4" imgW="228501" imgH="291973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150" y="1258888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46" name="Rectangle 7"/>
          <p:cNvSpPr>
            <a:spLocks noChangeArrowheads="1"/>
          </p:cNvSpPr>
          <p:nvPr/>
        </p:nvSpPr>
        <p:spPr bwMode="auto">
          <a:xfrm>
            <a:off x="7112000" y="1255713"/>
            <a:ext cx="1357313" cy="39370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u="sng">
                <a:solidFill>
                  <a:srgbClr val="000066"/>
                </a:solidFill>
              </a:rPr>
              <a:t>increasing</a:t>
            </a:r>
            <a:endParaRPr lang="en-ZA" sz="1800" u="sng">
              <a:solidFill>
                <a:srgbClr val="000066"/>
              </a:solidFill>
            </a:endParaRPr>
          </a:p>
        </p:txBody>
      </p:sp>
      <p:grpSp>
        <p:nvGrpSpPr>
          <p:cNvPr id="435232" name="Group 32"/>
          <p:cNvGrpSpPr>
            <a:grpSpLocks/>
          </p:cNvGrpSpPr>
          <p:nvPr/>
        </p:nvGrpSpPr>
        <p:grpSpPr bwMode="auto">
          <a:xfrm>
            <a:off x="6916738" y="2308225"/>
            <a:ext cx="954087" cy="987425"/>
            <a:chOff x="4357" y="1454"/>
            <a:chExt cx="601" cy="622"/>
          </a:xfrm>
        </p:grpSpPr>
        <p:sp>
          <p:nvSpPr>
            <p:cNvPr id="435264" name="Freeform 9"/>
            <p:cNvSpPr>
              <a:spLocks/>
            </p:cNvSpPr>
            <p:nvPr/>
          </p:nvSpPr>
          <p:spPr bwMode="auto">
            <a:xfrm>
              <a:off x="4539" y="1454"/>
              <a:ext cx="246" cy="20"/>
            </a:xfrm>
            <a:custGeom>
              <a:avLst/>
              <a:gdLst>
                <a:gd name="T0" fmla="*/ 246 w 246"/>
                <a:gd name="T1" fmla="*/ 20 h 20"/>
                <a:gd name="T2" fmla="*/ 0 w 246"/>
                <a:gd name="T3" fmla="*/ 20 h 20"/>
                <a:gd name="T4" fmla="*/ 0 60000 65536"/>
                <a:gd name="T5" fmla="*/ 0 60000 65536"/>
                <a:gd name="T6" fmla="*/ 0 w 246"/>
                <a:gd name="T7" fmla="*/ 0 h 20"/>
                <a:gd name="T8" fmla="*/ 246 w 246"/>
                <a:gd name="T9" fmla="*/ 20 h 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0">
                  <a:moveTo>
                    <a:pt x="246" y="20"/>
                  </a:moveTo>
                  <a:cubicBezTo>
                    <a:pt x="173" y="4"/>
                    <a:pt x="73" y="0"/>
                    <a:pt x="0" y="20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265" name="Freeform 10"/>
            <p:cNvSpPr>
              <a:spLocks/>
            </p:cNvSpPr>
            <p:nvPr/>
          </p:nvSpPr>
          <p:spPr bwMode="auto">
            <a:xfrm flipH="1" flipV="1">
              <a:off x="4539" y="2056"/>
              <a:ext cx="246" cy="20"/>
            </a:xfrm>
            <a:custGeom>
              <a:avLst/>
              <a:gdLst>
                <a:gd name="T0" fmla="*/ 246 w 246"/>
                <a:gd name="T1" fmla="*/ 20 h 20"/>
                <a:gd name="T2" fmla="*/ 0 w 246"/>
                <a:gd name="T3" fmla="*/ 20 h 20"/>
                <a:gd name="T4" fmla="*/ 0 60000 65536"/>
                <a:gd name="T5" fmla="*/ 0 60000 65536"/>
                <a:gd name="T6" fmla="*/ 0 w 246"/>
                <a:gd name="T7" fmla="*/ 0 h 20"/>
                <a:gd name="T8" fmla="*/ 246 w 246"/>
                <a:gd name="T9" fmla="*/ 20 h 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0">
                  <a:moveTo>
                    <a:pt x="246" y="20"/>
                  </a:moveTo>
                  <a:cubicBezTo>
                    <a:pt x="173" y="4"/>
                    <a:pt x="73" y="0"/>
                    <a:pt x="0" y="20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266" name="Freeform 11"/>
            <p:cNvSpPr>
              <a:spLocks/>
            </p:cNvSpPr>
            <p:nvPr/>
          </p:nvSpPr>
          <p:spPr bwMode="auto">
            <a:xfrm rot="-5400000">
              <a:off x="4244" y="1748"/>
              <a:ext cx="246" cy="20"/>
            </a:xfrm>
            <a:custGeom>
              <a:avLst/>
              <a:gdLst>
                <a:gd name="T0" fmla="*/ 246 w 246"/>
                <a:gd name="T1" fmla="*/ 20 h 20"/>
                <a:gd name="T2" fmla="*/ 0 w 246"/>
                <a:gd name="T3" fmla="*/ 20 h 20"/>
                <a:gd name="T4" fmla="*/ 0 60000 65536"/>
                <a:gd name="T5" fmla="*/ 0 60000 65536"/>
                <a:gd name="T6" fmla="*/ 0 w 246"/>
                <a:gd name="T7" fmla="*/ 0 h 20"/>
                <a:gd name="T8" fmla="*/ 246 w 246"/>
                <a:gd name="T9" fmla="*/ 20 h 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0">
                  <a:moveTo>
                    <a:pt x="246" y="20"/>
                  </a:moveTo>
                  <a:cubicBezTo>
                    <a:pt x="173" y="4"/>
                    <a:pt x="73" y="0"/>
                    <a:pt x="0" y="20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267" name="Freeform 12"/>
            <p:cNvSpPr>
              <a:spLocks/>
            </p:cNvSpPr>
            <p:nvPr/>
          </p:nvSpPr>
          <p:spPr bwMode="auto">
            <a:xfrm rot="-5400000" flipH="1" flipV="1">
              <a:off x="4825" y="1748"/>
              <a:ext cx="246" cy="20"/>
            </a:xfrm>
            <a:custGeom>
              <a:avLst/>
              <a:gdLst>
                <a:gd name="T0" fmla="*/ 246 w 246"/>
                <a:gd name="T1" fmla="*/ 20 h 20"/>
                <a:gd name="T2" fmla="*/ 0 w 246"/>
                <a:gd name="T3" fmla="*/ 20 h 20"/>
                <a:gd name="T4" fmla="*/ 0 60000 65536"/>
                <a:gd name="T5" fmla="*/ 0 60000 65536"/>
                <a:gd name="T6" fmla="*/ 0 w 246"/>
                <a:gd name="T7" fmla="*/ 0 h 20"/>
                <a:gd name="T8" fmla="*/ 246 w 246"/>
                <a:gd name="T9" fmla="*/ 20 h 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6" h="20">
                  <a:moveTo>
                    <a:pt x="246" y="20"/>
                  </a:moveTo>
                  <a:cubicBezTo>
                    <a:pt x="173" y="4"/>
                    <a:pt x="73" y="0"/>
                    <a:pt x="0" y="20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5214" name="Line 14"/>
          <p:cNvSpPr>
            <a:spLocks noChangeShapeType="1"/>
          </p:cNvSpPr>
          <p:nvPr/>
        </p:nvSpPr>
        <p:spPr bwMode="auto">
          <a:xfrm rot="16200000" flipH="1">
            <a:off x="6332538" y="320992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35215" name="Object 35"/>
          <p:cNvGraphicFramePr>
            <a:graphicFrameLocks noChangeAspect="1"/>
          </p:cNvGraphicFramePr>
          <p:nvPr/>
        </p:nvGraphicFramePr>
        <p:xfrm>
          <a:off x="6369050" y="3379788"/>
          <a:ext cx="2603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5" name="Equation" r:id="rId6" imgW="241195" imgH="291973" progId="Equation.DSMT4">
                  <p:embed/>
                </p:oleObj>
              </mc:Choice>
              <mc:Fallback>
                <p:oleObj name="Equation" r:id="rId6" imgW="241195" imgH="291973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3379788"/>
                        <a:ext cx="2603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16" name="Line 16"/>
          <p:cNvSpPr>
            <a:spLocks noChangeShapeType="1"/>
          </p:cNvSpPr>
          <p:nvPr/>
        </p:nvSpPr>
        <p:spPr bwMode="auto">
          <a:xfrm rot="5400000" flipH="1" flipV="1">
            <a:off x="7593013" y="2362200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35217" name="Object 36"/>
          <p:cNvGraphicFramePr>
            <a:graphicFrameLocks noChangeAspect="1"/>
          </p:cNvGraphicFramePr>
          <p:nvPr/>
        </p:nvGraphicFramePr>
        <p:xfrm>
          <a:off x="8158163" y="1825625"/>
          <a:ext cx="2619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6" name="Equation" r:id="rId8" imgW="241195" imgH="291973" progId="Equation.DSMT4">
                  <p:embed/>
                </p:oleObj>
              </mc:Choice>
              <mc:Fallback>
                <p:oleObj name="Equation" r:id="rId8" imgW="241195" imgH="291973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8163" y="1825625"/>
                        <a:ext cx="2619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18" name="Line 18"/>
          <p:cNvSpPr>
            <a:spLocks noChangeShapeType="1"/>
          </p:cNvSpPr>
          <p:nvPr/>
        </p:nvSpPr>
        <p:spPr bwMode="auto">
          <a:xfrm rot="10800000" flipH="1">
            <a:off x="7378700" y="3430588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35219" name="Line 19"/>
          <p:cNvSpPr>
            <a:spLocks noChangeShapeType="1"/>
          </p:cNvSpPr>
          <p:nvPr/>
        </p:nvSpPr>
        <p:spPr bwMode="auto">
          <a:xfrm flipH="1" flipV="1">
            <a:off x="6530975" y="2170113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35221" name="Object 37"/>
          <p:cNvGraphicFramePr>
            <a:graphicFrameLocks noChangeAspect="1"/>
          </p:cNvGraphicFramePr>
          <p:nvPr/>
        </p:nvGraphicFramePr>
        <p:xfrm>
          <a:off x="8255000" y="3341688"/>
          <a:ext cx="261938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7" name="Equation" r:id="rId10" imgW="241195" imgH="291973" progId="Equation.DSMT4">
                  <p:embed/>
                </p:oleObj>
              </mc:Choice>
              <mc:Fallback>
                <p:oleObj name="Equation" r:id="rId10" imgW="241195" imgH="291973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0" y="3341688"/>
                        <a:ext cx="261938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23" name="Object 38"/>
          <p:cNvGraphicFramePr>
            <a:graphicFrameLocks noChangeAspect="1"/>
          </p:cNvGraphicFramePr>
          <p:nvPr/>
        </p:nvGraphicFramePr>
        <p:xfrm>
          <a:off x="6254750" y="1981200"/>
          <a:ext cx="2619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58" name="Equation" r:id="rId12" imgW="241195" imgH="291973" progId="Equation.DSMT4">
                  <p:embed/>
                </p:oleObj>
              </mc:Choice>
              <mc:Fallback>
                <p:oleObj name="Equation" r:id="rId12" imgW="241195" imgH="291973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1981200"/>
                        <a:ext cx="26193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179388" y="2670175"/>
            <a:ext cx="559593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This </a:t>
            </a:r>
            <a:r>
              <a:rPr lang="en-US" i="1">
                <a:solidFill>
                  <a:srgbClr val="FF0000"/>
                </a:solidFill>
              </a:rPr>
              <a:t>non</a:t>
            </a:r>
            <a:r>
              <a:rPr lang="en-US">
                <a:solidFill>
                  <a:srgbClr val="FF0000"/>
                </a:solidFill>
              </a:rPr>
              <a:t>-Coulomb electric field</a:t>
            </a:r>
            <a:r>
              <a:rPr lang="en-US">
                <a:solidFill>
                  <a:srgbClr val="000066"/>
                </a:solidFill>
              </a:rPr>
              <a:t> is just as </a:t>
            </a:r>
            <a:r>
              <a:rPr lang="en-US" i="1">
                <a:solidFill>
                  <a:srgbClr val="000066"/>
                </a:solidFill>
              </a:rPr>
              <a:t>real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as the C</a:t>
            </a:r>
            <a:r>
              <a:rPr lang="en-US" altLang="moh-CA">
                <a:solidFill>
                  <a:srgbClr val="000066"/>
                </a:solidFill>
              </a:rPr>
              <a:t>o</a:t>
            </a:r>
            <a:r>
              <a:rPr lang="en-US">
                <a:solidFill>
                  <a:srgbClr val="000066"/>
                </a:solidFill>
              </a:rPr>
              <a:t>ulomb field produced by a static distribution of charges, and exists regardless of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79388" y="4867275"/>
            <a:ext cx="8751887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Both “types”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of field cause a force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F = qE</a:t>
            </a:r>
            <a:r>
              <a:rPr lang="en-US">
                <a:solidFill>
                  <a:srgbClr val="000066"/>
                </a:solidFill>
              </a:rPr>
              <a:t> on a charge; both create current in a conductor (if present), but they differ significantly in other, crucial aspects … 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79388" y="4275138"/>
            <a:ext cx="87518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whether any conducting material is present or not!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5" name="Line 27"/>
          <p:cNvSpPr>
            <a:spLocks noChangeShapeType="1"/>
          </p:cNvSpPr>
          <p:nvPr/>
        </p:nvSpPr>
        <p:spPr bwMode="auto">
          <a:xfrm rot="13500000" flipH="1">
            <a:off x="6805613" y="3544888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6" name="Line 28"/>
          <p:cNvSpPr>
            <a:spLocks noChangeShapeType="1"/>
          </p:cNvSpPr>
          <p:nvPr/>
        </p:nvSpPr>
        <p:spPr bwMode="auto">
          <a:xfrm rot="2700000" flipH="1" flipV="1">
            <a:off x="7097713" y="205422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" name="Line 29"/>
          <p:cNvSpPr>
            <a:spLocks noChangeShapeType="1"/>
          </p:cNvSpPr>
          <p:nvPr/>
        </p:nvSpPr>
        <p:spPr bwMode="auto">
          <a:xfrm rot="8100000" flipH="1">
            <a:off x="7700963" y="296227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35230" name="Line 30"/>
          <p:cNvSpPr>
            <a:spLocks noChangeShapeType="1"/>
          </p:cNvSpPr>
          <p:nvPr/>
        </p:nvSpPr>
        <p:spPr bwMode="auto">
          <a:xfrm rot="-2700000" flipH="1" flipV="1">
            <a:off x="6210300" y="267017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6881813" y="2293938"/>
            <a:ext cx="825500" cy="823912"/>
            <a:chOff x="4335" y="1445"/>
            <a:chExt cx="520" cy="519"/>
          </a:xfrm>
        </p:grpSpPr>
        <p:sp>
          <p:nvSpPr>
            <p:cNvPr id="435260" name="Line 37"/>
            <p:cNvSpPr>
              <a:spLocks noChangeShapeType="1"/>
            </p:cNvSpPr>
            <p:nvPr/>
          </p:nvSpPr>
          <p:spPr bwMode="auto">
            <a:xfrm rot="13500000" flipH="1">
              <a:off x="4496" y="1964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35261" name="Line 38"/>
            <p:cNvSpPr>
              <a:spLocks noChangeShapeType="1"/>
            </p:cNvSpPr>
            <p:nvPr/>
          </p:nvSpPr>
          <p:spPr bwMode="auto">
            <a:xfrm rot="2700000" flipH="1" flipV="1">
              <a:off x="4575" y="1562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35262" name="Line 39"/>
            <p:cNvSpPr>
              <a:spLocks noChangeShapeType="1"/>
            </p:cNvSpPr>
            <p:nvPr/>
          </p:nvSpPr>
          <p:spPr bwMode="auto">
            <a:xfrm rot="8100000" flipH="1">
              <a:off x="4738" y="1807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35263" name="Line 40"/>
            <p:cNvSpPr>
              <a:spLocks noChangeShapeType="1"/>
            </p:cNvSpPr>
            <p:nvPr/>
          </p:nvSpPr>
          <p:spPr bwMode="auto">
            <a:xfrm rot="-2700000" flipH="1" flipV="1">
              <a:off x="4335" y="1728"/>
              <a:ext cx="235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3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43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43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43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3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435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435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28" grpId="0" build="p"/>
      <p:bldP spid="435205" grpId="0" animBg="1"/>
      <p:bldP spid="435214" grpId="0" animBg="1"/>
      <p:bldP spid="435216" grpId="0" animBg="1"/>
      <p:bldP spid="435218" grpId="0" animBg="1"/>
      <p:bldP spid="435219" grpId="0" animBg="1"/>
      <p:bldP spid="2" grpId="0"/>
      <p:bldP spid="3" grpId="0"/>
      <p:bldP spid="4" grpId="0"/>
      <p:bldP spid="5" grpId="0" animBg="1"/>
      <p:bldP spid="6" grpId="0" animBg="1"/>
      <p:bldP spid="7" grpId="0" animBg="1"/>
      <p:bldP spid="4352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4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4444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44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CD014D-83F7-4570-A5DD-4BD085075C70}" type="slidenum">
              <a:rPr lang="en-ZA" smtClean="0">
                <a:cs typeface="Arial" charset="0"/>
              </a:rPr>
              <a:pPr/>
              <a:t>18</a:t>
            </a:fld>
            <a:endParaRPr lang="en-ZA" smtClean="0">
              <a:cs typeface="Arial" charset="0"/>
            </a:endParaRPr>
          </a:p>
        </p:txBody>
      </p:sp>
      <p:sp>
        <p:nvSpPr>
          <p:cNvPr id="444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COULOMB vs NON-COULOMB FIELDS</a:t>
            </a:r>
          </a:p>
        </p:txBody>
      </p:sp>
      <p:sp>
        <p:nvSpPr>
          <p:cNvPr id="444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Electric field lines in Coulomb fields originate on positive charges and end on negative charges.  </a:t>
            </a:r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179388" y="2325688"/>
            <a:ext cx="88487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lines point in the direction of decreasing potential,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ZA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444421" name="Rectangle 5"/>
          <p:cNvSpPr>
            <a:spLocks noChangeArrowheads="1"/>
          </p:cNvSpPr>
          <p:nvPr/>
        </p:nvSpPr>
        <p:spPr bwMode="auto">
          <a:xfrm>
            <a:off x="179388" y="2908300"/>
            <a:ext cx="53181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Field lines in </a:t>
            </a:r>
            <a:r>
              <a:rPr lang="en-US" i="1">
                <a:solidFill>
                  <a:srgbClr val="000066"/>
                </a:solidFill>
              </a:rPr>
              <a:t>induced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electric fields form </a:t>
            </a:r>
            <a:r>
              <a:rPr lang="en-US" i="1">
                <a:solidFill>
                  <a:srgbClr val="000066"/>
                </a:solidFill>
              </a:rPr>
              <a:t>closed loops</a:t>
            </a:r>
            <a:r>
              <a:rPr lang="en-US">
                <a:solidFill>
                  <a:srgbClr val="000066"/>
                </a:solidFill>
              </a:rPr>
              <a:t>.</a:t>
            </a:r>
            <a:r>
              <a:rPr lang="en-US" sz="2600">
                <a:solidFill>
                  <a:srgbClr val="000066"/>
                </a:solidFill>
              </a:rPr>
              <a:t> 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179388" y="3925888"/>
            <a:ext cx="56975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 consequence of this is that the concept of potential </a:t>
            </a:r>
            <a:r>
              <a:rPr lang="en-US" i="1">
                <a:solidFill>
                  <a:srgbClr val="000066"/>
                </a:solidFill>
              </a:rPr>
              <a:t>has no meaning</a:t>
            </a:r>
            <a:r>
              <a:rPr lang="en-US">
                <a:solidFill>
                  <a:srgbClr val="000066"/>
                </a:solidFill>
              </a:rPr>
              <a:t> in non-Coulomb fields. 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444423" name="Rectangle 7"/>
          <p:cNvSpPr>
            <a:spLocks noChangeArrowheads="1"/>
          </p:cNvSpPr>
          <p:nvPr/>
        </p:nvSpPr>
        <p:spPr bwMode="auto">
          <a:xfrm>
            <a:off x="5637213" y="3267075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graphicFrame>
        <p:nvGraphicFramePr>
          <p:cNvPr id="444424" name="Object 22"/>
          <p:cNvGraphicFramePr>
            <a:graphicFrameLocks noChangeAspect="1"/>
          </p:cNvGraphicFramePr>
          <p:nvPr/>
        </p:nvGraphicFramePr>
        <p:xfrm>
          <a:off x="8439150" y="3051175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446" name="Equation" r:id="rId4" imgW="228501" imgH="291973" progId="Equation.DSMT4">
                  <p:embed/>
                </p:oleObj>
              </mc:Choice>
              <mc:Fallback>
                <p:oleObj name="Equation" r:id="rId4" imgW="228501" imgH="291973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150" y="3051175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25" name="Rectangle 9"/>
          <p:cNvSpPr>
            <a:spLocks noChangeArrowheads="1"/>
          </p:cNvSpPr>
          <p:nvPr/>
        </p:nvSpPr>
        <p:spPr bwMode="auto">
          <a:xfrm>
            <a:off x="7045325" y="3048000"/>
            <a:ext cx="1436688" cy="39370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u="sng">
                <a:solidFill>
                  <a:srgbClr val="000066"/>
                </a:solidFill>
              </a:rPr>
              <a:t>decreasing</a:t>
            </a:r>
            <a:endParaRPr lang="en-ZA" sz="1800" u="sng">
              <a:solidFill>
                <a:srgbClr val="000066"/>
              </a:solidFill>
            </a:endParaRPr>
          </a:p>
        </p:txBody>
      </p:sp>
      <p:grpSp>
        <p:nvGrpSpPr>
          <p:cNvPr id="444426" name="Group 10"/>
          <p:cNvGrpSpPr>
            <a:grpSpLocks/>
          </p:cNvGrpSpPr>
          <p:nvPr/>
        </p:nvGrpSpPr>
        <p:grpSpPr bwMode="auto">
          <a:xfrm>
            <a:off x="6946900" y="4192588"/>
            <a:ext cx="889000" cy="889000"/>
            <a:chOff x="4376" y="2724"/>
            <a:chExt cx="560" cy="560"/>
          </a:xfrm>
        </p:grpSpPr>
        <p:sp>
          <p:nvSpPr>
            <p:cNvPr id="444456" name="Oval 11"/>
            <p:cNvSpPr>
              <a:spLocks noChangeArrowheads="1"/>
            </p:cNvSpPr>
            <p:nvPr/>
          </p:nvSpPr>
          <p:spPr bwMode="auto">
            <a:xfrm>
              <a:off x="4376" y="2724"/>
              <a:ext cx="560" cy="560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4457" name="Line 12"/>
            <p:cNvSpPr>
              <a:spLocks noChangeShapeType="1"/>
            </p:cNvSpPr>
            <p:nvPr/>
          </p:nvSpPr>
          <p:spPr bwMode="auto">
            <a:xfrm>
              <a:off x="4933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4458" name="Line 13"/>
            <p:cNvSpPr>
              <a:spLocks noChangeShapeType="1"/>
            </p:cNvSpPr>
            <p:nvPr/>
          </p:nvSpPr>
          <p:spPr bwMode="auto">
            <a:xfrm flipV="1">
              <a:off x="4377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32538" y="3578225"/>
            <a:ext cx="2117725" cy="2117725"/>
            <a:chOff x="3989" y="2254"/>
            <a:chExt cx="1334" cy="1334"/>
          </a:xfrm>
        </p:grpSpPr>
        <p:sp>
          <p:nvSpPr>
            <p:cNvPr id="444453" name="Oval 14"/>
            <p:cNvSpPr>
              <a:spLocks noChangeArrowheads="1"/>
            </p:cNvSpPr>
            <p:nvPr/>
          </p:nvSpPr>
          <p:spPr bwMode="auto">
            <a:xfrm>
              <a:off x="3989" y="2254"/>
              <a:ext cx="1334" cy="1334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4454" name="Line 15"/>
            <p:cNvSpPr>
              <a:spLocks noChangeShapeType="1"/>
            </p:cNvSpPr>
            <p:nvPr/>
          </p:nvSpPr>
          <p:spPr bwMode="auto">
            <a:xfrm rot="-2700000">
              <a:off x="5139" y="243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4455" name="Line 16"/>
            <p:cNvSpPr>
              <a:spLocks noChangeShapeType="1"/>
            </p:cNvSpPr>
            <p:nvPr/>
          </p:nvSpPr>
          <p:spPr bwMode="auto">
            <a:xfrm rot="18900000" flipV="1">
              <a:off x="4195" y="337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444433" name="Object 23"/>
          <p:cNvGraphicFramePr>
            <a:graphicFrameLocks noChangeAspect="1"/>
          </p:cNvGraphicFramePr>
          <p:nvPr/>
        </p:nvGraphicFramePr>
        <p:xfrm>
          <a:off x="6797675" y="5137150"/>
          <a:ext cx="2603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447" name="Equation" r:id="rId6" imgW="241195" imgH="291973" progId="Equation.DSMT4">
                  <p:embed/>
                </p:oleObj>
              </mc:Choice>
              <mc:Fallback>
                <p:oleObj name="Equation" r:id="rId6" imgW="241195" imgH="291973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137150"/>
                        <a:ext cx="2603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179388" y="5143500"/>
            <a:ext cx="569753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(Consider a charged particle moving around a circular field line.)</a:t>
            </a:r>
            <a:endParaRPr lang="en-ZA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  <p:bldP spid="444421" grpId="0"/>
      <p:bldP spid="444422" grpId="0"/>
      <p:bldP spid="444423" grpId="0"/>
      <p:bldP spid="444425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91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6391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639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552E8-C43C-433A-9493-712D43491BAE}" type="slidenum">
              <a:rPr lang="en-ZA" smtClean="0">
                <a:cs typeface="Arial" charset="0"/>
              </a:rPr>
              <a:pPr/>
              <a:t>19</a:t>
            </a:fld>
            <a:endParaRPr lang="en-ZA" smtClean="0">
              <a:cs typeface="Arial" charset="0"/>
            </a:endParaRPr>
          </a:p>
        </p:txBody>
      </p:sp>
      <p:graphicFrame>
        <p:nvGraphicFramePr>
          <p:cNvPr id="463911" name="Object 39"/>
          <p:cNvGraphicFramePr>
            <a:graphicFrameLocks noChangeAspect="1"/>
          </p:cNvGraphicFramePr>
          <p:nvPr/>
        </p:nvGraphicFramePr>
        <p:xfrm>
          <a:off x="1114425" y="2755900"/>
          <a:ext cx="1600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35" name="Equation" r:id="rId4" imgW="1600200" imgH="419040" progId="Equation.DSMT4">
                  <p:embed/>
                </p:oleObj>
              </mc:Choice>
              <mc:Fallback>
                <p:oleObj name="Equation" r:id="rId4" imgW="1600200" imgH="41904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2755900"/>
                        <a:ext cx="1600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9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FARADAY’S LAW REVISITED</a:t>
            </a:r>
          </a:p>
        </p:txBody>
      </p:sp>
      <p:sp>
        <p:nvSpPr>
          <p:cNvPr id="4639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418137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a charged particle moving around a closed loop in the electric field, the work done is: </a:t>
            </a:r>
            <a:endParaRPr lang="en-ZA" smtClean="0"/>
          </a:p>
        </p:txBody>
      </p:sp>
      <p:sp>
        <p:nvSpPr>
          <p:cNvPr id="463922" name="Rectangle 4"/>
          <p:cNvSpPr>
            <a:spLocks noChangeArrowheads="1"/>
          </p:cNvSpPr>
          <p:nvPr/>
        </p:nvSpPr>
        <p:spPr bwMode="auto">
          <a:xfrm>
            <a:off x="5637213" y="1582738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graphicFrame>
        <p:nvGraphicFramePr>
          <p:cNvPr id="463912" name="Object 40"/>
          <p:cNvGraphicFramePr>
            <a:graphicFrameLocks noChangeAspect="1"/>
          </p:cNvGraphicFramePr>
          <p:nvPr/>
        </p:nvGraphicFramePr>
        <p:xfrm>
          <a:off x="8439150" y="1366838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36" name="Equation" r:id="rId6" imgW="228501" imgH="291973" progId="Equation.DSMT4">
                  <p:embed/>
                </p:oleObj>
              </mc:Choice>
              <mc:Fallback>
                <p:oleObj name="Equation" r:id="rId6" imgW="228501" imgH="291973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150" y="1366838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923" name="Rectangle 6"/>
          <p:cNvSpPr>
            <a:spLocks noChangeArrowheads="1"/>
          </p:cNvSpPr>
          <p:nvPr/>
        </p:nvSpPr>
        <p:spPr bwMode="auto">
          <a:xfrm>
            <a:off x="7045325" y="1363663"/>
            <a:ext cx="1436688" cy="39370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u="sng">
                <a:solidFill>
                  <a:srgbClr val="000066"/>
                </a:solidFill>
              </a:rPr>
              <a:t>decreasing</a:t>
            </a:r>
            <a:endParaRPr lang="en-ZA" sz="1800" u="sng">
              <a:solidFill>
                <a:srgbClr val="000066"/>
              </a:solidFill>
            </a:endParaRPr>
          </a:p>
        </p:txBody>
      </p:sp>
      <p:grpSp>
        <p:nvGrpSpPr>
          <p:cNvPr id="463924" name="Group 7"/>
          <p:cNvGrpSpPr>
            <a:grpSpLocks/>
          </p:cNvGrpSpPr>
          <p:nvPr/>
        </p:nvGrpSpPr>
        <p:grpSpPr bwMode="auto">
          <a:xfrm>
            <a:off x="6946900" y="2508250"/>
            <a:ext cx="889000" cy="889000"/>
            <a:chOff x="4376" y="2724"/>
            <a:chExt cx="560" cy="560"/>
          </a:xfrm>
        </p:grpSpPr>
        <p:sp>
          <p:nvSpPr>
            <p:cNvPr id="463937" name="Oval 8"/>
            <p:cNvSpPr>
              <a:spLocks noChangeArrowheads="1"/>
            </p:cNvSpPr>
            <p:nvPr/>
          </p:nvSpPr>
          <p:spPr bwMode="auto">
            <a:xfrm>
              <a:off x="4376" y="2724"/>
              <a:ext cx="560" cy="560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63938" name="Line 9"/>
            <p:cNvSpPr>
              <a:spLocks noChangeShapeType="1"/>
            </p:cNvSpPr>
            <p:nvPr/>
          </p:nvSpPr>
          <p:spPr bwMode="auto">
            <a:xfrm>
              <a:off x="4933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63939" name="Line 10"/>
            <p:cNvSpPr>
              <a:spLocks noChangeShapeType="1"/>
            </p:cNvSpPr>
            <p:nvPr/>
          </p:nvSpPr>
          <p:spPr bwMode="auto">
            <a:xfrm flipV="1">
              <a:off x="4377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63925" name="Group 11"/>
          <p:cNvGrpSpPr>
            <a:grpSpLocks/>
          </p:cNvGrpSpPr>
          <p:nvPr/>
        </p:nvGrpSpPr>
        <p:grpSpPr bwMode="auto">
          <a:xfrm>
            <a:off x="6332538" y="1893888"/>
            <a:ext cx="2117725" cy="2117725"/>
            <a:chOff x="3989" y="2254"/>
            <a:chExt cx="1334" cy="1334"/>
          </a:xfrm>
        </p:grpSpPr>
        <p:sp>
          <p:nvSpPr>
            <p:cNvPr id="463934" name="Oval 12"/>
            <p:cNvSpPr>
              <a:spLocks noChangeArrowheads="1"/>
            </p:cNvSpPr>
            <p:nvPr/>
          </p:nvSpPr>
          <p:spPr bwMode="auto">
            <a:xfrm>
              <a:off x="3989" y="2254"/>
              <a:ext cx="1334" cy="1334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63935" name="Line 13"/>
            <p:cNvSpPr>
              <a:spLocks noChangeShapeType="1"/>
            </p:cNvSpPr>
            <p:nvPr/>
          </p:nvSpPr>
          <p:spPr bwMode="auto">
            <a:xfrm rot="-2700000">
              <a:off x="5139" y="243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63936" name="Line 14"/>
            <p:cNvSpPr>
              <a:spLocks noChangeShapeType="1"/>
            </p:cNvSpPr>
            <p:nvPr/>
          </p:nvSpPr>
          <p:spPr bwMode="auto">
            <a:xfrm rot="18900000" flipV="1">
              <a:off x="4195" y="337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463913" name="Object 41"/>
          <p:cNvGraphicFramePr>
            <a:graphicFrameLocks noChangeAspect="1"/>
          </p:cNvGraphicFramePr>
          <p:nvPr/>
        </p:nvGraphicFramePr>
        <p:xfrm>
          <a:off x="6797675" y="3452813"/>
          <a:ext cx="2603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37" name="Equation" r:id="rId8" imgW="241195" imgH="291973" progId="Equation.DSMT4">
                  <p:embed/>
                </p:oleObj>
              </mc:Choice>
              <mc:Fallback>
                <p:oleObj name="Equation" r:id="rId8" imgW="241195" imgH="291973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3452813"/>
                        <a:ext cx="2603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92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463890" name="Rectangle 18"/>
          <p:cNvSpPr>
            <a:spLocks noChangeArrowheads="1"/>
          </p:cNvSpPr>
          <p:nvPr/>
        </p:nvSpPr>
        <p:spPr bwMode="auto">
          <a:xfrm>
            <a:off x="179388" y="3257550"/>
            <a:ext cx="5418137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since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ShelleyAndante BT" pitchFamily="66" charset="0"/>
              </a:rPr>
              <a:t>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W/q</a:t>
            </a:r>
            <a:r>
              <a:rPr lang="en-US" b="1" i="1">
                <a:solidFill>
                  <a:srgbClr val="000066"/>
                </a:solidFill>
              </a:rPr>
              <a:t>…</a:t>
            </a:r>
            <a:r>
              <a:rPr lang="en-US" sz="2600">
                <a:solidFill>
                  <a:srgbClr val="000066"/>
                </a:solidFill>
              </a:rPr>
              <a:t> 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4639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463891" name="Object 42"/>
          <p:cNvGraphicFramePr>
            <a:graphicFrameLocks noChangeAspect="1"/>
          </p:cNvGraphicFramePr>
          <p:nvPr/>
        </p:nvGraphicFramePr>
        <p:xfrm>
          <a:off x="1120775" y="3860800"/>
          <a:ext cx="14938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38" name="Equation" r:id="rId10" imgW="1498600" imgH="419100" progId="Equation.DSMT4">
                  <p:embed/>
                </p:oleObj>
              </mc:Choice>
              <mc:Fallback>
                <p:oleObj name="Equation" r:id="rId10" imgW="1498600" imgH="4191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860800"/>
                        <a:ext cx="1493838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93" name="Rectangle 21"/>
          <p:cNvSpPr>
            <a:spLocks noChangeArrowheads="1"/>
          </p:cNvSpPr>
          <p:nvPr/>
        </p:nvSpPr>
        <p:spPr bwMode="auto">
          <a:xfrm>
            <a:off x="179388" y="4276725"/>
            <a:ext cx="85344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We can thus reformulate Faraday's law as:</a:t>
            </a:r>
            <a:r>
              <a:rPr lang="en-US" sz="2600">
                <a:solidFill>
                  <a:srgbClr val="000066"/>
                </a:solidFill>
              </a:rPr>
              <a:t> 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46393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463894" name="Object 43"/>
          <p:cNvGraphicFramePr>
            <a:graphicFrameLocks noChangeAspect="1"/>
          </p:cNvGraphicFramePr>
          <p:nvPr/>
        </p:nvGraphicFramePr>
        <p:xfrm>
          <a:off x="3451225" y="4960938"/>
          <a:ext cx="21796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39" name="Equation" r:id="rId12" imgW="2184400" imgH="673100" progId="Equation.DSMT4">
                  <p:embed/>
                </p:oleObj>
              </mc:Choice>
              <mc:Fallback>
                <p:oleObj name="Equation" r:id="rId12" imgW="2184400" imgH="6731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4960938"/>
                        <a:ext cx="217963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7" name="Object 44"/>
          <p:cNvGraphicFramePr>
            <a:graphicFrameLocks noChangeAspect="1"/>
          </p:cNvGraphicFramePr>
          <p:nvPr/>
        </p:nvGraphicFramePr>
        <p:xfrm>
          <a:off x="2749550" y="2755900"/>
          <a:ext cx="1358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940" name="Equation" r:id="rId14" imgW="1358900" imgH="419100" progId="Equation.DSMT4">
                  <p:embed/>
                </p:oleObj>
              </mc:Choice>
              <mc:Fallback>
                <p:oleObj name="Equation" r:id="rId14" imgW="1358900" imgH="4191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2755900"/>
                        <a:ext cx="1358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179388" y="5781675"/>
            <a:ext cx="85836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“A changing magnetic field causes an electric field.”</a:t>
            </a:r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3309938" y="4906963"/>
            <a:ext cx="2406650" cy="8191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4" name="Oval 30"/>
          <p:cNvSpPr>
            <a:spLocks noChangeAspect="1" noChangeArrowheads="1"/>
          </p:cNvSpPr>
          <p:nvPr/>
        </p:nvSpPr>
        <p:spPr bwMode="auto">
          <a:xfrm>
            <a:off x="7343775" y="1846263"/>
            <a:ext cx="98425" cy="984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093 C 0.06389 -0.00093 0.11597 0.06829 0.11597 0.1537 C 0.11597 0.23889 0.06389 0.30833 -2.77778E-7 0.30833 C -0.06406 0.30833 -0.11597 0.23889 -0.11597 0.1537 C -0.11597 0.06829 -0.06406 -0.00093 -2.77778E-7 -0.00093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90" grpId="0"/>
      <p:bldP spid="463893" grpId="0"/>
      <p:bldP spid="2" grpId="0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163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0231CC-459D-48BA-8984-37AE77E56332}" type="slidenum">
              <a:rPr lang="en-ZA" smtClean="0">
                <a:cs typeface="Arial" charset="0"/>
              </a:rPr>
              <a:pPr/>
              <a:t>2</a:t>
            </a:fld>
            <a:endParaRPr lang="en-ZA" smtClean="0">
              <a:cs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1375"/>
            <a:ext cx="7772400" cy="625475"/>
          </a:xfrm>
        </p:spPr>
        <p:txBody>
          <a:bodyPr/>
          <a:lstStyle/>
          <a:p>
            <a:pPr eaLnBrk="1" hangingPunct="1"/>
            <a:r>
              <a:rPr lang="en-ZA" smtClean="0"/>
              <a:t>ELECTROMAGNETIC INDUCTION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" y="1735138"/>
            <a:ext cx="8820150" cy="930275"/>
          </a:xfrm>
        </p:spPr>
        <p:txBody>
          <a:bodyPr/>
          <a:lstStyle/>
          <a:p>
            <a:pPr marL="268288" indent="-268288" algn="l" eaLnBrk="1" hangingPunct="1"/>
            <a:r>
              <a:rPr lang="en-ZA" smtClean="0"/>
              <a:t>Learning outcomes:</a:t>
            </a:r>
            <a:br>
              <a:rPr lang="en-ZA" smtClean="0"/>
            </a:br>
            <a:r>
              <a:rPr lang="en-ZA" sz="2400" smtClean="0"/>
              <a:t>At the end of this chapter you should be able to…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1925" y="2746375"/>
            <a:ext cx="8820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Calculate the magnetic flux through a current loop.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Use Lenz’s law and Faraday’s law to determine the direction and magnitude of induced emf’s and currents. 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Explain the origin and speed of electromagnetic waves.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5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4659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465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4DB20-26D7-4CCB-B406-5166058A9505}" type="slidenum">
              <a:rPr lang="en-ZA" smtClean="0">
                <a:cs typeface="Arial" charset="0"/>
              </a:rPr>
              <a:pPr/>
              <a:t>20</a:t>
            </a:fld>
            <a:endParaRPr lang="en-ZA" smtClean="0">
              <a:cs typeface="Arial" charset="0"/>
            </a:endParaRPr>
          </a:p>
        </p:txBody>
      </p:sp>
      <p:sp>
        <p:nvSpPr>
          <p:cNvPr id="4465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MAXWELL’S THEORY</a:t>
            </a:r>
          </a:p>
        </p:txBody>
      </p:sp>
      <p:sp>
        <p:nvSpPr>
          <p:cNvPr id="4465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461000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Faraday’s law of induction is restated as:</a:t>
            </a:r>
            <a:endParaRPr lang="en-ZA" smtClean="0"/>
          </a:p>
        </p:txBody>
      </p:sp>
      <p:sp>
        <p:nvSpPr>
          <p:cNvPr id="446600" name="Rectangle 4"/>
          <p:cNvSpPr>
            <a:spLocks noChangeArrowheads="1"/>
          </p:cNvSpPr>
          <p:nvPr/>
        </p:nvSpPr>
        <p:spPr bwMode="auto">
          <a:xfrm>
            <a:off x="604838" y="2254250"/>
            <a:ext cx="486886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“A changing magnetic field produces an electric field.”</a:t>
            </a:r>
          </a:p>
        </p:txBody>
      </p:sp>
      <p:sp>
        <p:nvSpPr>
          <p:cNvPr id="446469" name="Rectangle 5"/>
          <p:cNvSpPr>
            <a:spLocks noChangeArrowheads="1"/>
          </p:cNvSpPr>
          <p:nvPr/>
        </p:nvSpPr>
        <p:spPr bwMode="auto">
          <a:xfrm>
            <a:off x="179388" y="3427413"/>
            <a:ext cx="567372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1855, prompted by consider-ations of symmetry, James Clerk Maxwell proposed that the converse should also be true: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446470" name="Rectangle 6"/>
          <p:cNvSpPr>
            <a:spLocks noChangeArrowheads="1"/>
          </p:cNvSpPr>
          <p:nvPr/>
        </p:nvSpPr>
        <p:spPr bwMode="auto">
          <a:xfrm>
            <a:off x="604838" y="5143500"/>
            <a:ext cx="460533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“A changing electric field induces a magnetic field.”</a:t>
            </a:r>
          </a:p>
        </p:txBody>
      </p:sp>
      <p:sp>
        <p:nvSpPr>
          <p:cNvPr id="446472" name="Rectangle 8"/>
          <p:cNvSpPr>
            <a:spLocks noChangeArrowheads="1"/>
          </p:cNvSpPr>
          <p:nvPr/>
        </p:nvSpPr>
        <p:spPr bwMode="auto">
          <a:xfrm>
            <a:off x="6134100" y="1274763"/>
            <a:ext cx="254952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            </a:t>
            </a:r>
          </a:p>
        </p:txBody>
      </p:sp>
      <p:graphicFrame>
        <p:nvGraphicFramePr>
          <p:cNvPr id="446474" name="Object 121"/>
          <p:cNvGraphicFramePr>
            <a:graphicFrameLocks noChangeAspect="1"/>
          </p:cNvGraphicFramePr>
          <p:nvPr/>
        </p:nvGraphicFramePr>
        <p:xfrm>
          <a:off x="8439150" y="1065213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25" name="Equation" r:id="rId4" imgW="228501" imgH="291973" progId="Equation.DSMT4">
                  <p:embed/>
                </p:oleObj>
              </mc:Choice>
              <mc:Fallback>
                <p:oleObj name="Equation" r:id="rId4" imgW="228501" imgH="291973" progId="Equation.DSMT4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150" y="1065213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5" name="Rectangle 11"/>
          <p:cNvSpPr>
            <a:spLocks noChangeArrowheads="1"/>
          </p:cNvSpPr>
          <p:nvPr/>
        </p:nvSpPr>
        <p:spPr bwMode="auto">
          <a:xfrm>
            <a:off x="7112000" y="1066800"/>
            <a:ext cx="1357313" cy="39370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u="sng">
                <a:solidFill>
                  <a:srgbClr val="000066"/>
                </a:solidFill>
              </a:rPr>
              <a:t>increasing</a:t>
            </a:r>
            <a:endParaRPr lang="en-ZA" sz="1800" u="sng">
              <a:solidFill>
                <a:srgbClr val="000066"/>
              </a:solidFill>
            </a:endParaRPr>
          </a:p>
        </p:txBody>
      </p:sp>
      <p:sp>
        <p:nvSpPr>
          <p:cNvPr id="446481" name="Line 17"/>
          <p:cNvSpPr>
            <a:spLocks noChangeShapeType="1"/>
          </p:cNvSpPr>
          <p:nvPr/>
        </p:nvSpPr>
        <p:spPr bwMode="auto">
          <a:xfrm rot="16200000" flipH="1">
            <a:off x="6332538" y="2919413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46482" name="Object 122"/>
          <p:cNvGraphicFramePr>
            <a:graphicFrameLocks noChangeAspect="1"/>
          </p:cNvGraphicFramePr>
          <p:nvPr/>
        </p:nvGraphicFramePr>
        <p:xfrm>
          <a:off x="6369050" y="3089275"/>
          <a:ext cx="2603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26" name="Equation" r:id="rId6" imgW="241195" imgH="291973" progId="Equation.DSMT4">
                  <p:embed/>
                </p:oleObj>
              </mc:Choice>
              <mc:Fallback>
                <p:oleObj name="Equation" r:id="rId6" imgW="241195" imgH="291973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3089275"/>
                        <a:ext cx="2603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83" name="Line 19"/>
          <p:cNvSpPr>
            <a:spLocks noChangeShapeType="1"/>
          </p:cNvSpPr>
          <p:nvPr/>
        </p:nvSpPr>
        <p:spPr bwMode="auto">
          <a:xfrm rot="5400000" flipH="1" flipV="1">
            <a:off x="7593013" y="2071688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46484" name="Object 123"/>
          <p:cNvGraphicFramePr>
            <a:graphicFrameLocks noChangeAspect="1"/>
          </p:cNvGraphicFramePr>
          <p:nvPr/>
        </p:nvGraphicFramePr>
        <p:xfrm>
          <a:off x="8158163" y="1535113"/>
          <a:ext cx="2619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27" name="Equation" r:id="rId8" imgW="241195" imgH="291973" progId="Equation.DSMT4">
                  <p:embed/>
                </p:oleObj>
              </mc:Choice>
              <mc:Fallback>
                <p:oleObj name="Equation" r:id="rId8" imgW="241195" imgH="291973" progId="Equation.DSMT4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8163" y="1535113"/>
                        <a:ext cx="2619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85" name="Line 21"/>
          <p:cNvSpPr>
            <a:spLocks noChangeShapeType="1"/>
          </p:cNvSpPr>
          <p:nvPr/>
        </p:nvSpPr>
        <p:spPr bwMode="auto">
          <a:xfrm rot="10800000" flipH="1">
            <a:off x="7378700" y="314007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486" name="Line 22"/>
          <p:cNvSpPr>
            <a:spLocks noChangeShapeType="1"/>
          </p:cNvSpPr>
          <p:nvPr/>
        </p:nvSpPr>
        <p:spPr bwMode="auto">
          <a:xfrm flipH="1" flipV="1">
            <a:off x="6530975" y="1879600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46487" name="Object 124"/>
          <p:cNvGraphicFramePr>
            <a:graphicFrameLocks noChangeAspect="1"/>
          </p:cNvGraphicFramePr>
          <p:nvPr/>
        </p:nvGraphicFramePr>
        <p:xfrm>
          <a:off x="8255000" y="3051175"/>
          <a:ext cx="2619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28" name="Equation" r:id="rId10" imgW="241195" imgH="291973" progId="Equation.DSMT4">
                  <p:embed/>
                </p:oleObj>
              </mc:Choice>
              <mc:Fallback>
                <p:oleObj name="Equation" r:id="rId10" imgW="241195" imgH="291973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0" y="3051175"/>
                        <a:ext cx="26193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8" name="Object 125"/>
          <p:cNvGraphicFramePr>
            <a:graphicFrameLocks noChangeAspect="1"/>
          </p:cNvGraphicFramePr>
          <p:nvPr/>
        </p:nvGraphicFramePr>
        <p:xfrm>
          <a:off x="6254750" y="1690688"/>
          <a:ext cx="261938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29" name="Equation" r:id="rId12" imgW="241195" imgH="291973" progId="Equation.DSMT4">
                  <p:embed/>
                </p:oleObj>
              </mc:Choice>
              <mc:Fallback>
                <p:oleObj name="Equation" r:id="rId12" imgW="241195" imgH="291973" progId="Equation.DSMT4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1690688"/>
                        <a:ext cx="261938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89" name="Line 25"/>
          <p:cNvSpPr>
            <a:spLocks noChangeShapeType="1"/>
          </p:cNvSpPr>
          <p:nvPr/>
        </p:nvSpPr>
        <p:spPr bwMode="auto">
          <a:xfrm rot="13500000" flipH="1">
            <a:off x="6805613" y="3254375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490" name="Line 26"/>
          <p:cNvSpPr>
            <a:spLocks noChangeShapeType="1"/>
          </p:cNvSpPr>
          <p:nvPr/>
        </p:nvSpPr>
        <p:spPr bwMode="auto">
          <a:xfrm rot="2700000" flipH="1" flipV="1">
            <a:off x="7097713" y="1763713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491" name="Line 27"/>
          <p:cNvSpPr>
            <a:spLocks noChangeShapeType="1"/>
          </p:cNvSpPr>
          <p:nvPr/>
        </p:nvSpPr>
        <p:spPr bwMode="auto">
          <a:xfrm rot="8100000" flipH="1">
            <a:off x="7700963" y="2671763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492" name="Line 28"/>
          <p:cNvSpPr>
            <a:spLocks noChangeShapeType="1"/>
          </p:cNvSpPr>
          <p:nvPr/>
        </p:nvSpPr>
        <p:spPr bwMode="auto">
          <a:xfrm rot="-2700000" flipH="1" flipV="1">
            <a:off x="6210300" y="2379663"/>
            <a:ext cx="86995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446493" name="Group 29"/>
          <p:cNvGrpSpPr>
            <a:grpSpLocks/>
          </p:cNvGrpSpPr>
          <p:nvPr/>
        </p:nvGrpSpPr>
        <p:grpSpPr bwMode="auto">
          <a:xfrm>
            <a:off x="6881813" y="2003425"/>
            <a:ext cx="825500" cy="823913"/>
            <a:chOff x="4335" y="1445"/>
            <a:chExt cx="520" cy="519"/>
          </a:xfrm>
        </p:grpSpPr>
        <p:sp>
          <p:nvSpPr>
            <p:cNvPr id="446645" name="Line 30"/>
            <p:cNvSpPr>
              <a:spLocks noChangeShapeType="1"/>
            </p:cNvSpPr>
            <p:nvPr/>
          </p:nvSpPr>
          <p:spPr bwMode="auto">
            <a:xfrm rot="13500000" flipH="1">
              <a:off x="4496" y="1964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46" name="Line 31"/>
            <p:cNvSpPr>
              <a:spLocks noChangeShapeType="1"/>
            </p:cNvSpPr>
            <p:nvPr/>
          </p:nvSpPr>
          <p:spPr bwMode="auto">
            <a:xfrm rot="2700000" flipH="1" flipV="1">
              <a:off x="4575" y="1562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47" name="Line 32"/>
            <p:cNvSpPr>
              <a:spLocks noChangeShapeType="1"/>
            </p:cNvSpPr>
            <p:nvPr/>
          </p:nvSpPr>
          <p:spPr bwMode="auto">
            <a:xfrm rot="8100000" flipH="1">
              <a:off x="4738" y="1807"/>
              <a:ext cx="234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48" name="Line 33"/>
            <p:cNvSpPr>
              <a:spLocks noChangeShapeType="1"/>
            </p:cNvSpPr>
            <p:nvPr/>
          </p:nvSpPr>
          <p:spPr bwMode="auto">
            <a:xfrm rot="-2700000" flipH="1" flipV="1">
              <a:off x="4335" y="1728"/>
              <a:ext cx="235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46498" name="Group 34"/>
          <p:cNvGrpSpPr>
            <a:grpSpLocks/>
          </p:cNvGrpSpPr>
          <p:nvPr/>
        </p:nvGrpSpPr>
        <p:grpSpPr bwMode="auto">
          <a:xfrm>
            <a:off x="7115175" y="2239963"/>
            <a:ext cx="544513" cy="544512"/>
            <a:chOff x="4376" y="2724"/>
            <a:chExt cx="560" cy="560"/>
          </a:xfrm>
        </p:grpSpPr>
        <p:sp>
          <p:nvSpPr>
            <p:cNvPr id="446642" name="Oval 35"/>
            <p:cNvSpPr>
              <a:spLocks noChangeArrowheads="1"/>
            </p:cNvSpPr>
            <p:nvPr/>
          </p:nvSpPr>
          <p:spPr bwMode="auto">
            <a:xfrm>
              <a:off x="4376" y="2724"/>
              <a:ext cx="560" cy="560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6643" name="Line 36"/>
            <p:cNvSpPr>
              <a:spLocks noChangeShapeType="1"/>
            </p:cNvSpPr>
            <p:nvPr/>
          </p:nvSpPr>
          <p:spPr bwMode="auto">
            <a:xfrm>
              <a:off x="4933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44" name="Line 37"/>
            <p:cNvSpPr>
              <a:spLocks noChangeShapeType="1"/>
            </p:cNvSpPr>
            <p:nvPr/>
          </p:nvSpPr>
          <p:spPr bwMode="auto">
            <a:xfrm flipV="1">
              <a:off x="4377" y="297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46502" name="Group 38"/>
          <p:cNvGrpSpPr>
            <a:grpSpLocks/>
          </p:cNvGrpSpPr>
          <p:nvPr/>
        </p:nvGrpSpPr>
        <p:grpSpPr bwMode="auto">
          <a:xfrm flipH="1">
            <a:off x="6762750" y="1878013"/>
            <a:ext cx="1266825" cy="1266825"/>
            <a:chOff x="3989" y="2254"/>
            <a:chExt cx="1334" cy="1334"/>
          </a:xfrm>
        </p:grpSpPr>
        <p:sp>
          <p:nvSpPr>
            <p:cNvPr id="446639" name="Oval 39"/>
            <p:cNvSpPr>
              <a:spLocks noChangeArrowheads="1"/>
            </p:cNvSpPr>
            <p:nvPr/>
          </p:nvSpPr>
          <p:spPr bwMode="auto">
            <a:xfrm>
              <a:off x="3989" y="2254"/>
              <a:ext cx="1334" cy="1334"/>
            </a:xfrm>
            <a:prstGeom prst="ellipse">
              <a:avLst/>
            </a:prstGeom>
            <a:noFill/>
            <a:ln w="15875" algn="ctr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6640" name="Line 40"/>
            <p:cNvSpPr>
              <a:spLocks noChangeShapeType="1"/>
            </p:cNvSpPr>
            <p:nvPr/>
          </p:nvSpPr>
          <p:spPr bwMode="auto">
            <a:xfrm rot="-2700000">
              <a:off x="5139" y="243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41" name="Line 41"/>
            <p:cNvSpPr>
              <a:spLocks noChangeShapeType="1"/>
            </p:cNvSpPr>
            <p:nvPr/>
          </p:nvSpPr>
          <p:spPr bwMode="auto">
            <a:xfrm rot="18900000" flipV="1">
              <a:off x="4195" y="3374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446534" name="Rectangle 70"/>
          <p:cNvSpPr>
            <a:spLocks noChangeArrowheads="1"/>
          </p:cNvSpPr>
          <p:nvPr/>
        </p:nvSpPr>
        <p:spPr bwMode="auto">
          <a:xfrm>
            <a:off x="6134100" y="3911600"/>
            <a:ext cx="25495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FF0000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FF0000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FF0000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FF0000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FF0000"/>
                </a:solidFill>
                <a:sym typeface="Symbol" pitchFamily="18" charset="2"/>
              </a:rPr>
              <a:t>                  </a:t>
            </a:r>
          </a:p>
          <a:p>
            <a:pPr marL="179388" lvl="1">
              <a:buFont typeface="Arial" charset="0"/>
              <a:buNone/>
            </a:pPr>
            <a:endParaRPr lang="en-ZA" sz="1800">
              <a:solidFill>
                <a:srgbClr val="FF0000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FF0000"/>
                </a:solidFill>
                <a:sym typeface="Symbol" pitchFamily="18" charset="2"/>
              </a:rPr>
              <a:t>                  </a:t>
            </a:r>
          </a:p>
        </p:txBody>
      </p:sp>
      <p:graphicFrame>
        <p:nvGraphicFramePr>
          <p:cNvPr id="446535" name="Object 126"/>
          <p:cNvGraphicFramePr>
            <a:graphicFrameLocks noChangeAspect="1"/>
          </p:cNvGraphicFramePr>
          <p:nvPr/>
        </p:nvGraphicFramePr>
        <p:xfrm>
          <a:off x="8415338" y="3705225"/>
          <a:ext cx="2619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30" name="Equation" r:id="rId14" imgW="241195" imgH="291973" progId="Equation.DSMT4">
                  <p:embed/>
                </p:oleObj>
              </mc:Choice>
              <mc:Fallback>
                <p:oleObj name="Equation" r:id="rId14" imgW="241195" imgH="291973" progId="Equation.DSMT4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5338" y="3705225"/>
                        <a:ext cx="2619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536" name="Rectangle 72"/>
          <p:cNvSpPr>
            <a:spLocks noChangeArrowheads="1"/>
          </p:cNvSpPr>
          <p:nvPr/>
        </p:nvSpPr>
        <p:spPr bwMode="auto">
          <a:xfrm>
            <a:off x="7112000" y="3703638"/>
            <a:ext cx="1357313" cy="393700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u="sng">
                <a:solidFill>
                  <a:srgbClr val="000066"/>
                </a:solidFill>
              </a:rPr>
              <a:t>increasing</a:t>
            </a:r>
            <a:endParaRPr lang="en-ZA" sz="1800" u="sng">
              <a:solidFill>
                <a:srgbClr val="000066"/>
              </a:solidFill>
            </a:endParaRPr>
          </a:p>
        </p:txBody>
      </p:sp>
      <p:sp>
        <p:nvSpPr>
          <p:cNvPr id="446537" name="Line 73"/>
          <p:cNvSpPr>
            <a:spLocks noChangeShapeType="1"/>
          </p:cNvSpPr>
          <p:nvPr/>
        </p:nvSpPr>
        <p:spPr bwMode="auto">
          <a:xfrm rot="5400000">
            <a:off x="7589838" y="5556250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39" name="Line 75"/>
          <p:cNvSpPr>
            <a:spLocks noChangeShapeType="1"/>
          </p:cNvSpPr>
          <p:nvPr/>
        </p:nvSpPr>
        <p:spPr bwMode="auto">
          <a:xfrm rot="16200000" flipV="1">
            <a:off x="6330950" y="4708525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46540" name="Object 127"/>
          <p:cNvGraphicFramePr>
            <a:graphicFrameLocks noChangeAspect="1"/>
          </p:cNvGraphicFramePr>
          <p:nvPr/>
        </p:nvGraphicFramePr>
        <p:xfrm>
          <a:off x="8285163" y="4314825"/>
          <a:ext cx="249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31" name="Equation" r:id="rId16" imgW="228501" imgH="291973" progId="Equation.DSMT4">
                  <p:embed/>
                </p:oleObj>
              </mc:Choice>
              <mc:Fallback>
                <p:oleObj name="Equation" r:id="rId16" imgW="228501" imgH="291973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5163" y="4314825"/>
                        <a:ext cx="2492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541" name="Line 77"/>
          <p:cNvSpPr>
            <a:spLocks noChangeShapeType="1"/>
          </p:cNvSpPr>
          <p:nvPr/>
        </p:nvSpPr>
        <p:spPr bwMode="auto">
          <a:xfrm rot="10800000">
            <a:off x="6502400" y="5776913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42" name="Line 78"/>
          <p:cNvSpPr>
            <a:spLocks noChangeShapeType="1"/>
          </p:cNvSpPr>
          <p:nvPr/>
        </p:nvSpPr>
        <p:spPr bwMode="auto">
          <a:xfrm flipV="1">
            <a:off x="7397750" y="4516438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45" name="Line 81"/>
          <p:cNvSpPr>
            <a:spLocks noChangeShapeType="1"/>
          </p:cNvSpPr>
          <p:nvPr/>
        </p:nvSpPr>
        <p:spPr bwMode="auto">
          <a:xfrm rot="8100000">
            <a:off x="7105650" y="5891213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46" name="Line 82"/>
          <p:cNvSpPr>
            <a:spLocks noChangeShapeType="1"/>
          </p:cNvSpPr>
          <p:nvPr/>
        </p:nvSpPr>
        <p:spPr bwMode="auto">
          <a:xfrm rot="18900000" flipV="1">
            <a:off x="6811963" y="4400550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47" name="Line 83"/>
          <p:cNvSpPr>
            <a:spLocks noChangeShapeType="1"/>
          </p:cNvSpPr>
          <p:nvPr/>
        </p:nvSpPr>
        <p:spPr bwMode="auto">
          <a:xfrm rot="-8100000">
            <a:off x="6219825" y="5308600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46548" name="Line 84"/>
          <p:cNvSpPr>
            <a:spLocks noChangeShapeType="1"/>
          </p:cNvSpPr>
          <p:nvPr/>
        </p:nvSpPr>
        <p:spPr bwMode="auto">
          <a:xfrm rot="2700000" flipV="1">
            <a:off x="7724775" y="5016500"/>
            <a:ext cx="869950" cy="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446549" name="Group 85"/>
          <p:cNvGrpSpPr>
            <a:grpSpLocks/>
          </p:cNvGrpSpPr>
          <p:nvPr/>
        </p:nvGrpSpPr>
        <p:grpSpPr bwMode="auto">
          <a:xfrm flipH="1">
            <a:off x="7072313" y="4640263"/>
            <a:ext cx="825500" cy="823912"/>
            <a:chOff x="4335" y="1445"/>
            <a:chExt cx="520" cy="519"/>
          </a:xfrm>
        </p:grpSpPr>
        <p:sp>
          <p:nvSpPr>
            <p:cNvPr id="446635" name="Line 86"/>
            <p:cNvSpPr>
              <a:spLocks noChangeShapeType="1"/>
            </p:cNvSpPr>
            <p:nvPr/>
          </p:nvSpPr>
          <p:spPr bwMode="auto">
            <a:xfrm rot="13500000" flipH="1">
              <a:off x="4496" y="1964"/>
              <a:ext cx="234" cy="0"/>
            </a:xfrm>
            <a:prstGeom prst="line">
              <a:avLst/>
            </a:prstGeom>
            <a:noFill/>
            <a:ln w="44450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36" name="Line 87"/>
            <p:cNvSpPr>
              <a:spLocks noChangeShapeType="1"/>
            </p:cNvSpPr>
            <p:nvPr/>
          </p:nvSpPr>
          <p:spPr bwMode="auto">
            <a:xfrm rot="2700000" flipH="1" flipV="1">
              <a:off x="4575" y="1562"/>
              <a:ext cx="234" cy="0"/>
            </a:xfrm>
            <a:prstGeom prst="line">
              <a:avLst/>
            </a:prstGeom>
            <a:noFill/>
            <a:ln w="44450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37" name="Line 88"/>
            <p:cNvSpPr>
              <a:spLocks noChangeShapeType="1"/>
            </p:cNvSpPr>
            <p:nvPr/>
          </p:nvSpPr>
          <p:spPr bwMode="auto">
            <a:xfrm rot="8100000" flipH="1">
              <a:off x="4738" y="1807"/>
              <a:ext cx="234" cy="0"/>
            </a:xfrm>
            <a:prstGeom prst="line">
              <a:avLst/>
            </a:prstGeom>
            <a:noFill/>
            <a:ln w="44450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38" name="Line 89"/>
            <p:cNvSpPr>
              <a:spLocks noChangeShapeType="1"/>
            </p:cNvSpPr>
            <p:nvPr/>
          </p:nvSpPr>
          <p:spPr bwMode="auto">
            <a:xfrm rot="-2700000" flipH="1" flipV="1">
              <a:off x="4335" y="1728"/>
              <a:ext cx="235" cy="0"/>
            </a:xfrm>
            <a:prstGeom prst="line">
              <a:avLst/>
            </a:prstGeom>
            <a:noFill/>
            <a:ln w="44450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46554" name="Group 90"/>
          <p:cNvGrpSpPr>
            <a:grpSpLocks/>
          </p:cNvGrpSpPr>
          <p:nvPr/>
        </p:nvGrpSpPr>
        <p:grpSpPr bwMode="auto">
          <a:xfrm>
            <a:off x="7115175" y="4876800"/>
            <a:ext cx="544513" cy="544513"/>
            <a:chOff x="4376" y="2724"/>
            <a:chExt cx="560" cy="560"/>
          </a:xfrm>
        </p:grpSpPr>
        <p:sp>
          <p:nvSpPr>
            <p:cNvPr id="446632" name="Oval 91"/>
            <p:cNvSpPr>
              <a:spLocks noChangeArrowheads="1"/>
            </p:cNvSpPr>
            <p:nvPr/>
          </p:nvSpPr>
          <p:spPr bwMode="auto">
            <a:xfrm>
              <a:off x="4376" y="2724"/>
              <a:ext cx="560" cy="560"/>
            </a:xfrm>
            <a:prstGeom prst="ellipse">
              <a:avLst/>
            </a:prstGeom>
            <a:noFill/>
            <a:ln w="15875" algn="ctr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6633" name="Line 92"/>
            <p:cNvSpPr>
              <a:spLocks noChangeShapeType="1"/>
            </p:cNvSpPr>
            <p:nvPr/>
          </p:nvSpPr>
          <p:spPr bwMode="auto">
            <a:xfrm>
              <a:off x="4933" y="2979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34" name="Line 93"/>
            <p:cNvSpPr>
              <a:spLocks noChangeShapeType="1"/>
            </p:cNvSpPr>
            <p:nvPr/>
          </p:nvSpPr>
          <p:spPr bwMode="auto">
            <a:xfrm flipV="1">
              <a:off x="4377" y="2979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46558" name="Group 94"/>
          <p:cNvGrpSpPr>
            <a:grpSpLocks/>
          </p:cNvGrpSpPr>
          <p:nvPr/>
        </p:nvGrpSpPr>
        <p:grpSpPr bwMode="auto">
          <a:xfrm>
            <a:off x="6762750" y="4514850"/>
            <a:ext cx="1266825" cy="1266825"/>
            <a:chOff x="3989" y="2254"/>
            <a:chExt cx="1334" cy="1334"/>
          </a:xfrm>
        </p:grpSpPr>
        <p:sp>
          <p:nvSpPr>
            <p:cNvPr id="446629" name="Oval 95"/>
            <p:cNvSpPr>
              <a:spLocks noChangeArrowheads="1"/>
            </p:cNvSpPr>
            <p:nvPr/>
          </p:nvSpPr>
          <p:spPr bwMode="auto">
            <a:xfrm>
              <a:off x="3989" y="2254"/>
              <a:ext cx="1334" cy="1334"/>
            </a:xfrm>
            <a:prstGeom prst="ellipse">
              <a:avLst/>
            </a:prstGeom>
            <a:noFill/>
            <a:ln w="15875" algn="ctr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446630" name="Line 96"/>
            <p:cNvSpPr>
              <a:spLocks noChangeShapeType="1"/>
            </p:cNvSpPr>
            <p:nvPr/>
          </p:nvSpPr>
          <p:spPr bwMode="auto">
            <a:xfrm rot="-2700000">
              <a:off x="5139" y="2433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46631" name="Line 97"/>
            <p:cNvSpPr>
              <a:spLocks noChangeShapeType="1"/>
            </p:cNvSpPr>
            <p:nvPr/>
          </p:nvSpPr>
          <p:spPr bwMode="auto">
            <a:xfrm rot="18900000" flipV="1">
              <a:off x="4195" y="3374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446562" name="Object 128"/>
          <p:cNvGraphicFramePr>
            <a:graphicFrameLocks noChangeAspect="1"/>
          </p:cNvGraphicFramePr>
          <p:nvPr/>
        </p:nvGraphicFramePr>
        <p:xfrm>
          <a:off x="6197600" y="5588000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32" name="Equation" r:id="rId18" imgW="228501" imgH="291973" progId="Equation.DSMT4">
                  <p:embed/>
                </p:oleObj>
              </mc:Choice>
              <mc:Fallback>
                <p:oleObj name="Equation" r:id="rId18" imgW="228501" imgH="291973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5588000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563" name="Object 129"/>
          <p:cNvGraphicFramePr>
            <a:graphicFrameLocks noChangeAspect="1"/>
          </p:cNvGraphicFramePr>
          <p:nvPr/>
        </p:nvGraphicFramePr>
        <p:xfrm>
          <a:off x="6403975" y="4246563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33" name="Equation" r:id="rId19" imgW="228501" imgH="291973" progId="Equation.DSMT4">
                  <p:embed/>
                </p:oleObj>
              </mc:Choice>
              <mc:Fallback>
                <p:oleObj name="Equation" r:id="rId19" imgW="228501" imgH="291973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5" y="4246563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564" name="Object 130"/>
          <p:cNvGraphicFramePr>
            <a:graphicFrameLocks noChangeAspect="1"/>
          </p:cNvGraphicFramePr>
          <p:nvPr/>
        </p:nvGraphicFramePr>
        <p:xfrm>
          <a:off x="8172450" y="5686425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634" name="Equation" r:id="rId20" imgW="228501" imgH="291973" progId="Equation.DSMT4">
                  <p:embed/>
                </p:oleObj>
              </mc:Choice>
              <mc:Fallback>
                <p:oleObj name="Equation" r:id="rId20" imgW="228501" imgH="291973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50" y="5686425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4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4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44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4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2000"/>
                                        <p:tgtEl>
                                          <p:spTgt spid="4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4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4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4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4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44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44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44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44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000"/>
                                        <p:tgtEl>
                                          <p:spTgt spid="44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44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44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2000"/>
                                        <p:tgtEl>
                                          <p:spTgt spid="446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4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4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4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4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4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9" grpId="0"/>
      <p:bldP spid="446470" grpId="0"/>
      <p:bldP spid="446472" grpId="0"/>
      <p:bldP spid="446475" grpId="0"/>
      <p:bldP spid="446481" grpId="0" animBg="1"/>
      <p:bldP spid="446483" grpId="0" animBg="1"/>
      <p:bldP spid="446485" grpId="0" animBg="1"/>
      <p:bldP spid="446486" grpId="0" animBg="1"/>
      <p:bldP spid="446489" grpId="0" animBg="1"/>
      <p:bldP spid="446490" grpId="0" animBg="1"/>
      <p:bldP spid="446491" grpId="0" animBg="1"/>
      <p:bldP spid="446492" grpId="0" animBg="1"/>
      <p:bldP spid="446534" grpId="0"/>
      <p:bldP spid="446536" grpId="0"/>
      <p:bldP spid="446537" grpId="0" animBg="1"/>
      <p:bldP spid="446539" grpId="0" animBg="1"/>
      <p:bldP spid="446541" grpId="0" animBg="1"/>
      <p:bldP spid="446542" grpId="0" animBg="1"/>
      <p:bldP spid="446545" grpId="0" animBg="1"/>
      <p:bldP spid="446546" grpId="0" animBg="1"/>
      <p:bldP spid="446547" grpId="0" animBg="1"/>
      <p:bldP spid="4465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73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45373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4537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19BAEC-3C1B-4FF0-B3CE-B0F288805B8E}" type="slidenum">
              <a:rPr lang="en-ZA" smtClean="0">
                <a:cs typeface="Arial" charset="0"/>
              </a:rPr>
              <a:pPr/>
              <a:t>21</a:t>
            </a:fld>
            <a:endParaRPr lang="en-ZA" smtClean="0">
              <a:cs typeface="Arial" charset="0"/>
            </a:endParaRPr>
          </a:p>
        </p:txBody>
      </p:sp>
      <p:sp>
        <p:nvSpPr>
          <p:cNvPr id="453684" name="Line 52"/>
          <p:cNvSpPr>
            <a:spLocks noChangeShapeType="1"/>
          </p:cNvSpPr>
          <p:nvPr/>
        </p:nvSpPr>
        <p:spPr bwMode="auto">
          <a:xfrm flipV="1">
            <a:off x="8659813" y="4614863"/>
            <a:ext cx="0" cy="7016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5" name="Line 53"/>
          <p:cNvSpPr>
            <a:spLocks noChangeShapeType="1"/>
          </p:cNvSpPr>
          <p:nvPr/>
        </p:nvSpPr>
        <p:spPr bwMode="auto">
          <a:xfrm flipH="1">
            <a:off x="8208963" y="5321300"/>
            <a:ext cx="452437" cy="38100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700" name="Freeform 68"/>
          <p:cNvSpPr>
            <a:spLocks/>
          </p:cNvSpPr>
          <p:nvPr/>
        </p:nvSpPr>
        <p:spPr bwMode="auto">
          <a:xfrm>
            <a:off x="6470650" y="4216400"/>
            <a:ext cx="577850" cy="1000125"/>
          </a:xfrm>
          <a:custGeom>
            <a:avLst/>
            <a:gdLst>
              <a:gd name="T0" fmla="*/ 2147483647 w 364"/>
              <a:gd name="T1" fmla="*/ 0 h 630"/>
              <a:gd name="T2" fmla="*/ 2147483647 w 364"/>
              <a:gd name="T3" fmla="*/ 2147483647 h 630"/>
              <a:gd name="T4" fmla="*/ 0 60000 65536"/>
              <a:gd name="T5" fmla="*/ 0 60000 65536"/>
              <a:gd name="T6" fmla="*/ 0 w 364"/>
              <a:gd name="T7" fmla="*/ 0 h 630"/>
              <a:gd name="T8" fmla="*/ 364 w 364"/>
              <a:gd name="T9" fmla="*/ 630 h 6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4" h="630">
                <a:moveTo>
                  <a:pt x="212" y="0"/>
                </a:moveTo>
                <a:cubicBezTo>
                  <a:pt x="364" y="46"/>
                  <a:pt x="0" y="590"/>
                  <a:pt x="126" y="630"/>
                </a:cubicBezTo>
              </a:path>
            </a:pathLst>
          </a:custGeom>
          <a:noFill/>
          <a:ln w="2222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701" name="Freeform 69"/>
          <p:cNvSpPr>
            <a:spLocks/>
          </p:cNvSpPr>
          <p:nvPr/>
        </p:nvSpPr>
        <p:spPr bwMode="auto">
          <a:xfrm>
            <a:off x="7994650" y="4708525"/>
            <a:ext cx="577850" cy="1000125"/>
          </a:xfrm>
          <a:custGeom>
            <a:avLst/>
            <a:gdLst>
              <a:gd name="T0" fmla="*/ 2147483647 w 364"/>
              <a:gd name="T1" fmla="*/ 0 h 630"/>
              <a:gd name="T2" fmla="*/ 2147483647 w 364"/>
              <a:gd name="T3" fmla="*/ 2147483647 h 630"/>
              <a:gd name="T4" fmla="*/ 0 60000 65536"/>
              <a:gd name="T5" fmla="*/ 0 60000 65536"/>
              <a:gd name="T6" fmla="*/ 0 w 364"/>
              <a:gd name="T7" fmla="*/ 0 h 630"/>
              <a:gd name="T8" fmla="*/ 364 w 364"/>
              <a:gd name="T9" fmla="*/ 630 h 6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4" h="630">
                <a:moveTo>
                  <a:pt x="212" y="0"/>
                </a:moveTo>
                <a:cubicBezTo>
                  <a:pt x="364" y="46"/>
                  <a:pt x="0" y="590"/>
                  <a:pt x="126" y="630"/>
                </a:cubicBezTo>
              </a:path>
            </a:pathLst>
          </a:custGeom>
          <a:noFill/>
          <a:ln w="2222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695" name="Freeform 63"/>
          <p:cNvSpPr>
            <a:spLocks/>
          </p:cNvSpPr>
          <p:nvPr/>
        </p:nvSpPr>
        <p:spPr bwMode="auto">
          <a:xfrm>
            <a:off x="5153025" y="4132263"/>
            <a:ext cx="1655763" cy="682625"/>
          </a:xfrm>
          <a:custGeom>
            <a:avLst/>
            <a:gdLst>
              <a:gd name="T0" fmla="*/ 0 w 1043"/>
              <a:gd name="T1" fmla="*/ 2147483647 h 430"/>
              <a:gd name="T2" fmla="*/ 2147483647 w 1043"/>
              <a:gd name="T3" fmla="*/ 2147483647 h 430"/>
              <a:gd name="T4" fmla="*/ 0 60000 65536"/>
              <a:gd name="T5" fmla="*/ 0 60000 65536"/>
              <a:gd name="T6" fmla="*/ 0 w 1043"/>
              <a:gd name="T7" fmla="*/ 0 h 430"/>
              <a:gd name="T8" fmla="*/ 1043 w 1043"/>
              <a:gd name="T9" fmla="*/ 430 h 4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3" h="430">
                <a:moveTo>
                  <a:pt x="0" y="374"/>
                </a:moveTo>
                <a:cubicBezTo>
                  <a:pt x="171" y="430"/>
                  <a:pt x="870" y="0"/>
                  <a:pt x="1043" y="53"/>
                </a:cubicBezTo>
              </a:path>
            </a:pathLst>
          </a:custGeom>
          <a:noFill/>
          <a:ln w="2222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698" name="Freeform 66"/>
          <p:cNvSpPr>
            <a:spLocks/>
          </p:cNvSpPr>
          <p:nvPr/>
        </p:nvSpPr>
        <p:spPr bwMode="auto">
          <a:xfrm>
            <a:off x="6673850" y="4624388"/>
            <a:ext cx="1655763" cy="682625"/>
          </a:xfrm>
          <a:custGeom>
            <a:avLst/>
            <a:gdLst>
              <a:gd name="T0" fmla="*/ 0 w 1043"/>
              <a:gd name="T1" fmla="*/ 2147483647 h 430"/>
              <a:gd name="T2" fmla="*/ 2147483647 w 1043"/>
              <a:gd name="T3" fmla="*/ 2147483647 h 430"/>
              <a:gd name="T4" fmla="*/ 0 60000 65536"/>
              <a:gd name="T5" fmla="*/ 0 60000 65536"/>
              <a:gd name="T6" fmla="*/ 0 w 1043"/>
              <a:gd name="T7" fmla="*/ 0 h 430"/>
              <a:gd name="T8" fmla="*/ 1043 w 1043"/>
              <a:gd name="T9" fmla="*/ 430 h 4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3" h="430">
                <a:moveTo>
                  <a:pt x="0" y="374"/>
                </a:moveTo>
                <a:cubicBezTo>
                  <a:pt x="171" y="430"/>
                  <a:pt x="870" y="0"/>
                  <a:pt x="1043" y="53"/>
                </a:cubicBezTo>
              </a:path>
            </a:pathLst>
          </a:custGeom>
          <a:noFill/>
          <a:ln w="2222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ELECTROMAGNETIC WAVES</a:t>
            </a:r>
          </a:p>
        </p:txBody>
      </p:sp>
      <p:sp>
        <p:nvSpPr>
          <p:cNvPr id="45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698625"/>
          </a:xfrm>
        </p:spPr>
        <p:txBody>
          <a:bodyPr/>
          <a:lstStyle/>
          <a:p>
            <a:pPr lvl="1" indent="0" eaLnBrk="1" hangingPunct="1"/>
            <a:r>
              <a:rPr lang="en-ZA" smtClean="0"/>
              <a:t>Maxwell realised that, in the absence of material, self-sustaining changing electric and magnetic fields would be able to propagate themselves through empty space as </a:t>
            </a:r>
            <a:r>
              <a:rPr lang="en-ZA" smtClean="0">
                <a:solidFill>
                  <a:srgbClr val="FF0000"/>
                </a:solidFill>
              </a:rPr>
              <a:t>electromagnetic waves</a:t>
            </a:r>
            <a:r>
              <a:rPr lang="en-ZA" smtClean="0"/>
              <a:t>.</a:t>
            </a:r>
          </a:p>
        </p:txBody>
      </p:sp>
      <p:graphicFrame>
        <p:nvGraphicFramePr>
          <p:cNvPr id="453636" name="Object 96"/>
          <p:cNvGraphicFramePr>
            <a:graphicFrameLocks noChangeAspect="1"/>
          </p:cNvGraphicFramePr>
          <p:nvPr/>
        </p:nvGraphicFramePr>
        <p:xfrm>
          <a:off x="477838" y="3094038"/>
          <a:ext cx="1752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4" name="Equation" r:id="rId4" imgW="1752600" imgH="749300" progId="Equation.DSMT4">
                  <p:embed/>
                </p:oleObj>
              </mc:Choice>
              <mc:Fallback>
                <p:oleObj name="Equation" r:id="rId4" imgW="1752600" imgH="7493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094038"/>
                        <a:ext cx="17526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7" name="Object 97"/>
          <p:cNvGraphicFramePr>
            <a:graphicFrameLocks noChangeAspect="1"/>
          </p:cNvGraphicFramePr>
          <p:nvPr/>
        </p:nvGraphicFramePr>
        <p:xfrm>
          <a:off x="2239963" y="3081338"/>
          <a:ext cx="673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5" name="Equation" r:id="rId6" imgW="673100" imgH="825500" progId="Equation.DSMT4">
                  <p:embed/>
                </p:oleObj>
              </mc:Choice>
              <mc:Fallback>
                <p:oleObj name="Equation" r:id="rId6" imgW="673100" imgH="8255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081338"/>
                        <a:ext cx="673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8" name="Object 98"/>
          <p:cNvGraphicFramePr>
            <a:graphicFrameLocks noChangeAspect="1"/>
          </p:cNvGraphicFramePr>
          <p:nvPr/>
        </p:nvGraphicFramePr>
        <p:xfrm>
          <a:off x="477838" y="4113213"/>
          <a:ext cx="149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6" name="Equation" r:id="rId8" imgW="1497950" imgH="431613" progId="Equation.DSMT4">
                  <p:embed/>
                </p:oleObj>
              </mc:Choice>
              <mc:Fallback>
                <p:oleObj name="Equation" r:id="rId8" imgW="1497950" imgH="431613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4113213"/>
                        <a:ext cx="1498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2" name="Object 99"/>
          <p:cNvGraphicFramePr>
            <a:graphicFrameLocks noChangeAspect="1"/>
          </p:cNvGraphicFramePr>
          <p:nvPr/>
        </p:nvGraphicFramePr>
        <p:xfrm>
          <a:off x="2019300" y="3995738"/>
          <a:ext cx="9398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7" name="Equation" r:id="rId10" imgW="939392" imgH="812447" progId="Equation.DSMT4">
                  <p:embed/>
                </p:oleObj>
              </mc:Choice>
              <mc:Fallback>
                <p:oleObj name="Equation" r:id="rId10" imgW="939392" imgH="812447" progId="Equation.DSMT4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3995738"/>
                        <a:ext cx="9398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3" name="Object 100"/>
          <p:cNvGraphicFramePr>
            <a:graphicFrameLocks noChangeAspect="1"/>
          </p:cNvGraphicFramePr>
          <p:nvPr/>
        </p:nvGraphicFramePr>
        <p:xfrm>
          <a:off x="2006600" y="4113213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8" name="Equation" r:id="rId12" imgW="279279" imgH="342751" progId="Equation.DSMT4">
                  <p:embed/>
                </p:oleObj>
              </mc:Choice>
              <mc:Fallback>
                <p:oleObj name="Equation" r:id="rId12" imgW="279279" imgH="342751" progId="Equation.DSMT4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600" y="4113213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3650" name="Line 18"/>
          <p:cNvSpPr>
            <a:spLocks noChangeShapeType="1"/>
          </p:cNvSpPr>
          <p:nvPr/>
        </p:nvSpPr>
        <p:spPr bwMode="auto">
          <a:xfrm flipV="1">
            <a:off x="5424488" y="3748088"/>
            <a:ext cx="0" cy="5429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57" name="Line 25"/>
          <p:cNvSpPr>
            <a:spLocks noChangeShapeType="1"/>
          </p:cNvSpPr>
          <p:nvPr/>
        </p:nvSpPr>
        <p:spPr bwMode="auto">
          <a:xfrm rot="5400000" flipV="1">
            <a:off x="6877050" y="3190876"/>
            <a:ext cx="320675" cy="106045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658" name="Rectangle 26"/>
          <p:cNvSpPr>
            <a:spLocks noChangeArrowheads="1"/>
          </p:cNvSpPr>
          <p:nvPr/>
        </p:nvSpPr>
        <p:spPr bwMode="auto">
          <a:xfrm>
            <a:off x="6691313" y="3284538"/>
            <a:ext cx="11303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>
              <a:lnSpc>
                <a:spcPct val="110000"/>
              </a:lnSpc>
            </a:pPr>
            <a:r>
              <a:rPr lang="en-ZA" sz="20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ZA" sz="2000" b="1" baseline="-25000">
                <a:solidFill>
                  <a:srgbClr val="000066"/>
                </a:solidFill>
                <a:latin typeface="Times New Roman" pitchFamily="18" charset="0"/>
              </a:rPr>
              <a:t>em wave</a:t>
            </a:r>
            <a:endParaRPr lang="en-ZA" sz="20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453662" name="Line 30"/>
          <p:cNvSpPr>
            <a:spLocks noChangeShapeType="1"/>
          </p:cNvSpPr>
          <p:nvPr/>
        </p:nvSpPr>
        <p:spPr bwMode="auto">
          <a:xfrm flipH="1">
            <a:off x="5102225" y="4295775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3" name="Line 31"/>
          <p:cNvSpPr>
            <a:spLocks noChangeShapeType="1"/>
          </p:cNvSpPr>
          <p:nvPr/>
        </p:nvSpPr>
        <p:spPr bwMode="auto">
          <a:xfrm flipV="1">
            <a:off x="5773738" y="3876675"/>
            <a:ext cx="0" cy="5238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4" name="Line 32"/>
          <p:cNvSpPr>
            <a:spLocks noChangeShapeType="1"/>
          </p:cNvSpPr>
          <p:nvPr/>
        </p:nvSpPr>
        <p:spPr bwMode="auto">
          <a:xfrm flipH="1">
            <a:off x="5451475" y="4405313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6" name="Line 34"/>
          <p:cNvSpPr>
            <a:spLocks noChangeShapeType="1"/>
          </p:cNvSpPr>
          <p:nvPr/>
        </p:nvSpPr>
        <p:spPr bwMode="auto">
          <a:xfrm flipV="1">
            <a:off x="5595938" y="3636963"/>
            <a:ext cx="0" cy="7016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7" name="Line 35"/>
          <p:cNvSpPr>
            <a:spLocks noChangeShapeType="1"/>
          </p:cNvSpPr>
          <p:nvPr/>
        </p:nvSpPr>
        <p:spPr bwMode="auto">
          <a:xfrm flipH="1">
            <a:off x="5162550" y="4343400"/>
            <a:ext cx="434975" cy="366713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8" name="Line 36"/>
          <p:cNvSpPr>
            <a:spLocks noChangeShapeType="1"/>
          </p:cNvSpPr>
          <p:nvPr/>
        </p:nvSpPr>
        <p:spPr bwMode="auto">
          <a:xfrm>
            <a:off x="6196013" y="4538663"/>
            <a:ext cx="0" cy="5429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69" name="Line 37"/>
          <p:cNvSpPr>
            <a:spLocks noChangeShapeType="1"/>
          </p:cNvSpPr>
          <p:nvPr/>
        </p:nvSpPr>
        <p:spPr bwMode="auto">
          <a:xfrm flipV="1">
            <a:off x="6194425" y="4264025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1" name="Line 39"/>
          <p:cNvSpPr>
            <a:spLocks noChangeShapeType="1"/>
          </p:cNvSpPr>
          <p:nvPr/>
        </p:nvSpPr>
        <p:spPr bwMode="auto">
          <a:xfrm flipV="1">
            <a:off x="6543675" y="4373563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3" name="Line 41"/>
          <p:cNvSpPr>
            <a:spLocks noChangeShapeType="1"/>
          </p:cNvSpPr>
          <p:nvPr/>
        </p:nvSpPr>
        <p:spPr bwMode="auto">
          <a:xfrm flipV="1">
            <a:off x="6372225" y="4216400"/>
            <a:ext cx="434975" cy="366713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0" name="Line 38"/>
          <p:cNvSpPr>
            <a:spLocks noChangeShapeType="1"/>
          </p:cNvSpPr>
          <p:nvPr/>
        </p:nvSpPr>
        <p:spPr bwMode="auto">
          <a:xfrm>
            <a:off x="6545263" y="4651375"/>
            <a:ext cx="0" cy="5143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2" name="Line 40"/>
          <p:cNvSpPr>
            <a:spLocks noChangeShapeType="1"/>
          </p:cNvSpPr>
          <p:nvPr/>
        </p:nvSpPr>
        <p:spPr bwMode="auto">
          <a:xfrm>
            <a:off x="6367463" y="4589463"/>
            <a:ext cx="0" cy="7143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4" name="Line 42"/>
          <p:cNvSpPr>
            <a:spLocks noChangeShapeType="1"/>
          </p:cNvSpPr>
          <p:nvPr/>
        </p:nvSpPr>
        <p:spPr bwMode="auto">
          <a:xfrm flipV="1">
            <a:off x="6954838" y="4237038"/>
            <a:ext cx="0" cy="5429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5" name="Line 43"/>
          <p:cNvSpPr>
            <a:spLocks noChangeShapeType="1"/>
          </p:cNvSpPr>
          <p:nvPr/>
        </p:nvSpPr>
        <p:spPr bwMode="auto">
          <a:xfrm flipH="1">
            <a:off x="6632575" y="4784725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6" name="Line 44"/>
          <p:cNvSpPr>
            <a:spLocks noChangeShapeType="1"/>
          </p:cNvSpPr>
          <p:nvPr/>
        </p:nvSpPr>
        <p:spPr bwMode="auto">
          <a:xfrm flipV="1">
            <a:off x="7304088" y="4365625"/>
            <a:ext cx="0" cy="5238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7" name="Line 45"/>
          <p:cNvSpPr>
            <a:spLocks noChangeShapeType="1"/>
          </p:cNvSpPr>
          <p:nvPr/>
        </p:nvSpPr>
        <p:spPr bwMode="auto">
          <a:xfrm flipH="1">
            <a:off x="6981825" y="4894263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8" name="Line 46"/>
          <p:cNvSpPr>
            <a:spLocks noChangeShapeType="1"/>
          </p:cNvSpPr>
          <p:nvPr/>
        </p:nvSpPr>
        <p:spPr bwMode="auto">
          <a:xfrm flipV="1">
            <a:off x="7126288" y="4125913"/>
            <a:ext cx="0" cy="7016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79" name="Line 47"/>
          <p:cNvSpPr>
            <a:spLocks noChangeShapeType="1"/>
          </p:cNvSpPr>
          <p:nvPr/>
        </p:nvSpPr>
        <p:spPr bwMode="auto">
          <a:xfrm flipH="1">
            <a:off x="6692900" y="4832350"/>
            <a:ext cx="434975" cy="366713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0" name="Line 48"/>
          <p:cNvSpPr>
            <a:spLocks noChangeShapeType="1"/>
          </p:cNvSpPr>
          <p:nvPr/>
        </p:nvSpPr>
        <p:spPr bwMode="auto">
          <a:xfrm flipV="1">
            <a:off x="8488363" y="4725988"/>
            <a:ext cx="0" cy="5429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1" name="Line 49"/>
          <p:cNvSpPr>
            <a:spLocks noChangeShapeType="1"/>
          </p:cNvSpPr>
          <p:nvPr/>
        </p:nvSpPr>
        <p:spPr bwMode="auto">
          <a:xfrm flipH="1">
            <a:off x="8188325" y="5273675"/>
            <a:ext cx="301625" cy="25400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6" name="Line 54"/>
          <p:cNvSpPr>
            <a:spLocks noChangeShapeType="1"/>
          </p:cNvSpPr>
          <p:nvPr/>
        </p:nvSpPr>
        <p:spPr bwMode="auto">
          <a:xfrm>
            <a:off x="7729538" y="5033963"/>
            <a:ext cx="0" cy="5429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7" name="Line 55"/>
          <p:cNvSpPr>
            <a:spLocks noChangeShapeType="1"/>
          </p:cNvSpPr>
          <p:nvPr/>
        </p:nvSpPr>
        <p:spPr bwMode="auto">
          <a:xfrm flipV="1">
            <a:off x="7727950" y="4759325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8" name="Line 56"/>
          <p:cNvSpPr>
            <a:spLocks noChangeShapeType="1"/>
          </p:cNvSpPr>
          <p:nvPr/>
        </p:nvSpPr>
        <p:spPr bwMode="auto">
          <a:xfrm flipV="1">
            <a:off x="8077200" y="4868863"/>
            <a:ext cx="323850" cy="273050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89" name="Line 57"/>
          <p:cNvSpPr>
            <a:spLocks noChangeShapeType="1"/>
          </p:cNvSpPr>
          <p:nvPr/>
        </p:nvSpPr>
        <p:spPr bwMode="auto">
          <a:xfrm flipV="1">
            <a:off x="7905750" y="4711700"/>
            <a:ext cx="434975" cy="366713"/>
          </a:xfrm>
          <a:prstGeom prst="line">
            <a:avLst/>
          </a:prstGeom>
          <a:noFill/>
          <a:ln w="2540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90" name="Line 58"/>
          <p:cNvSpPr>
            <a:spLocks noChangeShapeType="1"/>
          </p:cNvSpPr>
          <p:nvPr/>
        </p:nvSpPr>
        <p:spPr bwMode="auto">
          <a:xfrm>
            <a:off x="8078788" y="5146675"/>
            <a:ext cx="0" cy="5143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53691" name="Line 59"/>
          <p:cNvSpPr>
            <a:spLocks noChangeShapeType="1"/>
          </p:cNvSpPr>
          <p:nvPr/>
        </p:nvSpPr>
        <p:spPr bwMode="auto">
          <a:xfrm>
            <a:off x="7900988" y="5084763"/>
            <a:ext cx="0" cy="7143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453692" name="Object 101"/>
          <p:cNvGraphicFramePr>
            <a:graphicFrameLocks noChangeAspect="1"/>
          </p:cNvGraphicFramePr>
          <p:nvPr/>
        </p:nvGraphicFramePr>
        <p:xfrm>
          <a:off x="5745163" y="3435350"/>
          <a:ext cx="2619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69" name="Equation" r:id="rId14" imgW="241195" imgH="291973" progId="Equation.DSMT4">
                  <p:embed/>
                </p:oleObj>
              </mc:Choice>
              <mc:Fallback>
                <p:oleObj name="Equation" r:id="rId14" imgW="241195" imgH="291973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3435350"/>
                        <a:ext cx="2619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93" name="Object 102"/>
          <p:cNvGraphicFramePr>
            <a:graphicFrameLocks noChangeAspect="1"/>
          </p:cNvGraphicFramePr>
          <p:nvPr/>
        </p:nvGraphicFramePr>
        <p:xfrm>
          <a:off x="5387975" y="4718050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70" name="Equation" r:id="rId16" imgW="228501" imgH="291973" progId="Equation.DSMT4">
                  <p:embed/>
                </p:oleObj>
              </mc:Choice>
              <mc:Fallback>
                <p:oleObj name="Equation" r:id="rId16" imgW="228501" imgH="291973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5" y="4718050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3694" name="Freeform 62"/>
          <p:cNvSpPr>
            <a:spLocks/>
          </p:cNvSpPr>
          <p:nvPr/>
        </p:nvSpPr>
        <p:spPr bwMode="auto">
          <a:xfrm>
            <a:off x="4995863" y="4229100"/>
            <a:ext cx="214312" cy="493713"/>
          </a:xfrm>
          <a:custGeom>
            <a:avLst/>
            <a:gdLst>
              <a:gd name="T0" fmla="*/ 2147483647 w 135"/>
              <a:gd name="T1" fmla="*/ 0 h 311"/>
              <a:gd name="T2" fmla="*/ 2147483647 w 135"/>
              <a:gd name="T3" fmla="*/ 2147483647 h 311"/>
              <a:gd name="T4" fmla="*/ 0 60000 65536"/>
              <a:gd name="T5" fmla="*/ 0 60000 65536"/>
              <a:gd name="T6" fmla="*/ 0 w 135"/>
              <a:gd name="T7" fmla="*/ 0 h 311"/>
              <a:gd name="T8" fmla="*/ 135 w 135"/>
              <a:gd name="T9" fmla="*/ 311 h 3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5" h="311">
                <a:moveTo>
                  <a:pt x="135" y="0"/>
                </a:moveTo>
                <a:cubicBezTo>
                  <a:pt x="102" y="45"/>
                  <a:pt x="0" y="278"/>
                  <a:pt x="99" y="311"/>
                </a:cubicBezTo>
              </a:path>
            </a:pathLst>
          </a:custGeom>
          <a:noFill/>
          <a:ln w="2222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453704" name="Group 72"/>
          <p:cNvGrpSpPr>
            <a:grpSpLocks/>
          </p:cNvGrpSpPr>
          <p:nvPr/>
        </p:nvGrpSpPr>
        <p:grpSpPr bwMode="auto">
          <a:xfrm>
            <a:off x="3995738" y="2940050"/>
            <a:ext cx="5029200" cy="2608263"/>
            <a:chOff x="2517" y="1852"/>
            <a:chExt cx="3168" cy="1643"/>
          </a:xfrm>
        </p:grpSpPr>
        <p:sp>
          <p:nvSpPr>
            <p:cNvPr id="453783" name="Line 19"/>
            <p:cNvSpPr>
              <a:spLocks noChangeShapeType="1"/>
            </p:cNvSpPr>
            <p:nvPr/>
          </p:nvSpPr>
          <p:spPr bwMode="auto">
            <a:xfrm flipV="1">
              <a:off x="3282" y="1934"/>
              <a:ext cx="0" cy="7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53784" name="Rectangle 20"/>
            <p:cNvSpPr>
              <a:spLocks noChangeArrowheads="1"/>
            </p:cNvSpPr>
            <p:nvPr/>
          </p:nvSpPr>
          <p:spPr bwMode="auto">
            <a:xfrm>
              <a:off x="2951" y="1852"/>
              <a:ext cx="41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453785" name="Line 21"/>
            <p:cNvSpPr>
              <a:spLocks noChangeShapeType="1"/>
            </p:cNvSpPr>
            <p:nvPr/>
          </p:nvSpPr>
          <p:spPr bwMode="auto">
            <a:xfrm flipH="1">
              <a:off x="2783" y="2663"/>
              <a:ext cx="497" cy="4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453786" name="Rectangle 22"/>
            <p:cNvSpPr>
              <a:spLocks noChangeArrowheads="1"/>
            </p:cNvSpPr>
            <p:nvPr/>
          </p:nvSpPr>
          <p:spPr bwMode="auto">
            <a:xfrm>
              <a:off x="5349" y="322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53787" name="Rectangle 23"/>
            <p:cNvSpPr>
              <a:spLocks noChangeArrowheads="1"/>
            </p:cNvSpPr>
            <p:nvPr/>
          </p:nvSpPr>
          <p:spPr bwMode="auto">
            <a:xfrm>
              <a:off x="2517" y="2982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453788" name="Line 13"/>
            <p:cNvSpPr>
              <a:spLocks noChangeShapeType="1"/>
            </p:cNvSpPr>
            <p:nvPr/>
          </p:nvSpPr>
          <p:spPr bwMode="auto">
            <a:xfrm>
              <a:off x="3288" y="2663"/>
              <a:ext cx="2203" cy="70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453644" name="Freeform 12"/>
          <p:cNvSpPr>
            <a:spLocks/>
          </p:cNvSpPr>
          <p:nvPr/>
        </p:nvSpPr>
        <p:spPr bwMode="auto">
          <a:xfrm>
            <a:off x="5219700" y="3557588"/>
            <a:ext cx="3460750" cy="2333625"/>
          </a:xfrm>
          <a:custGeom>
            <a:avLst/>
            <a:gdLst>
              <a:gd name="T0" fmla="*/ 0 w 2180"/>
              <a:gd name="T1" fmla="*/ 2147483647 h 1470"/>
              <a:gd name="T2" fmla="*/ 2147483647 w 2180"/>
              <a:gd name="T3" fmla="*/ 2147483647 h 1470"/>
              <a:gd name="T4" fmla="*/ 2147483647 w 2180"/>
              <a:gd name="T5" fmla="*/ 2147483647 h 1470"/>
              <a:gd name="T6" fmla="*/ 2147483647 w 2180"/>
              <a:gd name="T7" fmla="*/ 2147483647 h 1470"/>
              <a:gd name="T8" fmla="*/ 2147483647 w 2180"/>
              <a:gd name="T9" fmla="*/ 2147483647 h 1470"/>
              <a:gd name="T10" fmla="*/ 2147483647 w 2180"/>
              <a:gd name="T11" fmla="*/ 2147483647 h 14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80"/>
              <a:gd name="T19" fmla="*/ 0 h 1470"/>
              <a:gd name="T20" fmla="*/ 2180 w 2180"/>
              <a:gd name="T21" fmla="*/ 1470 h 147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80" h="1470">
                <a:moveTo>
                  <a:pt x="0" y="419"/>
                </a:moveTo>
                <a:cubicBezTo>
                  <a:pt x="3" y="417"/>
                  <a:pt x="111" y="0"/>
                  <a:pt x="252" y="48"/>
                </a:cubicBezTo>
                <a:cubicBezTo>
                  <a:pt x="393" y="96"/>
                  <a:pt x="559" y="1050"/>
                  <a:pt x="720" y="1103"/>
                </a:cubicBezTo>
                <a:cubicBezTo>
                  <a:pt x="881" y="1156"/>
                  <a:pt x="1043" y="304"/>
                  <a:pt x="1204" y="355"/>
                </a:cubicBezTo>
                <a:cubicBezTo>
                  <a:pt x="1365" y="406"/>
                  <a:pt x="1523" y="1368"/>
                  <a:pt x="1686" y="1419"/>
                </a:cubicBezTo>
                <a:cubicBezTo>
                  <a:pt x="1849" y="1470"/>
                  <a:pt x="1988" y="599"/>
                  <a:pt x="2180" y="663"/>
                </a:cubicBezTo>
              </a:path>
            </a:pathLst>
          </a:custGeom>
          <a:noFill/>
          <a:ln w="2222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3703" name="Rectangle 71"/>
          <p:cNvSpPr>
            <a:spLocks noChangeArrowheads="1"/>
          </p:cNvSpPr>
          <p:nvPr/>
        </p:nvSpPr>
        <p:spPr bwMode="auto">
          <a:xfrm>
            <a:off x="3733800" y="5564188"/>
            <a:ext cx="22145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 3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10</a:t>
            </a:r>
            <a:r>
              <a:rPr lang="en-ZA" b="1" baseline="30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8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m/s</a:t>
            </a:r>
          </a:p>
        </p:txBody>
      </p:sp>
      <p:sp>
        <p:nvSpPr>
          <p:cNvPr id="453705" name="Rectangle 73"/>
          <p:cNvSpPr>
            <a:spLocks noChangeArrowheads="1"/>
          </p:cNvSpPr>
          <p:nvPr/>
        </p:nvSpPr>
        <p:spPr bwMode="auto">
          <a:xfrm>
            <a:off x="5505450" y="5551488"/>
            <a:ext cx="7905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(!!)</a:t>
            </a:r>
          </a:p>
        </p:txBody>
      </p:sp>
      <p:sp>
        <p:nvSpPr>
          <p:cNvPr id="453706" name="Rectangle 74"/>
          <p:cNvSpPr>
            <a:spLocks noChangeArrowheads="1"/>
          </p:cNvSpPr>
          <p:nvPr/>
        </p:nvSpPr>
        <p:spPr bwMode="auto">
          <a:xfrm>
            <a:off x="179388" y="4867275"/>
            <a:ext cx="21367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Conversely:</a:t>
            </a:r>
          </a:p>
        </p:txBody>
      </p:sp>
      <p:graphicFrame>
        <p:nvGraphicFramePr>
          <p:cNvPr id="453707" name="Object 103"/>
          <p:cNvGraphicFramePr>
            <a:graphicFrameLocks noChangeAspect="1"/>
          </p:cNvGraphicFramePr>
          <p:nvPr/>
        </p:nvGraphicFramePr>
        <p:xfrm>
          <a:off x="2330450" y="4899025"/>
          <a:ext cx="1231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71" name="Equation" r:id="rId18" imgW="1231366" imgH="355446" progId="Equation.DSMT4">
                  <p:embed/>
                </p:oleObj>
              </mc:Choice>
              <mc:Fallback>
                <p:oleObj name="Equation" r:id="rId18" imgW="1231366" imgH="355446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4899025"/>
                        <a:ext cx="1231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3708" name="Rectangle 76"/>
          <p:cNvSpPr>
            <a:spLocks noChangeArrowheads="1"/>
          </p:cNvSpPr>
          <p:nvPr/>
        </p:nvSpPr>
        <p:spPr bwMode="auto">
          <a:xfrm>
            <a:off x="179388" y="5553075"/>
            <a:ext cx="16319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Hence:</a:t>
            </a:r>
          </a:p>
        </p:txBody>
      </p:sp>
      <p:graphicFrame>
        <p:nvGraphicFramePr>
          <p:cNvPr id="453709" name="Object 104"/>
          <p:cNvGraphicFramePr>
            <a:graphicFrameLocks noChangeAspect="1"/>
          </p:cNvGraphicFramePr>
          <p:nvPr/>
        </p:nvGraphicFramePr>
        <p:xfrm>
          <a:off x="1612900" y="5508625"/>
          <a:ext cx="22479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772" name="Equation" r:id="rId20" imgW="2247900" imgH="787400" progId="Equation.DSMT4">
                  <p:embed/>
                </p:oleObj>
              </mc:Choice>
              <mc:Fallback>
                <p:oleObj name="Equation" r:id="rId20" imgW="2247900" imgH="78740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5508625"/>
                        <a:ext cx="22479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53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45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800"/>
                                        <p:tgtEl>
                                          <p:spTgt spid="45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5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5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500"/>
                                        <p:tgtEl>
                                          <p:spTgt spid="45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45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45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5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45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5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45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45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45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45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45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45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45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45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45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45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45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000"/>
                                        <p:tgtEl>
                                          <p:spTgt spid="45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45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0"/>
                                        <p:tgtEl>
                                          <p:spTgt spid="45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5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45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45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45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45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45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45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1000"/>
                                        <p:tgtEl>
                                          <p:spTgt spid="45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45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1000"/>
                                        <p:tgtEl>
                                          <p:spTgt spid="45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45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68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45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68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45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5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84" grpId="0" animBg="1"/>
      <p:bldP spid="453685" grpId="0" animBg="1"/>
      <p:bldP spid="453700" grpId="0" animBg="1"/>
      <p:bldP spid="453701" grpId="0" animBg="1"/>
      <p:bldP spid="453695" grpId="0" animBg="1"/>
      <p:bldP spid="453698" grpId="0" animBg="1"/>
      <p:bldP spid="453650" grpId="0" animBg="1"/>
      <p:bldP spid="453657" grpId="0" animBg="1"/>
      <p:bldP spid="453658" grpId="0"/>
      <p:bldP spid="453662" grpId="0" animBg="1"/>
      <p:bldP spid="453663" grpId="0" animBg="1"/>
      <p:bldP spid="453664" grpId="0" animBg="1"/>
      <p:bldP spid="453666" grpId="0" animBg="1"/>
      <p:bldP spid="453667" grpId="0" animBg="1"/>
      <p:bldP spid="453668" grpId="0" animBg="1"/>
      <p:bldP spid="453669" grpId="0" animBg="1"/>
      <p:bldP spid="453671" grpId="0" animBg="1"/>
      <p:bldP spid="453673" grpId="0" animBg="1"/>
      <p:bldP spid="453670" grpId="0" animBg="1"/>
      <p:bldP spid="453672" grpId="0" animBg="1"/>
      <p:bldP spid="453674" grpId="0" animBg="1"/>
      <p:bldP spid="453675" grpId="0" animBg="1"/>
      <p:bldP spid="453676" grpId="0" animBg="1"/>
      <p:bldP spid="453677" grpId="0" animBg="1"/>
      <p:bldP spid="453678" grpId="0" animBg="1"/>
      <p:bldP spid="453679" grpId="0" animBg="1"/>
      <p:bldP spid="453680" grpId="0" animBg="1"/>
      <p:bldP spid="453681" grpId="0" animBg="1"/>
      <p:bldP spid="453686" grpId="0" animBg="1"/>
      <p:bldP spid="453687" grpId="0" animBg="1"/>
      <p:bldP spid="453688" grpId="0" animBg="1"/>
      <p:bldP spid="453689" grpId="0" animBg="1"/>
      <p:bldP spid="453690" grpId="0" animBg="1"/>
      <p:bldP spid="453691" grpId="0" animBg="1"/>
      <p:bldP spid="453694" grpId="0" animBg="1"/>
      <p:bldP spid="453644" grpId="0" animBg="1"/>
      <p:bldP spid="453703" grpId="0"/>
      <p:bldP spid="453705" grpId="0"/>
      <p:bldP spid="453706" grpId="0"/>
      <p:bldP spid="4537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5683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568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DD3E32-25F4-4018-A0E5-9AA66DC2AB8C}" type="slidenum">
              <a:rPr lang="en-ZA" smtClean="0">
                <a:cs typeface="Arial" charset="0"/>
              </a:rPr>
              <a:pPr/>
              <a:t>22</a:t>
            </a:fld>
            <a:endParaRPr lang="en-ZA" smtClean="0">
              <a:cs typeface="Arial" charset="0"/>
            </a:endParaRPr>
          </a:p>
        </p:txBody>
      </p:sp>
      <p:sp>
        <p:nvSpPr>
          <p:cNvPr id="498755" name="Rectangle 67"/>
          <p:cNvSpPr>
            <a:spLocks noChangeArrowheads="1"/>
          </p:cNvSpPr>
          <p:nvPr/>
        </p:nvSpPr>
        <p:spPr bwMode="auto">
          <a:xfrm>
            <a:off x="-1243013" y="2201863"/>
            <a:ext cx="10387013" cy="21050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498785" name="Group 97"/>
          <p:cNvGrpSpPr>
            <a:grpSpLocks/>
          </p:cNvGrpSpPr>
          <p:nvPr/>
        </p:nvGrpSpPr>
        <p:grpSpPr bwMode="auto">
          <a:xfrm>
            <a:off x="0" y="1717675"/>
            <a:ext cx="9144000" cy="427038"/>
            <a:chOff x="0" y="1082"/>
            <a:chExt cx="5760" cy="269"/>
          </a:xfrm>
        </p:grpSpPr>
        <p:sp>
          <p:nvSpPr>
            <p:cNvPr id="568398" name="Rectangle 80"/>
            <p:cNvSpPr>
              <a:spLocks noChangeArrowheads="1"/>
            </p:cNvSpPr>
            <p:nvPr/>
          </p:nvSpPr>
          <p:spPr bwMode="auto">
            <a:xfrm>
              <a:off x="0" y="1082"/>
              <a:ext cx="88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7 </a:t>
              </a:r>
              <a:r>
                <a:rPr lang="en-US" sz="2000">
                  <a:solidFill>
                    <a:srgbClr val="000066"/>
                  </a:solidFill>
                  <a:sym typeface="Symbol" pitchFamily="18" charset="2"/>
                </a:rPr>
                <a:t> </a:t>
              </a: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–7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</a:p>
          </p:txBody>
        </p:sp>
        <p:sp>
          <p:nvSpPr>
            <p:cNvPr id="568399" name="Rectangle 92"/>
            <p:cNvSpPr>
              <a:spLocks noChangeArrowheads="1"/>
            </p:cNvSpPr>
            <p:nvPr/>
          </p:nvSpPr>
          <p:spPr bwMode="auto">
            <a:xfrm>
              <a:off x="4873" y="1082"/>
              <a:ext cx="88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4 </a:t>
              </a:r>
              <a:r>
                <a:rPr lang="en-US" sz="2000">
                  <a:solidFill>
                    <a:srgbClr val="000066"/>
                  </a:solidFill>
                  <a:sym typeface="Symbol" pitchFamily="18" charset="2"/>
                </a:rPr>
                <a:t> </a:t>
              </a: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–7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</a:p>
          </p:txBody>
        </p:sp>
        <p:sp>
          <p:nvSpPr>
            <p:cNvPr id="568400" name="Rectangle 93"/>
            <p:cNvSpPr>
              <a:spLocks noChangeArrowheads="1"/>
            </p:cNvSpPr>
            <p:nvPr/>
          </p:nvSpPr>
          <p:spPr bwMode="auto">
            <a:xfrm>
              <a:off x="3248" y="1082"/>
              <a:ext cx="88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5 </a:t>
              </a:r>
              <a:r>
                <a:rPr lang="en-US" sz="2000">
                  <a:solidFill>
                    <a:srgbClr val="000066"/>
                  </a:solidFill>
                  <a:sym typeface="Symbol" pitchFamily="18" charset="2"/>
                </a:rPr>
                <a:t> </a:t>
              </a: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–7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</a:p>
          </p:txBody>
        </p:sp>
        <p:sp>
          <p:nvSpPr>
            <p:cNvPr id="568401" name="Rectangle 94"/>
            <p:cNvSpPr>
              <a:spLocks noChangeArrowheads="1"/>
            </p:cNvSpPr>
            <p:nvPr/>
          </p:nvSpPr>
          <p:spPr bwMode="auto">
            <a:xfrm>
              <a:off x="1624" y="1082"/>
              <a:ext cx="88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6 </a:t>
              </a:r>
              <a:r>
                <a:rPr lang="en-US" sz="2000">
                  <a:solidFill>
                    <a:srgbClr val="000066"/>
                  </a:solidFill>
                  <a:sym typeface="Symbol" pitchFamily="18" charset="2"/>
                </a:rPr>
                <a:t> </a:t>
              </a: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–7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</a:p>
          </p:txBody>
        </p:sp>
      </p:grpSp>
      <p:sp>
        <p:nvSpPr>
          <p:cNvPr id="5683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ELECTROMAGNETIC SPECTRUM</a:t>
            </a:r>
            <a:endParaRPr lang="en-GB" smtClean="0"/>
          </a:p>
        </p:txBody>
      </p:sp>
      <p:sp>
        <p:nvSpPr>
          <p:cNvPr id="568327" name="Rectangle 4"/>
          <p:cNvSpPr>
            <a:spLocks noChangeArrowheads="1"/>
          </p:cNvSpPr>
          <p:nvPr/>
        </p:nvSpPr>
        <p:spPr bwMode="auto">
          <a:xfrm>
            <a:off x="3240088" y="1343025"/>
            <a:ext cx="2651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Wavelength</a:t>
            </a:r>
            <a:endParaRPr lang="en-GB" sz="2200">
              <a:solidFill>
                <a:srgbClr val="000066"/>
              </a:solidFill>
            </a:endParaRP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3240088" y="4675188"/>
            <a:ext cx="2651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Frequency</a:t>
            </a:r>
            <a:endParaRPr lang="en-GB" sz="2200">
              <a:solidFill>
                <a:srgbClr val="000066"/>
              </a:solidFill>
            </a:endParaRP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4862513" y="5462588"/>
            <a:ext cx="36957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photon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hf       </a:t>
            </a:r>
            <a:r>
              <a:rPr lang="en-US">
                <a:solidFill>
                  <a:srgbClr val="000066"/>
                </a:solidFill>
              </a:rPr>
              <a:t>(Einstein)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1655763" y="5462588"/>
            <a:ext cx="10747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v = f</a:t>
            </a:r>
          </a:p>
        </p:txBody>
      </p:sp>
      <p:sp>
        <p:nvSpPr>
          <p:cNvPr id="498741" name="Rectangle 53"/>
          <p:cNvSpPr>
            <a:spLocks noChangeArrowheads="1"/>
          </p:cNvSpPr>
          <p:nvPr/>
        </p:nvSpPr>
        <p:spPr bwMode="auto">
          <a:xfrm>
            <a:off x="1609725" y="5480050"/>
            <a:ext cx="1041400" cy="5556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498742" name="Rectangle 54"/>
          <p:cNvSpPr>
            <a:spLocks noChangeArrowheads="1"/>
          </p:cNvSpPr>
          <p:nvPr/>
        </p:nvSpPr>
        <p:spPr bwMode="auto">
          <a:xfrm>
            <a:off x="4810125" y="5480050"/>
            <a:ext cx="1752600" cy="5556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498798" name="Group 110"/>
          <p:cNvGrpSpPr>
            <a:grpSpLocks/>
          </p:cNvGrpSpPr>
          <p:nvPr/>
        </p:nvGrpSpPr>
        <p:grpSpPr bwMode="auto">
          <a:xfrm>
            <a:off x="636588" y="1717675"/>
            <a:ext cx="8015287" cy="3076575"/>
            <a:chOff x="401" y="1082"/>
            <a:chExt cx="5049" cy="1938"/>
          </a:xfrm>
        </p:grpSpPr>
        <p:sp>
          <p:nvSpPr>
            <p:cNvPr id="568388" name="Rectangle 15"/>
            <p:cNvSpPr>
              <a:spLocks noChangeArrowheads="1"/>
            </p:cNvSpPr>
            <p:nvPr/>
          </p:nvSpPr>
          <p:spPr bwMode="auto">
            <a:xfrm>
              <a:off x="4740" y="2751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20</a:t>
              </a:r>
              <a:r>
                <a:rPr lang="en-US" sz="2000">
                  <a:solidFill>
                    <a:srgbClr val="000066"/>
                  </a:solidFill>
                </a:rPr>
                <a:t> Hz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89" name="Rectangle 6"/>
            <p:cNvSpPr>
              <a:spLocks noChangeArrowheads="1"/>
            </p:cNvSpPr>
            <p:nvPr/>
          </p:nvSpPr>
          <p:spPr bwMode="auto">
            <a:xfrm>
              <a:off x="401" y="1082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4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90" name="Rectangle 8"/>
            <p:cNvSpPr>
              <a:spLocks noChangeArrowheads="1"/>
            </p:cNvSpPr>
            <p:nvPr/>
          </p:nvSpPr>
          <p:spPr bwMode="auto">
            <a:xfrm>
              <a:off x="2574" y="1082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–4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  <a:endParaRPr lang="en-GB" sz="2000" baseline="30000">
                <a:solidFill>
                  <a:srgbClr val="000066"/>
                </a:solidFill>
              </a:endParaRPr>
            </a:p>
          </p:txBody>
        </p:sp>
        <p:sp>
          <p:nvSpPr>
            <p:cNvPr id="568391" name="Rectangle 9"/>
            <p:cNvSpPr>
              <a:spLocks noChangeArrowheads="1"/>
            </p:cNvSpPr>
            <p:nvPr/>
          </p:nvSpPr>
          <p:spPr bwMode="auto">
            <a:xfrm>
              <a:off x="3650" y="1082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–8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  <a:endParaRPr lang="en-GB" sz="2000" baseline="30000">
                <a:solidFill>
                  <a:srgbClr val="000066"/>
                </a:solidFill>
              </a:endParaRPr>
            </a:p>
          </p:txBody>
        </p:sp>
        <p:sp>
          <p:nvSpPr>
            <p:cNvPr id="568392" name="Rectangle 10"/>
            <p:cNvSpPr>
              <a:spLocks noChangeArrowheads="1"/>
            </p:cNvSpPr>
            <p:nvPr/>
          </p:nvSpPr>
          <p:spPr bwMode="auto">
            <a:xfrm>
              <a:off x="4740" y="1082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–12</a:t>
              </a:r>
              <a:r>
                <a:rPr lang="en-US" sz="2000">
                  <a:solidFill>
                    <a:srgbClr val="000066"/>
                  </a:solidFill>
                </a:rPr>
                <a:t> m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93" name="Rectangle 11"/>
            <p:cNvSpPr>
              <a:spLocks noChangeArrowheads="1"/>
            </p:cNvSpPr>
            <p:nvPr/>
          </p:nvSpPr>
          <p:spPr bwMode="auto">
            <a:xfrm>
              <a:off x="401" y="2751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4</a:t>
              </a:r>
              <a:r>
                <a:rPr lang="en-US" sz="2000">
                  <a:solidFill>
                    <a:srgbClr val="000066"/>
                  </a:solidFill>
                </a:rPr>
                <a:t> Hz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94" name="Rectangle 12"/>
            <p:cNvSpPr>
              <a:spLocks noChangeArrowheads="1"/>
            </p:cNvSpPr>
            <p:nvPr/>
          </p:nvSpPr>
          <p:spPr bwMode="auto">
            <a:xfrm>
              <a:off x="1491" y="2751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8</a:t>
              </a:r>
              <a:r>
                <a:rPr lang="en-US" sz="2000">
                  <a:solidFill>
                    <a:srgbClr val="000066"/>
                  </a:solidFill>
                </a:rPr>
                <a:t> Hz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95" name="Rectangle 13"/>
            <p:cNvSpPr>
              <a:spLocks noChangeArrowheads="1"/>
            </p:cNvSpPr>
            <p:nvPr/>
          </p:nvSpPr>
          <p:spPr bwMode="auto">
            <a:xfrm>
              <a:off x="2574" y="2751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12</a:t>
              </a:r>
              <a:r>
                <a:rPr lang="en-US" sz="2000">
                  <a:solidFill>
                    <a:srgbClr val="000066"/>
                  </a:solidFill>
                </a:rPr>
                <a:t> Hz</a:t>
              </a:r>
              <a:endParaRPr lang="en-GB" sz="2000" baseline="30000">
                <a:solidFill>
                  <a:srgbClr val="000066"/>
                </a:solidFill>
              </a:endParaRPr>
            </a:p>
          </p:txBody>
        </p:sp>
        <p:sp>
          <p:nvSpPr>
            <p:cNvPr id="568396" name="Rectangle 81"/>
            <p:cNvSpPr>
              <a:spLocks noChangeArrowheads="1"/>
            </p:cNvSpPr>
            <p:nvPr/>
          </p:nvSpPr>
          <p:spPr bwMode="auto">
            <a:xfrm>
              <a:off x="1627" y="1082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 m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97" name="Rectangle 88"/>
            <p:cNvSpPr>
              <a:spLocks noChangeArrowheads="1"/>
            </p:cNvSpPr>
            <p:nvPr/>
          </p:nvSpPr>
          <p:spPr bwMode="auto">
            <a:xfrm>
              <a:off x="3786" y="2751"/>
              <a:ext cx="7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10</a:t>
              </a:r>
              <a:r>
                <a:rPr lang="en-US" sz="2000" baseline="30000">
                  <a:solidFill>
                    <a:srgbClr val="000066"/>
                  </a:solidFill>
                </a:rPr>
                <a:t>16</a:t>
              </a:r>
              <a:r>
                <a:rPr lang="en-US" sz="2000">
                  <a:solidFill>
                    <a:srgbClr val="000066"/>
                  </a:solidFill>
                </a:rPr>
                <a:t> Hz</a:t>
              </a:r>
              <a:endParaRPr lang="en-GB" sz="2000" baseline="30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45" name="Group 157"/>
          <p:cNvGrpSpPr>
            <a:grpSpLocks/>
          </p:cNvGrpSpPr>
          <p:nvPr/>
        </p:nvGrpSpPr>
        <p:grpSpPr bwMode="auto">
          <a:xfrm>
            <a:off x="0" y="2114550"/>
            <a:ext cx="9144000" cy="2303463"/>
            <a:chOff x="0" y="1332"/>
            <a:chExt cx="5760" cy="1451"/>
          </a:xfrm>
        </p:grpSpPr>
        <p:grpSp>
          <p:nvGrpSpPr>
            <p:cNvPr id="568364" name="Group 112"/>
            <p:cNvGrpSpPr>
              <a:grpSpLocks/>
            </p:cNvGrpSpPr>
            <p:nvPr/>
          </p:nvGrpSpPr>
          <p:grpSpPr bwMode="auto">
            <a:xfrm>
              <a:off x="215" y="1332"/>
              <a:ext cx="4885" cy="117"/>
              <a:chOff x="215" y="1374"/>
              <a:chExt cx="4822" cy="104"/>
            </a:xfrm>
          </p:grpSpPr>
          <p:sp>
            <p:nvSpPr>
              <p:cNvPr id="568378" name="Line 113"/>
              <p:cNvSpPr>
                <a:spLocks noChangeShapeType="1"/>
              </p:cNvSpPr>
              <p:nvPr/>
            </p:nvSpPr>
            <p:spPr bwMode="auto">
              <a:xfrm>
                <a:off x="215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9" name="Line 114"/>
              <p:cNvSpPr>
                <a:spLocks noChangeShapeType="1"/>
              </p:cNvSpPr>
              <p:nvPr/>
            </p:nvSpPr>
            <p:spPr bwMode="auto">
              <a:xfrm>
                <a:off x="750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0" name="Line 115"/>
              <p:cNvSpPr>
                <a:spLocks noChangeShapeType="1"/>
              </p:cNvSpPr>
              <p:nvPr/>
            </p:nvSpPr>
            <p:spPr bwMode="auto">
              <a:xfrm>
                <a:off x="1284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1" name="Line 116"/>
              <p:cNvSpPr>
                <a:spLocks noChangeShapeType="1"/>
              </p:cNvSpPr>
              <p:nvPr/>
            </p:nvSpPr>
            <p:spPr bwMode="auto">
              <a:xfrm>
                <a:off x="1819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2" name="Line 117"/>
              <p:cNvSpPr>
                <a:spLocks noChangeShapeType="1"/>
              </p:cNvSpPr>
              <p:nvPr/>
            </p:nvSpPr>
            <p:spPr bwMode="auto">
              <a:xfrm>
                <a:off x="2353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3" name="Line 118"/>
              <p:cNvSpPr>
                <a:spLocks noChangeShapeType="1"/>
              </p:cNvSpPr>
              <p:nvPr/>
            </p:nvSpPr>
            <p:spPr bwMode="auto">
              <a:xfrm>
                <a:off x="2894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4" name="Line 119"/>
              <p:cNvSpPr>
                <a:spLocks noChangeShapeType="1"/>
              </p:cNvSpPr>
              <p:nvPr/>
            </p:nvSpPr>
            <p:spPr bwMode="auto">
              <a:xfrm>
                <a:off x="3428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5" name="Line 120"/>
              <p:cNvSpPr>
                <a:spLocks noChangeShapeType="1"/>
              </p:cNvSpPr>
              <p:nvPr/>
            </p:nvSpPr>
            <p:spPr bwMode="auto">
              <a:xfrm>
                <a:off x="3962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6" name="Line 121"/>
              <p:cNvSpPr>
                <a:spLocks noChangeShapeType="1"/>
              </p:cNvSpPr>
              <p:nvPr/>
            </p:nvSpPr>
            <p:spPr bwMode="auto">
              <a:xfrm>
                <a:off x="4503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87" name="Line 122"/>
              <p:cNvSpPr>
                <a:spLocks noChangeShapeType="1"/>
              </p:cNvSpPr>
              <p:nvPr/>
            </p:nvSpPr>
            <p:spPr bwMode="auto">
              <a:xfrm>
                <a:off x="5037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568365" name="Group 123"/>
            <p:cNvGrpSpPr>
              <a:grpSpLocks/>
            </p:cNvGrpSpPr>
            <p:nvPr/>
          </p:nvGrpSpPr>
          <p:grpSpPr bwMode="auto">
            <a:xfrm>
              <a:off x="215" y="2666"/>
              <a:ext cx="4885" cy="117"/>
              <a:chOff x="215" y="1374"/>
              <a:chExt cx="4822" cy="104"/>
            </a:xfrm>
          </p:grpSpPr>
          <p:sp>
            <p:nvSpPr>
              <p:cNvPr id="568368" name="Line 124"/>
              <p:cNvSpPr>
                <a:spLocks noChangeShapeType="1"/>
              </p:cNvSpPr>
              <p:nvPr/>
            </p:nvSpPr>
            <p:spPr bwMode="auto">
              <a:xfrm>
                <a:off x="215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69" name="Line 125"/>
              <p:cNvSpPr>
                <a:spLocks noChangeShapeType="1"/>
              </p:cNvSpPr>
              <p:nvPr/>
            </p:nvSpPr>
            <p:spPr bwMode="auto">
              <a:xfrm>
                <a:off x="750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0" name="Line 126"/>
              <p:cNvSpPr>
                <a:spLocks noChangeShapeType="1"/>
              </p:cNvSpPr>
              <p:nvPr/>
            </p:nvSpPr>
            <p:spPr bwMode="auto">
              <a:xfrm>
                <a:off x="1284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1" name="Line 127"/>
              <p:cNvSpPr>
                <a:spLocks noChangeShapeType="1"/>
              </p:cNvSpPr>
              <p:nvPr/>
            </p:nvSpPr>
            <p:spPr bwMode="auto">
              <a:xfrm>
                <a:off x="1819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2" name="Line 128"/>
              <p:cNvSpPr>
                <a:spLocks noChangeShapeType="1"/>
              </p:cNvSpPr>
              <p:nvPr/>
            </p:nvSpPr>
            <p:spPr bwMode="auto">
              <a:xfrm>
                <a:off x="2353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3" name="Line 129"/>
              <p:cNvSpPr>
                <a:spLocks noChangeShapeType="1"/>
              </p:cNvSpPr>
              <p:nvPr/>
            </p:nvSpPr>
            <p:spPr bwMode="auto">
              <a:xfrm>
                <a:off x="2894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4" name="Line 130"/>
              <p:cNvSpPr>
                <a:spLocks noChangeShapeType="1"/>
              </p:cNvSpPr>
              <p:nvPr/>
            </p:nvSpPr>
            <p:spPr bwMode="auto">
              <a:xfrm>
                <a:off x="3428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5" name="Line 131"/>
              <p:cNvSpPr>
                <a:spLocks noChangeShapeType="1"/>
              </p:cNvSpPr>
              <p:nvPr/>
            </p:nvSpPr>
            <p:spPr bwMode="auto">
              <a:xfrm>
                <a:off x="3962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6" name="Line 132"/>
              <p:cNvSpPr>
                <a:spLocks noChangeShapeType="1"/>
              </p:cNvSpPr>
              <p:nvPr/>
            </p:nvSpPr>
            <p:spPr bwMode="auto">
              <a:xfrm>
                <a:off x="4503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77" name="Line 133"/>
              <p:cNvSpPr>
                <a:spLocks noChangeShapeType="1"/>
              </p:cNvSpPr>
              <p:nvPr/>
            </p:nvSpPr>
            <p:spPr bwMode="auto">
              <a:xfrm>
                <a:off x="5037" y="1374"/>
                <a:ext cx="0" cy="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sp>
          <p:nvSpPr>
            <p:cNvPr id="568366" name="Rectangle 134"/>
            <p:cNvSpPr>
              <a:spLocks noChangeArrowheads="1"/>
            </p:cNvSpPr>
            <p:nvPr/>
          </p:nvSpPr>
          <p:spPr bwMode="auto">
            <a:xfrm>
              <a:off x="0" y="1389"/>
              <a:ext cx="5760" cy="1325"/>
            </a:xfrm>
            <a:prstGeom prst="rect">
              <a:avLst/>
            </a:prstGeom>
            <a:solidFill>
              <a:srgbClr val="DDDDDD"/>
            </a:solidFill>
            <a:ln w="15875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568367" name="Rectangle 156"/>
            <p:cNvSpPr>
              <a:spLocks noChangeArrowheads="1"/>
            </p:cNvSpPr>
            <p:nvPr/>
          </p:nvSpPr>
          <p:spPr bwMode="auto">
            <a:xfrm>
              <a:off x="3643" y="1387"/>
              <a:ext cx="38" cy="1326"/>
            </a:xfrm>
            <a:prstGeom prst="rect">
              <a:avLst/>
            </a:prstGeom>
            <a:gradFill rotWithShape="1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0" scaled="1"/>
            </a:gradFill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grpSp>
        <p:nvGrpSpPr>
          <p:cNvPr id="498849" name="Group 161"/>
          <p:cNvGrpSpPr>
            <a:grpSpLocks/>
          </p:cNvGrpSpPr>
          <p:nvPr/>
        </p:nvGrpSpPr>
        <p:grpSpPr bwMode="auto">
          <a:xfrm>
            <a:off x="4230688" y="2425700"/>
            <a:ext cx="1547812" cy="427038"/>
            <a:chOff x="2665" y="1528"/>
            <a:chExt cx="975" cy="269"/>
          </a:xfrm>
        </p:grpSpPr>
        <p:sp>
          <p:nvSpPr>
            <p:cNvPr id="568362" name="Rectangle 136"/>
            <p:cNvSpPr>
              <a:spLocks noChangeArrowheads="1"/>
            </p:cNvSpPr>
            <p:nvPr/>
          </p:nvSpPr>
          <p:spPr bwMode="auto">
            <a:xfrm>
              <a:off x="2715" y="1528"/>
              <a:ext cx="8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infrared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sp>
          <p:nvSpPr>
            <p:cNvPr id="568363" name="Line 138"/>
            <p:cNvSpPr>
              <a:spLocks noChangeShapeType="1"/>
            </p:cNvSpPr>
            <p:nvPr/>
          </p:nvSpPr>
          <p:spPr bwMode="auto">
            <a:xfrm>
              <a:off x="2665" y="1535"/>
              <a:ext cx="97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498857" name="Group 169"/>
          <p:cNvGrpSpPr>
            <a:grpSpLocks/>
          </p:cNvGrpSpPr>
          <p:nvPr/>
        </p:nvGrpSpPr>
        <p:grpSpPr bwMode="auto">
          <a:xfrm>
            <a:off x="7437438" y="3016250"/>
            <a:ext cx="1706562" cy="427038"/>
            <a:chOff x="4685" y="1900"/>
            <a:chExt cx="1075" cy="269"/>
          </a:xfrm>
        </p:grpSpPr>
        <p:sp>
          <p:nvSpPr>
            <p:cNvPr id="568358" name="Rectangle 137"/>
            <p:cNvSpPr>
              <a:spLocks noChangeArrowheads="1"/>
            </p:cNvSpPr>
            <p:nvPr/>
          </p:nvSpPr>
          <p:spPr bwMode="auto">
            <a:xfrm>
              <a:off x="4685" y="1900"/>
              <a:ext cx="10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gamma rays</a:t>
              </a:r>
              <a:endParaRPr lang="en-GB" sz="2000">
                <a:solidFill>
                  <a:srgbClr val="000066"/>
                </a:solidFill>
              </a:endParaRPr>
            </a:p>
          </p:txBody>
        </p:sp>
        <p:grpSp>
          <p:nvGrpSpPr>
            <p:cNvPr id="568359" name="Group 145"/>
            <p:cNvGrpSpPr>
              <a:grpSpLocks/>
            </p:cNvGrpSpPr>
            <p:nvPr/>
          </p:nvGrpSpPr>
          <p:grpSpPr bwMode="auto">
            <a:xfrm>
              <a:off x="4740" y="1922"/>
              <a:ext cx="1020" cy="0"/>
              <a:chOff x="4740" y="1671"/>
              <a:chExt cx="1020" cy="0"/>
            </a:xfrm>
          </p:grpSpPr>
          <p:sp>
            <p:nvSpPr>
              <p:cNvPr id="568360" name="Line 146"/>
              <p:cNvSpPr>
                <a:spLocks noChangeShapeType="1"/>
              </p:cNvSpPr>
              <p:nvPr/>
            </p:nvSpPr>
            <p:spPr bwMode="auto">
              <a:xfrm>
                <a:off x="4740" y="1671"/>
                <a:ext cx="59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triangle" w="med" len="sm"/>
                <a:tailEnd type="none" w="med" len="sm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68361" name="Line 147"/>
              <p:cNvSpPr>
                <a:spLocks noChangeShapeType="1"/>
              </p:cNvSpPr>
              <p:nvPr/>
            </p:nvSpPr>
            <p:spPr bwMode="auto">
              <a:xfrm>
                <a:off x="5295" y="1671"/>
                <a:ext cx="46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prstDash val="sysDot"/>
                <a:round/>
                <a:headEnd type="none" w="med" len="sm"/>
                <a:tailEnd type="none" w="med" len="sm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</p:grpSp>
      <p:grpSp>
        <p:nvGrpSpPr>
          <p:cNvPr id="498850" name="Group 162"/>
          <p:cNvGrpSpPr>
            <a:grpSpLocks/>
          </p:cNvGrpSpPr>
          <p:nvPr/>
        </p:nvGrpSpPr>
        <p:grpSpPr bwMode="auto">
          <a:xfrm>
            <a:off x="5803900" y="2425700"/>
            <a:ext cx="1473200" cy="427038"/>
            <a:chOff x="3656" y="1528"/>
            <a:chExt cx="928" cy="269"/>
          </a:xfrm>
        </p:grpSpPr>
        <p:sp>
          <p:nvSpPr>
            <p:cNvPr id="568356" name="Line 139"/>
            <p:cNvSpPr>
              <a:spLocks noChangeShapeType="1"/>
            </p:cNvSpPr>
            <p:nvPr/>
          </p:nvSpPr>
          <p:spPr bwMode="auto">
            <a:xfrm>
              <a:off x="3682" y="1535"/>
              <a:ext cx="617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57" name="Rectangle 148"/>
            <p:cNvSpPr>
              <a:spLocks noChangeArrowheads="1"/>
            </p:cNvSpPr>
            <p:nvPr/>
          </p:nvSpPr>
          <p:spPr bwMode="auto">
            <a:xfrm>
              <a:off x="3656" y="1528"/>
              <a:ext cx="92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ultraviolet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8" name="Group 170"/>
          <p:cNvGrpSpPr>
            <a:grpSpLocks/>
          </p:cNvGrpSpPr>
          <p:nvPr/>
        </p:nvGrpSpPr>
        <p:grpSpPr bwMode="auto">
          <a:xfrm>
            <a:off x="463550" y="2506663"/>
            <a:ext cx="3667125" cy="427037"/>
            <a:chOff x="292" y="1579"/>
            <a:chExt cx="2310" cy="269"/>
          </a:xfrm>
        </p:grpSpPr>
        <p:sp>
          <p:nvSpPr>
            <p:cNvPr id="568354" name="Line 140"/>
            <p:cNvSpPr>
              <a:spLocks noChangeShapeType="1"/>
            </p:cNvSpPr>
            <p:nvPr/>
          </p:nvSpPr>
          <p:spPr bwMode="auto">
            <a:xfrm>
              <a:off x="292" y="1601"/>
              <a:ext cx="231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55" name="Rectangle 149"/>
            <p:cNvSpPr>
              <a:spLocks noChangeArrowheads="1"/>
            </p:cNvSpPr>
            <p:nvPr/>
          </p:nvSpPr>
          <p:spPr bwMode="auto">
            <a:xfrm>
              <a:off x="1019" y="1579"/>
              <a:ext cx="8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radio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5" name="Group 167"/>
          <p:cNvGrpSpPr>
            <a:grpSpLocks/>
          </p:cNvGrpSpPr>
          <p:nvPr/>
        </p:nvGrpSpPr>
        <p:grpSpPr bwMode="auto">
          <a:xfrm>
            <a:off x="2933700" y="2727325"/>
            <a:ext cx="1771650" cy="455613"/>
            <a:chOff x="1848" y="1718"/>
            <a:chExt cx="1116" cy="287"/>
          </a:xfrm>
        </p:grpSpPr>
        <p:sp>
          <p:nvSpPr>
            <p:cNvPr id="568352" name="Line 141"/>
            <p:cNvSpPr>
              <a:spLocks noChangeShapeType="1"/>
            </p:cNvSpPr>
            <p:nvPr/>
          </p:nvSpPr>
          <p:spPr bwMode="auto">
            <a:xfrm>
              <a:off x="1875" y="2005"/>
              <a:ext cx="105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53" name="Rectangle 150"/>
            <p:cNvSpPr>
              <a:spLocks noChangeArrowheads="1"/>
            </p:cNvSpPr>
            <p:nvPr/>
          </p:nvSpPr>
          <p:spPr bwMode="auto">
            <a:xfrm>
              <a:off x="1848" y="1718"/>
              <a:ext cx="11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microwaves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6" name="Group 168"/>
          <p:cNvGrpSpPr>
            <a:grpSpLocks/>
          </p:cNvGrpSpPr>
          <p:nvPr/>
        </p:nvGrpSpPr>
        <p:grpSpPr bwMode="auto">
          <a:xfrm>
            <a:off x="6577013" y="3549650"/>
            <a:ext cx="1098550" cy="455613"/>
            <a:chOff x="4143" y="2236"/>
            <a:chExt cx="692" cy="287"/>
          </a:xfrm>
        </p:grpSpPr>
        <p:sp>
          <p:nvSpPr>
            <p:cNvPr id="568350" name="Line 144"/>
            <p:cNvSpPr>
              <a:spLocks noChangeShapeType="1"/>
            </p:cNvSpPr>
            <p:nvPr/>
          </p:nvSpPr>
          <p:spPr bwMode="auto">
            <a:xfrm>
              <a:off x="4172" y="2523"/>
              <a:ext cx="625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51" name="Rectangle 151"/>
            <p:cNvSpPr>
              <a:spLocks noChangeArrowheads="1"/>
            </p:cNvSpPr>
            <p:nvPr/>
          </p:nvSpPr>
          <p:spPr bwMode="auto">
            <a:xfrm>
              <a:off x="4143" y="2236"/>
              <a:ext cx="69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X-rays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2" name="Group 164"/>
          <p:cNvGrpSpPr>
            <a:grpSpLocks/>
          </p:cNvGrpSpPr>
          <p:nvPr/>
        </p:nvGrpSpPr>
        <p:grpSpPr bwMode="auto">
          <a:xfrm>
            <a:off x="1035050" y="3581400"/>
            <a:ext cx="1358900" cy="466725"/>
            <a:chOff x="652" y="2256"/>
            <a:chExt cx="856" cy="294"/>
          </a:xfrm>
        </p:grpSpPr>
        <p:sp>
          <p:nvSpPr>
            <p:cNvPr id="568348" name="Line 143"/>
            <p:cNvSpPr>
              <a:spLocks noChangeShapeType="1"/>
            </p:cNvSpPr>
            <p:nvPr/>
          </p:nvSpPr>
          <p:spPr bwMode="auto">
            <a:xfrm>
              <a:off x="1188" y="2550"/>
              <a:ext cx="209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49" name="Rectangle 152"/>
            <p:cNvSpPr>
              <a:spLocks noChangeArrowheads="1"/>
            </p:cNvSpPr>
            <p:nvPr/>
          </p:nvSpPr>
          <p:spPr bwMode="auto">
            <a:xfrm>
              <a:off x="652" y="2256"/>
              <a:ext cx="8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AM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3" name="Group 165"/>
          <p:cNvGrpSpPr>
            <a:grpSpLocks/>
          </p:cNvGrpSpPr>
          <p:nvPr/>
        </p:nvGrpSpPr>
        <p:grpSpPr bwMode="auto">
          <a:xfrm>
            <a:off x="2273300" y="3581400"/>
            <a:ext cx="1149350" cy="466725"/>
            <a:chOff x="1432" y="2256"/>
            <a:chExt cx="724" cy="294"/>
          </a:xfrm>
        </p:grpSpPr>
        <p:sp>
          <p:nvSpPr>
            <p:cNvPr id="568346" name="Line 142"/>
            <p:cNvSpPr>
              <a:spLocks noChangeShapeType="1"/>
            </p:cNvSpPr>
            <p:nvPr/>
          </p:nvSpPr>
          <p:spPr bwMode="auto">
            <a:xfrm>
              <a:off x="1722" y="2550"/>
              <a:ext cx="36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med" len="sm"/>
              <a:tailEnd type="triangle" w="med" len="sm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47" name="Rectangle 153"/>
            <p:cNvSpPr>
              <a:spLocks noChangeArrowheads="1"/>
            </p:cNvSpPr>
            <p:nvPr/>
          </p:nvSpPr>
          <p:spPr bwMode="auto">
            <a:xfrm>
              <a:off x="1432" y="2256"/>
              <a:ext cx="72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FM/TV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  <p:grpSp>
        <p:nvGrpSpPr>
          <p:cNvPr id="498854" name="Group 166"/>
          <p:cNvGrpSpPr>
            <a:grpSpLocks/>
          </p:cNvGrpSpPr>
          <p:nvPr/>
        </p:nvGrpSpPr>
        <p:grpSpPr bwMode="auto">
          <a:xfrm>
            <a:off x="3062288" y="3271838"/>
            <a:ext cx="1793875" cy="720725"/>
            <a:chOff x="1929" y="2061"/>
            <a:chExt cx="1130" cy="454"/>
          </a:xfrm>
        </p:grpSpPr>
        <p:sp>
          <p:nvSpPr>
            <p:cNvPr id="568344" name="Line 154"/>
            <p:cNvSpPr>
              <a:spLocks noChangeShapeType="1"/>
            </p:cNvSpPr>
            <p:nvPr/>
          </p:nvSpPr>
          <p:spPr bwMode="auto">
            <a:xfrm>
              <a:off x="2085" y="2289"/>
              <a:ext cx="0" cy="2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568345" name="Rectangle 155"/>
            <p:cNvSpPr>
              <a:spLocks noChangeArrowheads="1"/>
            </p:cNvSpPr>
            <p:nvPr/>
          </p:nvSpPr>
          <p:spPr bwMode="auto">
            <a:xfrm>
              <a:off x="1929" y="2061"/>
              <a:ext cx="113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2000">
                  <a:solidFill>
                    <a:srgbClr val="000066"/>
                  </a:solidFill>
                </a:rPr>
                <a:t>cell phones</a:t>
              </a:r>
              <a:endParaRPr lang="en-GB" sz="2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98755"/>
                                        </p:tgtEl>
                                      </p:cBhvr>
                                      <p:by x="5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3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94265E-6 L 0.20382 1.9426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98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98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9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4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49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9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55" grpId="0" animBg="1"/>
      <p:bldP spid="498755" grpId="1" animBg="1"/>
      <p:bldP spid="498693" grpId="0"/>
      <p:bldP spid="498704" grpId="0"/>
      <p:bldP spid="498741" grpId="0" animBg="1"/>
      <p:bldP spid="4987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1843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398BB-DDCD-4482-ADE9-EDAE354AA48A}" type="slidenum">
              <a:rPr lang="en-ZA" smtClean="0">
                <a:cs typeface="Arial" charset="0"/>
              </a:rPr>
              <a:pPr/>
              <a:t>3</a:t>
            </a:fld>
            <a:endParaRPr lang="en-ZA" smtClean="0">
              <a:cs typeface="Arial" charset="0"/>
            </a:endParaRPr>
          </a:p>
        </p:txBody>
      </p:sp>
      <p:grpSp>
        <p:nvGrpSpPr>
          <p:cNvPr id="289968" name="Group 176"/>
          <p:cNvGrpSpPr>
            <a:grpSpLocks/>
          </p:cNvGrpSpPr>
          <p:nvPr/>
        </p:nvGrpSpPr>
        <p:grpSpPr bwMode="auto">
          <a:xfrm>
            <a:off x="6597650" y="4098925"/>
            <a:ext cx="815975" cy="676275"/>
            <a:chOff x="1941" y="2211"/>
            <a:chExt cx="514" cy="426"/>
          </a:xfrm>
        </p:grpSpPr>
        <p:sp>
          <p:nvSpPr>
            <p:cNvPr id="18597" name="Rectangle 177"/>
            <p:cNvSpPr>
              <a:spLocks noChangeArrowheads="1"/>
            </p:cNvSpPr>
            <p:nvPr/>
          </p:nvSpPr>
          <p:spPr bwMode="auto">
            <a:xfrm>
              <a:off x="1941" y="2211"/>
              <a:ext cx="514" cy="4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598" name="Rectangle 178"/>
            <p:cNvSpPr>
              <a:spLocks noChangeArrowheads="1"/>
            </p:cNvSpPr>
            <p:nvPr/>
          </p:nvSpPr>
          <p:spPr bwMode="auto">
            <a:xfrm>
              <a:off x="1986" y="2256"/>
              <a:ext cx="424" cy="1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599" name="Freeform 179"/>
            <p:cNvSpPr>
              <a:spLocks/>
            </p:cNvSpPr>
            <p:nvPr/>
          </p:nvSpPr>
          <p:spPr bwMode="auto">
            <a:xfrm>
              <a:off x="2010" y="2256"/>
              <a:ext cx="381" cy="99"/>
            </a:xfrm>
            <a:custGeom>
              <a:avLst/>
              <a:gdLst>
                <a:gd name="T0" fmla="*/ 0 w 770"/>
                <a:gd name="T1" fmla="*/ 3 h 171"/>
                <a:gd name="T2" fmla="*/ 5 w 770"/>
                <a:gd name="T3" fmla="*/ 3 h 171"/>
                <a:gd name="T4" fmla="*/ 0 60000 65536"/>
                <a:gd name="T5" fmla="*/ 0 60000 65536"/>
                <a:gd name="T6" fmla="*/ 0 w 770"/>
                <a:gd name="T7" fmla="*/ 0 h 171"/>
                <a:gd name="T8" fmla="*/ 770 w 770"/>
                <a:gd name="T9" fmla="*/ 171 h 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0" h="171">
                  <a:moveTo>
                    <a:pt x="0" y="170"/>
                  </a:moveTo>
                  <a:cubicBezTo>
                    <a:pt x="190" y="0"/>
                    <a:pt x="600" y="10"/>
                    <a:pt x="770" y="17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0" name="Freeform 180"/>
            <p:cNvSpPr>
              <a:spLocks/>
            </p:cNvSpPr>
            <p:nvPr/>
          </p:nvSpPr>
          <p:spPr bwMode="auto">
            <a:xfrm>
              <a:off x="2010" y="2277"/>
              <a:ext cx="381" cy="108"/>
            </a:xfrm>
            <a:custGeom>
              <a:avLst/>
              <a:gdLst>
                <a:gd name="T0" fmla="*/ 0 w 770"/>
                <a:gd name="T1" fmla="*/ 7 h 171"/>
                <a:gd name="T2" fmla="*/ 5 w 770"/>
                <a:gd name="T3" fmla="*/ 7 h 171"/>
                <a:gd name="T4" fmla="*/ 0 60000 65536"/>
                <a:gd name="T5" fmla="*/ 0 60000 65536"/>
                <a:gd name="T6" fmla="*/ 0 w 770"/>
                <a:gd name="T7" fmla="*/ 0 h 171"/>
                <a:gd name="T8" fmla="*/ 770 w 770"/>
                <a:gd name="T9" fmla="*/ 171 h 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0" h="171">
                  <a:moveTo>
                    <a:pt x="0" y="170"/>
                  </a:moveTo>
                  <a:cubicBezTo>
                    <a:pt x="190" y="0"/>
                    <a:pt x="600" y="10"/>
                    <a:pt x="770" y="17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1" name="Text Box 181"/>
            <p:cNvSpPr txBox="1">
              <a:spLocks noChangeArrowheads="1"/>
            </p:cNvSpPr>
            <p:nvPr/>
          </p:nvSpPr>
          <p:spPr bwMode="auto">
            <a:xfrm>
              <a:off x="2107" y="2424"/>
              <a:ext cx="18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>
                  <a:ea typeface="굴림" pitchFamily="34" charset="-127"/>
                </a:rPr>
                <a:t>G</a:t>
              </a:r>
              <a:endParaRPr lang="en-ZA" sz="2000"/>
            </a:p>
          </p:txBody>
        </p:sp>
        <p:sp>
          <p:nvSpPr>
            <p:cNvPr id="18602" name="Oval 182"/>
            <p:cNvSpPr>
              <a:spLocks noChangeAspect="1" noChangeArrowheads="1"/>
            </p:cNvSpPr>
            <p:nvPr/>
          </p:nvSpPr>
          <p:spPr bwMode="auto">
            <a:xfrm>
              <a:off x="2332" y="2529"/>
              <a:ext cx="69" cy="6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603" name="Oval 183"/>
            <p:cNvSpPr>
              <a:spLocks noChangeAspect="1" noChangeArrowheads="1"/>
            </p:cNvSpPr>
            <p:nvPr/>
          </p:nvSpPr>
          <p:spPr bwMode="auto">
            <a:xfrm>
              <a:off x="1984" y="2529"/>
              <a:ext cx="68" cy="68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grpSp>
        <p:nvGrpSpPr>
          <p:cNvPr id="289976" name="Group 184"/>
          <p:cNvGrpSpPr>
            <a:grpSpLocks/>
          </p:cNvGrpSpPr>
          <p:nvPr/>
        </p:nvGrpSpPr>
        <p:grpSpPr bwMode="auto">
          <a:xfrm>
            <a:off x="7015163" y="4238625"/>
            <a:ext cx="0" cy="831850"/>
            <a:chOff x="5120" y="2300"/>
            <a:chExt cx="0" cy="524"/>
          </a:xfrm>
        </p:grpSpPr>
        <p:sp>
          <p:nvSpPr>
            <p:cNvPr id="18595" name="Line 185"/>
            <p:cNvSpPr>
              <a:spLocks noChangeShapeType="1"/>
            </p:cNvSpPr>
            <p:nvPr/>
          </p:nvSpPr>
          <p:spPr bwMode="auto">
            <a:xfrm flipV="1">
              <a:off x="5120" y="2300"/>
              <a:ext cx="0" cy="14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8596" name="Line 186"/>
            <p:cNvSpPr>
              <a:spLocks noChangeShapeType="1"/>
            </p:cNvSpPr>
            <p:nvPr/>
          </p:nvSpPr>
          <p:spPr bwMode="auto">
            <a:xfrm>
              <a:off x="5120" y="2677"/>
              <a:ext cx="0" cy="147"/>
            </a:xfrm>
            <a:prstGeom prst="line">
              <a:avLst/>
            </a:prstGeom>
            <a:noFill/>
            <a:ln w="15875">
              <a:solidFill>
                <a:srgbClr val="EBEBFF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INDUCED CURRENTS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In 1831 Michael Faraday speculated that…</a:t>
            </a:r>
            <a:endParaRPr lang="en-ZA" smtClean="0"/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541338" y="1844675"/>
            <a:ext cx="8412162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100">
                <a:solidFill>
                  <a:srgbClr val="000066"/>
                </a:solidFill>
              </a:rPr>
              <a:t>“good conductors of electricity, when placed within a sphere of magnetic action, should have current induced in them.”</a:t>
            </a:r>
            <a:endParaRPr lang="en-ZA" sz="2100">
              <a:solidFill>
                <a:srgbClr val="000066"/>
              </a:solidFill>
            </a:endParaRPr>
          </a:p>
        </p:txBody>
      </p:sp>
      <p:grpSp>
        <p:nvGrpSpPr>
          <p:cNvPr id="289998" name="Group 206"/>
          <p:cNvGrpSpPr>
            <a:grpSpLocks/>
          </p:cNvGrpSpPr>
          <p:nvPr/>
        </p:nvGrpSpPr>
        <p:grpSpPr bwMode="auto">
          <a:xfrm>
            <a:off x="6357938" y="2754313"/>
            <a:ext cx="1355725" cy="1908175"/>
            <a:chOff x="3666" y="1855"/>
            <a:chExt cx="854" cy="1202"/>
          </a:xfrm>
        </p:grpSpPr>
        <p:grpSp>
          <p:nvGrpSpPr>
            <p:cNvPr id="18498" name="Group 6"/>
            <p:cNvGrpSpPr>
              <a:grpSpLocks/>
            </p:cNvGrpSpPr>
            <p:nvPr/>
          </p:nvGrpSpPr>
          <p:grpSpPr bwMode="auto">
            <a:xfrm>
              <a:off x="3666" y="1855"/>
              <a:ext cx="854" cy="1000"/>
              <a:chOff x="8184" y="8945"/>
              <a:chExt cx="2231" cy="2430"/>
            </a:xfrm>
          </p:grpSpPr>
          <p:grpSp>
            <p:nvGrpSpPr>
              <p:cNvPr id="18501" name="Group 7"/>
              <p:cNvGrpSpPr>
                <a:grpSpLocks/>
              </p:cNvGrpSpPr>
              <p:nvPr/>
            </p:nvGrpSpPr>
            <p:grpSpPr bwMode="auto">
              <a:xfrm>
                <a:off x="8184" y="8983"/>
                <a:ext cx="2231" cy="1825"/>
                <a:chOff x="8184" y="8983"/>
                <a:chExt cx="2231" cy="1825"/>
              </a:xfrm>
            </p:grpSpPr>
            <p:grpSp>
              <p:nvGrpSpPr>
                <p:cNvPr id="18505" name="Group 8"/>
                <p:cNvGrpSpPr>
                  <a:grpSpLocks/>
                </p:cNvGrpSpPr>
                <p:nvPr/>
              </p:nvGrpSpPr>
              <p:grpSpPr bwMode="auto">
                <a:xfrm>
                  <a:off x="8184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8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93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94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88" name="Group 12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91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92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89" name="Freeform 15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90" name="Freeform 16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06" name="Group 17"/>
                <p:cNvGrpSpPr>
                  <a:grpSpLocks/>
                </p:cNvGrpSpPr>
                <p:nvPr/>
              </p:nvGrpSpPr>
              <p:grpSpPr bwMode="auto">
                <a:xfrm>
                  <a:off x="8278" y="8983"/>
                  <a:ext cx="1383" cy="1825"/>
                  <a:chOff x="9264" y="9333"/>
                  <a:chExt cx="1525" cy="2014"/>
                </a:xfrm>
              </p:grpSpPr>
              <p:grpSp>
                <p:nvGrpSpPr>
                  <p:cNvPr id="18579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85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86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80" name="Group 21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83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84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81" name="Freeform 24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82" name="Freeform 25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07" name="Group 26"/>
                <p:cNvGrpSpPr>
                  <a:grpSpLocks/>
                </p:cNvGrpSpPr>
                <p:nvPr/>
              </p:nvGrpSpPr>
              <p:grpSpPr bwMode="auto">
                <a:xfrm>
                  <a:off x="8373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7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77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78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72" name="Group 30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75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76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73" name="Freeform 33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74" name="Freeform 34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08" name="Group 35"/>
                <p:cNvGrpSpPr>
                  <a:grpSpLocks/>
                </p:cNvGrpSpPr>
                <p:nvPr/>
              </p:nvGrpSpPr>
              <p:grpSpPr bwMode="auto">
                <a:xfrm>
                  <a:off x="8467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6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69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70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64" name="Group 39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67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68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65" name="Freeform 42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66" name="Freeform 43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09" name="Group 44"/>
                <p:cNvGrpSpPr>
                  <a:grpSpLocks/>
                </p:cNvGrpSpPr>
                <p:nvPr/>
              </p:nvGrpSpPr>
              <p:grpSpPr bwMode="auto">
                <a:xfrm>
                  <a:off x="8561" y="8983"/>
                  <a:ext cx="1383" cy="1825"/>
                  <a:chOff x="9264" y="9333"/>
                  <a:chExt cx="1525" cy="2014"/>
                </a:xfrm>
              </p:grpSpPr>
              <p:grpSp>
                <p:nvGrpSpPr>
                  <p:cNvPr id="1855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61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62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56" name="Group 48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59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60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57" name="Freeform 51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58" name="Freeform 52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10" name="Group 53"/>
                <p:cNvGrpSpPr>
                  <a:grpSpLocks/>
                </p:cNvGrpSpPr>
                <p:nvPr/>
              </p:nvGrpSpPr>
              <p:grpSpPr bwMode="auto">
                <a:xfrm>
                  <a:off x="8655" y="8983"/>
                  <a:ext cx="1383" cy="1825"/>
                  <a:chOff x="9264" y="9333"/>
                  <a:chExt cx="1525" cy="2014"/>
                </a:xfrm>
              </p:grpSpPr>
              <p:grpSp>
                <p:nvGrpSpPr>
                  <p:cNvPr id="18547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53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54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48" name="Group 57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51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52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49" name="Freeform 60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50" name="Freeform 61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11" name="Group 62"/>
                <p:cNvGrpSpPr>
                  <a:grpSpLocks/>
                </p:cNvGrpSpPr>
                <p:nvPr/>
              </p:nvGrpSpPr>
              <p:grpSpPr bwMode="auto">
                <a:xfrm>
                  <a:off x="8750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3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45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46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40" name="Group 66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43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44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41" name="Freeform 69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42" name="Freeform 70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12" name="Group 71"/>
                <p:cNvGrpSpPr>
                  <a:grpSpLocks/>
                </p:cNvGrpSpPr>
                <p:nvPr/>
              </p:nvGrpSpPr>
              <p:grpSpPr bwMode="auto">
                <a:xfrm>
                  <a:off x="8844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31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37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38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32" name="Group 75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35" name="Freeform 76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36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33" name="Freeform 78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34" name="Freeform 79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13" name="Group 80"/>
                <p:cNvGrpSpPr>
                  <a:grpSpLocks/>
                </p:cNvGrpSpPr>
                <p:nvPr/>
              </p:nvGrpSpPr>
              <p:grpSpPr bwMode="auto">
                <a:xfrm>
                  <a:off x="8938" y="8983"/>
                  <a:ext cx="1383" cy="1825"/>
                  <a:chOff x="9264" y="9333"/>
                  <a:chExt cx="1525" cy="2014"/>
                </a:xfrm>
              </p:grpSpPr>
              <p:grpSp>
                <p:nvGrpSpPr>
                  <p:cNvPr id="18523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29" name="Freeform 82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30" name="Freeform 83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24" name="Group 84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27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28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25" name="Freeform 87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26" name="Freeform 88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514" name="Group 89"/>
                <p:cNvGrpSpPr>
                  <a:grpSpLocks/>
                </p:cNvGrpSpPr>
                <p:nvPr/>
              </p:nvGrpSpPr>
              <p:grpSpPr bwMode="auto">
                <a:xfrm>
                  <a:off x="9033" y="8983"/>
                  <a:ext cx="1382" cy="1825"/>
                  <a:chOff x="9264" y="9333"/>
                  <a:chExt cx="1525" cy="2014"/>
                </a:xfrm>
              </p:grpSpPr>
              <p:grpSp>
                <p:nvGrpSpPr>
                  <p:cNvPr id="18515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10030" y="9382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21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22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516" name="Group 93"/>
                  <p:cNvGrpSpPr>
                    <a:grpSpLocks/>
                  </p:cNvGrpSpPr>
                  <p:nvPr/>
                </p:nvGrpSpPr>
                <p:grpSpPr bwMode="auto">
                  <a:xfrm flipH="1">
                    <a:off x="9326" y="9383"/>
                    <a:ext cx="712" cy="1920"/>
                    <a:chOff x="10030" y="9382"/>
                    <a:chExt cx="712" cy="1920"/>
                  </a:xfrm>
                </p:grpSpPr>
                <p:sp>
                  <p:nvSpPr>
                    <p:cNvPr id="18519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10030" y="9382"/>
                      <a:ext cx="712" cy="1920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848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63500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520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10037" y="9425"/>
                      <a:ext cx="627" cy="1834"/>
                    </a:xfrm>
                    <a:custGeom>
                      <a:avLst/>
                      <a:gdLst>
                        <a:gd name="T0" fmla="*/ 0 w 640"/>
                        <a:gd name="T1" fmla="*/ 0 h 2200"/>
                        <a:gd name="T2" fmla="*/ 1 w 640"/>
                        <a:gd name="T3" fmla="*/ 616 h 2200"/>
                        <a:gd name="T4" fmla="*/ 0 60000 65536"/>
                        <a:gd name="T5" fmla="*/ 0 60000 65536"/>
                        <a:gd name="T6" fmla="*/ 0 w 640"/>
                        <a:gd name="T7" fmla="*/ 0 h 2200"/>
                        <a:gd name="T8" fmla="*/ 640 w 640"/>
                        <a:gd name="T9" fmla="*/ 2200 h 220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0" h="2200">
                          <a:moveTo>
                            <a:pt x="0" y="0"/>
                          </a:moveTo>
                          <a:cubicBezTo>
                            <a:pt x="640" y="0"/>
                            <a:pt x="630" y="2200"/>
                            <a:pt x="1" y="2200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8517" name="Freeform 96"/>
                  <p:cNvSpPr>
                    <a:spLocks/>
                  </p:cNvSpPr>
                  <p:nvPr/>
                </p:nvSpPr>
                <p:spPr bwMode="auto">
                  <a:xfrm flipH="1">
                    <a:off x="9264" y="9333"/>
                    <a:ext cx="775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518" name="Freeform 97"/>
                  <p:cNvSpPr>
                    <a:spLocks/>
                  </p:cNvSpPr>
                  <p:nvPr/>
                </p:nvSpPr>
                <p:spPr bwMode="auto">
                  <a:xfrm>
                    <a:off x="10050" y="9333"/>
                    <a:ext cx="739" cy="2014"/>
                  </a:xfrm>
                  <a:custGeom>
                    <a:avLst/>
                    <a:gdLst>
                      <a:gd name="T0" fmla="*/ 0 w 640"/>
                      <a:gd name="T1" fmla="*/ 0 h 2200"/>
                      <a:gd name="T2" fmla="*/ 1 w 640"/>
                      <a:gd name="T3" fmla="*/ 1185 h 2200"/>
                      <a:gd name="T4" fmla="*/ 0 60000 65536"/>
                      <a:gd name="T5" fmla="*/ 0 60000 65536"/>
                      <a:gd name="T6" fmla="*/ 0 w 640"/>
                      <a:gd name="T7" fmla="*/ 0 h 2200"/>
                      <a:gd name="T8" fmla="*/ 640 w 640"/>
                      <a:gd name="T9" fmla="*/ 2200 h 22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40" h="2200">
                        <a:moveTo>
                          <a:pt x="0" y="0"/>
                        </a:moveTo>
                        <a:cubicBezTo>
                          <a:pt x="640" y="0"/>
                          <a:pt x="630" y="2200"/>
                          <a:pt x="1" y="22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8502" name="Freeform 98"/>
              <p:cNvSpPr>
                <a:spLocks/>
              </p:cNvSpPr>
              <p:nvPr/>
            </p:nvSpPr>
            <p:spPr bwMode="auto">
              <a:xfrm>
                <a:off x="8275" y="8986"/>
                <a:ext cx="554" cy="2384"/>
              </a:xfrm>
              <a:custGeom>
                <a:avLst/>
                <a:gdLst>
                  <a:gd name="T0" fmla="*/ 554 w 554"/>
                  <a:gd name="T1" fmla="*/ 0 h 2384"/>
                  <a:gd name="T2" fmla="*/ 10 w 554"/>
                  <a:gd name="T3" fmla="*/ 809 h 2384"/>
                  <a:gd name="T4" fmla="*/ 15 w 554"/>
                  <a:gd name="T5" fmla="*/ 2384 h 2384"/>
                  <a:gd name="T6" fmla="*/ 90 w 554"/>
                  <a:gd name="T7" fmla="*/ 2384 h 2384"/>
                  <a:gd name="T8" fmla="*/ 90 w 554"/>
                  <a:gd name="T9" fmla="*/ 809 h 2384"/>
                  <a:gd name="T10" fmla="*/ 554 w 554"/>
                  <a:gd name="T11" fmla="*/ 0 h 2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54"/>
                  <a:gd name="T19" fmla="*/ 0 h 2384"/>
                  <a:gd name="T20" fmla="*/ 554 w 554"/>
                  <a:gd name="T21" fmla="*/ 2384 h 23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54" h="2384">
                    <a:moveTo>
                      <a:pt x="554" y="0"/>
                    </a:moveTo>
                    <a:cubicBezTo>
                      <a:pt x="284" y="3"/>
                      <a:pt x="20" y="354"/>
                      <a:pt x="10" y="809"/>
                    </a:cubicBezTo>
                    <a:cubicBezTo>
                      <a:pt x="0" y="1264"/>
                      <a:pt x="15" y="2029"/>
                      <a:pt x="15" y="2384"/>
                    </a:cubicBezTo>
                    <a:cubicBezTo>
                      <a:pt x="15" y="2384"/>
                      <a:pt x="85" y="2384"/>
                      <a:pt x="90" y="2384"/>
                    </a:cubicBezTo>
                    <a:cubicBezTo>
                      <a:pt x="90" y="1999"/>
                      <a:pt x="75" y="1319"/>
                      <a:pt x="90" y="809"/>
                    </a:cubicBezTo>
                    <a:cubicBezTo>
                      <a:pt x="105" y="299"/>
                      <a:pt x="415" y="24"/>
                      <a:pt x="554" y="0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3" name="Freeform 99"/>
              <p:cNvSpPr>
                <a:spLocks/>
              </p:cNvSpPr>
              <p:nvPr/>
            </p:nvSpPr>
            <p:spPr bwMode="auto">
              <a:xfrm>
                <a:off x="9700" y="8945"/>
                <a:ext cx="554" cy="2430"/>
              </a:xfrm>
              <a:custGeom>
                <a:avLst/>
                <a:gdLst>
                  <a:gd name="T0" fmla="*/ 0 w 554"/>
                  <a:gd name="T1" fmla="*/ 41 h 2430"/>
                  <a:gd name="T2" fmla="*/ 544 w 554"/>
                  <a:gd name="T3" fmla="*/ 850 h 2430"/>
                  <a:gd name="T4" fmla="*/ 545 w 554"/>
                  <a:gd name="T5" fmla="*/ 2425 h 2430"/>
                  <a:gd name="T6" fmla="*/ 455 w 554"/>
                  <a:gd name="T7" fmla="*/ 2420 h 2430"/>
                  <a:gd name="T8" fmla="*/ 455 w 554"/>
                  <a:gd name="T9" fmla="*/ 860 h 2430"/>
                  <a:gd name="T10" fmla="*/ 15 w 554"/>
                  <a:gd name="T11" fmla="*/ 115 h 2430"/>
                  <a:gd name="T12" fmla="*/ 0 w 554"/>
                  <a:gd name="T13" fmla="*/ 41 h 24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54"/>
                  <a:gd name="T22" fmla="*/ 0 h 2430"/>
                  <a:gd name="T23" fmla="*/ 554 w 554"/>
                  <a:gd name="T24" fmla="*/ 2430 h 24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54" h="2430">
                    <a:moveTo>
                      <a:pt x="0" y="41"/>
                    </a:moveTo>
                    <a:cubicBezTo>
                      <a:pt x="315" y="0"/>
                      <a:pt x="534" y="395"/>
                      <a:pt x="544" y="850"/>
                    </a:cubicBezTo>
                    <a:cubicBezTo>
                      <a:pt x="554" y="1305"/>
                      <a:pt x="545" y="2070"/>
                      <a:pt x="545" y="2425"/>
                    </a:cubicBezTo>
                    <a:cubicBezTo>
                      <a:pt x="545" y="2425"/>
                      <a:pt x="455" y="2430"/>
                      <a:pt x="455" y="2420"/>
                    </a:cubicBezTo>
                    <a:cubicBezTo>
                      <a:pt x="455" y="2035"/>
                      <a:pt x="465" y="1220"/>
                      <a:pt x="455" y="860"/>
                    </a:cubicBezTo>
                    <a:cubicBezTo>
                      <a:pt x="445" y="500"/>
                      <a:pt x="270" y="130"/>
                      <a:pt x="15" y="115"/>
                    </a:cubicBezTo>
                    <a:cubicBezTo>
                      <a:pt x="0" y="70"/>
                      <a:pt x="6" y="55"/>
                      <a:pt x="0" y="41"/>
                    </a:cubicBez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4" name="Freeform 100"/>
              <p:cNvSpPr>
                <a:spLocks/>
              </p:cNvSpPr>
              <p:nvPr/>
            </p:nvSpPr>
            <p:spPr bwMode="auto">
              <a:xfrm>
                <a:off x="9678" y="8991"/>
                <a:ext cx="60" cy="69"/>
              </a:xfrm>
              <a:custGeom>
                <a:avLst/>
                <a:gdLst>
                  <a:gd name="T0" fmla="*/ 0 w 60"/>
                  <a:gd name="T1" fmla="*/ 3 h 69"/>
                  <a:gd name="T2" fmla="*/ 45 w 60"/>
                  <a:gd name="T3" fmla="*/ 0 h 69"/>
                  <a:gd name="T4" fmla="*/ 60 w 60"/>
                  <a:gd name="T5" fmla="*/ 66 h 69"/>
                  <a:gd name="T6" fmla="*/ 3 w 60"/>
                  <a:gd name="T7" fmla="*/ 69 h 69"/>
                  <a:gd name="T8" fmla="*/ 0 w 60"/>
                  <a:gd name="T9" fmla="*/ 3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69"/>
                  <a:gd name="T17" fmla="*/ 60 w 60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69">
                    <a:moveTo>
                      <a:pt x="0" y="3"/>
                    </a:moveTo>
                    <a:lnTo>
                      <a:pt x="45" y="0"/>
                    </a:lnTo>
                    <a:lnTo>
                      <a:pt x="60" y="66"/>
                    </a:lnTo>
                    <a:lnTo>
                      <a:pt x="3" y="6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99" name="Freeform 118"/>
            <p:cNvSpPr>
              <a:spLocks/>
            </p:cNvSpPr>
            <p:nvPr/>
          </p:nvSpPr>
          <p:spPr bwMode="auto">
            <a:xfrm>
              <a:off x="3718" y="2848"/>
              <a:ext cx="147" cy="209"/>
            </a:xfrm>
            <a:custGeom>
              <a:avLst/>
              <a:gdLst>
                <a:gd name="T0" fmla="*/ 0 w 247"/>
                <a:gd name="T1" fmla="*/ 0 h 352"/>
                <a:gd name="T2" fmla="*/ 0 w 247"/>
                <a:gd name="T3" fmla="*/ 9 h 352"/>
                <a:gd name="T4" fmla="*/ 7 w 247"/>
                <a:gd name="T5" fmla="*/ 9 h 352"/>
                <a:gd name="T6" fmla="*/ 0 60000 65536"/>
                <a:gd name="T7" fmla="*/ 0 60000 65536"/>
                <a:gd name="T8" fmla="*/ 0 60000 65536"/>
                <a:gd name="T9" fmla="*/ 0 w 247"/>
                <a:gd name="T10" fmla="*/ 0 h 352"/>
                <a:gd name="T11" fmla="*/ 247 w 247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7" h="352">
                  <a:moveTo>
                    <a:pt x="0" y="0"/>
                  </a:moveTo>
                  <a:lnTo>
                    <a:pt x="0" y="352"/>
                  </a:lnTo>
                  <a:lnTo>
                    <a:pt x="247" y="35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Freeform 119"/>
            <p:cNvSpPr>
              <a:spLocks/>
            </p:cNvSpPr>
            <p:nvPr/>
          </p:nvSpPr>
          <p:spPr bwMode="auto">
            <a:xfrm flipH="1">
              <a:off x="4275" y="2848"/>
              <a:ext cx="165" cy="209"/>
            </a:xfrm>
            <a:custGeom>
              <a:avLst/>
              <a:gdLst>
                <a:gd name="T0" fmla="*/ 0 w 247"/>
                <a:gd name="T1" fmla="*/ 0 h 352"/>
                <a:gd name="T2" fmla="*/ 0 w 247"/>
                <a:gd name="T3" fmla="*/ 9 h 352"/>
                <a:gd name="T4" fmla="*/ 15 w 247"/>
                <a:gd name="T5" fmla="*/ 9 h 352"/>
                <a:gd name="T6" fmla="*/ 0 60000 65536"/>
                <a:gd name="T7" fmla="*/ 0 60000 65536"/>
                <a:gd name="T8" fmla="*/ 0 60000 65536"/>
                <a:gd name="T9" fmla="*/ 0 w 247"/>
                <a:gd name="T10" fmla="*/ 0 h 352"/>
                <a:gd name="T11" fmla="*/ 247 w 247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7" h="352">
                  <a:moveTo>
                    <a:pt x="0" y="0"/>
                  </a:moveTo>
                  <a:lnTo>
                    <a:pt x="0" y="352"/>
                  </a:lnTo>
                  <a:lnTo>
                    <a:pt x="247" y="35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912" name="AutoShape 120"/>
          <p:cNvSpPr>
            <a:spLocks noChangeArrowheads="1"/>
          </p:cNvSpPr>
          <p:nvPr/>
        </p:nvSpPr>
        <p:spPr bwMode="auto">
          <a:xfrm>
            <a:off x="1609725" y="2784475"/>
            <a:ext cx="1306513" cy="13081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425" y="10800"/>
                </a:moveTo>
                <a:cubicBezTo>
                  <a:pt x="3425" y="14873"/>
                  <a:pt x="6727" y="18175"/>
                  <a:pt x="10800" y="18175"/>
                </a:cubicBezTo>
                <a:cubicBezTo>
                  <a:pt x="14873" y="18175"/>
                  <a:pt x="18175" y="14873"/>
                  <a:pt x="18175" y="10800"/>
                </a:cubicBezTo>
                <a:cubicBezTo>
                  <a:pt x="18175" y="6727"/>
                  <a:pt x="14873" y="3425"/>
                  <a:pt x="10800" y="3425"/>
                </a:cubicBezTo>
                <a:cubicBezTo>
                  <a:pt x="6727" y="3425"/>
                  <a:pt x="3425" y="6727"/>
                  <a:pt x="3425" y="1080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2A2A2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9963" name="Group 171"/>
          <p:cNvGrpSpPr>
            <a:grpSpLocks/>
          </p:cNvGrpSpPr>
          <p:nvPr/>
        </p:nvGrpSpPr>
        <p:grpSpPr bwMode="auto">
          <a:xfrm>
            <a:off x="3270250" y="3425825"/>
            <a:ext cx="815975" cy="676275"/>
            <a:chOff x="1941" y="2211"/>
            <a:chExt cx="514" cy="426"/>
          </a:xfrm>
        </p:grpSpPr>
        <p:sp>
          <p:nvSpPr>
            <p:cNvPr id="18491" name="Rectangle 121"/>
            <p:cNvSpPr>
              <a:spLocks noChangeArrowheads="1"/>
            </p:cNvSpPr>
            <p:nvPr/>
          </p:nvSpPr>
          <p:spPr bwMode="auto">
            <a:xfrm>
              <a:off x="1941" y="2211"/>
              <a:ext cx="514" cy="4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492" name="Rectangle 122"/>
            <p:cNvSpPr>
              <a:spLocks noChangeArrowheads="1"/>
            </p:cNvSpPr>
            <p:nvPr/>
          </p:nvSpPr>
          <p:spPr bwMode="auto">
            <a:xfrm>
              <a:off x="1986" y="2256"/>
              <a:ext cx="424" cy="1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493" name="Freeform 123"/>
            <p:cNvSpPr>
              <a:spLocks/>
            </p:cNvSpPr>
            <p:nvPr/>
          </p:nvSpPr>
          <p:spPr bwMode="auto">
            <a:xfrm>
              <a:off x="2010" y="2256"/>
              <a:ext cx="381" cy="99"/>
            </a:xfrm>
            <a:custGeom>
              <a:avLst/>
              <a:gdLst>
                <a:gd name="T0" fmla="*/ 0 w 770"/>
                <a:gd name="T1" fmla="*/ 3 h 171"/>
                <a:gd name="T2" fmla="*/ 5 w 770"/>
                <a:gd name="T3" fmla="*/ 3 h 171"/>
                <a:gd name="T4" fmla="*/ 0 60000 65536"/>
                <a:gd name="T5" fmla="*/ 0 60000 65536"/>
                <a:gd name="T6" fmla="*/ 0 w 770"/>
                <a:gd name="T7" fmla="*/ 0 h 171"/>
                <a:gd name="T8" fmla="*/ 770 w 770"/>
                <a:gd name="T9" fmla="*/ 171 h 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0" h="171">
                  <a:moveTo>
                    <a:pt x="0" y="170"/>
                  </a:moveTo>
                  <a:cubicBezTo>
                    <a:pt x="190" y="0"/>
                    <a:pt x="600" y="10"/>
                    <a:pt x="770" y="17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Freeform 124"/>
            <p:cNvSpPr>
              <a:spLocks/>
            </p:cNvSpPr>
            <p:nvPr/>
          </p:nvSpPr>
          <p:spPr bwMode="auto">
            <a:xfrm>
              <a:off x="2010" y="2277"/>
              <a:ext cx="381" cy="108"/>
            </a:xfrm>
            <a:custGeom>
              <a:avLst/>
              <a:gdLst>
                <a:gd name="T0" fmla="*/ 0 w 770"/>
                <a:gd name="T1" fmla="*/ 7 h 171"/>
                <a:gd name="T2" fmla="*/ 5 w 770"/>
                <a:gd name="T3" fmla="*/ 7 h 171"/>
                <a:gd name="T4" fmla="*/ 0 60000 65536"/>
                <a:gd name="T5" fmla="*/ 0 60000 65536"/>
                <a:gd name="T6" fmla="*/ 0 w 770"/>
                <a:gd name="T7" fmla="*/ 0 h 171"/>
                <a:gd name="T8" fmla="*/ 770 w 770"/>
                <a:gd name="T9" fmla="*/ 171 h 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70" h="171">
                  <a:moveTo>
                    <a:pt x="0" y="170"/>
                  </a:moveTo>
                  <a:cubicBezTo>
                    <a:pt x="190" y="0"/>
                    <a:pt x="600" y="10"/>
                    <a:pt x="770" y="17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Text Box 125"/>
            <p:cNvSpPr txBox="1">
              <a:spLocks noChangeArrowheads="1"/>
            </p:cNvSpPr>
            <p:nvPr/>
          </p:nvSpPr>
          <p:spPr bwMode="auto">
            <a:xfrm>
              <a:off x="2107" y="2424"/>
              <a:ext cx="18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>
                  <a:ea typeface="굴림" pitchFamily="34" charset="-127"/>
                </a:rPr>
                <a:t>G</a:t>
              </a:r>
              <a:endParaRPr lang="en-ZA" sz="2000"/>
            </a:p>
          </p:txBody>
        </p:sp>
        <p:sp>
          <p:nvSpPr>
            <p:cNvPr id="18496" name="Oval 126"/>
            <p:cNvSpPr>
              <a:spLocks noChangeAspect="1" noChangeArrowheads="1"/>
            </p:cNvSpPr>
            <p:nvPr/>
          </p:nvSpPr>
          <p:spPr bwMode="auto">
            <a:xfrm>
              <a:off x="2332" y="2529"/>
              <a:ext cx="69" cy="6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497" name="Oval 127"/>
            <p:cNvSpPr>
              <a:spLocks noChangeAspect="1" noChangeArrowheads="1"/>
            </p:cNvSpPr>
            <p:nvPr/>
          </p:nvSpPr>
          <p:spPr bwMode="auto">
            <a:xfrm>
              <a:off x="1984" y="2529"/>
              <a:ext cx="68" cy="68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grpSp>
        <p:nvGrpSpPr>
          <p:cNvPr id="289932" name="Group 140"/>
          <p:cNvGrpSpPr>
            <a:grpSpLocks/>
          </p:cNvGrpSpPr>
          <p:nvPr/>
        </p:nvGrpSpPr>
        <p:grpSpPr bwMode="auto">
          <a:xfrm>
            <a:off x="2509838" y="3013075"/>
            <a:ext cx="1868487" cy="971550"/>
            <a:chOff x="3942" y="1903"/>
            <a:chExt cx="786" cy="409"/>
          </a:xfrm>
        </p:grpSpPr>
        <p:sp>
          <p:nvSpPr>
            <p:cNvPr id="18484" name="Freeform 141"/>
            <p:cNvSpPr>
              <a:spLocks/>
            </p:cNvSpPr>
            <p:nvPr/>
          </p:nvSpPr>
          <p:spPr bwMode="auto">
            <a:xfrm>
              <a:off x="4065" y="1903"/>
              <a:ext cx="663" cy="408"/>
            </a:xfrm>
            <a:custGeom>
              <a:avLst/>
              <a:gdLst>
                <a:gd name="T0" fmla="*/ 0 w 1656"/>
                <a:gd name="T1" fmla="*/ 0 h 1020"/>
                <a:gd name="T2" fmla="*/ 0 w 1656"/>
                <a:gd name="T3" fmla="*/ 0 h 1020"/>
                <a:gd name="T4" fmla="*/ 3 w 1656"/>
                <a:gd name="T5" fmla="*/ 0 h 1020"/>
                <a:gd name="T6" fmla="*/ 3 w 1656"/>
                <a:gd name="T7" fmla="*/ 2 h 1020"/>
                <a:gd name="T8" fmla="*/ 2 w 1656"/>
                <a:gd name="T9" fmla="*/ 2 h 10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56"/>
                <a:gd name="T16" fmla="*/ 0 h 1020"/>
                <a:gd name="T17" fmla="*/ 1656 w 1656"/>
                <a:gd name="T18" fmla="*/ 1020 h 10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56" h="1020">
                  <a:moveTo>
                    <a:pt x="0" y="60"/>
                  </a:moveTo>
                  <a:lnTo>
                    <a:pt x="156" y="0"/>
                  </a:lnTo>
                  <a:lnTo>
                    <a:pt x="1656" y="0"/>
                  </a:lnTo>
                  <a:lnTo>
                    <a:pt x="1653" y="1020"/>
                  </a:lnTo>
                  <a:lnTo>
                    <a:pt x="1232" y="102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85" name="Group 142"/>
            <p:cNvGrpSpPr>
              <a:grpSpLocks/>
            </p:cNvGrpSpPr>
            <p:nvPr/>
          </p:nvGrpSpPr>
          <p:grpSpPr bwMode="auto">
            <a:xfrm>
              <a:off x="3983" y="1919"/>
              <a:ext cx="133" cy="330"/>
              <a:chOff x="3983" y="1919"/>
              <a:chExt cx="133" cy="330"/>
            </a:xfrm>
          </p:grpSpPr>
          <p:sp>
            <p:nvSpPr>
              <p:cNvPr id="18487" name="Freeform 143"/>
              <p:cNvSpPr>
                <a:spLocks/>
              </p:cNvSpPr>
              <p:nvPr/>
            </p:nvSpPr>
            <p:spPr bwMode="auto">
              <a:xfrm rot="-3540650">
                <a:off x="3986" y="1916"/>
                <a:ext cx="106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8" name="Freeform 144"/>
              <p:cNvSpPr>
                <a:spLocks/>
              </p:cNvSpPr>
              <p:nvPr/>
            </p:nvSpPr>
            <p:spPr bwMode="auto">
              <a:xfrm rot="-2472498">
                <a:off x="4008" y="1985"/>
                <a:ext cx="107" cy="111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9" name="Freeform 145"/>
              <p:cNvSpPr>
                <a:spLocks/>
              </p:cNvSpPr>
              <p:nvPr/>
            </p:nvSpPr>
            <p:spPr bwMode="auto">
              <a:xfrm rot="-1329465">
                <a:off x="4009" y="2059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0" name="Freeform 146"/>
              <p:cNvSpPr>
                <a:spLocks/>
              </p:cNvSpPr>
              <p:nvPr/>
            </p:nvSpPr>
            <p:spPr bwMode="auto">
              <a:xfrm>
                <a:off x="3985" y="2137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86" name="Freeform 147"/>
            <p:cNvSpPr>
              <a:spLocks/>
            </p:cNvSpPr>
            <p:nvPr/>
          </p:nvSpPr>
          <p:spPr bwMode="auto">
            <a:xfrm>
              <a:off x="3942" y="2198"/>
              <a:ext cx="349" cy="114"/>
            </a:xfrm>
            <a:custGeom>
              <a:avLst/>
              <a:gdLst>
                <a:gd name="T0" fmla="*/ 0 w 873"/>
                <a:gd name="T1" fmla="*/ 0 h 285"/>
                <a:gd name="T2" fmla="*/ 0 w 873"/>
                <a:gd name="T3" fmla="*/ 0 h 285"/>
                <a:gd name="T4" fmla="*/ 1 w 873"/>
                <a:gd name="T5" fmla="*/ 0 h 285"/>
                <a:gd name="T6" fmla="*/ 2 w 873"/>
                <a:gd name="T7" fmla="*/ 0 h 2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3"/>
                <a:gd name="T13" fmla="*/ 0 h 285"/>
                <a:gd name="T14" fmla="*/ 873 w 873"/>
                <a:gd name="T15" fmla="*/ 285 h 2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3" h="285">
                  <a:moveTo>
                    <a:pt x="78" y="30"/>
                  </a:moveTo>
                  <a:cubicBezTo>
                    <a:pt x="66" y="29"/>
                    <a:pt x="12" y="0"/>
                    <a:pt x="6" y="30"/>
                  </a:cubicBezTo>
                  <a:cubicBezTo>
                    <a:pt x="0" y="60"/>
                    <a:pt x="246" y="228"/>
                    <a:pt x="417" y="285"/>
                  </a:cubicBezTo>
                  <a:cubicBezTo>
                    <a:pt x="709" y="285"/>
                    <a:pt x="778" y="285"/>
                    <a:pt x="873" y="28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940" name="Freeform 148"/>
          <p:cNvSpPr>
            <a:spLocks/>
          </p:cNvSpPr>
          <p:nvPr/>
        </p:nvSpPr>
        <p:spPr bwMode="auto">
          <a:xfrm rot="5400000" flipH="1">
            <a:off x="1265238" y="3705225"/>
            <a:ext cx="295275" cy="244475"/>
          </a:xfrm>
          <a:custGeom>
            <a:avLst/>
            <a:gdLst>
              <a:gd name="T0" fmla="*/ 0 w 228"/>
              <a:gd name="T1" fmla="*/ 2147483647 h 258"/>
              <a:gd name="T2" fmla="*/ 2147483647 w 228"/>
              <a:gd name="T3" fmla="*/ 2147483647 h 258"/>
              <a:gd name="T4" fmla="*/ 0 60000 65536"/>
              <a:gd name="T5" fmla="*/ 0 60000 65536"/>
              <a:gd name="T6" fmla="*/ 0 w 228"/>
              <a:gd name="T7" fmla="*/ 0 h 258"/>
              <a:gd name="T8" fmla="*/ 228 w 228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8" h="258">
                <a:moveTo>
                  <a:pt x="0" y="15"/>
                </a:moveTo>
                <a:cubicBezTo>
                  <a:pt x="144" y="0"/>
                  <a:pt x="228" y="129"/>
                  <a:pt x="213" y="25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89957" name="Group 165"/>
          <p:cNvGrpSpPr>
            <a:grpSpLocks/>
          </p:cNvGrpSpPr>
          <p:nvPr/>
        </p:nvGrpSpPr>
        <p:grpSpPr bwMode="auto">
          <a:xfrm>
            <a:off x="3683000" y="3567113"/>
            <a:ext cx="0" cy="831850"/>
            <a:chOff x="5120" y="2300"/>
            <a:chExt cx="0" cy="524"/>
          </a:xfrm>
        </p:grpSpPr>
        <p:sp>
          <p:nvSpPr>
            <p:cNvPr id="18482" name="Line 162"/>
            <p:cNvSpPr>
              <a:spLocks noChangeShapeType="1"/>
            </p:cNvSpPr>
            <p:nvPr/>
          </p:nvSpPr>
          <p:spPr bwMode="auto">
            <a:xfrm flipV="1">
              <a:off x="5120" y="2300"/>
              <a:ext cx="0" cy="14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8483" name="Line 164"/>
            <p:cNvSpPr>
              <a:spLocks noChangeShapeType="1"/>
            </p:cNvSpPr>
            <p:nvPr/>
          </p:nvSpPr>
          <p:spPr bwMode="auto">
            <a:xfrm>
              <a:off x="5120" y="2677"/>
              <a:ext cx="0" cy="147"/>
            </a:xfrm>
            <a:prstGeom prst="line">
              <a:avLst/>
            </a:prstGeom>
            <a:noFill/>
            <a:ln w="15875">
              <a:solidFill>
                <a:srgbClr val="EBEBFF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289962" name="Group 170"/>
          <p:cNvGrpSpPr>
            <a:grpSpLocks/>
          </p:cNvGrpSpPr>
          <p:nvPr/>
        </p:nvGrpSpPr>
        <p:grpSpPr bwMode="auto">
          <a:xfrm>
            <a:off x="434975" y="2884488"/>
            <a:ext cx="1630363" cy="1184275"/>
            <a:chOff x="155" y="1870"/>
            <a:chExt cx="1027" cy="746"/>
          </a:xfrm>
        </p:grpSpPr>
        <p:sp>
          <p:nvSpPr>
            <p:cNvPr id="18470" name="Freeform 128"/>
            <p:cNvSpPr>
              <a:spLocks/>
            </p:cNvSpPr>
            <p:nvPr/>
          </p:nvSpPr>
          <p:spPr bwMode="auto">
            <a:xfrm>
              <a:off x="285" y="1870"/>
              <a:ext cx="873" cy="746"/>
            </a:xfrm>
            <a:custGeom>
              <a:avLst/>
              <a:gdLst>
                <a:gd name="T0" fmla="*/ 38 w 1457"/>
                <a:gd name="T1" fmla="*/ 7 h 1245"/>
                <a:gd name="T2" fmla="*/ 40 w 1457"/>
                <a:gd name="T3" fmla="*/ 7 h 1245"/>
                <a:gd name="T4" fmla="*/ 32 w 1457"/>
                <a:gd name="T5" fmla="*/ 0 h 1245"/>
                <a:gd name="T6" fmla="*/ 0 w 1457"/>
                <a:gd name="T7" fmla="*/ 0 h 1245"/>
                <a:gd name="T8" fmla="*/ 1 w 1457"/>
                <a:gd name="T9" fmla="*/ 35 h 1245"/>
                <a:gd name="T10" fmla="*/ 33 w 1457"/>
                <a:gd name="T11" fmla="*/ 35 h 1245"/>
                <a:gd name="T12" fmla="*/ 38 w 1457"/>
                <a:gd name="T13" fmla="*/ 33 h 12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57"/>
                <a:gd name="T22" fmla="*/ 0 h 1245"/>
                <a:gd name="T23" fmla="*/ 1457 w 1457"/>
                <a:gd name="T24" fmla="*/ 1245 h 12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57" h="1245">
                  <a:moveTo>
                    <a:pt x="1365" y="249"/>
                  </a:moveTo>
                  <a:cubicBezTo>
                    <a:pt x="1376" y="249"/>
                    <a:pt x="1409" y="276"/>
                    <a:pt x="1433" y="252"/>
                  </a:cubicBezTo>
                  <a:cubicBezTo>
                    <a:pt x="1457" y="228"/>
                    <a:pt x="1246" y="45"/>
                    <a:pt x="1147" y="0"/>
                  </a:cubicBezTo>
                  <a:cubicBezTo>
                    <a:pt x="573" y="0"/>
                    <a:pt x="0" y="0"/>
                    <a:pt x="0" y="0"/>
                  </a:cubicBezTo>
                  <a:lnTo>
                    <a:pt x="2" y="1245"/>
                  </a:lnTo>
                  <a:lnTo>
                    <a:pt x="1187" y="1245"/>
                  </a:lnTo>
                  <a:lnTo>
                    <a:pt x="1367" y="118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71" name="Group 133"/>
            <p:cNvGrpSpPr>
              <a:grpSpLocks/>
            </p:cNvGrpSpPr>
            <p:nvPr/>
          </p:nvGrpSpPr>
          <p:grpSpPr bwMode="auto">
            <a:xfrm>
              <a:off x="881" y="1927"/>
              <a:ext cx="301" cy="650"/>
              <a:chOff x="3554" y="1887"/>
              <a:chExt cx="201" cy="434"/>
            </a:xfrm>
          </p:grpSpPr>
          <p:sp>
            <p:nvSpPr>
              <p:cNvPr id="18476" name="Freeform 134"/>
              <p:cNvSpPr>
                <a:spLocks/>
              </p:cNvSpPr>
              <p:nvPr/>
            </p:nvSpPr>
            <p:spPr bwMode="auto">
              <a:xfrm rot="196300">
                <a:off x="3600" y="1887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7" name="Freeform 135"/>
              <p:cNvSpPr>
                <a:spLocks/>
              </p:cNvSpPr>
              <p:nvPr/>
            </p:nvSpPr>
            <p:spPr bwMode="auto">
              <a:xfrm rot="-675373">
                <a:off x="3567" y="1950"/>
                <a:ext cx="107" cy="111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8" name="Freeform 136"/>
              <p:cNvSpPr>
                <a:spLocks/>
              </p:cNvSpPr>
              <p:nvPr/>
            </p:nvSpPr>
            <p:spPr bwMode="auto">
              <a:xfrm rot="-1787417">
                <a:off x="3554" y="2018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9" name="Freeform 137"/>
              <p:cNvSpPr>
                <a:spLocks/>
              </p:cNvSpPr>
              <p:nvPr/>
            </p:nvSpPr>
            <p:spPr bwMode="auto">
              <a:xfrm rot="-2876401">
                <a:off x="3562" y="2092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0" name="Freeform 138"/>
              <p:cNvSpPr>
                <a:spLocks/>
              </p:cNvSpPr>
              <p:nvPr/>
            </p:nvSpPr>
            <p:spPr bwMode="auto">
              <a:xfrm rot="-3834749">
                <a:off x="3595" y="2155"/>
                <a:ext cx="107" cy="111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1" name="Freeform 139"/>
              <p:cNvSpPr>
                <a:spLocks/>
              </p:cNvSpPr>
              <p:nvPr/>
            </p:nvSpPr>
            <p:spPr bwMode="auto">
              <a:xfrm rot="-5063276">
                <a:off x="3645" y="2212"/>
                <a:ext cx="107" cy="112"/>
              </a:xfrm>
              <a:custGeom>
                <a:avLst/>
                <a:gdLst>
                  <a:gd name="T0" fmla="*/ 0 w 267"/>
                  <a:gd name="T1" fmla="*/ 0 h 279"/>
                  <a:gd name="T2" fmla="*/ 0 w 267"/>
                  <a:gd name="T3" fmla="*/ 0 h 279"/>
                  <a:gd name="T4" fmla="*/ 0 w 267"/>
                  <a:gd name="T5" fmla="*/ 0 h 279"/>
                  <a:gd name="T6" fmla="*/ 0 w 267"/>
                  <a:gd name="T7" fmla="*/ 0 h 2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7"/>
                  <a:gd name="T13" fmla="*/ 0 h 279"/>
                  <a:gd name="T14" fmla="*/ 267 w 267"/>
                  <a:gd name="T15" fmla="*/ 279 h 2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7" h="279">
                    <a:moveTo>
                      <a:pt x="79" y="22"/>
                    </a:moveTo>
                    <a:cubicBezTo>
                      <a:pt x="68" y="23"/>
                      <a:pt x="30" y="0"/>
                      <a:pt x="15" y="27"/>
                    </a:cubicBezTo>
                    <a:cubicBezTo>
                      <a:pt x="0" y="54"/>
                      <a:pt x="267" y="237"/>
                      <a:pt x="252" y="258"/>
                    </a:cubicBezTo>
                    <a:cubicBezTo>
                      <a:pt x="237" y="279"/>
                      <a:pt x="202" y="265"/>
                      <a:pt x="189" y="267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72" name="Group 166"/>
            <p:cNvGrpSpPr>
              <a:grpSpLocks/>
            </p:cNvGrpSpPr>
            <p:nvPr/>
          </p:nvGrpSpPr>
          <p:grpSpPr bwMode="auto">
            <a:xfrm rot="-5400000">
              <a:off x="254" y="2003"/>
              <a:ext cx="60" cy="258"/>
              <a:chOff x="363" y="2256"/>
              <a:chExt cx="60" cy="258"/>
            </a:xfrm>
          </p:grpSpPr>
          <p:sp>
            <p:nvSpPr>
              <p:cNvPr id="18473" name="Rectangle 167"/>
              <p:cNvSpPr>
                <a:spLocks noChangeArrowheads="1"/>
              </p:cNvSpPr>
              <p:nvPr/>
            </p:nvSpPr>
            <p:spPr bwMode="auto">
              <a:xfrm rot="10800000">
                <a:off x="363" y="2357"/>
                <a:ext cx="59" cy="56"/>
              </a:xfrm>
              <a:prstGeom prst="rect">
                <a:avLst/>
              </a:prstGeom>
              <a:solidFill>
                <a:srgbClr val="EBEBFF"/>
              </a:solidFill>
              <a:ln w="6350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GB"/>
              </a:p>
            </p:txBody>
          </p:sp>
          <p:sp>
            <p:nvSpPr>
              <p:cNvPr id="18474" name="Line 168"/>
              <p:cNvSpPr>
                <a:spLocks noChangeShapeType="1"/>
              </p:cNvSpPr>
              <p:nvPr/>
            </p:nvSpPr>
            <p:spPr bwMode="auto">
              <a:xfrm rot="5400000">
                <a:off x="294" y="2384"/>
                <a:ext cx="258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5" name="Line 169"/>
              <p:cNvSpPr>
                <a:spLocks noChangeShapeType="1"/>
              </p:cNvSpPr>
              <p:nvPr/>
            </p:nvSpPr>
            <p:spPr bwMode="auto">
              <a:xfrm rot="5400000">
                <a:off x="301" y="2386"/>
                <a:ext cx="130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89941" name="Group 149"/>
          <p:cNvGrpSpPr>
            <a:grpSpLocks/>
          </p:cNvGrpSpPr>
          <p:nvPr/>
        </p:nvGrpSpPr>
        <p:grpSpPr bwMode="auto">
          <a:xfrm rot="5400000">
            <a:off x="1100931" y="3831432"/>
            <a:ext cx="80963" cy="482600"/>
            <a:chOff x="3850" y="2699"/>
            <a:chExt cx="34" cy="203"/>
          </a:xfrm>
        </p:grpSpPr>
        <p:sp>
          <p:nvSpPr>
            <p:cNvPr id="18467" name="Rectangle 150"/>
            <p:cNvSpPr>
              <a:spLocks noChangeArrowheads="1"/>
            </p:cNvSpPr>
            <p:nvPr/>
          </p:nvSpPr>
          <p:spPr bwMode="auto">
            <a:xfrm>
              <a:off x="3854" y="2720"/>
              <a:ext cx="27" cy="164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468" name="Oval 151"/>
            <p:cNvSpPr>
              <a:spLocks noChangeArrowheads="1"/>
            </p:cNvSpPr>
            <p:nvPr/>
          </p:nvSpPr>
          <p:spPr bwMode="auto">
            <a:xfrm>
              <a:off x="3850" y="2699"/>
              <a:ext cx="34" cy="34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18469" name="Oval 152"/>
            <p:cNvSpPr>
              <a:spLocks noChangeArrowheads="1"/>
            </p:cNvSpPr>
            <p:nvPr/>
          </p:nvSpPr>
          <p:spPr bwMode="auto">
            <a:xfrm>
              <a:off x="3850" y="2868"/>
              <a:ext cx="34" cy="34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grpSp>
        <p:nvGrpSpPr>
          <p:cNvPr id="289945" name="Group 153"/>
          <p:cNvGrpSpPr>
            <a:grpSpLocks/>
          </p:cNvGrpSpPr>
          <p:nvPr/>
        </p:nvGrpSpPr>
        <p:grpSpPr bwMode="auto">
          <a:xfrm rot="5400000">
            <a:off x="896144" y="3634582"/>
            <a:ext cx="79375" cy="877887"/>
            <a:chOff x="4487" y="1166"/>
            <a:chExt cx="34" cy="376"/>
          </a:xfrm>
        </p:grpSpPr>
        <p:grpSp>
          <p:nvGrpSpPr>
            <p:cNvPr id="18461" name="Group 154"/>
            <p:cNvGrpSpPr>
              <a:grpSpLocks/>
            </p:cNvGrpSpPr>
            <p:nvPr/>
          </p:nvGrpSpPr>
          <p:grpSpPr bwMode="auto">
            <a:xfrm>
              <a:off x="4487" y="1166"/>
              <a:ext cx="34" cy="188"/>
              <a:chOff x="4487" y="1166"/>
              <a:chExt cx="34" cy="188"/>
            </a:xfrm>
          </p:grpSpPr>
          <p:sp>
            <p:nvSpPr>
              <p:cNvPr id="18465" name="Line 155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Oval 156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GB"/>
              </a:p>
            </p:txBody>
          </p:sp>
        </p:grpSp>
        <p:grpSp>
          <p:nvGrpSpPr>
            <p:cNvPr id="18462" name="Group 157"/>
            <p:cNvGrpSpPr>
              <a:grpSpLocks/>
            </p:cNvGrpSpPr>
            <p:nvPr/>
          </p:nvGrpSpPr>
          <p:grpSpPr bwMode="auto">
            <a:xfrm flipV="1">
              <a:off x="4487" y="1354"/>
              <a:ext cx="34" cy="188"/>
              <a:chOff x="4487" y="1166"/>
              <a:chExt cx="34" cy="188"/>
            </a:xfrm>
          </p:grpSpPr>
          <p:sp>
            <p:nvSpPr>
              <p:cNvPr id="18463" name="Line 158"/>
              <p:cNvSpPr>
                <a:spLocks noChangeShapeType="1"/>
              </p:cNvSpPr>
              <p:nvPr/>
            </p:nvSpPr>
            <p:spPr bwMode="auto">
              <a:xfrm rot="-5400000">
                <a:off x="4418" y="1268"/>
                <a:ext cx="171" cy="1"/>
              </a:xfrm>
              <a:prstGeom prst="line">
                <a:avLst/>
              </a:prstGeom>
              <a:noFill/>
              <a:ln w="222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Oval 159"/>
              <p:cNvSpPr>
                <a:spLocks noChangeArrowheads="1"/>
              </p:cNvSpPr>
              <p:nvPr/>
            </p:nvSpPr>
            <p:spPr bwMode="auto">
              <a:xfrm>
                <a:off x="4487" y="1166"/>
                <a:ext cx="34" cy="34"/>
              </a:xfrm>
              <a:prstGeom prst="ellipse">
                <a:avLst/>
              </a:prstGeom>
              <a:noFill/>
              <a:ln w="15875" algn="ctr">
                <a:noFill/>
                <a:round/>
                <a:headEnd/>
                <a:tailEnd type="none" w="lg" len="lg"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GB"/>
              </a:p>
            </p:txBody>
          </p:sp>
        </p:grpSp>
      </p:grpSp>
      <p:sp>
        <p:nvSpPr>
          <p:cNvPr id="289964" name="Rectangle 172"/>
          <p:cNvSpPr>
            <a:spLocks noChangeArrowheads="1"/>
          </p:cNvSpPr>
          <p:nvPr/>
        </p:nvSpPr>
        <p:spPr bwMode="auto">
          <a:xfrm>
            <a:off x="3503613" y="2954338"/>
            <a:ext cx="369887" cy="5286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?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289965" name="Rectangle 173"/>
          <p:cNvSpPr>
            <a:spLocks noChangeArrowheads="1"/>
          </p:cNvSpPr>
          <p:nvPr/>
        </p:nvSpPr>
        <p:spPr bwMode="auto">
          <a:xfrm>
            <a:off x="3541713" y="2954338"/>
            <a:ext cx="290512" cy="5286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!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289966" name="Rectangle 174"/>
          <p:cNvSpPr>
            <a:spLocks noChangeArrowheads="1"/>
          </p:cNvSpPr>
          <p:nvPr/>
        </p:nvSpPr>
        <p:spPr bwMode="auto">
          <a:xfrm>
            <a:off x="179388" y="576897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i="1">
                <a:solidFill>
                  <a:srgbClr val="000066"/>
                </a:solidFill>
              </a:rPr>
              <a:t>“Yes, but of what possible use is this, Mr Faraday?”</a:t>
            </a:r>
            <a:endParaRPr lang="en-ZA" i="1">
              <a:solidFill>
                <a:srgbClr val="000066"/>
              </a:solidFill>
            </a:endParaRPr>
          </a:p>
        </p:txBody>
      </p:sp>
      <p:grpSp>
        <p:nvGrpSpPr>
          <p:cNvPr id="289996" name="Group 204"/>
          <p:cNvGrpSpPr>
            <a:grpSpLocks/>
          </p:cNvGrpSpPr>
          <p:nvPr/>
        </p:nvGrpSpPr>
        <p:grpSpPr bwMode="auto">
          <a:xfrm>
            <a:off x="7778750" y="3151188"/>
            <a:ext cx="1093788" cy="460375"/>
            <a:chOff x="4502" y="2701"/>
            <a:chExt cx="689" cy="290"/>
          </a:xfrm>
        </p:grpSpPr>
        <p:grpSp>
          <p:nvGrpSpPr>
            <p:cNvPr id="18455" name="Group 203"/>
            <p:cNvGrpSpPr>
              <a:grpSpLocks/>
            </p:cNvGrpSpPr>
            <p:nvPr/>
          </p:nvGrpSpPr>
          <p:grpSpPr bwMode="auto">
            <a:xfrm>
              <a:off x="4502" y="2701"/>
              <a:ext cx="337" cy="290"/>
              <a:chOff x="4502" y="2701"/>
              <a:chExt cx="337" cy="290"/>
            </a:xfrm>
          </p:grpSpPr>
          <p:sp>
            <p:nvSpPr>
              <p:cNvPr id="18459" name="Rectangle 191"/>
              <p:cNvSpPr>
                <a:spLocks noChangeArrowheads="1"/>
              </p:cNvSpPr>
              <p:nvPr/>
            </p:nvSpPr>
            <p:spPr bwMode="auto">
              <a:xfrm rot="-5400000">
                <a:off x="4584" y="2697"/>
                <a:ext cx="193" cy="317"/>
              </a:xfrm>
              <a:prstGeom prst="rect">
                <a:avLst/>
              </a:prstGeom>
              <a:solidFill>
                <a:srgbClr val="FF6441"/>
              </a:solidFill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/>
                </a:r>
                <a:br>
                  <a:rPr lang="en-ZA" sz="2200">
                    <a:solidFill>
                      <a:srgbClr val="000066"/>
                    </a:solidFill>
                  </a:rPr>
                </a:br>
                <a:endParaRPr lang="en-ZA" sz="2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0" name="Rectangle 192"/>
              <p:cNvSpPr>
                <a:spLocks noChangeArrowheads="1"/>
              </p:cNvSpPr>
              <p:nvPr/>
            </p:nvSpPr>
            <p:spPr bwMode="auto">
              <a:xfrm>
                <a:off x="4502" y="2701"/>
                <a:ext cx="248" cy="290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>N</a:t>
                </a:r>
              </a:p>
            </p:txBody>
          </p:sp>
        </p:grpSp>
        <p:grpSp>
          <p:nvGrpSpPr>
            <p:cNvPr id="18456" name="Group 202"/>
            <p:cNvGrpSpPr>
              <a:grpSpLocks/>
            </p:cNvGrpSpPr>
            <p:nvPr/>
          </p:nvGrpSpPr>
          <p:grpSpPr bwMode="auto">
            <a:xfrm>
              <a:off x="4838" y="2701"/>
              <a:ext cx="353" cy="290"/>
              <a:chOff x="4838" y="2701"/>
              <a:chExt cx="353" cy="290"/>
            </a:xfrm>
          </p:grpSpPr>
          <p:sp>
            <p:nvSpPr>
              <p:cNvPr id="18457" name="Rectangle 195"/>
              <p:cNvSpPr>
                <a:spLocks noChangeArrowheads="1"/>
              </p:cNvSpPr>
              <p:nvPr/>
            </p:nvSpPr>
            <p:spPr bwMode="auto">
              <a:xfrm rot="-5400000">
                <a:off x="4900" y="2697"/>
                <a:ext cx="193" cy="317"/>
              </a:xfrm>
              <a:prstGeom prst="rect">
                <a:avLst/>
              </a:prstGeom>
              <a:solidFill>
                <a:srgbClr val="DDDDDD"/>
              </a:solidFill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/>
                </a:r>
                <a:br>
                  <a:rPr lang="en-ZA" sz="2200">
                    <a:solidFill>
                      <a:srgbClr val="000066"/>
                    </a:solidFill>
                  </a:rPr>
                </a:br>
                <a:endParaRPr lang="en-ZA" sz="2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8" name="Rectangle 196"/>
              <p:cNvSpPr>
                <a:spLocks noChangeAspect="1" noChangeArrowheads="1"/>
              </p:cNvSpPr>
              <p:nvPr/>
            </p:nvSpPr>
            <p:spPr bwMode="auto">
              <a:xfrm>
                <a:off x="4943" y="2701"/>
                <a:ext cx="248" cy="290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ZA" sz="2200">
                    <a:solidFill>
                      <a:srgbClr val="000066"/>
                    </a:solidFill>
                  </a:rPr>
                  <a:t>S</a:t>
                </a:r>
              </a:p>
            </p:txBody>
          </p:sp>
        </p:grpSp>
      </p:grpSp>
      <p:sp>
        <p:nvSpPr>
          <p:cNvPr id="289999" name="Rectangle 207"/>
          <p:cNvSpPr>
            <a:spLocks noChangeArrowheads="1"/>
          </p:cNvSpPr>
          <p:nvPr/>
        </p:nvSpPr>
        <p:spPr bwMode="auto">
          <a:xfrm>
            <a:off x="179388" y="4392613"/>
            <a:ext cx="5935662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 </a:t>
            </a:r>
            <a:r>
              <a:rPr lang="en-US">
                <a:solidFill>
                  <a:srgbClr val="FF0000"/>
                </a:solidFill>
              </a:rPr>
              <a:t>induced current</a:t>
            </a:r>
            <a:r>
              <a:rPr lang="en-US">
                <a:solidFill>
                  <a:srgbClr val="000066"/>
                </a:solidFill>
              </a:rPr>
              <a:t> can be produced by the relative movement between a magnetic field and a circuit.</a:t>
            </a:r>
            <a:endParaRPr lang="en-ZA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7" dur="200" fill="hold"/>
                                        <p:tgtEl>
                                          <p:spTgt spid="2899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"/>
                                        <p:tgtEl>
                                          <p:spTgt spid="28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mph" presetSubtype="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34" dur="500" fill="hold"/>
                                        <p:tgtEl>
                                          <p:spTgt spid="2899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0" dur="300" fill="hold"/>
                                        <p:tgtEl>
                                          <p:spTgt spid="2899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mph" presetSubtype="0" decel="5000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600000">
                                      <p:cBhvr>
                                        <p:cTn id="44" dur="500" fill="hold"/>
                                        <p:tgtEl>
                                          <p:spTgt spid="2899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89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5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9452E-6 L -0.079 -1.89452E-6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289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8" presetClass="emph" presetSubtype="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63" dur="500" fill="hold"/>
                                        <p:tgtEl>
                                          <p:spTgt spid="2899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 -3.33333E-6 L -0.00087 -3.33333E-6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289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8" presetClass="emph" presetSubtype="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69" dur="500" fill="hold"/>
                                        <p:tgtEl>
                                          <p:spTgt spid="2899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12" grpId="0" animBg="1"/>
      <p:bldP spid="289940" grpId="0" animBg="1"/>
      <p:bldP spid="289940" grpId="1" animBg="1"/>
      <p:bldP spid="289964" grpId="0"/>
      <p:bldP spid="289964" grpId="1"/>
      <p:bldP spid="289965" grpId="0"/>
      <p:bldP spid="289965" grpId="1"/>
      <p:bldP spid="289966" grpId="0"/>
      <p:bldP spid="2899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29395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2939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44984-FB2D-4224-907A-2A87D0989E0C}" type="slidenum">
              <a:rPr lang="en-ZA" smtClean="0">
                <a:cs typeface="Arial" charset="0"/>
              </a:rPr>
              <a:pPr/>
              <a:t>4</a:t>
            </a:fld>
            <a:endParaRPr lang="en-ZA" smtClean="0">
              <a:cs typeface="Arial" charset="0"/>
            </a:endParaRPr>
          </a:p>
        </p:txBody>
      </p:sp>
      <p:sp>
        <p:nvSpPr>
          <p:cNvPr id="293952" name="Rectangle 23"/>
          <p:cNvSpPr>
            <a:spLocks noChangeArrowheads="1"/>
          </p:cNvSpPr>
          <p:nvPr/>
        </p:nvSpPr>
        <p:spPr bwMode="auto">
          <a:xfrm>
            <a:off x="407988" y="3551238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sp>
        <p:nvSpPr>
          <p:cNvPr id="293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MOTIONAL EMF</a:t>
            </a:r>
          </a:p>
        </p:txBody>
      </p:sp>
      <p:sp>
        <p:nvSpPr>
          <p:cNvPr id="293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2238" y="1343025"/>
            <a:ext cx="5021262" cy="1698625"/>
          </a:xfrm>
        </p:spPr>
        <p:txBody>
          <a:bodyPr/>
          <a:lstStyle/>
          <a:p>
            <a:pPr lvl="1" indent="0" eaLnBrk="1" hangingPunct="1"/>
            <a:r>
              <a:rPr lang="en-ZA" smtClean="0"/>
              <a:t>Charged particles in a wire which moves relative to a magnetic field experience a force, </a:t>
            </a:r>
            <a:r>
              <a:rPr lang="en-ZA" b="1" i="1" smtClean="0">
                <a:latin typeface="Times New Roman" pitchFamily="18" charset="0"/>
              </a:rPr>
              <a:t>F</a:t>
            </a:r>
            <a:r>
              <a:rPr lang="en-ZA" b="1" baseline="-25000" smtClean="0">
                <a:latin typeface="Times New Roman" pitchFamily="18" charset="0"/>
              </a:rPr>
              <a:t>mag</a:t>
            </a:r>
            <a:r>
              <a:rPr lang="en-ZA" b="1" i="1" smtClean="0">
                <a:latin typeface="Times New Roman" pitchFamily="18" charset="0"/>
              </a:rPr>
              <a:t> </a:t>
            </a:r>
            <a:r>
              <a:rPr lang="en-ZA" b="1" smtClean="0">
                <a:latin typeface="Times New Roman" pitchFamily="18" charset="0"/>
              </a:rPr>
              <a:t>= </a:t>
            </a:r>
            <a:r>
              <a:rPr lang="en-ZA" b="1" i="1" smtClean="0">
                <a:latin typeface="Times New Roman" pitchFamily="18" charset="0"/>
              </a:rPr>
              <a:t>qvB</a:t>
            </a:r>
            <a:r>
              <a:rPr lang="en-ZA" smtClean="0"/>
              <a:t>.</a:t>
            </a:r>
          </a:p>
        </p:txBody>
      </p:sp>
      <p:sp>
        <p:nvSpPr>
          <p:cNvPr id="293955" name="Rectangle 4"/>
          <p:cNvSpPr>
            <a:spLocks noChangeArrowheads="1"/>
          </p:cNvSpPr>
          <p:nvPr/>
        </p:nvSpPr>
        <p:spPr bwMode="auto">
          <a:xfrm>
            <a:off x="407988" y="1360488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sp>
        <p:nvSpPr>
          <p:cNvPr id="293956" name="AutoShape 5"/>
          <p:cNvSpPr>
            <a:spLocks noChangeArrowheads="1"/>
          </p:cNvSpPr>
          <p:nvPr/>
        </p:nvSpPr>
        <p:spPr bwMode="auto">
          <a:xfrm rot="10800000" flipV="1">
            <a:off x="1011238" y="1677988"/>
            <a:ext cx="212725" cy="2070100"/>
          </a:xfrm>
          <a:prstGeom prst="can">
            <a:avLst>
              <a:gd name="adj" fmla="val 18652"/>
            </a:avLst>
          </a:prstGeom>
          <a:gradFill rotWithShape="1">
            <a:gsLst>
              <a:gs pos="0">
                <a:srgbClr val="FF9632"/>
              </a:gs>
              <a:gs pos="50000">
                <a:srgbClr val="FFEBD8"/>
              </a:gs>
              <a:gs pos="100000">
                <a:srgbClr val="FF9632"/>
              </a:gs>
            </a:gsLst>
            <a:lin ang="0" scaled="1"/>
          </a:gra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293957" name="Oval 8"/>
          <p:cNvSpPr>
            <a:spLocks noChangeAspect="1" noChangeArrowheads="1"/>
          </p:cNvSpPr>
          <p:nvPr/>
        </p:nvSpPr>
        <p:spPr bwMode="auto">
          <a:xfrm>
            <a:off x="1057275" y="2409825"/>
            <a:ext cx="127000" cy="1270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293958" name="Line 10"/>
          <p:cNvSpPr>
            <a:spLocks noChangeShapeType="1"/>
          </p:cNvSpPr>
          <p:nvPr/>
        </p:nvSpPr>
        <p:spPr bwMode="auto">
          <a:xfrm>
            <a:off x="1289050" y="2695575"/>
            <a:ext cx="723900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93959" name="Oval 13"/>
          <p:cNvSpPr>
            <a:spLocks noChangeAspect="1" noChangeArrowheads="1"/>
          </p:cNvSpPr>
          <p:nvPr/>
        </p:nvSpPr>
        <p:spPr bwMode="auto">
          <a:xfrm>
            <a:off x="1057275" y="2847975"/>
            <a:ext cx="127000" cy="1270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293905" name="Line 17"/>
          <p:cNvSpPr>
            <a:spLocks noChangeShapeType="1"/>
          </p:cNvSpPr>
          <p:nvPr/>
        </p:nvSpPr>
        <p:spPr bwMode="auto">
          <a:xfrm flipV="1">
            <a:off x="1120775" y="1839913"/>
            <a:ext cx="0" cy="5715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93906" name="Line 18"/>
          <p:cNvSpPr>
            <a:spLocks noChangeShapeType="1"/>
          </p:cNvSpPr>
          <p:nvPr/>
        </p:nvSpPr>
        <p:spPr bwMode="auto">
          <a:xfrm>
            <a:off x="1120775" y="2976563"/>
            <a:ext cx="0" cy="58102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93907" name="Object 55"/>
          <p:cNvGraphicFramePr>
            <a:graphicFrameLocks noChangeAspect="1"/>
          </p:cNvGraphicFramePr>
          <p:nvPr/>
        </p:nvGraphicFramePr>
        <p:xfrm>
          <a:off x="1239838" y="1814513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7" name="Equation" r:id="rId4" imgW="533169" imgH="406224" progId="Equation.DSMT4">
                  <p:embed/>
                </p:oleObj>
              </mc:Choice>
              <mc:Fallback>
                <p:oleObj name="Equation" r:id="rId4" imgW="533169" imgH="406224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1814513"/>
                        <a:ext cx="533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908" name="Object 56"/>
          <p:cNvGraphicFramePr>
            <a:graphicFrameLocks noChangeAspect="1"/>
          </p:cNvGraphicFramePr>
          <p:nvPr/>
        </p:nvGraphicFramePr>
        <p:xfrm>
          <a:off x="285750" y="3219450"/>
          <a:ext cx="685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8" name="Equation" r:id="rId6" imgW="685502" imgH="406224" progId="Equation.DSMT4">
                  <p:embed/>
                </p:oleObj>
              </mc:Choice>
              <mc:Fallback>
                <p:oleObj name="Equation" r:id="rId6" imgW="685502" imgH="406224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219450"/>
                        <a:ext cx="685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3932238" y="3101975"/>
            <a:ext cx="50212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As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ZA">
                <a:solidFill>
                  <a:srgbClr val="000066"/>
                </a:solidFill>
              </a:rPr>
              <a:t>ve and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ZA">
                <a:solidFill>
                  <a:srgbClr val="000066"/>
                </a:solidFill>
              </a:rPr>
              <a:t>ve charges separate, an electric field develops in the wire…</a:t>
            </a:r>
          </a:p>
        </p:txBody>
      </p:sp>
      <p:sp>
        <p:nvSpPr>
          <p:cNvPr id="293910" name="Rectangle 22"/>
          <p:cNvSpPr>
            <a:spLocks noChangeArrowheads="1"/>
          </p:cNvSpPr>
          <p:nvPr/>
        </p:nvSpPr>
        <p:spPr bwMode="auto">
          <a:xfrm>
            <a:off x="3932238" y="4459288"/>
            <a:ext cx="50212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…until 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elec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mag</a:t>
            </a:r>
          </a:p>
        </p:txBody>
      </p:sp>
      <p:sp>
        <p:nvSpPr>
          <p:cNvPr id="293914" name="Line 26"/>
          <p:cNvSpPr>
            <a:spLocks noChangeShapeType="1"/>
          </p:cNvSpPr>
          <p:nvPr/>
        </p:nvSpPr>
        <p:spPr bwMode="auto">
          <a:xfrm>
            <a:off x="2686050" y="4965700"/>
            <a:ext cx="723900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293927" name="Group 39"/>
          <p:cNvGrpSpPr>
            <a:grpSpLocks/>
          </p:cNvGrpSpPr>
          <p:nvPr/>
        </p:nvGrpSpPr>
        <p:grpSpPr bwMode="auto">
          <a:xfrm>
            <a:off x="2408238" y="3948113"/>
            <a:ext cx="212725" cy="2070100"/>
            <a:chOff x="1517" y="2487"/>
            <a:chExt cx="134" cy="1304"/>
          </a:xfrm>
        </p:grpSpPr>
        <p:sp>
          <p:nvSpPr>
            <p:cNvPr id="293969" name="AutoShape 24"/>
            <p:cNvSpPr>
              <a:spLocks noChangeArrowheads="1"/>
            </p:cNvSpPr>
            <p:nvPr/>
          </p:nvSpPr>
          <p:spPr bwMode="auto">
            <a:xfrm rot="10800000" flipV="1">
              <a:off x="1517" y="2487"/>
              <a:ext cx="134" cy="1304"/>
            </a:xfrm>
            <a:prstGeom prst="can">
              <a:avLst>
                <a:gd name="adj" fmla="val 18652"/>
              </a:avLst>
            </a:prstGeom>
            <a:gradFill rotWithShape="1">
              <a:gsLst>
                <a:gs pos="0">
                  <a:srgbClr val="FF9632"/>
                </a:gs>
                <a:gs pos="50000">
                  <a:srgbClr val="FFEBD8"/>
                </a:gs>
                <a:gs pos="100000">
                  <a:srgbClr val="FF9632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0" name="Oval 25"/>
            <p:cNvSpPr>
              <a:spLocks noChangeAspect="1" noChangeArrowheads="1"/>
            </p:cNvSpPr>
            <p:nvPr/>
          </p:nvSpPr>
          <p:spPr bwMode="auto">
            <a:xfrm>
              <a:off x="1525" y="2545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1" name="Oval 28"/>
            <p:cNvSpPr>
              <a:spLocks noChangeAspect="1" noChangeArrowheads="1"/>
            </p:cNvSpPr>
            <p:nvPr/>
          </p:nvSpPr>
          <p:spPr bwMode="auto">
            <a:xfrm>
              <a:off x="1525" y="3693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2" name="Oval 29"/>
            <p:cNvSpPr>
              <a:spLocks noChangeAspect="1" noChangeArrowheads="1"/>
            </p:cNvSpPr>
            <p:nvPr/>
          </p:nvSpPr>
          <p:spPr bwMode="auto">
            <a:xfrm>
              <a:off x="1546" y="3615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3" name="Oval 30"/>
            <p:cNvSpPr>
              <a:spLocks noChangeAspect="1" noChangeArrowheads="1"/>
            </p:cNvSpPr>
            <p:nvPr/>
          </p:nvSpPr>
          <p:spPr bwMode="auto">
            <a:xfrm>
              <a:off x="1562" y="3667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4" name="Oval 31"/>
            <p:cNvSpPr>
              <a:spLocks noChangeAspect="1" noChangeArrowheads="1"/>
            </p:cNvSpPr>
            <p:nvPr/>
          </p:nvSpPr>
          <p:spPr bwMode="auto">
            <a:xfrm>
              <a:off x="1564" y="2524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3975" name="Oval 32"/>
            <p:cNvSpPr>
              <a:spLocks noChangeAspect="1" noChangeArrowheads="1"/>
            </p:cNvSpPr>
            <p:nvPr/>
          </p:nvSpPr>
          <p:spPr bwMode="auto">
            <a:xfrm>
              <a:off x="1549" y="2572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sp>
        <p:nvSpPr>
          <p:cNvPr id="293921" name="Line 33"/>
          <p:cNvSpPr>
            <a:spLocks noChangeShapeType="1"/>
          </p:cNvSpPr>
          <p:nvPr/>
        </p:nvSpPr>
        <p:spPr bwMode="auto">
          <a:xfrm rot="16200000" flipH="1">
            <a:off x="2149475" y="5003801"/>
            <a:ext cx="746125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93922" name="Object 57"/>
          <p:cNvGraphicFramePr>
            <a:graphicFrameLocks noChangeAspect="1"/>
          </p:cNvGraphicFramePr>
          <p:nvPr/>
        </p:nvGraphicFramePr>
        <p:xfrm>
          <a:off x="2066925" y="4802188"/>
          <a:ext cx="2619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9" name="Equation" r:id="rId8" imgW="241195" imgH="291973" progId="Equation.DSMT4">
                  <p:embed/>
                </p:oleObj>
              </mc:Choice>
              <mc:Fallback>
                <p:oleObj name="Equation" r:id="rId8" imgW="241195" imgH="291973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4802188"/>
                        <a:ext cx="2619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946" name="Object 58"/>
          <p:cNvGraphicFramePr>
            <a:graphicFrameLocks noChangeAspect="1"/>
          </p:cNvGraphicFramePr>
          <p:nvPr/>
        </p:nvGraphicFramePr>
        <p:xfrm>
          <a:off x="2058988" y="2574925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0" name="Equation" r:id="rId10" imgW="177569" imgH="253670" progId="Equation.DSMT4">
                  <p:embed/>
                </p:oleObj>
              </mc:Choice>
              <mc:Fallback>
                <p:oleObj name="Equation" r:id="rId10" imgW="177569" imgH="25367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2574925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924" name="Object 59"/>
          <p:cNvGraphicFramePr>
            <a:graphicFrameLocks noChangeAspect="1"/>
          </p:cNvGraphicFramePr>
          <p:nvPr/>
        </p:nvGraphicFramePr>
        <p:xfrm>
          <a:off x="3446463" y="4833938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1" name="Equation" r:id="rId12" imgW="177569" imgH="253670" progId="Equation.DSMT4">
                  <p:embed/>
                </p:oleObj>
              </mc:Choice>
              <mc:Fallback>
                <p:oleObj name="Equation" r:id="rId12" imgW="177569" imgH="25367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4833938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3925" name="Rectangle 37"/>
          <p:cNvSpPr>
            <a:spLocks noChangeArrowheads="1"/>
          </p:cNvSpPr>
          <p:nvPr/>
        </p:nvSpPr>
        <p:spPr bwMode="auto">
          <a:xfrm>
            <a:off x="3932238" y="5013325"/>
            <a:ext cx="50212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i.e.          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qE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qvB</a:t>
            </a:r>
            <a:endParaRPr lang="en-ZA" b="1" baseline="-250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93926" name="Rectangle 38"/>
          <p:cNvSpPr>
            <a:spLocks noChangeArrowheads="1"/>
          </p:cNvSpPr>
          <p:nvPr/>
        </p:nvSpPr>
        <p:spPr bwMode="auto">
          <a:xfrm>
            <a:off x="3932238" y="5568950"/>
            <a:ext cx="50212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At which point:        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E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vB</a:t>
            </a:r>
            <a:endParaRPr lang="en-ZA" b="1" baseline="-25000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293948" name="Object 60"/>
          <p:cNvGraphicFramePr>
            <a:graphicFrameLocks noChangeAspect="1"/>
          </p:cNvGraphicFramePr>
          <p:nvPr/>
        </p:nvGraphicFramePr>
        <p:xfrm>
          <a:off x="3071813" y="1827213"/>
          <a:ext cx="249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2" name="Equation" r:id="rId14" imgW="228501" imgH="291973" progId="Equation.DSMT4">
                  <p:embed/>
                </p:oleObj>
              </mc:Choice>
              <mc:Fallback>
                <p:oleObj name="Equation" r:id="rId14" imgW="228501" imgH="291973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827213"/>
                        <a:ext cx="2492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9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9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9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05" grpId="0" animBg="1"/>
      <p:bldP spid="293906" grpId="0" animBg="1"/>
      <p:bldP spid="293909" grpId="0"/>
      <p:bldP spid="293910" grpId="0"/>
      <p:bldP spid="293914" grpId="0" animBg="1"/>
      <p:bldP spid="293921" grpId="0" animBg="1"/>
      <p:bldP spid="293925" grpId="0"/>
      <p:bldP spid="2939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29496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2949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E6E4C-8605-4E0A-A5A7-BBFF090BBE97}" type="slidenum">
              <a:rPr lang="en-ZA" smtClean="0">
                <a:cs typeface="Arial" charset="0"/>
              </a:rPr>
              <a:pPr/>
              <a:t>5</a:t>
            </a:fld>
            <a:endParaRPr lang="en-ZA" smtClean="0">
              <a:cs typeface="Arial" charset="0"/>
            </a:endParaRPr>
          </a:p>
        </p:txBody>
      </p:sp>
      <p:sp>
        <p:nvSpPr>
          <p:cNvPr id="294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MOTIONAL EMF</a:t>
            </a:r>
          </a:p>
        </p:txBody>
      </p:sp>
      <p:sp>
        <p:nvSpPr>
          <p:cNvPr id="294971" name="Rectangle 4"/>
          <p:cNvSpPr>
            <a:spLocks noChangeArrowheads="1"/>
          </p:cNvSpPr>
          <p:nvPr/>
        </p:nvSpPr>
        <p:spPr bwMode="auto">
          <a:xfrm>
            <a:off x="769938" y="1554163"/>
            <a:ext cx="3506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</a:t>
            </a:r>
          </a:p>
        </p:txBody>
      </p:sp>
      <p:sp>
        <p:nvSpPr>
          <p:cNvPr id="294972" name="Line 5"/>
          <p:cNvSpPr>
            <a:spLocks noChangeShapeType="1"/>
          </p:cNvSpPr>
          <p:nvPr/>
        </p:nvSpPr>
        <p:spPr bwMode="auto">
          <a:xfrm>
            <a:off x="1676400" y="2968625"/>
            <a:ext cx="723900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294973" name="Group 6"/>
          <p:cNvGrpSpPr>
            <a:grpSpLocks/>
          </p:cNvGrpSpPr>
          <p:nvPr/>
        </p:nvGrpSpPr>
        <p:grpSpPr bwMode="auto">
          <a:xfrm>
            <a:off x="1398588" y="1951038"/>
            <a:ext cx="212725" cy="2070100"/>
            <a:chOff x="1517" y="2487"/>
            <a:chExt cx="134" cy="1304"/>
          </a:xfrm>
        </p:grpSpPr>
        <p:sp>
          <p:nvSpPr>
            <p:cNvPr id="294982" name="AutoShape 7"/>
            <p:cNvSpPr>
              <a:spLocks noChangeArrowheads="1"/>
            </p:cNvSpPr>
            <p:nvPr/>
          </p:nvSpPr>
          <p:spPr bwMode="auto">
            <a:xfrm rot="10800000" flipV="1">
              <a:off x="1517" y="2487"/>
              <a:ext cx="134" cy="1304"/>
            </a:xfrm>
            <a:prstGeom prst="can">
              <a:avLst>
                <a:gd name="adj" fmla="val 18652"/>
              </a:avLst>
            </a:prstGeom>
            <a:gradFill rotWithShape="1">
              <a:gsLst>
                <a:gs pos="0">
                  <a:srgbClr val="FF9632"/>
                </a:gs>
                <a:gs pos="50000">
                  <a:srgbClr val="FFEBD8"/>
                </a:gs>
                <a:gs pos="100000">
                  <a:srgbClr val="FF9632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3" name="Oval 8"/>
            <p:cNvSpPr>
              <a:spLocks noChangeAspect="1" noChangeArrowheads="1"/>
            </p:cNvSpPr>
            <p:nvPr/>
          </p:nvSpPr>
          <p:spPr bwMode="auto">
            <a:xfrm>
              <a:off x="1525" y="2545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4" name="Oval 9"/>
            <p:cNvSpPr>
              <a:spLocks noChangeAspect="1" noChangeArrowheads="1"/>
            </p:cNvSpPr>
            <p:nvPr/>
          </p:nvSpPr>
          <p:spPr bwMode="auto">
            <a:xfrm>
              <a:off x="1525" y="3693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5" name="Oval 10"/>
            <p:cNvSpPr>
              <a:spLocks noChangeAspect="1" noChangeArrowheads="1"/>
            </p:cNvSpPr>
            <p:nvPr/>
          </p:nvSpPr>
          <p:spPr bwMode="auto">
            <a:xfrm>
              <a:off x="1546" y="3615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6" name="Oval 11"/>
            <p:cNvSpPr>
              <a:spLocks noChangeAspect="1" noChangeArrowheads="1"/>
            </p:cNvSpPr>
            <p:nvPr/>
          </p:nvSpPr>
          <p:spPr bwMode="auto">
            <a:xfrm>
              <a:off x="1562" y="3667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7" name="Oval 12"/>
            <p:cNvSpPr>
              <a:spLocks noChangeAspect="1" noChangeArrowheads="1"/>
            </p:cNvSpPr>
            <p:nvPr/>
          </p:nvSpPr>
          <p:spPr bwMode="auto">
            <a:xfrm>
              <a:off x="1564" y="2524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294988" name="Oval 13"/>
            <p:cNvSpPr>
              <a:spLocks noChangeAspect="1" noChangeArrowheads="1"/>
            </p:cNvSpPr>
            <p:nvPr/>
          </p:nvSpPr>
          <p:spPr bwMode="auto">
            <a:xfrm>
              <a:off x="1549" y="2572"/>
              <a:ext cx="80" cy="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sp>
        <p:nvSpPr>
          <p:cNvPr id="294974" name="Line 14"/>
          <p:cNvSpPr>
            <a:spLocks noChangeShapeType="1"/>
          </p:cNvSpPr>
          <p:nvPr/>
        </p:nvSpPr>
        <p:spPr bwMode="auto">
          <a:xfrm rot="16200000" flipH="1">
            <a:off x="1139825" y="3006726"/>
            <a:ext cx="746125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94959" name="Object 47"/>
          <p:cNvGraphicFramePr>
            <a:graphicFrameLocks noChangeAspect="1"/>
          </p:cNvGraphicFramePr>
          <p:nvPr/>
        </p:nvGraphicFramePr>
        <p:xfrm>
          <a:off x="1057275" y="2805113"/>
          <a:ext cx="2619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1" name="Equation" r:id="rId4" imgW="241195" imgH="291973" progId="Equation.DSMT4">
                  <p:embed/>
                </p:oleObj>
              </mc:Choice>
              <mc:Fallback>
                <p:oleObj name="Equation" r:id="rId4" imgW="241195" imgH="291973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805113"/>
                        <a:ext cx="2619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60" name="Object 48"/>
          <p:cNvGraphicFramePr>
            <a:graphicFrameLocks noChangeAspect="1"/>
          </p:cNvGraphicFramePr>
          <p:nvPr/>
        </p:nvGraphicFramePr>
        <p:xfrm>
          <a:off x="2436813" y="2836863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2" name="Equation" r:id="rId6" imgW="177569" imgH="253670" progId="Equation.DSMT4">
                  <p:embed/>
                </p:oleObj>
              </mc:Choice>
              <mc:Fallback>
                <p:oleObj name="Equation" r:id="rId6" imgW="177569" imgH="25367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3" y="2836863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050" y="1328738"/>
            <a:ext cx="782638" cy="2882900"/>
            <a:chOff x="92" y="837"/>
            <a:chExt cx="493" cy="1816"/>
          </a:xfrm>
        </p:grpSpPr>
        <p:sp>
          <p:nvSpPr>
            <p:cNvPr id="294977" name="Line 17"/>
            <p:cNvSpPr>
              <a:spLocks noChangeShapeType="1"/>
            </p:cNvSpPr>
            <p:nvPr/>
          </p:nvSpPr>
          <p:spPr bwMode="auto">
            <a:xfrm flipV="1">
              <a:off x="478" y="991"/>
              <a:ext cx="0" cy="163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94978" name="Rectangle 18"/>
            <p:cNvSpPr>
              <a:spLocks noChangeArrowheads="1"/>
            </p:cNvSpPr>
            <p:nvPr/>
          </p:nvSpPr>
          <p:spPr bwMode="auto">
            <a:xfrm>
              <a:off x="167" y="837"/>
              <a:ext cx="41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ZA" sz="20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94979" name="Rectangle 19"/>
            <p:cNvSpPr>
              <a:spLocks noChangeArrowheads="1"/>
            </p:cNvSpPr>
            <p:nvPr/>
          </p:nvSpPr>
          <p:spPr bwMode="auto">
            <a:xfrm>
              <a:off x="92" y="2384"/>
              <a:ext cx="38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ZA" sz="2000" b="1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94980" name="Line 20"/>
            <p:cNvSpPr>
              <a:spLocks noChangeShapeType="1"/>
            </p:cNvSpPr>
            <p:nvPr/>
          </p:nvSpPr>
          <p:spPr bwMode="auto">
            <a:xfrm>
              <a:off x="416" y="2530"/>
              <a:ext cx="6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94981" name="Line 22"/>
            <p:cNvSpPr>
              <a:spLocks noChangeShapeType="1"/>
            </p:cNvSpPr>
            <p:nvPr/>
          </p:nvSpPr>
          <p:spPr bwMode="auto">
            <a:xfrm>
              <a:off x="416" y="1238"/>
              <a:ext cx="6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aphicFrame>
        <p:nvGraphicFramePr>
          <p:cNvPr id="294961" name="Object 49"/>
          <p:cNvGraphicFramePr>
            <a:graphicFrameLocks noChangeAspect="1"/>
          </p:cNvGraphicFramePr>
          <p:nvPr/>
        </p:nvGraphicFramePr>
        <p:xfrm>
          <a:off x="4816475" y="1341438"/>
          <a:ext cx="187642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3" name="Equation" r:id="rId8" imgW="1879600" imgH="838200" progId="Equation.DSMT4">
                  <p:embed/>
                </p:oleObj>
              </mc:Choice>
              <mc:Fallback>
                <p:oleObj name="Equation" r:id="rId8" imgW="1879600" imgH="8382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1341438"/>
                        <a:ext cx="187642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38" name="Object 50"/>
          <p:cNvGraphicFramePr>
            <a:graphicFrameLocks noChangeAspect="1"/>
          </p:cNvGraphicFramePr>
          <p:nvPr/>
        </p:nvGraphicFramePr>
        <p:xfrm>
          <a:off x="4816475" y="2322513"/>
          <a:ext cx="182562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4" name="Equation" r:id="rId10" imgW="1828800" imgH="838080" progId="Equation.DSMT4">
                  <p:embed/>
                </p:oleObj>
              </mc:Choice>
              <mc:Fallback>
                <p:oleObj name="Equation" r:id="rId10" imgW="1828800" imgH="8380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2322513"/>
                        <a:ext cx="182562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39" name="Object 51"/>
          <p:cNvGraphicFramePr>
            <a:graphicFrameLocks noChangeAspect="1"/>
          </p:cNvGraphicFramePr>
          <p:nvPr/>
        </p:nvGraphicFramePr>
        <p:xfrm>
          <a:off x="4816475" y="3303588"/>
          <a:ext cx="22177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5" name="Equation" r:id="rId12" imgW="2222280" imgH="838080" progId="Equation.DSMT4">
                  <p:embed/>
                </p:oleObj>
              </mc:Choice>
              <mc:Fallback>
                <p:oleObj name="Equation" r:id="rId12" imgW="2222280" imgH="8380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3303588"/>
                        <a:ext cx="2217738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40" name="Object 52"/>
          <p:cNvGraphicFramePr>
            <a:graphicFrameLocks noChangeAspect="1"/>
          </p:cNvGraphicFramePr>
          <p:nvPr/>
        </p:nvGraphicFramePr>
        <p:xfrm>
          <a:off x="4816475" y="4286250"/>
          <a:ext cx="16351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6" name="Equation" r:id="rId14" imgW="1638000" imgH="838080" progId="Equation.DSMT4">
                  <p:embed/>
                </p:oleObj>
              </mc:Choice>
              <mc:Fallback>
                <p:oleObj name="Equation" r:id="rId14" imgW="1638000" imgH="8380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4286250"/>
                        <a:ext cx="1635125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179388" y="5275263"/>
            <a:ext cx="877411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Thus the emf induced in a wire moving relative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to a magnetic field (</a:t>
            </a:r>
            <a:r>
              <a:rPr lang="en-US">
                <a:solidFill>
                  <a:srgbClr val="FF0000"/>
                </a:solidFill>
              </a:rPr>
              <a:t>motional emf</a:t>
            </a:r>
            <a:r>
              <a:rPr lang="en-US">
                <a:solidFill>
                  <a:srgbClr val="000066"/>
                </a:solidFill>
              </a:rPr>
              <a:t>) is given by:      </a:t>
            </a:r>
            <a:r>
              <a:rPr lang="en-ZA" b="1">
                <a:solidFill>
                  <a:srgbClr val="000066"/>
                </a:solidFill>
                <a:latin typeface="ShelleyAndante BT" pitchFamily="66" charset="0"/>
              </a:rPr>
              <a:t>E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vB</a:t>
            </a:r>
          </a:p>
        </p:txBody>
      </p:sp>
      <p:graphicFrame>
        <p:nvGraphicFramePr>
          <p:cNvPr id="4" name="Object 53"/>
          <p:cNvGraphicFramePr>
            <a:graphicFrameLocks noChangeAspect="1"/>
          </p:cNvGraphicFramePr>
          <p:nvPr/>
        </p:nvGraphicFramePr>
        <p:xfrm>
          <a:off x="387350" y="1795463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7" name="Equation" r:id="rId16" imgW="177569" imgH="266353" progId="Equation.DSMT4">
                  <p:embed/>
                </p:oleObj>
              </mc:Choice>
              <mc:Fallback>
                <p:oleObj name="Equation" r:id="rId16" imgW="177569" imgH="266353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1795463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4"/>
          <p:cNvGraphicFramePr>
            <a:graphicFrameLocks noChangeAspect="1"/>
          </p:cNvGraphicFramePr>
          <p:nvPr/>
        </p:nvGraphicFramePr>
        <p:xfrm>
          <a:off x="8339138" y="5780088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8" name="Equation" r:id="rId18" imgW="177569" imgH="266353" progId="Equation.DSMT4">
                  <p:embed/>
                </p:oleObj>
              </mc:Choice>
              <mc:Fallback>
                <p:oleObj name="Equation" r:id="rId18" imgW="177569" imgH="266353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9138" y="5780088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4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0214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02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A3F6FB-9F18-40D1-81B4-3162BD57416F}" type="slidenum">
              <a:rPr lang="en-ZA" smtClean="0">
                <a:cs typeface="Arial" charset="0"/>
              </a:rPr>
              <a:pPr/>
              <a:t>6</a:t>
            </a:fld>
            <a:endParaRPr lang="en-ZA" smtClean="0">
              <a:cs typeface="Arial" charset="0"/>
            </a:endParaRPr>
          </a:p>
        </p:txBody>
      </p:sp>
      <p:graphicFrame>
        <p:nvGraphicFramePr>
          <p:cNvPr id="302117" name="Object 55"/>
          <p:cNvGraphicFramePr>
            <a:graphicFrameLocks noChangeAspect="1"/>
          </p:cNvGraphicFramePr>
          <p:nvPr/>
        </p:nvGraphicFramePr>
        <p:xfrm>
          <a:off x="5610225" y="3552825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67" name="Equation" r:id="rId4" imgW="1524000" imgH="609600" progId="Equation.DSMT4">
                  <p:embed/>
                </p:oleObj>
              </mc:Choice>
              <mc:Fallback>
                <p:oleObj name="Equation" r:id="rId4" imgW="1524000" imgH="6096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225" y="3552825"/>
                        <a:ext cx="1524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146" name="Freeform 2"/>
          <p:cNvSpPr>
            <a:spLocks/>
          </p:cNvSpPr>
          <p:nvPr/>
        </p:nvSpPr>
        <p:spPr bwMode="auto">
          <a:xfrm>
            <a:off x="482600" y="1911350"/>
            <a:ext cx="4070350" cy="1606550"/>
          </a:xfrm>
          <a:custGeom>
            <a:avLst/>
            <a:gdLst>
              <a:gd name="T0" fmla="*/ 2147483647 w 2564"/>
              <a:gd name="T1" fmla="*/ 0 h 1012"/>
              <a:gd name="T2" fmla="*/ 2147483647 w 2564"/>
              <a:gd name="T3" fmla="*/ 0 h 1012"/>
              <a:gd name="T4" fmla="*/ 0 w 2564"/>
              <a:gd name="T5" fmla="*/ 2147483647 h 1012"/>
              <a:gd name="T6" fmla="*/ 0 w 2564"/>
              <a:gd name="T7" fmla="*/ 2147483647 h 1012"/>
              <a:gd name="T8" fmla="*/ 2147483647 w 2564"/>
              <a:gd name="T9" fmla="*/ 2147483647 h 1012"/>
              <a:gd name="T10" fmla="*/ 2147483647 w 2564"/>
              <a:gd name="T11" fmla="*/ 2147483647 h 1012"/>
              <a:gd name="T12" fmla="*/ 2147483647 w 2564"/>
              <a:gd name="T13" fmla="*/ 2147483647 h 1012"/>
              <a:gd name="T14" fmla="*/ 2147483647 w 2564"/>
              <a:gd name="T15" fmla="*/ 2147483647 h 1012"/>
              <a:gd name="T16" fmla="*/ 2147483647 w 2564"/>
              <a:gd name="T17" fmla="*/ 2147483647 h 1012"/>
              <a:gd name="T18" fmla="*/ 2147483647 w 2564"/>
              <a:gd name="T19" fmla="*/ 2147483647 h 1012"/>
              <a:gd name="T20" fmla="*/ 2147483647 w 2564"/>
              <a:gd name="T21" fmla="*/ 2147483647 h 1012"/>
              <a:gd name="T22" fmla="*/ 2147483647 w 2564"/>
              <a:gd name="T23" fmla="*/ 2147483647 h 1012"/>
              <a:gd name="T24" fmla="*/ 2147483647 w 2564"/>
              <a:gd name="T25" fmla="*/ 0 h 10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64"/>
              <a:gd name="T40" fmla="*/ 0 h 1012"/>
              <a:gd name="T41" fmla="*/ 2564 w 2564"/>
              <a:gd name="T42" fmla="*/ 1012 h 10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64" h="1012">
                <a:moveTo>
                  <a:pt x="2512" y="0"/>
                </a:moveTo>
                <a:cubicBezTo>
                  <a:pt x="2512" y="0"/>
                  <a:pt x="1374" y="0"/>
                  <a:pt x="236" y="0"/>
                </a:cubicBezTo>
                <a:cubicBezTo>
                  <a:pt x="67" y="1"/>
                  <a:pt x="1" y="100"/>
                  <a:pt x="0" y="236"/>
                </a:cubicBezTo>
                <a:cubicBezTo>
                  <a:pt x="0" y="514"/>
                  <a:pt x="0" y="792"/>
                  <a:pt x="0" y="792"/>
                </a:cubicBezTo>
                <a:cubicBezTo>
                  <a:pt x="1" y="901"/>
                  <a:pt x="89" y="1012"/>
                  <a:pt x="220" y="1012"/>
                </a:cubicBezTo>
                <a:cubicBezTo>
                  <a:pt x="1392" y="1012"/>
                  <a:pt x="2564" y="1012"/>
                  <a:pt x="2564" y="1012"/>
                </a:cubicBezTo>
                <a:lnTo>
                  <a:pt x="2564" y="956"/>
                </a:lnTo>
                <a:cubicBezTo>
                  <a:pt x="2564" y="956"/>
                  <a:pt x="1410" y="956"/>
                  <a:pt x="256" y="956"/>
                </a:cubicBezTo>
                <a:cubicBezTo>
                  <a:pt x="139" y="956"/>
                  <a:pt x="71" y="893"/>
                  <a:pt x="68" y="768"/>
                </a:cubicBezTo>
                <a:lnTo>
                  <a:pt x="68" y="252"/>
                </a:lnTo>
                <a:cubicBezTo>
                  <a:pt x="65" y="121"/>
                  <a:pt x="124" y="61"/>
                  <a:pt x="260" y="60"/>
                </a:cubicBezTo>
                <a:cubicBezTo>
                  <a:pt x="1388" y="60"/>
                  <a:pt x="2516" y="60"/>
                  <a:pt x="2516" y="60"/>
                </a:cubicBezTo>
                <a:lnTo>
                  <a:pt x="2512" y="0"/>
                </a:lnTo>
                <a:close/>
              </a:path>
            </a:pathLst>
          </a:custGeom>
          <a:solidFill>
            <a:srgbClr val="FF9632"/>
          </a:soli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INDUCED CURRENT</a:t>
            </a:r>
          </a:p>
        </p:txBody>
      </p:sp>
      <p:sp>
        <p:nvSpPr>
          <p:cNvPr id="302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719638" y="1343025"/>
            <a:ext cx="4233862" cy="2100263"/>
          </a:xfrm>
        </p:spPr>
        <p:txBody>
          <a:bodyPr/>
          <a:lstStyle/>
          <a:p>
            <a:pPr lvl="1" indent="0" eaLnBrk="1" hangingPunct="1"/>
            <a:r>
              <a:rPr lang="en-ZA" smtClean="0"/>
              <a:t>Moving the wire along a pair of rails connected at one end, as shown, allows the motional emf to drive current through the loop.</a:t>
            </a:r>
          </a:p>
        </p:txBody>
      </p:sp>
      <p:sp>
        <p:nvSpPr>
          <p:cNvPr id="302149" name="Rectangle 5"/>
          <p:cNvSpPr>
            <a:spLocks noChangeArrowheads="1"/>
          </p:cNvSpPr>
          <p:nvPr/>
        </p:nvSpPr>
        <p:spPr bwMode="auto">
          <a:xfrm>
            <a:off x="407988" y="1360488"/>
            <a:ext cx="4179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</p:txBody>
      </p:sp>
      <p:sp>
        <p:nvSpPr>
          <p:cNvPr id="302086" name="Line 6"/>
          <p:cNvSpPr>
            <a:spLocks noChangeShapeType="1"/>
          </p:cNvSpPr>
          <p:nvPr/>
        </p:nvSpPr>
        <p:spPr bwMode="auto">
          <a:xfrm>
            <a:off x="3338513" y="2730500"/>
            <a:ext cx="723900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2087" name="Object 56"/>
          <p:cNvGraphicFramePr>
            <a:graphicFrameLocks noChangeAspect="1"/>
          </p:cNvGraphicFramePr>
          <p:nvPr/>
        </p:nvGraphicFramePr>
        <p:xfrm>
          <a:off x="3954463" y="2752725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68" name="Equation" r:id="rId6" imgW="177569" imgH="253670" progId="Equation.DSMT4">
                  <p:embed/>
                </p:oleObj>
              </mc:Choice>
              <mc:Fallback>
                <p:oleObj name="Equation" r:id="rId6" imgW="177569" imgH="25367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752725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137" name="Object 57"/>
          <p:cNvGraphicFramePr>
            <a:graphicFrameLocks noChangeAspect="1"/>
          </p:cNvGraphicFramePr>
          <p:nvPr/>
        </p:nvGraphicFramePr>
        <p:xfrm>
          <a:off x="3787775" y="1417638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69" name="Equation" r:id="rId8" imgW="228501" imgH="291973" progId="Equation.DSMT4">
                  <p:embed/>
                </p:oleObj>
              </mc:Choice>
              <mc:Fallback>
                <p:oleObj name="Equation" r:id="rId8" imgW="228501" imgH="291973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1417638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139" name="AutoShape 10"/>
          <p:cNvSpPr>
            <a:spLocks noChangeArrowheads="1"/>
          </p:cNvSpPr>
          <p:nvPr/>
        </p:nvSpPr>
        <p:spPr bwMode="auto">
          <a:xfrm rot="10800000" flipV="1">
            <a:off x="979488" y="1677988"/>
            <a:ext cx="212725" cy="2070100"/>
          </a:xfrm>
          <a:prstGeom prst="can">
            <a:avLst>
              <a:gd name="adj" fmla="val 18652"/>
            </a:avLst>
          </a:prstGeom>
          <a:gradFill rotWithShape="1">
            <a:gsLst>
              <a:gs pos="0">
                <a:srgbClr val="FF9632"/>
              </a:gs>
              <a:gs pos="50000">
                <a:srgbClr val="FFEBD8"/>
              </a:gs>
              <a:gs pos="100000">
                <a:srgbClr val="FF9632"/>
              </a:gs>
            </a:gsLst>
            <a:lin ang="0" scaled="1"/>
          </a:gra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302150" name="Group 70"/>
          <p:cNvGrpSpPr>
            <a:grpSpLocks/>
          </p:cNvGrpSpPr>
          <p:nvPr/>
        </p:nvGrpSpPr>
        <p:grpSpPr bwMode="auto">
          <a:xfrm>
            <a:off x="963613" y="1535113"/>
            <a:ext cx="258762" cy="2279650"/>
            <a:chOff x="607" y="967"/>
            <a:chExt cx="163" cy="1436"/>
          </a:xfrm>
        </p:grpSpPr>
        <p:sp>
          <p:nvSpPr>
            <p:cNvPr id="302164" name="Line 11"/>
            <p:cNvSpPr>
              <a:spLocks noChangeShapeType="1"/>
            </p:cNvSpPr>
            <p:nvPr/>
          </p:nvSpPr>
          <p:spPr bwMode="auto">
            <a:xfrm rot="-5400000">
              <a:off x="639" y="2371"/>
              <a:ext cx="0" cy="64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02165" name="Line 12"/>
            <p:cNvSpPr>
              <a:spLocks noChangeShapeType="1"/>
            </p:cNvSpPr>
            <p:nvPr/>
          </p:nvSpPr>
          <p:spPr bwMode="auto">
            <a:xfrm rot="-5400000">
              <a:off x="732" y="2371"/>
              <a:ext cx="0" cy="64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302166" name="Group 13"/>
            <p:cNvGrpSpPr>
              <a:grpSpLocks/>
            </p:cNvGrpSpPr>
            <p:nvPr/>
          </p:nvGrpSpPr>
          <p:grpSpPr bwMode="auto">
            <a:xfrm>
              <a:off x="613" y="967"/>
              <a:ext cx="157" cy="64"/>
              <a:chOff x="1507" y="3106"/>
              <a:chExt cx="157" cy="64"/>
            </a:xfrm>
          </p:grpSpPr>
          <p:grpSp>
            <p:nvGrpSpPr>
              <p:cNvPr id="302167" name="Group 14"/>
              <p:cNvGrpSpPr>
                <a:grpSpLocks/>
              </p:cNvGrpSpPr>
              <p:nvPr/>
            </p:nvGrpSpPr>
            <p:grpSpPr bwMode="auto">
              <a:xfrm>
                <a:off x="1507" y="3106"/>
                <a:ext cx="64" cy="64"/>
                <a:chOff x="316" y="2616"/>
                <a:chExt cx="64" cy="64"/>
              </a:xfrm>
            </p:grpSpPr>
            <p:sp>
              <p:nvSpPr>
                <p:cNvPr id="302171" name="Line 15"/>
                <p:cNvSpPr>
                  <a:spLocks noChangeShapeType="1"/>
                </p:cNvSpPr>
                <p:nvPr/>
              </p:nvSpPr>
              <p:spPr bwMode="auto">
                <a:xfrm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302172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</p:grpSp>
          <p:grpSp>
            <p:nvGrpSpPr>
              <p:cNvPr id="302168" name="Group 17"/>
              <p:cNvGrpSpPr>
                <a:grpSpLocks/>
              </p:cNvGrpSpPr>
              <p:nvPr/>
            </p:nvGrpSpPr>
            <p:grpSpPr bwMode="auto">
              <a:xfrm>
                <a:off x="1600" y="3106"/>
                <a:ext cx="64" cy="64"/>
                <a:chOff x="316" y="2616"/>
                <a:chExt cx="64" cy="64"/>
              </a:xfrm>
            </p:grpSpPr>
            <p:sp>
              <p:nvSpPr>
                <p:cNvPr id="302169" name="Line 18"/>
                <p:cNvSpPr>
                  <a:spLocks noChangeShapeType="1"/>
                </p:cNvSpPr>
                <p:nvPr/>
              </p:nvSpPr>
              <p:spPr bwMode="auto">
                <a:xfrm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302170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2100" name="Line 20"/>
          <p:cNvSpPr>
            <a:spLocks noChangeShapeType="1"/>
          </p:cNvSpPr>
          <p:nvPr/>
        </p:nvSpPr>
        <p:spPr bwMode="auto">
          <a:xfrm>
            <a:off x="1477963" y="332898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 flipH="1">
            <a:off x="1504950" y="210343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02" name="Line 22"/>
          <p:cNvSpPr>
            <a:spLocks noChangeShapeType="1"/>
          </p:cNvSpPr>
          <p:nvPr/>
        </p:nvSpPr>
        <p:spPr bwMode="auto">
          <a:xfrm rot="5400000">
            <a:off x="511175" y="2709863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03" name="Line 23"/>
          <p:cNvSpPr>
            <a:spLocks noChangeShapeType="1"/>
          </p:cNvSpPr>
          <p:nvPr/>
        </p:nvSpPr>
        <p:spPr bwMode="auto">
          <a:xfrm>
            <a:off x="2500313" y="332898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04" name="Line 24"/>
          <p:cNvSpPr>
            <a:spLocks noChangeShapeType="1"/>
          </p:cNvSpPr>
          <p:nvPr/>
        </p:nvSpPr>
        <p:spPr bwMode="auto">
          <a:xfrm flipH="1">
            <a:off x="2527300" y="210343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2106" name="Rectangle 26"/>
          <p:cNvSpPr>
            <a:spLocks noChangeArrowheads="1"/>
          </p:cNvSpPr>
          <p:nvPr/>
        </p:nvSpPr>
        <p:spPr bwMode="auto">
          <a:xfrm>
            <a:off x="179388" y="4222750"/>
            <a:ext cx="860583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But a current-carrying wire exper-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iences a force in a magnetic field!</a:t>
            </a:r>
            <a:endParaRPr lang="en-ZA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 rot="16200000" flipV="1">
            <a:off x="2746376" y="2293937"/>
            <a:ext cx="0" cy="8032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2108" name="Object 58"/>
          <p:cNvGraphicFramePr>
            <a:graphicFrameLocks noChangeAspect="1"/>
          </p:cNvGraphicFramePr>
          <p:nvPr/>
        </p:nvGraphicFramePr>
        <p:xfrm>
          <a:off x="2439988" y="2257425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70" name="Equation" r:id="rId10" imgW="533169" imgH="406224" progId="Equation.DSMT4">
                  <p:embed/>
                </p:oleObj>
              </mc:Choice>
              <mc:Fallback>
                <p:oleObj name="Equation" r:id="rId10" imgW="533169" imgH="406224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2257425"/>
                        <a:ext cx="533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109" name="Rectangle 29"/>
          <p:cNvSpPr>
            <a:spLocks noChangeArrowheads="1"/>
          </p:cNvSpPr>
          <p:nvPr/>
        </p:nvSpPr>
        <p:spPr bwMode="auto">
          <a:xfrm>
            <a:off x="5592763" y="4624388"/>
            <a:ext cx="1489075" cy="49371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mag</a:t>
            </a:r>
            <a:r>
              <a:rPr lang="en-ZA">
                <a:solidFill>
                  <a:srgbClr val="000066"/>
                </a:solidFill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Il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B</a:t>
            </a:r>
          </a:p>
        </p:txBody>
      </p:sp>
      <p:sp>
        <p:nvSpPr>
          <p:cNvPr id="302110" name="Rectangle 30"/>
          <p:cNvSpPr>
            <a:spLocks noChangeArrowheads="1"/>
          </p:cNvSpPr>
          <p:nvPr/>
        </p:nvSpPr>
        <p:spPr bwMode="auto">
          <a:xfrm>
            <a:off x="179388" y="5243513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 to keep a conductor moving in a magnetic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field actually requires a force,     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applied</a:t>
            </a:r>
            <a:r>
              <a:rPr lang="en-ZA">
                <a:solidFill>
                  <a:srgbClr val="000066"/>
                </a:solidFill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mag</a:t>
            </a:r>
            <a:endParaRPr lang="en-ZA">
              <a:solidFill>
                <a:srgbClr val="000066"/>
              </a:solidFill>
              <a:sym typeface="Symbol" pitchFamily="18" charset="2"/>
            </a:endParaRPr>
          </a:p>
        </p:txBody>
      </p:sp>
      <p:graphicFrame>
        <p:nvGraphicFramePr>
          <p:cNvPr id="302111" name="Object 59"/>
          <p:cNvGraphicFramePr>
            <a:graphicFrameLocks noChangeAspect="1"/>
          </p:cNvGraphicFramePr>
          <p:nvPr/>
        </p:nvGraphicFramePr>
        <p:xfrm>
          <a:off x="7102475" y="4518025"/>
          <a:ext cx="1104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71" name="Equation" r:id="rId12" imgW="1104840" imgH="672840" progId="Equation.DSMT4">
                  <p:embed/>
                </p:oleObj>
              </mc:Choice>
              <mc:Fallback>
                <p:oleObj name="Equation" r:id="rId12" imgW="1104840" imgH="67284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2475" y="4518025"/>
                        <a:ext cx="1104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112" name="Object 60"/>
          <p:cNvGraphicFramePr>
            <a:graphicFrameLocks noChangeAspect="1"/>
          </p:cNvGraphicFramePr>
          <p:nvPr/>
        </p:nvGraphicFramePr>
        <p:xfrm>
          <a:off x="3798888" y="2187575"/>
          <a:ext cx="508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72" name="Equation" r:id="rId14" imgW="507780" imgH="406224" progId="Equation.DSMT4">
                  <p:embed/>
                </p:oleObj>
              </mc:Choice>
              <mc:Fallback>
                <p:oleObj name="Equation" r:id="rId14" imgW="507780" imgH="406224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2187575"/>
                        <a:ext cx="508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113" name="Line 33"/>
          <p:cNvSpPr>
            <a:spLocks noChangeShapeType="1"/>
          </p:cNvSpPr>
          <p:nvPr/>
        </p:nvSpPr>
        <p:spPr bwMode="auto">
          <a:xfrm rot="5400000" flipH="1" flipV="1">
            <a:off x="3740151" y="2249487"/>
            <a:ext cx="0" cy="8032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2114" name="Object 61"/>
          <p:cNvGraphicFramePr>
            <a:graphicFrameLocks noChangeAspect="1"/>
          </p:cNvGraphicFramePr>
          <p:nvPr/>
        </p:nvGraphicFramePr>
        <p:xfrm>
          <a:off x="7100888" y="5537200"/>
          <a:ext cx="1104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73" name="Equation" r:id="rId16" imgW="1104840" imgH="672840" progId="Equation.DSMT4">
                  <p:embed/>
                </p:oleObj>
              </mc:Choice>
              <mc:Fallback>
                <p:oleObj name="Equation" r:id="rId16" imgW="1104840" imgH="67284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0888" y="5537200"/>
                        <a:ext cx="1104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118" name="Object 62"/>
          <p:cNvGraphicFramePr>
            <a:graphicFrameLocks noChangeAspect="1"/>
          </p:cNvGraphicFramePr>
          <p:nvPr/>
        </p:nvGraphicFramePr>
        <p:xfrm>
          <a:off x="7140575" y="3552825"/>
          <a:ext cx="825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74" name="Equation" r:id="rId18" imgW="825480" imgH="609480" progId="Equation.DSMT4">
                  <p:embed/>
                </p:oleObj>
              </mc:Choice>
              <mc:Fallback>
                <p:oleObj name="Equation" r:id="rId18" imgW="825480" imgH="60948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0575" y="3552825"/>
                        <a:ext cx="825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116" name="Line 36"/>
          <p:cNvSpPr>
            <a:spLocks noChangeShapeType="1"/>
          </p:cNvSpPr>
          <p:nvPr/>
        </p:nvSpPr>
        <p:spPr bwMode="auto">
          <a:xfrm rot="16200000" flipV="1">
            <a:off x="3063875" y="2709863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38122E-6 L 0.23698 4.38122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02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2.68101E-6 L 0.23715 2.6810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2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30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30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6" grpId="0" animBg="1"/>
      <p:bldP spid="302139" grpId="0" animBg="1"/>
      <p:bldP spid="302100" grpId="0" animBg="1"/>
      <p:bldP spid="302101" grpId="0" animBg="1"/>
      <p:bldP spid="302102" grpId="0" animBg="1"/>
      <p:bldP spid="302103" grpId="0" animBg="1"/>
      <p:bldP spid="302104" grpId="0" animBg="1"/>
      <p:bldP spid="302106" grpId="0"/>
      <p:bldP spid="302107" grpId="0" animBg="1"/>
      <p:bldP spid="302109" grpId="0"/>
      <p:bldP spid="302110" grpId="0"/>
      <p:bldP spid="302113" grpId="0" animBg="1"/>
      <p:bldP spid="3021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0418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041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5D490C-7AC8-4485-87AC-A14E6D4481FA}" type="slidenum">
              <a:rPr lang="en-ZA" smtClean="0">
                <a:cs typeface="Arial" charset="0"/>
              </a:rPr>
              <a:pPr/>
              <a:t>7</a:t>
            </a:fld>
            <a:endParaRPr lang="en-ZA" smtClean="0">
              <a:cs typeface="Arial" charset="0"/>
            </a:endParaRPr>
          </a:p>
        </p:txBody>
      </p:sp>
      <p:sp>
        <p:nvSpPr>
          <p:cNvPr id="304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INDUCTION AND ENERGY TRANSFER</a:t>
            </a:r>
          </a:p>
        </p:txBody>
      </p:sp>
      <p:sp>
        <p:nvSpPr>
          <p:cNvPr id="304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6775" y="1343025"/>
            <a:ext cx="4265613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The applied force does work on the wire at a rate:</a:t>
            </a:r>
          </a:p>
        </p:txBody>
      </p:sp>
      <p:sp>
        <p:nvSpPr>
          <p:cNvPr id="304189" name="Freeform 5"/>
          <p:cNvSpPr>
            <a:spLocks/>
          </p:cNvSpPr>
          <p:nvPr/>
        </p:nvSpPr>
        <p:spPr bwMode="auto">
          <a:xfrm>
            <a:off x="482600" y="1911350"/>
            <a:ext cx="4070350" cy="1606550"/>
          </a:xfrm>
          <a:custGeom>
            <a:avLst/>
            <a:gdLst>
              <a:gd name="T0" fmla="*/ 2147483647 w 2564"/>
              <a:gd name="T1" fmla="*/ 0 h 1012"/>
              <a:gd name="T2" fmla="*/ 2147483647 w 2564"/>
              <a:gd name="T3" fmla="*/ 0 h 1012"/>
              <a:gd name="T4" fmla="*/ 0 w 2564"/>
              <a:gd name="T5" fmla="*/ 2147483647 h 1012"/>
              <a:gd name="T6" fmla="*/ 0 w 2564"/>
              <a:gd name="T7" fmla="*/ 2147483647 h 1012"/>
              <a:gd name="T8" fmla="*/ 2147483647 w 2564"/>
              <a:gd name="T9" fmla="*/ 2147483647 h 1012"/>
              <a:gd name="T10" fmla="*/ 2147483647 w 2564"/>
              <a:gd name="T11" fmla="*/ 2147483647 h 1012"/>
              <a:gd name="T12" fmla="*/ 2147483647 w 2564"/>
              <a:gd name="T13" fmla="*/ 2147483647 h 1012"/>
              <a:gd name="T14" fmla="*/ 2147483647 w 2564"/>
              <a:gd name="T15" fmla="*/ 2147483647 h 1012"/>
              <a:gd name="T16" fmla="*/ 2147483647 w 2564"/>
              <a:gd name="T17" fmla="*/ 2147483647 h 1012"/>
              <a:gd name="T18" fmla="*/ 2147483647 w 2564"/>
              <a:gd name="T19" fmla="*/ 2147483647 h 1012"/>
              <a:gd name="T20" fmla="*/ 2147483647 w 2564"/>
              <a:gd name="T21" fmla="*/ 2147483647 h 1012"/>
              <a:gd name="T22" fmla="*/ 2147483647 w 2564"/>
              <a:gd name="T23" fmla="*/ 2147483647 h 1012"/>
              <a:gd name="T24" fmla="*/ 2147483647 w 2564"/>
              <a:gd name="T25" fmla="*/ 0 h 10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64"/>
              <a:gd name="T40" fmla="*/ 0 h 1012"/>
              <a:gd name="T41" fmla="*/ 2564 w 2564"/>
              <a:gd name="T42" fmla="*/ 1012 h 10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64" h="1012">
                <a:moveTo>
                  <a:pt x="2512" y="0"/>
                </a:moveTo>
                <a:cubicBezTo>
                  <a:pt x="2512" y="0"/>
                  <a:pt x="1374" y="0"/>
                  <a:pt x="236" y="0"/>
                </a:cubicBezTo>
                <a:cubicBezTo>
                  <a:pt x="67" y="1"/>
                  <a:pt x="1" y="100"/>
                  <a:pt x="0" y="236"/>
                </a:cubicBezTo>
                <a:cubicBezTo>
                  <a:pt x="0" y="514"/>
                  <a:pt x="0" y="792"/>
                  <a:pt x="0" y="792"/>
                </a:cubicBezTo>
                <a:cubicBezTo>
                  <a:pt x="1" y="901"/>
                  <a:pt x="89" y="1012"/>
                  <a:pt x="220" y="1012"/>
                </a:cubicBezTo>
                <a:cubicBezTo>
                  <a:pt x="1392" y="1012"/>
                  <a:pt x="2564" y="1012"/>
                  <a:pt x="2564" y="1012"/>
                </a:cubicBezTo>
                <a:lnTo>
                  <a:pt x="2564" y="956"/>
                </a:lnTo>
                <a:cubicBezTo>
                  <a:pt x="2564" y="956"/>
                  <a:pt x="1410" y="956"/>
                  <a:pt x="256" y="956"/>
                </a:cubicBezTo>
                <a:cubicBezTo>
                  <a:pt x="139" y="956"/>
                  <a:pt x="71" y="893"/>
                  <a:pt x="68" y="768"/>
                </a:cubicBezTo>
                <a:lnTo>
                  <a:pt x="68" y="252"/>
                </a:lnTo>
                <a:cubicBezTo>
                  <a:pt x="65" y="121"/>
                  <a:pt x="124" y="61"/>
                  <a:pt x="260" y="60"/>
                </a:cubicBezTo>
                <a:cubicBezTo>
                  <a:pt x="1388" y="60"/>
                  <a:pt x="2516" y="60"/>
                  <a:pt x="2516" y="60"/>
                </a:cubicBezTo>
                <a:lnTo>
                  <a:pt x="2512" y="0"/>
                </a:lnTo>
                <a:close/>
              </a:path>
            </a:pathLst>
          </a:custGeom>
          <a:solidFill>
            <a:srgbClr val="FF9632"/>
          </a:solidFill>
          <a:ln w="6350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0" name="Rectangle 6"/>
          <p:cNvSpPr>
            <a:spLocks noChangeArrowheads="1"/>
          </p:cNvSpPr>
          <p:nvPr/>
        </p:nvSpPr>
        <p:spPr bwMode="auto">
          <a:xfrm>
            <a:off x="407988" y="1360488"/>
            <a:ext cx="4179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  <a:p>
            <a:pPr marL="179388" lvl="1">
              <a:buFont typeface="Arial" charset="0"/>
              <a:buNone/>
            </a:pPr>
            <a:endParaRPr lang="en-ZA">
              <a:solidFill>
                <a:srgbClr val="2891FF"/>
              </a:solidFill>
              <a:sym typeface="Symbol" pitchFamily="18" charset="2"/>
            </a:endParaRPr>
          </a:p>
          <a:p>
            <a:pPr marL="179388" lvl="1">
              <a:buFont typeface="Arial" charset="0"/>
              <a:buNone/>
            </a:pPr>
            <a:r>
              <a:rPr lang="en-ZA">
                <a:solidFill>
                  <a:srgbClr val="2891FF"/>
                </a:solidFill>
                <a:sym typeface="Symbol" pitchFamily="18" charset="2"/>
              </a:rPr>
              <a:t>                                        </a:t>
            </a:r>
          </a:p>
        </p:txBody>
      </p:sp>
      <p:sp>
        <p:nvSpPr>
          <p:cNvPr id="304191" name="Line 7"/>
          <p:cNvSpPr>
            <a:spLocks noChangeShapeType="1"/>
          </p:cNvSpPr>
          <p:nvPr/>
        </p:nvSpPr>
        <p:spPr bwMode="auto">
          <a:xfrm>
            <a:off x="3338513" y="2730500"/>
            <a:ext cx="723900" cy="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4178" name="Object 50"/>
          <p:cNvGraphicFramePr>
            <a:graphicFrameLocks noChangeAspect="1"/>
          </p:cNvGraphicFramePr>
          <p:nvPr/>
        </p:nvGraphicFramePr>
        <p:xfrm>
          <a:off x="3954463" y="2752725"/>
          <a:ext cx="177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2" name="Equation" r:id="rId4" imgW="177569" imgH="253670" progId="Equation.DSMT4">
                  <p:embed/>
                </p:oleObj>
              </mc:Choice>
              <mc:Fallback>
                <p:oleObj name="Equation" r:id="rId4" imgW="177569" imgH="25367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752725"/>
                        <a:ext cx="177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79" name="Object 51"/>
          <p:cNvGraphicFramePr>
            <a:graphicFrameLocks noChangeAspect="1"/>
          </p:cNvGraphicFramePr>
          <p:nvPr/>
        </p:nvGraphicFramePr>
        <p:xfrm>
          <a:off x="3787775" y="1417638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3" name="Equation" r:id="rId6" imgW="228501" imgH="291973" progId="Equation.DSMT4">
                  <p:embed/>
                </p:oleObj>
              </mc:Choice>
              <mc:Fallback>
                <p:oleObj name="Equation" r:id="rId6" imgW="228501" imgH="291973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75" y="1417638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4192" name="Group 10"/>
          <p:cNvGrpSpPr>
            <a:grpSpLocks/>
          </p:cNvGrpSpPr>
          <p:nvPr/>
        </p:nvGrpSpPr>
        <p:grpSpPr bwMode="auto">
          <a:xfrm>
            <a:off x="3133725" y="1535113"/>
            <a:ext cx="258763" cy="2279650"/>
            <a:chOff x="1918" y="967"/>
            <a:chExt cx="163" cy="1436"/>
          </a:xfrm>
        </p:grpSpPr>
        <p:sp>
          <p:nvSpPr>
            <p:cNvPr id="304206" name="AutoShape 11"/>
            <p:cNvSpPr>
              <a:spLocks noChangeArrowheads="1"/>
            </p:cNvSpPr>
            <p:nvPr/>
          </p:nvSpPr>
          <p:spPr bwMode="auto">
            <a:xfrm rot="10800000" flipV="1">
              <a:off x="1928" y="1057"/>
              <a:ext cx="134" cy="1304"/>
            </a:xfrm>
            <a:prstGeom prst="can">
              <a:avLst>
                <a:gd name="adj" fmla="val 18652"/>
              </a:avLst>
            </a:prstGeom>
            <a:gradFill rotWithShape="1">
              <a:gsLst>
                <a:gs pos="0">
                  <a:srgbClr val="FF9632"/>
                </a:gs>
                <a:gs pos="50000">
                  <a:srgbClr val="FFEBD8"/>
                </a:gs>
                <a:gs pos="100000">
                  <a:srgbClr val="FF9632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304207" name="Line 12"/>
            <p:cNvSpPr>
              <a:spLocks noChangeShapeType="1"/>
            </p:cNvSpPr>
            <p:nvPr/>
          </p:nvSpPr>
          <p:spPr bwMode="auto">
            <a:xfrm rot="-5400000">
              <a:off x="1950" y="2371"/>
              <a:ext cx="0" cy="64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04208" name="Line 13"/>
            <p:cNvSpPr>
              <a:spLocks noChangeShapeType="1"/>
            </p:cNvSpPr>
            <p:nvPr/>
          </p:nvSpPr>
          <p:spPr bwMode="auto">
            <a:xfrm rot="-5400000">
              <a:off x="2043" y="2371"/>
              <a:ext cx="0" cy="64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pSp>
          <p:nvGrpSpPr>
            <p:cNvPr id="304209" name="Group 14"/>
            <p:cNvGrpSpPr>
              <a:grpSpLocks/>
            </p:cNvGrpSpPr>
            <p:nvPr/>
          </p:nvGrpSpPr>
          <p:grpSpPr bwMode="auto">
            <a:xfrm>
              <a:off x="1924" y="967"/>
              <a:ext cx="157" cy="64"/>
              <a:chOff x="1507" y="3106"/>
              <a:chExt cx="157" cy="64"/>
            </a:xfrm>
          </p:grpSpPr>
          <p:grpSp>
            <p:nvGrpSpPr>
              <p:cNvPr id="304210" name="Group 15"/>
              <p:cNvGrpSpPr>
                <a:grpSpLocks/>
              </p:cNvGrpSpPr>
              <p:nvPr/>
            </p:nvGrpSpPr>
            <p:grpSpPr bwMode="auto">
              <a:xfrm>
                <a:off x="1507" y="3106"/>
                <a:ext cx="64" cy="64"/>
                <a:chOff x="316" y="2616"/>
                <a:chExt cx="64" cy="64"/>
              </a:xfrm>
            </p:grpSpPr>
            <p:sp>
              <p:nvSpPr>
                <p:cNvPr id="304214" name="Line 16"/>
                <p:cNvSpPr>
                  <a:spLocks noChangeShapeType="1"/>
                </p:cNvSpPr>
                <p:nvPr/>
              </p:nvSpPr>
              <p:spPr bwMode="auto">
                <a:xfrm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304215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</p:grpSp>
          <p:grpSp>
            <p:nvGrpSpPr>
              <p:cNvPr id="304211" name="Group 18"/>
              <p:cNvGrpSpPr>
                <a:grpSpLocks/>
              </p:cNvGrpSpPr>
              <p:nvPr/>
            </p:nvGrpSpPr>
            <p:grpSpPr bwMode="auto">
              <a:xfrm>
                <a:off x="1600" y="3106"/>
                <a:ext cx="64" cy="64"/>
                <a:chOff x="316" y="2616"/>
                <a:chExt cx="64" cy="64"/>
              </a:xfrm>
            </p:grpSpPr>
            <p:sp>
              <p:nvSpPr>
                <p:cNvPr id="304212" name="Line 19"/>
                <p:cNvSpPr>
                  <a:spLocks noChangeShapeType="1"/>
                </p:cNvSpPr>
                <p:nvPr/>
              </p:nvSpPr>
              <p:spPr bwMode="auto">
                <a:xfrm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304213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348" y="2616"/>
                  <a:ext cx="0" cy="64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4193" name="Line 21"/>
          <p:cNvSpPr>
            <a:spLocks noChangeShapeType="1"/>
          </p:cNvSpPr>
          <p:nvPr/>
        </p:nvSpPr>
        <p:spPr bwMode="auto">
          <a:xfrm>
            <a:off x="1477963" y="332898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4" name="Line 22"/>
          <p:cNvSpPr>
            <a:spLocks noChangeShapeType="1"/>
          </p:cNvSpPr>
          <p:nvPr/>
        </p:nvSpPr>
        <p:spPr bwMode="auto">
          <a:xfrm flipH="1">
            <a:off x="1504950" y="210343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5" name="Line 23"/>
          <p:cNvSpPr>
            <a:spLocks noChangeShapeType="1"/>
          </p:cNvSpPr>
          <p:nvPr/>
        </p:nvSpPr>
        <p:spPr bwMode="auto">
          <a:xfrm rot="5400000">
            <a:off x="511175" y="2709863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6" name="Line 24"/>
          <p:cNvSpPr>
            <a:spLocks noChangeShapeType="1"/>
          </p:cNvSpPr>
          <p:nvPr/>
        </p:nvSpPr>
        <p:spPr bwMode="auto">
          <a:xfrm>
            <a:off x="2500313" y="332898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7" name="Line 25"/>
          <p:cNvSpPr>
            <a:spLocks noChangeShapeType="1"/>
          </p:cNvSpPr>
          <p:nvPr/>
        </p:nvSpPr>
        <p:spPr bwMode="auto">
          <a:xfrm flipH="1">
            <a:off x="2527300" y="210343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198" name="Line 26"/>
          <p:cNvSpPr>
            <a:spLocks noChangeShapeType="1"/>
          </p:cNvSpPr>
          <p:nvPr/>
        </p:nvSpPr>
        <p:spPr bwMode="auto">
          <a:xfrm rot="16200000" flipV="1">
            <a:off x="2746376" y="2293937"/>
            <a:ext cx="0" cy="8032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4180" name="Object 52"/>
          <p:cNvGraphicFramePr>
            <a:graphicFrameLocks noChangeAspect="1"/>
          </p:cNvGraphicFramePr>
          <p:nvPr/>
        </p:nvGraphicFramePr>
        <p:xfrm>
          <a:off x="2439988" y="2257425"/>
          <a:ext cx="53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4" name="Equation" r:id="rId8" imgW="533169" imgH="406224" progId="Equation.DSMT4">
                  <p:embed/>
                </p:oleObj>
              </mc:Choice>
              <mc:Fallback>
                <p:oleObj name="Equation" r:id="rId8" imgW="533169" imgH="406224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2257425"/>
                        <a:ext cx="533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81" name="Object 53"/>
          <p:cNvGraphicFramePr>
            <a:graphicFrameLocks noChangeAspect="1"/>
          </p:cNvGraphicFramePr>
          <p:nvPr/>
        </p:nvGraphicFramePr>
        <p:xfrm>
          <a:off x="3798888" y="2187575"/>
          <a:ext cx="508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5" name="Equation" r:id="rId10" imgW="507780" imgH="406224" progId="Equation.DSMT4">
                  <p:embed/>
                </p:oleObj>
              </mc:Choice>
              <mc:Fallback>
                <p:oleObj name="Equation" r:id="rId10" imgW="507780" imgH="406224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2187575"/>
                        <a:ext cx="508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99" name="Line 29"/>
          <p:cNvSpPr>
            <a:spLocks noChangeShapeType="1"/>
          </p:cNvSpPr>
          <p:nvPr/>
        </p:nvSpPr>
        <p:spPr bwMode="auto">
          <a:xfrm rot="5400000" flipH="1" flipV="1">
            <a:off x="3740151" y="2249487"/>
            <a:ext cx="0" cy="803275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04200" name="Line 30"/>
          <p:cNvSpPr>
            <a:spLocks noChangeShapeType="1"/>
          </p:cNvSpPr>
          <p:nvPr/>
        </p:nvSpPr>
        <p:spPr bwMode="auto">
          <a:xfrm rot="16200000" flipV="1">
            <a:off x="3063875" y="2709863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4201" name="Rectangle 31"/>
          <p:cNvSpPr>
            <a:spLocks noChangeArrowheads="1"/>
          </p:cNvSpPr>
          <p:nvPr/>
        </p:nvSpPr>
        <p:spPr bwMode="auto">
          <a:xfrm>
            <a:off x="5332413" y="2298700"/>
            <a:ext cx="2128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input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pull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04160" name="Rectangle 32"/>
          <p:cNvSpPr>
            <a:spLocks noChangeArrowheads="1"/>
          </p:cNvSpPr>
          <p:nvPr/>
        </p:nvSpPr>
        <p:spPr bwMode="auto">
          <a:xfrm>
            <a:off x="4676775" y="2814638"/>
            <a:ext cx="4319588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This energy is then dissi-pated in the loop at a rate:</a:t>
            </a:r>
          </a:p>
        </p:txBody>
      </p:sp>
      <p:sp>
        <p:nvSpPr>
          <p:cNvPr id="304161" name="Rectangle 33"/>
          <p:cNvSpPr>
            <a:spLocks noChangeArrowheads="1"/>
          </p:cNvSpPr>
          <p:nvPr/>
        </p:nvSpPr>
        <p:spPr bwMode="auto">
          <a:xfrm>
            <a:off x="5272088" y="3792538"/>
            <a:ext cx="25749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dissipated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ZA" b="1" baseline="30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</a:p>
        </p:txBody>
      </p:sp>
      <p:graphicFrame>
        <p:nvGraphicFramePr>
          <p:cNvPr id="304162" name="Object 54"/>
          <p:cNvGraphicFramePr>
            <a:graphicFrameLocks noChangeAspect="1"/>
          </p:cNvGraphicFramePr>
          <p:nvPr/>
        </p:nvGraphicFramePr>
        <p:xfrm>
          <a:off x="7426325" y="3683000"/>
          <a:ext cx="1231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6" name="Equation" r:id="rId12" imgW="1231560" imgH="672840" progId="Equation.DSMT4">
                  <p:embed/>
                </p:oleObj>
              </mc:Choice>
              <mc:Fallback>
                <p:oleObj name="Equation" r:id="rId12" imgW="1231560" imgH="67284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6325" y="3683000"/>
                        <a:ext cx="1231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63" name="Rectangle 35"/>
          <p:cNvSpPr>
            <a:spLocks noChangeArrowheads="1"/>
          </p:cNvSpPr>
          <p:nvPr/>
        </p:nvSpPr>
        <p:spPr bwMode="auto">
          <a:xfrm>
            <a:off x="138113" y="4448175"/>
            <a:ext cx="880427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buFontTx/>
              <a:buBlip>
                <a:blip r:embed="rId14"/>
              </a:buBlip>
            </a:pPr>
            <a:r>
              <a:rPr lang="en-ZA" sz="2200">
                <a:solidFill>
                  <a:srgbClr val="000066"/>
                </a:solidFill>
              </a:rPr>
              <a:t>Moving a conductor in a magnetic field produces an emf and hence (in a closed loop) induced current.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ZA" sz="3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14"/>
              </a:buBlip>
            </a:pPr>
            <a:r>
              <a:rPr lang="en-ZA" sz="2200">
                <a:solidFill>
                  <a:srgbClr val="000066"/>
                </a:solidFill>
              </a:rPr>
              <a:t>Force is needed to move the conductor, and work is done.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ZA" sz="300">
              <a:solidFill>
                <a:srgbClr val="000066"/>
              </a:solidFill>
            </a:endParaRPr>
          </a:p>
          <a:p>
            <a:pPr marL="717550" lvl="2" indent="-358775">
              <a:buFontTx/>
              <a:buBlip>
                <a:blip r:embed="rId14"/>
              </a:buBlip>
            </a:pPr>
            <a:r>
              <a:rPr lang="en-ZA" sz="2200">
                <a:solidFill>
                  <a:srgbClr val="000066"/>
                </a:solidFill>
              </a:rPr>
              <a:t>The mechanical work done equals the electrical energy dissipated by the current as it passes through the circuit.</a:t>
            </a:r>
          </a:p>
        </p:txBody>
      </p:sp>
      <p:sp>
        <p:nvSpPr>
          <p:cNvPr id="304164" name="Rectangle 36"/>
          <p:cNvSpPr>
            <a:spLocks noChangeArrowheads="1"/>
          </p:cNvSpPr>
          <p:nvPr/>
        </p:nvSpPr>
        <p:spPr bwMode="auto">
          <a:xfrm>
            <a:off x="179388" y="3971925"/>
            <a:ext cx="26130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Summary:</a:t>
            </a:r>
            <a:endParaRPr lang="en-ZA">
              <a:solidFill>
                <a:srgbClr val="FF0000"/>
              </a:solidFill>
            </a:endParaRPr>
          </a:p>
        </p:txBody>
      </p:sp>
      <p:graphicFrame>
        <p:nvGraphicFramePr>
          <p:cNvPr id="304165" name="Object 55"/>
          <p:cNvGraphicFramePr>
            <a:graphicFrameLocks noChangeAspect="1"/>
          </p:cNvGraphicFramePr>
          <p:nvPr/>
        </p:nvGraphicFramePr>
        <p:xfrm>
          <a:off x="7426325" y="2189163"/>
          <a:ext cx="1231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07" name="Equation" r:id="rId15" imgW="1231560" imgH="672840" progId="Equation.DSMT4">
                  <p:embed/>
                </p:oleObj>
              </mc:Choice>
              <mc:Fallback>
                <p:oleObj name="Equation" r:id="rId15" imgW="1231560" imgH="67284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6325" y="2189163"/>
                        <a:ext cx="1231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60" grpId="0"/>
      <p:bldP spid="304161" grpId="0"/>
      <p:bldP spid="3041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5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0836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083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F66FF4-989D-40AC-9346-7250C6967C4A}" type="slidenum">
              <a:rPr lang="en-ZA" smtClean="0">
                <a:cs typeface="Arial" charset="0"/>
              </a:rPr>
              <a:pPr/>
              <a:t>8</a:t>
            </a:fld>
            <a:endParaRPr lang="en-ZA" smtClean="0">
              <a:cs typeface="Arial" charset="0"/>
            </a:endParaRPr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179388" y="4519613"/>
            <a:ext cx="657701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power dissipation of eddy currents saps energy and can cause unwanted heating, but eddy currents also have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 i="1">
                <a:solidFill>
                  <a:srgbClr val="000066"/>
                </a:solidFill>
              </a:rPr>
              <a:t>uses</a:t>
            </a:r>
            <a:r>
              <a:rPr lang="en-US">
                <a:solidFill>
                  <a:srgbClr val="000066"/>
                </a:solidFill>
              </a:rPr>
              <a:t>, such as magnetic braking systems.  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308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EDDY CURRENTS</a:t>
            </a:r>
          </a:p>
        </p:txBody>
      </p:sp>
      <p:grpSp>
        <p:nvGrpSpPr>
          <p:cNvPr id="308364" name="Group 94"/>
          <p:cNvGrpSpPr>
            <a:grpSpLocks/>
          </p:cNvGrpSpPr>
          <p:nvPr/>
        </p:nvGrpSpPr>
        <p:grpSpPr bwMode="auto">
          <a:xfrm>
            <a:off x="7639050" y="1435100"/>
            <a:ext cx="1285875" cy="1831975"/>
            <a:chOff x="4812" y="904"/>
            <a:chExt cx="810" cy="1154"/>
          </a:xfrm>
        </p:grpSpPr>
        <p:grpSp>
          <p:nvGrpSpPr>
            <p:cNvPr id="308459" name="Group 90"/>
            <p:cNvGrpSpPr>
              <a:grpSpLocks/>
            </p:cNvGrpSpPr>
            <p:nvPr/>
          </p:nvGrpSpPr>
          <p:grpSpPr bwMode="auto">
            <a:xfrm>
              <a:off x="4843" y="1263"/>
              <a:ext cx="749" cy="435"/>
              <a:chOff x="4843" y="1263"/>
              <a:chExt cx="749" cy="435"/>
            </a:xfrm>
          </p:grpSpPr>
          <p:grpSp>
            <p:nvGrpSpPr>
              <p:cNvPr id="308462" name="Group 71"/>
              <p:cNvGrpSpPr>
                <a:grpSpLocks/>
              </p:cNvGrpSpPr>
              <p:nvPr/>
            </p:nvGrpSpPr>
            <p:grpSpPr bwMode="auto">
              <a:xfrm>
                <a:off x="5590" y="1263"/>
                <a:ext cx="2" cy="435"/>
                <a:chOff x="5590" y="1263"/>
                <a:chExt cx="2" cy="435"/>
              </a:xfrm>
            </p:grpSpPr>
            <p:sp>
              <p:nvSpPr>
                <p:cNvPr id="308481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82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3" name="Group 72"/>
              <p:cNvGrpSpPr>
                <a:grpSpLocks/>
              </p:cNvGrpSpPr>
              <p:nvPr/>
            </p:nvGrpSpPr>
            <p:grpSpPr bwMode="auto">
              <a:xfrm>
                <a:off x="5465" y="1263"/>
                <a:ext cx="2" cy="435"/>
                <a:chOff x="5590" y="1263"/>
                <a:chExt cx="2" cy="435"/>
              </a:xfrm>
            </p:grpSpPr>
            <p:sp>
              <p:nvSpPr>
                <p:cNvPr id="308479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80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4" name="Group 75"/>
              <p:cNvGrpSpPr>
                <a:grpSpLocks/>
              </p:cNvGrpSpPr>
              <p:nvPr/>
            </p:nvGrpSpPr>
            <p:grpSpPr bwMode="auto">
              <a:xfrm>
                <a:off x="5341" y="1263"/>
                <a:ext cx="2" cy="435"/>
                <a:chOff x="5590" y="1263"/>
                <a:chExt cx="2" cy="435"/>
              </a:xfrm>
            </p:grpSpPr>
            <p:sp>
              <p:nvSpPr>
                <p:cNvPr id="308477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78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5" name="Group 78"/>
              <p:cNvGrpSpPr>
                <a:grpSpLocks/>
              </p:cNvGrpSpPr>
              <p:nvPr/>
            </p:nvGrpSpPr>
            <p:grpSpPr bwMode="auto">
              <a:xfrm>
                <a:off x="5216" y="1263"/>
                <a:ext cx="2" cy="435"/>
                <a:chOff x="5590" y="1263"/>
                <a:chExt cx="2" cy="435"/>
              </a:xfrm>
            </p:grpSpPr>
            <p:sp>
              <p:nvSpPr>
                <p:cNvPr id="30847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76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6" name="Group 81"/>
              <p:cNvGrpSpPr>
                <a:grpSpLocks/>
              </p:cNvGrpSpPr>
              <p:nvPr/>
            </p:nvGrpSpPr>
            <p:grpSpPr bwMode="auto">
              <a:xfrm>
                <a:off x="5092" y="1263"/>
                <a:ext cx="2" cy="435"/>
                <a:chOff x="5590" y="1263"/>
                <a:chExt cx="2" cy="435"/>
              </a:xfrm>
            </p:grpSpPr>
            <p:sp>
              <p:nvSpPr>
                <p:cNvPr id="308473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74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7" name="Group 84"/>
              <p:cNvGrpSpPr>
                <a:grpSpLocks/>
              </p:cNvGrpSpPr>
              <p:nvPr/>
            </p:nvGrpSpPr>
            <p:grpSpPr bwMode="auto">
              <a:xfrm>
                <a:off x="4967" y="1263"/>
                <a:ext cx="2" cy="435"/>
                <a:chOff x="5590" y="1263"/>
                <a:chExt cx="2" cy="435"/>
              </a:xfrm>
            </p:grpSpPr>
            <p:sp>
              <p:nvSpPr>
                <p:cNvPr id="308471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72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8468" name="Group 87"/>
              <p:cNvGrpSpPr>
                <a:grpSpLocks/>
              </p:cNvGrpSpPr>
              <p:nvPr/>
            </p:nvGrpSpPr>
            <p:grpSpPr bwMode="auto">
              <a:xfrm>
                <a:off x="4843" y="1263"/>
                <a:ext cx="2" cy="435"/>
                <a:chOff x="5590" y="1263"/>
                <a:chExt cx="2" cy="435"/>
              </a:xfrm>
            </p:grpSpPr>
            <p:sp>
              <p:nvSpPr>
                <p:cNvPr id="308469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5592" y="1263"/>
                  <a:ext cx="0" cy="435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8470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5590" y="1434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2891FF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08460" name="Rectangle 8"/>
            <p:cNvSpPr>
              <a:spLocks noChangeArrowheads="1"/>
            </p:cNvSpPr>
            <p:nvPr/>
          </p:nvSpPr>
          <p:spPr bwMode="auto">
            <a:xfrm>
              <a:off x="4812" y="904"/>
              <a:ext cx="810" cy="360"/>
            </a:xfrm>
            <a:prstGeom prst="rect">
              <a:avLst/>
            </a:prstGeom>
            <a:solidFill>
              <a:srgbClr val="DDDDDD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10000"/>
                </a:lnSpc>
              </a:pPr>
              <a:r>
                <a:rPr lang="en-ZA" sz="1400">
                  <a:solidFill>
                    <a:srgbClr val="000066"/>
                  </a:solidFill>
                </a:rPr>
                <a:t/>
              </a:r>
              <a:br>
                <a:rPr lang="en-ZA" sz="1400">
                  <a:solidFill>
                    <a:srgbClr val="000066"/>
                  </a:solidFill>
                </a:rPr>
              </a:br>
              <a:r>
                <a:rPr lang="en-ZA" sz="2200">
                  <a:solidFill>
                    <a:srgbClr val="000066"/>
                  </a:solidFill>
                </a:rPr>
                <a:t>S</a:t>
              </a:r>
            </a:p>
          </p:txBody>
        </p:sp>
        <p:sp>
          <p:nvSpPr>
            <p:cNvPr id="308461" name="Rectangle 9"/>
            <p:cNvSpPr>
              <a:spLocks noChangeArrowheads="1"/>
            </p:cNvSpPr>
            <p:nvPr/>
          </p:nvSpPr>
          <p:spPr bwMode="auto">
            <a:xfrm>
              <a:off x="4812" y="1698"/>
              <a:ext cx="810" cy="360"/>
            </a:xfrm>
            <a:prstGeom prst="rect">
              <a:avLst/>
            </a:prstGeom>
            <a:solidFill>
              <a:srgbClr val="FF6441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10000"/>
                </a:lnSpc>
              </a:pPr>
              <a:r>
                <a:rPr lang="en-ZA" sz="2200">
                  <a:solidFill>
                    <a:srgbClr val="000066"/>
                  </a:solidFill>
                </a:rPr>
                <a:t>N</a:t>
              </a:r>
              <a:br>
                <a:rPr lang="en-ZA" sz="2200">
                  <a:solidFill>
                    <a:srgbClr val="000066"/>
                  </a:solidFill>
                </a:rPr>
              </a:br>
              <a:endParaRPr lang="en-ZA" sz="1600">
                <a:solidFill>
                  <a:srgbClr val="000066"/>
                </a:solidFill>
              </a:endParaRPr>
            </a:p>
          </p:txBody>
        </p:sp>
      </p:grpSp>
      <p:grpSp>
        <p:nvGrpSpPr>
          <p:cNvPr id="308317" name="Group 93"/>
          <p:cNvGrpSpPr>
            <a:grpSpLocks/>
          </p:cNvGrpSpPr>
          <p:nvPr/>
        </p:nvGrpSpPr>
        <p:grpSpPr bwMode="auto">
          <a:xfrm>
            <a:off x="6975475" y="2252663"/>
            <a:ext cx="1701800" cy="171450"/>
            <a:chOff x="3992" y="1419"/>
            <a:chExt cx="1072" cy="108"/>
          </a:xfrm>
        </p:grpSpPr>
        <p:sp>
          <p:nvSpPr>
            <p:cNvPr id="308456" name="Rectangle 13"/>
            <p:cNvSpPr>
              <a:spLocks noChangeArrowheads="1"/>
            </p:cNvSpPr>
            <p:nvPr/>
          </p:nvSpPr>
          <p:spPr bwMode="auto">
            <a:xfrm rot="-5400000">
              <a:off x="4475" y="988"/>
              <a:ext cx="105" cy="967"/>
            </a:xfrm>
            <a:prstGeom prst="rect">
              <a:avLst/>
            </a:prstGeom>
            <a:gradFill rotWithShape="1">
              <a:gsLst>
                <a:gs pos="0">
                  <a:srgbClr val="FF9632"/>
                </a:gs>
                <a:gs pos="50000">
                  <a:srgbClr val="FFEBD8"/>
                </a:gs>
                <a:gs pos="100000">
                  <a:srgbClr val="FF9632"/>
                </a:gs>
              </a:gsLst>
              <a:lin ang="0" scaled="1"/>
            </a:gra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308457" name="Oval 14"/>
            <p:cNvSpPr>
              <a:spLocks noChangeArrowheads="1"/>
            </p:cNvSpPr>
            <p:nvPr/>
          </p:nvSpPr>
          <p:spPr bwMode="auto">
            <a:xfrm rot="-5400000">
              <a:off x="4956" y="1419"/>
              <a:ext cx="108" cy="108"/>
            </a:xfrm>
            <a:prstGeom prst="ellipse">
              <a:avLst/>
            </a:prstGeom>
            <a:gradFill rotWithShape="1">
              <a:gsLst>
                <a:gs pos="0">
                  <a:srgbClr val="FFEBD8"/>
                </a:gs>
                <a:gs pos="100000">
                  <a:srgbClr val="FF9632"/>
                </a:gs>
              </a:gsLst>
              <a:path path="shape">
                <a:fillToRect l="50000" t="50000" r="50000" b="50000"/>
              </a:path>
            </a:gradFill>
            <a:ln w="6350" algn="ctr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308458" name="Oval 17"/>
            <p:cNvSpPr>
              <a:spLocks noChangeArrowheads="1"/>
            </p:cNvSpPr>
            <p:nvPr/>
          </p:nvSpPr>
          <p:spPr bwMode="auto">
            <a:xfrm rot="-5400000">
              <a:off x="3992" y="1419"/>
              <a:ext cx="108" cy="108"/>
            </a:xfrm>
            <a:prstGeom prst="ellipse">
              <a:avLst/>
            </a:prstGeom>
            <a:gradFill rotWithShape="1">
              <a:gsLst>
                <a:gs pos="0">
                  <a:srgbClr val="FFEBD8"/>
                </a:gs>
                <a:gs pos="100000">
                  <a:srgbClr val="FF9632"/>
                </a:gs>
              </a:gsLst>
              <a:path path="shape">
                <a:fillToRect l="50000" t="50000" r="50000" b="50000"/>
              </a:path>
            </a:gradFill>
            <a:ln w="6350" algn="ctr">
              <a:solidFill>
                <a:srgbClr val="00000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sp>
        <p:nvSpPr>
          <p:cNvPr id="308242" name="Oval 18"/>
          <p:cNvSpPr>
            <a:spLocks noChangeArrowheads="1"/>
          </p:cNvSpPr>
          <p:nvPr/>
        </p:nvSpPr>
        <p:spPr bwMode="auto">
          <a:xfrm rot="16200000" flipV="1">
            <a:off x="7024688" y="2301875"/>
            <a:ext cx="69850" cy="69850"/>
          </a:xfrm>
          <a:prstGeom prst="ellipse">
            <a:avLst/>
          </a:prstGeom>
          <a:solidFill>
            <a:srgbClr val="800080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pSp>
        <p:nvGrpSpPr>
          <p:cNvPr id="308316" name="Group 92"/>
          <p:cNvGrpSpPr>
            <a:grpSpLocks/>
          </p:cNvGrpSpPr>
          <p:nvPr/>
        </p:nvGrpSpPr>
        <p:grpSpPr bwMode="auto">
          <a:xfrm>
            <a:off x="8589963" y="2251075"/>
            <a:ext cx="1587" cy="171450"/>
            <a:chOff x="5009" y="1418"/>
            <a:chExt cx="1" cy="108"/>
          </a:xfrm>
        </p:grpSpPr>
        <p:sp>
          <p:nvSpPr>
            <p:cNvPr id="308454" name="Line 15"/>
            <p:cNvSpPr>
              <a:spLocks noChangeShapeType="1"/>
            </p:cNvSpPr>
            <p:nvPr/>
          </p:nvSpPr>
          <p:spPr bwMode="auto">
            <a:xfrm rot="-2700000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55" name="Line 16"/>
            <p:cNvSpPr>
              <a:spLocks noChangeShapeType="1"/>
            </p:cNvSpPr>
            <p:nvPr/>
          </p:nvSpPr>
          <p:spPr bwMode="auto">
            <a:xfrm rot="13500000" flipH="1">
              <a:off x="5009" y="1418"/>
              <a:ext cx="1" cy="108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320" name="Group 96"/>
          <p:cNvGrpSpPr>
            <a:grpSpLocks/>
          </p:cNvGrpSpPr>
          <p:nvPr/>
        </p:nvGrpSpPr>
        <p:grpSpPr bwMode="auto">
          <a:xfrm>
            <a:off x="5408613" y="328613"/>
            <a:ext cx="4829175" cy="3981450"/>
            <a:chOff x="3407" y="207"/>
            <a:chExt cx="3042" cy="2508"/>
          </a:xfrm>
        </p:grpSpPr>
        <p:sp>
          <p:nvSpPr>
            <p:cNvPr id="308406" name="Line 19"/>
            <p:cNvSpPr>
              <a:spLocks noChangeShapeType="1"/>
            </p:cNvSpPr>
            <p:nvPr/>
          </p:nvSpPr>
          <p:spPr bwMode="auto">
            <a:xfrm rot="-5400000">
              <a:off x="3900" y="1465"/>
              <a:ext cx="2059" cy="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308407" name="Group 22"/>
            <p:cNvGrpSpPr>
              <a:grpSpLocks/>
            </p:cNvGrpSpPr>
            <p:nvPr/>
          </p:nvGrpSpPr>
          <p:grpSpPr bwMode="auto">
            <a:xfrm rot="-5400000">
              <a:off x="3674" y="-60"/>
              <a:ext cx="2508" cy="3042"/>
              <a:chOff x="3301" y="876"/>
              <a:chExt cx="2508" cy="3042"/>
            </a:xfrm>
          </p:grpSpPr>
          <p:grpSp>
            <p:nvGrpSpPr>
              <p:cNvPr id="308410" name="Group 23"/>
              <p:cNvGrpSpPr>
                <a:grpSpLocks/>
              </p:cNvGrpSpPr>
              <p:nvPr/>
            </p:nvGrpSpPr>
            <p:grpSpPr bwMode="auto">
              <a:xfrm>
                <a:off x="3301" y="876"/>
                <a:ext cx="2508" cy="1548"/>
                <a:chOff x="3301" y="876"/>
                <a:chExt cx="2508" cy="1548"/>
              </a:xfrm>
            </p:grpSpPr>
            <p:sp>
              <p:nvSpPr>
                <p:cNvPr id="308433" name="Freeform 24"/>
                <p:cNvSpPr>
                  <a:spLocks/>
                </p:cNvSpPr>
                <p:nvPr/>
              </p:nvSpPr>
              <p:spPr bwMode="auto">
                <a:xfrm>
                  <a:off x="3516" y="2054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308434" name="Group 25"/>
                <p:cNvGrpSpPr>
                  <a:grpSpLocks/>
                </p:cNvGrpSpPr>
                <p:nvPr/>
              </p:nvGrpSpPr>
              <p:grpSpPr bwMode="auto">
                <a:xfrm>
                  <a:off x="3301" y="876"/>
                  <a:ext cx="2508" cy="1388"/>
                  <a:chOff x="1748" y="876"/>
                  <a:chExt cx="2508" cy="1388"/>
                </a:xfrm>
              </p:grpSpPr>
              <p:sp>
                <p:nvSpPr>
                  <p:cNvPr id="308435" name="Line 26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6" name="Line 27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7" name="Line 28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8" name="Line 29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9" name="Freeform 30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0" name="Line 31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1" name="Line 32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2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43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44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45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46" name="Line 37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7" name="Line 38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8" name="Line 39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49" name="Line 40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50" name="Line 41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51" name="Line 42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52" name="Line 43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53" name="Line 44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8411" name="Group 45"/>
              <p:cNvGrpSpPr>
                <a:grpSpLocks/>
              </p:cNvGrpSpPr>
              <p:nvPr/>
            </p:nvGrpSpPr>
            <p:grpSpPr bwMode="auto">
              <a:xfrm flipV="1">
                <a:off x="3301" y="2370"/>
                <a:ext cx="2508" cy="1548"/>
                <a:chOff x="1748" y="2532"/>
                <a:chExt cx="2508" cy="1548"/>
              </a:xfrm>
            </p:grpSpPr>
            <p:sp>
              <p:nvSpPr>
                <p:cNvPr id="308412" name="Freeform 46"/>
                <p:cNvSpPr>
                  <a:spLocks/>
                </p:cNvSpPr>
                <p:nvPr/>
              </p:nvSpPr>
              <p:spPr bwMode="auto">
                <a:xfrm>
                  <a:off x="1963" y="3710"/>
                  <a:ext cx="2083" cy="370"/>
                </a:xfrm>
                <a:custGeom>
                  <a:avLst/>
                  <a:gdLst>
                    <a:gd name="T0" fmla="*/ 0 w 2083"/>
                    <a:gd name="T1" fmla="*/ 0 h 370"/>
                    <a:gd name="T2" fmla="*/ 2083 w 2083"/>
                    <a:gd name="T3" fmla="*/ 1 h 370"/>
                    <a:gd name="T4" fmla="*/ 0 60000 65536"/>
                    <a:gd name="T5" fmla="*/ 0 60000 65536"/>
                    <a:gd name="T6" fmla="*/ 0 w 2083"/>
                    <a:gd name="T7" fmla="*/ 0 h 370"/>
                    <a:gd name="T8" fmla="*/ 2083 w 2083"/>
                    <a:gd name="T9" fmla="*/ 370 h 37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83" h="370">
                      <a:moveTo>
                        <a:pt x="0" y="0"/>
                      </a:moveTo>
                      <a:cubicBezTo>
                        <a:pt x="672" y="365"/>
                        <a:pt x="1373" y="370"/>
                        <a:pt x="2083" y="1"/>
                      </a:cubicBezTo>
                    </a:path>
                  </a:pathLst>
                </a:custGeom>
                <a:noFill/>
                <a:ln w="15875">
                  <a:solidFill>
                    <a:srgbClr val="2891FF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308413" name="Group 47"/>
                <p:cNvGrpSpPr>
                  <a:grpSpLocks/>
                </p:cNvGrpSpPr>
                <p:nvPr/>
              </p:nvGrpSpPr>
              <p:grpSpPr bwMode="auto">
                <a:xfrm>
                  <a:off x="1748" y="2532"/>
                  <a:ext cx="2508" cy="1388"/>
                  <a:chOff x="1748" y="876"/>
                  <a:chExt cx="2508" cy="1388"/>
                </a:xfrm>
              </p:grpSpPr>
              <p:sp>
                <p:nvSpPr>
                  <p:cNvPr id="308414" name="Line 48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15" name="Line 49"/>
                  <p:cNvSpPr>
                    <a:spLocks noChangeShapeType="1"/>
                  </p:cNvSpPr>
                  <p:nvPr/>
                </p:nvSpPr>
                <p:spPr bwMode="auto">
                  <a:xfrm rot="-4381504">
                    <a:off x="2450" y="2227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16" name="Line 50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17" name="Line 51"/>
                  <p:cNvSpPr>
                    <a:spLocks noChangeShapeType="1"/>
                  </p:cNvSpPr>
                  <p:nvPr/>
                </p:nvSpPr>
                <p:spPr bwMode="auto">
                  <a:xfrm rot="4381504" flipV="1">
                    <a:off x="3550" y="2225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18" name="Freeform 52"/>
                  <p:cNvSpPr>
                    <a:spLocks/>
                  </p:cNvSpPr>
                  <p:nvPr/>
                </p:nvSpPr>
                <p:spPr bwMode="auto">
                  <a:xfrm>
                    <a:off x="1748" y="876"/>
                    <a:ext cx="2508" cy="1388"/>
                  </a:xfrm>
                  <a:custGeom>
                    <a:avLst/>
                    <a:gdLst>
                      <a:gd name="T0" fmla="*/ 280 w 2508"/>
                      <a:gd name="T1" fmla="*/ 0 h 1388"/>
                      <a:gd name="T2" fmla="*/ 1252 w 2508"/>
                      <a:gd name="T3" fmla="*/ 1386 h 1388"/>
                      <a:gd name="T4" fmla="*/ 2227 w 2508"/>
                      <a:gd name="T5" fmla="*/ 3 h 1388"/>
                      <a:gd name="T6" fmla="*/ 0 60000 65536"/>
                      <a:gd name="T7" fmla="*/ 0 60000 65536"/>
                      <a:gd name="T8" fmla="*/ 0 60000 65536"/>
                      <a:gd name="T9" fmla="*/ 0 w 2508"/>
                      <a:gd name="T10" fmla="*/ 0 h 1388"/>
                      <a:gd name="T11" fmla="*/ 2508 w 2508"/>
                      <a:gd name="T12" fmla="*/ 1388 h 13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08" h="1388">
                        <a:moveTo>
                          <a:pt x="280" y="0"/>
                        </a:moveTo>
                        <a:cubicBezTo>
                          <a:pt x="0" y="756"/>
                          <a:pt x="604" y="1388"/>
                          <a:pt x="1252" y="1386"/>
                        </a:cubicBezTo>
                        <a:cubicBezTo>
                          <a:pt x="1900" y="1384"/>
                          <a:pt x="2508" y="756"/>
                          <a:pt x="2227" y="3"/>
                        </a:cubicBezTo>
                      </a:path>
                    </a:pathLst>
                  </a:cu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19" name="Line 53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1958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0" name="Line 54"/>
                  <p:cNvSpPr>
                    <a:spLocks noChangeShapeType="1"/>
                  </p:cNvSpPr>
                  <p:nvPr/>
                </p:nvSpPr>
                <p:spPr bwMode="auto">
                  <a:xfrm rot="21395731" flipV="1">
                    <a:off x="4042" y="1212"/>
                    <a:ext cx="1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1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2342" y="885"/>
                    <a:ext cx="1314" cy="1314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22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2568" y="1267"/>
                    <a:ext cx="862" cy="862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23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536"/>
                    <a:ext cx="526" cy="526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24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870" y="1736"/>
                    <a:ext cx="258" cy="258"/>
                  </a:xfrm>
                  <a:prstGeom prst="ellipse">
                    <a:avLst/>
                  </a:prstGeom>
                  <a:noFill/>
                  <a:ln w="15875" algn="ctr">
                    <a:solidFill>
                      <a:srgbClr val="2891FF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pPr>
                      <a:lnSpc>
                        <a:spcPct val="110000"/>
                      </a:lnSpc>
                    </a:pPr>
                    <a:endParaRPr lang="en-GB"/>
                  </a:p>
                </p:txBody>
              </p:sp>
              <p:sp>
                <p:nvSpPr>
                  <p:cNvPr id="308425" name="Line 59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341" y="151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6" name="Line 60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566" y="168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7" name="Line 61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734" y="178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8" name="Line 62"/>
                  <p:cNvSpPr>
                    <a:spLocks noChangeShapeType="1"/>
                  </p:cNvSpPr>
                  <p:nvPr/>
                </p:nvSpPr>
                <p:spPr bwMode="auto">
                  <a:xfrm rot="204269">
                    <a:off x="2866" y="185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29" name="Line 63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653" y="1495"/>
                    <a:ext cx="2" cy="57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0" name="Line 64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427" y="1669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1" name="Line 65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255" y="1761"/>
                    <a:ext cx="5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8432" name="Line 66"/>
                  <p:cNvSpPr>
                    <a:spLocks noChangeShapeType="1"/>
                  </p:cNvSpPr>
                  <p:nvPr/>
                </p:nvSpPr>
                <p:spPr bwMode="auto">
                  <a:xfrm rot="204269" flipH="1" flipV="1">
                    <a:off x="3117" y="1830"/>
                    <a:ext cx="9" cy="58"/>
                  </a:xfrm>
                  <a:prstGeom prst="line">
                    <a:avLst/>
                  </a:prstGeom>
                  <a:noFill/>
                  <a:ln w="15875">
                    <a:solidFill>
                      <a:srgbClr val="2891FF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08408" name="Line 20"/>
            <p:cNvSpPr>
              <a:spLocks noChangeShapeType="1"/>
            </p:cNvSpPr>
            <p:nvPr/>
          </p:nvSpPr>
          <p:spPr bwMode="auto">
            <a:xfrm rot="10800000">
              <a:off x="4929" y="2217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8409" name="Line 21"/>
            <p:cNvSpPr>
              <a:spLocks noChangeShapeType="1"/>
            </p:cNvSpPr>
            <p:nvPr/>
          </p:nvSpPr>
          <p:spPr bwMode="auto">
            <a:xfrm rot="10800000">
              <a:off x="4929" y="551"/>
              <a:ext cx="0" cy="58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08291" name="Rectangle 67"/>
          <p:cNvSpPr>
            <a:spLocks noChangeArrowheads="1"/>
          </p:cNvSpPr>
          <p:nvPr/>
        </p:nvSpPr>
        <p:spPr bwMode="auto">
          <a:xfrm>
            <a:off x="7629525" y="1858963"/>
            <a:ext cx="374650" cy="427037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N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08292" name="Rectangle 68"/>
          <p:cNvSpPr>
            <a:spLocks noChangeArrowheads="1"/>
          </p:cNvSpPr>
          <p:nvPr/>
        </p:nvSpPr>
        <p:spPr bwMode="auto">
          <a:xfrm>
            <a:off x="7629525" y="2339975"/>
            <a:ext cx="350838" cy="427038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S</a:t>
            </a:r>
            <a:endParaRPr lang="en-ZA" sz="2000">
              <a:solidFill>
                <a:srgbClr val="000066"/>
              </a:solidFill>
            </a:endParaRPr>
          </a:p>
        </p:txBody>
      </p:sp>
      <p:grpSp>
        <p:nvGrpSpPr>
          <p:cNvPr id="308321" name="Group 97"/>
          <p:cNvGrpSpPr>
            <a:grpSpLocks/>
          </p:cNvGrpSpPr>
          <p:nvPr/>
        </p:nvGrpSpPr>
        <p:grpSpPr bwMode="auto">
          <a:xfrm>
            <a:off x="6430963" y="4695825"/>
            <a:ext cx="1471612" cy="1054100"/>
            <a:chOff x="7530" y="10139"/>
            <a:chExt cx="3530" cy="2531"/>
          </a:xfrm>
        </p:grpSpPr>
        <p:grpSp>
          <p:nvGrpSpPr>
            <p:cNvPr id="308400" name="Group 98"/>
            <p:cNvGrpSpPr>
              <a:grpSpLocks/>
            </p:cNvGrpSpPr>
            <p:nvPr/>
          </p:nvGrpSpPr>
          <p:grpSpPr bwMode="auto">
            <a:xfrm>
              <a:off x="7635" y="10262"/>
              <a:ext cx="3425" cy="2408"/>
              <a:chOff x="8464" y="8980"/>
              <a:chExt cx="4055" cy="2850"/>
            </a:xfrm>
          </p:grpSpPr>
          <p:sp>
            <p:nvSpPr>
              <p:cNvPr id="308402" name="Freeform 99"/>
              <p:cNvSpPr>
                <a:spLocks/>
              </p:cNvSpPr>
              <p:nvPr/>
            </p:nvSpPr>
            <p:spPr bwMode="auto">
              <a:xfrm>
                <a:off x="8465" y="9756"/>
                <a:ext cx="2416" cy="2074"/>
              </a:xfrm>
              <a:custGeom>
                <a:avLst/>
                <a:gdLst>
                  <a:gd name="T0" fmla="*/ 0 w 2320"/>
                  <a:gd name="T1" fmla="*/ 0 h 2400"/>
                  <a:gd name="T2" fmla="*/ 10 w 2320"/>
                  <a:gd name="T3" fmla="*/ 511 h 2400"/>
                  <a:gd name="T4" fmla="*/ 3081 w 2320"/>
                  <a:gd name="T5" fmla="*/ 864 h 2400"/>
                  <a:gd name="T6" fmla="*/ 3081 w 2320"/>
                  <a:gd name="T7" fmla="*/ 346 h 2400"/>
                  <a:gd name="T8" fmla="*/ 0 w 2320"/>
                  <a:gd name="T9" fmla="*/ 0 h 2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20"/>
                  <a:gd name="T16" fmla="*/ 0 h 2400"/>
                  <a:gd name="T17" fmla="*/ 2320 w 2320"/>
                  <a:gd name="T18" fmla="*/ 2400 h 2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20" h="2400">
                    <a:moveTo>
                      <a:pt x="0" y="0"/>
                    </a:moveTo>
                    <a:lnTo>
                      <a:pt x="10" y="1420"/>
                    </a:lnTo>
                    <a:lnTo>
                      <a:pt x="2320" y="2400"/>
                    </a:lnTo>
                    <a:lnTo>
                      <a:pt x="2320" y="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03" name="Line 100"/>
              <p:cNvSpPr>
                <a:spLocks noChangeShapeType="1"/>
              </p:cNvSpPr>
              <p:nvPr/>
            </p:nvSpPr>
            <p:spPr bwMode="auto">
              <a:xfrm flipV="1">
                <a:off x="12519" y="9980"/>
                <a:ext cx="0" cy="12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04" name="Freeform 101"/>
              <p:cNvSpPr>
                <a:spLocks/>
              </p:cNvSpPr>
              <p:nvPr/>
            </p:nvSpPr>
            <p:spPr bwMode="auto">
              <a:xfrm>
                <a:off x="8464" y="8980"/>
                <a:ext cx="4054" cy="1608"/>
              </a:xfrm>
              <a:custGeom>
                <a:avLst/>
                <a:gdLst>
                  <a:gd name="T0" fmla="*/ 4054 w 4054"/>
                  <a:gd name="T1" fmla="*/ 1011 h 1608"/>
                  <a:gd name="T2" fmla="*/ 888 w 4054"/>
                  <a:gd name="T3" fmla="*/ 0 h 1608"/>
                  <a:gd name="T4" fmla="*/ 0 w 4054"/>
                  <a:gd name="T5" fmla="*/ 777 h 1608"/>
                  <a:gd name="T6" fmla="*/ 2419 w 4054"/>
                  <a:gd name="T7" fmla="*/ 1608 h 1608"/>
                  <a:gd name="T8" fmla="*/ 4054 w 4054"/>
                  <a:gd name="T9" fmla="*/ 1011 h 16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54"/>
                  <a:gd name="T16" fmla="*/ 0 h 1608"/>
                  <a:gd name="T17" fmla="*/ 4054 w 4054"/>
                  <a:gd name="T18" fmla="*/ 1608 h 16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54" h="1608">
                    <a:moveTo>
                      <a:pt x="4054" y="1011"/>
                    </a:moveTo>
                    <a:cubicBezTo>
                      <a:pt x="2471" y="506"/>
                      <a:pt x="888" y="0"/>
                      <a:pt x="888" y="0"/>
                    </a:cubicBezTo>
                    <a:cubicBezTo>
                      <a:pt x="1794" y="285"/>
                      <a:pt x="51" y="210"/>
                      <a:pt x="0" y="777"/>
                    </a:cubicBezTo>
                    <a:cubicBezTo>
                      <a:pt x="336" y="890"/>
                      <a:pt x="1028" y="1133"/>
                      <a:pt x="2419" y="1608"/>
                    </a:cubicBezTo>
                    <a:cubicBezTo>
                      <a:pt x="3881" y="1100"/>
                      <a:pt x="2501" y="1580"/>
                      <a:pt x="4054" y="1011"/>
                    </a:cubicBezTo>
                    <a:close/>
                  </a:path>
                </a:pathLst>
              </a:cu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05" name="Line 102"/>
              <p:cNvSpPr>
                <a:spLocks noChangeShapeType="1"/>
              </p:cNvSpPr>
              <p:nvPr/>
            </p:nvSpPr>
            <p:spPr bwMode="auto">
              <a:xfrm flipV="1">
                <a:off x="10875" y="11220"/>
                <a:ext cx="1635" cy="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401" name="Freeform 103"/>
            <p:cNvSpPr>
              <a:spLocks/>
            </p:cNvSpPr>
            <p:nvPr/>
          </p:nvSpPr>
          <p:spPr bwMode="auto">
            <a:xfrm>
              <a:off x="7530" y="10139"/>
              <a:ext cx="2027" cy="2111"/>
            </a:xfrm>
            <a:custGeom>
              <a:avLst/>
              <a:gdLst>
                <a:gd name="T0" fmla="*/ 326 w 2400"/>
                <a:gd name="T1" fmla="*/ 767 h 2499"/>
                <a:gd name="T2" fmla="*/ 303 w 2400"/>
                <a:gd name="T3" fmla="*/ 383 h 2499"/>
                <a:gd name="T4" fmla="*/ 736 w 2400"/>
                <a:gd name="T5" fmla="*/ 166 h 2499"/>
                <a:gd name="T6" fmla="*/ 285 w 2400"/>
                <a:gd name="T7" fmla="*/ 14 h 2499"/>
                <a:gd name="T8" fmla="*/ 0 w 2400"/>
                <a:gd name="T9" fmla="*/ 244 h 2499"/>
                <a:gd name="T10" fmla="*/ 0 w 2400"/>
                <a:gd name="T11" fmla="*/ 664 h 2499"/>
                <a:gd name="T12" fmla="*/ 326 w 2400"/>
                <a:gd name="T13" fmla="*/ 767 h 24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00"/>
                <a:gd name="T22" fmla="*/ 0 h 2499"/>
                <a:gd name="T23" fmla="*/ 2400 w 2400"/>
                <a:gd name="T24" fmla="*/ 2499 h 249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00" h="2499">
                  <a:moveTo>
                    <a:pt x="1065" y="2499"/>
                  </a:moveTo>
                  <a:cubicBezTo>
                    <a:pt x="885" y="1824"/>
                    <a:pt x="1208" y="1546"/>
                    <a:pt x="990" y="1246"/>
                  </a:cubicBezTo>
                  <a:cubicBezTo>
                    <a:pt x="1350" y="646"/>
                    <a:pt x="2220" y="901"/>
                    <a:pt x="2400" y="541"/>
                  </a:cubicBezTo>
                  <a:cubicBezTo>
                    <a:pt x="1931" y="383"/>
                    <a:pt x="1339" y="0"/>
                    <a:pt x="930" y="46"/>
                  </a:cubicBezTo>
                  <a:lnTo>
                    <a:pt x="0" y="796"/>
                  </a:lnTo>
                  <a:lnTo>
                    <a:pt x="0" y="2161"/>
                  </a:lnTo>
                  <a:cubicBezTo>
                    <a:pt x="177" y="2445"/>
                    <a:pt x="843" y="2429"/>
                    <a:pt x="1065" y="2499"/>
                  </a:cubicBezTo>
                  <a:close/>
                </a:path>
              </a:pathLst>
            </a:custGeom>
            <a:solidFill>
              <a:srgbClr val="EBE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329" name="Group 105"/>
          <p:cNvGrpSpPr>
            <a:grpSpLocks/>
          </p:cNvGrpSpPr>
          <p:nvPr/>
        </p:nvGrpSpPr>
        <p:grpSpPr bwMode="auto">
          <a:xfrm>
            <a:off x="7478713" y="3519488"/>
            <a:ext cx="823912" cy="2124075"/>
            <a:chOff x="10095" y="8745"/>
            <a:chExt cx="1740" cy="4485"/>
          </a:xfrm>
        </p:grpSpPr>
        <p:sp>
          <p:nvSpPr>
            <p:cNvPr id="308395" name="Freeform 106"/>
            <p:cNvSpPr>
              <a:spLocks/>
            </p:cNvSpPr>
            <p:nvPr/>
          </p:nvSpPr>
          <p:spPr bwMode="auto">
            <a:xfrm>
              <a:off x="10095" y="9420"/>
              <a:ext cx="1740" cy="3810"/>
            </a:xfrm>
            <a:custGeom>
              <a:avLst/>
              <a:gdLst>
                <a:gd name="T0" fmla="*/ 15 w 1740"/>
                <a:gd name="T1" fmla="*/ 3810 h 3810"/>
                <a:gd name="T2" fmla="*/ 1740 w 1740"/>
                <a:gd name="T3" fmla="*/ 3165 h 3810"/>
                <a:gd name="T4" fmla="*/ 1740 w 1740"/>
                <a:gd name="T5" fmla="*/ 0 h 3810"/>
                <a:gd name="T6" fmla="*/ 0 w 1740"/>
                <a:gd name="T7" fmla="*/ 405 h 3810"/>
                <a:gd name="T8" fmla="*/ 15 w 1740"/>
                <a:gd name="T9" fmla="*/ 3810 h 38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40"/>
                <a:gd name="T16" fmla="*/ 0 h 3810"/>
                <a:gd name="T17" fmla="*/ 1740 w 1740"/>
                <a:gd name="T18" fmla="*/ 3810 h 38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40" h="3810">
                  <a:moveTo>
                    <a:pt x="15" y="3810"/>
                  </a:moveTo>
                  <a:lnTo>
                    <a:pt x="1740" y="3165"/>
                  </a:lnTo>
                  <a:lnTo>
                    <a:pt x="1740" y="0"/>
                  </a:lnTo>
                  <a:lnTo>
                    <a:pt x="0" y="405"/>
                  </a:lnTo>
                  <a:lnTo>
                    <a:pt x="15" y="3810"/>
                  </a:lnTo>
                  <a:close/>
                </a:path>
              </a:pathLst>
            </a:custGeom>
            <a:gradFill rotWithShape="1">
              <a:gsLst>
                <a:gs pos="0">
                  <a:srgbClr val="FFE8D1"/>
                </a:gs>
                <a:gs pos="100000">
                  <a:srgbClr val="FF9632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6" name="Line 107"/>
            <p:cNvSpPr>
              <a:spLocks noChangeShapeType="1"/>
            </p:cNvSpPr>
            <p:nvPr/>
          </p:nvSpPr>
          <p:spPr bwMode="auto">
            <a:xfrm flipV="1">
              <a:off x="10335" y="8745"/>
              <a:ext cx="0" cy="9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7" name="Line 108"/>
            <p:cNvSpPr>
              <a:spLocks noChangeShapeType="1"/>
            </p:cNvSpPr>
            <p:nvPr/>
          </p:nvSpPr>
          <p:spPr bwMode="auto">
            <a:xfrm flipV="1">
              <a:off x="10665" y="9090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8" name="Line 109"/>
            <p:cNvSpPr>
              <a:spLocks noChangeShapeType="1"/>
            </p:cNvSpPr>
            <p:nvPr/>
          </p:nvSpPr>
          <p:spPr bwMode="auto">
            <a:xfrm flipV="1">
              <a:off x="11025" y="8865"/>
              <a:ext cx="0" cy="5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9" name="Line 110"/>
            <p:cNvSpPr>
              <a:spLocks noChangeShapeType="1"/>
            </p:cNvSpPr>
            <p:nvPr/>
          </p:nvSpPr>
          <p:spPr bwMode="auto">
            <a:xfrm flipV="1">
              <a:off x="11430" y="9045"/>
              <a:ext cx="0" cy="2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335" name="Line 111"/>
          <p:cNvSpPr>
            <a:spLocks noChangeShapeType="1"/>
          </p:cNvSpPr>
          <p:nvPr/>
        </p:nvSpPr>
        <p:spPr bwMode="auto">
          <a:xfrm>
            <a:off x="7888288" y="5892800"/>
            <a:ext cx="0" cy="41910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08342" name="WordArt 118"/>
          <p:cNvSpPr>
            <a:spLocks noChangeArrowheads="1" noChangeShapeType="1" noTextEdit="1"/>
          </p:cNvSpPr>
          <p:nvPr/>
        </p:nvSpPr>
        <p:spPr bwMode="auto">
          <a:xfrm rot="3428106">
            <a:off x="7269162" y="4943476"/>
            <a:ext cx="142875" cy="330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6819"/>
              </a:avLst>
            </a:prstTxWarp>
          </a:bodyPr>
          <a:lstStyle/>
          <a:p>
            <a:pPr algn="ctr"/>
            <a:r>
              <a:rPr lang="en-US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</a:t>
            </a:r>
          </a:p>
        </p:txBody>
      </p:sp>
      <p:grpSp>
        <p:nvGrpSpPr>
          <p:cNvPr id="2" name="Group 133"/>
          <p:cNvGrpSpPr>
            <a:grpSpLocks/>
          </p:cNvGrpSpPr>
          <p:nvPr/>
        </p:nvGrpSpPr>
        <p:grpSpPr bwMode="auto">
          <a:xfrm>
            <a:off x="7589838" y="4046538"/>
            <a:ext cx="630237" cy="1155700"/>
            <a:chOff x="4781" y="2549"/>
            <a:chExt cx="397" cy="728"/>
          </a:xfrm>
        </p:grpSpPr>
        <p:sp>
          <p:nvSpPr>
            <p:cNvPr id="308389" name="Freeform 120"/>
            <p:cNvSpPr>
              <a:spLocks/>
            </p:cNvSpPr>
            <p:nvPr/>
          </p:nvSpPr>
          <p:spPr bwMode="auto">
            <a:xfrm>
              <a:off x="4781" y="2549"/>
              <a:ext cx="397" cy="728"/>
            </a:xfrm>
            <a:custGeom>
              <a:avLst/>
              <a:gdLst>
                <a:gd name="T0" fmla="*/ 229 w 397"/>
                <a:gd name="T1" fmla="*/ 646 h 728"/>
                <a:gd name="T2" fmla="*/ 395 w 397"/>
                <a:gd name="T3" fmla="*/ 264 h 728"/>
                <a:gd name="T4" fmla="*/ 215 w 397"/>
                <a:gd name="T5" fmla="*/ 30 h 728"/>
                <a:gd name="T6" fmla="*/ 3 w 397"/>
                <a:gd name="T7" fmla="*/ 399 h 728"/>
                <a:gd name="T8" fmla="*/ 229 w 397"/>
                <a:gd name="T9" fmla="*/ 648 h 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7"/>
                <a:gd name="T16" fmla="*/ 0 h 728"/>
                <a:gd name="T17" fmla="*/ 397 w 397"/>
                <a:gd name="T18" fmla="*/ 728 h 7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7" h="728">
                  <a:moveTo>
                    <a:pt x="229" y="646"/>
                  </a:moveTo>
                  <a:cubicBezTo>
                    <a:pt x="385" y="606"/>
                    <a:pt x="393" y="338"/>
                    <a:pt x="395" y="264"/>
                  </a:cubicBezTo>
                  <a:cubicBezTo>
                    <a:pt x="397" y="190"/>
                    <a:pt x="365" y="0"/>
                    <a:pt x="215" y="30"/>
                  </a:cubicBezTo>
                  <a:cubicBezTo>
                    <a:pt x="65" y="60"/>
                    <a:pt x="6" y="309"/>
                    <a:pt x="3" y="399"/>
                  </a:cubicBezTo>
                  <a:cubicBezTo>
                    <a:pt x="0" y="489"/>
                    <a:pt x="7" y="728"/>
                    <a:pt x="229" y="648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0" name="Freeform 121"/>
            <p:cNvSpPr>
              <a:spLocks/>
            </p:cNvSpPr>
            <p:nvPr/>
          </p:nvSpPr>
          <p:spPr bwMode="auto">
            <a:xfrm>
              <a:off x="4850" y="2687"/>
              <a:ext cx="280" cy="537"/>
            </a:xfrm>
            <a:custGeom>
              <a:avLst/>
              <a:gdLst>
                <a:gd name="T0" fmla="*/ 160 w 280"/>
                <a:gd name="T1" fmla="*/ 480 h 537"/>
                <a:gd name="T2" fmla="*/ 280 w 280"/>
                <a:gd name="T3" fmla="*/ 192 h 537"/>
                <a:gd name="T4" fmla="*/ 146 w 280"/>
                <a:gd name="T5" fmla="*/ 20 h 537"/>
                <a:gd name="T6" fmla="*/ 2 w 280"/>
                <a:gd name="T7" fmla="*/ 284 h 537"/>
                <a:gd name="T8" fmla="*/ 159 w 280"/>
                <a:gd name="T9" fmla="*/ 481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0"/>
                <a:gd name="T16" fmla="*/ 0 h 537"/>
                <a:gd name="T17" fmla="*/ 280 w 280"/>
                <a:gd name="T18" fmla="*/ 537 h 5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0" h="537">
                  <a:moveTo>
                    <a:pt x="160" y="480"/>
                  </a:moveTo>
                  <a:cubicBezTo>
                    <a:pt x="270" y="452"/>
                    <a:pt x="280" y="230"/>
                    <a:pt x="280" y="192"/>
                  </a:cubicBezTo>
                  <a:cubicBezTo>
                    <a:pt x="280" y="154"/>
                    <a:pt x="244" y="0"/>
                    <a:pt x="146" y="20"/>
                  </a:cubicBezTo>
                  <a:cubicBezTo>
                    <a:pt x="48" y="40"/>
                    <a:pt x="0" y="208"/>
                    <a:pt x="2" y="284"/>
                  </a:cubicBezTo>
                  <a:cubicBezTo>
                    <a:pt x="4" y="360"/>
                    <a:pt x="2" y="537"/>
                    <a:pt x="159" y="481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1" name="Line 122"/>
            <p:cNvSpPr>
              <a:spLocks noChangeShapeType="1"/>
            </p:cNvSpPr>
            <p:nvPr/>
          </p:nvSpPr>
          <p:spPr bwMode="auto">
            <a:xfrm rot="5400000">
              <a:off x="4825" y="2675"/>
              <a:ext cx="66" cy="36"/>
            </a:xfrm>
            <a:prstGeom prst="line">
              <a:avLst/>
            </a:prstGeom>
            <a:noFill/>
            <a:ln w="6350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2" name="Line 125"/>
            <p:cNvSpPr>
              <a:spLocks noChangeShapeType="1"/>
            </p:cNvSpPr>
            <p:nvPr/>
          </p:nvSpPr>
          <p:spPr bwMode="auto">
            <a:xfrm rot="16200000" flipV="1">
              <a:off x="5068" y="2778"/>
              <a:ext cx="76" cy="32"/>
            </a:xfrm>
            <a:prstGeom prst="line">
              <a:avLst/>
            </a:prstGeom>
            <a:noFill/>
            <a:ln w="6350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3" name="Freeform 126"/>
            <p:cNvSpPr>
              <a:spLocks/>
            </p:cNvSpPr>
            <p:nvPr/>
          </p:nvSpPr>
          <p:spPr bwMode="auto">
            <a:xfrm>
              <a:off x="4898" y="2827"/>
              <a:ext cx="187" cy="341"/>
            </a:xfrm>
            <a:custGeom>
              <a:avLst/>
              <a:gdLst>
                <a:gd name="T0" fmla="*/ 106 w 187"/>
                <a:gd name="T1" fmla="*/ 307 h 341"/>
                <a:gd name="T2" fmla="*/ 187 w 187"/>
                <a:gd name="T3" fmla="*/ 128 h 341"/>
                <a:gd name="T4" fmla="*/ 97 w 187"/>
                <a:gd name="T5" fmla="*/ 13 h 341"/>
                <a:gd name="T6" fmla="*/ 1 w 187"/>
                <a:gd name="T7" fmla="*/ 190 h 341"/>
                <a:gd name="T8" fmla="*/ 105 w 187"/>
                <a:gd name="T9" fmla="*/ 309 h 3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"/>
                <a:gd name="T16" fmla="*/ 0 h 341"/>
                <a:gd name="T17" fmla="*/ 187 w 187"/>
                <a:gd name="T18" fmla="*/ 341 h 3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" h="341">
                  <a:moveTo>
                    <a:pt x="106" y="307"/>
                  </a:moveTo>
                  <a:cubicBezTo>
                    <a:pt x="178" y="292"/>
                    <a:pt x="187" y="158"/>
                    <a:pt x="187" y="128"/>
                  </a:cubicBezTo>
                  <a:cubicBezTo>
                    <a:pt x="187" y="98"/>
                    <a:pt x="163" y="0"/>
                    <a:pt x="97" y="13"/>
                  </a:cubicBezTo>
                  <a:cubicBezTo>
                    <a:pt x="32" y="27"/>
                    <a:pt x="0" y="151"/>
                    <a:pt x="1" y="190"/>
                  </a:cubicBezTo>
                  <a:cubicBezTo>
                    <a:pt x="2" y="229"/>
                    <a:pt x="0" y="341"/>
                    <a:pt x="105" y="309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94" name="Line 127"/>
            <p:cNvSpPr>
              <a:spLocks noChangeShapeType="1"/>
            </p:cNvSpPr>
            <p:nvPr/>
          </p:nvSpPr>
          <p:spPr bwMode="auto">
            <a:xfrm rot="5400000">
              <a:off x="4893" y="2893"/>
              <a:ext cx="68" cy="34"/>
            </a:xfrm>
            <a:prstGeom prst="line">
              <a:avLst/>
            </a:prstGeom>
            <a:noFill/>
            <a:ln w="6350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354" name="Line 130"/>
          <p:cNvSpPr>
            <a:spLocks noChangeShapeType="1"/>
          </p:cNvSpPr>
          <p:nvPr/>
        </p:nvSpPr>
        <p:spPr bwMode="auto">
          <a:xfrm rot="5400000" flipH="1" flipV="1">
            <a:off x="7679532" y="4137819"/>
            <a:ext cx="468312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308355" name="Object 134"/>
          <p:cNvGraphicFramePr>
            <a:graphicFrameLocks noChangeAspect="1"/>
          </p:cNvGraphicFramePr>
          <p:nvPr/>
        </p:nvGraphicFramePr>
        <p:xfrm>
          <a:off x="8027988" y="3835400"/>
          <a:ext cx="812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62" name="Equation" r:id="rId4" imgW="812447" imgH="406224" progId="Equation.DSMT4">
                  <p:embed/>
                </p:oleObj>
              </mc:Choice>
              <mc:Fallback>
                <p:oleObj name="Equation" r:id="rId4" imgW="812447" imgH="406224" progId="Equation.DSMT4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3835400"/>
                        <a:ext cx="812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47" name="Text Box 123"/>
          <p:cNvSpPr txBox="1">
            <a:spLocks noChangeArrowheads="1"/>
          </p:cNvSpPr>
          <p:nvPr/>
        </p:nvSpPr>
        <p:spPr bwMode="auto">
          <a:xfrm>
            <a:off x="7713663" y="4881563"/>
            <a:ext cx="425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>
              <a:solidFill>
                <a:srgbClr val="000066"/>
              </a:solidFill>
            </a:endParaRPr>
          </a:p>
        </p:txBody>
      </p:sp>
      <p:grpSp>
        <p:nvGrpSpPr>
          <p:cNvPr id="3" name="Group 136"/>
          <p:cNvGrpSpPr>
            <a:grpSpLocks/>
          </p:cNvGrpSpPr>
          <p:nvPr/>
        </p:nvGrpSpPr>
        <p:grpSpPr bwMode="auto">
          <a:xfrm>
            <a:off x="7515225" y="5567363"/>
            <a:ext cx="142875" cy="258762"/>
            <a:chOff x="4734" y="3507"/>
            <a:chExt cx="90" cy="163"/>
          </a:xfrm>
        </p:grpSpPr>
        <p:sp>
          <p:nvSpPr>
            <p:cNvPr id="308387" name="Freeform 134"/>
            <p:cNvSpPr>
              <a:spLocks/>
            </p:cNvSpPr>
            <p:nvPr/>
          </p:nvSpPr>
          <p:spPr bwMode="auto">
            <a:xfrm>
              <a:off x="4734" y="3507"/>
              <a:ext cx="90" cy="163"/>
            </a:xfrm>
            <a:custGeom>
              <a:avLst/>
              <a:gdLst>
                <a:gd name="T0" fmla="*/ 244 w 76"/>
                <a:gd name="T1" fmla="*/ 329 h 145"/>
                <a:gd name="T2" fmla="*/ 250 w 76"/>
                <a:gd name="T3" fmla="*/ 0 h 145"/>
                <a:gd name="T4" fmla="*/ 0 60000 65536"/>
                <a:gd name="T5" fmla="*/ 0 60000 65536"/>
                <a:gd name="T6" fmla="*/ 0 w 76"/>
                <a:gd name="T7" fmla="*/ 0 h 145"/>
                <a:gd name="T8" fmla="*/ 76 w 76"/>
                <a:gd name="T9" fmla="*/ 145 h 1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145">
                  <a:moveTo>
                    <a:pt x="75" y="145"/>
                  </a:moveTo>
                  <a:cubicBezTo>
                    <a:pt x="38" y="141"/>
                    <a:pt x="0" y="30"/>
                    <a:pt x="76" y="0"/>
                  </a:cubicBezTo>
                </a:path>
              </a:pathLst>
            </a:custGeom>
            <a:noFill/>
            <a:ln w="15875">
              <a:solidFill>
                <a:srgbClr val="800080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88" name="Line 135"/>
            <p:cNvSpPr>
              <a:spLocks noChangeShapeType="1"/>
            </p:cNvSpPr>
            <p:nvPr/>
          </p:nvSpPr>
          <p:spPr bwMode="auto">
            <a:xfrm flipV="1">
              <a:off x="4774" y="3529"/>
              <a:ext cx="13" cy="69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08352" name="Group 128"/>
          <p:cNvGrpSpPr>
            <a:grpSpLocks/>
          </p:cNvGrpSpPr>
          <p:nvPr/>
        </p:nvGrpSpPr>
        <p:grpSpPr bwMode="auto">
          <a:xfrm>
            <a:off x="7648575" y="5194300"/>
            <a:ext cx="2479675" cy="1214438"/>
            <a:chOff x="4818" y="3272"/>
            <a:chExt cx="1562" cy="765"/>
          </a:xfrm>
        </p:grpSpPr>
        <p:sp>
          <p:nvSpPr>
            <p:cNvPr id="308383" name="Freeform 114"/>
            <p:cNvSpPr>
              <a:spLocks/>
            </p:cNvSpPr>
            <p:nvPr/>
          </p:nvSpPr>
          <p:spPr bwMode="auto">
            <a:xfrm>
              <a:off x="4818" y="3406"/>
              <a:ext cx="927" cy="603"/>
            </a:xfrm>
            <a:custGeom>
              <a:avLst/>
              <a:gdLst>
                <a:gd name="T0" fmla="*/ 0 w 4098"/>
                <a:gd name="T1" fmla="*/ 0 h 2586"/>
                <a:gd name="T2" fmla="*/ 0 w 4098"/>
                <a:gd name="T3" fmla="*/ 0 h 2586"/>
                <a:gd name="T4" fmla="*/ 0 w 4098"/>
                <a:gd name="T5" fmla="*/ 0 h 2586"/>
                <a:gd name="T6" fmla="*/ 0 w 4098"/>
                <a:gd name="T7" fmla="*/ 0 h 2586"/>
                <a:gd name="T8" fmla="*/ 0 w 4098"/>
                <a:gd name="T9" fmla="*/ 0 h 2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8"/>
                <a:gd name="T16" fmla="*/ 0 h 2586"/>
                <a:gd name="T17" fmla="*/ 4098 w 4098"/>
                <a:gd name="T18" fmla="*/ 2586 h 25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8" h="2586">
                  <a:moveTo>
                    <a:pt x="0" y="1246"/>
                  </a:moveTo>
                  <a:lnTo>
                    <a:pt x="0" y="0"/>
                  </a:lnTo>
                  <a:lnTo>
                    <a:pt x="4078" y="1356"/>
                  </a:lnTo>
                  <a:lnTo>
                    <a:pt x="4098" y="2586"/>
                  </a:lnTo>
                  <a:lnTo>
                    <a:pt x="0" y="1246"/>
                  </a:lnTo>
                  <a:close/>
                </a:path>
              </a:pathLst>
            </a:custGeom>
            <a:solidFill>
              <a:srgbClr val="FF7A5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84" name="Freeform 115"/>
            <p:cNvSpPr>
              <a:spLocks/>
            </p:cNvSpPr>
            <p:nvPr/>
          </p:nvSpPr>
          <p:spPr bwMode="auto">
            <a:xfrm>
              <a:off x="4818" y="3272"/>
              <a:ext cx="1562" cy="454"/>
            </a:xfrm>
            <a:custGeom>
              <a:avLst/>
              <a:gdLst>
                <a:gd name="T0" fmla="*/ 0 w 7039"/>
                <a:gd name="T1" fmla="*/ 0 h 2048"/>
                <a:gd name="T2" fmla="*/ 0 w 7039"/>
                <a:gd name="T3" fmla="*/ 0 h 2048"/>
                <a:gd name="T4" fmla="*/ 0 w 7039"/>
                <a:gd name="T5" fmla="*/ 0 h 2048"/>
                <a:gd name="T6" fmla="*/ 0 w 7039"/>
                <a:gd name="T7" fmla="*/ 0 h 2048"/>
                <a:gd name="T8" fmla="*/ 0 w 7039"/>
                <a:gd name="T9" fmla="*/ 0 h 2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39"/>
                <a:gd name="T16" fmla="*/ 0 h 2048"/>
                <a:gd name="T17" fmla="*/ 7039 w 7039"/>
                <a:gd name="T18" fmla="*/ 2048 h 2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39" h="2048">
                  <a:moveTo>
                    <a:pt x="1740" y="0"/>
                  </a:moveTo>
                  <a:cubicBezTo>
                    <a:pt x="3815" y="651"/>
                    <a:pt x="5890" y="1303"/>
                    <a:pt x="5890" y="1303"/>
                  </a:cubicBezTo>
                  <a:cubicBezTo>
                    <a:pt x="7039" y="1673"/>
                    <a:pt x="3128" y="1210"/>
                    <a:pt x="4177" y="2048"/>
                  </a:cubicBezTo>
                  <a:cubicBezTo>
                    <a:pt x="4177" y="2048"/>
                    <a:pt x="2088" y="1330"/>
                    <a:pt x="0" y="611"/>
                  </a:cubicBezTo>
                  <a:cubicBezTo>
                    <a:pt x="1646" y="30"/>
                    <a:pt x="176" y="555"/>
                    <a:pt x="1740" y="0"/>
                  </a:cubicBezTo>
                  <a:close/>
                </a:path>
              </a:pathLst>
            </a:custGeom>
            <a:solidFill>
              <a:srgbClr val="FF644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85" name="Freeform 116"/>
            <p:cNvSpPr>
              <a:spLocks/>
            </p:cNvSpPr>
            <p:nvPr/>
          </p:nvSpPr>
          <p:spPr bwMode="auto">
            <a:xfrm>
              <a:off x="5240" y="3365"/>
              <a:ext cx="1012" cy="672"/>
            </a:xfrm>
            <a:custGeom>
              <a:avLst/>
              <a:gdLst>
                <a:gd name="T0" fmla="*/ 0 w 4560"/>
                <a:gd name="T1" fmla="*/ 0 h 3030"/>
                <a:gd name="T2" fmla="*/ 0 w 4560"/>
                <a:gd name="T3" fmla="*/ 0 h 3030"/>
                <a:gd name="T4" fmla="*/ 0 w 4560"/>
                <a:gd name="T5" fmla="*/ 0 h 3030"/>
                <a:gd name="T6" fmla="*/ 0 w 4560"/>
                <a:gd name="T7" fmla="*/ 0 h 3030"/>
                <a:gd name="T8" fmla="*/ 0 w 4560"/>
                <a:gd name="T9" fmla="*/ 0 h 3030"/>
                <a:gd name="T10" fmla="*/ 0 w 4560"/>
                <a:gd name="T11" fmla="*/ 0 h 3030"/>
                <a:gd name="T12" fmla="*/ 0 w 4560"/>
                <a:gd name="T13" fmla="*/ 0 h 30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0"/>
                <a:gd name="T22" fmla="*/ 0 h 3030"/>
                <a:gd name="T23" fmla="*/ 4560 w 4560"/>
                <a:gd name="T24" fmla="*/ 3030 h 30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0" h="3030">
                  <a:moveTo>
                    <a:pt x="2250" y="3015"/>
                  </a:moveTo>
                  <a:cubicBezTo>
                    <a:pt x="2280" y="2970"/>
                    <a:pt x="405" y="2580"/>
                    <a:pt x="240" y="2310"/>
                  </a:cubicBezTo>
                  <a:cubicBezTo>
                    <a:pt x="120" y="1635"/>
                    <a:pt x="300" y="1515"/>
                    <a:pt x="285" y="1035"/>
                  </a:cubicBezTo>
                  <a:cubicBezTo>
                    <a:pt x="0" y="495"/>
                    <a:pt x="1845" y="495"/>
                    <a:pt x="1650" y="0"/>
                  </a:cubicBezTo>
                  <a:cubicBezTo>
                    <a:pt x="1910" y="335"/>
                    <a:pt x="4232" y="500"/>
                    <a:pt x="4365" y="960"/>
                  </a:cubicBezTo>
                  <a:cubicBezTo>
                    <a:pt x="4215" y="967"/>
                    <a:pt x="4560" y="2395"/>
                    <a:pt x="4410" y="2400"/>
                  </a:cubicBezTo>
                  <a:cubicBezTo>
                    <a:pt x="3690" y="2400"/>
                    <a:pt x="2790" y="3030"/>
                    <a:pt x="2250" y="3015"/>
                  </a:cubicBezTo>
                  <a:close/>
                </a:path>
              </a:pathLst>
            </a:custGeom>
            <a:solidFill>
              <a:srgbClr val="EBE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86" name="WordArt 104"/>
            <p:cNvSpPr>
              <a:spLocks noChangeArrowheads="1" noChangeShapeType="1" noTextEdit="1"/>
            </p:cNvSpPr>
            <p:nvPr/>
          </p:nvSpPr>
          <p:spPr bwMode="auto">
            <a:xfrm rot="3740500">
              <a:off x="5143" y="3247"/>
              <a:ext cx="126" cy="316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7694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N</a:t>
              </a:r>
            </a:p>
          </p:txBody>
        </p:sp>
      </p:grpSp>
      <p:sp>
        <p:nvSpPr>
          <p:cNvPr id="4" name="Line 137"/>
          <p:cNvSpPr>
            <a:spLocks noChangeShapeType="1"/>
          </p:cNvSpPr>
          <p:nvPr/>
        </p:nvSpPr>
        <p:spPr bwMode="auto">
          <a:xfrm rot="5400000">
            <a:off x="6114257" y="2102643"/>
            <a:ext cx="0" cy="461963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08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848350" cy="1296988"/>
          </a:xfrm>
        </p:spPr>
        <p:txBody>
          <a:bodyPr/>
          <a:lstStyle/>
          <a:p>
            <a:pPr lvl="1" indent="0" eaLnBrk="1" hangingPunct="1"/>
            <a:r>
              <a:rPr lang="en-ZA" smtClean="0"/>
              <a:t>Removing a loop from a magnetic field induces current in the loop, and the loop must be extracted by </a:t>
            </a:r>
            <a:r>
              <a:rPr lang="en-ZA" i="1" smtClean="0"/>
              <a:t>force</a:t>
            </a:r>
            <a:r>
              <a:rPr lang="en-ZA" smtClean="0"/>
              <a:t>.</a:t>
            </a: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79388" y="2730500"/>
            <a:ext cx="710565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If the single current loop is replaced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by a </a:t>
            </a:r>
            <a:r>
              <a:rPr lang="en-US" i="1">
                <a:solidFill>
                  <a:srgbClr val="000066"/>
                </a:solidFill>
              </a:rPr>
              <a:t>sheet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of conducting material, the induced electric field causes swirls of current, called </a:t>
            </a:r>
            <a:r>
              <a:rPr lang="en-US">
                <a:solidFill>
                  <a:srgbClr val="FF0000"/>
                </a:solidFill>
              </a:rPr>
              <a:t>eddy currents</a:t>
            </a:r>
            <a:r>
              <a:rPr lang="en-US">
                <a:solidFill>
                  <a:srgbClr val="000066"/>
                </a:solidFill>
              </a:rPr>
              <a:t>, in the material.  </a:t>
            </a:r>
            <a:endParaRPr lang="en-ZA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0047 L -0.06927 0.0004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08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046 L -0.06875 0.0004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325 L -0.06893 0.0032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8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-0.06823 2.59259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-0.06684 3.7037E-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08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046 L -0.06944 0.000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08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1.38889E-6 0.0520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08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-8.33333E-7 0.05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30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9" grpId="0"/>
      <p:bldP spid="308242" grpId="0" animBg="1"/>
      <p:bldP spid="308242" grpId="1" animBg="1"/>
      <p:bldP spid="308291" grpId="1"/>
      <p:bldP spid="308291" grpId="2"/>
      <p:bldP spid="308292" grpId="1"/>
      <p:bldP spid="308292" grpId="2"/>
      <p:bldP spid="308335" grpId="0" animBg="1"/>
      <p:bldP spid="308342" grpId="0" animBg="1"/>
      <p:bldP spid="308354" grpId="0" animBg="1"/>
      <p:bldP spid="308347" grpId="0"/>
      <p:bldP spid="4" grpId="0" animBg="1"/>
      <p:bldP spid="3082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9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ELECTROMAGNETIC INDUCTION</a:t>
            </a:r>
          </a:p>
        </p:txBody>
      </p:sp>
      <p:sp>
        <p:nvSpPr>
          <p:cNvPr id="33389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PHY1013S</a:t>
            </a:r>
          </a:p>
        </p:txBody>
      </p:sp>
      <p:sp>
        <p:nvSpPr>
          <p:cNvPr id="333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E5ECB1-D360-44EE-8A76-679ACC3E77D9}" type="slidenum">
              <a:rPr lang="en-ZA" smtClean="0">
                <a:cs typeface="Arial" charset="0"/>
              </a:rPr>
              <a:pPr/>
              <a:t>9</a:t>
            </a:fld>
            <a:endParaRPr lang="en-ZA" smtClean="0">
              <a:cs typeface="Arial" charset="0"/>
            </a:endParaRPr>
          </a:p>
        </p:txBody>
      </p:sp>
      <p:sp>
        <p:nvSpPr>
          <p:cNvPr id="333877" name="Rectangle 53"/>
          <p:cNvSpPr>
            <a:spLocks noChangeArrowheads="1"/>
          </p:cNvSpPr>
          <p:nvPr/>
        </p:nvSpPr>
        <p:spPr bwMode="auto">
          <a:xfrm>
            <a:off x="6130925" y="5746750"/>
            <a:ext cx="2619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(Cf:                    )</a:t>
            </a:r>
            <a:endParaRPr lang="en-ZA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33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MAGNETIC FLUX</a:t>
            </a:r>
            <a:endParaRPr lang="en-ZA" smtClean="0"/>
          </a:p>
        </p:txBody>
      </p:sp>
      <p:sp>
        <p:nvSpPr>
          <p:cNvPr id="3339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So far we have induced current by </a:t>
            </a:r>
            <a:r>
              <a:rPr lang="en-ZA" i="1" smtClean="0"/>
              <a:t>moving</a:t>
            </a:r>
            <a:r>
              <a:rPr lang="en-ZA" i="1" baseline="30000" smtClean="0"/>
              <a:t> </a:t>
            </a:r>
            <a:r>
              <a:rPr lang="en-ZA" smtClean="0"/>
              <a:t> a conducting loop and a magnetic field relative to each other.</a:t>
            </a:r>
          </a:p>
        </p:txBody>
      </p:sp>
      <p:sp>
        <p:nvSpPr>
          <p:cNvPr id="333828" name="Rectangle 4"/>
          <p:cNvSpPr>
            <a:spLocks noChangeArrowheads="1"/>
          </p:cNvSpPr>
          <p:nvPr/>
        </p:nvSpPr>
        <p:spPr bwMode="auto">
          <a:xfrm>
            <a:off x="179388" y="2260600"/>
            <a:ext cx="64500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 more comprehensive perspective involves relating the induced current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to </a:t>
            </a:r>
            <a:r>
              <a:rPr lang="en-ZA">
                <a:solidFill>
                  <a:srgbClr val="FF0000"/>
                </a:solidFill>
              </a:rPr>
              <a:t>magnetic flux</a:t>
            </a:r>
            <a:r>
              <a:rPr lang="en-ZA">
                <a:solidFill>
                  <a:srgbClr val="000066"/>
                </a:solidFill>
              </a:rPr>
              <a:t> through the loop.</a:t>
            </a:r>
          </a:p>
        </p:txBody>
      </p:sp>
      <p:sp>
        <p:nvSpPr>
          <p:cNvPr id="333830" name="Rectangle 6"/>
          <p:cNvSpPr>
            <a:spLocks noChangeArrowheads="1"/>
          </p:cNvSpPr>
          <p:nvPr/>
        </p:nvSpPr>
        <p:spPr bwMode="auto">
          <a:xfrm>
            <a:off x="179388" y="3579813"/>
            <a:ext cx="53340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amount of magnetic flux,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en-ZA">
                <a:solidFill>
                  <a:srgbClr val="000066"/>
                </a:solidFill>
              </a:rPr>
              <a:t>, through the loop depends on: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4"/>
              </a:buBlip>
            </a:pPr>
            <a:endParaRPr lang="en-ZA" sz="3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4"/>
              </a:buBlip>
            </a:pPr>
            <a:r>
              <a:rPr lang="en-ZA" sz="2200">
                <a:solidFill>
                  <a:srgbClr val="000066"/>
                </a:solidFill>
              </a:rPr>
              <a:t>the area of the surface,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ZA" sz="2200">
                <a:solidFill>
                  <a:srgbClr val="000066"/>
                </a:solidFill>
              </a:rPr>
              <a:t>;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4"/>
              </a:buBlip>
            </a:pPr>
            <a:endParaRPr lang="en-ZA" sz="3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4"/>
              </a:buBlip>
            </a:pPr>
            <a:r>
              <a:rPr lang="en-ZA" sz="2200">
                <a:solidFill>
                  <a:srgbClr val="000066"/>
                </a:solidFill>
              </a:rPr>
              <a:t>the angle between     and    . 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33831" name="Rectangle 7"/>
          <p:cNvSpPr>
            <a:spLocks noChangeArrowheads="1"/>
          </p:cNvSpPr>
          <p:nvPr/>
        </p:nvSpPr>
        <p:spPr bwMode="auto">
          <a:xfrm>
            <a:off x="744538" y="5192713"/>
            <a:ext cx="820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200">
                <a:solidFill>
                  <a:srgbClr val="000066"/>
                </a:solidFill>
              </a:rPr>
              <a:t>(</a:t>
            </a:r>
            <a:r>
              <a:rPr lang="en-ZA" sz="22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 sz="2200">
                <a:solidFill>
                  <a:srgbClr val="000066"/>
                </a:solidFill>
              </a:rPr>
              <a:t> is a maximum when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0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°; a minimum for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ZA" sz="2200">
                <a:solidFill>
                  <a:srgbClr val="000066"/>
                </a:solidFill>
                <a:sym typeface="Symbol" pitchFamily="18" charset="2"/>
              </a:rPr>
              <a:t>90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°.) </a:t>
            </a:r>
          </a:p>
        </p:txBody>
      </p:sp>
      <p:sp>
        <p:nvSpPr>
          <p:cNvPr id="333832" name="Rectangle 8"/>
          <p:cNvSpPr>
            <a:spLocks noChangeArrowheads="1"/>
          </p:cNvSpPr>
          <p:nvPr/>
        </p:nvSpPr>
        <p:spPr bwMode="auto">
          <a:xfrm>
            <a:off x="179388" y="5746750"/>
            <a:ext cx="32734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Hence:  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BA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cos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</a:p>
        </p:txBody>
      </p:sp>
      <p:sp>
        <p:nvSpPr>
          <p:cNvPr id="333833" name="Line 9"/>
          <p:cNvSpPr>
            <a:spLocks noChangeShapeType="1"/>
          </p:cNvSpPr>
          <p:nvPr/>
        </p:nvSpPr>
        <p:spPr bwMode="auto">
          <a:xfrm flipH="1">
            <a:off x="8382000" y="2952750"/>
            <a:ext cx="527050" cy="298450"/>
          </a:xfrm>
          <a:prstGeom prst="line">
            <a:avLst/>
          </a:prstGeom>
          <a:noFill/>
          <a:ln w="44450">
            <a:solidFill>
              <a:srgbClr val="2891FF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3834" name="Object 67"/>
          <p:cNvGraphicFramePr>
            <a:graphicFrameLocks noChangeAspect="1"/>
          </p:cNvGraphicFramePr>
          <p:nvPr/>
        </p:nvGraphicFramePr>
        <p:xfrm>
          <a:off x="8537575" y="2709863"/>
          <a:ext cx="241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5" name="Equation" r:id="rId5" imgW="241091" imgH="317225" progId="Equation.DSMT4">
                  <p:embed/>
                </p:oleObj>
              </mc:Choice>
              <mc:Fallback>
                <p:oleObj name="Equation" r:id="rId5" imgW="241091" imgH="317225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7575" y="2709863"/>
                        <a:ext cx="241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35" name="Line 11"/>
          <p:cNvSpPr>
            <a:spLocks noChangeShapeType="1"/>
          </p:cNvSpPr>
          <p:nvPr/>
        </p:nvSpPr>
        <p:spPr bwMode="auto">
          <a:xfrm flipV="1">
            <a:off x="7580313" y="2276475"/>
            <a:ext cx="1325562" cy="757238"/>
          </a:xfrm>
          <a:prstGeom prst="line">
            <a:avLst/>
          </a:prstGeom>
          <a:noFill/>
          <a:ln w="1587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36" name="Line 12"/>
          <p:cNvSpPr>
            <a:spLocks noChangeShapeType="1"/>
          </p:cNvSpPr>
          <p:nvPr/>
        </p:nvSpPr>
        <p:spPr bwMode="auto">
          <a:xfrm flipV="1">
            <a:off x="7264400" y="2627313"/>
            <a:ext cx="1292225" cy="738187"/>
          </a:xfrm>
          <a:prstGeom prst="line">
            <a:avLst/>
          </a:prstGeom>
          <a:noFill/>
          <a:ln w="1587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37" name="Line 13"/>
          <p:cNvSpPr>
            <a:spLocks noChangeShapeType="1"/>
          </p:cNvSpPr>
          <p:nvPr/>
        </p:nvSpPr>
        <p:spPr bwMode="auto">
          <a:xfrm flipV="1">
            <a:off x="7251700" y="3316288"/>
            <a:ext cx="1050925" cy="600075"/>
          </a:xfrm>
          <a:prstGeom prst="line">
            <a:avLst/>
          </a:prstGeom>
          <a:noFill/>
          <a:ln w="1587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38" name="Line 14"/>
          <p:cNvSpPr>
            <a:spLocks noChangeShapeType="1"/>
          </p:cNvSpPr>
          <p:nvPr/>
        </p:nvSpPr>
        <p:spPr bwMode="auto">
          <a:xfrm flipV="1">
            <a:off x="7580313" y="3548063"/>
            <a:ext cx="1325562" cy="757237"/>
          </a:xfrm>
          <a:prstGeom prst="line">
            <a:avLst/>
          </a:prstGeom>
          <a:noFill/>
          <a:ln w="15875">
            <a:solidFill>
              <a:srgbClr val="2891FF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33839" name="Group 15"/>
          <p:cNvGrpSpPr>
            <a:grpSpLocks/>
          </p:cNvGrpSpPr>
          <p:nvPr/>
        </p:nvGrpSpPr>
        <p:grpSpPr bwMode="auto">
          <a:xfrm>
            <a:off x="6142038" y="2128838"/>
            <a:ext cx="2081212" cy="1189037"/>
            <a:chOff x="3899" y="777"/>
            <a:chExt cx="1311" cy="749"/>
          </a:xfrm>
        </p:grpSpPr>
        <p:sp>
          <p:nvSpPr>
            <p:cNvPr id="333941" name="Line 16"/>
            <p:cNvSpPr>
              <a:spLocks noChangeShapeType="1"/>
            </p:cNvSpPr>
            <p:nvPr/>
          </p:nvSpPr>
          <p:spPr bwMode="auto">
            <a:xfrm flipV="1">
              <a:off x="3899" y="777"/>
              <a:ext cx="1311" cy="749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42" name="Line 17"/>
            <p:cNvSpPr>
              <a:spLocks noChangeShapeType="1"/>
            </p:cNvSpPr>
            <p:nvPr/>
          </p:nvSpPr>
          <p:spPr bwMode="auto">
            <a:xfrm flipH="1">
              <a:off x="4119" y="1371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3842" name="AutoShape 18"/>
          <p:cNvSpPr>
            <a:spLocks noChangeArrowheads="1"/>
          </p:cNvSpPr>
          <p:nvPr/>
        </p:nvSpPr>
        <p:spPr bwMode="auto">
          <a:xfrm rot="-5400000">
            <a:off x="6512719" y="3044032"/>
            <a:ext cx="2152650" cy="1268412"/>
          </a:xfrm>
          <a:prstGeom prst="parallelogram">
            <a:avLst>
              <a:gd name="adj" fmla="val 42428"/>
            </a:avLst>
          </a:prstGeom>
          <a:gradFill rotWithShape="1">
            <a:gsLst>
              <a:gs pos="0">
                <a:srgbClr val="FFD5D5"/>
              </a:gs>
              <a:gs pos="100000">
                <a:srgbClr val="FF9999">
                  <a:alpha val="79999"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6500" prstMaterial="legacyWirefram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000" tIns="46800" rIns="90000" bIns="46800" anchor="ctr">
            <a:flatTx/>
          </a:bodyPr>
          <a:lstStyle/>
          <a:p>
            <a:pPr>
              <a:lnSpc>
                <a:spcPct val="110000"/>
              </a:lnSpc>
            </a:pPr>
            <a:endParaRPr lang="en-GB"/>
          </a:p>
        </p:txBody>
      </p:sp>
      <p:graphicFrame>
        <p:nvGraphicFramePr>
          <p:cNvPr id="333850" name="Object 68"/>
          <p:cNvGraphicFramePr>
            <a:graphicFrameLocks noChangeAspect="1"/>
          </p:cNvGraphicFramePr>
          <p:nvPr/>
        </p:nvGraphicFramePr>
        <p:xfrm>
          <a:off x="7421563" y="3300413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6" name="Equation" r:id="rId7" imgW="266469" imgH="342603" progId="Equation.DSMT4">
                  <p:embed/>
                </p:oleObj>
              </mc:Choice>
              <mc:Fallback>
                <p:oleObj name="Equation" r:id="rId7" imgW="266469" imgH="342603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1563" y="3300413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52" name="Rectangle 28"/>
          <p:cNvSpPr>
            <a:spLocks noChangeArrowheads="1"/>
          </p:cNvSpPr>
          <p:nvPr/>
        </p:nvSpPr>
        <p:spPr bwMode="auto">
          <a:xfrm>
            <a:off x="7321550" y="3746500"/>
            <a:ext cx="3968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</a:p>
        </p:txBody>
      </p:sp>
      <p:grpSp>
        <p:nvGrpSpPr>
          <p:cNvPr id="333866" name="Group 42"/>
          <p:cNvGrpSpPr>
            <a:grpSpLocks/>
          </p:cNvGrpSpPr>
          <p:nvPr/>
        </p:nvGrpSpPr>
        <p:grpSpPr bwMode="auto">
          <a:xfrm>
            <a:off x="7277100" y="4084638"/>
            <a:ext cx="1612900" cy="922337"/>
            <a:chOff x="4614" y="2009"/>
            <a:chExt cx="1016" cy="581"/>
          </a:xfrm>
        </p:grpSpPr>
        <p:sp>
          <p:nvSpPr>
            <p:cNvPr id="333939" name="Line 43"/>
            <p:cNvSpPr>
              <a:spLocks noChangeShapeType="1"/>
            </p:cNvSpPr>
            <p:nvPr/>
          </p:nvSpPr>
          <p:spPr bwMode="auto">
            <a:xfrm flipV="1">
              <a:off x="4614" y="2009"/>
              <a:ext cx="1016" cy="581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40" name="Line 44"/>
            <p:cNvSpPr>
              <a:spLocks noChangeShapeType="1"/>
            </p:cNvSpPr>
            <p:nvPr/>
          </p:nvSpPr>
          <p:spPr bwMode="auto">
            <a:xfrm flipH="1">
              <a:off x="4834" y="2435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33870" name="Group 46"/>
          <p:cNvGrpSpPr>
            <a:grpSpLocks/>
          </p:cNvGrpSpPr>
          <p:nvPr/>
        </p:nvGrpSpPr>
        <p:grpSpPr bwMode="auto">
          <a:xfrm>
            <a:off x="6954838" y="2586038"/>
            <a:ext cx="1277937" cy="2168525"/>
            <a:chOff x="2615" y="1065"/>
            <a:chExt cx="805" cy="1366"/>
          </a:xfrm>
        </p:grpSpPr>
        <p:sp>
          <p:nvSpPr>
            <p:cNvPr id="333937" name="AutoShape 47"/>
            <p:cNvSpPr>
              <a:spLocks noChangeArrowheads="1"/>
            </p:cNvSpPr>
            <p:nvPr/>
          </p:nvSpPr>
          <p:spPr bwMode="auto">
            <a:xfrm rot="-5400000">
              <a:off x="2340" y="1345"/>
              <a:ext cx="1360" cy="800"/>
            </a:xfrm>
            <a:prstGeom prst="parallelogram">
              <a:avLst>
                <a:gd name="adj" fmla="val 42500"/>
              </a:avLst>
            </a:prstGeom>
            <a:noFill/>
            <a:ln w="25400" algn="ctr">
              <a:solidFill>
                <a:srgbClr val="FF644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  <p:sp>
          <p:nvSpPr>
            <p:cNvPr id="333938" name="AutoShape 48"/>
            <p:cNvSpPr>
              <a:spLocks noChangeArrowheads="1"/>
            </p:cNvSpPr>
            <p:nvPr/>
          </p:nvSpPr>
          <p:spPr bwMode="auto">
            <a:xfrm rot="-5400000">
              <a:off x="2337" y="1353"/>
              <a:ext cx="1356" cy="799"/>
            </a:xfrm>
            <a:prstGeom prst="parallelogram">
              <a:avLst>
                <a:gd name="adj" fmla="val 42428"/>
              </a:avLst>
            </a:prstGeom>
            <a:gradFill rotWithShape="1">
              <a:gsLst>
                <a:gs pos="0">
                  <a:srgbClr val="FFD5D5"/>
                </a:gs>
                <a:gs pos="100000">
                  <a:srgbClr val="FF9999">
                    <a:alpha val="7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36500" prstMaterial="legacyWireframe">
              <a:bevelT w="13500" h="13500" prst="angle"/>
              <a:bevelB w="13500" h="13500" prst="angle"/>
              <a:extrusionClr>
                <a:srgbClr val="FF7C80"/>
              </a:extrusionClr>
            </a:sp3d>
          </p:spPr>
          <p:txBody>
            <a:bodyPr wrap="none" lIns="90000" tIns="46800" rIns="90000" bIns="46800" anchor="ctr">
              <a:flatTx/>
            </a:bodyPr>
            <a:lstStyle/>
            <a:p>
              <a:pPr>
                <a:lnSpc>
                  <a:spcPct val="110000"/>
                </a:lnSpc>
              </a:pPr>
              <a:endParaRPr lang="en-GB"/>
            </a:p>
          </p:txBody>
        </p:sp>
      </p:grpSp>
      <p:graphicFrame>
        <p:nvGraphicFramePr>
          <p:cNvPr id="333873" name="Object 69"/>
          <p:cNvGraphicFramePr>
            <a:graphicFrameLocks noChangeAspect="1"/>
          </p:cNvGraphicFramePr>
          <p:nvPr/>
        </p:nvGraphicFramePr>
        <p:xfrm>
          <a:off x="4371975" y="4851400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7" name="Equation" r:id="rId9" imgW="266469" imgH="342603" progId="Equation.DSMT4">
                  <p:embed/>
                </p:oleObj>
              </mc:Choice>
              <mc:Fallback>
                <p:oleObj name="Equation" r:id="rId9" imgW="266469" imgH="342603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4851400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74" name="Object 70"/>
          <p:cNvGraphicFramePr>
            <a:graphicFrameLocks noChangeAspect="1"/>
          </p:cNvGraphicFramePr>
          <p:nvPr/>
        </p:nvGraphicFramePr>
        <p:xfrm>
          <a:off x="3519488" y="4851400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8" name="Equation" r:id="rId11" imgW="266469" imgH="342603" progId="Equation.DSMT4">
                  <p:embed/>
                </p:oleObj>
              </mc:Choice>
              <mc:Fallback>
                <p:oleObj name="Equation" r:id="rId11" imgW="266469" imgH="342603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851400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75" name="Object 71"/>
          <p:cNvGraphicFramePr>
            <a:graphicFrameLocks noChangeAspect="1"/>
          </p:cNvGraphicFramePr>
          <p:nvPr/>
        </p:nvGraphicFramePr>
        <p:xfrm>
          <a:off x="7075488" y="5780088"/>
          <a:ext cx="1346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9" name="Equation" r:id="rId13" imgW="1346200" imgH="431800" progId="Equation.DSMT4">
                  <p:embed/>
                </p:oleObj>
              </mc:Choice>
              <mc:Fallback>
                <p:oleObj name="Equation" r:id="rId13" imgW="1346200" imgH="4318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5780088"/>
                        <a:ext cx="1346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78" name="Object 72"/>
          <p:cNvGraphicFramePr>
            <a:graphicFrameLocks noChangeAspect="1"/>
          </p:cNvGraphicFramePr>
          <p:nvPr/>
        </p:nvGraphicFramePr>
        <p:xfrm>
          <a:off x="4368800" y="5780088"/>
          <a:ext cx="140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20" name="Equation" r:id="rId15" imgW="1409088" imgH="431613" progId="Equation.DSMT4">
                  <p:embed/>
                </p:oleObj>
              </mc:Choice>
              <mc:Fallback>
                <p:oleObj name="Equation" r:id="rId15" imgW="1409088" imgH="431613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5780088"/>
                        <a:ext cx="1409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4270375" y="5710238"/>
            <a:ext cx="1644650" cy="574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GB"/>
          </a:p>
        </p:txBody>
      </p:sp>
      <p:sp>
        <p:nvSpPr>
          <p:cNvPr id="3" name="Rectangle 56"/>
          <p:cNvSpPr>
            <a:spLocks noChangeArrowheads="1"/>
          </p:cNvSpPr>
          <p:nvPr/>
        </p:nvSpPr>
        <p:spPr bwMode="auto">
          <a:xfrm>
            <a:off x="3387725" y="5746750"/>
            <a:ext cx="8540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or:</a:t>
            </a:r>
            <a:endParaRPr lang="en-ZA" b="1" i="1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33851" name="Freeform 27"/>
          <p:cNvSpPr>
            <a:spLocks/>
          </p:cNvSpPr>
          <p:nvPr/>
        </p:nvSpPr>
        <p:spPr bwMode="auto">
          <a:xfrm>
            <a:off x="7402513" y="2757488"/>
            <a:ext cx="358775" cy="190500"/>
          </a:xfrm>
          <a:custGeom>
            <a:avLst/>
            <a:gdLst>
              <a:gd name="T0" fmla="*/ 2147483647 w 850"/>
              <a:gd name="T1" fmla="*/ 2147483647 h 450"/>
              <a:gd name="T2" fmla="*/ 2147483647 w 850"/>
              <a:gd name="T3" fmla="*/ 2147483647 h 450"/>
              <a:gd name="T4" fmla="*/ 0 60000 65536"/>
              <a:gd name="T5" fmla="*/ 0 60000 65536"/>
              <a:gd name="T6" fmla="*/ 0 w 850"/>
              <a:gd name="T7" fmla="*/ 0 h 450"/>
              <a:gd name="T8" fmla="*/ 850 w 850"/>
              <a:gd name="T9" fmla="*/ 450 h 4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0" h="450">
                <a:moveTo>
                  <a:pt x="560" y="450"/>
                </a:moveTo>
                <a:cubicBezTo>
                  <a:pt x="0" y="280"/>
                  <a:pt x="430" y="0"/>
                  <a:pt x="850" y="9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33854" name="Group 30"/>
          <p:cNvGrpSpPr>
            <a:grpSpLocks/>
          </p:cNvGrpSpPr>
          <p:nvPr/>
        </p:nvGrpSpPr>
        <p:grpSpPr bwMode="auto">
          <a:xfrm>
            <a:off x="6142038" y="3363913"/>
            <a:ext cx="1128712" cy="644525"/>
            <a:chOff x="3899" y="1561"/>
            <a:chExt cx="700" cy="400"/>
          </a:xfrm>
        </p:grpSpPr>
        <p:sp>
          <p:nvSpPr>
            <p:cNvPr id="333935" name="Line 31"/>
            <p:cNvSpPr>
              <a:spLocks noChangeShapeType="1"/>
            </p:cNvSpPr>
            <p:nvPr/>
          </p:nvSpPr>
          <p:spPr bwMode="auto">
            <a:xfrm flipV="1">
              <a:off x="3899" y="1561"/>
              <a:ext cx="700" cy="40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36" name="Line 32"/>
            <p:cNvSpPr>
              <a:spLocks noChangeShapeType="1"/>
            </p:cNvSpPr>
            <p:nvPr/>
          </p:nvSpPr>
          <p:spPr bwMode="auto">
            <a:xfrm flipH="1">
              <a:off x="4119" y="1806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33857" name="Group 33"/>
          <p:cNvGrpSpPr>
            <a:grpSpLocks/>
          </p:cNvGrpSpPr>
          <p:nvPr/>
        </p:nvGrpSpPr>
        <p:grpSpPr bwMode="auto">
          <a:xfrm>
            <a:off x="6142038" y="3916363"/>
            <a:ext cx="1111250" cy="635000"/>
            <a:chOff x="3899" y="1903"/>
            <a:chExt cx="700" cy="400"/>
          </a:xfrm>
        </p:grpSpPr>
        <p:sp>
          <p:nvSpPr>
            <p:cNvPr id="333933" name="Line 34"/>
            <p:cNvSpPr>
              <a:spLocks noChangeShapeType="1"/>
            </p:cNvSpPr>
            <p:nvPr/>
          </p:nvSpPr>
          <p:spPr bwMode="auto">
            <a:xfrm flipV="1">
              <a:off x="3899" y="1903"/>
              <a:ext cx="700" cy="40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34" name="Line 35"/>
            <p:cNvSpPr>
              <a:spLocks noChangeShapeType="1"/>
            </p:cNvSpPr>
            <p:nvPr/>
          </p:nvSpPr>
          <p:spPr bwMode="auto">
            <a:xfrm flipH="1">
              <a:off x="4119" y="2148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3869" name="Line 45"/>
          <p:cNvSpPr>
            <a:spLocks noChangeShapeType="1"/>
          </p:cNvSpPr>
          <p:nvPr/>
        </p:nvSpPr>
        <p:spPr bwMode="auto">
          <a:xfrm flipV="1">
            <a:off x="6689725" y="3733800"/>
            <a:ext cx="887413" cy="5000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33843" name="Group 19"/>
          <p:cNvGrpSpPr>
            <a:grpSpLocks/>
          </p:cNvGrpSpPr>
          <p:nvPr/>
        </p:nvGrpSpPr>
        <p:grpSpPr bwMode="auto">
          <a:xfrm>
            <a:off x="6710363" y="3181350"/>
            <a:ext cx="1755775" cy="1000125"/>
            <a:chOff x="3369" y="1551"/>
            <a:chExt cx="821" cy="452"/>
          </a:xfrm>
        </p:grpSpPr>
        <p:sp>
          <p:nvSpPr>
            <p:cNvPr id="333931" name="Line 20"/>
            <p:cNvSpPr>
              <a:spLocks noChangeShapeType="1"/>
            </p:cNvSpPr>
            <p:nvPr/>
          </p:nvSpPr>
          <p:spPr bwMode="auto">
            <a:xfrm flipH="1">
              <a:off x="3369" y="1776"/>
              <a:ext cx="413" cy="227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932" name="Line 21"/>
            <p:cNvSpPr>
              <a:spLocks noChangeShapeType="1"/>
            </p:cNvSpPr>
            <p:nvPr/>
          </p:nvSpPr>
          <p:spPr bwMode="auto">
            <a:xfrm flipV="1">
              <a:off x="3777" y="1551"/>
              <a:ext cx="413" cy="227"/>
            </a:xfrm>
            <a:prstGeom prst="line">
              <a:avLst/>
            </a:prstGeom>
            <a:noFill/>
            <a:ln w="44450">
              <a:noFill/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3853" name="Freeform 29"/>
          <p:cNvSpPr>
            <a:spLocks/>
          </p:cNvSpPr>
          <p:nvPr/>
        </p:nvSpPr>
        <p:spPr bwMode="auto">
          <a:xfrm>
            <a:off x="7086600" y="3771900"/>
            <a:ext cx="347663" cy="228600"/>
          </a:xfrm>
          <a:custGeom>
            <a:avLst/>
            <a:gdLst>
              <a:gd name="T0" fmla="*/ 0 w 219"/>
              <a:gd name="T1" fmla="*/ 2147483647 h 144"/>
              <a:gd name="T2" fmla="*/ 2147483647 w 219"/>
              <a:gd name="T3" fmla="*/ 2147483647 h 144"/>
              <a:gd name="T4" fmla="*/ 0 60000 65536"/>
              <a:gd name="T5" fmla="*/ 0 60000 65536"/>
              <a:gd name="T6" fmla="*/ 0 w 219"/>
              <a:gd name="T7" fmla="*/ 0 h 144"/>
              <a:gd name="T8" fmla="*/ 219 w 219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9" h="144">
                <a:moveTo>
                  <a:pt x="0" y="93"/>
                </a:moveTo>
                <a:cubicBezTo>
                  <a:pt x="201" y="0"/>
                  <a:pt x="95" y="126"/>
                  <a:pt x="219" y="144"/>
                </a:cubicBezTo>
              </a:path>
            </a:pathLst>
          </a:custGeom>
          <a:noFill/>
          <a:ln w="12700">
            <a:solidFill>
              <a:srgbClr val="000066"/>
            </a:solidFill>
            <a:round/>
            <a:headEnd type="arrow" w="sm" len="med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333860" name="Group 36"/>
          <p:cNvGrpSpPr>
            <a:grpSpLocks/>
          </p:cNvGrpSpPr>
          <p:nvPr/>
        </p:nvGrpSpPr>
        <p:grpSpPr bwMode="auto">
          <a:xfrm>
            <a:off x="6470650" y="3035300"/>
            <a:ext cx="1111250" cy="635000"/>
            <a:chOff x="4106" y="1348"/>
            <a:chExt cx="700" cy="400"/>
          </a:xfrm>
        </p:grpSpPr>
        <p:sp>
          <p:nvSpPr>
            <p:cNvPr id="333929" name="Line 37"/>
            <p:cNvSpPr>
              <a:spLocks noChangeShapeType="1"/>
            </p:cNvSpPr>
            <p:nvPr/>
          </p:nvSpPr>
          <p:spPr bwMode="auto">
            <a:xfrm flipV="1">
              <a:off x="4106" y="1348"/>
              <a:ext cx="700" cy="40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30" name="Line 38"/>
            <p:cNvSpPr>
              <a:spLocks noChangeShapeType="1"/>
            </p:cNvSpPr>
            <p:nvPr/>
          </p:nvSpPr>
          <p:spPr bwMode="auto">
            <a:xfrm flipH="1">
              <a:off x="4326" y="1593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33863" name="Group 39"/>
          <p:cNvGrpSpPr>
            <a:grpSpLocks/>
          </p:cNvGrpSpPr>
          <p:nvPr/>
        </p:nvGrpSpPr>
        <p:grpSpPr bwMode="auto">
          <a:xfrm>
            <a:off x="6470650" y="4306888"/>
            <a:ext cx="1111250" cy="635000"/>
            <a:chOff x="4106" y="2149"/>
            <a:chExt cx="700" cy="400"/>
          </a:xfrm>
        </p:grpSpPr>
        <p:sp>
          <p:nvSpPr>
            <p:cNvPr id="333927" name="Line 40"/>
            <p:cNvSpPr>
              <a:spLocks noChangeShapeType="1"/>
            </p:cNvSpPr>
            <p:nvPr/>
          </p:nvSpPr>
          <p:spPr bwMode="auto">
            <a:xfrm flipV="1">
              <a:off x="4106" y="2149"/>
              <a:ext cx="700" cy="400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3928" name="Line 41"/>
            <p:cNvSpPr>
              <a:spLocks noChangeShapeType="1"/>
            </p:cNvSpPr>
            <p:nvPr/>
          </p:nvSpPr>
          <p:spPr bwMode="auto">
            <a:xfrm flipH="1">
              <a:off x="4326" y="2394"/>
              <a:ext cx="48" cy="27"/>
            </a:xfrm>
            <a:prstGeom prst="line">
              <a:avLst/>
            </a:prstGeom>
            <a:noFill/>
            <a:ln w="15875">
              <a:solidFill>
                <a:srgbClr val="2891FF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1000" fill="hold"/>
                                        <p:tgtEl>
                                          <p:spTgt spid="333870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75" dur="1000" fill="hold"/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77" grpId="0"/>
      <p:bldP spid="333828" grpId="0"/>
      <p:bldP spid="333831" grpId="0"/>
      <p:bldP spid="333832" grpId="0"/>
      <p:bldP spid="333833" grpId="0" animBg="1"/>
      <p:bldP spid="333835" grpId="0" animBg="1"/>
      <p:bldP spid="333836" grpId="0" animBg="1"/>
      <p:bldP spid="333837" grpId="0" animBg="1"/>
      <p:bldP spid="333838" grpId="0" animBg="1"/>
      <p:bldP spid="333842" grpId="0" animBg="1"/>
      <p:bldP spid="333852" grpId="0"/>
      <p:bldP spid="2" grpId="0" animBg="1"/>
      <p:bldP spid="3" grpId="0"/>
      <p:bldP spid="333851" grpId="0" animBg="1"/>
      <p:bldP spid="333869" grpId="0" animBg="1"/>
      <p:bldP spid="333853" grpId="0" animBg="1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PHY1010W</Template>
  <TotalTime>5619</TotalTime>
  <Words>1506</Words>
  <Application>Microsoft Office PowerPoint</Application>
  <PresentationFormat>On-screen Show (4:3)</PresentationFormat>
  <Paragraphs>334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PHY1010W</vt:lpstr>
      <vt:lpstr>Equation</vt:lpstr>
      <vt:lpstr>PHY1013S ELECTROMAGNETIC  INDUCTION  </vt:lpstr>
      <vt:lpstr>ELECTROMAGNETIC INDUCTION</vt:lpstr>
      <vt:lpstr>INDUCED CURRENTS</vt:lpstr>
      <vt:lpstr>MOTIONAL EMF</vt:lpstr>
      <vt:lpstr>MOTIONAL EMF</vt:lpstr>
      <vt:lpstr>INDUCED CURRENT</vt:lpstr>
      <vt:lpstr>INDUCTION AND ENERGY TRANSFER</vt:lpstr>
      <vt:lpstr>EDDY CURRENTS</vt:lpstr>
      <vt:lpstr>MAGNETIC FLUX</vt:lpstr>
      <vt:lpstr>MAGNETIC FLUX</vt:lpstr>
      <vt:lpstr>FARADAY'S LAW OF INDUCTION</vt:lpstr>
      <vt:lpstr>FARADAY'S LAW OF INDUCTION</vt:lpstr>
      <vt:lpstr>LENZ'S LAW</vt:lpstr>
      <vt:lpstr>LENZ'S LAW</vt:lpstr>
      <vt:lpstr>INDUCED CURRENT REVISITED</vt:lpstr>
      <vt:lpstr>Formula sheet (new)</vt:lpstr>
      <vt:lpstr>INDUCED ELECTRIC FIELDS</vt:lpstr>
      <vt:lpstr>COULOMB vs NON-COULOMB FIELDS</vt:lpstr>
      <vt:lpstr>FARADAY’S LAW REVISITED</vt:lpstr>
      <vt:lpstr>MAXWELL’S THEORY</vt:lpstr>
      <vt:lpstr>ELECTROMAGNETIC WAVES</vt:lpstr>
      <vt:lpstr>ELECTROMAGNETIC SPECTRUM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 FORCES</dc:title>
  <dc:creator>Gregor Leigh</dc:creator>
  <cp:lastModifiedBy>Angus James Morrison</cp:lastModifiedBy>
  <cp:revision>258</cp:revision>
  <dcterms:created xsi:type="dcterms:W3CDTF">2006-10-08T07:44:19Z</dcterms:created>
  <dcterms:modified xsi:type="dcterms:W3CDTF">2014-05-19T16:23:51Z</dcterms:modified>
</cp:coreProperties>
</file>