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1"/>
  </p:notesMasterIdLst>
  <p:handoutMasterIdLst>
    <p:handoutMasterId r:id="rId32"/>
  </p:handoutMasterIdLst>
  <p:sldIdLst>
    <p:sldId id="456" r:id="rId2"/>
    <p:sldId id="347" r:id="rId3"/>
    <p:sldId id="351" r:id="rId4"/>
    <p:sldId id="357" r:id="rId5"/>
    <p:sldId id="370" r:id="rId6"/>
    <p:sldId id="364" r:id="rId7"/>
    <p:sldId id="409" r:id="rId8"/>
    <p:sldId id="371" r:id="rId9"/>
    <p:sldId id="372" r:id="rId10"/>
    <p:sldId id="381" r:id="rId11"/>
    <p:sldId id="385" r:id="rId12"/>
    <p:sldId id="387" r:id="rId13"/>
    <p:sldId id="390" r:id="rId14"/>
    <p:sldId id="400" r:id="rId15"/>
    <p:sldId id="401" r:id="rId16"/>
    <p:sldId id="446" r:id="rId17"/>
    <p:sldId id="407" r:id="rId18"/>
    <p:sldId id="408" r:id="rId19"/>
    <p:sldId id="413" r:id="rId20"/>
    <p:sldId id="414" r:id="rId21"/>
    <p:sldId id="455" r:id="rId22"/>
    <p:sldId id="422" r:id="rId23"/>
    <p:sldId id="440" r:id="rId24"/>
    <p:sldId id="438" r:id="rId25"/>
    <p:sldId id="447" r:id="rId26"/>
    <p:sldId id="439" r:id="rId27"/>
    <p:sldId id="441" r:id="rId28"/>
    <p:sldId id="443" r:id="rId29"/>
    <p:sldId id="444" r:id="rId30"/>
  </p:sldIdLst>
  <p:sldSz cx="9144000" cy="6858000" type="screen4x3"/>
  <p:notesSz cx="6811963" cy="9942513"/>
  <p:defaultTextStyle>
    <a:defPPr>
      <a:defRPr lang="en-ZA"/>
    </a:defPPr>
    <a:lvl1pPr algn="l" rtl="0" fontAlgn="base">
      <a:spcBef>
        <a:spcPct val="0"/>
      </a:spcBef>
      <a:spcAft>
        <a:spcPct val="0"/>
      </a:spcAft>
      <a:defRPr sz="2400" kern="1200">
        <a:solidFill>
          <a:schemeClr val="tx1"/>
        </a:solidFill>
        <a:latin typeface="Arial Rounded MT Bold" pitchFamily="34" charset="0"/>
        <a:ea typeface="+mn-ea"/>
        <a:cs typeface="Arial" charset="0"/>
      </a:defRPr>
    </a:lvl1pPr>
    <a:lvl2pPr marL="457200" algn="l" rtl="0" fontAlgn="base">
      <a:spcBef>
        <a:spcPct val="0"/>
      </a:spcBef>
      <a:spcAft>
        <a:spcPct val="0"/>
      </a:spcAft>
      <a:defRPr sz="2400" kern="1200">
        <a:solidFill>
          <a:schemeClr val="tx1"/>
        </a:solidFill>
        <a:latin typeface="Arial Rounded MT Bold" pitchFamily="34" charset="0"/>
        <a:ea typeface="+mn-ea"/>
        <a:cs typeface="Arial" charset="0"/>
      </a:defRPr>
    </a:lvl2pPr>
    <a:lvl3pPr marL="914400" algn="l" rtl="0" fontAlgn="base">
      <a:spcBef>
        <a:spcPct val="0"/>
      </a:spcBef>
      <a:spcAft>
        <a:spcPct val="0"/>
      </a:spcAft>
      <a:defRPr sz="2400" kern="1200">
        <a:solidFill>
          <a:schemeClr val="tx1"/>
        </a:solidFill>
        <a:latin typeface="Arial Rounded MT Bold" pitchFamily="34" charset="0"/>
        <a:ea typeface="+mn-ea"/>
        <a:cs typeface="Arial" charset="0"/>
      </a:defRPr>
    </a:lvl3pPr>
    <a:lvl4pPr marL="1371600" algn="l" rtl="0" fontAlgn="base">
      <a:spcBef>
        <a:spcPct val="0"/>
      </a:spcBef>
      <a:spcAft>
        <a:spcPct val="0"/>
      </a:spcAft>
      <a:defRPr sz="2400" kern="1200">
        <a:solidFill>
          <a:schemeClr val="tx1"/>
        </a:solidFill>
        <a:latin typeface="Arial Rounded MT Bold" pitchFamily="34" charset="0"/>
        <a:ea typeface="+mn-ea"/>
        <a:cs typeface="Arial" charset="0"/>
      </a:defRPr>
    </a:lvl4pPr>
    <a:lvl5pPr marL="1828800" algn="l" rtl="0" fontAlgn="base">
      <a:spcBef>
        <a:spcPct val="0"/>
      </a:spcBef>
      <a:spcAft>
        <a:spcPct val="0"/>
      </a:spcAft>
      <a:defRPr sz="2400" kern="1200">
        <a:solidFill>
          <a:schemeClr val="tx1"/>
        </a:solidFill>
        <a:latin typeface="Arial Rounded MT Bold" pitchFamily="34" charset="0"/>
        <a:ea typeface="+mn-ea"/>
        <a:cs typeface="Arial" charset="0"/>
      </a:defRPr>
    </a:lvl5pPr>
    <a:lvl6pPr marL="2286000" algn="l" defTabSz="914400" rtl="0" eaLnBrk="1" latinLnBrk="0" hangingPunct="1">
      <a:defRPr sz="2400" kern="1200">
        <a:solidFill>
          <a:schemeClr val="tx1"/>
        </a:solidFill>
        <a:latin typeface="Arial Rounded MT Bold" pitchFamily="34" charset="0"/>
        <a:ea typeface="+mn-ea"/>
        <a:cs typeface="Arial" charset="0"/>
      </a:defRPr>
    </a:lvl6pPr>
    <a:lvl7pPr marL="2743200" algn="l" defTabSz="914400" rtl="0" eaLnBrk="1" latinLnBrk="0" hangingPunct="1">
      <a:defRPr sz="2400" kern="1200">
        <a:solidFill>
          <a:schemeClr val="tx1"/>
        </a:solidFill>
        <a:latin typeface="Arial Rounded MT Bold" pitchFamily="34" charset="0"/>
        <a:ea typeface="+mn-ea"/>
        <a:cs typeface="Arial" charset="0"/>
      </a:defRPr>
    </a:lvl7pPr>
    <a:lvl8pPr marL="3200400" algn="l" defTabSz="914400" rtl="0" eaLnBrk="1" latinLnBrk="0" hangingPunct="1">
      <a:defRPr sz="2400" kern="1200">
        <a:solidFill>
          <a:schemeClr val="tx1"/>
        </a:solidFill>
        <a:latin typeface="Arial Rounded MT Bold" pitchFamily="34" charset="0"/>
        <a:ea typeface="+mn-ea"/>
        <a:cs typeface="Arial" charset="0"/>
      </a:defRPr>
    </a:lvl8pPr>
    <a:lvl9pPr marL="3657600" algn="l" defTabSz="914400" rtl="0" eaLnBrk="1" latinLnBrk="0" hangingPunct="1">
      <a:defRPr sz="2400" kern="1200">
        <a:solidFill>
          <a:schemeClr val="tx1"/>
        </a:solidFill>
        <a:latin typeface="Arial Rounded MT Bold"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EBFF"/>
    <a:srgbClr val="3366FF"/>
    <a:srgbClr val="00CC00"/>
    <a:srgbClr val="000066"/>
    <a:srgbClr val="FF327D"/>
    <a:srgbClr val="FF0000"/>
    <a:srgbClr val="FFC693"/>
    <a:srgbClr val="0073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4" autoAdjust="0"/>
    <p:restoredTop sz="99539" autoAdjust="0"/>
  </p:normalViewPr>
  <p:slideViewPr>
    <p:cSldViewPr snapToGrid="0">
      <p:cViewPr>
        <p:scale>
          <a:sx n="70" d="100"/>
          <a:sy n="70" d="100"/>
        </p:scale>
        <p:origin x="-96" y="-48"/>
      </p:cViewPr>
      <p:guideLst>
        <p:guide orient="horz" pos="3293"/>
        <p:guide pos="5759"/>
      </p:guideLst>
    </p:cSldViewPr>
  </p:slideViewPr>
  <p:notesTextViewPr>
    <p:cViewPr>
      <p:scale>
        <a:sx n="100" d="100"/>
        <a:sy n="100" d="100"/>
      </p:scale>
      <p:origin x="0" y="0"/>
    </p:cViewPr>
  </p:notesTextViewPr>
  <p:notesViewPr>
    <p:cSldViewPr snapToGrid="0">
      <p:cViewPr varScale="1">
        <p:scale>
          <a:sx n="76" d="100"/>
          <a:sy n="76" d="100"/>
        </p:scale>
        <p:origin x="-1446" y="-102"/>
      </p:cViewPr>
      <p:guideLst>
        <p:guide orient="horz" pos="3132"/>
        <p:guide pos="214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5.wmf"/><Relationship Id="rId1" Type="http://schemas.openxmlformats.org/officeDocument/2006/relationships/image" Target="../media/image2.wmf"/><Relationship Id="rId4" Type="http://schemas.openxmlformats.org/officeDocument/2006/relationships/image" Target="../media/image36.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40.wmf"/><Relationship Id="rId3" Type="http://schemas.openxmlformats.org/officeDocument/2006/relationships/image" Target="../media/image35.wmf"/><Relationship Id="rId7" Type="http://schemas.openxmlformats.org/officeDocument/2006/relationships/image" Target="../media/image39.wmf"/><Relationship Id="rId2" Type="http://schemas.openxmlformats.org/officeDocument/2006/relationships/image" Target="../media/image34.wmf"/><Relationship Id="rId1" Type="http://schemas.openxmlformats.org/officeDocument/2006/relationships/image" Target="../media/image2.wmf"/><Relationship Id="rId6" Type="http://schemas.openxmlformats.org/officeDocument/2006/relationships/image" Target="../media/image38.wmf"/><Relationship Id="rId5" Type="http://schemas.openxmlformats.org/officeDocument/2006/relationships/image" Target="../media/image37.wmf"/><Relationship Id="rId4" Type="http://schemas.openxmlformats.org/officeDocument/2006/relationships/image" Target="../media/image36.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2.wmf"/><Relationship Id="rId4" Type="http://schemas.openxmlformats.org/officeDocument/2006/relationships/image" Target="../media/image42.wmf"/></Relationships>
</file>

<file path=ppt/drawings/_rels/vmlDrawing13.vml.rels><?xml version="1.0" encoding="UTF-8" standalone="yes"?>
<Relationships xmlns="http://schemas.openxmlformats.org/package/2006/relationships"><Relationship Id="rId8" Type="http://schemas.openxmlformats.org/officeDocument/2006/relationships/image" Target="../media/image49.wmf"/><Relationship Id="rId3" Type="http://schemas.openxmlformats.org/officeDocument/2006/relationships/image" Target="../media/image11.wmf"/><Relationship Id="rId7" Type="http://schemas.openxmlformats.org/officeDocument/2006/relationships/image" Target="../media/image48.wmf"/><Relationship Id="rId2" Type="http://schemas.openxmlformats.org/officeDocument/2006/relationships/image" Target="../media/image44.wmf"/><Relationship Id="rId1" Type="http://schemas.openxmlformats.org/officeDocument/2006/relationships/image" Target="../media/image43.wmf"/><Relationship Id="rId6" Type="http://schemas.openxmlformats.org/officeDocument/2006/relationships/image" Target="../media/image47.wmf"/><Relationship Id="rId5" Type="http://schemas.openxmlformats.org/officeDocument/2006/relationships/image" Target="../media/image46.wmf"/><Relationship Id="rId4" Type="http://schemas.openxmlformats.org/officeDocument/2006/relationships/image" Target="../media/image45.wmf"/><Relationship Id="rId9" Type="http://schemas.openxmlformats.org/officeDocument/2006/relationships/image" Target="../media/image31.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50.wmf"/><Relationship Id="rId7" Type="http://schemas.openxmlformats.org/officeDocument/2006/relationships/image" Target="../media/image31.wmf"/><Relationship Id="rId2" Type="http://schemas.openxmlformats.org/officeDocument/2006/relationships/image" Target="../media/image11.wmf"/><Relationship Id="rId1" Type="http://schemas.openxmlformats.org/officeDocument/2006/relationships/image" Target="../media/image44.wmf"/><Relationship Id="rId6" Type="http://schemas.openxmlformats.org/officeDocument/2006/relationships/image" Target="../media/image52.wmf"/><Relationship Id="rId5" Type="http://schemas.openxmlformats.org/officeDocument/2006/relationships/image" Target="../media/image13.wmf"/><Relationship Id="rId4" Type="http://schemas.openxmlformats.org/officeDocument/2006/relationships/image" Target="../media/image51.wmf"/></Relationships>
</file>

<file path=ppt/drawings/_rels/vmlDrawing15.v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image" Target="../media/image55.wmf"/><Relationship Id="rId7" Type="http://schemas.openxmlformats.org/officeDocument/2006/relationships/image" Target="../media/image59.wmf"/><Relationship Id="rId2" Type="http://schemas.openxmlformats.org/officeDocument/2006/relationships/image" Target="../media/image54.wmf"/><Relationship Id="rId1" Type="http://schemas.openxmlformats.org/officeDocument/2006/relationships/image" Target="../media/image53.wmf"/><Relationship Id="rId6" Type="http://schemas.openxmlformats.org/officeDocument/2006/relationships/image" Target="../media/image58.wmf"/><Relationship Id="rId5" Type="http://schemas.openxmlformats.org/officeDocument/2006/relationships/image" Target="../media/image57.wmf"/><Relationship Id="rId4" Type="http://schemas.openxmlformats.org/officeDocument/2006/relationships/image" Target="../media/image56.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4.wmf"/><Relationship Id="rId1" Type="http://schemas.openxmlformats.org/officeDocument/2006/relationships/image" Target="../media/image53.wmf"/><Relationship Id="rId6" Type="http://schemas.openxmlformats.org/officeDocument/2006/relationships/image" Target="../media/image31.wmf"/><Relationship Id="rId5" Type="http://schemas.openxmlformats.org/officeDocument/2006/relationships/image" Target="../media/image60.wmf"/><Relationship Id="rId4" Type="http://schemas.openxmlformats.org/officeDocument/2006/relationships/image" Target="../media/image59.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62.wmf"/><Relationship Id="rId2" Type="http://schemas.openxmlformats.org/officeDocument/2006/relationships/image" Target="../media/image61.wmf"/><Relationship Id="rId1" Type="http://schemas.openxmlformats.org/officeDocument/2006/relationships/image" Target="../media/image2.wmf"/></Relationships>
</file>

<file path=ppt/drawings/_rels/vmlDrawing18.vml.rels><?xml version="1.0" encoding="UTF-8" standalone="yes"?>
<Relationships xmlns="http://schemas.openxmlformats.org/package/2006/relationships"><Relationship Id="rId8" Type="http://schemas.openxmlformats.org/officeDocument/2006/relationships/image" Target="../media/image70.wmf"/><Relationship Id="rId3" Type="http://schemas.openxmlformats.org/officeDocument/2006/relationships/image" Target="../media/image65.wmf"/><Relationship Id="rId7" Type="http://schemas.openxmlformats.org/officeDocument/2006/relationships/image" Target="../media/image69.wmf"/><Relationship Id="rId2" Type="http://schemas.openxmlformats.org/officeDocument/2006/relationships/image" Target="../media/image64.wmf"/><Relationship Id="rId1" Type="http://schemas.openxmlformats.org/officeDocument/2006/relationships/image" Target="../media/image63.wmf"/><Relationship Id="rId6" Type="http://schemas.openxmlformats.org/officeDocument/2006/relationships/image" Target="../media/image68.wmf"/><Relationship Id="rId5" Type="http://schemas.openxmlformats.org/officeDocument/2006/relationships/image" Target="../media/image67.wmf"/><Relationship Id="rId4" Type="http://schemas.openxmlformats.org/officeDocument/2006/relationships/image" Target="../media/image66.wmf"/><Relationship Id="rId9" Type="http://schemas.openxmlformats.org/officeDocument/2006/relationships/image" Target="../media/image71.wmf"/></Relationships>
</file>

<file path=ppt/drawings/_rels/vmlDrawing19.vml.rels><?xml version="1.0" encoding="UTF-8" standalone="yes"?>
<Relationships xmlns="http://schemas.openxmlformats.org/package/2006/relationships"><Relationship Id="rId8" Type="http://schemas.openxmlformats.org/officeDocument/2006/relationships/image" Target="../media/image79.wmf"/><Relationship Id="rId3" Type="http://schemas.openxmlformats.org/officeDocument/2006/relationships/image" Target="../media/image74.wmf"/><Relationship Id="rId7" Type="http://schemas.openxmlformats.org/officeDocument/2006/relationships/image" Target="../media/image78.wmf"/><Relationship Id="rId2" Type="http://schemas.openxmlformats.org/officeDocument/2006/relationships/image" Target="../media/image73.wmf"/><Relationship Id="rId1" Type="http://schemas.openxmlformats.org/officeDocument/2006/relationships/image" Target="../media/image72.wmf"/><Relationship Id="rId6" Type="http://schemas.openxmlformats.org/officeDocument/2006/relationships/image" Target="../media/image77.wmf"/><Relationship Id="rId5" Type="http://schemas.openxmlformats.org/officeDocument/2006/relationships/image" Target="../media/image76.wmf"/><Relationship Id="rId4" Type="http://schemas.openxmlformats.org/officeDocument/2006/relationships/image" Target="../media/image75.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image" Target="../media/image10.wmf"/><Relationship Id="rId7" Type="http://schemas.openxmlformats.org/officeDocument/2006/relationships/image" Target="../media/image14.wmf"/><Relationship Id="rId2" Type="http://schemas.openxmlformats.org/officeDocument/2006/relationships/image" Target="../media/image9.wmf"/><Relationship Id="rId1" Type="http://schemas.openxmlformats.org/officeDocument/2006/relationships/image" Target="../media/image8.wmf"/><Relationship Id="rId6"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image" Target="../media/image11.wmf"/><Relationship Id="rId9" Type="http://schemas.openxmlformats.org/officeDocument/2006/relationships/image" Target="../media/image16.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8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6" Type="http://schemas.openxmlformats.org/officeDocument/2006/relationships/image" Target="../media/image22.wmf"/><Relationship Id="rId5" Type="http://schemas.openxmlformats.org/officeDocument/2006/relationships/image" Target="../media/image21.wmf"/><Relationship Id="rId4" Type="http://schemas.openxmlformats.org/officeDocument/2006/relationships/image" Target="../media/image2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4" Type="http://schemas.openxmlformats.org/officeDocument/2006/relationships/image" Target="../media/image31.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28.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2.wmf"/><Relationship Id="rId4" Type="http://schemas.openxmlformats.org/officeDocument/2006/relationships/image" Target="../media/image3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482" name="Rectangle 2"/>
          <p:cNvSpPr>
            <a:spLocks noGrp="1" noChangeArrowheads="1"/>
          </p:cNvSpPr>
          <p:nvPr>
            <p:ph type="hdr" sz="quarter"/>
          </p:nvPr>
        </p:nvSpPr>
        <p:spPr bwMode="auto">
          <a:xfrm>
            <a:off x="0" y="0"/>
            <a:ext cx="29511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defRPr sz="1200">
                <a:latin typeface="Arial" charset="0"/>
                <a:cs typeface="+mn-cs"/>
              </a:defRPr>
            </a:lvl1pPr>
          </a:lstStyle>
          <a:p>
            <a:pPr>
              <a:defRPr/>
            </a:pPr>
            <a:endParaRPr lang="en-ZA"/>
          </a:p>
        </p:txBody>
      </p:sp>
      <p:sp>
        <p:nvSpPr>
          <p:cNvPr id="276483" name="Rectangle 3"/>
          <p:cNvSpPr>
            <a:spLocks noGrp="1" noChangeArrowheads="1"/>
          </p:cNvSpPr>
          <p:nvPr>
            <p:ph type="dt" sz="quarter" idx="1"/>
          </p:nvPr>
        </p:nvSpPr>
        <p:spPr bwMode="auto">
          <a:xfrm>
            <a:off x="3859213" y="0"/>
            <a:ext cx="2951162"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defRPr sz="1800">
                <a:cs typeface="+mn-cs"/>
              </a:defRPr>
            </a:lvl1pPr>
          </a:lstStyle>
          <a:p>
            <a:pPr>
              <a:defRPr/>
            </a:pPr>
            <a:r>
              <a:rPr lang="en-ZA"/>
              <a:t>MAGNETIC FORCES</a:t>
            </a:r>
          </a:p>
        </p:txBody>
      </p:sp>
      <p:sp>
        <p:nvSpPr>
          <p:cNvPr id="276484" name="Rectangle 4"/>
          <p:cNvSpPr>
            <a:spLocks noGrp="1" noChangeArrowheads="1"/>
          </p:cNvSpPr>
          <p:nvPr>
            <p:ph type="ftr" sz="quarter" idx="2"/>
          </p:nvPr>
        </p:nvSpPr>
        <p:spPr bwMode="auto">
          <a:xfrm>
            <a:off x="0" y="9444038"/>
            <a:ext cx="29511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defRPr sz="1200">
                <a:latin typeface="Arial" charset="0"/>
                <a:cs typeface="+mn-cs"/>
              </a:defRPr>
            </a:lvl1pPr>
          </a:lstStyle>
          <a:p>
            <a:pPr>
              <a:defRPr/>
            </a:pPr>
            <a:endParaRPr lang="en-ZA"/>
          </a:p>
        </p:txBody>
      </p:sp>
      <p:sp>
        <p:nvSpPr>
          <p:cNvPr id="276485" name="Rectangle 5"/>
          <p:cNvSpPr>
            <a:spLocks noGrp="1" noChangeArrowheads="1"/>
          </p:cNvSpPr>
          <p:nvPr>
            <p:ph type="sldNum" sz="quarter" idx="3"/>
          </p:nvPr>
        </p:nvSpPr>
        <p:spPr bwMode="auto">
          <a:xfrm>
            <a:off x="3859213" y="9444038"/>
            <a:ext cx="2951162"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defRPr sz="1200">
                <a:latin typeface="Arial" charset="0"/>
                <a:cs typeface="+mn-cs"/>
              </a:defRPr>
            </a:lvl1pPr>
          </a:lstStyle>
          <a:p>
            <a:pPr>
              <a:defRPr/>
            </a:pPr>
            <a:fld id="{659AA196-A1FB-4FC6-B2CA-3D90F335ADF0}" type="slidenum">
              <a:rPr lang="en-ZA"/>
              <a:pPr>
                <a:defRPr/>
              </a:pPr>
              <a:t>‹#›</a:t>
            </a:fld>
            <a:endParaRPr lang="en-ZA"/>
          </a:p>
        </p:txBody>
      </p:sp>
    </p:spTree>
    <p:extLst>
      <p:ext uri="{BB962C8B-B14F-4D97-AF65-F5344CB8AC3E}">
        <p14:creationId xmlns:p14="http://schemas.microsoft.com/office/powerpoint/2010/main" val="4542748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511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defRPr sz="1200">
                <a:latin typeface="Arial" charset="0"/>
                <a:cs typeface="+mn-cs"/>
              </a:defRPr>
            </a:lvl1pPr>
          </a:lstStyle>
          <a:p>
            <a:pPr>
              <a:defRPr/>
            </a:pPr>
            <a:endParaRPr lang="en-ZA"/>
          </a:p>
        </p:txBody>
      </p:sp>
      <p:sp>
        <p:nvSpPr>
          <p:cNvPr id="9219" name="Rectangle 3"/>
          <p:cNvSpPr>
            <a:spLocks noGrp="1" noChangeArrowheads="1"/>
          </p:cNvSpPr>
          <p:nvPr>
            <p:ph type="dt" idx="1"/>
          </p:nvPr>
        </p:nvSpPr>
        <p:spPr bwMode="auto">
          <a:xfrm>
            <a:off x="3859213" y="0"/>
            <a:ext cx="2951162"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defRPr sz="1200">
                <a:latin typeface="Arial" charset="0"/>
                <a:cs typeface="+mn-cs"/>
              </a:defRPr>
            </a:lvl1pPr>
          </a:lstStyle>
          <a:p>
            <a:pPr>
              <a:defRPr/>
            </a:pPr>
            <a:endParaRPr lang="en-ZA"/>
          </a:p>
        </p:txBody>
      </p:sp>
      <p:sp>
        <p:nvSpPr>
          <p:cNvPr id="14340" name="Rectangle 4"/>
          <p:cNvSpPr>
            <a:spLocks noGrp="1" noRot="1" noChangeAspect="1" noChangeArrowheads="1" noTextEdit="1"/>
          </p:cNvSpPr>
          <p:nvPr>
            <p:ph type="sldImg" idx="2"/>
          </p:nvPr>
        </p:nvSpPr>
        <p:spPr bwMode="auto">
          <a:xfrm>
            <a:off x="920750" y="746125"/>
            <a:ext cx="4970463" cy="37274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681038" y="4722813"/>
            <a:ext cx="5449887" cy="44735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ZA" noProof="0" smtClean="0"/>
              <a:t>Click to edit Master text styles</a:t>
            </a:r>
          </a:p>
          <a:p>
            <a:pPr lvl="1"/>
            <a:r>
              <a:rPr lang="en-ZA" noProof="0" smtClean="0"/>
              <a:t>Second level</a:t>
            </a:r>
          </a:p>
          <a:p>
            <a:pPr lvl="2"/>
            <a:r>
              <a:rPr lang="en-ZA" noProof="0" smtClean="0"/>
              <a:t>Third level</a:t>
            </a:r>
          </a:p>
          <a:p>
            <a:pPr lvl="3"/>
            <a:r>
              <a:rPr lang="en-ZA" noProof="0" smtClean="0"/>
              <a:t>Fourth level</a:t>
            </a:r>
          </a:p>
          <a:p>
            <a:pPr lvl="4"/>
            <a:r>
              <a:rPr lang="en-ZA" noProof="0" smtClean="0"/>
              <a:t>Fifth level</a:t>
            </a:r>
          </a:p>
        </p:txBody>
      </p:sp>
      <p:sp>
        <p:nvSpPr>
          <p:cNvPr id="9222" name="Rectangle 6"/>
          <p:cNvSpPr>
            <a:spLocks noGrp="1" noChangeArrowheads="1"/>
          </p:cNvSpPr>
          <p:nvPr>
            <p:ph type="ftr" sz="quarter" idx="4"/>
          </p:nvPr>
        </p:nvSpPr>
        <p:spPr bwMode="auto">
          <a:xfrm>
            <a:off x="0" y="9444038"/>
            <a:ext cx="29511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defRPr sz="1200">
                <a:latin typeface="Arial" charset="0"/>
                <a:cs typeface="+mn-cs"/>
              </a:defRPr>
            </a:lvl1pPr>
          </a:lstStyle>
          <a:p>
            <a:pPr>
              <a:defRPr/>
            </a:pPr>
            <a:endParaRPr lang="en-ZA"/>
          </a:p>
        </p:txBody>
      </p:sp>
      <p:sp>
        <p:nvSpPr>
          <p:cNvPr id="9223" name="Rectangle 7"/>
          <p:cNvSpPr>
            <a:spLocks noGrp="1" noChangeArrowheads="1"/>
          </p:cNvSpPr>
          <p:nvPr>
            <p:ph type="sldNum" sz="quarter" idx="5"/>
          </p:nvPr>
        </p:nvSpPr>
        <p:spPr bwMode="auto">
          <a:xfrm>
            <a:off x="3859213" y="9444038"/>
            <a:ext cx="2951162"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defRPr sz="1200">
                <a:latin typeface="Arial" charset="0"/>
                <a:cs typeface="+mn-cs"/>
              </a:defRPr>
            </a:lvl1pPr>
          </a:lstStyle>
          <a:p>
            <a:pPr>
              <a:defRPr/>
            </a:pPr>
            <a:fld id="{D9E75A61-0321-456E-A004-0EFBEAA2F1CE}" type="slidenum">
              <a:rPr lang="en-ZA"/>
              <a:pPr>
                <a:defRPr/>
              </a:pPr>
              <a:t>‹#›</a:t>
            </a:fld>
            <a:endParaRPr lang="en-ZA"/>
          </a:p>
        </p:txBody>
      </p:sp>
    </p:spTree>
    <p:extLst>
      <p:ext uri="{BB962C8B-B14F-4D97-AF65-F5344CB8AC3E}">
        <p14:creationId xmlns:p14="http://schemas.microsoft.com/office/powerpoint/2010/main" val="4922650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Rounded MT Bold" pitchFamily="34" charset="0"/>
              </a:defRPr>
            </a:lvl1pPr>
            <a:lvl2pPr marL="744287" indent="-286264" eaLnBrk="0" hangingPunct="0">
              <a:defRPr sz="2400">
                <a:solidFill>
                  <a:schemeClr val="tx1"/>
                </a:solidFill>
                <a:latin typeface="Arial Rounded MT Bold" pitchFamily="34" charset="0"/>
              </a:defRPr>
            </a:lvl2pPr>
            <a:lvl3pPr marL="1145057" indent="-229011" eaLnBrk="0" hangingPunct="0">
              <a:defRPr sz="2400">
                <a:solidFill>
                  <a:schemeClr val="tx1"/>
                </a:solidFill>
                <a:latin typeface="Arial Rounded MT Bold" pitchFamily="34" charset="0"/>
              </a:defRPr>
            </a:lvl3pPr>
            <a:lvl4pPr marL="1603080" indent="-229011" eaLnBrk="0" hangingPunct="0">
              <a:defRPr sz="2400">
                <a:solidFill>
                  <a:schemeClr val="tx1"/>
                </a:solidFill>
                <a:latin typeface="Arial Rounded MT Bold" pitchFamily="34" charset="0"/>
              </a:defRPr>
            </a:lvl4pPr>
            <a:lvl5pPr marL="2061103" indent="-229011" eaLnBrk="0" hangingPunct="0">
              <a:defRPr sz="2400">
                <a:solidFill>
                  <a:schemeClr val="tx1"/>
                </a:solidFill>
                <a:latin typeface="Arial Rounded MT Bold" pitchFamily="34" charset="0"/>
              </a:defRPr>
            </a:lvl5pPr>
            <a:lvl6pPr marL="2519126" indent="-229011" eaLnBrk="0" fontAlgn="base" hangingPunct="0">
              <a:lnSpc>
                <a:spcPct val="110000"/>
              </a:lnSpc>
              <a:spcBef>
                <a:spcPct val="0"/>
              </a:spcBef>
              <a:spcAft>
                <a:spcPct val="0"/>
              </a:spcAft>
              <a:defRPr sz="2400">
                <a:solidFill>
                  <a:schemeClr val="tx1"/>
                </a:solidFill>
                <a:latin typeface="Arial Rounded MT Bold" pitchFamily="34" charset="0"/>
              </a:defRPr>
            </a:lvl6pPr>
            <a:lvl7pPr marL="2977149" indent="-229011" eaLnBrk="0" fontAlgn="base" hangingPunct="0">
              <a:lnSpc>
                <a:spcPct val="110000"/>
              </a:lnSpc>
              <a:spcBef>
                <a:spcPct val="0"/>
              </a:spcBef>
              <a:spcAft>
                <a:spcPct val="0"/>
              </a:spcAft>
              <a:defRPr sz="2400">
                <a:solidFill>
                  <a:schemeClr val="tx1"/>
                </a:solidFill>
                <a:latin typeface="Arial Rounded MT Bold" pitchFamily="34" charset="0"/>
              </a:defRPr>
            </a:lvl7pPr>
            <a:lvl8pPr marL="3435172" indent="-229011" eaLnBrk="0" fontAlgn="base" hangingPunct="0">
              <a:lnSpc>
                <a:spcPct val="110000"/>
              </a:lnSpc>
              <a:spcBef>
                <a:spcPct val="0"/>
              </a:spcBef>
              <a:spcAft>
                <a:spcPct val="0"/>
              </a:spcAft>
              <a:defRPr sz="2400">
                <a:solidFill>
                  <a:schemeClr val="tx1"/>
                </a:solidFill>
                <a:latin typeface="Arial Rounded MT Bold" pitchFamily="34" charset="0"/>
              </a:defRPr>
            </a:lvl8pPr>
            <a:lvl9pPr marL="3893195" indent="-229011" eaLnBrk="0" fontAlgn="base" hangingPunct="0">
              <a:lnSpc>
                <a:spcPct val="110000"/>
              </a:lnSpc>
              <a:spcBef>
                <a:spcPct val="0"/>
              </a:spcBef>
              <a:spcAft>
                <a:spcPct val="0"/>
              </a:spcAft>
              <a:defRPr sz="2400">
                <a:solidFill>
                  <a:schemeClr val="tx1"/>
                </a:solidFill>
                <a:latin typeface="Arial Rounded MT Bold" pitchFamily="34" charset="0"/>
              </a:defRPr>
            </a:lvl9pPr>
          </a:lstStyle>
          <a:p>
            <a:pPr eaLnBrk="1" hangingPunct="1"/>
            <a:fld id="{34996E43-A4C2-48CB-9F1C-EF3353100F5B}" type="slidenum">
              <a:rPr lang="en-US" altLang="en-US" sz="1200">
                <a:latin typeface="Arial" pitchFamily="34" charset="0"/>
              </a:rPr>
              <a:pPr eaLnBrk="1" hangingPunct="1"/>
              <a:t>1</a:t>
            </a:fld>
            <a:endParaRPr lang="en-US" altLang="en-US" sz="1200">
              <a:latin typeface="Arial" pitchFamily="34" charset="0"/>
            </a:endParaRPr>
          </a:p>
        </p:txBody>
      </p:sp>
      <p:sp>
        <p:nvSpPr>
          <p:cNvPr id="48131" name="Rectangle 2"/>
          <p:cNvSpPr>
            <a:spLocks noGrp="1" noRot="1" noChangeAspect="1" noChangeArrowheads="1" noTextEdit="1"/>
          </p:cNvSpPr>
          <p:nvPr>
            <p:ph type="sldImg"/>
          </p:nvPr>
        </p:nvSpPr>
        <p:spPr>
          <a:xfrm>
            <a:off x="922338" y="746125"/>
            <a:ext cx="4970462" cy="3729038"/>
          </a:xfrm>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3" name="Rectangle 7"/>
          <p:cNvSpPr>
            <a:spLocks noGrp="1" noChangeArrowheads="1"/>
          </p:cNvSpPr>
          <p:nvPr>
            <p:ph type="sldNum" sz="quarter" idx="5"/>
          </p:nvPr>
        </p:nvSpPr>
        <p:spPr>
          <a:noFill/>
        </p:spPr>
        <p:txBody>
          <a:bodyPr/>
          <a:lstStyle/>
          <a:p>
            <a:fld id="{DE2832A8-2477-445A-8220-0FA141CF6569}" type="slidenum">
              <a:rPr lang="en-ZA" smtClean="0">
                <a:cs typeface="Arial" charset="0"/>
              </a:rPr>
              <a:pPr/>
              <a:t>10</a:t>
            </a:fld>
            <a:endParaRPr lang="en-ZA" smtClean="0">
              <a:cs typeface="Arial" charset="0"/>
            </a:endParaRPr>
          </a:p>
        </p:txBody>
      </p:sp>
      <p:sp>
        <p:nvSpPr>
          <p:cNvPr id="330754" name="Rectangle 2"/>
          <p:cNvSpPr>
            <a:spLocks noGrp="1" noRot="1" noChangeAspect="1" noChangeArrowheads="1" noTextEdit="1"/>
          </p:cNvSpPr>
          <p:nvPr>
            <p:ph type="sldImg"/>
          </p:nvPr>
        </p:nvSpPr>
        <p:spPr>
          <a:ln/>
        </p:spPr>
      </p:sp>
      <p:sp>
        <p:nvSpPr>
          <p:cNvPr id="3307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1" name="Rectangle 7"/>
          <p:cNvSpPr>
            <a:spLocks noGrp="1" noChangeArrowheads="1"/>
          </p:cNvSpPr>
          <p:nvPr>
            <p:ph type="sldNum" sz="quarter" idx="5"/>
          </p:nvPr>
        </p:nvSpPr>
        <p:spPr>
          <a:noFill/>
        </p:spPr>
        <p:txBody>
          <a:bodyPr/>
          <a:lstStyle/>
          <a:p>
            <a:fld id="{A0207921-7F42-4C83-B273-16D2A562011D}" type="slidenum">
              <a:rPr lang="en-ZA" smtClean="0">
                <a:cs typeface="Arial" charset="0"/>
              </a:rPr>
              <a:pPr/>
              <a:t>11</a:t>
            </a:fld>
            <a:endParaRPr lang="en-ZA" smtClean="0">
              <a:cs typeface="Arial" charset="0"/>
            </a:endParaRPr>
          </a:p>
        </p:txBody>
      </p:sp>
      <p:sp>
        <p:nvSpPr>
          <p:cNvPr id="332802" name="Rectangle 2"/>
          <p:cNvSpPr>
            <a:spLocks noGrp="1" noRot="1" noChangeAspect="1" noChangeArrowheads="1" noTextEdit="1"/>
          </p:cNvSpPr>
          <p:nvPr>
            <p:ph type="sldImg"/>
          </p:nvPr>
        </p:nvSpPr>
        <p:spPr>
          <a:ln/>
        </p:spPr>
      </p:sp>
      <p:sp>
        <p:nvSpPr>
          <p:cNvPr id="3328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7" name="Rectangle 7"/>
          <p:cNvSpPr>
            <a:spLocks noGrp="1" noChangeArrowheads="1"/>
          </p:cNvSpPr>
          <p:nvPr>
            <p:ph type="sldNum" sz="quarter" idx="5"/>
          </p:nvPr>
        </p:nvSpPr>
        <p:spPr>
          <a:noFill/>
        </p:spPr>
        <p:txBody>
          <a:bodyPr/>
          <a:lstStyle/>
          <a:p>
            <a:fld id="{B33ED2A3-6E0D-429C-BC7F-BBDDBAD5DA1C}" type="slidenum">
              <a:rPr lang="en-ZA" smtClean="0">
                <a:cs typeface="Arial" charset="0"/>
              </a:rPr>
              <a:pPr/>
              <a:t>12</a:t>
            </a:fld>
            <a:endParaRPr lang="en-ZA" smtClean="0">
              <a:cs typeface="Arial" charset="0"/>
            </a:endParaRPr>
          </a:p>
        </p:txBody>
      </p:sp>
      <p:sp>
        <p:nvSpPr>
          <p:cNvPr id="336898" name="Rectangle 2"/>
          <p:cNvSpPr>
            <a:spLocks noGrp="1" noRot="1" noChangeAspect="1" noChangeArrowheads="1" noTextEdit="1"/>
          </p:cNvSpPr>
          <p:nvPr>
            <p:ph type="sldImg"/>
          </p:nvPr>
        </p:nvSpPr>
        <p:spPr>
          <a:ln/>
        </p:spPr>
      </p:sp>
      <p:sp>
        <p:nvSpPr>
          <p:cNvPr id="33689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7" name="Rectangle 7"/>
          <p:cNvSpPr>
            <a:spLocks noGrp="1" noChangeArrowheads="1"/>
          </p:cNvSpPr>
          <p:nvPr>
            <p:ph type="sldNum" sz="quarter" idx="5"/>
          </p:nvPr>
        </p:nvSpPr>
        <p:spPr>
          <a:noFill/>
        </p:spPr>
        <p:txBody>
          <a:bodyPr/>
          <a:lstStyle/>
          <a:p>
            <a:fld id="{29C87700-68C9-43E1-8242-5E2CDCAC17BE}" type="slidenum">
              <a:rPr lang="en-ZA" smtClean="0">
                <a:cs typeface="Arial" charset="0"/>
              </a:rPr>
              <a:pPr/>
              <a:t>13</a:t>
            </a:fld>
            <a:endParaRPr lang="en-ZA" smtClean="0">
              <a:cs typeface="Arial" charset="0"/>
            </a:endParaRPr>
          </a:p>
        </p:txBody>
      </p:sp>
      <p:sp>
        <p:nvSpPr>
          <p:cNvPr id="352258" name="Rectangle 2"/>
          <p:cNvSpPr>
            <a:spLocks noGrp="1" noRot="1" noChangeAspect="1" noChangeArrowheads="1" noTextEdit="1"/>
          </p:cNvSpPr>
          <p:nvPr>
            <p:ph type="sldImg"/>
          </p:nvPr>
        </p:nvSpPr>
        <p:spPr>
          <a:ln/>
        </p:spPr>
      </p:sp>
      <p:sp>
        <p:nvSpPr>
          <p:cNvPr id="3522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49" name="Rectangle 7"/>
          <p:cNvSpPr>
            <a:spLocks noGrp="1" noChangeArrowheads="1"/>
          </p:cNvSpPr>
          <p:nvPr>
            <p:ph type="sldNum" sz="quarter" idx="5"/>
          </p:nvPr>
        </p:nvSpPr>
        <p:spPr>
          <a:noFill/>
        </p:spPr>
        <p:txBody>
          <a:bodyPr/>
          <a:lstStyle/>
          <a:p>
            <a:fld id="{D4471C01-A3EE-42B2-9192-CD6D92AC0A3C}" type="slidenum">
              <a:rPr lang="en-ZA" smtClean="0">
                <a:cs typeface="Arial" charset="0"/>
              </a:rPr>
              <a:pPr/>
              <a:t>14</a:t>
            </a:fld>
            <a:endParaRPr lang="en-ZA" smtClean="0">
              <a:cs typeface="Arial" charset="0"/>
            </a:endParaRPr>
          </a:p>
        </p:txBody>
      </p:sp>
      <p:sp>
        <p:nvSpPr>
          <p:cNvPr id="360450" name="Rectangle 2"/>
          <p:cNvSpPr>
            <a:spLocks noGrp="1" noRot="1" noChangeAspect="1" noChangeArrowheads="1" noTextEdit="1"/>
          </p:cNvSpPr>
          <p:nvPr>
            <p:ph type="sldImg"/>
          </p:nvPr>
        </p:nvSpPr>
        <p:spPr>
          <a:ln/>
        </p:spPr>
      </p:sp>
      <p:sp>
        <p:nvSpPr>
          <p:cNvPr id="3604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49" name="Rectangle 7"/>
          <p:cNvSpPr>
            <a:spLocks noGrp="1" noChangeArrowheads="1"/>
          </p:cNvSpPr>
          <p:nvPr>
            <p:ph type="sldNum" sz="quarter" idx="5"/>
          </p:nvPr>
        </p:nvSpPr>
        <p:spPr>
          <a:noFill/>
        </p:spPr>
        <p:txBody>
          <a:bodyPr/>
          <a:lstStyle/>
          <a:p>
            <a:fld id="{336155D2-5EF6-4F85-B86B-C5438BC0F125}" type="slidenum">
              <a:rPr lang="en-ZA" smtClean="0">
                <a:cs typeface="Arial" charset="0"/>
              </a:rPr>
              <a:pPr/>
              <a:t>15</a:t>
            </a:fld>
            <a:endParaRPr lang="en-ZA" smtClean="0">
              <a:cs typeface="Arial" charset="0"/>
            </a:endParaRPr>
          </a:p>
        </p:txBody>
      </p:sp>
      <p:sp>
        <p:nvSpPr>
          <p:cNvPr id="488450" name="Rectangle 2"/>
          <p:cNvSpPr>
            <a:spLocks noGrp="1" noRot="1" noChangeAspect="1" noChangeArrowheads="1" noTextEdit="1"/>
          </p:cNvSpPr>
          <p:nvPr>
            <p:ph type="sldImg"/>
          </p:nvPr>
        </p:nvSpPr>
        <p:spPr>
          <a:ln/>
        </p:spPr>
      </p:sp>
      <p:sp>
        <p:nvSpPr>
          <p:cNvPr id="4884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1" name="Rectangle 7"/>
          <p:cNvSpPr>
            <a:spLocks noGrp="1" noChangeArrowheads="1"/>
          </p:cNvSpPr>
          <p:nvPr>
            <p:ph type="sldNum" sz="quarter" idx="5"/>
          </p:nvPr>
        </p:nvSpPr>
        <p:spPr>
          <a:noFill/>
        </p:spPr>
        <p:txBody>
          <a:bodyPr/>
          <a:lstStyle/>
          <a:p>
            <a:fld id="{29F6ED8E-7110-404B-8A38-D3DBA23DE471}" type="slidenum">
              <a:rPr lang="en-ZA" smtClean="0">
                <a:cs typeface="Arial" charset="0"/>
              </a:rPr>
              <a:pPr/>
              <a:t>16</a:t>
            </a:fld>
            <a:endParaRPr lang="en-ZA" smtClean="0">
              <a:cs typeface="Arial" charset="0"/>
            </a:endParaRPr>
          </a:p>
        </p:txBody>
      </p:sp>
      <p:sp>
        <p:nvSpPr>
          <p:cNvPr id="486402" name="Rectangle 2"/>
          <p:cNvSpPr>
            <a:spLocks noGrp="1" noRot="1" noChangeAspect="1" noChangeArrowheads="1" noTextEdit="1"/>
          </p:cNvSpPr>
          <p:nvPr>
            <p:ph type="sldImg"/>
          </p:nvPr>
        </p:nvSpPr>
        <p:spPr>
          <a:ln/>
        </p:spPr>
      </p:sp>
      <p:sp>
        <p:nvSpPr>
          <p:cNvPr id="4864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3" name="Rectangle 7"/>
          <p:cNvSpPr>
            <a:spLocks noGrp="1" noChangeArrowheads="1"/>
          </p:cNvSpPr>
          <p:nvPr>
            <p:ph type="sldNum" sz="quarter" idx="5"/>
          </p:nvPr>
        </p:nvSpPr>
        <p:spPr>
          <a:noFill/>
        </p:spPr>
        <p:txBody>
          <a:bodyPr/>
          <a:lstStyle/>
          <a:p>
            <a:fld id="{BAEE9859-8AE5-4D87-9A30-4ABF22386A6F}" type="slidenum">
              <a:rPr lang="en-ZA" smtClean="0">
                <a:cs typeface="Arial" charset="0"/>
              </a:rPr>
              <a:pPr/>
              <a:t>17</a:t>
            </a:fld>
            <a:endParaRPr lang="en-ZA" smtClean="0">
              <a:cs typeface="Arial" charset="0"/>
            </a:endParaRPr>
          </a:p>
        </p:txBody>
      </p:sp>
      <p:sp>
        <p:nvSpPr>
          <p:cNvPr id="489474" name="Rectangle 2"/>
          <p:cNvSpPr>
            <a:spLocks noGrp="1" noRot="1" noChangeAspect="1" noChangeArrowheads="1" noTextEdit="1"/>
          </p:cNvSpPr>
          <p:nvPr>
            <p:ph type="sldImg"/>
          </p:nvPr>
        </p:nvSpPr>
        <p:spPr>
          <a:ln/>
        </p:spPr>
      </p:sp>
      <p:sp>
        <p:nvSpPr>
          <p:cNvPr id="48947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1" name="Rectangle 7"/>
          <p:cNvSpPr>
            <a:spLocks noGrp="1" noChangeArrowheads="1"/>
          </p:cNvSpPr>
          <p:nvPr>
            <p:ph type="sldNum" sz="quarter" idx="5"/>
          </p:nvPr>
        </p:nvSpPr>
        <p:spPr>
          <a:noFill/>
        </p:spPr>
        <p:txBody>
          <a:bodyPr/>
          <a:lstStyle/>
          <a:p>
            <a:fld id="{2250A36E-1C2B-4760-8793-7E7FD235FEAB}" type="slidenum">
              <a:rPr lang="en-ZA" smtClean="0">
                <a:cs typeface="Arial" charset="0"/>
              </a:rPr>
              <a:pPr/>
              <a:t>18</a:t>
            </a:fld>
            <a:endParaRPr lang="en-ZA" smtClean="0">
              <a:cs typeface="Arial" charset="0"/>
            </a:endParaRPr>
          </a:p>
        </p:txBody>
      </p:sp>
      <p:sp>
        <p:nvSpPr>
          <p:cNvPr id="491522" name="Rectangle 2"/>
          <p:cNvSpPr>
            <a:spLocks noGrp="1" noRot="1" noChangeAspect="1" noChangeArrowheads="1" noTextEdit="1"/>
          </p:cNvSpPr>
          <p:nvPr>
            <p:ph type="sldImg"/>
          </p:nvPr>
        </p:nvSpPr>
        <p:spPr>
          <a:ln/>
        </p:spPr>
      </p:sp>
      <p:sp>
        <p:nvSpPr>
          <p:cNvPr id="49152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69" name="Rectangle 7"/>
          <p:cNvSpPr>
            <a:spLocks noGrp="1" noChangeArrowheads="1"/>
          </p:cNvSpPr>
          <p:nvPr>
            <p:ph type="sldNum" sz="quarter" idx="5"/>
          </p:nvPr>
        </p:nvSpPr>
        <p:spPr>
          <a:noFill/>
        </p:spPr>
        <p:txBody>
          <a:bodyPr/>
          <a:lstStyle/>
          <a:p>
            <a:fld id="{D00D1BDD-896A-41C2-96ED-8849E7758C31}" type="slidenum">
              <a:rPr lang="en-ZA" smtClean="0">
                <a:cs typeface="Arial" charset="0"/>
              </a:rPr>
              <a:pPr/>
              <a:t>19</a:t>
            </a:fld>
            <a:endParaRPr lang="en-ZA" smtClean="0">
              <a:cs typeface="Arial" charset="0"/>
            </a:endParaRPr>
          </a:p>
        </p:txBody>
      </p:sp>
      <p:sp>
        <p:nvSpPr>
          <p:cNvPr id="493570" name="Rectangle 2"/>
          <p:cNvSpPr>
            <a:spLocks noGrp="1" noRot="1" noChangeAspect="1" noChangeArrowheads="1" noTextEdit="1"/>
          </p:cNvSpPr>
          <p:nvPr>
            <p:ph type="sldImg"/>
          </p:nvPr>
        </p:nvSpPr>
        <p:spPr>
          <a:ln/>
        </p:spPr>
      </p:sp>
      <p:sp>
        <p:nvSpPr>
          <p:cNvPr id="493571"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0E4D1DF2-BCCD-4E7D-9DA3-65728E8CD7ED}" type="slidenum">
              <a:rPr lang="en-ZA" smtClean="0">
                <a:cs typeface="Arial" charset="0"/>
              </a:rPr>
              <a:pPr/>
              <a:t>2</a:t>
            </a:fld>
            <a:endParaRPr lang="en-ZA" smtClean="0">
              <a:cs typeface="Arial" charset="0"/>
            </a:endParaRPr>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7" name="Rectangle 7"/>
          <p:cNvSpPr>
            <a:spLocks noGrp="1" noChangeArrowheads="1"/>
          </p:cNvSpPr>
          <p:nvPr>
            <p:ph type="sldNum" sz="quarter" idx="5"/>
          </p:nvPr>
        </p:nvSpPr>
        <p:spPr>
          <a:noFill/>
        </p:spPr>
        <p:txBody>
          <a:bodyPr/>
          <a:lstStyle/>
          <a:p>
            <a:fld id="{7915D681-DB23-4F39-A511-2C44F0156EF8}" type="slidenum">
              <a:rPr lang="en-ZA" smtClean="0">
                <a:cs typeface="Arial" charset="0"/>
              </a:rPr>
              <a:pPr/>
              <a:t>20</a:t>
            </a:fld>
            <a:endParaRPr lang="en-ZA" smtClean="0">
              <a:cs typeface="Arial" charset="0"/>
            </a:endParaRPr>
          </a:p>
        </p:txBody>
      </p:sp>
      <p:sp>
        <p:nvSpPr>
          <p:cNvPr id="495618" name="Rectangle 2"/>
          <p:cNvSpPr>
            <a:spLocks noGrp="1" noRot="1" noChangeAspect="1" noChangeArrowheads="1" noTextEdit="1"/>
          </p:cNvSpPr>
          <p:nvPr>
            <p:ph type="sldImg"/>
          </p:nvPr>
        </p:nvSpPr>
        <p:spPr>
          <a:ln/>
        </p:spPr>
      </p:sp>
      <p:sp>
        <p:nvSpPr>
          <p:cNvPr id="495619"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69" name="Rectangle 7"/>
          <p:cNvSpPr txBox="1">
            <a:spLocks noGrp="1" noChangeArrowheads="1"/>
          </p:cNvSpPr>
          <p:nvPr/>
        </p:nvSpPr>
        <p:spPr bwMode="auto">
          <a:xfrm>
            <a:off x="3859213" y="9444038"/>
            <a:ext cx="2951162" cy="496887"/>
          </a:xfrm>
          <a:prstGeom prst="rect">
            <a:avLst/>
          </a:prstGeom>
          <a:noFill/>
          <a:ln w="9525">
            <a:noFill/>
            <a:miter lim="800000"/>
            <a:headEnd/>
            <a:tailEnd/>
          </a:ln>
        </p:spPr>
        <p:txBody>
          <a:bodyPr anchor="b"/>
          <a:lstStyle/>
          <a:p>
            <a:pPr algn="r"/>
            <a:fld id="{0CFBDADA-014B-47E2-8D6F-260D6FF42266}" type="slidenum">
              <a:rPr lang="en-ZA" sz="1200">
                <a:latin typeface="Arial" charset="0"/>
              </a:rPr>
              <a:pPr algn="r"/>
              <a:t>21</a:t>
            </a:fld>
            <a:endParaRPr lang="en-ZA" sz="1200">
              <a:latin typeface="Arial" charset="0"/>
            </a:endParaRPr>
          </a:p>
        </p:txBody>
      </p:sp>
      <p:sp>
        <p:nvSpPr>
          <p:cNvPr id="544770" name="Rectangle 2"/>
          <p:cNvSpPr>
            <a:spLocks noGrp="1" noRot="1" noChangeAspect="1" noChangeArrowheads="1" noTextEdit="1"/>
          </p:cNvSpPr>
          <p:nvPr>
            <p:ph type="sldImg"/>
          </p:nvPr>
        </p:nvSpPr>
        <p:spPr>
          <a:ln/>
        </p:spPr>
      </p:sp>
      <p:sp>
        <p:nvSpPr>
          <p:cNvPr id="544771"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7" name="Rectangle 7"/>
          <p:cNvSpPr>
            <a:spLocks noGrp="1" noChangeArrowheads="1"/>
          </p:cNvSpPr>
          <p:nvPr>
            <p:ph type="sldNum" sz="quarter" idx="5"/>
          </p:nvPr>
        </p:nvSpPr>
        <p:spPr>
          <a:noFill/>
        </p:spPr>
        <p:txBody>
          <a:bodyPr/>
          <a:lstStyle/>
          <a:p>
            <a:fld id="{CE54A70C-AEDF-4F38-BBD8-9AC32FD93705}" type="slidenum">
              <a:rPr lang="en-ZA" smtClean="0">
                <a:cs typeface="Arial" charset="0"/>
              </a:rPr>
              <a:pPr/>
              <a:t>22</a:t>
            </a:fld>
            <a:endParaRPr lang="en-ZA" smtClean="0">
              <a:cs typeface="Arial" charset="0"/>
            </a:endParaRPr>
          </a:p>
        </p:txBody>
      </p:sp>
      <p:sp>
        <p:nvSpPr>
          <p:cNvPr id="546818" name="Rectangle 2"/>
          <p:cNvSpPr>
            <a:spLocks noGrp="1" noRot="1" noChangeAspect="1" noChangeArrowheads="1" noTextEdit="1"/>
          </p:cNvSpPr>
          <p:nvPr>
            <p:ph type="sldImg"/>
          </p:nvPr>
        </p:nvSpPr>
        <p:spPr>
          <a:ln/>
        </p:spPr>
      </p:sp>
      <p:sp>
        <p:nvSpPr>
          <p:cNvPr id="546819"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297" name="Rectangle 7"/>
          <p:cNvSpPr>
            <a:spLocks noGrp="1" noChangeArrowheads="1"/>
          </p:cNvSpPr>
          <p:nvPr>
            <p:ph type="sldNum" sz="quarter" idx="5"/>
          </p:nvPr>
        </p:nvSpPr>
        <p:spPr>
          <a:noFill/>
        </p:spPr>
        <p:txBody>
          <a:bodyPr/>
          <a:lstStyle/>
          <a:p>
            <a:fld id="{19C0FB28-15B6-4899-BDE4-F69548A68EE7}" type="slidenum">
              <a:rPr lang="en-ZA" smtClean="0">
                <a:cs typeface="Arial" charset="0"/>
              </a:rPr>
              <a:pPr/>
              <a:t>23</a:t>
            </a:fld>
            <a:endParaRPr lang="en-ZA" smtClean="0">
              <a:cs typeface="Arial" charset="0"/>
            </a:endParaRPr>
          </a:p>
        </p:txBody>
      </p:sp>
      <p:sp>
        <p:nvSpPr>
          <p:cNvPr id="567298" name="Rectangle 2"/>
          <p:cNvSpPr>
            <a:spLocks noGrp="1" noRot="1" noChangeAspect="1" noChangeArrowheads="1" noTextEdit="1"/>
          </p:cNvSpPr>
          <p:nvPr>
            <p:ph type="sldImg"/>
          </p:nvPr>
        </p:nvSpPr>
        <p:spPr>
          <a:ln/>
        </p:spPr>
      </p:sp>
      <p:sp>
        <p:nvSpPr>
          <p:cNvPr id="567299"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345" name="Rectangle 7"/>
          <p:cNvSpPr>
            <a:spLocks noGrp="1" noChangeArrowheads="1"/>
          </p:cNvSpPr>
          <p:nvPr>
            <p:ph type="sldNum" sz="quarter" idx="5"/>
          </p:nvPr>
        </p:nvSpPr>
        <p:spPr>
          <a:noFill/>
        </p:spPr>
        <p:txBody>
          <a:bodyPr/>
          <a:lstStyle/>
          <a:p>
            <a:fld id="{4D3806D3-BAA9-494F-AC39-29EB6A635338}" type="slidenum">
              <a:rPr lang="en-ZA" smtClean="0">
                <a:cs typeface="Arial" charset="0"/>
              </a:rPr>
              <a:pPr/>
              <a:t>24</a:t>
            </a:fld>
            <a:endParaRPr lang="en-ZA" smtClean="0">
              <a:cs typeface="Arial" charset="0"/>
            </a:endParaRPr>
          </a:p>
        </p:txBody>
      </p:sp>
      <p:sp>
        <p:nvSpPr>
          <p:cNvPr id="569346" name="Rectangle 2"/>
          <p:cNvSpPr>
            <a:spLocks noGrp="1" noRot="1" noChangeAspect="1" noChangeArrowheads="1" noTextEdit="1"/>
          </p:cNvSpPr>
          <p:nvPr>
            <p:ph type="sldImg"/>
          </p:nvPr>
        </p:nvSpPr>
        <p:spPr>
          <a:ln/>
        </p:spPr>
      </p:sp>
      <p:sp>
        <p:nvSpPr>
          <p:cNvPr id="569347"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41" name="Rectangle 7"/>
          <p:cNvSpPr>
            <a:spLocks noGrp="1" noChangeArrowheads="1"/>
          </p:cNvSpPr>
          <p:nvPr>
            <p:ph type="sldNum" sz="quarter" idx="5"/>
          </p:nvPr>
        </p:nvSpPr>
        <p:spPr>
          <a:noFill/>
        </p:spPr>
        <p:txBody>
          <a:bodyPr/>
          <a:lstStyle/>
          <a:p>
            <a:fld id="{FDEF7E35-10E2-4D30-8A15-6D4D375B7F1B}" type="slidenum">
              <a:rPr lang="en-ZA" smtClean="0">
                <a:cs typeface="Arial" charset="0"/>
              </a:rPr>
              <a:pPr/>
              <a:t>25</a:t>
            </a:fld>
            <a:endParaRPr lang="en-ZA" smtClean="0">
              <a:cs typeface="Arial" charset="0"/>
            </a:endParaRPr>
          </a:p>
        </p:txBody>
      </p:sp>
      <p:sp>
        <p:nvSpPr>
          <p:cNvPr id="573442" name="Rectangle 2"/>
          <p:cNvSpPr>
            <a:spLocks noGrp="1" noRot="1" noChangeAspect="1" noChangeArrowheads="1" noTextEdit="1"/>
          </p:cNvSpPr>
          <p:nvPr>
            <p:ph type="sldImg"/>
          </p:nvPr>
        </p:nvSpPr>
        <p:spPr>
          <a:ln/>
        </p:spPr>
      </p:sp>
      <p:sp>
        <p:nvSpPr>
          <p:cNvPr id="573443"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89" name="Rectangle 7"/>
          <p:cNvSpPr>
            <a:spLocks noGrp="1" noChangeArrowheads="1"/>
          </p:cNvSpPr>
          <p:nvPr>
            <p:ph type="sldNum" sz="quarter" idx="5"/>
          </p:nvPr>
        </p:nvSpPr>
        <p:spPr>
          <a:noFill/>
        </p:spPr>
        <p:txBody>
          <a:bodyPr/>
          <a:lstStyle/>
          <a:p>
            <a:fld id="{4CED3EA6-8DE5-4367-AB82-A852B33160BE}" type="slidenum">
              <a:rPr lang="en-ZA" smtClean="0">
                <a:cs typeface="Arial" charset="0"/>
              </a:rPr>
              <a:pPr/>
              <a:t>26</a:t>
            </a:fld>
            <a:endParaRPr lang="en-ZA" smtClean="0">
              <a:cs typeface="Arial" charset="0"/>
            </a:endParaRPr>
          </a:p>
        </p:txBody>
      </p:sp>
      <p:sp>
        <p:nvSpPr>
          <p:cNvPr id="575490" name="Rectangle 2"/>
          <p:cNvSpPr>
            <a:spLocks noGrp="1" noRot="1" noChangeAspect="1" noChangeArrowheads="1" noTextEdit="1"/>
          </p:cNvSpPr>
          <p:nvPr>
            <p:ph type="sldImg"/>
          </p:nvPr>
        </p:nvSpPr>
        <p:spPr>
          <a:ln/>
        </p:spPr>
      </p:sp>
      <p:sp>
        <p:nvSpPr>
          <p:cNvPr id="57549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1" name="Rectangle 7"/>
          <p:cNvSpPr>
            <a:spLocks noGrp="1" noChangeArrowheads="1"/>
          </p:cNvSpPr>
          <p:nvPr>
            <p:ph type="sldNum" sz="quarter" idx="5"/>
          </p:nvPr>
        </p:nvSpPr>
        <p:spPr>
          <a:noFill/>
        </p:spPr>
        <p:txBody>
          <a:bodyPr/>
          <a:lstStyle/>
          <a:p>
            <a:fld id="{E63BC44E-B665-4E48-8981-1E442ACB706C}" type="slidenum">
              <a:rPr lang="en-ZA" smtClean="0">
                <a:cs typeface="Arial" charset="0"/>
              </a:rPr>
              <a:pPr/>
              <a:t>27</a:t>
            </a:fld>
            <a:endParaRPr lang="en-ZA" smtClean="0">
              <a:cs typeface="Arial" charset="0"/>
            </a:endParaRPr>
          </a:p>
        </p:txBody>
      </p:sp>
      <p:sp>
        <p:nvSpPr>
          <p:cNvPr id="583682" name="Rectangle 2"/>
          <p:cNvSpPr>
            <a:spLocks noGrp="1" noRot="1" noChangeAspect="1" noChangeArrowheads="1" noTextEdit="1"/>
          </p:cNvSpPr>
          <p:nvPr>
            <p:ph type="sldImg"/>
          </p:nvPr>
        </p:nvSpPr>
        <p:spPr>
          <a:ln/>
        </p:spPr>
      </p:sp>
      <p:sp>
        <p:nvSpPr>
          <p:cNvPr id="5836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29" name="Rectangle 7"/>
          <p:cNvSpPr>
            <a:spLocks noGrp="1" noChangeArrowheads="1"/>
          </p:cNvSpPr>
          <p:nvPr>
            <p:ph type="sldNum" sz="quarter" idx="5"/>
          </p:nvPr>
        </p:nvSpPr>
        <p:spPr>
          <a:noFill/>
        </p:spPr>
        <p:txBody>
          <a:bodyPr/>
          <a:lstStyle/>
          <a:p>
            <a:fld id="{183511E3-1551-4946-A499-85F8AE6CE32A}" type="slidenum">
              <a:rPr lang="en-ZA" smtClean="0">
                <a:cs typeface="Arial" charset="0"/>
              </a:rPr>
              <a:pPr/>
              <a:t>28</a:t>
            </a:fld>
            <a:endParaRPr lang="en-ZA" smtClean="0">
              <a:cs typeface="Arial" charset="0"/>
            </a:endParaRPr>
          </a:p>
        </p:txBody>
      </p:sp>
      <p:sp>
        <p:nvSpPr>
          <p:cNvPr id="585730" name="Rectangle 2"/>
          <p:cNvSpPr>
            <a:spLocks noGrp="1" noRot="1" noChangeAspect="1" noChangeArrowheads="1" noTextEdit="1"/>
          </p:cNvSpPr>
          <p:nvPr>
            <p:ph type="sldImg"/>
          </p:nvPr>
        </p:nvSpPr>
        <p:spPr>
          <a:ln/>
        </p:spPr>
      </p:sp>
      <p:sp>
        <p:nvSpPr>
          <p:cNvPr id="5857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7" name="Rectangle 7"/>
          <p:cNvSpPr>
            <a:spLocks noGrp="1" noChangeArrowheads="1"/>
          </p:cNvSpPr>
          <p:nvPr>
            <p:ph type="sldNum" sz="quarter" idx="5"/>
          </p:nvPr>
        </p:nvSpPr>
        <p:spPr>
          <a:noFill/>
        </p:spPr>
        <p:txBody>
          <a:bodyPr/>
          <a:lstStyle/>
          <a:p>
            <a:fld id="{C75D00AB-2368-44A8-B8F9-008E4005C7AD}" type="slidenum">
              <a:rPr lang="en-ZA" smtClean="0">
                <a:cs typeface="Arial" charset="0"/>
              </a:rPr>
              <a:pPr/>
              <a:t>29</a:t>
            </a:fld>
            <a:endParaRPr lang="en-ZA" smtClean="0">
              <a:cs typeface="Arial" charset="0"/>
            </a:endParaRPr>
          </a:p>
        </p:txBody>
      </p:sp>
      <p:sp>
        <p:nvSpPr>
          <p:cNvPr id="587778" name="Rectangle 2"/>
          <p:cNvSpPr>
            <a:spLocks noGrp="1" noRot="1" noChangeAspect="1" noChangeArrowheads="1" noTextEdit="1"/>
          </p:cNvSpPr>
          <p:nvPr>
            <p:ph type="sldImg"/>
          </p:nvPr>
        </p:nvSpPr>
        <p:spPr>
          <a:ln/>
        </p:spPr>
      </p:sp>
      <p:sp>
        <p:nvSpPr>
          <p:cNvPr id="58777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5" name="Rectangle 7"/>
          <p:cNvSpPr>
            <a:spLocks noGrp="1" noChangeArrowheads="1"/>
          </p:cNvSpPr>
          <p:nvPr>
            <p:ph type="sldNum" sz="quarter" idx="5"/>
          </p:nvPr>
        </p:nvSpPr>
        <p:spPr>
          <a:noFill/>
        </p:spPr>
        <p:txBody>
          <a:bodyPr/>
          <a:lstStyle/>
          <a:p>
            <a:fld id="{09812A6C-7EB5-45E0-BFF7-544C8F9816F8}" type="slidenum">
              <a:rPr lang="en-ZA" smtClean="0">
                <a:cs typeface="Arial" charset="0"/>
              </a:rPr>
              <a:pPr/>
              <a:t>3</a:t>
            </a:fld>
            <a:endParaRPr lang="en-ZA" smtClean="0">
              <a:cs typeface="Arial" charset="0"/>
            </a:endParaRPr>
          </a:p>
        </p:txBody>
      </p:sp>
      <p:sp>
        <p:nvSpPr>
          <p:cNvPr id="287746" name="Rectangle 2"/>
          <p:cNvSpPr>
            <a:spLocks noGrp="1" noRot="1" noChangeAspect="1" noChangeArrowheads="1" noTextEdit="1"/>
          </p:cNvSpPr>
          <p:nvPr>
            <p:ph type="sldImg"/>
          </p:nvPr>
        </p:nvSpPr>
        <p:spPr>
          <a:ln/>
        </p:spPr>
      </p:sp>
      <p:sp>
        <p:nvSpPr>
          <p:cNvPr id="2877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89" name="Rectangle 7"/>
          <p:cNvSpPr>
            <a:spLocks noGrp="1" noChangeArrowheads="1"/>
          </p:cNvSpPr>
          <p:nvPr>
            <p:ph type="sldNum" sz="quarter" idx="5"/>
          </p:nvPr>
        </p:nvSpPr>
        <p:spPr>
          <a:noFill/>
        </p:spPr>
        <p:txBody>
          <a:bodyPr/>
          <a:lstStyle/>
          <a:p>
            <a:fld id="{5949300B-827B-4844-85DB-B47ED1FE8D4A}" type="slidenum">
              <a:rPr lang="en-ZA" smtClean="0">
                <a:cs typeface="Arial" charset="0"/>
              </a:rPr>
              <a:pPr/>
              <a:t>4</a:t>
            </a:fld>
            <a:endParaRPr lang="en-ZA" smtClean="0">
              <a:cs typeface="Arial" charset="0"/>
            </a:endParaRPr>
          </a:p>
        </p:txBody>
      </p:sp>
      <p:sp>
        <p:nvSpPr>
          <p:cNvPr id="293890" name="Rectangle 2"/>
          <p:cNvSpPr>
            <a:spLocks noGrp="1" noRot="1" noChangeAspect="1" noChangeArrowheads="1" noTextEdit="1"/>
          </p:cNvSpPr>
          <p:nvPr>
            <p:ph type="sldImg"/>
          </p:nvPr>
        </p:nvSpPr>
        <p:spPr>
          <a:ln/>
        </p:spPr>
      </p:sp>
      <p:sp>
        <p:nvSpPr>
          <p:cNvPr id="29389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3" name="Rectangle 7"/>
          <p:cNvSpPr>
            <a:spLocks noGrp="1" noChangeArrowheads="1"/>
          </p:cNvSpPr>
          <p:nvPr>
            <p:ph type="sldNum" sz="quarter" idx="5"/>
          </p:nvPr>
        </p:nvSpPr>
        <p:spPr>
          <a:noFill/>
        </p:spPr>
        <p:txBody>
          <a:bodyPr/>
          <a:lstStyle/>
          <a:p>
            <a:fld id="{0C865D7E-4277-438A-B040-1D8F69AA831C}" type="slidenum">
              <a:rPr lang="en-ZA" smtClean="0">
                <a:cs typeface="Arial" charset="0"/>
              </a:rPr>
              <a:pPr/>
              <a:t>5</a:t>
            </a:fld>
            <a:endParaRPr lang="en-ZA" smtClean="0">
              <a:cs typeface="Arial" charset="0"/>
            </a:endParaRPr>
          </a:p>
        </p:txBody>
      </p:sp>
      <p:sp>
        <p:nvSpPr>
          <p:cNvPr id="320514" name="Rectangle 2"/>
          <p:cNvSpPr>
            <a:spLocks noGrp="1" noRot="1" noChangeAspect="1" noChangeArrowheads="1" noTextEdit="1"/>
          </p:cNvSpPr>
          <p:nvPr>
            <p:ph type="sldImg"/>
          </p:nvPr>
        </p:nvSpPr>
        <p:spPr>
          <a:ln/>
        </p:spPr>
      </p:sp>
      <p:sp>
        <p:nvSpPr>
          <p:cNvPr id="32051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5" name="Rectangle 7"/>
          <p:cNvSpPr>
            <a:spLocks noGrp="1" noChangeArrowheads="1"/>
          </p:cNvSpPr>
          <p:nvPr>
            <p:ph type="sldNum" sz="quarter" idx="5"/>
          </p:nvPr>
        </p:nvSpPr>
        <p:spPr>
          <a:noFill/>
        </p:spPr>
        <p:txBody>
          <a:bodyPr/>
          <a:lstStyle/>
          <a:p>
            <a:fld id="{66A6C421-452D-4D9F-8146-DD0DF1A4AA67}" type="slidenum">
              <a:rPr lang="en-ZA" smtClean="0">
                <a:cs typeface="Arial" charset="0"/>
              </a:rPr>
              <a:pPr/>
              <a:t>6</a:t>
            </a:fld>
            <a:endParaRPr lang="en-ZA" smtClean="0">
              <a:cs typeface="Arial" charset="0"/>
            </a:endParaRPr>
          </a:p>
        </p:txBody>
      </p:sp>
      <p:sp>
        <p:nvSpPr>
          <p:cNvPr id="313346" name="Rectangle 2"/>
          <p:cNvSpPr>
            <a:spLocks noGrp="1" noRot="1" noChangeAspect="1" noChangeArrowheads="1" noTextEdit="1"/>
          </p:cNvSpPr>
          <p:nvPr>
            <p:ph type="sldImg"/>
          </p:nvPr>
        </p:nvSpPr>
        <p:spPr>
          <a:ln/>
        </p:spPr>
      </p:sp>
      <p:sp>
        <p:nvSpPr>
          <p:cNvPr id="3133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1" name="Rectangle 7"/>
          <p:cNvSpPr>
            <a:spLocks noGrp="1" noChangeArrowheads="1"/>
          </p:cNvSpPr>
          <p:nvPr>
            <p:ph type="sldNum" sz="quarter" idx="5"/>
          </p:nvPr>
        </p:nvSpPr>
        <p:spPr>
          <a:noFill/>
        </p:spPr>
        <p:txBody>
          <a:bodyPr/>
          <a:lstStyle/>
          <a:p>
            <a:fld id="{850725C0-781C-4902-91DC-B278ED276CF1}" type="slidenum">
              <a:rPr lang="en-ZA" smtClean="0">
                <a:cs typeface="Arial" charset="0"/>
              </a:rPr>
              <a:pPr/>
              <a:t>7</a:t>
            </a:fld>
            <a:endParaRPr lang="en-ZA" smtClean="0">
              <a:cs typeface="Arial" charset="0"/>
            </a:endParaRPr>
          </a:p>
        </p:txBody>
      </p:sp>
      <p:sp>
        <p:nvSpPr>
          <p:cNvPr id="317442" name="Rectangle 2"/>
          <p:cNvSpPr>
            <a:spLocks noGrp="1" noRot="1" noChangeAspect="1" noChangeArrowheads="1" noTextEdit="1"/>
          </p:cNvSpPr>
          <p:nvPr>
            <p:ph type="sldImg"/>
          </p:nvPr>
        </p:nvSpPr>
        <p:spPr>
          <a:ln/>
        </p:spPr>
      </p:sp>
      <p:sp>
        <p:nvSpPr>
          <p:cNvPr id="31744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7" name="Rectangle 7"/>
          <p:cNvSpPr>
            <a:spLocks noGrp="1" noChangeArrowheads="1"/>
          </p:cNvSpPr>
          <p:nvPr>
            <p:ph type="sldNum" sz="quarter" idx="5"/>
          </p:nvPr>
        </p:nvSpPr>
        <p:spPr>
          <a:noFill/>
        </p:spPr>
        <p:txBody>
          <a:bodyPr/>
          <a:lstStyle/>
          <a:p>
            <a:fld id="{E58CDEA2-1530-4812-9BA1-7AF737D912B9}" type="slidenum">
              <a:rPr lang="en-ZA" smtClean="0">
                <a:cs typeface="Arial" charset="0"/>
              </a:rPr>
              <a:pPr/>
              <a:t>8</a:t>
            </a:fld>
            <a:endParaRPr lang="en-ZA" smtClean="0">
              <a:cs typeface="Arial" charset="0"/>
            </a:endParaRPr>
          </a:p>
        </p:txBody>
      </p:sp>
      <p:sp>
        <p:nvSpPr>
          <p:cNvPr id="321538" name="Rectangle 2"/>
          <p:cNvSpPr>
            <a:spLocks noGrp="1" noRot="1" noChangeAspect="1" noChangeArrowheads="1" noTextEdit="1"/>
          </p:cNvSpPr>
          <p:nvPr>
            <p:ph type="sldImg"/>
          </p:nvPr>
        </p:nvSpPr>
        <p:spPr>
          <a:ln/>
        </p:spPr>
      </p:sp>
      <p:sp>
        <p:nvSpPr>
          <p:cNvPr id="3215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5" name="Rectangle 7"/>
          <p:cNvSpPr>
            <a:spLocks noGrp="1" noChangeArrowheads="1"/>
          </p:cNvSpPr>
          <p:nvPr>
            <p:ph type="sldNum" sz="quarter" idx="5"/>
          </p:nvPr>
        </p:nvSpPr>
        <p:spPr>
          <a:noFill/>
        </p:spPr>
        <p:txBody>
          <a:bodyPr/>
          <a:lstStyle/>
          <a:p>
            <a:fld id="{648C41CE-1E93-4F46-8375-FED1E635B564}" type="slidenum">
              <a:rPr lang="en-ZA" smtClean="0">
                <a:cs typeface="Arial" charset="0"/>
              </a:rPr>
              <a:pPr/>
              <a:t>9</a:t>
            </a:fld>
            <a:endParaRPr lang="en-ZA" smtClean="0">
              <a:cs typeface="Arial" charset="0"/>
            </a:endParaRPr>
          </a:p>
        </p:txBody>
      </p:sp>
      <p:sp>
        <p:nvSpPr>
          <p:cNvPr id="323586" name="Rectangle 2"/>
          <p:cNvSpPr>
            <a:spLocks noGrp="1" noRot="1" noChangeAspect="1" noChangeArrowheads="1" noTextEdit="1"/>
          </p:cNvSpPr>
          <p:nvPr>
            <p:ph type="sldImg"/>
          </p:nvPr>
        </p:nvSpPr>
        <p:spPr>
          <a:ln/>
        </p:spPr>
      </p:sp>
      <p:sp>
        <p:nvSpPr>
          <p:cNvPr id="3235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ZA"/>
          </a:p>
        </p:txBody>
      </p:sp>
      <p:sp>
        <p:nvSpPr>
          <p:cNvPr id="4" name="Rectangle 12"/>
          <p:cNvSpPr>
            <a:spLocks noGrp="1" noChangeArrowheads="1"/>
          </p:cNvSpPr>
          <p:nvPr>
            <p:ph type="ftr" sz="quarter" idx="10"/>
          </p:nvPr>
        </p:nvSpPr>
        <p:spPr>
          <a:ln/>
        </p:spPr>
        <p:txBody>
          <a:bodyPr/>
          <a:lstStyle>
            <a:lvl1pPr>
              <a:defRPr/>
            </a:lvl1pPr>
          </a:lstStyle>
          <a:p>
            <a:pPr>
              <a:defRPr/>
            </a:pPr>
            <a:r>
              <a:rPr lang="en-ZA"/>
              <a:t>MAGNETIC FORCES</a:t>
            </a:r>
          </a:p>
        </p:txBody>
      </p:sp>
      <p:sp>
        <p:nvSpPr>
          <p:cNvPr id="5" name="Rectangle 3"/>
          <p:cNvSpPr>
            <a:spLocks noGrp="1" noChangeArrowheads="1"/>
          </p:cNvSpPr>
          <p:nvPr>
            <p:ph type="dt" sz="half" idx="11"/>
          </p:nvPr>
        </p:nvSpPr>
        <p:spPr>
          <a:ln/>
        </p:spPr>
        <p:txBody>
          <a:bodyPr/>
          <a:lstStyle>
            <a:lvl1pPr>
              <a:defRPr/>
            </a:lvl1pPr>
          </a:lstStyle>
          <a:p>
            <a:pPr>
              <a:defRPr/>
            </a:pPr>
            <a:r>
              <a:rPr lang="en-ZA"/>
              <a:t>PHY1013S</a:t>
            </a:r>
          </a:p>
        </p:txBody>
      </p:sp>
      <p:sp>
        <p:nvSpPr>
          <p:cNvPr id="6" name="Rectangle 4"/>
          <p:cNvSpPr>
            <a:spLocks noGrp="1" noChangeArrowheads="1"/>
          </p:cNvSpPr>
          <p:nvPr>
            <p:ph type="sldNum" sz="quarter" idx="12"/>
          </p:nvPr>
        </p:nvSpPr>
        <p:spPr>
          <a:ln/>
        </p:spPr>
        <p:txBody>
          <a:bodyPr/>
          <a:lstStyle>
            <a:lvl1pPr>
              <a:defRPr/>
            </a:lvl1pPr>
          </a:lstStyle>
          <a:p>
            <a:pPr>
              <a:defRPr/>
            </a:pPr>
            <a:fld id="{1FA0C377-1F13-486B-BB9C-09213ECCD649}" type="slidenum">
              <a:rPr lang="en-ZA"/>
              <a:pPr>
                <a:defRPr/>
              </a:pPr>
              <a:t>‹#›</a:t>
            </a:fld>
            <a:endParaRPr lang="en-Z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12"/>
          <p:cNvSpPr>
            <a:spLocks noGrp="1" noChangeArrowheads="1"/>
          </p:cNvSpPr>
          <p:nvPr>
            <p:ph type="ftr" sz="quarter" idx="10"/>
          </p:nvPr>
        </p:nvSpPr>
        <p:spPr>
          <a:ln/>
        </p:spPr>
        <p:txBody>
          <a:bodyPr/>
          <a:lstStyle>
            <a:lvl1pPr>
              <a:defRPr/>
            </a:lvl1pPr>
          </a:lstStyle>
          <a:p>
            <a:pPr>
              <a:defRPr/>
            </a:pPr>
            <a:r>
              <a:rPr lang="en-ZA"/>
              <a:t>MAGNETIC FORCES</a:t>
            </a:r>
          </a:p>
        </p:txBody>
      </p:sp>
      <p:sp>
        <p:nvSpPr>
          <p:cNvPr id="5" name="Rectangle 3"/>
          <p:cNvSpPr>
            <a:spLocks noGrp="1" noChangeArrowheads="1"/>
          </p:cNvSpPr>
          <p:nvPr>
            <p:ph type="dt" sz="half" idx="11"/>
          </p:nvPr>
        </p:nvSpPr>
        <p:spPr>
          <a:ln/>
        </p:spPr>
        <p:txBody>
          <a:bodyPr/>
          <a:lstStyle>
            <a:lvl1pPr>
              <a:defRPr/>
            </a:lvl1pPr>
          </a:lstStyle>
          <a:p>
            <a:pPr>
              <a:defRPr/>
            </a:pPr>
            <a:r>
              <a:rPr lang="en-ZA"/>
              <a:t>PHY1013S</a:t>
            </a:r>
          </a:p>
        </p:txBody>
      </p:sp>
      <p:sp>
        <p:nvSpPr>
          <p:cNvPr id="6" name="Rectangle 4"/>
          <p:cNvSpPr>
            <a:spLocks noGrp="1" noChangeArrowheads="1"/>
          </p:cNvSpPr>
          <p:nvPr>
            <p:ph type="sldNum" sz="quarter" idx="12"/>
          </p:nvPr>
        </p:nvSpPr>
        <p:spPr>
          <a:ln/>
        </p:spPr>
        <p:txBody>
          <a:bodyPr/>
          <a:lstStyle>
            <a:lvl1pPr>
              <a:defRPr/>
            </a:lvl1pPr>
          </a:lstStyle>
          <a:p>
            <a:pPr>
              <a:defRPr/>
            </a:pPr>
            <a:fld id="{63F151D8-2C35-4055-AA10-424E7F198C6A}" type="slidenum">
              <a:rPr lang="en-ZA"/>
              <a:pPr>
                <a:defRPr/>
              </a:pPr>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1163" y="574675"/>
            <a:ext cx="2192337" cy="29432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179388" y="574675"/>
            <a:ext cx="6429375" cy="2943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12"/>
          <p:cNvSpPr>
            <a:spLocks noGrp="1" noChangeArrowheads="1"/>
          </p:cNvSpPr>
          <p:nvPr>
            <p:ph type="ftr" sz="quarter" idx="10"/>
          </p:nvPr>
        </p:nvSpPr>
        <p:spPr>
          <a:ln/>
        </p:spPr>
        <p:txBody>
          <a:bodyPr/>
          <a:lstStyle>
            <a:lvl1pPr>
              <a:defRPr/>
            </a:lvl1pPr>
          </a:lstStyle>
          <a:p>
            <a:pPr>
              <a:defRPr/>
            </a:pPr>
            <a:r>
              <a:rPr lang="en-ZA"/>
              <a:t>MAGNETIC FORCES</a:t>
            </a:r>
          </a:p>
        </p:txBody>
      </p:sp>
      <p:sp>
        <p:nvSpPr>
          <p:cNvPr id="5" name="Rectangle 3"/>
          <p:cNvSpPr>
            <a:spLocks noGrp="1" noChangeArrowheads="1"/>
          </p:cNvSpPr>
          <p:nvPr>
            <p:ph type="dt" sz="half" idx="11"/>
          </p:nvPr>
        </p:nvSpPr>
        <p:spPr>
          <a:ln/>
        </p:spPr>
        <p:txBody>
          <a:bodyPr/>
          <a:lstStyle>
            <a:lvl1pPr>
              <a:defRPr/>
            </a:lvl1pPr>
          </a:lstStyle>
          <a:p>
            <a:pPr>
              <a:defRPr/>
            </a:pPr>
            <a:r>
              <a:rPr lang="en-ZA"/>
              <a:t>PHY1013S</a:t>
            </a:r>
          </a:p>
        </p:txBody>
      </p:sp>
      <p:sp>
        <p:nvSpPr>
          <p:cNvPr id="6" name="Rectangle 4"/>
          <p:cNvSpPr>
            <a:spLocks noGrp="1" noChangeArrowheads="1"/>
          </p:cNvSpPr>
          <p:nvPr>
            <p:ph type="sldNum" sz="quarter" idx="12"/>
          </p:nvPr>
        </p:nvSpPr>
        <p:spPr>
          <a:ln/>
        </p:spPr>
        <p:txBody>
          <a:bodyPr/>
          <a:lstStyle>
            <a:lvl1pPr>
              <a:defRPr/>
            </a:lvl1pPr>
          </a:lstStyle>
          <a:p>
            <a:pPr>
              <a:defRPr/>
            </a:pPr>
            <a:fld id="{46545862-9B73-44F4-8FA8-9DD8B82BD6C3}" type="slidenum">
              <a:rPr lang="en-ZA"/>
              <a:pPr>
                <a:defRPr/>
              </a:pPr>
              <a:t>‹#›</a:t>
            </a:fld>
            <a:endParaRPr lang="en-Z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5613" y="574675"/>
            <a:ext cx="8231187" cy="655638"/>
          </a:xfrm>
        </p:spPr>
        <p:txBody>
          <a:bodyPr/>
          <a:lstStyle/>
          <a:p>
            <a:r>
              <a:rPr lang="en-US" smtClean="0"/>
              <a:t>Click to edit Master title style</a:t>
            </a:r>
            <a:endParaRPr lang="en-ZA"/>
          </a:p>
        </p:txBody>
      </p:sp>
      <p:sp>
        <p:nvSpPr>
          <p:cNvPr id="3" name="Text Placeholder 2"/>
          <p:cNvSpPr>
            <a:spLocks noGrp="1"/>
          </p:cNvSpPr>
          <p:nvPr>
            <p:ph type="body" sz="half" idx="1"/>
          </p:nvPr>
        </p:nvSpPr>
        <p:spPr>
          <a:xfrm>
            <a:off x="179388" y="1343025"/>
            <a:ext cx="4310062" cy="2174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1850" y="1343025"/>
            <a:ext cx="4311650" cy="2174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12"/>
          <p:cNvSpPr>
            <a:spLocks noGrp="1" noChangeArrowheads="1"/>
          </p:cNvSpPr>
          <p:nvPr>
            <p:ph type="ftr" sz="quarter" idx="10"/>
          </p:nvPr>
        </p:nvSpPr>
        <p:spPr>
          <a:ln/>
        </p:spPr>
        <p:txBody>
          <a:bodyPr/>
          <a:lstStyle>
            <a:lvl1pPr>
              <a:defRPr/>
            </a:lvl1pPr>
          </a:lstStyle>
          <a:p>
            <a:pPr>
              <a:defRPr/>
            </a:pPr>
            <a:r>
              <a:rPr lang="en-ZA"/>
              <a:t>MAGNETIC FORCES</a:t>
            </a:r>
          </a:p>
        </p:txBody>
      </p:sp>
      <p:sp>
        <p:nvSpPr>
          <p:cNvPr id="6" name="Rectangle 3"/>
          <p:cNvSpPr>
            <a:spLocks noGrp="1" noChangeArrowheads="1"/>
          </p:cNvSpPr>
          <p:nvPr>
            <p:ph type="dt" sz="half" idx="11"/>
          </p:nvPr>
        </p:nvSpPr>
        <p:spPr>
          <a:ln/>
        </p:spPr>
        <p:txBody>
          <a:bodyPr/>
          <a:lstStyle>
            <a:lvl1pPr>
              <a:defRPr/>
            </a:lvl1pPr>
          </a:lstStyle>
          <a:p>
            <a:pPr>
              <a:defRPr/>
            </a:pPr>
            <a:r>
              <a:rPr lang="en-ZA"/>
              <a:t>PHY1013S</a:t>
            </a:r>
          </a:p>
        </p:txBody>
      </p:sp>
      <p:sp>
        <p:nvSpPr>
          <p:cNvPr id="7" name="Rectangle 4"/>
          <p:cNvSpPr>
            <a:spLocks noGrp="1" noChangeArrowheads="1"/>
          </p:cNvSpPr>
          <p:nvPr>
            <p:ph type="sldNum" sz="quarter" idx="12"/>
          </p:nvPr>
        </p:nvSpPr>
        <p:spPr>
          <a:ln/>
        </p:spPr>
        <p:txBody>
          <a:bodyPr/>
          <a:lstStyle>
            <a:lvl1pPr>
              <a:defRPr/>
            </a:lvl1pPr>
          </a:lstStyle>
          <a:p>
            <a:pPr>
              <a:defRPr/>
            </a:pPr>
            <a:fld id="{0348173A-5E22-4A2D-B8DD-9E0E5A20C64C}" type="slidenum">
              <a:rPr lang="en-ZA"/>
              <a:pPr>
                <a:defRPr/>
              </a:pPr>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12"/>
          <p:cNvSpPr>
            <a:spLocks noGrp="1" noChangeArrowheads="1"/>
          </p:cNvSpPr>
          <p:nvPr>
            <p:ph type="ftr" sz="quarter" idx="10"/>
          </p:nvPr>
        </p:nvSpPr>
        <p:spPr>
          <a:ln/>
        </p:spPr>
        <p:txBody>
          <a:bodyPr/>
          <a:lstStyle>
            <a:lvl1pPr>
              <a:defRPr/>
            </a:lvl1pPr>
          </a:lstStyle>
          <a:p>
            <a:pPr>
              <a:defRPr/>
            </a:pPr>
            <a:r>
              <a:rPr lang="en-ZA"/>
              <a:t>MAGNETIC FORCES</a:t>
            </a:r>
          </a:p>
        </p:txBody>
      </p:sp>
      <p:sp>
        <p:nvSpPr>
          <p:cNvPr id="5" name="Rectangle 3"/>
          <p:cNvSpPr>
            <a:spLocks noGrp="1" noChangeArrowheads="1"/>
          </p:cNvSpPr>
          <p:nvPr>
            <p:ph type="dt" sz="half" idx="11"/>
          </p:nvPr>
        </p:nvSpPr>
        <p:spPr>
          <a:ln/>
        </p:spPr>
        <p:txBody>
          <a:bodyPr/>
          <a:lstStyle>
            <a:lvl1pPr>
              <a:defRPr/>
            </a:lvl1pPr>
          </a:lstStyle>
          <a:p>
            <a:pPr>
              <a:defRPr/>
            </a:pPr>
            <a:r>
              <a:rPr lang="en-ZA"/>
              <a:t>PHY1013S</a:t>
            </a:r>
          </a:p>
        </p:txBody>
      </p:sp>
      <p:sp>
        <p:nvSpPr>
          <p:cNvPr id="6" name="Rectangle 4"/>
          <p:cNvSpPr>
            <a:spLocks noGrp="1" noChangeArrowheads="1"/>
          </p:cNvSpPr>
          <p:nvPr>
            <p:ph type="sldNum" sz="quarter" idx="12"/>
          </p:nvPr>
        </p:nvSpPr>
        <p:spPr>
          <a:ln/>
        </p:spPr>
        <p:txBody>
          <a:bodyPr/>
          <a:lstStyle>
            <a:lvl1pPr>
              <a:defRPr/>
            </a:lvl1pPr>
          </a:lstStyle>
          <a:p>
            <a:pPr>
              <a:defRPr/>
            </a:pPr>
            <a:fld id="{23920ECB-76D3-4527-8562-1170F6BAB2AE}" type="slidenum">
              <a:rPr lang="en-ZA"/>
              <a:pPr>
                <a:defRPr/>
              </a:pPr>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ZA"/>
              <a:t>MAGNETIC FORCES</a:t>
            </a:r>
          </a:p>
        </p:txBody>
      </p:sp>
      <p:sp>
        <p:nvSpPr>
          <p:cNvPr id="5" name="Rectangle 3"/>
          <p:cNvSpPr>
            <a:spLocks noGrp="1" noChangeArrowheads="1"/>
          </p:cNvSpPr>
          <p:nvPr>
            <p:ph type="dt" sz="half" idx="11"/>
          </p:nvPr>
        </p:nvSpPr>
        <p:spPr>
          <a:ln/>
        </p:spPr>
        <p:txBody>
          <a:bodyPr/>
          <a:lstStyle>
            <a:lvl1pPr>
              <a:defRPr/>
            </a:lvl1pPr>
          </a:lstStyle>
          <a:p>
            <a:pPr>
              <a:defRPr/>
            </a:pPr>
            <a:r>
              <a:rPr lang="en-ZA"/>
              <a:t>PHY1013S</a:t>
            </a:r>
          </a:p>
        </p:txBody>
      </p:sp>
      <p:sp>
        <p:nvSpPr>
          <p:cNvPr id="6" name="Rectangle 4"/>
          <p:cNvSpPr>
            <a:spLocks noGrp="1" noChangeArrowheads="1"/>
          </p:cNvSpPr>
          <p:nvPr>
            <p:ph type="sldNum" sz="quarter" idx="12"/>
          </p:nvPr>
        </p:nvSpPr>
        <p:spPr>
          <a:ln/>
        </p:spPr>
        <p:txBody>
          <a:bodyPr/>
          <a:lstStyle>
            <a:lvl1pPr>
              <a:defRPr/>
            </a:lvl1pPr>
          </a:lstStyle>
          <a:p>
            <a:pPr>
              <a:defRPr/>
            </a:pPr>
            <a:fld id="{618D8C5A-C404-49C9-8651-52FC4AA46F6A}" type="slidenum">
              <a:rPr lang="en-ZA"/>
              <a:pPr>
                <a:defRPr/>
              </a:pPr>
              <a:t>‹#›</a:t>
            </a:fld>
            <a:endParaRPr lang="en-Z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179388" y="1343025"/>
            <a:ext cx="4310062" cy="2174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1850" y="1343025"/>
            <a:ext cx="4311650" cy="2174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12"/>
          <p:cNvSpPr>
            <a:spLocks noGrp="1" noChangeArrowheads="1"/>
          </p:cNvSpPr>
          <p:nvPr>
            <p:ph type="ftr" sz="quarter" idx="10"/>
          </p:nvPr>
        </p:nvSpPr>
        <p:spPr>
          <a:ln/>
        </p:spPr>
        <p:txBody>
          <a:bodyPr/>
          <a:lstStyle>
            <a:lvl1pPr>
              <a:defRPr/>
            </a:lvl1pPr>
          </a:lstStyle>
          <a:p>
            <a:pPr>
              <a:defRPr/>
            </a:pPr>
            <a:r>
              <a:rPr lang="en-ZA"/>
              <a:t>MAGNETIC FORCES</a:t>
            </a:r>
          </a:p>
        </p:txBody>
      </p:sp>
      <p:sp>
        <p:nvSpPr>
          <p:cNvPr id="6" name="Rectangle 3"/>
          <p:cNvSpPr>
            <a:spLocks noGrp="1" noChangeArrowheads="1"/>
          </p:cNvSpPr>
          <p:nvPr>
            <p:ph type="dt" sz="half" idx="11"/>
          </p:nvPr>
        </p:nvSpPr>
        <p:spPr>
          <a:ln/>
        </p:spPr>
        <p:txBody>
          <a:bodyPr/>
          <a:lstStyle>
            <a:lvl1pPr>
              <a:defRPr/>
            </a:lvl1pPr>
          </a:lstStyle>
          <a:p>
            <a:pPr>
              <a:defRPr/>
            </a:pPr>
            <a:r>
              <a:rPr lang="en-ZA"/>
              <a:t>PHY1013S</a:t>
            </a:r>
          </a:p>
        </p:txBody>
      </p:sp>
      <p:sp>
        <p:nvSpPr>
          <p:cNvPr id="7" name="Rectangle 4"/>
          <p:cNvSpPr>
            <a:spLocks noGrp="1" noChangeArrowheads="1"/>
          </p:cNvSpPr>
          <p:nvPr>
            <p:ph type="sldNum" sz="quarter" idx="12"/>
          </p:nvPr>
        </p:nvSpPr>
        <p:spPr>
          <a:ln/>
        </p:spPr>
        <p:txBody>
          <a:bodyPr/>
          <a:lstStyle>
            <a:lvl1pPr>
              <a:defRPr/>
            </a:lvl1pPr>
          </a:lstStyle>
          <a:p>
            <a:pPr>
              <a:defRPr/>
            </a:pPr>
            <a:fld id="{E7C5FA07-BC14-4117-9AA0-AF7EAEA419B0}" type="slidenum">
              <a:rPr lang="en-ZA"/>
              <a:pPr>
                <a:defRPr/>
              </a:pPr>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Rectangle 12"/>
          <p:cNvSpPr>
            <a:spLocks noGrp="1" noChangeArrowheads="1"/>
          </p:cNvSpPr>
          <p:nvPr>
            <p:ph type="ftr" sz="quarter" idx="10"/>
          </p:nvPr>
        </p:nvSpPr>
        <p:spPr>
          <a:ln/>
        </p:spPr>
        <p:txBody>
          <a:bodyPr/>
          <a:lstStyle>
            <a:lvl1pPr>
              <a:defRPr/>
            </a:lvl1pPr>
          </a:lstStyle>
          <a:p>
            <a:pPr>
              <a:defRPr/>
            </a:pPr>
            <a:r>
              <a:rPr lang="en-ZA"/>
              <a:t>MAGNETIC FORCES</a:t>
            </a:r>
          </a:p>
        </p:txBody>
      </p:sp>
      <p:sp>
        <p:nvSpPr>
          <p:cNvPr id="8" name="Rectangle 3"/>
          <p:cNvSpPr>
            <a:spLocks noGrp="1" noChangeArrowheads="1"/>
          </p:cNvSpPr>
          <p:nvPr>
            <p:ph type="dt" sz="half" idx="11"/>
          </p:nvPr>
        </p:nvSpPr>
        <p:spPr>
          <a:ln/>
        </p:spPr>
        <p:txBody>
          <a:bodyPr/>
          <a:lstStyle>
            <a:lvl1pPr>
              <a:defRPr/>
            </a:lvl1pPr>
          </a:lstStyle>
          <a:p>
            <a:pPr>
              <a:defRPr/>
            </a:pPr>
            <a:r>
              <a:rPr lang="en-ZA"/>
              <a:t>PHY1013S</a:t>
            </a:r>
          </a:p>
        </p:txBody>
      </p:sp>
      <p:sp>
        <p:nvSpPr>
          <p:cNvPr id="9" name="Rectangle 4"/>
          <p:cNvSpPr>
            <a:spLocks noGrp="1" noChangeArrowheads="1"/>
          </p:cNvSpPr>
          <p:nvPr>
            <p:ph type="sldNum" sz="quarter" idx="12"/>
          </p:nvPr>
        </p:nvSpPr>
        <p:spPr>
          <a:ln/>
        </p:spPr>
        <p:txBody>
          <a:bodyPr/>
          <a:lstStyle>
            <a:lvl1pPr>
              <a:defRPr/>
            </a:lvl1pPr>
          </a:lstStyle>
          <a:p>
            <a:pPr>
              <a:defRPr/>
            </a:pPr>
            <a:fld id="{E53D2F28-0327-415C-B4E5-05D71798438D}" type="slidenum">
              <a:rPr lang="en-ZA"/>
              <a:pPr>
                <a:defRPr/>
              </a:pPr>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Rectangle 12"/>
          <p:cNvSpPr>
            <a:spLocks noGrp="1" noChangeArrowheads="1"/>
          </p:cNvSpPr>
          <p:nvPr>
            <p:ph type="ftr" sz="quarter" idx="10"/>
          </p:nvPr>
        </p:nvSpPr>
        <p:spPr>
          <a:ln/>
        </p:spPr>
        <p:txBody>
          <a:bodyPr/>
          <a:lstStyle>
            <a:lvl1pPr>
              <a:defRPr/>
            </a:lvl1pPr>
          </a:lstStyle>
          <a:p>
            <a:pPr>
              <a:defRPr/>
            </a:pPr>
            <a:r>
              <a:rPr lang="en-ZA"/>
              <a:t>MAGNETIC FORCES</a:t>
            </a:r>
          </a:p>
        </p:txBody>
      </p:sp>
      <p:sp>
        <p:nvSpPr>
          <p:cNvPr id="4" name="Rectangle 3"/>
          <p:cNvSpPr>
            <a:spLocks noGrp="1" noChangeArrowheads="1"/>
          </p:cNvSpPr>
          <p:nvPr>
            <p:ph type="dt" sz="half" idx="11"/>
          </p:nvPr>
        </p:nvSpPr>
        <p:spPr>
          <a:ln/>
        </p:spPr>
        <p:txBody>
          <a:bodyPr/>
          <a:lstStyle>
            <a:lvl1pPr>
              <a:defRPr/>
            </a:lvl1pPr>
          </a:lstStyle>
          <a:p>
            <a:pPr>
              <a:defRPr/>
            </a:pPr>
            <a:r>
              <a:rPr lang="en-ZA"/>
              <a:t>PHY1013S</a:t>
            </a:r>
          </a:p>
        </p:txBody>
      </p:sp>
      <p:sp>
        <p:nvSpPr>
          <p:cNvPr id="5" name="Rectangle 4"/>
          <p:cNvSpPr>
            <a:spLocks noGrp="1" noChangeArrowheads="1"/>
          </p:cNvSpPr>
          <p:nvPr>
            <p:ph type="sldNum" sz="quarter" idx="12"/>
          </p:nvPr>
        </p:nvSpPr>
        <p:spPr>
          <a:ln/>
        </p:spPr>
        <p:txBody>
          <a:bodyPr/>
          <a:lstStyle>
            <a:lvl1pPr>
              <a:defRPr/>
            </a:lvl1pPr>
          </a:lstStyle>
          <a:p>
            <a:pPr>
              <a:defRPr/>
            </a:pPr>
            <a:fld id="{2F683157-3F2F-4F6E-A42A-D648C4DE6CE9}" type="slidenum">
              <a:rPr lang="en-ZA"/>
              <a:pPr>
                <a:defRPr/>
              </a:pPr>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ZA"/>
              <a:t>MAGNETIC FORCES</a:t>
            </a:r>
          </a:p>
        </p:txBody>
      </p:sp>
      <p:sp>
        <p:nvSpPr>
          <p:cNvPr id="3" name="Rectangle 3"/>
          <p:cNvSpPr>
            <a:spLocks noGrp="1" noChangeArrowheads="1"/>
          </p:cNvSpPr>
          <p:nvPr>
            <p:ph type="dt" sz="half" idx="11"/>
          </p:nvPr>
        </p:nvSpPr>
        <p:spPr>
          <a:ln/>
        </p:spPr>
        <p:txBody>
          <a:bodyPr/>
          <a:lstStyle>
            <a:lvl1pPr>
              <a:defRPr/>
            </a:lvl1pPr>
          </a:lstStyle>
          <a:p>
            <a:pPr>
              <a:defRPr/>
            </a:pPr>
            <a:r>
              <a:rPr lang="en-ZA"/>
              <a:t>PHY1013S</a:t>
            </a:r>
          </a:p>
        </p:txBody>
      </p:sp>
      <p:sp>
        <p:nvSpPr>
          <p:cNvPr id="4" name="Rectangle 4"/>
          <p:cNvSpPr>
            <a:spLocks noGrp="1" noChangeArrowheads="1"/>
          </p:cNvSpPr>
          <p:nvPr>
            <p:ph type="sldNum" sz="quarter" idx="12"/>
          </p:nvPr>
        </p:nvSpPr>
        <p:spPr>
          <a:ln/>
        </p:spPr>
        <p:txBody>
          <a:bodyPr/>
          <a:lstStyle>
            <a:lvl1pPr>
              <a:defRPr/>
            </a:lvl1pPr>
          </a:lstStyle>
          <a:p>
            <a:pPr>
              <a:defRPr/>
            </a:pPr>
            <a:fld id="{860E47DF-97C3-4FD2-A87B-6D00ACC2B18A}" type="slidenum">
              <a:rPr lang="en-ZA"/>
              <a:pPr>
                <a:defRPr/>
              </a:pPr>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ZA"/>
              <a:t>MAGNETIC FORCES</a:t>
            </a:r>
          </a:p>
        </p:txBody>
      </p:sp>
      <p:sp>
        <p:nvSpPr>
          <p:cNvPr id="6" name="Rectangle 3"/>
          <p:cNvSpPr>
            <a:spLocks noGrp="1" noChangeArrowheads="1"/>
          </p:cNvSpPr>
          <p:nvPr>
            <p:ph type="dt" sz="half" idx="11"/>
          </p:nvPr>
        </p:nvSpPr>
        <p:spPr>
          <a:ln/>
        </p:spPr>
        <p:txBody>
          <a:bodyPr/>
          <a:lstStyle>
            <a:lvl1pPr>
              <a:defRPr/>
            </a:lvl1pPr>
          </a:lstStyle>
          <a:p>
            <a:pPr>
              <a:defRPr/>
            </a:pPr>
            <a:r>
              <a:rPr lang="en-ZA"/>
              <a:t>PHY1013S</a:t>
            </a:r>
          </a:p>
        </p:txBody>
      </p:sp>
      <p:sp>
        <p:nvSpPr>
          <p:cNvPr id="7" name="Rectangle 4"/>
          <p:cNvSpPr>
            <a:spLocks noGrp="1" noChangeArrowheads="1"/>
          </p:cNvSpPr>
          <p:nvPr>
            <p:ph type="sldNum" sz="quarter" idx="12"/>
          </p:nvPr>
        </p:nvSpPr>
        <p:spPr>
          <a:ln/>
        </p:spPr>
        <p:txBody>
          <a:bodyPr/>
          <a:lstStyle>
            <a:lvl1pPr>
              <a:defRPr/>
            </a:lvl1pPr>
          </a:lstStyle>
          <a:p>
            <a:pPr>
              <a:defRPr/>
            </a:pPr>
            <a:fld id="{10EB621D-210D-4C15-A170-8E6E13648F98}" type="slidenum">
              <a:rPr lang="en-ZA"/>
              <a:pPr>
                <a:defRPr/>
              </a:pPr>
              <a:t>‹#›</a:t>
            </a:fld>
            <a:endParaRPr lang="en-Z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ZA"/>
              <a:t>MAGNETIC FORCES</a:t>
            </a:r>
          </a:p>
        </p:txBody>
      </p:sp>
      <p:sp>
        <p:nvSpPr>
          <p:cNvPr id="6" name="Rectangle 3"/>
          <p:cNvSpPr>
            <a:spLocks noGrp="1" noChangeArrowheads="1"/>
          </p:cNvSpPr>
          <p:nvPr>
            <p:ph type="dt" sz="half" idx="11"/>
          </p:nvPr>
        </p:nvSpPr>
        <p:spPr>
          <a:ln/>
        </p:spPr>
        <p:txBody>
          <a:bodyPr/>
          <a:lstStyle>
            <a:lvl1pPr>
              <a:defRPr/>
            </a:lvl1pPr>
          </a:lstStyle>
          <a:p>
            <a:pPr>
              <a:defRPr/>
            </a:pPr>
            <a:r>
              <a:rPr lang="en-ZA"/>
              <a:t>PHY1013S</a:t>
            </a:r>
          </a:p>
        </p:txBody>
      </p:sp>
      <p:sp>
        <p:nvSpPr>
          <p:cNvPr id="7" name="Rectangle 4"/>
          <p:cNvSpPr>
            <a:spLocks noGrp="1" noChangeArrowheads="1"/>
          </p:cNvSpPr>
          <p:nvPr>
            <p:ph type="sldNum" sz="quarter" idx="12"/>
          </p:nvPr>
        </p:nvSpPr>
        <p:spPr>
          <a:ln/>
        </p:spPr>
        <p:txBody>
          <a:bodyPr/>
          <a:lstStyle>
            <a:lvl1pPr>
              <a:defRPr/>
            </a:lvl1pPr>
          </a:lstStyle>
          <a:p>
            <a:pPr>
              <a:defRPr/>
            </a:pPr>
            <a:fld id="{B123A44D-CB15-4A5D-B78B-270C15363019}" type="slidenum">
              <a:rPr lang="en-ZA"/>
              <a:pPr>
                <a:defRPr/>
              </a:pPr>
              <a:t>‹#›</a:t>
            </a:fld>
            <a:endParaRPr lang="en-Z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BEBFF"/>
        </a:solidFill>
        <a:effectLst/>
      </p:bgPr>
    </p:bg>
    <p:spTree>
      <p:nvGrpSpPr>
        <p:cNvPr id="1" name=""/>
        <p:cNvGrpSpPr/>
        <p:nvPr/>
      </p:nvGrpSpPr>
      <p:grpSpPr>
        <a:xfrm>
          <a:off x="0" y="0"/>
          <a:ext cx="0" cy="0"/>
          <a:chOff x="0" y="0"/>
          <a:chExt cx="0" cy="0"/>
        </a:xfrm>
      </p:grpSpPr>
      <p:sp>
        <p:nvSpPr>
          <p:cNvPr id="4108" name="Rectangle 12"/>
          <p:cNvSpPr>
            <a:spLocks noGrp="1" noChangeArrowheads="1"/>
          </p:cNvSpPr>
          <p:nvPr>
            <p:ph type="ftr" sz="quarter" idx="3"/>
          </p:nvPr>
        </p:nvSpPr>
        <p:spPr bwMode="auto">
          <a:xfrm>
            <a:off x="7394575" y="182563"/>
            <a:ext cx="1666875" cy="274637"/>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a:lnSpc>
                <a:spcPct val="100000"/>
              </a:lnSpc>
              <a:defRPr sz="1200">
                <a:solidFill>
                  <a:srgbClr val="5F5F5F"/>
                </a:solidFill>
                <a:latin typeface="Arial" charset="0"/>
                <a:cs typeface="+mn-cs"/>
              </a:defRPr>
            </a:lvl1pPr>
          </a:lstStyle>
          <a:p>
            <a:pPr>
              <a:defRPr/>
            </a:pPr>
            <a:r>
              <a:rPr lang="en-ZA"/>
              <a:t>MAGNETIC FORCES</a:t>
            </a:r>
          </a:p>
        </p:txBody>
      </p:sp>
      <p:sp>
        <p:nvSpPr>
          <p:cNvPr id="1027" name="Rectangle 2"/>
          <p:cNvSpPr>
            <a:spLocks noGrp="1" noChangeArrowheads="1"/>
          </p:cNvSpPr>
          <p:nvPr>
            <p:ph type="body" idx="1"/>
          </p:nvPr>
        </p:nvSpPr>
        <p:spPr bwMode="auto">
          <a:xfrm>
            <a:off x="179388" y="1343025"/>
            <a:ext cx="8774112" cy="2174875"/>
          </a:xfrm>
          <a:prstGeom prst="rect">
            <a:avLst/>
          </a:prstGeom>
          <a:noFill/>
          <a:ln w="9525">
            <a:noFill/>
            <a:miter lim="800000"/>
            <a:headEnd/>
            <a:tailEnd/>
          </a:ln>
        </p:spPr>
        <p:txBody>
          <a:bodyPr vert="horz" wrap="square" lIns="90000" tIns="46800" rIns="90000" bIns="46800" numCol="1" anchor="t" anchorCtr="0" compatLnSpc="1">
            <a:prstTxWarp prst="textNoShape">
              <a:avLst/>
            </a:prstTxWarp>
            <a:spAutoFit/>
          </a:bodyPr>
          <a:lstStyle/>
          <a:p>
            <a:pPr lvl="0"/>
            <a:r>
              <a:rPr lang="en-ZA" smtClean="0"/>
              <a:t>Click to edit Master text styles</a:t>
            </a:r>
          </a:p>
          <a:p>
            <a:pPr lvl="1"/>
            <a:r>
              <a:rPr lang="en-ZA" smtClean="0"/>
              <a:t>Second level</a:t>
            </a:r>
          </a:p>
          <a:p>
            <a:pPr lvl="2"/>
            <a:r>
              <a:rPr lang="en-ZA" smtClean="0"/>
              <a:t>Third level</a:t>
            </a:r>
          </a:p>
          <a:p>
            <a:pPr lvl="3"/>
            <a:r>
              <a:rPr lang="en-ZA" smtClean="0"/>
              <a:t>Fourth level</a:t>
            </a:r>
          </a:p>
          <a:p>
            <a:pPr lvl="4"/>
            <a:r>
              <a:rPr lang="en-ZA" smtClean="0"/>
              <a:t>Fifth level</a:t>
            </a:r>
          </a:p>
        </p:txBody>
      </p:sp>
      <p:sp>
        <p:nvSpPr>
          <p:cNvPr id="4099" name="Rectangle 3"/>
          <p:cNvSpPr>
            <a:spLocks noGrp="1" noChangeArrowheads="1"/>
          </p:cNvSpPr>
          <p:nvPr>
            <p:ph type="dt" sz="half" idx="2"/>
          </p:nvPr>
        </p:nvSpPr>
        <p:spPr bwMode="auto">
          <a:xfrm>
            <a:off x="107950" y="182563"/>
            <a:ext cx="1079500"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defRPr sz="1200">
                <a:solidFill>
                  <a:srgbClr val="5F5F5F"/>
                </a:solidFill>
                <a:latin typeface="Arial" charset="0"/>
                <a:cs typeface="+mn-cs"/>
              </a:defRPr>
            </a:lvl1pPr>
          </a:lstStyle>
          <a:p>
            <a:pPr>
              <a:defRPr/>
            </a:pPr>
            <a:r>
              <a:rPr lang="en-ZA"/>
              <a:t>PHY1013S</a:t>
            </a:r>
          </a:p>
        </p:txBody>
      </p:sp>
      <p:sp>
        <p:nvSpPr>
          <p:cNvPr id="4100" name="Rectangle 4"/>
          <p:cNvSpPr>
            <a:spLocks noGrp="1" noChangeArrowheads="1"/>
          </p:cNvSpPr>
          <p:nvPr>
            <p:ph type="sldNum" sz="quarter" idx="4"/>
          </p:nvPr>
        </p:nvSpPr>
        <p:spPr bwMode="auto">
          <a:xfrm>
            <a:off x="8064500" y="6381750"/>
            <a:ext cx="94615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defRPr sz="1400" b="1">
                <a:solidFill>
                  <a:srgbClr val="5F5F5F"/>
                </a:solidFill>
                <a:latin typeface="Koala" pitchFamily="34" charset="0"/>
                <a:cs typeface="+mn-cs"/>
              </a:defRPr>
            </a:lvl1pPr>
          </a:lstStyle>
          <a:p>
            <a:pPr>
              <a:defRPr/>
            </a:pPr>
            <a:fld id="{5C0B4570-73EF-4713-9C9F-CC04EC65EBF1}" type="slidenum">
              <a:rPr lang="en-ZA"/>
              <a:pPr>
                <a:defRPr/>
              </a:pPr>
              <a:t>‹#›</a:t>
            </a:fld>
            <a:endParaRPr lang="en-ZA"/>
          </a:p>
        </p:txBody>
      </p:sp>
      <p:sp>
        <p:nvSpPr>
          <p:cNvPr id="4101" name="Line 5"/>
          <p:cNvSpPr>
            <a:spLocks noChangeShapeType="1"/>
          </p:cNvSpPr>
          <p:nvPr/>
        </p:nvSpPr>
        <p:spPr bwMode="auto">
          <a:xfrm>
            <a:off x="179388" y="438150"/>
            <a:ext cx="8785225" cy="0"/>
          </a:xfrm>
          <a:prstGeom prst="line">
            <a:avLst/>
          </a:prstGeom>
          <a:noFill/>
          <a:ln w="22225">
            <a:solidFill>
              <a:srgbClr val="F8DC0E"/>
            </a:solidFill>
            <a:miter lim="800000"/>
            <a:headEnd/>
            <a:tailEnd/>
          </a:ln>
          <a:effectLst/>
        </p:spPr>
        <p:txBody>
          <a:bodyPr wrap="none"/>
          <a:lstStyle/>
          <a:p>
            <a:pPr>
              <a:lnSpc>
                <a:spcPct val="110000"/>
              </a:lnSpc>
              <a:defRPr/>
            </a:pPr>
            <a:endParaRPr lang="en-ZA">
              <a:cs typeface="+mn-cs"/>
            </a:endParaRPr>
          </a:p>
        </p:txBody>
      </p:sp>
      <p:sp>
        <p:nvSpPr>
          <p:cNvPr id="1031" name="Rectangle 6"/>
          <p:cNvSpPr>
            <a:spLocks noGrp="1" noChangeArrowheads="1"/>
          </p:cNvSpPr>
          <p:nvPr>
            <p:ph type="title"/>
          </p:nvPr>
        </p:nvSpPr>
        <p:spPr bwMode="auto">
          <a:xfrm>
            <a:off x="455613" y="574675"/>
            <a:ext cx="8231187" cy="655638"/>
          </a:xfrm>
          <a:prstGeom prst="rect">
            <a:avLst/>
          </a:prstGeom>
          <a:noFill/>
          <a:ln w="9525">
            <a:noFill/>
            <a:miter lim="800000"/>
            <a:headEnd/>
            <a:tailEnd/>
          </a:ln>
        </p:spPr>
        <p:txBody>
          <a:bodyPr vert="horz" wrap="square" lIns="90000" tIns="46800" rIns="90000" bIns="46800" numCol="1" anchor="ctr" anchorCtr="0" compatLnSpc="1">
            <a:prstTxWarp prst="textNoShape">
              <a:avLst/>
            </a:prstTxWarp>
          </a:bodyPr>
          <a:lstStyle/>
          <a:p>
            <a:pPr lvl="0"/>
            <a:r>
              <a:rPr lang="en-ZA" smtClean="0"/>
              <a:t>Click to edit Master title style</a:t>
            </a:r>
          </a:p>
        </p:txBody>
      </p:sp>
      <p:sp>
        <p:nvSpPr>
          <p:cNvPr id="4103" name="Line 7"/>
          <p:cNvSpPr>
            <a:spLocks noChangeShapeType="1"/>
          </p:cNvSpPr>
          <p:nvPr/>
        </p:nvSpPr>
        <p:spPr bwMode="auto">
          <a:xfrm>
            <a:off x="179388" y="6429375"/>
            <a:ext cx="8785225" cy="0"/>
          </a:xfrm>
          <a:prstGeom prst="line">
            <a:avLst/>
          </a:prstGeom>
          <a:noFill/>
          <a:ln w="22225">
            <a:solidFill>
              <a:srgbClr val="F8DC0E"/>
            </a:solidFill>
            <a:miter lim="800000"/>
            <a:headEnd/>
            <a:tailEnd/>
          </a:ln>
          <a:effectLst/>
        </p:spPr>
        <p:txBody>
          <a:bodyPr wrap="none"/>
          <a:lstStyle/>
          <a:p>
            <a:pPr>
              <a:lnSpc>
                <a:spcPct val="110000"/>
              </a:lnSpc>
              <a:defRPr/>
            </a:pPr>
            <a:endParaRPr lang="en-ZA">
              <a:cs typeface="+mn-cs"/>
            </a:endParaRPr>
          </a:p>
        </p:txBody>
      </p:sp>
      <p:sp>
        <p:nvSpPr>
          <p:cNvPr id="4104" name="Rectangle 8"/>
          <p:cNvSpPr>
            <a:spLocks noChangeArrowheads="1"/>
          </p:cNvSpPr>
          <p:nvPr/>
        </p:nvSpPr>
        <p:spPr bwMode="auto">
          <a:xfrm>
            <a:off x="3984625" y="182563"/>
            <a:ext cx="1108075" cy="274637"/>
          </a:xfrm>
          <a:prstGeom prst="rect">
            <a:avLst/>
          </a:prstGeom>
          <a:noFill/>
          <a:ln w="9525">
            <a:noFill/>
            <a:miter lim="800000"/>
            <a:headEnd/>
            <a:tailEnd/>
          </a:ln>
          <a:effectLst/>
        </p:spPr>
        <p:txBody>
          <a:bodyPr wrap="none">
            <a:spAutoFit/>
          </a:bodyPr>
          <a:lstStyle/>
          <a:p>
            <a:pPr algn="ctr">
              <a:defRPr/>
            </a:pPr>
            <a:r>
              <a:rPr lang="en-ZA" sz="1200">
                <a:solidFill>
                  <a:srgbClr val="5F5F5F"/>
                </a:solidFill>
                <a:latin typeface="Arial" charset="0"/>
                <a:cs typeface="+mn-cs"/>
              </a:rPr>
              <a:t>MAGNETISM</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a:solidFill>
            <a:srgbClr val="800080"/>
          </a:solidFill>
          <a:latin typeface="+mj-lt"/>
          <a:ea typeface="+mj-ea"/>
          <a:cs typeface="+mj-cs"/>
        </a:defRPr>
      </a:lvl1pPr>
      <a:lvl2pPr algn="ctr" rtl="0" eaLnBrk="0" fontAlgn="base" hangingPunct="0">
        <a:spcBef>
          <a:spcPct val="0"/>
        </a:spcBef>
        <a:spcAft>
          <a:spcPct val="0"/>
        </a:spcAft>
        <a:defRPr sz="3200">
          <a:solidFill>
            <a:srgbClr val="800080"/>
          </a:solidFill>
          <a:latin typeface="Arial Rounded MT Bold" pitchFamily="34" charset="0"/>
        </a:defRPr>
      </a:lvl2pPr>
      <a:lvl3pPr algn="ctr" rtl="0" eaLnBrk="0" fontAlgn="base" hangingPunct="0">
        <a:spcBef>
          <a:spcPct val="0"/>
        </a:spcBef>
        <a:spcAft>
          <a:spcPct val="0"/>
        </a:spcAft>
        <a:defRPr sz="3200">
          <a:solidFill>
            <a:srgbClr val="800080"/>
          </a:solidFill>
          <a:latin typeface="Arial Rounded MT Bold" pitchFamily="34" charset="0"/>
        </a:defRPr>
      </a:lvl3pPr>
      <a:lvl4pPr algn="ctr" rtl="0" eaLnBrk="0" fontAlgn="base" hangingPunct="0">
        <a:spcBef>
          <a:spcPct val="0"/>
        </a:spcBef>
        <a:spcAft>
          <a:spcPct val="0"/>
        </a:spcAft>
        <a:defRPr sz="3200">
          <a:solidFill>
            <a:srgbClr val="800080"/>
          </a:solidFill>
          <a:latin typeface="Arial Rounded MT Bold" pitchFamily="34" charset="0"/>
        </a:defRPr>
      </a:lvl4pPr>
      <a:lvl5pPr algn="ctr" rtl="0" eaLnBrk="0" fontAlgn="base" hangingPunct="0">
        <a:spcBef>
          <a:spcPct val="0"/>
        </a:spcBef>
        <a:spcAft>
          <a:spcPct val="0"/>
        </a:spcAft>
        <a:defRPr sz="3200">
          <a:solidFill>
            <a:srgbClr val="800080"/>
          </a:solidFill>
          <a:latin typeface="Arial Rounded MT Bold" pitchFamily="34" charset="0"/>
        </a:defRPr>
      </a:lvl5pPr>
      <a:lvl6pPr marL="457200" algn="ctr" rtl="0" fontAlgn="base">
        <a:spcBef>
          <a:spcPct val="0"/>
        </a:spcBef>
        <a:spcAft>
          <a:spcPct val="0"/>
        </a:spcAft>
        <a:defRPr sz="3200">
          <a:solidFill>
            <a:srgbClr val="800080"/>
          </a:solidFill>
          <a:latin typeface="Arial Rounded MT Bold" pitchFamily="34" charset="0"/>
        </a:defRPr>
      </a:lvl6pPr>
      <a:lvl7pPr marL="914400" algn="ctr" rtl="0" fontAlgn="base">
        <a:spcBef>
          <a:spcPct val="0"/>
        </a:spcBef>
        <a:spcAft>
          <a:spcPct val="0"/>
        </a:spcAft>
        <a:defRPr sz="3200">
          <a:solidFill>
            <a:srgbClr val="800080"/>
          </a:solidFill>
          <a:latin typeface="Arial Rounded MT Bold" pitchFamily="34" charset="0"/>
        </a:defRPr>
      </a:lvl7pPr>
      <a:lvl8pPr marL="1371600" algn="ctr" rtl="0" fontAlgn="base">
        <a:spcBef>
          <a:spcPct val="0"/>
        </a:spcBef>
        <a:spcAft>
          <a:spcPct val="0"/>
        </a:spcAft>
        <a:defRPr sz="3200">
          <a:solidFill>
            <a:srgbClr val="800080"/>
          </a:solidFill>
          <a:latin typeface="Arial Rounded MT Bold" pitchFamily="34" charset="0"/>
        </a:defRPr>
      </a:lvl8pPr>
      <a:lvl9pPr marL="1828800" algn="ctr" rtl="0" fontAlgn="base">
        <a:spcBef>
          <a:spcPct val="0"/>
        </a:spcBef>
        <a:spcAft>
          <a:spcPct val="0"/>
        </a:spcAft>
        <a:defRPr sz="3200">
          <a:solidFill>
            <a:srgbClr val="800080"/>
          </a:solidFill>
          <a:latin typeface="Arial Rounded MT Bold" pitchFamily="34" charset="0"/>
        </a:defRPr>
      </a:lvl9pPr>
    </p:titleStyle>
    <p:bodyStyle>
      <a:lvl1pPr marL="342900" indent="-342900" algn="l" rtl="0" eaLnBrk="0" fontAlgn="base" hangingPunct="0">
        <a:lnSpc>
          <a:spcPct val="110000"/>
        </a:lnSpc>
        <a:spcBef>
          <a:spcPct val="0"/>
        </a:spcBef>
        <a:spcAft>
          <a:spcPct val="0"/>
        </a:spcAft>
        <a:defRPr sz="2600">
          <a:solidFill>
            <a:srgbClr val="000066"/>
          </a:solidFill>
          <a:latin typeface="+mn-lt"/>
          <a:ea typeface="+mn-ea"/>
          <a:cs typeface="+mn-cs"/>
        </a:defRPr>
      </a:lvl1pPr>
      <a:lvl2pPr marL="179388" indent="277813" algn="l" rtl="0" eaLnBrk="0" fontAlgn="base" hangingPunct="0">
        <a:lnSpc>
          <a:spcPct val="110000"/>
        </a:lnSpc>
        <a:spcBef>
          <a:spcPct val="0"/>
        </a:spcBef>
        <a:spcAft>
          <a:spcPct val="0"/>
        </a:spcAft>
        <a:buFont typeface="Arial" charset="0"/>
        <a:defRPr sz="2400">
          <a:solidFill>
            <a:srgbClr val="000066"/>
          </a:solidFill>
          <a:latin typeface="+mn-lt"/>
        </a:defRPr>
      </a:lvl2pPr>
      <a:lvl3pPr marL="717550" indent="-358775" algn="l" rtl="0" eaLnBrk="0" fontAlgn="base" hangingPunct="0">
        <a:lnSpc>
          <a:spcPct val="110000"/>
        </a:lnSpc>
        <a:spcBef>
          <a:spcPct val="0"/>
        </a:spcBef>
        <a:spcAft>
          <a:spcPct val="0"/>
        </a:spcAft>
        <a:buBlip>
          <a:blip r:embed="rId14"/>
        </a:buBlip>
        <a:defRPr sz="2200">
          <a:solidFill>
            <a:srgbClr val="000066"/>
          </a:solidFill>
          <a:latin typeface="+mn-lt"/>
        </a:defRPr>
      </a:lvl3pPr>
      <a:lvl4pPr marL="896938" indent="474663" algn="l" rtl="0" eaLnBrk="0" fontAlgn="base" hangingPunct="0">
        <a:lnSpc>
          <a:spcPct val="120000"/>
        </a:lnSpc>
        <a:spcBef>
          <a:spcPct val="0"/>
        </a:spcBef>
        <a:spcAft>
          <a:spcPct val="0"/>
        </a:spcAft>
        <a:buSzPct val="50000"/>
        <a:buFont typeface="Arial" charset="0"/>
        <a:defRPr sz="2400">
          <a:solidFill>
            <a:srgbClr val="000066"/>
          </a:solidFill>
          <a:latin typeface="+mn-lt"/>
        </a:defRPr>
      </a:lvl4pPr>
      <a:lvl5pPr marL="1076325" indent="752475" algn="l" rtl="0" eaLnBrk="0" fontAlgn="base" hangingPunct="0">
        <a:lnSpc>
          <a:spcPct val="120000"/>
        </a:lnSpc>
        <a:spcBef>
          <a:spcPct val="0"/>
        </a:spcBef>
        <a:spcAft>
          <a:spcPct val="0"/>
        </a:spcAft>
        <a:defRPr sz="2400">
          <a:solidFill>
            <a:srgbClr val="000066"/>
          </a:solidFill>
          <a:latin typeface="+mn-lt"/>
        </a:defRPr>
      </a:lvl5pPr>
      <a:lvl6pPr marL="1533525" algn="l" rtl="0" fontAlgn="base">
        <a:lnSpc>
          <a:spcPct val="120000"/>
        </a:lnSpc>
        <a:spcBef>
          <a:spcPct val="0"/>
        </a:spcBef>
        <a:spcAft>
          <a:spcPct val="0"/>
        </a:spcAft>
        <a:defRPr sz="2400">
          <a:solidFill>
            <a:srgbClr val="000066"/>
          </a:solidFill>
          <a:latin typeface="+mn-lt"/>
        </a:defRPr>
      </a:lvl6pPr>
      <a:lvl7pPr marL="1990725" algn="l" rtl="0" fontAlgn="base">
        <a:lnSpc>
          <a:spcPct val="120000"/>
        </a:lnSpc>
        <a:spcBef>
          <a:spcPct val="0"/>
        </a:spcBef>
        <a:spcAft>
          <a:spcPct val="0"/>
        </a:spcAft>
        <a:defRPr sz="2400">
          <a:solidFill>
            <a:srgbClr val="000066"/>
          </a:solidFill>
          <a:latin typeface="+mn-lt"/>
        </a:defRPr>
      </a:lvl7pPr>
      <a:lvl8pPr marL="2447925" algn="l" rtl="0" fontAlgn="base">
        <a:lnSpc>
          <a:spcPct val="120000"/>
        </a:lnSpc>
        <a:spcBef>
          <a:spcPct val="0"/>
        </a:spcBef>
        <a:spcAft>
          <a:spcPct val="0"/>
        </a:spcAft>
        <a:defRPr sz="2400">
          <a:solidFill>
            <a:srgbClr val="000066"/>
          </a:solidFill>
          <a:latin typeface="+mn-lt"/>
        </a:defRPr>
      </a:lvl8pPr>
      <a:lvl9pPr marL="2905125" algn="l" rtl="0" fontAlgn="base">
        <a:lnSpc>
          <a:spcPct val="120000"/>
        </a:lnSpc>
        <a:spcBef>
          <a:spcPct val="0"/>
        </a:spcBef>
        <a:spcAft>
          <a:spcPct val="0"/>
        </a:spcAft>
        <a:defRPr sz="24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26.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31.bin"/><Relationship Id="rId5" Type="http://schemas.openxmlformats.org/officeDocument/2006/relationships/image" Target="../media/image25.wmf"/><Relationship Id="rId4" Type="http://schemas.openxmlformats.org/officeDocument/2006/relationships/oleObject" Target="../embeddings/oleObject30.bin"/></Relationships>
</file>

<file path=ppt/slides/_rels/slide11.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34.bin"/><Relationship Id="rId3" Type="http://schemas.openxmlformats.org/officeDocument/2006/relationships/notesSlide" Target="../notesSlides/notesSlide12.xml"/><Relationship Id="rId7" Type="http://schemas.openxmlformats.org/officeDocument/2006/relationships/image" Target="../media/image29.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33.bin"/><Relationship Id="rId11" Type="http://schemas.openxmlformats.org/officeDocument/2006/relationships/image" Target="../media/image31.wmf"/><Relationship Id="rId5" Type="http://schemas.openxmlformats.org/officeDocument/2006/relationships/image" Target="../media/image28.wmf"/><Relationship Id="rId10" Type="http://schemas.openxmlformats.org/officeDocument/2006/relationships/oleObject" Target="../embeddings/oleObject35.bin"/><Relationship Id="rId4" Type="http://schemas.openxmlformats.org/officeDocument/2006/relationships/oleObject" Target="../embeddings/oleObject32.bin"/><Relationship Id="rId9" Type="http://schemas.openxmlformats.org/officeDocument/2006/relationships/image" Target="../media/image30.wmf"/></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38.bin"/><Relationship Id="rId3" Type="http://schemas.openxmlformats.org/officeDocument/2006/relationships/notesSlide" Target="../notesSlides/notesSlide13.xml"/><Relationship Id="rId7" Type="http://schemas.openxmlformats.org/officeDocument/2006/relationships/image" Target="../media/image32.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37.bin"/><Relationship Id="rId5" Type="http://schemas.openxmlformats.org/officeDocument/2006/relationships/image" Target="../media/image28.wmf"/><Relationship Id="rId4" Type="http://schemas.openxmlformats.org/officeDocument/2006/relationships/oleObject" Target="../embeddings/oleObject36.bin"/><Relationship Id="rId9" Type="http://schemas.openxmlformats.org/officeDocument/2006/relationships/image" Target="../media/image33.w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41.bin"/><Relationship Id="rId3" Type="http://schemas.openxmlformats.org/officeDocument/2006/relationships/notesSlide" Target="../notesSlides/notesSlide15.xml"/><Relationship Id="rId7" Type="http://schemas.openxmlformats.org/officeDocument/2006/relationships/image" Target="../media/image34.w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40.bin"/><Relationship Id="rId11" Type="http://schemas.openxmlformats.org/officeDocument/2006/relationships/image" Target="../media/image36.wmf"/><Relationship Id="rId5" Type="http://schemas.openxmlformats.org/officeDocument/2006/relationships/image" Target="../media/image2.wmf"/><Relationship Id="rId10" Type="http://schemas.openxmlformats.org/officeDocument/2006/relationships/oleObject" Target="../embeddings/oleObject42.bin"/><Relationship Id="rId4" Type="http://schemas.openxmlformats.org/officeDocument/2006/relationships/oleObject" Target="../embeddings/oleObject39.bin"/><Relationship Id="rId9" Type="http://schemas.openxmlformats.org/officeDocument/2006/relationships/image" Target="../media/image35.wmf"/></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45.bin"/><Relationship Id="rId13" Type="http://schemas.openxmlformats.org/officeDocument/2006/relationships/image" Target="../media/image36.wmf"/><Relationship Id="rId3" Type="http://schemas.openxmlformats.org/officeDocument/2006/relationships/notesSlide" Target="../notesSlides/notesSlide16.xml"/><Relationship Id="rId7" Type="http://schemas.openxmlformats.org/officeDocument/2006/relationships/image" Target="../media/image35.wmf"/><Relationship Id="rId12" Type="http://schemas.openxmlformats.org/officeDocument/2006/relationships/oleObject" Target="../embeddings/oleObject48.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44.bin"/><Relationship Id="rId11" Type="http://schemas.openxmlformats.org/officeDocument/2006/relationships/oleObject" Target="../embeddings/oleObject47.bin"/><Relationship Id="rId5" Type="http://schemas.openxmlformats.org/officeDocument/2006/relationships/image" Target="../media/image2.wmf"/><Relationship Id="rId10" Type="http://schemas.openxmlformats.org/officeDocument/2006/relationships/image" Target="../media/image34.wmf"/><Relationship Id="rId4" Type="http://schemas.openxmlformats.org/officeDocument/2006/relationships/oleObject" Target="../embeddings/oleObject43.bin"/><Relationship Id="rId9" Type="http://schemas.openxmlformats.org/officeDocument/2006/relationships/oleObject" Target="../embeddings/oleObject46.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51.bin"/><Relationship Id="rId13" Type="http://schemas.openxmlformats.org/officeDocument/2006/relationships/image" Target="../media/image37.wmf"/><Relationship Id="rId18" Type="http://schemas.openxmlformats.org/officeDocument/2006/relationships/oleObject" Target="../embeddings/oleObject56.bin"/><Relationship Id="rId3" Type="http://schemas.openxmlformats.org/officeDocument/2006/relationships/notesSlide" Target="../notesSlides/notesSlide17.xml"/><Relationship Id="rId7" Type="http://schemas.openxmlformats.org/officeDocument/2006/relationships/image" Target="../media/image34.wmf"/><Relationship Id="rId12" Type="http://schemas.openxmlformats.org/officeDocument/2006/relationships/oleObject" Target="../embeddings/oleObject53.bin"/><Relationship Id="rId17" Type="http://schemas.openxmlformats.org/officeDocument/2006/relationships/image" Target="../media/image39.wmf"/><Relationship Id="rId2" Type="http://schemas.openxmlformats.org/officeDocument/2006/relationships/slideLayout" Target="../slideLayouts/slideLayout2.xml"/><Relationship Id="rId16" Type="http://schemas.openxmlformats.org/officeDocument/2006/relationships/oleObject" Target="../embeddings/oleObject55.bin"/><Relationship Id="rId1" Type="http://schemas.openxmlformats.org/officeDocument/2006/relationships/vmlDrawing" Target="../drawings/vmlDrawing11.vml"/><Relationship Id="rId6" Type="http://schemas.openxmlformats.org/officeDocument/2006/relationships/oleObject" Target="../embeddings/oleObject50.bin"/><Relationship Id="rId11" Type="http://schemas.openxmlformats.org/officeDocument/2006/relationships/image" Target="../media/image36.wmf"/><Relationship Id="rId5" Type="http://schemas.openxmlformats.org/officeDocument/2006/relationships/image" Target="../media/image2.wmf"/><Relationship Id="rId15" Type="http://schemas.openxmlformats.org/officeDocument/2006/relationships/image" Target="../media/image38.wmf"/><Relationship Id="rId10" Type="http://schemas.openxmlformats.org/officeDocument/2006/relationships/oleObject" Target="../embeddings/oleObject52.bin"/><Relationship Id="rId19" Type="http://schemas.openxmlformats.org/officeDocument/2006/relationships/image" Target="../media/image40.wmf"/><Relationship Id="rId4" Type="http://schemas.openxmlformats.org/officeDocument/2006/relationships/oleObject" Target="../embeddings/oleObject49.bin"/><Relationship Id="rId9" Type="http://schemas.openxmlformats.org/officeDocument/2006/relationships/image" Target="../media/image35.wmf"/><Relationship Id="rId14" Type="http://schemas.openxmlformats.org/officeDocument/2006/relationships/oleObject" Target="../embeddings/oleObject54.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59.bin"/><Relationship Id="rId3" Type="http://schemas.openxmlformats.org/officeDocument/2006/relationships/notesSlide" Target="../notesSlides/notesSlide18.xml"/><Relationship Id="rId7" Type="http://schemas.openxmlformats.org/officeDocument/2006/relationships/image" Target="../media/image40.wmf"/><Relationship Id="rId12" Type="http://schemas.openxmlformats.org/officeDocument/2006/relationships/image" Target="../media/image42.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58.bin"/><Relationship Id="rId11" Type="http://schemas.openxmlformats.org/officeDocument/2006/relationships/oleObject" Target="../embeddings/oleObject61.bin"/><Relationship Id="rId5" Type="http://schemas.openxmlformats.org/officeDocument/2006/relationships/image" Target="../media/image2.wmf"/><Relationship Id="rId10" Type="http://schemas.openxmlformats.org/officeDocument/2006/relationships/oleObject" Target="../embeddings/oleObject60.bin"/><Relationship Id="rId4" Type="http://schemas.openxmlformats.org/officeDocument/2006/relationships/oleObject" Target="../embeddings/oleObject57.bin"/><Relationship Id="rId9" Type="http://schemas.openxmlformats.org/officeDocument/2006/relationships/image" Target="../media/image41.wmf"/></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64.bin"/><Relationship Id="rId13" Type="http://schemas.openxmlformats.org/officeDocument/2006/relationships/image" Target="../media/image46.wmf"/><Relationship Id="rId18" Type="http://schemas.openxmlformats.org/officeDocument/2006/relationships/oleObject" Target="../embeddings/oleObject69.bin"/><Relationship Id="rId3" Type="http://schemas.openxmlformats.org/officeDocument/2006/relationships/notesSlide" Target="../notesSlides/notesSlide19.xml"/><Relationship Id="rId21" Type="http://schemas.openxmlformats.org/officeDocument/2006/relationships/image" Target="../media/image31.wmf"/><Relationship Id="rId7" Type="http://schemas.openxmlformats.org/officeDocument/2006/relationships/image" Target="../media/image44.wmf"/><Relationship Id="rId12" Type="http://schemas.openxmlformats.org/officeDocument/2006/relationships/oleObject" Target="../embeddings/oleObject66.bin"/><Relationship Id="rId17" Type="http://schemas.openxmlformats.org/officeDocument/2006/relationships/image" Target="../media/image48.wmf"/><Relationship Id="rId2" Type="http://schemas.openxmlformats.org/officeDocument/2006/relationships/slideLayout" Target="../slideLayouts/slideLayout2.xml"/><Relationship Id="rId16" Type="http://schemas.openxmlformats.org/officeDocument/2006/relationships/oleObject" Target="../embeddings/oleObject68.bin"/><Relationship Id="rId20" Type="http://schemas.openxmlformats.org/officeDocument/2006/relationships/oleObject" Target="../embeddings/oleObject70.bin"/><Relationship Id="rId1" Type="http://schemas.openxmlformats.org/officeDocument/2006/relationships/vmlDrawing" Target="../drawings/vmlDrawing13.vml"/><Relationship Id="rId6" Type="http://schemas.openxmlformats.org/officeDocument/2006/relationships/oleObject" Target="../embeddings/oleObject63.bin"/><Relationship Id="rId11" Type="http://schemas.openxmlformats.org/officeDocument/2006/relationships/image" Target="../media/image45.wmf"/><Relationship Id="rId24" Type="http://schemas.openxmlformats.org/officeDocument/2006/relationships/oleObject" Target="../embeddings/oleObject73.bin"/><Relationship Id="rId5" Type="http://schemas.openxmlformats.org/officeDocument/2006/relationships/image" Target="../media/image43.wmf"/><Relationship Id="rId15" Type="http://schemas.openxmlformats.org/officeDocument/2006/relationships/image" Target="../media/image47.wmf"/><Relationship Id="rId23" Type="http://schemas.openxmlformats.org/officeDocument/2006/relationships/oleObject" Target="../embeddings/oleObject72.bin"/><Relationship Id="rId10" Type="http://schemas.openxmlformats.org/officeDocument/2006/relationships/oleObject" Target="../embeddings/oleObject65.bin"/><Relationship Id="rId19" Type="http://schemas.openxmlformats.org/officeDocument/2006/relationships/image" Target="../media/image49.wmf"/><Relationship Id="rId4" Type="http://schemas.openxmlformats.org/officeDocument/2006/relationships/oleObject" Target="../embeddings/oleObject62.bin"/><Relationship Id="rId9" Type="http://schemas.openxmlformats.org/officeDocument/2006/relationships/image" Target="../media/image11.wmf"/><Relationship Id="rId14" Type="http://schemas.openxmlformats.org/officeDocument/2006/relationships/oleObject" Target="../embeddings/oleObject67.bin"/><Relationship Id="rId22" Type="http://schemas.openxmlformats.org/officeDocument/2006/relationships/oleObject" Target="../embeddings/oleObject71.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image" Target="../media/image11.wmf"/><Relationship Id="rId13" Type="http://schemas.openxmlformats.org/officeDocument/2006/relationships/oleObject" Target="../embeddings/oleObject78.bin"/><Relationship Id="rId18" Type="http://schemas.openxmlformats.org/officeDocument/2006/relationships/image" Target="../media/image31.wmf"/><Relationship Id="rId3" Type="http://schemas.openxmlformats.org/officeDocument/2006/relationships/notesSlide" Target="../notesSlides/notesSlide20.xml"/><Relationship Id="rId7" Type="http://schemas.openxmlformats.org/officeDocument/2006/relationships/oleObject" Target="../embeddings/oleObject75.bin"/><Relationship Id="rId12" Type="http://schemas.openxmlformats.org/officeDocument/2006/relationships/image" Target="../media/image51.wmf"/><Relationship Id="rId17" Type="http://schemas.openxmlformats.org/officeDocument/2006/relationships/oleObject" Target="../embeddings/oleObject80.bin"/><Relationship Id="rId2" Type="http://schemas.openxmlformats.org/officeDocument/2006/relationships/slideLayout" Target="../slideLayouts/slideLayout2.xml"/><Relationship Id="rId16" Type="http://schemas.openxmlformats.org/officeDocument/2006/relationships/image" Target="../media/image52.wmf"/><Relationship Id="rId20" Type="http://schemas.openxmlformats.org/officeDocument/2006/relationships/oleObject" Target="../embeddings/oleObject82.bin"/><Relationship Id="rId1" Type="http://schemas.openxmlformats.org/officeDocument/2006/relationships/vmlDrawing" Target="../drawings/vmlDrawing14.vml"/><Relationship Id="rId6" Type="http://schemas.openxmlformats.org/officeDocument/2006/relationships/image" Target="../media/image44.wmf"/><Relationship Id="rId11" Type="http://schemas.openxmlformats.org/officeDocument/2006/relationships/oleObject" Target="../embeddings/oleObject77.bin"/><Relationship Id="rId5" Type="http://schemas.openxmlformats.org/officeDocument/2006/relationships/oleObject" Target="../embeddings/oleObject74.bin"/><Relationship Id="rId15" Type="http://schemas.openxmlformats.org/officeDocument/2006/relationships/oleObject" Target="../embeddings/oleObject79.bin"/><Relationship Id="rId10" Type="http://schemas.openxmlformats.org/officeDocument/2006/relationships/image" Target="../media/image50.wmf"/><Relationship Id="rId19" Type="http://schemas.openxmlformats.org/officeDocument/2006/relationships/oleObject" Target="../embeddings/oleObject81.bin"/><Relationship Id="rId4" Type="http://schemas.openxmlformats.org/officeDocument/2006/relationships/image" Target="../media/image1.png"/><Relationship Id="rId9" Type="http://schemas.openxmlformats.org/officeDocument/2006/relationships/oleObject" Target="../embeddings/oleObject76.bin"/><Relationship Id="rId14" Type="http://schemas.openxmlformats.org/officeDocument/2006/relationships/image" Target="../media/image13.wmf"/></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85.bin"/><Relationship Id="rId13" Type="http://schemas.openxmlformats.org/officeDocument/2006/relationships/image" Target="../media/image57.wmf"/><Relationship Id="rId18" Type="http://schemas.openxmlformats.org/officeDocument/2006/relationships/oleObject" Target="../embeddings/oleObject90.bin"/><Relationship Id="rId3" Type="http://schemas.openxmlformats.org/officeDocument/2006/relationships/notesSlide" Target="../notesSlides/notesSlide21.xml"/><Relationship Id="rId7" Type="http://schemas.openxmlformats.org/officeDocument/2006/relationships/image" Target="../media/image54.wmf"/><Relationship Id="rId12" Type="http://schemas.openxmlformats.org/officeDocument/2006/relationships/oleObject" Target="../embeddings/oleObject87.bin"/><Relationship Id="rId17" Type="http://schemas.openxmlformats.org/officeDocument/2006/relationships/image" Target="../media/image59.wmf"/><Relationship Id="rId2" Type="http://schemas.openxmlformats.org/officeDocument/2006/relationships/slideLayout" Target="../slideLayouts/slideLayout7.xml"/><Relationship Id="rId16" Type="http://schemas.openxmlformats.org/officeDocument/2006/relationships/oleObject" Target="../embeddings/oleObject89.bin"/><Relationship Id="rId20" Type="http://schemas.openxmlformats.org/officeDocument/2006/relationships/oleObject" Target="../embeddings/oleObject91.bin"/><Relationship Id="rId1" Type="http://schemas.openxmlformats.org/officeDocument/2006/relationships/vmlDrawing" Target="../drawings/vmlDrawing15.vml"/><Relationship Id="rId6" Type="http://schemas.openxmlformats.org/officeDocument/2006/relationships/oleObject" Target="../embeddings/oleObject84.bin"/><Relationship Id="rId11" Type="http://schemas.openxmlformats.org/officeDocument/2006/relationships/image" Target="../media/image56.wmf"/><Relationship Id="rId5" Type="http://schemas.openxmlformats.org/officeDocument/2006/relationships/image" Target="../media/image53.wmf"/><Relationship Id="rId15" Type="http://schemas.openxmlformats.org/officeDocument/2006/relationships/image" Target="../media/image58.wmf"/><Relationship Id="rId10" Type="http://schemas.openxmlformats.org/officeDocument/2006/relationships/oleObject" Target="../embeddings/oleObject86.bin"/><Relationship Id="rId19" Type="http://schemas.openxmlformats.org/officeDocument/2006/relationships/image" Target="../media/image31.wmf"/><Relationship Id="rId4" Type="http://schemas.openxmlformats.org/officeDocument/2006/relationships/oleObject" Target="../embeddings/oleObject83.bin"/><Relationship Id="rId9" Type="http://schemas.openxmlformats.org/officeDocument/2006/relationships/image" Target="../media/image55.wmf"/><Relationship Id="rId14" Type="http://schemas.openxmlformats.org/officeDocument/2006/relationships/oleObject" Target="../embeddings/oleObject88.bin"/></Relationships>
</file>

<file path=ppt/slides/_rels/slide22.xml.rels><?xml version="1.0" encoding="UTF-8" standalone="yes"?>
<Relationships xmlns="http://schemas.openxmlformats.org/package/2006/relationships"><Relationship Id="rId8" Type="http://schemas.openxmlformats.org/officeDocument/2006/relationships/image" Target="../media/image54.wmf"/><Relationship Id="rId13" Type="http://schemas.openxmlformats.org/officeDocument/2006/relationships/oleObject" Target="../embeddings/oleObject96.bin"/><Relationship Id="rId3" Type="http://schemas.openxmlformats.org/officeDocument/2006/relationships/notesSlide" Target="../notesSlides/notesSlide22.xml"/><Relationship Id="rId7" Type="http://schemas.openxmlformats.org/officeDocument/2006/relationships/oleObject" Target="../embeddings/oleObject93.bin"/><Relationship Id="rId12" Type="http://schemas.openxmlformats.org/officeDocument/2006/relationships/image" Target="../media/image59.wmf"/><Relationship Id="rId2" Type="http://schemas.openxmlformats.org/officeDocument/2006/relationships/slideLayout" Target="../slideLayouts/slideLayout2.xml"/><Relationship Id="rId16" Type="http://schemas.openxmlformats.org/officeDocument/2006/relationships/image" Target="../media/image31.wmf"/><Relationship Id="rId1" Type="http://schemas.openxmlformats.org/officeDocument/2006/relationships/vmlDrawing" Target="../drawings/vmlDrawing16.vml"/><Relationship Id="rId6" Type="http://schemas.openxmlformats.org/officeDocument/2006/relationships/image" Target="../media/image53.wmf"/><Relationship Id="rId11" Type="http://schemas.openxmlformats.org/officeDocument/2006/relationships/oleObject" Target="../embeddings/oleObject95.bin"/><Relationship Id="rId5" Type="http://schemas.openxmlformats.org/officeDocument/2006/relationships/oleObject" Target="../embeddings/oleObject92.bin"/><Relationship Id="rId15" Type="http://schemas.openxmlformats.org/officeDocument/2006/relationships/oleObject" Target="../embeddings/oleObject97.bin"/><Relationship Id="rId10" Type="http://schemas.openxmlformats.org/officeDocument/2006/relationships/image" Target="../media/image56.wmf"/><Relationship Id="rId4" Type="http://schemas.openxmlformats.org/officeDocument/2006/relationships/image" Target="../media/image1.png"/><Relationship Id="rId9" Type="http://schemas.openxmlformats.org/officeDocument/2006/relationships/oleObject" Target="../embeddings/oleObject94.bin"/><Relationship Id="rId14" Type="http://schemas.openxmlformats.org/officeDocument/2006/relationships/image" Target="../media/image60.wmf"/></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100.bin"/><Relationship Id="rId3" Type="http://schemas.openxmlformats.org/officeDocument/2006/relationships/notesSlide" Target="../notesSlides/notesSlide23.xml"/><Relationship Id="rId7" Type="http://schemas.openxmlformats.org/officeDocument/2006/relationships/image" Target="../media/image61.wmf"/><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oleObject" Target="../embeddings/oleObject99.bin"/><Relationship Id="rId5" Type="http://schemas.openxmlformats.org/officeDocument/2006/relationships/image" Target="../media/image2.wmf"/><Relationship Id="rId4" Type="http://schemas.openxmlformats.org/officeDocument/2006/relationships/oleObject" Target="../embeddings/oleObject98.bin"/><Relationship Id="rId9" Type="http://schemas.openxmlformats.org/officeDocument/2006/relationships/image" Target="../media/image62.wmf"/></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103.bin"/><Relationship Id="rId13" Type="http://schemas.openxmlformats.org/officeDocument/2006/relationships/oleObject" Target="../embeddings/oleObject106.bin"/><Relationship Id="rId18" Type="http://schemas.openxmlformats.org/officeDocument/2006/relationships/image" Target="../media/image68.wmf"/><Relationship Id="rId3" Type="http://schemas.openxmlformats.org/officeDocument/2006/relationships/notesSlide" Target="../notesSlides/notesSlide24.xml"/><Relationship Id="rId21" Type="http://schemas.openxmlformats.org/officeDocument/2006/relationships/image" Target="../media/image69.wmf"/><Relationship Id="rId7" Type="http://schemas.openxmlformats.org/officeDocument/2006/relationships/image" Target="../media/image64.wmf"/><Relationship Id="rId12" Type="http://schemas.openxmlformats.org/officeDocument/2006/relationships/oleObject" Target="../embeddings/oleObject105.bin"/><Relationship Id="rId17" Type="http://schemas.openxmlformats.org/officeDocument/2006/relationships/oleObject" Target="../embeddings/oleObject109.bin"/><Relationship Id="rId25" Type="http://schemas.openxmlformats.org/officeDocument/2006/relationships/image" Target="../media/image71.wmf"/><Relationship Id="rId2" Type="http://schemas.openxmlformats.org/officeDocument/2006/relationships/slideLayout" Target="../slideLayouts/slideLayout2.xml"/><Relationship Id="rId16" Type="http://schemas.openxmlformats.org/officeDocument/2006/relationships/oleObject" Target="../embeddings/oleObject108.bin"/><Relationship Id="rId20" Type="http://schemas.openxmlformats.org/officeDocument/2006/relationships/oleObject" Target="../embeddings/oleObject111.bin"/><Relationship Id="rId1" Type="http://schemas.openxmlformats.org/officeDocument/2006/relationships/vmlDrawing" Target="../drawings/vmlDrawing18.vml"/><Relationship Id="rId6" Type="http://schemas.openxmlformats.org/officeDocument/2006/relationships/oleObject" Target="../embeddings/oleObject102.bin"/><Relationship Id="rId11" Type="http://schemas.openxmlformats.org/officeDocument/2006/relationships/image" Target="../media/image66.wmf"/><Relationship Id="rId24" Type="http://schemas.openxmlformats.org/officeDocument/2006/relationships/oleObject" Target="../embeddings/oleObject113.bin"/><Relationship Id="rId5" Type="http://schemas.openxmlformats.org/officeDocument/2006/relationships/image" Target="../media/image63.wmf"/><Relationship Id="rId15" Type="http://schemas.openxmlformats.org/officeDocument/2006/relationships/oleObject" Target="../embeddings/oleObject107.bin"/><Relationship Id="rId23" Type="http://schemas.openxmlformats.org/officeDocument/2006/relationships/image" Target="../media/image70.wmf"/><Relationship Id="rId10" Type="http://schemas.openxmlformats.org/officeDocument/2006/relationships/oleObject" Target="../embeddings/oleObject104.bin"/><Relationship Id="rId19" Type="http://schemas.openxmlformats.org/officeDocument/2006/relationships/oleObject" Target="../embeddings/oleObject110.bin"/><Relationship Id="rId4" Type="http://schemas.openxmlformats.org/officeDocument/2006/relationships/oleObject" Target="../embeddings/oleObject101.bin"/><Relationship Id="rId9" Type="http://schemas.openxmlformats.org/officeDocument/2006/relationships/image" Target="../media/image65.wmf"/><Relationship Id="rId14" Type="http://schemas.openxmlformats.org/officeDocument/2006/relationships/image" Target="../media/image67.wmf"/><Relationship Id="rId22" Type="http://schemas.openxmlformats.org/officeDocument/2006/relationships/oleObject" Target="../embeddings/oleObject112.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116.bin"/><Relationship Id="rId13" Type="http://schemas.openxmlformats.org/officeDocument/2006/relationships/image" Target="../media/image76.wmf"/><Relationship Id="rId18" Type="http://schemas.openxmlformats.org/officeDocument/2006/relationships/oleObject" Target="../embeddings/oleObject121.bin"/><Relationship Id="rId3" Type="http://schemas.openxmlformats.org/officeDocument/2006/relationships/notesSlide" Target="../notesSlides/notesSlide25.xml"/><Relationship Id="rId7" Type="http://schemas.openxmlformats.org/officeDocument/2006/relationships/image" Target="../media/image73.wmf"/><Relationship Id="rId12" Type="http://schemas.openxmlformats.org/officeDocument/2006/relationships/oleObject" Target="../embeddings/oleObject118.bin"/><Relationship Id="rId17" Type="http://schemas.openxmlformats.org/officeDocument/2006/relationships/image" Target="../media/image78.wmf"/><Relationship Id="rId2" Type="http://schemas.openxmlformats.org/officeDocument/2006/relationships/slideLayout" Target="../slideLayouts/slideLayout12.xml"/><Relationship Id="rId16" Type="http://schemas.openxmlformats.org/officeDocument/2006/relationships/oleObject" Target="../embeddings/oleObject120.bin"/><Relationship Id="rId1" Type="http://schemas.openxmlformats.org/officeDocument/2006/relationships/vmlDrawing" Target="../drawings/vmlDrawing19.vml"/><Relationship Id="rId6" Type="http://schemas.openxmlformats.org/officeDocument/2006/relationships/oleObject" Target="../embeddings/oleObject115.bin"/><Relationship Id="rId11" Type="http://schemas.openxmlformats.org/officeDocument/2006/relationships/image" Target="../media/image75.wmf"/><Relationship Id="rId5" Type="http://schemas.openxmlformats.org/officeDocument/2006/relationships/image" Target="../media/image72.wmf"/><Relationship Id="rId15" Type="http://schemas.openxmlformats.org/officeDocument/2006/relationships/image" Target="../media/image77.wmf"/><Relationship Id="rId10" Type="http://schemas.openxmlformats.org/officeDocument/2006/relationships/oleObject" Target="../embeddings/oleObject117.bin"/><Relationship Id="rId19" Type="http://schemas.openxmlformats.org/officeDocument/2006/relationships/image" Target="../media/image79.wmf"/><Relationship Id="rId4" Type="http://schemas.openxmlformats.org/officeDocument/2006/relationships/oleObject" Target="../embeddings/oleObject114.bin"/><Relationship Id="rId9" Type="http://schemas.openxmlformats.org/officeDocument/2006/relationships/image" Target="../media/image74.wmf"/><Relationship Id="rId14" Type="http://schemas.openxmlformats.org/officeDocument/2006/relationships/oleObject" Target="../embeddings/oleObject119.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vmlDrawing" Target="../drawings/vmlDrawing20.vml"/><Relationship Id="rId5" Type="http://schemas.openxmlformats.org/officeDocument/2006/relationships/image" Target="../media/image80.wmf"/><Relationship Id="rId4" Type="http://schemas.openxmlformats.org/officeDocument/2006/relationships/oleObject" Target="../embeddings/oleObject122.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3.wmf"/><Relationship Id="rId13" Type="http://schemas.openxmlformats.org/officeDocument/2006/relationships/oleObject" Target="../embeddings/oleObject6.bin"/><Relationship Id="rId3" Type="http://schemas.openxmlformats.org/officeDocument/2006/relationships/notesSlide" Target="../notesSlides/notesSlide3.xml"/><Relationship Id="rId7" Type="http://schemas.openxmlformats.org/officeDocument/2006/relationships/oleObject" Target="../embeddings/oleObject3.bin"/><Relationship Id="rId12" Type="http://schemas.openxmlformats.org/officeDocument/2006/relationships/image" Target="../media/image5.wmf"/><Relationship Id="rId17" Type="http://schemas.openxmlformats.org/officeDocument/2006/relationships/image" Target="../media/image7.wmf"/><Relationship Id="rId2" Type="http://schemas.openxmlformats.org/officeDocument/2006/relationships/slideLayout" Target="../slideLayouts/slideLayout2.xml"/><Relationship Id="rId16" Type="http://schemas.openxmlformats.org/officeDocument/2006/relationships/oleObject" Target="../embeddings/oleObject8.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oleObject" Target="../embeddings/oleObject5.bin"/><Relationship Id="rId5" Type="http://schemas.openxmlformats.org/officeDocument/2006/relationships/image" Target="../media/image2.wmf"/><Relationship Id="rId15" Type="http://schemas.openxmlformats.org/officeDocument/2006/relationships/image" Target="../media/image6.wmf"/><Relationship Id="rId10" Type="http://schemas.openxmlformats.org/officeDocument/2006/relationships/image" Target="../media/image4.wmf"/><Relationship Id="rId4" Type="http://schemas.openxmlformats.org/officeDocument/2006/relationships/oleObject" Target="../embeddings/oleObject1.bin"/><Relationship Id="rId9" Type="http://schemas.openxmlformats.org/officeDocument/2006/relationships/oleObject" Target="../embeddings/oleObject4.bin"/><Relationship Id="rId14" Type="http://schemas.openxmlformats.org/officeDocument/2006/relationships/oleObject" Target="../embeddings/oleObject7.bin"/></Relationships>
</file>

<file path=ppt/slides/_rels/slide4.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oleObject" Target="../embeddings/oleObject13.bin"/><Relationship Id="rId18" Type="http://schemas.openxmlformats.org/officeDocument/2006/relationships/oleObject" Target="../embeddings/oleObject16.bin"/><Relationship Id="rId3" Type="http://schemas.openxmlformats.org/officeDocument/2006/relationships/notesSlide" Target="../notesSlides/notesSlide4.xml"/><Relationship Id="rId21" Type="http://schemas.openxmlformats.org/officeDocument/2006/relationships/oleObject" Target="../embeddings/oleObject18.bin"/><Relationship Id="rId7" Type="http://schemas.openxmlformats.org/officeDocument/2006/relationships/image" Target="../media/image9.wmf"/><Relationship Id="rId12" Type="http://schemas.openxmlformats.org/officeDocument/2006/relationships/image" Target="../media/image11.wmf"/><Relationship Id="rId17" Type="http://schemas.openxmlformats.org/officeDocument/2006/relationships/oleObject" Target="../embeddings/oleObject15.bin"/><Relationship Id="rId2" Type="http://schemas.openxmlformats.org/officeDocument/2006/relationships/slideLayout" Target="../slideLayouts/slideLayout2.xml"/><Relationship Id="rId16" Type="http://schemas.openxmlformats.org/officeDocument/2006/relationships/image" Target="../media/image13.wmf"/><Relationship Id="rId20" Type="http://schemas.openxmlformats.org/officeDocument/2006/relationships/oleObject" Target="../embeddings/oleObject17.bin"/><Relationship Id="rId1" Type="http://schemas.openxmlformats.org/officeDocument/2006/relationships/vmlDrawing" Target="../drawings/vmlDrawing2.vml"/><Relationship Id="rId6" Type="http://schemas.openxmlformats.org/officeDocument/2006/relationships/oleObject" Target="../embeddings/oleObject10.bin"/><Relationship Id="rId11" Type="http://schemas.openxmlformats.org/officeDocument/2006/relationships/oleObject" Target="../embeddings/oleObject12.bin"/><Relationship Id="rId24" Type="http://schemas.openxmlformats.org/officeDocument/2006/relationships/image" Target="../media/image16.wmf"/><Relationship Id="rId5" Type="http://schemas.openxmlformats.org/officeDocument/2006/relationships/image" Target="../media/image8.wmf"/><Relationship Id="rId15" Type="http://schemas.openxmlformats.org/officeDocument/2006/relationships/oleObject" Target="../embeddings/oleObject14.bin"/><Relationship Id="rId23" Type="http://schemas.openxmlformats.org/officeDocument/2006/relationships/oleObject" Target="../embeddings/oleObject19.bin"/><Relationship Id="rId10" Type="http://schemas.openxmlformats.org/officeDocument/2006/relationships/image" Target="../media/image10.wmf"/><Relationship Id="rId19" Type="http://schemas.openxmlformats.org/officeDocument/2006/relationships/image" Target="../media/image14.wmf"/><Relationship Id="rId4" Type="http://schemas.openxmlformats.org/officeDocument/2006/relationships/oleObject" Target="../embeddings/oleObject9.bin"/><Relationship Id="rId9" Type="http://schemas.openxmlformats.org/officeDocument/2006/relationships/oleObject" Target="../embeddings/oleObject11.bin"/><Relationship Id="rId14" Type="http://schemas.openxmlformats.org/officeDocument/2006/relationships/image" Target="../media/image12.wmf"/><Relationship Id="rId22" Type="http://schemas.openxmlformats.org/officeDocument/2006/relationships/image" Target="../media/image15.wmf"/></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2.wmf"/><Relationship Id="rId4" Type="http://schemas.openxmlformats.org/officeDocument/2006/relationships/oleObject" Target="../embeddings/oleObject20.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23.bin"/><Relationship Id="rId13" Type="http://schemas.openxmlformats.org/officeDocument/2006/relationships/image" Target="../media/image21.wmf"/><Relationship Id="rId3" Type="http://schemas.openxmlformats.org/officeDocument/2006/relationships/notesSlide" Target="../notesSlides/notesSlide6.xml"/><Relationship Id="rId7" Type="http://schemas.openxmlformats.org/officeDocument/2006/relationships/image" Target="../media/image18.wmf"/><Relationship Id="rId12" Type="http://schemas.openxmlformats.org/officeDocument/2006/relationships/oleObject" Target="../embeddings/oleObject25.bin"/><Relationship Id="rId17" Type="http://schemas.openxmlformats.org/officeDocument/2006/relationships/oleObject" Target="../embeddings/oleObject28.bin"/><Relationship Id="rId2" Type="http://schemas.openxmlformats.org/officeDocument/2006/relationships/slideLayout" Target="../slideLayouts/slideLayout2.xml"/><Relationship Id="rId16" Type="http://schemas.openxmlformats.org/officeDocument/2006/relationships/oleObject" Target="../embeddings/oleObject27.bin"/><Relationship Id="rId1" Type="http://schemas.openxmlformats.org/officeDocument/2006/relationships/vmlDrawing" Target="../drawings/vmlDrawing4.vml"/><Relationship Id="rId6" Type="http://schemas.openxmlformats.org/officeDocument/2006/relationships/oleObject" Target="../embeddings/oleObject22.bin"/><Relationship Id="rId11" Type="http://schemas.openxmlformats.org/officeDocument/2006/relationships/image" Target="../media/image20.wmf"/><Relationship Id="rId5" Type="http://schemas.openxmlformats.org/officeDocument/2006/relationships/image" Target="../media/image17.wmf"/><Relationship Id="rId15" Type="http://schemas.openxmlformats.org/officeDocument/2006/relationships/image" Target="../media/image22.wmf"/><Relationship Id="rId10" Type="http://schemas.openxmlformats.org/officeDocument/2006/relationships/oleObject" Target="../embeddings/oleObject24.bin"/><Relationship Id="rId4" Type="http://schemas.openxmlformats.org/officeDocument/2006/relationships/oleObject" Target="../embeddings/oleObject21.bin"/><Relationship Id="rId9" Type="http://schemas.openxmlformats.org/officeDocument/2006/relationships/image" Target="../media/image19.wmf"/><Relationship Id="rId14" Type="http://schemas.openxmlformats.org/officeDocument/2006/relationships/oleObject" Target="../embeddings/oleObject26.bin"/></Relationships>
</file>

<file path=ppt/slides/_rels/slide7.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24.wmf"/><Relationship Id="rId4" Type="http://schemas.openxmlformats.org/officeDocument/2006/relationships/oleObject" Target="../embeddings/oleObject29.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1885786" y="1661013"/>
            <a:ext cx="5388311" cy="3418501"/>
          </a:xfrm>
          <a:noFill/>
        </p:spPr>
        <p:txBody>
          <a:bodyPr wrap="none">
            <a:spAutoFit/>
          </a:bodyPr>
          <a:lstStyle/>
          <a:p>
            <a:pPr eaLnBrk="1" hangingPunct="1">
              <a:lnSpc>
                <a:spcPct val="150000"/>
              </a:lnSpc>
              <a:spcBef>
                <a:spcPct val="100000"/>
              </a:spcBef>
            </a:pPr>
            <a:r>
              <a:rPr lang="en-US" altLang="en-US" sz="4400" b="1" smtClean="0">
                <a:solidFill>
                  <a:srgbClr val="FF0000"/>
                </a:solidFill>
              </a:rPr>
              <a:t>PHY1013S</a:t>
            </a:r>
            <a:r>
              <a:rPr lang="en-US" altLang="en-US" sz="4400" b="1" dirty="0" smtClean="0">
                <a:solidFill>
                  <a:srgbClr val="0000CC"/>
                </a:solidFill>
              </a:rPr>
              <a:t/>
            </a:r>
            <a:br>
              <a:rPr lang="en-US" altLang="en-US" sz="4400" b="1" dirty="0" smtClean="0">
                <a:solidFill>
                  <a:srgbClr val="0000CC"/>
                </a:solidFill>
              </a:rPr>
            </a:br>
            <a:r>
              <a:rPr lang="en-US" altLang="en-US" sz="4400" b="1" dirty="0" smtClean="0">
                <a:solidFill>
                  <a:schemeClr val="tx1"/>
                </a:solidFill>
              </a:rPr>
              <a:t>MAGNETIC FORCE</a:t>
            </a:r>
            <a:br>
              <a:rPr lang="en-US" altLang="en-US" sz="4400" b="1" dirty="0" smtClean="0">
                <a:solidFill>
                  <a:schemeClr val="tx1"/>
                </a:solidFill>
              </a:rPr>
            </a:br>
            <a:r>
              <a:rPr lang="en-US" altLang="en-US" sz="2800" b="1" dirty="0" smtClean="0">
                <a:solidFill>
                  <a:schemeClr val="tx1"/>
                </a:solidFill>
              </a:rPr>
              <a:t/>
            </a:r>
            <a:br>
              <a:rPr lang="en-US" altLang="en-US" sz="2800" b="1" dirty="0" smtClean="0">
                <a:solidFill>
                  <a:schemeClr val="tx1"/>
                </a:solidFill>
              </a:rPr>
            </a:br>
            <a:endParaRPr lang="en-US" altLang="en-US" sz="2800" b="1" dirty="0" smtClean="0">
              <a:solidFill>
                <a:schemeClr val="tx1"/>
              </a:solidFill>
            </a:endParaRPr>
          </a:p>
        </p:txBody>
      </p:sp>
      <p:sp useBgFill="1">
        <p:nvSpPr>
          <p:cNvPr id="14339" name="TextBox 2"/>
          <p:cNvSpPr txBox="1">
            <a:spLocks noChangeArrowheads="1"/>
          </p:cNvSpPr>
          <p:nvPr/>
        </p:nvSpPr>
        <p:spPr bwMode="auto">
          <a:xfrm>
            <a:off x="0" y="153988"/>
            <a:ext cx="9144000" cy="498475"/>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Rounded MT Bold" pitchFamily="34" charset="0"/>
              </a:defRPr>
            </a:lvl1pPr>
            <a:lvl2pPr marL="742950" indent="-285750" eaLnBrk="0" hangingPunct="0">
              <a:defRPr sz="2400">
                <a:solidFill>
                  <a:schemeClr val="tx1"/>
                </a:solidFill>
                <a:latin typeface="Arial Rounded MT Bold" pitchFamily="34" charset="0"/>
              </a:defRPr>
            </a:lvl2pPr>
            <a:lvl3pPr marL="1143000" indent="-228600" eaLnBrk="0" hangingPunct="0">
              <a:defRPr sz="2400">
                <a:solidFill>
                  <a:schemeClr val="tx1"/>
                </a:solidFill>
                <a:latin typeface="Arial Rounded MT Bold" pitchFamily="34" charset="0"/>
              </a:defRPr>
            </a:lvl3pPr>
            <a:lvl4pPr marL="1600200" indent="-228600" eaLnBrk="0" hangingPunct="0">
              <a:defRPr sz="2400">
                <a:solidFill>
                  <a:schemeClr val="tx1"/>
                </a:solidFill>
                <a:latin typeface="Arial Rounded MT Bold" pitchFamily="34" charset="0"/>
              </a:defRPr>
            </a:lvl4pPr>
            <a:lvl5pPr marL="2057400" indent="-228600" eaLnBrk="0" hangingPunct="0">
              <a:defRPr sz="2400">
                <a:solidFill>
                  <a:schemeClr val="tx1"/>
                </a:solidFill>
                <a:latin typeface="Arial Rounded MT Bold" pitchFamily="34" charset="0"/>
              </a:defRPr>
            </a:lvl5pPr>
            <a:lvl6pPr marL="2514600" indent="-228600" eaLnBrk="0" fontAlgn="base" hangingPunct="0">
              <a:lnSpc>
                <a:spcPct val="110000"/>
              </a:lnSpc>
              <a:spcBef>
                <a:spcPct val="0"/>
              </a:spcBef>
              <a:spcAft>
                <a:spcPct val="0"/>
              </a:spcAft>
              <a:defRPr sz="2400">
                <a:solidFill>
                  <a:schemeClr val="tx1"/>
                </a:solidFill>
                <a:latin typeface="Arial Rounded MT Bold" pitchFamily="34" charset="0"/>
              </a:defRPr>
            </a:lvl6pPr>
            <a:lvl7pPr marL="2971800" indent="-228600" eaLnBrk="0" fontAlgn="base" hangingPunct="0">
              <a:lnSpc>
                <a:spcPct val="110000"/>
              </a:lnSpc>
              <a:spcBef>
                <a:spcPct val="0"/>
              </a:spcBef>
              <a:spcAft>
                <a:spcPct val="0"/>
              </a:spcAft>
              <a:defRPr sz="2400">
                <a:solidFill>
                  <a:schemeClr val="tx1"/>
                </a:solidFill>
                <a:latin typeface="Arial Rounded MT Bold" pitchFamily="34" charset="0"/>
              </a:defRPr>
            </a:lvl7pPr>
            <a:lvl8pPr marL="3429000" indent="-228600" eaLnBrk="0" fontAlgn="base" hangingPunct="0">
              <a:lnSpc>
                <a:spcPct val="110000"/>
              </a:lnSpc>
              <a:spcBef>
                <a:spcPct val="0"/>
              </a:spcBef>
              <a:spcAft>
                <a:spcPct val="0"/>
              </a:spcAft>
              <a:defRPr sz="2400">
                <a:solidFill>
                  <a:schemeClr val="tx1"/>
                </a:solidFill>
                <a:latin typeface="Arial Rounded MT Bold" pitchFamily="34" charset="0"/>
              </a:defRPr>
            </a:lvl8pPr>
            <a:lvl9pPr marL="3886200" indent="-228600" eaLnBrk="0" fontAlgn="base" hangingPunct="0">
              <a:lnSpc>
                <a:spcPct val="110000"/>
              </a:lnSpc>
              <a:spcBef>
                <a:spcPct val="0"/>
              </a:spcBef>
              <a:spcAft>
                <a:spcPct val="0"/>
              </a:spcAft>
              <a:defRPr sz="2400">
                <a:solidFill>
                  <a:schemeClr val="tx1"/>
                </a:solidFill>
                <a:latin typeface="Arial Rounded MT Bold" pitchFamily="34" charset="0"/>
              </a:defRPr>
            </a:lvl9pPr>
          </a:lstStyle>
          <a:p>
            <a:pPr eaLnBrk="1" hangingPunct="1"/>
            <a:r>
              <a:rPr lang="en-US" altLang="en-US"/>
              <a:t>                        </a:t>
            </a:r>
          </a:p>
        </p:txBody>
      </p:sp>
      <p:sp>
        <p:nvSpPr>
          <p:cNvPr id="14340" name="Rectangle 1"/>
          <p:cNvSpPr>
            <a:spLocks noChangeArrowheads="1"/>
          </p:cNvSpPr>
          <p:nvPr/>
        </p:nvSpPr>
        <p:spPr bwMode="auto">
          <a:xfrm>
            <a:off x="179388" y="5475288"/>
            <a:ext cx="6192837"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Rounded MT Bold" pitchFamily="34" charset="0"/>
              </a:defRPr>
            </a:lvl1pPr>
            <a:lvl2pPr marL="742950" indent="-285750" eaLnBrk="0" hangingPunct="0">
              <a:defRPr sz="2400">
                <a:solidFill>
                  <a:schemeClr val="tx1"/>
                </a:solidFill>
                <a:latin typeface="Arial Rounded MT Bold" pitchFamily="34" charset="0"/>
              </a:defRPr>
            </a:lvl2pPr>
            <a:lvl3pPr marL="1143000" indent="-228600" eaLnBrk="0" hangingPunct="0">
              <a:defRPr sz="2400">
                <a:solidFill>
                  <a:schemeClr val="tx1"/>
                </a:solidFill>
                <a:latin typeface="Arial Rounded MT Bold" pitchFamily="34" charset="0"/>
              </a:defRPr>
            </a:lvl3pPr>
            <a:lvl4pPr marL="1600200" indent="-228600" eaLnBrk="0" hangingPunct="0">
              <a:defRPr sz="2400">
                <a:solidFill>
                  <a:schemeClr val="tx1"/>
                </a:solidFill>
                <a:latin typeface="Arial Rounded MT Bold" pitchFamily="34" charset="0"/>
              </a:defRPr>
            </a:lvl4pPr>
            <a:lvl5pPr marL="2057400" indent="-228600" eaLnBrk="0" hangingPunct="0">
              <a:defRPr sz="2400">
                <a:solidFill>
                  <a:schemeClr val="tx1"/>
                </a:solidFill>
                <a:latin typeface="Arial Rounded MT Bold" pitchFamily="34" charset="0"/>
              </a:defRPr>
            </a:lvl5pPr>
            <a:lvl6pPr marL="2514600" indent="-228600" eaLnBrk="0" fontAlgn="base" hangingPunct="0">
              <a:lnSpc>
                <a:spcPct val="110000"/>
              </a:lnSpc>
              <a:spcBef>
                <a:spcPct val="0"/>
              </a:spcBef>
              <a:spcAft>
                <a:spcPct val="0"/>
              </a:spcAft>
              <a:defRPr sz="2400">
                <a:solidFill>
                  <a:schemeClr val="tx1"/>
                </a:solidFill>
                <a:latin typeface="Arial Rounded MT Bold" pitchFamily="34" charset="0"/>
              </a:defRPr>
            </a:lvl6pPr>
            <a:lvl7pPr marL="2971800" indent="-228600" eaLnBrk="0" fontAlgn="base" hangingPunct="0">
              <a:lnSpc>
                <a:spcPct val="110000"/>
              </a:lnSpc>
              <a:spcBef>
                <a:spcPct val="0"/>
              </a:spcBef>
              <a:spcAft>
                <a:spcPct val="0"/>
              </a:spcAft>
              <a:defRPr sz="2400">
                <a:solidFill>
                  <a:schemeClr val="tx1"/>
                </a:solidFill>
                <a:latin typeface="Arial Rounded MT Bold" pitchFamily="34" charset="0"/>
              </a:defRPr>
            </a:lvl7pPr>
            <a:lvl8pPr marL="3429000" indent="-228600" eaLnBrk="0" fontAlgn="base" hangingPunct="0">
              <a:lnSpc>
                <a:spcPct val="110000"/>
              </a:lnSpc>
              <a:spcBef>
                <a:spcPct val="0"/>
              </a:spcBef>
              <a:spcAft>
                <a:spcPct val="0"/>
              </a:spcAft>
              <a:defRPr sz="2400">
                <a:solidFill>
                  <a:schemeClr val="tx1"/>
                </a:solidFill>
                <a:latin typeface="Arial Rounded MT Bold" pitchFamily="34" charset="0"/>
              </a:defRPr>
            </a:lvl8pPr>
            <a:lvl9pPr marL="3886200" indent="-228600" eaLnBrk="0" fontAlgn="base" hangingPunct="0">
              <a:lnSpc>
                <a:spcPct val="110000"/>
              </a:lnSpc>
              <a:spcBef>
                <a:spcPct val="0"/>
              </a:spcBef>
              <a:spcAft>
                <a:spcPct val="0"/>
              </a:spcAft>
              <a:defRPr sz="2400">
                <a:solidFill>
                  <a:schemeClr val="tx1"/>
                </a:solidFill>
                <a:latin typeface="Arial Rounded MT Bold" pitchFamily="34" charset="0"/>
              </a:defRPr>
            </a:lvl9pPr>
          </a:lstStyle>
          <a:p>
            <a:pPr eaLnBrk="1" hangingPunct="1"/>
            <a:r>
              <a:rPr lang="en-US" altLang="en-US" sz="2800" dirty="0" err="1" smtClean="0">
                <a:latin typeface="Comic Sans MS" pitchFamily="66" charset="0"/>
              </a:rPr>
              <a:t>Gregor</a:t>
            </a:r>
            <a:r>
              <a:rPr lang="en-US" altLang="en-US" sz="2800" dirty="0" smtClean="0">
                <a:latin typeface="Comic Sans MS" pitchFamily="66" charset="0"/>
              </a:rPr>
              <a:t> Leigh</a:t>
            </a:r>
            <a:r>
              <a:rPr lang="en-US" altLang="en-US" sz="2800" dirty="0">
                <a:latin typeface="Comic Sans MS" pitchFamily="66" charset="0"/>
              </a:rPr>
              <a:t/>
            </a:r>
            <a:br>
              <a:rPr lang="en-US" altLang="en-US" sz="2800" dirty="0">
                <a:latin typeface="Comic Sans MS" pitchFamily="66" charset="0"/>
              </a:rPr>
            </a:br>
            <a:r>
              <a:rPr lang="en-ZA" altLang="en-US" sz="2800" dirty="0" smtClean="0">
                <a:latin typeface="Comic Sans MS" pitchFamily="66" charset="0"/>
              </a:rPr>
              <a:t>gregor.leigh@uct.ac.za</a:t>
            </a:r>
            <a:endParaRPr lang="en-ZA" altLang="en-US" sz="2800" dirty="0"/>
          </a:p>
        </p:txBody>
      </p:sp>
    </p:spTree>
    <p:extLst>
      <p:ext uri="{BB962C8B-B14F-4D97-AF65-F5344CB8AC3E}">
        <p14:creationId xmlns:p14="http://schemas.microsoft.com/office/powerpoint/2010/main" val="2429770572"/>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86" name="Footer Placeholder 3"/>
          <p:cNvSpPr>
            <a:spLocks noGrp="1"/>
          </p:cNvSpPr>
          <p:nvPr>
            <p:ph type="ftr" sz="quarter" idx="10"/>
          </p:nvPr>
        </p:nvSpPr>
        <p:spPr>
          <a:noFill/>
        </p:spPr>
        <p:txBody>
          <a:bodyPr/>
          <a:lstStyle/>
          <a:p>
            <a:r>
              <a:rPr lang="en-ZA" smtClean="0">
                <a:cs typeface="Arial" charset="0"/>
              </a:rPr>
              <a:t>MAGNETIC FORCES</a:t>
            </a:r>
          </a:p>
        </p:txBody>
      </p:sp>
      <p:sp>
        <p:nvSpPr>
          <p:cNvPr id="326687" name="Date Placeholder 4"/>
          <p:cNvSpPr>
            <a:spLocks noGrp="1"/>
          </p:cNvSpPr>
          <p:nvPr>
            <p:ph type="dt" sz="quarter" idx="11"/>
          </p:nvPr>
        </p:nvSpPr>
        <p:spPr>
          <a:noFill/>
        </p:spPr>
        <p:txBody>
          <a:bodyPr/>
          <a:lstStyle/>
          <a:p>
            <a:r>
              <a:rPr lang="en-ZA" smtClean="0">
                <a:cs typeface="Arial" charset="0"/>
              </a:rPr>
              <a:t>PHY1013S</a:t>
            </a:r>
          </a:p>
        </p:txBody>
      </p:sp>
      <p:sp>
        <p:nvSpPr>
          <p:cNvPr id="326688" name="Slide Number Placeholder 5"/>
          <p:cNvSpPr>
            <a:spLocks noGrp="1"/>
          </p:cNvSpPr>
          <p:nvPr>
            <p:ph type="sldNum" sz="quarter" idx="12"/>
          </p:nvPr>
        </p:nvSpPr>
        <p:spPr>
          <a:noFill/>
        </p:spPr>
        <p:txBody>
          <a:bodyPr/>
          <a:lstStyle/>
          <a:p>
            <a:fld id="{CFB7CB15-076B-420C-82CE-903835E56A18}" type="slidenum">
              <a:rPr lang="en-ZA" smtClean="0">
                <a:cs typeface="Arial" charset="0"/>
              </a:rPr>
              <a:pPr/>
              <a:t>10</a:t>
            </a:fld>
            <a:endParaRPr lang="en-ZA" smtClean="0">
              <a:cs typeface="Arial" charset="0"/>
            </a:endParaRPr>
          </a:p>
        </p:txBody>
      </p:sp>
      <p:sp>
        <p:nvSpPr>
          <p:cNvPr id="326658" name="Rectangle 2"/>
          <p:cNvSpPr>
            <a:spLocks noChangeArrowheads="1"/>
          </p:cNvSpPr>
          <p:nvPr/>
        </p:nvSpPr>
        <p:spPr bwMode="auto">
          <a:xfrm>
            <a:off x="179388" y="3105150"/>
            <a:ext cx="5748337" cy="1296988"/>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The charged particle thus </a:t>
            </a:r>
            <a:r>
              <a:rPr lang="en-US">
                <a:solidFill>
                  <a:srgbClr val="000066"/>
                </a:solidFill>
              </a:rPr>
              <a:t>describes a </a:t>
            </a:r>
            <a:r>
              <a:rPr lang="en-US">
                <a:solidFill>
                  <a:srgbClr val="FF0000"/>
                </a:solidFill>
              </a:rPr>
              <a:t>helix</a:t>
            </a:r>
            <a:r>
              <a:rPr lang="en-US">
                <a:solidFill>
                  <a:srgbClr val="000066"/>
                </a:solidFill>
              </a:rPr>
              <a:t> (a “corkscrew” path) whose axis lies along the magnetic field.</a:t>
            </a:r>
            <a:endParaRPr lang="en-ZA">
              <a:solidFill>
                <a:srgbClr val="000066"/>
              </a:solidFill>
            </a:endParaRPr>
          </a:p>
        </p:txBody>
      </p:sp>
      <p:sp>
        <p:nvSpPr>
          <p:cNvPr id="326659" name="Rectangle 3"/>
          <p:cNvSpPr>
            <a:spLocks noGrp="1" noChangeArrowheads="1"/>
          </p:cNvSpPr>
          <p:nvPr>
            <p:ph type="body" idx="1"/>
          </p:nvPr>
        </p:nvSpPr>
        <p:spPr>
          <a:xfrm>
            <a:off x="179388" y="2505075"/>
            <a:ext cx="8818562" cy="493713"/>
          </a:xfrm>
        </p:spPr>
        <p:txBody>
          <a:bodyPr/>
          <a:lstStyle/>
          <a:p>
            <a:pPr lvl="1" indent="0" eaLnBrk="1" hangingPunct="1"/>
            <a:r>
              <a:rPr lang="en-ZA" smtClean="0"/>
              <a:t>The velocity </a:t>
            </a:r>
            <a:r>
              <a:rPr lang="en-US" smtClean="0"/>
              <a:t>has components </a:t>
            </a:r>
            <a:r>
              <a:rPr lang="en-US" i="1" smtClean="0"/>
              <a:t>both</a:t>
            </a:r>
            <a:r>
              <a:rPr lang="en-US" i="1" baseline="30000" smtClean="0"/>
              <a:t> </a:t>
            </a:r>
            <a:r>
              <a:rPr lang="en-US" smtClean="0"/>
              <a:t> </a:t>
            </a:r>
            <a:r>
              <a:rPr lang="en-US" smtClean="0">
                <a:sym typeface="Symbol" pitchFamily="18" charset="2"/>
              </a:rPr>
              <a:t>’r </a:t>
            </a:r>
            <a:r>
              <a:rPr lang="en-US" i="1" smtClean="0"/>
              <a:t>and</a:t>
            </a:r>
            <a:r>
              <a:rPr lang="en-US" i="1" baseline="30000" smtClean="0"/>
              <a:t> </a:t>
            </a:r>
            <a:r>
              <a:rPr lang="en-US" smtClean="0"/>
              <a:t> </a:t>
            </a:r>
            <a:r>
              <a:rPr lang="en-US" b="1" smtClean="0">
                <a:sym typeface="Symbol" pitchFamily="18" charset="2"/>
              </a:rPr>
              <a:t> </a:t>
            </a:r>
            <a:r>
              <a:rPr lang="en-US" smtClean="0"/>
              <a:t>to    .</a:t>
            </a:r>
            <a:endParaRPr lang="en-ZA" smtClean="0"/>
          </a:p>
        </p:txBody>
      </p:sp>
      <p:sp>
        <p:nvSpPr>
          <p:cNvPr id="326691" name="Rectangle 5"/>
          <p:cNvSpPr>
            <a:spLocks noGrp="1" noChangeArrowheads="1"/>
          </p:cNvSpPr>
          <p:nvPr>
            <p:ph type="title"/>
          </p:nvPr>
        </p:nvSpPr>
        <p:spPr>
          <a:xfrm>
            <a:off x="455613" y="554038"/>
            <a:ext cx="8231187" cy="1066800"/>
          </a:xfrm>
        </p:spPr>
        <p:txBody>
          <a:bodyPr>
            <a:spAutoFit/>
          </a:bodyPr>
          <a:lstStyle/>
          <a:p>
            <a:pPr eaLnBrk="1" hangingPunct="1"/>
            <a:r>
              <a:rPr lang="en-US" smtClean="0"/>
              <a:t>MOTION OF CHARGED PARTICLES IN MAGNETIC FIELDS</a:t>
            </a:r>
            <a:endParaRPr lang="en-ZA" smtClean="0"/>
          </a:p>
        </p:txBody>
      </p:sp>
      <p:sp>
        <p:nvSpPr>
          <p:cNvPr id="326692" name="Text Box 6"/>
          <p:cNvSpPr txBox="1">
            <a:spLocks noChangeArrowheads="1"/>
          </p:cNvSpPr>
          <p:nvPr/>
        </p:nvSpPr>
        <p:spPr bwMode="auto">
          <a:xfrm>
            <a:off x="350838" y="1798638"/>
            <a:ext cx="4487862" cy="544512"/>
          </a:xfrm>
          <a:prstGeom prst="rect">
            <a:avLst/>
          </a:prstGeom>
          <a:solidFill>
            <a:srgbClr val="D9D9FF"/>
          </a:solidFill>
          <a:ln w="15875" algn="ctr">
            <a:solidFill>
              <a:srgbClr val="000066"/>
            </a:solidFill>
            <a:miter lim="800000"/>
            <a:headEnd/>
            <a:tailEnd type="none" w="lg" len="lg"/>
          </a:ln>
        </p:spPr>
        <p:txBody>
          <a:bodyPr lIns="90000" tIns="46800" rIns="90000" bIns="46800">
            <a:spAutoFit/>
          </a:bodyPr>
          <a:lstStyle/>
          <a:p>
            <a:pPr>
              <a:lnSpc>
                <a:spcPct val="110000"/>
              </a:lnSpc>
              <a:spcBef>
                <a:spcPct val="50000"/>
              </a:spcBef>
            </a:pPr>
            <a:r>
              <a:rPr lang="en-ZA">
                <a:solidFill>
                  <a:srgbClr val="000066"/>
                </a:solidFill>
              </a:rPr>
              <a:t>Case 3:  </a:t>
            </a:r>
            <a:r>
              <a:rPr lang="en-ZA" sz="2600" b="1" i="1">
                <a:solidFill>
                  <a:srgbClr val="000066"/>
                </a:solidFill>
                <a:latin typeface="Times New Roman" pitchFamily="18" charset="0"/>
                <a:sym typeface="Symbol" pitchFamily="18" charset="2"/>
              </a:rPr>
              <a:t> </a:t>
            </a:r>
            <a:r>
              <a:rPr lang="en-ZA" sz="2600" b="1">
                <a:solidFill>
                  <a:srgbClr val="000066"/>
                </a:solidFill>
                <a:latin typeface="Times New Roman" pitchFamily="18" charset="0"/>
                <a:sym typeface="Symbol" pitchFamily="18" charset="2"/>
              </a:rPr>
              <a:t></a:t>
            </a:r>
            <a:r>
              <a:rPr lang="en-ZA" sz="2600" b="1">
                <a:solidFill>
                  <a:srgbClr val="000066"/>
                </a:solidFill>
                <a:latin typeface="Times New Roman" pitchFamily="18" charset="0"/>
              </a:rPr>
              <a:t> 0</a:t>
            </a:r>
            <a:r>
              <a:rPr lang="en-US" sz="2600" b="1">
                <a:solidFill>
                  <a:srgbClr val="000066"/>
                </a:solidFill>
                <a:latin typeface="Times New Roman" pitchFamily="18" charset="0"/>
                <a:cs typeface="Times New Roman" pitchFamily="18" charset="0"/>
              </a:rPr>
              <a:t>°,</a:t>
            </a:r>
            <a:r>
              <a:rPr lang="en-ZA" sz="2600" b="1">
                <a:solidFill>
                  <a:srgbClr val="000066"/>
                </a:solidFill>
                <a:latin typeface="Times New Roman" pitchFamily="18" charset="0"/>
              </a:rPr>
              <a:t> 90</a:t>
            </a:r>
            <a:r>
              <a:rPr lang="en-US" sz="2600" b="1">
                <a:solidFill>
                  <a:srgbClr val="000066"/>
                </a:solidFill>
                <a:latin typeface="Times New Roman" pitchFamily="18" charset="0"/>
                <a:cs typeface="Times New Roman" pitchFamily="18" charset="0"/>
              </a:rPr>
              <a:t>°, </a:t>
            </a:r>
            <a:r>
              <a:rPr lang="en-US" sz="2600">
                <a:solidFill>
                  <a:srgbClr val="000066"/>
                </a:solidFill>
                <a:cs typeface="Times New Roman" pitchFamily="18" charset="0"/>
              </a:rPr>
              <a:t>nor</a:t>
            </a:r>
            <a:r>
              <a:rPr lang="en-US" sz="2600" b="1">
                <a:solidFill>
                  <a:srgbClr val="000066"/>
                </a:solidFill>
                <a:latin typeface="Times New Roman" pitchFamily="18" charset="0"/>
                <a:cs typeface="Times New Roman" pitchFamily="18" charset="0"/>
              </a:rPr>
              <a:t> </a:t>
            </a:r>
            <a:r>
              <a:rPr lang="en-ZA" sz="2600" b="1">
                <a:solidFill>
                  <a:srgbClr val="000066"/>
                </a:solidFill>
                <a:latin typeface="Times New Roman" pitchFamily="18" charset="0"/>
              </a:rPr>
              <a:t>180</a:t>
            </a:r>
            <a:r>
              <a:rPr lang="en-US" sz="2600" b="1">
                <a:solidFill>
                  <a:srgbClr val="000066"/>
                </a:solidFill>
                <a:latin typeface="Times New Roman" pitchFamily="18" charset="0"/>
                <a:cs typeface="Times New Roman" pitchFamily="18" charset="0"/>
              </a:rPr>
              <a:t>°</a:t>
            </a:r>
            <a:endParaRPr lang="en-ZA" sz="2600" b="1">
              <a:solidFill>
                <a:srgbClr val="000066"/>
              </a:solidFill>
              <a:latin typeface="Times New Roman" pitchFamily="18" charset="0"/>
              <a:cs typeface="Times New Roman" pitchFamily="18" charset="0"/>
            </a:endParaRPr>
          </a:p>
        </p:txBody>
      </p:sp>
      <p:graphicFrame>
        <p:nvGraphicFramePr>
          <p:cNvPr id="326677" name="Object 21"/>
          <p:cNvGraphicFramePr>
            <a:graphicFrameLocks noChangeAspect="1"/>
          </p:cNvGraphicFramePr>
          <p:nvPr/>
        </p:nvGraphicFramePr>
        <p:xfrm>
          <a:off x="7359650" y="2533650"/>
          <a:ext cx="266700" cy="342900"/>
        </p:xfrm>
        <a:graphic>
          <a:graphicData uri="http://schemas.openxmlformats.org/presentationml/2006/ole">
            <mc:AlternateContent xmlns:mc="http://schemas.openxmlformats.org/markup-compatibility/2006">
              <mc:Choice xmlns:v="urn:schemas-microsoft-com:vml" Requires="v">
                <p:oleObj spid="_x0000_s326714" name="Equation" r:id="rId4" imgW="266400" imgH="342720" progId="Equation.DSMT4">
                  <p:embed/>
                </p:oleObj>
              </mc:Choice>
              <mc:Fallback>
                <p:oleObj name="Equation" r:id="rId4" imgW="266400" imgH="342720" progId="Equation.DSMT4">
                  <p:embed/>
                  <p:pic>
                    <p:nvPicPr>
                      <p:cNvPr id="0" name="Picture 2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59650" y="2533650"/>
                        <a:ext cx="2667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6679" name="Rectangle 23"/>
          <p:cNvSpPr>
            <a:spLocks noChangeArrowheads="1"/>
          </p:cNvSpPr>
          <p:nvPr/>
        </p:nvSpPr>
        <p:spPr bwMode="auto">
          <a:xfrm>
            <a:off x="179388" y="4508500"/>
            <a:ext cx="8678862" cy="1698625"/>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The radius of the helix is determined </a:t>
            </a:r>
            <a:br>
              <a:rPr lang="en-ZA">
                <a:solidFill>
                  <a:srgbClr val="000066"/>
                </a:solidFill>
              </a:rPr>
            </a:br>
            <a:r>
              <a:rPr lang="en-ZA">
                <a:solidFill>
                  <a:srgbClr val="000066"/>
                </a:solidFill>
              </a:rPr>
              <a:t>by  </a:t>
            </a:r>
            <a:r>
              <a:rPr lang="en-ZA" b="1" i="1">
                <a:solidFill>
                  <a:srgbClr val="000066"/>
                </a:solidFill>
                <a:latin typeface="Times New Roman" pitchFamily="18" charset="0"/>
              </a:rPr>
              <a:t>v</a:t>
            </a:r>
            <a:r>
              <a:rPr lang="en-ZA" b="1" baseline="-25000">
                <a:solidFill>
                  <a:srgbClr val="000066"/>
                </a:solidFill>
                <a:sym typeface="Symbol" pitchFamily="18" charset="2"/>
              </a:rPr>
              <a:t> </a:t>
            </a:r>
            <a:r>
              <a:rPr lang="en-ZA" b="1">
                <a:solidFill>
                  <a:srgbClr val="000066"/>
                </a:solidFill>
                <a:latin typeface="Times New Roman" pitchFamily="18" charset="0"/>
              </a:rPr>
              <a:t>= </a:t>
            </a:r>
            <a:r>
              <a:rPr lang="en-ZA" b="1" i="1">
                <a:solidFill>
                  <a:srgbClr val="000066"/>
                </a:solidFill>
                <a:latin typeface="Times New Roman" pitchFamily="18" charset="0"/>
              </a:rPr>
              <a:t>v</a:t>
            </a:r>
            <a:r>
              <a:rPr lang="en-ZA" b="1" i="1" baseline="30000">
                <a:solidFill>
                  <a:srgbClr val="000066"/>
                </a:solidFill>
                <a:latin typeface="Times New Roman" pitchFamily="18" charset="0"/>
              </a:rPr>
              <a:t> </a:t>
            </a:r>
            <a:r>
              <a:rPr lang="en-ZA" b="1">
                <a:solidFill>
                  <a:srgbClr val="000066"/>
                </a:solidFill>
                <a:latin typeface="Times New Roman" pitchFamily="18" charset="0"/>
              </a:rPr>
              <a:t>sin</a:t>
            </a:r>
            <a:r>
              <a:rPr lang="en-ZA" b="1" i="1">
                <a:solidFill>
                  <a:srgbClr val="000066"/>
                </a:solidFill>
                <a:sym typeface="Symbol" pitchFamily="18" charset="2"/>
              </a:rPr>
              <a:t></a:t>
            </a:r>
            <a:r>
              <a:rPr lang="en-ZA">
                <a:solidFill>
                  <a:srgbClr val="000066"/>
                </a:solidFill>
              </a:rPr>
              <a:t>, while its </a:t>
            </a:r>
            <a:r>
              <a:rPr lang="en-ZA">
                <a:solidFill>
                  <a:srgbClr val="FF0000"/>
                </a:solidFill>
              </a:rPr>
              <a:t>pitch</a:t>
            </a:r>
            <a:r>
              <a:rPr lang="en-ZA">
                <a:solidFill>
                  <a:srgbClr val="000066"/>
                </a:solidFill>
              </a:rPr>
              <a:t>, </a:t>
            </a:r>
            <a:r>
              <a:rPr lang="en-ZA" b="1" i="1">
                <a:solidFill>
                  <a:srgbClr val="000066"/>
                </a:solidFill>
                <a:latin typeface="Times New Roman" pitchFamily="18" charset="0"/>
              </a:rPr>
              <a:t>p</a:t>
            </a:r>
            <a:r>
              <a:rPr lang="en-ZA">
                <a:solidFill>
                  <a:srgbClr val="000066"/>
                </a:solidFill>
              </a:rPr>
              <a:t>, (the distance travelled along the axis during one rotation) is determined by  </a:t>
            </a:r>
            <a:br>
              <a:rPr lang="en-ZA">
                <a:solidFill>
                  <a:srgbClr val="000066"/>
                </a:solidFill>
              </a:rPr>
            </a:br>
            <a:r>
              <a:rPr lang="en-ZA" b="1" i="1">
                <a:solidFill>
                  <a:srgbClr val="000066"/>
                </a:solidFill>
                <a:latin typeface="Times New Roman" pitchFamily="18" charset="0"/>
              </a:rPr>
              <a:t>v</a:t>
            </a:r>
            <a:r>
              <a:rPr lang="en-ZA" b="1" baseline="-25000">
                <a:solidFill>
                  <a:srgbClr val="000066"/>
                </a:solidFill>
                <a:sym typeface="Symbol" pitchFamily="18" charset="2"/>
              </a:rPr>
              <a:t></a:t>
            </a:r>
            <a:r>
              <a:rPr lang="en-ZA">
                <a:solidFill>
                  <a:srgbClr val="000066"/>
                </a:solidFill>
              </a:rPr>
              <a:t> </a:t>
            </a:r>
            <a:r>
              <a:rPr lang="en-ZA" b="1">
                <a:solidFill>
                  <a:srgbClr val="000066"/>
                </a:solidFill>
                <a:latin typeface="Times New Roman" pitchFamily="18" charset="0"/>
              </a:rPr>
              <a:t>= </a:t>
            </a:r>
            <a:r>
              <a:rPr lang="en-ZA" b="1" i="1">
                <a:solidFill>
                  <a:srgbClr val="000066"/>
                </a:solidFill>
                <a:latin typeface="Times New Roman" pitchFamily="18" charset="0"/>
              </a:rPr>
              <a:t>v</a:t>
            </a:r>
            <a:r>
              <a:rPr lang="en-ZA" b="1" i="1" baseline="30000">
                <a:solidFill>
                  <a:srgbClr val="000066"/>
                </a:solidFill>
                <a:latin typeface="Times New Roman" pitchFamily="18" charset="0"/>
              </a:rPr>
              <a:t> </a:t>
            </a:r>
            <a:r>
              <a:rPr lang="en-ZA" b="1">
                <a:solidFill>
                  <a:srgbClr val="000066"/>
                </a:solidFill>
                <a:latin typeface="Times New Roman" pitchFamily="18" charset="0"/>
              </a:rPr>
              <a:t>cos</a:t>
            </a:r>
            <a:r>
              <a:rPr lang="en-ZA" b="1" i="1">
                <a:solidFill>
                  <a:srgbClr val="000066"/>
                </a:solidFill>
                <a:sym typeface="Symbol" pitchFamily="18" charset="2"/>
              </a:rPr>
              <a:t></a:t>
            </a:r>
            <a:r>
              <a:rPr lang="en-ZA" b="1" i="1" baseline="30000">
                <a:solidFill>
                  <a:srgbClr val="000066"/>
                </a:solidFill>
                <a:sym typeface="Symbol" pitchFamily="18" charset="2"/>
              </a:rPr>
              <a:t> </a:t>
            </a:r>
            <a:r>
              <a:rPr lang="en-ZA" b="1" i="1">
                <a:solidFill>
                  <a:srgbClr val="000066"/>
                </a:solidFill>
                <a:sym typeface="Symbol" pitchFamily="18" charset="2"/>
              </a:rPr>
              <a:t> </a:t>
            </a:r>
            <a:r>
              <a:rPr lang="en-ZA">
                <a:solidFill>
                  <a:srgbClr val="000066"/>
                </a:solidFill>
              </a:rPr>
              <a:t>and the cyclotron period, </a:t>
            </a:r>
            <a:r>
              <a:rPr lang="en-ZA" b="1" i="1">
                <a:solidFill>
                  <a:srgbClr val="000066"/>
                </a:solidFill>
                <a:latin typeface="Times New Roman" pitchFamily="18" charset="0"/>
              </a:rPr>
              <a:t>T</a:t>
            </a:r>
            <a:r>
              <a:rPr lang="en-ZA" b="1" i="1" baseline="30000">
                <a:solidFill>
                  <a:srgbClr val="000066"/>
                </a:solidFill>
                <a:latin typeface="Times New Roman" pitchFamily="18" charset="0"/>
              </a:rPr>
              <a:t> </a:t>
            </a:r>
            <a:r>
              <a:rPr lang="en-ZA">
                <a:solidFill>
                  <a:srgbClr val="000066"/>
                </a:solidFill>
              </a:rPr>
              <a:t>:      </a:t>
            </a:r>
            <a:r>
              <a:rPr lang="en-ZA" b="1" i="1">
                <a:solidFill>
                  <a:srgbClr val="000066"/>
                </a:solidFill>
                <a:latin typeface="Times New Roman" pitchFamily="18" charset="0"/>
              </a:rPr>
              <a:t>p</a:t>
            </a:r>
            <a:r>
              <a:rPr lang="en-ZA">
                <a:solidFill>
                  <a:srgbClr val="000066"/>
                </a:solidFill>
              </a:rPr>
              <a:t> </a:t>
            </a:r>
            <a:r>
              <a:rPr lang="en-ZA" b="1">
                <a:solidFill>
                  <a:srgbClr val="000066"/>
                </a:solidFill>
                <a:latin typeface="Times New Roman" pitchFamily="18" charset="0"/>
              </a:rPr>
              <a:t>= </a:t>
            </a:r>
            <a:r>
              <a:rPr lang="en-ZA" b="1" i="1">
                <a:solidFill>
                  <a:srgbClr val="000066"/>
                </a:solidFill>
                <a:latin typeface="Times New Roman" pitchFamily="18" charset="0"/>
              </a:rPr>
              <a:t>v</a:t>
            </a:r>
            <a:r>
              <a:rPr lang="en-ZA" b="1" baseline="-25000">
                <a:solidFill>
                  <a:srgbClr val="000066"/>
                </a:solidFill>
                <a:sym typeface="Symbol" pitchFamily="18" charset="2"/>
              </a:rPr>
              <a:t> </a:t>
            </a:r>
            <a:r>
              <a:rPr lang="en-ZA" b="1" i="1">
                <a:solidFill>
                  <a:srgbClr val="000066"/>
                </a:solidFill>
                <a:latin typeface="Times New Roman" pitchFamily="18" charset="0"/>
              </a:rPr>
              <a:t>T</a:t>
            </a:r>
            <a:r>
              <a:rPr lang="en-US">
                <a:solidFill>
                  <a:srgbClr val="000066"/>
                </a:solidFill>
              </a:rPr>
              <a:t>.</a:t>
            </a:r>
            <a:endParaRPr lang="en-ZA">
              <a:solidFill>
                <a:srgbClr val="000066"/>
              </a:solidFill>
            </a:endParaRPr>
          </a:p>
        </p:txBody>
      </p:sp>
      <p:graphicFrame>
        <p:nvGraphicFramePr>
          <p:cNvPr id="326685" name="Object 29"/>
          <p:cNvGraphicFramePr>
            <a:graphicFrameLocks noChangeAspect="1"/>
          </p:cNvGraphicFramePr>
          <p:nvPr/>
        </p:nvGraphicFramePr>
        <p:xfrm>
          <a:off x="8680450" y="3184525"/>
          <a:ext cx="228600" cy="292100"/>
        </p:xfrm>
        <a:graphic>
          <a:graphicData uri="http://schemas.openxmlformats.org/presentationml/2006/ole">
            <mc:AlternateContent xmlns:mc="http://schemas.openxmlformats.org/markup-compatibility/2006">
              <mc:Choice xmlns:v="urn:schemas-microsoft-com:vml" Requires="v">
                <p:oleObj spid="_x0000_s326715" name="Equation" r:id="rId6" imgW="228600" imgH="291960" progId="Equation.DSMT4">
                  <p:embed/>
                </p:oleObj>
              </mc:Choice>
              <mc:Fallback>
                <p:oleObj name="Equation" r:id="rId6" imgW="228600" imgH="291960" progId="Equation.DSMT4">
                  <p:embed/>
                  <p:pic>
                    <p:nvPicPr>
                      <p:cNvPr id="0" name="Picture 2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80450" y="3184525"/>
                        <a:ext cx="2286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26709" name="Group 53"/>
          <p:cNvGrpSpPr>
            <a:grpSpLocks/>
          </p:cNvGrpSpPr>
          <p:nvPr/>
        </p:nvGrpSpPr>
        <p:grpSpPr bwMode="auto">
          <a:xfrm>
            <a:off x="6013450" y="3375025"/>
            <a:ext cx="2671763" cy="1079500"/>
            <a:chOff x="3788" y="2126"/>
            <a:chExt cx="1683" cy="680"/>
          </a:xfrm>
        </p:grpSpPr>
        <p:sp>
          <p:nvSpPr>
            <p:cNvPr id="326699" name="Line 26"/>
            <p:cNvSpPr>
              <a:spLocks noChangeShapeType="1"/>
            </p:cNvSpPr>
            <p:nvPr/>
          </p:nvSpPr>
          <p:spPr bwMode="auto">
            <a:xfrm flipV="1">
              <a:off x="3788" y="2126"/>
              <a:ext cx="1683" cy="68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sp>
          <p:nvSpPr>
            <p:cNvPr id="326700" name="Line 35"/>
            <p:cNvSpPr>
              <a:spLocks noChangeShapeType="1"/>
            </p:cNvSpPr>
            <p:nvPr/>
          </p:nvSpPr>
          <p:spPr bwMode="auto">
            <a:xfrm rot="-5400000">
              <a:off x="4846" y="2350"/>
              <a:ext cx="18" cy="47"/>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326701" name="Line 46"/>
            <p:cNvSpPr>
              <a:spLocks noChangeShapeType="1"/>
            </p:cNvSpPr>
            <p:nvPr/>
          </p:nvSpPr>
          <p:spPr bwMode="auto">
            <a:xfrm rot="-5400000">
              <a:off x="4252" y="2591"/>
              <a:ext cx="18" cy="47"/>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326702" name="Line 47"/>
            <p:cNvSpPr>
              <a:spLocks noChangeShapeType="1"/>
            </p:cNvSpPr>
            <p:nvPr/>
          </p:nvSpPr>
          <p:spPr bwMode="auto">
            <a:xfrm rot="-5400000">
              <a:off x="5414" y="2121"/>
              <a:ext cx="18" cy="47"/>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grpSp>
      <p:sp>
        <p:nvSpPr>
          <p:cNvPr id="326705" name="Text Box 49"/>
          <p:cNvSpPr txBox="1">
            <a:spLocks noChangeArrowheads="1"/>
          </p:cNvSpPr>
          <p:nvPr/>
        </p:nvSpPr>
        <p:spPr bwMode="auto">
          <a:xfrm>
            <a:off x="8134350" y="4130675"/>
            <a:ext cx="266700" cy="431800"/>
          </a:xfrm>
          <a:prstGeom prst="rect">
            <a:avLst/>
          </a:prstGeom>
          <a:noFill/>
          <a:ln w="9525">
            <a:noFill/>
            <a:miter lim="800000"/>
            <a:headEnd/>
            <a:tailEnd/>
          </a:ln>
        </p:spPr>
        <p:txBody>
          <a:bodyPr lIns="0" tIns="0" rIns="0" bIns="0"/>
          <a:lstStyle/>
          <a:p>
            <a:pPr algn="ctr">
              <a:lnSpc>
                <a:spcPct val="110000"/>
              </a:lnSpc>
            </a:pPr>
            <a:r>
              <a:rPr lang="en-US" altLang="ko-KR" sz="2200" b="1" i="1">
                <a:solidFill>
                  <a:srgbClr val="000066"/>
                </a:solidFill>
                <a:latin typeface="Times New Roman" pitchFamily="18" charset="0"/>
                <a:ea typeface="굴림" pitchFamily="34" charset="-127"/>
              </a:rPr>
              <a:t>p</a:t>
            </a:r>
            <a:endParaRPr lang="en-ZA" sz="2200">
              <a:solidFill>
                <a:srgbClr val="000066"/>
              </a:solidFill>
            </a:endParaRPr>
          </a:p>
        </p:txBody>
      </p:sp>
      <p:sp>
        <p:nvSpPr>
          <p:cNvPr id="326706" name="Line 50"/>
          <p:cNvSpPr>
            <a:spLocks noChangeShapeType="1"/>
          </p:cNvSpPr>
          <p:nvPr/>
        </p:nvSpPr>
        <p:spPr bwMode="auto">
          <a:xfrm rot="-1316429" flipH="1" flipV="1">
            <a:off x="8248650" y="4170363"/>
            <a:ext cx="284163" cy="0"/>
          </a:xfrm>
          <a:prstGeom prst="line">
            <a:avLst/>
          </a:prstGeom>
          <a:noFill/>
          <a:ln w="9525">
            <a:solidFill>
              <a:srgbClr val="000000"/>
            </a:solidFill>
            <a:round/>
            <a:headEnd type="arrow" w="lg" len="lg"/>
            <a:tailEnd type="none" w="sm" len="med"/>
          </a:ln>
        </p:spPr>
        <p:txBody>
          <a:bodyPr/>
          <a:lstStyle/>
          <a:p>
            <a:endParaRPr lang="en-US"/>
          </a:p>
        </p:txBody>
      </p:sp>
      <p:sp>
        <p:nvSpPr>
          <p:cNvPr id="326707" name="Line 51"/>
          <p:cNvSpPr>
            <a:spLocks noChangeShapeType="1"/>
          </p:cNvSpPr>
          <p:nvPr/>
        </p:nvSpPr>
        <p:spPr bwMode="auto">
          <a:xfrm rot="20283571" flipV="1">
            <a:off x="7888288" y="4311650"/>
            <a:ext cx="303212" cy="0"/>
          </a:xfrm>
          <a:prstGeom prst="line">
            <a:avLst/>
          </a:prstGeom>
          <a:noFill/>
          <a:ln w="9525">
            <a:solidFill>
              <a:srgbClr val="000000"/>
            </a:solidFill>
            <a:round/>
            <a:headEnd type="arrow" w="lg" len="lg"/>
            <a:tailEnd type="none" w="sm" len="med"/>
          </a:ln>
        </p:spPr>
        <p:txBody>
          <a:bodyPr/>
          <a:lstStyle/>
          <a:p>
            <a:endParaRPr lang="en-US"/>
          </a:p>
        </p:txBody>
      </p:sp>
      <p:sp>
        <p:nvSpPr>
          <p:cNvPr id="326708" name="Freeform 52"/>
          <p:cNvSpPr>
            <a:spLocks/>
          </p:cNvSpPr>
          <p:nvPr/>
        </p:nvSpPr>
        <p:spPr bwMode="auto">
          <a:xfrm rot="-1346834">
            <a:off x="6067425" y="3402013"/>
            <a:ext cx="2597150" cy="1004887"/>
          </a:xfrm>
          <a:custGeom>
            <a:avLst/>
            <a:gdLst>
              <a:gd name="T0" fmla="*/ 0 w 915"/>
              <a:gd name="T1" fmla="*/ 2147483647 h 683"/>
              <a:gd name="T2" fmla="*/ 2147483647 w 915"/>
              <a:gd name="T3" fmla="*/ 2147483647 h 683"/>
              <a:gd name="T4" fmla="*/ 2147483647 w 915"/>
              <a:gd name="T5" fmla="*/ 2147483647 h 683"/>
              <a:gd name="T6" fmla="*/ 2147483647 w 915"/>
              <a:gd name="T7" fmla="*/ 2147483647 h 683"/>
              <a:gd name="T8" fmla="*/ 2147483647 w 915"/>
              <a:gd name="T9" fmla="*/ 2147483647 h 683"/>
              <a:gd name="T10" fmla="*/ 2147483647 w 915"/>
              <a:gd name="T11" fmla="*/ 2147483647 h 683"/>
              <a:gd name="T12" fmla="*/ 2147483647 w 915"/>
              <a:gd name="T13" fmla="*/ 2147483647 h 683"/>
              <a:gd name="T14" fmla="*/ 2147483647 w 915"/>
              <a:gd name="T15" fmla="*/ 2147483647 h 683"/>
              <a:gd name="T16" fmla="*/ 2147483647 w 915"/>
              <a:gd name="T17" fmla="*/ 2147483647 h 68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15"/>
              <a:gd name="T28" fmla="*/ 0 h 683"/>
              <a:gd name="T29" fmla="*/ 915 w 915"/>
              <a:gd name="T30" fmla="*/ 683 h 68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15" h="683">
                <a:moveTo>
                  <a:pt x="0" y="4"/>
                </a:moveTo>
                <a:cubicBezTo>
                  <a:pt x="156" y="0"/>
                  <a:pt x="225" y="683"/>
                  <a:pt x="113" y="683"/>
                </a:cubicBezTo>
                <a:cubicBezTo>
                  <a:pt x="1" y="683"/>
                  <a:pt x="50" y="5"/>
                  <a:pt x="223" y="4"/>
                </a:cubicBezTo>
                <a:cubicBezTo>
                  <a:pt x="396" y="3"/>
                  <a:pt x="456" y="678"/>
                  <a:pt x="342" y="678"/>
                </a:cubicBezTo>
                <a:cubicBezTo>
                  <a:pt x="228" y="678"/>
                  <a:pt x="267" y="5"/>
                  <a:pt x="456" y="4"/>
                </a:cubicBezTo>
                <a:cubicBezTo>
                  <a:pt x="645" y="3"/>
                  <a:pt x="677" y="680"/>
                  <a:pt x="569" y="680"/>
                </a:cubicBezTo>
                <a:cubicBezTo>
                  <a:pt x="461" y="680"/>
                  <a:pt x="508" y="2"/>
                  <a:pt x="686" y="4"/>
                </a:cubicBezTo>
                <a:cubicBezTo>
                  <a:pt x="864" y="6"/>
                  <a:pt x="915" y="680"/>
                  <a:pt x="799" y="680"/>
                </a:cubicBezTo>
                <a:cubicBezTo>
                  <a:pt x="683" y="680"/>
                  <a:pt x="750" y="3"/>
                  <a:pt x="910" y="6"/>
                </a:cubicBezTo>
              </a:path>
            </a:pathLst>
          </a:custGeom>
          <a:noFill/>
          <a:ln w="25400">
            <a:solidFill>
              <a:srgbClr val="3366FF"/>
            </a:solidFill>
            <a:round/>
            <a:headEnd/>
            <a:tailEnd type="triangle" w="lg" len="lg"/>
          </a:ln>
        </p:spPr>
        <p:txBody>
          <a:bodyPr wrap="none" lIns="90000" tIns="46800" rIns="90000" bIns="46800"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665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667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2665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2670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26685"/>
                                        </p:tgtEl>
                                        <p:attrNameLst>
                                          <p:attrName>style.visibility</p:attrName>
                                        </p:attrNameLst>
                                      </p:cBhvr>
                                      <p:to>
                                        <p:strVal val="visible"/>
                                      </p:to>
                                    </p:set>
                                  </p:childTnLst>
                                </p:cTn>
                              </p:par>
                              <p:par>
                                <p:cTn id="17" presetID="10" presetClass="entr" presetSubtype="0" fill="hold" grpId="0" nodeType="withEffect">
                                  <p:stCondLst>
                                    <p:cond delay="0"/>
                                  </p:stCondLst>
                                  <p:childTnLst>
                                    <p:set>
                                      <p:cBhvr>
                                        <p:cTn id="18" dur="1" fill="hold">
                                          <p:stCondLst>
                                            <p:cond delay="0"/>
                                          </p:stCondLst>
                                        </p:cTn>
                                        <p:tgtEl>
                                          <p:spTgt spid="326708"/>
                                        </p:tgtEl>
                                        <p:attrNameLst>
                                          <p:attrName>style.visibility</p:attrName>
                                        </p:attrNameLst>
                                      </p:cBhvr>
                                      <p:to>
                                        <p:strVal val="visible"/>
                                      </p:to>
                                    </p:set>
                                    <p:animEffect transition="in" filter="fade">
                                      <p:cBhvr>
                                        <p:cTn id="19" dur="1000"/>
                                        <p:tgtEl>
                                          <p:spTgt spid="326708"/>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26679"/>
                                        </p:tgtEl>
                                        <p:attrNameLst>
                                          <p:attrName>style.visibility</p:attrName>
                                        </p:attrNameLst>
                                      </p:cBhvr>
                                      <p:to>
                                        <p:strVal val="visible"/>
                                      </p:to>
                                    </p:set>
                                  </p:childTnLst>
                                </p:cTn>
                              </p:par>
                              <p:par>
                                <p:cTn id="24" presetID="10" presetClass="entr" presetSubtype="0" fill="hold" grpId="0" nodeType="withEffect">
                                  <p:stCondLst>
                                    <p:cond delay="0"/>
                                  </p:stCondLst>
                                  <p:childTnLst>
                                    <p:set>
                                      <p:cBhvr>
                                        <p:cTn id="25" dur="1" fill="hold">
                                          <p:stCondLst>
                                            <p:cond delay="0"/>
                                          </p:stCondLst>
                                        </p:cTn>
                                        <p:tgtEl>
                                          <p:spTgt spid="326707"/>
                                        </p:tgtEl>
                                        <p:attrNameLst>
                                          <p:attrName>style.visibility</p:attrName>
                                        </p:attrNameLst>
                                      </p:cBhvr>
                                      <p:to>
                                        <p:strVal val="visible"/>
                                      </p:to>
                                    </p:set>
                                    <p:animEffect transition="in" filter="fade">
                                      <p:cBhvr>
                                        <p:cTn id="26" dur="1000"/>
                                        <p:tgtEl>
                                          <p:spTgt spid="326707"/>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26706"/>
                                        </p:tgtEl>
                                        <p:attrNameLst>
                                          <p:attrName>style.visibility</p:attrName>
                                        </p:attrNameLst>
                                      </p:cBhvr>
                                      <p:to>
                                        <p:strVal val="visible"/>
                                      </p:to>
                                    </p:set>
                                    <p:animEffect transition="in" filter="fade">
                                      <p:cBhvr>
                                        <p:cTn id="29" dur="1000"/>
                                        <p:tgtEl>
                                          <p:spTgt spid="326706"/>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26705"/>
                                        </p:tgtEl>
                                        <p:attrNameLst>
                                          <p:attrName>style.visibility</p:attrName>
                                        </p:attrNameLst>
                                      </p:cBhvr>
                                      <p:to>
                                        <p:strVal val="visible"/>
                                      </p:to>
                                    </p:set>
                                    <p:animEffect transition="in" filter="fade">
                                      <p:cBhvr>
                                        <p:cTn id="32" dur="1000"/>
                                        <p:tgtEl>
                                          <p:spTgt spid="3267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6658" grpId="0"/>
      <p:bldP spid="326659" grpId="0" build="p"/>
      <p:bldP spid="326679" grpId="0"/>
      <p:bldP spid="326705" grpId="0"/>
      <p:bldP spid="326706" grpId="0" animBg="1"/>
      <p:bldP spid="326707" grpId="0" animBg="1"/>
      <p:bldP spid="32670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7" name="Footer Placeholder 3"/>
          <p:cNvSpPr>
            <a:spLocks noGrp="1"/>
          </p:cNvSpPr>
          <p:nvPr>
            <p:ph type="ftr" sz="quarter" idx="10"/>
          </p:nvPr>
        </p:nvSpPr>
        <p:spPr>
          <a:noFill/>
        </p:spPr>
        <p:txBody>
          <a:bodyPr/>
          <a:lstStyle/>
          <a:p>
            <a:r>
              <a:rPr lang="en-ZA" smtClean="0">
                <a:cs typeface="Arial" charset="0"/>
              </a:rPr>
              <a:t>MAGNETIC FORCES</a:t>
            </a:r>
          </a:p>
        </p:txBody>
      </p:sp>
      <p:sp>
        <p:nvSpPr>
          <p:cNvPr id="331778" name="Date Placeholder 4"/>
          <p:cNvSpPr>
            <a:spLocks noGrp="1"/>
          </p:cNvSpPr>
          <p:nvPr>
            <p:ph type="dt" sz="quarter" idx="11"/>
          </p:nvPr>
        </p:nvSpPr>
        <p:spPr>
          <a:noFill/>
        </p:spPr>
        <p:txBody>
          <a:bodyPr/>
          <a:lstStyle/>
          <a:p>
            <a:r>
              <a:rPr lang="en-ZA" smtClean="0">
                <a:cs typeface="Arial" charset="0"/>
              </a:rPr>
              <a:t>PHY1013S</a:t>
            </a:r>
          </a:p>
        </p:txBody>
      </p:sp>
      <p:sp>
        <p:nvSpPr>
          <p:cNvPr id="331779" name="Slide Number Placeholder 5"/>
          <p:cNvSpPr>
            <a:spLocks noGrp="1"/>
          </p:cNvSpPr>
          <p:nvPr>
            <p:ph type="sldNum" sz="quarter" idx="12"/>
          </p:nvPr>
        </p:nvSpPr>
        <p:spPr>
          <a:noFill/>
        </p:spPr>
        <p:txBody>
          <a:bodyPr/>
          <a:lstStyle/>
          <a:p>
            <a:fld id="{62EB0605-2FEA-42E6-905D-670C1F933F37}" type="slidenum">
              <a:rPr lang="en-ZA" smtClean="0">
                <a:cs typeface="Arial" charset="0"/>
              </a:rPr>
              <a:pPr/>
              <a:t>11</a:t>
            </a:fld>
            <a:endParaRPr lang="en-ZA" smtClean="0">
              <a:cs typeface="Arial" charset="0"/>
            </a:endParaRPr>
          </a:p>
        </p:txBody>
      </p:sp>
      <p:sp>
        <p:nvSpPr>
          <p:cNvPr id="331792" name="Rectangle 16"/>
          <p:cNvSpPr>
            <a:spLocks noChangeArrowheads="1"/>
          </p:cNvSpPr>
          <p:nvPr/>
        </p:nvSpPr>
        <p:spPr bwMode="auto">
          <a:xfrm>
            <a:off x="5127625" y="6192218"/>
            <a:ext cx="3998508" cy="233014"/>
          </a:xfrm>
          <a:prstGeom prst="rect">
            <a:avLst/>
          </a:prstGeom>
          <a:noFill/>
          <a:ln w="12700" algn="ctr">
            <a:noFill/>
            <a:miter lim="800000"/>
            <a:headEnd/>
            <a:tailEnd type="none" w="lg" len="lg"/>
          </a:ln>
        </p:spPr>
        <p:txBody>
          <a:bodyPr wrap="none" lIns="90000" tIns="46800" rIns="90000" bIns="46800" anchor="ctr">
            <a:spAutoFit/>
          </a:bodyPr>
          <a:lstStyle/>
          <a:p>
            <a:r>
              <a:rPr lang="en-ZA" sz="900" i="1" dirty="0">
                <a:solidFill>
                  <a:srgbClr val="000066"/>
                </a:solidFill>
              </a:rPr>
              <a:t>http://500px.com/photo/57402216/beautiful-night-by-jonathan-tucker</a:t>
            </a:r>
          </a:p>
        </p:txBody>
      </p:sp>
      <p:sp>
        <p:nvSpPr>
          <p:cNvPr id="331785" name="Rectangle 2"/>
          <p:cNvSpPr>
            <a:spLocks noGrp="1" noChangeArrowheads="1"/>
          </p:cNvSpPr>
          <p:nvPr>
            <p:ph type="title"/>
          </p:nvPr>
        </p:nvSpPr>
        <p:spPr>
          <a:xfrm>
            <a:off x="455613" y="574675"/>
            <a:ext cx="5978525" cy="655638"/>
          </a:xfrm>
        </p:spPr>
        <p:txBody>
          <a:bodyPr/>
          <a:lstStyle/>
          <a:p>
            <a:pPr eaLnBrk="1" hangingPunct="1"/>
            <a:r>
              <a:rPr lang="en-ZA" smtClean="0"/>
              <a:t>THE VAN ALLEN BELTS</a:t>
            </a:r>
          </a:p>
        </p:txBody>
      </p:sp>
      <p:sp>
        <p:nvSpPr>
          <p:cNvPr id="331786" name="Rectangle 3"/>
          <p:cNvSpPr>
            <a:spLocks noGrp="1" noChangeArrowheads="1"/>
          </p:cNvSpPr>
          <p:nvPr>
            <p:ph type="body" idx="1"/>
          </p:nvPr>
        </p:nvSpPr>
        <p:spPr>
          <a:xfrm>
            <a:off x="179388" y="1343025"/>
            <a:ext cx="6346825" cy="1698625"/>
          </a:xfrm>
        </p:spPr>
        <p:txBody>
          <a:bodyPr/>
          <a:lstStyle/>
          <a:p>
            <a:pPr lvl="1" indent="0" eaLnBrk="1" hangingPunct="1"/>
            <a:r>
              <a:rPr lang="en-US" smtClean="0"/>
              <a:t>A </a:t>
            </a:r>
            <a:r>
              <a:rPr lang="en-US" smtClean="0">
                <a:solidFill>
                  <a:srgbClr val="FF0000"/>
                </a:solidFill>
              </a:rPr>
              <a:t>magnetic “bottle”</a:t>
            </a:r>
            <a:r>
              <a:rPr lang="en-US" smtClean="0"/>
              <a:t> can be produced by using an NON-homogeneous field such that at the “ends” the magnetic force is directed inwards.</a:t>
            </a:r>
            <a:endParaRPr lang="en-ZA" smtClean="0"/>
          </a:p>
        </p:txBody>
      </p:sp>
      <p:sp>
        <p:nvSpPr>
          <p:cNvPr id="331780" name="Rectangle 4"/>
          <p:cNvSpPr>
            <a:spLocks noChangeArrowheads="1"/>
          </p:cNvSpPr>
          <p:nvPr/>
        </p:nvSpPr>
        <p:spPr bwMode="auto">
          <a:xfrm>
            <a:off x="179388" y="3005138"/>
            <a:ext cx="3765550" cy="2100262"/>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US">
                <a:solidFill>
                  <a:srgbClr val="000066"/>
                </a:solidFill>
              </a:rPr>
              <a:t>The Earth’s magnetic field (which converges at the poles) acts in this way, trapping electrons and ions</a:t>
            </a:r>
            <a:endParaRPr lang="en-ZA">
              <a:solidFill>
                <a:srgbClr val="000066"/>
              </a:solidFill>
            </a:endParaRPr>
          </a:p>
        </p:txBody>
      </p:sp>
      <p:sp>
        <p:nvSpPr>
          <p:cNvPr id="331787" name="Rectangle 11"/>
          <p:cNvSpPr>
            <a:spLocks noChangeArrowheads="1"/>
          </p:cNvSpPr>
          <p:nvPr/>
        </p:nvSpPr>
        <p:spPr bwMode="auto">
          <a:xfrm>
            <a:off x="179388" y="4613275"/>
            <a:ext cx="3765550" cy="1698625"/>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US">
                <a:solidFill>
                  <a:srgbClr val="000066"/>
                </a:solidFill>
              </a:rPr>
              <a:t>                                     in </a:t>
            </a:r>
          </a:p>
          <a:p>
            <a:pPr marL="179388" lvl="1">
              <a:lnSpc>
                <a:spcPct val="110000"/>
              </a:lnSpc>
              <a:buFont typeface="Arial" charset="0"/>
              <a:buNone/>
            </a:pPr>
            <a:r>
              <a:rPr lang="en-US">
                <a:solidFill>
                  <a:srgbClr val="000066"/>
                </a:solidFill>
              </a:rPr>
              <a:t>the </a:t>
            </a:r>
            <a:r>
              <a:rPr lang="en-US">
                <a:solidFill>
                  <a:srgbClr val="FF0000"/>
                </a:solidFill>
              </a:rPr>
              <a:t>Van Allen radiation belts</a:t>
            </a:r>
            <a:r>
              <a:rPr lang="en-US">
                <a:solidFill>
                  <a:srgbClr val="000066"/>
                </a:solidFill>
              </a:rPr>
              <a:t>, and giving rise to the two </a:t>
            </a:r>
            <a:r>
              <a:rPr lang="en-US">
                <a:solidFill>
                  <a:srgbClr val="FF0000"/>
                </a:solidFill>
              </a:rPr>
              <a:t>aurorae</a:t>
            </a:r>
            <a:r>
              <a:rPr lang="en-US">
                <a:solidFill>
                  <a:srgbClr val="000066"/>
                </a:solidFill>
              </a:rPr>
              <a:t>.</a:t>
            </a:r>
            <a:endParaRPr lang="en-ZA">
              <a:solidFill>
                <a:srgbClr val="000066"/>
              </a:solidFill>
            </a:endParaRPr>
          </a:p>
        </p:txBody>
      </p:sp>
      <p:sp>
        <p:nvSpPr>
          <p:cNvPr id="331788" name="Rectangle 12"/>
          <p:cNvSpPr>
            <a:spLocks noChangeArrowheads="1"/>
          </p:cNvSpPr>
          <p:nvPr/>
        </p:nvSpPr>
        <p:spPr bwMode="auto">
          <a:xfrm>
            <a:off x="3084513" y="4611688"/>
            <a:ext cx="485775" cy="493712"/>
          </a:xfrm>
          <a:prstGeom prst="rect">
            <a:avLst/>
          </a:prstGeom>
          <a:noFill/>
          <a:ln w="12700" algn="ctr">
            <a:noFill/>
            <a:miter lim="800000"/>
            <a:headEnd/>
            <a:tailEnd type="none" w="lg" len="lg"/>
          </a:ln>
        </p:spPr>
        <p:txBody>
          <a:bodyPr wrap="none" lIns="90000" tIns="46800" rIns="90000" bIns="46800">
            <a:spAutoFit/>
          </a:bodyPr>
          <a:lstStyle/>
          <a:p>
            <a:pPr>
              <a:lnSpc>
                <a:spcPct val="110000"/>
              </a:lnSpc>
            </a:pPr>
            <a:r>
              <a:rPr lang="en-US">
                <a:solidFill>
                  <a:srgbClr val="000066"/>
                </a:solidFill>
              </a:rPr>
              <a:t>…</a:t>
            </a:r>
            <a:endParaRPr lang="en-GB">
              <a:solidFill>
                <a:srgbClr val="000066"/>
              </a:solidFill>
            </a:endParaRPr>
          </a:p>
        </p:txBody>
      </p:sp>
      <p:pic>
        <p:nvPicPr>
          <p:cNvPr id="544771" name="Picture 3" descr="C:\Users\Amos\Desktop\2048.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8189" y="2953135"/>
            <a:ext cx="5212125" cy="324129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178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178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31787"/>
                                        </p:tgtEl>
                                        <p:attrNameLst>
                                          <p:attrName>style.visibility</p:attrName>
                                        </p:attrNameLst>
                                      </p:cBhvr>
                                      <p:to>
                                        <p:strVal val="visible"/>
                                      </p:to>
                                    </p:set>
                                  </p:childTnLst>
                                </p:cTn>
                              </p:par>
                              <p:par>
                                <p:cTn id="13" presetID="10" presetClass="exit" presetSubtype="0" fill="hold" grpId="1" nodeType="withEffect">
                                  <p:stCondLst>
                                    <p:cond delay="0"/>
                                  </p:stCondLst>
                                  <p:childTnLst>
                                    <p:animEffect transition="out" filter="fade">
                                      <p:cBhvr>
                                        <p:cTn id="14" dur="500"/>
                                        <p:tgtEl>
                                          <p:spTgt spid="331788"/>
                                        </p:tgtEl>
                                      </p:cBhvr>
                                    </p:animEffect>
                                    <p:set>
                                      <p:cBhvr>
                                        <p:cTn id="15" dur="1" fill="hold">
                                          <p:stCondLst>
                                            <p:cond delay="499"/>
                                          </p:stCondLst>
                                        </p:cTn>
                                        <p:tgtEl>
                                          <p:spTgt spid="331788"/>
                                        </p:tgtEl>
                                        <p:attrNameLst>
                                          <p:attrName>style.visibility</p:attrName>
                                        </p:attrNameLst>
                                      </p:cBhvr>
                                      <p:to>
                                        <p:strVal val="hidden"/>
                                      </p:to>
                                    </p:set>
                                  </p:childTnLst>
                                </p:cTn>
                              </p:par>
                              <p:par>
                                <p:cTn id="16" presetID="1" presetClass="entr" presetSubtype="0" fill="hold" grpId="1" nodeType="withEffect">
                                  <p:stCondLst>
                                    <p:cond delay="0"/>
                                  </p:stCondLst>
                                  <p:childTnLst>
                                    <p:set>
                                      <p:cBhvr>
                                        <p:cTn id="17" dur="1" fill="hold">
                                          <p:stCondLst>
                                            <p:cond delay="0"/>
                                          </p:stCondLst>
                                        </p:cTn>
                                        <p:tgtEl>
                                          <p:spTgt spid="331792"/>
                                        </p:tgtEl>
                                        <p:attrNameLst>
                                          <p:attrName>style.visibility</p:attrName>
                                        </p:attrNameLst>
                                      </p:cBhvr>
                                      <p:to>
                                        <p:strVal val="visible"/>
                                      </p:to>
                                    </p:set>
                                  </p:childTnLst>
                                </p:cTn>
                              </p:par>
                              <p:par>
                                <p:cTn id="18" presetID="1" presetClass="exit" presetSubtype="0" fill="hold" grpId="2" nodeType="withEffect">
                                  <p:stCondLst>
                                    <p:cond delay="0"/>
                                  </p:stCondLst>
                                  <p:childTnLst>
                                    <p:set>
                                      <p:cBhvr>
                                        <p:cTn id="19" dur="1" fill="hold">
                                          <p:stCondLst>
                                            <p:cond delay="0"/>
                                          </p:stCondLst>
                                        </p:cTn>
                                        <p:tgtEl>
                                          <p:spTgt spid="33179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1792" grpId="1"/>
      <p:bldP spid="331792" grpId="2"/>
      <p:bldP spid="331780" grpId="0"/>
      <p:bldP spid="331787" grpId="0"/>
      <p:bldP spid="331788" grpId="0"/>
      <p:bldP spid="331788"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975" name="Footer Placeholder 3"/>
          <p:cNvSpPr>
            <a:spLocks noGrp="1"/>
          </p:cNvSpPr>
          <p:nvPr>
            <p:ph type="ftr" sz="quarter" idx="10"/>
          </p:nvPr>
        </p:nvSpPr>
        <p:spPr>
          <a:noFill/>
        </p:spPr>
        <p:txBody>
          <a:bodyPr/>
          <a:lstStyle/>
          <a:p>
            <a:r>
              <a:rPr lang="en-ZA" smtClean="0">
                <a:cs typeface="Arial" charset="0"/>
              </a:rPr>
              <a:t>MAGNETIC FORCES</a:t>
            </a:r>
          </a:p>
        </p:txBody>
      </p:sp>
      <p:sp>
        <p:nvSpPr>
          <p:cNvPr id="335976" name="Date Placeholder 4"/>
          <p:cNvSpPr>
            <a:spLocks noGrp="1"/>
          </p:cNvSpPr>
          <p:nvPr>
            <p:ph type="dt" sz="quarter" idx="11"/>
          </p:nvPr>
        </p:nvSpPr>
        <p:spPr>
          <a:noFill/>
        </p:spPr>
        <p:txBody>
          <a:bodyPr/>
          <a:lstStyle/>
          <a:p>
            <a:r>
              <a:rPr lang="en-ZA" smtClean="0">
                <a:cs typeface="Arial" charset="0"/>
              </a:rPr>
              <a:t>PHY1013S</a:t>
            </a:r>
          </a:p>
        </p:txBody>
      </p:sp>
      <p:sp>
        <p:nvSpPr>
          <p:cNvPr id="335977" name="Slide Number Placeholder 5"/>
          <p:cNvSpPr>
            <a:spLocks noGrp="1"/>
          </p:cNvSpPr>
          <p:nvPr>
            <p:ph type="sldNum" sz="quarter" idx="12"/>
          </p:nvPr>
        </p:nvSpPr>
        <p:spPr>
          <a:noFill/>
        </p:spPr>
        <p:txBody>
          <a:bodyPr/>
          <a:lstStyle/>
          <a:p>
            <a:fld id="{E7975CC6-5466-4F10-80D3-25F218913D64}" type="slidenum">
              <a:rPr lang="en-ZA" smtClean="0">
                <a:cs typeface="Arial" charset="0"/>
              </a:rPr>
              <a:pPr/>
              <a:t>12</a:t>
            </a:fld>
            <a:endParaRPr lang="en-ZA" smtClean="0">
              <a:cs typeface="Arial" charset="0"/>
            </a:endParaRPr>
          </a:p>
        </p:txBody>
      </p:sp>
      <p:sp>
        <p:nvSpPr>
          <p:cNvPr id="336033" name="Rectangle 161"/>
          <p:cNvSpPr>
            <a:spLocks noChangeArrowheads="1"/>
          </p:cNvSpPr>
          <p:nvPr/>
        </p:nvSpPr>
        <p:spPr bwMode="auto">
          <a:xfrm>
            <a:off x="1458913" y="4349750"/>
            <a:ext cx="1549400" cy="749300"/>
          </a:xfrm>
          <a:prstGeom prst="rect">
            <a:avLst/>
          </a:prstGeom>
          <a:noFill/>
          <a:ln w="9525">
            <a:noFill/>
            <a:miter lim="800000"/>
            <a:headEnd/>
            <a:tailEnd/>
          </a:ln>
        </p:spPr>
        <p:txBody>
          <a:bodyPr lIns="90000" tIns="46800" rIns="90000" bIns="46800">
            <a:spAutoFit/>
          </a:bodyPr>
          <a:lstStyle/>
          <a:p>
            <a:pPr marL="179388" lvl="1">
              <a:lnSpc>
                <a:spcPct val="90000"/>
              </a:lnSpc>
              <a:buFont typeface="Arial" charset="0"/>
              <a:buNone/>
            </a:pPr>
            <a:r>
              <a:rPr lang="en-ZA">
                <a:solidFill>
                  <a:srgbClr val="0073E6"/>
                </a:solidFill>
                <a:sym typeface="Symbol" pitchFamily="18" charset="2"/>
              </a:rPr>
              <a:t>      </a:t>
            </a:r>
            <a:br>
              <a:rPr lang="en-ZA">
                <a:solidFill>
                  <a:srgbClr val="0073E6"/>
                </a:solidFill>
                <a:sym typeface="Symbol" pitchFamily="18" charset="2"/>
              </a:rPr>
            </a:br>
            <a:r>
              <a:rPr lang="en-ZA">
                <a:solidFill>
                  <a:srgbClr val="0073E6"/>
                </a:solidFill>
                <a:sym typeface="Symbol" pitchFamily="18" charset="2"/>
              </a:rPr>
              <a:t>      </a:t>
            </a:r>
          </a:p>
        </p:txBody>
      </p:sp>
      <p:sp>
        <p:nvSpPr>
          <p:cNvPr id="335979" name="Rectangle 2"/>
          <p:cNvSpPr>
            <a:spLocks noGrp="1" noChangeArrowheads="1"/>
          </p:cNvSpPr>
          <p:nvPr>
            <p:ph type="title"/>
          </p:nvPr>
        </p:nvSpPr>
        <p:spPr/>
        <p:txBody>
          <a:bodyPr/>
          <a:lstStyle/>
          <a:p>
            <a:pPr eaLnBrk="1" hangingPunct="1"/>
            <a:r>
              <a:rPr lang="en-ZA" sz="2800" smtClean="0"/>
              <a:t>CROSSED FIELDS:  Discovery of the electron</a:t>
            </a:r>
          </a:p>
        </p:txBody>
      </p:sp>
      <p:sp>
        <p:nvSpPr>
          <p:cNvPr id="335980" name="Rectangle 3"/>
          <p:cNvSpPr>
            <a:spLocks noGrp="1" noChangeArrowheads="1"/>
          </p:cNvSpPr>
          <p:nvPr>
            <p:ph type="body" idx="1"/>
          </p:nvPr>
        </p:nvSpPr>
        <p:spPr>
          <a:xfrm>
            <a:off x="179388" y="1343025"/>
            <a:ext cx="8774112" cy="895350"/>
          </a:xfrm>
        </p:spPr>
        <p:txBody>
          <a:bodyPr/>
          <a:lstStyle/>
          <a:p>
            <a:pPr lvl="1" indent="0" eaLnBrk="1" hangingPunct="1"/>
            <a:r>
              <a:rPr lang="en-US" smtClean="0"/>
              <a:t>Arranging an electric field and a magnetic field at right angles to each other produces </a:t>
            </a:r>
            <a:r>
              <a:rPr lang="en-US" smtClean="0">
                <a:solidFill>
                  <a:srgbClr val="FF0000"/>
                </a:solidFill>
              </a:rPr>
              <a:t>crossed fields</a:t>
            </a:r>
            <a:r>
              <a:rPr lang="en-US" smtClean="0"/>
              <a:t>.</a:t>
            </a:r>
            <a:endParaRPr lang="en-ZA" smtClean="0"/>
          </a:p>
        </p:txBody>
      </p:sp>
      <p:sp>
        <p:nvSpPr>
          <p:cNvPr id="335878" name="Rectangle 6"/>
          <p:cNvSpPr>
            <a:spLocks noChangeArrowheads="1"/>
          </p:cNvSpPr>
          <p:nvPr/>
        </p:nvSpPr>
        <p:spPr bwMode="auto">
          <a:xfrm>
            <a:off x="179388" y="2247900"/>
            <a:ext cx="8774112" cy="895350"/>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US" dirty="0">
                <a:solidFill>
                  <a:srgbClr val="000066"/>
                </a:solidFill>
              </a:rPr>
              <a:t>JJ Thomson (1897) used such an arrangement to determine the charge-to-mass ratio (</a:t>
            </a:r>
            <a:r>
              <a:rPr lang="en-US" b="1" i="1" dirty="0">
                <a:solidFill>
                  <a:srgbClr val="000066"/>
                </a:solidFill>
                <a:latin typeface="Times New Roman" pitchFamily="18" charset="0"/>
              </a:rPr>
              <a:t>e</a:t>
            </a:r>
            <a:r>
              <a:rPr lang="en-US" b="1" dirty="0">
                <a:solidFill>
                  <a:srgbClr val="000066"/>
                </a:solidFill>
                <a:latin typeface="Times New Roman" pitchFamily="18" charset="0"/>
              </a:rPr>
              <a:t>/</a:t>
            </a:r>
            <a:r>
              <a:rPr lang="en-US" b="1" i="1" dirty="0">
                <a:solidFill>
                  <a:srgbClr val="000066"/>
                </a:solidFill>
                <a:latin typeface="Times New Roman" pitchFamily="18" charset="0"/>
              </a:rPr>
              <a:t>m</a:t>
            </a:r>
            <a:r>
              <a:rPr lang="en-US" dirty="0">
                <a:solidFill>
                  <a:srgbClr val="000066"/>
                </a:solidFill>
              </a:rPr>
              <a:t>) of the electron:</a:t>
            </a:r>
            <a:endParaRPr lang="en-ZA" dirty="0">
              <a:solidFill>
                <a:srgbClr val="000066"/>
              </a:solidFill>
            </a:endParaRPr>
          </a:p>
        </p:txBody>
      </p:sp>
      <p:graphicFrame>
        <p:nvGraphicFramePr>
          <p:cNvPr id="335967" name="Object 95"/>
          <p:cNvGraphicFramePr>
            <a:graphicFrameLocks noChangeAspect="1"/>
          </p:cNvGraphicFramePr>
          <p:nvPr/>
        </p:nvGraphicFramePr>
        <p:xfrm>
          <a:off x="7197725" y="4748213"/>
          <a:ext cx="954088" cy="560387"/>
        </p:xfrm>
        <a:graphic>
          <a:graphicData uri="http://schemas.openxmlformats.org/presentationml/2006/ole">
            <mc:AlternateContent xmlns:mc="http://schemas.openxmlformats.org/markup-compatibility/2006">
              <mc:Choice xmlns:v="urn:schemas-microsoft-com:vml" Requires="v">
                <p:oleObj spid="_x0000_s336035" name="Equation" r:id="rId4" imgW="952200" imgH="558720" progId="Equation.DSMT4">
                  <p:embed/>
                </p:oleObj>
              </mc:Choice>
              <mc:Fallback>
                <p:oleObj name="Equation" r:id="rId4" imgW="952200" imgH="558720" progId="Equation.DSMT4">
                  <p:embed/>
                  <p:pic>
                    <p:nvPicPr>
                      <p:cNvPr id="0" name="Picture 9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97725" y="4748213"/>
                        <a:ext cx="954088" cy="560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5966" name="Object 94"/>
          <p:cNvGraphicFramePr>
            <a:graphicFrameLocks noChangeAspect="1"/>
          </p:cNvGraphicFramePr>
          <p:nvPr>
            <p:extLst>
              <p:ext uri="{D42A27DB-BD31-4B8C-83A1-F6EECF244321}">
                <p14:modId xmlns:p14="http://schemas.microsoft.com/office/powerpoint/2010/main" val="2838987222"/>
              </p:ext>
            </p:extLst>
          </p:nvPr>
        </p:nvGraphicFramePr>
        <p:xfrm>
          <a:off x="6973888" y="5487988"/>
          <a:ext cx="1211262" cy="657225"/>
        </p:xfrm>
        <a:graphic>
          <a:graphicData uri="http://schemas.openxmlformats.org/presentationml/2006/ole">
            <mc:AlternateContent xmlns:mc="http://schemas.openxmlformats.org/markup-compatibility/2006">
              <mc:Choice xmlns:v="urn:schemas-microsoft-com:vml" Requires="v">
                <p:oleObj spid="_x0000_s336036" name="Equation" r:id="rId6" imgW="1206360" imgH="660240" progId="Equation.DSMT4">
                  <p:embed/>
                </p:oleObj>
              </mc:Choice>
              <mc:Fallback>
                <p:oleObj name="Equation" r:id="rId6" imgW="1206360" imgH="660240" progId="Equation.DSMT4">
                  <p:embed/>
                  <p:pic>
                    <p:nvPicPr>
                      <p:cNvPr id="0" name="Picture 94"/>
                      <p:cNvPicPr>
                        <a:picLocks noChangeAspect="1" noChangeArrowheads="1"/>
                      </p:cNvPicPr>
                      <p:nvPr/>
                    </p:nvPicPr>
                    <p:blipFill>
                      <a:blip r:embed="rId7"/>
                      <a:srcRect/>
                      <a:stretch>
                        <a:fillRect/>
                      </a:stretch>
                    </p:blipFill>
                    <p:spPr bwMode="auto">
                      <a:xfrm>
                        <a:off x="6973888" y="5487988"/>
                        <a:ext cx="1211262" cy="657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5982" name="Rectangle 97"/>
          <p:cNvSpPr>
            <a:spLocks noChangeArrowheads="1"/>
          </p:cNvSpPr>
          <p:nvPr/>
        </p:nvSpPr>
        <p:spPr bwMode="auto">
          <a:xfrm>
            <a:off x="0" y="2109788"/>
            <a:ext cx="9144000" cy="0"/>
          </a:xfrm>
          <a:prstGeom prst="rect">
            <a:avLst/>
          </a:prstGeom>
          <a:noFill/>
          <a:ln w="15875" algn="ctr">
            <a:noFill/>
            <a:miter lim="800000"/>
            <a:headEnd/>
            <a:tailEnd type="none" w="lg" len="lg"/>
          </a:ln>
        </p:spPr>
        <p:txBody>
          <a:bodyPr wrap="none" lIns="90000" tIns="46800" rIns="90000" bIns="46800" anchor="ctr">
            <a:spAutoFit/>
          </a:bodyPr>
          <a:lstStyle/>
          <a:p>
            <a:pPr>
              <a:lnSpc>
                <a:spcPct val="110000"/>
              </a:lnSpc>
            </a:pPr>
            <a:endParaRPr lang="en-GB"/>
          </a:p>
        </p:txBody>
      </p:sp>
      <p:sp>
        <p:nvSpPr>
          <p:cNvPr id="335983" name="Rectangle 99"/>
          <p:cNvSpPr>
            <a:spLocks noChangeArrowheads="1"/>
          </p:cNvSpPr>
          <p:nvPr/>
        </p:nvSpPr>
        <p:spPr bwMode="auto">
          <a:xfrm>
            <a:off x="0" y="4168775"/>
            <a:ext cx="9144000" cy="0"/>
          </a:xfrm>
          <a:prstGeom prst="rect">
            <a:avLst/>
          </a:prstGeom>
          <a:noFill/>
          <a:ln w="15875" algn="ctr">
            <a:noFill/>
            <a:miter lim="800000"/>
            <a:headEnd/>
            <a:tailEnd type="none" w="lg" len="lg"/>
          </a:ln>
        </p:spPr>
        <p:txBody>
          <a:bodyPr wrap="none" lIns="90000" tIns="46800" rIns="90000" bIns="46800" anchor="ctr">
            <a:spAutoFit/>
          </a:bodyPr>
          <a:lstStyle/>
          <a:p>
            <a:pPr>
              <a:lnSpc>
                <a:spcPct val="110000"/>
              </a:lnSpc>
            </a:pPr>
            <a:endParaRPr lang="en-GB"/>
          </a:p>
        </p:txBody>
      </p:sp>
      <p:graphicFrame>
        <p:nvGraphicFramePr>
          <p:cNvPr id="335974" name="Object 102"/>
          <p:cNvGraphicFramePr>
            <a:graphicFrameLocks noChangeAspect="1"/>
          </p:cNvGraphicFramePr>
          <p:nvPr>
            <p:extLst>
              <p:ext uri="{D42A27DB-BD31-4B8C-83A1-F6EECF244321}">
                <p14:modId xmlns:p14="http://schemas.microsoft.com/office/powerpoint/2010/main" val="1099397782"/>
              </p:ext>
            </p:extLst>
          </p:nvPr>
        </p:nvGraphicFramePr>
        <p:xfrm>
          <a:off x="5621338" y="3321050"/>
          <a:ext cx="1257300" cy="746125"/>
        </p:xfrm>
        <a:graphic>
          <a:graphicData uri="http://schemas.openxmlformats.org/presentationml/2006/ole">
            <mc:AlternateContent xmlns:mc="http://schemas.openxmlformats.org/markup-compatibility/2006">
              <mc:Choice xmlns:v="urn:schemas-microsoft-com:vml" Requires="v">
                <p:oleObj spid="_x0000_s336037" name="Equation" r:id="rId8" imgW="1257120" imgH="749160" progId="Equation.DSMT4">
                  <p:embed/>
                </p:oleObj>
              </mc:Choice>
              <mc:Fallback>
                <p:oleObj name="Equation" r:id="rId8" imgW="1257120" imgH="749160" progId="Equation.DSMT4">
                  <p:embed/>
                  <p:pic>
                    <p:nvPicPr>
                      <p:cNvPr id="0" name="Picture 102"/>
                      <p:cNvPicPr>
                        <a:picLocks noChangeAspect="1" noChangeArrowheads="1"/>
                      </p:cNvPicPr>
                      <p:nvPr/>
                    </p:nvPicPr>
                    <p:blipFill>
                      <a:blip r:embed="rId9"/>
                      <a:srcRect/>
                      <a:stretch>
                        <a:fillRect/>
                      </a:stretch>
                    </p:blipFill>
                    <p:spPr bwMode="auto">
                      <a:xfrm>
                        <a:off x="5621338" y="3321050"/>
                        <a:ext cx="1257300" cy="746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Line 107"/>
          <p:cNvSpPr>
            <a:spLocks noChangeShapeType="1"/>
          </p:cNvSpPr>
          <p:nvPr/>
        </p:nvSpPr>
        <p:spPr bwMode="auto">
          <a:xfrm>
            <a:off x="1722438" y="5735638"/>
            <a:ext cx="1143000" cy="0"/>
          </a:xfrm>
          <a:prstGeom prst="line">
            <a:avLst/>
          </a:prstGeom>
          <a:noFill/>
          <a:ln w="12700">
            <a:solidFill>
              <a:srgbClr val="000000"/>
            </a:solidFill>
            <a:round/>
            <a:headEnd type="arrow" w="lg" len="lg"/>
            <a:tailEnd type="arrow" w="lg" len="lg"/>
          </a:ln>
        </p:spPr>
        <p:txBody>
          <a:bodyPr/>
          <a:lstStyle/>
          <a:p>
            <a:endParaRPr lang="en-US"/>
          </a:p>
        </p:txBody>
      </p:sp>
      <p:sp>
        <p:nvSpPr>
          <p:cNvPr id="335993" name="Line 121"/>
          <p:cNvSpPr>
            <a:spLocks noChangeShapeType="1"/>
          </p:cNvSpPr>
          <p:nvPr/>
        </p:nvSpPr>
        <p:spPr bwMode="auto">
          <a:xfrm>
            <a:off x="2994025" y="4411663"/>
            <a:ext cx="0" cy="330200"/>
          </a:xfrm>
          <a:prstGeom prst="line">
            <a:avLst/>
          </a:prstGeom>
          <a:noFill/>
          <a:ln w="12700">
            <a:solidFill>
              <a:srgbClr val="000000"/>
            </a:solidFill>
            <a:round/>
            <a:headEnd type="arrow" w="med" len="med"/>
            <a:tailEnd type="arrow" w="med" len="med"/>
          </a:ln>
        </p:spPr>
        <p:txBody>
          <a:bodyPr/>
          <a:lstStyle/>
          <a:p>
            <a:endParaRPr lang="en-US"/>
          </a:p>
        </p:txBody>
      </p:sp>
      <p:sp>
        <p:nvSpPr>
          <p:cNvPr id="335994" name="Text Box 122"/>
          <p:cNvSpPr txBox="1">
            <a:spLocks noChangeArrowheads="1"/>
          </p:cNvSpPr>
          <p:nvPr/>
        </p:nvSpPr>
        <p:spPr bwMode="auto">
          <a:xfrm>
            <a:off x="3041650" y="4381500"/>
            <a:ext cx="228600" cy="354013"/>
          </a:xfrm>
          <a:prstGeom prst="rect">
            <a:avLst/>
          </a:prstGeom>
          <a:noFill/>
          <a:ln w="9525" algn="ctr">
            <a:noFill/>
            <a:miter lim="800000"/>
            <a:headEnd/>
            <a:tailEnd/>
          </a:ln>
        </p:spPr>
        <p:txBody>
          <a:bodyPr lIns="0" tIns="0" rIns="0" bIns="0"/>
          <a:lstStyle/>
          <a:p>
            <a:pPr algn="ctr">
              <a:lnSpc>
                <a:spcPct val="110000"/>
              </a:lnSpc>
            </a:pPr>
            <a:r>
              <a:rPr lang="en-US" sz="1800" b="1" i="1">
                <a:solidFill>
                  <a:srgbClr val="000066"/>
                </a:solidFill>
                <a:latin typeface="Times New Roman" pitchFamily="18" charset="0"/>
              </a:rPr>
              <a:t>y</a:t>
            </a:r>
          </a:p>
        </p:txBody>
      </p:sp>
      <p:sp>
        <p:nvSpPr>
          <p:cNvPr id="335997" name="Rectangle 125"/>
          <p:cNvSpPr>
            <a:spLocks noChangeArrowheads="1"/>
          </p:cNvSpPr>
          <p:nvPr/>
        </p:nvSpPr>
        <p:spPr bwMode="auto">
          <a:xfrm>
            <a:off x="3533775" y="5026025"/>
            <a:ext cx="952500" cy="393700"/>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US" sz="1800">
                <a:solidFill>
                  <a:srgbClr val="000066"/>
                </a:solidFill>
              </a:rPr>
              <a:t>screen</a:t>
            </a:r>
            <a:endParaRPr lang="en-ZA" sz="1800">
              <a:solidFill>
                <a:srgbClr val="000066"/>
              </a:solidFill>
            </a:endParaRPr>
          </a:p>
        </p:txBody>
      </p:sp>
      <p:sp>
        <p:nvSpPr>
          <p:cNvPr id="336030" name="Line 158"/>
          <p:cNvSpPr>
            <a:spLocks noChangeShapeType="1"/>
          </p:cNvSpPr>
          <p:nvPr/>
        </p:nvSpPr>
        <p:spPr bwMode="auto">
          <a:xfrm>
            <a:off x="1231900" y="4745038"/>
            <a:ext cx="3208338" cy="4762"/>
          </a:xfrm>
          <a:prstGeom prst="line">
            <a:avLst/>
          </a:prstGeom>
          <a:noFill/>
          <a:ln w="25400">
            <a:solidFill>
              <a:srgbClr val="3366FF"/>
            </a:solidFill>
            <a:round/>
            <a:headEnd/>
            <a:tailEnd type="triangle" w="lg" len="lg"/>
          </a:ln>
        </p:spPr>
        <p:txBody>
          <a:bodyPr lIns="90000" tIns="46800" rIns="90000" bIns="46800"/>
          <a:lstStyle/>
          <a:p>
            <a:endParaRPr lang="en-US"/>
          </a:p>
        </p:txBody>
      </p:sp>
      <p:sp>
        <p:nvSpPr>
          <p:cNvPr id="336031" name="Rectangle 159"/>
          <p:cNvSpPr>
            <a:spLocks noChangeArrowheads="1"/>
          </p:cNvSpPr>
          <p:nvPr/>
        </p:nvSpPr>
        <p:spPr bwMode="auto">
          <a:xfrm>
            <a:off x="1184275" y="4403725"/>
            <a:ext cx="284163" cy="369888"/>
          </a:xfrm>
          <a:prstGeom prst="rect">
            <a:avLst/>
          </a:prstGeom>
          <a:noFill/>
          <a:ln w="9525">
            <a:noFill/>
            <a:miter lim="800000"/>
            <a:headEnd/>
            <a:tailEnd/>
          </a:ln>
        </p:spPr>
        <p:txBody>
          <a:bodyPr lIns="12700" tIns="12700" rIns="12700" bIns="12700"/>
          <a:lstStyle/>
          <a:p>
            <a:pPr>
              <a:lnSpc>
                <a:spcPct val="110000"/>
              </a:lnSpc>
            </a:pPr>
            <a:r>
              <a:rPr lang="en-US" altLang="ko-KR" sz="1800">
                <a:solidFill>
                  <a:srgbClr val="000066"/>
                </a:solidFill>
                <a:ea typeface="굴림" pitchFamily="34" charset="-127"/>
              </a:rPr>
              <a:t>e</a:t>
            </a:r>
            <a:endParaRPr lang="en-ZA" sz="1800">
              <a:solidFill>
                <a:srgbClr val="000066"/>
              </a:solidFill>
            </a:endParaRPr>
          </a:p>
        </p:txBody>
      </p:sp>
      <p:grpSp>
        <p:nvGrpSpPr>
          <p:cNvPr id="336070" name="Group 198"/>
          <p:cNvGrpSpPr>
            <a:grpSpLocks/>
          </p:cNvGrpSpPr>
          <p:nvPr/>
        </p:nvGrpSpPr>
        <p:grpSpPr bwMode="auto">
          <a:xfrm rot="-396808">
            <a:off x="4376738" y="3560763"/>
            <a:ext cx="149225" cy="217487"/>
            <a:chOff x="3164" y="2335"/>
            <a:chExt cx="94" cy="137"/>
          </a:xfrm>
        </p:grpSpPr>
        <p:sp>
          <p:nvSpPr>
            <p:cNvPr id="336055" name="Line 192"/>
            <p:cNvSpPr>
              <a:spLocks noChangeShapeType="1"/>
            </p:cNvSpPr>
            <p:nvPr/>
          </p:nvSpPr>
          <p:spPr bwMode="auto">
            <a:xfrm flipV="1">
              <a:off x="3164" y="2335"/>
              <a:ext cx="34" cy="73"/>
            </a:xfrm>
            <a:prstGeom prst="line">
              <a:avLst/>
            </a:prstGeom>
            <a:noFill/>
            <a:ln w="12700">
              <a:solidFill>
                <a:schemeClr val="tx1"/>
              </a:solidFill>
              <a:round/>
              <a:headEnd/>
              <a:tailEnd type="none" w="lg" len="lg"/>
            </a:ln>
          </p:spPr>
          <p:txBody>
            <a:bodyPr lIns="90000" tIns="46800" rIns="90000" bIns="46800"/>
            <a:lstStyle/>
            <a:p>
              <a:endParaRPr lang="en-US"/>
            </a:p>
          </p:txBody>
        </p:sp>
        <p:sp>
          <p:nvSpPr>
            <p:cNvPr id="336056" name="Line 193"/>
            <p:cNvSpPr>
              <a:spLocks noChangeShapeType="1"/>
            </p:cNvSpPr>
            <p:nvPr/>
          </p:nvSpPr>
          <p:spPr bwMode="auto">
            <a:xfrm flipV="1">
              <a:off x="3180" y="2406"/>
              <a:ext cx="78" cy="21"/>
            </a:xfrm>
            <a:prstGeom prst="line">
              <a:avLst/>
            </a:prstGeom>
            <a:noFill/>
            <a:ln w="12700">
              <a:solidFill>
                <a:schemeClr val="tx1"/>
              </a:solidFill>
              <a:round/>
              <a:headEnd/>
              <a:tailEnd type="none" w="lg" len="lg"/>
            </a:ln>
          </p:spPr>
          <p:txBody>
            <a:bodyPr lIns="90000" tIns="46800" rIns="90000" bIns="46800"/>
            <a:lstStyle/>
            <a:p>
              <a:endParaRPr lang="en-US"/>
            </a:p>
          </p:txBody>
        </p:sp>
        <p:sp>
          <p:nvSpPr>
            <p:cNvPr id="336057" name="Line 194"/>
            <p:cNvSpPr>
              <a:spLocks noChangeShapeType="1"/>
            </p:cNvSpPr>
            <p:nvPr/>
          </p:nvSpPr>
          <p:spPr bwMode="auto">
            <a:xfrm>
              <a:off x="3168" y="2451"/>
              <a:ext cx="54" cy="21"/>
            </a:xfrm>
            <a:prstGeom prst="line">
              <a:avLst/>
            </a:prstGeom>
            <a:noFill/>
            <a:ln w="12700">
              <a:solidFill>
                <a:schemeClr val="tx1"/>
              </a:solidFill>
              <a:round/>
              <a:headEnd/>
              <a:tailEnd type="none" w="lg" len="lg"/>
            </a:ln>
          </p:spPr>
          <p:txBody>
            <a:bodyPr lIns="90000" tIns="46800" rIns="90000" bIns="46800"/>
            <a:lstStyle/>
            <a:p>
              <a:endParaRPr lang="en-US"/>
            </a:p>
          </p:txBody>
        </p:sp>
      </p:grpSp>
      <p:grpSp>
        <p:nvGrpSpPr>
          <p:cNvPr id="336071" name="Group 199"/>
          <p:cNvGrpSpPr>
            <a:grpSpLocks/>
          </p:cNvGrpSpPr>
          <p:nvPr/>
        </p:nvGrpSpPr>
        <p:grpSpPr bwMode="auto">
          <a:xfrm>
            <a:off x="4471988" y="4667250"/>
            <a:ext cx="133350" cy="157163"/>
            <a:chOff x="3201" y="2898"/>
            <a:chExt cx="84" cy="99"/>
          </a:xfrm>
        </p:grpSpPr>
        <p:sp>
          <p:nvSpPr>
            <p:cNvPr id="336052" name="Line 195"/>
            <p:cNvSpPr>
              <a:spLocks noChangeShapeType="1"/>
            </p:cNvSpPr>
            <p:nvPr/>
          </p:nvSpPr>
          <p:spPr bwMode="auto">
            <a:xfrm flipV="1">
              <a:off x="3204" y="2898"/>
              <a:ext cx="36" cy="36"/>
            </a:xfrm>
            <a:prstGeom prst="line">
              <a:avLst/>
            </a:prstGeom>
            <a:noFill/>
            <a:ln w="12700">
              <a:solidFill>
                <a:schemeClr val="tx1"/>
              </a:solidFill>
              <a:round/>
              <a:headEnd/>
              <a:tailEnd type="none" w="lg" len="lg"/>
            </a:ln>
          </p:spPr>
          <p:txBody>
            <a:bodyPr lIns="90000" tIns="46800" rIns="90000" bIns="46800"/>
            <a:lstStyle/>
            <a:p>
              <a:endParaRPr lang="en-US"/>
            </a:p>
          </p:txBody>
        </p:sp>
        <p:sp>
          <p:nvSpPr>
            <p:cNvPr id="336053" name="Line 196"/>
            <p:cNvSpPr>
              <a:spLocks noChangeShapeType="1"/>
            </p:cNvSpPr>
            <p:nvPr/>
          </p:nvSpPr>
          <p:spPr bwMode="auto">
            <a:xfrm flipV="1">
              <a:off x="3219" y="2946"/>
              <a:ext cx="66" cy="3"/>
            </a:xfrm>
            <a:prstGeom prst="line">
              <a:avLst/>
            </a:prstGeom>
            <a:noFill/>
            <a:ln w="12700">
              <a:solidFill>
                <a:schemeClr val="tx1"/>
              </a:solidFill>
              <a:round/>
              <a:headEnd/>
              <a:tailEnd type="none" w="lg" len="lg"/>
            </a:ln>
          </p:spPr>
          <p:txBody>
            <a:bodyPr lIns="90000" tIns="46800" rIns="90000" bIns="46800"/>
            <a:lstStyle/>
            <a:p>
              <a:endParaRPr lang="en-US"/>
            </a:p>
          </p:txBody>
        </p:sp>
        <p:sp>
          <p:nvSpPr>
            <p:cNvPr id="336054" name="Line 197"/>
            <p:cNvSpPr>
              <a:spLocks noChangeShapeType="1"/>
            </p:cNvSpPr>
            <p:nvPr/>
          </p:nvSpPr>
          <p:spPr bwMode="auto">
            <a:xfrm>
              <a:off x="3201" y="2979"/>
              <a:ext cx="42" cy="18"/>
            </a:xfrm>
            <a:prstGeom prst="line">
              <a:avLst/>
            </a:prstGeom>
            <a:noFill/>
            <a:ln w="12700">
              <a:solidFill>
                <a:schemeClr val="tx1"/>
              </a:solidFill>
              <a:round/>
              <a:headEnd/>
              <a:tailEnd type="none" w="lg" len="lg"/>
            </a:ln>
          </p:spPr>
          <p:txBody>
            <a:bodyPr lIns="90000" tIns="46800" rIns="90000" bIns="46800"/>
            <a:lstStyle/>
            <a:p>
              <a:endParaRPr lang="en-US"/>
            </a:p>
          </p:txBody>
        </p:sp>
      </p:grpSp>
      <p:sp>
        <p:nvSpPr>
          <p:cNvPr id="336072" name="Freeform 200"/>
          <p:cNvSpPr>
            <a:spLocks/>
          </p:cNvSpPr>
          <p:nvPr/>
        </p:nvSpPr>
        <p:spPr bwMode="auto">
          <a:xfrm>
            <a:off x="1231900" y="3721100"/>
            <a:ext cx="3127375" cy="1030288"/>
          </a:xfrm>
          <a:custGeom>
            <a:avLst/>
            <a:gdLst>
              <a:gd name="T0" fmla="*/ 0 w 1998"/>
              <a:gd name="T1" fmla="*/ 2147483647 h 405"/>
              <a:gd name="T2" fmla="*/ 2147483647 w 1998"/>
              <a:gd name="T3" fmla="*/ 2147483647 h 405"/>
              <a:gd name="T4" fmla="*/ 2147483647 w 1998"/>
              <a:gd name="T5" fmla="*/ 2147483647 h 405"/>
              <a:gd name="T6" fmla="*/ 2147483647 w 1998"/>
              <a:gd name="T7" fmla="*/ 0 h 405"/>
              <a:gd name="T8" fmla="*/ 0 60000 65536"/>
              <a:gd name="T9" fmla="*/ 0 60000 65536"/>
              <a:gd name="T10" fmla="*/ 0 60000 65536"/>
              <a:gd name="T11" fmla="*/ 0 60000 65536"/>
              <a:gd name="T12" fmla="*/ 0 w 1998"/>
              <a:gd name="T13" fmla="*/ 0 h 405"/>
              <a:gd name="T14" fmla="*/ 1998 w 1998"/>
              <a:gd name="T15" fmla="*/ 405 h 405"/>
            </a:gdLst>
            <a:ahLst/>
            <a:cxnLst>
              <a:cxn ang="T8">
                <a:pos x="T0" y="T1"/>
              </a:cxn>
              <a:cxn ang="T9">
                <a:pos x="T2" y="T3"/>
              </a:cxn>
              <a:cxn ang="T10">
                <a:pos x="T4" y="T5"/>
              </a:cxn>
              <a:cxn ang="T11">
                <a:pos x="T6" y="T7"/>
              </a:cxn>
            </a:cxnLst>
            <a:rect l="T12" t="T13" r="T14" b="T15"/>
            <a:pathLst>
              <a:path w="1998" h="405">
                <a:moveTo>
                  <a:pt x="0" y="401"/>
                </a:moveTo>
                <a:cubicBezTo>
                  <a:pt x="0" y="401"/>
                  <a:pt x="152" y="402"/>
                  <a:pt x="304" y="403"/>
                </a:cubicBezTo>
                <a:cubicBezTo>
                  <a:pt x="612" y="405"/>
                  <a:pt x="753" y="364"/>
                  <a:pt x="1021" y="298"/>
                </a:cubicBezTo>
                <a:lnTo>
                  <a:pt x="1998" y="0"/>
                </a:lnTo>
              </a:path>
            </a:pathLst>
          </a:custGeom>
          <a:noFill/>
          <a:ln w="25400">
            <a:solidFill>
              <a:srgbClr val="3366FF"/>
            </a:solidFill>
            <a:round/>
            <a:headEnd/>
            <a:tailEnd type="triangle" w="lg" len="lg"/>
          </a:ln>
        </p:spPr>
        <p:txBody>
          <a:bodyPr lIns="90000" tIns="46800" rIns="90000" bIns="46800"/>
          <a:lstStyle/>
          <a:p>
            <a:endParaRPr lang="en-US"/>
          </a:p>
        </p:txBody>
      </p:sp>
      <p:sp>
        <p:nvSpPr>
          <p:cNvPr id="336079" name="Rectangle 207"/>
          <p:cNvSpPr>
            <a:spLocks noChangeArrowheads="1"/>
          </p:cNvSpPr>
          <p:nvPr/>
        </p:nvSpPr>
        <p:spPr bwMode="auto">
          <a:xfrm>
            <a:off x="5551488" y="4152900"/>
            <a:ext cx="1662112" cy="460375"/>
          </a:xfrm>
          <a:prstGeom prst="rect">
            <a:avLst/>
          </a:prstGeom>
          <a:noFill/>
          <a:ln w="12700" algn="ctr">
            <a:noFill/>
            <a:miter lim="800000"/>
            <a:headEnd/>
            <a:tailEnd type="none" w="lg" len="lg"/>
          </a:ln>
        </p:spPr>
        <p:txBody>
          <a:bodyPr lIns="90000" tIns="46800" rIns="90000" bIns="46800">
            <a:spAutoFit/>
          </a:bodyPr>
          <a:lstStyle/>
          <a:p>
            <a:pPr>
              <a:lnSpc>
                <a:spcPct val="110000"/>
              </a:lnSpc>
            </a:pPr>
            <a:r>
              <a:rPr lang="en-ZA" sz="2200" b="1" i="1">
                <a:solidFill>
                  <a:srgbClr val="000066"/>
                </a:solidFill>
                <a:latin typeface="Times New Roman" pitchFamily="18" charset="0"/>
              </a:rPr>
              <a:t>F</a:t>
            </a:r>
            <a:r>
              <a:rPr lang="en-ZA" sz="2200" b="1" baseline="-25000">
                <a:solidFill>
                  <a:srgbClr val="000066"/>
                </a:solidFill>
                <a:latin typeface="Times New Roman" pitchFamily="18" charset="0"/>
              </a:rPr>
              <a:t>elec</a:t>
            </a:r>
            <a:r>
              <a:rPr lang="en-ZA" sz="2200">
                <a:solidFill>
                  <a:srgbClr val="000066"/>
                </a:solidFill>
              </a:rPr>
              <a:t> </a:t>
            </a:r>
            <a:r>
              <a:rPr lang="en-ZA" sz="2200" b="1">
                <a:solidFill>
                  <a:srgbClr val="000066"/>
                </a:solidFill>
                <a:latin typeface="Times New Roman" pitchFamily="18" charset="0"/>
              </a:rPr>
              <a:t>= </a:t>
            </a:r>
            <a:r>
              <a:rPr lang="en-ZA" sz="2200" b="1" i="1">
                <a:solidFill>
                  <a:srgbClr val="000066"/>
                </a:solidFill>
                <a:latin typeface="Times New Roman" pitchFamily="18" charset="0"/>
              </a:rPr>
              <a:t>F</a:t>
            </a:r>
            <a:r>
              <a:rPr lang="en-ZA" sz="2200" b="1" baseline="-25000">
                <a:solidFill>
                  <a:srgbClr val="000066"/>
                </a:solidFill>
                <a:latin typeface="Times New Roman" pitchFamily="18" charset="0"/>
              </a:rPr>
              <a:t>mag</a:t>
            </a:r>
            <a:r>
              <a:rPr lang="en-ZA" sz="2200">
                <a:solidFill>
                  <a:srgbClr val="000066"/>
                </a:solidFill>
              </a:rPr>
              <a:t> </a:t>
            </a:r>
          </a:p>
        </p:txBody>
      </p:sp>
      <p:sp>
        <p:nvSpPr>
          <p:cNvPr id="336081" name="Rectangle 209"/>
          <p:cNvSpPr>
            <a:spLocks noChangeArrowheads="1"/>
          </p:cNvSpPr>
          <p:nvPr/>
        </p:nvSpPr>
        <p:spPr bwMode="auto">
          <a:xfrm>
            <a:off x="5551488" y="4767263"/>
            <a:ext cx="1477962" cy="460375"/>
          </a:xfrm>
          <a:prstGeom prst="rect">
            <a:avLst/>
          </a:prstGeom>
          <a:noFill/>
          <a:ln w="12700" algn="ctr">
            <a:noFill/>
            <a:miter lim="800000"/>
            <a:headEnd/>
            <a:tailEnd type="none" w="lg" len="lg"/>
          </a:ln>
        </p:spPr>
        <p:txBody>
          <a:bodyPr lIns="90000" tIns="46800" rIns="90000" bIns="46800">
            <a:spAutoFit/>
          </a:bodyPr>
          <a:lstStyle/>
          <a:p>
            <a:pPr>
              <a:lnSpc>
                <a:spcPct val="110000"/>
              </a:lnSpc>
            </a:pPr>
            <a:r>
              <a:rPr lang="en-ZA" sz="2200" b="1" i="1">
                <a:solidFill>
                  <a:srgbClr val="000066"/>
                </a:solidFill>
                <a:latin typeface="Times New Roman" pitchFamily="18" charset="0"/>
              </a:rPr>
              <a:t>qE</a:t>
            </a:r>
            <a:r>
              <a:rPr lang="en-ZA" sz="2200">
                <a:solidFill>
                  <a:srgbClr val="000066"/>
                </a:solidFill>
              </a:rPr>
              <a:t> </a:t>
            </a:r>
            <a:r>
              <a:rPr lang="en-ZA" sz="2200" b="1">
                <a:solidFill>
                  <a:srgbClr val="000066"/>
                </a:solidFill>
                <a:latin typeface="Times New Roman" pitchFamily="18" charset="0"/>
              </a:rPr>
              <a:t>= </a:t>
            </a:r>
            <a:r>
              <a:rPr lang="en-ZA" sz="2200" b="1" i="1">
                <a:solidFill>
                  <a:srgbClr val="000066"/>
                </a:solidFill>
                <a:latin typeface="Times New Roman" pitchFamily="18" charset="0"/>
              </a:rPr>
              <a:t>qvB</a:t>
            </a:r>
            <a:endParaRPr lang="en-ZA" sz="2200">
              <a:solidFill>
                <a:srgbClr val="000066"/>
              </a:solidFill>
            </a:endParaRPr>
          </a:p>
        </p:txBody>
      </p:sp>
      <p:sp>
        <p:nvSpPr>
          <p:cNvPr id="336082" name="Rectangle 210"/>
          <p:cNvSpPr>
            <a:spLocks noChangeArrowheads="1"/>
          </p:cNvSpPr>
          <p:nvPr/>
        </p:nvSpPr>
        <p:spPr bwMode="auto">
          <a:xfrm>
            <a:off x="5551488" y="5545138"/>
            <a:ext cx="1149350" cy="460375"/>
          </a:xfrm>
          <a:prstGeom prst="rect">
            <a:avLst/>
          </a:prstGeom>
          <a:noFill/>
          <a:ln w="12700" algn="ctr">
            <a:noFill/>
            <a:miter lim="800000"/>
            <a:headEnd/>
            <a:tailEnd type="none" w="lg" len="lg"/>
          </a:ln>
        </p:spPr>
        <p:txBody>
          <a:bodyPr wrap="none" lIns="90000" tIns="46800" rIns="90000" bIns="46800">
            <a:spAutoFit/>
          </a:bodyPr>
          <a:lstStyle/>
          <a:p>
            <a:pPr>
              <a:lnSpc>
                <a:spcPct val="110000"/>
              </a:lnSpc>
            </a:pPr>
            <a:r>
              <a:rPr lang="en-US" sz="2200">
                <a:solidFill>
                  <a:srgbClr val="000066"/>
                </a:solidFill>
              </a:rPr>
              <a:t>Hence:</a:t>
            </a:r>
            <a:endParaRPr lang="en-ZA" sz="2200">
              <a:solidFill>
                <a:srgbClr val="000066"/>
              </a:solidFill>
            </a:endParaRPr>
          </a:p>
        </p:txBody>
      </p:sp>
      <p:sp>
        <p:nvSpPr>
          <p:cNvPr id="4" name="Oval 103"/>
          <p:cNvSpPr>
            <a:spLocks noChangeAspect="1" noChangeArrowheads="1"/>
          </p:cNvSpPr>
          <p:nvPr/>
        </p:nvSpPr>
        <p:spPr bwMode="auto">
          <a:xfrm>
            <a:off x="1179513" y="4713288"/>
            <a:ext cx="69850" cy="69850"/>
          </a:xfrm>
          <a:prstGeom prst="ellipse">
            <a:avLst/>
          </a:prstGeom>
          <a:gradFill rotWithShape="1">
            <a:gsLst>
              <a:gs pos="0">
                <a:srgbClr val="FFFFFF"/>
              </a:gs>
              <a:gs pos="100000">
                <a:srgbClr val="0066FF"/>
              </a:gs>
            </a:gsLst>
            <a:path path="shape">
              <a:fillToRect l="50000" t="50000" r="50000" b="50000"/>
            </a:path>
          </a:gradFill>
          <a:ln w="1270">
            <a:solidFill>
              <a:srgbClr val="000000"/>
            </a:solidFill>
            <a:round/>
            <a:headEnd/>
            <a:tailEnd/>
          </a:ln>
        </p:spPr>
        <p:txBody>
          <a:bodyPr/>
          <a:lstStyle/>
          <a:p>
            <a:pPr>
              <a:lnSpc>
                <a:spcPct val="110000"/>
              </a:lnSpc>
            </a:pPr>
            <a:endParaRPr lang="en-GB"/>
          </a:p>
        </p:txBody>
      </p:sp>
      <p:sp>
        <p:nvSpPr>
          <p:cNvPr id="335996" name="Oval 124"/>
          <p:cNvSpPr>
            <a:spLocks noChangeAspect="1" noChangeArrowheads="1"/>
          </p:cNvSpPr>
          <p:nvPr/>
        </p:nvSpPr>
        <p:spPr bwMode="auto">
          <a:xfrm>
            <a:off x="1181100" y="4714875"/>
            <a:ext cx="66675" cy="66675"/>
          </a:xfrm>
          <a:prstGeom prst="ellipse">
            <a:avLst/>
          </a:prstGeom>
          <a:gradFill rotWithShape="1">
            <a:gsLst>
              <a:gs pos="0">
                <a:srgbClr val="FFFFFF"/>
              </a:gs>
              <a:gs pos="100000">
                <a:srgbClr val="0066FF"/>
              </a:gs>
            </a:gsLst>
            <a:path path="shape">
              <a:fillToRect l="50000" t="50000" r="50000" b="50000"/>
            </a:path>
          </a:gradFill>
          <a:ln w="1270">
            <a:solidFill>
              <a:srgbClr val="000000"/>
            </a:solidFill>
            <a:round/>
            <a:headEnd/>
            <a:tailEnd/>
          </a:ln>
        </p:spPr>
        <p:txBody>
          <a:bodyPr/>
          <a:lstStyle/>
          <a:p>
            <a:pPr>
              <a:lnSpc>
                <a:spcPct val="110000"/>
              </a:lnSpc>
            </a:pPr>
            <a:endParaRPr lang="en-GB"/>
          </a:p>
        </p:txBody>
      </p:sp>
      <p:sp>
        <p:nvSpPr>
          <p:cNvPr id="336083" name="Rectangle 211"/>
          <p:cNvSpPr>
            <a:spLocks noChangeArrowheads="1"/>
          </p:cNvSpPr>
          <p:nvPr/>
        </p:nvSpPr>
        <p:spPr bwMode="auto">
          <a:xfrm>
            <a:off x="6872288" y="5424488"/>
            <a:ext cx="1438275" cy="836612"/>
          </a:xfrm>
          <a:prstGeom prst="rect">
            <a:avLst/>
          </a:prstGeom>
          <a:noFill/>
          <a:ln w="25400" algn="ctr">
            <a:solidFill>
              <a:srgbClr val="000080"/>
            </a:solidFill>
            <a:miter lim="800000"/>
            <a:headEnd/>
            <a:tailEnd/>
          </a:ln>
        </p:spPr>
        <p:txBody>
          <a:bodyPr wrap="none" lIns="90000" tIns="46800" rIns="90000" bIns="46800" anchor="ctr"/>
          <a:lstStyle/>
          <a:p>
            <a:pPr>
              <a:lnSpc>
                <a:spcPct val="110000"/>
              </a:lnSpc>
            </a:pPr>
            <a:endParaRPr lang="en-GB"/>
          </a:p>
        </p:txBody>
      </p:sp>
      <p:grpSp>
        <p:nvGrpSpPr>
          <p:cNvPr id="336095" name="Group 223"/>
          <p:cNvGrpSpPr>
            <a:grpSpLocks/>
          </p:cNvGrpSpPr>
          <p:nvPr/>
        </p:nvGrpSpPr>
        <p:grpSpPr bwMode="auto">
          <a:xfrm>
            <a:off x="1744663" y="3829050"/>
            <a:ext cx="1108075" cy="1770063"/>
            <a:chOff x="1099" y="2412"/>
            <a:chExt cx="698" cy="1115"/>
          </a:xfrm>
        </p:grpSpPr>
        <p:grpSp>
          <p:nvGrpSpPr>
            <p:cNvPr id="336034" name="Group 212"/>
            <p:cNvGrpSpPr>
              <a:grpSpLocks/>
            </p:cNvGrpSpPr>
            <p:nvPr/>
          </p:nvGrpSpPr>
          <p:grpSpPr bwMode="auto">
            <a:xfrm>
              <a:off x="1099" y="2787"/>
              <a:ext cx="698" cy="414"/>
              <a:chOff x="1099" y="2787"/>
              <a:chExt cx="698" cy="414"/>
            </a:xfrm>
          </p:grpSpPr>
          <p:grpSp>
            <p:nvGrpSpPr>
              <p:cNvPr id="336037" name="Group 179"/>
              <p:cNvGrpSpPr>
                <a:grpSpLocks/>
              </p:cNvGrpSpPr>
              <p:nvPr/>
            </p:nvGrpSpPr>
            <p:grpSpPr bwMode="auto">
              <a:xfrm>
                <a:off x="1099" y="2787"/>
                <a:ext cx="2" cy="414"/>
                <a:chOff x="1099" y="2745"/>
                <a:chExt cx="2" cy="414"/>
              </a:xfrm>
            </p:grpSpPr>
            <p:sp>
              <p:nvSpPr>
                <p:cNvPr id="336050" name="Line 165"/>
                <p:cNvSpPr>
                  <a:spLocks noChangeShapeType="1"/>
                </p:cNvSpPr>
                <p:nvPr/>
              </p:nvSpPr>
              <p:spPr bwMode="auto">
                <a:xfrm>
                  <a:off x="1101" y="2745"/>
                  <a:ext cx="0" cy="414"/>
                </a:xfrm>
                <a:prstGeom prst="line">
                  <a:avLst/>
                </a:prstGeom>
                <a:noFill/>
                <a:ln w="15875">
                  <a:solidFill>
                    <a:srgbClr val="FF327D"/>
                  </a:solidFill>
                  <a:round/>
                  <a:headEnd/>
                  <a:tailEnd type="none" w="lg" len="lg"/>
                </a:ln>
              </p:spPr>
              <p:txBody>
                <a:bodyPr lIns="90000" tIns="46800" rIns="90000" bIns="46800">
                  <a:spAutoFit/>
                </a:bodyPr>
                <a:lstStyle/>
                <a:p>
                  <a:endParaRPr lang="en-US"/>
                </a:p>
              </p:txBody>
            </p:sp>
            <p:sp>
              <p:nvSpPr>
                <p:cNvPr id="336051" name="Line 163"/>
                <p:cNvSpPr>
                  <a:spLocks noChangeShapeType="1"/>
                </p:cNvSpPr>
                <p:nvPr/>
              </p:nvSpPr>
              <p:spPr bwMode="auto">
                <a:xfrm>
                  <a:off x="1099" y="2963"/>
                  <a:ext cx="0" cy="58"/>
                </a:xfrm>
                <a:prstGeom prst="line">
                  <a:avLst/>
                </a:prstGeom>
                <a:noFill/>
                <a:ln w="15875">
                  <a:solidFill>
                    <a:srgbClr val="FF327D"/>
                  </a:solidFill>
                  <a:round/>
                  <a:headEnd/>
                  <a:tailEnd type="stealth" w="lg" len="lg"/>
                </a:ln>
              </p:spPr>
              <p:txBody>
                <a:bodyPr lIns="90000" tIns="46800" rIns="90000" bIns="46800">
                  <a:spAutoFit/>
                </a:bodyPr>
                <a:lstStyle/>
                <a:p>
                  <a:endParaRPr lang="en-US"/>
                </a:p>
              </p:txBody>
            </p:sp>
          </p:grpSp>
          <p:grpSp>
            <p:nvGrpSpPr>
              <p:cNvPr id="336038" name="Group 180"/>
              <p:cNvGrpSpPr>
                <a:grpSpLocks/>
              </p:cNvGrpSpPr>
              <p:nvPr/>
            </p:nvGrpSpPr>
            <p:grpSpPr bwMode="auto">
              <a:xfrm>
                <a:off x="1273" y="2787"/>
                <a:ext cx="2" cy="414"/>
                <a:chOff x="1099" y="2745"/>
                <a:chExt cx="2" cy="414"/>
              </a:xfrm>
            </p:grpSpPr>
            <p:sp>
              <p:nvSpPr>
                <p:cNvPr id="336048" name="Line 181"/>
                <p:cNvSpPr>
                  <a:spLocks noChangeShapeType="1"/>
                </p:cNvSpPr>
                <p:nvPr/>
              </p:nvSpPr>
              <p:spPr bwMode="auto">
                <a:xfrm>
                  <a:off x="1101" y="2745"/>
                  <a:ext cx="0" cy="414"/>
                </a:xfrm>
                <a:prstGeom prst="line">
                  <a:avLst/>
                </a:prstGeom>
                <a:noFill/>
                <a:ln w="15875">
                  <a:solidFill>
                    <a:srgbClr val="FF327D"/>
                  </a:solidFill>
                  <a:round/>
                  <a:headEnd/>
                  <a:tailEnd type="none" w="lg" len="lg"/>
                </a:ln>
              </p:spPr>
              <p:txBody>
                <a:bodyPr lIns="90000" tIns="46800" rIns="90000" bIns="46800">
                  <a:spAutoFit/>
                </a:bodyPr>
                <a:lstStyle/>
                <a:p>
                  <a:endParaRPr lang="en-US"/>
                </a:p>
              </p:txBody>
            </p:sp>
            <p:sp>
              <p:nvSpPr>
                <p:cNvPr id="336049" name="Line 182"/>
                <p:cNvSpPr>
                  <a:spLocks noChangeShapeType="1"/>
                </p:cNvSpPr>
                <p:nvPr/>
              </p:nvSpPr>
              <p:spPr bwMode="auto">
                <a:xfrm>
                  <a:off x="1099" y="2963"/>
                  <a:ext cx="0" cy="58"/>
                </a:xfrm>
                <a:prstGeom prst="line">
                  <a:avLst/>
                </a:prstGeom>
                <a:noFill/>
                <a:ln w="15875">
                  <a:solidFill>
                    <a:srgbClr val="FF327D"/>
                  </a:solidFill>
                  <a:round/>
                  <a:headEnd/>
                  <a:tailEnd type="stealth" w="lg" len="lg"/>
                </a:ln>
              </p:spPr>
              <p:txBody>
                <a:bodyPr lIns="90000" tIns="46800" rIns="90000" bIns="46800">
                  <a:spAutoFit/>
                </a:bodyPr>
                <a:lstStyle/>
                <a:p>
                  <a:endParaRPr lang="en-US"/>
                </a:p>
              </p:txBody>
            </p:sp>
          </p:grpSp>
          <p:grpSp>
            <p:nvGrpSpPr>
              <p:cNvPr id="336039" name="Group 183"/>
              <p:cNvGrpSpPr>
                <a:grpSpLocks/>
              </p:cNvGrpSpPr>
              <p:nvPr/>
            </p:nvGrpSpPr>
            <p:grpSpPr bwMode="auto">
              <a:xfrm>
                <a:off x="1447" y="2787"/>
                <a:ext cx="2" cy="414"/>
                <a:chOff x="1099" y="2745"/>
                <a:chExt cx="2" cy="414"/>
              </a:xfrm>
            </p:grpSpPr>
            <p:sp>
              <p:nvSpPr>
                <p:cNvPr id="336046" name="Line 184"/>
                <p:cNvSpPr>
                  <a:spLocks noChangeShapeType="1"/>
                </p:cNvSpPr>
                <p:nvPr/>
              </p:nvSpPr>
              <p:spPr bwMode="auto">
                <a:xfrm>
                  <a:off x="1101" y="2745"/>
                  <a:ext cx="0" cy="414"/>
                </a:xfrm>
                <a:prstGeom prst="line">
                  <a:avLst/>
                </a:prstGeom>
                <a:noFill/>
                <a:ln w="15875">
                  <a:solidFill>
                    <a:srgbClr val="FF327D"/>
                  </a:solidFill>
                  <a:round/>
                  <a:headEnd/>
                  <a:tailEnd type="none" w="lg" len="lg"/>
                </a:ln>
              </p:spPr>
              <p:txBody>
                <a:bodyPr lIns="90000" tIns="46800" rIns="90000" bIns="46800">
                  <a:spAutoFit/>
                </a:bodyPr>
                <a:lstStyle/>
                <a:p>
                  <a:endParaRPr lang="en-US"/>
                </a:p>
              </p:txBody>
            </p:sp>
            <p:sp>
              <p:nvSpPr>
                <p:cNvPr id="336047" name="Line 185"/>
                <p:cNvSpPr>
                  <a:spLocks noChangeShapeType="1"/>
                </p:cNvSpPr>
                <p:nvPr/>
              </p:nvSpPr>
              <p:spPr bwMode="auto">
                <a:xfrm>
                  <a:off x="1099" y="2963"/>
                  <a:ext cx="0" cy="58"/>
                </a:xfrm>
                <a:prstGeom prst="line">
                  <a:avLst/>
                </a:prstGeom>
                <a:noFill/>
                <a:ln w="15875">
                  <a:solidFill>
                    <a:srgbClr val="FF327D"/>
                  </a:solidFill>
                  <a:round/>
                  <a:headEnd/>
                  <a:tailEnd type="stealth" w="lg" len="lg"/>
                </a:ln>
              </p:spPr>
              <p:txBody>
                <a:bodyPr lIns="90000" tIns="46800" rIns="90000" bIns="46800">
                  <a:spAutoFit/>
                </a:bodyPr>
                <a:lstStyle/>
                <a:p>
                  <a:endParaRPr lang="en-US"/>
                </a:p>
              </p:txBody>
            </p:sp>
          </p:grpSp>
          <p:grpSp>
            <p:nvGrpSpPr>
              <p:cNvPr id="336040" name="Group 186"/>
              <p:cNvGrpSpPr>
                <a:grpSpLocks/>
              </p:cNvGrpSpPr>
              <p:nvPr/>
            </p:nvGrpSpPr>
            <p:grpSpPr bwMode="auto">
              <a:xfrm>
                <a:off x="1621" y="2787"/>
                <a:ext cx="2" cy="414"/>
                <a:chOff x="1099" y="2745"/>
                <a:chExt cx="2" cy="414"/>
              </a:xfrm>
            </p:grpSpPr>
            <p:sp>
              <p:nvSpPr>
                <p:cNvPr id="336044" name="Line 187"/>
                <p:cNvSpPr>
                  <a:spLocks noChangeShapeType="1"/>
                </p:cNvSpPr>
                <p:nvPr/>
              </p:nvSpPr>
              <p:spPr bwMode="auto">
                <a:xfrm>
                  <a:off x="1101" y="2745"/>
                  <a:ext cx="0" cy="414"/>
                </a:xfrm>
                <a:prstGeom prst="line">
                  <a:avLst/>
                </a:prstGeom>
                <a:noFill/>
                <a:ln w="15875">
                  <a:solidFill>
                    <a:srgbClr val="FF327D"/>
                  </a:solidFill>
                  <a:round/>
                  <a:headEnd/>
                  <a:tailEnd type="none" w="lg" len="lg"/>
                </a:ln>
              </p:spPr>
              <p:txBody>
                <a:bodyPr lIns="90000" tIns="46800" rIns="90000" bIns="46800">
                  <a:spAutoFit/>
                </a:bodyPr>
                <a:lstStyle/>
                <a:p>
                  <a:endParaRPr lang="en-US"/>
                </a:p>
              </p:txBody>
            </p:sp>
            <p:sp>
              <p:nvSpPr>
                <p:cNvPr id="336045" name="Line 188"/>
                <p:cNvSpPr>
                  <a:spLocks noChangeShapeType="1"/>
                </p:cNvSpPr>
                <p:nvPr/>
              </p:nvSpPr>
              <p:spPr bwMode="auto">
                <a:xfrm>
                  <a:off x="1099" y="2963"/>
                  <a:ext cx="0" cy="58"/>
                </a:xfrm>
                <a:prstGeom prst="line">
                  <a:avLst/>
                </a:prstGeom>
                <a:noFill/>
                <a:ln w="15875">
                  <a:solidFill>
                    <a:srgbClr val="FF327D"/>
                  </a:solidFill>
                  <a:round/>
                  <a:headEnd/>
                  <a:tailEnd type="stealth" w="lg" len="lg"/>
                </a:ln>
              </p:spPr>
              <p:txBody>
                <a:bodyPr lIns="90000" tIns="46800" rIns="90000" bIns="46800">
                  <a:spAutoFit/>
                </a:bodyPr>
                <a:lstStyle/>
                <a:p>
                  <a:endParaRPr lang="en-US"/>
                </a:p>
              </p:txBody>
            </p:sp>
          </p:grpSp>
          <p:grpSp>
            <p:nvGrpSpPr>
              <p:cNvPr id="336041" name="Group 189"/>
              <p:cNvGrpSpPr>
                <a:grpSpLocks/>
              </p:cNvGrpSpPr>
              <p:nvPr/>
            </p:nvGrpSpPr>
            <p:grpSpPr bwMode="auto">
              <a:xfrm>
                <a:off x="1795" y="2787"/>
                <a:ext cx="2" cy="414"/>
                <a:chOff x="1099" y="2745"/>
                <a:chExt cx="2" cy="414"/>
              </a:xfrm>
            </p:grpSpPr>
            <p:sp>
              <p:nvSpPr>
                <p:cNvPr id="336042" name="Line 190"/>
                <p:cNvSpPr>
                  <a:spLocks noChangeShapeType="1"/>
                </p:cNvSpPr>
                <p:nvPr/>
              </p:nvSpPr>
              <p:spPr bwMode="auto">
                <a:xfrm>
                  <a:off x="1101" y="2745"/>
                  <a:ext cx="0" cy="414"/>
                </a:xfrm>
                <a:prstGeom prst="line">
                  <a:avLst/>
                </a:prstGeom>
                <a:noFill/>
                <a:ln w="15875">
                  <a:solidFill>
                    <a:srgbClr val="FF327D"/>
                  </a:solidFill>
                  <a:round/>
                  <a:headEnd/>
                  <a:tailEnd type="none" w="lg" len="lg"/>
                </a:ln>
              </p:spPr>
              <p:txBody>
                <a:bodyPr lIns="90000" tIns="46800" rIns="90000" bIns="46800">
                  <a:spAutoFit/>
                </a:bodyPr>
                <a:lstStyle/>
                <a:p>
                  <a:endParaRPr lang="en-US"/>
                </a:p>
              </p:txBody>
            </p:sp>
            <p:sp>
              <p:nvSpPr>
                <p:cNvPr id="336043" name="Line 191"/>
                <p:cNvSpPr>
                  <a:spLocks noChangeShapeType="1"/>
                </p:cNvSpPr>
                <p:nvPr/>
              </p:nvSpPr>
              <p:spPr bwMode="auto">
                <a:xfrm>
                  <a:off x="1099" y="2963"/>
                  <a:ext cx="0" cy="58"/>
                </a:xfrm>
                <a:prstGeom prst="line">
                  <a:avLst/>
                </a:prstGeom>
                <a:noFill/>
                <a:ln w="15875">
                  <a:solidFill>
                    <a:srgbClr val="FF327D"/>
                  </a:solidFill>
                  <a:round/>
                  <a:headEnd/>
                  <a:tailEnd type="stealth" w="lg" len="lg"/>
                </a:ln>
              </p:spPr>
              <p:txBody>
                <a:bodyPr lIns="90000" tIns="46800" rIns="90000" bIns="46800">
                  <a:spAutoFit/>
                </a:bodyPr>
                <a:lstStyle/>
                <a:p>
                  <a:endParaRPr lang="en-US"/>
                </a:p>
              </p:txBody>
            </p:sp>
          </p:grpSp>
        </p:grpSp>
        <p:sp>
          <p:nvSpPr>
            <p:cNvPr id="336035" name="Rectangle 140"/>
            <p:cNvSpPr>
              <a:spLocks noChangeArrowheads="1"/>
            </p:cNvSpPr>
            <p:nvPr/>
          </p:nvSpPr>
          <p:spPr bwMode="auto">
            <a:xfrm>
              <a:off x="1439" y="2412"/>
              <a:ext cx="205" cy="269"/>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US" sz="2000" b="1">
                  <a:solidFill>
                    <a:srgbClr val="000066"/>
                  </a:solidFill>
                  <a:latin typeface="Times New Roman" pitchFamily="18" charset="0"/>
                </a:rPr>
                <a:t>+</a:t>
              </a:r>
              <a:endParaRPr lang="en-ZA" sz="2000" b="1">
                <a:solidFill>
                  <a:srgbClr val="000066"/>
                </a:solidFill>
                <a:latin typeface="Times New Roman" pitchFamily="18" charset="0"/>
              </a:endParaRPr>
            </a:p>
          </p:txBody>
        </p:sp>
        <p:sp>
          <p:nvSpPr>
            <p:cNvPr id="336036" name="Rectangle 141"/>
            <p:cNvSpPr>
              <a:spLocks noChangeArrowheads="1"/>
            </p:cNvSpPr>
            <p:nvPr/>
          </p:nvSpPr>
          <p:spPr bwMode="auto">
            <a:xfrm>
              <a:off x="1450" y="3258"/>
              <a:ext cx="194" cy="269"/>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US" sz="2000" b="1">
                  <a:solidFill>
                    <a:srgbClr val="000066"/>
                  </a:solidFill>
                  <a:latin typeface="Times New Roman" pitchFamily="18" charset="0"/>
                  <a:cs typeface="Times New Roman" pitchFamily="18" charset="0"/>
                </a:rPr>
                <a:t>–</a:t>
              </a:r>
            </a:p>
          </p:txBody>
        </p:sp>
      </p:grpSp>
      <p:grpSp>
        <p:nvGrpSpPr>
          <p:cNvPr id="336094" name="Group 222"/>
          <p:cNvGrpSpPr>
            <a:grpSpLocks/>
          </p:cNvGrpSpPr>
          <p:nvPr/>
        </p:nvGrpSpPr>
        <p:grpSpPr bwMode="auto">
          <a:xfrm>
            <a:off x="354013" y="3595688"/>
            <a:ext cx="4138612" cy="2352675"/>
            <a:chOff x="223" y="2265"/>
            <a:chExt cx="2607" cy="1482"/>
          </a:xfrm>
        </p:grpSpPr>
        <p:grpSp>
          <p:nvGrpSpPr>
            <p:cNvPr id="336007" name="Group 203"/>
            <p:cNvGrpSpPr>
              <a:grpSpLocks/>
            </p:cNvGrpSpPr>
            <p:nvPr/>
          </p:nvGrpSpPr>
          <p:grpSpPr bwMode="auto">
            <a:xfrm>
              <a:off x="223" y="2500"/>
              <a:ext cx="740" cy="888"/>
              <a:chOff x="223" y="2458"/>
              <a:chExt cx="740" cy="888"/>
            </a:xfrm>
          </p:grpSpPr>
          <p:grpSp>
            <p:nvGrpSpPr>
              <p:cNvPr id="336016" name="Group 202"/>
              <p:cNvGrpSpPr>
                <a:grpSpLocks/>
              </p:cNvGrpSpPr>
              <p:nvPr/>
            </p:nvGrpSpPr>
            <p:grpSpPr bwMode="auto">
              <a:xfrm>
                <a:off x="313" y="2544"/>
                <a:ext cx="650" cy="802"/>
                <a:chOff x="313" y="2544"/>
                <a:chExt cx="650" cy="802"/>
              </a:xfrm>
            </p:grpSpPr>
            <p:sp>
              <p:nvSpPr>
                <p:cNvPr id="336027" name="Line 144"/>
                <p:cNvSpPr>
                  <a:spLocks noChangeShapeType="1"/>
                </p:cNvSpPr>
                <p:nvPr/>
              </p:nvSpPr>
              <p:spPr bwMode="auto">
                <a:xfrm>
                  <a:off x="958" y="2995"/>
                  <a:ext cx="0" cy="225"/>
                </a:xfrm>
                <a:prstGeom prst="line">
                  <a:avLst/>
                </a:prstGeom>
                <a:noFill/>
                <a:ln w="22225">
                  <a:solidFill>
                    <a:schemeClr val="tx1"/>
                  </a:solidFill>
                  <a:round/>
                  <a:headEnd/>
                  <a:tailEnd/>
                </a:ln>
              </p:spPr>
              <p:txBody>
                <a:bodyPr lIns="90000" tIns="46800" rIns="90000" bIns="46800"/>
                <a:lstStyle/>
                <a:p>
                  <a:endParaRPr lang="en-US"/>
                </a:p>
              </p:txBody>
            </p:sp>
            <p:sp>
              <p:nvSpPr>
                <p:cNvPr id="336028" name="Rectangle 126"/>
                <p:cNvSpPr>
                  <a:spLocks noChangeArrowheads="1"/>
                </p:cNvSpPr>
                <p:nvPr/>
              </p:nvSpPr>
              <p:spPr bwMode="auto">
                <a:xfrm>
                  <a:off x="313" y="2546"/>
                  <a:ext cx="387" cy="800"/>
                </a:xfrm>
                <a:prstGeom prst="rect">
                  <a:avLst/>
                </a:prstGeom>
                <a:noFill/>
                <a:ln w="22225" algn="ctr">
                  <a:solidFill>
                    <a:schemeClr val="tx1"/>
                  </a:solidFill>
                  <a:miter lim="800000"/>
                  <a:headEnd/>
                  <a:tailEnd/>
                </a:ln>
              </p:spPr>
              <p:txBody>
                <a:bodyPr wrap="none" lIns="90000" tIns="46800" rIns="90000" bIns="46800" anchor="ctr"/>
                <a:lstStyle/>
                <a:p>
                  <a:pPr>
                    <a:lnSpc>
                      <a:spcPct val="110000"/>
                    </a:lnSpc>
                  </a:pPr>
                  <a:endParaRPr lang="en-GB"/>
                </a:p>
              </p:txBody>
            </p:sp>
            <p:sp>
              <p:nvSpPr>
                <p:cNvPr id="336029" name="Line 127"/>
                <p:cNvSpPr>
                  <a:spLocks noChangeShapeType="1"/>
                </p:cNvSpPr>
                <p:nvPr/>
              </p:nvSpPr>
              <p:spPr bwMode="auto">
                <a:xfrm>
                  <a:off x="960" y="2544"/>
                  <a:ext cx="0" cy="363"/>
                </a:xfrm>
                <a:prstGeom prst="line">
                  <a:avLst/>
                </a:prstGeom>
                <a:noFill/>
                <a:ln w="22225">
                  <a:solidFill>
                    <a:schemeClr val="tx1"/>
                  </a:solidFill>
                  <a:round/>
                  <a:headEnd/>
                  <a:tailEnd/>
                </a:ln>
              </p:spPr>
              <p:txBody>
                <a:bodyPr lIns="90000" tIns="46800" rIns="90000" bIns="46800"/>
                <a:lstStyle/>
                <a:p>
                  <a:endParaRPr lang="en-US"/>
                </a:p>
              </p:txBody>
            </p:sp>
            <p:sp>
              <p:nvSpPr>
                <p:cNvPr id="5" name="Line 145"/>
                <p:cNvSpPr>
                  <a:spLocks noChangeShapeType="1"/>
                </p:cNvSpPr>
                <p:nvPr/>
              </p:nvSpPr>
              <p:spPr bwMode="auto">
                <a:xfrm rot="-5400000">
                  <a:off x="831" y="2414"/>
                  <a:ext cx="0" cy="264"/>
                </a:xfrm>
                <a:prstGeom prst="line">
                  <a:avLst/>
                </a:prstGeom>
                <a:noFill/>
                <a:ln w="22225">
                  <a:solidFill>
                    <a:schemeClr val="tx1"/>
                  </a:solidFill>
                  <a:round/>
                  <a:headEnd/>
                  <a:tailEnd/>
                </a:ln>
              </p:spPr>
              <p:txBody>
                <a:bodyPr lIns="90000" tIns="46800" rIns="90000" bIns="46800"/>
                <a:lstStyle/>
                <a:p>
                  <a:endParaRPr lang="en-US"/>
                </a:p>
              </p:txBody>
            </p:sp>
            <p:grpSp>
              <p:nvGrpSpPr>
                <p:cNvPr id="6" name="Group 128"/>
                <p:cNvGrpSpPr>
                  <a:grpSpLocks/>
                </p:cNvGrpSpPr>
                <p:nvPr/>
              </p:nvGrpSpPr>
              <p:grpSpPr bwMode="auto">
                <a:xfrm rot="-5400000">
                  <a:off x="579" y="2914"/>
                  <a:ext cx="236" cy="58"/>
                  <a:chOff x="2380" y="3027"/>
                  <a:chExt cx="752" cy="171"/>
                </a:xfrm>
              </p:grpSpPr>
              <p:sp>
                <p:nvSpPr>
                  <p:cNvPr id="336032" name="Rectangle 129"/>
                  <p:cNvSpPr>
                    <a:spLocks noChangeArrowheads="1"/>
                  </p:cNvSpPr>
                  <p:nvPr/>
                </p:nvSpPr>
                <p:spPr bwMode="auto">
                  <a:xfrm>
                    <a:off x="2476" y="3074"/>
                    <a:ext cx="568" cy="82"/>
                  </a:xfrm>
                  <a:prstGeom prst="rect">
                    <a:avLst/>
                  </a:prstGeom>
                  <a:solidFill>
                    <a:srgbClr val="EBEBFF"/>
                  </a:solidFill>
                  <a:ln w="6350" algn="ctr">
                    <a:noFill/>
                    <a:miter lim="800000"/>
                    <a:headEnd/>
                    <a:tailEnd/>
                  </a:ln>
                </p:spPr>
                <p:txBody>
                  <a:bodyPr wrap="none" lIns="90000" tIns="46800" rIns="90000" bIns="46800" anchor="ctr"/>
                  <a:lstStyle/>
                  <a:p>
                    <a:pPr>
                      <a:lnSpc>
                        <a:spcPct val="110000"/>
                      </a:lnSpc>
                    </a:pPr>
                    <a:endParaRPr lang="en-GB"/>
                  </a:p>
                </p:txBody>
              </p:sp>
              <p:sp>
                <p:nvSpPr>
                  <p:cNvPr id="7" name="Freeform 130"/>
                  <p:cNvSpPr>
                    <a:spLocks/>
                  </p:cNvSpPr>
                  <p:nvPr/>
                </p:nvSpPr>
                <p:spPr bwMode="auto">
                  <a:xfrm>
                    <a:off x="2380" y="3027"/>
                    <a:ext cx="752" cy="171"/>
                  </a:xfrm>
                  <a:custGeom>
                    <a:avLst/>
                    <a:gdLst>
                      <a:gd name="T0" fmla="*/ 0 w 668"/>
                      <a:gd name="T1" fmla="*/ 130 h 152"/>
                      <a:gd name="T2" fmla="*/ 128 w 668"/>
                      <a:gd name="T3" fmla="*/ 133 h 152"/>
                      <a:gd name="T4" fmla="*/ 200 w 668"/>
                      <a:gd name="T5" fmla="*/ 0 h 152"/>
                      <a:gd name="T6" fmla="*/ 271 w 668"/>
                      <a:gd name="T7" fmla="*/ 243 h 152"/>
                      <a:gd name="T8" fmla="*/ 384 w 668"/>
                      <a:gd name="T9" fmla="*/ 0 h 152"/>
                      <a:gd name="T10" fmla="*/ 477 w 668"/>
                      <a:gd name="T11" fmla="*/ 237 h 152"/>
                      <a:gd name="T12" fmla="*/ 591 w 668"/>
                      <a:gd name="T13" fmla="*/ 0 h 152"/>
                      <a:gd name="T14" fmla="*/ 684 w 668"/>
                      <a:gd name="T15" fmla="*/ 237 h 152"/>
                      <a:gd name="T16" fmla="*/ 789 w 668"/>
                      <a:gd name="T17" fmla="*/ 0 h 152"/>
                      <a:gd name="T18" fmla="*/ 901 w 668"/>
                      <a:gd name="T19" fmla="*/ 237 h 152"/>
                      <a:gd name="T20" fmla="*/ 954 w 668"/>
                      <a:gd name="T21" fmla="*/ 133 h 152"/>
                      <a:gd name="T22" fmla="*/ 1074 w 668"/>
                      <a:gd name="T23" fmla="*/ 130 h 15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68"/>
                      <a:gd name="T37" fmla="*/ 0 h 152"/>
                      <a:gd name="T38" fmla="*/ 668 w 668"/>
                      <a:gd name="T39" fmla="*/ 152 h 15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68" h="152">
                        <a:moveTo>
                          <a:pt x="0" y="82"/>
                        </a:moveTo>
                        <a:lnTo>
                          <a:pt x="80" y="83"/>
                        </a:lnTo>
                        <a:lnTo>
                          <a:pt x="124" y="0"/>
                        </a:lnTo>
                        <a:lnTo>
                          <a:pt x="169" y="152"/>
                        </a:lnTo>
                        <a:lnTo>
                          <a:pt x="239" y="0"/>
                        </a:lnTo>
                        <a:lnTo>
                          <a:pt x="298" y="148"/>
                        </a:lnTo>
                        <a:lnTo>
                          <a:pt x="368" y="0"/>
                        </a:lnTo>
                        <a:lnTo>
                          <a:pt x="426" y="148"/>
                        </a:lnTo>
                        <a:lnTo>
                          <a:pt x="491" y="0"/>
                        </a:lnTo>
                        <a:lnTo>
                          <a:pt x="561" y="148"/>
                        </a:lnTo>
                        <a:lnTo>
                          <a:pt x="593" y="83"/>
                        </a:lnTo>
                        <a:lnTo>
                          <a:pt x="668" y="82"/>
                        </a:lnTo>
                      </a:path>
                    </a:pathLst>
                  </a:custGeom>
                  <a:noFill/>
                  <a:ln w="22225">
                    <a:solidFill>
                      <a:srgbClr val="000000"/>
                    </a:solidFill>
                    <a:round/>
                    <a:headEnd/>
                    <a:tailEnd/>
                  </a:ln>
                </p:spPr>
                <p:txBody>
                  <a:bodyPr/>
                  <a:lstStyle/>
                  <a:p>
                    <a:endParaRPr lang="en-US"/>
                  </a:p>
                </p:txBody>
              </p:sp>
            </p:grpSp>
          </p:grpSp>
          <p:grpSp>
            <p:nvGrpSpPr>
              <p:cNvPr id="336017" name="Group 152"/>
              <p:cNvGrpSpPr>
                <a:grpSpLocks/>
              </p:cNvGrpSpPr>
              <p:nvPr/>
            </p:nvGrpSpPr>
            <p:grpSpPr bwMode="auto">
              <a:xfrm>
                <a:off x="803" y="2458"/>
                <a:ext cx="40" cy="170"/>
                <a:chOff x="363" y="2256"/>
                <a:chExt cx="60" cy="258"/>
              </a:xfrm>
            </p:grpSpPr>
            <p:sp>
              <p:nvSpPr>
                <p:cNvPr id="336024" name="Rectangle 147"/>
                <p:cNvSpPr>
                  <a:spLocks noChangeArrowheads="1"/>
                </p:cNvSpPr>
                <p:nvPr/>
              </p:nvSpPr>
              <p:spPr bwMode="auto">
                <a:xfrm rot="10800000">
                  <a:off x="363" y="2357"/>
                  <a:ext cx="59" cy="56"/>
                </a:xfrm>
                <a:prstGeom prst="rect">
                  <a:avLst/>
                </a:prstGeom>
                <a:solidFill>
                  <a:srgbClr val="EBEBFF"/>
                </a:solidFill>
                <a:ln w="6350" algn="ctr">
                  <a:noFill/>
                  <a:miter lim="800000"/>
                  <a:headEnd/>
                  <a:tailEnd/>
                </a:ln>
              </p:spPr>
              <p:txBody>
                <a:bodyPr wrap="none" lIns="90000" tIns="46800" rIns="90000" bIns="46800" anchor="ctr"/>
                <a:lstStyle/>
                <a:p>
                  <a:pPr>
                    <a:lnSpc>
                      <a:spcPct val="110000"/>
                    </a:lnSpc>
                  </a:pPr>
                  <a:endParaRPr lang="en-GB"/>
                </a:p>
              </p:txBody>
            </p:sp>
            <p:sp>
              <p:nvSpPr>
                <p:cNvPr id="336025" name="Line 149"/>
                <p:cNvSpPr>
                  <a:spLocks noChangeShapeType="1"/>
                </p:cNvSpPr>
                <p:nvPr/>
              </p:nvSpPr>
              <p:spPr bwMode="auto">
                <a:xfrm rot="5400000">
                  <a:off x="294" y="2384"/>
                  <a:ext cx="258" cy="1"/>
                </a:xfrm>
                <a:prstGeom prst="line">
                  <a:avLst/>
                </a:prstGeom>
                <a:noFill/>
                <a:ln w="22225">
                  <a:solidFill>
                    <a:schemeClr val="tx1"/>
                  </a:solidFill>
                  <a:round/>
                  <a:headEnd/>
                  <a:tailEnd/>
                </a:ln>
              </p:spPr>
              <p:txBody>
                <a:bodyPr/>
                <a:lstStyle/>
                <a:p>
                  <a:endParaRPr lang="en-US"/>
                </a:p>
              </p:txBody>
            </p:sp>
            <p:sp>
              <p:nvSpPr>
                <p:cNvPr id="336026" name="Line 151"/>
                <p:cNvSpPr>
                  <a:spLocks noChangeShapeType="1"/>
                </p:cNvSpPr>
                <p:nvPr/>
              </p:nvSpPr>
              <p:spPr bwMode="auto">
                <a:xfrm rot="5400000">
                  <a:off x="301" y="2386"/>
                  <a:ext cx="130" cy="0"/>
                </a:xfrm>
                <a:prstGeom prst="line">
                  <a:avLst/>
                </a:prstGeom>
                <a:noFill/>
                <a:ln w="44450">
                  <a:solidFill>
                    <a:schemeClr val="tx1"/>
                  </a:solidFill>
                  <a:round/>
                  <a:headEnd/>
                  <a:tailEnd/>
                </a:ln>
              </p:spPr>
              <p:txBody>
                <a:bodyPr/>
                <a:lstStyle/>
                <a:p>
                  <a:endParaRPr lang="en-US"/>
                </a:p>
              </p:txBody>
            </p:sp>
          </p:grpSp>
          <p:grpSp>
            <p:nvGrpSpPr>
              <p:cNvPr id="336018" name="Group 131"/>
              <p:cNvGrpSpPr>
                <a:grpSpLocks/>
              </p:cNvGrpSpPr>
              <p:nvPr/>
            </p:nvGrpSpPr>
            <p:grpSpPr bwMode="auto">
              <a:xfrm rot="-5400000">
                <a:off x="242" y="2607"/>
                <a:ext cx="138" cy="176"/>
                <a:chOff x="3441" y="2282"/>
                <a:chExt cx="185" cy="258"/>
              </a:xfrm>
            </p:grpSpPr>
            <p:sp>
              <p:nvSpPr>
                <p:cNvPr id="336019" name="Rectangle 132"/>
                <p:cNvSpPr>
                  <a:spLocks noChangeArrowheads="1"/>
                </p:cNvSpPr>
                <p:nvPr/>
              </p:nvSpPr>
              <p:spPr bwMode="auto">
                <a:xfrm>
                  <a:off x="3441" y="2383"/>
                  <a:ext cx="185" cy="56"/>
                </a:xfrm>
                <a:prstGeom prst="rect">
                  <a:avLst/>
                </a:prstGeom>
                <a:solidFill>
                  <a:srgbClr val="EBEBFF"/>
                </a:solidFill>
                <a:ln w="6350" algn="ctr">
                  <a:noFill/>
                  <a:miter lim="800000"/>
                  <a:headEnd/>
                  <a:tailEnd/>
                </a:ln>
              </p:spPr>
              <p:txBody>
                <a:bodyPr wrap="none" lIns="90000" tIns="46800" rIns="90000" bIns="46800" anchor="ctr"/>
                <a:lstStyle/>
                <a:p>
                  <a:pPr>
                    <a:lnSpc>
                      <a:spcPct val="110000"/>
                    </a:lnSpc>
                  </a:pPr>
                  <a:endParaRPr lang="en-GB"/>
                </a:p>
              </p:txBody>
            </p:sp>
            <p:sp>
              <p:nvSpPr>
                <p:cNvPr id="336020" name="Line 133"/>
                <p:cNvSpPr>
                  <a:spLocks noChangeShapeType="1"/>
                </p:cNvSpPr>
                <p:nvPr/>
              </p:nvSpPr>
              <p:spPr bwMode="auto">
                <a:xfrm rot="-5400000">
                  <a:off x="3316" y="2410"/>
                  <a:ext cx="258" cy="1"/>
                </a:xfrm>
                <a:prstGeom prst="line">
                  <a:avLst/>
                </a:prstGeom>
                <a:noFill/>
                <a:ln w="22225">
                  <a:solidFill>
                    <a:schemeClr val="tx1"/>
                  </a:solidFill>
                  <a:round/>
                  <a:headEnd/>
                  <a:tailEnd/>
                </a:ln>
              </p:spPr>
              <p:txBody>
                <a:bodyPr/>
                <a:lstStyle/>
                <a:p>
                  <a:endParaRPr lang="en-US"/>
                </a:p>
              </p:txBody>
            </p:sp>
            <p:sp>
              <p:nvSpPr>
                <p:cNvPr id="336021" name="Line 134"/>
                <p:cNvSpPr>
                  <a:spLocks noChangeShapeType="1"/>
                </p:cNvSpPr>
                <p:nvPr/>
              </p:nvSpPr>
              <p:spPr bwMode="auto">
                <a:xfrm rot="-5400000">
                  <a:off x="3438" y="2410"/>
                  <a:ext cx="258" cy="1"/>
                </a:xfrm>
                <a:prstGeom prst="line">
                  <a:avLst/>
                </a:prstGeom>
                <a:noFill/>
                <a:ln w="22225">
                  <a:solidFill>
                    <a:schemeClr val="tx1"/>
                  </a:solidFill>
                  <a:round/>
                  <a:headEnd/>
                  <a:tailEnd/>
                </a:ln>
              </p:spPr>
              <p:txBody>
                <a:bodyPr/>
                <a:lstStyle/>
                <a:p>
                  <a:endParaRPr lang="en-US"/>
                </a:p>
              </p:txBody>
            </p:sp>
            <p:sp>
              <p:nvSpPr>
                <p:cNvPr id="336022" name="Line 135"/>
                <p:cNvSpPr>
                  <a:spLocks noChangeShapeType="1"/>
                </p:cNvSpPr>
                <p:nvPr/>
              </p:nvSpPr>
              <p:spPr bwMode="auto">
                <a:xfrm rot="-5400000">
                  <a:off x="3437" y="2409"/>
                  <a:ext cx="130" cy="1"/>
                </a:xfrm>
                <a:prstGeom prst="line">
                  <a:avLst/>
                </a:prstGeom>
                <a:noFill/>
                <a:ln w="44450">
                  <a:solidFill>
                    <a:schemeClr val="tx1"/>
                  </a:solidFill>
                  <a:round/>
                  <a:headEnd/>
                  <a:tailEnd/>
                </a:ln>
              </p:spPr>
              <p:txBody>
                <a:bodyPr/>
                <a:lstStyle/>
                <a:p>
                  <a:endParaRPr lang="en-US"/>
                </a:p>
              </p:txBody>
            </p:sp>
            <p:sp>
              <p:nvSpPr>
                <p:cNvPr id="336023" name="Line 136"/>
                <p:cNvSpPr>
                  <a:spLocks noChangeShapeType="1"/>
                </p:cNvSpPr>
                <p:nvPr/>
              </p:nvSpPr>
              <p:spPr bwMode="auto">
                <a:xfrm rot="-5400000">
                  <a:off x="3559" y="2410"/>
                  <a:ext cx="130" cy="0"/>
                </a:xfrm>
                <a:prstGeom prst="line">
                  <a:avLst/>
                </a:prstGeom>
                <a:noFill/>
                <a:ln w="44450">
                  <a:solidFill>
                    <a:schemeClr val="tx1"/>
                  </a:solidFill>
                  <a:round/>
                  <a:headEnd/>
                  <a:tailEnd/>
                </a:ln>
              </p:spPr>
              <p:txBody>
                <a:bodyPr/>
                <a:lstStyle/>
                <a:p>
                  <a:endParaRPr lang="en-US"/>
                </a:p>
              </p:txBody>
            </p:sp>
          </p:grpSp>
        </p:grpSp>
        <p:sp>
          <p:nvSpPr>
            <p:cNvPr id="336008" name="Freeform 201"/>
            <p:cNvSpPr>
              <a:spLocks/>
            </p:cNvSpPr>
            <p:nvPr/>
          </p:nvSpPr>
          <p:spPr bwMode="auto">
            <a:xfrm>
              <a:off x="402" y="2265"/>
              <a:ext cx="2428" cy="1482"/>
            </a:xfrm>
            <a:custGeom>
              <a:avLst/>
              <a:gdLst>
                <a:gd name="T0" fmla="*/ 2316 w 2428"/>
                <a:gd name="T1" fmla="*/ 0 h 1482"/>
                <a:gd name="T2" fmla="*/ 2316 w 2428"/>
                <a:gd name="T3" fmla="*/ 1482 h 1482"/>
                <a:gd name="T4" fmla="*/ 1485 w 2428"/>
                <a:gd name="T5" fmla="*/ 1002 h 1482"/>
                <a:gd name="T6" fmla="*/ 198 w 2428"/>
                <a:gd name="T7" fmla="*/ 1002 h 1482"/>
                <a:gd name="T8" fmla="*/ 198 w 2428"/>
                <a:gd name="T9" fmla="*/ 471 h 1482"/>
                <a:gd name="T10" fmla="*/ 1485 w 2428"/>
                <a:gd name="T11" fmla="*/ 471 h 1482"/>
                <a:gd name="T12" fmla="*/ 2316 w 2428"/>
                <a:gd name="T13" fmla="*/ 0 h 1482"/>
                <a:gd name="T14" fmla="*/ 0 60000 65536"/>
                <a:gd name="T15" fmla="*/ 0 60000 65536"/>
                <a:gd name="T16" fmla="*/ 0 60000 65536"/>
                <a:gd name="T17" fmla="*/ 0 60000 65536"/>
                <a:gd name="T18" fmla="*/ 0 60000 65536"/>
                <a:gd name="T19" fmla="*/ 0 60000 65536"/>
                <a:gd name="T20" fmla="*/ 0 60000 65536"/>
                <a:gd name="T21" fmla="*/ 0 w 2428"/>
                <a:gd name="T22" fmla="*/ 0 h 1482"/>
                <a:gd name="T23" fmla="*/ 2428 w 2428"/>
                <a:gd name="T24" fmla="*/ 1482 h 148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428" h="1482">
                  <a:moveTo>
                    <a:pt x="2316" y="0"/>
                  </a:moveTo>
                  <a:cubicBezTo>
                    <a:pt x="2428" y="307"/>
                    <a:pt x="2426" y="1149"/>
                    <a:pt x="2316" y="1482"/>
                  </a:cubicBezTo>
                  <a:cubicBezTo>
                    <a:pt x="2028" y="1393"/>
                    <a:pt x="1485" y="1002"/>
                    <a:pt x="1485" y="1002"/>
                  </a:cubicBezTo>
                  <a:cubicBezTo>
                    <a:pt x="1485" y="1002"/>
                    <a:pt x="841" y="1002"/>
                    <a:pt x="198" y="1002"/>
                  </a:cubicBezTo>
                  <a:cubicBezTo>
                    <a:pt x="0" y="1002"/>
                    <a:pt x="0" y="471"/>
                    <a:pt x="198" y="471"/>
                  </a:cubicBezTo>
                  <a:cubicBezTo>
                    <a:pt x="841" y="471"/>
                    <a:pt x="1485" y="471"/>
                    <a:pt x="1485" y="471"/>
                  </a:cubicBezTo>
                  <a:cubicBezTo>
                    <a:pt x="1485" y="471"/>
                    <a:pt x="2034" y="89"/>
                    <a:pt x="2316" y="0"/>
                  </a:cubicBezTo>
                  <a:close/>
                </a:path>
              </a:pathLst>
            </a:custGeom>
            <a:noFill/>
            <a:ln w="15875">
              <a:solidFill>
                <a:schemeClr val="tx1"/>
              </a:solidFill>
              <a:round/>
              <a:headEnd/>
              <a:tailEnd type="none" w="lg" len="lg"/>
            </a:ln>
          </p:spPr>
          <p:txBody>
            <a:bodyPr lIns="90000" tIns="46800" rIns="90000" bIns="46800"/>
            <a:lstStyle/>
            <a:p>
              <a:endParaRPr lang="en-US"/>
            </a:p>
          </p:txBody>
        </p:sp>
        <p:grpSp>
          <p:nvGrpSpPr>
            <p:cNvPr id="336009" name="Group 221"/>
            <p:cNvGrpSpPr>
              <a:grpSpLocks/>
            </p:cNvGrpSpPr>
            <p:nvPr/>
          </p:nvGrpSpPr>
          <p:grpSpPr bwMode="auto">
            <a:xfrm>
              <a:off x="1086" y="2507"/>
              <a:ext cx="726" cy="949"/>
              <a:chOff x="1086" y="2507"/>
              <a:chExt cx="726" cy="949"/>
            </a:xfrm>
          </p:grpSpPr>
          <p:grpSp>
            <p:nvGrpSpPr>
              <p:cNvPr id="336010" name="Group 216"/>
              <p:cNvGrpSpPr>
                <a:grpSpLocks/>
              </p:cNvGrpSpPr>
              <p:nvPr/>
            </p:nvGrpSpPr>
            <p:grpSpPr bwMode="auto">
              <a:xfrm>
                <a:off x="1086" y="2507"/>
                <a:ext cx="726" cy="280"/>
                <a:chOff x="1086" y="2507"/>
                <a:chExt cx="726" cy="280"/>
              </a:xfrm>
            </p:grpSpPr>
            <p:sp>
              <p:nvSpPr>
                <p:cNvPr id="336014" name="Line 139"/>
                <p:cNvSpPr>
                  <a:spLocks noChangeShapeType="1"/>
                </p:cNvSpPr>
                <p:nvPr/>
              </p:nvSpPr>
              <p:spPr bwMode="auto">
                <a:xfrm flipV="1">
                  <a:off x="1453" y="2507"/>
                  <a:ext cx="0" cy="275"/>
                </a:xfrm>
                <a:prstGeom prst="line">
                  <a:avLst/>
                </a:prstGeom>
                <a:noFill/>
                <a:ln w="22225">
                  <a:solidFill>
                    <a:schemeClr val="tx1"/>
                  </a:solidFill>
                  <a:round/>
                  <a:headEnd/>
                  <a:tailEnd type="none" w="lg" len="lg"/>
                </a:ln>
              </p:spPr>
              <p:txBody>
                <a:bodyPr wrap="none" lIns="90000" tIns="46800" rIns="90000" bIns="46800" anchor="ctr"/>
                <a:lstStyle/>
                <a:p>
                  <a:endParaRPr lang="en-US"/>
                </a:p>
              </p:txBody>
            </p:sp>
            <p:sp>
              <p:nvSpPr>
                <p:cNvPr id="336015" name="Line 142"/>
                <p:cNvSpPr>
                  <a:spLocks noChangeShapeType="1"/>
                </p:cNvSpPr>
                <p:nvPr/>
              </p:nvSpPr>
              <p:spPr bwMode="auto">
                <a:xfrm>
                  <a:off x="1086" y="2787"/>
                  <a:ext cx="726" cy="0"/>
                </a:xfrm>
                <a:prstGeom prst="line">
                  <a:avLst/>
                </a:prstGeom>
                <a:noFill/>
                <a:ln w="22225">
                  <a:solidFill>
                    <a:schemeClr val="tx1"/>
                  </a:solidFill>
                  <a:round/>
                  <a:headEnd/>
                  <a:tailEnd type="none" w="lg" len="lg"/>
                </a:ln>
              </p:spPr>
              <p:txBody>
                <a:bodyPr lIns="90000" tIns="46800" rIns="90000" bIns="46800"/>
                <a:lstStyle/>
                <a:p>
                  <a:endParaRPr lang="en-US"/>
                </a:p>
              </p:txBody>
            </p:sp>
          </p:grpSp>
          <p:grpSp>
            <p:nvGrpSpPr>
              <p:cNvPr id="336011" name="Group 213"/>
              <p:cNvGrpSpPr>
                <a:grpSpLocks/>
              </p:cNvGrpSpPr>
              <p:nvPr/>
            </p:nvGrpSpPr>
            <p:grpSpPr bwMode="auto">
              <a:xfrm>
                <a:off x="1086" y="3201"/>
                <a:ext cx="726" cy="255"/>
                <a:chOff x="1086" y="3201"/>
                <a:chExt cx="726" cy="255"/>
              </a:xfrm>
            </p:grpSpPr>
            <p:sp>
              <p:nvSpPr>
                <p:cNvPr id="336012" name="Line 138"/>
                <p:cNvSpPr>
                  <a:spLocks noChangeShapeType="1"/>
                </p:cNvSpPr>
                <p:nvPr/>
              </p:nvSpPr>
              <p:spPr bwMode="auto">
                <a:xfrm flipV="1">
                  <a:off x="1453" y="3201"/>
                  <a:ext cx="0" cy="255"/>
                </a:xfrm>
                <a:prstGeom prst="line">
                  <a:avLst/>
                </a:prstGeom>
                <a:noFill/>
                <a:ln w="22225">
                  <a:solidFill>
                    <a:schemeClr val="tx1"/>
                  </a:solidFill>
                  <a:round/>
                  <a:headEnd/>
                  <a:tailEnd type="none" w="lg" len="lg"/>
                </a:ln>
              </p:spPr>
              <p:txBody>
                <a:bodyPr lIns="90000" tIns="46800" rIns="90000" bIns="46800"/>
                <a:lstStyle/>
                <a:p>
                  <a:endParaRPr lang="en-US"/>
                </a:p>
              </p:txBody>
            </p:sp>
            <p:sp>
              <p:nvSpPr>
                <p:cNvPr id="336013" name="Line 143"/>
                <p:cNvSpPr>
                  <a:spLocks noChangeShapeType="1"/>
                </p:cNvSpPr>
                <p:nvPr/>
              </p:nvSpPr>
              <p:spPr bwMode="auto">
                <a:xfrm>
                  <a:off x="1086" y="3204"/>
                  <a:ext cx="726" cy="0"/>
                </a:xfrm>
                <a:prstGeom prst="line">
                  <a:avLst/>
                </a:prstGeom>
                <a:noFill/>
                <a:ln w="22225">
                  <a:solidFill>
                    <a:schemeClr val="tx1"/>
                  </a:solidFill>
                  <a:round/>
                  <a:headEnd/>
                  <a:tailEnd type="none" w="lg" len="lg"/>
                </a:ln>
              </p:spPr>
              <p:txBody>
                <a:bodyPr lIns="90000" tIns="46800" rIns="90000" bIns="46800"/>
                <a:lstStyle/>
                <a:p>
                  <a:endParaRPr lang="en-US"/>
                </a:p>
              </p:txBody>
            </p:sp>
          </p:grpSp>
        </p:grpSp>
      </p:grpSp>
      <p:sp>
        <p:nvSpPr>
          <p:cNvPr id="336096" name="Oval 224"/>
          <p:cNvSpPr>
            <a:spLocks noChangeAspect="1" noChangeArrowheads="1"/>
          </p:cNvSpPr>
          <p:nvPr/>
        </p:nvSpPr>
        <p:spPr bwMode="auto">
          <a:xfrm>
            <a:off x="1181100" y="4714875"/>
            <a:ext cx="66675" cy="66675"/>
          </a:xfrm>
          <a:prstGeom prst="ellipse">
            <a:avLst/>
          </a:prstGeom>
          <a:gradFill rotWithShape="1">
            <a:gsLst>
              <a:gs pos="0">
                <a:srgbClr val="FFFFFF"/>
              </a:gs>
              <a:gs pos="100000">
                <a:srgbClr val="0066FF"/>
              </a:gs>
            </a:gsLst>
            <a:path path="shape">
              <a:fillToRect l="50000" t="50000" r="50000" b="50000"/>
            </a:path>
          </a:gradFill>
          <a:ln w="1270">
            <a:solidFill>
              <a:srgbClr val="000000"/>
            </a:solidFill>
            <a:round/>
            <a:headEnd/>
            <a:tailEnd/>
          </a:ln>
        </p:spPr>
        <p:txBody>
          <a:bodyPr/>
          <a:lstStyle/>
          <a:p>
            <a:pPr>
              <a:lnSpc>
                <a:spcPct val="110000"/>
              </a:lnSpc>
            </a:pPr>
            <a:endParaRPr lang="en-GB"/>
          </a:p>
        </p:txBody>
      </p:sp>
      <p:grpSp>
        <p:nvGrpSpPr>
          <p:cNvPr id="336097" name="Group 225"/>
          <p:cNvGrpSpPr>
            <a:grpSpLocks/>
          </p:cNvGrpSpPr>
          <p:nvPr/>
        </p:nvGrpSpPr>
        <p:grpSpPr bwMode="auto">
          <a:xfrm>
            <a:off x="4471988" y="4667250"/>
            <a:ext cx="133350" cy="157163"/>
            <a:chOff x="3201" y="2898"/>
            <a:chExt cx="84" cy="99"/>
          </a:xfrm>
        </p:grpSpPr>
        <p:sp>
          <p:nvSpPr>
            <p:cNvPr id="336004" name="Line 226"/>
            <p:cNvSpPr>
              <a:spLocks noChangeShapeType="1"/>
            </p:cNvSpPr>
            <p:nvPr/>
          </p:nvSpPr>
          <p:spPr bwMode="auto">
            <a:xfrm flipV="1">
              <a:off x="3204" y="2898"/>
              <a:ext cx="36" cy="36"/>
            </a:xfrm>
            <a:prstGeom prst="line">
              <a:avLst/>
            </a:prstGeom>
            <a:noFill/>
            <a:ln w="12700">
              <a:solidFill>
                <a:schemeClr val="tx1"/>
              </a:solidFill>
              <a:round/>
              <a:headEnd/>
              <a:tailEnd type="none" w="lg" len="lg"/>
            </a:ln>
          </p:spPr>
          <p:txBody>
            <a:bodyPr lIns="90000" tIns="46800" rIns="90000" bIns="46800"/>
            <a:lstStyle/>
            <a:p>
              <a:endParaRPr lang="en-US"/>
            </a:p>
          </p:txBody>
        </p:sp>
        <p:sp>
          <p:nvSpPr>
            <p:cNvPr id="336005" name="Line 227"/>
            <p:cNvSpPr>
              <a:spLocks noChangeShapeType="1"/>
            </p:cNvSpPr>
            <p:nvPr/>
          </p:nvSpPr>
          <p:spPr bwMode="auto">
            <a:xfrm flipV="1">
              <a:off x="3219" y="2946"/>
              <a:ext cx="66" cy="3"/>
            </a:xfrm>
            <a:prstGeom prst="line">
              <a:avLst/>
            </a:prstGeom>
            <a:noFill/>
            <a:ln w="12700">
              <a:solidFill>
                <a:schemeClr val="tx1"/>
              </a:solidFill>
              <a:round/>
              <a:headEnd/>
              <a:tailEnd type="none" w="lg" len="lg"/>
            </a:ln>
          </p:spPr>
          <p:txBody>
            <a:bodyPr lIns="90000" tIns="46800" rIns="90000" bIns="46800"/>
            <a:lstStyle/>
            <a:p>
              <a:endParaRPr lang="en-US"/>
            </a:p>
          </p:txBody>
        </p:sp>
        <p:sp>
          <p:nvSpPr>
            <p:cNvPr id="336006" name="Line 228"/>
            <p:cNvSpPr>
              <a:spLocks noChangeShapeType="1"/>
            </p:cNvSpPr>
            <p:nvPr/>
          </p:nvSpPr>
          <p:spPr bwMode="auto">
            <a:xfrm>
              <a:off x="3201" y="2979"/>
              <a:ext cx="42" cy="18"/>
            </a:xfrm>
            <a:prstGeom prst="line">
              <a:avLst/>
            </a:prstGeom>
            <a:noFill/>
            <a:ln w="12700">
              <a:solidFill>
                <a:schemeClr val="tx1"/>
              </a:solidFill>
              <a:round/>
              <a:headEnd/>
              <a:tailEnd type="none" w="lg" len="lg"/>
            </a:ln>
          </p:spPr>
          <p:txBody>
            <a:bodyPr lIns="90000" tIns="46800" rIns="90000" bIns="46800"/>
            <a:lstStyle/>
            <a:p>
              <a:endParaRPr lang="en-US"/>
            </a:p>
          </p:txBody>
        </p:sp>
      </p:grpSp>
      <p:graphicFrame>
        <p:nvGraphicFramePr>
          <p:cNvPr id="8" name="Object 7"/>
          <p:cNvGraphicFramePr>
            <a:graphicFrameLocks noChangeAspect="1"/>
          </p:cNvGraphicFramePr>
          <p:nvPr>
            <p:extLst>
              <p:ext uri="{D42A27DB-BD31-4B8C-83A1-F6EECF244321}">
                <p14:modId xmlns:p14="http://schemas.microsoft.com/office/powerpoint/2010/main" val="1884006113"/>
              </p:ext>
            </p:extLst>
          </p:nvPr>
        </p:nvGraphicFramePr>
        <p:xfrm>
          <a:off x="2267845" y="5763635"/>
          <a:ext cx="177800" cy="266700"/>
        </p:xfrm>
        <a:graphic>
          <a:graphicData uri="http://schemas.openxmlformats.org/presentationml/2006/ole">
            <mc:AlternateContent xmlns:mc="http://schemas.openxmlformats.org/markup-compatibility/2006">
              <mc:Choice xmlns:v="urn:schemas-microsoft-com:vml" Requires="v">
                <p:oleObj spid="_x0000_s336038" name="Equation" r:id="rId10" imgW="177569" imgH="266353" progId="Equation.DSMT4">
                  <p:embed/>
                </p:oleObj>
              </mc:Choice>
              <mc:Fallback>
                <p:oleObj name="Equation" r:id="rId10" imgW="177569" imgH="266353" progId="Equation.DSMT4">
                  <p:embed/>
                  <p:pic>
                    <p:nvPicPr>
                      <p:cNvPr id="0" name="Object 78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67845" y="5763635"/>
                        <a:ext cx="1778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587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609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35997"/>
                                        </p:tgtEl>
                                        <p:attrNameLst>
                                          <p:attrName>style.visibility</p:attrName>
                                        </p:attrNameLst>
                                      </p:cBhvr>
                                      <p:to>
                                        <p:strVal val="visible"/>
                                      </p:to>
                                    </p:set>
                                  </p:childTnLst>
                                </p:cTn>
                              </p:par>
                              <p:par>
                                <p:cTn id="13" presetID="10" presetClass="entr" presetSubtype="0" fill="hold" grpId="0" nodeType="withEffect">
                                  <p:stCondLst>
                                    <p:cond delay="500"/>
                                  </p:stCondLst>
                                  <p:childTnLst>
                                    <p:set>
                                      <p:cBhvr>
                                        <p:cTn id="14" dur="1" fill="hold">
                                          <p:stCondLst>
                                            <p:cond delay="0"/>
                                          </p:stCondLst>
                                        </p:cTn>
                                        <p:tgtEl>
                                          <p:spTgt spid="335996"/>
                                        </p:tgtEl>
                                        <p:attrNameLst>
                                          <p:attrName>style.visibility</p:attrName>
                                        </p:attrNameLst>
                                      </p:cBhvr>
                                      <p:to>
                                        <p:strVal val="visible"/>
                                      </p:to>
                                    </p:set>
                                    <p:animEffect transition="in" filter="fade">
                                      <p:cBhvr>
                                        <p:cTn id="15" dur="1000"/>
                                        <p:tgtEl>
                                          <p:spTgt spid="335996"/>
                                        </p:tgtEl>
                                      </p:cBhvr>
                                    </p:animEffect>
                                  </p:childTnLst>
                                </p:cTn>
                              </p:par>
                              <p:par>
                                <p:cTn id="16" presetID="10" presetClass="entr" presetSubtype="0" fill="hold" grpId="0" nodeType="withEffect">
                                  <p:stCondLst>
                                    <p:cond delay="500"/>
                                  </p:stCondLst>
                                  <p:childTnLst>
                                    <p:set>
                                      <p:cBhvr>
                                        <p:cTn id="17" dur="1" fill="hold">
                                          <p:stCondLst>
                                            <p:cond delay="0"/>
                                          </p:stCondLst>
                                        </p:cTn>
                                        <p:tgtEl>
                                          <p:spTgt spid="336031"/>
                                        </p:tgtEl>
                                        <p:attrNameLst>
                                          <p:attrName>style.visibility</p:attrName>
                                        </p:attrNameLst>
                                      </p:cBhvr>
                                      <p:to>
                                        <p:strVal val="visible"/>
                                      </p:to>
                                    </p:set>
                                    <p:animEffect transition="in" filter="fade">
                                      <p:cBhvr>
                                        <p:cTn id="18" dur="1000"/>
                                        <p:tgtEl>
                                          <p:spTgt spid="336031"/>
                                        </p:tgtEl>
                                      </p:cBhvr>
                                    </p:animEffect>
                                  </p:childTnLst>
                                </p:cTn>
                              </p:par>
                            </p:childTnLst>
                          </p:cTn>
                        </p:par>
                      </p:childTnLst>
                    </p:cTn>
                  </p:par>
                  <p:par>
                    <p:cTn id="19" fill="hold">
                      <p:stCondLst>
                        <p:cond delay="indefinite"/>
                      </p:stCondLst>
                      <p:childTnLst>
                        <p:par>
                          <p:cTn id="20" fill="hold">
                            <p:stCondLst>
                              <p:cond delay="0"/>
                            </p:stCondLst>
                            <p:childTnLst>
                              <p:par>
                                <p:cTn id="21" presetID="63" presetClass="path" presetSubtype="0" fill="hold" grpId="1" nodeType="clickEffect">
                                  <p:stCondLst>
                                    <p:cond delay="0"/>
                                  </p:stCondLst>
                                  <p:childTnLst>
                                    <p:animMotion origin="layout" path="M -2.5E-6 1.11111E-6 L 0.35382 1.11111E-6 " pathEditMode="relative" rAng="0" ptsTypes="AA">
                                      <p:cBhvr>
                                        <p:cTn id="22" dur="2000" fill="hold"/>
                                        <p:tgtEl>
                                          <p:spTgt spid="335996"/>
                                        </p:tgtEl>
                                        <p:attrNameLst>
                                          <p:attrName>ppt_x</p:attrName>
                                          <p:attrName>ppt_y</p:attrName>
                                        </p:attrNameLst>
                                      </p:cBhvr>
                                      <p:rCtr x="177" y="0"/>
                                    </p:animMotion>
                                  </p:childTnLst>
                                </p:cTn>
                              </p:par>
                            </p:childTnLst>
                          </p:cTn>
                        </p:par>
                        <p:par>
                          <p:cTn id="23" fill="hold">
                            <p:stCondLst>
                              <p:cond delay="2000"/>
                            </p:stCondLst>
                            <p:childTnLst>
                              <p:par>
                                <p:cTn id="24" presetID="1" presetClass="exit" presetSubtype="0" fill="hold" grpId="2" nodeType="afterEffect">
                                  <p:stCondLst>
                                    <p:cond delay="0"/>
                                  </p:stCondLst>
                                  <p:childTnLst>
                                    <p:set>
                                      <p:cBhvr>
                                        <p:cTn id="25" dur="1" fill="hold">
                                          <p:stCondLst>
                                            <p:cond delay="0"/>
                                          </p:stCondLst>
                                        </p:cTn>
                                        <p:tgtEl>
                                          <p:spTgt spid="335996"/>
                                        </p:tgtEl>
                                        <p:attrNameLst>
                                          <p:attrName>style.visibility</p:attrName>
                                        </p:attrNameLst>
                                      </p:cBhvr>
                                      <p:to>
                                        <p:strVal val="hidden"/>
                                      </p:to>
                                    </p:set>
                                  </p:childTnLst>
                                </p:cTn>
                              </p:par>
                              <p:par>
                                <p:cTn id="26" presetID="1" presetClass="entr" presetSubtype="0" fill="hold" nodeType="withEffect">
                                  <p:stCondLst>
                                    <p:cond delay="0"/>
                                  </p:stCondLst>
                                  <p:childTnLst>
                                    <p:set>
                                      <p:cBhvr>
                                        <p:cTn id="27" dur="1" fill="hold">
                                          <p:stCondLst>
                                            <p:cond delay="0"/>
                                          </p:stCondLst>
                                        </p:cTn>
                                        <p:tgtEl>
                                          <p:spTgt spid="336071"/>
                                        </p:tgtEl>
                                        <p:attrNameLst>
                                          <p:attrName>style.visibility</p:attrName>
                                        </p:attrNameLst>
                                      </p:cBhvr>
                                      <p:to>
                                        <p:strVal val="visible"/>
                                      </p:to>
                                    </p:set>
                                  </p:childTnLst>
                                </p:cTn>
                              </p:par>
                              <p:par>
                                <p:cTn id="28" presetID="10" presetClass="exit" presetSubtype="0" fill="hold" nodeType="withEffect">
                                  <p:stCondLst>
                                    <p:cond delay="0"/>
                                  </p:stCondLst>
                                  <p:childTnLst>
                                    <p:animEffect transition="out" filter="fade">
                                      <p:cBhvr>
                                        <p:cTn id="29" dur="1000"/>
                                        <p:tgtEl>
                                          <p:spTgt spid="336071"/>
                                        </p:tgtEl>
                                      </p:cBhvr>
                                    </p:animEffect>
                                    <p:set>
                                      <p:cBhvr>
                                        <p:cTn id="30" dur="1" fill="hold">
                                          <p:stCondLst>
                                            <p:cond delay="999"/>
                                          </p:stCondLst>
                                        </p:cTn>
                                        <p:tgtEl>
                                          <p:spTgt spid="336071"/>
                                        </p:tgtEl>
                                        <p:attrNameLst>
                                          <p:attrName>style.visibility</p:attrName>
                                        </p:attrNameLst>
                                      </p:cBhvr>
                                      <p:to>
                                        <p:strVal val="hidden"/>
                                      </p:to>
                                    </p:set>
                                  </p:childTnLst>
                                </p:cTn>
                              </p:par>
                              <p:par>
                                <p:cTn id="31" presetID="10" presetClass="entr" presetSubtype="0" fill="hold" grpId="0" nodeType="withEffect">
                                  <p:stCondLst>
                                    <p:cond delay="0"/>
                                  </p:stCondLst>
                                  <p:childTnLst>
                                    <p:set>
                                      <p:cBhvr>
                                        <p:cTn id="32" dur="1" fill="hold">
                                          <p:stCondLst>
                                            <p:cond delay="0"/>
                                          </p:stCondLst>
                                        </p:cTn>
                                        <p:tgtEl>
                                          <p:spTgt spid="336030"/>
                                        </p:tgtEl>
                                        <p:attrNameLst>
                                          <p:attrName>style.visibility</p:attrName>
                                        </p:attrNameLst>
                                      </p:cBhvr>
                                      <p:to>
                                        <p:strVal val="visible"/>
                                      </p:to>
                                    </p:set>
                                    <p:animEffect transition="in" filter="fade">
                                      <p:cBhvr>
                                        <p:cTn id="33" dur="1100"/>
                                        <p:tgtEl>
                                          <p:spTgt spid="336030"/>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36095"/>
                                        </p:tgtEl>
                                        <p:attrNameLst>
                                          <p:attrName>style.visibility</p:attrName>
                                        </p:attrNameLst>
                                      </p:cBhvr>
                                      <p:to>
                                        <p:strVal val="visible"/>
                                      </p:to>
                                    </p:set>
                                    <p:animEffect transition="in" filter="fade">
                                      <p:cBhvr>
                                        <p:cTn id="38" dur="1000"/>
                                        <p:tgtEl>
                                          <p:spTgt spid="336095"/>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childTnLst>
                                </p:cTn>
                              </p:par>
                              <p:par>
                                <p:cTn id="43" presetID="0" presetClass="path" presetSubtype="0" fill="hold" grpId="1" nodeType="withEffect">
                                  <p:stCondLst>
                                    <p:cond delay="0"/>
                                  </p:stCondLst>
                                  <p:childTnLst>
                                    <p:animMotion origin="layout" path="M 0.00018 0.00046 L 0.05834 0.00069 C 0.1099 -0.0007 0.14271 -0.02014 0.18021 -0.04167 L 0.34219 -0.14861 " pathEditMode="relative" rAng="0" ptsTypes="AfFA">
                                      <p:cBhvr>
                                        <p:cTn id="44" dur="2000" fill="hold"/>
                                        <p:tgtEl>
                                          <p:spTgt spid="4"/>
                                        </p:tgtEl>
                                        <p:attrNameLst>
                                          <p:attrName>ppt_x</p:attrName>
                                          <p:attrName>ppt_y</p:attrName>
                                        </p:attrNameLst>
                                      </p:cBhvr>
                                      <p:rCtr x="171" y="-75"/>
                                    </p:animMotion>
                                  </p:childTnLst>
                                </p:cTn>
                              </p:par>
                            </p:childTnLst>
                          </p:cTn>
                        </p:par>
                        <p:par>
                          <p:cTn id="45" fill="hold">
                            <p:stCondLst>
                              <p:cond delay="2000"/>
                            </p:stCondLst>
                            <p:childTnLst>
                              <p:par>
                                <p:cTn id="46" presetID="1" presetClass="exit" presetSubtype="0" fill="hold" grpId="2" nodeType="afterEffect">
                                  <p:stCondLst>
                                    <p:cond delay="0"/>
                                  </p:stCondLst>
                                  <p:childTnLst>
                                    <p:set>
                                      <p:cBhvr>
                                        <p:cTn id="47" dur="1" fill="hold">
                                          <p:stCondLst>
                                            <p:cond delay="0"/>
                                          </p:stCondLst>
                                        </p:cTn>
                                        <p:tgtEl>
                                          <p:spTgt spid="4"/>
                                        </p:tgtEl>
                                        <p:attrNameLst>
                                          <p:attrName>style.visibility</p:attrName>
                                        </p:attrNameLst>
                                      </p:cBhvr>
                                      <p:to>
                                        <p:strVal val="hidden"/>
                                      </p:to>
                                    </p:set>
                                  </p:childTnLst>
                                </p:cTn>
                              </p:par>
                            </p:childTnLst>
                          </p:cTn>
                        </p:par>
                        <p:par>
                          <p:cTn id="48" fill="hold">
                            <p:stCondLst>
                              <p:cond delay="2000"/>
                            </p:stCondLst>
                            <p:childTnLst>
                              <p:par>
                                <p:cTn id="49" presetID="1" presetClass="entr" presetSubtype="0" fill="hold" nodeType="afterEffect">
                                  <p:stCondLst>
                                    <p:cond delay="0"/>
                                  </p:stCondLst>
                                  <p:childTnLst>
                                    <p:set>
                                      <p:cBhvr>
                                        <p:cTn id="50" dur="1" fill="hold">
                                          <p:stCondLst>
                                            <p:cond delay="0"/>
                                          </p:stCondLst>
                                        </p:cTn>
                                        <p:tgtEl>
                                          <p:spTgt spid="336070"/>
                                        </p:tgtEl>
                                        <p:attrNameLst>
                                          <p:attrName>style.visibility</p:attrName>
                                        </p:attrNameLst>
                                      </p:cBhvr>
                                      <p:to>
                                        <p:strVal val="visible"/>
                                      </p:to>
                                    </p:set>
                                  </p:childTnLst>
                                </p:cTn>
                              </p:par>
                            </p:childTnLst>
                          </p:cTn>
                        </p:par>
                        <p:par>
                          <p:cTn id="51" fill="hold">
                            <p:stCondLst>
                              <p:cond delay="2000"/>
                            </p:stCondLst>
                            <p:childTnLst>
                              <p:par>
                                <p:cTn id="52" presetID="10" presetClass="exit" presetSubtype="0" fill="hold" nodeType="afterEffect">
                                  <p:stCondLst>
                                    <p:cond delay="0"/>
                                  </p:stCondLst>
                                  <p:childTnLst>
                                    <p:animEffect transition="out" filter="fade">
                                      <p:cBhvr>
                                        <p:cTn id="53" dur="1000"/>
                                        <p:tgtEl>
                                          <p:spTgt spid="336070"/>
                                        </p:tgtEl>
                                      </p:cBhvr>
                                    </p:animEffect>
                                    <p:set>
                                      <p:cBhvr>
                                        <p:cTn id="54" dur="1" fill="hold">
                                          <p:stCondLst>
                                            <p:cond delay="999"/>
                                          </p:stCondLst>
                                        </p:cTn>
                                        <p:tgtEl>
                                          <p:spTgt spid="336070"/>
                                        </p:tgtEl>
                                        <p:attrNameLst>
                                          <p:attrName>style.visibility</p:attrName>
                                        </p:attrNameLst>
                                      </p:cBhvr>
                                      <p:to>
                                        <p:strVal val="hidden"/>
                                      </p:to>
                                    </p:set>
                                  </p:childTnLst>
                                </p:cTn>
                              </p:par>
                              <p:par>
                                <p:cTn id="55" presetID="10" presetClass="entr" presetSubtype="0" fill="hold" grpId="0" nodeType="withEffect">
                                  <p:stCondLst>
                                    <p:cond delay="0"/>
                                  </p:stCondLst>
                                  <p:childTnLst>
                                    <p:set>
                                      <p:cBhvr>
                                        <p:cTn id="56" dur="1" fill="hold">
                                          <p:stCondLst>
                                            <p:cond delay="0"/>
                                          </p:stCondLst>
                                        </p:cTn>
                                        <p:tgtEl>
                                          <p:spTgt spid="336072"/>
                                        </p:tgtEl>
                                        <p:attrNameLst>
                                          <p:attrName>style.visibility</p:attrName>
                                        </p:attrNameLst>
                                      </p:cBhvr>
                                      <p:to>
                                        <p:strVal val="visible"/>
                                      </p:to>
                                    </p:set>
                                    <p:animEffect transition="in" filter="fade">
                                      <p:cBhvr>
                                        <p:cTn id="57" dur="1000"/>
                                        <p:tgtEl>
                                          <p:spTgt spid="336072"/>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335974"/>
                                        </p:tgtEl>
                                        <p:attrNameLst>
                                          <p:attrName>style.visibility</p:attrName>
                                        </p:attrNameLst>
                                      </p:cBhvr>
                                      <p:to>
                                        <p:strVal val="visible"/>
                                      </p:to>
                                    </p:set>
                                  </p:childTnLst>
                                </p:cTn>
                              </p:par>
                              <p:par>
                                <p:cTn id="62" presetID="10" presetClass="entr" presetSubtype="0" fill="hold" grpId="0" nodeType="withEffect">
                                  <p:stCondLst>
                                    <p:cond delay="0"/>
                                  </p:stCondLst>
                                  <p:childTnLst>
                                    <p:set>
                                      <p:cBhvr>
                                        <p:cTn id="63" dur="1" fill="hold">
                                          <p:stCondLst>
                                            <p:cond delay="0"/>
                                          </p:stCondLst>
                                        </p:cTn>
                                        <p:tgtEl>
                                          <p:spTgt spid="2"/>
                                        </p:tgtEl>
                                        <p:attrNameLst>
                                          <p:attrName>style.visibility</p:attrName>
                                        </p:attrNameLst>
                                      </p:cBhvr>
                                      <p:to>
                                        <p:strVal val="visible"/>
                                      </p:to>
                                    </p:set>
                                    <p:animEffect transition="in" filter="fade">
                                      <p:cBhvr>
                                        <p:cTn id="64" dur="1000"/>
                                        <p:tgtEl>
                                          <p:spTgt spid="2"/>
                                        </p:tgtEl>
                                      </p:cBhvr>
                                    </p:animEffect>
                                  </p:childTnLst>
                                </p:cTn>
                              </p:par>
                              <p:par>
                                <p:cTn id="65" presetID="10" presetClass="entr" presetSubtype="0" fill="hold" nodeType="withEffect">
                                  <p:stCondLst>
                                    <p:cond delay="500"/>
                                  </p:stCondLst>
                                  <p:childTnLst>
                                    <p:set>
                                      <p:cBhvr>
                                        <p:cTn id="66" dur="1" fill="hold">
                                          <p:stCondLst>
                                            <p:cond delay="0"/>
                                          </p:stCondLst>
                                        </p:cTn>
                                        <p:tgtEl>
                                          <p:spTgt spid="8"/>
                                        </p:tgtEl>
                                        <p:attrNameLst>
                                          <p:attrName>style.visibility</p:attrName>
                                        </p:attrNameLst>
                                      </p:cBhvr>
                                      <p:to>
                                        <p:strVal val="visible"/>
                                      </p:to>
                                    </p:set>
                                    <p:animEffect transition="in" filter="fade">
                                      <p:cBhvr>
                                        <p:cTn id="67" dur="500"/>
                                        <p:tgtEl>
                                          <p:spTgt spid="8"/>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335993"/>
                                        </p:tgtEl>
                                        <p:attrNameLst>
                                          <p:attrName>style.visibility</p:attrName>
                                        </p:attrNameLst>
                                      </p:cBhvr>
                                      <p:to>
                                        <p:strVal val="visible"/>
                                      </p:to>
                                    </p:set>
                                    <p:animEffect transition="in" filter="fade">
                                      <p:cBhvr>
                                        <p:cTn id="70" dur="1000"/>
                                        <p:tgtEl>
                                          <p:spTgt spid="335993"/>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335994"/>
                                        </p:tgtEl>
                                        <p:attrNameLst>
                                          <p:attrName>style.visibility</p:attrName>
                                        </p:attrNameLst>
                                      </p:cBhvr>
                                      <p:to>
                                        <p:strVal val="visible"/>
                                      </p:to>
                                    </p:set>
                                    <p:animEffect transition="in" filter="fade">
                                      <p:cBhvr>
                                        <p:cTn id="73" dur="1000"/>
                                        <p:tgtEl>
                                          <p:spTgt spid="335994"/>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336033"/>
                                        </p:tgtEl>
                                        <p:attrNameLst>
                                          <p:attrName>style.visibility</p:attrName>
                                        </p:attrNameLst>
                                      </p:cBhvr>
                                      <p:to>
                                        <p:strVal val="visible"/>
                                      </p:to>
                                    </p:set>
                                    <p:animEffect transition="in" filter="fade">
                                      <p:cBhvr>
                                        <p:cTn id="78" dur="1000"/>
                                        <p:tgtEl>
                                          <p:spTgt spid="336033"/>
                                        </p:tgtEl>
                                      </p:cBhvr>
                                    </p:animEffec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36096"/>
                                        </p:tgtEl>
                                        <p:attrNameLst>
                                          <p:attrName>style.visibility</p:attrName>
                                        </p:attrNameLst>
                                      </p:cBhvr>
                                      <p:to>
                                        <p:strVal val="visible"/>
                                      </p:to>
                                    </p:set>
                                  </p:childTnLst>
                                </p:cTn>
                              </p:par>
                              <p:par>
                                <p:cTn id="83" presetID="63" presetClass="path" presetSubtype="0" fill="hold" grpId="1" nodeType="withEffect">
                                  <p:stCondLst>
                                    <p:cond delay="0"/>
                                  </p:stCondLst>
                                  <p:childTnLst>
                                    <p:animMotion origin="layout" path="M -2.5E-6 1.11111E-6 L 0.35382 1.11111E-6 " pathEditMode="relative" rAng="0" ptsTypes="AA">
                                      <p:cBhvr>
                                        <p:cTn id="84" dur="2000" fill="hold"/>
                                        <p:tgtEl>
                                          <p:spTgt spid="336096"/>
                                        </p:tgtEl>
                                        <p:attrNameLst>
                                          <p:attrName>ppt_x</p:attrName>
                                          <p:attrName>ppt_y</p:attrName>
                                        </p:attrNameLst>
                                      </p:cBhvr>
                                      <p:rCtr x="177" y="0"/>
                                    </p:animMotion>
                                  </p:childTnLst>
                                </p:cTn>
                              </p:par>
                            </p:childTnLst>
                          </p:cTn>
                        </p:par>
                        <p:par>
                          <p:cTn id="85" fill="hold">
                            <p:stCondLst>
                              <p:cond delay="2000"/>
                            </p:stCondLst>
                            <p:childTnLst>
                              <p:par>
                                <p:cTn id="86" presetID="1" presetClass="exit" presetSubtype="0" fill="hold" grpId="2" nodeType="afterEffect">
                                  <p:stCondLst>
                                    <p:cond delay="0"/>
                                  </p:stCondLst>
                                  <p:childTnLst>
                                    <p:set>
                                      <p:cBhvr>
                                        <p:cTn id="87" dur="1" fill="hold">
                                          <p:stCondLst>
                                            <p:cond delay="0"/>
                                          </p:stCondLst>
                                        </p:cTn>
                                        <p:tgtEl>
                                          <p:spTgt spid="336096"/>
                                        </p:tgtEl>
                                        <p:attrNameLst>
                                          <p:attrName>style.visibility</p:attrName>
                                        </p:attrNameLst>
                                      </p:cBhvr>
                                      <p:to>
                                        <p:strVal val="hidden"/>
                                      </p:to>
                                    </p:set>
                                  </p:childTnLst>
                                </p:cTn>
                              </p:par>
                              <p:par>
                                <p:cTn id="88" presetID="1" presetClass="entr" presetSubtype="0" fill="hold" nodeType="withEffect">
                                  <p:stCondLst>
                                    <p:cond delay="0"/>
                                  </p:stCondLst>
                                  <p:childTnLst>
                                    <p:set>
                                      <p:cBhvr>
                                        <p:cTn id="89" dur="1" fill="hold">
                                          <p:stCondLst>
                                            <p:cond delay="0"/>
                                          </p:stCondLst>
                                        </p:cTn>
                                        <p:tgtEl>
                                          <p:spTgt spid="336097"/>
                                        </p:tgtEl>
                                        <p:attrNameLst>
                                          <p:attrName>style.visibility</p:attrName>
                                        </p:attrNameLst>
                                      </p:cBhvr>
                                      <p:to>
                                        <p:strVal val="visible"/>
                                      </p:to>
                                    </p:set>
                                  </p:childTnLst>
                                </p:cTn>
                              </p:par>
                              <p:par>
                                <p:cTn id="90" presetID="10" presetClass="exit" presetSubtype="0" fill="hold" nodeType="withEffect">
                                  <p:stCondLst>
                                    <p:cond delay="0"/>
                                  </p:stCondLst>
                                  <p:childTnLst>
                                    <p:animEffect transition="out" filter="fade">
                                      <p:cBhvr>
                                        <p:cTn id="91" dur="1000"/>
                                        <p:tgtEl>
                                          <p:spTgt spid="336097"/>
                                        </p:tgtEl>
                                      </p:cBhvr>
                                    </p:animEffect>
                                    <p:set>
                                      <p:cBhvr>
                                        <p:cTn id="92" dur="1" fill="hold">
                                          <p:stCondLst>
                                            <p:cond delay="999"/>
                                          </p:stCondLst>
                                        </p:cTn>
                                        <p:tgtEl>
                                          <p:spTgt spid="336097"/>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336079"/>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336081"/>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nodeType="clickEffect">
                                  <p:stCondLst>
                                    <p:cond delay="0"/>
                                  </p:stCondLst>
                                  <p:childTnLst>
                                    <p:set>
                                      <p:cBhvr>
                                        <p:cTn id="104" dur="1" fill="hold">
                                          <p:stCondLst>
                                            <p:cond delay="0"/>
                                          </p:stCondLst>
                                        </p:cTn>
                                        <p:tgtEl>
                                          <p:spTgt spid="335967"/>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336082"/>
                                        </p:tgtEl>
                                        <p:attrNameLst>
                                          <p:attrName>style.visibility</p:attrName>
                                        </p:attrNameLst>
                                      </p:cBhvr>
                                      <p:to>
                                        <p:strVal val="visible"/>
                                      </p:to>
                                    </p:set>
                                  </p:childTnLst>
                                </p:cTn>
                              </p:par>
                              <p:par>
                                <p:cTn id="109" presetID="10" presetClass="entr" presetSubtype="0" fill="hold" nodeType="withEffect">
                                  <p:stCondLst>
                                    <p:cond delay="0"/>
                                  </p:stCondLst>
                                  <p:childTnLst>
                                    <p:set>
                                      <p:cBhvr>
                                        <p:cTn id="110" dur="1" fill="hold">
                                          <p:stCondLst>
                                            <p:cond delay="0"/>
                                          </p:stCondLst>
                                        </p:cTn>
                                        <p:tgtEl>
                                          <p:spTgt spid="335966"/>
                                        </p:tgtEl>
                                        <p:attrNameLst>
                                          <p:attrName>style.visibility</p:attrName>
                                        </p:attrNameLst>
                                      </p:cBhvr>
                                      <p:to>
                                        <p:strVal val="visible"/>
                                      </p:to>
                                    </p:set>
                                    <p:animEffect transition="in" filter="fade">
                                      <p:cBhvr>
                                        <p:cTn id="111" dur="1000"/>
                                        <p:tgtEl>
                                          <p:spTgt spid="335966"/>
                                        </p:tgtEl>
                                      </p:cBhvr>
                                    </p:animEffect>
                                  </p:childTnLst>
                                </p:cTn>
                              </p:par>
                              <p:par>
                                <p:cTn id="112" presetID="9" presetClass="entr" presetSubtype="0" fill="hold" grpId="0" nodeType="withEffect">
                                  <p:stCondLst>
                                    <p:cond delay="1500"/>
                                  </p:stCondLst>
                                  <p:childTnLst>
                                    <p:set>
                                      <p:cBhvr>
                                        <p:cTn id="113" dur="1" fill="hold">
                                          <p:stCondLst>
                                            <p:cond delay="0"/>
                                          </p:stCondLst>
                                        </p:cTn>
                                        <p:tgtEl>
                                          <p:spTgt spid="336083"/>
                                        </p:tgtEl>
                                        <p:attrNameLst>
                                          <p:attrName>style.visibility</p:attrName>
                                        </p:attrNameLst>
                                      </p:cBhvr>
                                      <p:to>
                                        <p:strVal val="visible"/>
                                      </p:to>
                                    </p:set>
                                    <p:animEffect transition="in" filter="dissolve">
                                      <p:cBhvr>
                                        <p:cTn id="114" dur="500"/>
                                        <p:tgtEl>
                                          <p:spTgt spid="336083"/>
                                        </p:tgtEl>
                                      </p:cBhvr>
                                    </p:animEffect>
                                  </p:childTnLst>
                                </p:cTn>
                              </p:par>
                              <p:par>
                                <p:cTn id="115" presetID="10" presetClass="entr" presetSubtype="0" fill="hold" grpId="3" nodeType="withEffect">
                                  <p:stCondLst>
                                    <p:cond delay="500"/>
                                  </p:stCondLst>
                                  <p:childTnLst>
                                    <p:set>
                                      <p:cBhvr>
                                        <p:cTn id="116" dur="1" fill="hold">
                                          <p:stCondLst>
                                            <p:cond delay="0"/>
                                          </p:stCondLst>
                                        </p:cTn>
                                        <p:tgtEl>
                                          <p:spTgt spid="336096"/>
                                        </p:tgtEl>
                                        <p:attrNameLst>
                                          <p:attrName>style.visibility</p:attrName>
                                        </p:attrNameLst>
                                      </p:cBhvr>
                                      <p:to>
                                        <p:strVal val="visible"/>
                                      </p:to>
                                    </p:set>
                                    <p:animEffect transition="in" filter="fade">
                                      <p:cBhvr>
                                        <p:cTn id="117" dur="1000"/>
                                        <p:tgtEl>
                                          <p:spTgt spid="3360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6033" grpId="0"/>
      <p:bldP spid="335878" grpId="0"/>
      <p:bldP spid="2" grpId="0" animBg="1"/>
      <p:bldP spid="335993" grpId="0" animBg="1"/>
      <p:bldP spid="335994" grpId="0"/>
      <p:bldP spid="335997" grpId="0"/>
      <p:bldP spid="336030" grpId="0" animBg="1"/>
      <p:bldP spid="336031" grpId="0"/>
      <p:bldP spid="336072" grpId="0" animBg="1"/>
      <p:bldP spid="336079" grpId="0"/>
      <p:bldP spid="336081" grpId="0"/>
      <p:bldP spid="336082" grpId="0"/>
      <p:bldP spid="4" grpId="0" animBg="1"/>
      <p:bldP spid="4" grpId="1" animBg="1"/>
      <p:bldP spid="4" grpId="2" animBg="1"/>
      <p:bldP spid="335996" grpId="0" animBg="1"/>
      <p:bldP spid="335996" grpId="1" animBg="1"/>
      <p:bldP spid="335996" grpId="2" animBg="1"/>
      <p:bldP spid="336083" grpId="0" animBg="1"/>
      <p:bldP spid="336096" grpId="0" animBg="1"/>
      <p:bldP spid="336096" grpId="1" animBg="1"/>
      <p:bldP spid="336096" grpId="2" animBg="1"/>
      <p:bldP spid="336096" grpId="3"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53" name="Footer Placeholder 3"/>
          <p:cNvSpPr>
            <a:spLocks noGrp="1"/>
          </p:cNvSpPr>
          <p:nvPr>
            <p:ph type="ftr" sz="quarter" idx="10"/>
          </p:nvPr>
        </p:nvSpPr>
        <p:spPr>
          <a:noFill/>
        </p:spPr>
        <p:txBody>
          <a:bodyPr/>
          <a:lstStyle/>
          <a:p>
            <a:r>
              <a:rPr lang="en-ZA" smtClean="0">
                <a:cs typeface="Arial" charset="0"/>
              </a:rPr>
              <a:t>MAGNETIC FORCES</a:t>
            </a:r>
          </a:p>
        </p:txBody>
      </p:sp>
      <p:sp>
        <p:nvSpPr>
          <p:cNvPr id="338954" name="Date Placeholder 4"/>
          <p:cNvSpPr>
            <a:spLocks noGrp="1"/>
          </p:cNvSpPr>
          <p:nvPr>
            <p:ph type="dt" sz="quarter" idx="11"/>
          </p:nvPr>
        </p:nvSpPr>
        <p:spPr>
          <a:noFill/>
        </p:spPr>
        <p:txBody>
          <a:bodyPr/>
          <a:lstStyle/>
          <a:p>
            <a:r>
              <a:rPr lang="en-ZA" smtClean="0">
                <a:cs typeface="Arial" charset="0"/>
              </a:rPr>
              <a:t>PHY1013S</a:t>
            </a:r>
          </a:p>
        </p:txBody>
      </p:sp>
      <p:sp>
        <p:nvSpPr>
          <p:cNvPr id="338955" name="Slide Number Placeholder 5"/>
          <p:cNvSpPr>
            <a:spLocks noGrp="1"/>
          </p:cNvSpPr>
          <p:nvPr>
            <p:ph type="sldNum" sz="quarter" idx="12"/>
          </p:nvPr>
        </p:nvSpPr>
        <p:spPr>
          <a:noFill/>
        </p:spPr>
        <p:txBody>
          <a:bodyPr/>
          <a:lstStyle/>
          <a:p>
            <a:fld id="{A44B0C4E-AC3C-4BBF-AA2B-7B5E7B270EAC}" type="slidenum">
              <a:rPr lang="en-ZA" smtClean="0">
                <a:cs typeface="Arial" charset="0"/>
              </a:rPr>
              <a:pPr/>
              <a:t>13</a:t>
            </a:fld>
            <a:endParaRPr lang="en-ZA" smtClean="0">
              <a:cs typeface="Arial" charset="0"/>
            </a:endParaRPr>
          </a:p>
        </p:txBody>
      </p:sp>
      <p:sp>
        <p:nvSpPr>
          <p:cNvPr id="338956" name="Freeform 243"/>
          <p:cNvSpPr>
            <a:spLocks/>
          </p:cNvSpPr>
          <p:nvPr/>
        </p:nvSpPr>
        <p:spPr bwMode="auto">
          <a:xfrm flipH="1">
            <a:off x="7296150" y="3235325"/>
            <a:ext cx="1479550" cy="2955925"/>
          </a:xfrm>
          <a:custGeom>
            <a:avLst/>
            <a:gdLst>
              <a:gd name="T0" fmla="*/ 2147483647 w 640"/>
              <a:gd name="T1" fmla="*/ 0 h 1278"/>
              <a:gd name="T2" fmla="*/ 2147483647 w 640"/>
              <a:gd name="T3" fmla="*/ 2147483647 h 1278"/>
              <a:gd name="T4" fmla="*/ 0 w 640"/>
              <a:gd name="T5" fmla="*/ 2147483647 h 1278"/>
              <a:gd name="T6" fmla="*/ 2147483647 w 640"/>
              <a:gd name="T7" fmla="*/ 0 h 1278"/>
              <a:gd name="T8" fmla="*/ 0 60000 65536"/>
              <a:gd name="T9" fmla="*/ 0 60000 65536"/>
              <a:gd name="T10" fmla="*/ 0 60000 65536"/>
              <a:gd name="T11" fmla="*/ 0 60000 65536"/>
              <a:gd name="T12" fmla="*/ 0 w 640"/>
              <a:gd name="T13" fmla="*/ 0 h 1278"/>
              <a:gd name="T14" fmla="*/ 640 w 640"/>
              <a:gd name="T15" fmla="*/ 1278 h 1278"/>
            </a:gdLst>
            <a:ahLst/>
            <a:cxnLst>
              <a:cxn ang="T8">
                <a:pos x="T0" y="T1"/>
              </a:cxn>
              <a:cxn ang="T9">
                <a:pos x="T2" y="T3"/>
              </a:cxn>
              <a:cxn ang="T10">
                <a:pos x="T4" y="T5"/>
              </a:cxn>
              <a:cxn ang="T11">
                <a:pos x="T6" y="T7"/>
              </a:cxn>
            </a:cxnLst>
            <a:rect l="T12" t="T13" r="T14" b="T15"/>
            <a:pathLst>
              <a:path w="640" h="1278">
                <a:moveTo>
                  <a:pt x="640" y="0"/>
                </a:moveTo>
                <a:cubicBezTo>
                  <a:pt x="640" y="639"/>
                  <a:pt x="640" y="1278"/>
                  <a:pt x="640" y="1278"/>
                </a:cubicBezTo>
                <a:cubicBezTo>
                  <a:pt x="250" y="1278"/>
                  <a:pt x="0" y="950"/>
                  <a:pt x="0" y="638"/>
                </a:cubicBezTo>
                <a:cubicBezTo>
                  <a:pt x="0" y="326"/>
                  <a:pt x="248" y="0"/>
                  <a:pt x="640" y="0"/>
                </a:cubicBezTo>
                <a:close/>
              </a:path>
            </a:pathLst>
          </a:custGeom>
          <a:noFill/>
          <a:ln w="15875">
            <a:solidFill>
              <a:schemeClr val="tx1"/>
            </a:solidFill>
            <a:round/>
            <a:headEnd/>
            <a:tailEnd type="none" w="lg" len="lg"/>
          </a:ln>
        </p:spPr>
        <p:txBody>
          <a:bodyPr lIns="90000" tIns="46800" rIns="90000" bIns="46800"/>
          <a:lstStyle/>
          <a:p>
            <a:endParaRPr lang="en-US"/>
          </a:p>
        </p:txBody>
      </p:sp>
      <p:sp>
        <p:nvSpPr>
          <p:cNvPr id="338957" name="Rectangle 2"/>
          <p:cNvSpPr>
            <a:spLocks noGrp="1" noChangeArrowheads="1"/>
          </p:cNvSpPr>
          <p:nvPr>
            <p:ph type="title"/>
          </p:nvPr>
        </p:nvSpPr>
        <p:spPr/>
        <p:txBody>
          <a:bodyPr/>
          <a:lstStyle/>
          <a:p>
            <a:pPr eaLnBrk="1" hangingPunct="1"/>
            <a:r>
              <a:rPr lang="en-ZA" sz="2800" smtClean="0"/>
              <a:t>CROSSED FIELDS:  The mass spectrometer</a:t>
            </a:r>
          </a:p>
        </p:txBody>
      </p:sp>
      <p:sp>
        <p:nvSpPr>
          <p:cNvPr id="338958" name="Rectangle 3"/>
          <p:cNvSpPr>
            <a:spLocks noGrp="1" noChangeArrowheads="1"/>
          </p:cNvSpPr>
          <p:nvPr>
            <p:ph type="body" idx="1"/>
          </p:nvPr>
        </p:nvSpPr>
        <p:spPr>
          <a:xfrm>
            <a:off x="0" y="1343025"/>
            <a:ext cx="9144000" cy="895350"/>
          </a:xfrm>
        </p:spPr>
        <p:txBody>
          <a:bodyPr/>
          <a:lstStyle/>
          <a:p>
            <a:pPr lvl="1" indent="0" eaLnBrk="1" hangingPunct="1"/>
            <a:r>
              <a:rPr lang="en-ZA" smtClean="0"/>
              <a:t>A mass spectrometer makes use of their different charge-to-mass ratios to identify the different isotopes in a sample.</a:t>
            </a:r>
          </a:p>
        </p:txBody>
      </p:sp>
      <p:graphicFrame>
        <p:nvGraphicFramePr>
          <p:cNvPr id="338948" name="Object 4"/>
          <p:cNvGraphicFramePr>
            <a:graphicFrameLocks noChangeAspect="1"/>
          </p:cNvGraphicFramePr>
          <p:nvPr/>
        </p:nvGraphicFramePr>
        <p:xfrm>
          <a:off x="2286000" y="4133850"/>
          <a:ext cx="954088" cy="560388"/>
        </p:xfrm>
        <a:graphic>
          <a:graphicData uri="http://schemas.openxmlformats.org/presentationml/2006/ole">
            <mc:AlternateContent xmlns:mc="http://schemas.openxmlformats.org/markup-compatibility/2006">
              <mc:Choice xmlns:v="urn:schemas-microsoft-com:vml" Requires="v">
                <p:oleObj spid="_x0000_s338995" name="Equation" r:id="rId4" imgW="952200" imgH="558720" progId="Equation.DSMT4">
                  <p:embed/>
                </p:oleObj>
              </mc:Choice>
              <mc:Fallback>
                <p:oleObj name="Equation" r:id="rId4" imgW="952200" imgH="558720" progId="Equation.DSMT4">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0" y="4133850"/>
                        <a:ext cx="954088" cy="560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8949" name="Rectangle 5"/>
          <p:cNvSpPr>
            <a:spLocks noChangeArrowheads="1"/>
          </p:cNvSpPr>
          <p:nvPr/>
        </p:nvSpPr>
        <p:spPr bwMode="auto">
          <a:xfrm>
            <a:off x="109538" y="3586163"/>
            <a:ext cx="4283075" cy="460375"/>
          </a:xfrm>
          <a:prstGeom prst="rect">
            <a:avLst/>
          </a:prstGeom>
          <a:noFill/>
          <a:ln w="12700" algn="ctr">
            <a:noFill/>
            <a:miter lim="800000"/>
            <a:headEnd/>
            <a:tailEnd type="none" w="lg" len="lg"/>
          </a:ln>
        </p:spPr>
        <p:txBody>
          <a:bodyPr lIns="90000" tIns="46800" rIns="90000" bIns="46800">
            <a:spAutoFit/>
          </a:bodyPr>
          <a:lstStyle/>
          <a:p>
            <a:pPr marL="179388" lvl="1">
              <a:lnSpc>
                <a:spcPct val="110000"/>
              </a:lnSpc>
              <a:buFont typeface="Arial" charset="0"/>
              <a:buNone/>
            </a:pPr>
            <a:r>
              <a:rPr lang="en-ZA" sz="2200">
                <a:solidFill>
                  <a:srgbClr val="000066"/>
                </a:solidFill>
              </a:rPr>
              <a:t>In the filter… </a:t>
            </a:r>
            <a:r>
              <a:rPr lang="en-ZA" sz="2200" b="1" i="1">
                <a:solidFill>
                  <a:srgbClr val="000066"/>
                </a:solidFill>
                <a:latin typeface="Times New Roman" pitchFamily="18" charset="0"/>
              </a:rPr>
              <a:t>F</a:t>
            </a:r>
            <a:r>
              <a:rPr lang="en-ZA" sz="2200" b="1" baseline="-25000">
                <a:solidFill>
                  <a:srgbClr val="000066"/>
                </a:solidFill>
                <a:latin typeface="Times New Roman" pitchFamily="18" charset="0"/>
              </a:rPr>
              <a:t>elec</a:t>
            </a:r>
            <a:r>
              <a:rPr lang="en-ZA" sz="2200">
                <a:solidFill>
                  <a:srgbClr val="000066"/>
                </a:solidFill>
              </a:rPr>
              <a:t> </a:t>
            </a:r>
            <a:r>
              <a:rPr lang="en-ZA" sz="2200" b="1">
                <a:solidFill>
                  <a:srgbClr val="000066"/>
                </a:solidFill>
                <a:latin typeface="Times New Roman" pitchFamily="18" charset="0"/>
              </a:rPr>
              <a:t>= </a:t>
            </a:r>
            <a:r>
              <a:rPr lang="en-ZA" sz="2200" b="1" i="1">
                <a:solidFill>
                  <a:srgbClr val="000066"/>
                </a:solidFill>
                <a:latin typeface="Times New Roman" pitchFamily="18" charset="0"/>
              </a:rPr>
              <a:t>F</a:t>
            </a:r>
            <a:r>
              <a:rPr lang="en-ZA" sz="2200" b="1" baseline="-25000">
                <a:solidFill>
                  <a:srgbClr val="000066"/>
                </a:solidFill>
                <a:latin typeface="Times New Roman" pitchFamily="18" charset="0"/>
              </a:rPr>
              <a:t>mag</a:t>
            </a:r>
            <a:r>
              <a:rPr lang="en-ZA" sz="2200">
                <a:solidFill>
                  <a:srgbClr val="000066"/>
                </a:solidFill>
              </a:rPr>
              <a:t> </a:t>
            </a:r>
          </a:p>
        </p:txBody>
      </p:sp>
      <p:sp>
        <p:nvSpPr>
          <p:cNvPr id="338950" name="Rectangle 6"/>
          <p:cNvSpPr>
            <a:spLocks noChangeArrowheads="1"/>
          </p:cNvSpPr>
          <p:nvPr/>
        </p:nvSpPr>
        <p:spPr bwMode="auto">
          <a:xfrm>
            <a:off x="312738" y="4162425"/>
            <a:ext cx="2078037" cy="460375"/>
          </a:xfrm>
          <a:prstGeom prst="rect">
            <a:avLst/>
          </a:prstGeom>
          <a:noFill/>
          <a:ln w="12700" algn="ctr">
            <a:noFill/>
            <a:miter lim="800000"/>
            <a:headEnd/>
            <a:tailEnd type="none" w="lg" len="lg"/>
          </a:ln>
        </p:spPr>
        <p:txBody>
          <a:bodyPr lIns="90000" tIns="46800" rIns="90000" bIns="46800">
            <a:spAutoFit/>
          </a:bodyPr>
          <a:lstStyle/>
          <a:p>
            <a:pPr>
              <a:lnSpc>
                <a:spcPct val="110000"/>
              </a:lnSpc>
            </a:pPr>
            <a:r>
              <a:rPr lang="en-ZA" sz="2200">
                <a:solidFill>
                  <a:srgbClr val="000066"/>
                </a:solidFill>
              </a:rPr>
              <a:t>i.e.  </a:t>
            </a:r>
            <a:r>
              <a:rPr lang="en-ZA" sz="2200" b="1" i="1">
                <a:solidFill>
                  <a:srgbClr val="000066"/>
                </a:solidFill>
                <a:latin typeface="Times New Roman" pitchFamily="18" charset="0"/>
              </a:rPr>
              <a:t>qE</a:t>
            </a:r>
            <a:r>
              <a:rPr lang="en-ZA" sz="2200">
                <a:solidFill>
                  <a:srgbClr val="000066"/>
                </a:solidFill>
              </a:rPr>
              <a:t> </a:t>
            </a:r>
            <a:r>
              <a:rPr lang="en-ZA" sz="2200" b="1">
                <a:solidFill>
                  <a:srgbClr val="000066"/>
                </a:solidFill>
                <a:latin typeface="Times New Roman" pitchFamily="18" charset="0"/>
              </a:rPr>
              <a:t>= </a:t>
            </a:r>
            <a:r>
              <a:rPr lang="en-ZA" sz="2200" b="1" i="1">
                <a:solidFill>
                  <a:srgbClr val="000066"/>
                </a:solidFill>
                <a:latin typeface="Times New Roman" pitchFamily="18" charset="0"/>
              </a:rPr>
              <a:t>qvB</a:t>
            </a:r>
          </a:p>
        </p:txBody>
      </p:sp>
      <p:graphicFrame>
        <p:nvGraphicFramePr>
          <p:cNvPr id="338951" name="Object 7"/>
          <p:cNvGraphicFramePr>
            <a:graphicFrameLocks noChangeAspect="1"/>
          </p:cNvGraphicFramePr>
          <p:nvPr/>
        </p:nvGraphicFramePr>
        <p:xfrm>
          <a:off x="2095500" y="4730750"/>
          <a:ext cx="2159000" cy="622300"/>
        </p:xfrm>
        <a:graphic>
          <a:graphicData uri="http://schemas.openxmlformats.org/presentationml/2006/ole">
            <mc:AlternateContent xmlns:mc="http://schemas.openxmlformats.org/markup-compatibility/2006">
              <mc:Choice xmlns:v="urn:schemas-microsoft-com:vml" Requires="v">
                <p:oleObj spid="_x0000_s338996" name="Equation" r:id="rId6" imgW="2158920" imgH="622080" progId="Equation.DSMT4">
                  <p:embed/>
                </p:oleObj>
              </mc:Choice>
              <mc:Fallback>
                <p:oleObj name="Equation" r:id="rId6" imgW="2158920" imgH="622080" progId="Equation.DSMT4">
                  <p:embed/>
                  <p:pic>
                    <p:nvPicPr>
                      <p:cNvPr id="0"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95500" y="4730750"/>
                        <a:ext cx="2159000" cy="622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38952" name="Object 8"/>
          <p:cNvGraphicFramePr>
            <a:graphicFrameLocks noChangeAspect="1"/>
          </p:cNvGraphicFramePr>
          <p:nvPr/>
        </p:nvGraphicFramePr>
        <p:xfrm>
          <a:off x="1693863" y="5575300"/>
          <a:ext cx="1054100" cy="609600"/>
        </p:xfrm>
        <a:graphic>
          <a:graphicData uri="http://schemas.openxmlformats.org/presentationml/2006/ole">
            <mc:AlternateContent xmlns:mc="http://schemas.openxmlformats.org/markup-compatibility/2006">
              <mc:Choice xmlns:v="urn:schemas-microsoft-com:vml" Requires="v">
                <p:oleObj spid="_x0000_s338997" name="Equation" r:id="rId8" imgW="1054080" imgH="609480" progId="Equation.DSMT4">
                  <p:embed/>
                </p:oleObj>
              </mc:Choice>
              <mc:Fallback>
                <p:oleObj name="Equation" r:id="rId8" imgW="1054080" imgH="609480" progId="Equation.DSMT4">
                  <p:embed/>
                  <p:pic>
                    <p:nvPicPr>
                      <p:cNvPr id="0" name="Picture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93863" y="5575300"/>
                        <a:ext cx="10541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Rectangle 9"/>
          <p:cNvSpPr>
            <a:spLocks noChangeArrowheads="1"/>
          </p:cNvSpPr>
          <p:nvPr/>
        </p:nvSpPr>
        <p:spPr bwMode="auto">
          <a:xfrm>
            <a:off x="284163" y="5630863"/>
            <a:ext cx="1149350" cy="460375"/>
          </a:xfrm>
          <a:prstGeom prst="rect">
            <a:avLst/>
          </a:prstGeom>
          <a:noFill/>
          <a:ln w="12700" algn="ctr">
            <a:noFill/>
            <a:miter lim="800000"/>
            <a:headEnd/>
            <a:tailEnd type="none" w="lg" len="lg"/>
          </a:ln>
        </p:spPr>
        <p:txBody>
          <a:bodyPr wrap="none" lIns="90000" tIns="46800" rIns="90000" bIns="46800">
            <a:spAutoFit/>
          </a:bodyPr>
          <a:lstStyle/>
          <a:p>
            <a:pPr>
              <a:lnSpc>
                <a:spcPct val="110000"/>
              </a:lnSpc>
            </a:pPr>
            <a:r>
              <a:rPr lang="en-US" sz="2200">
                <a:solidFill>
                  <a:srgbClr val="000066"/>
                </a:solidFill>
              </a:rPr>
              <a:t>Hence:</a:t>
            </a:r>
            <a:endParaRPr lang="en-ZA" sz="2200">
              <a:solidFill>
                <a:srgbClr val="000066"/>
              </a:solidFill>
            </a:endParaRPr>
          </a:p>
        </p:txBody>
      </p:sp>
      <p:sp>
        <p:nvSpPr>
          <p:cNvPr id="3" name="Text Box 13"/>
          <p:cNvSpPr txBox="1">
            <a:spLocks noChangeArrowheads="1"/>
          </p:cNvSpPr>
          <p:nvPr/>
        </p:nvSpPr>
        <p:spPr bwMode="auto">
          <a:xfrm>
            <a:off x="4778375" y="4232275"/>
            <a:ext cx="1846263" cy="698500"/>
          </a:xfrm>
          <a:prstGeom prst="rect">
            <a:avLst/>
          </a:prstGeom>
          <a:noFill/>
          <a:ln w="9525">
            <a:noFill/>
            <a:miter lim="800000"/>
            <a:headEnd/>
            <a:tailEnd/>
          </a:ln>
        </p:spPr>
        <p:txBody>
          <a:bodyPr lIns="0" tIns="0" rIns="0" bIns="0"/>
          <a:lstStyle/>
          <a:p>
            <a:r>
              <a:rPr lang="en-US" altLang="ko-KR" sz="2000">
                <a:solidFill>
                  <a:srgbClr val="000066"/>
                </a:solidFill>
                <a:ea typeface="굴림" pitchFamily="34" charset="-127"/>
              </a:rPr>
              <a:t>velocity </a:t>
            </a:r>
            <a:br>
              <a:rPr lang="en-US" altLang="ko-KR" sz="2000">
                <a:solidFill>
                  <a:srgbClr val="000066"/>
                </a:solidFill>
                <a:ea typeface="굴림" pitchFamily="34" charset="-127"/>
              </a:rPr>
            </a:br>
            <a:r>
              <a:rPr lang="en-US" altLang="ko-KR" sz="2000">
                <a:solidFill>
                  <a:srgbClr val="000066"/>
                </a:solidFill>
                <a:ea typeface="굴림" pitchFamily="34" charset="-127"/>
              </a:rPr>
              <a:t>selector/filter</a:t>
            </a:r>
            <a:endParaRPr lang="en-ZA" sz="2000">
              <a:solidFill>
                <a:srgbClr val="000066"/>
              </a:solidFill>
            </a:endParaRPr>
          </a:p>
        </p:txBody>
      </p:sp>
      <p:sp>
        <p:nvSpPr>
          <p:cNvPr id="4" name="Text Box 14"/>
          <p:cNvSpPr txBox="1">
            <a:spLocks noChangeArrowheads="1"/>
          </p:cNvSpPr>
          <p:nvPr/>
        </p:nvSpPr>
        <p:spPr bwMode="auto">
          <a:xfrm>
            <a:off x="4591050" y="5403850"/>
            <a:ext cx="2003425" cy="700088"/>
          </a:xfrm>
          <a:prstGeom prst="rect">
            <a:avLst/>
          </a:prstGeom>
          <a:noFill/>
          <a:ln w="9525">
            <a:noFill/>
            <a:miter lim="800000"/>
            <a:headEnd/>
            <a:tailEnd/>
          </a:ln>
        </p:spPr>
        <p:txBody>
          <a:bodyPr lIns="0" tIns="0" rIns="0" bIns="0"/>
          <a:lstStyle/>
          <a:p>
            <a:pPr algn="ctr">
              <a:lnSpc>
                <a:spcPct val="110000"/>
              </a:lnSpc>
            </a:pPr>
            <a:r>
              <a:rPr lang="en-US" altLang="ko-KR" sz="2000">
                <a:solidFill>
                  <a:srgbClr val="000066"/>
                </a:solidFill>
                <a:ea typeface="굴림" pitchFamily="34" charset="-127"/>
              </a:rPr>
              <a:t>photographic plate, or CCD</a:t>
            </a:r>
            <a:endParaRPr lang="en-ZA" sz="2000">
              <a:solidFill>
                <a:srgbClr val="000066"/>
              </a:solidFill>
            </a:endParaRPr>
          </a:p>
        </p:txBody>
      </p:sp>
      <p:sp>
        <p:nvSpPr>
          <p:cNvPr id="338964" name="Text Box 15"/>
          <p:cNvSpPr txBox="1">
            <a:spLocks noChangeArrowheads="1"/>
          </p:cNvSpPr>
          <p:nvPr/>
        </p:nvSpPr>
        <p:spPr bwMode="auto">
          <a:xfrm>
            <a:off x="4724400" y="3514725"/>
            <a:ext cx="481013" cy="415925"/>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+q</a:t>
            </a:r>
            <a:endParaRPr lang="en-ZA" sz="2000">
              <a:solidFill>
                <a:srgbClr val="000066"/>
              </a:solidFill>
            </a:endParaRPr>
          </a:p>
        </p:txBody>
      </p:sp>
      <p:sp>
        <p:nvSpPr>
          <p:cNvPr id="338965" name="Freeform 17"/>
          <p:cNvSpPr>
            <a:spLocks/>
          </p:cNvSpPr>
          <p:nvPr/>
        </p:nvSpPr>
        <p:spPr bwMode="auto">
          <a:xfrm>
            <a:off x="5167313" y="3527425"/>
            <a:ext cx="904875" cy="422275"/>
          </a:xfrm>
          <a:custGeom>
            <a:avLst/>
            <a:gdLst>
              <a:gd name="T0" fmla="*/ 0 w 20000"/>
              <a:gd name="T1" fmla="*/ 0 h 20000"/>
              <a:gd name="T2" fmla="*/ 0 w 20000"/>
              <a:gd name="T3" fmla="*/ 2147483647 h 20000"/>
              <a:gd name="T4" fmla="*/ 2147483647 w 20000"/>
              <a:gd name="T5" fmla="*/ 2147483647 h 20000"/>
              <a:gd name="T6" fmla="*/ 2147483647 w 20000"/>
              <a:gd name="T7" fmla="*/ 0 h 20000"/>
              <a:gd name="T8" fmla="*/ 0 w 20000"/>
              <a:gd name="T9" fmla="*/ 0 h 20000"/>
              <a:gd name="T10" fmla="*/ 0 60000 65536"/>
              <a:gd name="T11" fmla="*/ 0 60000 65536"/>
              <a:gd name="T12" fmla="*/ 0 60000 65536"/>
              <a:gd name="T13" fmla="*/ 0 60000 65536"/>
              <a:gd name="T14" fmla="*/ 0 60000 65536"/>
              <a:gd name="T15" fmla="*/ 0 w 20000"/>
              <a:gd name="T16" fmla="*/ 0 h 20000"/>
              <a:gd name="T17" fmla="*/ 20000 w 20000"/>
              <a:gd name="T18" fmla="*/ 20000 h 20000"/>
            </a:gdLst>
            <a:ahLst/>
            <a:cxnLst>
              <a:cxn ang="T10">
                <a:pos x="T0" y="T1"/>
              </a:cxn>
              <a:cxn ang="T11">
                <a:pos x="T2" y="T3"/>
              </a:cxn>
              <a:cxn ang="T12">
                <a:pos x="T4" y="T5"/>
              </a:cxn>
              <a:cxn ang="T13">
                <a:pos x="T6" y="T7"/>
              </a:cxn>
              <a:cxn ang="T14">
                <a:pos x="T8" y="T9"/>
              </a:cxn>
            </a:cxnLst>
            <a:rect l="T15" t="T16" r="T17" b="T18"/>
            <a:pathLst>
              <a:path w="20000" h="20000">
                <a:moveTo>
                  <a:pt x="0" y="0"/>
                </a:moveTo>
                <a:lnTo>
                  <a:pt x="0" y="19950"/>
                </a:lnTo>
                <a:lnTo>
                  <a:pt x="19977" y="19950"/>
                </a:lnTo>
                <a:lnTo>
                  <a:pt x="19977" y="0"/>
                </a:lnTo>
                <a:lnTo>
                  <a:pt x="0" y="0"/>
                </a:lnTo>
                <a:close/>
              </a:path>
            </a:pathLst>
          </a:custGeom>
          <a:noFill/>
          <a:ln w="15875">
            <a:solidFill>
              <a:srgbClr val="000000"/>
            </a:solidFill>
            <a:round/>
            <a:headEnd/>
            <a:tailEnd/>
          </a:ln>
        </p:spPr>
        <p:txBody>
          <a:bodyPr/>
          <a:lstStyle/>
          <a:p>
            <a:endParaRPr lang="en-US"/>
          </a:p>
        </p:txBody>
      </p:sp>
      <p:sp>
        <p:nvSpPr>
          <p:cNvPr id="338966" name="Freeform 18"/>
          <p:cNvSpPr>
            <a:spLocks/>
          </p:cNvSpPr>
          <p:nvPr/>
        </p:nvSpPr>
        <p:spPr bwMode="auto">
          <a:xfrm>
            <a:off x="6069013" y="3402013"/>
            <a:ext cx="1222375" cy="660400"/>
          </a:xfrm>
          <a:custGeom>
            <a:avLst/>
            <a:gdLst>
              <a:gd name="T0" fmla="*/ 0 w 20000"/>
              <a:gd name="T1" fmla="*/ 0 h 20000"/>
              <a:gd name="T2" fmla="*/ 0 w 20000"/>
              <a:gd name="T3" fmla="*/ 2147483647 h 20000"/>
              <a:gd name="T4" fmla="*/ 2147483647 w 20000"/>
              <a:gd name="T5" fmla="*/ 2147483647 h 20000"/>
              <a:gd name="T6" fmla="*/ 2147483647 w 20000"/>
              <a:gd name="T7" fmla="*/ 0 h 20000"/>
              <a:gd name="T8" fmla="*/ 0 w 20000"/>
              <a:gd name="T9" fmla="*/ 0 h 20000"/>
              <a:gd name="T10" fmla="*/ 0 60000 65536"/>
              <a:gd name="T11" fmla="*/ 0 60000 65536"/>
              <a:gd name="T12" fmla="*/ 0 60000 65536"/>
              <a:gd name="T13" fmla="*/ 0 60000 65536"/>
              <a:gd name="T14" fmla="*/ 0 60000 65536"/>
              <a:gd name="T15" fmla="*/ 0 w 20000"/>
              <a:gd name="T16" fmla="*/ 0 h 20000"/>
              <a:gd name="T17" fmla="*/ 20000 w 20000"/>
              <a:gd name="T18" fmla="*/ 20000 h 20000"/>
            </a:gdLst>
            <a:ahLst/>
            <a:cxnLst>
              <a:cxn ang="T10">
                <a:pos x="T0" y="T1"/>
              </a:cxn>
              <a:cxn ang="T11">
                <a:pos x="T2" y="T3"/>
              </a:cxn>
              <a:cxn ang="T12">
                <a:pos x="T4" y="T5"/>
              </a:cxn>
              <a:cxn ang="T13">
                <a:pos x="T6" y="T7"/>
              </a:cxn>
              <a:cxn ang="T14">
                <a:pos x="T8" y="T9"/>
              </a:cxn>
            </a:cxnLst>
            <a:rect l="T15" t="T16" r="T17" b="T18"/>
            <a:pathLst>
              <a:path w="20000" h="20000">
                <a:moveTo>
                  <a:pt x="0" y="0"/>
                </a:moveTo>
                <a:lnTo>
                  <a:pt x="0" y="19968"/>
                </a:lnTo>
                <a:lnTo>
                  <a:pt x="19983" y="19968"/>
                </a:lnTo>
                <a:lnTo>
                  <a:pt x="19983" y="0"/>
                </a:lnTo>
                <a:lnTo>
                  <a:pt x="0" y="0"/>
                </a:lnTo>
                <a:close/>
              </a:path>
            </a:pathLst>
          </a:custGeom>
          <a:noFill/>
          <a:ln w="15875">
            <a:solidFill>
              <a:srgbClr val="000000"/>
            </a:solidFill>
            <a:round/>
            <a:headEnd/>
            <a:tailEnd/>
          </a:ln>
        </p:spPr>
        <p:txBody>
          <a:bodyPr/>
          <a:lstStyle/>
          <a:p>
            <a:endParaRPr lang="en-US"/>
          </a:p>
        </p:txBody>
      </p:sp>
      <p:sp>
        <p:nvSpPr>
          <p:cNvPr id="338967" name="Freeform 26"/>
          <p:cNvSpPr>
            <a:spLocks/>
          </p:cNvSpPr>
          <p:nvPr/>
        </p:nvSpPr>
        <p:spPr bwMode="auto">
          <a:xfrm>
            <a:off x="7291388" y="3225800"/>
            <a:ext cx="1587" cy="471488"/>
          </a:xfrm>
          <a:custGeom>
            <a:avLst/>
            <a:gdLst>
              <a:gd name="T0" fmla="*/ 0 w 20000"/>
              <a:gd name="T1" fmla="*/ 0 h 20000"/>
              <a:gd name="T2" fmla="*/ 0 w 20000"/>
              <a:gd name="T3" fmla="*/ 2147483647 h 20000"/>
              <a:gd name="T4" fmla="*/ 0 60000 65536"/>
              <a:gd name="T5" fmla="*/ 0 60000 65536"/>
              <a:gd name="T6" fmla="*/ 0 w 20000"/>
              <a:gd name="T7" fmla="*/ 0 h 20000"/>
              <a:gd name="T8" fmla="*/ 20000 w 20000"/>
              <a:gd name="T9" fmla="*/ 20000 h 20000"/>
            </a:gdLst>
            <a:ahLst/>
            <a:cxnLst>
              <a:cxn ang="T4">
                <a:pos x="T0" y="T1"/>
              </a:cxn>
              <a:cxn ang="T5">
                <a:pos x="T2" y="T3"/>
              </a:cxn>
            </a:cxnLst>
            <a:rect l="T6" t="T7" r="T8" b="T9"/>
            <a:pathLst>
              <a:path w="20000" h="20000">
                <a:moveTo>
                  <a:pt x="0" y="0"/>
                </a:moveTo>
                <a:lnTo>
                  <a:pt x="0" y="19955"/>
                </a:lnTo>
              </a:path>
            </a:pathLst>
          </a:custGeom>
          <a:noFill/>
          <a:ln w="36195">
            <a:solidFill>
              <a:srgbClr val="000000"/>
            </a:solidFill>
            <a:round/>
            <a:headEnd/>
            <a:tailEnd/>
          </a:ln>
        </p:spPr>
        <p:txBody>
          <a:bodyPr/>
          <a:lstStyle/>
          <a:p>
            <a:endParaRPr lang="en-US"/>
          </a:p>
        </p:txBody>
      </p:sp>
      <p:sp>
        <p:nvSpPr>
          <p:cNvPr id="338968" name="Freeform 27"/>
          <p:cNvSpPr>
            <a:spLocks/>
          </p:cNvSpPr>
          <p:nvPr/>
        </p:nvSpPr>
        <p:spPr bwMode="auto">
          <a:xfrm>
            <a:off x="5397500" y="3525838"/>
            <a:ext cx="0" cy="422275"/>
          </a:xfrm>
          <a:custGeom>
            <a:avLst/>
            <a:gdLst>
              <a:gd name="T0" fmla="*/ 0 w 20000"/>
              <a:gd name="T1" fmla="*/ 0 h 20000"/>
              <a:gd name="T2" fmla="*/ 0 w 20000"/>
              <a:gd name="T3" fmla="*/ 2147483647 h 20000"/>
              <a:gd name="T4" fmla="*/ 0 60000 65536"/>
              <a:gd name="T5" fmla="*/ 0 60000 65536"/>
              <a:gd name="T6" fmla="*/ 0 w 20000"/>
              <a:gd name="T7" fmla="*/ 0 h 20000"/>
              <a:gd name="T8" fmla="*/ 0 w 20000"/>
              <a:gd name="T9" fmla="*/ 20000 h 20000"/>
            </a:gdLst>
            <a:ahLst/>
            <a:cxnLst>
              <a:cxn ang="T4">
                <a:pos x="T0" y="T1"/>
              </a:cxn>
              <a:cxn ang="T5">
                <a:pos x="T2" y="T3"/>
              </a:cxn>
            </a:cxnLst>
            <a:rect l="T6" t="T7" r="T8" b="T9"/>
            <a:pathLst>
              <a:path w="20000" h="20000">
                <a:moveTo>
                  <a:pt x="0" y="0"/>
                </a:moveTo>
                <a:lnTo>
                  <a:pt x="0" y="19950"/>
                </a:lnTo>
              </a:path>
            </a:pathLst>
          </a:custGeom>
          <a:noFill/>
          <a:ln w="36195">
            <a:solidFill>
              <a:srgbClr val="000000"/>
            </a:solidFill>
            <a:round/>
            <a:headEnd/>
            <a:tailEnd/>
          </a:ln>
        </p:spPr>
        <p:txBody>
          <a:bodyPr/>
          <a:lstStyle/>
          <a:p>
            <a:endParaRPr lang="en-US"/>
          </a:p>
        </p:txBody>
      </p:sp>
      <p:sp>
        <p:nvSpPr>
          <p:cNvPr id="338969" name="Freeform 28"/>
          <p:cNvSpPr>
            <a:spLocks/>
          </p:cNvSpPr>
          <p:nvPr/>
        </p:nvSpPr>
        <p:spPr bwMode="auto">
          <a:xfrm>
            <a:off x="6051550" y="3527425"/>
            <a:ext cx="1588" cy="169863"/>
          </a:xfrm>
          <a:custGeom>
            <a:avLst/>
            <a:gdLst>
              <a:gd name="T0" fmla="*/ 0 w 20000"/>
              <a:gd name="T1" fmla="*/ 0 h 20000"/>
              <a:gd name="T2" fmla="*/ 0 w 20000"/>
              <a:gd name="T3" fmla="*/ 103419994 h 20000"/>
              <a:gd name="T4" fmla="*/ 0 60000 65536"/>
              <a:gd name="T5" fmla="*/ 0 60000 65536"/>
              <a:gd name="T6" fmla="*/ 0 w 20000"/>
              <a:gd name="T7" fmla="*/ 0 h 20000"/>
              <a:gd name="T8" fmla="*/ 20000 w 20000"/>
              <a:gd name="T9" fmla="*/ 20000 h 20000"/>
            </a:gdLst>
            <a:ahLst/>
            <a:cxnLst>
              <a:cxn ang="T4">
                <a:pos x="T0" y="T1"/>
              </a:cxn>
              <a:cxn ang="T5">
                <a:pos x="T2" y="T3"/>
              </a:cxn>
            </a:cxnLst>
            <a:rect l="T6" t="T7" r="T8" b="T9"/>
            <a:pathLst>
              <a:path w="20000" h="20000">
                <a:moveTo>
                  <a:pt x="0" y="0"/>
                </a:moveTo>
                <a:lnTo>
                  <a:pt x="0" y="19876"/>
                </a:lnTo>
              </a:path>
            </a:pathLst>
          </a:custGeom>
          <a:noFill/>
          <a:ln w="36195">
            <a:solidFill>
              <a:srgbClr val="000000"/>
            </a:solidFill>
            <a:round/>
            <a:headEnd/>
            <a:tailEnd/>
          </a:ln>
        </p:spPr>
        <p:txBody>
          <a:bodyPr/>
          <a:lstStyle/>
          <a:p>
            <a:endParaRPr lang="en-US"/>
          </a:p>
        </p:txBody>
      </p:sp>
      <p:sp>
        <p:nvSpPr>
          <p:cNvPr id="338970" name="Freeform 29"/>
          <p:cNvSpPr>
            <a:spLocks/>
          </p:cNvSpPr>
          <p:nvPr/>
        </p:nvSpPr>
        <p:spPr bwMode="auto">
          <a:xfrm>
            <a:off x="6051550" y="3775075"/>
            <a:ext cx="1588" cy="174625"/>
          </a:xfrm>
          <a:custGeom>
            <a:avLst/>
            <a:gdLst>
              <a:gd name="T0" fmla="*/ 0 w 20000"/>
              <a:gd name="T1" fmla="*/ 0 h 20000"/>
              <a:gd name="T2" fmla="*/ 0 w 20000"/>
              <a:gd name="T3" fmla="*/ 115525743 h 20000"/>
              <a:gd name="T4" fmla="*/ 0 60000 65536"/>
              <a:gd name="T5" fmla="*/ 0 60000 65536"/>
              <a:gd name="T6" fmla="*/ 0 w 20000"/>
              <a:gd name="T7" fmla="*/ 0 h 20000"/>
              <a:gd name="T8" fmla="*/ 20000 w 20000"/>
              <a:gd name="T9" fmla="*/ 20000 h 20000"/>
            </a:gdLst>
            <a:ahLst/>
            <a:cxnLst>
              <a:cxn ang="T4">
                <a:pos x="T0" y="T1"/>
              </a:cxn>
              <a:cxn ang="T5">
                <a:pos x="T2" y="T3"/>
              </a:cxn>
            </a:cxnLst>
            <a:rect l="T6" t="T7" r="T8" b="T9"/>
            <a:pathLst>
              <a:path w="20000" h="20000">
                <a:moveTo>
                  <a:pt x="0" y="0"/>
                </a:moveTo>
                <a:lnTo>
                  <a:pt x="0" y="19878"/>
                </a:lnTo>
              </a:path>
            </a:pathLst>
          </a:custGeom>
          <a:noFill/>
          <a:ln w="36195">
            <a:solidFill>
              <a:srgbClr val="000000"/>
            </a:solidFill>
            <a:round/>
            <a:headEnd/>
            <a:tailEnd/>
          </a:ln>
        </p:spPr>
        <p:txBody>
          <a:bodyPr/>
          <a:lstStyle/>
          <a:p>
            <a:endParaRPr lang="en-US"/>
          </a:p>
        </p:txBody>
      </p:sp>
      <p:sp>
        <p:nvSpPr>
          <p:cNvPr id="338971" name="Freeform 30"/>
          <p:cNvSpPr>
            <a:spLocks/>
          </p:cNvSpPr>
          <p:nvPr/>
        </p:nvSpPr>
        <p:spPr bwMode="auto">
          <a:xfrm>
            <a:off x="7294563" y="3797300"/>
            <a:ext cx="1587" cy="436563"/>
          </a:xfrm>
          <a:custGeom>
            <a:avLst/>
            <a:gdLst>
              <a:gd name="T0" fmla="*/ 0 w 20000"/>
              <a:gd name="T1" fmla="*/ 0 h 20000"/>
              <a:gd name="T2" fmla="*/ 0 w 20000"/>
              <a:gd name="T3" fmla="*/ 2147483647 h 20000"/>
              <a:gd name="T4" fmla="*/ 0 60000 65536"/>
              <a:gd name="T5" fmla="*/ 0 60000 65536"/>
              <a:gd name="T6" fmla="*/ 0 w 20000"/>
              <a:gd name="T7" fmla="*/ 0 h 20000"/>
              <a:gd name="T8" fmla="*/ 20000 w 20000"/>
              <a:gd name="T9" fmla="*/ 20000 h 20000"/>
            </a:gdLst>
            <a:ahLst/>
            <a:cxnLst>
              <a:cxn ang="T4">
                <a:pos x="T0" y="T1"/>
              </a:cxn>
              <a:cxn ang="T5">
                <a:pos x="T2" y="T3"/>
              </a:cxn>
            </a:cxnLst>
            <a:rect l="T6" t="T7" r="T8" b="T9"/>
            <a:pathLst>
              <a:path w="20000" h="20000">
                <a:moveTo>
                  <a:pt x="0" y="0"/>
                </a:moveTo>
                <a:lnTo>
                  <a:pt x="0" y="19952"/>
                </a:lnTo>
              </a:path>
            </a:pathLst>
          </a:custGeom>
          <a:noFill/>
          <a:ln w="36195">
            <a:solidFill>
              <a:srgbClr val="000000"/>
            </a:solidFill>
            <a:round/>
            <a:headEnd/>
            <a:tailEnd/>
          </a:ln>
        </p:spPr>
        <p:txBody>
          <a:bodyPr/>
          <a:lstStyle/>
          <a:p>
            <a:endParaRPr lang="en-US"/>
          </a:p>
        </p:txBody>
      </p:sp>
      <p:sp>
        <p:nvSpPr>
          <p:cNvPr id="338972" name="Freeform 185"/>
          <p:cNvSpPr>
            <a:spLocks/>
          </p:cNvSpPr>
          <p:nvPr/>
        </p:nvSpPr>
        <p:spPr bwMode="auto">
          <a:xfrm>
            <a:off x="7304088" y="4767263"/>
            <a:ext cx="44450" cy="1427162"/>
          </a:xfrm>
          <a:custGeom>
            <a:avLst/>
            <a:gdLst>
              <a:gd name="T0" fmla="*/ 0 w 20000"/>
              <a:gd name="T1" fmla="*/ 0 h 20000"/>
              <a:gd name="T2" fmla="*/ 0 w 20000"/>
              <a:gd name="T3" fmla="*/ 2147483647 h 20000"/>
              <a:gd name="T4" fmla="*/ 476633 w 20000"/>
              <a:gd name="T5" fmla="*/ 2147483647 h 20000"/>
              <a:gd name="T6" fmla="*/ 476633 w 20000"/>
              <a:gd name="T7" fmla="*/ 0 h 20000"/>
              <a:gd name="T8" fmla="*/ 0 w 20000"/>
              <a:gd name="T9" fmla="*/ 0 h 20000"/>
              <a:gd name="T10" fmla="*/ 0 60000 65536"/>
              <a:gd name="T11" fmla="*/ 0 60000 65536"/>
              <a:gd name="T12" fmla="*/ 0 60000 65536"/>
              <a:gd name="T13" fmla="*/ 0 60000 65536"/>
              <a:gd name="T14" fmla="*/ 0 60000 65536"/>
              <a:gd name="T15" fmla="*/ 0 w 20000"/>
              <a:gd name="T16" fmla="*/ 0 h 20000"/>
              <a:gd name="T17" fmla="*/ 20000 w 20000"/>
              <a:gd name="T18" fmla="*/ 20000 h 20000"/>
            </a:gdLst>
            <a:ahLst/>
            <a:cxnLst>
              <a:cxn ang="T10">
                <a:pos x="T0" y="T1"/>
              </a:cxn>
              <a:cxn ang="T11">
                <a:pos x="T2" y="T3"/>
              </a:cxn>
              <a:cxn ang="T12">
                <a:pos x="T4" y="T5"/>
              </a:cxn>
              <a:cxn ang="T13">
                <a:pos x="T6" y="T7"/>
              </a:cxn>
              <a:cxn ang="T14">
                <a:pos x="T8" y="T9"/>
              </a:cxn>
            </a:cxnLst>
            <a:rect l="T15" t="T16" r="T17" b="T18"/>
            <a:pathLst>
              <a:path w="20000" h="20000">
                <a:moveTo>
                  <a:pt x="0" y="0"/>
                </a:moveTo>
                <a:lnTo>
                  <a:pt x="0" y="19985"/>
                </a:lnTo>
                <a:lnTo>
                  <a:pt x="19535" y="19985"/>
                </a:lnTo>
                <a:lnTo>
                  <a:pt x="19535" y="0"/>
                </a:lnTo>
                <a:lnTo>
                  <a:pt x="0" y="0"/>
                </a:lnTo>
                <a:close/>
              </a:path>
            </a:pathLst>
          </a:custGeom>
          <a:solidFill>
            <a:srgbClr val="FFFFFF"/>
          </a:solidFill>
          <a:ln w="0">
            <a:noFill/>
            <a:round/>
            <a:headEnd/>
            <a:tailEnd/>
          </a:ln>
        </p:spPr>
        <p:txBody>
          <a:bodyPr/>
          <a:lstStyle/>
          <a:p>
            <a:endParaRPr lang="en-US"/>
          </a:p>
        </p:txBody>
      </p:sp>
      <p:sp>
        <p:nvSpPr>
          <p:cNvPr id="338973" name="Freeform 186"/>
          <p:cNvSpPr>
            <a:spLocks/>
          </p:cNvSpPr>
          <p:nvPr/>
        </p:nvSpPr>
        <p:spPr bwMode="auto">
          <a:xfrm>
            <a:off x="7304088" y="4767263"/>
            <a:ext cx="44450" cy="1427162"/>
          </a:xfrm>
          <a:custGeom>
            <a:avLst/>
            <a:gdLst>
              <a:gd name="T0" fmla="*/ 0 w 20000"/>
              <a:gd name="T1" fmla="*/ 0 h 20000"/>
              <a:gd name="T2" fmla="*/ 0 w 20000"/>
              <a:gd name="T3" fmla="*/ 2147483647 h 20000"/>
              <a:gd name="T4" fmla="*/ 476633 w 20000"/>
              <a:gd name="T5" fmla="*/ 2147483647 h 20000"/>
              <a:gd name="T6" fmla="*/ 476633 w 20000"/>
              <a:gd name="T7" fmla="*/ 0 h 20000"/>
              <a:gd name="T8" fmla="*/ 0 w 20000"/>
              <a:gd name="T9" fmla="*/ 0 h 20000"/>
              <a:gd name="T10" fmla="*/ 0 60000 65536"/>
              <a:gd name="T11" fmla="*/ 0 60000 65536"/>
              <a:gd name="T12" fmla="*/ 0 60000 65536"/>
              <a:gd name="T13" fmla="*/ 0 60000 65536"/>
              <a:gd name="T14" fmla="*/ 0 60000 65536"/>
              <a:gd name="T15" fmla="*/ 0 w 20000"/>
              <a:gd name="T16" fmla="*/ 0 h 20000"/>
              <a:gd name="T17" fmla="*/ 20000 w 20000"/>
              <a:gd name="T18" fmla="*/ 20000 h 20000"/>
            </a:gdLst>
            <a:ahLst/>
            <a:cxnLst>
              <a:cxn ang="T10">
                <a:pos x="T0" y="T1"/>
              </a:cxn>
              <a:cxn ang="T11">
                <a:pos x="T2" y="T3"/>
              </a:cxn>
              <a:cxn ang="T12">
                <a:pos x="T4" y="T5"/>
              </a:cxn>
              <a:cxn ang="T13">
                <a:pos x="T6" y="T7"/>
              </a:cxn>
              <a:cxn ang="T14">
                <a:pos x="T8" y="T9"/>
              </a:cxn>
            </a:cxnLst>
            <a:rect l="T15" t="T16" r="T17" b="T18"/>
            <a:pathLst>
              <a:path w="20000" h="20000">
                <a:moveTo>
                  <a:pt x="0" y="0"/>
                </a:moveTo>
                <a:lnTo>
                  <a:pt x="0" y="19985"/>
                </a:lnTo>
                <a:lnTo>
                  <a:pt x="19535" y="19985"/>
                </a:lnTo>
                <a:lnTo>
                  <a:pt x="19535" y="0"/>
                </a:lnTo>
                <a:lnTo>
                  <a:pt x="0" y="0"/>
                </a:lnTo>
                <a:close/>
              </a:path>
            </a:pathLst>
          </a:custGeom>
          <a:noFill/>
          <a:ln w="12065">
            <a:solidFill>
              <a:srgbClr val="000000"/>
            </a:solidFill>
            <a:round/>
            <a:headEnd/>
            <a:tailEnd/>
          </a:ln>
        </p:spPr>
        <p:txBody>
          <a:bodyPr/>
          <a:lstStyle/>
          <a:p>
            <a:endParaRPr lang="en-US"/>
          </a:p>
        </p:txBody>
      </p:sp>
      <p:sp>
        <p:nvSpPr>
          <p:cNvPr id="338974" name="Rectangle 187"/>
          <p:cNvSpPr>
            <a:spLocks noChangeArrowheads="1"/>
          </p:cNvSpPr>
          <p:nvPr/>
        </p:nvSpPr>
        <p:spPr bwMode="auto">
          <a:xfrm>
            <a:off x="5357813" y="3684588"/>
            <a:ext cx="69850" cy="96837"/>
          </a:xfrm>
          <a:prstGeom prst="rect">
            <a:avLst/>
          </a:prstGeom>
          <a:solidFill>
            <a:srgbClr val="EBEBFF"/>
          </a:solidFill>
          <a:ln w="12700">
            <a:noFill/>
            <a:miter lim="800000"/>
            <a:headEnd/>
            <a:tailEnd/>
          </a:ln>
        </p:spPr>
        <p:txBody>
          <a:bodyPr/>
          <a:lstStyle/>
          <a:p>
            <a:pPr>
              <a:lnSpc>
                <a:spcPct val="110000"/>
              </a:lnSpc>
            </a:pPr>
            <a:endParaRPr lang="en-GB"/>
          </a:p>
        </p:txBody>
      </p:sp>
      <p:sp>
        <p:nvSpPr>
          <p:cNvPr id="339137" name="Freeform 193"/>
          <p:cNvSpPr>
            <a:spLocks/>
          </p:cNvSpPr>
          <p:nvPr/>
        </p:nvSpPr>
        <p:spPr bwMode="auto">
          <a:xfrm>
            <a:off x="7294563" y="3740150"/>
            <a:ext cx="969962" cy="1443038"/>
          </a:xfrm>
          <a:custGeom>
            <a:avLst/>
            <a:gdLst>
              <a:gd name="T0" fmla="*/ 0 w 925"/>
              <a:gd name="T1" fmla="*/ 0 h 1365"/>
              <a:gd name="T2" fmla="*/ 2147483647 w 925"/>
              <a:gd name="T3" fmla="*/ 2147483647 h 1365"/>
              <a:gd name="T4" fmla="*/ 0 60000 65536"/>
              <a:gd name="T5" fmla="*/ 0 60000 65536"/>
              <a:gd name="T6" fmla="*/ 0 w 925"/>
              <a:gd name="T7" fmla="*/ 0 h 1365"/>
              <a:gd name="T8" fmla="*/ 925 w 925"/>
              <a:gd name="T9" fmla="*/ 1365 h 1365"/>
            </a:gdLst>
            <a:ahLst/>
            <a:cxnLst>
              <a:cxn ang="T4">
                <a:pos x="T0" y="T1"/>
              </a:cxn>
              <a:cxn ang="T5">
                <a:pos x="T2" y="T3"/>
              </a:cxn>
            </a:cxnLst>
            <a:rect l="T6" t="T7" r="T8" b="T9"/>
            <a:pathLst>
              <a:path w="925" h="1365">
                <a:moveTo>
                  <a:pt x="0" y="0"/>
                </a:moveTo>
                <a:cubicBezTo>
                  <a:pt x="894" y="0"/>
                  <a:pt x="925" y="1365"/>
                  <a:pt x="60" y="1365"/>
                </a:cubicBezTo>
              </a:path>
            </a:pathLst>
          </a:custGeom>
          <a:noFill/>
          <a:ln w="25400">
            <a:solidFill>
              <a:srgbClr val="3366FF"/>
            </a:solidFill>
            <a:round/>
            <a:headEnd/>
            <a:tailEnd type="triangle" w="lg" len="lg"/>
          </a:ln>
        </p:spPr>
        <p:txBody>
          <a:bodyPr lIns="90000" tIns="46800" rIns="90000" bIns="46800"/>
          <a:lstStyle/>
          <a:p>
            <a:endParaRPr lang="en-US"/>
          </a:p>
        </p:txBody>
      </p:sp>
      <p:grpSp>
        <p:nvGrpSpPr>
          <p:cNvPr id="338976" name="Group 238"/>
          <p:cNvGrpSpPr>
            <a:grpSpLocks/>
          </p:cNvGrpSpPr>
          <p:nvPr/>
        </p:nvGrpSpPr>
        <p:grpSpPr bwMode="auto">
          <a:xfrm>
            <a:off x="6251575" y="3398838"/>
            <a:ext cx="2297113" cy="2743200"/>
            <a:chOff x="3938" y="2141"/>
            <a:chExt cx="1447" cy="1728"/>
          </a:xfrm>
        </p:grpSpPr>
        <p:grpSp>
          <p:nvGrpSpPr>
            <p:cNvPr id="339034" name="Group 234"/>
            <p:cNvGrpSpPr>
              <a:grpSpLocks/>
            </p:cNvGrpSpPr>
            <p:nvPr/>
          </p:nvGrpSpPr>
          <p:grpSpPr bwMode="auto">
            <a:xfrm>
              <a:off x="3938" y="2283"/>
              <a:ext cx="583" cy="160"/>
              <a:chOff x="3938" y="2283"/>
              <a:chExt cx="583" cy="160"/>
            </a:xfrm>
          </p:grpSpPr>
          <p:sp>
            <p:nvSpPr>
              <p:cNvPr id="339165" name="Freeform 31"/>
              <p:cNvSpPr>
                <a:spLocks/>
              </p:cNvSpPr>
              <p:nvPr/>
            </p:nvSpPr>
            <p:spPr bwMode="auto">
              <a:xfrm>
                <a:off x="3938" y="2283"/>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000" y="19231"/>
                    </a:lnTo>
                    <a:lnTo>
                      <a:pt x="7200" y="19231"/>
                    </a:lnTo>
                    <a:lnTo>
                      <a:pt x="6400" y="19231"/>
                    </a:lnTo>
                    <a:lnTo>
                      <a:pt x="4800" y="19231"/>
                    </a:lnTo>
                    <a:lnTo>
                      <a:pt x="4800" y="17692"/>
                    </a:lnTo>
                    <a:lnTo>
                      <a:pt x="4000" y="17692"/>
                    </a:lnTo>
                    <a:lnTo>
                      <a:pt x="3200" y="16923"/>
                    </a:lnTo>
                    <a:lnTo>
                      <a:pt x="3200" y="16154"/>
                    </a:lnTo>
                    <a:lnTo>
                      <a:pt x="1600" y="16154"/>
                    </a:lnTo>
                    <a:lnTo>
                      <a:pt x="1600" y="14615"/>
                    </a:lnTo>
                    <a:lnTo>
                      <a:pt x="800" y="13846"/>
                    </a:lnTo>
                    <a:lnTo>
                      <a:pt x="800" y="12308"/>
                    </a:lnTo>
                    <a:lnTo>
                      <a:pt x="800" y="11538"/>
                    </a:lnTo>
                    <a:lnTo>
                      <a:pt x="800" y="10769"/>
                    </a:lnTo>
                    <a:lnTo>
                      <a:pt x="0" y="9231"/>
                    </a:lnTo>
                    <a:lnTo>
                      <a:pt x="800" y="9231"/>
                    </a:lnTo>
                    <a:lnTo>
                      <a:pt x="800" y="8462"/>
                    </a:lnTo>
                    <a:lnTo>
                      <a:pt x="800" y="7692"/>
                    </a:lnTo>
                    <a:lnTo>
                      <a:pt x="800" y="6154"/>
                    </a:lnTo>
                    <a:lnTo>
                      <a:pt x="1600" y="5385"/>
                    </a:lnTo>
                    <a:lnTo>
                      <a:pt x="1600" y="4615"/>
                    </a:lnTo>
                    <a:lnTo>
                      <a:pt x="3200" y="4615"/>
                    </a:lnTo>
                    <a:lnTo>
                      <a:pt x="3200" y="3077"/>
                    </a:lnTo>
                    <a:lnTo>
                      <a:pt x="3200" y="2308"/>
                    </a:lnTo>
                    <a:lnTo>
                      <a:pt x="4000" y="2308"/>
                    </a:lnTo>
                    <a:lnTo>
                      <a:pt x="4800" y="2308"/>
                    </a:lnTo>
                    <a:lnTo>
                      <a:pt x="4800" y="1538"/>
                    </a:lnTo>
                    <a:lnTo>
                      <a:pt x="6400" y="1538"/>
                    </a:lnTo>
                    <a:lnTo>
                      <a:pt x="7200" y="1538"/>
                    </a:lnTo>
                    <a:lnTo>
                      <a:pt x="8000" y="1538"/>
                    </a:lnTo>
                    <a:lnTo>
                      <a:pt x="9600" y="1538"/>
                    </a:lnTo>
                    <a:lnTo>
                      <a:pt x="9600" y="0"/>
                    </a:lnTo>
                    <a:lnTo>
                      <a:pt x="10400" y="1538"/>
                    </a:lnTo>
                    <a:lnTo>
                      <a:pt x="11200" y="1538"/>
                    </a:lnTo>
                    <a:lnTo>
                      <a:pt x="12800" y="1538"/>
                    </a:lnTo>
                    <a:lnTo>
                      <a:pt x="13600" y="1538"/>
                    </a:lnTo>
                    <a:lnTo>
                      <a:pt x="15200" y="1538"/>
                    </a:lnTo>
                    <a:lnTo>
                      <a:pt x="16000" y="2308"/>
                    </a:lnTo>
                    <a:lnTo>
                      <a:pt x="16800" y="2308"/>
                    </a:lnTo>
                    <a:lnTo>
                      <a:pt x="18400" y="3077"/>
                    </a:lnTo>
                    <a:lnTo>
                      <a:pt x="18400" y="4615"/>
                    </a:lnTo>
                    <a:lnTo>
                      <a:pt x="19200" y="5385"/>
                    </a:lnTo>
                    <a:lnTo>
                      <a:pt x="19200" y="6154"/>
                    </a:lnTo>
                    <a:lnTo>
                      <a:pt x="19200" y="7692"/>
                    </a:lnTo>
                    <a:lnTo>
                      <a:pt x="19200" y="8462"/>
                    </a:lnTo>
                    <a:lnTo>
                      <a:pt x="19200" y="9231"/>
                    </a:lnTo>
                    <a:lnTo>
                      <a:pt x="19200" y="10769"/>
                    </a:lnTo>
                    <a:lnTo>
                      <a:pt x="19200" y="11538"/>
                    </a:lnTo>
                    <a:lnTo>
                      <a:pt x="19200" y="12308"/>
                    </a:lnTo>
                    <a:lnTo>
                      <a:pt x="19200" y="13846"/>
                    </a:lnTo>
                    <a:lnTo>
                      <a:pt x="19200" y="14615"/>
                    </a:lnTo>
                    <a:lnTo>
                      <a:pt x="18400" y="16154"/>
                    </a:lnTo>
                    <a:lnTo>
                      <a:pt x="18400" y="16923"/>
                    </a:lnTo>
                    <a:lnTo>
                      <a:pt x="16800" y="16923"/>
                    </a:lnTo>
                    <a:lnTo>
                      <a:pt x="16800" y="17692"/>
                    </a:lnTo>
                    <a:lnTo>
                      <a:pt x="16000" y="17692"/>
                    </a:lnTo>
                    <a:lnTo>
                      <a:pt x="15200" y="19231"/>
                    </a:lnTo>
                    <a:lnTo>
                      <a:pt x="13600" y="19231"/>
                    </a:lnTo>
                    <a:lnTo>
                      <a:pt x="12800" y="19231"/>
                    </a:lnTo>
                    <a:lnTo>
                      <a:pt x="11200" y="19231"/>
                    </a:lnTo>
                    <a:lnTo>
                      <a:pt x="10400" y="19231"/>
                    </a:lnTo>
                    <a:lnTo>
                      <a:pt x="9600" y="19231"/>
                    </a:lnTo>
                    <a:close/>
                  </a:path>
                </a:pathLst>
              </a:custGeom>
              <a:solidFill>
                <a:srgbClr val="0000FF"/>
              </a:solidFill>
              <a:ln w="0">
                <a:solidFill>
                  <a:srgbClr val="0000FF"/>
                </a:solidFill>
                <a:round/>
                <a:headEnd/>
                <a:tailEnd/>
              </a:ln>
            </p:spPr>
            <p:txBody>
              <a:bodyPr/>
              <a:lstStyle/>
              <a:p>
                <a:endParaRPr lang="en-US"/>
              </a:p>
            </p:txBody>
          </p:sp>
          <p:sp>
            <p:nvSpPr>
              <p:cNvPr id="339166" name="Freeform 32"/>
              <p:cNvSpPr>
                <a:spLocks/>
              </p:cNvSpPr>
              <p:nvPr/>
            </p:nvSpPr>
            <p:spPr bwMode="auto">
              <a:xfrm>
                <a:off x="3938" y="2283"/>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000" y="19231"/>
                    </a:lnTo>
                    <a:lnTo>
                      <a:pt x="7200" y="19231"/>
                    </a:lnTo>
                    <a:lnTo>
                      <a:pt x="6400" y="19231"/>
                    </a:lnTo>
                    <a:lnTo>
                      <a:pt x="4800" y="19231"/>
                    </a:lnTo>
                    <a:lnTo>
                      <a:pt x="4800" y="17692"/>
                    </a:lnTo>
                    <a:lnTo>
                      <a:pt x="4000" y="17692"/>
                    </a:lnTo>
                    <a:lnTo>
                      <a:pt x="3200" y="16923"/>
                    </a:lnTo>
                    <a:lnTo>
                      <a:pt x="3200" y="16154"/>
                    </a:lnTo>
                    <a:lnTo>
                      <a:pt x="1600" y="16154"/>
                    </a:lnTo>
                    <a:lnTo>
                      <a:pt x="1600" y="14615"/>
                    </a:lnTo>
                    <a:lnTo>
                      <a:pt x="800" y="13846"/>
                    </a:lnTo>
                    <a:lnTo>
                      <a:pt x="800" y="12308"/>
                    </a:lnTo>
                    <a:lnTo>
                      <a:pt x="800" y="11538"/>
                    </a:lnTo>
                    <a:lnTo>
                      <a:pt x="800" y="10769"/>
                    </a:lnTo>
                    <a:lnTo>
                      <a:pt x="0" y="9231"/>
                    </a:lnTo>
                    <a:lnTo>
                      <a:pt x="800" y="9231"/>
                    </a:lnTo>
                    <a:lnTo>
                      <a:pt x="800" y="8462"/>
                    </a:lnTo>
                    <a:lnTo>
                      <a:pt x="800" y="7692"/>
                    </a:lnTo>
                    <a:lnTo>
                      <a:pt x="800" y="6154"/>
                    </a:lnTo>
                    <a:lnTo>
                      <a:pt x="1600" y="5385"/>
                    </a:lnTo>
                    <a:lnTo>
                      <a:pt x="1600" y="4615"/>
                    </a:lnTo>
                    <a:lnTo>
                      <a:pt x="3200" y="4615"/>
                    </a:lnTo>
                    <a:lnTo>
                      <a:pt x="3200" y="3077"/>
                    </a:lnTo>
                    <a:lnTo>
                      <a:pt x="3200" y="2308"/>
                    </a:lnTo>
                    <a:lnTo>
                      <a:pt x="4000" y="2308"/>
                    </a:lnTo>
                    <a:lnTo>
                      <a:pt x="4800" y="2308"/>
                    </a:lnTo>
                    <a:lnTo>
                      <a:pt x="4800" y="1538"/>
                    </a:lnTo>
                    <a:lnTo>
                      <a:pt x="6400" y="1538"/>
                    </a:lnTo>
                    <a:lnTo>
                      <a:pt x="7200" y="1538"/>
                    </a:lnTo>
                    <a:lnTo>
                      <a:pt x="8000" y="1538"/>
                    </a:lnTo>
                    <a:lnTo>
                      <a:pt x="9600" y="1538"/>
                    </a:lnTo>
                    <a:lnTo>
                      <a:pt x="9600" y="0"/>
                    </a:lnTo>
                    <a:lnTo>
                      <a:pt x="10400" y="1538"/>
                    </a:lnTo>
                    <a:lnTo>
                      <a:pt x="11200" y="1538"/>
                    </a:lnTo>
                    <a:lnTo>
                      <a:pt x="12800" y="1538"/>
                    </a:lnTo>
                    <a:lnTo>
                      <a:pt x="13600" y="1538"/>
                    </a:lnTo>
                    <a:lnTo>
                      <a:pt x="15200" y="1538"/>
                    </a:lnTo>
                    <a:lnTo>
                      <a:pt x="16000" y="2308"/>
                    </a:lnTo>
                    <a:lnTo>
                      <a:pt x="16800" y="2308"/>
                    </a:lnTo>
                    <a:lnTo>
                      <a:pt x="18400" y="3077"/>
                    </a:lnTo>
                    <a:lnTo>
                      <a:pt x="18400" y="4615"/>
                    </a:lnTo>
                    <a:lnTo>
                      <a:pt x="19200" y="5385"/>
                    </a:lnTo>
                    <a:lnTo>
                      <a:pt x="19200" y="6154"/>
                    </a:lnTo>
                    <a:lnTo>
                      <a:pt x="19200" y="7692"/>
                    </a:lnTo>
                    <a:lnTo>
                      <a:pt x="19200" y="8462"/>
                    </a:lnTo>
                    <a:lnTo>
                      <a:pt x="19200" y="9231"/>
                    </a:lnTo>
                    <a:lnTo>
                      <a:pt x="19200" y="10769"/>
                    </a:lnTo>
                    <a:lnTo>
                      <a:pt x="19200" y="11538"/>
                    </a:lnTo>
                    <a:lnTo>
                      <a:pt x="19200" y="12308"/>
                    </a:lnTo>
                    <a:lnTo>
                      <a:pt x="19200" y="13846"/>
                    </a:lnTo>
                    <a:lnTo>
                      <a:pt x="19200" y="14615"/>
                    </a:lnTo>
                    <a:lnTo>
                      <a:pt x="18400" y="16154"/>
                    </a:lnTo>
                    <a:lnTo>
                      <a:pt x="18400" y="16923"/>
                    </a:lnTo>
                    <a:lnTo>
                      <a:pt x="16800" y="16923"/>
                    </a:lnTo>
                    <a:lnTo>
                      <a:pt x="16800" y="17692"/>
                    </a:lnTo>
                    <a:lnTo>
                      <a:pt x="16000" y="17692"/>
                    </a:lnTo>
                    <a:lnTo>
                      <a:pt x="15200" y="19231"/>
                    </a:lnTo>
                    <a:lnTo>
                      <a:pt x="13600" y="19231"/>
                    </a:lnTo>
                    <a:lnTo>
                      <a:pt x="12800" y="19231"/>
                    </a:lnTo>
                    <a:lnTo>
                      <a:pt x="11200" y="19231"/>
                    </a:lnTo>
                    <a:lnTo>
                      <a:pt x="10400" y="19231"/>
                    </a:lnTo>
                    <a:lnTo>
                      <a:pt x="9600" y="19231"/>
                    </a:lnTo>
                    <a:close/>
                  </a:path>
                </a:pathLst>
              </a:custGeom>
              <a:solidFill>
                <a:srgbClr val="0000FF"/>
              </a:solidFill>
              <a:ln w="12065">
                <a:solidFill>
                  <a:srgbClr val="0000FF"/>
                </a:solidFill>
                <a:round/>
                <a:headEnd/>
                <a:tailEnd/>
              </a:ln>
            </p:spPr>
            <p:txBody>
              <a:bodyPr/>
              <a:lstStyle/>
              <a:p>
                <a:endParaRPr lang="en-US"/>
              </a:p>
            </p:txBody>
          </p:sp>
          <p:sp>
            <p:nvSpPr>
              <p:cNvPr id="339167" name="Freeform 33"/>
              <p:cNvSpPr>
                <a:spLocks/>
              </p:cNvSpPr>
              <p:nvPr/>
            </p:nvSpPr>
            <p:spPr bwMode="auto">
              <a:xfrm>
                <a:off x="4080" y="2283"/>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154" y="19231"/>
                    </a:lnTo>
                    <a:lnTo>
                      <a:pt x="5385" y="19231"/>
                    </a:lnTo>
                    <a:lnTo>
                      <a:pt x="5385" y="17692"/>
                    </a:lnTo>
                    <a:lnTo>
                      <a:pt x="4615" y="17692"/>
                    </a:lnTo>
                    <a:lnTo>
                      <a:pt x="3077" y="16923"/>
                    </a:lnTo>
                    <a:lnTo>
                      <a:pt x="3077" y="16154"/>
                    </a:lnTo>
                    <a:lnTo>
                      <a:pt x="2308" y="16154"/>
                    </a:lnTo>
                    <a:lnTo>
                      <a:pt x="2308" y="14615"/>
                    </a:lnTo>
                    <a:lnTo>
                      <a:pt x="1538" y="13846"/>
                    </a:lnTo>
                    <a:lnTo>
                      <a:pt x="1538" y="12308"/>
                    </a:lnTo>
                    <a:lnTo>
                      <a:pt x="1538" y="11538"/>
                    </a:lnTo>
                    <a:lnTo>
                      <a:pt x="1538" y="10769"/>
                    </a:lnTo>
                    <a:lnTo>
                      <a:pt x="0" y="9231"/>
                    </a:lnTo>
                    <a:lnTo>
                      <a:pt x="1538" y="9231"/>
                    </a:lnTo>
                    <a:lnTo>
                      <a:pt x="1538" y="8462"/>
                    </a:lnTo>
                    <a:lnTo>
                      <a:pt x="1538" y="7692"/>
                    </a:lnTo>
                    <a:lnTo>
                      <a:pt x="1538" y="6154"/>
                    </a:lnTo>
                    <a:lnTo>
                      <a:pt x="2308" y="5385"/>
                    </a:lnTo>
                    <a:lnTo>
                      <a:pt x="2308" y="4615"/>
                    </a:lnTo>
                    <a:lnTo>
                      <a:pt x="3077" y="4615"/>
                    </a:lnTo>
                    <a:lnTo>
                      <a:pt x="3077" y="3077"/>
                    </a:lnTo>
                    <a:lnTo>
                      <a:pt x="3077" y="2308"/>
                    </a:lnTo>
                    <a:lnTo>
                      <a:pt x="4615" y="2308"/>
                    </a:lnTo>
                    <a:lnTo>
                      <a:pt x="5385" y="2308"/>
                    </a:lnTo>
                    <a:lnTo>
                      <a:pt x="5385" y="1538"/>
                    </a:lnTo>
                    <a:lnTo>
                      <a:pt x="6154"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7692" y="3077"/>
                    </a:lnTo>
                    <a:lnTo>
                      <a:pt x="17692" y="4615"/>
                    </a:lnTo>
                    <a:lnTo>
                      <a:pt x="19231" y="5385"/>
                    </a:lnTo>
                    <a:lnTo>
                      <a:pt x="19231" y="6154"/>
                    </a:lnTo>
                    <a:lnTo>
                      <a:pt x="19231" y="7692"/>
                    </a:lnTo>
                    <a:lnTo>
                      <a:pt x="19231" y="8462"/>
                    </a:lnTo>
                    <a:lnTo>
                      <a:pt x="19231" y="9231"/>
                    </a:lnTo>
                    <a:lnTo>
                      <a:pt x="19231" y="10769"/>
                    </a:lnTo>
                    <a:lnTo>
                      <a:pt x="19231" y="11538"/>
                    </a:lnTo>
                    <a:lnTo>
                      <a:pt x="19231" y="12308"/>
                    </a:lnTo>
                    <a:lnTo>
                      <a:pt x="19231" y="13846"/>
                    </a:lnTo>
                    <a:lnTo>
                      <a:pt x="19231" y="14615"/>
                    </a:lnTo>
                    <a:lnTo>
                      <a:pt x="17692" y="16154"/>
                    </a:lnTo>
                    <a:lnTo>
                      <a:pt x="17692" y="16923"/>
                    </a:lnTo>
                    <a:lnTo>
                      <a:pt x="16923" y="16923"/>
                    </a:lnTo>
                    <a:lnTo>
                      <a:pt x="16923" y="17692"/>
                    </a:lnTo>
                    <a:lnTo>
                      <a:pt x="16154" y="17692"/>
                    </a:lnTo>
                    <a:lnTo>
                      <a:pt x="14615" y="19231"/>
                    </a:lnTo>
                    <a:lnTo>
                      <a:pt x="13846" y="19231"/>
                    </a:lnTo>
                    <a:lnTo>
                      <a:pt x="13077" y="19231"/>
                    </a:lnTo>
                    <a:lnTo>
                      <a:pt x="11538" y="19231"/>
                    </a:lnTo>
                    <a:lnTo>
                      <a:pt x="10769" y="19231"/>
                    </a:lnTo>
                    <a:lnTo>
                      <a:pt x="10000" y="19231"/>
                    </a:lnTo>
                    <a:close/>
                  </a:path>
                </a:pathLst>
              </a:custGeom>
              <a:solidFill>
                <a:srgbClr val="0000FF"/>
              </a:solidFill>
              <a:ln w="0">
                <a:solidFill>
                  <a:srgbClr val="0000FF"/>
                </a:solidFill>
                <a:round/>
                <a:headEnd/>
                <a:tailEnd/>
              </a:ln>
            </p:spPr>
            <p:txBody>
              <a:bodyPr/>
              <a:lstStyle/>
              <a:p>
                <a:endParaRPr lang="en-US"/>
              </a:p>
            </p:txBody>
          </p:sp>
          <p:sp>
            <p:nvSpPr>
              <p:cNvPr id="339168" name="Freeform 34"/>
              <p:cNvSpPr>
                <a:spLocks/>
              </p:cNvSpPr>
              <p:nvPr/>
            </p:nvSpPr>
            <p:spPr bwMode="auto">
              <a:xfrm>
                <a:off x="4080" y="2283"/>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154" y="19231"/>
                    </a:lnTo>
                    <a:lnTo>
                      <a:pt x="5385" y="19231"/>
                    </a:lnTo>
                    <a:lnTo>
                      <a:pt x="5385" y="17692"/>
                    </a:lnTo>
                    <a:lnTo>
                      <a:pt x="4615" y="17692"/>
                    </a:lnTo>
                    <a:lnTo>
                      <a:pt x="3077" y="16923"/>
                    </a:lnTo>
                    <a:lnTo>
                      <a:pt x="3077" y="16154"/>
                    </a:lnTo>
                    <a:lnTo>
                      <a:pt x="2308" y="16154"/>
                    </a:lnTo>
                    <a:lnTo>
                      <a:pt x="2308" y="14615"/>
                    </a:lnTo>
                    <a:lnTo>
                      <a:pt x="1538" y="13846"/>
                    </a:lnTo>
                    <a:lnTo>
                      <a:pt x="1538" y="12308"/>
                    </a:lnTo>
                    <a:lnTo>
                      <a:pt x="1538" y="11538"/>
                    </a:lnTo>
                    <a:lnTo>
                      <a:pt x="1538" y="10769"/>
                    </a:lnTo>
                    <a:lnTo>
                      <a:pt x="0" y="9231"/>
                    </a:lnTo>
                    <a:lnTo>
                      <a:pt x="1538" y="9231"/>
                    </a:lnTo>
                    <a:lnTo>
                      <a:pt x="1538" y="8462"/>
                    </a:lnTo>
                    <a:lnTo>
                      <a:pt x="1538" y="7692"/>
                    </a:lnTo>
                    <a:lnTo>
                      <a:pt x="1538" y="6154"/>
                    </a:lnTo>
                    <a:lnTo>
                      <a:pt x="2308" y="5385"/>
                    </a:lnTo>
                    <a:lnTo>
                      <a:pt x="2308" y="4615"/>
                    </a:lnTo>
                    <a:lnTo>
                      <a:pt x="3077" y="4615"/>
                    </a:lnTo>
                    <a:lnTo>
                      <a:pt x="3077" y="3077"/>
                    </a:lnTo>
                    <a:lnTo>
                      <a:pt x="3077" y="2308"/>
                    </a:lnTo>
                    <a:lnTo>
                      <a:pt x="4615" y="2308"/>
                    </a:lnTo>
                    <a:lnTo>
                      <a:pt x="5385" y="2308"/>
                    </a:lnTo>
                    <a:lnTo>
                      <a:pt x="5385" y="1538"/>
                    </a:lnTo>
                    <a:lnTo>
                      <a:pt x="6154"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7692" y="3077"/>
                    </a:lnTo>
                    <a:lnTo>
                      <a:pt x="17692" y="4615"/>
                    </a:lnTo>
                    <a:lnTo>
                      <a:pt x="19231" y="5385"/>
                    </a:lnTo>
                    <a:lnTo>
                      <a:pt x="19231" y="6154"/>
                    </a:lnTo>
                    <a:lnTo>
                      <a:pt x="19231" y="7692"/>
                    </a:lnTo>
                    <a:lnTo>
                      <a:pt x="19231" y="8462"/>
                    </a:lnTo>
                    <a:lnTo>
                      <a:pt x="19231" y="9231"/>
                    </a:lnTo>
                    <a:lnTo>
                      <a:pt x="19231" y="10769"/>
                    </a:lnTo>
                    <a:lnTo>
                      <a:pt x="19231" y="11538"/>
                    </a:lnTo>
                    <a:lnTo>
                      <a:pt x="19231" y="12308"/>
                    </a:lnTo>
                    <a:lnTo>
                      <a:pt x="19231" y="13846"/>
                    </a:lnTo>
                    <a:lnTo>
                      <a:pt x="19231" y="14615"/>
                    </a:lnTo>
                    <a:lnTo>
                      <a:pt x="17692" y="16154"/>
                    </a:lnTo>
                    <a:lnTo>
                      <a:pt x="17692" y="16923"/>
                    </a:lnTo>
                    <a:lnTo>
                      <a:pt x="16923" y="16923"/>
                    </a:lnTo>
                    <a:lnTo>
                      <a:pt x="16923" y="17692"/>
                    </a:lnTo>
                    <a:lnTo>
                      <a:pt x="16154" y="17692"/>
                    </a:lnTo>
                    <a:lnTo>
                      <a:pt x="14615" y="19231"/>
                    </a:lnTo>
                    <a:lnTo>
                      <a:pt x="13846" y="19231"/>
                    </a:lnTo>
                    <a:lnTo>
                      <a:pt x="13077" y="19231"/>
                    </a:lnTo>
                    <a:lnTo>
                      <a:pt x="11538" y="19231"/>
                    </a:lnTo>
                    <a:lnTo>
                      <a:pt x="10769" y="19231"/>
                    </a:lnTo>
                    <a:lnTo>
                      <a:pt x="10000" y="19231"/>
                    </a:lnTo>
                    <a:close/>
                  </a:path>
                </a:pathLst>
              </a:custGeom>
              <a:solidFill>
                <a:srgbClr val="0000FF"/>
              </a:solidFill>
              <a:ln w="12065">
                <a:solidFill>
                  <a:srgbClr val="0000FF"/>
                </a:solidFill>
                <a:round/>
                <a:headEnd/>
                <a:tailEnd/>
              </a:ln>
            </p:spPr>
            <p:txBody>
              <a:bodyPr/>
              <a:lstStyle/>
              <a:p>
                <a:endParaRPr lang="en-US"/>
              </a:p>
            </p:txBody>
          </p:sp>
          <p:sp>
            <p:nvSpPr>
              <p:cNvPr id="339169" name="Freeform 35"/>
              <p:cNvSpPr>
                <a:spLocks/>
              </p:cNvSpPr>
              <p:nvPr/>
            </p:nvSpPr>
            <p:spPr bwMode="auto">
              <a:xfrm>
                <a:off x="4223" y="2283"/>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000" y="19231"/>
                    </a:lnTo>
                    <a:lnTo>
                      <a:pt x="7200" y="19231"/>
                    </a:lnTo>
                    <a:lnTo>
                      <a:pt x="6400" y="19231"/>
                    </a:lnTo>
                    <a:lnTo>
                      <a:pt x="4800" y="19231"/>
                    </a:lnTo>
                    <a:lnTo>
                      <a:pt x="4800" y="17692"/>
                    </a:lnTo>
                    <a:lnTo>
                      <a:pt x="4000" y="17692"/>
                    </a:lnTo>
                    <a:lnTo>
                      <a:pt x="3200" y="16923"/>
                    </a:lnTo>
                    <a:lnTo>
                      <a:pt x="3200" y="16154"/>
                    </a:lnTo>
                    <a:lnTo>
                      <a:pt x="1600" y="16154"/>
                    </a:lnTo>
                    <a:lnTo>
                      <a:pt x="1600" y="14615"/>
                    </a:lnTo>
                    <a:lnTo>
                      <a:pt x="800" y="13846"/>
                    </a:lnTo>
                    <a:lnTo>
                      <a:pt x="800" y="12308"/>
                    </a:lnTo>
                    <a:lnTo>
                      <a:pt x="800" y="11538"/>
                    </a:lnTo>
                    <a:lnTo>
                      <a:pt x="800" y="10769"/>
                    </a:lnTo>
                    <a:lnTo>
                      <a:pt x="0" y="9231"/>
                    </a:lnTo>
                    <a:lnTo>
                      <a:pt x="800" y="9231"/>
                    </a:lnTo>
                    <a:lnTo>
                      <a:pt x="800" y="8462"/>
                    </a:lnTo>
                    <a:lnTo>
                      <a:pt x="800" y="7692"/>
                    </a:lnTo>
                    <a:lnTo>
                      <a:pt x="800" y="6154"/>
                    </a:lnTo>
                    <a:lnTo>
                      <a:pt x="1600" y="5385"/>
                    </a:lnTo>
                    <a:lnTo>
                      <a:pt x="1600" y="4615"/>
                    </a:lnTo>
                    <a:lnTo>
                      <a:pt x="3200" y="4615"/>
                    </a:lnTo>
                    <a:lnTo>
                      <a:pt x="3200" y="3077"/>
                    </a:lnTo>
                    <a:lnTo>
                      <a:pt x="3200" y="2308"/>
                    </a:lnTo>
                    <a:lnTo>
                      <a:pt x="4000" y="2308"/>
                    </a:lnTo>
                    <a:lnTo>
                      <a:pt x="4800" y="2308"/>
                    </a:lnTo>
                    <a:lnTo>
                      <a:pt x="4800" y="1538"/>
                    </a:lnTo>
                    <a:lnTo>
                      <a:pt x="6400" y="1538"/>
                    </a:lnTo>
                    <a:lnTo>
                      <a:pt x="7200" y="1538"/>
                    </a:lnTo>
                    <a:lnTo>
                      <a:pt x="8000" y="1538"/>
                    </a:lnTo>
                    <a:lnTo>
                      <a:pt x="9600" y="1538"/>
                    </a:lnTo>
                    <a:lnTo>
                      <a:pt x="9600" y="0"/>
                    </a:lnTo>
                    <a:lnTo>
                      <a:pt x="10400" y="1538"/>
                    </a:lnTo>
                    <a:lnTo>
                      <a:pt x="11200" y="1538"/>
                    </a:lnTo>
                    <a:lnTo>
                      <a:pt x="12800" y="1538"/>
                    </a:lnTo>
                    <a:lnTo>
                      <a:pt x="13600" y="1538"/>
                    </a:lnTo>
                    <a:lnTo>
                      <a:pt x="15200" y="1538"/>
                    </a:lnTo>
                    <a:lnTo>
                      <a:pt x="16000" y="2308"/>
                    </a:lnTo>
                    <a:lnTo>
                      <a:pt x="16800" y="2308"/>
                    </a:lnTo>
                    <a:lnTo>
                      <a:pt x="18400" y="3077"/>
                    </a:lnTo>
                    <a:lnTo>
                      <a:pt x="18400" y="4615"/>
                    </a:lnTo>
                    <a:lnTo>
                      <a:pt x="19200" y="5385"/>
                    </a:lnTo>
                    <a:lnTo>
                      <a:pt x="19200" y="6154"/>
                    </a:lnTo>
                    <a:lnTo>
                      <a:pt x="19200" y="7692"/>
                    </a:lnTo>
                    <a:lnTo>
                      <a:pt x="19200" y="8462"/>
                    </a:lnTo>
                    <a:lnTo>
                      <a:pt x="19200" y="9231"/>
                    </a:lnTo>
                    <a:lnTo>
                      <a:pt x="19200" y="10769"/>
                    </a:lnTo>
                    <a:lnTo>
                      <a:pt x="19200" y="11538"/>
                    </a:lnTo>
                    <a:lnTo>
                      <a:pt x="19200" y="12308"/>
                    </a:lnTo>
                    <a:lnTo>
                      <a:pt x="19200" y="13846"/>
                    </a:lnTo>
                    <a:lnTo>
                      <a:pt x="19200" y="14615"/>
                    </a:lnTo>
                    <a:lnTo>
                      <a:pt x="18400" y="16154"/>
                    </a:lnTo>
                    <a:lnTo>
                      <a:pt x="18400" y="16923"/>
                    </a:lnTo>
                    <a:lnTo>
                      <a:pt x="16800" y="16923"/>
                    </a:lnTo>
                    <a:lnTo>
                      <a:pt x="16800" y="17692"/>
                    </a:lnTo>
                    <a:lnTo>
                      <a:pt x="16000" y="17692"/>
                    </a:lnTo>
                    <a:lnTo>
                      <a:pt x="15200" y="19231"/>
                    </a:lnTo>
                    <a:lnTo>
                      <a:pt x="13600" y="19231"/>
                    </a:lnTo>
                    <a:lnTo>
                      <a:pt x="12800" y="19231"/>
                    </a:lnTo>
                    <a:lnTo>
                      <a:pt x="11200" y="19231"/>
                    </a:lnTo>
                    <a:lnTo>
                      <a:pt x="10400" y="19231"/>
                    </a:lnTo>
                    <a:lnTo>
                      <a:pt x="9600" y="19231"/>
                    </a:lnTo>
                    <a:close/>
                  </a:path>
                </a:pathLst>
              </a:custGeom>
              <a:solidFill>
                <a:srgbClr val="0000FF"/>
              </a:solidFill>
              <a:ln w="0">
                <a:solidFill>
                  <a:srgbClr val="0000FF"/>
                </a:solidFill>
                <a:round/>
                <a:headEnd/>
                <a:tailEnd/>
              </a:ln>
            </p:spPr>
            <p:txBody>
              <a:bodyPr/>
              <a:lstStyle/>
              <a:p>
                <a:endParaRPr lang="en-US"/>
              </a:p>
            </p:txBody>
          </p:sp>
          <p:sp>
            <p:nvSpPr>
              <p:cNvPr id="339170" name="Freeform 36"/>
              <p:cNvSpPr>
                <a:spLocks/>
              </p:cNvSpPr>
              <p:nvPr/>
            </p:nvSpPr>
            <p:spPr bwMode="auto">
              <a:xfrm>
                <a:off x="4223" y="2283"/>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000" y="19231"/>
                    </a:lnTo>
                    <a:lnTo>
                      <a:pt x="7200" y="19231"/>
                    </a:lnTo>
                    <a:lnTo>
                      <a:pt x="6400" y="19231"/>
                    </a:lnTo>
                    <a:lnTo>
                      <a:pt x="4800" y="19231"/>
                    </a:lnTo>
                    <a:lnTo>
                      <a:pt x="4800" y="17692"/>
                    </a:lnTo>
                    <a:lnTo>
                      <a:pt x="4000" y="17692"/>
                    </a:lnTo>
                    <a:lnTo>
                      <a:pt x="3200" y="16923"/>
                    </a:lnTo>
                    <a:lnTo>
                      <a:pt x="3200" y="16154"/>
                    </a:lnTo>
                    <a:lnTo>
                      <a:pt x="1600" y="16154"/>
                    </a:lnTo>
                    <a:lnTo>
                      <a:pt x="1600" y="14615"/>
                    </a:lnTo>
                    <a:lnTo>
                      <a:pt x="800" y="13846"/>
                    </a:lnTo>
                    <a:lnTo>
                      <a:pt x="800" y="12308"/>
                    </a:lnTo>
                    <a:lnTo>
                      <a:pt x="800" y="11538"/>
                    </a:lnTo>
                    <a:lnTo>
                      <a:pt x="800" y="10769"/>
                    </a:lnTo>
                    <a:lnTo>
                      <a:pt x="0" y="9231"/>
                    </a:lnTo>
                    <a:lnTo>
                      <a:pt x="800" y="9231"/>
                    </a:lnTo>
                    <a:lnTo>
                      <a:pt x="800" y="8462"/>
                    </a:lnTo>
                    <a:lnTo>
                      <a:pt x="800" y="7692"/>
                    </a:lnTo>
                    <a:lnTo>
                      <a:pt x="800" y="6154"/>
                    </a:lnTo>
                    <a:lnTo>
                      <a:pt x="1600" y="5385"/>
                    </a:lnTo>
                    <a:lnTo>
                      <a:pt x="1600" y="4615"/>
                    </a:lnTo>
                    <a:lnTo>
                      <a:pt x="3200" y="4615"/>
                    </a:lnTo>
                    <a:lnTo>
                      <a:pt x="3200" y="3077"/>
                    </a:lnTo>
                    <a:lnTo>
                      <a:pt x="3200" y="2308"/>
                    </a:lnTo>
                    <a:lnTo>
                      <a:pt x="4000" y="2308"/>
                    </a:lnTo>
                    <a:lnTo>
                      <a:pt x="4800" y="2308"/>
                    </a:lnTo>
                    <a:lnTo>
                      <a:pt x="4800" y="1538"/>
                    </a:lnTo>
                    <a:lnTo>
                      <a:pt x="6400" y="1538"/>
                    </a:lnTo>
                    <a:lnTo>
                      <a:pt x="7200" y="1538"/>
                    </a:lnTo>
                    <a:lnTo>
                      <a:pt x="8000" y="1538"/>
                    </a:lnTo>
                    <a:lnTo>
                      <a:pt x="9600" y="1538"/>
                    </a:lnTo>
                    <a:lnTo>
                      <a:pt x="9600" y="0"/>
                    </a:lnTo>
                    <a:lnTo>
                      <a:pt x="10400" y="1538"/>
                    </a:lnTo>
                    <a:lnTo>
                      <a:pt x="11200" y="1538"/>
                    </a:lnTo>
                    <a:lnTo>
                      <a:pt x="12800" y="1538"/>
                    </a:lnTo>
                    <a:lnTo>
                      <a:pt x="13600" y="1538"/>
                    </a:lnTo>
                    <a:lnTo>
                      <a:pt x="15200" y="1538"/>
                    </a:lnTo>
                    <a:lnTo>
                      <a:pt x="16000" y="2308"/>
                    </a:lnTo>
                    <a:lnTo>
                      <a:pt x="16800" y="2308"/>
                    </a:lnTo>
                    <a:lnTo>
                      <a:pt x="18400" y="3077"/>
                    </a:lnTo>
                    <a:lnTo>
                      <a:pt x="18400" y="4615"/>
                    </a:lnTo>
                    <a:lnTo>
                      <a:pt x="19200" y="5385"/>
                    </a:lnTo>
                    <a:lnTo>
                      <a:pt x="19200" y="6154"/>
                    </a:lnTo>
                    <a:lnTo>
                      <a:pt x="19200" y="7692"/>
                    </a:lnTo>
                    <a:lnTo>
                      <a:pt x="19200" y="8462"/>
                    </a:lnTo>
                    <a:lnTo>
                      <a:pt x="19200" y="9231"/>
                    </a:lnTo>
                    <a:lnTo>
                      <a:pt x="19200" y="10769"/>
                    </a:lnTo>
                    <a:lnTo>
                      <a:pt x="19200" y="11538"/>
                    </a:lnTo>
                    <a:lnTo>
                      <a:pt x="19200" y="12308"/>
                    </a:lnTo>
                    <a:lnTo>
                      <a:pt x="19200" y="13846"/>
                    </a:lnTo>
                    <a:lnTo>
                      <a:pt x="19200" y="14615"/>
                    </a:lnTo>
                    <a:lnTo>
                      <a:pt x="18400" y="16154"/>
                    </a:lnTo>
                    <a:lnTo>
                      <a:pt x="18400" y="16923"/>
                    </a:lnTo>
                    <a:lnTo>
                      <a:pt x="16800" y="16923"/>
                    </a:lnTo>
                    <a:lnTo>
                      <a:pt x="16800" y="17692"/>
                    </a:lnTo>
                    <a:lnTo>
                      <a:pt x="16000" y="17692"/>
                    </a:lnTo>
                    <a:lnTo>
                      <a:pt x="15200" y="19231"/>
                    </a:lnTo>
                    <a:lnTo>
                      <a:pt x="13600" y="19231"/>
                    </a:lnTo>
                    <a:lnTo>
                      <a:pt x="12800" y="19231"/>
                    </a:lnTo>
                    <a:lnTo>
                      <a:pt x="11200" y="19231"/>
                    </a:lnTo>
                    <a:lnTo>
                      <a:pt x="10400" y="19231"/>
                    </a:lnTo>
                    <a:lnTo>
                      <a:pt x="9600" y="19231"/>
                    </a:lnTo>
                    <a:close/>
                  </a:path>
                </a:pathLst>
              </a:custGeom>
              <a:solidFill>
                <a:srgbClr val="0000FF"/>
              </a:solidFill>
              <a:ln w="12065">
                <a:solidFill>
                  <a:srgbClr val="0000FF"/>
                </a:solidFill>
                <a:round/>
                <a:headEnd/>
                <a:tailEnd/>
              </a:ln>
            </p:spPr>
            <p:txBody>
              <a:bodyPr/>
              <a:lstStyle/>
              <a:p>
                <a:endParaRPr lang="en-US"/>
              </a:p>
            </p:txBody>
          </p:sp>
          <p:sp>
            <p:nvSpPr>
              <p:cNvPr id="339171" name="Freeform 37"/>
              <p:cNvSpPr>
                <a:spLocks/>
              </p:cNvSpPr>
              <p:nvPr/>
            </p:nvSpPr>
            <p:spPr bwMode="auto">
              <a:xfrm>
                <a:off x="4363" y="2283"/>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000" y="19231"/>
                    </a:lnTo>
                    <a:lnTo>
                      <a:pt x="7200" y="19231"/>
                    </a:lnTo>
                    <a:lnTo>
                      <a:pt x="6400" y="19231"/>
                    </a:lnTo>
                    <a:lnTo>
                      <a:pt x="4800" y="19231"/>
                    </a:lnTo>
                    <a:lnTo>
                      <a:pt x="4800" y="17692"/>
                    </a:lnTo>
                    <a:lnTo>
                      <a:pt x="4000" y="17692"/>
                    </a:lnTo>
                    <a:lnTo>
                      <a:pt x="3200" y="16923"/>
                    </a:lnTo>
                    <a:lnTo>
                      <a:pt x="3200" y="16154"/>
                    </a:lnTo>
                    <a:lnTo>
                      <a:pt x="1600" y="16154"/>
                    </a:lnTo>
                    <a:lnTo>
                      <a:pt x="1600" y="14615"/>
                    </a:lnTo>
                    <a:lnTo>
                      <a:pt x="800" y="13846"/>
                    </a:lnTo>
                    <a:lnTo>
                      <a:pt x="800" y="12308"/>
                    </a:lnTo>
                    <a:lnTo>
                      <a:pt x="800" y="11538"/>
                    </a:lnTo>
                    <a:lnTo>
                      <a:pt x="800" y="10769"/>
                    </a:lnTo>
                    <a:lnTo>
                      <a:pt x="0" y="9231"/>
                    </a:lnTo>
                    <a:lnTo>
                      <a:pt x="800" y="9231"/>
                    </a:lnTo>
                    <a:lnTo>
                      <a:pt x="800" y="8462"/>
                    </a:lnTo>
                    <a:lnTo>
                      <a:pt x="800" y="7692"/>
                    </a:lnTo>
                    <a:lnTo>
                      <a:pt x="800" y="6154"/>
                    </a:lnTo>
                    <a:lnTo>
                      <a:pt x="1600" y="5385"/>
                    </a:lnTo>
                    <a:lnTo>
                      <a:pt x="1600" y="4615"/>
                    </a:lnTo>
                    <a:lnTo>
                      <a:pt x="3200" y="4615"/>
                    </a:lnTo>
                    <a:lnTo>
                      <a:pt x="3200" y="3077"/>
                    </a:lnTo>
                    <a:lnTo>
                      <a:pt x="3200" y="2308"/>
                    </a:lnTo>
                    <a:lnTo>
                      <a:pt x="4000" y="2308"/>
                    </a:lnTo>
                    <a:lnTo>
                      <a:pt x="4800" y="2308"/>
                    </a:lnTo>
                    <a:lnTo>
                      <a:pt x="4800" y="1538"/>
                    </a:lnTo>
                    <a:lnTo>
                      <a:pt x="6400" y="1538"/>
                    </a:lnTo>
                    <a:lnTo>
                      <a:pt x="7200" y="1538"/>
                    </a:lnTo>
                    <a:lnTo>
                      <a:pt x="8000" y="1538"/>
                    </a:lnTo>
                    <a:lnTo>
                      <a:pt x="9600" y="1538"/>
                    </a:lnTo>
                    <a:lnTo>
                      <a:pt x="9600" y="0"/>
                    </a:lnTo>
                    <a:lnTo>
                      <a:pt x="10400" y="1538"/>
                    </a:lnTo>
                    <a:lnTo>
                      <a:pt x="12000" y="1538"/>
                    </a:lnTo>
                    <a:lnTo>
                      <a:pt x="12800" y="1538"/>
                    </a:lnTo>
                    <a:lnTo>
                      <a:pt x="13600" y="1538"/>
                    </a:lnTo>
                    <a:lnTo>
                      <a:pt x="15200" y="1538"/>
                    </a:lnTo>
                    <a:lnTo>
                      <a:pt x="16000" y="2308"/>
                    </a:lnTo>
                    <a:lnTo>
                      <a:pt x="16800" y="2308"/>
                    </a:lnTo>
                    <a:lnTo>
                      <a:pt x="18400" y="3077"/>
                    </a:lnTo>
                    <a:lnTo>
                      <a:pt x="18400" y="4615"/>
                    </a:lnTo>
                    <a:lnTo>
                      <a:pt x="19200" y="5385"/>
                    </a:lnTo>
                    <a:lnTo>
                      <a:pt x="19200" y="6154"/>
                    </a:lnTo>
                    <a:lnTo>
                      <a:pt x="19200" y="7692"/>
                    </a:lnTo>
                    <a:lnTo>
                      <a:pt x="19200" y="8462"/>
                    </a:lnTo>
                    <a:lnTo>
                      <a:pt x="19200" y="9231"/>
                    </a:lnTo>
                    <a:lnTo>
                      <a:pt x="19200" y="10769"/>
                    </a:lnTo>
                    <a:lnTo>
                      <a:pt x="19200" y="11538"/>
                    </a:lnTo>
                    <a:lnTo>
                      <a:pt x="19200" y="12308"/>
                    </a:lnTo>
                    <a:lnTo>
                      <a:pt x="19200" y="13846"/>
                    </a:lnTo>
                    <a:lnTo>
                      <a:pt x="19200" y="14615"/>
                    </a:lnTo>
                    <a:lnTo>
                      <a:pt x="18400" y="16154"/>
                    </a:lnTo>
                    <a:lnTo>
                      <a:pt x="18400" y="16923"/>
                    </a:lnTo>
                    <a:lnTo>
                      <a:pt x="16800" y="16923"/>
                    </a:lnTo>
                    <a:lnTo>
                      <a:pt x="16800" y="17692"/>
                    </a:lnTo>
                    <a:lnTo>
                      <a:pt x="16000" y="17692"/>
                    </a:lnTo>
                    <a:lnTo>
                      <a:pt x="15200" y="19231"/>
                    </a:lnTo>
                    <a:lnTo>
                      <a:pt x="13600" y="19231"/>
                    </a:lnTo>
                    <a:lnTo>
                      <a:pt x="12800" y="19231"/>
                    </a:lnTo>
                    <a:lnTo>
                      <a:pt x="12000" y="19231"/>
                    </a:lnTo>
                    <a:lnTo>
                      <a:pt x="10400" y="19231"/>
                    </a:lnTo>
                    <a:lnTo>
                      <a:pt x="9600" y="19231"/>
                    </a:lnTo>
                    <a:close/>
                  </a:path>
                </a:pathLst>
              </a:custGeom>
              <a:solidFill>
                <a:srgbClr val="0000FF"/>
              </a:solidFill>
              <a:ln w="0">
                <a:solidFill>
                  <a:srgbClr val="0000FF"/>
                </a:solidFill>
                <a:round/>
                <a:headEnd/>
                <a:tailEnd/>
              </a:ln>
            </p:spPr>
            <p:txBody>
              <a:bodyPr/>
              <a:lstStyle/>
              <a:p>
                <a:endParaRPr lang="en-US"/>
              </a:p>
            </p:txBody>
          </p:sp>
          <p:sp>
            <p:nvSpPr>
              <p:cNvPr id="5" name="Freeform 38"/>
              <p:cNvSpPr>
                <a:spLocks/>
              </p:cNvSpPr>
              <p:nvPr/>
            </p:nvSpPr>
            <p:spPr bwMode="auto">
              <a:xfrm>
                <a:off x="4363" y="2283"/>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000" y="19231"/>
                    </a:lnTo>
                    <a:lnTo>
                      <a:pt x="7200" y="19231"/>
                    </a:lnTo>
                    <a:lnTo>
                      <a:pt x="6400" y="19231"/>
                    </a:lnTo>
                    <a:lnTo>
                      <a:pt x="4800" y="19231"/>
                    </a:lnTo>
                    <a:lnTo>
                      <a:pt x="4800" y="17692"/>
                    </a:lnTo>
                    <a:lnTo>
                      <a:pt x="4000" y="17692"/>
                    </a:lnTo>
                    <a:lnTo>
                      <a:pt x="3200" y="16923"/>
                    </a:lnTo>
                    <a:lnTo>
                      <a:pt x="3200" y="16154"/>
                    </a:lnTo>
                    <a:lnTo>
                      <a:pt x="1600" y="16154"/>
                    </a:lnTo>
                    <a:lnTo>
                      <a:pt x="1600" y="14615"/>
                    </a:lnTo>
                    <a:lnTo>
                      <a:pt x="800" y="13846"/>
                    </a:lnTo>
                    <a:lnTo>
                      <a:pt x="800" y="12308"/>
                    </a:lnTo>
                    <a:lnTo>
                      <a:pt x="800" y="11538"/>
                    </a:lnTo>
                    <a:lnTo>
                      <a:pt x="800" y="10769"/>
                    </a:lnTo>
                    <a:lnTo>
                      <a:pt x="0" y="9231"/>
                    </a:lnTo>
                    <a:lnTo>
                      <a:pt x="800" y="9231"/>
                    </a:lnTo>
                    <a:lnTo>
                      <a:pt x="800" y="8462"/>
                    </a:lnTo>
                    <a:lnTo>
                      <a:pt x="800" y="7692"/>
                    </a:lnTo>
                    <a:lnTo>
                      <a:pt x="800" y="6154"/>
                    </a:lnTo>
                    <a:lnTo>
                      <a:pt x="1600" y="5385"/>
                    </a:lnTo>
                    <a:lnTo>
                      <a:pt x="1600" y="4615"/>
                    </a:lnTo>
                    <a:lnTo>
                      <a:pt x="3200" y="4615"/>
                    </a:lnTo>
                    <a:lnTo>
                      <a:pt x="3200" y="3077"/>
                    </a:lnTo>
                    <a:lnTo>
                      <a:pt x="3200" y="2308"/>
                    </a:lnTo>
                    <a:lnTo>
                      <a:pt x="4000" y="2308"/>
                    </a:lnTo>
                    <a:lnTo>
                      <a:pt x="4800" y="2308"/>
                    </a:lnTo>
                    <a:lnTo>
                      <a:pt x="4800" y="1538"/>
                    </a:lnTo>
                    <a:lnTo>
                      <a:pt x="6400" y="1538"/>
                    </a:lnTo>
                    <a:lnTo>
                      <a:pt x="7200" y="1538"/>
                    </a:lnTo>
                    <a:lnTo>
                      <a:pt x="8000" y="1538"/>
                    </a:lnTo>
                    <a:lnTo>
                      <a:pt x="9600" y="1538"/>
                    </a:lnTo>
                    <a:lnTo>
                      <a:pt x="9600" y="0"/>
                    </a:lnTo>
                    <a:lnTo>
                      <a:pt x="10400" y="1538"/>
                    </a:lnTo>
                    <a:lnTo>
                      <a:pt x="12000" y="1538"/>
                    </a:lnTo>
                    <a:lnTo>
                      <a:pt x="12800" y="1538"/>
                    </a:lnTo>
                    <a:lnTo>
                      <a:pt x="13600" y="1538"/>
                    </a:lnTo>
                    <a:lnTo>
                      <a:pt x="15200" y="1538"/>
                    </a:lnTo>
                    <a:lnTo>
                      <a:pt x="16000" y="2308"/>
                    </a:lnTo>
                    <a:lnTo>
                      <a:pt x="16800" y="2308"/>
                    </a:lnTo>
                    <a:lnTo>
                      <a:pt x="18400" y="3077"/>
                    </a:lnTo>
                    <a:lnTo>
                      <a:pt x="18400" y="4615"/>
                    </a:lnTo>
                    <a:lnTo>
                      <a:pt x="19200" y="5385"/>
                    </a:lnTo>
                    <a:lnTo>
                      <a:pt x="19200" y="6154"/>
                    </a:lnTo>
                    <a:lnTo>
                      <a:pt x="19200" y="7692"/>
                    </a:lnTo>
                    <a:lnTo>
                      <a:pt x="19200" y="8462"/>
                    </a:lnTo>
                    <a:lnTo>
                      <a:pt x="19200" y="9231"/>
                    </a:lnTo>
                    <a:lnTo>
                      <a:pt x="19200" y="10769"/>
                    </a:lnTo>
                    <a:lnTo>
                      <a:pt x="19200" y="11538"/>
                    </a:lnTo>
                    <a:lnTo>
                      <a:pt x="19200" y="12308"/>
                    </a:lnTo>
                    <a:lnTo>
                      <a:pt x="19200" y="13846"/>
                    </a:lnTo>
                    <a:lnTo>
                      <a:pt x="19200" y="14615"/>
                    </a:lnTo>
                    <a:lnTo>
                      <a:pt x="18400" y="16154"/>
                    </a:lnTo>
                    <a:lnTo>
                      <a:pt x="18400" y="16923"/>
                    </a:lnTo>
                    <a:lnTo>
                      <a:pt x="16800" y="16923"/>
                    </a:lnTo>
                    <a:lnTo>
                      <a:pt x="16800" y="17692"/>
                    </a:lnTo>
                    <a:lnTo>
                      <a:pt x="16000" y="17692"/>
                    </a:lnTo>
                    <a:lnTo>
                      <a:pt x="15200" y="19231"/>
                    </a:lnTo>
                    <a:lnTo>
                      <a:pt x="13600" y="19231"/>
                    </a:lnTo>
                    <a:lnTo>
                      <a:pt x="12800" y="19231"/>
                    </a:lnTo>
                    <a:lnTo>
                      <a:pt x="12000" y="19231"/>
                    </a:lnTo>
                    <a:lnTo>
                      <a:pt x="10400" y="19231"/>
                    </a:lnTo>
                    <a:lnTo>
                      <a:pt x="9600" y="19231"/>
                    </a:lnTo>
                    <a:close/>
                  </a:path>
                </a:pathLst>
              </a:custGeom>
              <a:solidFill>
                <a:srgbClr val="0000FF"/>
              </a:solidFill>
              <a:ln w="12065">
                <a:solidFill>
                  <a:srgbClr val="0000FF"/>
                </a:solidFill>
                <a:round/>
                <a:headEnd/>
                <a:tailEnd/>
              </a:ln>
            </p:spPr>
            <p:txBody>
              <a:bodyPr/>
              <a:lstStyle/>
              <a:p>
                <a:endParaRPr lang="en-US"/>
              </a:p>
            </p:txBody>
          </p:sp>
          <p:sp>
            <p:nvSpPr>
              <p:cNvPr id="6" name="Freeform 39"/>
              <p:cNvSpPr>
                <a:spLocks/>
              </p:cNvSpPr>
              <p:nvPr/>
            </p:nvSpPr>
            <p:spPr bwMode="auto">
              <a:xfrm>
                <a:off x="4504" y="2283"/>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7692"/>
                    </a:lnTo>
                    <a:lnTo>
                      <a:pt x="4615" y="17692"/>
                    </a:lnTo>
                    <a:lnTo>
                      <a:pt x="3846" y="16923"/>
                    </a:lnTo>
                    <a:lnTo>
                      <a:pt x="3846" y="16154"/>
                    </a:lnTo>
                    <a:lnTo>
                      <a:pt x="2308" y="16154"/>
                    </a:lnTo>
                    <a:lnTo>
                      <a:pt x="2308" y="14615"/>
                    </a:lnTo>
                    <a:lnTo>
                      <a:pt x="1538" y="13846"/>
                    </a:lnTo>
                    <a:lnTo>
                      <a:pt x="1538" y="12308"/>
                    </a:lnTo>
                    <a:lnTo>
                      <a:pt x="1538" y="11538"/>
                    </a:lnTo>
                    <a:lnTo>
                      <a:pt x="1538" y="10769"/>
                    </a:lnTo>
                    <a:lnTo>
                      <a:pt x="0" y="9231"/>
                    </a:lnTo>
                    <a:lnTo>
                      <a:pt x="1538" y="9231"/>
                    </a:lnTo>
                    <a:lnTo>
                      <a:pt x="1538" y="8462"/>
                    </a:lnTo>
                    <a:lnTo>
                      <a:pt x="1538" y="7692"/>
                    </a:lnTo>
                    <a:lnTo>
                      <a:pt x="1538" y="6154"/>
                    </a:lnTo>
                    <a:lnTo>
                      <a:pt x="2308" y="5385"/>
                    </a:lnTo>
                    <a:lnTo>
                      <a:pt x="2308" y="4615"/>
                    </a:lnTo>
                    <a:lnTo>
                      <a:pt x="3846" y="4615"/>
                    </a:lnTo>
                    <a:lnTo>
                      <a:pt x="3846" y="3077"/>
                    </a:lnTo>
                    <a:lnTo>
                      <a:pt x="3846"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8462" y="3077"/>
                    </a:lnTo>
                    <a:lnTo>
                      <a:pt x="18462" y="4615"/>
                    </a:lnTo>
                    <a:lnTo>
                      <a:pt x="19231" y="5385"/>
                    </a:lnTo>
                    <a:lnTo>
                      <a:pt x="19231" y="6154"/>
                    </a:lnTo>
                    <a:lnTo>
                      <a:pt x="19231" y="7692"/>
                    </a:lnTo>
                    <a:lnTo>
                      <a:pt x="19231" y="8462"/>
                    </a:lnTo>
                    <a:lnTo>
                      <a:pt x="19231" y="9231"/>
                    </a:lnTo>
                    <a:lnTo>
                      <a:pt x="19231" y="10769"/>
                    </a:lnTo>
                    <a:lnTo>
                      <a:pt x="19231" y="11538"/>
                    </a:lnTo>
                    <a:lnTo>
                      <a:pt x="19231" y="12308"/>
                    </a:lnTo>
                    <a:lnTo>
                      <a:pt x="19231" y="13846"/>
                    </a:lnTo>
                    <a:lnTo>
                      <a:pt x="19231" y="14615"/>
                    </a:lnTo>
                    <a:lnTo>
                      <a:pt x="18462" y="16154"/>
                    </a:lnTo>
                    <a:lnTo>
                      <a:pt x="18462" y="16923"/>
                    </a:lnTo>
                    <a:lnTo>
                      <a:pt x="16923" y="16923"/>
                    </a:lnTo>
                    <a:lnTo>
                      <a:pt x="16923" y="17692"/>
                    </a:lnTo>
                    <a:lnTo>
                      <a:pt x="16154" y="17692"/>
                    </a:lnTo>
                    <a:lnTo>
                      <a:pt x="14615" y="19231"/>
                    </a:lnTo>
                    <a:lnTo>
                      <a:pt x="13846" y="19231"/>
                    </a:lnTo>
                    <a:lnTo>
                      <a:pt x="13077" y="19231"/>
                    </a:lnTo>
                    <a:lnTo>
                      <a:pt x="11538" y="19231"/>
                    </a:lnTo>
                    <a:lnTo>
                      <a:pt x="10769" y="19231"/>
                    </a:lnTo>
                    <a:lnTo>
                      <a:pt x="10000" y="19231"/>
                    </a:lnTo>
                    <a:close/>
                  </a:path>
                </a:pathLst>
              </a:custGeom>
              <a:solidFill>
                <a:srgbClr val="0000FF"/>
              </a:solidFill>
              <a:ln w="0">
                <a:solidFill>
                  <a:srgbClr val="0000FF"/>
                </a:solidFill>
                <a:round/>
                <a:headEnd/>
                <a:tailEnd/>
              </a:ln>
            </p:spPr>
            <p:txBody>
              <a:bodyPr/>
              <a:lstStyle/>
              <a:p>
                <a:endParaRPr lang="en-US"/>
              </a:p>
            </p:txBody>
          </p:sp>
          <p:sp>
            <p:nvSpPr>
              <p:cNvPr id="7" name="Freeform 40"/>
              <p:cNvSpPr>
                <a:spLocks/>
              </p:cNvSpPr>
              <p:nvPr/>
            </p:nvSpPr>
            <p:spPr bwMode="auto">
              <a:xfrm>
                <a:off x="4504" y="2283"/>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7692"/>
                    </a:lnTo>
                    <a:lnTo>
                      <a:pt x="4615" y="17692"/>
                    </a:lnTo>
                    <a:lnTo>
                      <a:pt x="3846" y="16923"/>
                    </a:lnTo>
                    <a:lnTo>
                      <a:pt x="3846" y="16154"/>
                    </a:lnTo>
                    <a:lnTo>
                      <a:pt x="2308" y="16154"/>
                    </a:lnTo>
                    <a:lnTo>
                      <a:pt x="2308" y="14615"/>
                    </a:lnTo>
                    <a:lnTo>
                      <a:pt x="1538" y="13846"/>
                    </a:lnTo>
                    <a:lnTo>
                      <a:pt x="1538" y="12308"/>
                    </a:lnTo>
                    <a:lnTo>
                      <a:pt x="1538" y="11538"/>
                    </a:lnTo>
                    <a:lnTo>
                      <a:pt x="1538" y="10769"/>
                    </a:lnTo>
                    <a:lnTo>
                      <a:pt x="0" y="9231"/>
                    </a:lnTo>
                    <a:lnTo>
                      <a:pt x="1538" y="9231"/>
                    </a:lnTo>
                    <a:lnTo>
                      <a:pt x="1538" y="8462"/>
                    </a:lnTo>
                    <a:lnTo>
                      <a:pt x="1538" y="7692"/>
                    </a:lnTo>
                    <a:lnTo>
                      <a:pt x="1538" y="6154"/>
                    </a:lnTo>
                    <a:lnTo>
                      <a:pt x="2308" y="5385"/>
                    </a:lnTo>
                    <a:lnTo>
                      <a:pt x="2308" y="4615"/>
                    </a:lnTo>
                    <a:lnTo>
                      <a:pt x="3846" y="4615"/>
                    </a:lnTo>
                    <a:lnTo>
                      <a:pt x="3846" y="3077"/>
                    </a:lnTo>
                    <a:lnTo>
                      <a:pt x="3846"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8462" y="3077"/>
                    </a:lnTo>
                    <a:lnTo>
                      <a:pt x="18462" y="4615"/>
                    </a:lnTo>
                    <a:lnTo>
                      <a:pt x="19231" y="5385"/>
                    </a:lnTo>
                    <a:lnTo>
                      <a:pt x="19231" y="6154"/>
                    </a:lnTo>
                    <a:lnTo>
                      <a:pt x="19231" y="7692"/>
                    </a:lnTo>
                    <a:lnTo>
                      <a:pt x="19231" y="8462"/>
                    </a:lnTo>
                    <a:lnTo>
                      <a:pt x="19231" y="9231"/>
                    </a:lnTo>
                    <a:lnTo>
                      <a:pt x="19231" y="10769"/>
                    </a:lnTo>
                    <a:lnTo>
                      <a:pt x="19231" y="11538"/>
                    </a:lnTo>
                    <a:lnTo>
                      <a:pt x="19231" y="12308"/>
                    </a:lnTo>
                    <a:lnTo>
                      <a:pt x="19231" y="13846"/>
                    </a:lnTo>
                    <a:lnTo>
                      <a:pt x="19231" y="14615"/>
                    </a:lnTo>
                    <a:lnTo>
                      <a:pt x="18462" y="16154"/>
                    </a:lnTo>
                    <a:lnTo>
                      <a:pt x="18462" y="16923"/>
                    </a:lnTo>
                    <a:lnTo>
                      <a:pt x="16923" y="16923"/>
                    </a:lnTo>
                    <a:lnTo>
                      <a:pt x="16923" y="17692"/>
                    </a:lnTo>
                    <a:lnTo>
                      <a:pt x="16154" y="17692"/>
                    </a:lnTo>
                    <a:lnTo>
                      <a:pt x="14615" y="19231"/>
                    </a:lnTo>
                    <a:lnTo>
                      <a:pt x="13846" y="19231"/>
                    </a:lnTo>
                    <a:lnTo>
                      <a:pt x="13077" y="19231"/>
                    </a:lnTo>
                    <a:lnTo>
                      <a:pt x="11538" y="19231"/>
                    </a:lnTo>
                    <a:lnTo>
                      <a:pt x="10769" y="19231"/>
                    </a:lnTo>
                    <a:lnTo>
                      <a:pt x="10000" y="19231"/>
                    </a:lnTo>
                    <a:close/>
                  </a:path>
                </a:pathLst>
              </a:custGeom>
              <a:solidFill>
                <a:srgbClr val="0000FF"/>
              </a:solidFill>
              <a:ln w="12065">
                <a:solidFill>
                  <a:srgbClr val="0000FF"/>
                </a:solidFill>
                <a:round/>
                <a:headEnd/>
                <a:tailEnd/>
              </a:ln>
            </p:spPr>
            <p:txBody>
              <a:bodyPr/>
              <a:lstStyle/>
              <a:p>
                <a:endParaRPr lang="en-US"/>
              </a:p>
            </p:txBody>
          </p:sp>
          <p:sp>
            <p:nvSpPr>
              <p:cNvPr id="8" name="Freeform 41"/>
              <p:cNvSpPr>
                <a:spLocks/>
              </p:cNvSpPr>
              <p:nvPr/>
            </p:nvSpPr>
            <p:spPr bwMode="auto">
              <a:xfrm>
                <a:off x="3938" y="2426"/>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000" y="19200"/>
                    </a:lnTo>
                    <a:lnTo>
                      <a:pt x="7200" y="19200"/>
                    </a:lnTo>
                    <a:lnTo>
                      <a:pt x="6400" y="19200"/>
                    </a:lnTo>
                    <a:lnTo>
                      <a:pt x="4800" y="19200"/>
                    </a:lnTo>
                    <a:lnTo>
                      <a:pt x="4800" y="18400"/>
                    </a:lnTo>
                    <a:lnTo>
                      <a:pt x="4000" y="18400"/>
                    </a:lnTo>
                    <a:lnTo>
                      <a:pt x="3200" y="16800"/>
                    </a:lnTo>
                    <a:lnTo>
                      <a:pt x="3200" y="16000"/>
                    </a:lnTo>
                    <a:lnTo>
                      <a:pt x="1600" y="16000"/>
                    </a:lnTo>
                    <a:lnTo>
                      <a:pt x="1600" y="15200"/>
                    </a:lnTo>
                    <a:lnTo>
                      <a:pt x="800" y="13600"/>
                    </a:lnTo>
                    <a:lnTo>
                      <a:pt x="800" y="12800"/>
                    </a:lnTo>
                    <a:lnTo>
                      <a:pt x="800" y="12000"/>
                    </a:lnTo>
                    <a:lnTo>
                      <a:pt x="800" y="10400"/>
                    </a:lnTo>
                    <a:lnTo>
                      <a:pt x="0" y="9600"/>
                    </a:lnTo>
                    <a:lnTo>
                      <a:pt x="800" y="9600"/>
                    </a:lnTo>
                    <a:lnTo>
                      <a:pt x="800" y="8800"/>
                    </a:lnTo>
                    <a:lnTo>
                      <a:pt x="800" y="7200"/>
                    </a:lnTo>
                    <a:lnTo>
                      <a:pt x="800" y="6400"/>
                    </a:lnTo>
                    <a:lnTo>
                      <a:pt x="1600" y="4800"/>
                    </a:lnTo>
                    <a:lnTo>
                      <a:pt x="1600" y="4000"/>
                    </a:lnTo>
                    <a:lnTo>
                      <a:pt x="3200" y="4000"/>
                    </a:lnTo>
                    <a:lnTo>
                      <a:pt x="3200" y="3200"/>
                    </a:lnTo>
                    <a:lnTo>
                      <a:pt x="3200" y="1600"/>
                    </a:lnTo>
                    <a:lnTo>
                      <a:pt x="4000" y="1600"/>
                    </a:lnTo>
                    <a:lnTo>
                      <a:pt x="4800" y="1600"/>
                    </a:lnTo>
                    <a:lnTo>
                      <a:pt x="4800" y="800"/>
                    </a:lnTo>
                    <a:lnTo>
                      <a:pt x="6400" y="800"/>
                    </a:lnTo>
                    <a:lnTo>
                      <a:pt x="7200" y="800"/>
                    </a:lnTo>
                    <a:lnTo>
                      <a:pt x="8000" y="800"/>
                    </a:lnTo>
                    <a:lnTo>
                      <a:pt x="9600" y="800"/>
                    </a:lnTo>
                    <a:lnTo>
                      <a:pt x="9600" y="0"/>
                    </a:lnTo>
                    <a:lnTo>
                      <a:pt x="10400" y="800"/>
                    </a:lnTo>
                    <a:lnTo>
                      <a:pt x="11200" y="800"/>
                    </a:lnTo>
                    <a:lnTo>
                      <a:pt x="12800" y="800"/>
                    </a:lnTo>
                    <a:lnTo>
                      <a:pt x="13600" y="800"/>
                    </a:lnTo>
                    <a:lnTo>
                      <a:pt x="15200" y="800"/>
                    </a:lnTo>
                    <a:lnTo>
                      <a:pt x="16000" y="1600"/>
                    </a:lnTo>
                    <a:lnTo>
                      <a:pt x="16800" y="1600"/>
                    </a:lnTo>
                    <a:lnTo>
                      <a:pt x="18400" y="3200"/>
                    </a:lnTo>
                    <a:lnTo>
                      <a:pt x="18400" y="4000"/>
                    </a:lnTo>
                    <a:lnTo>
                      <a:pt x="19200" y="4800"/>
                    </a:lnTo>
                    <a:lnTo>
                      <a:pt x="19200" y="6400"/>
                    </a:lnTo>
                    <a:lnTo>
                      <a:pt x="19200" y="7200"/>
                    </a:lnTo>
                    <a:lnTo>
                      <a:pt x="19200" y="8800"/>
                    </a:lnTo>
                    <a:lnTo>
                      <a:pt x="19200" y="9600"/>
                    </a:lnTo>
                    <a:lnTo>
                      <a:pt x="19200" y="10400"/>
                    </a:lnTo>
                    <a:lnTo>
                      <a:pt x="19200" y="12000"/>
                    </a:lnTo>
                    <a:lnTo>
                      <a:pt x="19200" y="12800"/>
                    </a:lnTo>
                    <a:lnTo>
                      <a:pt x="19200" y="13600"/>
                    </a:lnTo>
                    <a:lnTo>
                      <a:pt x="19200" y="15200"/>
                    </a:lnTo>
                    <a:lnTo>
                      <a:pt x="18400" y="16000"/>
                    </a:lnTo>
                    <a:lnTo>
                      <a:pt x="18400" y="16800"/>
                    </a:lnTo>
                    <a:lnTo>
                      <a:pt x="16800" y="16800"/>
                    </a:lnTo>
                    <a:lnTo>
                      <a:pt x="16800" y="18400"/>
                    </a:lnTo>
                    <a:lnTo>
                      <a:pt x="16000" y="18400"/>
                    </a:lnTo>
                    <a:lnTo>
                      <a:pt x="15200" y="19200"/>
                    </a:lnTo>
                    <a:lnTo>
                      <a:pt x="13600" y="19200"/>
                    </a:lnTo>
                    <a:lnTo>
                      <a:pt x="12800" y="19200"/>
                    </a:lnTo>
                    <a:lnTo>
                      <a:pt x="11200" y="19200"/>
                    </a:lnTo>
                    <a:lnTo>
                      <a:pt x="10400" y="19200"/>
                    </a:lnTo>
                    <a:lnTo>
                      <a:pt x="9600" y="19200"/>
                    </a:lnTo>
                    <a:close/>
                  </a:path>
                </a:pathLst>
              </a:custGeom>
              <a:solidFill>
                <a:srgbClr val="0000FF"/>
              </a:solidFill>
              <a:ln w="0">
                <a:solidFill>
                  <a:srgbClr val="0000FF"/>
                </a:solidFill>
                <a:round/>
                <a:headEnd/>
                <a:tailEnd/>
              </a:ln>
            </p:spPr>
            <p:txBody>
              <a:bodyPr/>
              <a:lstStyle/>
              <a:p>
                <a:endParaRPr lang="en-US"/>
              </a:p>
            </p:txBody>
          </p:sp>
          <p:sp>
            <p:nvSpPr>
              <p:cNvPr id="9" name="Freeform 42"/>
              <p:cNvSpPr>
                <a:spLocks/>
              </p:cNvSpPr>
              <p:nvPr/>
            </p:nvSpPr>
            <p:spPr bwMode="auto">
              <a:xfrm>
                <a:off x="3938" y="2426"/>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000" y="19200"/>
                    </a:lnTo>
                    <a:lnTo>
                      <a:pt x="7200" y="19200"/>
                    </a:lnTo>
                    <a:lnTo>
                      <a:pt x="6400" y="19200"/>
                    </a:lnTo>
                    <a:lnTo>
                      <a:pt x="4800" y="19200"/>
                    </a:lnTo>
                    <a:lnTo>
                      <a:pt x="4800" y="18400"/>
                    </a:lnTo>
                    <a:lnTo>
                      <a:pt x="4000" y="18400"/>
                    </a:lnTo>
                    <a:lnTo>
                      <a:pt x="3200" y="16800"/>
                    </a:lnTo>
                    <a:lnTo>
                      <a:pt x="3200" y="16000"/>
                    </a:lnTo>
                    <a:lnTo>
                      <a:pt x="1600" y="16000"/>
                    </a:lnTo>
                    <a:lnTo>
                      <a:pt x="1600" y="15200"/>
                    </a:lnTo>
                    <a:lnTo>
                      <a:pt x="800" y="13600"/>
                    </a:lnTo>
                    <a:lnTo>
                      <a:pt x="800" y="12800"/>
                    </a:lnTo>
                    <a:lnTo>
                      <a:pt x="800" y="12000"/>
                    </a:lnTo>
                    <a:lnTo>
                      <a:pt x="800" y="10400"/>
                    </a:lnTo>
                    <a:lnTo>
                      <a:pt x="0" y="9600"/>
                    </a:lnTo>
                    <a:lnTo>
                      <a:pt x="800" y="9600"/>
                    </a:lnTo>
                    <a:lnTo>
                      <a:pt x="800" y="8800"/>
                    </a:lnTo>
                    <a:lnTo>
                      <a:pt x="800" y="7200"/>
                    </a:lnTo>
                    <a:lnTo>
                      <a:pt x="800" y="6400"/>
                    </a:lnTo>
                    <a:lnTo>
                      <a:pt x="1600" y="4800"/>
                    </a:lnTo>
                    <a:lnTo>
                      <a:pt x="1600" y="4000"/>
                    </a:lnTo>
                    <a:lnTo>
                      <a:pt x="3200" y="4000"/>
                    </a:lnTo>
                    <a:lnTo>
                      <a:pt x="3200" y="3200"/>
                    </a:lnTo>
                    <a:lnTo>
                      <a:pt x="3200" y="1600"/>
                    </a:lnTo>
                    <a:lnTo>
                      <a:pt x="4000" y="1600"/>
                    </a:lnTo>
                    <a:lnTo>
                      <a:pt x="4800" y="1600"/>
                    </a:lnTo>
                    <a:lnTo>
                      <a:pt x="4800" y="800"/>
                    </a:lnTo>
                    <a:lnTo>
                      <a:pt x="6400" y="800"/>
                    </a:lnTo>
                    <a:lnTo>
                      <a:pt x="7200" y="800"/>
                    </a:lnTo>
                    <a:lnTo>
                      <a:pt x="8000" y="800"/>
                    </a:lnTo>
                    <a:lnTo>
                      <a:pt x="9600" y="800"/>
                    </a:lnTo>
                    <a:lnTo>
                      <a:pt x="9600" y="0"/>
                    </a:lnTo>
                    <a:lnTo>
                      <a:pt x="10400" y="800"/>
                    </a:lnTo>
                    <a:lnTo>
                      <a:pt x="11200" y="800"/>
                    </a:lnTo>
                    <a:lnTo>
                      <a:pt x="12800" y="800"/>
                    </a:lnTo>
                    <a:lnTo>
                      <a:pt x="13600" y="800"/>
                    </a:lnTo>
                    <a:lnTo>
                      <a:pt x="15200" y="800"/>
                    </a:lnTo>
                    <a:lnTo>
                      <a:pt x="16000" y="1600"/>
                    </a:lnTo>
                    <a:lnTo>
                      <a:pt x="16800" y="1600"/>
                    </a:lnTo>
                    <a:lnTo>
                      <a:pt x="18400" y="3200"/>
                    </a:lnTo>
                    <a:lnTo>
                      <a:pt x="18400" y="4000"/>
                    </a:lnTo>
                    <a:lnTo>
                      <a:pt x="19200" y="4800"/>
                    </a:lnTo>
                    <a:lnTo>
                      <a:pt x="19200" y="6400"/>
                    </a:lnTo>
                    <a:lnTo>
                      <a:pt x="19200" y="7200"/>
                    </a:lnTo>
                    <a:lnTo>
                      <a:pt x="19200" y="8800"/>
                    </a:lnTo>
                    <a:lnTo>
                      <a:pt x="19200" y="9600"/>
                    </a:lnTo>
                    <a:lnTo>
                      <a:pt x="19200" y="10400"/>
                    </a:lnTo>
                    <a:lnTo>
                      <a:pt x="19200" y="12000"/>
                    </a:lnTo>
                    <a:lnTo>
                      <a:pt x="19200" y="12800"/>
                    </a:lnTo>
                    <a:lnTo>
                      <a:pt x="19200" y="13600"/>
                    </a:lnTo>
                    <a:lnTo>
                      <a:pt x="19200" y="15200"/>
                    </a:lnTo>
                    <a:lnTo>
                      <a:pt x="18400" y="16000"/>
                    </a:lnTo>
                    <a:lnTo>
                      <a:pt x="18400" y="16800"/>
                    </a:lnTo>
                    <a:lnTo>
                      <a:pt x="16800" y="16800"/>
                    </a:lnTo>
                    <a:lnTo>
                      <a:pt x="16800" y="18400"/>
                    </a:lnTo>
                    <a:lnTo>
                      <a:pt x="16000" y="18400"/>
                    </a:lnTo>
                    <a:lnTo>
                      <a:pt x="15200" y="19200"/>
                    </a:lnTo>
                    <a:lnTo>
                      <a:pt x="13600" y="19200"/>
                    </a:lnTo>
                    <a:lnTo>
                      <a:pt x="12800" y="19200"/>
                    </a:lnTo>
                    <a:lnTo>
                      <a:pt x="11200" y="19200"/>
                    </a:lnTo>
                    <a:lnTo>
                      <a:pt x="10400" y="19200"/>
                    </a:lnTo>
                    <a:lnTo>
                      <a:pt x="9600" y="19200"/>
                    </a:lnTo>
                    <a:close/>
                  </a:path>
                </a:pathLst>
              </a:custGeom>
              <a:solidFill>
                <a:srgbClr val="0000FF"/>
              </a:solidFill>
              <a:ln w="12065">
                <a:solidFill>
                  <a:srgbClr val="0000FF"/>
                </a:solidFill>
                <a:round/>
                <a:headEnd/>
                <a:tailEnd/>
              </a:ln>
            </p:spPr>
            <p:txBody>
              <a:bodyPr/>
              <a:lstStyle/>
              <a:p>
                <a:endParaRPr lang="en-US"/>
              </a:p>
            </p:txBody>
          </p:sp>
          <p:sp>
            <p:nvSpPr>
              <p:cNvPr id="339177" name="Freeform 43"/>
              <p:cNvSpPr>
                <a:spLocks/>
              </p:cNvSpPr>
              <p:nvPr/>
            </p:nvSpPr>
            <p:spPr bwMode="auto">
              <a:xfrm>
                <a:off x="4080" y="2426"/>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00"/>
                    </a:moveTo>
                    <a:lnTo>
                      <a:pt x="10000" y="19200"/>
                    </a:lnTo>
                    <a:lnTo>
                      <a:pt x="8462" y="19200"/>
                    </a:lnTo>
                    <a:lnTo>
                      <a:pt x="7692" y="19200"/>
                    </a:lnTo>
                    <a:lnTo>
                      <a:pt x="6154" y="19200"/>
                    </a:lnTo>
                    <a:lnTo>
                      <a:pt x="5385" y="19200"/>
                    </a:lnTo>
                    <a:lnTo>
                      <a:pt x="5385" y="18400"/>
                    </a:lnTo>
                    <a:lnTo>
                      <a:pt x="4615" y="18400"/>
                    </a:lnTo>
                    <a:lnTo>
                      <a:pt x="3077" y="16800"/>
                    </a:lnTo>
                    <a:lnTo>
                      <a:pt x="3077" y="16000"/>
                    </a:lnTo>
                    <a:lnTo>
                      <a:pt x="2308" y="16000"/>
                    </a:lnTo>
                    <a:lnTo>
                      <a:pt x="2308" y="15200"/>
                    </a:lnTo>
                    <a:lnTo>
                      <a:pt x="1538" y="13600"/>
                    </a:lnTo>
                    <a:lnTo>
                      <a:pt x="1538" y="12800"/>
                    </a:lnTo>
                    <a:lnTo>
                      <a:pt x="1538" y="12000"/>
                    </a:lnTo>
                    <a:lnTo>
                      <a:pt x="1538" y="10400"/>
                    </a:lnTo>
                    <a:lnTo>
                      <a:pt x="0" y="9600"/>
                    </a:lnTo>
                    <a:lnTo>
                      <a:pt x="1538" y="9600"/>
                    </a:lnTo>
                    <a:lnTo>
                      <a:pt x="1538" y="8800"/>
                    </a:lnTo>
                    <a:lnTo>
                      <a:pt x="1538" y="7200"/>
                    </a:lnTo>
                    <a:lnTo>
                      <a:pt x="1538" y="6400"/>
                    </a:lnTo>
                    <a:lnTo>
                      <a:pt x="2308" y="4800"/>
                    </a:lnTo>
                    <a:lnTo>
                      <a:pt x="2308" y="4000"/>
                    </a:lnTo>
                    <a:lnTo>
                      <a:pt x="3077" y="4000"/>
                    </a:lnTo>
                    <a:lnTo>
                      <a:pt x="3077" y="3200"/>
                    </a:lnTo>
                    <a:lnTo>
                      <a:pt x="3077" y="1600"/>
                    </a:lnTo>
                    <a:lnTo>
                      <a:pt x="4615" y="1600"/>
                    </a:lnTo>
                    <a:lnTo>
                      <a:pt x="5385" y="1600"/>
                    </a:lnTo>
                    <a:lnTo>
                      <a:pt x="5385" y="800"/>
                    </a:lnTo>
                    <a:lnTo>
                      <a:pt x="6154" y="800"/>
                    </a:lnTo>
                    <a:lnTo>
                      <a:pt x="7692" y="800"/>
                    </a:lnTo>
                    <a:lnTo>
                      <a:pt x="8462" y="800"/>
                    </a:lnTo>
                    <a:lnTo>
                      <a:pt x="10000" y="800"/>
                    </a:lnTo>
                    <a:lnTo>
                      <a:pt x="10000" y="0"/>
                    </a:lnTo>
                    <a:lnTo>
                      <a:pt x="10769" y="800"/>
                    </a:lnTo>
                    <a:lnTo>
                      <a:pt x="11538" y="800"/>
                    </a:lnTo>
                    <a:lnTo>
                      <a:pt x="13077" y="800"/>
                    </a:lnTo>
                    <a:lnTo>
                      <a:pt x="13846" y="800"/>
                    </a:lnTo>
                    <a:lnTo>
                      <a:pt x="14615" y="800"/>
                    </a:lnTo>
                    <a:lnTo>
                      <a:pt x="16154" y="1600"/>
                    </a:lnTo>
                    <a:lnTo>
                      <a:pt x="16923" y="1600"/>
                    </a:lnTo>
                    <a:lnTo>
                      <a:pt x="17692" y="3200"/>
                    </a:lnTo>
                    <a:lnTo>
                      <a:pt x="17692" y="4000"/>
                    </a:lnTo>
                    <a:lnTo>
                      <a:pt x="19231" y="4800"/>
                    </a:lnTo>
                    <a:lnTo>
                      <a:pt x="19231" y="6400"/>
                    </a:lnTo>
                    <a:lnTo>
                      <a:pt x="19231" y="7200"/>
                    </a:lnTo>
                    <a:lnTo>
                      <a:pt x="19231" y="8800"/>
                    </a:lnTo>
                    <a:lnTo>
                      <a:pt x="19231" y="9600"/>
                    </a:lnTo>
                    <a:lnTo>
                      <a:pt x="19231" y="10400"/>
                    </a:lnTo>
                    <a:lnTo>
                      <a:pt x="19231" y="12000"/>
                    </a:lnTo>
                    <a:lnTo>
                      <a:pt x="19231" y="12800"/>
                    </a:lnTo>
                    <a:lnTo>
                      <a:pt x="19231" y="13600"/>
                    </a:lnTo>
                    <a:lnTo>
                      <a:pt x="19231" y="15200"/>
                    </a:lnTo>
                    <a:lnTo>
                      <a:pt x="17692" y="16000"/>
                    </a:lnTo>
                    <a:lnTo>
                      <a:pt x="17692" y="16800"/>
                    </a:lnTo>
                    <a:lnTo>
                      <a:pt x="16923" y="16800"/>
                    </a:lnTo>
                    <a:lnTo>
                      <a:pt x="16923" y="18400"/>
                    </a:lnTo>
                    <a:lnTo>
                      <a:pt x="16154" y="18400"/>
                    </a:lnTo>
                    <a:lnTo>
                      <a:pt x="14615" y="19200"/>
                    </a:lnTo>
                    <a:lnTo>
                      <a:pt x="13846" y="19200"/>
                    </a:lnTo>
                    <a:lnTo>
                      <a:pt x="13077" y="19200"/>
                    </a:lnTo>
                    <a:lnTo>
                      <a:pt x="11538" y="19200"/>
                    </a:lnTo>
                    <a:lnTo>
                      <a:pt x="10769" y="19200"/>
                    </a:lnTo>
                    <a:lnTo>
                      <a:pt x="10000" y="19200"/>
                    </a:lnTo>
                    <a:close/>
                  </a:path>
                </a:pathLst>
              </a:custGeom>
              <a:solidFill>
                <a:srgbClr val="0000FF"/>
              </a:solidFill>
              <a:ln w="0">
                <a:solidFill>
                  <a:srgbClr val="0000FF"/>
                </a:solidFill>
                <a:round/>
                <a:headEnd/>
                <a:tailEnd/>
              </a:ln>
            </p:spPr>
            <p:txBody>
              <a:bodyPr/>
              <a:lstStyle/>
              <a:p>
                <a:endParaRPr lang="en-US"/>
              </a:p>
            </p:txBody>
          </p:sp>
          <p:sp>
            <p:nvSpPr>
              <p:cNvPr id="339178" name="Freeform 44"/>
              <p:cNvSpPr>
                <a:spLocks/>
              </p:cNvSpPr>
              <p:nvPr/>
            </p:nvSpPr>
            <p:spPr bwMode="auto">
              <a:xfrm>
                <a:off x="4080" y="2426"/>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00"/>
                    </a:moveTo>
                    <a:lnTo>
                      <a:pt x="10000" y="19200"/>
                    </a:lnTo>
                    <a:lnTo>
                      <a:pt x="8462" y="19200"/>
                    </a:lnTo>
                    <a:lnTo>
                      <a:pt x="7692" y="19200"/>
                    </a:lnTo>
                    <a:lnTo>
                      <a:pt x="6154" y="19200"/>
                    </a:lnTo>
                    <a:lnTo>
                      <a:pt x="5385" y="19200"/>
                    </a:lnTo>
                    <a:lnTo>
                      <a:pt x="5385" y="18400"/>
                    </a:lnTo>
                    <a:lnTo>
                      <a:pt x="4615" y="18400"/>
                    </a:lnTo>
                    <a:lnTo>
                      <a:pt x="3077" y="16800"/>
                    </a:lnTo>
                    <a:lnTo>
                      <a:pt x="3077" y="16000"/>
                    </a:lnTo>
                    <a:lnTo>
                      <a:pt x="2308" y="16000"/>
                    </a:lnTo>
                    <a:lnTo>
                      <a:pt x="2308" y="15200"/>
                    </a:lnTo>
                    <a:lnTo>
                      <a:pt x="1538" y="13600"/>
                    </a:lnTo>
                    <a:lnTo>
                      <a:pt x="1538" y="12800"/>
                    </a:lnTo>
                    <a:lnTo>
                      <a:pt x="1538" y="12000"/>
                    </a:lnTo>
                    <a:lnTo>
                      <a:pt x="1538" y="10400"/>
                    </a:lnTo>
                    <a:lnTo>
                      <a:pt x="0" y="9600"/>
                    </a:lnTo>
                    <a:lnTo>
                      <a:pt x="1538" y="9600"/>
                    </a:lnTo>
                    <a:lnTo>
                      <a:pt x="1538" y="8800"/>
                    </a:lnTo>
                    <a:lnTo>
                      <a:pt x="1538" y="7200"/>
                    </a:lnTo>
                    <a:lnTo>
                      <a:pt x="1538" y="6400"/>
                    </a:lnTo>
                    <a:lnTo>
                      <a:pt x="2308" y="4800"/>
                    </a:lnTo>
                    <a:lnTo>
                      <a:pt x="2308" y="4000"/>
                    </a:lnTo>
                    <a:lnTo>
                      <a:pt x="3077" y="4000"/>
                    </a:lnTo>
                    <a:lnTo>
                      <a:pt x="3077" y="3200"/>
                    </a:lnTo>
                    <a:lnTo>
                      <a:pt x="3077" y="1600"/>
                    </a:lnTo>
                    <a:lnTo>
                      <a:pt x="4615" y="1600"/>
                    </a:lnTo>
                    <a:lnTo>
                      <a:pt x="5385" y="1600"/>
                    </a:lnTo>
                    <a:lnTo>
                      <a:pt x="5385" y="800"/>
                    </a:lnTo>
                    <a:lnTo>
                      <a:pt x="6154" y="800"/>
                    </a:lnTo>
                    <a:lnTo>
                      <a:pt x="7692" y="800"/>
                    </a:lnTo>
                    <a:lnTo>
                      <a:pt x="8462" y="800"/>
                    </a:lnTo>
                    <a:lnTo>
                      <a:pt x="10000" y="800"/>
                    </a:lnTo>
                    <a:lnTo>
                      <a:pt x="10000" y="0"/>
                    </a:lnTo>
                    <a:lnTo>
                      <a:pt x="10769" y="800"/>
                    </a:lnTo>
                    <a:lnTo>
                      <a:pt x="11538" y="800"/>
                    </a:lnTo>
                    <a:lnTo>
                      <a:pt x="13077" y="800"/>
                    </a:lnTo>
                    <a:lnTo>
                      <a:pt x="13846" y="800"/>
                    </a:lnTo>
                    <a:lnTo>
                      <a:pt x="14615" y="800"/>
                    </a:lnTo>
                    <a:lnTo>
                      <a:pt x="16154" y="1600"/>
                    </a:lnTo>
                    <a:lnTo>
                      <a:pt x="16923" y="1600"/>
                    </a:lnTo>
                    <a:lnTo>
                      <a:pt x="17692" y="3200"/>
                    </a:lnTo>
                    <a:lnTo>
                      <a:pt x="17692" y="4000"/>
                    </a:lnTo>
                    <a:lnTo>
                      <a:pt x="19231" y="4800"/>
                    </a:lnTo>
                    <a:lnTo>
                      <a:pt x="19231" y="6400"/>
                    </a:lnTo>
                    <a:lnTo>
                      <a:pt x="19231" y="7200"/>
                    </a:lnTo>
                    <a:lnTo>
                      <a:pt x="19231" y="8800"/>
                    </a:lnTo>
                    <a:lnTo>
                      <a:pt x="19231" y="9600"/>
                    </a:lnTo>
                    <a:lnTo>
                      <a:pt x="19231" y="10400"/>
                    </a:lnTo>
                    <a:lnTo>
                      <a:pt x="19231" y="12000"/>
                    </a:lnTo>
                    <a:lnTo>
                      <a:pt x="19231" y="12800"/>
                    </a:lnTo>
                    <a:lnTo>
                      <a:pt x="19231" y="13600"/>
                    </a:lnTo>
                    <a:lnTo>
                      <a:pt x="19231" y="15200"/>
                    </a:lnTo>
                    <a:lnTo>
                      <a:pt x="17692" y="16000"/>
                    </a:lnTo>
                    <a:lnTo>
                      <a:pt x="17692" y="16800"/>
                    </a:lnTo>
                    <a:lnTo>
                      <a:pt x="16923" y="16800"/>
                    </a:lnTo>
                    <a:lnTo>
                      <a:pt x="16923" y="18400"/>
                    </a:lnTo>
                    <a:lnTo>
                      <a:pt x="16154" y="18400"/>
                    </a:lnTo>
                    <a:lnTo>
                      <a:pt x="14615" y="19200"/>
                    </a:lnTo>
                    <a:lnTo>
                      <a:pt x="13846" y="19200"/>
                    </a:lnTo>
                    <a:lnTo>
                      <a:pt x="13077" y="19200"/>
                    </a:lnTo>
                    <a:lnTo>
                      <a:pt x="11538" y="19200"/>
                    </a:lnTo>
                    <a:lnTo>
                      <a:pt x="10769" y="19200"/>
                    </a:lnTo>
                    <a:lnTo>
                      <a:pt x="10000" y="19200"/>
                    </a:lnTo>
                    <a:close/>
                  </a:path>
                </a:pathLst>
              </a:custGeom>
              <a:solidFill>
                <a:srgbClr val="0000FF"/>
              </a:solidFill>
              <a:ln w="12065">
                <a:solidFill>
                  <a:srgbClr val="0000FF"/>
                </a:solidFill>
                <a:round/>
                <a:headEnd/>
                <a:tailEnd/>
              </a:ln>
            </p:spPr>
            <p:txBody>
              <a:bodyPr/>
              <a:lstStyle/>
              <a:p>
                <a:endParaRPr lang="en-US"/>
              </a:p>
            </p:txBody>
          </p:sp>
          <p:sp>
            <p:nvSpPr>
              <p:cNvPr id="339179" name="Freeform 45"/>
              <p:cNvSpPr>
                <a:spLocks/>
              </p:cNvSpPr>
              <p:nvPr/>
            </p:nvSpPr>
            <p:spPr bwMode="auto">
              <a:xfrm>
                <a:off x="4223" y="2426"/>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000" y="19200"/>
                    </a:lnTo>
                    <a:lnTo>
                      <a:pt x="7200" y="19200"/>
                    </a:lnTo>
                    <a:lnTo>
                      <a:pt x="6400" y="19200"/>
                    </a:lnTo>
                    <a:lnTo>
                      <a:pt x="4800" y="19200"/>
                    </a:lnTo>
                    <a:lnTo>
                      <a:pt x="4800" y="18400"/>
                    </a:lnTo>
                    <a:lnTo>
                      <a:pt x="4000" y="18400"/>
                    </a:lnTo>
                    <a:lnTo>
                      <a:pt x="3200" y="16800"/>
                    </a:lnTo>
                    <a:lnTo>
                      <a:pt x="3200" y="16000"/>
                    </a:lnTo>
                    <a:lnTo>
                      <a:pt x="1600" y="16000"/>
                    </a:lnTo>
                    <a:lnTo>
                      <a:pt x="1600" y="15200"/>
                    </a:lnTo>
                    <a:lnTo>
                      <a:pt x="800" y="13600"/>
                    </a:lnTo>
                    <a:lnTo>
                      <a:pt x="800" y="12800"/>
                    </a:lnTo>
                    <a:lnTo>
                      <a:pt x="800" y="12000"/>
                    </a:lnTo>
                    <a:lnTo>
                      <a:pt x="800" y="10400"/>
                    </a:lnTo>
                    <a:lnTo>
                      <a:pt x="0" y="9600"/>
                    </a:lnTo>
                    <a:lnTo>
                      <a:pt x="800" y="9600"/>
                    </a:lnTo>
                    <a:lnTo>
                      <a:pt x="800" y="8800"/>
                    </a:lnTo>
                    <a:lnTo>
                      <a:pt x="800" y="7200"/>
                    </a:lnTo>
                    <a:lnTo>
                      <a:pt x="800" y="6400"/>
                    </a:lnTo>
                    <a:lnTo>
                      <a:pt x="1600" y="4800"/>
                    </a:lnTo>
                    <a:lnTo>
                      <a:pt x="1600" y="4000"/>
                    </a:lnTo>
                    <a:lnTo>
                      <a:pt x="3200" y="4000"/>
                    </a:lnTo>
                    <a:lnTo>
                      <a:pt x="3200" y="3200"/>
                    </a:lnTo>
                    <a:lnTo>
                      <a:pt x="3200" y="1600"/>
                    </a:lnTo>
                    <a:lnTo>
                      <a:pt x="4000" y="1600"/>
                    </a:lnTo>
                    <a:lnTo>
                      <a:pt x="4800" y="1600"/>
                    </a:lnTo>
                    <a:lnTo>
                      <a:pt x="4800" y="800"/>
                    </a:lnTo>
                    <a:lnTo>
                      <a:pt x="6400" y="800"/>
                    </a:lnTo>
                    <a:lnTo>
                      <a:pt x="7200" y="800"/>
                    </a:lnTo>
                    <a:lnTo>
                      <a:pt x="8000" y="800"/>
                    </a:lnTo>
                    <a:lnTo>
                      <a:pt x="9600" y="800"/>
                    </a:lnTo>
                    <a:lnTo>
                      <a:pt x="9600" y="0"/>
                    </a:lnTo>
                    <a:lnTo>
                      <a:pt x="10400" y="800"/>
                    </a:lnTo>
                    <a:lnTo>
                      <a:pt x="11200" y="800"/>
                    </a:lnTo>
                    <a:lnTo>
                      <a:pt x="12800" y="800"/>
                    </a:lnTo>
                    <a:lnTo>
                      <a:pt x="13600" y="800"/>
                    </a:lnTo>
                    <a:lnTo>
                      <a:pt x="15200" y="800"/>
                    </a:lnTo>
                    <a:lnTo>
                      <a:pt x="16000" y="1600"/>
                    </a:lnTo>
                    <a:lnTo>
                      <a:pt x="16800" y="1600"/>
                    </a:lnTo>
                    <a:lnTo>
                      <a:pt x="18400" y="3200"/>
                    </a:lnTo>
                    <a:lnTo>
                      <a:pt x="18400" y="4000"/>
                    </a:lnTo>
                    <a:lnTo>
                      <a:pt x="19200" y="4800"/>
                    </a:lnTo>
                    <a:lnTo>
                      <a:pt x="19200" y="6400"/>
                    </a:lnTo>
                    <a:lnTo>
                      <a:pt x="19200" y="7200"/>
                    </a:lnTo>
                    <a:lnTo>
                      <a:pt x="19200" y="8800"/>
                    </a:lnTo>
                    <a:lnTo>
                      <a:pt x="19200" y="9600"/>
                    </a:lnTo>
                    <a:lnTo>
                      <a:pt x="19200" y="10400"/>
                    </a:lnTo>
                    <a:lnTo>
                      <a:pt x="19200" y="12000"/>
                    </a:lnTo>
                    <a:lnTo>
                      <a:pt x="19200" y="12800"/>
                    </a:lnTo>
                    <a:lnTo>
                      <a:pt x="19200" y="13600"/>
                    </a:lnTo>
                    <a:lnTo>
                      <a:pt x="19200" y="15200"/>
                    </a:lnTo>
                    <a:lnTo>
                      <a:pt x="18400" y="16000"/>
                    </a:lnTo>
                    <a:lnTo>
                      <a:pt x="18400" y="16800"/>
                    </a:lnTo>
                    <a:lnTo>
                      <a:pt x="16800" y="16800"/>
                    </a:lnTo>
                    <a:lnTo>
                      <a:pt x="16800" y="18400"/>
                    </a:lnTo>
                    <a:lnTo>
                      <a:pt x="16000" y="18400"/>
                    </a:lnTo>
                    <a:lnTo>
                      <a:pt x="15200" y="19200"/>
                    </a:lnTo>
                    <a:lnTo>
                      <a:pt x="13600" y="19200"/>
                    </a:lnTo>
                    <a:lnTo>
                      <a:pt x="12800" y="19200"/>
                    </a:lnTo>
                    <a:lnTo>
                      <a:pt x="11200" y="19200"/>
                    </a:lnTo>
                    <a:lnTo>
                      <a:pt x="10400" y="19200"/>
                    </a:lnTo>
                    <a:lnTo>
                      <a:pt x="9600" y="19200"/>
                    </a:lnTo>
                    <a:close/>
                  </a:path>
                </a:pathLst>
              </a:custGeom>
              <a:solidFill>
                <a:srgbClr val="0000FF"/>
              </a:solidFill>
              <a:ln w="0">
                <a:solidFill>
                  <a:srgbClr val="0000FF"/>
                </a:solidFill>
                <a:round/>
                <a:headEnd/>
                <a:tailEnd/>
              </a:ln>
            </p:spPr>
            <p:txBody>
              <a:bodyPr/>
              <a:lstStyle/>
              <a:p>
                <a:endParaRPr lang="en-US"/>
              </a:p>
            </p:txBody>
          </p:sp>
          <p:sp>
            <p:nvSpPr>
              <p:cNvPr id="339180" name="Freeform 46"/>
              <p:cNvSpPr>
                <a:spLocks/>
              </p:cNvSpPr>
              <p:nvPr/>
            </p:nvSpPr>
            <p:spPr bwMode="auto">
              <a:xfrm>
                <a:off x="4223" y="2426"/>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000" y="19200"/>
                    </a:lnTo>
                    <a:lnTo>
                      <a:pt x="7200" y="19200"/>
                    </a:lnTo>
                    <a:lnTo>
                      <a:pt x="6400" y="19200"/>
                    </a:lnTo>
                    <a:lnTo>
                      <a:pt x="4800" y="19200"/>
                    </a:lnTo>
                    <a:lnTo>
                      <a:pt x="4800" y="18400"/>
                    </a:lnTo>
                    <a:lnTo>
                      <a:pt x="4000" y="18400"/>
                    </a:lnTo>
                    <a:lnTo>
                      <a:pt x="3200" y="16800"/>
                    </a:lnTo>
                    <a:lnTo>
                      <a:pt x="3200" y="16000"/>
                    </a:lnTo>
                    <a:lnTo>
                      <a:pt x="1600" y="16000"/>
                    </a:lnTo>
                    <a:lnTo>
                      <a:pt x="1600" y="15200"/>
                    </a:lnTo>
                    <a:lnTo>
                      <a:pt x="800" y="13600"/>
                    </a:lnTo>
                    <a:lnTo>
                      <a:pt x="800" y="12800"/>
                    </a:lnTo>
                    <a:lnTo>
                      <a:pt x="800" y="12000"/>
                    </a:lnTo>
                    <a:lnTo>
                      <a:pt x="800" y="10400"/>
                    </a:lnTo>
                    <a:lnTo>
                      <a:pt x="0" y="9600"/>
                    </a:lnTo>
                    <a:lnTo>
                      <a:pt x="800" y="9600"/>
                    </a:lnTo>
                    <a:lnTo>
                      <a:pt x="800" y="8800"/>
                    </a:lnTo>
                    <a:lnTo>
                      <a:pt x="800" y="7200"/>
                    </a:lnTo>
                    <a:lnTo>
                      <a:pt x="800" y="6400"/>
                    </a:lnTo>
                    <a:lnTo>
                      <a:pt x="1600" y="4800"/>
                    </a:lnTo>
                    <a:lnTo>
                      <a:pt x="1600" y="4000"/>
                    </a:lnTo>
                    <a:lnTo>
                      <a:pt x="3200" y="4000"/>
                    </a:lnTo>
                    <a:lnTo>
                      <a:pt x="3200" y="3200"/>
                    </a:lnTo>
                    <a:lnTo>
                      <a:pt x="3200" y="1600"/>
                    </a:lnTo>
                    <a:lnTo>
                      <a:pt x="4000" y="1600"/>
                    </a:lnTo>
                    <a:lnTo>
                      <a:pt x="4800" y="1600"/>
                    </a:lnTo>
                    <a:lnTo>
                      <a:pt x="4800" y="800"/>
                    </a:lnTo>
                    <a:lnTo>
                      <a:pt x="6400" y="800"/>
                    </a:lnTo>
                    <a:lnTo>
                      <a:pt x="7200" y="800"/>
                    </a:lnTo>
                    <a:lnTo>
                      <a:pt x="8000" y="800"/>
                    </a:lnTo>
                    <a:lnTo>
                      <a:pt x="9600" y="800"/>
                    </a:lnTo>
                    <a:lnTo>
                      <a:pt x="9600" y="0"/>
                    </a:lnTo>
                    <a:lnTo>
                      <a:pt x="10400" y="800"/>
                    </a:lnTo>
                    <a:lnTo>
                      <a:pt x="11200" y="800"/>
                    </a:lnTo>
                    <a:lnTo>
                      <a:pt x="12800" y="800"/>
                    </a:lnTo>
                    <a:lnTo>
                      <a:pt x="13600" y="800"/>
                    </a:lnTo>
                    <a:lnTo>
                      <a:pt x="15200" y="800"/>
                    </a:lnTo>
                    <a:lnTo>
                      <a:pt x="16000" y="1600"/>
                    </a:lnTo>
                    <a:lnTo>
                      <a:pt x="16800" y="1600"/>
                    </a:lnTo>
                    <a:lnTo>
                      <a:pt x="18400" y="3200"/>
                    </a:lnTo>
                    <a:lnTo>
                      <a:pt x="18400" y="4000"/>
                    </a:lnTo>
                    <a:lnTo>
                      <a:pt x="19200" y="4800"/>
                    </a:lnTo>
                    <a:lnTo>
                      <a:pt x="19200" y="6400"/>
                    </a:lnTo>
                    <a:lnTo>
                      <a:pt x="19200" y="7200"/>
                    </a:lnTo>
                    <a:lnTo>
                      <a:pt x="19200" y="8800"/>
                    </a:lnTo>
                    <a:lnTo>
                      <a:pt x="19200" y="9600"/>
                    </a:lnTo>
                    <a:lnTo>
                      <a:pt x="19200" y="10400"/>
                    </a:lnTo>
                    <a:lnTo>
                      <a:pt x="19200" y="12000"/>
                    </a:lnTo>
                    <a:lnTo>
                      <a:pt x="19200" y="12800"/>
                    </a:lnTo>
                    <a:lnTo>
                      <a:pt x="19200" y="13600"/>
                    </a:lnTo>
                    <a:lnTo>
                      <a:pt x="19200" y="15200"/>
                    </a:lnTo>
                    <a:lnTo>
                      <a:pt x="18400" y="16000"/>
                    </a:lnTo>
                    <a:lnTo>
                      <a:pt x="18400" y="16800"/>
                    </a:lnTo>
                    <a:lnTo>
                      <a:pt x="16800" y="16800"/>
                    </a:lnTo>
                    <a:lnTo>
                      <a:pt x="16800" y="18400"/>
                    </a:lnTo>
                    <a:lnTo>
                      <a:pt x="16000" y="18400"/>
                    </a:lnTo>
                    <a:lnTo>
                      <a:pt x="15200" y="19200"/>
                    </a:lnTo>
                    <a:lnTo>
                      <a:pt x="13600" y="19200"/>
                    </a:lnTo>
                    <a:lnTo>
                      <a:pt x="12800" y="19200"/>
                    </a:lnTo>
                    <a:lnTo>
                      <a:pt x="11200" y="19200"/>
                    </a:lnTo>
                    <a:lnTo>
                      <a:pt x="10400" y="19200"/>
                    </a:lnTo>
                    <a:lnTo>
                      <a:pt x="9600" y="19200"/>
                    </a:lnTo>
                    <a:close/>
                  </a:path>
                </a:pathLst>
              </a:custGeom>
              <a:solidFill>
                <a:srgbClr val="0000FF"/>
              </a:solidFill>
              <a:ln w="12065">
                <a:solidFill>
                  <a:srgbClr val="0000FF"/>
                </a:solidFill>
                <a:round/>
                <a:headEnd/>
                <a:tailEnd/>
              </a:ln>
            </p:spPr>
            <p:txBody>
              <a:bodyPr/>
              <a:lstStyle/>
              <a:p>
                <a:endParaRPr lang="en-US"/>
              </a:p>
            </p:txBody>
          </p:sp>
          <p:sp>
            <p:nvSpPr>
              <p:cNvPr id="339181" name="Freeform 47"/>
              <p:cNvSpPr>
                <a:spLocks/>
              </p:cNvSpPr>
              <p:nvPr/>
            </p:nvSpPr>
            <p:spPr bwMode="auto">
              <a:xfrm>
                <a:off x="4363" y="2426"/>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000" y="19200"/>
                    </a:lnTo>
                    <a:lnTo>
                      <a:pt x="7200" y="19200"/>
                    </a:lnTo>
                    <a:lnTo>
                      <a:pt x="6400" y="19200"/>
                    </a:lnTo>
                    <a:lnTo>
                      <a:pt x="4800" y="19200"/>
                    </a:lnTo>
                    <a:lnTo>
                      <a:pt x="4800" y="18400"/>
                    </a:lnTo>
                    <a:lnTo>
                      <a:pt x="4000" y="18400"/>
                    </a:lnTo>
                    <a:lnTo>
                      <a:pt x="3200" y="16800"/>
                    </a:lnTo>
                    <a:lnTo>
                      <a:pt x="3200" y="16000"/>
                    </a:lnTo>
                    <a:lnTo>
                      <a:pt x="1600" y="16000"/>
                    </a:lnTo>
                    <a:lnTo>
                      <a:pt x="1600" y="15200"/>
                    </a:lnTo>
                    <a:lnTo>
                      <a:pt x="800" y="13600"/>
                    </a:lnTo>
                    <a:lnTo>
                      <a:pt x="800" y="12800"/>
                    </a:lnTo>
                    <a:lnTo>
                      <a:pt x="800" y="12000"/>
                    </a:lnTo>
                    <a:lnTo>
                      <a:pt x="800" y="10400"/>
                    </a:lnTo>
                    <a:lnTo>
                      <a:pt x="0" y="9600"/>
                    </a:lnTo>
                    <a:lnTo>
                      <a:pt x="800" y="9600"/>
                    </a:lnTo>
                    <a:lnTo>
                      <a:pt x="800" y="8800"/>
                    </a:lnTo>
                    <a:lnTo>
                      <a:pt x="800" y="7200"/>
                    </a:lnTo>
                    <a:lnTo>
                      <a:pt x="800" y="6400"/>
                    </a:lnTo>
                    <a:lnTo>
                      <a:pt x="1600" y="4800"/>
                    </a:lnTo>
                    <a:lnTo>
                      <a:pt x="1600" y="4000"/>
                    </a:lnTo>
                    <a:lnTo>
                      <a:pt x="3200" y="4000"/>
                    </a:lnTo>
                    <a:lnTo>
                      <a:pt x="3200" y="3200"/>
                    </a:lnTo>
                    <a:lnTo>
                      <a:pt x="3200" y="1600"/>
                    </a:lnTo>
                    <a:lnTo>
                      <a:pt x="4000" y="1600"/>
                    </a:lnTo>
                    <a:lnTo>
                      <a:pt x="4800" y="1600"/>
                    </a:lnTo>
                    <a:lnTo>
                      <a:pt x="4800" y="800"/>
                    </a:lnTo>
                    <a:lnTo>
                      <a:pt x="6400" y="800"/>
                    </a:lnTo>
                    <a:lnTo>
                      <a:pt x="7200" y="800"/>
                    </a:lnTo>
                    <a:lnTo>
                      <a:pt x="8000" y="800"/>
                    </a:lnTo>
                    <a:lnTo>
                      <a:pt x="9600" y="800"/>
                    </a:lnTo>
                    <a:lnTo>
                      <a:pt x="9600" y="0"/>
                    </a:lnTo>
                    <a:lnTo>
                      <a:pt x="10400" y="800"/>
                    </a:lnTo>
                    <a:lnTo>
                      <a:pt x="12000" y="800"/>
                    </a:lnTo>
                    <a:lnTo>
                      <a:pt x="12800" y="800"/>
                    </a:lnTo>
                    <a:lnTo>
                      <a:pt x="13600" y="800"/>
                    </a:lnTo>
                    <a:lnTo>
                      <a:pt x="15200" y="800"/>
                    </a:lnTo>
                    <a:lnTo>
                      <a:pt x="16000" y="1600"/>
                    </a:lnTo>
                    <a:lnTo>
                      <a:pt x="16800" y="1600"/>
                    </a:lnTo>
                    <a:lnTo>
                      <a:pt x="18400" y="3200"/>
                    </a:lnTo>
                    <a:lnTo>
                      <a:pt x="18400" y="4000"/>
                    </a:lnTo>
                    <a:lnTo>
                      <a:pt x="19200" y="4800"/>
                    </a:lnTo>
                    <a:lnTo>
                      <a:pt x="19200" y="6400"/>
                    </a:lnTo>
                    <a:lnTo>
                      <a:pt x="19200" y="7200"/>
                    </a:lnTo>
                    <a:lnTo>
                      <a:pt x="19200" y="8800"/>
                    </a:lnTo>
                    <a:lnTo>
                      <a:pt x="19200" y="9600"/>
                    </a:lnTo>
                    <a:lnTo>
                      <a:pt x="19200" y="10400"/>
                    </a:lnTo>
                    <a:lnTo>
                      <a:pt x="19200" y="12000"/>
                    </a:lnTo>
                    <a:lnTo>
                      <a:pt x="19200" y="12800"/>
                    </a:lnTo>
                    <a:lnTo>
                      <a:pt x="19200" y="13600"/>
                    </a:lnTo>
                    <a:lnTo>
                      <a:pt x="19200" y="15200"/>
                    </a:lnTo>
                    <a:lnTo>
                      <a:pt x="18400" y="16000"/>
                    </a:lnTo>
                    <a:lnTo>
                      <a:pt x="18400" y="16800"/>
                    </a:lnTo>
                    <a:lnTo>
                      <a:pt x="16800" y="16800"/>
                    </a:lnTo>
                    <a:lnTo>
                      <a:pt x="16800" y="18400"/>
                    </a:lnTo>
                    <a:lnTo>
                      <a:pt x="16000" y="18400"/>
                    </a:lnTo>
                    <a:lnTo>
                      <a:pt x="15200" y="19200"/>
                    </a:lnTo>
                    <a:lnTo>
                      <a:pt x="13600" y="19200"/>
                    </a:lnTo>
                    <a:lnTo>
                      <a:pt x="12800" y="19200"/>
                    </a:lnTo>
                    <a:lnTo>
                      <a:pt x="12000" y="19200"/>
                    </a:lnTo>
                    <a:lnTo>
                      <a:pt x="10400" y="19200"/>
                    </a:lnTo>
                    <a:lnTo>
                      <a:pt x="9600" y="19200"/>
                    </a:lnTo>
                    <a:close/>
                  </a:path>
                </a:pathLst>
              </a:custGeom>
              <a:solidFill>
                <a:srgbClr val="0000FF"/>
              </a:solidFill>
              <a:ln w="0">
                <a:solidFill>
                  <a:srgbClr val="0000FF"/>
                </a:solidFill>
                <a:round/>
                <a:headEnd/>
                <a:tailEnd/>
              </a:ln>
            </p:spPr>
            <p:txBody>
              <a:bodyPr/>
              <a:lstStyle/>
              <a:p>
                <a:endParaRPr lang="en-US"/>
              </a:p>
            </p:txBody>
          </p:sp>
          <p:sp>
            <p:nvSpPr>
              <p:cNvPr id="339182" name="Freeform 48"/>
              <p:cNvSpPr>
                <a:spLocks/>
              </p:cNvSpPr>
              <p:nvPr/>
            </p:nvSpPr>
            <p:spPr bwMode="auto">
              <a:xfrm>
                <a:off x="4363" y="2426"/>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000" y="19200"/>
                    </a:lnTo>
                    <a:lnTo>
                      <a:pt x="7200" y="19200"/>
                    </a:lnTo>
                    <a:lnTo>
                      <a:pt x="6400" y="19200"/>
                    </a:lnTo>
                    <a:lnTo>
                      <a:pt x="4800" y="19200"/>
                    </a:lnTo>
                    <a:lnTo>
                      <a:pt x="4800" y="18400"/>
                    </a:lnTo>
                    <a:lnTo>
                      <a:pt x="4000" y="18400"/>
                    </a:lnTo>
                    <a:lnTo>
                      <a:pt x="3200" y="16800"/>
                    </a:lnTo>
                    <a:lnTo>
                      <a:pt x="3200" y="16000"/>
                    </a:lnTo>
                    <a:lnTo>
                      <a:pt x="1600" y="16000"/>
                    </a:lnTo>
                    <a:lnTo>
                      <a:pt x="1600" y="15200"/>
                    </a:lnTo>
                    <a:lnTo>
                      <a:pt x="800" y="13600"/>
                    </a:lnTo>
                    <a:lnTo>
                      <a:pt x="800" y="12800"/>
                    </a:lnTo>
                    <a:lnTo>
                      <a:pt x="800" y="12000"/>
                    </a:lnTo>
                    <a:lnTo>
                      <a:pt x="800" y="10400"/>
                    </a:lnTo>
                    <a:lnTo>
                      <a:pt x="0" y="9600"/>
                    </a:lnTo>
                    <a:lnTo>
                      <a:pt x="800" y="9600"/>
                    </a:lnTo>
                    <a:lnTo>
                      <a:pt x="800" y="8800"/>
                    </a:lnTo>
                    <a:lnTo>
                      <a:pt x="800" y="7200"/>
                    </a:lnTo>
                    <a:lnTo>
                      <a:pt x="800" y="6400"/>
                    </a:lnTo>
                    <a:lnTo>
                      <a:pt x="1600" y="4800"/>
                    </a:lnTo>
                    <a:lnTo>
                      <a:pt x="1600" y="4000"/>
                    </a:lnTo>
                    <a:lnTo>
                      <a:pt x="3200" y="4000"/>
                    </a:lnTo>
                    <a:lnTo>
                      <a:pt x="3200" y="3200"/>
                    </a:lnTo>
                    <a:lnTo>
                      <a:pt x="3200" y="1600"/>
                    </a:lnTo>
                    <a:lnTo>
                      <a:pt x="4000" y="1600"/>
                    </a:lnTo>
                    <a:lnTo>
                      <a:pt x="4800" y="1600"/>
                    </a:lnTo>
                    <a:lnTo>
                      <a:pt x="4800" y="800"/>
                    </a:lnTo>
                    <a:lnTo>
                      <a:pt x="6400" y="800"/>
                    </a:lnTo>
                    <a:lnTo>
                      <a:pt x="7200" y="800"/>
                    </a:lnTo>
                    <a:lnTo>
                      <a:pt x="8000" y="800"/>
                    </a:lnTo>
                    <a:lnTo>
                      <a:pt x="9600" y="800"/>
                    </a:lnTo>
                    <a:lnTo>
                      <a:pt x="9600" y="0"/>
                    </a:lnTo>
                    <a:lnTo>
                      <a:pt x="10400" y="800"/>
                    </a:lnTo>
                    <a:lnTo>
                      <a:pt x="12000" y="800"/>
                    </a:lnTo>
                    <a:lnTo>
                      <a:pt x="12800" y="800"/>
                    </a:lnTo>
                    <a:lnTo>
                      <a:pt x="13600" y="800"/>
                    </a:lnTo>
                    <a:lnTo>
                      <a:pt x="15200" y="800"/>
                    </a:lnTo>
                    <a:lnTo>
                      <a:pt x="16000" y="1600"/>
                    </a:lnTo>
                    <a:lnTo>
                      <a:pt x="16800" y="1600"/>
                    </a:lnTo>
                    <a:lnTo>
                      <a:pt x="18400" y="3200"/>
                    </a:lnTo>
                    <a:lnTo>
                      <a:pt x="18400" y="4000"/>
                    </a:lnTo>
                    <a:lnTo>
                      <a:pt x="19200" y="4800"/>
                    </a:lnTo>
                    <a:lnTo>
                      <a:pt x="19200" y="6400"/>
                    </a:lnTo>
                    <a:lnTo>
                      <a:pt x="19200" y="7200"/>
                    </a:lnTo>
                    <a:lnTo>
                      <a:pt x="19200" y="8800"/>
                    </a:lnTo>
                    <a:lnTo>
                      <a:pt x="19200" y="9600"/>
                    </a:lnTo>
                    <a:lnTo>
                      <a:pt x="19200" y="10400"/>
                    </a:lnTo>
                    <a:lnTo>
                      <a:pt x="19200" y="12000"/>
                    </a:lnTo>
                    <a:lnTo>
                      <a:pt x="19200" y="12800"/>
                    </a:lnTo>
                    <a:lnTo>
                      <a:pt x="19200" y="13600"/>
                    </a:lnTo>
                    <a:lnTo>
                      <a:pt x="19200" y="15200"/>
                    </a:lnTo>
                    <a:lnTo>
                      <a:pt x="18400" y="16000"/>
                    </a:lnTo>
                    <a:lnTo>
                      <a:pt x="18400" y="16800"/>
                    </a:lnTo>
                    <a:lnTo>
                      <a:pt x="16800" y="16800"/>
                    </a:lnTo>
                    <a:lnTo>
                      <a:pt x="16800" y="18400"/>
                    </a:lnTo>
                    <a:lnTo>
                      <a:pt x="16000" y="18400"/>
                    </a:lnTo>
                    <a:lnTo>
                      <a:pt x="15200" y="19200"/>
                    </a:lnTo>
                    <a:lnTo>
                      <a:pt x="13600" y="19200"/>
                    </a:lnTo>
                    <a:lnTo>
                      <a:pt x="12800" y="19200"/>
                    </a:lnTo>
                    <a:lnTo>
                      <a:pt x="12000" y="19200"/>
                    </a:lnTo>
                    <a:lnTo>
                      <a:pt x="10400" y="19200"/>
                    </a:lnTo>
                    <a:lnTo>
                      <a:pt x="9600" y="19200"/>
                    </a:lnTo>
                    <a:close/>
                  </a:path>
                </a:pathLst>
              </a:custGeom>
              <a:solidFill>
                <a:srgbClr val="0000FF"/>
              </a:solidFill>
              <a:ln w="12065">
                <a:solidFill>
                  <a:srgbClr val="0000FF"/>
                </a:solidFill>
                <a:round/>
                <a:headEnd/>
                <a:tailEnd/>
              </a:ln>
            </p:spPr>
            <p:txBody>
              <a:bodyPr/>
              <a:lstStyle/>
              <a:p>
                <a:endParaRPr lang="en-US"/>
              </a:p>
            </p:txBody>
          </p:sp>
          <p:sp>
            <p:nvSpPr>
              <p:cNvPr id="10" name="Freeform 49"/>
              <p:cNvSpPr>
                <a:spLocks/>
              </p:cNvSpPr>
              <p:nvPr/>
            </p:nvSpPr>
            <p:spPr bwMode="auto">
              <a:xfrm>
                <a:off x="4504" y="2426"/>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00"/>
                    </a:moveTo>
                    <a:lnTo>
                      <a:pt x="10000" y="19200"/>
                    </a:lnTo>
                    <a:lnTo>
                      <a:pt x="8462" y="19200"/>
                    </a:lnTo>
                    <a:lnTo>
                      <a:pt x="7692" y="19200"/>
                    </a:lnTo>
                    <a:lnTo>
                      <a:pt x="6923" y="19200"/>
                    </a:lnTo>
                    <a:lnTo>
                      <a:pt x="5385" y="19200"/>
                    </a:lnTo>
                    <a:lnTo>
                      <a:pt x="5385" y="18400"/>
                    </a:lnTo>
                    <a:lnTo>
                      <a:pt x="4615" y="18400"/>
                    </a:lnTo>
                    <a:lnTo>
                      <a:pt x="3846" y="16800"/>
                    </a:lnTo>
                    <a:lnTo>
                      <a:pt x="3846" y="16000"/>
                    </a:lnTo>
                    <a:lnTo>
                      <a:pt x="2308" y="16000"/>
                    </a:lnTo>
                    <a:lnTo>
                      <a:pt x="2308" y="15200"/>
                    </a:lnTo>
                    <a:lnTo>
                      <a:pt x="1538" y="13600"/>
                    </a:lnTo>
                    <a:lnTo>
                      <a:pt x="1538" y="12800"/>
                    </a:lnTo>
                    <a:lnTo>
                      <a:pt x="1538" y="12000"/>
                    </a:lnTo>
                    <a:lnTo>
                      <a:pt x="1538" y="10400"/>
                    </a:lnTo>
                    <a:lnTo>
                      <a:pt x="0" y="9600"/>
                    </a:lnTo>
                    <a:lnTo>
                      <a:pt x="1538" y="9600"/>
                    </a:lnTo>
                    <a:lnTo>
                      <a:pt x="1538" y="8800"/>
                    </a:lnTo>
                    <a:lnTo>
                      <a:pt x="1538" y="7200"/>
                    </a:lnTo>
                    <a:lnTo>
                      <a:pt x="1538" y="6400"/>
                    </a:lnTo>
                    <a:lnTo>
                      <a:pt x="2308" y="4800"/>
                    </a:lnTo>
                    <a:lnTo>
                      <a:pt x="2308" y="4000"/>
                    </a:lnTo>
                    <a:lnTo>
                      <a:pt x="3846" y="4000"/>
                    </a:lnTo>
                    <a:lnTo>
                      <a:pt x="3846" y="3200"/>
                    </a:lnTo>
                    <a:lnTo>
                      <a:pt x="3846" y="1600"/>
                    </a:lnTo>
                    <a:lnTo>
                      <a:pt x="4615" y="1600"/>
                    </a:lnTo>
                    <a:lnTo>
                      <a:pt x="5385" y="1600"/>
                    </a:lnTo>
                    <a:lnTo>
                      <a:pt x="5385" y="800"/>
                    </a:lnTo>
                    <a:lnTo>
                      <a:pt x="6923" y="800"/>
                    </a:lnTo>
                    <a:lnTo>
                      <a:pt x="7692" y="800"/>
                    </a:lnTo>
                    <a:lnTo>
                      <a:pt x="8462" y="800"/>
                    </a:lnTo>
                    <a:lnTo>
                      <a:pt x="10000" y="800"/>
                    </a:lnTo>
                    <a:lnTo>
                      <a:pt x="10000" y="0"/>
                    </a:lnTo>
                    <a:lnTo>
                      <a:pt x="10769" y="800"/>
                    </a:lnTo>
                    <a:lnTo>
                      <a:pt x="11538" y="800"/>
                    </a:lnTo>
                    <a:lnTo>
                      <a:pt x="13077" y="800"/>
                    </a:lnTo>
                    <a:lnTo>
                      <a:pt x="13846" y="800"/>
                    </a:lnTo>
                    <a:lnTo>
                      <a:pt x="14615" y="800"/>
                    </a:lnTo>
                    <a:lnTo>
                      <a:pt x="16154" y="1600"/>
                    </a:lnTo>
                    <a:lnTo>
                      <a:pt x="16923" y="1600"/>
                    </a:lnTo>
                    <a:lnTo>
                      <a:pt x="18462" y="3200"/>
                    </a:lnTo>
                    <a:lnTo>
                      <a:pt x="18462" y="4000"/>
                    </a:lnTo>
                    <a:lnTo>
                      <a:pt x="19231" y="4800"/>
                    </a:lnTo>
                    <a:lnTo>
                      <a:pt x="19231" y="6400"/>
                    </a:lnTo>
                    <a:lnTo>
                      <a:pt x="19231" y="7200"/>
                    </a:lnTo>
                    <a:lnTo>
                      <a:pt x="19231" y="8800"/>
                    </a:lnTo>
                    <a:lnTo>
                      <a:pt x="19231" y="9600"/>
                    </a:lnTo>
                    <a:lnTo>
                      <a:pt x="19231" y="10400"/>
                    </a:lnTo>
                    <a:lnTo>
                      <a:pt x="19231" y="12000"/>
                    </a:lnTo>
                    <a:lnTo>
                      <a:pt x="19231" y="12800"/>
                    </a:lnTo>
                    <a:lnTo>
                      <a:pt x="19231" y="13600"/>
                    </a:lnTo>
                    <a:lnTo>
                      <a:pt x="19231" y="15200"/>
                    </a:lnTo>
                    <a:lnTo>
                      <a:pt x="18462" y="16000"/>
                    </a:lnTo>
                    <a:lnTo>
                      <a:pt x="18462" y="16800"/>
                    </a:lnTo>
                    <a:lnTo>
                      <a:pt x="16923" y="16800"/>
                    </a:lnTo>
                    <a:lnTo>
                      <a:pt x="16923" y="18400"/>
                    </a:lnTo>
                    <a:lnTo>
                      <a:pt x="16154" y="18400"/>
                    </a:lnTo>
                    <a:lnTo>
                      <a:pt x="14615" y="19200"/>
                    </a:lnTo>
                    <a:lnTo>
                      <a:pt x="13846" y="19200"/>
                    </a:lnTo>
                    <a:lnTo>
                      <a:pt x="13077" y="19200"/>
                    </a:lnTo>
                    <a:lnTo>
                      <a:pt x="11538" y="19200"/>
                    </a:lnTo>
                    <a:lnTo>
                      <a:pt x="10769" y="19200"/>
                    </a:lnTo>
                    <a:lnTo>
                      <a:pt x="10000" y="19200"/>
                    </a:lnTo>
                    <a:close/>
                  </a:path>
                </a:pathLst>
              </a:custGeom>
              <a:solidFill>
                <a:srgbClr val="0000FF"/>
              </a:solidFill>
              <a:ln w="0">
                <a:solidFill>
                  <a:srgbClr val="0000FF"/>
                </a:solidFill>
                <a:round/>
                <a:headEnd/>
                <a:tailEnd/>
              </a:ln>
            </p:spPr>
            <p:txBody>
              <a:bodyPr/>
              <a:lstStyle/>
              <a:p>
                <a:endParaRPr lang="en-US"/>
              </a:p>
            </p:txBody>
          </p:sp>
          <p:sp>
            <p:nvSpPr>
              <p:cNvPr id="11" name="Freeform 50"/>
              <p:cNvSpPr>
                <a:spLocks/>
              </p:cNvSpPr>
              <p:nvPr/>
            </p:nvSpPr>
            <p:spPr bwMode="auto">
              <a:xfrm>
                <a:off x="4504" y="2426"/>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00"/>
                    </a:moveTo>
                    <a:lnTo>
                      <a:pt x="10000" y="19200"/>
                    </a:lnTo>
                    <a:lnTo>
                      <a:pt x="8462" y="19200"/>
                    </a:lnTo>
                    <a:lnTo>
                      <a:pt x="7692" y="19200"/>
                    </a:lnTo>
                    <a:lnTo>
                      <a:pt x="6923" y="19200"/>
                    </a:lnTo>
                    <a:lnTo>
                      <a:pt x="5385" y="19200"/>
                    </a:lnTo>
                    <a:lnTo>
                      <a:pt x="5385" y="18400"/>
                    </a:lnTo>
                    <a:lnTo>
                      <a:pt x="4615" y="18400"/>
                    </a:lnTo>
                    <a:lnTo>
                      <a:pt x="3846" y="16800"/>
                    </a:lnTo>
                    <a:lnTo>
                      <a:pt x="3846" y="16000"/>
                    </a:lnTo>
                    <a:lnTo>
                      <a:pt x="2308" y="16000"/>
                    </a:lnTo>
                    <a:lnTo>
                      <a:pt x="2308" y="15200"/>
                    </a:lnTo>
                    <a:lnTo>
                      <a:pt x="1538" y="13600"/>
                    </a:lnTo>
                    <a:lnTo>
                      <a:pt x="1538" y="12800"/>
                    </a:lnTo>
                    <a:lnTo>
                      <a:pt x="1538" y="12000"/>
                    </a:lnTo>
                    <a:lnTo>
                      <a:pt x="1538" y="10400"/>
                    </a:lnTo>
                    <a:lnTo>
                      <a:pt x="0" y="9600"/>
                    </a:lnTo>
                    <a:lnTo>
                      <a:pt x="1538" y="9600"/>
                    </a:lnTo>
                    <a:lnTo>
                      <a:pt x="1538" y="8800"/>
                    </a:lnTo>
                    <a:lnTo>
                      <a:pt x="1538" y="7200"/>
                    </a:lnTo>
                    <a:lnTo>
                      <a:pt x="1538" y="6400"/>
                    </a:lnTo>
                    <a:lnTo>
                      <a:pt x="2308" y="4800"/>
                    </a:lnTo>
                    <a:lnTo>
                      <a:pt x="2308" y="4000"/>
                    </a:lnTo>
                    <a:lnTo>
                      <a:pt x="3846" y="4000"/>
                    </a:lnTo>
                    <a:lnTo>
                      <a:pt x="3846" y="3200"/>
                    </a:lnTo>
                    <a:lnTo>
                      <a:pt x="3846" y="1600"/>
                    </a:lnTo>
                    <a:lnTo>
                      <a:pt x="4615" y="1600"/>
                    </a:lnTo>
                    <a:lnTo>
                      <a:pt x="5385" y="1600"/>
                    </a:lnTo>
                    <a:lnTo>
                      <a:pt x="5385" y="800"/>
                    </a:lnTo>
                    <a:lnTo>
                      <a:pt x="6923" y="800"/>
                    </a:lnTo>
                    <a:lnTo>
                      <a:pt x="7692" y="800"/>
                    </a:lnTo>
                    <a:lnTo>
                      <a:pt x="8462" y="800"/>
                    </a:lnTo>
                    <a:lnTo>
                      <a:pt x="10000" y="800"/>
                    </a:lnTo>
                    <a:lnTo>
                      <a:pt x="10000" y="0"/>
                    </a:lnTo>
                    <a:lnTo>
                      <a:pt x="10769" y="800"/>
                    </a:lnTo>
                    <a:lnTo>
                      <a:pt x="11538" y="800"/>
                    </a:lnTo>
                    <a:lnTo>
                      <a:pt x="13077" y="800"/>
                    </a:lnTo>
                    <a:lnTo>
                      <a:pt x="13846" y="800"/>
                    </a:lnTo>
                    <a:lnTo>
                      <a:pt x="14615" y="800"/>
                    </a:lnTo>
                    <a:lnTo>
                      <a:pt x="16154" y="1600"/>
                    </a:lnTo>
                    <a:lnTo>
                      <a:pt x="16923" y="1600"/>
                    </a:lnTo>
                    <a:lnTo>
                      <a:pt x="18462" y="3200"/>
                    </a:lnTo>
                    <a:lnTo>
                      <a:pt x="18462" y="4000"/>
                    </a:lnTo>
                    <a:lnTo>
                      <a:pt x="19231" y="4800"/>
                    </a:lnTo>
                    <a:lnTo>
                      <a:pt x="19231" y="6400"/>
                    </a:lnTo>
                    <a:lnTo>
                      <a:pt x="19231" y="7200"/>
                    </a:lnTo>
                    <a:lnTo>
                      <a:pt x="19231" y="8800"/>
                    </a:lnTo>
                    <a:lnTo>
                      <a:pt x="19231" y="9600"/>
                    </a:lnTo>
                    <a:lnTo>
                      <a:pt x="19231" y="10400"/>
                    </a:lnTo>
                    <a:lnTo>
                      <a:pt x="19231" y="12000"/>
                    </a:lnTo>
                    <a:lnTo>
                      <a:pt x="19231" y="12800"/>
                    </a:lnTo>
                    <a:lnTo>
                      <a:pt x="19231" y="13600"/>
                    </a:lnTo>
                    <a:lnTo>
                      <a:pt x="19231" y="15200"/>
                    </a:lnTo>
                    <a:lnTo>
                      <a:pt x="18462" y="16000"/>
                    </a:lnTo>
                    <a:lnTo>
                      <a:pt x="18462" y="16800"/>
                    </a:lnTo>
                    <a:lnTo>
                      <a:pt x="16923" y="16800"/>
                    </a:lnTo>
                    <a:lnTo>
                      <a:pt x="16923" y="18400"/>
                    </a:lnTo>
                    <a:lnTo>
                      <a:pt x="16154" y="18400"/>
                    </a:lnTo>
                    <a:lnTo>
                      <a:pt x="14615" y="19200"/>
                    </a:lnTo>
                    <a:lnTo>
                      <a:pt x="13846" y="19200"/>
                    </a:lnTo>
                    <a:lnTo>
                      <a:pt x="13077" y="19200"/>
                    </a:lnTo>
                    <a:lnTo>
                      <a:pt x="11538" y="19200"/>
                    </a:lnTo>
                    <a:lnTo>
                      <a:pt x="10769" y="19200"/>
                    </a:lnTo>
                    <a:lnTo>
                      <a:pt x="10000" y="19200"/>
                    </a:lnTo>
                    <a:close/>
                  </a:path>
                </a:pathLst>
              </a:custGeom>
              <a:solidFill>
                <a:srgbClr val="0000FF"/>
              </a:solidFill>
              <a:ln w="12065">
                <a:solidFill>
                  <a:srgbClr val="0000FF"/>
                </a:solidFill>
                <a:round/>
                <a:headEnd/>
                <a:tailEnd/>
              </a:ln>
            </p:spPr>
            <p:txBody>
              <a:bodyPr/>
              <a:lstStyle/>
              <a:p>
                <a:endParaRPr lang="en-US"/>
              </a:p>
            </p:txBody>
          </p:sp>
        </p:grpSp>
        <p:grpSp>
          <p:nvGrpSpPr>
            <p:cNvPr id="339035" name="Group 237"/>
            <p:cNvGrpSpPr>
              <a:grpSpLocks/>
            </p:cNvGrpSpPr>
            <p:nvPr/>
          </p:nvGrpSpPr>
          <p:grpSpPr bwMode="auto">
            <a:xfrm>
              <a:off x="4661" y="2141"/>
              <a:ext cx="724" cy="1728"/>
              <a:chOff x="4661" y="2141"/>
              <a:chExt cx="724" cy="1728"/>
            </a:xfrm>
          </p:grpSpPr>
          <p:sp>
            <p:nvSpPr>
              <p:cNvPr id="339036" name="Freeform 51"/>
              <p:cNvSpPr>
                <a:spLocks/>
              </p:cNvSpPr>
              <p:nvPr/>
            </p:nvSpPr>
            <p:spPr bwMode="auto">
              <a:xfrm>
                <a:off x="4661" y="2141"/>
                <a:ext cx="17" cy="16"/>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00"/>
                    </a:moveTo>
                    <a:lnTo>
                      <a:pt x="10000" y="19200"/>
                    </a:lnTo>
                    <a:lnTo>
                      <a:pt x="8462" y="19200"/>
                    </a:lnTo>
                    <a:lnTo>
                      <a:pt x="7692" y="19200"/>
                    </a:lnTo>
                    <a:lnTo>
                      <a:pt x="6923" y="19200"/>
                    </a:lnTo>
                    <a:lnTo>
                      <a:pt x="5385" y="19200"/>
                    </a:lnTo>
                    <a:lnTo>
                      <a:pt x="5385" y="18400"/>
                    </a:lnTo>
                    <a:lnTo>
                      <a:pt x="4615" y="18400"/>
                    </a:lnTo>
                    <a:lnTo>
                      <a:pt x="3077" y="16800"/>
                    </a:lnTo>
                    <a:lnTo>
                      <a:pt x="3077" y="16000"/>
                    </a:lnTo>
                    <a:lnTo>
                      <a:pt x="2308" y="16000"/>
                    </a:lnTo>
                    <a:lnTo>
                      <a:pt x="2308" y="15200"/>
                    </a:lnTo>
                    <a:lnTo>
                      <a:pt x="1538" y="13600"/>
                    </a:lnTo>
                    <a:lnTo>
                      <a:pt x="1538" y="12800"/>
                    </a:lnTo>
                    <a:lnTo>
                      <a:pt x="1538" y="12000"/>
                    </a:lnTo>
                    <a:lnTo>
                      <a:pt x="1538" y="10400"/>
                    </a:lnTo>
                    <a:lnTo>
                      <a:pt x="0" y="9600"/>
                    </a:lnTo>
                    <a:lnTo>
                      <a:pt x="1538" y="9600"/>
                    </a:lnTo>
                    <a:lnTo>
                      <a:pt x="1538" y="8800"/>
                    </a:lnTo>
                    <a:lnTo>
                      <a:pt x="1538" y="7200"/>
                    </a:lnTo>
                    <a:lnTo>
                      <a:pt x="1538" y="6400"/>
                    </a:lnTo>
                    <a:lnTo>
                      <a:pt x="2308" y="4800"/>
                    </a:lnTo>
                    <a:lnTo>
                      <a:pt x="2308" y="4000"/>
                    </a:lnTo>
                    <a:lnTo>
                      <a:pt x="3077" y="4000"/>
                    </a:lnTo>
                    <a:lnTo>
                      <a:pt x="3077" y="3200"/>
                    </a:lnTo>
                    <a:lnTo>
                      <a:pt x="3077" y="1600"/>
                    </a:lnTo>
                    <a:lnTo>
                      <a:pt x="4615" y="1600"/>
                    </a:lnTo>
                    <a:lnTo>
                      <a:pt x="5385" y="1600"/>
                    </a:lnTo>
                    <a:lnTo>
                      <a:pt x="5385" y="800"/>
                    </a:lnTo>
                    <a:lnTo>
                      <a:pt x="6923" y="800"/>
                    </a:lnTo>
                    <a:lnTo>
                      <a:pt x="7692" y="800"/>
                    </a:lnTo>
                    <a:lnTo>
                      <a:pt x="8462" y="800"/>
                    </a:lnTo>
                    <a:lnTo>
                      <a:pt x="10000" y="800"/>
                    </a:lnTo>
                    <a:lnTo>
                      <a:pt x="10000" y="0"/>
                    </a:lnTo>
                    <a:lnTo>
                      <a:pt x="10769" y="800"/>
                    </a:lnTo>
                    <a:lnTo>
                      <a:pt x="11538" y="800"/>
                    </a:lnTo>
                    <a:lnTo>
                      <a:pt x="13077" y="800"/>
                    </a:lnTo>
                    <a:lnTo>
                      <a:pt x="13846" y="800"/>
                    </a:lnTo>
                    <a:lnTo>
                      <a:pt x="14615" y="800"/>
                    </a:lnTo>
                    <a:lnTo>
                      <a:pt x="16154" y="1600"/>
                    </a:lnTo>
                    <a:lnTo>
                      <a:pt x="16923" y="1600"/>
                    </a:lnTo>
                    <a:lnTo>
                      <a:pt x="17692" y="3200"/>
                    </a:lnTo>
                    <a:lnTo>
                      <a:pt x="17692" y="4000"/>
                    </a:lnTo>
                    <a:lnTo>
                      <a:pt x="19231" y="4800"/>
                    </a:lnTo>
                    <a:lnTo>
                      <a:pt x="19231" y="6400"/>
                    </a:lnTo>
                    <a:lnTo>
                      <a:pt x="19231" y="7200"/>
                    </a:lnTo>
                    <a:lnTo>
                      <a:pt x="19231" y="8800"/>
                    </a:lnTo>
                    <a:lnTo>
                      <a:pt x="19231" y="9600"/>
                    </a:lnTo>
                    <a:lnTo>
                      <a:pt x="19231" y="10400"/>
                    </a:lnTo>
                    <a:lnTo>
                      <a:pt x="19231" y="12000"/>
                    </a:lnTo>
                    <a:lnTo>
                      <a:pt x="19231" y="12800"/>
                    </a:lnTo>
                    <a:lnTo>
                      <a:pt x="19231" y="13600"/>
                    </a:lnTo>
                    <a:lnTo>
                      <a:pt x="19231" y="15200"/>
                    </a:lnTo>
                    <a:lnTo>
                      <a:pt x="17692" y="16000"/>
                    </a:lnTo>
                    <a:lnTo>
                      <a:pt x="17692" y="16800"/>
                    </a:lnTo>
                    <a:lnTo>
                      <a:pt x="16923" y="16800"/>
                    </a:lnTo>
                    <a:lnTo>
                      <a:pt x="16923" y="18400"/>
                    </a:lnTo>
                    <a:lnTo>
                      <a:pt x="16154" y="18400"/>
                    </a:lnTo>
                    <a:lnTo>
                      <a:pt x="14615" y="19200"/>
                    </a:lnTo>
                    <a:lnTo>
                      <a:pt x="13846" y="19200"/>
                    </a:lnTo>
                    <a:lnTo>
                      <a:pt x="13077" y="19200"/>
                    </a:lnTo>
                    <a:lnTo>
                      <a:pt x="11538" y="19200"/>
                    </a:lnTo>
                    <a:lnTo>
                      <a:pt x="10769" y="19200"/>
                    </a:lnTo>
                    <a:lnTo>
                      <a:pt x="10000" y="19200"/>
                    </a:lnTo>
                    <a:close/>
                  </a:path>
                </a:pathLst>
              </a:custGeom>
              <a:solidFill>
                <a:srgbClr val="0000FF"/>
              </a:solidFill>
              <a:ln w="0">
                <a:solidFill>
                  <a:srgbClr val="0000FF"/>
                </a:solidFill>
                <a:round/>
                <a:headEnd/>
                <a:tailEnd/>
              </a:ln>
            </p:spPr>
            <p:txBody>
              <a:bodyPr/>
              <a:lstStyle/>
              <a:p>
                <a:endParaRPr lang="en-US"/>
              </a:p>
            </p:txBody>
          </p:sp>
          <p:sp>
            <p:nvSpPr>
              <p:cNvPr id="339037" name="Freeform 52"/>
              <p:cNvSpPr>
                <a:spLocks/>
              </p:cNvSpPr>
              <p:nvPr/>
            </p:nvSpPr>
            <p:spPr bwMode="auto">
              <a:xfrm>
                <a:off x="4661" y="2141"/>
                <a:ext cx="17" cy="16"/>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00"/>
                    </a:moveTo>
                    <a:lnTo>
                      <a:pt x="10000" y="19200"/>
                    </a:lnTo>
                    <a:lnTo>
                      <a:pt x="8462" y="19200"/>
                    </a:lnTo>
                    <a:lnTo>
                      <a:pt x="7692" y="19200"/>
                    </a:lnTo>
                    <a:lnTo>
                      <a:pt x="6923" y="19200"/>
                    </a:lnTo>
                    <a:lnTo>
                      <a:pt x="5385" y="19200"/>
                    </a:lnTo>
                    <a:lnTo>
                      <a:pt x="5385" y="18400"/>
                    </a:lnTo>
                    <a:lnTo>
                      <a:pt x="4615" y="18400"/>
                    </a:lnTo>
                    <a:lnTo>
                      <a:pt x="3077" y="16800"/>
                    </a:lnTo>
                    <a:lnTo>
                      <a:pt x="3077" y="16000"/>
                    </a:lnTo>
                    <a:lnTo>
                      <a:pt x="2308" y="16000"/>
                    </a:lnTo>
                    <a:lnTo>
                      <a:pt x="2308" y="15200"/>
                    </a:lnTo>
                    <a:lnTo>
                      <a:pt x="1538" y="13600"/>
                    </a:lnTo>
                    <a:lnTo>
                      <a:pt x="1538" y="12800"/>
                    </a:lnTo>
                    <a:lnTo>
                      <a:pt x="1538" y="12000"/>
                    </a:lnTo>
                    <a:lnTo>
                      <a:pt x="1538" y="10400"/>
                    </a:lnTo>
                    <a:lnTo>
                      <a:pt x="0" y="9600"/>
                    </a:lnTo>
                    <a:lnTo>
                      <a:pt x="1538" y="9600"/>
                    </a:lnTo>
                    <a:lnTo>
                      <a:pt x="1538" y="8800"/>
                    </a:lnTo>
                    <a:lnTo>
                      <a:pt x="1538" y="7200"/>
                    </a:lnTo>
                    <a:lnTo>
                      <a:pt x="1538" y="6400"/>
                    </a:lnTo>
                    <a:lnTo>
                      <a:pt x="2308" y="4800"/>
                    </a:lnTo>
                    <a:lnTo>
                      <a:pt x="2308" y="4000"/>
                    </a:lnTo>
                    <a:lnTo>
                      <a:pt x="3077" y="4000"/>
                    </a:lnTo>
                    <a:lnTo>
                      <a:pt x="3077" y="3200"/>
                    </a:lnTo>
                    <a:lnTo>
                      <a:pt x="3077" y="1600"/>
                    </a:lnTo>
                    <a:lnTo>
                      <a:pt x="4615" y="1600"/>
                    </a:lnTo>
                    <a:lnTo>
                      <a:pt x="5385" y="1600"/>
                    </a:lnTo>
                    <a:lnTo>
                      <a:pt x="5385" y="800"/>
                    </a:lnTo>
                    <a:lnTo>
                      <a:pt x="6923" y="800"/>
                    </a:lnTo>
                    <a:lnTo>
                      <a:pt x="7692" y="800"/>
                    </a:lnTo>
                    <a:lnTo>
                      <a:pt x="8462" y="800"/>
                    </a:lnTo>
                    <a:lnTo>
                      <a:pt x="10000" y="800"/>
                    </a:lnTo>
                    <a:lnTo>
                      <a:pt x="10000" y="0"/>
                    </a:lnTo>
                    <a:lnTo>
                      <a:pt x="10769" y="800"/>
                    </a:lnTo>
                    <a:lnTo>
                      <a:pt x="11538" y="800"/>
                    </a:lnTo>
                    <a:lnTo>
                      <a:pt x="13077" y="800"/>
                    </a:lnTo>
                    <a:lnTo>
                      <a:pt x="13846" y="800"/>
                    </a:lnTo>
                    <a:lnTo>
                      <a:pt x="14615" y="800"/>
                    </a:lnTo>
                    <a:lnTo>
                      <a:pt x="16154" y="1600"/>
                    </a:lnTo>
                    <a:lnTo>
                      <a:pt x="16923" y="1600"/>
                    </a:lnTo>
                    <a:lnTo>
                      <a:pt x="17692" y="3200"/>
                    </a:lnTo>
                    <a:lnTo>
                      <a:pt x="17692" y="4000"/>
                    </a:lnTo>
                    <a:lnTo>
                      <a:pt x="19231" y="4800"/>
                    </a:lnTo>
                    <a:lnTo>
                      <a:pt x="19231" y="6400"/>
                    </a:lnTo>
                    <a:lnTo>
                      <a:pt x="19231" y="7200"/>
                    </a:lnTo>
                    <a:lnTo>
                      <a:pt x="19231" y="8800"/>
                    </a:lnTo>
                    <a:lnTo>
                      <a:pt x="19231" y="9600"/>
                    </a:lnTo>
                    <a:lnTo>
                      <a:pt x="19231" y="10400"/>
                    </a:lnTo>
                    <a:lnTo>
                      <a:pt x="19231" y="12000"/>
                    </a:lnTo>
                    <a:lnTo>
                      <a:pt x="19231" y="12800"/>
                    </a:lnTo>
                    <a:lnTo>
                      <a:pt x="19231" y="13600"/>
                    </a:lnTo>
                    <a:lnTo>
                      <a:pt x="19231" y="15200"/>
                    </a:lnTo>
                    <a:lnTo>
                      <a:pt x="17692" y="16000"/>
                    </a:lnTo>
                    <a:lnTo>
                      <a:pt x="17692" y="16800"/>
                    </a:lnTo>
                    <a:lnTo>
                      <a:pt x="16923" y="16800"/>
                    </a:lnTo>
                    <a:lnTo>
                      <a:pt x="16923" y="18400"/>
                    </a:lnTo>
                    <a:lnTo>
                      <a:pt x="16154" y="18400"/>
                    </a:lnTo>
                    <a:lnTo>
                      <a:pt x="14615" y="19200"/>
                    </a:lnTo>
                    <a:lnTo>
                      <a:pt x="13846" y="19200"/>
                    </a:lnTo>
                    <a:lnTo>
                      <a:pt x="13077" y="19200"/>
                    </a:lnTo>
                    <a:lnTo>
                      <a:pt x="11538" y="19200"/>
                    </a:lnTo>
                    <a:lnTo>
                      <a:pt x="10769" y="19200"/>
                    </a:lnTo>
                    <a:lnTo>
                      <a:pt x="10000" y="19200"/>
                    </a:lnTo>
                    <a:close/>
                  </a:path>
                </a:pathLst>
              </a:custGeom>
              <a:solidFill>
                <a:srgbClr val="0000FF"/>
              </a:solidFill>
              <a:ln w="12065">
                <a:solidFill>
                  <a:srgbClr val="0000FF"/>
                </a:solidFill>
                <a:round/>
                <a:headEnd/>
                <a:tailEnd/>
              </a:ln>
            </p:spPr>
            <p:txBody>
              <a:bodyPr/>
              <a:lstStyle/>
              <a:p>
                <a:endParaRPr lang="en-US"/>
              </a:p>
            </p:txBody>
          </p:sp>
          <p:sp>
            <p:nvSpPr>
              <p:cNvPr id="339038" name="Freeform 53"/>
              <p:cNvSpPr>
                <a:spLocks/>
              </p:cNvSpPr>
              <p:nvPr/>
            </p:nvSpPr>
            <p:spPr bwMode="auto">
              <a:xfrm>
                <a:off x="4661" y="2710"/>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00"/>
                    </a:moveTo>
                    <a:lnTo>
                      <a:pt x="10000" y="19200"/>
                    </a:lnTo>
                    <a:lnTo>
                      <a:pt x="8462" y="19200"/>
                    </a:lnTo>
                    <a:lnTo>
                      <a:pt x="7692" y="19200"/>
                    </a:lnTo>
                    <a:lnTo>
                      <a:pt x="6923" y="19200"/>
                    </a:lnTo>
                    <a:lnTo>
                      <a:pt x="5385" y="19200"/>
                    </a:lnTo>
                    <a:lnTo>
                      <a:pt x="5385" y="18400"/>
                    </a:lnTo>
                    <a:lnTo>
                      <a:pt x="4615" y="18400"/>
                    </a:lnTo>
                    <a:lnTo>
                      <a:pt x="3077" y="17600"/>
                    </a:lnTo>
                    <a:lnTo>
                      <a:pt x="3077" y="16000"/>
                    </a:lnTo>
                    <a:lnTo>
                      <a:pt x="2308" y="16000"/>
                    </a:lnTo>
                    <a:lnTo>
                      <a:pt x="2308" y="15200"/>
                    </a:lnTo>
                    <a:lnTo>
                      <a:pt x="1538" y="14400"/>
                    </a:lnTo>
                    <a:lnTo>
                      <a:pt x="1538" y="12800"/>
                    </a:lnTo>
                    <a:lnTo>
                      <a:pt x="1538" y="12000"/>
                    </a:lnTo>
                    <a:lnTo>
                      <a:pt x="1538" y="11200"/>
                    </a:lnTo>
                    <a:lnTo>
                      <a:pt x="0" y="9600"/>
                    </a:lnTo>
                    <a:lnTo>
                      <a:pt x="1538" y="9600"/>
                    </a:lnTo>
                    <a:lnTo>
                      <a:pt x="1538" y="8800"/>
                    </a:lnTo>
                    <a:lnTo>
                      <a:pt x="1538" y="7200"/>
                    </a:lnTo>
                    <a:lnTo>
                      <a:pt x="1538" y="6400"/>
                    </a:lnTo>
                    <a:lnTo>
                      <a:pt x="2308" y="5600"/>
                    </a:lnTo>
                    <a:lnTo>
                      <a:pt x="2308" y="4000"/>
                    </a:lnTo>
                    <a:lnTo>
                      <a:pt x="3077" y="4000"/>
                    </a:lnTo>
                    <a:lnTo>
                      <a:pt x="3077" y="3200"/>
                    </a:lnTo>
                    <a:lnTo>
                      <a:pt x="3077" y="2400"/>
                    </a:lnTo>
                    <a:lnTo>
                      <a:pt x="4615" y="2400"/>
                    </a:lnTo>
                    <a:lnTo>
                      <a:pt x="5385" y="2400"/>
                    </a:lnTo>
                    <a:lnTo>
                      <a:pt x="5385" y="800"/>
                    </a:lnTo>
                    <a:lnTo>
                      <a:pt x="6923" y="800"/>
                    </a:lnTo>
                    <a:lnTo>
                      <a:pt x="7692" y="800"/>
                    </a:lnTo>
                    <a:lnTo>
                      <a:pt x="8462" y="800"/>
                    </a:lnTo>
                    <a:lnTo>
                      <a:pt x="10000" y="800"/>
                    </a:lnTo>
                    <a:lnTo>
                      <a:pt x="10000" y="0"/>
                    </a:lnTo>
                    <a:lnTo>
                      <a:pt x="10769" y="800"/>
                    </a:lnTo>
                    <a:lnTo>
                      <a:pt x="11538" y="800"/>
                    </a:lnTo>
                    <a:lnTo>
                      <a:pt x="13077" y="800"/>
                    </a:lnTo>
                    <a:lnTo>
                      <a:pt x="13846" y="800"/>
                    </a:lnTo>
                    <a:lnTo>
                      <a:pt x="14615" y="800"/>
                    </a:lnTo>
                    <a:lnTo>
                      <a:pt x="16154" y="2400"/>
                    </a:lnTo>
                    <a:lnTo>
                      <a:pt x="16923" y="2400"/>
                    </a:lnTo>
                    <a:lnTo>
                      <a:pt x="17692" y="3200"/>
                    </a:lnTo>
                    <a:lnTo>
                      <a:pt x="17692" y="4000"/>
                    </a:lnTo>
                    <a:lnTo>
                      <a:pt x="19231" y="5600"/>
                    </a:lnTo>
                    <a:lnTo>
                      <a:pt x="19231" y="6400"/>
                    </a:lnTo>
                    <a:lnTo>
                      <a:pt x="19231" y="7200"/>
                    </a:lnTo>
                    <a:lnTo>
                      <a:pt x="19231" y="8800"/>
                    </a:lnTo>
                    <a:lnTo>
                      <a:pt x="19231" y="9600"/>
                    </a:lnTo>
                    <a:lnTo>
                      <a:pt x="19231" y="11200"/>
                    </a:lnTo>
                    <a:lnTo>
                      <a:pt x="19231" y="12000"/>
                    </a:lnTo>
                    <a:lnTo>
                      <a:pt x="19231" y="12800"/>
                    </a:lnTo>
                    <a:lnTo>
                      <a:pt x="19231" y="14400"/>
                    </a:lnTo>
                    <a:lnTo>
                      <a:pt x="19231" y="15200"/>
                    </a:lnTo>
                    <a:lnTo>
                      <a:pt x="17692" y="16000"/>
                    </a:lnTo>
                    <a:lnTo>
                      <a:pt x="17692" y="17600"/>
                    </a:lnTo>
                    <a:lnTo>
                      <a:pt x="16923" y="17600"/>
                    </a:lnTo>
                    <a:lnTo>
                      <a:pt x="16923" y="18400"/>
                    </a:lnTo>
                    <a:lnTo>
                      <a:pt x="16154" y="18400"/>
                    </a:lnTo>
                    <a:lnTo>
                      <a:pt x="14615" y="19200"/>
                    </a:lnTo>
                    <a:lnTo>
                      <a:pt x="13846" y="19200"/>
                    </a:lnTo>
                    <a:lnTo>
                      <a:pt x="13077" y="19200"/>
                    </a:lnTo>
                    <a:lnTo>
                      <a:pt x="11538" y="19200"/>
                    </a:lnTo>
                    <a:lnTo>
                      <a:pt x="10769" y="19200"/>
                    </a:lnTo>
                    <a:lnTo>
                      <a:pt x="10000" y="19200"/>
                    </a:lnTo>
                    <a:close/>
                  </a:path>
                </a:pathLst>
              </a:custGeom>
              <a:solidFill>
                <a:srgbClr val="0000FF"/>
              </a:solidFill>
              <a:ln w="0">
                <a:solidFill>
                  <a:srgbClr val="0000FF"/>
                </a:solidFill>
                <a:round/>
                <a:headEnd/>
                <a:tailEnd/>
              </a:ln>
            </p:spPr>
            <p:txBody>
              <a:bodyPr/>
              <a:lstStyle/>
              <a:p>
                <a:endParaRPr lang="en-US"/>
              </a:p>
            </p:txBody>
          </p:sp>
          <p:sp>
            <p:nvSpPr>
              <p:cNvPr id="339039" name="Freeform 54"/>
              <p:cNvSpPr>
                <a:spLocks/>
              </p:cNvSpPr>
              <p:nvPr/>
            </p:nvSpPr>
            <p:spPr bwMode="auto">
              <a:xfrm>
                <a:off x="4661" y="2710"/>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00"/>
                    </a:moveTo>
                    <a:lnTo>
                      <a:pt x="10000" y="19200"/>
                    </a:lnTo>
                    <a:lnTo>
                      <a:pt x="8462" y="19200"/>
                    </a:lnTo>
                    <a:lnTo>
                      <a:pt x="7692" y="19200"/>
                    </a:lnTo>
                    <a:lnTo>
                      <a:pt x="6923" y="19200"/>
                    </a:lnTo>
                    <a:lnTo>
                      <a:pt x="5385" y="19200"/>
                    </a:lnTo>
                    <a:lnTo>
                      <a:pt x="5385" y="18400"/>
                    </a:lnTo>
                    <a:lnTo>
                      <a:pt x="4615" y="18400"/>
                    </a:lnTo>
                    <a:lnTo>
                      <a:pt x="3077" y="17600"/>
                    </a:lnTo>
                    <a:lnTo>
                      <a:pt x="3077" y="16000"/>
                    </a:lnTo>
                    <a:lnTo>
                      <a:pt x="2308" y="16000"/>
                    </a:lnTo>
                    <a:lnTo>
                      <a:pt x="2308" y="15200"/>
                    </a:lnTo>
                    <a:lnTo>
                      <a:pt x="1538" y="14400"/>
                    </a:lnTo>
                    <a:lnTo>
                      <a:pt x="1538" y="12800"/>
                    </a:lnTo>
                    <a:lnTo>
                      <a:pt x="1538" y="12000"/>
                    </a:lnTo>
                    <a:lnTo>
                      <a:pt x="1538" y="11200"/>
                    </a:lnTo>
                    <a:lnTo>
                      <a:pt x="0" y="9600"/>
                    </a:lnTo>
                    <a:lnTo>
                      <a:pt x="1538" y="9600"/>
                    </a:lnTo>
                    <a:lnTo>
                      <a:pt x="1538" y="8800"/>
                    </a:lnTo>
                    <a:lnTo>
                      <a:pt x="1538" y="7200"/>
                    </a:lnTo>
                    <a:lnTo>
                      <a:pt x="1538" y="6400"/>
                    </a:lnTo>
                    <a:lnTo>
                      <a:pt x="2308" y="5600"/>
                    </a:lnTo>
                    <a:lnTo>
                      <a:pt x="2308" y="4000"/>
                    </a:lnTo>
                    <a:lnTo>
                      <a:pt x="3077" y="4000"/>
                    </a:lnTo>
                    <a:lnTo>
                      <a:pt x="3077" y="3200"/>
                    </a:lnTo>
                    <a:lnTo>
                      <a:pt x="3077" y="2400"/>
                    </a:lnTo>
                    <a:lnTo>
                      <a:pt x="4615" y="2400"/>
                    </a:lnTo>
                    <a:lnTo>
                      <a:pt x="5385" y="2400"/>
                    </a:lnTo>
                    <a:lnTo>
                      <a:pt x="5385" y="800"/>
                    </a:lnTo>
                    <a:lnTo>
                      <a:pt x="6923" y="800"/>
                    </a:lnTo>
                    <a:lnTo>
                      <a:pt x="7692" y="800"/>
                    </a:lnTo>
                    <a:lnTo>
                      <a:pt x="8462" y="800"/>
                    </a:lnTo>
                    <a:lnTo>
                      <a:pt x="10000" y="800"/>
                    </a:lnTo>
                    <a:lnTo>
                      <a:pt x="10000" y="0"/>
                    </a:lnTo>
                    <a:lnTo>
                      <a:pt x="10769" y="800"/>
                    </a:lnTo>
                    <a:lnTo>
                      <a:pt x="11538" y="800"/>
                    </a:lnTo>
                    <a:lnTo>
                      <a:pt x="13077" y="800"/>
                    </a:lnTo>
                    <a:lnTo>
                      <a:pt x="13846" y="800"/>
                    </a:lnTo>
                    <a:lnTo>
                      <a:pt x="14615" y="800"/>
                    </a:lnTo>
                    <a:lnTo>
                      <a:pt x="16154" y="2400"/>
                    </a:lnTo>
                    <a:lnTo>
                      <a:pt x="16923" y="2400"/>
                    </a:lnTo>
                    <a:lnTo>
                      <a:pt x="17692" y="3200"/>
                    </a:lnTo>
                    <a:lnTo>
                      <a:pt x="17692" y="4000"/>
                    </a:lnTo>
                    <a:lnTo>
                      <a:pt x="19231" y="5600"/>
                    </a:lnTo>
                    <a:lnTo>
                      <a:pt x="19231" y="6400"/>
                    </a:lnTo>
                    <a:lnTo>
                      <a:pt x="19231" y="7200"/>
                    </a:lnTo>
                    <a:lnTo>
                      <a:pt x="19231" y="8800"/>
                    </a:lnTo>
                    <a:lnTo>
                      <a:pt x="19231" y="9600"/>
                    </a:lnTo>
                    <a:lnTo>
                      <a:pt x="19231" y="11200"/>
                    </a:lnTo>
                    <a:lnTo>
                      <a:pt x="19231" y="12000"/>
                    </a:lnTo>
                    <a:lnTo>
                      <a:pt x="19231" y="12800"/>
                    </a:lnTo>
                    <a:lnTo>
                      <a:pt x="19231" y="14400"/>
                    </a:lnTo>
                    <a:lnTo>
                      <a:pt x="19231" y="15200"/>
                    </a:lnTo>
                    <a:lnTo>
                      <a:pt x="17692" y="16000"/>
                    </a:lnTo>
                    <a:lnTo>
                      <a:pt x="17692" y="17600"/>
                    </a:lnTo>
                    <a:lnTo>
                      <a:pt x="16923" y="17600"/>
                    </a:lnTo>
                    <a:lnTo>
                      <a:pt x="16923" y="18400"/>
                    </a:lnTo>
                    <a:lnTo>
                      <a:pt x="16154" y="18400"/>
                    </a:lnTo>
                    <a:lnTo>
                      <a:pt x="14615" y="19200"/>
                    </a:lnTo>
                    <a:lnTo>
                      <a:pt x="13846" y="19200"/>
                    </a:lnTo>
                    <a:lnTo>
                      <a:pt x="13077" y="19200"/>
                    </a:lnTo>
                    <a:lnTo>
                      <a:pt x="11538" y="19200"/>
                    </a:lnTo>
                    <a:lnTo>
                      <a:pt x="10769" y="19200"/>
                    </a:lnTo>
                    <a:lnTo>
                      <a:pt x="10000" y="19200"/>
                    </a:lnTo>
                    <a:close/>
                  </a:path>
                </a:pathLst>
              </a:custGeom>
              <a:solidFill>
                <a:srgbClr val="0000FF"/>
              </a:solidFill>
              <a:ln w="12065">
                <a:solidFill>
                  <a:srgbClr val="0000FF"/>
                </a:solidFill>
                <a:round/>
                <a:headEnd/>
                <a:tailEnd/>
              </a:ln>
            </p:spPr>
            <p:txBody>
              <a:bodyPr/>
              <a:lstStyle/>
              <a:p>
                <a:endParaRPr lang="en-US"/>
              </a:p>
            </p:txBody>
          </p:sp>
          <p:sp>
            <p:nvSpPr>
              <p:cNvPr id="339040" name="Freeform 55"/>
              <p:cNvSpPr>
                <a:spLocks/>
              </p:cNvSpPr>
              <p:nvPr/>
            </p:nvSpPr>
            <p:spPr bwMode="auto">
              <a:xfrm>
                <a:off x="4661" y="3282"/>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7692"/>
                    </a:lnTo>
                    <a:lnTo>
                      <a:pt x="4615" y="17692"/>
                    </a:lnTo>
                    <a:lnTo>
                      <a:pt x="3077" y="16923"/>
                    </a:lnTo>
                    <a:lnTo>
                      <a:pt x="3077"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154"/>
                    </a:lnTo>
                    <a:lnTo>
                      <a:pt x="2308" y="5385"/>
                    </a:lnTo>
                    <a:lnTo>
                      <a:pt x="2308" y="4615"/>
                    </a:lnTo>
                    <a:lnTo>
                      <a:pt x="3077" y="4615"/>
                    </a:lnTo>
                    <a:lnTo>
                      <a:pt x="3077" y="3077"/>
                    </a:lnTo>
                    <a:lnTo>
                      <a:pt x="3077"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7692" y="3077"/>
                    </a:lnTo>
                    <a:lnTo>
                      <a:pt x="17692" y="4615"/>
                    </a:lnTo>
                    <a:lnTo>
                      <a:pt x="19231" y="5385"/>
                    </a:lnTo>
                    <a:lnTo>
                      <a:pt x="19231" y="6154"/>
                    </a:lnTo>
                    <a:lnTo>
                      <a:pt x="19231" y="7692"/>
                    </a:lnTo>
                    <a:lnTo>
                      <a:pt x="19231" y="8462"/>
                    </a:lnTo>
                    <a:lnTo>
                      <a:pt x="19231" y="10000"/>
                    </a:lnTo>
                    <a:lnTo>
                      <a:pt x="19231" y="10769"/>
                    </a:lnTo>
                    <a:lnTo>
                      <a:pt x="19231" y="11538"/>
                    </a:lnTo>
                    <a:lnTo>
                      <a:pt x="19231" y="13077"/>
                    </a:lnTo>
                    <a:lnTo>
                      <a:pt x="19231" y="13846"/>
                    </a:lnTo>
                    <a:lnTo>
                      <a:pt x="19231" y="14615"/>
                    </a:lnTo>
                    <a:lnTo>
                      <a:pt x="17692" y="16154"/>
                    </a:lnTo>
                    <a:lnTo>
                      <a:pt x="17692" y="16923"/>
                    </a:lnTo>
                    <a:lnTo>
                      <a:pt x="16923" y="16923"/>
                    </a:lnTo>
                    <a:lnTo>
                      <a:pt x="16923" y="17692"/>
                    </a:lnTo>
                    <a:lnTo>
                      <a:pt x="16154" y="17692"/>
                    </a:lnTo>
                    <a:lnTo>
                      <a:pt x="14615" y="19231"/>
                    </a:lnTo>
                    <a:lnTo>
                      <a:pt x="13846" y="19231"/>
                    </a:lnTo>
                    <a:lnTo>
                      <a:pt x="13077" y="19231"/>
                    </a:lnTo>
                    <a:lnTo>
                      <a:pt x="11538" y="19231"/>
                    </a:lnTo>
                    <a:lnTo>
                      <a:pt x="10769" y="19231"/>
                    </a:lnTo>
                    <a:lnTo>
                      <a:pt x="10000" y="19231"/>
                    </a:lnTo>
                    <a:close/>
                  </a:path>
                </a:pathLst>
              </a:custGeom>
              <a:solidFill>
                <a:srgbClr val="0000FF"/>
              </a:solidFill>
              <a:ln w="0">
                <a:solidFill>
                  <a:srgbClr val="0000FF"/>
                </a:solidFill>
                <a:round/>
                <a:headEnd/>
                <a:tailEnd/>
              </a:ln>
            </p:spPr>
            <p:txBody>
              <a:bodyPr/>
              <a:lstStyle/>
              <a:p>
                <a:endParaRPr lang="en-US"/>
              </a:p>
            </p:txBody>
          </p:sp>
          <p:sp>
            <p:nvSpPr>
              <p:cNvPr id="339041" name="Freeform 56"/>
              <p:cNvSpPr>
                <a:spLocks/>
              </p:cNvSpPr>
              <p:nvPr/>
            </p:nvSpPr>
            <p:spPr bwMode="auto">
              <a:xfrm>
                <a:off x="4661" y="3282"/>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7692"/>
                    </a:lnTo>
                    <a:lnTo>
                      <a:pt x="4615" y="17692"/>
                    </a:lnTo>
                    <a:lnTo>
                      <a:pt x="3077" y="16923"/>
                    </a:lnTo>
                    <a:lnTo>
                      <a:pt x="3077"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154"/>
                    </a:lnTo>
                    <a:lnTo>
                      <a:pt x="2308" y="5385"/>
                    </a:lnTo>
                    <a:lnTo>
                      <a:pt x="2308" y="4615"/>
                    </a:lnTo>
                    <a:lnTo>
                      <a:pt x="3077" y="4615"/>
                    </a:lnTo>
                    <a:lnTo>
                      <a:pt x="3077" y="3077"/>
                    </a:lnTo>
                    <a:lnTo>
                      <a:pt x="3077"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7692" y="3077"/>
                    </a:lnTo>
                    <a:lnTo>
                      <a:pt x="17692" y="4615"/>
                    </a:lnTo>
                    <a:lnTo>
                      <a:pt x="19231" y="5385"/>
                    </a:lnTo>
                    <a:lnTo>
                      <a:pt x="19231" y="6154"/>
                    </a:lnTo>
                    <a:lnTo>
                      <a:pt x="19231" y="7692"/>
                    </a:lnTo>
                    <a:lnTo>
                      <a:pt x="19231" y="8462"/>
                    </a:lnTo>
                    <a:lnTo>
                      <a:pt x="19231" y="10000"/>
                    </a:lnTo>
                    <a:lnTo>
                      <a:pt x="19231" y="10769"/>
                    </a:lnTo>
                    <a:lnTo>
                      <a:pt x="19231" y="11538"/>
                    </a:lnTo>
                    <a:lnTo>
                      <a:pt x="19231" y="13077"/>
                    </a:lnTo>
                    <a:lnTo>
                      <a:pt x="19231" y="13846"/>
                    </a:lnTo>
                    <a:lnTo>
                      <a:pt x="19231" y="14615"/>
                    </a:lnTo>
                    <a:lnTo>
                      <a:pt x="17692" y="16154"/>
                    </a:lnTo>
                    <a:lnTo>
                      <a:pt x="17692" y="16923"/>
                    </a:lnTo>
                    <a:lnTo>
                      <a:pt x="16923" y="16923"/>
                    </a:lnTo>
                    <a:lnTo>
                      <a:pt x="16923" y="17692"/>
                    </a:lnTo>
                    <a:lnTo>
                      <a:pt x="16154" y="17692"/>
                    </a:lnTo>
                    <a:lnTo>
                      <a:pt x="14615" y="19231"/>
                    </a:lnTo>
                    <a:lnTo>
                      <a:pt x="13846" y="19231"/>
                    </a:lnTo>
                    <a:lnTo>
                      <a:pt x="13077" y="19231"/>
                    </a:lnTo>
                    <a:lnTo>
                      <a:pt x="11538" y="19231"/>
                    </a:lnTo>
                    <a:lnTo>
                      <a:pt x="10769" y="19231"/>
                    </a:lnTo>
                    <a:lnTo>
                      <a:pt x="10000" y="19231"/>
                    </a:lnTo>
                    <a:close/>
                  </a:path>
                </a:pathLst>
              </a:custGeom>
              <a:solidFill>
                <a:srgbClr val="0000FF"/>
              </a:solidFill>
              <a:ln w="12065">
                <a:solidFill>
                  <a:srgbClr val="0000FF"/>
                </a:solidFill>
                <a:round/>
                <a:headEnd/>
                <a:tailEnd/>
              </a:ln>
            </p:spPr>
            <p:txBody>
              <a:bodyPr/>
              <a:lstStyle/>
              <a:p>
                <a:endParaRPr lang="en-US"/>
              </a:p>
            </p:txBody>
          </p:sp>
          <p:sp>
            <p:nvSpPr>
              <p:cNvPr id="339042" name="Freeform 57"/>
              <p:cNvSpPr>
                <a:spLocks/>
              </p:cNvSpPr>
              <p:nvPr/>
            </p:nvSpPr>
            <p:spPr bwMode="auto">
              <a:xfrm>
                <a:off x="4661" y="3852"/>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00"/>
                    </a:moveTo>
                    <a:lnTo>
                      <a:pt x="10000" y="19200"/>
                    </a:lnTo>
                    <a:lnTo>
                      <a:pt x="8462" y="19200"/>
                    </a:lnTo>
                    <a:lnTo>
                      <a:pt x="7692" y="19200"/>
                    </a:lnTo>
                    <a:lnTo>
                      <a:pt x="6923" y="19200"/>
                    </a:lnTo>
                    <a:lnTo>
                      <a:pt x="5385" y="19200"/>
                    </a:lnTo>
                    <a:lnTo>
                      <a:pt x="5385" y="18400"/>
                    </a:lnTo>
                    <a:lnTo>
                      <a:pt x="4615" y="18400"/>
                    </a:lnTo>
                    <a:lnTo>
                      <a:pt x="3077" y="16800"/>
                    </a:lnTo>
                    <a:lnTo>
                      <a:pt x="3077" y="16000"/>
                    </a:lnTo>
                    <a:lnTo>
                      <a:pt x="2308" y="16000"/>
                    </a:lnTo>
                    <a:lnTo>
                      <a:pt x="2308" y="15200"/>
                    </a:lnTo>
                    <a:lnTo>
                      <a:pt x="1538" y="13600"/>
                    </a:lnTo>
                    <a:lnTo>
                      <a:pt x="1538" y="12800"/>
                    </a:lnTo>
                    <a:lnTo>
                      <a:pt x="1538" y="12000"/>
                    </a:lnTo>
                    <a:lnTo>
                      <a:pt x="1538" y="10400"/>
                    </a:lnTo>
                    <a:lnTo>
                      <a:pt x="0" y="9600"/>
                    </a:lnTo>
                    <a:lnTo>
                      <a:pt x="1538" y="9600"/>
                    </a:lnTo>
                    <a:lnTo>
                      <a:pt x="1538" y="8000"/>
                    </a:lnTo>
                    <a:lnTo>
                      <a:pt x="1538" y="7200"/>
                    </a:lnTo>
                    <a:lnTo>
                      <a:pt x="1538" y="6400"/>
                    </a:lnTo>
                    <a:lnTo>
                      <a:pt x="2308" y="4800"/>
                    </a:lnTo>
                    <a:lnTo>
                      <a:pt x="2308" y="4000"/>
                    </a:lnTo>
                    <a:lnTo>
                      <a:pt x="3077" y="4000"/>
                    </a:lnTo>
                    <a:lnTo>
                      <a:pt x="3077" y="3200"/>
                    </a:lnTo>
                    <a:lnTo>
                      <a:pt x="3077" y="1600"/>
                    </a:lnTo>
                    <a:lnTo>
                      <a:pt x="4615" y="1600"/>
                    </a:lnTo>
                    <a:lnTo>
                      <a:pt x="5385" y="1600"/>
                    </a:lnTo>
                    <a:lnTo>
                      <a:pt x="5385" y="800"/>
                    </a:lnTo>
                    <a:lnTo>
                      <a:pt x="6923" y="800"/>
                    </a:lnTo>
                    <a:lnTo>
                      <a:pt x="7692" y="800"/>
                    </a:lnTo>
                    <a:lnTo>
                      <a:pt x="8462" y="800"/>
                    </a:lnTo>
                    <a:lnTo>
                      <a:pt x="10000" y="800"/>
                    </a:lnTo>
                    <a:lnTo>
                      <a:pt x="10000" y="0"/>
                    </a:lnTo>
                    <a:lnTo>
                      <a:pt x="10769" y="800"/>
                    </a:lnTo>
                    <a:lnTo>
                      <a:pt x="11538" y="800"/>
                    </a:lnTo>
                    <a:lnTo>
                      <a:pt x="13077" y="800"/>
                    </a:lnTo>
                    <a:lnTo>
                      <a:pt x="13846" y="800"/>
                    </a:lnTo>
                    <a:lnTo>
                      <a:pt x="14615" y="800"/>
                    </a:lnTo>
                    <a:lnTo>
                      <a:pt x="16154" y="1600"/>
                    </a:lnTo>
                    <a:lnTo>
                      <a:pt x="16923" y="1600"/>
                    </a:lnTo>
                    <a:lnTo>
                      <a:pt x="17692" y="3200"/>
                    </a:lnTo>
                    <a:lnTo>
                      <a:pt x="17692" y="4000"/>
                    </a:lnTo>
                    <a:lnTo>
                      <a:pt x="19231" y="4800"/>
                    </a:lnTo>
                    <a:lnTo>
                      <a:pt x="19231" y="6400"/>
                    </a:lnTo>
                    <a:lnTo>
                      <a:pt x="19231" y="7200"/>
                    </a:lnTo>
                    <a:lnTo>
                      <a:pt x="19231" y="8000"/>
                    </a:lnTo>
                    <a:lnTo>
                      <a:pt x="19231" y="9600"/>
                    </a:lnTo>
                    <a:lnTo>
                      <a:pt x="19231" y="10400"/>
                    </a:lnTo>
                    <a:lnTo>
                      <a:pt x="19231" y="12000"/>
                    </a:lnTo>
                    <a:lnTo>
                      <a:pt x="19231" y="12800"/>
                    </a:lnTo>
                    <a:lnTo>
                      <a:pt x="19231" y="13600"/>
                    </a:lnTo>
                    <a:lnTo>
                      <a:pt x="19231" y="15200"/>
                    </a:lnTo>
                    <a:lnTo>
                      <a:pt x="17692" y="16000"/>
                    </a:lnTo>
                    <a:lnTo>
                      <a:pt x="17692" y="16800"/>
                    </a:lnTo>
                    <a:lnTo>
                      <a:pt x="16923" y="16800"/>
                    </a:lnTo>
                    <a:lnTo>
                      <a:pt x="16923" y="18400"/>
                    </a:lnTo>
                    <a:lnTo>
                      <a:pt x="16154" y="18400"/>
                    </a:lnTo>
                    <a:lnTo>
                      <a:pt x="14615" y="19200"/>
                    </a:lnTo>
                    <a:lnTo>
                      <a:pt x="13846" y="19200"/>
                    </a:lnTo>
                    <a:lnTo>
                      <a:pt x="13077" y="19200"/>
                    </a:lnTo>
                    <a:lnTo>
                      <a:pt x="11538" y="19200"/>
                    </a:lnTo>
                    <a:lnTo>
                      <a:pt x="10769" y="19200"/>
                    </a:lnTo>
                    <a:lnTo>
                      <a:pt x="10000" y="19200"/>
                    </a:lnTo>
                    <a:close/>
                  </a:path>
                </a:pathLst>
              </a:custGeom>
              <a:solidFill>
                <a:srgbClr val="0000FF"/>
              </a:solidFill>
              <a:ln w="0">
                <a:solidFill>
                  <a:srgbClr val="0000FF"/>
                </a:solidFill>
                <a:round/>
                <a:headEnd/>
                <a:tailEnd/>
              </a:ln>
            </p:spPr>
            <p:txBody>
              <a:bodyPr/>
              <a:lstStyle/>
              <a:p>
                <a:endParaRPr lang="en-US"/>
              </a:p>
            </p:txBody>
          </p:sp>
          <p:sp>
            <p:nvSpPr>
              <p:cNvPr id="339043" name="Freeform 58"/>
              <p:cNvSpPr>
                <a:spLocks/>
              </p:cNvSpPr>
              <p:nvPr/>
            </p:nvSpPr>
            <p:spPr bwMode="auto">
              <a:xfrm>
                <a:off x="4661" y="3852"/>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00"/>
                    </a:moveTo>
                    <a:lnTo>
                      <a:pt x="10000" y="19200"/>
                    </a:lnTo>
                    <a:lnTo>
                      <a:pt x="8462" y="19200"/>
                    </a:lnTo>
                    <a:lnTo>
                      <a:pt x="7692" y="19200"/>
                    </a:lnTo>
                    <a:lnTo>
                      <a:pt x="6923" y="19200"/>
                    </a:lnTo>
                    <a:lnTo>
                      <a:pt x="5385" y="19200"/>
                    </a:lnTo>
                    <a:lnTo>
                      <a:pt x="5385" y="18400"/>
                    </a:lnTo>
                    <a:lnTo>
                      <a:pt x="4615" y="18400"/>
                    </a:lnTo>
                    <a:lnTo>
                      <a:pt x="3077" y="16800"/>
                    </a:lnTo>
                    <a:lnTo>
                      <a:pt x="3077" y="16000"/>
                    </a:lnTo>
                    <a:lnTo>
                      <a:pt x="2308" y="16000"/>
                    </a:lnTo>
                    <a:lnTo>
                      <a:pt x="2308" y="15200"/>
                    </a:lnTo>
                    <a:lnTo>
                      <a:pt x="1538" y="13600"/>
                    </a:lnTo>
                    <a:lnTo>
                      <a:pt x="1538" y="12800"/>
                    </a:lnTo>
                    <a:lnTo>
                      <a:pt x="1538" y="12000"/>
                    </a:lnTo>
                    <a:lnTo>
                      <a:pt x="1538" y="10400"/>
                    </a:lnTo>
                    <a:lnTo>
                      <a:pt x="0" y="9600"/>
                    </a:lnTo>
                    <a:lnTo>
                      <a:pt x="1538" y="9600"/>
                    </a:lnTo>
                    <a:lnTo>
                      <a:pt x="1538" y="8000"/>
                    </a:lnTo>
                    <a:lnTo>
                      <a:pt x="1538" y="7200"/>
                    </a:lnTo>
                    <a:lnTo>
                      <a:pt x="1538" y="6400"/>
                    </a:lnTo>
                    <a:lnTo>
                      <a:pt x="2308" y="4800"/>
                    </a:lnTo>
                    <a:lnTo>
                      <a:pt x="2308" y="4000"/>
                    </a:lnTo>
                    <a:lnTo>
                      <a:pt x="3077" y="4000"/>
                    </a:lnTo>
                    <a:lnTo>
                      <a:pt x="3077" y="3200"/>
                    </a:lnTo>
                    <a:lnTo>
                      <a:pt x="3077" y="1600"/>
                    </a:lnTo>
                    <a:lnTo>
                      <a:pt x="4615" y="1600"/>
                    </a:lnTo>
                    <a:lnTo>
                      <a:pt x="5385" y="1600"/>
                    </a:lnTo>
                    <a:lnTo>
                      <a:pt x="5385" y="800"/>
                    </a:lnTo>
                    <a:lnTo>
                      <a:pt x="6923" y="800"/>
                    </a:lnTo>
                    <a:lnTo>
                      <a:pt x="7692" y="800"/>
                    </a:lnTo>
                    <a:lnTo>
                      <a:pt x="8462" y="800"/>
                    </a:lnTo>
                    <a:lnTo>
                      <a:pt x="10000" y="800"/>
                    </a:lnTo>
                    <a:lnTo>
                      <a:pt x="10000" y="0"/>
                    </a:lnTo>
                    <a:lnTo>
                      <a:pt x="10769" y="800"/>
                    </a:lnTo>
                    <a:lnTo>
                      <a:pt x="11538" y="800"/>
                    </a:lnTo>
                    <a:lnTo>
                      <a:pt x="13077" y="800"/>
                    </a:lnTo>
                    <a:lnTo>
                      <a:pt x="13846" y="800"/>
                    </a:lnTo>
                    <a:lnTo>
                      <a:pt x="14615" y="800"/>
                    </a:lnTo>
                    <a:lnTo>
                      <a:pt x="16154" y="1600"/>
                    </a:lnTo>
                    <a:lnTo>
                      <a:pt x="16923" y="1600"/>
                    </a:lnTo>
                    <a:lnTo>
                      <a:pt x="17692" y="3200"/>
                    </a:lnTo>
                    <a:lnTo>
                      <a:pt x="17692" y="4000"/>
                    </a:lnTo>
                    <a:lnTo>
                      <a:pt x="19231" y="4800"/>
                    </a:lnTo>
                    <a:lnTo>
                      <a:pt x="19231" y="6400"/>
                    </a:lnTo>
                    <a:lnTo>
                      <a:pt x="19231" y="7200"/>
                    </a:lnTo>
                    <a:lnTo>
                      <a:pt x="19231" y="8000"/>
                    </a:lnTo>
                    <a:lnTo>
                      <a:pt x="19231" y="9600"/>
                    </a:lnTo>
                    <a:lnTo>
                      <a:pt x="19231" y="10400"/>
                    </a:lnTo>
                    <a:lnTo>
                      <a:pt x="19231" y="12000"/>
                    </a:lnTo>
                    <a:lnTo>
                      <a:pt x="19231" y="12800"/>
                    </a:lnTo>
                    <a:lnTo>
                      <a:pt x="19231" y="13600"/>
                    </a:lnTo>
                    <a:lnTo>
                      <a:pt x="19231" y="15200"/>
                    </a:lnTo>
                    <a:lnTo>
                      <a:pt x="17692" y="16000"/>
                    </a:lnTo>
                    <a:lnTo>
                      <a:pt x="17692" y="16800"/>
                    </a:lnTo>
                    <a:lnTo>
                      <a:pt x="16923" y="16800"/>
                    </a:lnTo>
                    <a:lnTo>
                      <a:pt x="16923" y="18400"/>
                    </a:lnTo>
                    <a:lnTo>
                      <a:pt x="16154" y="18400"/>
                    </a:lnTo>
                    <a:lnTo>
                      <a:pt x="14615" y="19200"/>
                    </a:lnTo>
                    <a:lnTo>
                      <a:pt x="13846" y="19200"/>
                    </a:lnTo>
                    <a:lnTo>
                      <a:pt x="13077" y="19200"/>
                    </a:lnTo>
                    <a:lnTo>
                      <a:pt x="11538" y="19200"/>
                    </a:lnTo>
                    <a:lnTo>
                      <a:pt x="10769" y="19200"/>
                    </a:lnTo>
                    <a:lnTo>
                      <a:pt x="10000" y="19200"/>
                    </a:lnTo>
                    <a:close/>
                  </a:path>
                </a:pathLst>
              </a:custGeom>
              <a:solidFill>
                <a:srgbClr val="0000FF"/>
              </a:solidFill>
              <a:ln w="12065">
                <a:solidFill>
                  <a:srgbClr val="0000FF"/>
                </a:solidFill>
                <a:round/>
                <a:headEnd/>
                <a:tailEnd/>
              </a:ln>
            </p:spPr>
            <p:txBody>
              <a:bodyPr/>
              <a:lstStyle/>
              <a:p>
                <a:endParaRPr lang="en-US"/>
              </a:p>
            </p:txBody>
          </p:sp>
          <p:sp>
            <p:nvSpPr>
              <p:cNvPr id="339044" name="Freeform 59"/>
              <p:cNvSpPr>
                <a:spLocks/>
              </p:cNvSpPr>
              <p:nvPr/>
            </p:nvSpPr>
            <p:spPr bwMode="auto">
              <a:xfrm>
                <a:off x="4803" y="2141"/>
                <a:ext cx="17" cy="16"/>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231" y="19200"/>
                    </a:moveTo>
                    <a:lnTo>
                      <a:pt x="9231" y="19200"/>
                    </a:lnTo>
                    <a:lnTo>
                      <a:pt x="8462" y="19200"/>
                    </a:lnTo>
                    <a:lnTo>
                      <a:pt x="7692" y="19200"/>
                    </a:lnTo>
                    <a:lnTo>
                      <a:pt x="6154" y="19200"/>
                    </a:lnTo>
                    <a:lnTo>
                      <a:pt x="5385" y="19200"/>
                    </a:lnTo>
                    <a:lnTo>
                      <a:pt x="5385" y="18400"/>
                    </a:lnTo>
                    <a:lnTo>
                      <a:pt x="4615" y="18400"/>
                    </a:lnTo>
                    <a:lnTo>
                      <a:pt x="3077" y="16800"/>
                    </a:lnTo>
                    <a:lnTo>
                      <a:pt x="3077" y="16000"/>
                    </a:lnTo>
                    <a:lnTo>
                      <a:pt x="2308" y="16000"/>
                    </a:lnTo>
                    <a:lnTo>
                      <a:pt x="2308" y="15200"/>
                    </a:lnTo>
                    <a:lnTo>
                      <a:pt x="1538" y="13600"/>
                    </a:lnTo>
                    <a:lnTo>
                      <a:pt x="1538" y="12800"/>
                    </a:lnTo>
                    <a:lnTo>
                      <a:pt x="1538" y="12000"/>
                    </a:lnTo>
                    <a:lnTo>
                      <a:pt x="1538" y="10400"/>
                    </a:lnTo>
                    <a:lnTo>
                      <a:pt x="0" y="9600"/>
                    </a:lnTo>
                    <a:lnTo>
                      <a:pt x="1538" y="9600"/>
                    </a:lnTo>
                    <a:lnTo>
                      <a:pt x="1538" y="8800"/>
                    </a:lnTo>
                    <a:lnTo>
                      <a:pt x="1538" y="7200"/>
                    </a:lnTo>
                    <a:lnTo>
                      <a:pt x="1538" y="6400"/>
                    </a:lnTo>
                    <a:lnTo>
                      <a:pt x="2308" y="4800"/>
                    </a:lnTo>
                    <a:lnTo>
                      <a:pt x="2308" y="4000"/>
                    </a:lnTo>
                    <a:lnTo>
                      <a:pt x="3077" y="4000"/>
                    </a:lnTo>
                    <a:lnTo>
                      <a:pt x="3077" y="3200"/>
                    </a:lnTo>
                    <a:lnTo>
                      <a:pt x="3077" y="1600"/>
                    </a:lnTo>
                    <a:lnTo>
                      <a:pt x="4615" y="1600"/>
                    </a:lnTo>
                    <a:lnTo>
                      <a:pt x="5385" y="1600"/>
                    </a:lnTo>
                    <a:lnTo>
                      <a:pt x="5385" y="800"/>
                    </a:lnTo>
                    <a:lnTo>
                      <a:pt x="6154" y="800"/>
                    </a:lnTo>
                    <a:lnTo>
                      <a:pt x="7692" y="800"/>
                    </a:lnTo>
                    <a:lnTo>
                      <a:pt x="8462" y="800"/>
                    </a:lnTo>
                    <a:lnTo>
                      <a:pt x="9231" y="800"/>
                    </a:lnTo>
                    <a:lnTo>
                      <a:pt x="9231" y="0"/>
                    </a:lnTo>
                    <a:lnTo>
                      <a:pt x="10769" y="800"/>
                    </a:lnTo>
                    <a:lnTo>
                      <a:pt x="11538" y="800"/>
                    </a:lnTo>
                    <a:lnTo>
                      <a:pt x="12308" y="800"/>
                    </a:lnTo>
                    <a:lnTo>
                      <a:pt x="13846" y="800"/>
                    </a:lnTo>
                    <a:lnTo>
                      <a:pt x="14615" y="800"/>
                    </a:lnTo>
                    <a:lnTo>
                      <a:pt x="16154" y="1600"/>
                    </a:lnTo>
                    <a:lnTo>
                      <a:pt x="16923" y="1600"/>
                    </a:lnTo>
                    <a:lnTo>
                      <a:pt x="17692" y="3200"/>
                    </a:lnTo>
                    <a:lnTo>
                      <a:pt x="17692" y="4000"/>
                    </a:lnTo>
                    <a:lnTo>
                      <a:pt x="19231" y="4800"/>
                    </a:lnTo>
                    <a:lnTo>
                      <a:pt x="19231" y="6400"/>
                    </a:lnTo>
                    <a:lnTo>
                      <a:pt x="19231" y="7200"/>
                    </a:lnTo>
                    <a:lnTo>
                      <a:pt x="19231" y="8800"/>
                    </a:lnTo>
                    <a:lnTo>
                      <a:pt x="19231" y="9600"/>
                    </a:lnTo>
                    <a:lnTo>
                      <a:pt x="19231" y="10400"/>
                    </a:lnTo>
                    <a:lnTo>
                      <a:pt x="19231" y="12000"/>
                    </a:lnTo>
                    <a:lnTo>
                      <a:pt x="19231" y="12800"/>
                    </a:lnTo>
                    <a:lnTo>
                      <a:pt x="19231" y="13600"/>
                    </a:lnTo>
                    <a:lnTo>
                      <a:pt x="19231" y="15200"/>
                    </a:lnTo>
                    <a:lnTo>
                      <a:pt x="17692" y="16000"/>
                    </a:lnTo>
                    <a:lnTo>
                      <a:pt x="17692" y="16800"/>
                    </a:lnTo>
                    <a:lnTo>
                      <a:pt x="16923" y="16800"/>
                    </a:lnTo>
                    <a:lnTo>
                      <a:pt x="16923" y="18400"/>
                    </a:lnTo>
                    <a:lnTo>
                      <a:pt x="16154" y="18400"/>
                    </a:lnTo>
                    <a:lnTo>
                      <a:pt x="14615" y="19200"/>
                    </a:lnTo>
                    <a:lnTo>
                      <a:pt x="13846" y="19200"/>
                    </a:lnTo>
                    <a:lnTo>
                      <a:pt x="12308" y="19200"/>
                    </a:lnTo>
                    <a:lnTo>
                      <a:pt x="11538" y="19200"/>
                    </a:lnTo>
                    <a:lnTo>
                      <a:pt x="10769" y="19200"/>
                    </a:lnTo>
                    <a:lnTo>
                      <a:pt x="9231" y="19200"/>
                    </a:lnTo>
                    <a:close/>
                  </a:path>
                </a:pathLst>
              </a:custGeom>
              <a:solidFill>
                <a:srgbClr val="0000FF"/>
              </a:solidFill>
              <a:ln w="0">
                <a:solidFill>
                  <a:srgbClr val="0000FF"/>
                </a:solidFill>
                <a:round/>
                <a:headEnd/>
                <a:tailEnd/>
              </a:ln>
            </p:spPr>
            <p:txBody>
              <a:bodyPr/>
              <a:lstStyle/>
              <a:p>
                <a:endParaRPr lang="en-US"/>
              </a:p>
            </p:txBody>
          </p:sp>
          <p:sp>
            <p:nvSpPr>
              <p:cNvPr id="339045" name="Freeform 60"/>
              <p:cNvSpPr>
                <a:spLocks/>
              </p:cNvSpPr>
              <p:nvPr/>
            </p:nvSpPr>
            <p:spPr bwMode="auto">
              <a:xfrm>
                <a:off x="4803" y="2141"/>
                <a:ext cx="17" cy="16"/>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231" y="19200"/>
                    </a:moveTo>
                    <a:lnTo>
                      <a:pt x="9231" y="19200"/>
                    </a:lnTo>
                    <a:lnTo>
                      <a:pt x="8462" y="19200"/>
                    </a:lnTo>
                    <a:lnTo>
                      <a:pt x="7692" y="19200"/>
                    </a:lnTo>
                    <a:lnTo>
                      <a:pt x="6154" y="19200"/>
                    </a:lnTo>
                    <a:lnTo>
                      <a:pt x="5385" y="19200"/>
                    </a:lnTo>
                    <a:lnTo>
                      <a:pt x="5385" y="18400"/>
                    </a:lnTo>
                    <a:lnTo>
                      <a:pt x="4615" y="18400"/>
                    </a:lnTo>
                    <a:lnTo>
                      <a:pt x="3077" y="16800"/>
                    </a:lnTo>
                    <a:lnTo>
                      <a:pt x="3077" y="16000"/>
                    </a:lnTo>
                    <a:lnTo>
                      <a:pt x="2308" y="16000"/>
                    </a:lnTo>
                    <a:lnTo>
                      <a:pt x="2308" y="15200"/>
                    </a:lnTo>
                    <a:lnTo>
                      <a:pt x="1538" y="13600"/>
                    </a:lnTo>
                    <a:lnTo>
                      <a:pt x="1538" y="12800"/>
                    </a:lnTo>
                    <a:lnTo>
                      <a:pt x="1538" y="12000"/>
                    </a:lnTo>
                    <a:lnTo>
                      <a:pt x="1538" y="10400"/>
                    </a:lnTo>
                    <a:lnTo>
                      <a:pt x="0" y="9600"/>
                    </a:lnTo>
                    <a:lnTo>
                      <a:pt x="1538" y="9600"/>
                    </a:lnTo>
                    <a:lnTo>
                      <a:pt x="1538" y="8800"/>
                    </a:lnTo>
                    <a:lnTo>
                      <a:pt x="1538" y="7200"/>
                    </a:lnTo>
                    <a:lnTo>
                      <a:pt x="1538" y="6400"/>
                    </a:lnTo>
                    <a:lnTo>
                      <a:pt x="2308" y="4800"/>
                    </a:lnTo>
                    <a:lnTo>
                      <a:pt x="2308" y="4000"/>
                    </a:lnTo>
                    <a:lnTo>
                      <a:pt x="3077" y="4000"/>
                    </a:lnTo>
                    <a:lnTo>
                      <a:pt x="3077" y="3200"/>
                    </a:lnTo>
                    <a:lnTo>
                      <a:pt x="3077" y="1600"/>
                    </a:lnTo>
                    <a:lnTo>
                      <a:pt x="4615" y="1600"/>
                    </a:lnTo>
                    <a:lnTo>
                      <a:pt x="5385" y="1600"/>
                    </a:lnTo>
                    <a:lnTo>
                      <a:pt x="5385" y="800"/>
                    </a:lnTo>
                    <a:lnTo>
                      <a:pt x="6154" y="800"/>
                    </a:lnTo>
                    <a:lnTo>
                      <a:pt x="7692" y="800"/>
                    </a:lnTo>
                    <a:lnTo>
                      <a:pt x="8462" y="800"/>
                    </a:lnTo>
                    <a:lnTo>
                      <a:pt x="9231" y="800"/>
                    </a:lnTo>
                    <a:lnTo>
                      <a:pt x="9231" y="0"/>
                    </a:lnTo>
                    <a:lnTo>
                      <a:pt x="10769" y="800"/>
                    </a:lnTo>
                    <a:lnTo>
                      <a:pt x="11538" y="800"/>
                    </a:lnTo>
                    <a:lnTo>
                      <a:pt x="12308" y="800"/>
                    </a:lnTo>
                    <a:lnTo>
                      <a:pt x="13846" y="800"/>
                    </a:lnTo>
                    <a:lnTo>
                      <a:pt x="14615" y="800"/>
                    </a:lnTo>
                    <a:lnTo>
                      <a:pt x="16154" y="1600"/>
                    </a:lnTo>
                    <a:lnTo>
                      <a:pt x="16923" y="1600"/>
                    </a:lnTo>
                    <a:lnTo>
                      <a:pt x="17692" y="3200"/>
                    </a:lnTo>
                    <a:lnTo>
                      <a:pt x="17692" y="4000"/>
                    </a:lnTo>
                    <a:lnTo>
                      <a:pt x="19231" y="4800"/>
                    </a:lnTo>
                    <a:lnTo>
                      <a:pt x="19231" y="6400"/>
                    </a:lnTo>
                    <a:lnTo>
                      <a:pt x="19231" y="7200"/>
                    </a:lnTo>
                    <a:lnTo>
                      <a:pt x="19231" y="8800"/>
                    </a:lnTo>
                    <a:lnTo>
                      <a:pt x="19231" y="9600"/>
                    </a:lnTo>
                    <a:lnTo>
                      <a:pt x="19231" y="10400"/>
                    </a:lnTo>
                    <a:lnTo>
                      <a:pt x="19231" y="12000"/>
                    </a:lnTo>
                    <a:lnTo>
                      <a:pt x="19231" y="12800"/>
                    </a:lnTo>
                    <a:lnTo>
                      <a:pt x="19231" y="13600"/>
                    </a:lnTo>
                    <a:lnTo>
                      <a:pt x="19231" y="15200"/>
                    </a:lnTo>
                    <a:lnTo>
                      <a:pt x="17692" y="16000"/>
                    </a:lnTo>
                    <a:lnTo>
                      <a:pt x="17692" y="16800"/>
                    </a:lnTo>
                    <a:lnTo>
                      <a:pt x="16923" y="16800"/>
                    </a:lnTo>
                    <a:lnTo>
                      <a:pt x="16923" y="18400"/>
                    </a:lnTo>
                    <a:lnTo>
                      <a:pt x="16154" y="18400"/>
                    </a:lnTo>
                    <a:lnTo>
                      <a:pt x="14615" y="19200"/>
                    </a:lnTo>
                    <a:lnTo>
                      <a:pt x="13846" y="19200"/>
                    </a:lnTo>
                    <a:lnTo>
                      <a:pt x="12308" y="19200"/>
                    </a:lnTo>
                    <a:lnTo>
                      <a:pt x="11538" y="19200"/>
                    </a:lnTo>
                    <a:lnTo>
                      <a:pt x="10769" y="19200"/>
                    </a:lnTo>
                    <a:lnTo>
                      <a:pt x="9231" y="19200"/>
                    </a:lnTo>
                    <a:close/>
                  </a:path>
                </a:pathLst>
              </a:custGeom>
              <a:solidFill>
                <a:srgbClr val="0000FF"/>
              </a:solidFill>
              <a:ln w="12065">
                <a:solidFill>
                  <a:srgbClr val="0000FF"/>
                </a:solidFill>
                <a:round/>
                <a:headEnd/>
                <a:tailEnd/>
              </a:ln>
            </p:spPr>
            <p:txBody>
              <a:bodyPr/>
              <a:lstStyle/>
              <a:p>
                <a:endParaRPr lang="en-US"/>
              </a:p>
            </p:txBody>
          </p:sp>
          <p:sp>
            <p:nvSpPr>
              <p:cNvPr id="339046" name="Freeform 61"/>
              <p:cNvSpPr>
                <a:spLocks/>
              </p:cNvSpPr>
              <p:nvPr/>
            </p:nvSpPr>
            <p:spPr bwMode="auto">
              <a:xfrm>
                <a:off x="4803" y="2710"/>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231" y="19200"/>
                    </a:moveTo>
                    <a:lnTo>
                      <a:pt x="9231" y="19200"/>
                    </a:lnTo>
                    <a:lnTo>
                      <a:pt x="8462" y="19200"/>
                    </a:lnTo>
                    <a:lnTo>
                      <a:pt x="7692" y="19200"/>
                    </a:lnTo>
                    <a:lnTo>
                      <a:pt x="6154" y="19200"/>
                    </a:lnTo>
                    <a:lnTo>
                      <a:pt x="5385" y="19200"/>
                    </a:lnTo>
                    <a:lnTo>
                      <a:pt x="5385" y="18400"/>
                    </a:lnTo>
                    <a:lnTo>
                      <a:pt x="4615" y="18400"/>
                    </a:lnTo>
                    <a:lnTo>
                      <a:pt x="3077" y="17600"/>
                    </a:lnTo>
                    <a:lnTo>
                      <a:pt x="3077" y="16000"/>
                    </a:lnTo>
                    <a:lnTo>
                      <a:pt x="2308" y="16000"/>
                    </a:lnTo>
                    <a:lnTo>
                      <a:pt x="2308" y="15200"/>
                    </a:lnTo>
                    <a:lnTo>
                      <a:pt x="1538" y="14400"/>
                    </a:lnTo>
                    <a:lnTo>
                      <a:pt x="1538" y="12800"/>
                    </a:lnTo>
                    <a:lnTo>
                      <a:pt x="1538" y="12000"/>
                    </a:lnTo>
                    <a:lnTo>
                      <a:pt x="1538" y="11200"/>
                    </a:lnTo>
                    <a:lnTo>
                      <a:pt x="0" y="9600"/>
                    </a:lnTo>
                    <a:lnTo>
                      <a:pt x="1538" y="9600"/>
                    </a:lnTo>
                    <a:lnTo>
                      <a:pt x="1538" y="8800"/>
                    </a:lnTo>
                    <a:lnTo>
                      <a:pt x="1538" y="7200"/>
                    </a:lnTo>
                    <a:lnTo>
                      <a:pt x="1538" y="6400"/>
                    </a:lnTo>
                    <a:lnTo>
                      <a:pt x="2308" y="5600"/>
                    </a:lnTo>
                    <a:lnTo>
                      <a:pt x="2308" y="4000"/>
                    </a:lnTo>
                    <a:lnTo>
                      <a:pt x="3077" y="4000"/>
                    </a:lnTo>
                    <a:lnTo>
                      <a:pt x="3077" y="3200"/>
                    </a:lnTo>
                    <a:lnTo>
                      <a:pt x="3077" y="2400"/>
                    </a:lnTo>
                    <a:lnTo>
                      <a:pt x="4615" y="2400"/>
                    </a:lnTo>
                    <a:lnTo>
                      <a:pt x="5385" y="2400"/>
                    </a:lnTo>
                    <a:lnTo>
                      <a:pt x="5385" y="800"/>
                    </a:lnTo>
                    <a:lnTo>
                      <a:pt x="6154" y="800"/>
                    </a:lnTo>
                    <a:lnTo>
                      <a:pt x="7692" y="800"/>
                    </a:lnTo>
                    <a:lnTo>
                      <a:pt x="8462" y="800"/>
                    </a:lnTo>
                    <a:lnTo>
                      <a:pt x="9231" y="800"/>
                    </a:lnTo>
                    <a:lnTo>
                      <a:pt x="9231" y="0"/>
                    </a:lnTo>
                    <a:lnTo>
                      <a:pt x="10769" y="800"/>
                    </a:lnTo>
                    <a:lnTo>
                      <a:pt x="11538" y="800"/>
                    </a:lnTo>
                    <a:lnTo>
                      <a:pt x="12308" y="800"/>
                    </a:lnTo>
                    <a:lnTo>
                      <a:pt x="13846" y="800"/>
                    </a:lnTo>
                    <a:lnTo>
                      <a:pt x="14615" y="800"/>
                    </a:lnTo>
                    <a:lnTo>
                      <a:pt x="16154" y="2400"/>
                    </a:lnTo>
                    <a:lnTo>
                      <a:pt x="16923" y="2400"/>
                    </a:lnTo>
                    <a:lnTo>
                      <a:pt x="17692" y="3200"/>
                    </a:lnTo>
                    <a:lnTo>
                      <a:pt x="17692" y="4000"/>
                    </a:lnTo>
                    <a:lnTo>
                      <a:pt x="19231" y="5600"/>
                    </a:lnTo>
                    <a:lnTo>
                      <a:pt x="19231" y="6400"/>
                    </a:lnTo>
                    <a:lnTo>
                      <a:pt x="19231" y="7200"/>
                    </a:lnTo>
                    <a:lnTo>
                      <a:pt x="19231" y="8800"/>
                    </a:lnTo>
                    <a:lnTo>
                      <a:pt x="19231" y="9600"/>
                    </a:lnTo>
                    <a:lnTo>
                      <a:pt x="19231" y="11200"/>
                    </a:lnTo>
                    <a:lnTo>
                      <a:pt x="19231" y="12000"/>
                    </a:lnTo>
                    <a:lnTo>
                      <a:pt x="19231" y="12800"/>
                    </a:lnTo>
                    <a:lnTo>
                      <a:pt x="19231" y="14400"/>
                    </a:lnTo>
                    <a:lnTo>
                      <a:pt x="19231" y="15200"/>
                    </a:lnTo>
                    <a:lnTo>
                      <a:pt x="17692" y="16000"/>
                    </a:lnTo>
                    <a:lnTo>
                      <a:pt x="17692" y="17600"/>
                    </a:lnTo>
                    <a:lnTo>
                      <a:pt x="16923" y="17600"/>
                    </a:lnTo>
                    <a:lnTo>
                      <a:pt x="16923" y="18400"/>
                    </a:lnTo>
                    <a:lnTo>
                      <a:pt x="16154" y="18400"/>
                    </a:lnTo>
                    <a:lnTo>
                      <a:pt x="14615" y="19200"/>
                    </a:lnTo>
                    <a:lnTo>
                      <a:pt x="13846" y="19200"/>
                    </a:lnTo>
                    <a:lnTo>
                      <a:pt x="12308" y="19200"/>
                    </a:lnTo>
                    <a:lnTo>
                      <a:pt x="11538" y="19200"/>
                    </a:lnTo>
                    <a:lnTo>
                      <a:pt x="10769" y="19200"/>
                    </a:lnTo>
                    <a:lnTo>
                      <a:pt x="9231" y="19200"/>
                    </a:lnTo>
                    <a:close/>
                  </a:path>
                </a:pathLst>
              </a:custGeom>
              <a:solidFill>
                <a:srgbClr val="0000FF"/>
              </a:solidFill>
              <a:ln w="0">
                <a:solidFill>
                  <a:srgbClr val="0000FF"/>
                </a:solidFill>
                <a:round/>
                <a:headEnd/>
                <a:tailEnd/>
              </a:ln>
            </p:spPr>
            <p:txBody>
              <a:bodyPr/>
              <a:lstStyle/>
              <a:p>
                <a:endParaRPr lang="en-US"/>
              </a:p>
            </p:txBody>
          </p:sp>
          <p:sp>
            <p:nvSpPr>
              <p:cNvPr id="339047" name="Freeform 62"/>
              <p:cNvSpPr>
                <a:spLocks/>
              </p:cNvSpPr>
              <p:nvPr/>
            </p:nvSpPr>
            <p:spPr bwMode="auto">
              <a:xfrm>
                <a:off x="4803" y="2710"/>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231" y="19200"/>
                    </a:moveTo>
                    <a:lnTo>
                      <a:pt x="9231" y="19200"/>
                    </a:lnTo>
                    <a:lnTo>
                      <a:pt x="8462" y="19200"/>
                    </a:lnTo>
                    <a:lnTo>
                      <a:pt x="7692" y="19200"/>
                    </a:lnTo>
                    <a:lnTo>
                      <a:pt x="6154" y="19200"/>
                    </a:lnTo>
                    <a:lnTo>
                      <a:pt x="5385" y="19200"/>
                    </a:lnTo>
                    <a:lnTo>
                      <a:pt x="5385" y="18400"/>
                    </a:lnTo>
                    <a:lnTo>
                      <a:pt x="4615" y="18400"/>
                    </a:lnTo>
                    <a:lnTo>
                      <a:pt x="3077" y="17600"/>
                    </a:lnTo>
                    <a:lnTo>
                      <a:pt x="3077" y="16000"/>
                    </a:lnTo>
                    <a:lnTo>
                      <a:pt x="2308" y="16000"/>
                    </a:lnTo>
                    <a:lnTo>
                      <a:pt x="2308" y="15200"/>
                    </a:lnTo>
                    <a:lnTo>
                      <a:pt x="1538" y="14400"/>
                    </a:lnTo>
                    <a:lnTo>
                      <a:pt x="1538" y="12800"/>
                    </a:lnTo>
                    <a:lnTo>
                      <a:pt x="1538" y="12000"/>
                    </a:lnTo>
                    <a:lnTo>
                      <a:pt x="1538" y="11200"/>
                    </a:lnTo>
                    <a:lnTo>
                      <a:pt x="0" y="9600"/>
                    </a:lnTo>
                    <a:lnTo>
                      <a:pt x="1538" y="9600"/>
                    </a:lnTo>
                    <a:lnTo>
                      <a:pt x="1538" y="8800"/>
                    </a:lnTo>
                    <a:lnTo>
                      <a:pt x="1538" y="7200"/>
                    </a:lnTo>
                    <a:lnTo>
                      <a:pt x="1538" y="6400"/>
                    </a:lnTo>
                    <a:lnTo>
                      <a:pt x="2308" y="5600"/>
                    </a:lnTo>
                    <a:lnTo>
                      <a:pt x="2308" y="4000"/>
                    </a:lnTo>
                    <a:lnTo>
                      <a:pt x="3077" y="4000"/>
                    </a:lnTo>
                    <a:lnTo>
                      <a:pt x="3077" y="3200"/>
                    </a:lnTo>
                    <a:lnTo>
                      <a:pt x="3077" y="2400"/>
                    </a:lnTo>
                    <a:lnTo>
                      <a:pt x="4615" y="2400"/>
                    </a:lnTo>
                    <a:lnTo>
                      <a:pt x="5385" y="2400"/>
                    </a:lnTo>
                    <a:lnTo>
                      <a:pt x="5385" y="800"/>
                    </a:lnTo>
                    <a:lnTo>
                      <a:pt x="6154" y="800"/>
                    </a:lnTo>
                    <a:lnTo>
                      <a:pt x="7692" y="800"/>
                    </a:lnTo>
                    <a:lnTo>
                      <a:pt x="8462" y="800"/>
                    </a:lnTo>
                    <a:lnTo>
                      <a:pt x="9231" y="800"/>
                    </a:lnTo>
                    <a:lnTo>
                      <a:pt x="9231" y="0"/>
                    </a:lnTo>
                    <a:lnTo>
                      <a:pt x="10769" y="800"/>
                    </a:lnTo>
                    <a:lnTo>
                      <a:pt x="11538" y="800"/>
                    </a:lnTo>
                    <a:lnTo>
                      <a:pt x="12308" y="800"/>
                    </a:lnTo>
                    <a:lnTo>
                      <a:pt x="13846" y="800"/>
                    </a:lnTo>
                    <a:lnTo>
                      <a:pt x="14615" y="800"/>
                    </a:lnTo>
                    <a:lnTo>
                      <a:pt x="16154" y="2400"/>
                    </a:lnTo>
                    <a:lnTo>
                      <a:pt x="16923" y="2400"/>
                    </a:lnTo>
                    <a:lnTo>
                      <a:pt x="17692" y="3200"/>
                    </a:lnTo>
                    <a:lnTo>
                      <a:pt x="17692" y="4000"/>
                    </a:lnTo>
                    <a:lnTo>
                      <a:pt x="19231" y="5600"/>
                    </a:lnTo>
                    <a:lnTo>
                      <a:pt x="19231" y="6400"/>
                    </a:lnTo>
                    <a:lnTo>
                      <a:pt x="19231" y="7200"/>
                    </a:lnTo>
                    <a:lnTo>
                      <a:pt x="19231" y="8800"/>
                    </a:lnTo>
                    <a:lnTo>
                      <a:pt x="19231" y="9600"/>
                    </a:lnTo>
                    <a:lnTo>
                      <a:pt x="19231" y="11200"/>
                    </a:lnTo>
                    <a:lnTo>
                      <a:pt x="19231" y="12000"/>
                    </a:lnTo>
                    <a:lnTo>
                      <a:pt x="19231" y="12800"/>
                    </a:lnTo>
                    <a:lnTo>
                      <a:pt x="19231" y="14400"/>
                    </a:lnTo>
                    <a:lnTo>
                      <a:pt x="19231" y="15200"/>
                    </a:lnTo>
                    <a:lnTo>
                      <a:pt x="17692" y="16000"/>
                    </a:lnTo>
                    <a:lnTo>
                      <a:pt x="17692" y="17600"/>
                    </a:lnTo>
                    <a:lnTo>
                      <a:pt x="16923" y="17600"/>
                    </a:lnTo>
                    <a:lnTo>
                      <a:pt x="16923" y="18400"/>
                    </a:lnTo>
                    <a:lnTo>
                      <a:pt x="16154" y="18400"/>
                    </a:lnTo>
                    <a:lnTo>
                      <a:pt x="14615" y="19200"/>
                    </a:lnTo>
                    <a:lnTo>
                      <a:pt x="13846" y="19200"/>
                    </a:lnTo>
                    <a:lnTo>
                      <a:pt x="12308" y="19200"/>
                    </a:lnTo>
                    <a:lnTo>
                      <a:pt x="11538" y="19200"/>
                    </a:lnTo>
                    <a:lnTo>
                      <a:pt x="10769" y="19200"/>
                    </a:lnTo>
                    <a:lnTo>
                      <a:pt x="9231" y="19200"/>
                    </a:lnTo>
                    <a:close/>
                  </a:path>
                </a:pathLst>
              </a:custGeom>
              <a:solidFill>
                <a:srgbClr val="0000FF"/>
              </a:solidFill>
              <a:ln w="12065">
                <a:solidFill>
                  <a:srgbClr val="0000FF"/>
                </a:solidFill>
                <a:round/>
                <a:headEnd/>
                <a:tailEnd/>
              </a:ln>
            </p:spPr>
            <p:txBody>
              <a:bodyPr/>
              <a:lstStyle/>
              <a:p>
                <a:endParaRPr lang="en-US"/>
              </a:p>
            </p:txBody>
          </p:sp>
          <p:sp>
            <p:nvSpPr>
              <p:cNvPr id="339048" name="Freeform 63"/>
              <p:cNvSpPr>
                <a:spLocks/>
              </p:cNvSpPr>
              <p:nvPr/>
            </p:nvSpPr>
            <p:spPr bwMode="auto">
              <a:xfrm>
                <a:off x="4803" y="3282"/>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231" y="19231"/>
                    </a:moveTo>
                    <a:lnTo>
                      <a:pt x="9231" y="19231"/>
                    </a:lnTo>
                    <a:lnTo>
                      <a:pt x="8462" y="19231"/>
                    </a:lnTo>
                    <a:lnTo>
                      <a:pt x="7692" y="19231"/>
                    </a:lnTo>
                    <a:lnTo>
                      <a:pt x="6154" y="19231"/>
                    </a:lnTo>
                    <a:lnTo>
                      <a:pt x="5385" y="19231"/>
                    </a:lnTo>
                    <a:lnTo>
                      <a:pt x="5385" y="17692"/>
                    </a:lnTo>
                    <a:lnTo>
                      <a:pt x="4615" y="17692"/>
                    </a:lnTo>
                    <a:lnTo>
                      <a:pt x="3077" y="16923"/>
                    </a:lnTo>
                    <a:lnTo>
                      <a:pt x="3077"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154"/>
                    </a:lnTo>
                    <a:lnTo>
                      <a:pt x="2308" y="5385"/>
                    </a:lnTo>
                    <a:lnTo>
                      <a:pt x="2308" y="4615"/>
                    </a:lnTo>
                    <a:lnTo>
                      <a:pt x="3077" y="4615"/>
                    </a:lnTo>
                    <a:lnTo>
                      <a:pt x="3077" y="3077"/>
                    </a:lnTo>
                    <a:lnTo>
                      <a:pt x="3077" y="2308"/>
                    </a:lnTo>
                    <a:lnTo>
                      <a:pt x="4615" y="2308"/>
                    </a:lnTo>
                    <a:lnTo>
                      <a:pt x="5385" y="2308"/>
                    </a:lnTo>
                    <a:lnTo>
                      <a:pt x="5385" y="1538"/>
                    </a:lnTo>
                    <a:lnTo>
                      <a:pt x="6154" y="1538"/>
                    </a:lnTo>
                    <a:lnTo>
                      <a:pt x="7692" y="1538"/>
                    </a:lnTo>
                    <a:lnTo>
                      <a:pt x="8462" y="1538"/>
                    </a:lnTo>
                    <a:lnTo>
                      <a:pt x="9231" y="1538"/>
                    </a:lnTo>
                    <a:lnTo>
                      <a:pt x="9231" y="0"/>
                    </a:lnTo>
                    <a:lnTo>
                      <a:pt x="10769" y="1538"/>
                    </a:lnTo>
                    <a:lnTo>
                      <a:pt x="11538" y="1538"/>
                    </a:lnTo>
                    <a:lnTo>
                      <a:pt x="12308" y="1538"/>
                    </a:lnTo>
                    <a:lnTo>
                      <a:pt x="13846" y="1538"/>
                    </a:lnTo>
                    <a:lnTo>
                      <a:pt x="14615" y="1538"/>
                    </a:lnTo>
                    <a:lnTo>
                      <a:pt x="16154" y="2308"/>
                    </a:lnTo>
                    <a:lnTo>
                      <a:pt x="16923" y="2308"/>
                    </a:lnTo>
                    <a:lnTo>
                      <a:pt x="17692" y="3077"/>
                    </a:lnTo>
                    <a:lnTo>
                      <a:pt x="17692" y="4615"/>
                    </a:lnTo>
                    <a:lnTo>
                      <a:pt x="19231" y="5385"/>
                    </a:lnTo>
                    <a:lnTo>
                      <a:pt x="19231" y="6154"/>
                    </a:lnTo>
                    <a:lnTo>
                      <a:pt x="19231" y="7692"/>
                    </a:lnTo>
                    <a:lnTo>
                      <a:pt x="19231" y="8462"/>
                    </a:lnTo>
                    <a:lnTo>
                      <a:pt x="19231" y="10000"/>
                    </a:lnTo>
                    <a:lnTo>
                      <a:pt x="19231" y="10769"/>
                    </a:lnTo>
                    <a:lnTo>
                      <a:pt x="19231" y="11538"/>
                    </a:lnTo>
                    <a:lnTo>
                      <a:pt x="19231" y="13077"/>
                    </a:lnTo>
                    <a:lnTo>
                      <a:pt x="19231" y="13846"/>
                    </a:lnTo>
                    <a:lnTo>
                      <a:pt x="19231" y="14615"/>
                    </a:lnTo>
                    <a:lnTo>
                      <a:pt x="17692" y="16154"/>
                    </a:lnTo>
                    <a:lnTo>
                      <a:pt x="17692" y="16923"/>
                    </a:lnTo>
                    <a:lnTo>
                      <a:pt x="16923" y="16923"/>
                    </a:lnTo>
                    <a:lnTo>
                      <a:pt x="16923" y="17692"/>
                    </a:lnTo>
                    <a:lnTo>
                      <a:pt x="16154" y="17692"/>
                    </a:lnTo>
                    <a:lnTo>
                      <a:pt x="14615" y="19231"/>
                    </a:lnTo>
                    <a:lnTo>
                      <a:pt x="13846" y="19231"/>
                    </a:lnTo>
                    <a:lnTo>
                      <a:pt x="12308" y="19231"/>
                    </a:lnTo>
                    <a:lnTo>
                      <a:pt x="11538" y="19231"/>
                    </a:lnTo>
                    <a:lnTo>
                      <a:pt x="10769" y="19231"/>
                    </a:lnTo>
                    <a:lnTo>
                      <a:pt x="9231" y="19231"/>
                    </a:lnTo>
                    <a:close/>
                  </a:path>
                </a:pathLst>
              </a:custGeom>
              <a:solidFill>
                <a:srgbClr val="0000FF"/>
              </a:solidFill>
              <a:ln w="0">
                <a:solidFill>
                  <a:srgbClr val="0000FF"/>
                </a:solidFill>
                <a:round/>
                <a:headEnd/>
                <a:tailEnd/>
              </a:ln>
            </p:spPr>
            <p:txBody>
              <a:bodyPr/>
              <a:lstStyle/>
              <a:p>
                <a:endParaRPr lang="en-US"/>
              </a:p>
            </p:txBody>
          </p:sp>
          <p:sp>
            <p:nvSpPr>
              <p:cNvPr id="339049" name="Freeform 64"/>
              <p:cNvSpPr>
                <a:spLocks/>
              </p:cNvSpPr>
              <p:nvPr/>
            </p:nvSpPr>
            <p:spPr bwMode="auto">
              <a:xfrm>
                <a:off x="4803" y="3282"/>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231" y="19231"/>
                    </a:moveTo>
                    <a:lnTo>
                      <a:pt x="9231" y="19231"/>
                    </a:lnTo>
                    <a:lnTo>
                      <a:pt x="8462" y="19231"/>
                    </a:lnTo>
                    <a:lnTo>
                      <a:pt x="7692" y="19231"/>
                    </a:lnTo>
                    <a:lnTo>
                      <a:pt x="6154" y="19231"/>
                    </a:lnTo>
                    <a:lnTo>
                      <a:pt x="5385" y="19231"/>
                    </a:lnTo>
                    <a:lnTo>
                      <a:pt x="5385" y="17692"/>
                    </a:lnTo>
                    <a:lnTo>
                      <a:pt x="4615" y="17692"/>
                    </a:lnTo>
                    <a:lnTo>
                      <a:pt x="3077" y="16923"/>
                    </a:lnTo>
                    <a:lnTo>
                      <a:pt x="3077"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154"/>
                    </a:lnTo>
                    <a:lnTo>
                      <a:pt x="2308" y="5385"/>
                    </a:lnTo>
                    <a:lnTo>
                      <a:pt x="2308" y="4615"/>
                    </a:lnTo>
                    <a:lnTo>
                      <a:pt x="3077" y="4615"/>
                    </a:lnTo>
                    <a:lnTo>
                      <a:pt x="3077" y="3077"/>
                    </a:lnTo>
                    <a:lnTo>
                      <a:pt x="3077" y="2308"/>
                    </a:lnTo>
                    <a:lnTo>
                      <a:pt x="4615" y="2308"/>
                    </a:lnTo>
                    <a:lnTo>
                      <a:pt x="5385" y="2308"/>
                    </a:lnTo>
                    <a:lnTo>
                      <a:pt x="5385" y="1538"/>
                    </a:lnTo>
                    <a:lnTo>
                      <a:pt x="6154" y="1538"/>
                    </a:lnTo>
                    <a:lnTo>
                      <a:pt x="7692" y="1538"/>
                    </a:lnTo>
                    <a:lnTo>
                      <a:pt x="8462" y="1538"/>
                    </a:lnTo>
                    <a:lnTo>
                      <a:pt x="9231" y="1538"/>
                    </a:lnTo>
                    <a:lnTo>
                      <a:pt x="9231" y="0"/>
                    </a:lnTo>
                    <a:lnTo>
                      <a:pt x="10769" y="1538"/>
                    </a:lnTo>
                    <a:lnTo>
                      <a:pt x="11538" y="1538"/>
                    </a:lnTo>
                    <a:lnTo>
                      <a:pt x="12308" y="1538"/>
                    </a:lnTo>
                    <a:lnTo>
                      <a:pt x="13846" y="1538"/>
                    </a:lnTo>
                    <a:lnTo>
                      <a:pt x="14615" y="1538"/>
                    </a:lnTo>
                    <a:lnTo>
                      <a:pt x="16154" y="2308"/>
                    </a:lnTo>
                    <a:lnTo>
                      <a:pt x="16923" y="2308"/>
                    </a:lnTo>
                    <a:lnTo>
                      <a:pt x="17692" y="3077"/>
                    </a:lnTo>
                    <a:lnTo>
                      <a:pt x="17692" y="4615"/>
                    </a:lnTo>
                    <a:lnTo>
                      <a:pt x="19231" y="5385"/>
                    </a:lnTo>
                    <a:lnTo>
                      <a:pt x="19231" y="6154"/>
                    </a:lnTo>
                    <a:lnTo>
                      <a:pt x="19231" y="7692"/>
                    </a:lnTo>
                    <a:lnTo>
                      <a:pt x="19231" y="8462"/>
                    </a:lnTo>
                    <a:lnTo>
                      <a:pt x="19231" y="10000"/>
                    </a:lnTo>
                    <a:lnTo>
                      <a:pt x="19231" y="10769"/>
                    </a:lnTo>
                    <a:lnTo>
                      <a:pt x="19231" y="11538"/>
                    </a:lnTo>
                    <a:lnTo>
                      <a:pt x="19231" y="13077"/>
                    </a:lnTo>
                    <a:lnTo>
                      <a:pt x="19231" y="13846"/>
                    </a:lnTo>
                    <a:lnTo>
                      <a:pt x="19231" y="14615"/>
                    </a:lnTo>
                    <a:lnTo>
                      <a:pt x="17692" y="16154"/>
                    </a:lnTo>
                    <a:lnTo>
                      <a:pt x="17692" y="16923"/>
                    </a:lnTo>
                    <a:lnTo>
                      <a:pt x="16923" y="16923"/>
                    </a:lnTo>
                    <a:lnTo>
                      <a:pt x="16923" y="17692"/>
                    </a:lnTo>
                    <a:lnTo>
                      <a:pt x="16154" y="17692"/>
                    </a:lnTo>
                    <a:lnTo>
                      <a:pt x="14615" y="19231"/>
                    </a:lnTo>
                    <a:lnTo>
                      <a:pt x="13846" y="19231"/>
                    </a:lnTo>
                    <a:lnTo>
                      <a:pt x="12308" y="19231"/>
                    </a:lnTo>
                    <a:lnTo>
                      <a:pt x="11538" y="19231"/>
                    </a:lnTo>
                    <a:lnTo>
                      <a:pt x="10769" y="19231"/>
                    </a:lnTo>
                    <a:lnTo>
                      <a:pt x="9231" y="19231"/>
                    </a:lnTo>
                    <a:close/>
                  </a:path>
                </a:pathLst>
              </a:custGeom>
              <a:solidFill>
                <a:srgbClr val="0000FF"/>
              </a:solidFill>
              <a:ln w="12065">
                <a:solidFill>
                  <a:srgbClr val="0000FF"/>
                </a:solidFill>
                <a:round/>
                <a:headEnd/>
                <a:tailEnd/>
              </a:ln>
            </p:spPr>
            <p:txBody>
              <a:bodyPr/>
              <a:lstStyle/>
              <a:p>
                <a:endParaRPr lang="en-US"/>
              </a:p>
            </p:txBody>
          </p:sp>
          <p:sp>
            <p:nvSpPr>
              <p:cNvPr id="339050" name="Freeform 65"/>
              <p:cNvSpPr>
                <a:spLocks/>
              </p:cNvSpPr>
              <p:nvPr/>
            </p:nvSpPr>
            <p:spPr bwMode="auto">
              <a:xfrm>
                <a:off x="4803" y="3852"/>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231" y="19200"/>
                    </a:moveTo>
                    <a:lnTo>
                      <a:pt x="9231" y="19200"/>
                    </a:lnTo>
                    <a:lnTo>
                      <a:pt x="8462" y="19200"/>
                    </a:lnTo>
                    <a:lnTo>
                      <a:pt x="7692" y="19200"/>
                    </a:lnTo>
                    <a:lnTo>
                      <a:pt x="6154" y="19200"/>
                    </a:lnTo>
                    <a:lnTo>
                      <a:pt x="5385" y="19200"/>
                    </a:lnTo>
                    <a:lnTo>
                      <a:pt x="5385" y="18400"/>
                    </a:lnTo>
                    <a:lnTo>
                      <a:pt x="4615" y="18400"/>
                    </a:lnTo>
                    <a:lnTo>
                      <a:pt x="3077" y="16800"/>
                    </a:lnTo>
                    <a:lnTo>
                      <a:pt x="3077" y="16000"/>
                    </a:lnTo>
                    <a:lnTo>
                      <a:pt x="2308" y="16000"/>
                    </a:lnTo>
                    <a:lnTo>
                      <a:pt x="2308" y="15200"/>
                    </a:lnTo>
                    <a:lnTo>
                      <a:pt x="1538" y="13600"/>
                    </a:lnTo>
                    <a:lnTo>
                      <a:pt x="1538" y="12800"/>
                    </a:lnTo>
                    <a:lnTo>
                      <a:pt x="1538" y="12000"/>
                    </a:lnTo>
                    <a:lnTo>
                      <a:pt x="1538" y="10400"/>
                    </a:lnTo>
                    <a:lnTo>
                      <a:pt x="0" y="9600"/>
                    </a:lnTo>
                    <a:lnTo>
                      <a:pt x="1538" y="9600"/>
                    </a:lnTo>
                    <a:lnTo>
                      <a:pt x="1538" y="8000"/>
                    </a:lnTo>
                    <a:lnTo>
                      <a:pt x="1538" y="7200"/>
                    </a:lnTo>
                    <a:lnTo>
                      <a:pt x="1538" y="6400"/>
                    </a:lnTo>
                    <a:lnTo>
                      <a:pt x="2308" y="4800"/>
                    </a:lnTo>
                    <a:lnTo>
                      <a:pt x="2308" y="4000"/>
                    </a:lnTo>
                    <a:lnTo>
                      <a:pt x="3077" y="4000"/>
                    </a:lnTo>
                    <a:lnTo>
                      <a:pt x="3077" y="3200"/>
                    </a:lnTo>
                    <a:lnTo>
                      <a:pt x="3077" y="1600"/>
                    </a:lnTo>
                    <a:lnTo>
                      <a:pt x="4615" y="1600"/>
                    </a:lnTo>
                    <a:lnTo>
                      <a:pt x="5385" y="1600"/>
                    </a:lnTo>
                    <a:lnTo>
                      <a:pt x="5385" y="800"/>
                    </a:lnTo>
                    <a:lnTo>
                      <a:pt x="6154" y="800"/>
                    </a:lnTo>
                    <a:lnTo>
                      <a:pt x="7692" y="800"/>
                    </a:lnTo>
                    <a:lnTo>
                      <a:pt x="8462" y="800"/>
                    </a:lnTo>
                    <a:lnTo>
                      <a:pt x="9231" y="800"/>
                    </a:lnTo>
                    <a:lnTo>
                      <a:pt x="9231" y="0"/>
                    </a:lnTo>
                    <a:lnTo>
                      <a:pt x="10769" y="800"/>
                    </a:lnTo>
                    <a:lnTo>
                      <a:pt x="11538" y="800"/>
                    </a:lnTo>
                    <a:lnTo>
                      <a:pt x="12308" y="800"/>
                    </a:lnTo>
                    <a:lnTo>
                      <a:pt x="13846" y="800"/>
                    </a:lnTo>
                    <a:lnTo>
                      <a:pt x="14615" y="800"/>
                    </a:lnTo>
                    <a:lnTo>
                      <a:pt x="16154" y="1600"/>
                    </a:lnTo>
                    <a:lnTo>
                      <a:pt x="16923" y="1600"/>
                    </a:lnTo>
                    <a:lnTo>
                      <a:pt x="17692" y="3200"/>
                    </a:lnTo>
                    <a:lnTo>
                      <a:pt x="17692" y="4000"/>
                    </a:lnTo>
                    <a:lnTo>
                      <a:pt x="19231" y="4800"/>
                    </a:lnTo>
                    <a:lnTo>
                      <a:pt x="19231" y="6400"/>
                    </a:lnTo>
                    <a:lnTo>
                      <a:pt x="19231" y="7200"/>
                    </a:lnTo>
                    <a:lnTo>
                      <a:pt x="19231" y="8000"/>
                    </a:lnTo>
                    <a:lnTo>
                      <a:pt x="19231" y="9600"/>
                    </a:lnTo>
                    <a:lnTo>
                      <a:pt x="19231" y="10400"/>
                    </a:lnTo>
                    <a:lnTo>
                      <a:pt x="19231" y="12000"/>
                    </a:lnTo>
                    <a:lnTo>
                      <a:pt x="19231" y="12800"/>
                    </a:lnTo>
                    <a:lnTo>
                      <a:pt x="19231" y="13600"/>
                    </a:lnTo>
                    <a:lnTo>
                      <a:pt x="19231" y="15200"/>
                    </a:lnTo>
                    <a:lnTo>
                      <a:pt x="17692" y="16000"/>
                    </a:lnTo>
                    <a:lnTo>
                      <a:pt x="17692" y="16800"/>
                    </a:lnTo>
                    <a:lnTo>
                      <a:pt x="16923" y="16800"/>
                    </a:lnTo>
                    <a:lnTo>
                      <a:pt x="16923" y="18400"/>
                    </a:lnTo>
                    <a:lnTo>
                      <a:pt x="16154" y="18400"/>
                    </a:lnTo>
                    <a:lnTo>
                      <a:pt x="14615" y="19200"/>
                    </a:lnTo>
                    <a:lnTo>
                      <a:pt x="13846" y="19200"/>
                    </a:lnTo>
                    <a:lnTo>
                      <a:pt x="12308" y="19200"/>
                    </a:lnTo>
                    <a:lnTo>
                      <a:pt x="11538" y="19200"/>
                    </a:lnTo>
                    <a:lnTo>
                      <a:pt x="10769" y="19200"/>
                    </a:lnTo>
                    <a:lnTo>
                      <a:pt x="9231" y="19200"/>
                    </a:lnTo>
                    <a:close/>
                  </a:path>
                </a:pathLst>
              </a:custGeom>
              <a:solidFill>
                <a:srgbClr val="0000FF"/>
              </a:solidFill>
              <a:ln w="0">
                <a:solidFill>
                  <a:srgbClr val="0000FF"/>
                </a:solidFill>
                <a:round/>
                <a:headEnd/>
                <a:tailEnd/>
              </a:ln>
            </p:spPr>
            <p:txBody>
              <a:bodyPr/>
              <a:lstStyle/>
              <a:p>
                <a:endParaRPr lang="en-US"/>
              </a:p>
            </p:txBody>
          </p:sp>
          <p:sp>
            <p:nvSpPr>
              <p:cNvPr id="339051" name="Freeform 66"/>
              <p:cNvSpPr>
                <a:spLocks/>
              </p:cNvSpPr>
              <p:nvPr/>
            </p:nvSpPr>
            <p:spPr bwMode="auto">
              <a:xfrm>
                <a:off x="4803" y="3852"/>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231" y="19200"/>
                    </a:moveTo>
                    <a:lnTo>
                      <a:pt x="9231" y="19200"/>
                    </a:lnTo>
                    <a:lnTo>
                      <a:pt x="8462" y="19200"/>
                    </a:lnTo>
                    <a:lnTo>
                      <a:pt x="7692" y="19200"/>
                    </a:lnTo>
                    <a:lnTo>
                      <a:pt x="6154" y="19200"/>
                    </a:lnTo>
                    <a:lnTo>
                      <a:pt x="5385" y="19200"/>
                    </a:lnTo>
                    <a:lnTo>
                      <a:pt x="5385" y="18400"/>
                    </a:lnTo>
                    <a:lnTo>
                      <a:pt x="4615" y="18400"/>
                    </a:lnTo>
                    <a:lnTo>
                      <a:pt x="3077" y="16800"/>
                    </a:lnTo>
                    <a:lnTo>
                      <a:pt x="3077" y="16000"/>
                    </a:lnTo>
                    <a:lnTo>
                      <a:pt x="2308" y="16000"/>
                    </a:lnTo>
                    <a:lnTo>
                      <a:pt x="2308" y="15200"/>
                    </a:lnTo>
                    <a:lnTo>
                      <a:pt x="1538" y="13600"/>
                    </a:lnTo>
                    <a:lnTo>
                      <a:pt x="1538" y="12800"/>
                    </a:lnTo>
                    <a:lnTo>
                      <a:pt x="1538" y="12000"/>
                    </a:lnTo>
                    <a:lnTo>
                      <a:pt x="1538" y="10400"/>
                    </a:lnTo>
                    <a:lnTo>
                      <a:pt x="0" y="9600"/>
                    </a:lnTo>
                    <a:lnTo>
                      <a:pt x="1538" y="9600"/>
                    </a:lnTo>
                    <a:lnTo>
                      <a:pt x="1538" y="8000"/>
                    </a:lnTo>
                    <a:lnTo>
                      <a:pt x="1538" y="7200"/>
                    </a:lnTo>
                    <a:lnTo>
                      <a:pt x="1538" y="6400"/>
                    </a:lnTo>
                    <a:lnTo>
                      <a:pt x="2308" y="4800"/>
                    </a:lnTo>
                    <a:lnTo>
                      <a:pt x="2308" y="4000"/>
                    </a:lnTo>
                    <a:lnTo>
                      <a:pt x="3077" y="4000"/>
                    </a:lnTo>
                    <a:lnTo>
                      <a:pt x="3077" y="3200"/>
                    </a:lnTo>
                    <a:lnTo>
                      <a:pt x="3077" y="1600"/>
                    </a:lnTo>
                    <a:lnTo>
                      <a:pt x="4615" y="1600"/>
                    </a:lnTo>
                    <a:lnTo>
                      <a:pt x="5385" y="1600"/>
                    </a:lnTo>
                    <a:lnTo>
                      <a:pt x="5385" y="800"/>
                    </a:lnTo>
                    <a:lnTo>
                      <a:pt x="6154" y="800"/>
                    </a:lnTo>
                    <a:lnTo>
                      <a:pt x="7692" y="800"/>
                    </a:lnTo>
                    <a:lnTo>
                      <a:pt x="8462" y="800"/>
                    </a:lnTo>
                    <a:lnTo>
                      <a:pt x="9231" y="800"/>
                    </a:lnTo>
                    <a:lnTo>
                      <a:pt x="9231" y="0"/>
                    </a:lnTo>
                    <a:lnTo>
                      <a:pt x="10769" y="800"/>
                    </a:lnTo>
                    <a:lnTo>
                      <a:pt x="11538" y="800"/>
                    </a:lnTo>
                    <a:lnTo>
                      <a:pt x="12308" y="800"/>
                    </a:lnTo>
                    <a:lnTo>
                      <a:pt x="13846" y="800"/>
                    </a:lnTo>
                    <a:lnTo>
                      <a:pt x="14615" y="800"/>
                    </a:lnTo>
                    <a:lnTo>
                      <a:pt x="16154" y="1600"/>
                    </a:lnTo>
                    <a:lnTo>
                      <a:pt x="16923" y="1600"/>
                    </a:lnTo>
                    <a:lnTo>
                      <a:pt x="17692" y="3200"/>
                    </a:lnTo>
                    <a:lnTo>
                      <a:pt x="17692" y="4000"/>
                    </a:lnTo>
                    <a:lnTo>
                      <a:pt x="19231" y="4800"/>
                    </a:lnTo>
                    <a:lnTo>
                      <a:pt x="19231" y="6400"/>
                    </a:lnTo>
                    <a:lnTo>
                      <a:pt x="19231" y="7200"/>
                    </a:lnTo>
                    <a:lnTo>
                      <a:pt x="19231" y="8000"/>
                    </a:lnTo>
                    <a:lnTo>
                      <a:pt x="19231" y="9600"/>
                    </a:lnTo>
                    <a:lnTo>
                      <a:pt x="19231" y="10400"/>
                    </a:lnTo>
                    <a:lnTo>
                      <a:pt x="19231" y="12000"/>
                    </a:lnTo>
                    <a:lnTo>
                      <a:pt x="19231" y="12800"/>
                    </a:lnTo>
                    <a:lnTo>
                      <a:pt x="19231" y="13600"/>
                    </a:lnTo>
                    <a:lnTo>
                      <a:pt x="19231" y="15200"/>
                    </a:lnTo>
                    <a:lnTo>
                      <a:pt x="17692" y="16000"/>
                    </a:lnTo>
                    <a:lnTo>
                      <a:pt x="17692" y="16800"/>
                    </a:lnTo>
                    <a:lnTo>
                      <a:pt x="16923" y="16800"/>
                    </a:lnTo>
                    <a:lnTo>
                      <a:pt x="16923" y="18400"/>
                    </a:lnTo>
                    <a:lnTo>
                      <a:pt x="16154" y="18400"/>
                    </a:lnTo>
                    <a:lnTo>
                      <a:pt x="14615" y="19200"/>
                    </a:lnTo>
                    <a:lnTo>
                      <a:pt x="13846" y="19200"/>
                    </a:lnTo>
                    <a:lnTo>
                      <a:pt x="12308" y="19200"/>
                    </a:lnTo>
                    <a:lnTo>
                      <a:pt x="11538" y="19200"/>
                    </a:lnTo>
                    <a:lnTo>
                      <a:pt x="10769" y="19200"/>
                    </a:lnTo>
                    <a:lnTo>
                      <a:pt x="9231" y="19200"/>
                    </a:lnTo>
                    <a:close/>
                  </a:path>
                </a:pathLst>
              </a:custGeom>
              <a:solidFill>
                <a:srgbClr val="0000FF"/>
              </a:solidFill>
              <a:ln w="12065">
                <a:solidFill>
                  <a:srgbClr val="0000FF"/>
                </a:solidFill>
                <a:round/>
                <a:headEnd/>
                <a:tailEnd/>
              </a:ln>
            </p:spPr>
            <p:txBody>
              <a:bodyPr/>
              <a:lstStyle/>
              <a:p>
                <a:endParaRPr lang="en-US"/>
              </a:p>
            </p:txBody>
          </p:sp>
          <p:sp>
            <p:nvSpPr>
              <p:cNvPr id="339052" name="Freeform 67"/>
              <p:cNvSpPr>
                <a:spLocks/>
              </p:cNvSpPr>
              <p:nvPr/>
            </p:nvSpPr>
            <p:spPr bwMode="auto">
              <a:xfrm>
                <a:off x="4944" y="2141"/>
                <a:ext cx="17" cy="16"/>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800" y="19200"/>
                    </a:lnTo>
                    <a:lnTo>
                      <a:pt x="7200" y="19200"/>
                    </a:lnTo>
                    <a:lnTo>
                      <a:pt x="6400" y="19200"/>
                    </a:lnTo>
                    <a:lnTo>
                      <a:pt x="4800" y="19200"/>
                    </a:lnTo>
                    <a:lnTo>
                      <a:pt x="4800" y="18400"/>
                    </a:lnTo>
                    <a:lnTo>
                      <a:pt x="4000" y="18400"/>
                    </a:lnTo>
                    <a:lnTo>
                      <a:pt x="3200" y="16800"/>
                    </a:lnTo>
                    <a:lnTo>
                      <a:pt x="3200" y="16000"/>
                    </a:lnTo>
                    <a:lnTo>
                      <a:pt x="1600" y="16000"/>
                    </a:lnTo>
                    <a:lnTo>
                      <a:pt x="1600" y="15200"/>
                    </a:lnTo>
                    <a:lnTo>
                      <a:pt x="800" y="13600"/>
                    </a:lnTo>
                    <a:lnTo>
                      <a:pt x="800" y="12800"/>
                    </a:lnTo>
                    <a:lnTo>
                      <a:pt x="800" y="12000"/>
                    </a:lnTo>
                    <a:lnTo>
                      <a:pt x="800" y="10400"/>
                    </a:lnTo>
                    <a:lnTo>
                      <a:pt x="0" y="9600"/>
                    </a:lnTo>
                    <a:lnTo>
                      <a:pt x="800" y="9600"/>
                    </a:lnTo>
                    <a:lnTo>
                      <a:pt x="800" y="8800"/>
                    </a:lnTo>
                    <a:lnTo>
                      <a:pt x="800" y="7200"/>
                    </a:lnTo>
                    <a:lnTo>
                      <a:pt x="800" y="6400"/>
                    </a:lnTo>
                    <a:lnTo>
                      <a:pt x="1600" y="4800"/>
                    </a:lnTo>
                    <a:lnTo>
                      <a:pt x="1600" y="4000"/>
                    </a:lnTo>
                    <a:lnTo>
                      <a:pt x="3200" y="4000"/>
                    </a:lnTo>
                    <a:lnTo>
                      <a:pt x="3200" y="3200"/>
                    </a:lnTo>
                    <a:lnTo>
                      <a:pt x="3200" y="1600"/>
                    </a:lnTo>
                    <a:lnTo>
                      <a:pt x="4000" y="1600"/>
                    </a:lnTo>
                    <a:lnTo>
                      <a:pt x="4800" y="1600"/>
                    </a:lnTo>
                    <a:lnTo>
                      <a:pt x="4800" y="800"/>
                    </a:lnTo>
                    <a:lnTo>
                      <a:pt x="6400" y="800"/>
                    </a:lnTo>
                    <a:lnTo>
                      <a:pt x="7200" y="800"/>
                    </a:lnTo>
                    <a:lnTo>
                      <a:pt x="8800" y="800"/>
                    </a:lnTo>
                    <a:lnTo>
                      <a:pt x="9600" y="800"/>
                    </a:lnTo>
                    <a:lnTo>
                      <a:pt x="9600" y="0"/>
                    </a:lnTo>
                    <a:lnTo>
                      <a:pt x="10400" y="800"/>
                    </a:lnTo>
                    <a:lnTo>
                      <a:pt x="12000" y="800"/>
                    </a:lnTo>
                    <a:lnTo>
                      <a:pt x="12800" y="800"/>
                    </a:lnTo>
                    <a:lnTo>
                      <a:pt x="13600" y="800"/>
                    </a:lnTo>
                    <a:lnTo>
                      <a:pt x="15200" y="800"/>
                    </a:lnTo>
                    <a:lnTo>
                      <a:pt x="16000" y="1600"/>
                    </a:lnTo>
                    <a:lnTo>
                      <a:pt x="16800" y="1600"/>
                    </a:lnTo>
                    <a:lnTo>
                      <a:pt x="18400" y="3200"/>
                    </a:lnTo>
                    <a:lnTo>
                      <a:pt x="18400" y="4000"/>
                    </a:lnTo>
                    <a:lnTo>
                      <a:pt x="19200" y="4800"/>
                    </a:lnTo>
                    <a:lnTo>
                      <a:pt x="19200" y="6400"/>
                    </a:lnTo>
                    <a:lnTo>
                      <a:pt x="19200" y="7200"/>
                    </a:lnTo>
                    <a:lnTo>
                      <a:pt x="19200" y="8800"/>
                    </a:lnTo>
                    <a:lnTo>
                      <a:pt x="19200" y="9600"/>
                    </a:lnTo>
                    <a:lnTo>
                      <a:pt x="19200" y="10400"/>
                    </a:lnTo>
                    <a:lnTo>
                      <a:pt x="19200" y="12000"/>
                    </a:lnTo>
                    <a:lnTo>
                      <a:pt x="19200" y="12800"/>
                    </a:lnTo>
                    <a:lnTo>
                      <a:pt x="19200" y="13600"/>
                    </a:lnTo>
                    <a:lnTo>
                      <a:pt x="19200" y="15200"/>
                    </a:lnTo>
                    <a:lnTo>
                      <a:pt x="18400" y="16000"/>
                    </a:lnTo>
                    <a:lnTo>
                      <a:pt x="18400" y="16800"/>
                    </a:lnTo>
                    <a:lnTo>
                      <a:pt x="16800" y="16800"/>
                    </a:lnTo>
                    <a:lnTo>
                      <a:pt x="16800" y="18400"/>
                    </a:lnTo>
                    <a:lnTo>
                      <a:pt x="16000" y="18400"/>
                    </a:lnTo>
                    <a:lnTo>
                      <a:pt x="15200" y="19200"/>
                    </a:lnTo>
                    <a:lnTo>
                      <a:pt x="13600" y="19200"/>
                    </a:lnTo>
                    <a:lnTo>
                      <a:pt x="12800" y="19200"/>
                    </a:lnTo>
                    <a:lnTo>
                      <a:pt x="12000" y="19200"/>
                    </a:lnTo>
                    <a:lnTo>
                      <a:pt x="10400" y="19200"/>
                    </a:lnTo>
                    <a:lnTo>
                      <a:pt x="9600" y="19200"/>
                    </a:lnTo>
                    <a:close/>
                  </a:path>
                </a:pathLst>
              </a:custGeom>
              <a:solidFill>
                <a:srgbClr val="0000FF"/>
              </a:solidFill>
              <a:ln w="0">
                <a:solidFill>
                  <a:srgbClr val="0000FF"/>
                </a:solidFill>
                <a:round/>
                <a:headEnd/>
                <a:tailEnd/>
              </a:ln>
            </p:spPr>
            <p:txBody>
              <a:bodyPr/>
              <a:lstStyle/>
              <a:p>
                <a:endParaRPr lang="en-US"/>
              </a:p>
            </p:txBody>
          </p:sp>
          <p:sp>
            <p:nvSpPr>
              <p:cNvPr id="339053" name="Freeform 68"/>
              <p:cNvSpPr>
                <a:spLocks/>
              </p:cNvSpPr>
              <p:nvPr/>
            </p:nvSpPr>
            <p:spPr bwMode="auto">
              <a:xfrm>
                <a:off x="4944" y="2141"/>
                <a:ext cx="17" cy="16"/>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800" y="19200"/>
                    </a:lnTo>
                    <a:lnTo>
                      <a:pt x="7200" y="19200"/>
                    </a:lnTo>
                    <a:lnTo>
                      <a:pt x="6400" y="19200"/>
                    </a:lnTo>
                    <a:lnTo>
                      <a:pt x="4800" y="19200"/>
                    </a:lnTo>
                    <a:lnTo>
                      <a:pt x="4800" y="18400"/>
                    </a:lnTo>
                    <a:lnTo>
                      <a:pt x="4000" y="18400"/>
                    </a:lnTo>
                    <a:lnTo>
                      <a:pt x="3200" y="16800"/>
                    </a:lnTo>
                    <a:lnTo>
                      <a:pt x="3200" y="16000"/>
                    </a:lnTo>
                    <a:lnTo>
                      <a:pt x="1600" y="16000"/>
                    </a:lnTo>
                    <a:lnTo>
                      <a:pt x="1600" y="15200"/>
                    </a:lnTo>
                    <a:lnTo>
                      <a:pt x="800" y="13600"/>
                    </a:lnTo>
                    <a:lnTo>
                      <a:pt x="800" y="12800"/>
                    </a:lnTo>
                    <a:lnTo>
                      <a:pt x="800" y="12000"/>
                    </a:lnTo>
                    <a:lnTo>
                      <a:pt x="800" y="10400"/>
                    </a:lnTo>
                    <a:lnTo>
                      <a:pt x="0" y="9600"/>
                    </a:lnTo>
                    <a:lnTo>
                      <a:pt x="800" y="9600"/>
                    </a:lnTo>
                    <a:lnTo>
                      <a:pt x="800" y="8800"/>
                    </a:lnTo>
                    <a:lnTo>
                      <a:pt x="800" y="7200"/>
                    </a:lnTo>
                    <a:lnTo>
                      <a:pt x="800" y="6400"/>
                    </a:lnTo>
                    <a:lnTo>
                      <a:pt x="1600" y="4800"/>
                    </a:lnTo>
                    <a:lnTo>
                      <a:pt x="1600" y="4000"/>
                    </a:lnTo>
                    <a:lnTo>
                      <a:pt x="3200" y="4000"/>
                    </a:lnTo>
                    <a:lnTo>
                      <a:pt x="3200" y="3200"/>
                    </a:lnTo>
                    <a:lnTo>
                      <a:pt x="3200" y="1600"/>
                    </a:lnTo>
                    <a:lnTo>
                      <a:pt x="4000" y="1600"/>
                    </a:lnTo>
                    <a:lnTo>
                      <a:pt x="4800" y="1600"/>
                    </a:lnTo>
                    <a:lnTo>
                      <a:pt x="4800" y="800"/>
                    </a:lnTo>
                    <a:lnTo>
                      <a:pt x="6400" y="800"/>
                    </a:lnTo>
                    <a:lnTo>
                      <a:pt x="7200" y="800"/>
                    </a:lnTo>
                    <a:lnTo>
                      <a:pt x="8800" y="800"/>
                    </a:lnTo>
                    <a:lnTo>
                      <a:pt x="9600" y="800"/>
                    </a:lnTo>
                    <a:lnTo>
                      <a:pt x="9600" y="0"/>
                    </a:lnTo>
                    <a:lnTo>
                      <a:pt x="10400" y="800"/>
                    </a:lnTo>
                    <a:lnTo>
                      <a:pt x="12000" y="800"/>
                    </a:lnTo>
                    <a:lnTo>
                      <a:pt x="12800" y="800"/>
                    </a:lnTo>
                    <a:lnTo>
                      <a:pt x="13600" y="800"/>
                    </a:lnTo>
                    <a:lnTo>
                      <a:pt x="15200" y="800"/>
                    </a:lnTo>
                    <a:lnTo>
                      <a:pt x="16000" y="1600"/>
                    </a:lnTo>
                    <a:lnTo>
                      <a:pt x="16800" y="1600"/>
                    </a:lnTo>
                    <a:lnTo>
                      <a:pt x="18400" y="3200"/>
                    </a:lnTo>
                    <a:lnTo>
                      <a:pt x="18400" y="4000"/>
                    </a:lnTo>
                    <a:lnTo>
                      <a:pt x="19200" y="4800"/>
                    </a:lnTo>
                    <a:lnTo>
                      <a:pt x="19200" y="6400"/>
                    </a:lnTo>
                    <a:lnTo>
                      <a:pt x="19200" y="7200"/>
                    </a:lnTo>
                    <a:lnTo>
                      <a:pt x="19200" y="8800"/>
                    </a:lnTo>
                    <a:lnTo>
                      <a:pt x="19200" y="9600"/>
                    </a:lnTo>
                    <a:lnTo>
                      <a:pt x="19200" y="10400"/>
                    </a:lnTo>
                    <a:lnTo>
                      <a:pt x="19200" y="12000"/>
                    </a:lnTo>
                    <a:lnTo>
                      <a:pt x="19200" y="12800"/>
                    </a:lnTo>
                    <a:lnTo>
                      <a:pt x="19200" y="13600"/>
                    </a:lnTo>
                    <a:lnTo>
                      <a:pt x="19200" y="15200"/>
                    </a:lnTo>
                    <a:lnTo>
                      <a:pt x="18400" y="16000"/>
                    </a:lnTo>
                    <a:lnTo>
                      <a:pt x="18400" y="16800"/>
                    </a:lnTo>
                    <a:lnTo>
                      <a:pt x="16800" y="16800"/>
                    </a:lnTo>
                    <a:lnTo>
                      <a:pt x="16800" y="18400"/>
                    </a:lnTo>
                    <a:lnTo>
                      <a:pt x="16000" y="18400"/>
                    </a:lnTo>
                    <a:lnTo>
                      <a:pt x="15200" y="19200"/>
                    </a:lnTo>
                    <a:lnTo>
                      <a:pt x="13600" y="19200"/>
                    </a:lnTo>
                    <a:lnTo>
                      <a:pt x="12800" y="19200"/>
                    </a:lnTo>
                    <a:lnTo>
                      <a:pt x="12000" y="19200"/>
                    </a:lnTo>
                    <a:lnTo>
                      <a:pt x="10400" y="19200"/>
                    </a:lnTo>
                    <a:lnTo>
                      <a:pt x="9600" y="19200"/>
                    </a:lnTo>
                    <a:close/>
                  </a:path>
                </a:pathLst>
              </a:custGeom>
              <a:solidFill>
                <a:srgbClr val="0000FF"/>
              </a:solidFill>
              <a:ln w="12065">
                <a:solidFill>
                  <a:srgbClr val="0000FF"/>
                </a:solidFill>
                <a:round/>
                <a:headEnd/>
                <a:tailEnd/>
              </a:ln>
            </p:spPr>
            <p:txBody>
              <a:bodyPr/>
              <a:lstStyle/>
              <a:p>
                <a:endParaRPr lang="en-US"/>
              </a:p>
            </p:txBody>
          </p:sp>
          <p:sp>
            <p:nvSpPr>
              <p:cNvPr id="339054" name="Freeform 69"/>
              <p:cNvSpPr>
                <a:spLocks/>
              </p:cNvSpPr>
              <p:nvPr/>
            </p:nvSpPr>
            <p:spPr bwMode="auto">
              <a:xfrm>
                <a:off x="4944" y="2710"/>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800" y="19200"/>
                    </a:lnTo>
                    <a:lnTo>
                      <a:pt x="7200" y="19200"/>
                    </a:lnTo>
                    <a:lnTo>
                      <a:pt x="6400" y="19200"/>
                    </a:lnTo>
                    <a:lnTo>
                      <a:pt x="4800" y="19200"/>
                    </a:lnTo>
                    <a:lnTo>
                      <a:pt x="4800" y="18400"/>
                    </a:lnTo>
                    <a:lnTo>
                      <a:pt x="4000" y="18400"/>
                    </a:lnTo>
                    <a:lnTo>
                      <a:pt x="3200" y="17600"/>
                    </a:lnTo>
                    <a:lnTo>
                      <a:pt x="3200" y="16000"/>
                    </a:lnTo>
                    <a:lnTo>
                      <a:pt x="1600" y="16000"/>
                    </a:lnTo>
                    <a:lnTo>
                      <a:pt x="1600" y="15200"/>
                    </a:lnTo>
                    <a:lnTo>
                      <a:pt x="800" y="14400"/>
                    </a:lnTo>
                    <a:lnTo>
                      <a:pt x="800" y="12800"/>
                    </a:lnTo>
                    <a:lnTo>
                      <a:pt x="800" y="12000"/>
                    </a:lnTo>
                    <a:lnTo>
                      <a:pt x="800" y="11200"/>
                    </a:lnTo>
                    <a:lnTo>
                      <a:pt x="0" y="9600"/>
                    </a:lnTo>
                    <a:lnTo>
                      <a:pt x="800" y="9600"/>
                    </a:lnTo>
                    <a:lnTo>
                      <a:pt x="800" y="8800"/>
                    </a:lnTo>
                    <a:lnTo>
                      <a:pt x="800" y="7200"/>
                    </a:lnTo>
                    <a:lnTo>
                      <a:pt x="800" y="6400"/>
                    </a:lnTo>
                    <a:lnTo>
                      <a:pt x="1600" y="5600"/>
                    </a:lnTo>
                    <a:lnTo>
                      <a:pt x="1600" y="4000"/>
                    </a:lnTo>
                    <a:lnTo>
                      <a:pt x="3200" y="4000"/>
                    </a:lnTo>
                    <a:lnTo>
                      <a:pt x="3200" y="3200"/>
                    </a:lnTo>
                    <a:lnTo>
                      <a:pt x="3200" y="2400"/>
                    </a:lnTo>
                    <a:lnTo>
                      <a:pt x="4000" y="2400"/>
                    </a:lnTo>
                    <a:lnTo>
                      <a:pt x="4800" y="2400"/>
                    </a:lnTo>
                    <a:lnTo>
                      <a:pt x="4800" y="800"/>
                    </a:lnTo>
                    <a:lnTo>
                      <a:pt x="6400" y="800"/>
                    </a:lnTo>
                    <a:lnTo>
                      <a:pt x="7200" y="800"/>
                    </a:lnTo>
                    <a:lnTo>
                      <a:pt x="8800" y="800"/>
                    </a:lnTo>
                    <a:lnTo>
                      <a:pt x="9600" y="800"/>
                    </a:lnTo>
                    <a:lnTo>
                      <a:pt x="9600" y="0"/>
                    </a:lnTo>
                    <a:lnTo>
                      <a:pt x="10400" y="800"/>
                    </a:lnTo>
                    <a:lnTo>
                      <a:pt x="12000" y="800"/>
                    </a:lnTo>
                    <a:lnTo>
                      <a:pt x="12800" y="800"/>
                    </a:lnTo>
                    <a:lnTo>
                      <a:pt x="13600" y="800"/>
                    </a:lnTo>
                    <a:lnTo>
                      <a:pt x="15200" y="800"/>
                    </a:lnTo>
                    <a:lnTo>
                      <a:pt x="16000" y="2400"/>
                    </a:lnTo>
                    <a:lnTo>
                      <a:pt x="16800" y="2400"/>
                    </a:lnTo>
                    <a:lnTo>
                      <a:pt x="18400" y="3200"/>
                    </a:lnTo>
                    <a:lnTo>
                      <a:pt x="18400" y="4000"/>
                    </a:lnTo>
                    <a:lnTo>
                      <a:pt x="19200" y="5600"/>
                    </a:lnTo>
                    <a:lnTo>
                      <a:pt x="19200" y="6400"/>
                    </a:lnTo>
                    <a:lnTo>
                      <a:pt x="19200" y="7200"/>
                    </a:lnTo>
                    <a:lnTo>
                      <a:pt x="19200" y="8800"/>
                    </a:lnTo>
                    <a:lnTo>
                      <a:pt x="19200" y="9600"/>
                    </a:lnTo>
                    <a:lnTo>
                      <a:pt x="19200" y="11200"/>
                    </a:lnTo>
                    <a:lnTo>
                      <a:pt x="19200" y="12000"/>
                    </a:lnTo>
                    <a:lnTo>
                      <a:pt x="19200" y="12800"/>
                    </a:lnTo>
                    <a:lnTo>
                      <a:pt x="19200" y="14400"/>
                    </a:lnTo>
                    <a:lnTo>
                      <a:pt x="19200" y="15200"/>
                    </a:lnTo>
                    <a:lnTo>
                      <a:pt x="18400" y="16000"/>
                    </a:lnTo>
                    <a:lnTo>
                      <a:pt x="18400" y="17600"/>
                    </a:lnTo>
                    <a:lnTo>
                      <a:pt x="16800" y="17600"/>
                    </a:lnTo>
                    <a:lnTo>
                      <a:pt x="16800" y="18400"/>
                    </a:lnTo>
                    <a:lnTo>
                      <a:pt x="16000" y="18400"/>
                    </a:lnTo>
                    <a:lnTo>
                      <a:pt x="15200" y="19200"/>
                    </a:lnTo>
                    <a:lnTo>
                      <a:pt x="13600" y="19200"/>
                    </a:lnTo>
                    <a:lnTo>
                      <a:pt x="12800" y="19200"/>
                    </a:lnTo>
                    <a:lnTo>
                      <a:pt x="12000" y="19200"/>
                    </a:lnTo>
                    <a:lnTo>
                      <a:pt x="10400" y="19200"/>
                    </a:lnTo>
                    <a:lnTo>
                      <a:pt x="9600" y="19200"/>
                    </a:lnTo>
                    <a:close/>
                  </a:path>
                </a:pathLst>
              </a:custGeom>
              <a:solidFill>
                <a:srgbClr val="0000FF"/>
              </a:solidFill>
              <a:ln w="0">
                <a:solidFill>
                  <a:srgbClr val="0000FF"/>
                </a:solidFill>
                <a:round/>
                <a:headEnd/>
                <a:tailEnd/>
              </a:ln>
            </p:spPr>
            <p:txBody>
              <a:bodyPr/>
              <a:lstStyle/>
              <a:p>
                <a:endParaRPr lang="en-US"/>
              </a:p>
            </p:txBody>
          </p:sp>
          <p:sp>
            <p:nvSpPr>
              <p:cNvPr id="339055" name="Freeform 70"/>
              <p:cNvSpPr>
                <a:spLocks/>
              </p:cNvSpPr>
              <p:nvPr/>
            </p:nvSpPr>
            <p:spPr bwMode="auto">
              <a:xfrm>
                <a:off x="4944" y="2710"/>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800" y="19200"/>
                    </a:lnTo>
                    <a:lnTo>
                      <a:pt x="7200" y="19200"/>
                    </a:lnTo>
                    <a:lnTo>
                      <a:pt x="6400" y="19200"/>
                    </a:lnTo>
                    <a:lnTo>
                      <a:pt x="4800" y="19200"/>
                    </a:lnTo>
                    <a:lnTo>
                      <a:pt x="4800" y="18400"/>
                    </a:lnTo>
                    <a:lnTo>
                      <a:pt x="4000" y="18400"/>
                    </a:lnTo>
                    <a:lnTo>
                      <a:pt x="3200" y="17600"/>
                    </a:lnTo>
                    <a:lnTo>
                      <a:pt x="3200" y="16000"/>
                    </a:lnTo>
                    <a:lnTo>
                      <a:pt x="1600" y="16000"/>
                    </a:lnTo>
                    <a:lnTo>
                      <a:pt x="1600" y="15200"/>
                    </a:lnTo>
                    <a:lnTo>
                      <a:pt x="800" y="14400"/>
                    </a:lnTo>
                    <a:lnTo>
                      <a:pt x="800" y="12800"/>
                    </a:lnTo>
                    <a:lnTo>
                      <a:pt x="800" y="12000"/>
                    </a:lnTo>
                    <a:lnTo>
                      <a:pt x="800" y="11200"/>
                    </a:lnTo>
                    <a:lnTo>
                      <a:pt x="0" y="9600"/>
                    </a:lnTo>
                    <a:lnTo>
                      <a:pt x="800" y="9600"/>
                    </a:lnTo>
                    <a:lnTo>
                      <a:pt x="800" y="8800"/>
                    </a:lnTo>
                    <a:lnTo>
                      <a:pt x="800" y="7200"/>
                    </a:lnTo>
                    <a:lnTo>
                      <a:pt x="800" y="6400"/>
                    </a:lnTo>
                    <a:lnTo>
                      <a:pt x="1600" y="5600"/>
                    </a:lnTo>
                    <a:lnTo>
                      <a:pt x="1600" y="4000"/>
                    </a:lnTo>
                    <a:lnTo>
                      <a:pt x="3200" y="4000"/>
                    </a:lnTo>
                    <a:lnTo>
                      <a:pt x="3200" y="3200"/>
                    </a:lnTo>
                    <a:lnTo>
                      <a:pt x="3200" y="2400"/>
                    </a:lnTo>
                    <a:lnTo>
                      <a:pt x="4000" y="2400"/>
                    </a:lnTo>
                    <a:lnTo>
                      <a:pt x="4800" y="2400"/>
                    </a:lnTo>
                    <a:lnTo>
                      <a:pt x="4800" y="800"/>
                    </a:lnTo>
                    <a:lnTo>
                      <a:pt x="6400" y="800"/>
                    </a:lnTo>
                    <a:lnTo>
                      <a:pt x="7200" y="800"/>
                    </a:lnTo>
                    <a:lnTo>
                      <a:pt x="8800" y="800"/>
                    </a:lnTo>
                    <a:lnTo>
                      <a:pt x="9600" y="800"/>
                    </a:lnTo>
                    <a:lnTo>
                      <a:pt x="9600" y="0"/>
                    </a:lnTo>
                    <a:lnTo>
                      <a:pt x="10400" y="800"/>
                    </a:lnTo>
                    <a:lnTo>
                      <a:pt x="12000" y="800"/>
                    </a:lnTo>
                    <a:lnTo>
                      <a:pt x="12800" y="800"/>
                    </a:lnTo>
                    <a:lnTo>
                      <a:pt x="13600" y="800"/>
                    </a:lnTo>
                    <a:lnTo>
                      <a:pt x="15200" y="800"/>
                    </a:lnTo>
                    <a:lnTo>
                      <a:pt x="16000" y="2400"/>
                    </a:lnTo>
                    <a:lnTo>
                      <a:pt x="16800" y="2400"/>
                    </a:lnTo>
                    <a:lnTo>
                      <a:pt x="18400" y="3200"/>
                    </a:lnTo>
                    <a:lnTo>
                      <a:pt x="18400" y="4000"/>
                    </a:lnTo>
                    <a:lnTo>
                      <a:pt x="19200" y="5600"/>
                    </a:lnTo>
                    <a:lnTo>
                      <a:pt x="19200" y="6400"/>
                    </a:lnTo>
                    <a:lnTo>
                      <a:pt x="19200" y="7200"/>
                    </a:lnTo>
                    <a:lnTo>
                      <a:pt x="19200" y="8800"/>
                    </a:lnTo>
                    <a:lnTo>
                      <a:pt x="19200" y="9600"/>
                    </a:lnTo>
                    <a:lnTo>
                      <a:pt x="19200" y="11200"/>
                    </a:lnTo>
                    <a:lnTo>
                      <a:pt x="19200" y="12000"/>
                    </a:lnTo>
                    <a:lnTo>
                      <a:pt x="19200" y="12800"/>
                    </a:lnTo>
                    <a:lnTo>
                      <a:pt x="19200" y="14400"/>
                    </a:lnTo>
                    <a:lnTo>
                      <a:pt x="19200" y="15200"/>
                    </a:lnTo>
                    <a:lnTo>
                      <a:pt x="18400" y="16000"/>
                    </a:lnTo>
                    <a:lnTo>
                      <a:pt x="18400" y="17600"/>
                    </a:lnTo>
                    <a:lnTo>
                      <a:pt x="16800" y="17600"/>
                    </a:lnTo>
                    <a:lnTo>
                      <a:pt x="16800" y="18400"/>
                    </a:lnTo>
                    <a:lnTo>
                      <a:pt x="16000" y="18400"/>
                    </a:lnTo>
                    <a:lnTo>
                      <a:pt x="15200" y="19200"/>
                    </a:lnTo>
                    <a:lnTo>
                      <a:pt x="13600" y="19200"/>
                    </a:lnTo>
                    <a:lnTo>
                      <a:pt x="12800" y="19200"/>
                    </a:lnTo>
                    <a:lnTo>
                      <a:pt x="12000" y="19200"/>
                    </a:lnTo>
                    <a:lnTo>
                      <a:pt x="10400" y="19200"/>
                    </a:lnTo>
                    <a:lnTo>
                      <a:pt x="9600" y="19200"/>
                    </a:lnTo>
                    <a:close/>
                  </a:path>
                </a:pathLst>
              </a:custGeom>
              <a:solidFill>
                <a:srgbClr val="0000FF"/>
              </a:solidFill>
              <a:ln w="12065">
                <a:solidFill>
                  <a:srgbClr val="0000FF"/>
                </a:solidFill>
                <a:round/>
                <a:headEnd/>
                <a:tailEnd/>
              </a:ln>
            </p:spPr>
            <p:txBody>
              <a:bodyPr/>
              <a:lstStyle/>
              <a:p>
                <a:endParaRPr lang="en-US"/>
              </a:p>
            </p:txBody>
          </p:sp>
          <p:sp>
            <p:nvSpPr>
              <p:cNvPr id="339056" name="Freeform 71"/>
              <p:cNvSpPr>
                <a:spLocks/>
              </p:cNvSpPr>
              <p:nvPr/>
            </p:nvSpPr>
            <p:spPr bwMode="auto">
              <a:xfrm>
                <a:off x="4944" y="3282"/>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4800" y="19231"/>
                    </a:lnTo>
                    <a:lnTo>
                      <a:pt x="4800" y="17692"/>
                    </a:lnTo>
                    <a:lnTo>
                      <a:pt x="4000" y="17692"/>
                    </a:lnTo>
                    <a:lnTo>
                      <a:pt x="3200" y="16923"/>
                    </a:lnTo>
                    <a:lnTo>
                      <a:pt x="3200" y="16154"/>
                    </a:lnTo>
                    <a:lnTo>
                      <a:pt x="1600" y="16154"/>
                    </a:lnTo>
                    <a:lnTo>
                      <a:pt x="1600" y="14615"/>
                    </a:lnTo>
                    <a:lnTo>
                      <a:pt x="800" y="13846"/>
                    </a:lnTo>
                    <a:lnTo>
                      <a:pt x="800" y="13077"/>
                    </a:lnTo>
                    <a:lnTo>
                      <a:pt x="800" y="11538"/>
                    </a:lnTo>
                    <a:lnTo>
                      <a:pt x="800" y="10769"/>
                    </a:lnTo>
                    <a:lnTo>
                      <a:pt x="0" y="10000"/>
                    </a:lnTo>
                    <a:lnTo>
                      <a:pt x="800" y="10000"/>
                    </a:lnTo>
                    <a:lnTo>
                      <a:pt x="800" y="8462"/>
                    </a:lnTo>
                    <a:lnTo>
                      <a:pt x="800" y="7692"/>
                    </a:lnTo>
                    <a:lnTo>
                      <a:pt x="800" y="6154"/>
                    </a:lnTo>
                    <a:lnTo>
                      <a:pt x="1600" y="5385"/>
                    </a:lnTo>
                    <a:lnTo>
                      <a:pt x="1600" y="4615"/>
                    </a:lnTo>
                    <a:lnTo>
                      <a:pt x="3200" y="4615"/>
                    </a:lnTo>
                    <a:lnTo>
                      <a:pt x="3200" y="3077"/>
                    </a:lnTo>
                    <a:lnTo>
                      <a:pt x="3200" y="2308"/>
                    </a:lnTo>
                    <a:lnTo>
                      <a:pt x="4000" y="2308"/>
                    </a:lnTo>
                    <a:lnTo>
                      <a:pt x="4800" y="2308"/>
                    </a:lnTo>
                    <a:lnTo>
                      <a:pt x="4800" y="1538"/>
                    </a:lnTo>
                    <a:lnTo>
                      <a:pt x="6400" y="1538"/>
                    </a:lnTo>
                    <a:lnTo>
                      <a:pt x="7200" y="1538"/>
                    </a:lnTo>
                    <a:lnTo>
                      <a:pt x="8800" y="1538"/>
                    </a:lnTo>
                    <a:lnTo>
                      <a:pt x="9600" y="1538"/>
                    </a:lnTo>
                    <a:lnTo>
                      <a:pt x="9600" y="0"/>
                    </a:lnTo>
                    <a:lnTo>
                      <a:pt x="10400" y="1538"/>
                    </a:lnTo>
                    <a:lnTo>
                      <a:pt x="12000" y="1538"/>
                    </a:lnTo>
                    <a:lnTo>
                      <a:pt x="12800" y="1538"/>
                    </a:lnTo>
                    <a:lnTo>
                      <a:pt x="13600" y="1538"/>
                    </a:lnTo>
                    <a:lnTo>
                      <a:pt x="15200" y="1538"/>
                    </a:lnTo>
                    <a:lnTo>
                      <a:pt x="16000" y="2308"/>
                    </a:lnTo>
                    <a:lnTo>
                      <a:pt x="16800" y="2308"/>
                    </a:lnTo>
                    <a:lnTo>
                      <a:pt x="18400" y="3077"/>
                    </a:lnTo>
                    <a:lnTo>
                      <a:pt x="18400" y="4615"/>
                    </a:lnTo>
                    <a:lnTo>
                      <a:pt x="19200" y="5385"/>
                    </a:lnTo>
                    <a:lnTo>
                      <a:pt x="19200" y="6154"/>
                    </a:lnTo>
                    <a:lnTo>
                      <a:pt x="19200" y="7692"/>
                    </a:lnTo>
                    <a:lnTo>
                      <a:pt x="19200" y="8462"/>
                    </a:lnTo>
                    <a:lnTo>
                      <a:pt x="19200" y="10000"/>
                    </a:lnTo>
                    <a:lnTo>
                      <a:pt x="19200" y="10769"/>
                    </a:lnTo>
                    <a:lnTo>
                      <a:pt x="19200" y="11538"/>
                    </a:lnTo>
                    <a:lnTo>
                      <a:pt x="19200" y="13077"/>
                    </a:lnTo>
                    <a:lnTo>
                      <a:pt x="19200" y="13846"/>
                    </a:lnTo>
                    <a:lnTo>
                      <a:pt x="19200" y="14615"/>
                    </a:lnTo>
                    <a:lnTo>
                      <a:pt x="18400" y="16154"/>
                    </a:lnTo>
                    <a:lnTo>
                      <a:pt x="18400" y="16923"/>
                    </a:lnTo>
                    <a:lnTo>
                      <a:pt x="16800" y="16923"/>
                    </a:lnTo>
                    <a:lnTo>
                      <a:pt x="16800" y="17692"/>
                    </a:lnTo>
                    <a:lnTo>
                      <a:pt x="16000" y="17692"/>
                    </a:lnTo>
                    <a:lnTo>
                      <a:pt x="15200" y="19231"/>
                    </a:lnTo>
                    <a:lnTo>
                      <a:pt x="13600" y="19231"/>
                    </a:lnTo>
                    <a:lnTo>
                      <a:pt x="12800" y="19231"/>
                    </a:lnTo>
                    <a:lnTo>
                      <a:pt x="12000" y="19231"/>
                    </a:lnTo>
                    <a:lnTo>
                      <a:pt x="10400" y="19231"/>
                    </a:lnTo>
                    <a:lnTo>
                      <a:pt x="9600" y="19231"/>
                    </a:lnTo>
                    <a:close/>
                  </a:path>
                </a:pathLst>
              </a:custGeom>
              <a:solidFill>
                <a:srgbClr val="0000FF"/>
              </a:solidFill>
              <a:ln w="0">
                <a:solidFill>
                  <a:srgbClr val="0000FF"/>
                </a:solidFill>
                <a:round/>
                <a:headEnd/>
                <a:tailEnd/>
              </a:ln>
            </p:spPr>
            <p:txBody>
              <a:bodyPr/>
              <a:lstStyle/>
              <a:p>
                <a:endParaRPr lang="en-US"/>
              </a:p>
            </p:txBody>
          </p:sp>
          <p:sp>
            <p:nvSpPr>
              <p:cNvPr id="339057" name="Freeform 72"/>
              <p:cNvSpPr>
                <a:spLocks/>
              </p:cNvSpPr>
              <p:nvPr/>
            </p:nvSpPr>
            <p:spPr bwMode="auto">
              <a:xfrm>
                <a:off x="4944" y="3282"/>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4800" y="19231"/>
                    </a:lnTo>
                    <a:lnTo>
                      <a:pt x="4800" y="17692"/>
                    </a:lnTo>
                    <a:lnTo>
                      <a:pt x="4000" y="17692"/>
                    </a:lnTo>
                    <a:lnTo>
                      <a:pt x="3200" y="16923"/>
                    </a:lnTo>
                    <a:lnTo>
                      <a:pt x="3200" y="16154"/>
                    </a:lnTo>
                    <a:lnTo>
                      <a:pt x="1600" y="16154"/>
                    </a:lnTo>
                    <a:lnTo>
                      <a:pt x="1600" y="14615"/>
                    </a:lnTo>
                    <a:lnTo>
                      <a:pt x="800" y="13846"/>
                    </a:lnTo>
                    <a:lnTo>
                      <a:pt x="800" y="13077"/>
                    </a:lnTo>
                    <a:lnTo>
                      <a:pt x="800" y="11538"/>
                    </a:lnTo>
                    <a:lnTo>
                      <a:pt x="800" y="10769"/>
                    </a:lnTo>
                    <a:lnTo>
                      <a:pt x="0" y="10000"/>
                    </a:lnTo>
                    <a:lnTo>
                      <a:pt x="800" y="10000"/>
                    </a:lnTo>
                    <a:lnTo>
                      <a:pt x="800" y="8462"/>
                    </a:lnTo>
                    <a:lnTo>
                      <a:pt x="800" y="7692"/>
                    </a:lnTo>
                    <a:lnTo>
                      <a:pt x="800" y="6154"/>
                    </a:lnTo>
                    <a:lnTo>
                      <a:pt x="1600" y="5385"/>
                    </a:lnTo>
                    <a:lnTo>
                      <a:pt x="1600" y="4615"/>
                    </a:lnTo>
                    <a:lnTo>
                      <a:pt x="3200" y="4615"/>
                    </a:lnTo>
                    <a:lnTo>
                      <a:pt x="3200" y="3077"/>
                    </a:lnTo>
                    <a:lnTo>
                      <a:pt x="3200" y="2308"/>
                    </a:lnTo>
                    <a:lnTo>
                      <a:pt x="4000" y="2308"/>
                    </a:lnTo>
                    <a:lnTo>
                      <a:pt x="4800" y="2308"/>
                    </a:lnTo>
                    <a:lnTo>
                      <a:pt x="4800" y="1538"/>
                    </a:lnTo>
                    <a:lnTo>
                      <a:pt x="6400" y="1538"/>
                    </a:lnTo>
                    <a:lnTo>
                      <a:pt x="7200" y="1538"/>
                    </a:lnTo>
                    <a:lnTo>
                      <a:pt x="8800" y="1538"/>
                    </a:lnTo>
                    <a:lnTo>
                      <a:pt x="9600" y="1538"/>
                    </a:lnTo>
                    <a:lnTo>
                      <a:pt x="9600" y="0"/>
                    </a:lnTo>
                    <a:lnTo>
                      <a:pt x="10400" y="1538"/>
                    </a:lnTo>
                    <a:lnTo>
                      <a:pt x="12000" y="1538"/>
                    </a:lnTo>
                    <a:lnTo>
                      <a:pt x="12800" y="1538"/>
                    </a:lnTo>
                    <a:lnTo>
                      <a:pt x="13600" y="1538"/>
                    </a:lnTo>
                    <a:lnTo>
                      <a:pt x="15200" y="1538"/>
                    </a:lnTo>
                    <a:lnTo>
                      <a:pt x="16000" y="2308"/>
                    </a:lnTo>
                    <a:lnTo>
                      <a:pt x="16800" y="2308"/>
                    </a:lnTo>
                    <a:lnTo>
                      <a:pt x="18400" y="3077"/>
                    </a:lnTo>
                    <a:lnTo>
                      <a:pt x="18400" y="4615"/>
                    </a:lnTo>
                    <a:lnTo>
                      <a:pt x="19200" y="5385"/>
                    </a:lnTo>
                    <a:lnTo>
                      <a:pt x="19200" y="6154"/>
                    </a:lnTo>
                    <a:lnTo>
                      <a:pt x="19200" y="7692"/>
                    </a:lnTo>
                    <a:lnTo>
                      <a:pt x="19200" y="8462"/>
                    </a:lnTo>
                    <a:lnTo>
                      <a:pt x="19200" y="10000"/>
                    </a:lnTo>
                    <a:lnTo>
                      <a:pt x="19200" y="10769"/>
                    </a:lnTo>
                    <a:lnTo>
                      <a:pt x="19200" y="11538"/>
                    </a:lnTo>
                    <a:lnTo>
                      <a:pt x="19200" y="13077"/>
                    </a:lnTo>
                    <a:lnTo>
                      <a:pt x="19200" y="13846"/>
                    </a:lnTo>
                    <a:lnTo>
                      <a:pt x="19200" y="14615"/>
                    </a:lnTo>
                    <a:lnTo>
                      <a:pt x="18400" y="16154"/>
                    </a:lnTo>
                    <a:lnTo>
                      <a:pt x="18400" y="16923"/>
                    </a:lnTo>
                    <a:lnTo>
                      <a:pt x="16800" y="16923"/>
                    </a:lnTo>
                    <a:lnTo>
                      <a:pt x="16800" y="17692"/>
                    </a:lnTo>
                    <a:lnTo>
                      <a:pt x="16000" y="17692"/>
                    </a:lnTo>
                    <a:lnTo>
                      <a:pt x="15200" y="19231"/>
                    </a:lnTo>
                    <a:lnTo>
                      <a:pt x="13600" y="19231"/>
                    </a:lnTo>
                    <a:lnTo>
                      <a:pt x="12800" y="19231"/>
                    </a:lnTo>
                    <a:lnTo>
                      <a:pt x="12000" y="19231"/>
                    </a:lnTo>
                    <a:lnTo>
                      <a:pt x="10400" y="19231"/>
                    </a:lnTo>
                    <a:lnTo>
                      <a:pt x="9600" y="19231"/>
                    </a:lnTo>
                    <a:close/>
                  </a:path>
                </a:pathLst>
              </a:custGeom>
              <a:solidFill>
                <a:srgbClr val="0000FF"/>
              </a:solidFill>
              <a:ln w="12065">
                <a:solidFill>
                  <a:srgbClr val="0000FF"/>
                </a:solidFill>
                <a:round/>
                <a:headEnd/>
                <a:tailEnd/>
              </a:ln>
            </p:spPr>
            <p:txBody>
              <a:bodyPr/>
              <a:lstStyle/>
              <a:p>
                <a:endParaRPr lang="en-US"/>
              </a:p>
            </p:txBody>
          </p:sp>
          <p:sp>
            <p:nvSpPr>
              <p:cNvPr id="339058" name="Freeform 73"/>
              <p:cNvSpPr>
                <a:spLocks/>
              </p:cNvSpPr>
              <p:nvPr/>
            </p:nvSpPr>
            <p:spPr bwMode="auto">
              <a:xfrm>
                <a:off x="5086" y="2710"/>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00"/>
                    </a:moveTo>
                    <a:lnTo>
                      <a:pt x="10000" y="19200"/>
                    </a:lnTo>
                    <a:lnTo>
                      <a:pt x="8462" y="19200"/>
                    </a:lnTo>
                    <a:lnTo>
                      <a:pt x="7692" y="19200"/>
                    </a:lnTo>
                    <a:lnTo>
                      <a:pt x="6923" y="19200"/>
                    </a:lnTo>
                    <a:lnTo>
                      <a:pt x="5385" y="19200"/>
                    </a:lnTo>
                    <a:lnTo>
                      <a:pt x="5385" y="18400"/>
                    </a:lnTo>
                    <a:lnTo>
                      <a:pt x="4615" y="18400"/>
                    </a:lnTo>
                    <a:lnTo>
                      <a:pt x="3846" y="17600"/>
                    </a:lnTo>
                    <a:lnTo>
                      <a:pt x="3846" y="16000"/>
                    </a:lnTo>
                    <a:lnTo>
                      <a:pt x="2308" y="16000"/>
                    </a:lnTo>
                    <a:lnTo>
                      <a:pt x="2308" y="15200"/>
                    </a:lnTo>
                    <a:lnTo>
                      <a:pt x="1538" y="14400"/>
                    </a:lnTo>
                    <a:lnTo>
                      <a:pt x="1538" y="12800"/>
                    </a:lnTo>
                    <a:lnTo>
                      <a:pt x="1538" y="12000"/>
                    </a:lnTo>
                    <a:lnTo>
                      <a:pt x="1538" y="11200"/>
                    </a:lnTo>
                    <a:lnTo>
                      <a:pt x="0" y="9600"/>
                    </a:lnTo>
                    <a:lnTo>
                      <a:pt x="1538" y="9600"/>
                    </a:lnTo>
                    <a:lnTo>
                      <a:pt x="1538" y="8800"/>
                    </a:lnTo>
                    <a:lnTo>
                      <a:pt x="1538" y="7200"/>
                    </a:lnTo>
                    <a:lnTo>
                      <a:pt x="1538" y="6400"/>
                    </a:lnTo>
                    <a:lnTo>
                      <a:pt x="2308" y="5600"/>
                    </a:lnTo>
                    <a:lnTo>
                      <a:pt x="2308" y="4000"/>
                    </a:lnTo>
                    <a:lnTo>
                      <a:pt x="3846" y="4000"/>
                    </a:lnTo>
                    <a:lnTo>
                      <a:pt x="3846" y="3200"/>
                    </a:lnTo>
                    <a:lnTo>
                      <a:pt x="3846" y="2400"/>
                    </a:lnTo>
                    <a:lnTo>
                      <a:pt x="4615" y="2400"/>
                    </a:lnTo>
                    <a:lnTo>
                      <a:pt x="5385" y="2400"/>
                    </a:lnTo>
                    <a:lnTo>
                      <a:pt x="5385" y="800"/>
                    </a:lnTo>
                    <a:lnTo>
                      <a:pt x="6923" y="800"/>
                    </a:lnTo>
                    <a:lnTo>
                      <a:pt x="7692" y="800"/>
                    </a:lnTo>
                    <a:lnTo>
                      <a:pt x="8462" y="800"/>
                    </a:lnTo>
                    <a:lnTo>
                      <a:pt x="10000" y="800"/>
                    </a:lnTo>
                    <a:lnTo>
                      <a:pt x="10000" y="0"/>
                    </a:lnTo>
                    <a:lnTo>
                      <a:pt x="10769" y="800"/>
                    </a:lnTo>
                    <a:lnTo>
                      <a:pt x="11538" y="800"/>
                    </a:lnTo>
                    <a:lnTo>
                      <a:pt x="13077" y="800"/>
                    </a:lnTo>
                    <a:lnTo>
                      <a:pt x="13846" y="800"/>
                    </a:lnTo>
                    <a:lnTo>
                      <a:pt x="14615" y="800"/>
                    </a:lnTo>
                    <a:lnTo>
                      <a:pt x="16154" y="2400"/>
                    </a:lnTo>
                    <a:lnTo>
                      <a:pt x="16923" y="2400"/>
                    </a:lnTo>
                    <a:lnTo>
                      <a:pt x="18462" y="3200"/>
                    </a:lnTo>
                    <a:lnTo>
                      <a:pt x="18462" y="4000"/>
                    </a:lnTo>
                    <a:lnTo>
                      <a:pt x="19231" y="5600"/>
                    </a:lnTo>
                    <a:lnTo>
                      <a:pt x="19231" y="6400"/>
                    </a:lnTo>
                    <a:lnTo>
                      <a:pt x="19231" y="7200"/>
                    </a:lnTo>
                    <a:lnTo>
                      <a:pt x="19231" y="8800"/>
                    </a:lnTo>
                    <a:lnTo>
                      <a:pt x="19231" y="9600"/>
                    </a:lnTo>
                    <a:lnTo>
                      <a:pt x="19231" y="11200"/>
                    </a:lnTo>
                    <a:lnTo>
                      <a:pt x="19231" y="12000"/>
                    </a:lnTo>
                    <a:lnTo>
                      <a:pt x="19231" y="12800"/>
                    </a:lnTo>
                    <a:lnTo>
                      <a:pt x="19231" y="14400"/>
                    </a:lnTo>
                    <a:lnTo>
                      <a:pt x="19231" y="15200"/>
                    </a:lnTo>
                    <a:lnTo>
                      <a:pt x="18462" y="16000"/>
                    </a:lnTo>
                    <a:lnTo>
                      <a:pt x="18462" y="17600"/>
                    </a:lnTo>
                    <a:lnTo>
                      <a:pt x="16923" y="17600"/>
                    </a:lnTo>
                    <a:lnTo>
                      <a:pt x="16923" y="18400"/>
                    </a:lnTo>
                    <a:lnTo>
                      <a:pt x="16154" y="18400"/>
                    </a:lnTo>
                    <a:lnTo>
                      <a:pt x="14615" y="19200"/>
                    </a:lnTo>
                    <a:lnTo>
                      <a:pt x="13846" y="19200"/>
                    </a:lnTo>
                    <a:lnTo>
                      <a:pt x="13077" y="19200"/>
                    </a:lnTo>
                    <a:lnTo>
                      <a:pt x="11538" y="19200"/>
                    </a:lnTo>
                    <a:lnTo>
                      <a:pt x="10769" y="19200"/>
                    </a:lnTo>
                    <a:lnTo>
                      <a:pt x="10000" y="19200"/>
                    </a:lnTo>
                    <a:close/>
                  </a:path>
                </a:pathLst>
              </a:custGeom>
              <a:solidFill>
                <a:srgbClr val="0000FF"/>
              </a:solidFill>
              <a:ln w="0">
                <a:solidFill>
                  <a:srgbClr val="0000FF"/>
                </a:solidFill>
                <a:round/>
                <a:headEnd/>
                <a:tailEnd/>
              </a:ln>
            </p:spPr>
            <p:txBody>
              <a:bodyPr/>
              <a:lstStyle/>
              <a:p>
                <a:endParaRPr lang="en-US"/>
              </a:p>
            </p:txBody>
          </p:sp>
          <p:sp>
            <p:nvSpPr>
              <p:cNvPr id="339059" name="Freeform 74"/>
              <p:cNvSpPr>
                <a:spLocks/>
              </p:cNvSpPr>
              <p:nvPr/>
            </p:nvSpPr>
            <p:spPr bwMode="auto">
              <a:xfrm>
                <a:off x="5086" y="2710"/>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00"/>
                    </a:moveTo>
                    <a:lnTo>
                      <a:pt x="10000" y="19200"/>
                    </a:lnTo>
                    <a:lnTo>
                      <a:pt x="8462" y="19200"/>
                    </a:lnTo>
                    <a:lnTo>
                      <a:pt x="7692" y="19200"/>
                    </a:lnTo>
                    <a:lnTo>
                      <a:pt x="6923" y="19200"/>
                    </a:lnTo>
                    <a:lnTo>
                      <a:pt x="5385" y="19200"/>
                    </a:lnTo>
                    <a:lnTo>
                      <a:pt x="5385" y="18400"/>
                    </a:lnTo>
                    <a:lnTo>
                      <a:pt x="4615" y="18400"/>
                    </a:lnTo>
                    <a:lnTo>
                      <a:pt x="3846" y="17600"/>
                    </a:lnTo>
                    <a:lnTo>
                      <a:pt x="3846" y="16000"/>
                    </a:lnTo>
                    <a:lnTo>
                      <a:pt x="2308" y="16000"/>
                    </a:lnTo>
                    <a:lnTo>
                      <a:pt x="2308" y="15200"/>
                    </a:lnTo>
                    <a:lnTo>
                      <a:pt x="1538" y="14400"/>
                    </a:lnTo>
                    <a:lnTo>
                      <a:pt x="1538" y="12800"/>
                    </a:lnTo>
                    <a:lnTo>
                      <a:pt x="1538" y="12000"/>
                    </a:lnTo>
                    <a:lnTo>
                      <a:pt x="1538" y="11200"/>
                    </a:lnTo>
                    <a:lnTo>
                      <a:pt x="0" y="9600"/>
                    </a:lnTo>
                    <a:lnTo>
                      <a:pt x="1538" y="9600"/>
                    </a:lnTo>
                    <a:lnTo>
                      <a:pt x="1538" y="8800"/>
                    </a:lnTo>
                    <a:lnTo>
                      <a:pt x="1538" y="7200"/>
                    </a:lnTo>
                    <a:lnTo>
                      <a:pt x="1538" y="6400"/>
                    </a:lnTo>
                    <a:lnTo>
                      <a:pt x="2308" y="5600"/>
                    </a:lnTo>
                    <a:lnTo>
                      <a:pt x="2308" y="4000"/>
                    </a:lnTo>
                    <a:lnTo>
                      <a:pt x="3846" y="4000"/>
                    </a:lnTo>
                    <a:lnTo>
                      <a:pt x="3846" y="3200"/>
                    </a:lnTo>
                    <a:lnTo>
                      <a:pt x="3846" y="2400"/>
                    </a:lnTo>
                    <a:lnTo>
                      <a:pt x="4615" y="2400"/>
                    </a:lnTo>
                    <a:lnTo>
                      <a:pt x="5385" y="2400"/>
                    </a:lnTo>
                    <a:lnTo>
                      <a:pt x="5385" y="800"/>
                    </a:lnTo>
                    <a:lnTo>
                      <a:pt x="6923" y="800"/>
                    </a:lnTo>
                    <a:lnTo>
                      <a:pt x="7692" y="800"/>
                    </a:lnTo>
                    <a:lnTo>
                      <a:pt x="8462" y="800"/>
                    </a:lnTo>
                    <a:lnTo>
                      <a:pt x="10000" y="800"/>
                    </a:lnTo>
                    <a:lnTo>
                      <a:pt x="10000" y="0"/>
                    </a:lnTo>
                    <a:lnTo>
                      <a:pt x="10769" y="800"/>
                    </a:lnTo>
                    <a:lnTo>
                      <a:pt x="11538" y="800"/>
                    </a:lnTo>
                    <a:lnTo>
                      <a:pt x="13077" y="800"/>
                    </a:lnTo>
                    <a:lnTo>
                      <a:pt x="13846" y="800"/>
                    </a:lnTo>
                    <a:lnTo>
                      <a:pt x="14615" y="800"/>
                    </a:lnTo>
                    <a:lnTo>
                      <a:pt x="16154" y="2400"/>
                    </a:lnTo>
                    <a:lnTo>
                      <a:pt x="16923" y="2400"/>
                    </a:lnTo>
                    <a:lnTo>
                      <a:pt x="18462" y="3200"/>
                    </a:lnTo>
                    <a:lnTo>
                      <a:pt x="18462" y="4000"/>
                    </a:lnTo>
                    <a:lnTo>
                      <a:pt x="19231" y="5600"/>
                    </a:lnTo>
                    <a:lnTo>
                      <a:pt x="19231" y="6400"/>
                    </a:lnTo>
                    <a:lnTo>
                      <a:pt x="19231" y="7200"/>
                    </a:lnTo>
                    <a:lnTo>
                      <a:pt x="19231" y="8800"/>
                    </a:lnTo>
                    <a:lnTo>
                      <a:pt x="19231" y="9600"/>
                    </a:lnTo>
                    <a:lnTo>
                      <a:pt x="19231" y="11200"/>
                    </a:lnTo>
                    <a:lnTo>
                      <a:pt x="19231" y="12000"/>
                    </a:lnTo>
                    <a:lnTo>
                      <a:pt x="19231" y="12800"/>
                    </a:lnTo>
                    <a:lnTo>
                      <a:pt x="19231" y="14400"/>
                    </a:lnTo>
                    <a:lnTo>
                      <a:pt x="19231" y="15200"/>
                    </a:lnTo>
                    <a:lnTo>
                      <a:pt x="18462" y="16000"/>
                    </a:lnTo>
                    <a:lnTo>
                      <a:pt x="18462" y="17600"/>
                    </a:lnTo>
                    <a:lnTo>
                      <a:pt x="16923" y="17600"/>
                    </a:lnTo>
                    <a:lnTo>
                      <a:pt x="16923" y="18400"/>
                    </a:lnTo>
                    <a:lnTo>
                      <a:pt x="16154" y="18400"/>
                    </a:lnTo>
                    <a:lnTo>
                      <a:pt x="14615" y="19200"/>
                    </a:lnTo>
                    <a:lnTo>
                      <a:pt x="13846" y="19200"/>
                    </a:lnTo>
                    <a:lnTo>
                      <a:pt x="13077" y="19200"/>
                    </a:lnTo>
                    <a:lnTo>
                      <a:pt x="11538" y="19200"/>
                    </a:lnTo>
                    <a:lnTo>
                      <a:pt x="10769" y="19200"/>
                    </a:lnTo>
                    <a:lnTo>
                      <a:pt x="10000" y="19200"/>
                    </a:lnTo>
                    <a:close/>
                  </a:path>
                </a:pathLst>
              </a:custGeom>
              <a:solidFill>
                <a:srgbClr val="0000FF"/>
              </a:solidFill>
              <a:ln w="12065">
                <a:solidFill>
                  <a:srgbClr val="0000FF"/>
                </a:solidFill>
                <a:round/>
                <a:headEnd/>
                <a:tailEnd/>
              </a:ln>
            </p:spPr>
            <p:txBody>
              <a:bodyPr/>
              <a:lstStyle/>
              <a:p>
                <a:endParaRPr lang="en-US"/>
              </a:p>
            </p:txBody>
          </p:sp>
          <p:sp>
            <p:nvSpPr>
              <p:cNvPr id="339060" name="Freeform 75"/>
              <p:cNvSpPr>
                <a:spLocks/>
              </p:cNvSpPr>
              <p:nvPr/>
            </p:nvSpPr>
            <p:spPr bwMode="auto">
              <a:xfrm>
                <a:off x="5086" y="3282"/>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7692"/>
                    </a:lnTo>
                    <a:lnTo>
                      <a:pt x="4615" y="17692"/>
                    </a:lnTo>
                    <a:lnTo>
                      <a:pt x="3846" y="16923"/>
                    </a:lnTo>
                    <a:lnTo>
                      <a:pt x="3846"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154"/>
                    </a:lnTo>
                    <a:lnTo>
                      <a:pt x="2308" y="5385"/>
                    </a:lnTo>
                    <a:lnTo>
                      <a:pt x="2308" y="4615"/>
                    </a:lnTo>
                    <a:lnTo>
                      <a:pt x="3846" y="4615"/>
                    </a:lnTo>
                    <a:lnTo>
                      <a:pt x="3846" y="3077"/>
                    </a:lnTo>
                    <a:lnTo>
                      <a:pt x="3846"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8462" y="3077"/>
                    </a:lnTo>
                    <a:lnTo>
                      <a:pt x="18462" y="4615"/>
                    </a:lnTo>
                    <a:lnTo>
                      <a:pt x="19231" y="5385"/>
                    </a:lnTo>
                    <a:lnTo>
                      <a:pt x="19231" y="6154"/>
                    </a:lnTo>
                    <a:lnTo>
                      <a:pt x="19231" y="7692"/>
                    </a:lnTo>
                    <a:lnTo>
                      <a:pt x="19231" y="8462"/>
                    </a:lnTo>
                    <a:lnTo>
                      <a:pt x="19231" y="10000"/>
                    </a:lnTo>
                    <a:lnTo>
                      <a:pt x="19231" y="10769"/>
                    </a:lnTo>
                    <a:lnTo>
                      <a:pt x="19231" y="11538"/>
                    </a:lnTo>
                    <a:lnTo>
                      <a:pt x="19231" y="13077"/>
                    </a:lnTo>
                    <a:lnTo>
                      <a:pt x="19231" y="13846"/>
                    </a:lnTo>
                    <a:lnTo>
                      <a:pt x="19231" y="14615"/>
                    </a:lnTo>
                    <a:lnTo>
                      <a:pt x="18462" y="16154"/>
                    </a:lnTo>
                    <a:lnTo>
                      <a:pt x="18462" y="16923"/>
                    </a:lnTo>
                    <a:lnTo>
                      <a:pt x="16923" y="16923"/>
                    </a:lnTo>
                    <a:lnTo>
                      <a:pt x="16923" y="17692"/>
                    </a:lnTo>
                    <a:lnTo>
                      <a:pt x="16154" y="17692"/>
                    </a:lnTo>
                    <a:lnTo>
                      <a:pt x="14615" y="19231"/>
                    </a:lnTo>
                    <a:lnTo>
                      <a:pt x="13846" y="19231"/>
                    </a:lnTo>
                    <a:lnTo>
                      <a:pt x="13077" y="19231"/>
                    </a:lnTo>
                    <a:lnTo>
                      <a:pt x="11538" y="19231"/>
                    </a:lnTo>
                    <a:lnTo>
                      <a:pt x="10769" y="19231"/>
                    </a:lnTo>
                    <a:lnTo>
                      <a:pt x="10000" y="19231"/>
                    </a:lnTo>
                    <a:close/>
                  </a:path>
                </a:pathLst>
              </a:custGeom>
              <a:solidFill>
                <a:srgbClr val="0000FF"/>
              </a:solidFill>
              <a:ln w="0">
                <a:solidFill>
                  <a:srgbClr val="0000FF"/>
                </a:solidFill>
                <a:round/>
                <a:headEnd/>
                <a:tailEnd/>
              </a:ln>
            </p:spPr>
            <p:txBody>
              <a:bodyPr/>
              <a:lstStyle/>
              <a:p>
                <a:endParaRPr lang="en-US"/>
              </a:p>
            </p:txBody>
          </p:sp>
          <p:sp>
            <p:nvSpPr>
              <p:cNvPr id="339061" name="Freeform 76"/>
              <p:cNvSpPr>
                <a:spLocks/>
              </p:cNvSpPr>
              <p:nvPr/>
            </p:nvSpPr>
            <p:spPr bwMode="auto">
              <a:xfrm>
                <a:off x="5086" y="3282"/>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7692"/>
                    </a:lnTo>
                    <a:lnTo>
                      <a:pt x="4615" y="17692"/>
                    </a:lnTo>
                    <a:lnTo>
                      <a:pt x="3846" y="16923"/>
                    </a:lnTo>
                    <a:lnTo>
                      <a:pt x="3846"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154"/>
                    </a:lnTo>
                    <a:lnTo>
                      <a:pt x="2308" y="5385"/>
                    </a:lnTo>
                    <a:lnTo>
                      <a:pt x="2308" y="4615"/>
                    </a:lnTo>
                    <a:lnTo>
                      <a:pt x="3846" y="4615"/>
                    </a:lnTo>
                    <a:lnTo>
                      <a:pt x="3846" y="3077"/>
                    </a:lnTo>
                    <a:lnTo>
                      <a:pt x="3846"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8462" y="3077"/>
                    </a:lnTo>
                    <a:lnTo>
                      <a:pt x="18462" y="4615"/>
                    </a:lnTo>
                    <a:lnTo>
                      <a:pt x="19231" y="5385"/>
                    </a:lnTo>
                    <a:lnTo>
                      <a:pt x="19231" y="6154"/>
                    </a:lnTo>
                    <a:lnTo>
                      <a:pt x="19231" y="7692"/>
                    </a:lnTo>
                    <a:lnTo>
                      <a:pt x="19231" y="8462"/>
                    </a:lnTo>
                    <a:lnTo>
                      <a:pt x="19231" y="10000"/>
                    </a:lnTo>
                    <a:lnTo>
                      <a:pt x="19231" y="10769"/>
                    </a:lnTo>
                    <a:lnTo>
                      <a:pt x="19231" y="11538"/>
                    </a:lnTo>
                    <a:lnTo>
                      <a:pt x="19231" y="13077"/>
                    </a:lnTo>
                    <a:lnTo>
                      <a:pt x="19231" y="13846"/>
                    </a:lnTo>
                    <a:lnTo>
                      <a:pt x="19231" y="14615"/>
                    </a:lnTo>
                    <a:lnTo>
                      <a:pt x="18462" y="16154"/>
                    </a:lnTo>
                    <a:lnTo>
                      <a:pt x="18462" y="16923"/>
                    </a:lnTo>
                    <a:lnTo>
                      <a:pt x="16923" y="16923"/>
                    </a:lnTo>
                    <a:lnTo>
                      <a:pt x="16923" y="17692"/>
                    </a:lnTo>
                    <a:lnTo>
                      <a:pt x="16154" y="17692"/>
                    </a:lnTo>
                    <a:lnTo>
                      <a:pt x="14615" y="19231"/>
                    </a:lnTo>
                    <a:lnTo>
                      <a:pt x="13846" y="19231"/>
                    </a:lnTo>
                    <a:lnTo>
                      <a:pt x="13077" y="19231"/>
                    </a:lnTo>
                    <a:lnTo>
                      <a:pt x="11538" y="19231"/>
                    </a:lnTo>
                    <a:lnTo>
                      <a:pt x="10769" y="19231"/>
                    </a:lnTo>
                    <a:lnTo>
                      <a:pt x="10000" y="19231"/>
                    </a:lnTo>
                    <a:close/>
                  </a:path>
                </a:pathLst>
              </a:custGeom>
              <a:solidFill>
                <a:srgbClr val="0000FF"/>
              </a:solidFill>
              <a:ln w="12065">
                <a:solidFill>
                  <a:srgbClr val="0000FF"/>
                </a:solidFill>
                <a:round/>
                <a:headEnd/>
                <a:tailEnd/>
              </a:ln>
            </p:spPr>
            <p:txBody>
              <a:bodyPr/>
              <a:lstStyle/>
              <a:p>
                <a:endParaRPr lang="en-US"/>
              </a:p>
            </p:txBody>
          </p:sp>
          <p:sp>
            <p:nvSpPr>
              <p:cNvPr id="339062" name="Freeform 77"/>
              <p:cNvSpPr>
                <a:spLocks/>
              </p:cNvSpPr>
              <p:nvPr/>
            </p:nvSpPr>
            <p:spPr bwMode="auto">
              <a:xfrm>
                <a:off x="5227" y="2710"/>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800" y="19200"/>
                    </a:lnTo>
                    <a:lnTo>
                      <a:pt x="7200" y="19200"/>
                    </a:lnTo>
                    <a:lnTo>
                      <a:pt x="6400" y="19200"/>
                    </a:lnTo>
                    <a:lnTo>
                      <a:pt x="5600" y="19200"/>
                    </a:lnTo>
                    <a:lnTo>
                      <a:pt x="5600" y="18400"/>
                    </a:lnTo>
                    <a:lnTo>
                      <a:pt x="4000" y="18400"/>
                    </a:lnTo>
                    <a:lnTo>
                      <a:pt x="3200" y="17600"/>
                    </a:lnTo>
                    <a:lnTo>
                      <a:pt x="3200" y="16000"/>
                    </a:lnTo>
                    <a:lnTo>
                      <a:pt x="2400" y="16000"/>
                    </a:lnTo>
                    <a:lnTo>
                      <a:pt x="2400" y="15200"/>
                    </a:lnTo>
                    <a:lnTo>
                      <a:pt x="800" y="14400"/>
                    </a:lnTo>
                    <a:lnTo>
                      <a:pt x="800" y="12800"/>
                    </a:lnTo>
                    <a:lnTo>
                      <a:pt x="800" y="12000"/>
                    </a:lnTo>
                    <a:lnTo>
                      <a:pt x="800" y="11200"/>
                    </a:lnTo>
                    <a:lnTo>
                      <a:pt x="0" y="9600"/>
                    </a:lnTo>
                    <a:lnTo>
                      <a:pt x="800" y="9600"/>
                    </a:lnTo>
                    <a:lnTo>
                      <a:pt x="800" y="8800"/>
                    </a:lnTo>
                    <a:lnTo>
                      <a:pt x="800" y="7200"/>
                    </a:lnTo>
                    <a:lnTo>
                      <a:pt x="800" y="6400"/>
                    </a:lnTo>
                    <a:lnTo>
                      <a:pt x="2400" y="5600"/>
                    </a:lnTo>
                    <a:lnTo>
                      <a:pt x="2400" y="4000"/>
                    </a:lnTo>
                    <a:lnTo>
                      <a:pt x="3200" y="4000"/>
                    </a:lnTo>
                    <a:lnTo>
                      <a:pt x="3200" y="3200"/>
                    </a:lnTo>
                    <a:lnTo>
                      <a:pt x="3200" y="2400"/>
                    </a:lnTo>
                    <a:lnTo>
                      <a:pt x="4000" y="2400"/>
                    </a:lnTo>
                    <a:lnTo>
                      <a:pt x="5600" y="2400"/>
                    </a:lnTo>
                    <a:lnTo>
                      <a:pt x="5600" y="800"/>
                    </a:lnTo>
                    <a:lnTo>
                      <a:pt x="6400" y="800"/>
                    </a:lnTo>
                    <a:lnTo>
                      <a:pt x="7200" y="800"/>
                    </a:lnTo>
                    <a:lnTo>
                      <a:pt x="8800" y="800"/>
                    </a:lnTo>
                    <a:lnTo>
                      <a:pt x="9600" y="800"/>
                    </a:lnTo>
                    <a:lnTo>
                      <a:pt x="9600" y="0"/>
                    </a:lnTo>
                    <a:lnTo>
                      <a:pt x="11200" y="800"/>
                    </a:lnTo>
                    <a:lnTo>
                      <a:pt x="12000" y="800"/>
                    </a:lnTo>
                    <a:lnTo>
                      <a:pt x="12800" y="800"/>
                    </a:lnTo>
                    <a:lnTo>
                      <a:pt x="14400" y="800"/>
                    </a:lnTo>
                    <a:lnTo>
                      <a:pt x="15200" y="800"/>
                    </a:lnTo>
                    <a:lnTo>
                      <a:pt x="16000" y="2400"/>
                    </a:lnTo>
                    <a:lnTo>
                      <a:pt x="17600" y="2400"/>
                    </a:lnTo>
                    <a:lnTo>
                      <a:pt x="18400" y="3200"/>
                    </a:lnTo>
                    <a:lnTo>
                      <a:pt x="18400" y="4000"/>
                    </a:lnTo>
                    <a:lnTo>
                      <a:pt x="19200" y="5600"/>
                    </a:lnTo>
                    <a:lnTo>
                      <a:pt x="19200" y="6400"/>
                    </a:lnTo>
                    <a:lnTo>
                      <a:pt x="19200" y="7200"/>
                    </a:lnTo>
                    <a:lnTo>
                      <a:pt x="19200" y="8800"/>
                    </a:lnTo>
                    <a:lnTo>
                      <a:pt x="19200" y="9600"/>
                    </a:lnTo>
                    <a:lnTo>
                      <a:pt x="19200" y="11200"/>
                    </a:lnTo>
                    <a:lnTo>
                      <a:pt x="19200" y="12000"/>
                    </a:lnTo>
                    <a:lnTo>
                      <a:pt x="19200" y="12800"/>
                    </a:lnTo>
                    <a:lnTo>
                      <a:pt x="19200" y="14400"/>
                    </a:lnTo>
                    <a:lnTo>
                      <a:pt x="19200" y="15200"/>
                    </a:lnTo>
                    <a:lnTo>
                      <a:pt x="18400" y="16000"/>
                    </a:lnTo>
                    <a:lnTo>
                      <a:pt x="18400" y="17600"/>
                    </a:lnTo>
                    <a:lnTo>
                      <a:pt x="17600" y="17600"/>
                    </a:lnTo>
                    <a:lnTo>
                      <a:pt x="17600" y="18400"/>
                    </a:lnTo>
                    <a:lnTo>
                      <a:pt x="16000" y="18400"/>
                    </a:lnTo>
                    <a:lnTo>
                      <a:pt x="15200" y="19200"/>
                    </a:lnTo>
                    <a:lnTo>
                      <a:pt x="14400" y="19200"/>
                    </a:lnTo>
                    <a:lnTo>
                      <a:pt x="12800" y="19200"/>
                    </a:lnTo>
                    <a:lnTo>
                      <a:pt x="12000" y="19200"/>
                    </a:lnTo>
                    <a:lnTo>
                      <a:pt x="11200" y="19200"/>
                    </a:lnTo>
                    <a:lnTo>
                      <a:pt x="9600" y="19200"/>
                    </a:lnTo>
                    <a:close/>
                  </a:path>
                </a:pathLst>
              </a:custGeom>
              <a:solidFill>
                <a:srgbClr val="0000FF"/>
              </a:solidFill>
              <a:ln w="0">
                <a:solidFill>
                  <a:srgbClr val="0000FF"/>
                </a:solidFill>
                <a:round/>
                <a:headEnd/>
                <a:tailEnd/>
              </a:ln>
            </p:spPr>
            <p:txBody>
              <a:bodyPr/>
              <a:lstStyle/>
              <a:p>
                <a:endParaRPr lang="en-US"/>
              </a:p>
            </p:txBody>
          </p:sp>
          <p:sp>
            <p:nvSpPr>
              <p:cNvPr id="339063" name="Freeform 78"/>
              <p:cNvSpPr>
                <a:spLocks/>
              </p:cNvSpPr>
              <p:nvPr/>
            </p:nvSpPr>
            <p:spPr bwMode="auto">
              <a:xfrm>
                <a:off x="5227" y="2710"/>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800" y="19200"/>
                    </a:lnTo>
                    <a:lnTo>
                      <a:pt x="7200" y="19200"/>
                    </a:lnTo>
                    <a:lnTo>
                      <a:pt x="6400" y="19200"/>
                    </a:lnTo>
                    <a:lnTo>
                      <a:pt x="5600" y="19200"/>
                    </a:lnTo>
                    <a:lnTo>
                      <a:pt x="5600" y="18400"/>
                    </a:lnTo>
                    <a:lnTo>
                      <a:pt x="4000" y="18400"/>
                    </a:lnTo>
                    <a:lnTo>
                      <a:pt x="3200" y="17600"/>
                    </a:lnTo>
                    <a:lnTo>
                      <a:pt x="3200" y="16000"/>
                    </a:lnTo>
                    <a:lnTo>
                      <a:pt x="2400" y="16000"/>
                    </a:lnTo>
                    <a:lnTo>
                      <a:pt x="2400" y="15200"/>
                    </a:lnTo>
                    <a:lnTo>
                      <a:pt x="800" y="14400"/>
                    </a:lnTo>
                    <a:lnTo>
                      <a:pt x="800" y="12800"/>
                    </a:lnTo>
                    <a:lnTo>
                      <a:pt x="800" y="12000"/>
                    </a:lnTo>
                    <a:lnTo>
                      <a:pt x="800" y="11200"/>
                    </a:lnTo>
                    <a:lnTo>
                      <a:pt x="0" y="9600"/>
                    </a:lnTo>
                    <a:lnTo>
                      <a:pt x="800" y="9600"/>
                    </a:lnTo>
                    <a:lnTo>
                      <a:pt x="800" y="8800"/>
                    </a:lnTo>
                    <a:lnTo>
                      <a:pt x="800" y="7200"/>
                    </a:lnTo>
                    <a:lnTo>
                      <a:pt x="800" y="6400"/>
                    </a:lnTo>
                    <a:lnTo>
                      <a:pt x="2400" y="5600"/>
                    </a:lnTo>
                    <a:lnTo>
                      <a:pt x="2400" y="4000"/>
                    </a:lnTo>
                    <a:lnTo>
                      <a:pt x="3200" y="4000"/>
                    </a:lnTo>
                    <a:lnTo>
                      <a:pt x="3200" y="3200"/>
                    </a:lnTo>
                    <a:lnTo>
                      <a:pt x="3200" y="2400"/>
                    </a:lnTo>
                    <a:lnTo>
                      <a:pt x="4000" y="2400"/>
                    </a:lnTo>
                    <a:lnTo>
                      <a:pt x="5600" y="2400"/>
                    </a:lnTo>
                    <a:lnTo>
                      <a:pt x="5600" y="800"/>
                    </a:lnTo>
                    <a:lnTo>
                      <a:pt x="6400" y="800"/>
                    </a:lnTo>
                    <a:lnTo>
                      <a:pt x="7200" y="800"/>
                    </a:lnTo>
                    <a:lnTo>
                      <a:pt x="8800" y="800"/>
                    </a:lnTo>
                    <a:lnTo>
                      <a:pt x="9600" y="800"/>
                    </a:lnTo>
                    <a:lnTo>
                      <a:pt x="9600" y="0"/>
                    </a:lnTo>
                    <a:lnTo>
                      <a:pt x="11200" y="800"/>
                    </a:lnTo>
                    <a:lnTo>
                      <a:pt x="12000" y="800"/>
                    </a:lnTo>
                    <a:lnTo>
                      <a:pt x="12800" y="800"/>
                    </a:lnTo>
                    <a:lnTo>
                      <a:pt x="14400" y="800"/>
                    </a:lnTo>
                    <a:lnTo>
                      <a:pt x="15200" y="800"/>
                    </a:lnTo>
                    <a:lnTo>
                      <a:pt x="16000" y="2400"/>
                    </a:lnTo>
                    <a:lnTo>
                      <a:pt x="17600" y="2400"/>
                    </a:lnTo>
                    <a:lnTo>
                      <a:pt x="18400" y="3200"/>
                    </a:lnTo>
                    <a:lnTo>
                      <a:pt x="18400" y="4000"/>
                    </a:lnTo>
                    <a:lnTo>
                      <a:pt x="19200" y="5600"/>
                    </a:lnTo>
                    <a:lnTo>
                      <a:pt x="19200" y="6400"/>
                    </a:lnTo>
                    <a:lnTo>
                      <a:pt x="19200" y="7200"/>
                    </a:lnTo>
                    <a:lnTo>
                      <a:pt x="19200" y="8800"/>
                    </a:lnTo>
                    <a:lnTo>
                      <a:pt x="19200" y="9600"/>
                    </a:lnTo>
                    <a:lnTo>
                      <a:pt x="19200" y="11200"/>
                    </a:lnTo>
                    <a:lnTo>
                      <a:pt x="19200" y="12000"/>
                    </a:lnTo>
                    <a:lnTo>
                      <a:pt x="19200" y="12800"/>
                    </a:lnTo>
                    <a:lnTo>
                      <a:pt x="19200" y="14400"/>
                    </a:lnTo>
                    <a:lnTo>
                      <a:pt x="19200" y="15200"/>
                    </a:lnTo>
                    <a:lnTo>
                      <a:pt x="18400" y="16000"/>
                    </a:lnTo>
                    <a:lnTo>
                      <a:pt x="18400" y="17600"/>
                    </a:lnTo>
                    <a:lnTo>
                      <a:pt x="17600" y="17600"/>
                    </a:lnTo>
                    <a:lnTo>
                      <a:pt x="17600" y="18400"/>
                    </a:lnTo>
                    <a:lnTo>
                      <a:pt x="16000" y="18400"/>
                    </a:lnTo>
                    <a:lnTo>
                      <a:pt x="15200" y="19200"/>
                    </a:lnTo>
                    <a:lnTo>
                      <a:pt x="14400" y="19200"/>
                    </a:lnTo>
                    <a:lnTo>
                      <a:pt x="12800" y="19200"/>
                    </a:lnTo>
                    <a:lnTo>
                      <a:pt x="12000" y="19200"/>
                    </a:lnTo>
                    <a:lnTo>
                      <a:pt x="11200" y="19200"/>
                    </a:lnTo>
                    <a:lnTo>
                      <a:pt x="9600" y="19200"/>
                    </a:lnTo>
                    <a:close/>
                  </a:path>
                </a:pathLst>
              </a:custGeom>
              <a:solidFill>
                <a:srgbClr val="0000FF"/>
              </a:solidFill>
              <a:ln w="12065">
                <a:solidFill>
                  <a:srgbClr val="0000FF"/>
                </a:solidFill>
                <a:round/>
                <a:headEnd/>
                <a:tailEnd/>
              </a:ln>
            </p:spPr>
            <p:txBody>
              <a:bodyPr/>
              <a:lstStyle/>
              <a:p>
                <a:endParaRPr lang="en-US"/>
              </a:p>
            </p:txBody>
          </p:sp>
          <p:sp>
            <p:nvSpPr>
              <p:cNvPr id="339064" name="Freeform 79"/>
              <p:cNvSpPr>
                <a:spLocks/>
              </p:cNvSpPr>
              <p:nvPr/>
            </p:nvSpPr>
            <p:spPr bwMode="auto">
              <a:xfrm>
                <a:off x="5227" y="3282"/>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5600" y="19231"/>
                    </a:lnTo>
                    <a:lnTo>
                      <a:pt x="5600" y="17692"/>
                    </a:lnTo>
                    <a:lnTo>
                      <a:pt x="4000" y="17692"/>
                    </a:lnTo>
                    <a:lnTo>
                      <a:pt x="3200" y="16923"/>
                    </a:lnTo>
                    <a:lnTo>
                      <a:pt x="3200" y="16154"/>
                    </a:lnTo>
                    <a:lnTo>
                      <a:pt x="2400" y="16154"/>
                    </a:lnTo>
                    <a:lnTo>
                      <a:pt x="2400" y="14615"/>
                    </a:lnTo>
                    <a:lnTo>
                      <a:pt x="800" y="13846"/>
                    </a:lnTo>
                    <a:lnTo>
                      <a:pt x="800" y="13077"/>
                    </a:lnTo>
                    <a:lnTo>
                      <a:pt x="800" y="11538"/>
                    </a:lnTo>
                    <a:lnTo>
                      <a:pt x="800" y="10769"/>
                    </a:lnTo>
                    <a:lnTo>
                      <a:pt x="0" y="10000"/>
                    </a:lnTo>
                    <a:lnTo>
                      <a:pt x="800" y="10000"/>
                    </a:lnTo>
                    <a:lnTo>
                      <a:pt x="800" y="8462"/>
                    </a:lnTo>
                    <a:lnTo>
                      <a:pt x="800" y="7692"/>
                    </a:lnTo>
                    <a:lnTo>
                      <a:pt x="800" y="6154"/>
                    </a:lnTo>
                    <a:lnTo>
                      <a:pt x="2400" y="5385"/>
                    </a:lnTo>
                    <a:lnTo>
                      <a:pt x="2400" y="4615"/>
                    </a:lnTo>
                    <a:lnTo>
                      <a:pt x="3200" y="4615"/>
                    </a:lnTo>
                    <a:lnTo>
                      <a:pt x="3200" y="3077"/>
                    </a:lnTo>
                    <a:lnTo>
                      <a:pt x="3200" y="2308"/>
                    </a:lnTo>
                    <a:lnTo>
                      <a:pt x="4000" y="2308"/>
                    </a:lnTo>
                    <a:lnTo>
                      <a:pt x="5600" y="2308"/>
                    </a:lnTo>
                    <a:lnTo>
                      <a:pt x="5600" y="1538"/>
                    </a:lnTo>
                    <a:lnTo>
                      <a:pt x="6400" y="1538"/>
                    </a:lnTo>
                    <a:lnTo>
                      <a:pt x="7200" y="1538"/>
                    </a:lnTo>
                    <a:lnTo>
                      <a:pt x="8800" y="1538"/>
                    </a:lnTo>
                    <a:lnTo>
                      <a:pt x="9600" y="1538"/>
                    </a:lnTo>
                    <a:lnTo>
                      <a:pt x="9600" y="0"/>
                    </a:lnTo>
                    <a:lnTo>
                      <a:pt x="11200" y="1538"/>
                    </a:lnTo>
                    <a:lnTo>
                      <a:pt x="12000" y="1538"/>
                    </a:lnTo>
                    <a:lnTo>
                      <a:pt x="12800" y="1538"/>
                    </a:lnTo>
                    <a:lnTo>
                      <a:pt x="14400" y="1538"/>
                    </a:lnTo>
                    <a:lnTo>
                      <a:pt x="15200" y="1538"/>
                    </a:lnTo>
                    <a:lnTo>
                      <a:pt x="16000" y="2308"/>
                    </a:lnTo>
                    <a:lnTo>
                      <a:pt x="17600" y="2308"/>
                    </a:lnTo>
                    <a:lnTo>
                      <a:pt x="18400" y="3077"/>
                    </a:lnTo>
                    <a:lnTo>
                      <a:pt x="18400" y="4615"/>
                    </a:lnTo>
                    <a:lnTo>
                      <a:pt x="19200" y="5385"/>
                    </a:lnTo>
                    <a:lnTo>
                      <a:pt x="19200" y="6154"/>
                    </a:lnTo>
                    <a:lnTo>
                      <a:pt x="19200" y="7692"/>
                    </a:lnTo>
                    <a:lnTo>
                      <a:pt x="19200" y="8462"/>
                    </a:lnTo>
                    <a:lnTo>
                      <a:pt x="19200" y="10000"/>
                    </a:lnTo>
                    <a:lnTo>
                      <a:pt x="19200" y="10769"/>
                    </a:lnTo>
                    <a:lnTo>
                      <a:pt x="19200" y="11538"/>
                    </a:lnTo>
                    <a:lnTo>
                      <a:pt x="19200" y="13077"/>
                    </a:lnTo>
                    <a:lnTo>
                      <a:pt x="19200" y="13846"/>
                    </a:lnTo>
                    <a:lnTo>
                      <a:pt x="19200" y="14615"/>
                    </a:lnTo>
                    <a:lnTo>
                      <a:pt x="18400" y="16154"/>
                    </a:lnTo>
                    <a:lnTo>
                      <a:pt x="18400" y="16923"/>
                    </a:lnTo>
                    <a:lnTo>
                      <a:pt x="17600" y="16923"/>
                    </a:lnTo>
                    <a:lnTo>
                      <a:pt x="17600" y="17692"/>
                    </a:lnTo>
                    <a:lnTo>
                      <a:pt x="16000" y="17692"/>
                    </a:lnTo>
                    <a:lnTo>
                      <a:pt x="15200" y="19231"/>
                    </a:lnTo>
                    <a:lnTo>
                      <a:pt x="14400" y="19231"/>
                    </a:lnTo>
                    <a:lnTo>
                      <a:pt x="12800" y="19231"/>
                    </a:lnTo>
                    <a:lnTo>
                      <a:pt x="12000" y="19231"/>
                    </a:lnTo>
                    <a:lnTo>
                      <a:pt x="11200" y="19231"/>
                    </a:lnTo>
                    <a:lnTo>
                      <a:pt x="9600" y="19231"/>
                    </a:lnTo>
                    <a:close/>
                  </a:path>
                </a:pathLst>
              </a:custGeom>
              <a:solidFill>
                <a:srgbClr val="0000FF"/>
              </a:solidFill>
              <a:ln w="0">
                <a:solidFill>
                  <a:srgbClr val="0000FF"/>
                </a:solidFill>
                <a:round/>
                <a:headEnd/>
                <a:tailEnd/>
              </a:ln>
            </p:spPr>
            <p:txBody>
              <a:bodyPr/>
              <a:lstStyle/>
              <a:p>
                <a:endParaRPr lang="en-US"/>
              </a:p>
            </p:txBody>
          </p:sp>
          <p:sp>
            <p:nvSpPr>
              <p:cNvPr id="339065" name="Freeform 80"/>
              <p:cNvSpPr>
                <a:spLocks/>
              </p:cNvSpPr>
              <p:nvPr/>
            </p:nvSpPr>
            <p:spPr bwMode="auto">
              <a:xfrm>
                <a:off x="5227" y="3282"/>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5600" y="19231"/>
                    </a:lnTo>
                    <a:lnTo>
                      <a:pt x="5600" y="17692"/>
                    </a:lnTo>
                    <a:lnTo>
                      <a:pt x="4000" y="17692"/>
                    </a:lnTo>
                    <a:lnTo>
                      <a:pt x="3200" y="16923"/>
                    </a:lnTo>
                    <a:lnTo>
                      <a:pt x="3200" y="16154"/>
                    </a:lnTo>
                    <a:lnTo>
                      <a:pt x="2400" y="16154"/>
                    </a:lnTo>
                    <a:lnTo>
                      <a:pt x="2400" y="14615"/>
                    </a:lnTo>
                    <a:lnTo>
                      <a:pt x="800" y="13846"/>
                    </a:lnTo>
                    <a:lnTo>
                      <a:pt x="800" y="13077"/>
                    </a:lnTo>
                    <a:lnTo>
                      <a:pt x="800" y="11538"/>
                    </a:lnTo>
                    <a:lnTo>
                      <a:pt x="800" y="10769"/>
                    </a:lnTo>
                    <a:lnTo>
                      <a:pt x="0" y="10000"/>
                    </a:lnTo>
                    <a:lnTo>
                      <a:pt x="800" y="10000"/>
                    </a:lnTo>
                    <a:lnTo>
                      <a:pt x="800" y="8462"/>
                    </a:lnTo>
                    <a:lnTo>
                      <a:pt x="800" y="7692"/>
                    </a:lnTo>
                    <a:lnTo>
                      <a:pt x="800" y="6154"/>
                    </a:lnTo>
                    <a:lnTo>
                      <a:pt x="2400" y="5385"/>
                    </a:lnTo>
                    <a:lnTo>
                      <a:pt x="2400" y="4615"/>
                    </a:lnTo>
                    <a:lnTo>
                      <a:pt x="3200" y="4615"/>
                    </a:lnTo>
                    <a:lnTo>
                      <a:pt x="3200" y="3077"/>
                    </a:lnTo>
                    <a:lnTo>
                      <a:pt x="3200" y="2308"/>
                    </a:lnTo>
                    <a:lnTo>
                      <a:pt x="4000" y="2308"/>
                    </a:lnTo>
                    <a:lnTo>
                      <a:pt x="5600" y="2308"/>
                    </a:lnTo>
                    <a:lnTo>
                      <a:pt x="5600" y="1538"/>
                    </a:lnTo>
                    <a:lnTo>
                      <a:pt x="6400" y="1538"/>
                    </a:lnTo>
                    <a:lnTo>
                      <a:pt x="7200" y="1538"/>
                    </a:lnTo>
                    <a:lnTo>
                      <a:pt x="8800" y="1538"/>
                    </a:lnTo>
                    <a:lnTo>
                      <a:pt x="9600" y="1538"/>
                    </a:lnTo>
                    <a:lnTo>
                      <a:pt x="9600" y="0"/>
                    </a:lnTo>
                    <a:lnTo>
                      <a:pt x="11200" y="1538"/>
                    </a:lnTo>
                    <a:lnTo>
                      <a:pt x="12000" y="1538"/>
                    </a:lnTo>
                    <a:lnTo>
                      <a:pt x="12800" y="1538"/>
                    </a:lnTo>
                    <a:lnTo>
                      <a:pt x="14400" y="1538"/>
                    </a:lnTo>
                    <a:lnTo>
                      <a:pt x="15200" y="1538"/>
                    </a:lnTo>
                    <a:lnTo>
                      <a:pt x="16000" y="2308"/>
                    </a:lnTo>
                    <a:lnTo>
                      <a:pt x="17600" y="2308"/>
                    </a:lnTo>
                    <a:lnTo>
                      <a:pt x="18400" y="3077"/>
                    </a:lnTo>
                    <a:lnTo>
                      <a:pt x="18400" y="4615"/>
                    </a:lnTo>
                    <a:lnTo>
                      <a:pt x="19200" y="5385"/>
                    </a:lnTo>
                    <a:lnTo>
                      <a:pt x="19200" y="6154"/>
                    </a:lnTo>
                    <a:lnTo>
                      <a:pt x="19200" y="7692"/>
                    </a:lnTo>
                    <a:lnTo>
                      <a:pt x="19200" y="8462"/>
                    </a:lnTo>
                    <a:lnTo>
                      <a:pt x="19200" y="10000"/>
                    </a:lnTo>
                    <a:lnTo>
                      <a:pt x="19200" y="10769"/>
                    </a:lnTo>
                    <a:lnTo>
                      <a:pt x="19200" y="11538"/>
                    </a:lnTo>
                    <a:lnTo>
                      <a:pt x="19200" y="13077"/>
                    </a:lnTo>
                    <a:lnTo>
                      <a:pt x="19200" y="13846"/>
                    </a:lnTo>
                    <a:lnTo>
                      <a:pt x="19200" y="14615"/>
                    </a:lnTo>
                    <a:lnTo>
                      <a:pt x="18400" y="16154"/>
                    </a:lnTo>
                    <a:lnTo>
                      <a:pt x="18400" y="16923"/>
                    </a:lnTo>
                    <a:lnTo>
                      <a:pt x="17600" y="16923"/>
                    </a:lnTo>
                    <a:lnTo>
                      <a:pt x="17600" y="17692"/>
                    </a:lnTo>
                    <a:lnTo>
                      <a:pt x="16000" y="17692"/>
                    </a:lnTo>
                    <a:lnTo>
                      <a:pt x="15200" y="19231"/>
                    </a:lnTo>
                    <a:lnTo>
                      <a:pt x="14400" y="19231"/>
                    </a:lnTo>
                    <a:lnTo>
                      <a:pt x="12800" y="19231"/>
                    </a:lnTo>
                    <a:lnTo>
                      <a:pt x="12000" y="19231"/>
                    </a:lnTo>
                    <a:lnTo>
                      <a:pt x="11200" y="19231"/>
                    </a:lnTo>
                    <a:lnTo>
                      <a:pt x="9600" y="19231"/>
                    </a:lnTo>
                    <a:close/>
                  </a:path>
                </a:pathLst>
              </a:custGeom>
              <a:solidFill>
                <a:srgbClr val="0000FF"/>
              </a:solidFill>
              <a:ln w="12065">
                <a:solidFill>
                  <a:srgbClr val="0000FF"/>
                </a:solidFill>
                <a:round/>
                <a:headEnd/>
                <a:tailEnd/>
              </a:ln>
            </p:spPr>
            <p:txBody>
              <a:bodyPr/>
              <a:lstStyle/>
              <a:p>
                <a:endParaRPr lang="en-US"/>
              </a:p>
            </p:txBody>
          </p:sp>
          <p:sp>
            <p:nvSpPr>
              <p:cNvPr id="339066" name="Freeform 81"/>
              <p:cNvSpPr>
                <a:spLocks/>
              </p:cNvSpPr>
              <p:nvPr/>
            </p:nvSpPr>
            <p:spPr bwMode="auto">
              <a:xfrm>
                <a:off x="5369" y="2710"/>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800" y="19200"/>
                    </a:lnTo>
                    <a:lnTo>
                      <a:pt x="7200" y="19200"/>
                    </a:lnTo>
                    <a:lnTo>
                      <a:pt x="6400" y="19200"/>
                    </a:lnTo>
                    <a:lnTo>
                      <a:pt x="5600" y="19200"/>
                    </a:lnTo>
                    <a:lnTo>
                      <a:pt x="5600" y="18400"/>
                    </a:lnTo>
                    <a:lnTo>
                      <a:pt x="4000" y="18400"/>
                    </a:lnTo>
                    <a:lnTo>
                      <a:pt x="3200" y="17600"/>
                    </a:lnTo>
                    <a:lnTo>
                      <a:pt x="3200" y="16000"/>
                    </a:lnTo>
                    <a:lnTo>
                      <a:pt x="1600" y="16000"/>
                    </a:lnTo>
                    <a:lnTo>
                      <a:pt x="1600" y="15200"/>
                    </a:lnTo>
                    <a:lnTo>
                      <a:pt x="800" y="14400"/>
                    </a:lnTo>
                    <a:lnTo>
                      <a:pt x="800" y="12800"/>
                    </a:lnTo>
                    <a:lnTo>
                      <a:pt x="800" y="12000"/>
                    </a:lnTo>
                    <a:lnTo>
                      <a:pt x="800" y="11200"/>
                    </a:lnTo>
                    <a:lnTo>
                      <a:pt x="0" y="9600"/>
                    </a:lnTo>
                    <a:lnTo>
                      <a:pt x="800" y="9600"/>
                    </a:lnTo>
                    <a:lnTo>
                      <a:pt x="800" y="8800"/>
                    </a:lnTo>
                    <a:lnTo>
                      <a:pt x="800" y="7200"/>
                    </a:lnTo>
                    <a:lnTo>
                      <a:pt x="800" y="6400"/>
                    </a:lnTo>
                    <a:lnTo>
                      <a:pt x="1600" y="5600"/>
                    </a:lnTo>
                    <a:lnTo>
                      <a:pt x="1600" y="4000"/>
                    </a:lnTo>
                    <a:lnTo>
                      <a:pt x="3200" y="4000"/>
                    </a:lnTo>
                    <a:lnTo>
                      <a:pt x="3200" y="3200"/>
                    </a:lnTo>
                    <a:lnTo>
                      <a:pt x="3200" y="2400"/>
                    </a:lnTo>
                    <a:lnTo>
                      <a:pt x="4000" y="2400"/>
                    </a:lnTo>
                    <a:lnTo>
                      <a:pt x="5600" y="2400"/>
                    </a:lnTo>
                    <a:lnTo>
                      <a:pt x="5600" y="800"/>
                    </a:lnTo>
                    <a:lnTo>
                      <a:pt x="6400" y="800"/>
                    </a:lnTo>
                    <a:lnTo>
                      <a:pt x="7200" y="800"/>
                    </a:lnTo>
                    <a:lnTo>
                      <a:pt x="8800" y="800"/>
                    </a:lnTo>
                    <a:lnTo>
                      <a:pt x="9600" y="800"/>
                    </a:lnTo>
                    <a:lnTo>
                      <a:pt x="9600" y="0"/>
                    </a:lnTo>
                    <a:lnTo>
                      <a:pt x="10400" y="800"/>
                    </a:lnTo>
                    <a:lnTo>
                      <a:pt x="12000" y="800"/>
                    </a:lnTo>
                    <a:lnTo>
                      <a:pt x="12800" y="800"/>
                    </a:lnTo>
                    <a:lnTo>
                      <a:pt x="13600" y="800"/>
                    </a:lnTo>
                    <a:lnTo>
                      <a:pt x="15200" y="800"/>
                    </a:lnTo>
                    <a:lnTo>
                      <a:pt x="16000" y="2400"/>
                    </a:lnTo>
                    <a:lnTo>
                      <a:pt x="16800" y="2400"/>
                    </a:lnTo>
                    <a:lnTo>
                      <a:pt x="18400" y="3200"/>
                    </a:lnTo>
                    <a:lnTo>
                      <a:pt x="18400" y="4000"/>
                    </a:lnTo>
                    <a:lnTo>
                      <a:pt x="19200" y="5600"/>
                    </a:lnTo>
                    <a:lnTo>
                      <a:pt x="19200" y="6400"/>
                    </a:lnTo>
                    <a:lnTo>
                      <a:pt x="19200" y="7200"/>
                    </a:lnTo>
                    <a:lnTo>
                      <a:pt x="19200" y="8800"/>
                    </a:lnTo>
                    <a:lnTo>
                      <a:pt x="19200" y="9600"/>
                    </a:lnTo>
                    <a:lnTo>
                      <a:pt x="19200" y="11200"/>
                    </a:lnTo>
                    <a:lnTo>
                      <a:pt x="19200" y="12000"/>
                    </a:lnTo>
                    <a:lnTo>
                      <a:pt x="19200" y="12800"/>
                    </a:lnTo>
                    <a:lnTo>
                      <a:pt x="19200" y="14400"/>
                    </a:lnTo>
                    <a:lnTo>
                      <a:pt x="19200" y="15200"/>
                    </a:lnTo>
                    <a:lnTo>
                      <a:pt x="18400" y="16000"/>
                    </a:lnTo>
                    <a:lnTo>
                      <a:pt x="18400" y="17600"/>
                    </a:lnTo>
                    <a:lnTo>
                      <a:pt x="16800" y="17600"/>
                    </a:lnTo>
                    <a:lnTo>
                      <a:pt x="16800" y="18400"/>
                    </a:lnTo>
                    <a:lnTo>
                      <a:pt x="16000" y="18400"/>
                    </a:lnTo>
                    <a:lnTo>
                      <a:pt x="15200" y="19200"/>
                    </a:lnTo>
                    <a:lnTo>
                      <a:pt x="13600" y="19200"/>
                    </a:lnTo>
                    <a:lnTo>
                      <a:pt x="12800" y="19200"/>
                    </a:lnTo>
                    <a:lnTo>
                      <a:pt x="12000" y="19200"/>
                    </a:lnTo>
                    <a:lnTo>
                      <a:pt x="10400" y="19200"/>
                    </a:lnTo>
                    <a:lnTo>
                      <a:pt x="9600" y="19200"/>
                    </a:lnTo>
                    <a:close/>
                  </a:path>
                </a:pathLst>
              </a:custGeom>
              <a:solidFill>
                <a:srgbClr val="0000FF"/>
              </a:solidFill>
              <a:ln w="0">
                <a:solidFill>
                  <a:srgbClr val="0000FF"/>
                </a:solidFill>
                <a:round/>
                <a:headEnd/>
                <a:tailEnd/>
              </a:ln>
            </p:spPr>
            <p:txBody>
              <a:bodyPr/>
              <a:lstStyle/>
              <a:p>
                <a:endParaRPr lang="en-US"/>
              </a:p>
            </p:txBody>
          </p:sp>
          <p:sp>
            <p:nvSpPr>
              <p:cNvPr id="339067" name="Freeform 82"/>
              <p:cNvSpPr>
                <a:spLocks/>
              </p:cNvSpPr>
              <p:nvPr/>
            </p:nvSpPr>
            <p:spPr bwMode="auto">
              <a:xfrm>
                <a:off x="5369" y="2710"/>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800" y="19200"/>
                    </a:lnTo>
                    <a:lnTo>
                      <a:pt x="7200" y="19200"/>
                    </a:lnTo>
                    <a:lnTo>
                      <a:pt x="6400" y="19200"/>
                    </a:lnTo>
                    <a:lnTo>
                      <a:pt x="5600" y="19200"/>
                    </a:lnTo>
                    <a:lnTo>
                      <a:pt x="5600" y="18400"/>
                    </a:lnTo>
                    <a:lnTo>
                      <a:pt x="4000" y="18400"/>
                    </a:lnTo>
                    <a:lnTo>
                      <a:pt x="3200" y="17600"/>
                    </a:lnTo>
                    <a:lnTo>
                      <a:pt x="3200" y="16000"/>
                    </a:lnTo>
                    <a:lnTo>
                      <a:pt x="1600" y="16000"/>
                    </a:lnTo>
                    <a:lnTo>
                      <a:pt x="1600" y="15200"/>
                    </a:lnTo>
                    <a:lnTo>
                      <a:pt x="800" y="14400"/>
                    </a:lnTo>
                    <a:lnTo>
                      <a:pt x="800" y="12800"/>
                    </a:lnTo>
                    <a:lnTo>
                      <a:pt x="800" y="12000"/>
                    </a:lnTo>
                    <a:lnTo>
                      <a:pt x="800" y="11200"/>
                    </a:lnTo>
                    <a:lnTo>
                      <a:pt x="0" y="9600"/>
                    </a:lnTo>
                    <a:lnTo>
                      <a:pt x="800" y="9600"/>
                    </a:lnTo>
                    <a:lnTo>
                      <a:pt x="800" y="8800"/>
                    </a:lnTo>
                    <a:lnTo>
                      <a:pt x="800" y="7200"/>
                    </a:lnTo>
                    <a:lnTo>
                      <a:pt x="800" y="6400"/>
                    </a:lnTo>
                    <a:lnTo>
                      <a:pt x="1600" y="5600"/>
                    </a:lnTo>
                    <a:lnTo>
                      <a:pt x="1600" y="4000"/>
                    </a:lnTo>
                    <a:lnTo>
                      <a:pt x="3200" y="4000"/>
                    </a:lnTo>
                    <a:lnTo>
                      <a:pt x="3200" y="3200"/>
                    </a:lnTo>
                    <a:lnTo>
                      <a:pt x="3200" y="2400"/>
                    </a:lnTo>
                    <a:lnTo>
                      <a:pt x="4000" y="2400"/>
                    </a:lnTo>
                    <a:lnTo>
                      <a:pt x="5600" y="2400"/>
                    </a:lnTo>
                    <a:lnTo>
                      <a:pt x="5600" y="800"/>
                    </a:lnTo>
                    <a:lnTo>
                      <a:pt x="6400" y="800"/>
                    </a:lnTo>
                    <a:lnTo>
                      <a:pt x="7200" y="800"/>
                    </a:lnTo>
                    <a:lnTo>
                      <a:pt x="8800" y="800"/>
                    </a:lnTo>
                    <a:lnTo>
                      <a:pt x="9600" y="800"/>
                    </a:lnTo>
                    <a:lnTo>
                      <a:pt x="9600" y="0"/>
                    </a:lnTo>
                    <a:lnTo>
                      <a:pt x="10400" y="800"/>
                    </a:lnTo>
                    <a:lnTo>
                      <a:pt x="12000" y="800"/>
                    </a:lnTo>
                    <a:lnTo>
                      <a:pt x="12800" y="800"/>
                    </a:lnTo>
                    <a:lnTo>
                      <a:pt x="13600" y="800"/>
                    </a:lnTo>
                    <a:lnTo>
                      <a:pt x="15200" y="800"/>
                    </a:lnTo>
                    <a:lnTo>
                      <a:pt x="16000" y="2400"/>
                    </a:lnTo>
                    <a:lnTo>
                      <a:pt x="16800" y="2400"/>
                    </a:lnTo>
                    <a:lnTo>
                      <a:pt x="18400" y="3200"/>
                    </a:lnTo>
                    <a:lnTo>
                      <a:pt x="18400" y="4000"/>
                    </a:lnTo>
                    <a:lnTo>
                      <a:pt x="19200" y="5600"/>
                    </a:lnTo>
                    <a:lnTo>
                      <a:pt x="19200" y="6400"/>
                    </a:lnTo>
                    <a:lnTo>
                      <a:pt x="19200" y="7200"/>
                    </a:lnTo>
                    <a:lnTo>
                      <a:pt x="19200" y="8800"/>
                    </a:lnTo>
                    <a:lnTo>
                      <a:pt x="19200" y="9600"/>
                    </a:lnTo>
                    <a:lnTo>
                      <a:pt x="19200" y="11200"/>
                    </a:lnTo>
                    <a:lnTo>
                      <a:pt x="19200" y="12000"/>
                    </a:lnTo>
                    <a:lnTo>
                      <a:pt x="19200" y="12800"/>
                    </a:lnTo>
                    <a:lnTo>
                      <a:pt x="19200" y="14400"/>
                    </a:lnTo>
                    <a:lnTo>
                      <a:pt x="19200" y="15200"/>
                    </a:lnTo>
                    <a:lnTo>
                      <a:pt x="18400" y="16000"/>
                    </a:lnTo>
                    <a:lnTo>
                      <a:pt x="18400" y="17600"/>
                    </a:lnTo>
                    <a:lnTo>
                      <a:pt x="16800" y="17600"/>
                    </a:lnTo>
                    <a:lnTo>
                      <a:pt x="16800" y="18400"/>
                    </a:lnTo>
                    <a:lnTo>
                      <a:pt x="16000" y="18400"/>
                    </a:lnTo>
                    <a:lnTo>
                      <a:pt x="15200" y="19200"/>
                    </a:lnTo>
                    <a:lnTo>
                      <a:pt x="13600" y="19200"/>
                    </a:lnTo>
                    <a:lnTo>
                      <a:pt x="12800" y="19200"/>
                    </a:lnTo>
                    <a:lnTo>
                      <a:pt x="12000" y="19200"/>
                    </a:lnTo>
                    <a:lnTo>
                      <a:pt x="10400" y="19200"/>
                    </a:lnTo>
                    <a:lnTo>
                      <a:pt x="9600" y="19200"/>
                    </a:lnTo>
                    <a:close/>
                  </a:path>
                </a:pathLst>
              </a:custGeom>
              <a:solidFill>
                <a:srgbClr val="0000FF"/>
              </a:solidFill>
              <a:ln w="12065">
                <a:solidFill>
                  <a:srgbClr val="0000FF"/>
                </a:solidFill>
                <a:round/>
                <a:headEnd/>
                <a:tailEnd/>
              </a:ln>
            </p:spPr>
            <p:txBody>
              <a:bodyPr/>
              <a:lstStyle/>
              <a:p>
                <a:endParaRPr lang="en-US"/>
              </a:p>
            </p:txBody>
          </p:sp>
          <p:sp>
            <p:nvSpPr>
              <p:cNvPr id="339068" name="Freeform 83"/>
              <p:cNvSpPr>
                <a:spLocks/>
              </p:cNvSpPr>
              <p:nvPr/>
            </p:nvSpPr>
            <p:spPr bwMode="auto">
              <a:xfrm>
                <a:off x="5369" y="3282"/>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5600" y="19231"/>
                    </a:lnTo>
                    <a:lnTo>
                      <a:pt x="5600" y="17692"/>
                    </a:lnTo>
                    <a:lnTo>
                      <a:pt x="4000" y="17692"/>
                    </a:lnTo>
                    <a:lnTo>
                      <a:pt x="3200" y="16923"/>
                    </a:lnTo>
                    <a:lnTo>
                      <a:pt x="3200" y="16154"/>
                    </a:lnTo>
                    <a:lnTo>
                      <a:pt x="1600" y="16154"/>
                    </a:lnTo>
                    <a:lnTo>
                      <a:pt x="1600" y="14615"/>
                    </a:lnTo>
                    <a:lnTo>
                      <a:pt x="800" y="13846"/>
                    </a:lnTo>
                    <a:lnTo>
                      <a:pt x="800" y="13077"/>
                    </a:lnTo>
                    <a:lnTo>
                      <a:pt x="800" y="11538"/>
                    </a:lnTo>
                    <a:lnTo>
                      <a:pt x="800" y="10769"/>
                    </a:lnTo>
                    <a:lnTo>
                      <a:pt x="0" y="10000"/>
                    </a:lnTo>
                    <a:lnTo>
                      <a:pt x="800" y="10000"/>
                    </a:lnTo>
                    <a:lnTo>
                      <a:pt x="800" y="8462"/>
                    </a:lnTo>
                    <a:lnTo>
                      <a:pt x="800" y="7692"/>
                    </a:lnTo>
                    <a:lnTo>
                      <a:pt x="800" y="6154"/>
                    </a:lnTo>
                    <a:lnTo>
                      <a:pt x="1600" y="5385"/>
                    </a:lnTo>
                    <a:lnTo>
                      <a:pt x="1600" y="4615"/>
                    </a:lnTo>
                    <a:lnTo>
                      <a:pt x="3200" y="4615"/>
                    </a:lnTo>
                    <a:lnTo>
                      <a:pt x="3200" y="3077"/>
                    </a:lnTo>
                    <a:lnTo>
                      <a:pt x="3200" y="2308"/>
                    </a:lnTo>
                    <a:lnTo>
                      <a:pt x="4000" y="2308"/>
                    </a:lnTo>
                    <a:lnTo>
                      <a:pt x="5600" y="2308"/>
                    </a:lnTo>
                    <a:lnTo>
                      <a:pt x="5600" y="1538"/>
                    </a:lnTo>
                    <a:lnTo>
                      <a:pt x="6400" y="1538"/>
                    </a:lnTo>
                    <a:lnTo>
                      <a:pt x="7200" y="1538"/>
                    </a:lnTo>
                    <a:lnTo>
                      <a:pt x="8800" y="1538"/>
                    </a:lnTo>
                    <a:lnTo>
                      <a:pt x="9600" y="1538"/>
                    </a:lnTo>
                    <a:lnTo>
                      <a:pt x="9600" y="0"/>
                    </a:lnTo>
                    <a:lnTo>
                      <a:pt x="10400" y="1538"/>
                    </a:lnTo>
                    <a:lnTo>
                      <a:pt x="12000" y="1538"/>
                    </a:lnTo>
                    <a:lnTo>
                      <a:pt x="12800" y="1538"/>
                    </a:lnTo>
                    <a:lnTo>
                      <a:pt x="13600" y="1538"/>
                    </a:lnTo>
                    <a:lnTo>
                      <a:pt x="15200" y="1538"/>
                    </a:lnTo>
                    <a:lnTo>
                      <a:pt x="16000" y="2308"/>
                    </a:lnTo>
                    <a:lnTo>
                      <a:pt x="16800" y="2308"/>
                    </a:lnTo>
                    <a:lnTo>
                      <a:pt x="18400" y="3077"/>
                    </a:lnTo>
                    <a:lnTo>
                      <a:pt x="18400" y="4615"/>
                    </a:lnTo>
                    <a:lnTo>
                      <a:pt x="19200" y="5385"/>
                    </a:lnTo>
                    <a:lnTo>
                      <a:pt x="19200" y="6154"/>
                    </a:lnTo>
                    <a:lnTo>
                      <a:pt x="19200" y="7692"/>
                    </a:lnTo>
                    <a:lnTo>
                      <a:pt x="19200" y="8462"/>
                    </a:lnTo>
                    <a:lnTo>
                      <a:pt x="19200" y="10000"/>
                    </a:lnTo>
                    <a:lnTo>
                      <a:pt x="19200" y="10769"/>
                    </a:lnTo>
                    <a:lnTo>
                      <a:pt x="19200" y="11538"/>
                    </a:lnTo>
                    <a:lnTo>
                      <a:pt x="19200" y="13077"/>
                    </a:lnTo>
                    <a:lnTo>
                      <a:pt x="19200" y="13846"/>
                    </a:lnTo>
                    <a:lnTo>
                      <a:pt x="19200" y="14615"/>
                    </a:lnTo>
                    <a:lnTo>
                      <a:pt x="18400" y="16154"/>
                    </a:lnTo>
                    <a:lnTo>
                      <a:pt x="18400" y="16923"/>
                    </a:lnTo>
                    <a:lnTo>
                      <a:pt x="16800" y="16923"/>
                    </a:lnTo>
                    <a:lnTo>
                      <a:pt x="16800" y="17692"/>
                    </a:lnTo>
                    <a:lnTo>
                      <a:pt x="16000" y="17692"/>
                    </a:lnTo>
                    <a:lnTo>
                      <a:pt x="15200" y="19231"/>
                    </a:lnTo>
                    <a:lnTo>
                      <a:pt x="13600" y="19231"/>
                    </a:lnTo>
                    <a:lnTo>
                      <a:pt x="12800" y="19231"/>
                    </a:lnTo>
                    <a:lnTo>
                      <a:pt x="12000" y="19231"/>
                    </a:lnTo>
                    <a:lnTo>
                      <a:pt x="10400" y="19231"/>
                    </a:lnTo>
                    <a:lnTo>
                      <a:pt x="9600" y="19231"/>
                    </a:lnTo>
                    <a:close/>
                  </a:path>
                </a:pathLst>
              </a:custGeom>
              <a:solidFill>
                <a:srgbClr val="0000FF"/>
              </a:solidFill>
              <a:ln w="0">
                <a:solidFill>
                  <a:srgbClr val="0000FF"/>
                </a:solidFill>
                <a:round/>
                <a:headEnd/>
                <a:tailEnd/>
              </a:ln>
            </p:spPr>
            <p:txBody>
              <a:bodyPr/>
              <a:lstStyle/>
              <a:p>
                <a:endParaRPr lang="en-US"/>
              </a:p>
            </p:txBody>
          </p:sp>
          <p:sp>
            <p:nvSpPr>
              <p:cNvPr id="339069" name="Freeform 84"/>
              <p:cNvSpPr>
                <a:spLocks/>
              </p:cNvSpPr>
              <p:nvPr/>
            </p:nvSpPr>
            <p:spPr bwMode="auto">
              <a:xfrm>
                <a:off x="5369" y="3282"/>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5600" y="19231"/>
                    </a:lnTo>
                    <a:lnTo>
                      <a:pt x="5600" y="17692"/>
                    </a:lnTo>
                    <a:lnTo>
                      <a:pt x="4000" y="17692"/>
                    </a:lnTo>
                    <a:lnTo>
                      <a:pt x="3200" y="16923"/>
                    </a:lnTo>
                    <a:lnTo>
                      <a:pt x="3200" y="16154"/>
                    </a:lnTo>
                    <a:lnTo>
                      <a:pt x="1600" y="16154"/>
                    </a:lnTo>
                    <a:lnTo>
                      <a:pt x="1600" y="14615"/>
                    </a:lnTo>
                    <a:lnTo>
                      <a:pt x="800" y="13846"/>
                    </a:lnTo>
                    <a:lnTo>
                      <a:pt x="800" y="13077"/>
                    </a:lnTo>
                    <a:lnTo>
                      <a:pt x="800" y="11538"/>
                    </a:lnTo>
                    <a:lnTo>
                      <a:pt x="800" y="10769"/>
                    </a:lnTo>
                    <a:lnTo>
                      <a:pt x="0" y="10000"/>
                    </a:lnTo>
                    <a:lnTo>
                      <a:pt x="800" y="10000"/>
                    </a:lnTo>
                    <a:lnTo>
                      <a:pt x="800" y="8462"/>
                    </a:lnTo>
                    <a:lnTo>
                      <a:pt x="800" y="7692"/>
                    </a:lnTo>
                    <a:lnTo>
                      <a:pt x="800" y="6154"/>
                    </a:lnTo>
                    <a:lnTo>
                      <a:pt x="1600" y="5385"/>
                    </a:lnTo>
                    <a:lnTo>
                      <a:pt x="1600" y="4615"/>
                    </a:lnTo>
                    <a:lnTo>
                      <a:pt x="3200" y="4615"/>
                    </a:lnTo>
                    <a:lnTo>
                      <a:pt x="3200" y="3077"/>
                    </a:lnTo>
                    <a:lnTo>
                      <a:pt x="3200" y="2308"/>
                    </a:lnTo>
                    <a:lnTo>
                      <a:pt x="4000" y="2308"/>
                    </a:lnTo>
                    <a:lnTo>
                      <a:pt x="5600" y="2308"/>
                    </a:lnTo>
                    <a:lnTo>
                      <a:pt x="5600" y="1538"/>
                    </a:lnTo>
                    <a:lnTo>
                      <a:pt x="6400" y="1538"/>
                    </a:lnTo>
                    <a:lnTo>
                      <a:pt x="7200" y="1538"/>
                    </a:lnTo>
                    <a:lnTo>
                      <a:pt x="8800" y="1538"/>
                    </a:lnTo>
                    <a:lnTo>
                      <a:pt x="9600" y="1538"/>
                    </a:lnTo>
                    <a:lnTo>
                      <a:pt x="9600" y="0"/>
                    </a:lnTo>
                    <a:lnTo>
                      <a:pt x="10400" y="1538"/>
                    </a:lnTo>
                    <a:lnTo>
                      <a:pt x="12000" y="1538"/>
                    </a:lnTo>
                    <a:lnTo>
                      <a:pt x="12800" y="1538"/>
                    </a:lnTo>
                    <a:lnTo>
                      <a:pt x="13600" y="1538"/>
                    </a:lnTo>
                    <a:lnTo>
                      <a:pt x="15200" y="1538"/>
                    </a:lnTo>
                    <a:lnTo>
                      <a:pt x="16000" y="2308"/>
                    </a:lnTo>
                    <a:lnTo>
                      <a:pt x="16800" y="2308"/>
                    </a:lnTo>
                    <a:lnTo>
                      <a:pt x="18400" y="3077"/>
                    </a:lnTo>
                    <a:lnTo>
                      <a:pt x="18400" y="4615"/>
                    </a:lnTo>
                    <a:lnTo>
                      <a:pt x="19200" y="5385"/>
                    </a:lnTo>
                    <a:lnTo>
                      <a:pt x="19200" y="6154"/>
                    </a:lnTo>
                    <a:lnTo>
                      <a:pt x="19200" y="7692"/>
                    </a:lnTo>
                    <a:lnTo>
                      <a:pt x="19200" y="8462"/>
                    </a:lnTo>
                    <a:lnTo>
                      <a:pt x="19200" y="10000"/>
                    </a:lnTo>
                    <a:lnTo>
                      <a:pt x="19200" y="10769"/>
                    </a:lnTo>
                    <a:lnTo>
                      <a:pt x="19200" y="11538"/>
                    </a:lnTo>
                    <a:lnTo>
                      <a:pt x="19200" y="13077"/>
                    </a:lnTo>
                    <a:lnTo>
                      <a:pt x="19200" y="13846"/>
                    </a:lnTo>
                    <a:lnTo>
                      <a:pt x="19200" y="14615"/>
                    </a:lnTo>
                    <a:lnTo>
                      <a:pt x="18400" y="16154"/>
                    </a:lnTo>
                    <a:lnTo>
                      <a:pt x="18400" y="16923"/>
                    </a:lnTo>
                    <a:lnTo>
                      <a:pt x="16800" y="16923"/>
                    </a:lnTo>
                    <a:lnTo>
                      <a:pt x="16800" y="17692"/>
                    </a:lnTo>
                    <a:lnTo>
                      <a:pt x="16000" y="17692"/>
                    </a:lnTo>
                    <a:lnTo>
                      <a:pt x="15200" y="19231"/>
                    </a:lnTo>
                    <a:lnTo>
                      <a:pt x="13600" y="19231"/>
                    </a:lnTo>
                    <a:lnTo>
                      <a:pt x="12800" y="19231"/>
                    </a:lnTo>
                    <a:lnTo>
                      <a:pt x="12000" y="19231"/>
                    </a:lnTo>
                    <a:lnTo>
                      <a:pt x="10400" y="19231"/>
                    </a:lnTo>
                    <a:lnTo>
                      <a:pt x="9600" y="19231"/>
                    </a:lnTo>
                    <a:close/>
                  </a:path>
                </a:pathLst>
              </a:custGeom>
              <a:solidFill>
                <a:srgbClr val="0000FF"/>
              </a:solidFill>
              <a:ln w="12065">
                <a:solidFill>
                  <a:srgbClr val="0000FF"/>
                </a:solidFill>
                <a:round/>
                <a:headEnd/>
                <a:tailEnd/>
              </a:ln>
            </p:spPr>
            <p:txBody>
              <a:bodyPr/>
              <a:lstStyle/>
              <a:p>
                <a:endParaRPr lang="en-US"/>
              </a:p>
            </p:txBody>
          </p:sp>
          <p:sp>
            <p:nvSpPr>
              <p:cNvPr id="339070" name="Freeform 85"/>
              <p:cNvSpPr>
                <a:spLocks/>
              </p:cNvSpPr>
              <p:nvPr/>
            </p:nvSpPr>
            <p:spPr bwMode="auto">
              <a:xfrm>
                <a:off x="4661" y="2854"/>
                <a:ext cx="17" cy="16"/>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00"/>
                    </a:moveTo>
                    <a:lnTo>
                      <a:pt x="10000" y="19200"/>
                    </a:lnTo>
                    <a:lnTo>
                      <a:pt x="8462" y="19200"/>
                    </a:lnTo>
                    <a:lnTo>
                      <a:pt x="7692" y="19200"/>
                    </a:lnTo>
                    <a:lnTo>
                      <a:pt x="6923" y="19200"/>
                    </a:lnTo>
                    <a:lnTo>
                      <a:pt x="5385" y="19200"/>
                    </a:lnTo>
                    <a:lnTo>
                      <a:pt x="5385" y="18400"/>
                    </a:lnTo>
                    <a:lnTo>
                      <a:pt x="4615" y="18400"/>
                    </a:lnTo>
                    <a:lnTo>
                      <a:pt x="3077" y="17600"/>
                    </a:lnTo>
                    <a:lnTo>
                      <a:pt x="3077" y="16000"/>
                    </a:lnTo>
                    <a:lnTo>
                      <a:pt x="2308" y="16000"/>
                    </a:lnTo>
                    <a:lnTo>
                      <a:pt x="2308" y="15200"/>
                    </a:lnTo>
                    <a:lnTo>
                      <a:pt x="1538" y="13600"/>
                    </a:lnTo>
                    <a:lnTo>
                      <a:pt x="1538" y="12800"/>
                    </a:lnTo>
                    <a:lnTo>
                      <a:pt x="1538" y="12000"/>
                    </a:lnTo>
                    <a:lnTo>
                      <a:pt x="1538" y="10400"/>
                    </a:lnTo>
                    <a:lnTo>
                      <a:pt x="0" y="9600"/>
                    </a:lnTo>
                    <a:lnTo>
                      <a:pt x="1538" y="9600"/>
                    </a:lnTo>
                    <a:lnTo>
                      <a:pt x="1538" y="8800"/>
                    </a:lnTo>
                    <a:lnTo>
                      <a:pt x="1538" y="7200"/>
                    </a:lnTo>
                    <a:lnTo>
                      <a:pt x="1538" y="6400"/>
                    </a:lnTo>
                    <a:lnTo>
                      <a:pt x="2308" y="5600"/>
                    </a:lnTo>
                    <a:lnTo>
                      <a:pt x="2308" y="4000"/>
                    </a:lnTo>
                    <a:lnTo>
                      <a:pt x="3077" y="4000"/>
                    </a:lnTo>
                    <a:lnTo>
                      <a:pt x="3077" y="3200"/>
                    </a:lnTo>
                    <a:lnTo>
                      <a:pt x="3077" y="2400"/>
                    </a:lnTo>
                    <a:lnTo>
                      <a:pt x="4615" y="2400"/>
                    </a:lnTo>
                    <a:lnTo>
                      <a:pt x="5385" y="2400"/>
                    </a:lnTo>
                    <a:lnTo>
                      <a:pt x="5385" y="800"/>
                    </a:lnTo>
                    <a:lnTo>
                      <a:pt x="6923" y="800"/>
                    </a:lnTo>
                    <a:lnTo>
                      <a:pt x="7692" y="800"/>
                    </a:lnTo>
                    <a:lnTo>
                      <a:pt x="8462" y="800"/>
                    </a:lnTo>
                    <a:lnTo>
                      <a:pt x="10000" y="800"/>
                    </a:lnTo>
                    <a:lnTo>
                      <a:pt x="10000" y="0"/>
                    </a:lnTo>
                    <a:lnTo>
                      <a:pt x="10769" y="800"/>
                    </a:lnTo>
                    <a:lnTo>
                      <a:pt x="11538" y="800"/>
                    </a:lnTo>
                    <a:lnTo>
                      <a:pt x="13077" y="800"/>
                    </a:lnTo>
                    <a:lnTo>
                      <a:pt x="13846" y="800"/>
                    </a:lnTo>
                    <a:lnTo>
                      <a:pt x="14615" y="800"/>
                    </a:lnTo>
                    <a:lnTo>
                      <a:pt x="16154" y="2400"/>
                    </a:lnTo>
                    <a:lnTo>
                      <a:pt x="16923" y="2400"/>
                    </a:lnTo>
                    <a:lnTo>
                      <a:pt x="17692" y="3200"/>
                    </a:lnTo>
                    <a:lnTo>
                      <a:pt x="17692" y="4000"/>
                    </a:lnTo>
                    <a:lnTo>
                      <a:pt x="19231" y="5600"/>
                    </a:lnTo>
                    <a:lnTo>
                      <a:pt x="19231" y="6400"/>
                    </a:lnTo>
                    <a:lnTo>
                      <a:pt x="19231" y="7200"/>
                    </a:lnTo>
                    <a:lnTo>
                      <a:pt x="19231" y="8800"/>
                    </a:lnTo>
                    <a:lnTo>
                      <a:pt x="19231" y="9600"/>
                    </a:lnTo>
                    <a:lnTo>
                      <a:pt x="19231" y="10400"/>
                    </a:lnTo>
                    <a:lnTo>
                      <a:pt x="19231" y="12000"/>
                    </a:lnTo>
                    <a:lnTo>
                      <a:pt x="19231" y="12800"/>
                    </a:lnTo>
                    <a:lnTo>
                      <a:pt x="19231" y="13600"/>
                    </a:lnTo>
                    <a:lnTo>
                      <a:pt x="19231" y="15200"/>
                    </a:lnTo>
                    <a:lnTo>
                      <a:pt x="17692" y="16000"/>
                    </a:lnTo>
                    <a:lnTo>
                      <a:pt x="17692" y="17600"/>
                    </a:lnTo>
                    <a:lnTo>
                      <a:pt x="16923" y="17600"/>
                    </a:lnTo>
                    <a:lnTo>
                      <a:pt x="16923" y="18400"/>
                    </a:lnTo>
                    <a:lnTo>
                      <a:pt x="16154" y="18400"/>
                    </a:lnTo>
                    <a:lnTo>
                      <a:pt x="14615" y="19200"/>
                    </a:lnTo>
                    <a:lnTo>
                      <a:pt x="13846" y="19200"/>
                    </a:lnTo>
                    <a:lnTo>
                      <a:pt x="13077" y="19200"/>
                    </a:lnTo>
                    <a:lnTo>
                      <a:pt x="11538" y="19200"/>
                    </a:lnTo>
                    <a:lnTo>
                      <a:pt x="10769" y="19200"/>
                    </a:lnTo>
                    <a:lnTo>
                      <a:pt x="10000" y="19200"/>
                    </a:lnTo>
                    <a:close/>
                  </a:path>
                </a:pathLst>
              </a:custGeom>
              <a:solidFill>
                <a:srgbClr val="0000FF"/>
              </a:solidFill>
              <a:ln w="0">
                <a:solidFill>
                  <a:srgbClr val="0000FF"/>
                </a:solidFill>
                <a:round/>
                <a:headEnd/>
                <a:tailEnd/>
              </a:ln>
            </p:spPr>
            <p:txBody>
              <a:bodyPr/>
              <a:lstStyle/>
              <a:p>
                <a:endParaRPr lang="en-US"/>
              </a:p>
            </p:txBody>
          </p:sp>
          <p:sp>
            <p:nvSpPr>
              <p:cNvPr id="339071" name="Freeform 86"/>
              <p:cNvSpPr>
                <a:spLocks/>
              </p:cNvSpPr>
              <p:nvPr/>
            </p:nvSpPr>
            <p:spPr bwMode="auto">
              <a:xfrm>
                <a:off x="4661" y="2854"/>
                <a:ext cx="17" cy="16"/>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00"/>
                    </a:moveTo>
                    <a:lnTo>
                      <a:pt x="10000" y="19200"/>
                    </a:lnTo>
                    <a:lnTo>
                      <a:pt x="8462" y="19200"/>
                    </a:lnTo>
                    <a:lnTo>
                      <a:pt x="7692" y="19200"/>
                    </a:lnTo>
                    <a:lnTo>
                      <a:pt x="6923" y="19200"/>
                    </a:lnTo>
                    <a:lnTo>
                      <a:pt x="5385" y="19200"/>
                    </a:lnTo>
                    <a:lnTo>
                      <a:pt x="5385" y="18400"/>
                    </a:lnTo>
                    <a:lnTo>
                      <a:pt x="4615" y="18400"/>
                    </a:lnTo>
                    <a:lnTo>
                      <a:pt x="3077" y="17600"/>
                    </a:lnTo>
                    <a:lnTo>
                      <a:pt x="3077" y="16000"/>
                    </a:lnTo>
                    <a:lnTo>
                      <a:pt x="2308" y="16000"/>
                    </a:lnTo>
                    <a:lnTo>
                      <a:pt x="2308" y="15200"/>
                    </a:lnTo>
                    <a:lnTo>
                      <a:pt x="1538" y="13600"/>
                    </a:lnTo>
                    <a:lnTo>
                      <a:pt x="1538" y="12800"/>
                    </a:lnTo>
                    <a:lnTo>
                      <a:pt x="1538" y="12000"/>
                    </a:lnTo>
                    <a:lnTo>
                      <a:pt x="1538" y="10400"/>
                    </a:lnTo>
                    <a:lnTo>
                      <a:pt x="0" y="9600"/>
                    </a:lnTo>
                    <a:lnTo>
                      <a:pt x="1538" y="9600"/>
                    </a:lnTo>
                    <a:lnTo>
                      <a:pt x="1538" y="8800"/>
                    </a:lnTo>
                    <a:lnTo>
                      <a:pt x="1538" y="7200"/>
                    </a:lnTo>
                    <a:lnTo>
                      <a:pt x="1538" y="6400"/>
                    </a:lnTo>
                    <a:lnTo>
                      <a:pt x="2308" y="5600"/>
                    </a:lnTo>
                    <a:lnTo>
                      <a:pt x="2308" y="4000"/>
                    </a:lnTo>
                    <a:lnTo>
                      <a:pt x="3077" y="4000"/>
                    </a:lnTo>
                    <a:lnTo>
                      <a:pt x="3077" y="3200"/>
                    </a:lnTo>
                    <a:lnTo>
                      <a:pt x="3077" y="2400"/>
                    </a:lnTo>
                    <a:lnTo>
                      <a:pt x="4615" y="2400"/>
                    </a:lnTo>
                    <a:lnTo>
                      <a:pt x="5385" y="2400"/>
                    </a:lnTo>
                    <a:lnTo>
                      <a:pt x="5385" y="800"/>
                    </a:lnTo>
                    <a:lnTo>
                      <a:pt x="6923" y="800"/>
                    </a:lnTo>
                    <a:lnTo>
                      <a:pt x="7692" y="800"/>
                    </a:lnTo>
                    <a:lnTo>
                      <a:pt x="8462" y="800"/>
                    </a:lnTo>
                    <a:lnTo>
                      <a:pt x="10000" y="800"/>
                    </a:lnTo>
                    <a:lnTo>
                      <a:pt x="10000" y="0"/>
                    </a:lnTo>
                    <a:lnTo>
                      <a:pt x="10769" y="800"/>
                    </a:lnTo>
                    <a:lnTo>
                      <a:pt x="11538" y="800"/>
                    </a:lnTo>
                    <a:lnTo>
                      <a:pt x="13077" y="800"/>
                    </a:lnTo>
                    <a:lnTo>
                      <a:pt x="13846" y="800"/>
                    </a:lnTo>
                    <a:lnTo>
                      <a:pt x="14615" y="800"/>
                    </a:lnTo>
                    <a:lnTo>
                      <a:pt x="16154" y="2400"/>
                    </a:lnTo>
                    <a:lnTo>
                      <a:pt x="16923" y="2400"/>
                    </a:lnTo>
                    <a:lnTo>
                      <a:pt x="17692" y="3200"/>
                    </a:lnTo>
                    <a:lnTo>
                      <a:pt x="17692" y="4000"/>
                    </a:lnTo>
                    <a:lnTo>
                      <a:pt x="19231" y="5600"/>
                    </a:lnTo>
                    <a:lnTo>
                      <a:pt x="19231" y="6400"/>
                    </a:lnTo>
                    <a:lnTo>
                      <a:pt x="19231" y="7200"/>
                    </a:lnTo>
                    <a:lnTo>
                      <a:pt x="19231" y="8800"/>
                    </a:lnTo>
                    <a:lnTo>
                      <a:pt x="19231" y="9600"/>
                    </a:lnTo>
                    <a:lnTo>
                      <a:pt x="19231" y="10400"/>
                    </a:lnTo>
                    <a:lnTo>
                      <a:pt x="19231" y="12000"/>
                    </a:lnTo>
                    <a:lnTo>
                      <a:pt x="19231" y="12800"/>
                    </a:lnTo>
                    <a:lnTo>
                      <a:pt x="19231" y="13600"/>
                    </a:lnTo>
                    <a:lnTo>
                      <a:pt x="19231" y="15200"/>
                    </a:lnTo>
                    <a:lnTo>
                      <a:pt x="17692" y="16000"/>
                    </a:lnTo>
                    <a:lnTo>
                      <a:pt x="17692" y="17600"/>
                    </a:lnTo>
                    <a:lnTo>
                      <a:pt x="16923" y="17600"/>
                    </a:lnTo>
                    <a:lnTo>
                      <a:pt x="16923" y="18400"/>
                    </a:lnTo>
                    <a:lnTo>
                      <a:pt x="16154" y="18400"/>
                    </a:lnTo>
                    <a:lnTo>
                      <a:pt x="14615" y="19200"/>
                    </a:lnTo>
                    <a:lnTo>
                      <a:pt x="13846" y="19200"/>
                    </a:lnTo>
                    <a:lnTo>
                      <a:pt x="13077" y="19200"/>
                    </a:lnTo>
                    <a:lnTo>
                      <a:pt x="11538" y="19200"/>
                    </a:lnTo>
                    <a:lnTo>
                      <a:pt x="10769" y="19200"/>
                    </a:lnTo>
                    <a:lnTo>
                      <a:pt x="10000" y="19200"/>
                    </a:lnTo>
                    <a:close/>
                  </a:path>
                </a:pathLst>
              </a:custGeom>
              <a:solidFill>
                <a:srgbClr val="0000FF"/>
              </a:solidFill>
              <a:ln w="12065">
                <a:solidFill>
                  <a:srgbClr val="0000FF"/>
                </a:solidFill>
                <a:round/>
                <a:headEnd/>
                <a:tailEnd/>
              </a:ln>
            </p:spPr>
            <p:txBody>
              <a:bodyPr/>
              <a:lstStyle/>
              <a:p>
                <a:endParaRPr lang="en-US"/>
              </a:p>
            </p:txBody>
          </p:sp>
          <p:sp>
            <p:nvSpPr>
              <p:cNvPr id="339072" name="Freeform 87"/>
              <p:cNvSpPr>
                <a:spLocks/>
              </p:cNvSpPr>
              <p:nvPr/>
            </p:nvSpPr>
            <p:spPr bwMode="auto">
              <a:xfrm>
                <a:off x="4661" y="3424"/>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8462"/>
                    </a:lnTo>
                    <a:lnTo>
                      <a:pt x="4615" y="18462"/>
                    </a:lnTo>
                    <a:lnTo>
                      <a:pt x="3077" y="16923"/>
                    </a:lnTo>
                    <a:lnTo>
                      <a:pt x="3077"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923"/>
                    </a:lnTo>
                    <a:lnTo>
                      <a:pt x="2308" y="5385"/>
                    </a:lnTo>
                    <a:lnTo>
                      <a:pt x="2308" y="4615"/>
                    </a:lnTo>
                    <a:lnTo>
                      <a:pt x="3077" y="4615"/>
                    </a:lnTo>
                    <a:lnTo>
                      <a:pt x="3077" y="3846"/>
                    </a:lnTo>
                    <a:lnTo>
                      <a:pt x="3077"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7692" y="3846"/>
                    </a:lnTo>
                    <a:lnTo>
                      <a:pt x="17692" y="4615"/>
                    </a:lnTo>
                    <a:lnTo>
                      <a:pt x="19231" y="5385"/>
                    </a:lnTo>
                    <a:lnTo>
                      <a:pt x="19231" y="6923"/>
                    </a:lnTo>
                    <a:lnTo>
                      <a:pt x="19231" y="7692"/>
                    </a:lnTo>
                    <a:lnTo>
                      <a:pt x="19231" y="8462"/>
                    </a:lnTo>
                    <a:lnTo>
                      <a:pt x="19231" y="10000"/>
                    </a:lnTo>
                    <a:lnTo>
                      <a:pt x="19231" y="10769"/>
                    </a:lnTo>
                    <a:lnTo>
                      <a:pt x="19231" y="11538"/>
                    </a:lnTo>
                    <a:lnTo>
                      <a:pt x="19231" y="13077"/>
                    </a:lnTo>
                    <a:lnTo>
                      <a:pt x="19231" y="13846"/>
                    </a:lnTo>
                    <a:lnTo>
                      <a:pt x="19231" y="14615"/>
                    </a:lnTo>
                    <a:lnTo>
                      <a:pt x="17692" y="16154"/>
                    </a:lnTo>
                    <a:lnTo>
                      <a:pt x="17692" y="16923"/>
                    </a:lnTo>
                    <a:lnTo>
                      <a:pt x="16923" y="16923"/>
                    </a:lnTo>
                    <a:lnTo>
                      <a:pt x="16923" y="18462"/>
                    </a:lnTo>
                    <a:lnTo>
                      <a:pt x="16154" y="18462"/>
                    </a:lnTo>
                    <a:lnTo>
                      <a:pt x="14615" y="19231"/>
                    </a:lnTo>
                    <a:lnTo>
                      <a:pt x="13846" y="19231"/>
                    </a:lnTo>
                    <a:lnTo>
                      <a:pt x="13077" y="19231"/>
                    </a:lnTo>
                    <a:lnTo>
                      <a:pt x="11538" y="19231"/>
                    </a:lnTo>
                    <a:lnTo>
                      <a:pt x="10769" y="19231"/>
                    </a:lnTo>
                    <a:lnTo>
                      <a:pt x="10000" y="19231"/>
                    </a:lnTo>
                    <a:close/>
                  </a:path>
                </a:pathLst>
              </a:custGeom>
              <a:solidFill>
                <a:srgbClr val="0000FF"/>
              </a:solidFill>
              <a:ln w="0">
                <a:solidFill>
                  <a:srgbClr val="0000FF"/>
                </a:solidFill>
                <a:round/>
                <a:headEnd/>
                <a:tailEnd/>
              </a:ln>
            </p:spPr>
            <p:txBody>
              <a:bodyPr/>
              <a:lstStyle/>
              <a:p>
                <a:endParaRPr lang="en-US"/>
              </a:p>
            </p:txBody>
          </p:sp>
          <p:sp>
            <p:nvSpPr>
              <p:cNvPr id="339073" name="Freeform 88"/>
              <p:cNvSpPr>
                <a:spLocks/>
              </p:cNvSpPr>
              <p:nvPr/>
            </p:nvSpPr>
            <p:spPr bwMode="auto">
              <a:xfrm>
                <a:off x="4661" y="3424"/>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8462"/>
                    </a:lnTo>
                    <a:lnTo>
                      <a:pt x="4615" y="18462"/>
                    </a:lnTo>
                    <a:lnTo>
                      <a:pt x="3077" y="16923"/>
                    </a:lnTo>
                    <a:lnTo>
                      <a:pt x="3077"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923"/>
                    </a:lnTo>
                    <a:lnTo>
                      <a:pt x="2308" y="5385"/>
                    </a:lnTo>
                    <a:lnTo>
                      <a:pt x="2308" y="4615"/>
                    </a:lnTo>
                    <a:lnTo>
                      <a:pt x="3077" y="4615"/>
                    </a:lnTo>
                    <a:lnTo>
                      <a:pt x="3077" y="3846"/>
                    </a:lnTo>
                    <a:lnTo>
                      <a:pt x="3077"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7692" y="3846"/>
                    </a:lnTo>
                    <a:lnTo>
                      <a:pt x="17692" y="4615"/>
                    </a:lnTo>
                    <a:lnTo>
                      <a:pt x="19231" y="5385"/>
                    </a:lnTo>
                    <a:lnTo>
                      <a:pt x="19231" y="6923"/>
                    </a:lnTo>
                    <a:lnTo>
                      <a:pt x="19231" y="7692"/>
                    </a:lnTo>
                    <a:lnTo>
                      <a:pt x="19231" y="8462"/>
                    </a:lnTo>
                    <a:lnTo>
                      <a:pt x="19231" y="10000"/>
                    </a:lnTo>
                    <a:lnTo>
                      <a:pt x="19231" y="10769"/>
                    </a:lnTo>
                    <a:lnTo>
                      <a:pt x="19231" y="11538"/>
                    </a:lnTo>
                    <a:lnTo>
                      <a:pt x="19231" y="13077"/>
                    </a:lnTo>
                    <a:lnTo>
                      <a:pt x="19231" y="13846"/>
                    </a:lnTo>
                    <a:lnTo>
                      <a:pt x="19231" y="14615"/>
                    </a:lnTo>
                    <a:lnTo>
                      <a:pt x="17692" y="16154"/>
                    </a:lnTo>
                    <a:lnTo>
                      <a:pt x="17692" y="16923"/>
                    </a:lnTo>
                    <a:lnTo>
                      <a:pt x="16923" y="16923"/>
                    </a:lnTo>
                    <a:lnTo>
                      <a:pt x="16923" y="18462"/>
                    </a:lnTo>
                    <a:lnTo>
                      <a:pt x="16154" y="18462"/>
                    </a:lnTo>
                    <a:lnTo>
                      <a:pt x="14615" y="19231"/>
                    </a:lnTo>
                    <a:lnTo>
                      <a:pt x="13846" y="19231"/>
                    </a:lnTo>
                    <a:lnTo>
                      <a:pt x="13077" y="19231"/>
                    </a:lnTo>
                    <a:lnTo>
                      <a:pt x="11538" y="19231"/>
                    </a:lnTo>
                    <a:lnTo>
                      <a:pt x="10769" y="19231"/>
                    </a:lnTo>
                    <a:lnTo>
                      <a:pt x="10000" y="19231"/>
                    </a:lnTo>
                    <a:close/>
                  </a:path>
                </a:pathLst>
              </a:custGeom>
              <a:solidFill>
                <a:srgbClr val="0000FF"/>
              </a:solidFill>
              <a:ln w="12065">
                <a:solidFill>
                  <a:srgbClr val="0000FF"/>
                </a:solidFill>
                <a:round/>
                <a:headEnd/>
                <a:tailEnd/>
              </a:ln>
            </p:spPr>
            <p:txBody>
              <a:bodyPr/>
              <a:lstStyle/>
              <a:p>
                <a:endParaRPr lang="en-US"/>
              </a:p>
            </p:txBody>
          </p:sp>
          <p:sp>
            <p:nvSpPr>
              <p:cNvPr id="339074" name="Freeform 89"/>
              <p:cNvSpPr>
                <a:spLocks/>
              </p:cNvSpPr>
              <p:nvPr/>
            </p:nvSpPr>
            <p:spPr bwMode="auto">
              <a:xfrm>
                <a:off x="4803" y="2283"/>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231" y="19231"/>
                    </a:moveTo>
                    <a:lnTo>
                      <a:pt x="9231" y="19231"/>
                    </a:lnTo>
                    <a:lnTo>
                      <a:pt x="8462" y="19231"/>
                    </a:lnTo>
                    <a:lnTo>
                      <a:pt x="7692" y="19231"/>
                    </a:lnTo>
                    <a:lnTo>
                      <a:pt x="6154" y="19231"/>
                    </a:lnTo>
                    <a:lnTo>
                      <a:pt x="5385" y="19231"/>
                    </a:lnTo>
                    <a:lnTo>
                      <a:pt x="5385" y="17692"/>
                    </a:lnTo>
                    <a:lnTo>
                      <a:pt x="4615" y="17692"/>
                    </a:lnTo>
                    <a:lnTo>
                      <a:pt x="3077" y="16923"/>
                    </a:lnTo>
                    <a:lnTo>
                      <a:pt x="3077" y="16154"/>
                    </a:lnTo>
                    <a:lnTo>
                      <a:pt x="2308" y="16154"/>
                    </a:lnTo>
                    <a:lnTo>
                      <a:pt x="2308" y="14615"/>
                    </a:lnTo>
                    <a:lnTo>
                      <a:pt x="1538" y="13846"/>
                    </a:lnTo>
                    <a:lnTo>
                      <a:pt x="1538" y="12308"/>
                    </a:lnTo>
                    <a:lnTo>
                      <a:pt x="1538" y="11538"/>
                    </a:lnTo>
                    <a:lnTo>
                      <a:pt x="1538" y="10769"/>
                    </a:lnTo>
                    <a:lnTo>
                      <a:pt x="0" y="9231"/>
                    </a:lnTo>
                    <a:lnTo>
                      <a:pt x="1538" y="9231"/>
                    </a:lnTo>
                    <a:lnTo>
                      <a:pt x="1538" y="8462"/>
                    </a:lnTo>
                    <a:lnTo>
                      <a:pt x="1538" y="7692"/>
                    </a:lnTo>
                    <a:lnTo>
                      <a:pt x="1538" y="6154"/>
                    </a:lnTo>
                    <a:lnTo>
                      <a:pt x="2308" y="5385"/>
                    </a:lnTo>
                    <a:lnTo>
                      <a:pt x="2308" y="4615"/>
                    </a:lnTo>
                    <a:lnTo>
                      <a:pt x="3077" y="4615"/>
                    </a:lnTo>
                    <a:lnTo>
                      <a:pt x="3077" y="3077"/>
                    </a:lnTo>
                    <a:lnTo>
                      <a:pt x="3077" y="2308"/>
                    </a:lnTo>
                    <a:lnTo>
                      <a:pt x="4615" y="2308"/>
                    </a:lnTo>
                    <a:lnTo>
                      <a:pt x="5385" y="2308"/>
                    </a:lnTo>
                    <a:lnTo>
                      <a:pt x="5385" y="1538"/>
                    </a:lnTo>
                    <a:lnTo>
                      <a:pt x="6154" y="1538"/>
                    </a:lnTo>
                    <a:lnTo>
                      <a:pt x="7692" y="1538"/>
                    </a:lnTo>
                    <a:lnTo>
                      <a:pt x="8462" y="1538"/>
                    </a:lnTo>
                    <a:lnTo>
                      <a:pt x="9231" y="1538"/>
                    </a:lnTo>
                    <a:lnTo>
                      <a:pt x="9231" y="0"/>
                    </a:lnTo>
                    <a:lnTo>
                      <a:pt x="10769" y="1538"/>
                    </a:lnTo>
                    <a:lnTo>
                      <a:pt x="11538" y="1538"/>
                    </a:lnTo>
                    <a:lnTo>
                      <a:pt x="12308" y="1538"/>
                    </a:lnTo>
                    <a:lnTo>
                      <a:pt x="13846" y="1538"/>
                    </a:lnTo>
                    <a:lnTo>
                      <a:pt x="14615" y="1538"/>
                    </a:lnTo>
                    <a:lnTo>
                      <a:pt x="16154" y="2308"/>
                    </a:lnTo>
                    <a:lnTo>
                      <a:pt x="16923" y="2308"/>
                    </a:lnTo>
                    <a:lnTo>
                      <a:pt x="17692" y="3077"/>
                    </a:lnTo>
                    <a:lnTo>
                      <a:pt x="17692" y="4615"/>
                    </a:lnTo>
                    <a:lnTo>
                      <a:pt x="19231" y="5385"/>
                    </a:lnTo>
                    <a:lnTo>
                      <a:pt x="19231" y="6154"/>
                    </a:lnTo>
                    <a:lnTo>
                      <a:pt x="19231" y="7692"/>
                    </a:lnTo>
                    <a:lnTo>
                      <a:pt x="19231" y="8462"/>
                    </a:lnTo>
                    <a:lnTo>
                      <a:pt x="19231" y="9231"/>
                    </a:lnTo>
                    <a:lnTo>
                      <a:pt x="19231" y="10769"/>
                    </a:lnTo>
                    <a:lnTo>
                      <a:pt x="19231" y="11538"/>
                    </a:lnTo>
                    <a:lnTo>
                      <a:pt x="19231" y="12308"/>
                    </a:lnTo>
                    <a:lnTo>
                      <a:pt x="19231" y="13846"/>
                    </a:lnTo>
                    <a:lnTo>
                      <a:pt x="19231" y="14615"/>
                    </a:lnTo>
                    <a:lnTo>
                      <a:pt x="17692" y="16154"/>
                    </a:lnTo>
                    <a:lnTo>
                      <a:pt x="17692" y="16923"/>
                    </a:lnTo>
                    <a:lnTo>
                      <a:pt x="16923" y="16923"/>
                    </a:lnTo>
                    <a:lnTo>
                      <a:pt x="16923" y="17692"/>
                    </a:lnTo>
                    <a:lnTo>
                      <a:pt x="16154" y="17692"/>
                    </a:lnTo>
                    <a:lnTo>
                      <a:pt x="14615" y="19231"/>
                    </a:lnTo>
                    <a:lnTo>
                      <a:pt x="13846" y="19231"/>
                    </a:lnTo>
                    <a:lnTo>
                      <a:pt x="12308" y="19231"/>
                    </a:lnTo>
                    <a:lnTo>
                      <a:pt x="11538" y="19231"/>
                    </a:lnTo>
                    <a:lnTo>
                      <a:pt x="10769" y="19231"/>
                    </a:lnTo>
                    <a:lnTo>
                      <a:pt x="9231" y="19231"/>
                    </a:lnTo>
                    <a:close/>
                  </a:path>
                </a:pathLst>
              </a:custGeom>
              <a:solidFill>
                <a:srgbClr val="0000FF"/>
              </a:solidFill>
              <a:ln w="0">
                <a:solidFill>
                  <a:srgbClr val="0000FF"/>
                </a:solidFill>
                <a:round/>
                <a:headEnd/>
                <a:tailEnd/>
              </a:ln>
            </p:spPr>
            <p:txBody>
              <a:bodyPr/>
              <a:lstStyle/>
              <a:p>
                <a:endParaRPr lang="en-US"/>
              </a:p>
            </p:txBody>
          </p:sp>
          <p:sp>
            <p:nvSpPr>
              <p:cNvPr id="339075" name="Freeform 90"/>
              <p:cNvSpPr>
                <a:spLocks/>
              </p:cNvSpPr>
              <p:nvPr/>
            </p:nvSpPr>
            <p:spPr bwMode="auto">
              <a:xfrm>
                <a:off x="4803" y="2283"/>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231" y="19231"/>
                    </a:moveTo>
                    <a:lnTo>
                      <a:pt x="9231" y="19231"/>
                    </a:lnTo>
                    <a:lnTo>
                      <a:pt x="8462" y="19231"/>
                    </a:lnTo>
                    <a:lnTo>
                      <a:pt x="7692" y="19231"/>
                    </a:lnTo>
                    <a:lnTo>
                      <a:pt x="6154" y="19231"/>
                    </a:lnTo>
                    <a:lnTo>
                      <a:pt x="5385" y="19231"/>
                    </a:lnTo>
                    <a:lnTo>
                      <a:pt x="5385" y="17692"/>
                    </a:lnTo>
                    <a:lnTo>
                      <a:pt x="4615" y="17692"/>
                    </a:lnTo>
                    <a:lnTo>
                      <a:pt x="3077" y="16923"/>
                    </a:lnTo>
                    <a:lnTo>
                      <a:pt x="3077" y="16154"/>
                    </a:lnTo>
                    <a:lnTo>
                      <a:pt x="2308" y="16154"/>
                    </a:lnTo>
                    <a:lnTo>
                      <a:pt x="2308" y="14615"/>
                    </a:lnTo>
                    <a:lnTo>
                      <a:pt x="1538" y="13846"/>
                    </a:lnTo>
                    <a:lnTo>
                      <a:pt x="1538" y="12308"/>
                    </a:lnTo>
                    <a:lnTo>
                      <a:pt x="1538" y="11538"/>
                    </a:lnTo>
                    <a:lnTo>
                      <a:pt x="1538" y="10769"/>
                    </a:lnTo>
                    <a:lnTo>
                      <a:pt x="0" y="9231"/>
                    </a:lnTo>
                    <a:lnTo>
                      <a:pt x="1538" y="9231"/>
                    </a:lnTo>
                    <a:lnTo>
                      <a:pt x="1538" y="8462"/>
                    </a:lnTo>
                    <a:lnTo>
                      <a:pt x="1538" y="7692"/>
                    </a:lnTo>
                    <a:lnTo>
                      <a:pt x="1538" y="6154"/>
                    </a:lnTo>
                    <a:lnTo>
                      <a:pt x="2308" y="5385"/>
                    </a:lnTo>
                    <a:lnTo>
                      <a:pt x="2308" y="4615"/>
                    </a:lnTo>
                    <a:lnTo>
                      <a:pt x="3077" y="4615"/>
                    </a:lnTo>
                    <a:lnTo>
                      <a:pt x="3077" y="3077"/>
                    </a:lnTo>
                    <a:lnTo>
                      <a:pt x="3077" y="2308"/>
                    </a:lnTo>
                    <a:lnTo>
                      <a:pt x="4615" y="2308"/>
                    </a:lnTo>
                    <a:lnTo>
                      <a:pt x="5385" y="2308"/>
                    </a:lnTo>
                    <a:lnTo>
                      <a:pt x="5385" y="1538"/>
                    </a:lnTo>
                    <a:lnTo>
                      <a:pt x="6154" y="1538"/>
                    </a:lnTo>
                    <a:lnTo>
                      <a:pt x="7692" y="1538"/>
                    </a:lnTo>
                    <a:lnTo>
                      <a:pt x="8462" y="1538"/>
                    </a:lnTo>
                    <a:lnTo>
                      <a:pt x="9231" y="1538"/>
                    </a:lnTo>
                    <a:lnTo>
                      <a:pt x="9231" y="0"/>
                    </a:lnTo>
                    <a:lnTo>
                      <a:pt x="10769" y="1538"/>
                    </a:lnTo>
                    <a:lnTo>
                      <a:pt x="11538" y="1538"/>
                    </a:lnTo>
                    <a:lnTo>
                      <a:pt x="12308" y="1538"/>
                    </a:lnTo>
                    <a:lnTo>
                      <a:pt x="13846" y="1538"/>
                    </a:lnTo>
                    <a:lnTo>
                      <a:pt x="14615" y="1538"/>
                    </a:lnTo>
                    <a:lnTo>
                      <a:pt x="16154" y="2308"/>
                    </a:lnTo>
                    <a:lnTo>
                      <a:pt x="16923" y="2308"/>
                    </a:lnTo>
                    <a:lnTo>
                      <a:pt x="17692" y="3077"/>
                    </a:lnTo>
                    <a:lnTo>
                      <a:pt x="17692" y="4615"/>
                    </a:lnTo>
                    <a:lnTo>
                      <a:pt x="19231" y="5385"/>
                    </a:lnTo>
                    <a:lnTo>
                      <a:pt x="19231" y="6154"/>
                    </a:lnTo>
                    <a:lnTo>
                      <a:pt x="19231" y="7692"/>
                    </a:lnTo>
                    <a:lnTo>
                      <a:pt x="19231" y="8462"/>
                    </a:lnTo>
                    <a:lnTo>
                      <a:pt x="19231" y="9231"/>
                    </a:lnTo>
                    <a:lnTo>
                      <a:pt x="19231" y="10769"/>
                    </a:lnTo>
                    <a:lnTo>
                      <a:pt x="19231" y="11538"/>
                    </a:lnTo>
                    <a:lnTo>
                      <a:pt x="19231" y="12308"/>
                    </a:lnTo>
                    <a:lnTo>
                      <a:pt x="19231" y="13846"/>
                    </a:lnTo>
                    <a:lnTo>
                      <a:pt x="19231" y="14615"/>
                    </a:lnTo>
                    <a:lnTo>
                      <a:pt x="17692" y="16154"/>
                    </a:lnTo>
                    <a:lnTo>
                      <a:pt x="17692" y="16923"/>
                    </a:lnTo>
                    <a:lnTo>
                      <a:pt x="16923" y="16923"/>
                    </a:lnTo>
                    <a:lnTo>
                      <a:pt x="16923" y="17692"/>
                    </a:lnTo>
                    <a:lnTo>
                      <a:pt x="16154" y="17692"/>
                    </a:lnTo>
                    <a:lnTo>
                      <a:pt x="14615" y="19231"/>
                    </a:lnTo>
                    <a:lnTo>
                      <a:pt x="13846" y="19231"/>
                    </a:lnTo>
                    <a:lnTo>
                      <a:pt x="12308" y="19231"/>
                    </a:lnTo>
                    <a:lnTo>
                      <a:pt x="11538" y="19231"/>
                    </a:lnTo>
                    <a:lnTo>
                      <a:pt x="10769" y="19231"/>
                    </a:lnTo>
                    <a:lnTo>
                      <a:pt x="9231" y="19231"/>
                    </a:lnTo>
                    <a:close/>
                  </a:path>
                </a:pathLst>
              </a:custGeom>
              <a:solidFill>
                <a:srgbClr val="0000FF"/>
              </a:solidFill>
              <a:ln w="12065">
                <a:solidFill>
                  <a:srgbClr val="0000FF"/>
                </a:solidFill>
                <a:round/>
                <a:headEnd/>
                <a:tailEnd/>
              </a:ln>
            </p:spPr>
            <p:txBody>
              <a:bodyPr/>
              <a:lstStyle/>
              <a:p>
                <a:endParaRPr lang="en-US"/>
              </a:p>
            </p:txBody>
          </p:sp>
          <p:sp>
            <p:nvSpPr>
              <p:cNvPr id="339076" name="Freeform 91"/>
              <p:cNvSpPr>
                <a:spLocks/>
              </p:cNvSpPr>
              <p:nvPr/>
            </p:nvSpPr>
            <p:spPr bwMode="auto">
              <a:xfrm>
                <a:off x="4803" y="2854"/>
                <a:ext cx="17" cy="16"/>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231" y="19200"/>
                    </a:moveTo>
                    <a:lnTo>
                      <a:pt x="9231" y="19200"/>
                    </a:lnTo>
                    <a:lnTo>
                      <a:pt x="8462" y="19200"/>
                    </a:lnTo>
                    <a:lnTo>
                      <a:pt x="7692" y="19200"/>
                    </a:lnTo>
                    <a:lnTo>
                      <a:pt x="6154" y="19200"/>
                    </a:lnTo>
                    <a:lnTo>
                      <a:pt x="5385" y="19200"/>
                    </a:lnTo>
                    <a:lnTo>
                      <a:pt x="5385" y="18400"/>
                    </a:lnTo>
                    <a:lnTo>
                      <a:pt x="4615" y="18400"/>
                    </a:lnTo>
                    <a:lnTo>
                      <a:pt x="3077" y="17600"/>
                    </a:lnTo>
                    <a:lnTo>
                      <a:pt x="3077" y="16000"/>
                    </a:lnTo>
                    <a:lnTo>
                      <a:pt x="2308" y="16000"/>
                    </a:lnTo>
                    <a:lnTo>
                      <a:pt x="2308" y="15200"/>
                    </a:lnTo>
                    <a:lnTo>
                      <a:pt x="1538" y="13600"/>
                    </a:lnTo>
                    <a:lnTo>
                      <a:pt x="1538" y="12800"/>
                    </a:lnTo>
                    <a:lnTo>
                      <a:pt x="1538" y="12000"/>
                    </a:lnTo>
                    <a:lnTo>
                      <a:pt x="1538" y="10400"/>
                    </a:lnTo>
                    <a:lnTo>
                      <a:pt x="0" y="9600"/>
                    </a:lnTo>
                    <a:lnTo>
                      <a:pt x="1538" y="9600"/>
                    </a:lnTo>
                    <a:lnTo>
                      <a:pt x="1538" y="8800"/>
                    </a:lnTo>
                    <a:lnTo>
                      <a:pt x="1538" y="7200"/>
                    </a:lnTo>
                    <a:lnTo>
                      <a:pt x="1538" y="6400"/>
                    </a:lnTo>
                    <a:lnTo>
                      <a:pt x="2308" y="5600"/>
                    </a:lnTo>
                    <a:lnTo>
                      <a:pt x="2308" y="4000"/>
                    </a:lnTo>
                    <a:lnTo>
                      <a:pt x="3077" y="4000"/>
                    </a:lnTo>
                    <a:lnTo>
                      <a:pt x="3077" y="3200"/>
                    </a:lnTo>
                    <a:lnTo>
                      <a:pt x="3077" y="2400"/>
                    </a:lnTo>
                    <a:lnTo>
                      <a:pt x="4615" y="2400"/>
                    </a:lnTo>
                    <a:lnTo>
                      <a:pt x="5385" y="2400"/>
                    </a:lnTo>
                    <a:lnTo>
                      <a:pt x="5385" y="800"/>
                    </a:lnTo>
                    <a:lnTo>
                      <a:pt x="6154" y="800"/>
                    </a:lnTo>
                    <a:lnTo>
                      <a:pt x="7692" y="800"/>
                    </a:lnTo>
                    <a:lnTo>
                      <a:pt x="8462" y="800"/>
                    </a:lnTo>
                    <a:lnTo>
                      <a:pt x="9231" y="800"/>
                    </a:lnTo>
                    <a:lnTo>
                      <a:pt x="9231" y="0"/>
                    </a:lnTo>
                    <a:lnTo>
                      <a:pt x="10769" y="800"/>
                    </a:lnTo>
                    <a:lnTo>
                      <a:pt x="11538" y="800"/>
                    </a:lnTo>
                    <a:lnTo>
                      <a:pt x="12308" y="800"/>
                    </a:lnTo>
                    <a:lnTo>
                      <a:pt x="13846" y="800"/>
                    </a:lnTo>
                    <a:lnTo>
                      <a:pt x="14615" y="800"/>
                    </a:lnTo>
                    <a:lnTo>
                      <a:pt x="16154" y="2400"/>
                    </a:lnTo>
                    <a:lnTo>
                      <a:pt x="16923" y="2400"/>
                    </a:lnTo>
                    <a:lnTo>
                      <a:pt x="17692" y="3200"/>
                    </a:lnTo>
                    <a:lnTo>
                      <a:pt x="17692" y="4000"/>
                    </a:lnTo>
                    <a:lnTo>
                      <a:pt x="19231" y="5600"/>
                    </a:lnTo>
                    <a:lnTo>
                      <a:pt x="19231" y="6400"/>
                    </a:lnTo>
                    <a:lnTo>
                      <a:pt x="19231" y="7200"/>
                    </a:lnTo>
                    <a:lnTo>
                      <a:pt x="19231" y="8800"/>
                    </a:lnTo>
                    <a:lnTo>
                      <a:pt x="19231" y="9600"/>
                    </a:lnTo>
                    <a:lnTo>
                      <a:pt x="19231" y="10400"/>
                    </a:lnTo>
                    <a:lnTo>
                      <a:pt x="19231" y="12000"/>
                    </a:lnTo>
                    <a:lnTo>
                      <a:pt x="19231" y="12800"/>
                    </a:lnTo>
                    <a:lnTo>
                      <a:pt x="19231" y="13600"/>
                    </a:lnTo>
                    <a:lnTo>
                      <a:pt x="19231" y="15200"/>
                    </a:lnTo>
                    <a:lnTo>
                      <a:pt x="17692" y="16000"/>
                    </a:lnTo>
                    <a:lnTo>
                      <a:pt x="17692" y="17600"/>
                    </a:lnTo>
                    <a:lnTo>
                      <a:pt x="16923" y="17600"/>
                    </a:lnTo>
                    <a:lnTo>
                      <a:pt x="16923" y="18400"/>
                    </a:lnTo>
                    <a:lnTo>
                      <a:pt x="16154" y="18400"/>
                    </a:lnTo>
                    <a:lnTo>
                      <a:pt x="14615" y="19200"/>
                    </a:lnTo>
                    <a:lnTo>
                      <a:pt x="13846" y="19200"/>
                    </a:lnTo>
                    <a:lnTo>
                      <a:pt x="12308" y="19200"/>
                    </a:lnTo>
                    <a:lnTo>
                      <a:pt x="11538" y="19200"/>
                    </a:lnTo>
                    <a:lnTo>
                      <a:pt x="10769" y="19200"/>
                    </a:lnTo>
                    <a:lnTo>
                      <a:pt x="9231" y="19200"/>
                    </a:lnTo>
                    <a:close/>
                  </a:path>
                </a:pathLst>
              </a:custGeom>
              <a:solidFill>
                <a:srgbClr val="0000FF"/>
              </a:solidFill>
              <a:ln w="0">
                <a:solidFill>
                  <a:srgbClr val="0000FF"/>
                </a:solidFill>
                <a:round/>
                <a:headEnd/>
                <a:tailEnd/>
              </a:ln>
            </p:spPr>
            <p:txBody>
              <a:bodyPr/>
              <a:lstStyle/>
              <a:p>
                <a:endParaRPr lang="en-US"/>
              </a:p>
            </p:txBody>
          </p:sp>
          <p:sp>
            <p:nvSpPr>
              <p:cNvPr id="339077" name="Freeform 92"/>
              <p:cNvSpPr>
                <a:spLocks/>
              </p:cNvSpPr>
              <p:nvPr/>
            </p:nvSpPr>
            <p:spPr bwMode="auto">
              <a:xfrm>
                <a:off x="4803" y="2854"/>
                <a:ext cx="17" cy="16"/>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231" y="19200"/>
                    </a:moveTo>
                    <a:lnTo>
                      <a:pt x="9231" y="19200"/>
                    </a:lnTo>
                    <a:lnTo>
                      <a:pt x="8462" y="19200"/>
                    </a:lnTo>
                    <a:lnTo>
                      <a:pt x="7692" y="19200"/>
                    </a:lnTo>
                    <a:lnTo>
                      <a:pt x="6154" y="19200"/>
                    </a:lnTo>
                    <a:lnTo>
                      <a:pt x="5385" y="19200"/>
                    </a:lnTo>
                    <a:lnTo>
                      <a:pt x="5385" y="18400"/>
                    </a:lnTo>
                    <a:lnTo>
                      <a:pt x="4615" y="18400"/>
                    </a:lnTo>
                    <a:lnTo>
                      <a:pt x="3077" y="17600"/>
                    </a:lnTo>
                    <a:lnTo>
                      <a:pt x="3077" y="16000"/>
                    </a:lnTo>
                    <a:lnTo>
                      <a:pt x="2308" y="16000"/>
                    </a:lnTo>
                    <a:lnTo>
                      <a:pt x="2308" y="15200"/>
                    </a:lnTo>
                    <a:lnTo>
                      <a:pt x="1538" y="13600"/>
                    </a:lnTo>
                    <a:lnTo>
                      <a:pt x="1538" y="12800"/>
                    </a:lnTo>
                    <a:lnTo>
                      <a:pt x="1538" y="12000"/>
                    </a:lnTo>
                    <a:lnTo>
                      <a:pt x="1538" y="10400"/>
                    </a:lnTo>
                    <a:lnTo>
                      <a:pt x="0" y="9600"/>
                    </a:lnTo>
                    <a:lnTo>
                      <a:pt x="1538" y="9600"/>
                    </a:lnTo>
                    <a:lnTo>
                      <a:pt x="1538" y="8800"/>
                    </a:lnTo>
                    <a:lnTo>
                      <a:pt x="1538" y="7200"/>
                    </a:lnTo>
                    <a:lnTo>
                      <a:pt x="1538" y="6400"/>
                    </a:lnTo>
                    <a:lnTo>
                      <a:pt x="2308" y="5600"/>
                    </a:lnTo>
                    <a:lnTo>
                      <a:pt x="2308" y="4000"/>
                    </a:lnTo>
                    <a:lnTo>
                      <a:pt x="3077" y="4000"/>
                    </a:lnTo>
                    <a:lnTo>
                      <a:pt x="3077" y="3200"/>
                    </a:lnTo>
                    <a:lnTo>
                      <a:pt x="3077" y="2400"/>
                    </a:lnTo>
                    <a:lnTo>
                      <a:pt x="4615" y="2400"/>
                    </a:lnTo>
                    <a:lnTo>
                      <a:pt x="5385" y="2400"/>
                    </a:lnTo>
                    <a:lnTo>
                      <a:pt x="5385" y="800"/>
                    </a:lnTo>
                    <a:lnTo>
                      <a:pt x="6154" y="800"/>
                    </a:lnTo>
                    <a:lnTo>
                      <a:pt x="7692" y="800"/>
                    </a:lnTo>
                    <a:lnTo>
                      <a:pt x="8462" y="800"/>
                    </a:lnTo>
                    <a:lnTo>
                      <a:pt x="9231" y="800"/>
                    </a:lnTo>
                    <a:lnTo>
                      <a:pt x="9231" y="0"/>
                    </a:lnTo>
                    <a:lnTo>
                      <a:pt x="10769" y="800"/>
                    </a:lnTo>
                    <a:lnTo>
                      <a:pt x="11538" y="800"/>
                    </a:lnTo>
                    <a:lnTo>
                      <a:pt x="12308" y="800"/>
                    </a:lnTo>
                    <a:lnTo>
                      <a:pt x="13846" y="800"/>
                    </a:lnTo>
                    <a:lnTo>
                      <a:pt x="14615" y="800"/>
                    </a:lnTo>
                    <a:lnTo>
                      <a:pt x="16154" y="2400"/>
                    </a:lnTo>
                    <a:lnTo>
                      <a:pt x="16923" y="2400"/>
                    </a:lnTo>
                    <a:lnTo>
                      <a:pt x="17692" y="3200"/>
                    </a:lnTo>
                    <a:lnTo>
                      <a:pt x="17692" y="4000"/>
                    </a:lnTo>
                    <a:lnTo>
                      <a:pt x="19231" y="5600"/>
                    </a:lnTo>
                    <a:lnTo>
                      <a:pt x="19231" y="6400"/>
                    </a:lnTo>
                    <a:lnTo>
                      <a:pt x="19231" y="7200"/>
                    </a:lnTo>
                    <a:lnTo>
                      <a:pt x="19231" y="8800"/>
                    </a:lnTo>
                    <a:lnTo>
                      <a:pt x="19231" y="9600"/>
                    </a:lnTo>
                    <a:lnTo>
                      <a:pt x="19231" y="10400"/>
                    </a:lnTo>
                    <a:lnTo>
                      <a:pt x="19231" y="12000"/>
                    </a:lnTo>
                    <a:lnTo>
                      <a:pt x="19231" y="12800"/>
                    </a:lnTo>
                    <a:lnTo>
                      <a:pt x="19231" y="13600"/>
                    </a:lnTo>
                    <a:lnTo>
                      <a:pt x="19231" y="15200"/>
                    </a:lnTo>
                    <a:lnTo>
                      <a:pt x="17692" y="16000"/>
                    </a:lnTo>
                    <a:lnTo>
                      <a:pt x="17692" y="17600"/>
                    </a:lnTo>
                    <a:lnTo>
                      <a:pt x="16923" y="17600"/>
                    </a:lnTo>
                    <a:lnTo>
                      <a:pt x="16923" y="18400"/>
                    </a:lnTo>
                    <a:lnTo>
                      <a:pt x="16154" y="18400"/>
                    </a:lnTo>
                    <a:lnTo>
                      <a:pt x="14615" y="19200"/>
                    </a:lnTo>
                    <a:lnTo>
                      <a:pt x="13846" y="19200"/>
                    </a:lnTo>
                    <a:lnTo>
                      <a:pt x="12308" y="19200"/>
                    </a:lnTo>
                    <a:lnTo>
                      <a:pt x="11538" y="19200"/>
                    </a:lnTo>
                    <a:lnTo>
                      <a:pt x="10769" y="19200"/>
                    </a:lnTo>
                    <a:lnTo>
                      <a:pt x="9231" y="19200"/>
                    </a:lnTo>
                    <a:close/>
                  </a:path>
                </a:pathLst>
              </a:custGeom>
              <a:solidFill>
                <a:srgbClr val="0000FF"/>
              </a:solidFill>
              <a:ln w="12065">
                <a:solidFill>
                  <a:srgbClr val="0000FF"/>
                </a:solidFill>
                <a:round/>
                <a:headEnd/>
                <a:tailEnd/>
              </a:ln>
            </p:spPr>
            <p:txBody>
              <a:bodyPr/>
              <a:lstStyle/>
              <a:p>
                <a:endParaRPr lang="en-US"/>
              </a:p>
            </p:txBody>
          </p:sp>
          <p:sp>
            <p:nvSpPr>
              <p:cNvPr id="339078" name="Freeform 93"/>
              <p:cNvSpPr>
                <a:spLocks/>
              </p:cNvSpPr>
              <p:nvPr/>
            </p:nvSpPr>
            <p:spPr bwMode="auto">
              <a:xfrm>
                <a:off x="4803" y="3424"/>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231" y="19231"/>
                    </a:moveTo>
                    <a:lnTo>
                      <a:pt x="9231" y="19231"/>
                    </a:lnTo>
                    <a:lnTo>
                      <a:pt x="8462" y="19231"/>
                    </a:lnTo>
                    <a:lnTo>
                      <a:pt x="7692" y="19231"/>
                    </a:lnTo>
                    <a:lnTo>
                      <a:pt x="6154" y="19231"/>
                    </a:lnTo>
                    <a:lnTo>
                      <a:pt x="5385" y="19231"/>
                    </a:lnTo>
                    <a:lnTo>
                      <a:pt x="5385" y="18462"/>
                    </a:lnTo>
                    <a:lnTo>
                      <a:pt x="4615" y="18462"/>
                    </a:lnTo>
                    <a:lnTo>
                      <a:pt x="3077" y="16923"/>
                    </a:lnTo>
                    <a:lnTo>
                      <a:pt x="3077"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923"/>
                    </a:lnTo>
                    <a:lnTo>
                      <a:pt x="2308" y="5385"/>
                    </a:lnTo>
                    <a:lnTo>
                      <a:pt x="2308" y="4615"/>
                    </a:lnTo>
                    <a:lnTo>
                      <a:pt x="3077" y="4615"/>
                    </a:lnTo>
                    <a:lnTo>
                      <a:pt x="3077" y="3846"/>
                    </a:lnTo>
                    <a:lnTo>
                      <a:pt x="3077" y="2308"/>
                    </a:lnTo>
                    <a:lnTo>
                      <a:pt x="4615" y="2308"/>
                    </a:lnTo>
                    <a:lnTo>
                      <a:pt x="5385" y="2308"/>
                    </a:lnTo>
                    <a:lnTo>
                      <a:pt x="5385" y="1538"/>
                    </a:lnTo>
                    <a:lnTo>
                      <a:pt x="6154" y="1538"/>
                    </a:lnTo>
                    <a:lnTo>
                      <a:pt x="7692" y="1538"/>
                    </a:lnTo>
                    <a:lnTo>
                      <a:pt x="8462" y="1538"/>
                    </a:lnTo>
                    <a:lnTo>
                      <a:pt x="9231" y="1538"/>
                    </a:lnTo>
                    <a:lnTo>
                      <a:pt x="9231" y="0"/>
                    </a:lnTo>
                    <a:lnTo>
                      <a:pt x="10769" y="1538"/>
                    </a:lnTo>
                    <a:lnTo>
                      <a:pt x="11538" y="1538"/>
                    </a:lnTo>
                    <a:lnTo>
                      <a:pt x="12308" y="1538"/>
                    </a:lnTo>
                    <a:lnTo>
                      <a:pt x="13846" y="1538"/>
                    </a:lnTo>
                    <a:lnTo>
                      <a:pt x="14615" y="1538"/>
                    </a:lnTo>
                    <a:lnTo>
                      <a:pt x="16154" y="2308"/>
                    </a:lnTo>
                    <a:lnTo>
                      <a:pt x="16923" y="2308"/>
                    </a:lnTo>
                    <a:lnTo>
                      <a:pt x="17692" y="3846"/>
                    </a:lnTo>
                    <a:lnTo>
                      <a:pt x="17692" y="4615"/>
                    </a:lnTo>
                    <a:lnTo>
                      <a:pt x="19231" y="5385"/>
                    </a:lnTo>
                    <a:lnTo>
                      <a:pt x="19231" y="6923"/>
                    </a:lnTo>
                    <a:lnTo>
                      <a:pt x="19231" y="7692"/>
                    </a:lnTo>
                    <a:lnTo>
                      <a:pt x="19231" y="8462"/>
                    </a:lnTo>
                    <a:lnTo>
                      <a:pt x="19231" y="10000"/>
                    </a:lnTo>
                    <a:lnTo>
                      <a:pt x="19231" y="10769"/>
                    </a:lnTo>
                    <a:lnTo>
                      <a:pt x="19231" y="11538"/>
                    </a:lnTo>
                    <a:lnTo>
                      <a:pt x="19231" y="13077"/>
                    </a:lnTo>
                    <a:lnTo>
                      <a:pt x="19231" y="13846"/>
                    </a:lnTo>
                    <a:lnTo>
                      <a:pt x="19231" y="14615"/>
                    </a:lnTo>
                    <a:lnTo>
                      <a:pt x="17692" y="16154"/>
                    </a:lnTo>
                    <a:lnTo>
                      <a:pt x="17692" y="16923"/>
                    </a:lnTo>
                    <a:lnTo>
                      <a:pt x="16923" y="16923"/>
                    </a:lnTo>
                    <a:lnTo>
                      <a:pt x="16923" y="18462"/>
                    </a:lnTo>
                    <a:lnTo>
                      <a:pt x="16154" y="18462"/>
                    </a:lnTo>
                    <a:lnTo>
                      <a:pt x="14615" y="19231"/>
                    </a:lnTo>
                    <a:lnTo>
                      <a:pt x="13846" y="19231"/>
                    </a:lnTo>
                    <a:lnTo>
                      <a:pt x="12308" y="19231"/>
                    </a:lnTo>
                    <a:lnTo>
                      <a:pt x="11538" y="19231"/>
                    </a:lnTo>
                    <a:lnTo>
                      <a:pt x="10769" y="19231"/>
                    </a:lnTo>
                    <a:lnTo>
                      <a:pt x="9231" y="19231"/>
                    </a:lnTo>
                    <a:close/>
                  </a:path>
                </a:pathLst>
              </a:custGeom>
              <a:solidFill>
                <a:srgbClr val="0000FF"/>
              </a:solidFill>
              <a:ln w="0">
                <a:solidFill>
                  <a:srgbClr val="0000FF"/>
                </a:solidFill>
                <a:round/>
                <a:headEnd/>
                <a:tailEnd/>
              </a:ln>
            </p:spPr>
            <p:txBody>
              <a:bodyPr/>
              <a:lstStyle/>
              <a:p>
                <a:endParaRPr lang="en-US"/>
              </a:p>
            </p:txBody>
          </p:sp>
          <p:sp>
            <p:nvSpPr>
              <p:cNvPr id="339079" name="Freeform 94"/>
              <p:cNvSpPr>
                <a:spLocks/>
              </p:cNvSpPr>
              <p:nvPr/>
            </p:nvSpPr>
            <p:spPr bwMode="auto">
              <a:xfrm>
                <a:off x="4803" y="3424"/>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231" y="19231"/>
                    </a:moveTo>
                    <a:lnTo>
                      <a:pt x="9231" y="19231"/>
                    </a:lnTo>
                    <a:lnTo>
                      <a:pt x="8462" y="19231"/>
                    </a:lnTo>
                    <a:lnTo>
                      <a:pt x="7692" y="19231"/>
                    </a:lnTo>
                    <a:lnTo>
                      <a:pt x="6154" y="19231"/>
                    </a:lnTo>
                    <a:lnTo>
                      <a:pt x="5385" y="19231"/>
                    </a:lnTo>
                    <a:lnTo>
                      <a:pt x="5385" y="18462"/>
                    </a:lnTo>
                    <a:lnTo>
                      <a:pt x="4615" y="18462"/>
                    </a:lnTo>
                    <a:lnTo>
                      <a:pt x="3077" y="16923"/>
                    </a:lnTo>
                    <a:lnTo>
                      <a:pt x="3077"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923"/>
                    </a:lnTo>
                    <a:lnTo>
                      <a:pt x="2308" y="5385"/>
                    </a:lnTo>
                    <a:lnTo>
                      <a:pt x="2308" y="4615"/>
                    </a:lnTo>
                    <a:lnTo>
                      <a:pt x="3077" y="4615"/>
                    </a:lnTo>
                    <a:lnTo>
                      <a:pt x="3077" y="3846"/>
                    </a:lnTo>
                    <a:lnTo>
                      <a:pt x="3077" y="2308"/>
                    </a:lnTo>
                    <a:lnTo>
                      <a:pt x="4615" y="2308"/>
                    </a:lnTo>
                    <a:lnTo>
                      <a:pt x="5385" y="2308"/>
                    </a:lnTo>
                    <a:lnTo>
                      <a:pt x="5385" y="1538"/>
                    </a:lnTo>
                    <a:lnTo>
                      <a:pt x="6154" y="1538"/>
                    </a:lnTo>
                    <a:lnTo>
                      <a:pt x="7692" y="1538"/>
                    </a:lnTo>
                    <a:lnTo>
                      <a:pt x="8462" y="1538"/>
                    </a:lnTo>
                    <a:lnTo>
                      <a:pt x="9231" y="1538"/>
                    </a:lnTo>
                    <a:lnTo>
                      <a:pt x="9231" y="0"/>
                    </a:lnTo>
                    <a:lnTo>
                      <a:pt x="10769" y="1538"/>
                    </a:lnTo>
                    <a:lnTo>
                      <a:pt x="11538" y="1538"/>
                    </a:lnTo>
                    <a:lnTo>
                      <a:pt x="12308" y="1538"/>
                    </a:lnTo>
                    <a:lnTo>
                      <a:pt x="13846" y="1538"/>
                    </a:lnTo>
                    <a:lnTo>
                      <a:pt x="14615" y="1538"/>
                    </a:lnTo>
                    <a:lnTo>
                      <a:pt x="16154" y="2308"/>
                    </a:lnTo>
                    <a:lnTo>
                      <a:pt x="16923" y="2308"/>
                    </a:lnTo>
                    <a:lnTo>
                      <a:pt x="17692" y="3846"/>
                    </a:lnTo>
                    <a:lnTo>
                      <a:pt x="17692" y="4615"/>
                    </a:lnTo>
                    <a:lnTo>
                      <a:pt x="19231" y="5385"/>
                    </a:lnTo>
                    <a:lnTo>
                      <a:pt x="19231" y="6923"/>
                    </a:lnTo>
                    <a:lnTo>
                      <a:pt x="19231" y="7692"/>
                    </a:lnTo>
                    <a:lnTo>
                      <a:pt x="19231" y="8462"/>
                    </a:lnTo>
                    <a:lnTo>
                      <a:pt x="19231" y="10000"/>
                    </a:lnTo>
                    <a:lnTo>
                      <a:pt x="19231" y="10769"/>
                    </a:lnTo>
                    <a:lnTo>
                      <a:pt x="19231" y="11538"/>
                    </a:lnTo>
                    <a:lnTo>
                      <a:pt x="19231" y="13077"/>
                    </a:lnTo>
                    <a:lnTo>
                      <a:pt x="19231" y="13846"/>
                    </a:lnTo>
                    <a:lnTo>
                      <a:pt x="19231" y="14615"/>
                    </a:lnTo>
                    <a:lnTo>
                      <a:pt x="17692" y="16154"/>
                    </a:lnTo>
                    <a:lnTo>
                      <a:pt x="17692" y="16923"/>
                    </a:lnTo>
                    <a:lnTo>
                      <a:pt x="16923" y="16923"/>
                    </a:lnTo>
                    <a:lnTo>
                      <a:pt x="16923" y="18462"/>
                    </a:lnTo>
                    <a:lnTo>
                      <a:pt x="16154" y="18462"/>
                    </a:lnTo>
                    <a:lnTo>
                      <a:pt x="14615" y="19231"/>
                    </a:lnTo>
                    <a:lnTo>
                      <a:pt x="13846" y="19231"/>
                    </a:lnTo>
                    <a:lnTo>
                      <a:pt x="12308" y="19231"/>
                    </a:lnTo>
                    <a:lnTo>
                      <a:pt x="11538" y="19231"/>
                    </a:lnTo>
                    <a:lnTo>
                      <a:pt x="10769" y="19231"/>
                    </a:lnTo>
                    <a:lnTo>
                      <a:pt x="9231" y="19231"/>
                    </a:lnTo>
                    <a:close/>
                  </a:path>
                </a:pathLst>
              </a:custGeom>
              <a:solidFill>
                <a:srgbClr val="0000FF"/>
              </a:solidFill>
              <a:ln w="12065">
                <a:solidFill>
                  <a:srgbClr val="0000FF"/>
                </a:solidFill>
                <a:round/>
                <a:headEnd/>
                <a:tailEnd/>
              </a:ln>
            </p:spPr>
            <p:txBody>
              <a:bodyPr/>
              <a:lstStyle/>
              <a:p>
                <a:endParaRPr lang="en-US"/>
              </a:p>
            </p:txBody>
          </p:sp>
          <p:sp>
            <p:nvSpPr>
              <p:cNvPr id="339080" name="Freeform 95"/>
              <p:cNvSpPr>
                <a:spLocks/>
              </p:cNvSpPr>
              <p:nvPr/>
            </p:nvSpPr>
            <p:spPr bwMode="auto">
              <a:xfrm>
                <a:off x="4944" y="2283"/>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4800" y="19231"/>
                    </a:lnTo>
                    <a:lnTo>
                      <a:pt x="4800" y="17692"/>
                    </a:lnTo>
                    <a:lnTo>
                      <a:pt x="4000" y="17692"/>
                    </a:lnTo>
                    <a:lnTo>
                      <a:pt x="3200" y="16923"/>
                    </a:lnTo>
                    <a:lnTo>
                      <a:pt x="3200" y="16154"/>
                    </a:lnTo>
                    <a:lnTo>
                      <a:pt x="1600" y="16154"/>
                    </a:lnTo>
                    <a:lnTo>
                      <a:pt x="1600" y="14615"/>
                    </a:lnTo>
                    <a:lnTo>
                      <a:pt x="800" y="13846"/>
                    </a:lnTo>
                    <a:lnTo>
                      <a:pt x="800" y="12308"/>
                    </a:lnTo>
                    <a:lnTo>
                      <a:pt x="800" y="11538"/>
                    </a:lnTo>
                    <a:lnTo>
                      <a:pt x="800" y="10769"/>
                    </a:lnTo>
                    <a:lnTo>
                      <a:pt x="0" y="9231"/>
                    </a:lnTo>
                    <a:lnTo>
                      <a:pt x="800" y="9231"/>
                    </a:lnTo>
                    <a:lnTo>
                      <a:pt x="800" y="8462"/>
                    </a:lnTo>
                    <a:lnTo>
                      <a:pt x="800" y="7692"/>
                    </a:lnTo>
                    <a:lnTo>
                      <a:pt x="800" y="6154"/>
                    </a:lnTo>
                    <a:lnTo>
                      <a:pt x="1600" y="5385"/>
                    </a:lnTo>
                    <a:lnTo>
                      <a:pt x="1600" y="4615"/>
                    </a:lnTo>
                    <a:lnTo>
                      <a:pt x="3200" y="4615"/>
                    </a:lnTo>
                    <a:lnTo>
                      <a:pt x="3200" y="3077"/>
                    </a:lnTo>
                    <a:lnTo>
                      <a:pt x="3200" y="2308"/>
                    </a:lnTo>
                    <a:lnTo>
                      <a:pt x="4000" y="2308"/>
                    </a:lnTo>
                    <a:lnTo>
                      <a:pt x="4800" y="2308"/>
                    </a:lnTo>
                    <a:lnTo>
                      <a:pt x="4800" y="1538"/>
                    </a:lnTo>
                    <a:lnTo>
                      <a:pt x="6400" y="1538"/>
                    </a:lnTo>
                    <a:lnTo>
                      <a:pt x="7200" y="1538"/>
                    </a:lnTo>
                    <a:lnTo>
                      <a:pt x="8800" y="1538"/>
                    </a:lnTo>
                    <a:lnTo>
                      <a:pt x="9600" y="1538"/>
                    </a:lnTo>
                    <a:lnTo>
                      <a:pt x="9600" y="0"/>
                    </a:lnTo>
                    <a:lnTo>
                      <a:pt x="10400" y="1538"/>
                    </a:lnTo>
                    <a:lnTo>
                      <a:pt x="12000" y="1538"/>
                    </a:lnTo>
                    <a:lnTo>
                      <a:pt x="12800" y="1538"/>
                    </a:lnTo>
                    <a:lnTo>
                      <a:pt x="13600" y="1538"/>
                    </a:lnTo>
                    <a:lnTo>
                      <a:pt x="15200" y="1538"/>
                    </a:lnTo>
                    <a:lnTo>
                      <a:pt x="16000" y="2308"/>
                    </a:lnTo>
                    <a:lnTo>
                      <a:pt x="16800" y="2308"/>
                    </a:lnTo>
                    <a:lnTo>
                      <a:pt x="18400" y="3077"/>
                    </a:lnTo>
                    <a:lnTo>
                      <a:pt x="18400" y="4615"/>
                    </a:lnTo>
                    <a:lnTo>
                      <a:pt x="19200" y="5385"/>
                    </a:lnTo>
                    <a:lnTo>
                      <a:pt x="19200" y="6154"/>
                    </a:lnTo>
                    <a:lnTo>
                      <a:pt x="19200" y="7692"/>
                    </a:lnTo>
                    <a:lnTo>
                      <a:pt x="19200" y="8462"/>
                    </a:lnTo>
                    <a:lnTo>
                      <a:pt x="19200" y="9231"/>
                    </a:lnTo>
                    <a:lnTo>
                      <a:pt x="19200" y="10769"/>
                    </a:lnTo>
                    <a:lnTo>
                      <a:pt x="19200" y="11538"/>
                    </a:lnTo>
                    <a:lnTo>
                      <a:pt x="19200" y="12308"/>
                    </a:lnTo>
                    <a:lnTo>
                      <a:pt x="19200" y="13846"/>
                    </a:lnTo>
                    <a:lnTo>
                      <a:pt x="19200" y="14615"/>
                    </a:lnTo>
                    <a:lnTo>
                      <a:pt x="18400" y="16154"/>
                    </a:lnTo>
                    <a:lnTo>
                      <a:pt x="18400" y="16923"/>
                    </a:lnTo>
                    <a:lnTo>
                      <a:pt x="16800" y="16923"/>
                    </a:lnTo>
                    <a:lnTo>
                      <a:pt x="16800" y="17692"/>
                    </a:lnTo>
                    <a:lnTo>
                      <a:pt x="16000" y="17692"/>
                    </a:lnTo>
                    <a:lnTo>
                      <a:pt x="15200" y="19231"/>
                    </a:lnTo>
                    <a:lnTo>
                      <a:pt x="13600" y="19231"/>
                    </a:lnTo>
                    <a:lnTo>
                      <a:pt x="12800" y="19231"/>
                    </a:lnTo>
                    <a:lnTo>
                      <a:pt x="12000" y="19231"/>
                    </a:lnTo>
                    <a:lnTo>
                      <a:pt x="10400" y="19231"/>
                    </a:lnTo>
                    <a:lnTo>
                      <a:pt x="9600" y="19231"/>
                    </a:lnTo>
                    <a:close/>
                  </a:path>
                </a:pathLst>
              </a:custGeom>
              <a:solidFill>
                <a:srgbClr val="0000FF"/>
              </a:solidFill>
              <a:ln w="0">
                <a:solidFill>
                  <a:srgbClr val="0000FF"/>
                </a:solidFill>
                <a:round/>
                <a:headEnd/>
                <a:tailEnd/>
              </a:ln>
            </p:spPr>
            <p:txBody>
              <a:bodyPr/>
              <a:lstStyle/>
              <a:p>
                <a:endParaRPr lang="en-US"/>
              </a:p>
            </p:txBody>
          </p:sp>
          <p:sp>
            <p:nvSpPr>
              <p:cNvPr id="339081" name="Freeform 96"/>
              <p:cNvSpPr>
                <a:spLocks/>
              </p:cNvSpPr>
              <p:nvPr/>
            </p:nvSpPr>
            <p:spPr bwMode="auto">
              <a:xfrm>
                <a:off x="4944" y="2283"/>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4800" y="19231"/>
                    </a:lnTo>
                    <a:lnTo>
                      <a:pt x="4800" y="17692"/>
                    </a:lnTo>
                    <a:lnTo>
                      <a:pt x="4000" y="17692"/>
                    </a:lnTo>
                    <a:lnTo>
                      <a:pt x="3200" y="16923"/>
                    </a:lnTo>
                    <a:lnTo>
                      <a:pt x="3200" y="16154"/>
                    </a:lnTo>
                    <a:lnTo>
                      <a:pt x="1600" y="16154"/>
                    </a:lnTo>
                    <a:lnTo>
                      <a:pt x="1600" y="14615"/>
                    </a:lnTo>
                    <a:lnTo>
                      <a:pt x="800" y="13846"/>
                    </a:lnTo>
                    <a:lnTo>
                      <a:pt x="800" y="12308"/>
                    </a:lnTo>
                    <a:lnTo>
                      <a:pt x="800" y="11538"/>
                    </a:lnTo>
                    <a:lnTo>
                      <a:pt x="800" y="10769"/>
                    </a:lnTo>
                    <a:lnTo>
                      <a:pt x="0" y="9231"/>
                    </a:lnTo>
                    <a:lnTo>
                      <a:pt x="800" y="9231"/>
                    </a:lnTo>
                    <a:lnTo>
                      <a:pt x="800" y="8462"/>
                    </a:lnTo>
                    <a:lnTo>
                      <a:pt x="800" y="7692"/>
                    </a:lnTo>
                    <a:lnTo>
                      <a:pt x="800" y="6154"/>
                    </a:lnTo>
                    <a:lnTo>
                      <a:pt x="1600" y="5385"/>
                    </a:lnTo>
                    <a:lnTo>
                      <a:pt x="1600" y="4615"/>
                    </a:lnTo>
                    <a:lnTo>
                      <a:pt x="3200" y="4615"/>
                    </a:lnTo>
                    <a:lnTo>
                      <a:pt x="3200" y="3077"/>
                    </a:lnTo>
                    <a:lnTo>
                      <a:pt x="3200" y="2308"/>
                    </a:lnTo>
                    <a:lnTo>
                      <a:pt x="4000" y="2308"/>
                    </a:lnTo>
                    <a:lnTo>
                      <a:pt x="4800" y="2308"/>
                    </a:lnTo>
                    <a:lnTo>
                      <a:pt x="4800" y="1538"/>
                    </a:lnTo>
                    <a:lnTo>
                      <a:pt x="6400" y="1538"/>
                    </a:lnTo>
                    <a:lnTo>
                      <a:pt x="7200" y="1538"/>
                    </a:lnTo>
                    <a:lnTo>
                      <a:pt x="8800" y="1538"/>
                    </a:lnTo>
                    <a:lnTo>
                      <a:pt x="9600" y="1538"/>
                    </a:lnTo>
                    <a:lnTo>
                      <a:pt x="9600" y="0"/>
                    </a:lnTo>
                    <a:lnTo>
                      <a:pt x="10400" y="1538"/>
                    </a:lnTo>
                    <a:lnTo>
                      <a:pt x="12000" y="1538"/>
                    </a:lnTo>
                    <a:lnTo>
                      <a:pt x="12800" y="1538"/>
                    </a:lnTo>
                    <a:lnTo>
                      <a:pt x="13600" y="1538"/>
                    </a:lnTo>
                    <a:lnTo>
                      <a:pt x="15200" y="1538"/>
                    </a:lnTo>
                    <a:lnTo>
                      <a:pt x="16000" y="2308"/>
                    </a:lnTo>
                    <a:lnTo>
                      <a:pt x="16800" y="2308"/>
                    </a:lnTo>
                    <a:lnTo>
                      <a:pt x="18400" y="3077"/>
                    </a:lnTo>
                    <a:lnTo>
                      <a:pt x="18400" y="4615"/>
                    </a:lnTo>
                    <a:lnTo>
                      <a:pt x="19200" y="5385"/>
                    </a:lnTo>
                    <a:lnTo>
                      <a:pt x="19200" y="6154"/>
                    </a:lnTo>
                    <a:lnTo>
                      <a:pt x="19200" y="7692"/>
                    </a:lnTo>
                    <a:lnTo>
                      <a:pt x="19200" y="8462"/>
                    </a:lnTo>
                    <a:lnTo>
                      <a:pt x="19200" y="9231"/>
                    </a:lnTo>
                    <a:lnTo>
                      <a:pt x="19200" y="10769"/>
                    </a:lnTo>
                    <a:lnTo>
                      <a:pt x="19200" y="11538"/>
                    </a:lnTo>
                    <a:lnTo>
                      <a:pt x="19200" y="12308"/>
                    </a:lnTo>
                    <a:lnTo>
                      <a:pt x="19200" y="13846"/>
                    </a:lnTo>
                    <a:lnTo>
                      <a:pt x="19200" y="14615"/>
                    </a:lnTo>
                    <a:lnTo>
                      <a:pt x="18400" y="16154"/>
                    </a:lnTo>
                    <a:lnTo>
                      <a:pt x="18400" y="16923"/>
                    </a:lnTo>
                    <a:lnTo>
                      <a:pt x="16800" y="16923"/>
                    </a:lnTo>
                    <a:lnTo>
                      <a:pt x="16800" y="17692"/>
                    </a:lnTo>
                    <a:lnTo>
                      <a:pt x="16000" y="17692"/>
                    </a:lnTo>
                    <a:lnTo>
                      <a:pt x="15200" y="19231"/>
                    </a:lnTo>
                    <a:lnTo>
                      <a:pt x="13600" y="19231"/>
                    </a:lnTo>
                    <a:lnTo>
                      <a:pt x="12800" y="19231"/>
                    </a:lnTo>
                    <a:lnTo>
                      <a:pt x="12000" y="19231"/>
                    </a:lnTo>
                    <a:lnTo>
                      <a:pt x="10400" y="19231"/>
                    </a:lnTo>
                    <a:lnTo>
                      <a:pt x="9600" y="19231"/>
                    </a:lnTo>
                    <a:close/>
                  </a:path>
                </a:pathLst>
              </a:custGeom>
              <a:solidFill>
                <a:srgbClr val="0000FF"/>
              </a:solidFill>
              <a:ln w="12065">
                <a:solidFill>
                  <a:srgbClr val="0000FF"/>
                </a:solidFill>
                <a:round/>
                <a:headEnd/>
                <a:tailEnd/>
              </a:ln>
            </p:spPr>
            <p:txBody>
              <a:bodyPr/>
              <a:lstStyle/>
              <a:p>
                <a:endParaRPr lang="en-US"/>
              </a:p>
            </p:txBody>
          </p:sp>
          <p:sp>
            <p:nvSpPr>
              <p:cNvPr id="339082" name="Freeform 97"/>
              <p:cNvSpPr>
                <a:spLocks/>
              </p:cNvSpPr>
              <p:nvPr/>
            </p:nvSpPr>
            <p:spPr bwMode="auto">
              <a:xfrm>
                <a:off x="4944" y="2854"/>
                <a:ext cx="17" cy="16"/>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800" y="19200"/>
                    </a:lnTo>
                    <a:lnTo>
                      <a:pt x="7200" y="19200"/>
                    </a:lnTo>
                    <a:lnTo>
                      <a:pt x="6400" y="19200"/>
                    </a:lnTo>
                    <a:lnTo>
                      <a:pt x="4800" y="19200"/>
                    </a:lnTo>
                    <a:lnTo>
                      <a:pt x="4800" y="18400"/>
                    </a:lnTo>
                    <a:lnTo>
                      <a:pt x="4000" y="18400"/>
                    </a:lnTo>
                    <a:lnTo>
                      <a:pt x="3200" y="17600"/>
                    </a:lnTo>
                    <a:lnTo>
                      <a:pt x="3200" y="16000"/>
                    </a:lnTo>
                    <a:lnTo>
                      <a:pt x="1600" y="16000"/>
                    </a:lnTo>
                    <a:lnTo>
                      <a:pt x="1600" y="15200"/>
                    </a:lnTo>
                    <a:lnTo>
                      <a:pt x="800" y="13600"/>
                    </a:lnTo>
                    <a:lnTo>
                      <a:pt x="800" y="12800"/>
                    </a:lnTo>
                    <a:lnTo>
                      <a:pt x="800" y="12000"/>
                    </a:lnTo>
                    <a:lnTo>
                      <a:pt x="800" y="10400"/>
                    </a:lnTo>
                    <a:lnTo>
                      <a:pt x="0" y="9600"/>
                    </a:lnTo>
                    <a:lnTo>
                      <a:pt x="800" y="9600"/>
                    </a:lnTo>
                    <a:lnTo>
                      <a:pt x="800" y="8800"/>
                    </a:lnTo>
                    <a:lnTo>
                      <a:pt x="800" y="7200"/>
                    </a:lnTo>
                    <a:lnTo>
                      <a:pt x="800" y="6400"/>
                    </a:lnTo>
                    <a:lnTo>
                      <a:pt x="1600" y="5600"/>
                    </a:lnTo>
                    <a:lnTo>
                      <a:pt x="1600" y="4000"/>
                    </a:lnTo>
                    <a:lnTo>
                      <a:pt x="3200" y="4000"/>
                    </a:lnTo>
                    <a:lnTo>
                      <a:pt x="3200" y="3200"/>
                    </a:lnTo>
                    <a:lnTo>
                      <a:pt x="3200" y="2400"/>
                    </a:lnTo>
                    <a:lnTo>
                      <a:pt x="4000" y="2400"/>
                    </a:lnTo>
                    <a:lnTo>
                      <a:pt x="4800" y="2400"/>
                    </a:lnTo>
                    <a:lnTo>
                      <a:pt x="4800" y="800"/>
                    </a:lnTo>
                    <a:lnTo>
                      <a:pt x="6400" y="800"/>
                    </a:lnTo>
                    <a:lnTo>
                      <a:pt x="7200" y="800"/>
                    </a:lnTo>
                    <a:lnTo>
                      <a:pt x="8800" y="800"/>
                    </a:lnTo>
                    <a:lnTo>
                      <a:pt x="9600" y="800"/>
                    </a:lnTo>
                    <a:lnTo>
                      <a:pt x="9600" y="0"/>
                    </a:lnTo>
                    <a:lnTo>
                      <a:pt x="10400" y="800"/>
                    </a:lnTo>
                    <a:lnTo>
                      <a:pt x="12000" y="800"/>
                    </a:lnTo>
                    <a:lnTo>
                      <a:pt x="12800" y="800"/>
                    </a:lnTo>
                    <a:lnTo>
                      <a:pt x="13600" y="800"/>
                    </a:lnTo>
                    <a:lnTo>
                      <a:pt x="15200" y="800"/>
                    </a:lnTo>
                    <a:lnTo>
                      <a:pt x="16000" y="2400"/>
                    </a:lnTo>
                    <a:lnTo>
                      <a:pt x="16800" y="2400"/>
                    </a:lnTo>
                    <a:lnTo>
                      <a:pt x="18400" y="3200"/>
                    </a:lnTo>
                    <a:lnTo>
                      <a:pt x="18400" y="4000"/>
                    </a:lnTo>
                    <a:lnTo>
                      <a:pt x="19200" y="5600"/>
                    </a:lnTo>
                    <a:lnTo>
                      <a:pt x="19200" y="6400"/>
                    </a:lnTo>
                    <a:lnTo>
                      <a:pt x="19200" y="7200"/>
                    </a:lnTo>
                    <a:lnTo>
                      <a:pt x="19200" y="8800"/>
                    </a:lnTo>
                    <a:lnTo>
                      <a:pt x="19200" y="9600"/>
                    </a:lnTo>
                    <a:lnTo>
                      <a:pt x="19200" y="10400"/>
                    </a:lnTo>
                    <a:lnTo>
                      <a:pt x="19200" y="12000"/>
                    </a:lnTo>
                    <a:lnTo>
                      <a:pt x="19200" y="12800"/>
                    </a:lnTo>
                    <a:lnTo>
                      <a:pt x="19200" y="13600"/>
                    </a:lnTo>
                    <a:lnTo>
                      <a:pt x="19200" y="15200"/>
                    </a:lnTo>
                    <a:lnTo>
                      <a:pt x="18400" y="16000"/>
                    </a:lnTo>
                    <a:lnTo>
                      <a:pt x="18400" y="17600"/>
                    </a:lnTo>
                    <a:lnTo>
                      <a:pt x="16800" y="17600"/>
                    </a:lnTo>
                    <a:lnTo>
                      <a:pt x="16800" y="18400"/>
                    </a:lnTo>
                    <a:lnTo>
                      <a:pt x="16000" y="18400"/>
                    </a:lnTo>
                    <a:lnTo>
                      <a:pt x="15200" y="19200"/>
                    </a:lnTo>
                    <a:lnTo>
                      <a:pt x="13600" y="19200"/>
                    </a:lnTo>
                    <a:lnTo>
                      <a:pt x="12800" y="19200"/>
                    </a:lnTo>
                    <a:lnTo>
                      <a:pt x="12000" y="19200"/>
                    </a:lnTo>
                    <a:lnTo>
                      <a:pt x="10400" y="19200"/>
                    </a:lnTo>
                    <a:lnTo>
                      <a:pt x="9600" y="19200"/>
                    </a:lnTo>
                    <a:close/>
                  </a:path>
                </a:pathLst>
              </a:custGeom>
              <a:solidFill>
                <a:srgbClr val="0000FF"/>
              </a:solidFill>
              <a:ln w="0">
                <a:solidFill>
                  <a:srgbClr val="0000FF"/>
                </a:solidFill>
                <a:round/>
                <a:headEnd/>
                <a:tailEnd/>
              </a:ln>
            </p:spPr>
            <p:txBody>
              <a:bodyPr/>
              <a:lstStyle/>
              <a:p>
                <a:endParaRPr lang="en-US"/>
              </a:p>
            </p:txBody>
          </p:sp>
          <p:sp>
            <p:nvSpPr>
              <p:cNvPr id="339083" name="Freeform 98"/>
              <p:cNvSpPr>
                <a:spLocks/>
              </p:cNvSpPr>
              <p:nvPr/>
            </p:nvSpPr>
            <p:spPr bwMode="auto">
              <a:xfrm>
                <a:off x="4944" y="2854"/>
                <a:ext cx="17" cy="16"/>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800" y="19200"/>
                    </a:lnTo>
                    <a:lnTo>
                      <a:pt x="7200" y="19200"/>
                    </a:lnTo>
                    <a:lnTo>
                      <a:pt x="6400" y="19200"/>
                    </a:lnTo>
                    <a:lnTo>
                      <a:pt x="4800" y="19200"/>
                    </a:lnTo>
                    <a:lnTo>
                      <a:pt x="4800" y="18400"/>
                    </a:lnTo>
                    <a:lnTo>
                      <a:pt x="4000" y="18400"/>
                    </a:lnTo>
                    <a:lnTo>
                      <a:pt x="3200" y="17600"/>
                    </a:lnTo>
                    <a:lnTo>
                      <a:pt x="3200" y="16000"/>
                    </a:lnTo>
                    <a:lnTo>
                      <a:pt x="1600" y="16000"/>
                    </a:lnTo>
                    <a:lnTo>
                      <a:pt x="1600" y="15200"/>
                    </a:lnTo>
                    <a:lnTo>
                      <a:pt x="800" y="13600"/>
                    </a:lnTo>
                    <a:lnTo>
                      <a:pt x="800" y="12800"/>
                    </a:lnTo>
                    <a:lnTo>
                      <a:pt x="800" y="12000"/>
                    </a:lnTo>
                    <a:lnTo>
                      <a:pt x="800" y="10400"/>
                    </a:lnTo>
                    <a:lnTo>
                      <a:pt x="0" y="9600"/>
                    </a:lnTo>
                    <a:lnTo>
                      <a:pt x="800" y="9600"/>
                    </a:lnTo>
                    <a:lnTo>
                      <a:pt x="800" y="8800"/>
                    </a:lnTo>
                    <a:lnTo>
                      <a:pt x="800" y="7200"/>
                    </a:lnTo>
                    <a:lnTo>
                      <a:pt x="800" y="6400"/>
                    </a:lnTo>
                    <a:lnTo>
                      <a:pt x="1600" y="5600"/>
                    </a:lnTo>
                    <a:lnTo>
                      <a:pt x="1600" y="4000"/>
                    </a:lnTo>
                    <a:lnTo>
                      <a:pt x="3200" y="4000"/>
                    </a:lnTo>
                    <a:lnTo>
                      <a:pt x="3200" y="3200"/>
                    </a:lnTo>
                    <a:lnTo>
                      <a:pt x="3200" y="2400"/>
                    </a:lnTo>
                    <a:lnTo>
                      <a:pt x="4000" y="2400"/>
                    </a:lnTo>
                    <a:lnTo>
                      <a:pt x="4800" y="2400"/>
                    </a:lnTo>
                    <a:lnTo>
                      <a:pt x="4800" y="800"/>
                    </a:lnTo>
                    <a:lnTo>
                      <a:pt x="6400" y="800"/>
                    </a:lnTo>
                    <a:lnTo>
                      <a:pt x="7200" y="800"/>
                    </a:lnTo>
                    <a:lnTo>
                      <a:pt x="8800" y="800"/>
                    </a:lnTo>
                    <a:lnTo>
                      <a:pt x="9600" y="800"/>
                    </a:lnTo>
                    <a:lnTo>
                      <a:pt x="9600" y="0"/>
                    </a:lnTo>
                    <a:lnTo>
                      <a:pt x="10400" y="800"/>
                    </a:lnTo>
                    <a:lnTo>
                      <a:pt x="12000" y="800"/>
                    </a:lnTo>
                    <a:lnTo>
                      <a:pt x="12800" y="800"/>
                    </a:lnTo>
                    <a:lnTo>
                      <a:pt x="13600" y="800"/>
                    </a:lnTo>
                    <a:lnTo>
                      <a:pt x="15200" y="800"/>
                    </a:lnTo>
                    <a:lnTo>
                      <a:pt x="16000" y="2400"/>
                    </a:lnTo>
                    <a:lnTo>
                      <a:pt x="16800" y="2400"/>
                    </a:lnTo>
                    <a:lnTo>
                      <a:pt x="18400" y="3200"/>
                    </a:lnTo>
                    <a:lnTo>
                      <a:pt x="18400" y="4000"/>
                    </a:lnTo>
                    <a:lnTo>
                      <a:pt x="19200" y="5600"/>
                    </a:lnTo>
                    <a:lnTo>
                      <a:pt x="19200" y="6400"/>
                    </a:lnTo>
                    <a:lnTo>
                      <a:pt x="19200" y="7200"/>
                    </a:lnTo>
                    <a:lnTo>
                      <a:pt x="19200" y="8800"/>
                    </a:lnTo>
                    <a:lnTo>
                      <a:pt x="19200" y="9600"/>
                    </a:lnTo>
                    <a:lnTo>
                      <a:pt x="19200" y="10400"/>
                    </a:lnTo>
                    <a:lnTo>
                      <a:pt x="19200" y="12000"/>
                    </a:lnTo>
                    <a:lnTo>
                      <a:pt x="19200" y="12800"/>
                    </a:lnTo>
                    <a:lnTo>
                      <a:pt x="19200" y="13600"/>
                    </a:lnTo>
                    <a:lnTo>
                      <a:pt x="19200" y="15200"/>
                    </a:lnTo>
                    <a:lnTo>
                      <a:pt x="18400" y="16000"/>
                    </a:lnTo>
                    <a:lnTo>
                      <a:pt x="18400" y="17600"/>
                    </a:lnTo>
                    <a:lnTo>
                      <a:pt x="16800" y="17600"/>
                    </a:lnTo>
                    <a:lnTo>
                      <a:pt x="16800" y="18400"/>
                    </a:lnTo>
                    <a:lnTo>
                      <a:pt x="16000" y="18400"/>
                    </a:lnTo>
                    <a:lnTo>
                      <a:pt x="15200" y="19200"/>
                    </a:lnTo>
                    <a:lnTo>
                      <a:pt x="13600" y="19200"/>
                    </a:lnTo>
                    <a:lnTo>
                      <a:pt x="12800" y="19200"/>
                    </a:lnTo>
                    <a:lnTo>
                      <a:pt x="12000" y="19200"/>
                    </a:lnTo>
                    <a:lnTo>
                      <a:pt x="10400" y="19200"/>
                    </a:lnTo>
                    <a:lnTo>
                      <a:pt x="9600" y="19200"/>
                    </a:lnTo>
                    <a:close/>
                  </a:path>
                </a:pathLst>
              </a:custGeom>
              <a:solidFill>
                <a:srgbClr val="0000FF"/>
              </a:solidFill>
              <a:ln w="12065">
                <a:solidFill>
                  <a:srgbClr val="0000FF"/>
                </a:solidFill>
                <a:round/>
                <a:headEnd/>
                <a:tailEnd/>
              </a:ln>
            </p:spPr>
            <p:txBody>
              <a:bodyPr/>
              <a:lstStyle/>
              <a:p>
                <a:endParaRPr lang="en-US"/>
              </a:p>
            </p:txBody>
          </p:sp>
          <p:sp>
            <p:nvSpPr>
              <p:cNvPr id="339084" name="Freeform 99"/>
              <p:cNvSpPr>
                <a:spLocks/>
              </p:cNvSpPr>
              <p:nvPr/>
            </p:nvSpPr>
            <p:spPr bwMode="auto">
              <a:xfrm>
                <a:off x="4944" y="3424"/>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4800" y="19231"/>
                    </a:lnTo>
                    <a:lnTo>
                      <a:pt x="4800" y="18462"/>
                    </a:lnTo>
                    <a:lnTo>
                      <a:pt x="4000" y="18462"/>
                    </a:lnTo>
                    <a:lnTo>
                      <a:pt x="3200" y="16923"/>
                    </a:lnTo>
                    <a:lnTo>
                      <a:pt x="3200" y="16154"/>
                    </a:lnTo>
                    <a:lnTo>
                      <a:pt x="1600" y="16154"/>
                    </a:lnTo>
                    <a:lnTo>
                      <a:pt x="1600" y="14615"/>
                    </a:lnTo>
                    <a:lnTo>
                      <a:pt x="800" y="13846"/>
                    </a:lnTo>
                    <a:lnTo>
                      <a:pt x="800" y="13077"/>
                    </a:lnTo>
                    <a:lnTo>
                      <a:pt x="800" y="11538"/>
                    </a:lnTo>
                    <a:lnTo>
                      <a:pt x="800" y="10769"/>
                    </a:lnTo>
                    <a:lnTo>
                      <a:pt x="0" y="10000"/>
                    </a:lnTo>
                    <a:lnTo>
                      <a:pt x="800" y="10000"/>
                    </a:lnTo>
                    <a:lnTo>
                      <a:pt x="800" y="8462"/>
                    </a:lnTo>
                    <a:lnTo>
                      <a:pt x="800" y="7692"/>
                    </a:lnTo>
                    <a:lnTo>
                      <a:pt x="800" y="6923"/>
                    </a:lnTo>
                    <a:lnTo>
                      <a:pt x="1600" y="5385"/>
                    </a:lnTo>
                    <a:lnTo>
                      <a:pt x="1600" y="4615"/>
                    </a:lnTo>
                    <a:lnTo>
                      <a:pt x="3200" y="4615"/>
                    </a:lnTo>
                    <a:lnTo>
                      <a:pt x="3200" y="3846"/>
                    </a:lnTo>
                    <a:lnTo>
                      <a:pt x="3200" y="2308"/>
                    </a:lnTo>
                    <a:lnTo>
                      <a:pt x="4000" y="2308"/>
                    </a:lnTo>
                    <a:lnTo>
                      <a:pt x="4800" y="2308"/>
                    </a:lnTo>
                    <a:lnTo>
                      <a:pt x="4800" y="1538"/>
                    </a:lnTo>
                    <a:lnTo>
                      <a:pt x="6400" y="1538"/>
                    </a:lnTo>
                    <a:lnTo>
                      <a:pt x="7200" y="1538"/>
                    </a:lnTo>
                    <a:lnTo>
                      <a:pt x="8800" y="1538"/>
                    </a:lnTo>
                    <a:lnTo>
                      <a:pt x="9600" y="1538"/>
                    </a:lnTo>
                    <a:lnTo>
                      <a:pt x="9600" y="0"/>
                    </a:lnTo>
                    <a:lnTo>
                      <a:pt x="10400" y="1538"/>
                    </a:lnTo>
                    <a:lnTo>
                      <a:pt x="12000" y="1538"/>
                    </a:lnTo>
                    <a:lnTo>
                      <a:pt x="12800" y="1538"/>
                    </a:lnTo>
                    <a:lnTo>
                      <a:pt x="13600" y="1538"/>
                    </a:lnTo>
                    <a:lnTo>
                      <a:pt x="15200" y="1538"/>
                    </a:lnTo>
                    <a:lnTo>
                      <a:pt x="16000" y="2308"/>
                    </a:lnTo>
                    <a:lnTo>
                      <a:pt x="16800" y="2308"/>
                    </a:lnTo>
                    <a:lnTo>
                      <a:pt x="18400" y="3846"/>
                    </a:lnTo>
                    <a:lnTo>
                      <a:pt x="18400" y="4615"/>
                    </a:lnTo>
                    <a:lnTo>
                      <a:pt x="19200" y="5385"/>
                    </a:lnTo>
                    <a:lnTo>
                      <a:pt x="19200" y="6923"/>
                    </a:lnTo>
                    <a:lnTo>
                      <a:pt x="19200" y="7692"/>
                    </a:lnTo>
                    <a:lnTo>
                      <a:pt x="19200" y="8462"/>
                    </a:lnTo>
                    <a:lnTo>
                      <a:pt x="19200" y="10000"/>
                    </a:lnTo>
                    <a:lnTo>
                      <a:pt x="19200" y="10769"/>
                    </a:lnTo>
                    <a:lnTo>
                      <a:pt x="19200" y="11538"/>
                    </a:lnTo>
                    <a:lnTo>
                      <a:pt x="19200" y="13077"/>
                    </a:lnTo>
                    <a:lnTo>
                      <a:pt x="19200" y="13846"/>
                    </a:lnTo>
                    <a:lnTo>
                      <a:pt x="19200" y="14615"/>
                    </a:lnTo>
                    <a:lnTo>
                      <a:pt x="18400" y="16154"/>
                    </a:lnTo>
                    <a:lnTo>
                      <a:pt x="18400" y="16923"/>
                    </a:lnTo>
                    <a:lnTo>
                      <a:pt x="16800" y="16923"/>
                    </a:lnTo>
                    <a:lnTo>
                      <a:pt x="16800" y="18462"/>
                    </a:lnTo>
                    <a:lnTo>
                      <a:pt x="16000" y="18462"/>
                    </a:lnTo>
                    <a:lnTo>
                      <a:pt x="15200" y="19231"/>
                    </a:lnTo>
                    <a:lnTo>
                      <a:pt x="13600" y="19231"/>
                    </a:lnTo>
                    <a:lnTo>
                      <a:pt x="12800" y="19231"/>
                    </a:lnTo>
                    <a:lnTo>
                      <a:pt x="12000" y="19231"/>
                    </a:lnTo>
                    <a:lnTo>
                      <a:pt x="10400" y="19231"/>
                    </a:lnTo>
                    <a:lnTo>
                      <a:pt x="9600" y="19231"/>
                    </a:lnTo>
                    <a:close/>
                  </a:path>
                </a:pathLst>
              </a:custGeom>
              <a:solidFill>
                <a:srgbClr val="0000FF"/>
              </a:solidFill>
              <a:ln w="0">
                <a:solidFill>
                  <a:srgbClr val="0000FF"/>
                </a:solidFill>
                <a:round/>
                <a:headEnd/>
                <a:tailEnd/>
              </a:ln>
            </p:spPr>
            <p:txBody>
              <a:bodyPr/>
              <a:lstStyle/>
              <a:p>
                <a:endParaRPr lang="en-US"/>
              </a:p>
            </p:txBody>
          </p:sp>
          <p:sp>
            <p:nvSpPr>
              <p:cNvPr id="339085" name="Freeform 100"/>
              <p:cNvSpPr>
                <a:spLocks/>
              </p:cNvSpPr>
              <p:nvPr/>
            </p:nvSpPr>
            <p:spPr bwMode="auto">
              <a:xfrm>
                <a:off x="4944" y="3424"/>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4800" y="19231"/>
                    </a:lnTo>
                    <a:lnTo>
                      <a:pt x="4800" y="18462"/>
                    </a:lnTo>
                    <a:lnTo>
                      <a:pt x="4000" y="18462"/>
                    </a:lnTo>
                    <a:lnTo>
                      <a:pt x="3200" y="16923"/>
                    </a:lnTo>
                    <a:lnTo>
                      <a:pt x="3200" y="16154"/>
                    </a:lnTo>
                    <a:lnTo>
                      <a:pt x="1600" y="16154"/>
                    </a:lnTo>
                    <a:lnTo>
                      <a:pt x="1600" y="14615"/>
                    </a:lnTo>
                    <a:lnTo>
                      <a:pt x="800" y="13846"/>
                    </a:lnTo>
                    <a:lnTo>
                      <a:pt x="800" y="13077"/>
                    </a:lnTo>
                    <a:lnTo>
                      <a:pt x="800" y="11538"/>
                    </a:lnTo>
                    <a:lnTo>
                      <a:pt x="800" y="10769"/>
                    </a:lnTo>
                    <a:lnTo>
                      <a:pt x="0" y="10000"/>
                    </a:lnTo>
                    <a:lnTo>
                      <a:pt x="800" y="10000"/>
                    </a:lnTo>
                    <a:lnTo>
                      <a:pt x="800" y="8462"/>
                    </a:lnTo>
                    <a:lnTo>
                      <a:pt x="800" y="7692"/>
                    </a:lnTo>
                    <a:lnTo>
                      <a:pt x="800" y="6923"/>
                    </a:lnTo>
                    <a:lnTo>
                      <a:pt x="1600" y="5385"/>
                    </a:lnTo>
                    <a:lnTo>
                      <a:pt x="1600" y="4615"/>
                    </a:lnTo>
                    <a:lnTo>
                      <a:pt x="3200" y="4615"/>
                    </a:lnTo>
                    <a:lnTo>
                      <a:pt x="3200" y="3846"/>
                    </a:lnTo>
                    <a:lnTo>
                      <a:pt x="3200" y="2308"/>
                    </a:lnTo>
                    <a:lnTo>
                      <a:pt x="4000" y="2308"/>
                    </a:lnTo>
                    <a:lnTo>
                      <a:pt x="4800" y="2308"/>
                    </a:lnTo>
                    <a:lnTo>
                      <a:pt x="4800" y="1538"/>
                    </a:lnTo>
                    <a:lnTo>
                      <a:pt x="6400" y="1538"/>
                    </a:lnTo>
                    <a:lnTo>
                      <a:pt x="7200" y="1538"/>
                    </a:lnTo>
                    <a:lnTo>
                      <a:pt x="8800" y="1538"/>
                    </a:lnTo>
                    <a:lnTo>
                      <a:pt x="9600" y="1538"/>
                    </a:lnTo>
                    <a:lnTo>
                      <a:pt x="9600" y="0"/>
                    </a:lnTo>
                    <a:lnTo>
                      <a:pt x="10400" y="1538"/>
                    </a:lnTo>
                    <a:lnTo>
                      <a:pt x="12000" y="1538"/>
                    </a:lnTo>
                    <a:lnTo>
                      <a:pt x="12800" y="1538"/>
                    </a:lnTo>
                    <a:lnTo>
                      <a:pt x="13600" y="1538"/>
                    </a:lnTo>
                    <a:lnTo>
                      <a:pt x="15200" y="1538"/>
                    </a:lnTo>
                    <a:lnTo>
                      <a:pt x="16000" y="2308"/>
                    </a:lnTo>
                    <a:lnTo>
                      <a:pt x="16800" y="2308"/>
                    </a:lnTo>
                    <a:lnTo>
                      <a:pt x="18400" y="3846"/>
                    </a:lnTo>
                    <a:lnTo>
                      <a:pt x="18400" y="4615"/>
                    </a:lnTo>
                    <a:lnTo>
                      <a:pt x="19200" y="5385"/>
                    </a:lnTo>
                    <a:lnTo>
                      <a:pt x="19200" y="6923"/>
                    </a:lnTo>
                    <a:lnTo>
                      <a:pt x="19200" y="7692"/>
                    </a:lnTo>
                    <a:lnTo>
                      <a:pt x="19200" y="8462"/>
                    </a:lnTo>
                    <a:lnTo>
                      <a:pt x="19200" y="10000"/>
                    </a:lnTo>
                    <a:lnTo>
                      <a:pt x="19200" y="10769"/>
                    </a:lnTo>
                    <a:lnTo>
                      <a:pt x="19200" y="11538"/>
                    </a:lnTo>
                    <a:lnTo>
                      <a:pt x="19200" y="13077"/>
                    </a:lnTo>
                    <a:lnTo>
                      <a:pt x="19200" y="13846"/>
                    </a:lnTo>
                    <a:lnTo>
                      <a:pt x="19200" y="14615"/>
                    </a:lnTo>
                    <a:lnTo>
                      <a:pt x="18400" y="16154"/>
                    </a:lnTo>
                    <a:lnTo>
                      <a:pt x="18400" y="16923"/>
                    </a:lnTo>
                    <a:lnTo>
                      <a:pt x="16800" y="16923"/>
                    </a:lnTo>
                    <a:lnTo>
                      <a:pt x="16800" y="18462"/>
                    </a:lnTo>
                    <a:lnTo>
                      <a:pt x="16000" y="18462"/>
                    </a:lnTo>
                    <a:lnTo>
                      <a:pt x="15200" y="19231"/>
                    </a:lnTo>
                    <a:lnTo>
                      <a:pt x="13600" y="19231"/>
                    </a:lnTo>
                    <a:lnTo>
                      <a:pt x="12800" y="19231"/>
                    </a:lnTo>
                    <a:lnTo>
                      <a:pt x="12000" y="19231"/>
                    </a:lnTo>
                    <a:lnTo>
                      <a:pt x="10400" y="19231"/>
                    </a:lnTo>
                    <a:lnTo>
                      <a:pt x="9600" y="19231"/>
                    </a:lnTo>
                    <a:close/>
                  </a:path>
                </a:pathLst>
              </a:custGeom>
              <a:solidFill>
                <a:srgbClr val="0000FF"/>
              </a:solidFill>
              <a:ln w="12065">
                <a:solidFill>
                  <a:srgbClr val="0000FF"/>
                </a:solidFill>
                <a:round/>
                <a:headEnd/>
                <a:tailEnd/>
              </a:ln>
            </p:spPr>
            <p:txBody>
              <a:bodyPr/>
              <a:lstStyle/>
              <a:p>
                <a:endParaRPr lang="en-US"/>
              </a:p>
            </p:txBody>
          </p:sp>
          <p:sp>
            <p:nvSpPr>
              <p:cNvPr id="339086" name="Freeform 101"/>
              <p:cNvSpPr>
                <a:spLocks/>
              </p:cNvSpPr>
              <p:nvPr/>
            </p:nvSpPr>
            <p:spPr bwMode="auto">
              <a:xfrm>
                <a:off x="5086" y="2283"/>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7692"/>
                    </a:lnTo>
                    <a:lnTo>
                      <a:pt x="4615" y="17692"/>
                    </a:lnTo>
                    <a:lnTo>
                      <a:pt x="3846" y="16923"/>
                    </a:lnTo>
                    <a:lnTo>
                      <a:pt x="3846" y="16154"/>
                    </a:lnTo>
                    <a:lnTo>
                      <a:pt x="2308" y="16154"/>
                    </a:lnTo>
                    <a:lnTo>
                      <a:pt x="2308" y="14615"/>
                    </a:lnTo>
                    <a:lnTo>
                      <a:pt x="1538" y="13846"/>
                    </a:lnTo>
                    <a:lnTo>
                      <a:pt x="1538" y="12308"/>
                    </a:lnTo>
                    <a:lnTo>
                      <a:pt x="1538" y="11538"/>
                    </a:lnTo>
                    <a:lnTo>
                      <a:pt x="1538" y="10769"/>
                    </a:lnTo>
                    <a:lnTo>
                      <a:pt x="0" y="9231"/>
                    </a:lnTo>
                    <a:lnTo>
                      <a:pt x="1538" y="9231"/>
                    </a:lnTo>
                    <a:lnTo>
                      <a:pt x="1538" y="8462"/>
                    </a:lnTo>
                    <a:lnTo>
                      <a:pt x="1538" y="7692"/>
                    </a:lnTo>
                    <a:lnTo>
                      <a:pt x="1538" y="6154"/>
                    </a:lnTo>
                    <a:lnTo>
                      <a:pt x="2308" y="5385"/>
                    </a:lnTo>
                    <a:lnTo>
                      <a:pt x="2308" y="4615"/>
                    </a:lnTo>
                    <a:lnTo>
                      <a:pt x="3846" y="4615"/>
                    </a:lnTo>
                    <a:lnTo>
                      <a:pt x="3846" y="3077"/>
                    </a:lnTo>
                    <a:lnTo>
                      <a:pt x="3846"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8462" y="3077"/>
                    </a:lnTo>
                    <a:lnTo>
                      <a:pt x="18462" y="4615"/>
                    </a:lnTo>
                    <a:lnTo>
                      <a:pt x="19231" y="5385"/>
                    </a:lnTo>
                    <a:lnTo>
                      <a:pt x="19231" y="6154"/>
                    </a:lnTo>
                    <a:lnTo>
                      <a:pt x="19231" y="7692"/>
                    </a:lnTo>
                    <a:lnTo>
                      <a:pt x="19231" y="8462"/>
                    </a:lnTo>
                    <a:lnTo>
                      <a:pt x="19231" y="9231"/>
                    </a:lnTo>
                    <a:lnTo>
                      <a:pt x="19231" y="10769"/>
                    </a:lnTo>
                    <a:lnTo>
                      <a:pt x="19231" y="11538"/>
                    </a:lnTo>
                    <a:lnTo>
                      <a:pt x="19231" y="12308"/>
                    </a:lnTo>
                    <a:lnTo>
                      <a:pt x="19231" y="13846"/>
                    </a:lnTo>
                    <a:lnTo>
                      <a:pt x="19231" y="14615"/>
                    </a:lnTo>
                    <a:lnTo>
                      <a:pt x="18462" y="16154"/>
                    </a:lnTo>
                    <a:lnTo>
                      <a:pt x="18462" y="16923"/>
                    </a:lnTo>
                    <a:lnTo>
                      <a:pt x="16923" y="16923"/>
                    </a:lnTo>
                    <a:lnTo>
                      <a:pt x="16923" y="17692"/>
                    </a:lnTo>
                    <a:lnTo>
                      <a:pt x="16154" y="17692"/>
                    </a:lnTo>
                    <a:lnTo>
                      <a:pt x="14615" y="19231"/>
                    </a:lnTo>
                    <a:lnTo>
                      <a:pt x="13846" y="19231"/>
                    </a:lnTo>
                    <a:lnTo>
                      <a:pt x="13077" y="19231"/>
                    </a:lnTo>
                    <a:lnTo>
                      <a:pt x="11538" y="19231"/>
                    </a:lnTo>
                    <a:lnTo>
                      <a:pt x="10769" y="19231"/>
                    </a:lnTo>
                    <a:lnTo>
                      <a:pt x="10000" y="19231"/>
                    </a:lnTo>
                    <a:close/>
                  </a:path>
                </a:pathLst>
              </a:custGeom>
              <a:solidFill>
                <a:srgbClr val="0000FF"/>
              </a:solidFill>
              <a:ln w="0">
                <a:solidFill>
                  <a:srgbClr val="0000FF"/>
                </a:solidFill>
                <a:round/>
                <a:headEnd/>
                <a:tailEnd/>
              </a:ln>
            </p:spPr>
            <p:txBody>
              <a:bodyPr/>
              <a:lstStyle/>
              <a:p>
                <a:endParaRPr lang="en-US"/>
              </a:p>
            </p:txBody>
          </p:sp>
          <p:sp>
            <p:nvSpPr>
              <p:cNvPr id="339087" name="Freeform 102"/>
              <p:cNvSpPr>
                <a:spLocks/>
              </p:cNvSpPr>
              <p:nvPr/>
            </p:nvSpPr>
            <p:spPr bwMode="auto">
              <a:xfrm>
                <a:off x="5086" y="2283"/>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7692"/>
                    </a:lnTo>
                    <a:lnTo>
                      <a:pt x="4615" y="17692"/>
                    </a:lnTo>
                    <a:lnTo>
                      <a:pt x="3846" y="16923"/>
                    </a:lnTo>
                    <a:lnTo>
                      <a:pt x="3846" y="16154"/>
                    </a:lnTo>
                    <a:lnTo>
                      <a:pt x="2308" y="16154"/>
                    </a:lnTo>
                    <a:lnTo>
                      <a:pt x="2308" y="14615"/>
                    </a:lnTo>
                    <a:lnTo>
                      <a:pt x="1538" y="13846"/>
                    </a:lnTo>
                    <a:lnTo>
                      <a:pt x="1538" y="12308"/>
                    </a:lnTo>
                    <a:lnTo>
                      <a:pt x="1538" y="11538"/>
                    </a:lnTo>
                    <a:lnTo>
                      <a:pt x="1538" y="10769"/>
                    </a:lnTo>
                    <a:lnTo>
                      <a:pt x="0" y="9231"/>
                    </a:lnTo>
                    <a:lnTo>
                      <a:pt x="1538" y="9231"/>
                    </a:lnTo>
                    <a:lnTo>
                      <a:pt x="1538" y="8462"/>
                    </a:lnTo>
                    <a:lnTo>
                      <a:pt x="1538" y="7692"/>
                    </a:lnTo>
                    <a:lnTo>
                      <a:pt x="1538" y="6154"/>
                    </a:lnTo>
                    <a:lnTo>
                      <a:pt x="2308" y="5385"/>
                    </a:lnTo>
                    <a:lnTo>
                      <a:pt x="2308" y="4615"/>
                    </a:lnTo>
                    <a:lnTo>
                      <a:pt x="3846" y="4615"/>
                    </a:lnTo>
                    <a:lnTo>
                      <a:pt x="3846" y="3077"/>
                    </a:lnTo>
                    <a:lnTo>
                      <a:pt x="3846"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8462" y="3077"/>
                    </a:lnTo>
                    <a:lnTo>
                      <a:pt x="18462" y="4615"/>
                    </a:lnTo>
                    <a:lnTo>
                      <a:pt x="19231" y="5385"/>
                    </a:lnTo>
                    <a:lnTo>
                      <a:pt x="19231" y="6154"/>
                    </a:lnTo>
                    <a:lnTo>
                      <a:pt x="19231" y="7692"/>
                    </a:lnTo>
                    <a:lnTo>
                      <a:pt x="19231" y="8462"/>
                    </a:lnTo>
                    <a:lnTo>
                      <a:pt x="19231" y="9231"/>
                    </a:lnTo>
                    <a:lnTo>
                      <a:pt x="19231" y="10769"/>
                    </a:lnTo>
                    <a:lnTo>
                      <a:pt x="19231" y="11538"/>
                    </a:lnTo>
                    <a:lnTo>
                      <a:pt x="19231" y="12308"/>
                    </a:lnTo>
                    <a:lnTo>
                      <a:pt x="19231" y="13846"/>
                    </a:lnTo>
                    <a:lnTo>
                      <a:pt x="19231" y="14615"/>
                    </a:lnTo>
                    <a:lnTo>
                      <a:pt x="18462" y="16154"/>
                    </a:lnTo>
                    <a:lnTo>
                      <a:pt x="18462" y="16923"/>
                    </a:lnTo>
                    <a:lnTo>
                      <a:pt x="16923" y="16923"/>
                    </a:lnTo>
                    <a:lnTo>
                      <a:pt x="16923" y="17692"/>
                    </a:lnTo>
                    <a:lnTo>
                      <a:pt x="16154" y="17692"/>
                    </a:lnTo>
                    <a:lnTo>
                      <a:pt x="14615" y="19231"/>
                    </a:lnTo>
                    <a:lnTo>
                      <a:pt x="13846" y="19231"/>
                    </a:lnTo>
                    <a:lnTo>
                      <a:pt x="13077" y="19231"/>
                    </a:lnTo>
                    <a:lnTo>
                      <a:pt x="11538" y="19231"/>
                    </a:lnTo>
                    <a:lnTo>
                      <a:pt x="10769" y="19231"/>
                    </a:lnTo>
                    <a:lnTo>
                      <a:pt x="10000" y="19231"/>
                    </a:lnTo>
                    <a:close/>
                  </a:path>
                </a:pathLst>
              </a:custGeom>
              <a:solidFill>
                <a:srgbClr val="0000FF"/>
              </a:solidFill>
              <a:ln w="12065">
                <a:solidFill>
                  <a:srgbClr val="0000FF"/>
                </a:solidFill>
                <a:round/>
                <a:headEnd/>
                <a:tailEnd/>
              </a:ln>
            </p:spPr>
            <p:txBody>
              <a:bodyPr/>
              <a:lstStyle/>
              <a:p>
                <a:endParaRPr lang="en-US"/>
              </a:p>
            </p:txBody>
          </p:sp>
          <p:sp>
            <p:nvSpPr>
              <p:cNvPr id="339088" name="Freeform 103"/>
              <p:cNvSpPr>
                <a:spLocks/>
              </p:cNvSpPr>
              <p:nvPr/>
            </p:nvSpPr>
            <p:spPr bwMode="auto">
              <a:xfrm>
                <a:off x="5086" y="2854"/>
                <a:ext cx="17" cy="16"/>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00"/>
                    </a:moveTo>
                    <a:lnTo>
                      <a:pt x="10000" y="19200"/>
                    </a:lnTo>
                    <a:lnTo>
                      <a:pt x="8462" y="19200"/>
                    </a:lnTo>
                    <a:lnTo>
                      <a:pt x="7692" y="19200"/>
                    </a:lnTo>
                    <a:lnTo>
                      <a:pt x="6923" y="19200"/>
                    </a:lnTo>
                    <a:lnTo>
                      <a:pt x="5385" y="19200"/>
                    </a:lnTo>
                    <a:lnTo>
                      <a:pt x="5385" y="18400"/>
                    </a:lnTo>
                    <a:lnTo>
                      <a:pt x="4615" y="18400"/>
                    </a:lnTo>
                    <a:lnTo>
                      <a:pt x="3846" y="17600"/>
                    </a:lnTo>
                    <a:lnTo>
                      <a:pt x="3846" y="16000"/>
                    </a:lnTo>
                    <a:lnTo>
                      <a:pt x="2308" y="16000"/>
                    </a:lnTo>
                    <a:lnTo>
                      <a:pt x="2308" y="15200"/>
                    </a:lnTo>
                    <a:lnTo>
                      <a:pt x="1538" y="13600"/>
                    </a:lnTo>
                    <a:lnTo>
                      <a:pt x="1538" y="12800"/>
                    </a:lnTo>
                    <a:lnTo>
                      <a:pt x="1538" y="12000"/>
                    </a:lnTo>
                    <a:lnTo>
                      <a:pt x="1538" y="10400"/>
                    </a:lnTo>
                    <a:lnTo>
                      <a:pt x="0" y="9600"/>
                    </a:lnTo>
                    <a:lnTo>
                      <a:pt x="1538" y="9600"/>
                    </a:lnTo>
                    <a:lnTo>
                      <a:pt x="1538" y="8800"/>
                    </a:lnTo>
                    <a:lnTo>
                      <a:pt x="1538" y="7200"/>
                    </a:lnTo>
                    <a:lnTo>
                      <a:pt x="1538" y="6400"/>
                    </a:lnTo>
                    <a:lnTo>
                      <a:pt x="2308" y="5600"/>
                    </a:lnTo>
                    <a:lnTo>
                      <a:pt x="2308" y="4000"/>
                    </a:lnTo>
                    <a:lnTo>
                      <a:pt x="3846" y="4000"/>
                    </a:lnTo>
                    <a:lnTo>
                      <a:pt x="3846" y="3200"/>
                    </a:lnTo>
                    <a:lnTo>
                      <a:pt x="3846" y="2400"/>
                    </a:lnTo>
                    <a:lnTo>
                      <a:pt x="4615" y="2400"/>
                    </a:lnTo>
                    <a:lnTo>
                      <a:pt x="5385" y="2400"/>
                    </a:lnTo>
                    <a:lnTo>
                      <a:pt x="5385" y="800"/>
                    </a:lnTo>
                    <a:lnTo>
                      <a:pt x="6923" y="800"/>
                    </a:lnTo>
                    <a:lnTo>
                      <a:pt x="7692" y="800"/>
                    </a:lnTo>
                    <a:lnTo>
                      <a:pt x="8462" y="800"/>
                    </a:lnTo>
                    <a:lnTo>
                      <a:pt x="10000" y="800"/>
                    </a:lnTo>
                    <a:lnTo>
                      <a:pt x="10000" y="0"/>
                    </a:lnTo>
                    <a:lnTo>
                      <a:pt x="10769" y="800"/>
                    </a:lnTo>
                    <a:lnTo>
                      <a:pt x="11538" y="800"/>
                    </a:lnTo>
                    <a:lnTo>
                      <a:pt x="13077" y="800"/>
                    </a:lnTo>
                    <a:lnTo>
                      <a:pt x="13846" y="800"/>
                    </a:lnTo>
                    <a:lnTo>
                      <a:pt x="14615" y="800"/>
                    </a:lnTo>
                    <a:lnTo>
                      <a:pt x="16154" y="2400"/>
                    </a:lnTo>
                    <a:lnTo>
                      <a:pt x="16923" y="2400"/>
                    </a:lnTo>
                    <a:lnTo>
                      <a:pt x="18462" y="3200"/>
                    </a:lnTo>
                    <a:lnTo>
                      <a:pt x="18462" y="4000"/>
                    </a:lnTo>
                    <a:lnTo>
                      <a:pt x="19231" y="5600"/>
                    </a:lnTo>
                    <a:lnTo>
                      <a:pt x="19231" y="6400"/>
                    </a:lnTo>
                    <a:lnTo>
                      <a:pt x="19231" y="7200"/>
                    </a:lnTo>
                    <a:lnTo>
                      <a:pt x="19231" y="8800"/>
                    </a:lnTo>
                    <a:lnTo>
                      <a:pt x="19231" y="9600"/>
                    </a:lnTo>
                    <a:lnTo>
                      <a:pt x="19231" y="10400"/>
                    </a:lnTo>
                    <a:lnTo>
                      <a:pt x="19231" y="12000"/>
                    </a:lnTo>
                    <a:lnTo>
                      <a:pt x="19231" y="12800"/>
                    </a:lnTo>
                    <a:lnTo>
                      <a:pt x="19231" y="13600"/>
                    </a:lnTo>
                    <a:lnTo>
                      <a:pt x="19231" y="15200"/>
                    </a:lnTo>
                    <a:lnTo>
                      <a:pt x="18462" y="16000"/>
                    </a:lnTo>
                    <a:lnTo>
                      <a:pt x="18462" y="17600"/>
                    </a:lnTo>
                    <a:lnTo>
                      <a:pt x="16923" y="17600"/>
                    </a:lnTo>
                    <a:lnTo>
                      <a:pt x="16923" y="18400"/>
                    </a:lnTo>
                    <a:lnTo>
                      <a:pt x="16154" y="18400"/>
                    </a:lnTo>
                    <a:lnTo>
                      <a:pt x="14615" y="19200"/>
                    </a:lnTo>
                    <a:lnTo>
                      <a:pt x="13846" y="19200"/>
                    </a:lnTo>
                    <a:lnTo>
                      <a:pt x="13077" y="19200"/>
                    </a:lnTo>
                    <a:lnTo>
                      <a:pt x="11538" y="19200"/>
                    </a:lnTo>
                    <a:lnTo>
                      <a:pt x="10769" y="19200"/>
                    </a:lnTo>
                    <a:lnTo>
                      <a:pt x="10000" y="19200"/>
                    </a:lnTo>
                    <a:close/>
                  </a:path>
                </a:pathLst>
              </a:custGeom>
              <a:solidFill>
                <a:srgbClr val="0000FF"/>
              </a:solidFill>
              <a:ln w="0">
                <a:solidFill>
                  <a:srgbClr val="0000FF"/>
                </a:solidFill>
                <a:round/>
                <a:headEnd/>
                <a:tailEnd/>
              </a:ln>
            </p:spPr>
            <p:txBody>
              <a:bodyPr/>
              <a:lstStyle/>
              <a:p>
                <a:endParaRPr lang="en-US"/>
              </a:p>
            </p:txBody>
          </p:sp>
          <p:sp>
            <p:nvSpPr>
              <p:cNvPr id="339089" name="Freeform 104"/>
              <p:cNvSpPr>
                <a:spLocks/>
              </p:cNvSpPr>
              <p:nvPr/>
            </p:nvSpPr>
            <p:spPr bwMode="auto">
              <a:xfrm>
                <a:off x="5086" y="2854"/>
                <a:ext cx="17" cy="16"/>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00"/>
                    </a:moveTo>
                    <a:lnTo>
                      <a:pt x="10000" y="19200"/>
                    </a:lnTo>
                    <a:lnTo>
                      <a:pt x="8462" y="19200"/>
                    </a:lnTo>
                    <a:lnTo>
                      <a:pt x="7692" y="19200"/>
                    </a:lnTo>
                    <a:lnTo>
                      <a:pt x="6923" y="19200"/>
                    </a:lnTo>
                    <a:lnTo>
                      <a:pt x="5385" y="19200"/>
                    </a:lnTo>
                    <a:lnTo>
                      <a:pt x="5385" y="18400"/>
                    </a:lnTo>
                    <a:lnTo>
                      <a:pt x="4615" y="18400"/>
                    </a:lnTo>
                    <a:lnTo>
                      <a:pt x="3846" y="17600"/>
                    </a:lnTo>
                    <a:lnTo>
                      <a:pt x="3846" y="16000"/>
                    </a:lnTo>
                    <a:lnTo>
                      <a:pt x="2308" y="16000"/>
                    </a:lnTo>
                    <a:lnTo>
                      <a:pt x="2308" y="15200"/>
                    </a:lnTo>
                    <a:lnTo>
                      <a:pt x="1538" y="13600"/>
                    </a:lnTo>
                    <a:lnTo>
                      <a:pt x="1538" y="12800"/>
                    </a:lnTo>
                    <a:lnTo>
                      <a:pt x="1538" y="12000"/>
                    </a:lnTo>
                    <a:lnTo>
                      <a:pt x="1538" y="10400"/>
                    </a:lnTo>
                    <a:lnTo>
                      <a:pt x="0" y="9600"/>
                    </a:lnTo>
                    <a:lnTo>
                      <a:pt x="1538" y="9600"/>
                    </a:lnTo>
                    <a:lnTo>
                      <a:pt x="1538" y="8800"/>
                    </a:lnTo>
                    <a:lnTo>
                      <a:pt x="1538" y="7200"/>
                    </a:lnTo>
                    <a:lnTo>
                      <a:pt x="1538" y="6400"/>
                    </a:lnTo>
                    <a:lnTo>
                      <a:pt x="2308" y="5600"/>
                    </a:lnTo>
                    <a:lnTo>
                      <a:pt x="2308" y="4000"/>
                    </a:lnTo>
                    <a:lnTo>
                      <a:pt x="3846" y="4000"/>
                    </a:lnTo>
                    <a:lnTo>
                      <a:pt x="3846" y="3200"/>
                    </a:lnTo>
                    <a:lnTo>
                      <a:pt x="3846" y="2400"/>
                    </a:lnTo>
                    <a:lnTo>
                      <a:pt x="4615" y="2400"/>
                    </a:lnTo>
                    <a:lnTo>
                      <a:pt x="5385" y="2400"/>
                    </a:lnTo>
                    <a:lnTo>
                      <a:pt x="5385" y="800"/>
                    </a:lnTo>
                    <a:lnTo>
                      <a:pt x="6923" y="800"/>
                    </a:lnTo>
                    <a:lnTo>
                      <a:pt x="7692" y="800"/>
                    </a:lnTo>
                    <a:lnTo>
                      <a:pt x="8462" y="800"/>
                    </a:lnTo>
                    <a:lnTo>
                      <a:pt x="10000" y="800"/>
                    </a:lnTo>
                    <a:lnTo>
                      <a:pt x="10000" y="0"/>
                    </a:lnTo>
                    <a:lnTo>
                      <a:pt x="10769" y="800"/>
                    </a:lnTo>
                    <a:lnTo>
                      <a:pt x="11538" y="800"/>
                    </a:lnTo>
                    <a:lnTo>
                      <a:pt x="13077" y="800"/>
                    </a:lnTo>
                    <a:lnTo>
                      <a:pt x="13846" y="800"/>
                    </a:lnTo>
                    <a:lnTo>
                      <a:pt x="14615" y="800"/>
                    </a:lnTo>
                    <a:lnTo>
                      <a:pt x="16154" y="2400"/>
                    </a:lnTo>
                    <a:lnTo>
                      <a:pt x="16923" y="2400"/>
                    </a:lnTo>
                    <a:lnTo>
                      <a:pt x="18462" y="3200"/>
                    </a:lnTo>
                    <a:lnTo>
                      <a:pt x="18462" y="4000"/>
                    </a:lnTo>
                    <a:lnTo>
                      <a:pt x="19231" y="5600"/>
                    </a:lnTo>
                    <a:lnTo>
                      <a:pt x="19231" y="6400"/>
                    </a:lnTo>
                    <a:lnTo>
                      <a:pt x="19231" y="7200"/>
                    </a:lnTo>
                    <a:lnTo>
                      <a:pt x="19231" y="8800"/>
                    </a:lnTo>
                    <a:lnTo>
                      <a:pt x="19231" y="9600"/>
                    </a:lnTo>
                    <a:lnTo>
                      <a:pt x="19231" y="10400"/>
                    </a:lnTo>
                    <a:lnTo>
                      <a:pt x="19231" y="12000"/>
                    </a:lnTo>
                    <a:lnTo>
                      <a:pt x="19231" y="12800"/>
                    </a:lnTo>
                    <a:lnTo>
                      <a:pt x="19231" y="13600"/>
                    </a:lnTo>
                    <a:lnTo>
                      <a:pt x="19231" y="15200"/>
                    </a:lnTo>
                    <a:lnTo>
                      <a:pt x="18462" y="16000"/>
                    </a:lnTo>
                    <a:lnTo>
                      <a:pt x="18462" y="17600"/>
                    </a:lnTo>
                    <a:lnTo>
                      <a:pt x="16923" y="17600"/>
                    </a:lnTo>
                    <a:lnTo>
                      <a:pt x="16923" y="18400"/>
                    </a:lnTo>
                    <a:lnTo>
                      <a:pt x="16154" y="18400"/>
                    </a:lnTo>
                    <a:lnTo>
                      <a:pt x="14615" y="19200"/>
                    </a:lnTo>
                    <a:lnTo>
                      <a:pt x="13846" y="19200"/>
                    </a:lnTo>
                    <a:lnTo>
                      <a:pt x="13077" y="19200"/>
                    </a:lnTo>
                    <a:lnTo>
                      <a:pt x="11538" y="19200"/>
                    </a:lnTo>
                    <a:lnTo>
                      <a:pt x="10769" y="19200"/>
                    </a:lnTo>
                    <a:lnTo>
                      <a:pt x="10000" y="19200"/>
                    </a:lnTo>
                    <a:close/>
                  </a:path>
                </a:pathLst>
              </a:custGeom>
              <a:solidFill>
                <a:srgbClr val="0000FF"/>
              </a:solidFill>
              <a:ln w="12065">
                <a:solidFill>
                  <a:srgbClr val="0000FF"/>
                </a:solidFill>
                <a:round/>
                <a:headEnd/>
                <a:tailEnd/>
              </a:ln>
            </p:spPr>
            <p:txBody>
              <a:bodyPr/>
              <a:lstStyle/>
              <a:p>
                <a:endParaRPr lang="en-US"/>
              </a:p>
            </p:txBody>
          </p:sp>
          <p:sp>
            <p:nvSpPr>
              <p:cNvPr id="339090" name="Freeform 105"/>
              <p:cNvSpPr>
                <a:spLocks/>
              </p:cNvSpPr>
              <p:nvPr/>
            </p:nvSpPr>
            <p:spPr bwMode="auto">
              <a:xfrm>
                <a:off x="5086" y="3424"/>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8462"/>
                    </a:lnTo>
                    <a:lnTo>
                      <a:pt x="4615" y="18462"/>
                    </a:lnTo>
                    <a:lnTo>
                      <a:pt x="3846" y="16923"/>
                    </a:lnTo>
                    <a:lnTo>
                      <a:pt x="3846"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923"/>
                    </a:lnTo>
                    <a:lnTo>
                      <a:pt x="2308" y="5385"/>
                    </a:lnTo>
                    <a:lnTo>
                      <a:pt x="2308" y="4615"/>
                    </a:lnTo>
                    <a:lnTo>
                      <a:pt x="3846" y="4615"/>
                    </a:lnTo>
                    <a:lnTo>
                      <a:pt x="3846" y="3846"/>
                    </a:lnTo>
                    <a:lnTo>
                      <a:pt x="3846"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8462" y="3846"/>
                    </a:lnTo>
                    <a:lnTo>
                      <a:pt x="18462" y="4615"/>
                    </a:lnTo>
                    <a:lnTo>
                      <a:pt x="19231" y="5385"/>
                    </a:lnTo>
                    <a:lnTo>
                      <a:pt x="19231" y="6923"/>
                    </a:lnTo>
                    <a:lnTo>
                      <a:pt x="19231" y="7692"/>
                    </a:lnTo>
                    <a:lnTo>
                      <a:pt x="19231" y="8462"/>
                    </a:lnTo>
                    <a:lnTo>
                      <a:pt x="19231" y="10000"/>
                    </a:lnTo>
                    <a:lnTo>
                      <a:pt x="19231" y="10769"/>
                    </a:lnTo>
                    <a:lnTo>
                      <a:pt x="19231" y="11538"/>
                    </a:lnTo>
                    <a:lnTo>
                      <a:pt x="19231" y="13077"/>
                    </a:lnTo>
                    <a:lnTo>
                      <a:pt x="19231" y="13846"/>
                    </a:lnTo>
                    <a:lnTo>
                      <a:pt x="19231" y="14615"/>
                    </a:lnTo>
                    <a:lnTo>
                      <a:pt x="18462" y="16154"/>
                    </a:lnTo>
                    <a:lnTo>
                      <a:pt x="18462" y="16923"/>
                    </a:lnTo>
                    <a:lnTo>
                      <a:pt x="16923" y="16923"/>
                    </a:lnTo>
                    <a:lnTo>
                      <a:pt x="16923" y="18462"/>
                    </a:lnTo>
                    <a:lnTo>
                      <a:pt x="16154" y="18462"/>
                    </a:lnTo>
                    <a:lnTo>
                      <a:pt x="14615" y="19231"/>
                    </a:lnTo>
                    <a:lnTo>
                      <a:pt x="13846" y="19231"/>
                    </a:lnTo>
                    <a:lnTo>
                      <a:pt x="13077" y="19231"/>
                    </a:lnTo>
                    <a:lnTo>
                      <a:pt x="11538" y="19231"/>
                    </a:lnTo>
                    <a:lnTo>
                      <a:pt x="10769" y="19231"/>
                    </a:lnTo>
                    <a:lnTo>
                      <a:pt x="10000" y="19231"/>
                    </a:lnTo>
                    <a:close/>
                  </a:path>
                </a:pathLst>
              </a:custGeom>
              <a:solidFill>
                <a:srgbClr val="0000FF"/>
              </a:solidFill>
              <a:ln w="0">
                <a:solidFill>
                  <a:srgbClr val="0000FF"/>
                </a:solidFill>
                <a:round/>
                <a:headEnd/>
                <a:tailEnd/>
              </a:ln>
            </p:spPr>
            <p:txBody>
              <a:bodyPr/>
              <a:lstStyle/>
              <a:p>
                <a:endParaRPr lang="en-US"/>
              </a:p>
            </p:txBody>
          </p:sp>
          <p:sp>
            <p:nvSpPr>
              <p:cNvPr id="339091" name="Freeform 106"/>
              <p:cNvSpPr>
                <a:spLocks/>
              </p:cNvSpPr>
              <p:nvPr/>
            </p:nvSpPr>
            <p:spPr bwMode="auto">
              <a:xfrm>
                <a:off x="5086" y="3424"/>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8462"/>
                    </a:lnTo>
                    <a:lnTo>
                      <a:pt x="4615" y="18462"/>
                    </a:lnTo>
                    <a:lnTo>
                      <a:pt x="3846" y="16923"/>
                    </a:lnTo>
                    <a:lnTo>
                      <a:pt x="3846"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923"/>
                    </a:lnTo>
                    <a:lnTo>
                      <a:pt x="2308" y="5385"/>
                    </a:lnTo>
                    <a:lnTo>
                      <a:pt x="2308" y="4615"/>
                    </a:lnTo>
                    <a:lnTo>
                      <a:pt x="3846" y="4615"/>
                    </a:lnTo>
                    <a:lnTo>
                      <a:pt x="3846" y="3846"/>
                    </a:lnTo>
                    <a:lnTo>
                      <a:pt x="3846"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8462" y="3846"/>
                    </a:lnTo>
                    <a:lnTo>
                      <a:pt x="18462" y="4615"/>
                    </a:lnTo>
                    <a:lnTo>
                      <a:pt x="19231" y="5385"/>
                    </a:lnTo>
                    <a:lnTo>
                      <a:pt x="19231" y="6923"/>
                    </a:lnTo>
                    <a:lnTo>
                      <a:pt x="19231" y="7692"/>
                    </a:lnTo>
                    <a:lnTo>
                      <a:pt x="19231" y="8462"/>
                    </a:lnTo>
                    <a:lnTo>
                      <a:pt x="19231" y="10000"/>
                    </a:lnTo>
                    <a:lnTo>
                      <a:pt x="19231" y="10769"/>
                    </a:lnTo>
                    <a:lnTo>
                      <a:pt x="19231" y="11538"/>
                    </a:lnTo>
                    <a:lnTo>
                      <a:pt x="19231" y="13077"/>
                    </a:lnTo>
                    <a:lnTo>
                      <a:pt x="19231" y="13846"/>
                    </a:lnTo>
                    <a:lnTo>
                      <a:pt x="19231" y="14615"/>
                    </a:lnTo>
                    <a:lnTo>
                      <a:pt x="18462" y="16154"/>
                    </a:lnTo>
                    <a:lnTo>
                      <a:pt x="18462" y="16923"/>
                    </a:lnTo>
                    <a:lnTo>
                      <a:pt x="16923" y="16923"/>
                    </a:lnTo>
                    <a:lnTo>
                      <a:pt x="16923" y="18462"/>
                    </a:lnTo>
                    <a:lnTo>
                      <a:pt x="16154" y="18462"/>
                    </a:lnTo>
                    <a:lnTo>
                      <a:pt x="14615" y="19231"/>
                    </a:lnTo>
                    <a:lnTo>
                      <a:pt x="13846" y="19231"/>
                    </a:lnTo>
                    <a:lnTo>
                      <a:pt x="13077" y="19231"/>
                    </a:lnTo>
                    <a:lnTo>
                      <a:pt x="11538" y="19231"/>
                    </a:lnTo>
                    <a:lnTo>
                      <a:pt x="10769" y="19231"/>
                    </a:lnTo>
                    <a:lnTo>
                      <a:pt x="10000" y="19231"/>
                    </a:lnTo>
                    <a:close/>
                  </a:path>
                </a:pathLst>
              </a:custGeom>
              <a:solidFill>
                <a:srgbClr val="0000FF"/>
              </a:solidFill>
              <a:ln w="12065">
                <a:solidFill>
                  <a:srgbClr val="0000FF"/>
                </a:solidFill>
                <a:round/>
                <a:headEnd/>
                <a:tailEnd/>
              </a:ln>
            </p:spPr>
            <p:txBody>
              <a:bodyPr/>
              <a:lstStyle/>
              <a:p>
                <a:endParaRPr lang="en-US"/>
              </a:p>
            </p:txBody>
          </p:sp>
          <p:sp>
            <p:nvSpPr>
              <p:cNvPr id="339092" name="Freeform 107"/>
              <p:cNvSpPr>
                <a:spLocks/>
              </p:cNvSpPr>
              <p:nvPr/>
            </p:nvSpPr>
            <p:spPr bwMode="auto">
              <a:xfrm>
                <a:off x="5227" y="2854"/>
                <a:ext cx="16" cy="16"/>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800" y="19200"/>
                    </a:lnTo>
                    <a:lnTo>
                      <a:pt x="7200" y="19200"/>
                    </a:lnTo>
                    <a:lnTo>
                      <a:pt x="6400" y="19200"/>
                    </a:lnTo>
                    <a:lnTo>
                      <a:pt x="5600" y="19200"/>
                    </a:lnTo>
                    <a:lnTo>
                      <a:pt x="5600" y="18400"/>
                    </a:lnTo>
                    <a:lnTo>
                      <a:pt x="4000" y="18400"/>
                    </a:lnTo>
                    <a:lnTo>
                      <a:pt x="3200" y="17600"/>
                    </a:lnTo>
                    <a:lnTo>
                      <a:pt x="3200" y="16000"/>
                    </a:lnTo>
                    <a:lnTo>
                      <a:pt x="2400" y="16000"/>
                    </a:lnTo>
                    <a:lnTo>
                      <a:pt x="2400" y="15200"/>
                    </a:lnTo>
                    <a:lnTo>
                      <a:pt x="800" y="13600"/>
                    </a:lnTo>
                    <a:lnTo>
                      <a:pt x="800" y="12800"/>
                    </a:lnTo>
                    <a:lnTo>
                      <a:pt x="800" y="12000"/>
                    </a:lnTo>
                    <a:lnTo>
                      <a:pt x="800" y="10400"/>
                    </a:lnTo>
                    <a:lnTo>
                      <a:pt x="0" y="9600"/>
                    </a:lnTo>
                    <a:lnTo>
                      <a:pt x="800" y="9600"/>
                    </a:lnTo>
                    <a:lnTo>
                      <a:pt x="800" y="8800"/>
                    </a:lnTo>
                    <a:lnTo>
                      <a:pt x="800" y="7200"/>
                    </a:lnTo>
                    <a:lnTo>
                      <a:pt x="800" y="6400"/>
                    </a:lnTo>
                    <a:lnTo>
                      <a:pt x="2400" y="5600"/>
                    </a:lnTo>
                    <a:lnTo>
                      <a:pt x="2400" y="4000"/>
                    </a:lnTo>
                    <a:lnTo>
                      <a:pt x="3200" y="4000"/>
                    </a:lnTo>
                    <a:lnTo>
                      <a:pt x="3200" y="3200"/>
                    </a:lnTo>
                    <a:lnTo>
                      <a:pt x="3200" y="2400"/>
                    </a:lnTo>
                    <a:lnTo>
                      <a:pt x="4000" y="2400"/>
                    </a:lnTo>
                    <a:lnTo>
                      <a:pt x="5600" y="2400"/>
                    </a:lnTo>
                    <a:lnTo>
                      <a:pt x="5600" y="800"/>
                    </a:lnTo>
                    <a:lnTo>
                      <a:pt x="6400" y="800"/>
                    </a:lnTo>
                    <a:lnTo>
                      <a:pt x="7200" y="800"/>
                    </a:lnTo>
                    <a:lnTo>
                      <a:pt x="8800" y="800"/>
                    </a:lnTo>
                    <a:lnTo>
                      <a:pt x="9600" y="800"/>
                    </a:lnTo>
                    <a:lnTo>
                      <a:pt x="9600" y="0"/>
                    </a:lnTo>
                    <a:lnTo>
                      <a:pt x="11200" y="800"/>
                    </a:lnTo>
                    <a:lnTo>
                      <a:pt x="12000" y="800"/>
                    </a:lnTo>
                    <a:lnTo>
                      <a:pt x="12800" y="800"/>
                    </a:lnTo>
                    <a:lnTo>
                      <a:pt x="14400" y="800"/>
                    </a:lnTo>
                    <a:lnTo>
                      <a:pt x="15200" y="800"/>
                    </a:lnTo>
                    <a:lnTo>
                      <a:pt x="16000" y="2400"/>
                    </a:lnTo>
                    <a:lnTo>
                      <a:pt x="17600" y="2400"/>
                    </a:lnTo>
                    <a:lnTo>
                      <a:pt x="18400" y="3200"/>
                    </a:lnTo>
                    <a:lnTo>
                      <a:pt x="18400" y="4000"/>
                    </a:lnTo>
                    <a:lnTo>
                      <a:pt x="19200" y="5600"/>
                    </a:lnTo>
                    <a:lnTo>
                      <a:pt x="19200" y="6400"/>
                    </a:lnTo>
                    <a:lnTo>
                      <a:pt x="19200" y="7200"/>
                    </a:lnTo>
                    <a:lnTo>
                      <a:pt x="19200" y="8800"/>
                    </a:lnTo>
                    <a:lnTo>
                      <a:pt x="19200" y="9600"/>
                    </a:lnTo>
                    <a:lnTo>
                      <a:pt x="19200" y="10400"/>
                    </a:lnTo>
                    <a:lnTo>
                      <a:pt x="19200" y="12000"/>
                    </a:lnTo>
                    <a:lnTo>
                      <a:pt x="19200" y="12800"/>
                    </a:lnTo>
                    <a:lnTo>
                      <a:pt x="19200" y="13600"/>
                    </a:lnTo>
                    <a:lnTo>
                      <a:pt x="19200" y="15200"/>
                    </a:lnTo>
                    <a:lnTo>
                      <a:pt x="18400" y="16000"/>
                    </a:lnTo>
                    <a:lnTo>
                      <a:pt x="18400" y="17600"/>
                    </a:lnTo>
                    <a:lnTo>
                      <a:pt x="17600" y="17600"/>
                    </a:lnTo>
                    <a:lnTo>
                      <a:pt x="17600" y="18400"/>
                    </a:lnTo>
                    <a:lnTo>
                      <a:pt x="16000" y="18400"/>
                    </a:lnTo>
                    <a:lnTo>
                      <a:pt x="15200" y="19200"/>
                    </a:lnTo>
                    <a:lnTo>
                      <a:pt x="14400" y="19200"/>
                    </a:lnTo>
                    <a:lnTo>
                      <a:pt x="12800" y="19200"/>
                    </a:lnTo>
                    <a:lnTo>
                      <a:pt x="12000" y="19200"/>
                    </a:lnTo>
                    <a:lnTo>
                      <a:pt x="11200" y="19200"/>
                    </a:lnTo>
                    <a:lnTo>
                      <a:pt x="9600" y="19200"/>
                    </a:lnTo>
                    <a:close/>
                  </a:path>
                </a:pathLst>
              </a:custGeom>
              <a:solidFill>
                <a:srgbClr val="0000FF"/>
              </a:solidFill>
              <a:ln w="0">
                <a:solidFill>
                  <a:srgbClr val="0000FF"/>
                </a:solidFill>
                <a:round/>
                <a:headEnd/>
                <a:tailEnd/>
              </a:ln>
            </p:spPr>
            <p:txBody>
              <a:bodyPr/>
              <a:lstStyle/>
              <a:p>
                <a:endParaRPr lang="en-US"/>
              </a:p>
            </p:txBody>
          </p:sp>
          <p:sp>
            <p:nvSpPr>
              <p:cNvPr id="339093" name="Freeform 108"/>
              <p:cNvSpPr>
                <a:spLocks/>
              </p:cNvSpPr>
              <p:nvPr/>
            </p:nvSpPr>
            <p:spPr bwMode="auto">
              <a:xfrm>
                <a:off x="5227" y="2854"/>
                <a:ext cx="16" cy="16"/>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800" y="19200"/>
                    </a:lnTo>
                    <a:lnTo>
                      <a:pt x="7200" y="19200"/>
                    </a:lnTo>
                    <a:lnTo>
                      <a:pt x="6400" y="19200"/>
                    </a:lnTo>
                    <a:lnTo>
                      <a:pt x="5600" y="19200"/>
                    </a:lnTo>
                    <a:lnTo>
                      <a:pt x="5600" y="18400"/>
                    </a:lnTo>
                    <a:lnTo>
                      <a:pt x="4000" y="18400"/>
                    </a:lnTo>
                    <a:lnTo>
                      <a:pt x="3200" y="17600"/>
                    </a:lnTo>
                    <a:lnTo>
                      <a:pt x="3200" y="16000"/>
                    </a:lnTo>
                    <a:lnTo>
                      <a:pt x="2400" y="16000"/>
                    </a:lnTo>
                    <a:lnTo>
                      <a:pt x="2400" y="15200"/>
                    </a:lnTo>
                    <a:lnTo>
                      <a:pt x="800" y="13600"/>
                    </a:lnTo>
                    <a:lnTo>
                      <a:pt x="800" y="12800"/>
                    </a:lnTo>
                    <a:lnTo>
                      <a:pt x="800" y="12000"/>
                    </a:lnTo>
                    <a:lnTo>
                      <a:pt x="800" y="10400"/>
                    </a:lnTo>
                    <a:lnTo>
                      <a:pt x="0" y="9600"/>
                    </a:lnTo>
                    <a:lnTo>
                      <a:pt x="800" y="9600"/>
                    </a:lnTo>
                    <a:lnTo>
                      <a:pt x="800" y="8800"/>
                    </a:lnTo>
                    <a:lnTo>
                      <a:pt x="800" y="7200"/>
                    </a:lnTo>
                    <a:lnTo>
                      <a:pt x="800" y="6400"/>
                    </a:lnTo>
                    <a:lnTo>
                      <a:pt x="2400" y="5600"/>
                    </a:lnTo>
                    <a:lnTo>
                      <a:pt x="2400" y="4000"/>
                    </a:lnTo>
                    <a:lnTo>
                      <a:pt x="3200" y="4000"/>
                    </a:lnTo>
                    <a:lnTo>
                      <a:pt x="3200" y="3200"/>
                    </a:lnTo>
                    <a:lnTo>
                      <a:pt x="3200" y="2400"/>
                    </a:lnTo>
                    <a:lnTo>
                      <a:pt x="4000" y="2400"/>
                    </a:lnTo>
                    <a:lnTo>
                      <a:pt x="5600" y="2400"/>
                    </a:lnTo>
                    <a:lnTo>
                      <a:pt x="5600" y="800"/>
                    </a:lnTo>
                    <a:lnTo>
                      <a:pt x="6400" y="800"/>
                    </a:lnTo>
                    <a:lnTo>
                      <a:pt x="7200" y="800"/>
                    </a:lnTo>
                    <a:lnTo>
                      <a:pt x="8800" y="800"/>
                    </a:lnTo>
                    <a:lnTo>
                      <a:pt x="9600" y="800"/>
                    </a:lnTo>
                    <a:lnTo>
                      <a:pt x="9600" y="0"/>
                    </a:lnTo>
                    <a:lnTo>
                      <a:pt x="11200" y="800"/>
                    </a:lnTo>
                    <a:lnTo>
                      <a:pt x="12000" y="800"/>
                    </a:lnTo>
                    <a:lnTo>
                      <a:pt x="12800" y="800"/>
                    </a:lnTo>
                    <a:lnTo>
                      <a:pt x="14400" y="800"/>
                    </a:lnTo>
                    <a:lnTo>
                      <a:pt x="15200" y="800"/>
                    </a:lnTo>
                    <a:lnTo>
                      <a:pt x="16000" y="2400"/>
                    </a:lnTo>
                    <a:lnTo>
                      <a:pt x="17600" y="2400"/>
                    </a:lnTo>
                    <a:lnTo>
                      <a:pt x="18400" y="3200"/>
                    </a:lnTo>
                    <a:lnTo>
                      <a:pt x="18400" y="4000"/>
                    </a:lnTo>
                    <a:lnTo>
                      <a:pt x="19200" y="5600"/>
                    </a:lnTo>
                    <a:lnTo>
                      <a:pt x="19200" y="6400"/>
                    </a:lnTo>
                    <a:lnTo>
                      <a:pt x="19200" y="7200"/>
                    </a:lnTo>
                    <a:lnTo>
                      <a:pt x="19200" y="8800"/>
                    </a:lnTo>
                    <a:lnTo>
                      <a:pt x="19200" y="9600"/>
                    </a:lnTo>
                    <a:lnTo>
                      <a:pt x="19200" y="10400"/>
                    </a:lnTo>
                    <a:lnTo>
                      <a:pt x="19200" y="12000"/>
                    </a:lnTo>
                    <a:lnTo>
                      <a:pt x="19200" y="12800"/>
                    </a:lnTo>
                    <a:lnTo>
                      <a:pt x="19200" y="13600"/>
                    </a:lnTo>
                    <a:lnTo>
                      <a:pt x="19200" y="15200"/>
                    </a:lnTo>
                    <a:lnTo>
                      <a:pt x="18400" y="16000"/>
                    </a:lnTo>
                    <a:lnTo>
                      <a:pt x="18400" y="17600"/>
                    </a:lnTo>
                    <a:lnTo>
                      <a:pt x="17600" y="17600"/>
                    </a:lnTo>
                    <a:lnTo>
                      <a:pt x="17600" y="18400"/>
                    </a:lnTo>
                    <a:lnTo>
                      <a:pt x="16000" y="18400"/>
                    </a:lnTo>
                    <a:lnTo>
                      <a:pt x="15200" y="19200"/>
                    </a:lnTo>
                    <a:lnTo>
                      <a:pt x="14400" y="19200"/>
                    </a:lnTo>
                    <a:lnTo>
                      <a:pt x="12800" y="19200"/>
                    </a:lnTo>
                    <a:lnTo>
                      <a:pt x="12000" y="19200"/>
                    </a:lnTo>
                    <a:lnTo>
                      <a:pt x="11200" y="19200"/>
                    </a:lnTo>
                    <a:lnTo>
                      <a:pt x="9600" y="19200"/>
                    </a:lnTo>
                    <a:close/>
                  </a:path>
                </a:pathLst>
              </a:custGeom>
              <a:solidFill>
                <a:srgbClr val="0000FF"/>
              </a:solidFill>
              <a:ln w="12065">
                <a:solidFill>
                  <a:srgbClr val="0000FF"/>
                </a:solidFill>
                <a:round/>
                <a:headEnd/>
                <a:tailEnd/>
              </a:ln>
            </p:spPr>
            <p:txBody>
              <a:bodyPr/>
              <a:lstStyle/>
              <a:p>
                <a:endParaRPr lang="en-US"/>
              </a:p>
            </p:txBody>
          </p:sp>
          <p:sp>
            <p:nvSpPr>
              <p:cNvPr id="339094" name="Freeform 109"/>
              <p:cNvSpPr>
                <a:spLocks/>
              </p:cNvSpPr>
              <p:nvPr/>
            </p:nvSpPr>
            <p:spPr bwMode="auto">
              <a:xfrm>
                <a:off x="5227" y="3424"/>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5600" y="19231"/>
                    </a:lnTo>
                    <a:lnTo>
                      <a:pt x="5600" y="18462"/>
                    </a:lnTo>
                    <a:lnTo>
                      <a:pt x="4000" y="18462"/>
                    </a:lnTo>
                    <a:lnTo>
                      <a:pt x="3200" y="16923"/>
                    </a:lnTo>
                    <a:lnTo>
                      <a:pt x="3200" y="16154"/>
                    </a:lnTo>
                    <a:lnTo>
                      <a:pt x="2400" y="16154"/>
                    </a:lnTo>
                    <a:lnTo>
                      <a:pt x="2400" y="14615"/>
                    </a:lnTo>
                    <a:lnTo>
                      <a:pt x="800" y="13846"/>
                    </a:lnTo>
                    <a:lnTo>
                      <a:pt x="800" y="13077"/>
                    </a:lnTo>
                    <a:lnTo>
                      <a:pt x="800" y="11538"/>
                    </a:lnTo>
                    <a:lnTo>
                      <a:pt x="800" y="10769"/>
                    </a:lnTo>
                    <a:lnTo>
                      <a:pt x="0" y="10000"/>
                    </a:lnTo>
                    <a:lnTo>
                      <a:pt x="800" y="10000"/>
                    </a:lnTo>
                    <a:lnTo>
                      <a:pt x="800" y="8462"/>
                    </a:lnTo>
                    <a:lnTo>
                      <a:pt x="800" y="7692"/>
                    </a:lnTo>
                    <a:lnTo>
                      <a:pt x="800" y="6923"/>
                    </a:lnTo>
                    <a:lnTo>
                      <a:pt x="2400" y="5385"/>
                    </a:lnTo>
                    <a:lnTo>
                      <a:pt x="2400" y="4615"/>
                    </a:lnTo>
                    <a:lnTo>
                      <a:pt x="3200" y="4615"/>
                    </a:lnTo>
                    <a:lnTo>
                      <a:pt x="3200" y="3846"/>
                    </a:lnTo>
                    <a:lnTo>
                      <a:pt x="3200" y="2308"/>
                    </a:lnTo>
                    <a:lnTo>
                      <a:pt x="4000" y="2308"/>
                    </a:lnTo>
                    <a:lnTo>
                      <a:pt x="5600" y="2308"/>
                    </a:lnTo>
                    <a:lnTo>
                      <a:pt x="5600" y="1538"/>
                    </a:lnTo>
                    <a:lnTo>
                      <a:pt x="6400" y="1538"/>
                    </a:lnTo>
                    <a:lnTo>
                      <a:pt x="7200" y="1538"/>
                    </a:lnTo>
                    <a:lnTo>
                      <a:pt x="8800" y="1538"/>
                    </a:lnTo>
                    <a:lnTo>
                      <a:pt x="9600" y="1538"/>
                    </a:lnTo>
                    <a:lnTo>
                      <a:pt x="9600" y="0"/>
                    </a:lnTo>
                    <a:lnTo>
                      <a:pt x="11200" y="1538"/>
                    </a:lnTo>
                    <a:lnTo>
                      <a:pt x="12000" y="1538"/>
                    </a:lnTo>
                    <a:lnTo>
                      <a:pt x="12800" y="1538"/>
                    </a:lnTo>
                    <a:lnTo>
                      <a:pt x="14400" y="1538"/>
                    </a:lnTo>
                    <a:lnTo>
                      <a:pt x="15200" y="1538"/>
                    </a:lnTo>
                    <a:lnTo>
                      <a:pt x="16000" y="2308"/>
                    </a:lnTo>
                    <a:lnTo>
                      <a:pt x="17600" y="2308"/>
                    </a:lnTo>
                    <a:lnTo>
                      <a:pt x="18400" y="3846"/>
                    </a:lnTo>
                    <a:lnTo>
                      <a:pt x="18400" y="4615"/>
                    </a:lnTo>
                    <a:lnTo>
                      <a:pt x="19200" y="5385"/>
                    </a:lnTo>
                    <a:lnTo>
                      <a:pt x="19200" y="6923"/>
                    </a:lnTo>
                    <a:lnTo>
                      <a:pt x="19200" y="7692"/>
                    </a:lnTo>
                    <a:lnTo>
                      <a:pt x="19200" y="8462"/>
                    </a:lnTo>
                    <a:lnTo>
                      <a:pt x="19200" y="10000"/>
                    </a:lnTo>
                    <a:lnTo>
                      <a:pt x="19200" y="10769"/>
                    </a:lnTo>
                    <a:lnTo>
                      <a:pt x="19200" y="11538"/>
                    </a:lnTo>
                    <a:lnTo>
                      <a:pt x="19200" y="13077"/>
                    </a:lnTo>
                    <a:lnTo>
                      <a:pt x="19200" y="13846"/>
                    </a:lnTo>
                    <a:lnTo>
                      <a:pt x="19200" y="14615"/>
                    </a:lnTo>
                    <a:lnTo>
                      <a:pt x="18400" y="16154"/>
                    </a:lnTo>
                    <a:lnTo>
                      <a:pt x="18400" y="16923"/>
                    </a:lnTo>
                    <a:lnTo>
                      <a:pt x="17600" y="16923"/>
                    </a:lnTo>
                    <a:lnTo>
                      <a:pt x="17600" y="18462"/>
                    </a:lnTo>
                    <a:lnTo>
                      <a:pt x="16000" y="18462"/>
                    </a:lnTo>
                    <a:lnTo>
                      <a:pt x="15200" y="19231"/>
                    </a:lnTo>
                    <a:lnTo>
                      <a:pt x="14400" y="19231"/>
                    </a:lnTo>
                    <a:lnTo>
                      <a:pt x="12800" y="19231"/>
                    </a:lnTo>
                    <a:lnTo>
                      <a:pt x="12000" y="19231"/>
                    </a:lnTo>
                    <a:lnTo>
                      <a:pt x="11200" y="19231"/>
                    </a:lnTo>
                    <a:lnTo>
                      <a:pt x="9600" y="19231"/>
                    </a:lnTo>
                    <a:close/>
                  </a:path>
                </a:pathLst>
              </a:custGeom>
              <a:solidFill>
                <a:srgbClr val="0000FF"/>
              </a:solidFill>
              <a:ln w="0">
                <a:solidFill>
                  <a:srgbClr val="0000FF"/>
                </a:solidFill>
                <a:round/>
                <a:headEnd/>
                <a:tailEnd/>
              </a:ln>
            </p:spPr>
            <p:txBody>
              <a:bodyPr/>
              <a:lstStyle/>
              <a:p>
                <a:endParaRPr lang="en-US"/>
              </a:p>
            </p:txBody>
          </p:sp>
          <p:sp>
            <p:nvSpPr>
              <p:cNvPr id="339095" name="Freeform 110"/>
              <p:cNvSpPr>
                <a:spLocks/>
              </p:cNvSpPr>
              <p:nvPr/>
            </p:nvSpPr>
            <p:spPr bwMode="auto">
              <a:xfrm>
                <a:off x="5227" y="3424"/>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5600" y="19231"/>
                    </a:lnTo>
                    <a:lnTo>
                      <a:pt x="5600" y="18462"/>
                    </a:lnTo>
                    <a:lnTo>
                      <a:pt x="4000" y="18462"/>
                    </a:lnTo>
                    <a:lnTo>
                      <a:pt x="3200" y="16923"/>
                    </a:lnTo>
                    <a:lnTo>
                      <a:pt x="3200" y="16154"/>
                    </a:lnTo>
                    <a:lnTo>
                      <a:pt x="2400" y="16154"/>
                    </a:lnTo>
                    <a:lnTo>
                      <a:pt x="2400" y="14615"/>
                    </a:lnTo>
                    <a:lnTo>
                      <a:pt x="800" y="13846"/>
                    </a:lnTo>
                    <a:lnTo>
                      <a:pt x="800" y="13077"/>
                    </a:lnTo>
                    <a:lnTo>
                      <a:pt x="800" y="11538"/>
                    </a:lnTo>
                    <a:lnTo>
                      <a:pt x="800" y="10769"/>
                    </a:lnTo>
                    <a:lnTo>
                      <a:pt x="0" y="10000"/>
                    </a:lnTo>
                    <a:lnTo>
                      <a:pt x="800" y="10000"/>
                    </a:lnTo>
                    <a:lnTo>
                      <a:pt x="800" y="8462"/>
                    </a:lnTo>
                    <a:lnTo>
                      <a:pt x="800" y="7692"/>
                    </a:lnTo>
                    <a:lnTo>
                      <a:pt x="800" y="6923"/>
                    </a:lnTo>
                    <a:lnTo>
                      <a:pt x="2400" y="5385"/>
                    </a:lnTo>
                    <a:lnTo>
                      <a:pt x="2400" y="4615"/>
                    </a:lnTo>
                    <a:lnTo>
                      <a:pt x="3200" y="4615"/>
                    </a:lnTo>
                    <a:lnTo>
                      <a:pt x="3200" y="3846"/>
                    </a:lnTo>
                    <a:lnTo>
                      <a:pt x="3200" y="2308"/>
                    </a:lnTo>
                    <a:lnTo>
                      <a:pt x="4000" y="2308"/>
                    </a:lnTo>
                    <a:lnTo>
                      <a:pt x="5600" y="2308"/>
                    </a:lnTo>
                    <a:lnTo>
                      <a:pt x="5600" y="1538"/>
                    </a:lnTo>
                    <a:lnTo>
                      <a:pt x="6400" y="1538"/>
                    </a:lnTo>
                    <a:lnTo>
                      <a:pt x="7200" y="1538"/>
                    </a:lnTo>
                    <a:lnTo>
                      <a:pt x="8800" y="1538"/>
                    </a:lnTo>
                    <a:lnTo>
                      <a:pt x="9600" y="1538"/>
                    </a:lnTo>
                    <a:lnTo>
                      <a:pt x="9600" y="0"/>
                    </a:lnTo>
                    <a:lnTo>
                      <a:pt x="11200" y="1538"/>
                    </a:lnTo>
                    <a:lnTo>
                      <a:pt x="12000" y="1538"/>
                    </a:lnTo>
                    <a:lnTo>
                      <a:pt x="12800" y="1538"/>
                    </a:lnTo>
                    <a:lnTo>
                      <a:pt x="14400" y="1538"/>
                    </a:lnTo>
                    <a:lnTo>
                      <a:pt x="15200" y="1538"/>
                    </a:lnTo>
                    <a:lnTo>
                      <a:pt x="16000" y="2308"/>
                    </a:lnTo>
                    <a:lnTo>
                      <a:pt x="17600" y="2308"/>
                    </a:lnTo>
                    <a:lnTo>
                      <a:pt x="18400" y="3846"/>
                    </a:lnTo>
                    <a:lnTo>
                      <a:pt x="18400" y="4615"/>
                    </a:lnTo>
                    <a:lnTo>
                      <a:pt x="19200" y="5385"/>
                    </a:lnTo>
                    <a:lnTo>
                      <a:pt x="19200" y="6923"/>
                    </a:lnTo>
                    <a:lnTo>
                      <a:pt x="19200" y="7692"/>
                    </a:lnTo>
                    <a:lnTo>
                      <a:pt x="19200" y="8462"/>
                    </a:lnTo>
                    <a:lnTo>
                      <a:pt x="19200" y="10000"/>
                    </a:lnTo>
                    <a:lnTo>
                      <a:pt x="19200" y="10769"/>
                    </a:lnTo>
                    <a:lnTo>
                      <a:pt x="19200" y="11538"/>
                    </a:lnTo>
                    <a:lnTo>
                      <a:pt x="19200" y="13077"/>
                    </a:lnTo>
                    <a:lnTo>
                      <a:pt x="19200" y="13846"/>
                    </a:lnTo>
                    <a:lnTo>
                      <a:pt x="19200" y="14615"/>
                    </a:lnTo>
                    <a:lnTo>
                      <a:pt x="18400" y="16154"/>
                    </a:lnTo>
                    <a:lnTo>
                      <a:pt x="18400" y="16923"/>
                    </a:lnTo>
                    <a:lnTo>
                      <a:pt x="17600" y="16923"/>
                    </a:lnTo>
                    <a:lnTo>
                      <a:pt x="17600" y="18462"/>
                    </a:lnTo>
                    <a:lnTo>
                      <a:pt x="16000" y="18462"/>
                    </a:lnTo>
                    <a:lnTo>
                      <a:pt x="15200" y="19231"/>
                    </a:lnTo>
                    <a:lnTo>
                      <a:pt x="14400" y="19231"/>
                    </a:lnTo>
                    <a:lnTo>
                      <a:pt x="12800" y="19231"/>
                    </a:lnTo>
                    <a:lnTo>
                      <a:pt x="12000" y="19231"/>
                    </a:lnTo>
                    <a:lnTo>
                      <a:pt x="11200" y="19231"/>
                    </a:lnTo>
                    <a:lnTo>
                      <a:pt x="9600" y="19231"/>
                    </a:lnTo>
                    <a:close/>
                  </a:path>
                </a:pathLst>
              </a:custGeom>
              <a:solidFill>
                <a:srgbClr val="0000FF"/>
              </a:solidFill>
              <a:ln w="12065">
                <a:solidFill>
                  <a:srgbClr val="0000FF"/>
                </a:solidFill>
                <a:round/>
                <a:headEnd/>
                <a:tailEnd/>
              </a:ln>
            </p:spPr>
            <p:txBody>
              <a:bodyPr/>
              <a:lstStyle/>
              <a:p>
                <a:endParaRPr lang="en-US"/>
              </a:p>
            </p:txBody>
          </p:sp>
          <p:sp>
            <p:nvSpPr>
              <p:cNvPr id="339096" name="Freeform 111"/>
              <p:cNvSpPr>
                <a:spLocks/>
              </p:cNvSpPr>
              <p:nvPr/>
            </p:nvSpPr>
            <p:spPr bwMode="auto">
              <a:xfrm>
                <a:off x="5369" y="2854"/>
                <a:ext cx="16" cy="16"/>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800" y="19200"/>
                    </a:lnTo>
                    <a:lnTo>
                      <a:pt x="7200" y="19200"/>
                    </a:lnTo>
                    <a:lnTo>
                      <a:pt x="6400" y="19200"/>
                    </a:lnTo>
                    <a:lnTo>
                      <a:pt x="5600" y="19200"/>
                    </a:lnTo>
                    <a:lnTo>
                      <a:pt x="5600" y="18400"/>
                    </a:lnTo>
                    <a:lnTo>
                      <a:pt x="4000" y="18400"/>
                    </a:lnTo>
                    <a:lnTo>
                      <a:pt x="3200" y="17600"/>
                    </a:lnTo>
                    <a:lnTo>
                      <a:pt x="3200" y="16000"/>
                    </a:lnTo>
                    <a:lnTo>
                      <a:pt x="1600" y="16000"/>
                    </a:lnTo>
                    <a:lnTo>
                      <a:pt x="1600" y="15200"/>
                    </a:lnTo>
                    <a:lnTo>
                      <a:pt x="800" y="13600"/>
                    </a:lnTo>
                    <a:lnTo>
                      <a:pt x="800" y="12800"/>
                    </a:lnTo>
                    <a:lnTo>
                      <a:pt x="800" y="12000"/>
                    </a:lnTo>
                    <a:lnTo>
                      <a:pt x="800" y="10400"/>
                    </a:lnTo>
                    <a:lnTo>
                      <a:pt x="0" y="9600"/>
                    </a:lnTo>
                    <a:lnTo>
                      <a:pt x="800" y="9600"/>
                    </a:lnTo>
                    <a:lnTo>
                      <a:pt x="800" y="8800"/>
                    </a:lnTo>
                    <a:lnTo>
                      <a:pt x="800" y="7200"/>
                    </a:lnTo>
                    <a:lnTo>
                      <a:pt x="800" y="6400"/>
                    </a:lnTo>
                    <a:lnTo>
                      <a:pt x="1600" y="5600"/>
                    </a:lnTo>
                    <a:lnTo>
                      <a:pt x="1600" y="4000"/>
                    </a:lnTo>
                    <a:lnTo>
                      <a:pt x="3200" y="4000"/>
                    </a:lnTo>
                    <a:lnTo>
                      <a:pt x="3200" y="3200"/>
                    </a:lnTo>
                    <a:lnTo>
                      <a:pt x="3200" y="2400"/>
                    </a:lnTo>
                    <a:lnTo>
                      <a:pt x="4000" y="2400"/>
                    </a:lnTo>
                    <a:lnTo>
                      <a:pt x="5600" y="2400"/>
                    </a:lnTo>
                    <a:lnTo>
                      <a:pt x="5600" y="800"/>
                    </a:lnTo>
                    <a:lnTo>
                      <a:pt x="6400" y="800"/>
                    </a:lnTo>
                    <a:lnTo>
                      <a:pt x="7200" y="800"/>
                    </a:lnTo>
                    <a:lnTo>
                      <a:pt x="8800" y="800"/>
                    </a:lnTo>
                    <a:lnTo>
                      <a:pt x="9600" y="800"/>
                    </a:lnTo>
                    <a:lnTo>
                      <a:pt x="9600" y="0"/>
                    </a:lnTo>
                    <a:lnTo>
                      <a:pt x="10400" y="800"/>
                    </a:lnTo>
                    <a:lnTo>
                      <a:pt x="12000" y="800"/>
                    </a:lnTo>
                    <a:lnTo>
                      <a:pt x="12800" y="800"/>
                    </a:lnTo>
                    <a:lnTo>
                      <a:pt x="13600" y="800"/>
                    </a:lnTo>
                    <a:lnTo>
                      <a:pt x="15200" y="800"/>
                    </a:lnTo>
                    <a:lnTo>
                      <a:pt x="16000" y="2400"/>
                    </a:lnTo>
                    <a:lnTo>
                      <a:pt x="16800" y="2400"/>
                    </a:lnTo>
                    <a:lnTo>
                      <a:pt x="18400" y="3200"/>
                    </a:lnTo>
                    <a:lnTo>
                      <a:pt x="18400" y="4000"/>
                    </a:lnTo>
                    <a:lnTo>
                      <a:pt x="19200" y="5600"/>
                    </a:lnTo>
                    <a:lnTo>
                      <a:pt x="19200" y="6400"/>
                    </a:lnTo>
                    <a:lnTo>
                      <a:pt x="19200" y="7200"/>
                    </a:lnTo>
                    <a:lnTo>
                      <a:pt x="19200" y="8800"/>
                    </a:lnTo>
                    <a:lnTo>
                      <a:pt x="19200" y="9600"/>
                    </a:lnTo>
                    <a:lnTo>
                      <a:pt x="19200" y="10400"/>
                    </a:lnTo>
                    <a:lnTo>
                      <a:pt x="19200" y="12000"/>
                    </a:lnTo>
                    <a:lnTo>
                      <a:pt x="19200" y="12800"/>
                    </a:lnTo>
                    <a:lnTo>
                      <a:pt x="19200" y="13600"/>
                    </a:lnTo>
                    <a:lnTo>
                      <a:pt x="19200" y="15200"/>
                    </a:lnTo>
                    <a:lnTo>
                      <a:pt x="18400" y="16000"/>
                    </a:lnTo>
                    <a:lnTo>
                      <a:pt x="18400" y="17600"/>
                    </a:lnTo>
                    <a:lnTo>
                      <a:pt x="16800" y="17600"/>
                    </a:lnTo>
                    <a:lnTo>
                      <a:pt x="16800" y="18400"/>
                    </a:lnTo>
                    <a:lnTo>
                      <a:pt x="16000" y="18400"/>
                    </a:lnTo>
                    <a:lnTo>
                      <a:pt x="15200" y="19200"/>
                    </a:lnTo>
                    <a:lnTo>
                      <a:pt x="13600" y="19200"/>
                    </a:lnTo>
                    <a:lnTo>
                      <a:pt x="12800" y="19200"/>
                    </a:lnTo>
                    <a:lnTo>
                      <a:pt x="12000" y="19200"/>
                    </a:lnTo>
                    <a:lnTo>
                      <a:pt x="10400" y="19200"/>
                    </a:lnTo>
                    <a:lnTo>
                      <a:pt x="9600" y="19200"/>
                    </a:lnTo>
                    <a:close/>
                  </a:path>
                </a:pathLst>
              </a:custGeom>
              <a:solidFill>
                <a:srgbClr val="0000FF"/>
              </a:solidFill>
              <a:ln w="0">
                <a:solidFill>
                  <a:srgbClr val="0000FF"/>
                </a:solidFill>
                <a:round/>
                <a:headEnd/>
                <a:tailEnd/>
              </a:ln>
            </p:spPr>
            <p:txBody>
              <a:bodyPr/>
              <a:lstStyle/>
              <a:p>
                <a:endParaRPr lang="en-US"/>
              </a:p>
            </p:txBody>
          </p:sp>
          <p:sp>
            <p:nvSpPr>
              <p:cNvPr id="339097" name="Freeform 112"/>
              <p:cNvSpPr>
                <a:spLocks/>
              </p:cNvSpPr>
              <p:nvPr/>
            </p:nvSpPr>
            <p:spPr bwMode="auto">
              <a:xfrm>
                <a:off x="5369" y="2854"/>
                <a:ext cx="16" cy="16"/>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800" y="19200"/>
                    </a:lnTo>
                    <a:lnTo>
                      <a:pt x="7200" y="19200"/>
                    </a:lnTo>
                    <a:lnTo>
                      <a:pt x="6400" y="19200"/>
                    </a:lnTo>
                    <a:lnTo>
                      <a:pt x="5600" y="19200"/>
                    </a:lnTo>
                    <a:lnTo>
                      <a:pt x="5600" y="18400"/>
                    </a:lnTo>
                    <a:lnTo>
                      <a:pt x="4000" y="18400"/>
                    </a:lnTo>
                    <a:lnTo>
                      <a:pt x="3200" y="17600"/>
                    </a:lnTo>
                    <a:lnTo>
                      <a:pt x="3200" y="16000"/>
                    </a:lnTo>
                    <a:lnTo>
                      <a:pt x="1600" y="16000"/>
                    </a:lnTo>
                    <a:lnTo>
                      <a:pt x="1600" y="15200"/>
                    </a:lnTo>
                    <a:lnTo>
                      <a:pt x="800" y="13600"/>
                    </a:lnTo>
                    <a:lnTo>
                      <a:pt x="800" y="12800"/>
                    </a:lnTo>
                    <a:lnTo>
                      <a:pt x="800" y="12000"/>
                    </a:lnTo>
                    <a:lnTo>
                      <a:pt x="800" y="10400"/>
                    </a:lnTo>
                    <a:lnTo>
                      <a:pt x="0" y="9600"/>
                    </a:lnTo>
                    <a:lnTo>
                      <a:pt x="800" y="9600"/>
                    </a:lnTo>
                    <a:lnTo>
                      <a:pt x="800" y="8800"/>
                    </a:lnTo>
                    <a:lnTo>
                      <a:pt x="800" y="7200"/>
                    </a:lnTo>
                    <a:lnTo>
                      <a:pt x="800" y="6400"/>
                    </a:lnTo>
                    <a:lnTo>
                      <a:pt x="1600" y="5600"/>
                    </a:lnTo>
                    <a:lnTo>
                      <a:pt x="1600" y="4000"/>
                    </a:lnTo>
                    <a:lnTo>
                      <a:pt x="3200" y="4000"/>
                    </a:lnTo>
                    <a:lnTo>
                      <a:pt x="3200" y="3200"/>
                    </a:lnTo>
                    <a:lnTo>
                      <a:pt x="3200" y="2400"/>
                    </a:lnTo>
                    <a:lnTo>
                      <a:pt x="4000" y="2400"/>
                    </a:lnTo>
                    <a:lnTo>
                      <a:pt x="5600" y="2400"/>
                    </a:lnTo>
                    <a:lnTo>
                      <a:pt x="5600" y="800"/>
                    </a:lnTo>
                    <a:lnTo>
                      <a:pt x="6400" y="800"/>
                    </a:lnTo>
                    <a:lnTo>
                      <a:pt x="7200" y="800"/>
                    </a:lnTo>
                    <a:lnTo>
                      <a:pt x="8800" y="800"/>
                    </a:lnTo>
                    <a:lnTo>
                      <a:pt x="9600" y="800"/>
                    </a:lnTo>
                    <a:lnTo>
                      <a:pt x="9600" y="0"/>
                    </a:lnTo>
                    <a:lnTo>
                      <a:pt x="10400" y="800"/>
                    </a:lnTo>
                    <a:lnTo>
                      <a:pt x="12000" y="800"/>
                    </a:lnTo>
                    <a:lnTo>
                      <a:pt x="12800" y="800"/>
                    </a:lnTo>
                    <a:lnTo>
                      <a:pt x="13600" y="800"/>
                    </a:lnTo>
                    <a:lnTo>
                      <a:pt x="15200" y="800"/>
                    </a:lnTo>
                    <a:lnTo>
                      <a:pt x="16000" y="2400"/>
                    </a:lnTo>
                    <a:lnTo>
                      <a:pt x="16800" y="2400"/>
                    </a:lnTo>
                    <a:lnTo>
                      <a:pt x="18400" y="3200"/>
                    </a:lnTo>
                    <a:lnTo>
                      <a:pt x="18400" y="4000"/>
                    </a:lnTo>
                    <a:lnTo>
                      <a:pt x="19200" y="5600"/>
                    </a:lnTo>
                    <a:lnTo>
                      <a:pt x="19200" y="6400"/>
                    </a:lnTo>
                    <a:lnTo>
                      <a:pt x="19200" y="7200"/>
                    </a:lnTo>
                    <a:lnTo>
                      <a:pt x="19200" y="8800"/>
                    </a:lnTo>
                    <a:lnTo>
                      <a:pt x="19200" y="9600"/>
                    </a:lnTo>
                    <a:lnTo>
                      <a:pt x="19200" y="10400"/>
                    </a:lnTo>
                    <a:lnTo>
                      <a:pt x="19200" y="12000"/>
                    </a:lnTo>
                    <a:lnTo>
                      <a:pt x="19200" y="12800"/>
                    </a:lnTo>
                    <a:lnTo>
                      <a:pt x="19200" y="13600"/>
                    </a:lnTo>
                    <a:lnTo>
                      <a:pt x="19200" y="15200"/>
                    </a:lnTo>
                    <a:lnTo>
                      <a:pt x="18400" y="16000"/>
                    </a:lnTo>
                    <a:lnTo>
                      <a:pt x="18400" y="17600"/>
                    </a:lnTo>
                    <a:lnTo>
                      <a:pt x="16800" y="17600"/>
                    </a:lnTo>
                    <a:lnTo>
                      <a:pt x="16800" y="18400"/>
                    </a:lnTo>
                    <a:lnTo>
                      <a:pt x="16000" y="18400"/>
                    </a:lnTo>
                    <a:lnTo>
                      <a:pt x="15200" y="19200"/>
                    </a:lnTo>
                    <a:lnTo>
                      <a:pt x="13600" y="19200"/>
                    </a:lnTo>
                    <a:lnTo>
                      <a:pt x="12800" y="19200"/>
                    </a:lnTo>
                    <a:lnTo>
                      <a:pt x="12000" y="19200"/>
                    </a:lnTo>
                    <a:lnTo>
                      <a:pt x="10400" y="19200"/>
                    </a:lnTo>
                    <a:lnTo>
                      <a:pt x="9600" y="19200"/>
                    </a:lnTo>
                    <a:close/>
                  </a:path>
                </a:pathLst>
              </a:custGeom>
              <a:solidFill>
                <a:srgbClr val="0000FF"/>
              </a:solidFill>
              <a:ln w="12065">
                <a:solidFill>
                  <a:srgbClr val="0000FF"/>
                </a:solidFill>
                <a:round/>
                <a:headEnd/>
                <a:tailEnd/>
              </a:ln>
            </p:spPr>
            <p:txBody>
              <a:bodyPr/>
              <a:lstStyle/>
              <a:p>
                <a:endParaRPr lang="en-US"/>
              </a:p>
            </p:txBody>
          </p:sp>
          <p:sp>
            <p:nvSpPr>
              <p:cNvPr id="339098" name="Freeform 113"/>
              <p:cNvSpPr>
                <a:spLocks/>
              </p:cNvSpPr>
              <p:nvPr/>
            </p:nvSpPr>
            <p:spPr bwMode="auto">
              <a:xfrm>
                <a:off x="5369" y="3424"/>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5600" y="19231"/>
                    </a:lnTo>
                    <a:lnTo>
                      <a:pt x="5600" y="18462"/>
                    </a:lnTo>
                    <a:lnTo>
                      <a:pt x="4000" y="18462"/>
                    </a:lnTo>
                    <a:lnTo>
                      <a:pt x="3200" y="16923"/>
                    </a:lnTo>
                    <a:lnTo>
                      <a:pt x="3200" y="16154"/>
                    </a:lnTo>
                    <a:lnTo>
                      <a:pt x="1600" y="16154"/>
                    </a:lnTo>
                    <a:lnTo>
                      <a:pt x="1600" y="14615"/>
                    </a:lnTo>
                    <a:lnTo>
                      <a:pt x="800" y="13846"/>
                    </a:lnTo>
                    <a:lnTo>
                      <a:pt x="800" y="13077"/>
                    </a:lnTo>
                    <a:lnTo>
                      <a:pt x="800" y="11538"/>
                    </a:lnTo>
                    <a:lnTo>
                      <a:pt x="800" y="10769"/>
                    </a:lnTo>
                    <a:lnTo>
                      <a:pt x="0" y="10000"/>
                    </a:lnTo>
                    <a:lnTo>
                      <a:pt x="800" y="10000"/>
                    </a:lnTo>
                    <a:lnTo>
                      <a:pt x="800" y="8462"/>
                    </a:lnTo>
                    <a:lnTo>
                      <a:pt x="800" y="7692"/>
                    </a:lnTo>
                    <a:lnTo>
                      <a:pt x="800" y="6923"/>
                    </a:lnTo>
                    <a:lnTo>
                      <a:pt x="1600" y="5385"/>
                    </a:lnTo>
                    <a:lnTo>
                      <a:pt x="1600" y="4615"/>
                    </a:lnTo>
                    <a:lnTo>
                      <a:pt x="3200" y="4615"/>
                    </a:lnTo>
                    <a:lnTo>
                      <a:pt x="3200" y="3846"/>
                    </a:lnTo>
                    <a:lnTo>
                      <a:pt x="3200" y="2308"/>
                    </a:lnTo>
                    <a:lnTo>
                      <a:pt x="4000" y="2308"/>
                    </a:lnTo>
                    <a:lnTo>
                      <a:pt x="5600" y="2308"/>
                    </a:lnTo>
                    <a:lnTo>
                      <a:pt x="5600" y="1538"/>
                    </a:lnTo>
                    <a:lnTo>
                      <a:pt x="6400" y="1538"/>
                    </a:lnTo>
                    <a:lnTo>
                      <a:pt x="7200" y="1538"/>
                    </a:lnTo>
                    <a:lnTo>
                      <a:pt x="8800" y="1538"/>
                    </a:lnTo>
                    <a:lnTo>
                      <a:pt x="9600" y="1538"/>
                    </a:lnTo>
                    <a:lnTo>
                      <a:pt x="9600" y="0"/>
                    </a:lnTo>
                    <a:lnTo>
                      <a:pt x="10400" y="1538"/>
                    </a:lnTo>
                    <a:lnTo>
                      <a:pt x="12000" y="1538"/>
                    </a:lnTo>
                    <a:lnTo>
                      <a:pt x="12800" y="1538"/>
                    </a:lnTo>
                    <a:lnTo>
                      <a:pt x="13600" y="1538"/>
                    </a:lnTo>
                    <a:lnTo>
                      <a:pt x="15200" y="1538"/>
                    </a:lnTo>
                    <a:lnTo>
                      <a:pt x="16000" y="2308"/>
                    </a:lnTo>
                    <a:lnTo>
                      <a:pt x="16800" y="2308"/>
                    </a:lnTo>
                    <a:lnTo>
                      <a:pt x="18400" y="3846"/>
                    </a:lnTo>
                    <a:lnTo>
                      <a:pt x="18400" y="4615"/>
                    </a:lnTo>
                    <a:lnTo>
                      <a:pt x="19200" y="5385"/>
                    </a:lnTo>
                    <a:lnTo>
                      <a:pt x="19200" y="6923"/>
                    </a:lnTo>
                    <a:lnTo>
                      <a:pt x="19200" y="7692"/>
                    </a:lnTo>
                    <a:lnTo>
                      <a:pt x="19200" y="8462"/>
                    </a:lnTo>
                    <a:lnTo>
                      <a:pt x="19200" y="10000"/>
                    </a:lnTo>
                    <a:lnTo>
                      <a:pt x="19200" y="10769"/>
                    </a:lnTo>
                    <a:lnTo>
                      <a:pt x="19200" y="11538"/>
                    </a:lnTo>
                    <a:lnTo>
                      <a:pt x="19200" y="13077"/>
                    </a:lnTo>
                    <a:lnTo>
                      <a:pt x="19200" y="13846"/>
                    </a:lnTo>
                    <a:lnTo>
                      <a:pt x="19200" y="14615"/>
                    </a:lnTo>
                    <a:lnTo>
                      <a:pt x="18400" y="16154"/>
                    </a:lnTo>
                    <a:lnTo>
                      <a:pt x="18400" y="16923"/>
                    </a:lnTo>
                    <a:lnTo>
                      <a:pt x="16800" y="16923"/>
                    </a:lnTo>
                    <a:lnTo>
                      <a:pt x="16800" y="18462"/>
                    </a:lnTo>
                    <a:lnTo>
                      <a:pt x="16000" y="18462"/>
                    </a:lnTo>
                    <a:lnTo>
                      <a:pt x="15200" y="19231"/>
                    </a:lnTo>
                    <a:lnTo>
                      <a:pt x="13600" y="19231"/>
                    </a:lnTo>
                    <a:lnTo>
                      <a:pt x="12800" y="19231"/>
                    </a:lnTo>
                    <a:lnTo>
                      <a:pt x="12000" y="19231"/>
                    </a:lnTo>
                    <a:lnTo>
                      <a:pt x="10400" y="19231"/>
                    </a:lnTo>
                    <a:lnTo>
                      <a:pt x="9600" y="19231"/>
                    </a:lnTo>
                    <a:close/>
                  </a:path>
                </a:pathLst>
              </a:custGeom>
              <a:solidFill>
                <a:srgbClr val="0000FF"/>
              </a:solidFill>
              <a:ln w="0">
                <a:solidFill>
                  <a:srgbClr val="0000FF"/>
                </a:solidFill>
                <a:round/>
                <a:headEnd/>
                <a:tailEnd/>
              </a:ln>
            </p:spPr>
            <p:txBody>
              <a:bodyPr/>
              <a:lstStyle/>
              <a:p>
                <a:endParaRPr lang="en-US"/>
              </a:p>
            </p:txBody>
          </p:sp>
          <p:sp>
            <p:nvSpPr>
              <p:cNvPr id="339099" name="Freeform 114"/>
              <p:cNvSpPr>
                <a:spLocks/>
              </p:cNvSpPr>
              <p:nvPr/>
            </p:nvSpPr>
            <p:spPr bwMode="auto">
              <a:xfrm>
                <a:off x="5369" y="3424"/>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5600" y="19231"/>
                    </a:lnTo>
                    <a:lnTo>
                      <a:pt x="5600" y="18462"/>
                    </a:lnTo>
                    <a:lnTo>
                      <a:pt x="4000" y="18462"/>
                    </a:lnTo>
                    <a:lnTo>
                      <a:pt x="3200" y="16923"/>
                    </a:lnTo>
                    <a:lnTo>
                      <a:pt x="3200" y="16154"/>
                    </a:lnTo>
                    <a:lnTo>
                      <a:pt x="1600" y="16154"/>
                    </a:lnTo>
                    <a:lnTo>
                      <a:pt x="1600" y="14615"/>
                    </a:lnTo>
                    <a:lnTo>
                      <a:pt x="800" y="13846"/>
                    </a:lnTo>
                    <a:lnTo>
                      <a:pt x="800" y="13077"/>
                    </a:lnTo>
                    <a:lnTo>
                      <a:pt x="800" y="11538"/>
                    </a:lnTo>
                    <a:lnTo>
                      <a:pt x="800" y="10769"/>
                    </a:lnTo>
                    <a:lnTo>
                      <a:pt x="0" y="10000"/>
                    </a:lnTo>
                    <a:lnTo>
                      <a:pt x="800" y="10000"/>
                    </a:lnTo>
                    <a:lnTo>
                      <a:pt x="800" y="8462"/>
                    </a:lnTo>
                    <a:lnTo>
                      <a:pt x="800" y="7692"/>
                    </a:lnTo>
                    <a:lnTo>
                      <a:pt x="800" y="6923"/>
                    </a:lnTo>
                    <a:lnTo>
                      <a:pt x="1600" y="5385"/>
                    </a:lnTo>
                    <a:lnTo>
                      <a:pt x="1600" y="4615"/>
                    </a:lnTo>
                    <a:lnTo>
                      <a:pt x="3200" y="4615"/>
                    </a:lnTo>
                    <a:lnTo>
                      <a:pt x="3200" y="3846"/>
                    </a:lnTo>
                    <a:lnTo>
                      <a:pt x="3200" y="2308"/>
                    </a:lnTo>
                    <a:lnTo>
                      <a:pt x="4000" y="2308"/>
                    </a:lnTo>
                    <a:lnTo>
                      <a:pt x="5600" y="2308"/>
                    </a:lnTo>
                    <a:lnTo>
                      <a:pt x="5600" y="1538"/>
                    </a:lnTo>
                    <a:lnTo>
                      <a:pt x="6400" y="1538"/>
                    </a:lnTo>
                    <a:lnTo>
                      <a:pt x="7200" y="1538"/>
                    </a:lnTo>
                    <a:lnTo>
                      <a:pt x="8800" y="1538"/>
                    </a:lnTo>
                    <a:lnTo>
                      <a:pt x="9600" y="1538"/>
                    </a:lnTo>
                    <a:lnTo>
                      <a:pt x="9600" y="0"/>
                    </a:lnTo>
                    <a:lnTo>
                      <a:pt x="10400" y="1538"/>
                    </a:lnTo>
                    <a:lnTo>
                      <a:pt x="12000" y="1538"/>
                    </a:lnTo>
                    <a:lnTo>
                      <a:pt x="12800" y="1538"/>
                    </a:lnTo>
                    <a:lnTo>
                      <a:pt x="13600" y="1538"/>
                    </a:lnTo>
                    <a:lnTo>
                      <a:pt x="15200" y="1538"/>
                    </a:lnTo>
                    <a:lnTo>
                      <a:pt x="16000" y="2308"/>
                    </a:lnTo>
                    <a:lnTo>
                      <a:pt x="16800" y="2308"/>
                    </a:lnTo>
                    <a:lnTo>
                      <a:pt x="18400" y="3846"/>
                    </a:lnTo>
                    <a:lnTo>
                      <a:pt x="18400" y="4615"/>
                    </a:lnTo>
                    <a:lnTo>
                      <a:pt x="19200" y="5385"/>
                    </a:lnTo>
                    <a:lnTo>
                      <a:pt x="19200" y="6923"/>
                    </a:lnTo>
                    <a:lnTo>
                      <a:pt x="19200" y="7692"/>
                    </a:lnTo>
                    <a:lnTo>
                      <a:pt x="19200" y="8462"/>
                    </a:lnTo>
                    <a:lnTo>
                      <a:pt x="19200" y="10000"/>
                    </a:lnTo>
                    <a:lnTo>
                      <a:pt x="19200" y="10769"/>
                    </a:lnTo>
                    <a:lnTo>
                      <a:pt x="19200" y="11538"/>
                    </a:lnTo>
                    <a:lnTo>
                      <a:pt x="19200" y="13077"/>
                    </a:lnTo>
                    <a:lnTo>
                      <a:pt x="19200" y="13846"/>
                    </a:lnTo>
                    <a:lnTo>
                      <a:pt x="19200" y="14615"/>
                    </a:lnTo>
                    <a:lnTo>
                      <a:pt x="18400" y="16154"/>
                    </a:lnTo>
                    <a:lnTo>
                      <a:pt x="18400" y="16923"/>
                    </a:lnTo>
                    <a:lnTo>
                      <a:pt x="16800" y="16923"/>
                    </a:lnTo>
                    <a:lnTo>
                      <a:pt x="16800" y="18462"/>
                    </a:lnTo>
                    <a:lnTo>
                      <a:pt x="16000" y="18462"/>
                    </a:lnTo>
                    <a:lnTo>
                      <a:pt x="15200" y="19231"/>
                    </a:lnTo>
                    <a:lnTo>
                      <a:pt x="13600" y="19231"/>
                    </a:lnTo>
                    <a:lnTo>
                      <a:pt x="12800" y="19231"/>
                    </a:lnTo>
                    <a:lnTo>
                      <a:pt x="12000" y="19231"/>
                    </a:lnTo>
                    <a:lnTo>
                      <a:pt x="10400" y="19231"/>
                    </a:lnTo>
                    <a:lnTo>
                      <a:pt x="9600" y="19231"/>
                    </a:lnTo>
                    <a:close/>
                  </a:path>
                </a:pathLst>
              </a:custGeom>
              <a:solidFill>
                <a:srgbClr val="0000FF"/>
              </a:solidFill>
              <a:ln w="12065">
                <a:solidFill>
                  <a:srgbClr val="0000FF"/>
                </a:solidFill>
                <a:round/>
                <a:headEnd/>
                <a:tailEnd/>
              </a:ln>
            </p:spPr>
            <p:txBody>
              <a:bodyPr/>
              <a:lstStyle/>
              <a:p>
                <a:endParaRPr lang="en-US"/>
              </a:p>
            </p:txBody>
          </p:sp>
          <p:sp>
            <p:nvSpPr>
              <p:cNvPr id="339100" name="Freeform 115"/>
              <p:cNvSpPr>
                <a:spLocks/>
              </p:cNvSpPr>
              <p:nvPr/>
            </p:nvSpPr>
            <p:spPr bwMode="auto">
              <a:xfrm>
                <a:off x="4661" y="2426"/>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00"/>
                    </a:moveTo>
                    <a:lnTo>
                      <a:pt x="10000" y="19200"/>
                    </a:lnTo>
                    <a:lnTo>
                      <a:pt x="8462" y="19200"/>
                    </a:lnTo>
                    <a:lnTo>
                      <a:pt x="7692" y="19200"/>
                    </a:lnTo>
                    <a:lnTo>
                      <a:pt x="6923" y="19200"/>
                    </a:lnTo>
                    <a:lnTo>
                      <a:pt x="5385" y="19200"/>
                    </a:lnTo>
                    <a:lnTo>
                      <a:pt x="5385" y="18400"/>
                    </a:lnTo>
                    <a:lnTo>
                      <a:pt x="4615" y="18400"/>
                    </a:lnTo>
                    <a:lnTo>
                      <a:pt x="3077" y="16800"/>
                    </a:lnTo>
                    <a:lnTo>
                      <a:pt x="3077" y="16000"/>
                    </a:lnTo>
                    <a:lnTo>
                      <a:pt x="2308" y="16000"/>
                    </a:lnTo>
                    <a:lnTo>
                      <a:pt x="2308" y="15200"/>
                    </a:lnTo>
                    <a:lnTo>
                      <a:pt x="1538" y="13600"/>
                    </a:lnTo>
                    <a:lnTo>
                      <a:pt x="1538" y="12800"/>
                    </a:lnTo>
                    <a:lnTo>
                      <a:pt x="1538" y="12000"/>
                    </a:lnTo>
                    <a:lnTo>
                      <a:pt x="1538" y="10400"/>
                    </a:lnTo>
                    <a:lnTo>
                      <a:pt x="0" y="9600"/>
                    </a:lnTo>
                    <a:lnTo>
                      <a:pt x="1538" y="9600"/>
                    </a:lnTo>
                    <a:lnTo>
                      <a:pt x="1538" y="8800"/>
                    </a:lnTo>
                    <a:lnTo>
                      <a:pt x="1538" y="7200"/>
                    </a:lnTo>
                    <a:lnTo>
                      <a:pt x="1538" y="6400"/>
                    </a:lnTo>
                    <a:lnTo>
                      <a:pt x="2308" y="4800"/>
                    </a:lnTo>
                    <a:lnTo>
                      <a:pt x="2308" y="4000"/>
                    </a:lnTo>
                    <a:lnTo>
                      <a:pt x="3077" y="4000"/>
                    </a:lnTo>
                    <a:lnTo>
                      <a:pt x="3077" y="3200"/>
                    </a:lnTo>
                    <a:lnTo>
                      <a:pt x="3077" y="1600"/>
                    </a:lnTo>
                    <a:lnTo>
                      <a:pt x="4615" y="1600"/>
                    </a:lnTo>
                    <a:lnTo>
                      <a:pt x="5385" y="1600"/>
                    </a:lnTo>
                    <a:lnTo>
                      <a:pt x="5385" y="800"/>
                    </a:lnTo>
                    <a:lnTo>
                      <a:pt x="6923" y="800"/>
                    </a:lnTo>
                    <a:lnTo>
                      <a:pt x="7692" y="800"/>
                    </a:lnTo>
                    <a:lnTo>
                      <a:pt x="8462" y="800"/>
                    </a:lnTo>
                    <a:lnTo>
                      <a:pt x="10000" y="800"/>
                    </a:lnTo>
                    <a:lnTo>
                      <a:pt x="10000" y="0"/>
                    </a:lnTo>
                    <a:lnTo>
                      <a:pt x="10769" y="800"/>
                    </a:lnTo>
                    <a:lnTo>
                      <a:pt x="11538" y="800"/>
                    </a:lnTo>
                    <a:lnTo>
                      <a:pt x="13077" y="800"/>
                    </a:lnTo>
                    <a:lnTo>
                      <a:pt x="13846" y="800"/>
                    </a:lnTo>
                    <a:lnTo>
                      <a:pt x="14615" y="800"/>
                    </a:lnTo>
                    <a:lnTo>
                      <a:pt x="16154" y="1600"/>
                    </a:lnTo>
                    <a:lnTo>
                      <a:pt x="16923" y="1600"/>
                    </a:lnTo>
                    <a:lnTo>
                      <a:pt x="17692" y="3200"/>
                    </a:lnTo>
                    <a:lnTo>
                      <a:pt x="17692" y="4000"/>
                    </a:lnTo>
                    <a:lnTo>
                      <a:pt x="19231" y="4800"/>
                    </a:lnTo>
                    <a:lnTo>
                      <a:pt x="19231" y="6400"/>
                    </a:lnTo>
                    <a:lnTo>
                      <a:pt x="19231" y="7200"/>
                    </a:lnTo>
                    <a:lnTo>
                      <a:pt x="19231" y="8800"/>
                    </a:lnTo>
                    <a:lnTo>
                      <a:pt x="19231" y="9600"/>
                    </a:lnTo>
                    <a:lnTo>
                      <a:pt x="19231" y="10400"/>
                    </a:lnTo>
                    <a:lnTo>
                      <a:pt x="19231" y="12000"/>
                    </a:lnTo>
                    <a:lnTo>
                      <a:pt x="19231" y="12800"/>
                    </a:lnTo>
                    <a:lnTo>
                      <a:pt x="19231" y="13600"/>
                    </a:lnTo>
                    <a:lnTo>
                      <a:pt x="19231" y="15200"/>
                    </a:lnTo>
                    <a:lnTo>
                      <a:pt x="17692" y="16000"/>
                    </a:lnTo>
                    <a:lnTo>
                      <a:pt x="17692" y="16800"/>
                    </a:lnTo>
                    <a:lnTo>
                      <a:pt x="16923" y="16800"/>
                    </a:lnTo>
                    <a:lnTo>
                      <a:pt x="16923" y="18400"/>
                    </a:lnTo>
                    <a:lnTo>
                      <a:pt x="16154" y="18400"/>
                    </a:lnTo>
                    <a:lnTo>
                      <a:pt x="14615" y="19200"/>
                    </a:lnTo>
                    <a:lnTo>
                      <a:pt x="13846" y="19200"/>
                    </a:lnTo>
                    <a:lnTo>
                      <a:pt x="13077" y="19200"/>
                    </a:lnTo>
                    <a:lnTo>
                      <a:pt x="11538" y="19200"/>
                    </a:lnTo>
                    <a:lnTo>
                      <a:pt x="10769" y="19200"/>
                    </a:lnTo>
                    <a:lnTo>
                      <a:pt x="10000" y="19200"/>
                    </a:lnTo>
                    <a:close/>
                  </a:path>
                </a:pathLst>
              </a:custGeom>
              <a:solidFill>
                <a:srgbClr val="0000FF"/>
              </a:solidFill>
              <a:ln w="0">
                <a:solidFill>
                  <a:srgbClr val="0000FF"/>
                </a:solidFill>
                <a:round/>
                <a:headEnd/>
                <a:tailEnd/>
              </a:ln>
            </p:spPr>
            <p:txBody>
              <a:bodyPr/>
              <a:lstStyle/>
              <a:p>
                <a:endParaRPr lang="en-US"/>
              </a:p>
            </p:txBody>
          </p:sp>
          <p:sp>
            <p:nvSpPr>
              <p:cNvPr id="339101" name="Freeform 116"/>
              <p:cNvSpPr>
                <a:spLocks/>
              </p:cNvSpPr>
              <p:nvPr/>
            </p:nvSpPr>
            <p:spPr bwMode="auto">
              <a:xfrm>
                <a:off x="4661" y="2426"/>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00"/>
                    </a:moveTo>
                    <a:lnTo>
                      <a:pt x="10000" y="19200"/>
                    </a:lnTo>
                    <a:lnTo>
                      <a:pt x="8462" y="19200"/>
                    </a:lnTo>
                    <a:lnTo>
                      <a:pt x="7692" y="19200"/>
                    </a:lnTo>
                    <a:lnTo>
                      <a:pt x="6923" y="19200"/>
                    </a:lnTo>
                    <a:lnTo>
                      <a:pt x="5385" y="19200"/>
                    </a:lnTo>
                    <a:lnTo>
                      <a:pt x="5385" y="18400"/>
                    </a:lnTo>
                    <a:lnTo>
                      <a:pt x="4615" y="18400"/>
                    </a:lnTo>
                    <a:lnTo>
                      <a:pt x="3077" y="16800"/>
                    </a:lnTo>
                    <a:lnTo>
                      <a:pt x="3077" y="16000"/>
                    </a:lnTo>
                    <a:lnTo>
                      <a:pt x="2308" y="16000"/>
                    </a:lnTo>
                    <a:lnTo>
                      <a:pt x="2308" y="15200"/>
                    </a:lnTo>
                    <a:lnTo>
                      <a:pt x="1538" y="13600"/>
                    </a:lnTo>
                    <a:lnTo>
                      <a:pt x="1538" y="12800"/>
                    </a:lnTo>
                    <a:lnTo>
                      <a:pt x="1538" y="12000"/>
                    </a:lnTo>
                    <a:lnTo>
                      <a:pt x="1538" y="10400"/>
                    </a:lnTo>
                    <a:lnTo>
                      <a:pt x="0" y="9600"/>
                    </a:lnTo>
                    <a:lnTo>
                      <a:pt x="1538" y="9600"/>
                    </a:lnTo>
                    <a:lnTo>
                      <a:pt x="1538" y="8800"/>
                    </a:lnTo>
                    <a:lnTo>
                      <a:pt x="1538" y="7200"/>
                    </a:lnTo>
                    <a:lnTo>
                      <a:pt x="1538" y="6400"/>
                    </a:lnTo>
                    <a:lnTo>
                      <a:pt x="2308" y="4800"/>
                    </a:lnTo>
                    <a:lnTo>
                      <a:pt x="2308" y="4000"/>
                    </a:lnTo>
                    <a:lnTo>
                      <a:pt x="3077" y="4000"/>
                    </a:lnTo>
                    <a:lnTo>
                      <a:pt x="3077" y="3200"/>
                    </a:lnTo>
                    <a:lnTo>
                      <a:pt x="3077" y="1600"/>
                    </a:lnTo>
                    <a:lnTo>
                      <a:pt x="4615" y="1600"/>
                    </a:lnTo>
                    <a:lnTo>
                      <a:pt x="5385" y="1600"/>
                    </a:lnTo>
                    <a:lnTo>
                      <a:pt x="5385" y="800"/>
                    </a:lnTo>
                    <a:lnTo>
                      <a:pt x="6923" y="800"/>
                    </a:lnTo>
                    <a:lnTo>
                      <a:pt x="7692" y="800"/>
                    </a:lnTo>
                    <a:lnTo>
                      <a:pt x="8462" y="800"/>
                    </a:lnTo>
                    <a:lnTo>
                      <a:pt x="10000" y="800"/>
                    </a:lnTo>
                    <a:lnTo>
                      <a:pt x="10000" y="0"/>
                    </a:lnTo>
                    <a:lnTo>
                      <a:pt x="10769" y="800"/>
                    </a:lnTo>
                    <a:lnTo>
                      <a:pt x="11538" y="800"/>
                    </a:lnTo>
                    <a:lnTo>
                      <a:pt x="13077" y="800"/>
                    </a:lnTo>
                    <a:lnTo>
                      <a:pt x="13846" y="800"/>
                    </a:lnTo>
                    <a:lnTo>
                      <a:pt x="14615" y="800"/>
                    </a:lnTo>
                    <a:lnTo>
                      <a:pt x="16154" y="1600"/>
                    </a:lnTo>
                    <a:lnTo>
                      <a:pt x="16923" y="1600"/>
                    </a:lnTo>
                    <a:lnTo>
                      <a:pt x="17692" y="3200"/>
                    </a:lnTo>
                    <a:lnTo>
                      <a:pt x="17692" y="4000"/>
                    </a:lnTo>
                    <a:lnTo>
                      <a:pt x="19231" y="4800"/>
                    </a:lnTo>
                    <a:lnTo>
                      <a:pt x="19231" y="6400"/>
                    </a:lnTo>
                    <a:lnTo>
                      <a:pt x="19231" y="7200"/>
                    </a:lnTo>
                    <a:lnTo>
                      <a:pt x="19231" y="8800"/>
                    </a:lnTo>
                    <a:lnTo>
                      <a:pt x="19231" y="9600"/>
                    </a:lnTo>
                    <a:lnTo>
                      <a:pt x="19231" y="10400"/>
                    </a:lnTo>
                    <a:lnTo>
                      <a:pt x="19231" y="12000"/>
                    </a:lnTo>
                    <a:lnTo>
                      <a:pt x="19231" y="12800"/>
                    </a:lnTo>
                    <a:lnTo>
                      <a:pt x="19231" y="13600"/>
                    </a:lnTo>
                    <a:lnTo>
                      <a:pt x="19231" y="15200"/>
                    </a:lnTo>
                    <a:lnTo>
                      <a:pt x="17692" y="16000"/>
                    </a:lnTo>
                    <a:lnTo>
                      <a:pt x="17692" y="16800"/>
                    </a:lnTo>
                    <a:lnTo>
                      <a:pt x="16923" y="16800"/>
                    </a:lnTo>
                    <a:lnTo>
                      <a:pt x="16923" y="18400"/>
                    </a:lnTo>
                    <a:lnTo>
                      <a:pt x="16154" y="18400"/>
                    </a:lnTo>
                    <a:lnTo>
                      <a:pt x="14615" y="19200"/>
                    </a:lnTo>
                    <a:lnTo>
                      <a:pt x="13846" y="19200"/>
                    </a:lnTo>
                    <a:lnTo>
                      <a:pt x="13077" y="19200"/>
                    </a:lnTo>
                    <a:lnTo>
                      <a:pt x="11538" y="19200"/>
                    </a:lnTo>
                    <a:lnTo>
                      <a:pt x="10769" y="19200"/>
                    </a:lnTo>
                    <a:lnTo>
                      <a:pt x="10000" y="19200"/>
                    </a:lnTo>
                    <a:close/>
                  </a:path>
                </a:pathLst>
              </a:custGeom>
              <a:solidFill>
                <a:srgbClr val="0000FF"/>
              </a:solidFill>
              <a:ln w="12065">
                <a:solidFill>
                  <a:srgbClr val="0000FF"/>
                </a:solidFill>
                <a:round/>
                <a:headEnd/>
                <a:tailEnd/>
              </a:ln>
            </p:spPr>
            <p:txBody>
              <a:bodyPr/>
              <a:lstStyle/>
              <a:p>
                <a:endParaRPr lang="en-US"/>
              </a:p>
            </p:txBody>
          </p:sp>
          <p:sp>
            <p:nvSpPr>
              <p:cNvPr id="339102" name="Freeform 117"/>
              <p:cNvSpPr>
                <a:spLocks/>
              </p:cNvSpPr>
              <p:nvPr/>
            </p:nvSpPr>
            <p:spPr bwMode="auto">
              <a:xfrm>
                <a:off x="4661" y="2996"/>
                <a:ext cx="17" cy="18"/>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7692"/>
                    </a:lnTo>
                    <a:lnTo>
                      <a:pt x="4615" y="17692"/>
                    </a:lnTo>
                    <a:lnTo>
                      <a:pt x="3077" y="16923"/>
                    </a:lnTo>
                    <a:lnTo>
                      <a:pt x="3077"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154"/>
                    </a:lnTo>
                    <a:lnTo>
                      <a:pt x="2308" y="5385"/>
                    </a:lnTo>
                    <a:lnTo>
                      <a:pt x="2308" y="4615"/>
                    </a:lnTo>
                    <a:lnTo>
                      <a:pt x="3077" y="4615"/>
                    </a:lnTo>
                    <a:lnTo>
                      <a:pt x="3077" y="3077"/>
                    </a:lnTo>
                    <a:lnTo>
                      <a:pt x="3077"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7692" y="3077"/>
                    </a:lnTo>
                    <a:lnTo>
                      <a:pt x="17692" y="4615"/>
                    </a:lnTo>
                    <a:lnTo>
                      <a:pt x="19231" y="5385"/>
                    </a:lnTo>
                    <a:lnTo>
                      <a:pt x="19231" y="6154"/>
                    </a:lnTo>
                    <a:lnTo>
                      <a:pt x="19231" y="7692"/>
                    </a:lnTo>
                    <a:lnTo>
                      <a:pt x="19231" y="8462"/>
                    </a:lnTo>
                    <a:lnTo>
                      <a:pt x="19231" y="10000"/>
                    </a:lnTo>
                    <a:lnTo>
                      <a:pt x="19231" y="10769"/>
                    </a:lnTo>
                    <a:lnTo>
                      <a:pt x="19231" y="11538"/>
                    </a:lnTo>
                    <a:lnTo>
                      <a:pt x="19231" y="13077"/>
                    </a:lnTo>
                    <a:lnTo>
                      <a:pt x="19231" y="13846"/>
                    </a:lnTo>
                    <a:lnTo>
                      <a:pt x="19231" y="14615"/>
                    </a:lnTo>
                    <a:lnTo>
                      <a:pt x="17692" y="16154"/>
                    </a:lnTo>
                    <a:lnTo>
                      <a:pt x="17692" y="16923"/>
                    </a:lnTo>
                    <a:lnTo>
                      <a:pt x="16923" y="16923"/>
                    </a:lnTo>
                    <a:lnTo>
                      <a:pt x="16923" y="17692"/>
                    </a:lnTo>
                    <a:lnTo>
                      <a:pt x="16154" y="17692"/>
                    </a:lnTo>
                    <a:lnTo>
                      <a:pt x="14615" y="19231"/>
                    </a:lnTo>
                    <a:lnTo>
                      <a:pt x="13846" y="19231"/>
                    </a:lnTo>
                    <a:lnTo>
                      <a:pt x="13077" y="19231"/>
                    </a:lnTo>
                    <a:lnTo>
                      <a:pt x="11538" y="19231"/>
                    </a:lnTo>
                    <a:lnTo>
                      <a:pt x="10769" y="19231"/>
                    </a:lnTo>
                    <a:lnTo>
                      <a:pt x="10000" y="19231"/>
                    </a:lnTo>
                    <a:close/>
                  </a:path>
                </a:pathLst>
              </a:custGeom>
              <a:solidFill>
                <a:srgbClr val="0000FF"/>
              </a:solidFill>
              <a:ln w="0">
                <a:solidFill>
                  <a:srgbClr val="0000FF"/>
                </a:solidFill>
                <a:round/>
                <a:headEnd/>
                <a:tailEnd/>
              </a:ln>
            </p:spPr>
            <p:txBody>
              <a:bodyPr/>
              <a:lstStyle/>
              <a:p>
                <a:endParaRPr lang="en-US"/>
              </a:p>
            </p:txBody>
          </p:sp>
          <p:sp>
            <p:nvSpPr>
              <p:cNvPr id="339103" name="Freeform 118"/>
              <p:cNvSpPr>
                <a:spLocks/>
              </p:cNvSpPr>
              <p:nvPr/>
            </p:nvSpPr>
            <p:spPr bwMode="auto">
              <a:xfrm>
                <a:off x="4661" y="2996"/>
                <a:ext cx="17" cy="18"/>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7692"/>
                    </a:lnTo>
                    <a:lnTo>
                      <a:pt x="4615" y="17692"/>
                    </a:lnTo>
                    <a:lnTo>
                      <a:pt x="3077" y="16923"/>
                    </a:lnTo>
                    <a:lnTo>
                      <a:pt x="3077"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154"/>
                    </a:lnTo>
                    <a:lnTo>
                      <a:pt x="2308" y="5385"/>
                    </a:lnTo>
                    <a:lnTo>
                      <a:pt x="2308" y="4615"/>
                    </a:lnTo>
                    <a:lnTo>
                      <a:pt x="3077" y="4615"/>
                    </a:lnTo>
                    <a:lnTo>
                      <a:pt x="3077" y="3077"/>
                    </a:lnTo>
                    <a:lnTo>
                      <a:pt x="3077"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7692" y="3077"/>
                    </a:lnTo>
                    <a:lnTo>
                      <a:pt x="17692" y="4615"/>
                    </a:lnTo>
                    <a:lnTo>
                      <a:pt x="19231" y="5385"/>
                    </a:lnTo>
                    <a:lnTo>
                      <a:pt x="19231" y="6154"/>
                    </a:lnTo>
                    <a:lnTo>
                      <a:pt x="19231" y="7692"/>
                    </a:lnTo>
                    <a:lnTo>
                      <a:pt x="19231" y="8462"/>
                    </a:lnTo>
                    <a:lnTo>
                      <a:pt x="19231" y="10000"/>
                    </a:lnTo>
                    <a:lnTo>
                      <a:pt x="19231" y="10769"/>
                    </a:lnTo>
                    <a:lnTo>
                      <a:pt x="19231" y="11538"/>
                    </a:lnTo>
                    <a:lnTo>
                      <a:pt x="19231" y="13077"/>
                    </a:lnTo>
                    <a:lnTo>
                      <a:pt x="19231" y="13846"/>
                    </a:lnTo>
                    <a:lnTo>
                      <a:pt x="19231" y="14615"/>
                    </a:lnTo>
                    <a:lnTo>
                      <a:pt x="17692" y="16154"/>
                    </a:lnTo>
                    <a:lnTo>
                      <a:pt x="17692" y="16923"/>
                    </a:lnTo>
                    <a:lnTo>
                      <a:pt x="16923" y="16923"/>
                    </a:lnTo>
                    <a:lnTo>
                      <a:pt x="16923" y="17692"/>
                    </a:lnTo>
                    <a:lnTo>
                      <a:pt x="16154" y="17692"/>
                    </a:lnTo>
                    <a:lnTo>
                      <a:pt x="14615" y="19231"/>
                    </a:lnTo>
                    <a:lnTo>
                      <a:pt x="13846" y="19231"/>
                    </a:lnTo>
                    <a:lnTo>
                      <a:pt x="13077" y="19231"/>
                    </a:lnTo>
                    <a:lnTo>
                      <a:pt x="11538" y="19231"/>
                    </a:lnTo>
                    <a:lnTo>
                      <a:pt x="10769" y="19231"/>
                    </a:lnTo>
                    <a:lnTo>
                      <a:pt x="10000" y="19231"/>
                    </a:lnTo>
                    <a:close/>
                  </a:path>
                </a:pathLst>
              </a:custGeom>
              <a:solidFill>
                <a:srgbClr val="0000FF"/>
              </a:solidFill>
              <a:ln w="12065">
                <a:solidFill>
                  <a:srgbClr val="0000FF"/>
                </a:solidFill>
                <a:round/>
                <a:headEnd/>
                <a:tailEnd/>
              </a:ln>
            </p:spPr>
            <p:txBody>
              <a:bodyPr/>
              <a:lstStyle/>
              <a:p>
                <a:endParaRPr lang="en-US"/>
              </a:p>
            </p:txBody>
          </p:sp>
          <p:sp>
            <p:nvSpPr>
              <p:cNvPr id="339104" name="Freeform 119"/>
              <p:cNvSpPr>
                <a:spLocks/>
              </p:cNvSpPr>
              <p:nvPr/>
            </p:nvSpPr>
            <p:spPr bwMode="auto">
              <a:xfrm>
                <a:off x="4661" y="3566"/>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00"/>
                    </a:moveTo>
                    <a:lnTo>
                      <a:pt x="10000" y="19200"/>
                    </a:lnTo>
                    <a:lnTo>
                      <a:pt x="8462" y="19200"/>
                    </a:lnTo>
                    <a:lnTo>
                      <a:pt x="7692" y="19200"/>
                    </a:lnTo>
                    <a:lnTo>
                      <a:pt x="6923" y="19200"/>
                    </a:lnTo>
                    <a:lnTo>
                      <a:pt x="5385" y="19200"/>
                    </a:lnTo>
                    <a:lnTo>
                      <a:pt x="5385" y="18400"/>
                    </a:lnTo>
                    <a:lnTo>
                      <a:pt x="4615" y="18400"/>
                    </a:lnTo>
                    <a:lnTo>
                      <a:pt x="3077" y="16800"/>
                    </a:lnTo>
                    <a:lnTo>
                      <a:pt x="3077" y="16000"/>
                    </a:lnTo>
                    <a:lnTo>
                      <a:pt x="2308" y="16000"/>
                    </a:lnTo>
                    <a:lnTo>
                      <a:pt x="2308" y="15200"/>
                    </a:lnTo>
                    <a:lnTo>
                      <a:pt x="1538" y="13600"/>
                    </a:lnTo>
                    <a:lnTo>
                      <a:pt x="1538" y="12800"/>
                    </a:lnTo>
                    <a:lnTo>
                      <a:pt x="1538" y="12000"/>
                    </a:lnTo>
                    <a:lnTo>
                      <a:pt x="1538" y="10400"/>
                    </a:lnTo>
                    <a:lnTo>
                      <a:pt x="0" y="9600"/>
                    </a:lnTo>
                    <a:lnTo>
                      <a:pt x="1538" y="9600"/>
                    </a:lnTo>
                    <a:lnTo>
                      <a:pt x="1538" y="8000"/>
                    </a:lnTo>
                    <a:lnTo>
                      <a:pt x="1538" y="7200"/>
                    </a:lnTo>
                    <a:lnTo>
                      <a:pt x="1538" y="6400"/>
                    </a:lnTo>
                    <a:lnTo>
                      <a:pt x="2308" y="4800"/>
                    </a:lnTo>
                    <a:lnTo>
                      <a:pt x="2308" y="4000"/>
                    </a:lnTo>
                    <a:lnTo>
                      <a:pt x="3077" y="4000"/>
                    </a:lnTo>
                    <a:lnTo>
                      <a:pt x="3077" y="3200"/>
                    </a:lnTo>
                    <a:lnTo>
                      <a:pt x="3077" y="1600"/>
                    </a:lnTo>
                    <a:lnTo>
                      <a:pt x="4615" y="1600"/>
                    </a:lnTo>
                    <a:lnTo>
                      <a:pt x="5385" y="1600"/>
                    </a:lnTo>
                    <a:lnTo>
                      <a:pt x="5385" y="800"/>
                    </a:lnTo>
                    <a:lnTo>
                      <a:pt x="6923" y="800"/>
                    </a:lnTo>
                    <a:lnTo>
                      <a:pt x="7692" y="800"/>
                    </a:lnTo>
                    <a:lnTo>
                      <a:pt x="8462" y="800"/>
                    </a:lnTo>
                    <a:lnTo>
                      <a:pt x="10000" y="800"/>
                    </a:lnTo>
                    <a:lnTo>
                      <a:pt x="10000" y="0"/>
                    </a:lnTo>
                    <a:lnTo>
                      <a:pt x="10769" y="800"/>
                    </a:lnTo>
                    <a:lnTo>
                      <a:pt x="11538" y="800"/>
                    </a:lnTo>
                    <a:lnTo>
                      <a:pt x="13077" y="800"/>
                    </a:lnTo>
                    <a:lnTo>
                      <a:pt x="13846" y="800"/>
                    </a:lnTo>
                    <a:lnTo>
                      <a:pt x="14615" y="800"/>
                    </a:lnTo>
                    <a:lnTo>
                      <a:pt x="16154" y="1600"/>
                    </a:lnTo>
                    <a:lnTo>
                      <a:pt x="16923" y="1600"/>
                    </a:lnTo>
                    <a:lnTo>
                      <a:pt x="17692" y="3200"/>
                    </a:lnTo>
                    <a:lnTo>
                      <a:pt x="17692" y="4000"/>
                    </a:lnTo>
                    <a:lnTo>
                      <a:pt x="19231" y="4800"/>
                    </a:lnTo>
                    <a:lnTo>
                      <a:pt x="19231" y="6400"/>
                    </a:lnTo>
                    <a:lnTo>
                      <a:pt x="19231" y="7200"/>
                    </a:lnTo>
                    <a:lnTo>
                      <a:pt x="19231" y="8000"/>
                    </a:lnTo>
                    <a:lnTo>
                      <a:pt x="19231" y="9600"/>
                    </a:lnTo>
                    <a:lnTo>
                      <a:pt x="19231" y="10400"/>
                    </a:lnTo>
                    <a:lnTo>
                      <a:pt x="19231" y="12000"/>
                    </a:lnTo>
                    <a:lnTo>
                      <a:pt x="19231" y="12800"/>
                    </a:lnTo>
                    <a:lnTo>
                      <a:pt x="19231" y="13600"/>
                    </a:lnTo>
                    <a:lnTo>
                      <a:pt x="19231" y="15200"/>
                    </a:lnTo>
                    <a:lnTo>
                      <a:pt x="17692" y="16000"/>
                    </a:lnTo>
                    <a:lnTo>
                      <a:pt x="17692" y="16800"/>
                    </a:lnTo>
                    <a:lnTo>
                      <a:pt x="16923" y="16800"/>
                    </a:lnTo>
                    <a:lnTo>
                      <a:pt x="16923" y="18400"/>
                    </a:lnTo>
                    <a:lnTo>
                      <a:pt x="16154" y="18400"/>
                    </a:lnTo>
                    <a:lnTo>
                      <a:pt x="14615" y="19200"/>
                    </a:lnTo>
                    <a:lnTo>
                      <a:pt x="13846" y="19200"/>
                    </a:lnTo>
                    <a:lnTo>
                      <a:pt x="13077" y="19200"/>
                    </a:lnTo>
                    <a:lnTo>
                      <a:pt x="11538" y="19200"/>
                    </a:lnTo>
                    <a:lnTo>
                      <a:pt x="10769" y="19200"/>
                    </a:lnTo>
                    <a:lnTo>
                      <a:pt x="10000" y="19200"/>
                    </a:lnTo>
                    <a:close/>
                  </a:path>
                </a:pathLst>
              </a:custGeom>
              <a:solidFill>
                <a:srgbClr val="0000FF"/>
              </a:solidFill>
              <a:ln w="0">
                <a:solidFill>
                  <a:srgbClr val="0000FF"/>
                </a:solidFill>
                <a:round/>
                <a:headEnd/>
                <a:tailEnd/>
              </a:ln>
            </p:spPr>
            <p:txBody>
              <a:bodyPr/>
              <a:lstStyle/>
              <a:p>
                <a:endParaRPr lang="en-US"/>
              </a:p>
            </p:txBody>
          </p:sp>
          <p:sp>
            <p:nvSpPr>
              <p:cNvPr id="339105" name="Freeform 120"/>
              <p:cNvSpPr>
                <a:spLocks/>
              </p:cNvSpPr>
              <p:nvPr/>
            </p:nvSpPr>
            <p:spPr bwMode="auto">
              <a:xfrm>
                <a:off x="4661" y="3566"/>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00"/>
                    </a:moveTo>
                    <a:lnTo>
                      <a:pt x="10000" y="19200"/>
                    </a:lnTo>
                    <a:lnTo>
                      <a:pt x="8462" y="19200"/>
                    </a:lnTo>
                    <a:lnTo>
                      <a:pt x="7692" y="19200"/>
                    </a:lnTo>
                    <a:lnTo>
                      <a:pt x="6923" y="19200"/>
                    </a:lnTo>
                    <a:lnTo>
                      <a:pt x="5385" y="19200"/>
                    </a:lnTo>
                    <a:lnTo>
                      <a:pt x="5385" y="18400"/>
                    </a:lnTo>
                    <a:lnTo>
                      <a:pt x="4615" y="18400"/>
                    </a:lnTo>
                    <a:lnTo>
                      <a:pt x="3077" y="16800"/>
                    </a:lnTo>
                    <a:lnTo>
                      <a:pt x="3077" y="16000"/>
                    </a:lnTo>
                    <a:lnTo>
                      <a:pt x="2308" y="16000"/>
                    </a:lnTo>
                    <a:lnTo>
                      <a:pt x="2308" y="15200"/>
                    </a:lnTo>
                    <a:lnTo>
                      <a:pt x="1538" y="13600"/>
                    </a:lnTo>
                    <a:lnTo>
                      <a:pt x="1538" y="12800"/>
                    </a:lnTo>
                    <a:lnTo>
                      <a:pt x="1538" y="12000"/>
                    </a:lnTo>
                    <a:lnTo>
                      <a:pt x="1538" y="10400"/>
                    </a:lnTo>
                    <a:lnTo>
                      <a:pt x="0" y="9600"/>
                    </a:lnTo>
                    <a:lnTo>
                      <a:pt x="1538" y="9600"/>
                    </a:lnTo>
                    <a:lnTo>
                      <a:pt x="1538" y="8000"/>
                    </a:lnTo>
                    <a:lnTo>
                      <a:pt x="1538" y="7200"/>
                    </a:lnTo>
                    <a:lnTo>
                      <a:pt x="1538" y="6400"/>
                    </a:lnTo>
                    <a:lnTo>
                      <a:pt x="2308" y="4800"/>
                    </a:lnTo>
                    <a:lnTo>
                      <a:pt x="2308" y="4000"/>
                    </a:lnTo>
                    <a:lnTo>
                      <a:pt x="3077" y="4000"/>
                    </a:lnTo>
                    <a:lnTo>
                      <a:pt x="3077" y="3200"/>
                    </a:lnTo>
                    <a:lnTo>
                      <a:pt x="3077" y="1600"/>
                    </a:lnTo>
                    <a:lnTo>
                      <a:pt x="4615" y="1600"/>
                    </a:lnTo>
                    <a:lnTo>
                      <a:pt x="5385" y="1600"/>
                    </a:lnTo>
                    <a:lnTo>
                      <a:pt x="5385" y="800"/>
                    </a:lnTo>
                    <a:lnTo>
                      <a:pt x="6923" y="800"/>
                    </a:lnTo>
                    <a:lnTo>
                      <a:pt x="7692" y="800"/>
                    </a:lnTo>
                    <a:lnTo>
                      <a:pt x="8462" y="800"/>
                    </a:lnTo>
                    <a:lnTo>
                      <a:pt x="10000" y="800"/>
                    </a:lnTo>
                    <a:lnTo>
                      <a:pt x="10000" y="0"/>
                    </a:lnTo>
                    <a:lnTo>
                      <a:pt x="10769" y="800"/>
                    </a:lnTo>
                    <a:lnTo>
                      <a:pt x="11538" y="800"/>
                    </a:lnTo>
                    <a:lnTo>
                      <a:pt x="13077" y="800"/>
                    </a:lnTo>
                    <a:lnTo>
                      <a:pt x="13846" y="800"/>
                    </a:lnTo>
                    <a:lnTo>
                      <a:pt x="14615" y="800"/>
                    </a:lnTo>
                    <a:lnTo>
                      <a:pt x="16154" y="1600"/>
                    </a:lnTo>
                    <a:lnTo>
                      <a:pt x="16923" y="1600"/>
                    </a:lnTo>
                    <a:lnTo>
                      <a:pt x="17692" y="3200"/>
                    </a:lnTo>
                    <a:lnTo>
                      <a:pt x="17692" y="4000"/>
                    </a:lnTo>
                    <a:lnTo>
                      <a:pt x="19231" y="4800"/>
                    </a:lnTo>
                    <a:lnTo>
                      <a:pt x="19231" y="6400"/>
                    </a:lnTo>
                    <a:lnTo>
                      <a:pt x="19231" y="7200"/>
                    </a:lnTo>
                    <a:lnTo>
                      <a:pt x="19231" y="8000"/>
                    </a:lnTo>
                    <a:lnTo>
                      <a:pt x="19231" y="9600"/>
                    </a:lnTo>
                    <a:lnTo>
                      <a:pt x="19231" y="10400"/>
                    </a:lnTo>
                    <a:lnTo>
                      <a:pt x="19231" y="12000"/>
                    </a:lnTo>
                    <a:lnTo>
                      <a:pt x="19231" y="12800"/>
                    </a:lnTo>
                    <a:lnTo>
                      <a:pt x="19231" y="13600"/>
                    </a:lnTo>
                    <a:lnTo>
                      <a:pt x="19231" y="15200"/>
                    </a:lnTo>
                    <a:lnTo>
                      <a:pt x="17692" y="16000"/>
                    </a:lnTo>
                    <a:lnTo>
                      <a:pt x="17692" y="16800"/>
                    </a:lnTo>
                    <a:lnTo>
                      <a:pt x="16923" y="16800"/>
                    </a:lnTo>
                    <a:lnTo>
                      <a:pt x="16923" y="18400"/>
                    </a:lnTo>
                    <a:lnTo>
                      <a:pt x="16154" y="18400"/>
                    </a:lnTo>
                    <a:lnTo>
                      <a:pt x="14615" y="19200"/>
                    </a:lnTo>
                    <a:lnTo>
                      <a:pt x="13846" y="19200"/>
                    </a:lnTo>
                    <a:lnTo>
                      <a:pt x="13077" y="19200"/>
                    </a:lnTo>
                    <a:lnTo>
                      <a:pt x="11538" y="19200"/>
                    </a:lnTo>
                    <a:lnTo>
                      <a:pt x="10769" y="19200"/>
                    </a:lnTo>
                    <a:lnTo>
                      <a:pt x="10000" y="19200"/>
                    </a:lnTo>
                    <a:close/>
                  </a:path>
                </a:pathLst>
              </a:custGeom>
              <a:solidFill>
                <a:srgbClr val="0000FF"/>
              </a:solidFill>
              <a:ln w="12065">
                <a:solidFill>
                  <a:srgbClr val="0000FF"/>
                </a:solidFill>
                <a:round/>
                <a:headEnd/>
                <a:tailEnd/>
              </a:ln>
            </p:spPr>
            <p:txBody>
              <a:bodyPr/>
              <a:lstStyle/>
              <a:p>
                <a:endParaRPr lang="en-US"/>
              </a:p>
            </p:txBody>
          </p:sp>
          <p:sp>
            <p:nvSpPr>
              <p:cNvPr id="339106" name="Freeform 121"/>
              <p:cNvSpPr>
                <a:spLocks/>
              </p:cNvSpPr>
              <p:nvPr/>
            </p:nvSpPr>
            <p:spPr bwMode="auto">
              <a:xfrm>
                <a:off x="4803" y="2426"/>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231" y="19200"/>
                    </a:moveTo>
                    <a:lnTo>
                      <a:pt x="9231" y="19200"/>
                    </a:lnTo>
                    <a:lnTo>
                      <a:pt x="8462" y="19200"/>
                    </a:lnTo>
                    <a:lnTo>
                      <a:pt x="7692" y="19200"/>
                    </a:lnTo>
                    <a:lnTo>
                      <a:pt x="6154" y="19200"/>
                    </a:lnTo>
                    <a:lnTo>
                      <a:pt x="5385" y="19200"/>
                    </a:lnTo>
                    <a:lnTo>
                      <a:pt x="5385" y="18400"/>
                    </a:lnTo>
                    <a:lnTo>
                      <a:pt x="4615" y="18400"/>
                    </a:lnTo>
                    <a:lnTo>
                      <a:pt x="3077" y="16800"/>
                    </a:lnTo>
                    <a:lnTo>
                      <a:pt x="3077" y="16000"/>
                    </a:lnTo>
                    <a:lnTo>
                      <a:pt x="2308" y="16000"/>
                    </a:lnTo>
                    <a:lnTo>
                      <a:pt x="2308" y="15200"/>
                    </a:lnTo>
                    <a:lnTo>
                      <a:pt x="1538" y="13600"/>
                    </a:lnTo>
                    <a:lnTo>
                      <a:pt x="1538" y="12800"/>
                    </a:lnTo>
                    <a:lnTo>
                      <a:pt x="1538" y="12000"/>
                    </a:lnTo>
                    <a:lnTo>
                      <a:pt x="1538" y="10400"/>
                    </a:lnTo>
                    <a:lnTo>
                      <a:pt x="0" y="9600"/>
                    </a:lnTo>
                    <a:lnTo>
                      <a:pt x="1538" y="9600"/>
                    </a:lnTo>
                    <a:lnTo>
                      <a:pt x="1538" y="8800"/>
                    </a:lnTo>
                    <a:lnTo>
                      <a:pt x="1538" y="7200"/>
                    </a:lnTo>
                    <a:lnTo>
                      <a:pt x="1538" y="6400"/>
                    </a:lnTo>
                    <a:lnTo>
                      <a:pt x="2308" y="4800"/>
                    </a:lnTo>
                    <a:lnTo>
                      <a:pt x="2308" y="4000"/>
                    </a:lnTo>
                    <a:lnTo>
                      <a:pt x="3077" y="4000"/>
                    </a:lnTo>
                    <a:lnTo>
                      <a:pt x="3077" y="3200"/>
                    </a:lnTo>
                    <a:lnTo>
                      <a:pt x="3077" y="1600"/>
                    </a:lnTo>
                    <a:lnTo>
                      <a:pt x="4615" y="1600"/>
                    </a:lnTo>
                    <a:lnTo>
                      <a:pt x="5385" y="1600"/>
                    </a:lnTo>
                    <a:lnTo>
                      <a:pt x="5385" y="800"/>
                    </a:lnTo>
                    <a:lnTo>
                      <a:pt x="6154" y="800"/>
                    </a:lnTo>
                    <a:lnTo>
                      <a:pt x="7692" y="800"/>
                    </a:lnTo>
                    <a:lnTo>
                      <a:pt x="8462" y="800"/>
                    </a:lnTo>
                    <a:lnTo>
                      <a:pt x="9231" y="800"/>
                    </a:lnTo>
                    <a:lnTo>
                      <a:pt x="9231" y="0"/>
                    </a:lnTo>
                    <a:lnTo>
                      <a:pt x="10769" y="800"/>
                    </a:lnTo>
                    <a:lnTo>
                      <a:pt x="11538" y="800"/>
                    </a:lnTo>
                    <a:lnTo>
                      <a:pt x="12308" y="800"/>
                    </a:lnTo>
                    <a:lnTo>
                      <a:pt x="13846" y="800"/>
                    </a:lnTo>
                    <a:lnTo>
                      <a:pt x="14615" y="800"/>
                    </a:lnTo>
                    <a:lnTo>
                      <a:pt x="16154" y="1600"/>
                    </a:lnTo>
                    <a:lnTo>
                      <a:pt x="16923" y="1600"/>
                    </a:lnTo>
                    <a:lnTo>
                      <a:pt x="17692" y="3200"/>
                    </a:lnTo>
                    <a:lnTo>
                      <a:pt x="17692" y="4000"/>
                    </a:lnTo>
                    <a:lnTo>
                      <a:pt x="19231" y="4800"/>
                    </a:lnTo>
                    <a:lnTo>
                      <a:pt x="19231" y="6400"/>
                    </a:lnTo>
                    <a:lnTo>
                      <a:pt x="19231" y="7200"/>
                    </a:lnTo>
                    <a:lnTo>
                      <a:pt x="19231" y="8800"/>
                    </a:lnTo>
                    <a:lnTo>
                      <a:pt x="19231" y="9600"/>
                    </a:lnTo>
                    <a:lnTo>
                      <a:pt x="19231" y="10400"/>
                    </a:lnTo>
                    <a:lnTo>
                      <a:pt x="19231" y="12000"/>
                    </a:lnTo>
                    <a:lnTo>
                      <a:pt x="19231" y="12800"/>
                    </a:lnTo>
                    <a:lnTo>
                      <a:pt x="19231" y="13600"/>
                    </a:lnTo>
                    <a:lnTo>
                      <a:pt x="19231" y="15200"/>
                    </a:lnTo>
                    <a:lnTo>
                      <a:pt x="17692" y="16000"/>
                    </a:lnTo>
                    <a:lnTo>
                      <a:pt x="17692" y="16800"/>
                    </a:lnTo>
                    <a:lnTo>
                      <a:pt x="16923" y="16800"/>
                    </a:lnTo>
                    <a:lnTo>
                      <a:pt x="16923" y="18400"/>
                    </a:lnTo>
                    <a:lnTo>
                      <a:pt x="16154" y="18400"/>
                    </a:lnTo>
                    <a:lnTo>
                      <a:pt x="14615" y="19200"/>
                    </a:lnTo>
                    <a:lnTo>
                      <a:pt x="13846" y="19200"/>
                    </a:lnTo>
                    <a:lnTo>
                      <a:pt x="12308" y="19200"/>
                    </a:lnTo>
                    <a:lnTo>
                      <a:pt x="11538" y="19200"/>
                    </a:lnTo>
                    <a:lnTo>
                      <a:pt x="10769" y="19200"/>
                    </a:lnTo>
                    <a:lnTo>
                      <a:pt x="9231" y="19200"/>
                    </a:lnTo>
                    <a:close/>
                  </a:path>
                </a:pathLst>
              </a:custGeom>
              <a:solidFill>
                <a:srgbClr val="0000FF"/>
              </a:solidFill>
              <a:ln w="0">
                <a:solidFill>
                  <a:srgbClr val="0000FF"/>
                </a:solidFill>
                <a:round/>
                <a:headEnd/>
                <a:tailEnd/>
              </a:ln>
            </p:spPr>
            <p:txBody>
              <a:bodyPr/>
              <a:lstStyle/>
              <a:p>
                <a:endParaRPr lang="en-US"/>
              </a:p>
            </p:txBody>
          </p:sp>
          <p:sp>
            <p:nvSpPr>
              <p:cNvPr id="339107" name="Freeform 122"/>
              <p:cNvSpPr>
                <a:spLocks/>
              </p:cNvSpPr>
              <p:nvPr/>
            </p:nvSpPr>
            <p:spPr bwMode="auto">
              <a:xfrm>
                <a:off x="4803" y="2426"/>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231" y="19200"/>
                    </a:moveTo>
                    <a:lnTo>
                      <a:pt x="9231" y="19200"/>
                    </a:lnTo>
                    <a:lnTo>
                      <a:pt x="8462" y="19200"/>
                    </a:lnTo>
                    <a:lnTo>
                      <a:pt x="7692" y="19200"/>
                    </a:lnTo>
                    <a:lnTo>
                      <a:pt x="6154" y="19200"/>
                    </a:lnTo>
                    <a:lnTo>
                      <a:pt x="5385" y="19200"/>
                    </a:lnTo>
                    <a:lnTo>
                      <a:pt x="5385" y="18400"/>
                    </a:lnTo>
                    <a:lnTo>
                      <a:pt x="4615" y="18400"/>
                    </a:lnTo>
                    <a:lnTo>
                      <a:pt x="3077" y="16800"/>
                    </a:lnTo>
                    <a:lnTo>
                      <a:pt x="3077" y="16000"/>
                    </a:lnTo>
                    <a:lnTo>
                      <a:pt x="2308" y="16000"/>
                    </a:lnTo>
                    <a:lnTo>
                      <a:pt x="2308" y="15200"/>
                    </a:lnTo>
                    <a:lnTo>
                      <a:pt x="1538" y="13600"/>
                    </a:lnTo>
                    <a:lnTo>
                      <a:pt x="1538" y="12800"/>
                    </a:lnTo>
                    <a:lnTo>
                      <a:pt x="1538" y="12000"/>
                    </a:lnTo>
                    <a:lnTo>
                      <a:pt x="1538" y="10400"/>
                    </a:lnTo>
                    <a:lnTo>
                      <a:pt x="0" y="9600"/>
                    </a:lnTo>
                    <a:lnTo>
                      <a:pt x="1538" y="9600"/>
                    </a:lnTo>
                    <a:lnTo>
                      <a:pt x="1538" y="8800"/>
                    </a:lnTo>
                    <a:lnTo>
                      <a:pt x="1538" y="7200"/>
                    </a:lnTo>
                    <a:lnTo>
                      <a:pt x="1538" y="6400"/>
                    </a:lnTo>
                    <a:lnTo>
                      <a:pt x="2308" y="4800"/>
                    </a:lnTo>
                    <a:lnTo>
                      <a:pt x="2308" y="4000"/>
                    </a:lnTo>
                    <a:lnTo>
                      <a:pt x="3077" y="4000"/>
                    </a:lnTo>
                    <a:lnTo>
                      <a:pt x="3077" y="3200"/>
                    </a:lnTo>
                    <a:lnTo>
                      <a:pt x="3077" y="1600"/>
                    </a:lnTo>
                    <a:lnTo>
                      <a:pt x="4615" y="1600"/>
                    </a:lnTo>
                    <a:lnTo>
                      <a:pt x="5385" y="1600"/>
                    </a:lnTo>
                    <a:lnTo>
                      <a:pt x="5385" y="800"/>
                    </a:lnTo>
                    <a:lnTo>
                      <a:pt x="6154" y="800"/>
                    </a:lnTo>
                    <a:lnTo>
                      <a:pt x="7692" y="800"/>
                    </a:lnTo>
                    <a:lnTo>
                      <a:pt x="8462" y="800"/>
                    </a:lnTo>
                    <a:lnTo>
                      <a:pt x="9231" y="800"/>
                    </a:lnTo>
                    <a:lnTo>
                      <a:pt x="9231" y="0"/>
                    </a:lnTo>
                    <a:lnTo>
                      <a:pt x="10769" y="800"/>
                    </a:lnTo>
                    <a:lnTo>
                      <a:pt x="11538" y="800"/>
                    </a:lnTo>
                    <a:lnTo>
                      <a:pt x="12308" y="800"/>
                    </a:lnTo>
                    <a:lnTo>
                      <a:pt x="13846" y="800"/>
                    </a:lnTo>
                    <a:lnTo>
                      <a:pt x="14615" y="800"/>
                    </a:lnTo>
                    <a:lnTo>
                      <a:pt x="16154" y="1600"/>
                    </a:lnTo>
                    <a:lnTo>
                      <a:pt x="16923" y="1600"/>
                    </a:lnTo>
                    <a:lnTo>
                      <a:pt x="17692" y="3200"/>
                    </a:lnTo>
                    <a:lnTo>
                      <a:pt x="17692" y="4000"/>
                    </a:lnTo>
                    <a:lnTo>
                      <a:pt x="19231" y="4800"/>
                    </a:lnTo>
                    <a:lnTo>
                      <a:pt x="19231" y="6400"/>
                    </a:lnTo>
                    <a:lnTo>
                      <a:pt x="19231" y="7200"/>
                    </a:lnTo>
                    <a:lnTo>
                      <a:pt x="19231" y="8800"/>
                    </a:lnTo>
                    <a:lnTo>
                      <a:pt x="19231" y="9600"/>
                    </a:lnTo>
                    <a:lnTo>
                      <a:pt x="19231" y="10400"/>
                    </a:lnTo>
                    <a:lnTo>
                      <a:pt x="19231" y="12000"/>
                    </a:lnTo>
                    <a:lnTo>
                      <a:pt x="19231" y="12800"/>
                    </a:lnTo>
                    <a:lnTo>
                      <a:pt x="19231" y="13600"/>
                    </a:lnTo>
                    <a:lnTo>
                      <a:pt x="19231" y="15200"/>
                    </a:lnTo>
                    <a:lnTo>
                      <a:pt x="17692" y="16000"/>
                    </a:lnTo>
                    <a:lnTo>
                      <a:pt x="17692" y="16800"/>
                    </a:lnTo>
                    <a:lnTo>
                      <a:pt x="16923" y="16800"/>
                    </a:lnTo>
                    <a:lnTo>
                      <a:pt x="16923" y="18400"/>
                    </a:lnTo>
                    <a:lnTo>
                      <a:pt x="16154" y="18400"/>
                    </a:lnTo>
                    <a:lnTo>
                      <a:pt x="14615" y="19200"/>
                    </a:lnTo>
                    <a:lnTo>
                      <a:pt x="13846" y="19200"/>
                    </a:lnTo>
                    <a:lnTo>
                      <a:pt x="12308" y="19200"/>
                    </a:lnTo>
                    <a:lnTo>
                      <a:pt x="11538" y="19200"/>
                    </a:lnTo>
                    <a:lnTo>
                      <a:pt x="10769" y="19200"/>
                    </a:lnTo>
                    <a:lnTo>
                      <a:pt x="9231" y="19200"/>
                    </a:lnTo>
                    <a:close/>
                  </a:path>
                </a:pathLst>
              </a:custGeom>
              <a:solidFill>
                <a:srgbClr val="0000FF"/>
              </a:solidFill>
              <a:ln w="12065">
                <a:solidFill>
                  <a:srgbClr val="0000FF"/>
                </a:solidFill>
                <a:round/>
                <a:headEnd/>
                <a:tailEnd/>
              </a:ln>
            </p:spPr>
            <p:txBody>
              <a:bodyPr/>
              <a:lstStyle/>
              <a:p>
                <a:endParaRPr lang="en-US"/>
              </a:p>
            </p:txBody>
          </p:sp>
          <p:sp>
            <p:nvSpPr>
              <p:cNvPr id="339108" name="Freeform 123"/>
              <p:cNvSpPr>
                <a:spLocks/>
              </p:cNvSpPr>
              <p:nvPr/>
            </p:nvSpPr>
            <p:spPr bwMode="auto">
              <a:xfrm>
                <a:off x="4803" y="2996"/>
                <a:ext cx="17" cy="18"/>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231" y="19231"/>
                    </a:moveTo>
                    <a:lnTo>
                      <a:pt x="9231" y="19231"/>
                    </a:lnTo>
                    <a:lnTo>
                      <a:pt x="8462" y="19231"/>
                    </a:lnTo>
                    <a:lnTo>
                      <a:pt x="7692" y="19231"/>
                    </a:lnTo>
                    <a:lnTo>
                      <a:pt x="6154" y="19231"/>
                    </a:lnTo>
                    <a:lnTo>
                      <a:pt x="5385" y="19231"/>
                    </a:lnTo>
                    <a:lnTo>
                      <a:pt x="5385" y="17692"/>
                    </a:lnTo>
                    <a:lnTo>
                      <a:pt x="4615" y="17692"/>
                    </a:lnTo>
                    <a:lnTo>
                      <a:pt x="3077" y="16923"/>
                    </a:lnTo>
                    <a:lnTo>
                      <a:pt x="3077"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154"/>
                    </a:lnTo>
                    <a:lnTo>
                      <a:pt x="2308" y="5385"/>
                    </a:lnTo>
                    <a:lnTo>
                      <a:pt x="2308" y="4615"/>
                    </a:lnTo>
                    <a:lnTo>
                      <a:pt x="3077" y="4615"/>
                    </a:lnTo>
                    <a:lnTo>
                      <a:pt x="3077" y="3077"/>
                    </a:lnTo>
                    <a:lnTo>
                      <a:pt x="3077" y="2308"/>
                    </a:lnTo>
                    <a:lnTo>
                      <a:pt x="4615" y="2308"/>
                    </a:lnTo>
                    <a:lnTo>
                      <a:pt x="5385" y="2308"/>
                    </a:lnTo>
                    <a:lnTo>
                      <a:pt x="5385" y="1538"/>
                    </a:lnTo>
                    <a:lnTo>
                      <a:pt x="6154" y="1538"/>
                    </a:lnTo>
                    <a:lnTo>
                      <a:pt x="7692" y="1538"/>
                    </a:lnTo>
                    <a:lnTo>
                      <a:pt x="8462" y="1538"/>
                    </a:lnTo>
                    <a:lnTo>
                      <a:pt x="9231" y="1538"/>
                    </a:lnTo>
                    <a:lnTo>
                      <a:pt x="9231" y="0"/>
                    </a:lnTo>
                    <a:lnTo>
                      <a:pt x="10769" y="1538"/>
                    </a:lnTo>
                    <a:lnTo>
                      <a:pt x="11538" y="1538"/>
                    </a:lnTo>
                    <a:lnTo>
                      <a:pt x="12308" y="1538"/>
                    </a:lnTo>
                    <a:lnTo>
                      <a:pt x="13846" y="1538"/>
                    </a:lnTo>
                    <a:lnTo>
                      <a:pt x="14615" y="1538"/>
                    </a:lnTo>
                    <a:lnTo>
                      <a:pt x="16154" y="2308"/>
                    </a:lnTo>
                    <a:lnTo>
                      <a:pt x="16923" y="2308"/>
                    </a:lnTo>
                    <a:lnTo>
                      <a:pt x="17692" y="3077"/>
                    </a:lnTo>
                    <a:lnTo>
                      <a:pt x="17692" y="4615"/>
                    </a:lnTo>
                    <a:lnTo>
                      <a:pt x="19231" y="5385"/>
                    </a:lnTo>
                    <a:lnTo>
                      <a:pt x="19231" y="6154"/>
                    </a:lnTo>
                    <a:lnTo>
                      <a:pt x="19231" y="7692"/>
                    </a:lnTo>
                    <a:lnTo>
                      <a:pt x="19231" y="8462"/>
                    </a:lnTo>
                    <a:lnTo>
                      <a:pt x="19231" y="10000"/>
                    </a:lnTo>
                    <a:lnTo>
                      <a:pt x="19231" y="10769"/>
                    </a:lnTo>
                    <a:lnTo>
                      <a:pt x="19231" y="11538"/>
                    </a:lnTo>
                    <a:lnTo>
                      <a:pt x="19231" y="13077"/>
                    </a:lnTo>
                    <a:lnTo>
                      <a:pt x="19231" y="13846"/>
                    </a:lnTo>
                    <a:lnTo>
                      <a:pt x="19231" y="14615"/>
                    </a:lnTo>
                    <a:lnTo>
                      <a:pt x="17692" y="16154"/>
                    </a:lnTo>
                    <a:lnTo>
                      <a:pt x="17692" y="16923"/>
                    </a:lnTo>
                    <a:lnTo>
                      <a:pt x="16923" y="16923"/>
                    </a:lnTo>
                    <a:lnTo>
                      <a:pt x="16923" y="17692"/>
                    </a:lnTo>
                    <a:lnTo>
                      <a:pt x="16154" y="17692"/>
                    </a:lnTo>
                    <a:lnTo>
                      <a:pt x="14615" y="19231"/>
                    </a:lnTo>
                    <a:lnTo>
                      <a:pt x="13846" y="19231"/>
                    </a:lnTo>
                    <a:lnTo>
                      <a:pt x="12308" y="19231"/>
                    </a:lnTo>
                    <a:lnTo>
                      <a:pt x="11538" y="19231"/>
                    </a:lnTo>
                    <a:lnTo>
                      <a:pt x="10769" y="19231"/>
                    </a:lnTo>
                    <a:lnTo>
                      <a:pt x="9231" y="19231"/>
                    </a:lnTo>
                    <a:close/>
                  </a:path>
                </a:pathLst>
              </a:custGeom>
              <a:solidFill>
                <a:srgbClr val="0000FF"/>
              </a:solidFill>
              <a:ln w="0">
                <a:solidFill>
                  <a:srgbClr val="0000FF"/>
                </a:solidFill>
                <a:round/>
                <a:headEnd/>
                <a:tailEnd/>
              </a:ln>
            </p:spPr>
            <p:txBody>
              <a:bodyPr/>
              <a:lstStyle/>
              <a:p>
                <a:endParaRPr lang="en-US"/>
              </a:p>
            </p:txBody>
          </p:sp>
          <p:sp>
            <p:nvSpPr>
              <p:cNvPr id="339109" name="Freeform 124"/>
              <p:cNvSpPr>
                <a:spLocks/>
              </p:cNvSpPr>
              <p:nvPr/>
            </p:nvSpPr>
            <p:spPr bwMode="auto">
              <a:xfrm>
                <a:off x="4803" y="2996"/>
                <a:ext cx="17" cy="18"/>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231" y="19231"/>
                    </a:moveTo>
                    <a:lnTo>
                      <a:pt x="9231" y="19231"/>
                    </a:lnTo>
                    <a:lnTo>
                      <a:pt x="8462" y="19231"/>
                    </a:lnTo>
                    <a:lnTo>
                      <a:pt x="7692" y="19231"/>
                    </a:lnTo>
                    <a:lnTo>
                      <a:pt x="6154" y="19231"/>
                    </a:lnTo>
                    <a:lnTo>
                      <a:pt x="5385" y="19231"/>
                    </a:lnTo>
                    <a:lnTo>
                      <a:pt x="5385" y="17692"/>
                    </a:lnTo>
                    <a:lnTo>
                      <a:pt x="4615" y="17692"/>
                    </a:lnTo>
                    <a:lnTo>
                      <a:pt x="3077" y="16923"/>
                    </a:lnTo>
                    <a:lnTo>
                      <a:pt x="3077"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154"/>
                    </a:lnTo>
                    <a:lnTo>
                      <a:pt x="2308" y="5385"/>
                    </a:lnTo>
                    <a:lnTo>
                      <a:pt x="2308" y="4615"/>
                    </a:lnTo>
                    <a:lnTo>
                      <a:pt x="3077" y="4615"/>
                    </a:lnTo>
                    <a:lnTo>
                      <a:pt x="3077" y="3077"/>
                    </a:lnTo>
                    <a:lnTo>
                      <a:pt x="3077" y="2308"/>
                    </a:lnTo>
                    <a:lnTo>
                      <a:pt x="4615" y="2308"/>
                    </a:lnTo>
                    <a:lnTo>
                      <a:pt x="5385" y="2308"/>
                    </a:lnTo>
                    <a:lnTo>
                      <a:pt x="5385" y="1538"/>
                    </a:lnTo>
                    <a:lnTo>
                      <a:pt x="6154" y="1538"/>
                    </a:lnTo>
                    <a:lnTo>
                      <a:pt x="7692" y="1538"/>
                    </a:lnTo>
                    <a:lnTo>
                      <a:pt x="8462" y="1538"/>
                    </a:lnTo>
                    <a:lnTo>
                      <a:pt x="9231" y="1538"/>
                    </a:lnTo>
                    <a:lnTo>
                      <a:pt x="9231" y="0"/>
                    </a:lnTo>
                    <a:lnTo>
                      <a:pt x="10769" y="1538"/>
                    </a:lnTo>
                    <a:lnTo>
                      <a:pt x="11538" y="1538"/>
                    </a:lnTo>
                    <a:lnTo>
                      <a:pt x="12308" y="1538"/>
                    </a:lnTo>
                    <a:lnTo>
                      <a:pt x="13846" y="1538"/>
                    </a:lnTo>
                    <a:lnTo>
                      <a:pt x="14615" y="1538"/>
                    </a:lnTo>
                    <a:lnTo>
                      <a:pt x="16154" y="2308"/>
                    </a:lnTo>
                    <a:lnTo>
                      <a:pt x="16923" y="2308"/>
                    </a:lnTo>
                    <a:lnTo>
                      <a:pt x="17692" y="3077"/>
                    </a:lnTo>
                    <a:lnTo>
                      <a:pt x="17692" y="4615"/>
                    </a:lnTo>
                    <a:lnTo>
                      <a:pt x="19231" y="5385"/>
                    </a:lnTo>
                    <a:lnTo>
                      <a:pt x="19231" y="6154"/>
                    </a:lnTo>
                    <a:lnTo>
                      <a:pt x="19231" y="7692"/>
                    </a:lnTo>
                    <a:lnTo>
                      <a:pt x="19231" y="8462"/>
                    </a:lnTo>
                    <a:lnTo>
                      <a:pt x="19231" y="10000"/>
                    </a:lnTo>
                    <a:lnTo>
                      <a:pt x="19231" y="10769"/>
                    </a:lnTo>
                    <a:lnTo>
                      <a:pt x="19231" y="11538"/>
                    </a:lnTo>
                    <a:lnTo>
                      <a:pt x="19231" y="13077"/>
                    </a:lnTo>
                    <a:lnTo>
                      <a:pt x="19231" y="13846"/>
                    </a:lnTo>
                    <a:lnTo>
                      <a:pt x="19231" y="14615"/>
                    </a:lnTo>
                    <a:lnTo>
                      <a:pt x="17692" y="16154"/>
                    </a:lnTo>
                    <a:lnTo>
                      <a:pt x="17692" y="16923"/>
                    </a:lnTo>
                    <a:lnTo>
                      <a:pt x="16923" y="16923"/>
                    </a:lnTo>
                    <a:lnTo>
                      <a:pt x="16923" y="17692"/>
                    </a:lnTo>
                    <a:lnTo>
                      <a:pt x="16154" y="17692"/>
                    </a:lnTo>
                    <a:lnTo>
                      <a:pt x="14615" y="19231"/>
                    </a:lnTo>
                    <a:lnTo>
                      <a:pt x="13846" y="19231"/>
                    </a:lnTo>
                    <a:lnTo>
                      <a:pt x="12308" y="19231"/>
                    </a:lnTo>
                    <a:lnTo>
                      <a:pt x="11538" y="19231"/>
                    </a:lnTo>
                    <a:lnTo>
                      <a:pt x="10769" y="19231"/>
                    </a:lnTo>
                    <a:lnTo>
                      <a:pt x="9231" y="19231"/>
                    </a:lnTo>
                    <a:close/>
                  </a:path>
                </a:pathLst>
              </a:custGeom>
              <a:solidFill>
                <a:srgbClr val="0000FF"/>
              </a:solidFill>
              <a:ln w="12065">
                <a:solidFill>
                  <a:srgbClr val="0000FF"/>
                </a:solidFill>
                <a:round/>
                <a:headEnd/>
                <a:tailEnd/>
              </a:ln>
            </p:spPr>
            <p:txBody>
              <a:bodyPr/>
              <a:lstStyle/>
              <a:p>
                <a:endParaRPr lang="en-US"/>
              </a:p>
            </p:txBody>
          </p:sp>
          <p:sp>
            <p:nvSpPr>
              <p:cNvPr id="339110" name="Freeform 125"/>
              <p:cNvSpPr>
                <a:spLocks/>
              </p:cNvSpPr>
              <p:nvPr/>
            </p:nvSpPr>
            <p:spPr bwMode="auto">
              <a:xfrm>
                <a:off x="4803" y="3566"/>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231" y="19200"/>
                    </a:moveTo>
                    <a:lnTo>
                      <a:pt x="9231" y="19200"/>
                    </a:lnTo>
                    <a:lnTo>
                      <a:pt x="8462" y="19200"/>
                    </a:lnTo>
                    <a:lnTo>
                      <a:pt x="7692" y="19200"/>
                    </a:lnTo>
                    <a:lnTo>
                      <a:pt x="6154" y="19200"/>
                    </a:lnTo>
                    <a:lnTo>
                      <a:pt x="5385" y="19200"/>
                    </a:lnTo>
                    <a:lnTo>
                      <a:pt x="5385" y="18400"/>
                    </a:lnTo>
                    <a:lnTo>
                      <a:pt x="4615" y="18400"/>
                    </a:lnTo>
                    <a:lnTo>
                      <a:pt x="3077" y="16800"/>
                    </a:lnTo>
                    <a:lnTo>
                      <a:pt x="3077" y="16000"/>
                    </a:lnTo>
                    <a:lnTo>
                      <a:pt x="2308" y="16000"/>
                    </a:lnTo>
                    <a:lnTo>
                      <a:pt x="2308" y="15200"/>
                    </a:lnTo>
                    <a:lnTo>
                      <a:pt x="1538" y="13600"/>
                    </a:lnTo>
                    <a:lnTo>
                      <a:pt x="1538" y="12800"/>
                    </a:lnTo>
                    <a:lnTo>
                      <a:pt x="1538" y="12000"/>
                    </a:lnTo>
                    <a:lnTo>
                      <a:pt x="1538" y="10400"/>
                    </a:lnTo>
                    <a:lnTo>
                      <a:pt x="0" y="9600"/>
                    </a:lnTo>
                    <a:lnTo>
                      <a:pt x="1538" y="9600"/>
                    </a:lnTo>
                    <a:lnTo>
                      <a:pt x="1538" y="8000"/>
                    </a:lnTo>
                    <a:lnTo>
                      <a:pt x="1538" y="7200"/>
                    </a:lnTo>
                    <a:lnTo>
                      <a:pt x="1538" y="6400"/>
                    </a:lnTo>
                    <a:lnTo>
                      <a:pt x="2308" y="4800"/>
                    </a:lnTo>
                    <a:lnTo>
                      <a:pt x="2308" y="4000"/>
                    </a:lnTo>
                    <a:lnTo>
                      <a:pt x="3077" y="4000"/>
                    </a:lnTo>
                    <a:lnTo>
                      <a:pt x="3077" y="3200"/>
                    </a:lnTo>
                    <a:lnTo>
                      <a:pt x="3077" y="1600"/>
                    </a:lnTo>
                    <a:lnTo>
                      <a:pt x="4615" y="1600"/>
                    </a:lnTo>
                    <a:lnTo>
                      <a:pt x="5385" y="1600"/>
                    </a:lnTo>
                    <a:lnTo>
                      <a:pt x="5385" y="800"/>
                    </a:lnTo>
                    <a:lnTo>
                      <a:pt x="6154" y="800"/>
                    </a:lnTo>
                    <a:lnTo>
                      <a:pt x="7692" y="800"/>
                    </a:lnTo>
                    <a:lnTo>
                      <a:pt x="8462" y="800"/>
                    </a:lnTo>
                    <a:lnTo>
                      <a:pt x="9231" y="800"/>
                    </a:lnTo>
                    <a:lnTo>
                      <a:pt x="9231" y="0"/>
                    </a:lnTo>
                    <a:lnTo>
                      <a:pt x="10769" y="800"/>
                    </a:lnTo>
                    <a:lnTo>
                      <a:pt x="11538" y="800"/>
                    </a:lnTo>
                    <a:lnTo>
                      <a:pt x="12308" y="800"/>
                    </a:lnTo>
                    <a:lnTo>
                      <a:pt x="13846" y="800"/>
                    </a:lnTo>
                    <a:lnTo>
                      <a:pt x="14615" y="800"/>
                    </a:lnTo>
                    <a:lnTo>
                      <a:pt x="16154" y="1600"/>
                    </a:lnTo>
                    <a:lnTo>
                      <a:pt x="16923" y="1600"/>
                    </a:lnTo>
                    <a:lnTo>
                      <a:pt x="17692" y="3200"/>
                    </a:lnTo>
                    <a:lnTo>
                      <a:pt x="17692" y="4000"/>
                    </a:lnTo>
                    <a:lnTo>
                      <a:pt x="19231" y="4800"/>
                    </a:lnTo>
                    <a:lnTo>
                      <a:pt x="19231" y="6400"/>
                    </a:lnTo>
                    <a:lnTo>
                      <a:pt x="19231" y="7200"/>
                    </a:lnTo>
                    <a:lnTo>
                      <a:pt x="19231" y="8000"/>
                    </a:lnTo>
                    <a:lnTo>
                      <a:pt x="19231" y="9600"/>
                    </a:lnTo>
                    <a:lnTo>
                      <a:pt x="19231" y="10400"/>
                    </a:lnTo>
                    <a:lnTo>
                      <a:pt x="19231" y="12000"/>
                    </a:lnTo>
                    <a:lnTo>
                      <a:pt x="19231" y="12800"/>
                    </a:lnTo>
                    <a:lnTo>
                      <a:pt x="19231" y="13600"/>
                    </a:lnTo>
                    <a:lnTo>
                      <a:pt x="19231" y="15200"/>
                    </a:lnTo>
                    <a:lnTo>
                      <a:pt x="17692" y="16000"/>
                    </a:lnTo>
                    <a:lnTo>
                      <a:pt x="17692" y="16800"/>
                    </a:lnTo>
                    <a:lnTo>
                      <a:pt x="16923" y="16800"/>
                    </a:lnTo>
                    <a:lnTo>
                      <a:pt x="16923" y="18400"/>
                    </a:lnTo>
                    <a:lnTo>
                      <a:pt x="16154" y="18400"/>
                    </a:lnTo>
                    <a:lnTo>
                      <a:pt x="14615" y="19200"/>
                    </a:lnTo>
                    <a:lnTo>
                      <a:pt x="13846" y="19200"/>
                    </a:lnTo>
                    <a:lnTo>
                      <a:pt x="12308" y="19200"/>
                    </a:lnTo>
                    <a:lnTo>
                      <a:pt x="11538" y="19200"/>
                    </a:lnTo>
                    <a:lnTo>
                      <a:pt x="10769" y="19200"/>
                    </a:lnTo>
                    <a:lnTo>
                      <a:pt x="9231" y="19200"/>
                    </a:lnTo>
                    <a:close/>
                  </a:path>
                </a:pathLst>
              </a:custGeom>
              <a:solidFill>
                <a:srgbClr val="0000FF"/>
              </a:solidFill>
              <a:ln w="0">
                <a:solidFill>
                  <a:srgbClr val="0000FF"/>
                </a:solidFill>
                <a:round/>
                <a:headEnd/>
                <a:tailEnd/>
              </a:ln>
            </p:spPr>
            <p:txBody>
              <a:bodyPr/>
              <a:lstStyle/>
              <a:p>
                <a:endParaRPr lang="en-US"/>
              </a:p>
            </p:txBody>
          </p:sp>
          <p:sp>
            <p:nvSpPr>
              <p:cNvPr id="339111" name="Freeform 126"/>
              <p:cNvSpPr>
                <a:spLocks/>
              </p:cNvSpPr>
              <p:nvPr/>
            </p:nvSpPr>
            <p:spPr bwMode="auto">
              <a:xfrm>
                <a:off x="4803" y="3566"/>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231" y="19200"/>
                    </a:moveTo>
                    <a:lnTo>
                      <a:pt x="9231" y="19200"/>
                    </a:lnTo>
                    <a:lnTo>
                      <a:pt x="8462" y="19200"/>
                    </a:lnTo>
                    <a:lnTo>
                      <a:pt x="7692" y="19200"/>
                    </a:lnTo>
                    <a:lnTo>
                      <a:pt x="6154" y="19200"/>
                    </a:lnTo>
                    <a:lnTo>
                      <a:pt x="5385" y="19200"/>
                    </a:lnTo>
                    <a:lnTo>
                      <a:pt x="5385" y="18400"/>
                    </a:lnTo>
                    <a:lnTo>
                      <a:pt x="4615" y="18400"/>
                    </a:lnTo>
                    <a:lnTo>
                      <a:pt x="3077" y="16800"/>
                    </a:lnTo>
                    <a:lnTo>
                      <a:pt x="3077" y="16000"/>
                    </a:lnTo>
                    <a:lnTo>
                      <a:pt x="2308" y="16000"/>
                    </a:lnTo>
                    <a:lnTo>
                      <a:pt x="2308" y="15200"/>
                    </a:lnTo>
                    <a:lnTo>
                      <a:pt x="1538" y="13600"/>
                    </a:lnTo>
                    <a:lnTo>
                      <a:pt x="1538" y="12800"/>
                    </a:lnTo>
                    <a:lnTo>
                      <a:pt x="1538" y="12000"/>
                    </a:lnTo>
                    <a:lnTo>
                      <a:pt x="1538" y="10400"/>
                    </a:lnTo>
                    <a:lnTo>
                      <a:pt x="0" y="9600"/>
                    </a:lnTo>
                    <a:lnTo>
                      <a:pt x="1538" y="9600"/>
                    </a:lnTo>
                    <a:lnTo>
                      <a:pt x="1538" y="8000"/>
                    </a:lnTo>
                    <a:lnTo>
                      <a:pt x="1538" y="7200"/>
                    </a:lnTo>
                    <a:lnTo>
                      <a:pt x="1538" y="6400"/>
                    </a:lnTo>
                    <a:lnTo>
                      <a:pt x="2308" y="4800"/>
                    </a:lnTo>
                    <a:lnTo>
                      <a:pt x="2308" y="4000"/>
                    </a:lnTo>
                    <a:lnTo>
                      <a:pt x="3077" y="4000"/>
                    </a:lnTo>
                    <a:lnTo>
                      <a:pt x="3077" y="3200"/>
                    </a:lnTo>
                    <a:lnTo>
                      <a:pt x="3077" y="1600"/>
                    </a:lnTo>
                    <a:lnTo>
                      <a:pt x="4615" y="1600"/>
                    </a:lnTo>
                    <a:lnTo>
                      <a:pt x="5385" y="1600"/>
                    </a:lnTo>
                    <a:lnTo>
                      <a:pt x="5385" y="800"/>
                    </a:lnTo>
                    <a:lnTo>
                      <a:pt x="6154" y="800"/>
                    </a:lnTo>
                    <a:lnTo>
                      <a:pt x="7692" y="800"/>
                    </a:lnTo>
                    <a:lnTo>
                      <a:pt x="8462" y="800"/>
                    </a:lnTo>
                    <a:lnTo>
                      <a:pt x="9231" y="800"/>
                    </a:lnTo>
                    <a:lnTo>
                      <a:pt x="9231" y="0"/>
                    </a:lnTo>
                    <a:lnTo>
                      <a:pt x="10769" y="800"/>
                    </a:lnTo>
                    <a:lnTo>
                      <a:pt x="11538" y="800"/>
                    </a:lnTo>
                    <a:lnTo>
                      <a:pt x="12308" y="800"/>
                    </a:lnTo>
                    <a:lnTo>
                      <a:pt x="13846" y="800"/>
                    </a:lnTo>
                    <a:lnTo>
                      <a:pt x="14615" y="800"/>
                    </a:lnTo>
                    <a:lnTo>
                      <a:pt x="16154" y="1600"/>
                    </a:lnTo>
                    <a:lnTo>
                      <a:pt x="16923" y="1600"/>
                    </a:lnTo>
                    <a:lnTo>
                      <a:pt x="17692" y="3200"/>
                    </a:lnTo>
                    <a:lnTo>
                      <a:pt x="17692" y="4000"/>
                    </a:lnTo>
                    <a:lnTo>
                      <a:pt x="19231" y="4800"/>
                    </a:lnTo>
                    <a:lnTo>
                      <a:pt x="19231" y="6400"/>
                    </a:lnTo>
                    <a:lnTo>
                      <a:pt x="19231" y="7200"/>
                    </a:lnTo>
                    <a:lnTo>
                      <a:pt x="19231" y="8000"/>
                    </a:lnTo>
                    <a:lnTo>
                      <a:pt x="19231" y="9600"/>
                    </a:lnTo>
                    <a:lnTo>
                      <a:pt x="19231" y="10400"/>
                    </a:lnTo>
                    <a:lnTo>
                      <a:pt x="19231" y="12000"/>
                    </a:lnTo>
                    <a:lnTo>
                      <a:pt x="19231" y="12800"/>
                    </a:lnTo>
                    <a:lnTo>
                      <a:pt x="19231" y="13600"/>
                    </a:lnTo>
                    <a:lnTo>
                      <a:pt x="19231" y="15200"/>
                    </a:lnTo>
                    <a:lnTo>
                      <a:pt x="17692" y="16000"/>
                    </a:lnTo>
                    <a:lnTo>
                      <a:pt x="17692" y="16800"/>
                    </a:lnTo>
                    <a:lnTo>
                      <a:pt x="16923" y="16800"/>
                    </a:lnTo>
                    <a:lnTo>
                      <a:pt x="16923" y="18400"/>
                    </a:lnTo>
                    <a:lnTo>
                      <a:pt x="16154" y="18400"/>
                    </a:lnTo>
                    <a:lnTo>
                      <a:pt x="14615" y="19200"/>
                    </a:lnTo>
                    <a:lnTo>
                      <a:pt x="13846" y="19200"/>
                    </a:lnTo>
                    <a:lnTo>
                      <a:pt x="12308" y="19200"/>
                    </a:lnTo>
                    <a:lnTo>
                      <a:pt x="11538" y="19200"/>
                    </a:lnTo>
                    <a:lnTo>
                      <a:pt x="10769" y="19200"/>
                    </a:lnTo>
                    <a:lnTo>
                      <a:pt x="9231" y="19200"/>
                    </a:lnTo>
                    <a:close/>
                  </a:path>
                </a:pathLst>
              </a:custGeom>
              <a:solidFill>
                <a:srgbClr val="0000FF"/>
              </a:solidFill>
              <a:ln w="12065">
                <a:solidFill>
                  <a:srgbClr val="0000FF"/>
                </a:solidFill>
                <a:round/>
                <a:headEnd/>
                <a:tailEnd/>
              </a:ln>
            </p:spPr>
            <p:txBody>
              <a:bodyPr/>
              <a:lstStyle/>
              <a:p>
                <a:endParaRPr lang="en-US"/>
              </a:p>
            </p:txBody>
          </p:sp>
          <p:sp>
            <p:nvSpPr>
              <p:cNvPr id="339112" name="Freeform 127"/>
              <p:cNvSpPr>
                <a:spLocks/>
              </p:cNvSpPr>
              <p:nvPr/>
            </p:nvSpPr>
            <p:spPr bwMode="auto">
              <a:xfrm>
                <a:off x="4944" y="2426"/>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800" y="19200"/>
                    </a:lnTo>
                    <a:lnTo>
                      <a:pt x="7200" y="19200"/>
                    </a:lnTo>
                    <a:lnTo>
                      <a:pt x="6400" y="19200"/>
                    </a:lnTo>
                    <a:lnTo>
                      <a:pt x="4800" y="19200"/>
                    </a:lnTo>
                    <a:lnTo>
                      <a:pt x="4800" y="18400"/>
                    </a:lnTo>
                    <a:lnTo>
                      <a:pt x="4000" y="18400"/>
                    </a:lnTo>
                    <a:lnTo>
                      <a:pt x="3200" y="16800"/>
                    </a:lnTo>
                    <a:lnTo>
                      <a:pt x="3200" y="16000"/>
                    </a:lnTo>
                    <a:lnTo>
                      <a:pt x="1600" y="16000"/>
                    </a:lnTo>
                    <a:lnTo>
                      <a:pt x="1600" y="15200"/>
                    </a:lnTo>
                    <a:lnTo>
                      <a:pt x="800" y="13600"/>
                    </a:lnTo>
                    <a:lnTo>
                      <a:pt x="800" y="12800"/>
                    </a:lnTo>
                    <a:lnTo>
                      <a:pt x="800" y="12000"/>
                    </a:lnTo>
                    <a:lnTo>
                      <a:pt x="800" y="10400"/>
                    </a:lnTo>
                    <a:lnTo>
                      <a:pt x="0" y="9600"/>
                    </a:lnTo>
                    <a:lnTo>
                      <a:pt x="800" y="9600"/>
                    </a:lnTo>
                    <a:lnTo>
                      <a:pt x="800" y="8800"/>
                    </a:lnTo>
                    <a:lnTo>
                      <a:pt x="800" y="7200"/>
                    </a:lnTo>
                    <a:lnTo>
                      <a:pt x="800" y="6400"/>
                    </a:lnTo>
                    <a:lnTo>
                      <a:pt x="1600" y="4800"/>
                    </a:lnTo>
                    <a:lnTo>
                      <a:pt x="1600" y="4000"/>
                    </a:lnTo>
                    <a:lnTo>
                      <a:pt x="3200" y="4000"/>
                    </a:lnTo>
                    <a:lnTo>
                      <a:pt x="3200" y="3200"/>
                    </a:lnTo>
                    <a:lnTo>
                      <a:pt x="3200" y="1600"/>
                    </a:lnTo>
                    <a:lnTo>
                      <a:pt x="4000" y="1600"/>
                    </a:lnTo>
                    <a:lnTo>
                      <a:pt x="4800" y="1600"/>
                    </a:lnTo>
                    <a:lnTo>
                      <a:pt x="4800" y="800"/>
                    </a:lnTo>
                    <a:lnTo>
                      <a:pt x="6400" y="800"/>
                    </a:lnTo>
                    <a:lnTo>
                      <a:pt x="7200" y="800"/>
                    </a:lnTo>
                    <a:lnTo>
                      <a:pt x="8800" y="800"/>
                    </a:lnTo>
                    <a:lnTo>
                      <a:pt x="9600" y="800"/>
                    </a:lnTo>
                    <a:lnTo>
                      <a:pt x="9600" y="0"/>
                    </a:lnTo>
                    <a:lnTo>
                      <a:pt x="10400" y="800"/>
                    </a:lnTo>
                    <a:lnTo>
                      <a:pt x="12000" y="800"/>
                    </a:lnTo>
                    <a:lnTo>
                      <a:pt x="12800" y="800"/>
                    </a:lnTo>
                    <a:lnTo>
                      <a:pt x="13600" y="800"/>
                    </a:lnTo>
                    <a:lnTo>
                      <a:pt x="15200" y="800"/>
                    </a:lnTo>
                    <a:lnTo>
                      <a:pt x="16000" y="1600"/>
                    </a:lnTo>
                    <a:lnTo>
                      <a:pt x="16800" y="1600"/>
                    </a:lnTo>
                    <a:lnTo>
                      <a:pt x="18400" y="3200"/>
                    </a:lnTo>
                    <a:lnTo>
                      <a:pt x="18400" y="4000"/>
                    </a:lnTo>
                    <a:lnTo>
                      <a:pt x="19200" y="4800"/>
                    </a:lnTo>
                    <a:lnTo>
                      <a:pt x="19200" y="6400"/>
                    </a:lnTo>
                    <a:lnTo>
                      <a:pt x="19200" y="7200"/>
                    </a:lnTo>
                    <a:lnTo>
                      <a:pt x="19200" y="8800"/>
                    </a:lnTo>
                    <a:lnTo>
                      <a:pt x="19200" y="9600"/>
                    </a:lnTo>
                    <a:lnTo>
                      <a:pt x="19200" y="10400"/>
                    </a:lnTo>
                    <a:lnTo>
                      <a:pt x="19200" y="12000"/>
                    </a:lnTo>
                    <a:lnTo>
                      <a:pt x="19200" y="12800"/>
                    </a:lnTo>
                    <a:lnTo>
                      <a:pt x="19200" y="13600"/>
                    </a:lnTo>
                    <a:lnTo>
                      <a:pt x="19200" y="15200"/>
                    </a:lnTo>
                    <a:lnTo>
                      <a:pt x="18400" y="16000"/>
                    </a:lnTo>
                    <a:lnTo>
                      <a:pt x="18400" y="16800"/>
                    </a:lnTo>
                    <a:lnTo>
                      <a:pt x="16800" y="16800"/>
                    </a:lnTo>
                    <a:lnTo>
                      <a:pt x="16800" y="18400"/>
                    </a:lnTo>
                    <a:lnTo>
                      <a:pt x="16000" y="18400"/>
                    </a:lnTo>
                    <a:lnTo>
                      <a:pt x="15200" y="19200"/>
                    </a:lnTo>
                    <a:lnTo>
                      <a:pt x="13600" y="19200"/>
                    </a:lnTo>
                    <a:lnTo>
                      <a:pt x="12800" y="19200"/>
                    </a:lnTo>
                    <a:lnTo>
                      <a:pt x="12000" y="19200"/>
                    </a:lnTo>
                    <a:lnTo>
                      <a:pt x="10400" y="19200"/>
                    </a:lnTo>
                    <a:lnTo>
                      <a:pt x="9600" y="19200"/>
                    </a:lnTo>
                    <a:close/>
                  </a:path>
                </a:pathLst>
              </a:custGeom>
              <a:solidFill>
                <a:srgbClr val="0000FF"/>
              </a:solidFill>
              <a:ln w="0">
                <a:solidFill>
                  <a:srgbClr val="0000FF"/>
                </a:solidFill>
                <a:round/>
                <a:headEnd/>
                <a:tailEnd/>
              </a:ln>
            </p:spPr>
            <p:txBody>
              <a:bodyPr/>
              <a:lstStyle/>
              <a:p>
                <a:endParaRPr lang="en-US"/>
              </a:p>
            </p:txBody>
          </p:sp>
          <p:sp>
            <p:nvSpPr>
              <p:cNvPr id="339113" name="Freeform 128"/>
              <p:cNvSpPr>
                <a:spLocks/>
              </p:cNvSpPr>
              <p:nvPr/>
            </p:nvSpPr>
            <p:spPr bwMode="auto">
              <a:xfrm>
                <a:off x="4944" y="2426"/>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800" y="19200"/>
                    </a:lnTo>
                    <a:lnTo>
                      <a:pt x="7200" y="19200"/>
                    </a:lnTo>
                    <a:lnTo>
                      <a:pt x="6400" y="19200"/>
                    </a:lnTo>
                    <a:lnTo>
                      <a:pt x="4800" y="19200"/>
                    </a:lnTo>
                    <a:lnTo>
                      <a:pt x="4800" y="18400"/>
                    </a:lnTo>
                    <a:lnTo>
                      <a:pt x="4000" y="18400"/>
                    </a:lnTo>
                    <a:lnTo>
                      <a:pt x="3200" y="16800"/>
                    </a:lnTo>
                    <a:lnTo>
                      <a:pt x="3200" y="16000"/>
                    </a:lnTo>
                    <a:lnTo>
                      <a:pt x="1600" y="16000"/>
                    </a:lnTo>
                    <a:lnTo>
                      <a:pt x="1600" y="15200"/>
                    </a:lnTo>
                    <a:lnTo>
                      <a:pt x="800" y="13600"/>
                    </a:lnTo>
                    <a:lnTo>
                      <a:pt x="800" y="12800"/>
                    </a:lnTo>
                    <a:lnTo>
                      <a:pt x="800" y="12000"/>
                    </a:lnTo>
                    <a:lnTo>
                      <a:pt x="800" y="10400"/>
                    </a:lnTo>
                    <a:lnTo>
                      <a:pt x="0" y="9600"/>
                    </a:lnTo>
                    <a:lnTo>
                      <a:pt x="800" y="9600"/>
                    </a:lnTo>
                    <a:lnTo>
                      <a:pt x="800" y="8800"/>
                    </a:lnTo>
                    <a:lnTo>
                      <a:pt x="800" y="7200"/>
                    </a:lnTo>
                    <a:lnTo>
                      <a:pt x="800" y="6400"/>
                    </a:lnTo>
                    <a:lnTo>
                      <a:pt x="1600" y="4800"/>
                    </a:lnTo>
                    <a:lnTo>
                      <a:pt x="1600" y="4000"/>
                    </a:lnTo>
                    <a:lnTo>
                      <a:pt x="3200" y="4000"/>
                    </a:lnTo>
                    <a:lnTo>
                      <a:pt x="3200" y="3200"/>
                    </a:lnTo>
                    <a:lnTo>
                      <a:pt x="3200" y="1600"/>
                    </a:lnTo>
                    <a:lnTo>
                      <a:pt x="4000" y="1600"/>
                    </a:lnTo>
                    <a:lnTo>
                      <a:pt x="4800" y="1600"/>
                    </a:lnTo>
                    <a:lnTo>
                      <a:pt x="4800" y="800"/>
                    </a:lnTo>
                    <a:lnTo>
                      <a:pt x="6400" y="800"/>
                    </a:lnTo>
                    <a:lnTo>
                      <a:pt x="7200" y="800"/>
                    </a:lnTo>
                    <a:lnTo>
                      <a:pt x="8800" y="800"/>
                    </a:lnTo>
                    <a:lnTo>
                      <a:pt x="9600" y="800"/>
                    </a:lnTo>
                    <a:lnTo>
                      <a:pt x="9600" y="0"/>
                    </a:lnTo>
                    <a:lnTo>
                      <a:pt x="10400" y="800"/>
                    </a:lnTo>
                    <a:lnTo>
                      <a:pt x="12000" y="800"/>
                    </a:lnTo>
                    <a:lnTo>
                      <a:pt x="12800" y="800"/>
                    </a:lnTo>
                    <a:lnTo>
                      <a:pt x="13600" y="800"/>
                    </a:lnTo>
                    <a:lnTo>
                      <a:pt x="15200" y="800"/>
                    </a:lnTo>
                    <a:lnTo>
                      <a:pt x="16000" y="1600"/>
                    </a:lnTo>
                    <a:lnTo>
                      <a:pt x="16800" y="1600"/>
                    </a:lnTo>
                    <a:lnTo>
                      <a:pt x="18400" y="3200"/>
                    </a:lnTo>
                    <a:lnTo>
                      <a:pt x="18400" y="4000"/>
                    </a:lnTo>
                    <a:lnTo>
                      <a:pt x="19200" y="4800"/>
                    </a:lnTo>
                    <a:lnTo>
                      <a:pt x="19200" y="6400"/>
                    </a:lnTo>
                    <a:lnTo>
                      <a:pt x="19200" y="7200"/>
                    </a:lnTo>
                    <a:lnTo>
                      <a:pt x="19200" y="8800"/>
                    </a:lnTo>
                    <a:lnTo>
                      <a:pt x="19200" y="9600"/>
                    </a:lnTo>
                    <a:lnTo>
                      <a:pt x="19200" y="10400"/>
                    </a:lnTo>
                    <a:lnTo>
                      <a:pt x="19200" y="12000"/>
                    </a:lnTo>
                    <a:lnTo>
                      <a:pt x="19200" y="12800"/>
                    </a:lnTo>
                    <a:lnTo>
                      <a:pt x="19200" y="13600"/>
                    </a:lnTo>
                    <a:lnTo>
                      <a:pt x="19200" y="15200"/>
                    </a:lnTo>
                    <a:lnTo>
                      <a:pt x="18400" y="16000"/>
                    </a:lnTo>
                    <a:lnTo>
                      <a:pt x="18400" y="16800"/>
                    </a:lnTo>
                    <a:lnTo>
                      <a:pt x="16800" y="16800"/>
                    </a:lnTo>
                    <a:lnTo>
                      <a:pt x="16800" y="18400"/>
                    </a:lnTo>
                    <a:lnTo>
                      <a:pt x="16000" y="18400"/>
                    </a:lnTo>
                    <a:lnTo>
                      <a:pt x="15200" y="19200"/>
                    </a:lnTo>
                    <a:lnTo>
                      <a:pt x="13600" y="19200"/>
                    </a:lnTo>
                    <a:lnTo>
                      <a:pt x="12800" y="19200"/>
                    </a:lnTo>
                    <a:lnTo>
                      <a:pt x="12000" y="19200"/>
                    </a:lnTo>
                    <a:lnTo>
                      <a:pt x="10400" y="19200"/>
                    </a:lnTo>
                    <a:lnTo>
                      <a:pt x="9600" y="19200"/>
                    </a:lnTo>
                    <a:close/>
                  </a:path>
                </a:pathLst>
              </a:custGeom>
              <a:solidFill>
                <a:srgbClr val="0000FF"/>
              </a:solidFill>
              <a:ln w="12065">
                <a:solidFill>
                  <a:srgbClr val="0000FF"/>
                </a:solidFill>
                <a:round/>
                <a:headEnd/>
                <a:tailEnd/>
              </a:ln>
            </p:spPr>
            <p:txBody>
              <a:bodyPr/>
              <a:lstStyle/>
              <a:p>
                <a:endParaRPr lang="en-US"/>
              </a:p>
            </p:txBody>
          </p:sp>
          <p:sp>
            <p:nvSpPr>
              <p:cNvPr id="339114" name="Freeform 129"/>
              <p:cNvSpPr>
                <a:spLocks/>
              </p:cNvSpPr>
              <p:nvPr/>
            </p:nvSpPr>
            <p:spPr bwMode="auto">
              <a:xfrm>
                <a:off x="4944" y="2996"/>
                <a:ext cx="17" cy="18"/>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4800" y="19231"/>
                    </a:lnTo>
                    <a:lnTo>
                      <a:pt x="4800" y="17692"/>
                    </a:lnTo>
                    <a:lnTo>
                      <a:pt x="4000" y="17692"/>
                    </a:lnTo>
                    <a:lnTo>
                      <a:pt x="3200" y="16923"/>
                    </a:lnTo>
                    <a:lnTo>
                      <a:pt x="3200" y="16154"/>
                    </a:lnTo>
                    <a:lnTo>
                      <a:pt x="1600" y="16154"/>
                    </a:lnTo>
                    <a:lnTo>
                      <a:pt x="1600" y="14615"/>
                    </a:lnTo>
                    <a:lnTo>
                      <a:pt x="800" y="13846"/>
                    </a:lnTo>
                    <a:lnTo>
                      <a:pt x="800" y="13077"/>
                    </a:lnTo>
                    <a:lnTo>
                      <a:pt x="800" y="11538"/>
                    </a:lnTo>
                    <a:lnTo>
                      <a:pt x="800" y="10769"/>
                    </a:lnTo>
                    <a:lnTo>
                      <a:pt x="0" y="10000"/>
                    </a:lnTo>
                    <a:lnTo>
                      <a:pt x="800" y="10000"/>
                    </a:lnTo>
                    <a:lnTo>
                      <a:pt x="800" y="8462"/>
                    </a:lnTo>
                    <a:lnTo>
                      <a:pt x="800" y="7692"/>
                    </a:lnTo>
                    <a:lnTo>
                      <a:pt x="800" y="6154"/>
                    </a:lnTo>
                    <a:lnTo>
                      <a:pt x="1600" y="5385"/>
                    </a:lnTo>
                    <a:lnTo>
                      <a:pt x="1600" y="4615"/>
                    </a:lnTo>
                    <a:lnTo>
                      <a:pt x="3200" y="4615"/>
                    </a:lnTo>
                    <a:lnTo>
                      <a:pt x="3200" y="3077"/>
                    </a:lnTo>
                    <a:lnTo>
                      <a:pt x="3200" y="2308"/>
                    </a:lnTo>
                    <a:lnTo>
                      <a:pt x="4000" y="2308"/>
                    </a:lnTo>
                    <a:lnTo>
                      <a:pt x="4800" y="2308"/>
                    </a:lnTo>
                    <a:lnTo>
                      <a:pt x="4800" y="1538"/>
                    </a:lnTo>
                    <a:lnTo>
                      <a:pt x="6400" y="1538"/>
                    </a:lnTo>
                    <a:lnTo>
                      <a:pt x="7200" y="1538"/>
                    </a:lnTo>
                    <a:lnTo>
                      <a:pt x="8800" y="1538"/>
                    </a:lnTo>
                    <a:lnTo>
                      <a:pt x="9600" y="1538"/>
                    </a:lnTo>
                    <a:lnTo>
                      <a:pt x="9600" y="0"/>
                    </a:lnTo>
                    <a:lnTo>
                      <a:pt x="10400" y="1538"/>
                    </a:lnTo>
                    <a:lnTo>
                      <a:pt x="12000" y="1538"/>
                    </a:lnTo>
                    <a:lnTo>
                      <a:pt x="12800" y="1538"/>
                    </a:lnTo>
                    <a:lnTo>
                      <a:pt x="13600" y="1538"/>
                    </a:lnTo>
                    <a:lnTo>
                      <a:pt x="15200" y="1538"/>
                    </a:lnTo>
                    <a:lnTo>
                      <a:pt x="16000" y="2308"/>
                    </a:lnTo>
                    <a:lnTo>
                      <a:pt x="16800" y="2308"/>
                    </a:lnTo>
                    <a:lnTo>
                      <a:pt x="18400" y="3077"/>
                    </a:lnTo>
                    <a:lnTo>
                      <a:pt x="18400" y="4615"/>
                    </a:lnTo>
                    <a:lnTo>
                      <a:pt x="19200" y="5385"/>
                    </a:lnTo>
                    <a:lnTo>
                      <a:pt x="19200" y="6154"/>
                    </a:lnTo>
                    <a:lnTo>
                      <a:pt x="19200" y="7692"/>
                    </a:lnTo>
                    <a:lnTo>
                      <a:pt x="19200" y="8462"/>
                    </a:lnTo>
                    <a:lnTo>
                      <a:pt x="19200" y="10000"/>
                    </a:lnTo>
                    <a:lnTo>
                      <a:pt x="19200" y="10769"/>
                    </a:lnTo>
                    <a:lnTo>
                      <a:pt x="19200" y="11538"/>
                    </a:lnTo>
                    <a:lnTo>
                      <a:pt x="19200" y="13077"/>
                    </a:lnTo>
                    <a:lnTo>
                      <a:pt x="19200" y="13846"/>
                    </a:lnTo>
                    <a:lnTo>
                      <a:pt x="19200" y="14615"/>
                    </a:lnTo>
                    <a:lnTo>
                      <a:pt x="18400" y="16154"/>
                    </a:lnTo>
                    <a:lnTo>
                      <a:pt x="18400" y="16923"/>
                    </a:lnTo>
                    <a:lnTo>
                      <a:pt x="16800" y="16923"/>
                    </a:lnTo>
                    <a:lnTo>
                      <a:pt x="16800" y="17692"/>
                    </a:lnTo>
                    <a:lnTo>
                      <a:pt x="16000" y="17692"/>
                    </a:lnTo>
                    <a:lnTo>
                      <a:pt x="15200" y="19231"/>
                    </a:lnTo>
                    <a:lnTo>
                      <a:pt x="13600" y="19231"/>
                    </a:lnTo>
                    <a:lnTo>
                      <a:pt x="12800" y="19231"/>
                    </a:lnTo>
                    <a:lnTo>
                      <a:pt x="12000" y="19231"/>
                    </a:lnTo>
                    <a:lnTo>
                      <a:pt x="10400" y="19231"/>
                    </a:lnTo>
                    <a:lnTo>
                      <a:pt x="9600" y="19231"/>
                    </a:lnTo>
                    <a:close/>
                  </a:path>
                </a:pathLst>
              </a:custGeom>
              <a:solidFill>
                <a:srgbClr val="0000FF"/>
              </a:solidFill>
              <a:ln w="0">
                <a:solidFill>
                  <a:srgbClr val="0000FF"/>
                </a:solidFill>
                <a:round/>
                <a:headEnd/>
                <a:tailEnd/>
              </a:ln>
            </p:spPr>
            <p:txBody>
              <a:bodyPr/>
              <a:lstStyle/>
              <a:p>
                <a:endParaRPr lang="en-US"/>
              </a:p>
            </p:txBody>
          </p:sp>
          <p:sp>
            <p:nvSpPr>
              <p:cNvPr id="339115" name="Freeform 130"/>
              <p:cNvSpPr>
                <a:spLocks/>
              </p:cNvSpPr>
              <p:nvPr/>
            </p:nvSpPr>
            <p:spPr bwMode="auto">
              <a:xfrm>
                <a:off x="4944" y="2996"/>
                <a:ext cx="17" cy="18"/>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4800" y="19231"/>
                    </a:lnTo>
                    <a:lnTo>
                      <a:pt x="4800" y="17692"/>
                    </a:lnTo>
                    <a:lnTo>
                      <a:pt x="4000" y="17692"/>
                    </a:lnTo>
                    <a:lnTo>
                      <a:pt x="3200" y="16923"/>
                    </a:lnTo>
                    <a:lnTo>
                      <a:pt x="3200" y="16154"/>
                    </a:lnTo>
                    <a:lnTo>
                      <a:pt x="1600" y="16154"/>
                    </a:lnTo>
                    <a:lnTo>
                      <a:pt x="1600" y="14615"/>
                    </a:lnTo>
                    <a:lnTo>
                      <a:pt x="800" y="13846"/>
                    </a:lnTo>
                    <a:lnTo>
                      <a:pt x="800" y="13077"/>
                    </a:lnTo>
                    <a:lnTo>
                      <a:pt x="800" y="11538"/>
                    </a:lnTo>
                    <a:lnTo>
                      <a:pt x="800" y="10769"/>
                    </a:lnTo>
                    <a:lnTo>
                      <a:pt x="0" y="10000"/>
                    </a:lnTo>
                    <a:lnTo>
                      <a:pt x="800" y="10000"/>
                    </a:lnTo>
                    <a:lnTo>
                      <a:pt x="800" y="8462"/>
                    </a:lnTo>
                    <a:lnTo>
                      <a:pt x="800" y="7692"/>
                    </a:lnTo>
                    <a:lnTo>
                      <a:pt x="800" y="6154"/>
                    </a:lnTo>
                    <a:lnTo>
                      <a:pt x="1600" y="5385"/>
                    </a:lnTo>
                    <a:lnTo>
                      <a:pt x="1600" y="4615"/>
                    </a:lnTo>
                    <a:lnTo>
                      <a:pt x="3200" y="4615"/>
                    </a:lnTo>
                    <a:lnTo>
                      <a:pt x="3200" y="3077"/>
                    </a:lnTo>
                    <a:lnTo>
                      <a:pt x="3200" y="2308"/>
                    </a:lnTo>
                    <a:lnTo>
                      <a:pt x="4000" y="2308"/>
                    </a:lnTo>
                    <a:lnTo>
                      <a:pt x="4800" y="2308"/>
                    </a:lnTo>
                    <a:lnTo>
                      <a:pt x="4800" y="1538"/>
                    </a:lnTo>
                    <a:lnTo>
                      <a:pt x="6400" y="1538"/>
                    </a:lnTo>
                    <a:lnTo>
                      <a:pt x="7200" y="1538"/>
                    </a:lnTo>
                    <a:lnTo>
                      <a:pt x="8800" y="1538"/>
                    </a:lnTo>
                    <a:lnTo>
                      <a:pt x="9600" y="1538"/>
                    </a:lnTo>
                    <a:lnTo>
                      <a:pt x="9600" y="0"/>
                    </a:lnTo>
                    <a:lnTo>
                      <a:pt x="10400" y="1538"/>
                    </a:lnTo>
                    <a:lnTo>
                      <a:pt x="12000" y="1538"/>
                    </a:lnTo>
                    <a:lnTo>
                      <a:pt x="12800" y="1538"/>
                    </a:lnTo>
                    <a:lnTo>
                      <a:pt x="13600" y="1538"/>
                    </a:lnTo>
                    <a:lnTo>
                      <a:pt x="15200" y="1538"/>
                    </a:lnTo>
                    <a:lnTo>
                      <a:pt x="16000" y="2308"/>
                    </a:lnTo>
                    <a:lnTo>
                      <a:pt x="16800" y="2308"/>
                    </a:lnTo>
                    <a:lnTo>
                      <a:pt x="18400" y="3077"/>
                    </a:lnTo>
                    <a:lnTo>
                      <a:pt x="18400" y="4615"/>
                    </a:lnTo>
                    <a:lnTo>
                      <a:pt x="19200" y="5385"/>
                    </a:lnTo>
                    <a:lnTo>
                      <a:pt x="19200" y="6154"/>
                    </a:lnTo>
                    <a:lnTo>
                      <a:pt x="19200" y="7692"/>
                    </a:lnTo>
                    <a:lnTo>
                      <a:pt x="19200" y="8462"/>
                    </a:lnTo>
                    <a:lnTo>
                      <a:pt x="19200" y="10000"/>
                    </a:lnTo>
                    <a:lnTo>
                      <a:pt x="19200" y="10769"/>
                    </a:lnTo>
                    <a:lnTo>
                      <a:pt x="19200" y="11538"/>
                    </a:lnTo>
                    <a:lnTo>
                      <a:pt x="19200" y="13077"/>
                    </a:lnTo>
                    <a:lnTo>
                      <a:pt x="19200" y="13846"/>
                    </a:lnTo>
                    <a:lnTo>
                      <a:pt x="19200" y="14615"/>
                    </a:lnTo>
                    <a:lnTo>
                      <a:pt x="18400" y="16154"/>
                    </a:lnTo>
                    <a:lnTo>
                      <a:pt x="18400" y="16923"/>
                    </a:lnTo>
                    <a:lnTo>
                      <a:pt x="16800" y="16923"/>
                    </a:lnTo>
                    <a:lnTo>
                      <a:pt x="16800" y="17692"/>
                    </a:lnTo>
                    <a:lnTo>
                      <a:pt x="16000" y="17692"/>
                    </a:lnTo>
                    <a:lnTo>
                      <a:pt x="15200" y="19231"/>
                    </a:lnTo>
                    <a:lnTo>
                      <a:pt x="13600" y="19231"/>
                    </a:lnTo>
                    <a:lnTo>
                      <a:pt x="12800" y="19231"/>
                    </a:lnTo>
                    <a:lnTo>
                      <a:pt x="12000" y="19231"/>
                    </a:lnTo>
                    <a:lnTo>
                      <a:pt x="10400" y="19231"/>
                    </a:lnTo>
                    <a:lnTo>
                      <a:pt x="9600" y="19231"/>
                    </a:lnTo>
                    <a:close/>
                  </a:path>
                </a:pathLst>
              </a:custGeom>
              <a:solidFill>
                <a:srgbClr val="0000FF"/>
              </a:solidFill>
              <a:ln w="12065">
                <a:solidFill>
                  <a:srgbClr val="0000FF"/>
                </a:solidFill>
                <a:round/>
                <a:headEnd/>
                <a:tailEnd/>
              </a:ln>
            </p:spPr>
            <p:txBody>
              <a:bodyPr/>
              <a:lstStyle/>
              <a:p>
                <a:endParaRPr lang="en-US"/>
              </a:p>
            </p:txBody>
          </p:sp>
          <p:sp>
            <p:nvSpPr>
              <p:cNvPr id="339116" name="Freeform 131"/>
              <p:cNvSpPr>
                <a:spLocks/>
              </p:cNvSpPr>
              <p:nvPr/>
            </p:nvSpPr>
            <p:spPr bwMode="auto">
              <a:xfrm>
                <a:off x="4944" y="3566"/>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800" y="19200"/>
                    </a:lnTo>
                    <a:lnTo>
                      <a:pt x="7200" y="19200"/>
                    </a:lnTo>
                    <a:lnTo>
                      <a:pt x="6400" y="19200"/>
                    </a:lnTo>
                    <a:lnTo>
                      <a:pt x="4800" y="19200"/>
                    </a:lnTo>
                    <a:lnTo>
                      <a:pt x="4800" y="18400"/>
                    </a:lnTo>
                    <a:lnTo>
                      <a:pt x="4000" y="18400"/>
                    </a:lnTo>
                    <a:lnTo>
                      <a:pt x="3200" y="16800"/>
                    </a:lnTo>
                    <a:lnTo>
                      <a:pt x="3200" y="16000"/>
                    </a:lnTo>
                    <a:lnTo>
                      <a:pt x="1600" y="16000"/>
                    </a:lnTo>
                    <a:lnTo>
                      <a:pt x="1600" y="15200"/>
                    </a:lnTo>
                    <a:lnTo>
                      <a:pt x="800" y="13600"/>
                    </a:lnTo>
                    <a:lnTo>
                      <a:pt x="800" y="12800"/>
                    </a:lnTo>
                    <a:lnTo>
                      <a:pt x="800" y="12000"/>
                    </a:lnTo>
                    <a:lnTo>
                      <a:pt x="800" y="10400"/>
                    </a:lnTo>
                    <a:lnTo>
                      <a:pt x="0" y="9600"/>
                    </a:lnTo>
                    <a:lnTo>
                      <a:pt x="800" y="9600"/>
                    </a:lnTo>
                    <a:lnTo>
                      <a:pt x="800" y="8000"/>
                    </a:lnTo>
                    <a:lnTo>
                      <a:pt x="800" y="7200"/>
                    </a:lnTo>
                    <a:lnTo>
                      <a:pt x="800" y="6400"/>
                    </a:lnTo>
                    <a:lnTo>
                      <a:pt x="1600" y="4800"/>
                    </a:lnTo>
                    <a:lnTo>
                      <a:pt x="1600" y="4000"/>
                    </a:lnTo>
                    <a:lnTo>
                      <a:pt x="3200" y="4000"/>
                    </a:lnTo>
                    <a:lnTo>
                      <a:pt x="3200" y="3200"/>
                    </a:lnTo>
                    <a:lnTo>
                      <a:pt x="3200" y="1600"/>
                    </a:lnTo>
                    <a:lnTo>
                      <a:pt x="4000" y="1600"/>
                    </a:lnTo>
                    <a:lnTo>
                      <a:pt x="4800" y="1600"/>
                    </a:lnTo>
                    <a:lnTo>
                      <a:pt x="4800" y="800"/>
                    </a:lnTo>
                    <a:lnTo>
                      <a:pt x="6400" y="800"/>
                    </a:lnTo>
                    <a:lnTo>
                      <a:pt x="7200" y="800"/>
                    </a:lnTo>
                    <a:lnTo>
                      <a:pt x="8800" y="800"/>
                    </a:lnTo>
                    <a:lnTo>
                      <a:pt x="9600" y="800"/>
                    </a:lnTo>
                    <a:lnTo>
                      <a:pt x="9600" y="0"/>
                    </a:lnTo>
                    <a:lnTo>
                      <a:pt x="10400" y="800"/>
                    </a:lnTo>
                    <a:lnTo>
                      <a:pt x="12000" y="800"/>
                    </a:lnTo>
                    <a:lnTo>
                      <a:pt x="12800" y="800"/>
                    </a:lnTo>
                    <a:lnTo>
                      <a:pt x="13600" y="800"/>
                    </a:lnTo>
                    <a:lnTo>
                      <a:pt x="15200" y="800"/>
                    </a:lnTo>
                    <a:lnTo>
                      <a:pt x="16000" y="1600"/>
                    </a:lnTo>
                    <a:lnTo>
                      <a:pt x="16800" y="1600"/>
                    </a:lnTo>
                    <a:lnTo>
                      <a:pt x="18400" y="3200"/>
                    </a:lnTo>
                    <a:lnTo>
                      <a:pt x="18400" y="4000"/>
                    </a:lnTo>
                    <a:lnTo>
                      <a:pt x="19200" y="4800"/>
                    </a:lnTo>
                    <a:lnTo>
                      <a:pt x="19200" y="6400"/>
                    </a:lnTo>
                    <a:lnTo>
                      <a:pt x="19200" y="7200"/>
                    </a:lnTo>
                    <a:lnTo>
                      <a:pt x="19200" y="8000"/>
                    </a:lnTo>
                    <a:lnTo>
                      <a:pt x="19200" y="9600"/>
                    </a:lnTo>
                    <a:lnTo>
                      <a:pt x="19200" y="10400"/>
                    </a:lnTo>
                    <a:lnTo>
                      <a:pt x="19200" y="12000"/>
                    </a:lnTo>
                    <a:lnTo>
                      <a:pt x="19200" y="12800"/>
                    </a:lnTo>
                    <a:lnTo>
                      <a:pt x="19200" y="13600"/>
                    </a:lnTo>
                    <a:lnTo>
                      <a:pt x="19200" y="15200"/>
                    </a:lnTo>
                    <a:lnTo>
                      <a:pt x="18400" y="16000"/>
                    </a:lnTo>
                    <a:lnTo>
                      <a:pt x="18400" y="16800"/>
                    </a:lnTo>
                    <a:lnTo>
                      <a:pt x="16800" y="16800"/>
                    </a:lnTo>
                    <a:lnTo>
                      <a:pt x="16800" y="18400"/>
                    </a:lnTo>
                    <a:lnTo>
                      <a:pt x="16000" y="18400"/>
                    </a:lnTo>
                    <a:lnTo>
                      <a:pt x="15200" y="19200"/>
                    </a:lnTo>
                    <a:lnTo>
                      <a:pt x="13600" y="19200"/>
                    </a:lnTo>
                    <a:lnTo>
                      <a:pt x="12800" y="19200"/>
                    </a:lnTo>
                    <a:lnTo>
                      <a:pt x="12000" y="19200"/>
                    </a:lnTo>
                    <a:lnTo>
                      <a:pt x="10400" y="19200"/>
                    </a:lnTo>
                    <a:lnTo>
                      <a:pt x="9600" y="19200"/>
                    </a:lnTo>
                    <a:close/>
                  </a:path>
                </a:pathLst>
              </a:custGeom>
              <a:solidFill>
                <a:srgbClr val="0000FF"/>
              </a:solidFill>
              <a:ln w="0">
                <a:solidFill>
                  <a:srgbClr val="0000FF"/>
                </a:solidFill>
                <a:round/>
                <a:headEnd/>
                <a:tailEnd/>
              </a:ln>
            </p:spPr>
            <p:txBody>
              <a:bodyPr/>
              <a:lstStyle/>
              <a:p>
                <a:endParaRPr lang="en-US"/>
              </a:p>
            </p:txBody>
          </p:sp>
          <p:sp>
            <p:nvSpPr>
              <p:cNvPr id="339117" name="Freeform 132"/>
              <p:cNvSpPr>
                <a:spLocks/>
              </p:cNvSpPr>
              <p:nvPr/>
            </p:nvSpPr>
            <p:spPr bwMode="auto">
              <a:xfrm>
                <a:off x="4944" y="3566"/>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800" y="19200"/>
                    </a:lnTo>
                    <a:lnTo>
                      <a:pt x="7200" y="19200"/>
                    </a:lnTo>
                    <a:lnTo>
                      <a:pt x="6400" y="19200"/>
                    </a:lnTo>
                    <a:lnTo>
                      <a:pt x="4800" y="19200"/>
                    </a:lnTo>
                    <a:lnTo>
                      <a:pt x="4800" y="18400"/>
                    </a:lnTo>
                    <a:lnTo>
                      <a:pt x="4000" y="18400"/>
                    </a:lnTo>
                    <a:lnTo>
                      <a:pt x="3200" y="16800"/>
                    </a:lnTo>
                    <a:lnTo>
                      <a:pt x="3200" y="16000"/>
                    </a:lnTo>
                    <a:lnTo>
                      <a:pt x="1600" y="16000"/>
                    </a:lnTo>
                    <a:lnTo>
                      <a:pt x="1600" y="15200"/>
                    </a:lnTo>
                    <a:lnTo>
                      <a:pt x="800" y="13600"/>
                    </a:lnTo>
                    <a:lnTo>
                      <a:pt x="800" y="12800"/>
                    </a:lnTo>
                    <a:lnTo>
                      <a:pt x="800" y="12000"/>
                    </a:lnTo>
                    <a:lnTo>
                      <a:pt x="800" y="10400"/>
                    </a:lnTo>
                    <a:lnTo>
                      <a:pt x="0" y="9600"/>
                    </a:lnTo>
                    <a:lnTo>
                      <a:pt x="800" y="9600"/>
                    </a:lnTo>
                    <a:lnTo>
                      <a:pt x="800" y="8000"/>
                    </a:lnTo>
                    <a:lnTo>
                      <a:pt x="800" y="7200"/>
                    </a:lnTo>
                    <a:lnTo>
                      <a:pt x="800" y="6400"/>
                    </a:lnTo>
                    <a:lnTo>
                      <a:pt x="1600" y="4800"/>
                    </a:lnTo>
                    <a:lnTo>
                      <a:pt x="1600" y="4000"/>
                    </a:lnTo>
                    <a:lnTo>
                      <a:pt x="3200" y="4000"/>
                    </a:lnTo>
                    <a:lnTo>
                      <a:pt x="3200" y="3200"/>
                    </a:lnTo>
                    <a:lnTo>
                      <a:pt x="3200" y="1600"/>
                    </a:lnTo>
                    <a:lnTo>
                      <a:pt x="4000" y="1600"/>
                    </a:lnTo>
                    <a:lnTo>
                      <a:pt x="4800" y="1600"/>
                    </a:lnTo>
                    <a:lnTo>
                      <a:pt x="4800" y="800"/>
                    </a:lnTo>
                    <a:lnTo>
                      <a:pt x="6400" y="800"/>
                    </a:lnTo>
                    <a:lnTo>
                      <a:pt x="7200" y="800"/>
                    </a:lnTo>
                    <a:lnTo>
                      <a:pt x="8800" y="800"/>
                    </a:lnTo>
                    <a:lnTo>
                      <a:pt x="9600" y="800"/>
                    </a:lnTo>
                    <a:lnTo>
                      <a:pt x="9600" y="0"/>
                    </a:lnTo>
                    <a:lnTo>
                      <a:pt x="10400" y="800"/>
                    </a:lnTo>
                    <a:lnTo>
                      <a:pt x="12000" y="800"/>
                    </a:lnTo>
                    <a:lnTo>
                      <a:pt x="12800" y="800"/>
                    </a:lnTo>
                    <a:lnTo>
                      <a:pt x="13600" y="800"/>
                    </a:lnTo>
                    <a:lnTo>
                      <a:pt x="15200" y="800"/>
                    </a:lnTo>
                    <a:lnTo>
                      <a:pt x="16000" y="1600"/>
                    </a:lnTo>
                    <a:lnTo>
                      <a:pt x="16800" y="1600"/>
                    </a:lnTo>
                    <a:lnTo>
                      <a:pt x="18400" y="3200"/>
                    </a:lnTo>
                    <a:lnTo>
                      <a:pt x="18400" y="4000"/>
                    </a:lnTo>
                    <a:lnTo>
                      <a:pt x="19200" y="4800"/>
                    </a:lnTo>
                    <a:lnTo>
                      <a:pt x="19200" y="6400"/>
                    </a:lnTo>
                    <a:lnTo>
                      <a:pt x="19200" y="7200"/>
                    </a:lnTo>
                    <a:lnTo>
                      <a:pt x="19200" y="8000"/>
                    </a:lnTo>
                    <a:lnTo>
                      <a:pt x="19200" y="9600"/>
                    </a:lnTo>
                    <a:lnTo>
                      <a:pt x="19200" y="10400"/>
                    </a:lnTo>
                    <a:lnTo>
                      <a:pt x="19200" y="12000"/>
                    </a:lnTo>
                    <a:lnTo>
                      <a:pt x="19200" y="12800"/>
                    </a:lnTo>
                    <a:lnTo>
                      <a:pt x="19200" y="13600"/>
                    </a:lnTo>
                    <a:lnTo>
                      <a:pt x="19200" y="15200"/>
                    </a:lnTo>
                    <a:lnTo>
                      <a:pt x="18400" y="16000"/>
                    </a:lnTo>
                    <a:lnTo>
                      <a:pt x="18400" y="16800"/>
                    </a:lnTo>
                    <a:lnTo>
                      <a:pt x="16800" y="16800"/>
                    </a:lnTo>
                    <a:lnTo>
                      <a:pt x="16800" y="18400"/>
                    </a:lnTo>
                    <a:lnTo>
                      <a:pt x="16000" y="18400"/>
                    </a:lnTo>
                    <a:lnTo>
                      <a:pt x="15200" y="19200"/>
                    </a:lnTo>
                    <a:lnTo>
                      <a:pt x="13600" y="19200"/>
                    </a:lnTo>
                    <a:lnTo>
                      <a:pt x="12800" y="19200"/>
                    </a:lnTo>
                    <a:lnTo>
                      <a:pt x="12000" y="19200"/>
                    </a:lnTo>
                    <a:lnTo>
                      <a:pt x="10400" y="19200"/>
                    </a:lnTo>
                    <a:lnTo>
                      <a:pt x="9600" y="19200"/>
                    </a:lnTo>
                    <a:close/>
                  </a:path>
                </a:pathLst>
              </a:custGeom>
              <a:solidFill>
                <a:srgbClr val="0000FF"/>
              </a:solidFill>
              <a:ln w="12065">
                <a:solidFill>
                  <a:srgbClr val="0000FF"/>
                </a:solidFill>
                <a:round/>
                <a:headEnd/>
                <a:tailEnd/>
              </a:ln>
            </p:spPr>
            <p:txBody>
              <a:bodyPr/>
              <a:lstStyle/>
              <a:p>
                <a:endParaRPr lang="en-US"/>
              </a:p>
            </p:txBody>
          </p:sp>
          <p:sp>
            <p:nvSpPr>
              <p:cNvPr id="339118" name="Freeform 133"/>
              <p:cNvSpPr>
                <a:spLocks/>
              </p:cNvSpPr>
              <p:nvPr/>
            </p:nvSpPr>
            <p:spPr bwMode="auto">
              <a:xfrm>
                <a:off x="5086" y="2426"/>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00"/>
                    </a:moveTo>
                    <a:lnTo>
                      <a:pt x="10000" y="19200"/>
                    </a:lnTo>
                    <a:lnTo>
                      <a:pt x="8462" y="19200"/>
                    </a:lnTo>
                    <a:lnTo>
                      <a:pt x="7692" y="19200"/>
                    </a:lnTo>
                    <a:lnTo>
                      <a:pt x="6923" y="19200"/>
                    </a:lnTo>
                    <a:lnTo>
                      <a:pt x="5385" y="19200"/>
                    </a:lnTo>
                    <a:lnTo>
                      <a:pt x="5385" y="18400"/>
                    </a:lnTo>
                    <a:lnTo>
                      <a:pt x="4615" y="18400"/>
                    </a:lnTo>
                    <a:lnTo>
                      <a:pt x="3846" y="16800"/>
                    </a:lnTo>
                    <a:lnTo>
                      <a:pt x="3846" y="16000"/>
                    </a:lnTo>
                    <a:lnTo>
                      <a:pt x="2308" y="16000"/>
                    </a:lnTo>
                    <a:lnTo>
                      <a:pt x="2308" y="15200"/>
                    </a:lnTo>
                    <a:lnTo>
                      <a:pt x="1538" y="13600"/>
                    </a:lnTo>
                    <a:lnTo>
                      <a:pt x="1538" y="12800"/>
                    </a:lnTo>
                    <a:lnTo>
                      <a:pt x="1538" y="12000"/>
                    </a:lnTo>
                    <a:lnTo>
                      <a:pt x="1538" y="10400"/>
                    </a:lnTo>
                    <a:lnTo>
                      <a:pt x="0" y="9600"/>
                    </a:lnTo>
                    <a:lnTo>
                      <a:pt x="1538" y="9600"/>
                    </a:lnTo>
                    <a:lnTo>
                      <a:pt x="1538" y="8800"/>
                    </a:lnTo>
                    <a:lnTo>
                      <a:pt x="1538" y="7200"/>
                    </a:lnTo>
                    <a:lnTo>
                      <a:pt x="1538" y="6400"/>
                    </a:lnTo>
                    <a:lnTo>
                      <a:pt x="2308" y="4800"/>
                    </a:lnTo>
                    <a:lnTo>
                      <a:pt x="2308" y="4000"/>
                    </a:lnTo>
                    <a:lnTo>
                      <a:pt x="3846" y="4000"/>
                    </a:lnTo>
                    <a:lnTo>
                      <a:pt x="3846" y="3200"/>
                    </a:lnTo>
                    <a:lnTo>
                      <a:pt x="3846" y="1600"/>
                    </a:lnTo>
                    <a:lnTo>
                      <a:pt x="4615" y="1600"/>
                    </a:lnTo>
                    <a:lnTo>
                      <a:pt x="5385" y="1600"/>
                    </a:lnTo>
                    <a:lnTo>
                      <a:pt x="5385" y="800"/>
                    </a:lnTo>
                    <a:lnTo>
                      <a:pt x="6923" y="800"/>
                    </a:lnTo>
                    <a:lnTo>
                      <a:pt x="7692" y="800"/>
                    </a:lnTo>
                    <a:lnTo>
                      <a:pt x="8462" y="800"/>
                    </a:lnTo>
                    <a:lnTo>
                      <a:pt x="10000" y="800"/>
                    </a:lnTo>
                    <a:lnTo>
                      <a:pt x="10000" y="0"/>
                    </a:lnTo>
                    <a:lnTo>
                      <a:pt x="10769" y="800"/>
                    </a:lnTo>
                    <a:lnTo>
                      <a:pt x="11538" y="800"/>
                    </a:lnTo>
                    <a:lnTo>
                      <a:pt x="13077" y="800"/>
                    </a:lnTo>
                    <a:lnTo>
                      <a:pt x="13846" y="800"/>
                    </a:lnTo>
                    <a:lnTo>
                      <a:pt x="14615" y="800"/>
                    </a:lnTo>
                    <a:lnTo>
                      <a:pt x="16154" y="1600"/>
                    </a:lnTo>
                    <a:lnTo>
                      <a:pt x="16923" y="1600"/>
                    </a:lnTo>
                    <a:lnTo>
                      <a:pt x="18462" y="3200"/>
                    </a:lnTo>
                    <a:lnTo>
                      <a:pt x="18462" y="4000"/>
                    </a:lnTo>
                    <a:lnTo>
                      <a:pt x="19231" y="4800"/>
                    </a:lnTo>
                    <a:lnTo>
                      <a:pt x="19231" y="6400"/>
                    </a:lnTo>
                    <a:lnTo>
                      <a:pt x="19231" y="7200"/>
                    </a:lnTo>
                    <a:lnTo>
                      <a:pt x="19231" y="8800"/>
                    </a:lnTo>
                    <a:lnTo>
                      <a:pt x="19231" y="9600"/>
                    </a:lnTo>
                    <a:lnTo>
                      <a:pt x="19231" y="10400"/>
                    </a:lnTo>
                    <a:lnTo>
                      <a:pt x="19231" y="12000"/>
                    </a:lnTo>
                    <a:lnTo>
                      <a:pt x="19231" y="12800"/>
                    </a:lnTo>
                    <a:lnTo>
                      <a:pt x="19231" y="13600"/>
                    </a:lnTo>
                    <a:lnTo>
                      <a:pt x="19231" y="15200"/>
                    </a:lnTo>
                    <a:lnTo>
                      <a:pt x="18462" y="16000"/>
                    </a:lnTo>
                    <a:lnTo>
                      <a:pt x="18462" y="16800"/>
                    </a:lnTo>
                    <a:lnTo>
                      <a:pt x="16923" y="16800"/>
                    </a:lnTo>
                    <a:lnTo>
                      <a:pt x="16923" y="18400"/>
                    </a:lnTo>
                    <a:lnTo>
                      <a:pt x="16154" y="18400"/>
                    </a:lnTo>
                    <a:lnTo>
                      <a:pt x="14615" y="19200"/>
                    </a:lnTo>
                    <a:lnTo>
                      <a:pt x="13846" y="19200"/>
                    </a:lnTo>
                    <a:lnTo>
                      <a:pt x="13077" y="19200"/>
                    </a:lnTo>
                    <a:lnTo>
                      <a:pt x="11538" y="19200"/>
                    </a:lnTo>
                    <a:lnTo>
                      <a:pt x="10769" y="19200"/>
                    </a:lnTo>
                    <a:lnTo>
                      <a:pt x="10000" y="19200"/>
                    </a:lnTo>
                    <a:close/>
                  </a:path>
                </a:pathLst>
              </a:custGeom>
              <a:solidFill>
                <a:srgbClr val="0000FF"/>
              </a:solidFill>
              <a:ln w="0">
                <a:solidFill>
                  <a:srgbClr val="0000FF"/>
                </a:solidFill>
                <a:round/>
                <a:headEnd/>
                <a:tailEnd/>
              </a:ln>
            </p:spPr>
            <p:txBody>
              <a:bodyPr/>
              <a:lstStyle/>
              <a:p>
                <a:endParaRPr lang="en-US"/>
              </a:p>
            </p:txBody>
          </p:sp>
          <p:sp>
            <p:nvSpPr>
              <p:cNvPr id="339119" name="Freeform 134"/>
              <p:cNvSpPr>
                <a:spLocks/>
              </p:cNvSpPr>
              <p:nvPr/>
            </p:nvSpPr>
            <p:spPr bwMode="auto">
              <a:xfrm>
                <a:off x="5086" y="2426"/>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00"/>
                    </a:moveTo>
                    <a:lnTo>
                      <a:pt x="10000" y="19200"/>
                    </a:lnTo>
                    <a:lnTo>
                      <a:pt x="8462" y="19200"/>
                    </a:lnTo>
                    <a:lnTo>
                      <a:pt x="7692" y="19200"/>
                    </a:lnTo>
                    <a:lnTo>
                      <a:pt x="6923" y="19200"/>
                    </a:lnTo>
                    <a:lnTo>
                      <a:pt x="5385" y="19200"/>
                    </a:lnTo>
                    <a:lnTo>
                      <a:pt x="5385" y="18400"/>
                    </a:lnTo>
                    <a:lnTo>
                      <a:pt x="4615" y="18400"/>
                    </a:lnTo>
                    <a:lnTo>
                      <a:pt x="3846" y="16800"/>
                    </a:lnTo>
                    <a:lnTo>
                      <a:pt x="3846" y="16000"/>
                    </a:lnTo>
                    <a:lnTo>
                      <a:pt x="2308" y="16000"/>
                    </a:lnTo>
                    <a:lnTo>
                      <a:pt x="2308" y="15200"/>
                    </a:lnTo>
                    <a:lnTo>
                      <a:pt x="1538" y="13600"/>
                    </a:lnTo>
                    <a:lnTo>
                      <a:pt x="1538" y="12800"/>
                    </a:lnTo>
                    <a:lnTo>
                      <a:pt x="1538" y="12000"/>
                    </a:lnTo>
                    <a:lnTo>
                      <a:pt x="1538" y="10400"/>
                    </a:lnTo>
                    <a:lnTo>
                      <a:pt x="0" y="9600"/>
                    </a:lnTo>
                    <a:lnTo>
                      <a:pt x="1538" y="9600"/>
                    </a:lnTo>
                    <a:lnTo>
                      <a:pt x="1538" y="8800"/>
                    </a:lnTo>
                    <a:lnTo>
                      <a:pt x="1538" y="7200"/>
                    </a:lnTo>
                    <a:lnTo>
                      <a:pt x="1538" y="6400"/>
                    </a:lnTo>
                    <a:lnTo>
                      <a:pt x="2308" y="4800"/>
                    </a:lnTo>
                    <a:lnTo>
                      <a:pt x="2308" y="4000"/>
                    </a:lnTo>
                    <a:lnTo>
                      <a:pt x="3846" y="4000"/>
                    </a:lnTo>
                    <a:lnTo>
                      <a:pt x="3846" y="3200"/>
                    </a:lnTo>
                    <a:lnTo>
                      <a:pt x="3846" y="1600"/>
                    </a:lnTo>
                    <a:lnTo>
                      <a:pt x="4615" y="1600"/>
                    </a:lnTo>
                    <a:lnTo>
                      <a:pt x="5385" y="1600"/>
                    </a:lnTo>
                    <a:lnTo>
                      <a:pt x="5385" y="800"/>
                    </a:lnTo>
                    <a:lnTo>
                      <a:pt x="6923" y="800"/>
                    </a:lnTo>
                    <a:lnTo>
                      <a:pt x="7692" y="800"/>
                    </a:lnTo>
                    <a:lnTo>
                      <a:pt x="8462" y="800"/>
                    </a:lnTo>
                    <a:lnTo>
                      <a:pt x="10000" y="800"/>
                    </a:lnTo>
                    <a:lnTo>
                      <a:pt x="10000" y="0"/>
                    </a:lnTo>
                    <a:lnTo>
                      <a:pt x="10769" y="800"/>
                    </a:lnTo>
                    <a:lnTo>
                      <a:pt x="11538" y="800"/>
                    </a:lnTo>
                    <a:lnTo>
                      <a:pt x="13077" y="800"/>
                    </a:lnTo>
                    <a:lnTo>
                      <a:pt x="13846" y="800"/>
                    </a:lnTo>
                    <a:lnTo>
                      <a:pt x="14615" y="800"/>
                    </a:lnTo>
                    <a:lnTo>
                      <a:pt x="16154" y="1600"/>
                    </a:lnTo>
                    <a:lnTo>
                      <a:pt x="16923" y="1600"/>
                    </a:lnTo>
                    <a:lnTo>
                      <a:pt x="18462" y="3200"/>
                    </a:lnTo>
                    <a:lnTo>
                      <a:pt x="18462" y="4000"/>
                    </a:lnTo>
                    <a:lnTo>
                      <a:pt x="19231" y="4800"/>
                    </a:lnTo>
                    <a:lnTo>
                      <a:pt x="19231" y="6400"/>
                    </a:lnTo>
                    <a:lnTo>
                      <a:pt x="19231" y="7200"/>
                    </a:lnTo>
                    <a:lnTo>
                      <a:pt x="19231" y="8800"/>
                    </a:lnTo>
                    <a:lnTo>
                      <a:pt x="19231" y="9600"/>
                    </a:lnTo>
                    <a:lnTo>
                      <a:pt x="19231" y="10400"/>
                    </a:lnTo>
                    <a:lnTo>
                      <a:pt x="19231" y="12000"/>
                    </a:lnTo>
                    <a:lnTo>
                      <a:pt x="19231" y="12800"/>
                    </a:lnTo>
                    <a:lnTo>
                      <a:pt x="19231" y="13600"/>
                    </a:lnTo>
                    <a:lnTo>
                      <a:pt x="19231" y="15200"/>
                    </a:lnTo>
                    <a:lnTo>
                      <a:pt x="18462" y="16000"/>
                    </a:lnTo>
                    <a:lnTo>
                      <a:pt x="18462" y="16800"/>
                    </a:lnTo>
                    <a:lnTo>
                      <a:pt x="16923" y="16800"/>
                    </a:lnTo>
                    <a:lnTo>
                      <a:pt x="16923" y="18400"/>
                    </a:lnTo>
                    <a:lnTo>
                      <a:pt x="16154" y="18400"/>
                    </a:lnTo>
                    <a:lnTo>
                      <a:pt x="14615" y="19200"/>
                    </a:lnTo>
                    <a:lnTo>
                      <a:pt x="13846" y="19200"/>
                    </a:lnTo>
                    <a:lnTo>
                      <a:pt x="13077" y="19200"/>
                    </a:lnTo>
                    <a:lnTo>
                      <a:pt x="11538" y="19200"/>
                    </a:lnTo>
                    <a:lnTo>
                      <a:pt x="10769" y="19200"/>
                    </a:lnTo>
                    <a:lnTo>
                      <a:pt x="10000" y="19200"/>
                    </a:lnTo>
                    <a:close/>
                  </a:path>
                </a:pathLst>
              </a:custGeom>
              <a:solidFill>
                <a:srgbClr val="0000FF"/>
              </a:solidFill>
              <a:ln w="12065">
                <a:solidFill>
                  <a:srgbClr val="0000FF"/>
                </a:solidFill>
                <a:round/>
                <a:headEnd/>
                <a:tailEnd/>
              </a:ln>
            </p:spPr>
            <p:txBody>
              <a:bodyPr/>
              <a:lstStyle/>
              <a:p>
                <a:endParaRPr lang="en-US"/>
              </a:p>
            </p:txBody>
          </p:sp>
          <p:sp>
            <p:nvSpPr>
              <p:cNvPr id="339120" name="Freeform 135"/>
              <p:cNvSpPr>
                <a:spLocks/>
              </p:cNvSpPr>
              <p:nvPr/>
            </p:nvSpPr>
            <p:spPr bwMode="auto">
              <a:xfrm>
                <a:off x="5086" y="2996"/>
                <a:ext cx="17" cy="18"/>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7692"/>
                    </a:lnTo>
                    <a:lnTo>
                      <a:pt x="4615" y="17692"/>
                    </a:lnTo>
                    <a:lnTo>
                      <a:pt x="3846" y="16923"/>
                    </a:lnTo>
                    <a:lnTo>
                      <a:pt x="3846"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154"/>
                    </a:lnTo>
                    <a:lnTo>
                      <a:pt x="2308" y="5385"/>
                    </a:lnTo>
                    <a:lnTo>
                      <a:pt x="2308" y="4615"/>
                    </a:lnTo>
                    <a:lnTo>
                      <a:pt x="3846" y="4615"/>
                    </a:lnTo>
                    <a:lnTo>
                      <a:pt x="3846" y="3077"/>
                    </a:lnTo>
                    <a:lnTo>
                      <a:pt x="3846"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8462" y="3077"/>
                    </a:lnTo>
                    <a:lnTo>
                      <a:pt x="18462" y="4615"/>
                    </a:lnTo>
                    <a:lnTo>
                      <a:pt x="19231" y="5385"/>
                    </a:lnTo>
                    <a:lnTo>
                      <a:pt x="19231" y="6154"/>
                    </a:lnTo>
                    <a:lnTo>
                      <a:pt x="19231" y="7692"/>
                    </a:lnTo>
                    <a:lnTo>
                      <a:pt x="19231" y="8462"/>
                    </a:lnTo>
                    <a:lnTo>
                      <a:pt x="19231" y="10000"/>
                    </a:lnTo>
                    <a:lnTo>
                      <a:pt x="19231" y="10769"/>
                    </a:lnTo>
                    <a:lnTo>
                      <a:pt x="19231" y="11538"/>
                    </a:lnTo>
                    <a:lnTo>
                      <a:pt x="19231" y="13077"/>
                    </a:lnTo>
                    <a:lnTo>
                      <a:pt x="19231" y="13846"/>
                    </a:lnTo>
                    <a:lnTo>
                      <a:pt x="19231" y="14615"/>
                    </a:lnTo>
                    <a:lnTo>
                      <a:pt x="18462" y="16154"/>
                    </a:lnTo>
                    <a:lnTo>
                      <a:pt x="18462" y="16923"/>
                    </a:lnTo>
                    <a:lnTo>
                      <a:pt x="16923" y="16923"/>
                    </a:lnTo>
                    <a:lnTo>
                      <a:pt x="16923" y="17692"/>
                    </a:lnTo>
                    <a:lnTo>
                      <a:pt x="16154" y="17692"/>
                    </a:lnTo>
                    <a:lnTo>
                      <a:pt x="14615" y="19231"/>
                    </a:lnTo>
                    <a:lnTo>
                      <a:pt x="13846" y="19231"/>
                    </a:lnTo>
                    <a:lnTo>
                      <a:pt x="13077" y="19231"/>
                    </a:lnTo>
                    <a:lnTo>
                      <a:pt x="11538" y="19231"/>
                    </a:lnTo>
                    <a:lnTo>
                      <a:pt x="10769" y="19231"/>
                    </a:lnTo>
                    <a:lnTo>
                      <a:pt x="10000" y="19231"/>
                    </a:lnTo>
                    <a:close/>
                  </a:path>
                </a:pathLst>
              </a:custGeom>
              <a:solidFill>
                <a:srgbClr val="0000FF"/>
              </a:solidFill>
              <a:ln w="0">
                <a:solidFill>
                  <a:srgbClr val="0000FF"/>
                </a:solidFill>
                <a:round/>
                <a:headEnd/>
                <a:tailEnd/>
              </a:ln>
            </p:spPr>
            <p:txBody>
              <a:bodyPr/>
              <a:lstStyle/>
              <a:p>
                <a:endParaRPr lang="en-US"/>
              </a:p>
            </p:txBody>
          </p:sp>
          <p:sp>
            <p:nvSpPr>
              <p:cNvPr id="339121" name="Freeform 136"/>
              <p:cNvSpPr>
                <a:spLocks/>
              </p:cNvSpPr>
              <p:nvPr/>
            </p:nvSpPr>
            <p:spPr bwMode="auto">
              <a:xfrm>
                <a:off x="5086" y="2996"/>
                <a:ext cx="17" cy="18"/>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7692"/>
                    </a:lnTo>
                    <a:lnTo>
                      <a:pt x="4615" y="17692"/>
                    </a:lnTo>
                    <a:lnTo>
                      <a:pt x="3846" y="16923"/>
                    </a:lnTo>
                    <a:lnTo>
                      <a:pt x="3846"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154"/>
                    </a:lnTo>
                    <a:lnTo>
                      <a:pt x="2308" y="5385"/>
                    </a:lnTo>
                    <a:lnTo>
                      <a:pt x="2308" y="4615"/>
                    </a:lnTo>
                    <a:lnTo>
                      <a:pt x="3846" y="4615"/>
                    </a:lnTo>
                    <a:lnTo>
                      <a:pt x="3846" y="3077"/>
                    </a:lnTo>
                    <a:lnTo>
                      <a:pt x="3846"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8462" y="3077"/>
                    </a:lnTo>
                    <a:lnTo>
                      <a:pt x="18462" y="4615"/>
                    </a:lnTo>
                    <a:lnTo>
                      <a:pt x="19231" y="5385"/>
                    </a:lnTo>
                    <a:lnTo>
                      <a:pt x="19231" y="6154"/>
                    </a:lnTo>
                    <a:lnTo>
                      <a:pt x="19231" y="7692"/>
                    </a:lnTo>
                    <a:lnTo>
                      <a:pt x="19231" y="8462"/>
                    </a:lnTo>
                    <a:lnTo>
                      <a:pt x="19231" y="10000"/>
                    </a:lnTo>
                    <a:lnTo>
                      <a:pt x="19231" y="10769"/>
                    </a:lnTo>
                    <a:lnTo>
                      <a:pt x="19231" y="11538"/>
                    </a:lnTo>
                    <a:lnTo>
                      <a:pt x="19231" y="13077"/>
                    </a:lnTo>
                    <a:lnTo>
                      <a:pt x="19231" y="13846"/>
                    </a:lnTo>
                    <a:lnTo>
                      <a:pt x="19231" y="14615"/>
                    </a:lnTo>
                    <a:lnTo>
                      <a:pt x="18462" y="16154"/>
                    </a:lnTo>
                    <a:lnTo>
                      <a:pt x="18462" y="16923"/>
                    </a:lnTo>
                    <a:lnTo>
                      <a:pt x="16923" y="16923"/>
                    </a:lnTo>
                    <a:lnTo>
                      <a:pt x="16923" y="17692"/>
                    </a:lnTo>
                    <a:lnTo>
                      <a:pt x="16154" y="17692"/>
                    </a:lnTo>
                    <a:lnTo>
                      <a:pt x="14615" y="19231"/>
                    </a:lnTo>
                    <a:lnTo>
                      <a:pt x="13846" y="19231"/>
                    </a:lnTo>
                    <a:lnTo>
                      <a:pt x="13077" y="19231"/>
                    </a:lnTo>
                    <a:lnTo>
                      <a:pt x="11538" y="19231"/>
                    </a:lnTo>
                    <a:lnTo>
                      <a:pt x="10769" y="19231"/>
                    </a:lnTo>
                    <a:lnTo>
                      <a:pt x="10000" y="19231"/>
                    </a:lnTo>
                    <a:close/>
                  </a:path>
                </a:pathLst>
              </a:custGeom>
              <a:solidFill>
                <a:srgbClr val="0000FF"/>
              </a:solidFill>
              <a:ln w="12065">
                <a:solidFill>
                  <a:srgbClr val="0000FF"/>
                </a:solidFill>
                <a:round/>
                <a:headEnd/>
                <a:tailEnd/>
              </a:ln>
            </p:spPr>
            <p:txBody>
              <a:bodyPr/>
              <a:lstStyle/>
              <a:p>
                <a:endParaRPr lang="en-US"/>
              </a:p>
            </p:txBody>
          </p:sp>
          <p:sp>
            <p:nvSpPr>
              <p:cNvPr id="339122" name="Freeform 137"/>
              <p:cNvSpPr>
                <a:spLocks/>
              </p:cNvSpPr>
              <p:nvPr/>
            </p:nvSpPr>
            <p:spPr bwMode="auto">
              <a:xfrm>
                <a:off x="5086" y="3566"/>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00"/>
                    </a:moveTo>
                    <a:lnTo>
                      <a:pt x="10000" y="19200"/>
                    </a:lnTo>
                    <a:lnTo>
                      <a:pt x="8462" y="19200"/>
                    </a:lnTo>
                    <a:lnTo>
                      <a:pt x="7692" y="19200"/>
                    </a:lnTo>
                    <a:lnTo>
                      <a:pt x="6923" y="19200"/>
                    </a:lnTo>
                    <a:lnTo>
                      <a:pt x="5385" y="19200"/>
                    </a:lnTo>
                    <a:lnTo>
                      <a:pt x="5385" y="18400"/>
                    </a:lnTo>
                    <a:lnTo>
                      <a:pt x="4615" y="18400"/>
                    </a:lnTo>
                    <a:lnTo>
                      <a:pt x="3846" y="16800"/>
                    </a:lnTo>
                    <a:lnTo>
                      <a:pt x="3846" y="16000"/>
                    </a:lnTo>
                    <a:lnTo>
                      <a:pt x="2308" y="16000"/>
                    </a:lnTo>
                    <a:lnTo>
                      <a:pt x="2308" y="15200"/>
                    </a:lnTo>
                    <a:lnTo>
                      <a:pt x="1538" y="13600"/>
                    </a:lnTo>
                    <a:lnTo>
                      <a:pt x="1538" y="12800"/>
                    </a:lnTo>
                    <a:lnTo>
                      <a:pt x="1538" y="12000"/>
                    </a:lnTo>
                    <a:lnTo>
                      <a:pt x="1538" y="10400"/>
                    </a:lnTo>
                    <a:lnTo>
                      <a:pt x="0" y="9600"/>
                    </a:lnTo>
                    <a:lnTo>
                      <a:pt x="1538" y="9600"/>
                    </a:lnTo>
                    <a:lnTo>
                      <a:pt x="1538" y="8000"/>
                    </a:lnTo>
                    <a:lnTo>
                      <a:pt x="1538" y="7200"/>
                    </a:lnTo>
                    <a:lnTo>
                      <a:pt x="1538" y="6400"/>
                    </a:lnTo>
                    <a:lnTo>
                      <a:pt x="2308" y="4800"/>
                    </a:lnTo>
                    <a:lnTo>
                      <a:pt x="2308" y="4000"/>
                    </a:lnTo>
                    <a:lnTo>
                      <a:pt x="3846" y="4000"/>
                    </a:lnTo>
                    <a:lnTo>
                      <a:pt x="3846" y="3200"/>
                    </a:lnTo>
                    <a:lnTo>
                      <a:pt x="3846" y="1600"/>
                    </a:lnTo>
                    <a:lnTo>
                      <a:pt x="4615" y="1600"/>
                    </a:lnTo>
                    <a:lnTo>
                      <a:pt x="5385" y="1600"/>
                    </a:lnTo>
                    <a:lnTo>
                      <a:pt x="5385" y="800"/>
                    </a:lnTo>
                    <a:lnTo>
                      <a:pt x="6923" y="800"/>
                    </a:lnTo>
                    <a:lnTo>
                      <a:pt x="7692" y="800"/>
                    </a:lnTo>
                    <a:lnTo>
                      <a:pt x="8462" y="800"/>
                    </a:lnTo>
                    <a:lnTo>
                      <a:pt x="10000" y="800"/>
                    </a:lnTo>
                    <a:lnTo>
                      <a:pt x="10000" y="0"/>
                    </a:lnTo>
                    <a:lnTo>
                      <a:pt x="10769" y="800"/>
                    </a:lnTo>
                    <a:lnTo>
                      <a:pt x="11538" y="800"/>
                    </a:lnTo>
                    <a:lnTo>
                      <a:pt x="13077" y="800"/>
                    </a:lnTo>
                    <a:lnTo>
                      <a:pt x="13846" y="800"/>
                    </a:lnTo>
                    <a:lnTo>
                      <a:pt x="14615" y="800"/>
                    </a:lnTo>
                    <a:lnTo>
                      <a:pt x="16154" y="1600"/>
                    </a:lnTo>
                    <a:lnTo>
                      <a:pt x="16923" y="1600"/>
                    </a:lnTo>
                    <a:lnTo>
                      <a:pt x="18462" y="3200"/>
                    </a:lnTo>
                    <a:lnTo>
                      <a:pt x="18462" y="4000"/>
                    </a:lnTo>
                    <a:lnTo>
                      <a:pt x="19231" y="4800"/>
                    </a:lnTo>
                    <a:lnTo>
                      <a:pt x="19231" y="6400"/>
                    </a:lnTo>
                    <a:lnTo>
                      <a:pt x="19231" y="7200"/>
                    </a:lnTo>
                    <a:lnTo>
                      <a:pt x="19231" y="8000"/>
                    </a:lnTo>
                    <a:lnTo>
                      <a:pt x="19231" y="9600"/>
                    </a:lnTo>
                    <a:lnTo>
                      <a:pt x="19231" y="10400"/>
                    </a:lnTo>
                    <a:lnTo>
                      <a:pt x="19231" y="12000"/>
                    </a:lnTo>
                    <a:lnTo>
                      <a:pt x="19231" y="12800"/>
                    </a:lnTo>
                    <a:lnTo>
                      <a:pt x="19231" y="13600"/>
                    </a:lnTo>
                    <a:lnTo>
                      <a:pt x="19231" y="15200"/>
                    </a:lnTo>
                    <a:lnTo>
                      <a:pt x="18462" y="16000"/>
                    </a:lnTo>
                    <a:lnTo>
                      <a:pt x="18462" y="16800"/>
                    </a:lnTo>
                    <a:lnTo>
                      <a:pt x="16923" y="16800"/>
                    </a:lnTo>
                    <a:lnTo>
                      <a:pt x="16923" y="18400"/>
                    </a:lnTo>
                    <a:lnTo>
                      <a:pt x="16154" y="18400"/>
                    </a:lnTo>
                    <a:lnTo>
                      <a:pt x="14615" y="19200"/>
                    </a:lnTo>
                    <a:lnTo>
                      <a:pt x="13846" y="19200"/>
                    </a:lnTo>
                    <a:lnTo>
                      <a:pt x="13077" y="19200"/>
                    </a:lnTo>
                    <a:lnTo>
                      <a:pt x="11538" y="19200"/>
                    </a:lnTo>
                    <a:lnTo>
                      <a:pt x="10769" y="19200"/>
                    </a:lnTo>
                    <a:lnTo>
                      <a:pt x="10000" y="19200"/>
                    </a:lnTo>
                    <a:close/>
                  </a:path>
                </a:pathLst>
              </a:custGeom>
              <a:solidFill>
                <a:srgbClr val="0000FF"/>
              </a:solidFill>
              <a:ln w="0">
                <a:solidFill>
                  <a:srgbClr val="0000FF"/>
                </a:solidFill>
                <a:round/>
                <a:headEnd/>
                <a:tailEnd/>
              </a:ln>
            </p:spPr>
            <p:txBody>
              <a:bodyPr/>
              <a:lstStyle/>
              <a:p>
                <a:endParaRPr lang="en-US"/>
              </a:p>
            </p:txBody>
          </p:sp>
          <p:sp>
            <p:nvSpPr>
              <p:cNvPr id="339123" name="Freeform 138"/>
              <p:cNvSpPr>
                <a:spLocks/>
              </p:cNvSpPr>
              <p:nvPr/>
            </p:nvSpPr>
            <p:spPr bwMode="auto">
              <a:xfrm>
                <a:off x="5086" y="3566"/>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00"/>
                    </a:moveTo>
                    <a:lnTo>
                      <a:pt x="10000" y="19200"/>
                    </a:lnTo>
                    <a:lnTo>
                      <a:pt x="8462" y="19200"/>
                    </a:lnTo>
                    <a:lnTo>
                      <a:pt x="7692" y="19200"/>
                    </a:lnTo>
                    <a:lnTo>
                      <a:pt x="6923" y="19200"/>
                    </a:lnTo>
                    <a:lnTo>
                      <a:pt x="5385" y="19200"/>
                    </a:lnTo>
                    <a:lnTo>
                      <a:pt x="5385" y="18400"/>
                    </a:lnTo>
                    <a:lnTo>
                      <a:pt x="4615" y="18400"/>
                    </a:lnTo>
                    <a:lnTo>
                      <a:pt x="3846" y="16800"/>
                    </a:lnTo>
                    <a:lnTo>
                      <a:pt x="3846" y="16000"/>
                    </a:lnTo>
                    <a:lnTo>
                      <a:pt x="2308" y="16000"/>
                    </a:lnTo>
                    <a:lnTo>
                      <a:pt x="2308" y="15200"/>
                    </a:lnTo>
                    <a:lnTo>
                      <a:pt x="1538" y="13600"/>
                    </a:lnTo>
                    <a:lnTo>
                      <a:pt x="1538" y="12800"/>
                    </a:lnTo>
                    <a:lnTo>
                      <a:pt x="1538" y="12000"/>
                    </a:lnTo>
                    <a:lnTo>
                      <a:pt x="1538" y="10400"/>
                    </a:lnTo>
                    <a:lnTo>
                      <a:pt x="0" y="9600"/>
                    </a:lnTo>
                    <a:lnTo>
                      <a:pt x="1538" y="9600"/>
                    </a:lnTo>
                    <a:lnTo>
                      <a:pt x="1538" y="8000"/>
                    </a:lnTo>
                    <a:lnTo>
                      <a:pt x="1538" y="7200"/>
                    </a:lnTo>
                    <a:lnTo>
                      <a:pt x="1538" y="6400"/>
                    </a:lnTo>
                    <a:lnTo>
                      <a:pt x="2308" y="4800"/>
                    </a:lnTo>
                    <a:lnTo>
                      <a:pt x="2308" y="4000"/>
                    </a:lnTo>
                    <a:lnTo>
                      <a:pt x="3846" y="4000"/>
                    </a:lnTo>
                    <a:lnTo>
                      <a:pt x="3846" y="3200"/>
                    </a:lnTo>
                    <a:lnTo>
                      <a:pt x="3846" y="1600"/>
                    </a:lnTo>
                    <a:lnTo>
                      <a:pt x="4615" y="1600"/>
                    </a:lnTo>
                    <a:lnTo>
                      <a:pt x="5385" y="1600"/>
                    </a:lnTo>
                    <a:lnTo>
                      <a:pt x="5385" y="800"/>
                    </a:lnTo>
                    <a:lnTo>
                      <a:pt x="6923" y="800"/>
                    </a:lnTo>
                    <a:lnTo>
                      <a:pt x="7692" y="800"/>
                    </a:lnTo>
                    <a:lnTo>
                      <a:pt x="8462" y="800"/>
                    </a:lnTo>
                    <a:lnTo>
                      <a:pt x="10000" y="800"/>
                    </a:lnTo>
                    <a:lnTo>
                      <a:pt x="10000" y="0"/>
                    </a:lnTo>
                    <a:lnTo>
                      <a:pt x="10769" y="800"/>
                    </a:lnTo>
                    <a:lnTo>
                      <a:pt x="11538" y="800"/>
                    </a:lnTo>
                    <a:lnTo>
                      <a:pt x="13077" y="800"/>
                    </a:lnTo>
                    <a:lnTo>
                      <a:pt x="13846" y="800"/>
                    </a:lnTo>
                    <a:lnTo>
                      <a:pt x="14615" y="800"/>
                    </a:lnTo>
                    <a:lnTo>
                      <a:pt x="16154" y="1600"/>
                    </a:lnTo>
                    <a:lnTo>
                      <a:pt x="16923" y="1600"/>
                    </a:lnTo>
                    <a:lnTo>
                      <a:pt x="18462" y="3200"/>
                    </a:lnTo>
                    <a:lnTo>
                      <a:pt x="18462" y="4000"/>
                    </a:lnTo>
                    <a:lnTo>
                      <a:pt x="19231" y="4800"/>
                    </a:lnTo>
                    <a:lnTo>
                      <a:pt x="19231" y="6400"/>
                    </a:lnTo>
                    <a:lnTo>
                      <a:pt x="19231" y="7200"/>
                    </a:lnTo>
                    <a:lnTo>
                      <a:pt x="19231" y="8000"/>
                    </a:lnTo>
                    <a:lnTo>
                      <a:pt x="19231" y="9600"/>
                    </a:lnTo>
                    <a:lnTo>
                      <a:pt x="19231" y="10400"/>
                    </a:lnTo>
                    <a:lnTo>
                      <a:pt x="19231" y="12000"/>
                    </a:lnTo>
                    <a:lnTo>
                      <a:pt x="19231" y="12800"/>
                    </a:lnTo>
                    <a:lnTo>
                      <a:pt x="19231" y="13600"/>
                    </a:lnTo>
                    <a:lnTo>
                      <a:pt x="19231" y="15200"/>
                    </a:lnTo>
                    <a:lnTo>
                      <a:pt x="18462" y="16000"/>
                    </a:lnTo>
                    <a:lnTo>
                      <a:pt x="18462" y="16800"/>
                    </a:lnTo>
                    <a:lnTo>
                      <a:pt x="16923" y="16800"/>
                    </a:lnTo>
                    <a:lnTo>
                      <a:pt x="16923" y="18400"/>
                    </a:lnTo>
                    <a:lnTo>
                      <a:pt x="16154" y="18400"/>
                    </a:lnTo>
                    <a:lnTo>
                      <a:pt x="14615" y="19200"/>
                    </a:lnTo>
                    <a:lnTo>
                      <a:pt x="13846" y="19200"/>
                    </a:lnTo>
                    <a:lnTo>
                      <a:pt x="13077" y="19200"/>
                    </a:lnTo>
                    <a:lnTo>
                      <a:pt x="11538" y="19200"/>
                    </a:lnTo>
                    <a:lnTo>
                      <a:pt x="10769" y="19200"/>
                    </a:lnTo>
                    <a:lnTo>
                      <a:pt x="10000" y="19200"/>
                    </a:lnTo>
                    <a:close/>
                  </a:path>
                </a:pathLst>
              </a:custGeom>
              <a:solidFill>
                <a:srgbClr val="0000FF"/>
              </a:solidFill>
              <a:ln w="12065">
                <a:solidFill>
                  <a:srgbClr val="0000FF"/>
                </a:solidFill>
                <a:round/>
                <a:headEnd/>
                <a:tailEnd/>
              </a:ln>
            </p:spPr>
            <p:txBody>
              <a:bodyPr/>
              <a:lstStyle/>
              <a:p>
                <a:endParaRPr lang="en-US"/>
              </a:p>
            </p:txBody>
          </p:sp>
          <p:sp>
            <p:nvSpPr>
              <p:cNvPr id="339124" name="Freeform 139"/>
              <p:cNvSpPr>
                <a:spLocks/>
              </p:cNvSpPr>
              <p:nvPr/>
            </p:nvSpPr>
            <p:spPr bwMode="auto">
              <a:xfrm>
                <a:off x="5227" y="2426"/>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800" y="19200"/>
                    </a:lnTo>
                    <a:lnTo>
                      <a:pt x="7200" y="19200"/>
                    </a:lnTo>
                    <a:lnTo>
                      <a:pt x="6400" y="19200"/>
                    </a:lnTo>
                    <a:lnTo>
                      <a:pt x="5600" y="19200"/>
                    </a:lnTo>
                    <a:lnTo>
                      <a:pt x="5600" y="18400"/>
                    </a:lnTo>
                    <a:lnTo>
                      <a:pt x="4000" y="18400"/>
                    </a:lnTo>
                    <a:lnTo>
                      <a:pt x="3200" y="16800"/>
                    </a:lnTo>
                    <a:lnTo>
                      <a:pt x="3200" y="16000"/>
                    </a:lnTo>
                    <a:lnTo>
                      <a:pt x="2400" y="16000"/>
                    </a:lnTo>
                    <a:lnTo>
                      <a:pt x="2400" y="15200"/>
                    </a:lnTo>
                    <a:lnTo>
                      <a:pt x="800" y="13600"/>
                    </a:lnTo>
                    <a:lnTo>
                      <a:pt x="800" y="12800"/>
                    </a:lnTo>
                    <a:lnTo>
                      <a:pt x="800" y="12000"/>
                    </a:lnTo>
                    <a:lnTo>
                      <a:pt x="800" y="10400"/>
                    </a:lnTo>
                    <a:lnTo>
                      <a:pt x="0" y="9600"/>
                    </a:lnTo>
                    <a:lnTo>
                      <a:pt x="800" y="9600"/>
                    </a:lnTo>
                    <a:lnTo>
                      <a:pt x="800" y="8800"/>
                    </a:lnTo>
                    <a:lnTo>
                      <a:pt x="800" y="7200"/>
                    </a:lnTo>
                    <a:lnTo>
                      <a:pt x="800" y="6400"/>
                    </a:lnTo>
                    <a:lnTo>
                      <a:pt x="2400" y="4800"/>
                    </a:lnTo>
                    <a:lnTo>
                      <a:pt x="2400" y="4000"/>
                    </a:lnTo>
                    <a:lnTo>
                      <a:pt x="3200" y="4000"/>
                    </a:lnTo>
                    <a:lnTo>
                      <a:pt x="3200" y="3200"/>
                    </a:lnTo>
                    <a:lnTo>
                      <a:pt x="3200" y="1600"/>
                    </a:lnTo>
                    <a:lnTo>
                      <a:pt x="4000" y="1600"/>
                    </a:lnTo>
                    <a:lnTo>
                      <a:pt x="5600" y="1600"/>
                    </a:lnTo>
                    <a:lnTo>
                      <a:pt x="5600" y="800"/>
                    </a:lnTo>
                    <a:lnTo>
                      <a:pt x="6400" y="800"/>
                    </a:lnTo>
                    <a:lnTo>
                      <a:pt x="7200" y="800"/>
                    </a:lnTo>
                    <a:lnTo>
                      <a:pt x="8800" y="800"/>
                    </a:lnTo>
                    <a:lnTo>
                      <a:pt x="9600" y="800"/>
                    </a:lnTo>
                    <a:lnTo>
                      <a:pt x="9600" y="0"/>
                    </a:lnTo>
                    <a:lnTo>
                      <a:pt x="11200" y="800"/>
                    </a:lnTo>
                    <a:lnTo>
                      <a:pt x="12000" y="800"/>
                    </a:lnTo>
                    <a:lnTo>
                      <a:pt x="12800" y="800"/>
                    </a:lnTo>
                    <a:lnTo>
                      <a:pt x="14400" y="800"/>
                    </a:lnTo>
                    <a:lnTo>
                      <a:pt x="15200" y="800"/>
                    </a:lnTo>
                    <a:lnTo>
                      <a:pt x="16000" y="1600"/>
                    </a:lnTo>
                    <a:lnTo>
                      <a:pt x="17600" y="1600"/>
                    </a:lnTo>
                    <a:lnTo>
                      <a:pt x="18400" y="3200"/>
                    </a:lnTo>
                    <a:lnTo>
                      <a:pt x="18400" y="4000"/>
                    </a:lnTo>
                    <a:lnTo>
                      <a:pt x="19200" y="4800"/>
                    </a:lnTo>
                    <a:lnTo>
                      <a:pt x="19200" y="6400"/>
                    </a:lnTo>
                    <a:lnTo>
                      <a:pt x="19200" y="7200"/>
                    </a:lnTo>
                    <a:lnTo>
                      <a:pt x="19200" y="8800"/>
                    </a:lnTo>
                    <a:lnTo>
                      <a:pt x="19200" y="9600"/>
                    </a:lnTo>
                    <a:lnTo>
                      <a:pt x="19200" y="10400"/>
                    </a:lnTo>
                    <a:lnTo>
                      <a:pt x="19200" y="12000"/>
                    </a:lnTo>
                    <a:lnTo>
                      <a:pt x="19200" y="12800"/>
                    </a:lnTo>
                    <a:lnTo>
                      <a:pt x="19200" y="13600"/>
                    </a:lnTo>
                    <a:lnTo>
                      <a:pt x="19200" y="15200"/>
                    </a:lnTo>
                    <a:lnTo>
                      <a:pt x="18400" y="16000"/>
                    </a:lnTo>
                    <a:lnTo>
                      <a:pt x="18400" y="16800"/>
                    </a:lnTo>
                    <a:lnTo>
                      <a:pt x="17600" y="16800"/>
                    </a:lnTo>
                    <a:lnTo>
                      <a:pt x="17600" y="18400"/>
                    </a:lnTo>
                    <a:lnTo>
                      <a:pt x="16000" y="18400"/>
                    </a:lnTo>
                    <a:lnTo>
                      <a:pt x="15200" y="19200"/>
                    </a:lnTo>
                    <a:lnTo>
                      <a:pt x="14400" y="19200"/>
                    </a:lnTo>
                    <a:lnTo>
                      <a:pt x="12800" y="19200"/>
                    </a:lnTo>
                    <a:lnTo>
                      <a:pt x="12000" y="19200"/>
                    </a:lnTo>
                    <a:lnTo>
                      <a:pt x="11200" y="19200"/>
                    </a:lnTo>
                    <a:lnTo>
                      <a:pt x="9600" y="19200"/>
                    </a:lnTo>
                    <a:close/>
                  </a:path>
                </a:pathLst>
              </a:custGeom>
              <a:solidFill>
                <a:srgbClr val="0000FF"/>
              </a:solidFill>
              <a:ln w="0">
                <a:solidFill>
                  <a:srgbClr val="0000FF"/>
                </a:solidFill>
                <a:round/>
                <a:headEnd/>
                <a:tailEnd/>
              </a:ln>
            </p:spPr>
            <p:txBody>
              <a:bodyPr/>
              <a:lstStyle/>
              <a:p>
                <a:endParaRPr lang="en-US"/>
              </a:p>
            </p:txBody>
          </p:sp>
          <p:sp>
            <p:nvSpPr>
              <p:cNvPr id="339125" name="Freeform 140"/>
              <p:cNvSpPr>
                <a:spLocks/>
              </p:cNvSpPr>
              <p:nvPr/>
            </p:nvSpPr>
            <p:spPr bwMode="auto">
              <a:xfrm>
                <a:off x="5227" y="2426"/>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800" y="19200"/>
                    </a:lnTo>
                    <a:lnTo>
                      <a:pt x="7200" y="19200"/>
                    </a:lnTo>
                    <a:lnTo>
                      <a:pt x="6400" y="19200"/>
                    </a:lnTo>
                    <a:lnTo>
                      <a:pt x="5600" y="19200"/>
                    </a:lnTo>
                    <a:lnTo>
                      <a:pt x="5600" y="18400"/>
                    </a:lnTo>
                    <a:lnTo>
                      <a:pt x="4000" y="18400"/>
                    </a:lnTo>
                    <a:lnTo>
                      <a:pt x="3200" y="16800"/>
                    </a:lnTo>
                    <a:lnTo>
                      <a:pt x="3200" y="16000"/>
                    </a:lnTo>
                    <a:lnTo>
                      <a:pt x="2400" y="16000"/>
                    </a:lnTo>
                    <a:lnTo>
                      <a:pt x="2400" y="15200"/>
                    </a:lnTo>
                    <a:lnTo>
                      <a:pt x="800" y="13600"/>
                    </a:lnTo>
                    <a:lnTo>
                      <a:pt x="800" y="12800"/>
                    </a:lnTo>
                    <a:lnTo>
                      <a:pt x="800" y="12000"/>
                    </a:lnTo>
                    <a:lnTo>
                      <a:pt x="800" y="10400"/>
                    </a:lnTo>
                    <a:lnTo>
                      <a:pt x="0" y="9600"/>
                    </a:lnTo>
                    <a:lnTo>
                      <a:pt x="800" y="9600"/>
                    </a:lnTo>
                    <a:lnTo>
                      <a:pt x="800" y="8800"/>
                    </a:lnTo>
                    <a:lnTo>
                      <a:pt x="800" y="7200"/>
                    </a:lnTo>
                    <a:lnTo>
                      <a:pt x="800" y="6400"/>
                    </a:lnTo>
                    <a:lnTo>
                      <a:pt x="2400" y="4800"/>
                    </a:lnTo>
                    <a:lnTo>
                      <a:pt x="2400" y="4000"/>
                    </a:lnTo>
                    <a:lnTo>
                      <a:pt x="3200" y="4000"/>
                    </a:lnTo>
                    <a:lnTo>
                      <a:pt x="3200" y="3200"/>
                    </a:lnTo>
                    <a:lnTo>
                      <a:pt x="3200" y="1600"/>
                    </a:lnTo>
                    <a:lnTo>
                      <a:pt x="4000" y="1600"/>
                    </a:lnTo>
                    <a:lnTo>
                      <a:pt x="5600" y="1600"/>
                    </a:lnTo>
                    <a:lnTo>
                      <a:pt x="5600" y="800"/>
                    </a:lnTo>
                    <a:lnTo>
                      <a:pt x="6400" y="800"/>
                    </a:lnTo>
                    <a:lnTo>
                      <a:pt x="7200" y="800"/>
                    </a:lnTo>
                    <a:lnTo>
                      <a:pt x="8800" y="800"/>
                    </a:lnTo>
                    <a:lnTo>
                      <a:pt x="9600" y="800"/>
                    </a:lnTo>
                    <a:lnTo>
                      <a:pt x="9600" y="0"/>
                    </a:lnTo>
                    <a:lnTo>
                      <a:pt x="11200" y="800"/>
                    </a:lnTo>
                    <a:lnTo>
                      <a:pt x="12000" y="800"/>
                    </a:lnTo>
                    <a:lnTo>
                      <a:pt x="12800" y="800"/>
                    </a:lnTo>
                    <a:lnTo>
                      <a:pt x="14400" y="800"/>
                    </a:lnTo>
                    <a:lnTo>
                      <a:pt x="15200" y="800"/>
                    </a:lnTo>
                    <a:lnTo>
                      <a:pt x="16000" y="1600"/>
                    </a:lnTo>
                    <a:lnTo>
                      <a:pt x="17600" y="1600"/>
                    </a:lnTo>
                    <a:lnTo>
                      <a:pt x="18400" y="3200"/>
                    </a:lnTo>
                    <a:lnTo>
                      <a:pt x="18400" y="4000"/>
                    </a:lnTo>
                    <a:lnTo>
                      <a:pt x="19200" y="4800"/>
                    </a:lnTo>
                    <a:lnTo>
                      <a:pt x="19200" y="6400"/>
                    </a:lnTo>
                    <a:lnTo>
                      <a:pt x="19200" y="7200"/>
                    </a:lnTo>
                    <a:lnTo>
                      <a:pt x="19200" y="8800"/>
                    </a:lnTo>
                    <a:lnTo>
                      <a:pt x="19200" y="9600"/>
                    </a:lnTo>
                    <a:lnTo>
                      <a:pt x="19200" y="10400"/>
                    </a:lnTo>
                    <a:lnTo>
                      <a:pt x="19200" y="12000"/>
                    </a:lnTo>
                    <a:lnTo>
                      <a:pt x="19200" y="12800"/>
                    </a:lnTo>
                    <a:lnTo>
                      <a:pt x="19200" y="13600"/>
                    </a:lnTo>
                    <a:lnTo>
                      <a:pt x="19200" y="15200"/>
                    </a:lnTo>
                    <a:lnTo>
                      <a:pt x="18400" y="16000"/>
                    </a:lnTo>
                    <a:lnTo>
                      <a:pt x="18400" y="16800"/>
                    </a:lnTo>
                    <a:lnTo>
                      <a:pt x="17600" y="16800"/>
                    </a:lnTo>
                    <a:lnTo>
                      <a:pt x="17600" y="18400"/>
                    </a:lnTo>
                    <a:lnTo>
                      <a:pt x="16000" y="18400"/>
                    </a:lnTo>
                    <a:lnTo>
                      <a:pt x="15200" y="19200"/>
                    </a:lnTo>
                    <a:lnTo>
                      <a:pt x="14400" y="19200"/>
                    </a:lnTo>
                    <a:lnTo>
                      <a:pt x="12800" y="19200"/>
                    </a:lnTo>
                    <a:lnTo>
                      <a:pt x="12000" y="19200"/>
                    </a:lnTo>
                    <a:lnTo>
                      <a:pt x="11200" y="19200"/>
                    </a:lnTo>
                    <a:lnTo>
                      <a:pt x="9600" y="19200"/>
                    </a:lnTo>
                    <a:close/>
                  </a:path>
                </a:pathLst>
              </a:custGeom>
              <a:solidFill>
                <a:srgbClr val="0000FF"/>
              </a:solidFill>
              <a:ln w="12065">
                <a:solidFill>
                  <a:srgbClr val="0000FF"/>
                </a:solidFill>
                <a:round/>
                <a:headEnd/>
                <a:tailEnd/>
              </a:ln>
            </p:spPr>
            <p:txBody>
              <a:bodyPr/>
              <a:lstStyle/>
              <a:p>
                <a:endParaRPr lang="en-US"/>
              </a:p>
            </p:txBody>
          </p:sp>
          <p:sp>
            <p:nvSpPr>
              <p:cNvPr id="339126" name="Freeform 141"/>
              <p:cNvSpPr>
                <a:spLocks/>
              </p:cNvSpPr>
              <p:nvPr/>
            </p:nvSpPr>
            <p:spPr bwMode="auto">
              <a:xfrm>
                <a:off x="5227" y="2996"/>
                <a:ext cx="16" cy="18"/>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5600" y="19231"/>
                    </a:lnTo>
                    <a:lnTo>
                      <a:pt x="5600" y="17692"/>
                    </a:lnTo>
                    <a:lnTo>
                      <a:pt x="4000" y="17692"/>
                    </a:lnTo>
                    <a:lnTo>
                      <a:pt x="3200" y="16923"/>
                    </a:lnTo>
                    <a:lnTo>
                      <a:pt x="3200" y="16154"/>
                    </a:lnTo>
                    <a:lnTo>
                      <a:pt x="2400" y="16154"/>
                    </a:lnTo>
                    <a:lnTo>
                      <a:pt x="2400" y="14615"/>
                    </a:lnTo>
                    <a:lnTo>
                      <a:pt x="800" y="13846"/>
                    </a:lnTo>
                    <a:lnTo>
                      <a:pt x="800" y="13077"/>
                    </a:lnTo>
                    <a:lnTo>
                      <a:pt x="800" y="11538"/>
                    </a:lnTo>
                    <a:lnTo>
                      <a:pt x="800" y="10769"/>
                    </a:lnTo>
                    <a:lnTo>
                      <a:pt x="0" y="10000"/>
                    </a:lnTo>
                    <a:lnTo>
                      <a:pt x="800" y="10000"/>
                    </a:lnTo>
                    <a:lnTo>
                      <a:pt x="800" y="8462"/>
                    </a:lnTo>
                    <a:lnTo>
                      <a:pt x="800" y="7692"/>
                    </a:lnTo>
                    <a:lnTo>
                      <a:pt x="800" y="6154"/>
                    </a:lnTo>
                    <a:lnTo>
                      <a:pt x="2400" y="5385"/>
                    </a:lnTo>
                    <a:lnTo>
                      <a:pt x="2400" y="4615"/>
                    </a:lnTo>
                    <a:lnTo>
                      <a:pt x="3200" y="4615"/>
                    </a:lnTo>
                    <a:lnTo>
                      <a:pt x="3200" y="3077"/>
                    </a:lnTo>
                    <a:lnTo>
                      <a:pt x="3200" y="2308"/>
                    </a:lnTo>
                    <a:lnTo>
                      <a:pt x="4000" y="2308"/>
                    </a:lnTo>
                    <a:lnTo>
                      <a:pt x="5600" y="2308"/>
                    </a:lnTo>
                    <a:lnTo>
                      <a:pt x="5600" y="1538"/>
                    </a:lnTo>
                    <a:lnTo>
                      <a:pt x="6400" y="1538"/>
                    </a:lnTo>
                    <a:lnTo>
                      <a:pt x="7200" y="1538"/>
                    </a:lnTo>
                    <a:lnTo>
                      <a:pt x="8800" y="1538"/>
                    </a:lnTo>
                    <a:lnTo>
                      <a:pt x="9600" y="1538"/>
                    </a:lnTo>
                    <a:lnTo>
                      <a:pt x="9600" y="0"/>
                    </a:lnTo>
                    <a:lnTo>
                      <a:pt x="11200" y="1538"/>
                    </a:lnTo>
                    <a:lnTo>
                      <a:pt x="12000" y="1538"/>
                    </a:lnTo>
                    <a:lnTo>
                      <a:pt x="12800" y="1538"/>
                    </a:lnTo>
                    <a:lnTo>
                      <a:pt x="14400" y="1538"/>
                    </a:lnTo>
                    <a:lnTo>
                      <a:pt x="15200" y="1538"/>
                    </a:lnTo>
                    <a:lnTo>
                      <a:pt x="16000" y="2308"/>
                    </a:lnTo>
                    <a:lnTo>
                      <a:pt x="17600" y="2308"/>
                    </a:lnTo>
                    <a:lnTo>
                      <a:pt x="18400" y="3077"/>
                    </a:lnTo>
                    <a:lnTo>
                      <a:pt x="18400" y="4615"/>
                    </a:lnTo>
                    <a:lnTo>
                      <a:pt x="19200" y="5385"/>
                    </a:lnTo>
                    <a:lnTo>
                      <a:pt x="19200" y="6154"/>
                    </a:lnTo>
                    <a:lnTo>
                      <a:pt x="19200" y="7692"/>
                    </a:lnTo>
                    <a:lnTo>
                      <a:pt x="19200" y="8462"/>
                    </a:lnTo>
                    <a:lnTo>
                      <a:pt x="19200" y="10000"/>
                    </a:lnTo>
                    <a:lnTo>
                      <a:pt x="19200" y="10769"/>
                    </a:lnTo>
                    <a:lnTo>
                      <a:pt x="19200" y="11538"/>
                    </a:lnTo>
                    <a:lnTo>
                      <a:pt x="19200" y="13077"/>
                    </a:lnTo>
                    <a:lnTo>
                      <a:pt x="19200" y="13846"/>
                    </a:lnTo>
                    <a:lnTo>
                      <a:pt x="19200" y="14615"/>
                    </a:lnTo>
                    <a:lnTo>
                      <a:pt x="18400" y="16154"/>
                    </a:lnTo>
                    <a:lnTo>
                      <a:pt x="18400" y="16923"/>
                    </a:lnTo>
                    <a:lnTo>
                      <a:pt x="17600" y="16923"/>
                    </a:lnTo>
                    <a:lnTo>
                      <a:pt x="17600" y="17692"/>
                    </a:lnTo>
                    <a:lnTo>
                      <a:pt x="16000" y="17692"/>
                    </a:lnTo>
                    <a:lnTo>
                      <a:pt x="15200" y="19231"/>
                    </a:lnTo>
                    <a:lnTo>
                      <a:pt x="14400" y="19231"/>
                    </a:lnTo>
                    <a:lnTo>
                      <a:pt x="12800" y="19231"/>
                    </a:lnTo>
                    <a:lnTo>
                      <a:pt x="12000" y="19231"/>
                    </a:lnTo>
                    <a:lnTo>
                      <a:pt x="11200" y="19231"/>
                    </a:lnTo>
                    <a:lnTo>
                      <a:pt x="9600" y="19231"/>
                    </a:lnTo>
                    <a:close/>
                  </a:path>
                </a:pathLst>
              </a:custGeom>
              <a:solidFill>
                <a:srgbClr val="0000FF"/>
              </a:solidFill>
              <a:ln w="0">
                <a:solidFill>
                  <a:srgbClr val="0000FF"/>
                </a:solidFill>
                <a:round/>
                <a:headEnd/>
                <a:tailEnd/>
              </a:ln>
            </p:spPr>
            <p:txBody>
              <a:bodyPr/>
              <a:lstStyle/>
              <a:p>
                <a:endParaRPr lang="en-US"/>
              </a:p>
            </p:txBody>
          </p:sp>
          <p:sp>
            <p:nvSpPr>
              <p:cNvPr id="339127" name="Freeform 142"/>
              <p:cNvSpPr>
                <a:spLocks/>
              </p:cNvSpPr>
              <p:nvPr/>
            </p:nvSpPr>
            <p:spPr bwMode="auto">
              <a:xfrm>
                <a:off x="5227" y="2996"/>
                <a:ext cx="16" cy="18"/>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5600" y="19231"/>
                    </a:lnTo>
                    <a:lnTo>
                      <a:pt x="5600" y="17692"/>
                    </a:lnTo>
                    <a:lnTo>
                      <a:pt x="4000" y="17692"/>
                    </a:lnTo>
                    <a:lnTo>
                      <a:pt x="3200" y="16923"/>
                    </a:lnTo>
                    <a:lnTo>
                      <a:pt x="3200" y="16154"/>
                    </a:lnTo>
                    <a:lnTo>
                      <a:pt x="2400" y="16154"/>
                    </a:lnTo>
                    <a:lnTo>
                      <a:pt x="2400" y="14615"/>
                    </a:lnTo>
                    <a:lnTo>
                      <a:pt x="800" y="13846"/>
                    </a:lnTo>
                    <a:lnTo>
                      <a:pt x="800" y="13077"/>
                    </a:lnTo>
                    <a:lnTo>
                      <a:pt x="800" y="11538"/>
                    </a:lnTo>
                    <a:lnTo>
                      <a:pt x="800" y="10769"/>
                    </a:lnTo>
                    <a:lnTo>
                      <a:pt x="0" y="10000"/>
                    </a:lnTo>
                    <a:lnTo>
                      <a:pt x="800" y="10000"/>
                    </a:lnTo>
                    <a:lnTo>
                      <a:pt x="800" y="8462"/>
                    </a:lnTo>
                    <a:lnTo>
                      <a:pt x="800" y="7692"/>
                    </a:lnTo>
                    <a:lnTo>
                      <a:pt x="800" y="6154"/>
                    </a:lnTo>
                    <a:lnTo>
                      <a:pt x="2400" y="5385"/>
                    </a:lnTo>
                    <a:lnTo>
                      <a:pt x="2400" y="4615"/>
                    </a:lnTo>
                    <a:lnTo>
                      <a:pt x="3200" y="4615"/>
                    </a:lnTo>
                    <a:lnTo>
                      <a:pt x="3200" y="3077"/>
                    </a:lnTo>
                    <a:lnTo>
                      <a:pt x="3200" y="2308"/>
                    </a:lnTo>
                    <a:lnTo>
                      <a:pt x="4000" y="2308"/>
                    </a:lnTo>
                    <a:lnTo>
                      <a:pt x="5600" y="2308"/>
                    </a:lnTo>
                    <a:lnTo>
                      <a:pt x="5600" y="1538"/>
                    </a:lnTo>
                    <a:lnTo>
                      <a:pt x="6400" y="1538"/>
                    </a:lnTo>
                    <a:lnTo>
                      <a:pt x="7200" y="1538"/>
                    </a:lnTo>
                    <a:lnTo>
                      <a:pt x="8800" y="1538"/>
                    </a:lnTo>
                    <a:lnTo>
                      <a:pt x="9600" y="1538"/>
                    </a:lnTo>
                    <a:lnTo>
                      <a:pt x="9600" y="0"/>
                    </a:lnTo>
                    <a:lnTo>
                      <a:pt x="11200" y="1538"/>
                    </a:lnTo>
                    <a:lnTo>
                      <a:pt x="12000" y="1538"/>
                    </a:lnTo>
                    <a:lnTo>
                      <a:pt x="12800" y="1538"/>
                    </a:lnTo>
                    <a:lnTo>
                      <a:pt x="14400" y="1538"/>
                    </a:lnTo>
                    <a:lnTo>
                      <a:pt x="15200" y="1538"/>
                    </a:lnTo>
                    <a:lnTo>
                      <a:pt x="16000" y="2308"/>
                    </a:lnTo>
                    <a:lnTo>
                      <a:pt x="17600" y="2308"/>
                    </a:lnTo>
                    <a:lnTo>
                      <a:pt x="18400" y="3077"/>
                    </a:lnTo>
                    <a:lnTo>
                      <a:pt x="18400" y="4615"/>
                    </a:lnTo>
                    <a:lnTo>
                      <a:pt x="19200" y="5385"/>
                    </a:lnTo>
                    <a:lnTo>
                      <a:pt x="19200" y="6154"/>
                    </a:lnTo>
                    <a:lnTo>
                      <a:pt x="19200" y="7692"/>
                    </a:lnTo>
                    <a:lnTo>
                      <a:pt x="19200" y="8462"/>
                    </a:lnTo>
                    <a:lnTo>
                      <a:pt x="19200" y="10000"/>
                    </a:lnTo>
                    <a:lnTo>
                      <a:pt x="19200" y="10769"/>
                    </a:lnTo>
                    <a:lnTo>
                      <a:pt x="19200" y="11538"/>
                    </a:lnTo>
                    <a:lnTo>
                      <a:pt x="19200" y="13077"/>
                    </a:lnTo>
                    <a:lnTo>
                      <a:pt x="19200" y="13846"/>
                    </a:lnTo>
                    <a:lnTo>
                      <a:pt x="19200" y="14615"/>
                    </a:lnTo>
                    <a:lnTo>
                      <a:pt x="18400" y="16154"/>
                    </a:lnTo>
                    <a:lnTo>
                      <a:pt x="18400" y="16923"/>
                    </a:lnTo>
                    <a:lnTo>
                      <a:pt x="17600" y="16923"/>
                    </a:lnTo>
                    <a:lnTo>
                      <a:pt x="17600" y="17692"/>
                    </a:lnTo>
                    <a:lnTo>
                      <a:pt x="16000" y="17692"/>
                    </a:lnTo>
                    <a:lnTo>
                      <a:pt x="15200" y="19231"/>
                    </a:lnTo>
                    <a:lnTo>
                      <a:pt x="14400" y="19231"/>
                    </a:lnTo>
                    <a:lnTo>
                      <a:pt x="12800" y="19231"/>
                    </a:lnTo>
                    <a:lnTo>
                      <a:pt x="12000" y="19231"/>
                    </a:lnTo>
                    <a:lnTo>
                      <a:pt x="11200" y="19231"/>
                    </a:lnTo>
                    <a:lnTo>
                      <a:pt x="9600" y="19231"/>
                    </a:lnTo>
                    <a:close/>
                  </a:path>
                </a:pathLst>
              </a:custGeom>
              <a:solidFill>
                <a:srgbClr val="0000FF"/>
              </a:solidFill>
              <a:ln w="12065">
                <a:solidFill>
                  <a:srgbClr val="0000FF"/>
                </a:solidFill>
                <a:round/>
                <a:headEnd/>
                <a:tailEnd/>
              </a:ln>
            </p:spPr>
            <p:txBody>
              <a:bodyPr/>
              <a:lstStyle/>
              <a:p>
                <a:endParaRPr lang="en-US"/>
              </a:p>
            </p:txBody>
          </p:sp>
          <p:sp>
            <p:nvSpPr>
              <p:cNvPr id="339128" name="Freeform 143"/>
              <p:cNvSpPr>
                <a:spLocks/>
              </p:cNvSpPr>
              <p:nvPr/>
            </p:nvSpPr>
            <p:spPr bwMode="auto">
              <a:xfrm>
                <a:off x="5227" y="3566"/>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800" y="19200"/>
                    </a:lnTo>
                    <a:lnTo>
                      <a:pt x="7200" y="19200"/>
                    </a:lnTo>
                    <a:lnTo>
                      <a:pt x="6400" y="19200"/>
                    </a:lnTo>
                    <a:lnTo>
                      <a:pt x="5600" y="19200"/>
                    </a:lnTo>
                    <a:lnTo>
                      <a:pt x="5600" y="18400"/>
                    </a:lnTo>
                    <a:lnTo>
                      <a:pt x="4000" y="18400"/>
                    </a:lnTo>
                    <a:lnTo>
                      <a:pt x="3200" y="16800"/>
                    </a:lnTo>
                    <a:lnTo>
                      <a:pt x="3200" y="16000"/>
                    </a:lnTo>
                    <a:lnTo>
                      <a:pt x="2400" y="16000"/>
                    </a:lnTo>
                    <a:lnTo>
                      <a:pt x="2400" y="15200"/>
                    </a:lnTo>
                    <a:lnTo>
                      <a:pt x="800" y="13600"/>
                    </a:lnTo>
                    <a:lnTo>
                      <a:pt x="800" y="12800"/>
                    </a:lnTo>
                    <a:lnTo>
                      <a:pt x="800" y="12000"/>
                    </a:lnTo>
                    <a:lnTo>
                      <a:pt x="800" y="10400"/>
                    </a:lnTo>
                    <a:lnTo>
                      <a:pt x="0" y="9600"/>
                    </a:lnTo>
                    <a:lnTo>
                      <a:pt x="800" y="9600"/>
                    </a:lnTo>
                    <a:lnTo>
                      <a:pt x="800" y="8000"/>
                    </a:lnTo>
                    <a:lnTo>
                      <a:pt x="800" y="7200"/>
                    </a:lnTo>
                    <a:lnTo>
                      <a:pt x="800" y="6400"/>
                    </a:lnTo>
                    <a:lnTo>
                      <a:pt x="2400" y="4800"/>
                    </a:lnTo>
                    <a:lnTo>
                      <a:pt x="2400" y="4000"/>
                    </a:lnTo>
                    <a:lnTo>
                      <a:pt x="3200" y="4000"/>
                    </a:lnTo>
                    <a:lnTo>
                      <a:pt x="3200" y="3200"/>
                    </a:lnTo>
                    <a:lnTo>
                      <a:pt x="3200" y="1600"/>
                    </a:lnTo>
                    <a:lnTo>
                      <a:pt x="4000" y="1600"/>
                    </a:lnTo>
                    <a:lnTo>
                      <a:pt x="5600" y="1600"/>
                    </a:lnTo>
                    <a:lnTo>
                      <a:pt x="5600" y="800"/>
                    </a:lnTo>
                    <a:lnTo>
                      <a:pt x="6400" y="800"/>
                    </a:lnTo>
                    <a:lnTo>
                      <a:pt x="7200" y="800"/>
                    </a:lnTo>
                    <a:lnTo>
                      <a:pt x="8800" y="800"/>
                    </a:lnTo>
                    <a:lnTo>
                      <a:pt x="9600" y="800"/>
                    </a:lnTo>
                    <a:lnTo>
                      <a:pt x="9600" y="0"/>
                    </a:lnTo>
                    <a:lnTo>
                      <a:pt x="11200" y="800"/>
                    </a:lnTo>
                    <a:lnTo>
                      <a:pt x="12000" y="800"/>
                    </a:lnTo>
                    <a:lnTo>
                      <a:pt x="12800" y="800"/>
                    </a:lnTo>
                    <a:lnTo>
                      <a:pt x="14400" y="800"/>
                    </a:lnTo>
                    <a:lnTo>
                      <a:pt x="15200" y="800"/>
                    </a:lnTo>
                    <a:lnTo>
                      <a:pt x="16000" y="1600"/>
                    </a:lnTo>
                    <a:lnTo>
                      <a:pt x="17600" y="1600"/>
                    </a:lnTo>
                    <a:lnTo>
                      <a:pt x="18400" y="3200"/>
                    </a:lnTo>
                    <a:lnTo>
                      <a:pt x="18400" y="4000"/>
                    </a:lnTo>
                    <a:lnTo>
                      <a:pt x="19200" y="4800"/>
                    </a:lnTo>
                    <a:lnTo>
                      <a:pt x="19200" y="6400"/>
                    </a:lnTo>
                    <a:lnTo>
                      <a:pt x="19200" y="7200"/>
                    </a:lnTo>
                    <a:lnTo>
                      <a:pt x="19200" y="8000"/>
                    </a:lnTo>
                    <a:lnTo>
                      <a:pt x="19200" y="9600"/>
                    </a:lnTo>
                    <a:lnTo>
                      <a:pt x="19200" y="10400"/>
                    </a:lnTo>
                    <a:lnTo>
                      <a:pt x="19200" y="12000"/>
                    </a:lnTo>
                    <a:lnTo>
                      <a:pt x="19200" y="12800"/>
                    </a:lnTo>
                    <a:lnTo>
                      <a:pt x="19200" y="13600"/>
                    </a:lnTo>
                    <a:lnTo>
                      <a:pt x="19200" y="15200"/>
                    </a:lnTo>
                    <a:lnTo>
                      <a:pt x="18400" y="16000"/>
                    </a:lnTo>
                    <a:lnTo>
                      <a:pt x="18400" y="16800"/>
                    </a:lnTo>
                    <a:lnTo>
                      <a:pt x="17600" y="16800"/>
                    </a:lnTo>
                    <a:lnTo>
                      <a:pt x="17600" y="18400"/>
                    </a:lnTo>
                    <a:lnTo>
                      <a:pt x="16000" y="18400"/>
                    </a:lnTo>
                    <a:lnTo>
                      <a:pt x="15200" y="19200"/>
                    </a:lnTo>
                    <a:lnTo>
                      <a:pt x="14400" y="19200"/>
                    </a:lnTo>
                    <a:lnTo>
                      <a:pt x="12800" y="19200"/>
                    </a:lnTo>
                    <a:lnTo>
                      <a:pt x="12000" y="19200"/>
                    </a:lnTo>
                    <a:lnTo>
                      <a:pt x="11200" y="19200"/>
                    </a:lnTo>
                    <a:lnTo>
                      <a:pt x="9600" y="19200"/>
                    </a:lnTo>
                    <a:close/>
                  </a:path>
                </a:pathLst>
              </a:custGeom>
              <a:solidFill>
                <a:srgbClr val="0000FF"/>
              </a:solidFill>
              <a:ln w="0">
                <a:solidFill>
                  <a:srgbClr val="0000FF"/>
                </a:solidFill>
                <a:round/>
                <a:headEnd/>
                <a:tailEnd/>
              </a:ln>
            </p:spPr>
            <p:txBody>
              <a:bodyPr/>
              <a:lstStyle/>
              <a:p>
                <a:endParaRPr lang="en-US"/>
              </a:p>
            </p:txBody>
          </p:sp>
          <p:sp>
            <p:nvSpPr>
              <p:cNvPr id="339129" name="Freeform 144"/>
              <p:cNvSpPr>
                <a:spLocks/>
              </p:cNvSpPr>
              <p:nvPr/>
            </p:nvSpPr>
            <p:spPr bwMode="auto">
              <a:xfrm>
                <a:off x="5227" y="3566"/>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00"/>
                    </a:moveTo>
                    <a:lnTo>
                      <a:pt x="9600" y="19200"/>
                    </a:lnTo>
                    <a:lnTo>
                      <a:pt x="8800" y="19200"/>
                    </a:lnTo>
                    <a:lnTo>
                      <a:pt x="7200" y="19200"/>
                    </a:lnTo>
                    <a:lnTo>
                      <a:pt x="6400" y="19200"/>
                    </a:lnTo>
                    <a:lnTo>
                      <a:pt x="5600" y="19200"/>
                    </a:lnTo>
                    <a:lnTo>
                      <a:pt x="5600" y="18400"/>
                    </a:lnTo>
                    <a:lnTo>
                      <a:pt x="4000" y="18400"/>
                    </a:lnTo>
                    <a:lnTo>
                      <a:pt x="3200" y="16800"/>
                    </a:lnTo>
                    <a:lnTo>
                      <a:pt x="3200" y="16000"/>
                    </a:lnTo>
                    <a:lnTo>
                      <a:pt x="2400" y="16000"/>
                    </a:lnTo>
                    <a:lnTo>
                      <a:pt x="2400" y="15200"/>
                    </a:lnTo>
                    <a:lnTo>
                      <a:pt x="800" y="13600"/>
                    </a:lnTo>
                    <a:lnTo>
                      <a:pt x="800" y="12800"/>
                    </a:lnTo>
                    <a:lnTo>
                      <a:pt x="800" y="12000"/>
                    </a:lnTo>
                    <a:lnTo>
                      <a:pt x="800" y="10400"/>
                    </a:lnTo>
                    <a:lnTo>
                      <a:pt x="0" y="9600"/>
                    </a:lnTo>
                    <a:lnTo>
                      <a:pt x="800" y="9600"/>
                    </a:lnTo>
                    <a:lnTo>
                      <a:pt x="800" y="8000"/>
                    </a:lnTo>
                    <a:lnTo>
                      <a:pt x="800" y="7200"/>
                    </a:lnTo>
                    <a:lnTo>
                      <a:pt x="800" y="6400"/>
                    </a:lnTo>
                    <a:lnTo>
                      <a:pt x="2400" y="4800"/>
                    </a:lnTo>
                    <a:lnTo>
                      <a:pt x="2400" y="4000"/>
                    </a:lnTo>
                    <a:lnTo>
                      <a:pt x="3200" y="4000"/>
                    </a:lnTo>
                    <a:lnTo>
                      <a:pt x="3200" y="3200"/>
                    </a:lnTo>
                    <a:lnTo>
                      <a:pt x="3200" y="1600"/>
                    </a:lnTo>
                    <a:lnTo>
                      <a:pt x="4000" y="1600"/>
                    </a:lnTo>
                    <a:lnTo>
                      <a:pt x="5600" y="1600"/>
                    </a:lnTo>
                    <a:lnTo>
                      <a:pt x="5600" y="800"/>
                    </a:lnTo>
                    <a:lnTo>
                      <a:pt x="6400" y="800"/>
                    </a:lnTo>
                    <a:lnTo>
                      <a:pt x="7200" y="800"/>
                    </a:lnTo>
                    <a:lnTo>
                      <a:pt x="8800" y="800"/>
                    </a:lnTo>
                    <a:lnTo>
                      <a:pt x="9600" y="800"/>
                    </a:lnTo>
                    <a:lnTo>
                      <a:pt x="9600" y="0"/>
                    </a:lnTo>
                    <a:lnTo>
                      <a:pt x="11200" y="800"/>
                    </a:lnTo>
                    <a:lnTo>
                      <a:pt x="12000" y="800"/>
                    </a:lnTo>
                    <a:lnTo>
                      <a:pt x="12800" y="800"/>
                    </a:lnTo>
                    <a:lnTo>
                      <a:pt x="14400" y="800"/>
                    </a:lnTo>
                    <a:lnTo>
                      <a:pt x="15200" y="800"/>
                    </a:lnTo>
                    <a:lnTo>
                      <a:pt x="16000" y="1600"/>
                    </a:lnTo>
                    <a:lnTo>
                      <a:pt x="17600" y="1600"/>
                    </a:lnTo>
                    <a:lnTo>
                      <a:pt x="18400" y="3200"/>
                    </a:lnTo>
                    <a:lnTo>
                      <a:pt x="18400" y="4000"/>
                    </a:lnTo>
                    <a:lnTo>
                      <a:pt x="19200" y="4800"/>
                    </a:lnTo>
                    <a:lnTo>
                      <a:pt x="19200" y="6400"/>
                    </a:lnTo>
                    <a:lnTo>
                      <a:pt x="19200" y="7200"/>
                    </a:lnTo>
                    <a:lnTo>
                      <a:pt x="19200" y="8000"/>
                    </a:lnTo>
                    <a:lnTo>
                      <a:pt x="19200" y="9600"/>
                    </a:lnTo>
                    <a:lnTo>
                      <a:pt x="19200" y="10400"/>
                    </a:lnTo>
                    <a:lnTo>
                      <a:pt x="19200" y="12000"/>
                    </a:lnTo>
                    <a:lnTo>
                      <a:pt x="19200" y="12800"/>
                    </a:lnTo>
                    <a:lnTo>
                      <a:pt x="19200" y="13600"/>
                    </a:lnTo>
                    <a:lnTo>
                      <a:pt x="19200" y="15200"/>
                    </a:lnTo>
                    <a:lnTo>
                      <a:pt x="18400" y="16000"/>
                    </a:lnTo>
                    <a:lnTo>
                      <a:pt x="18400" y="16800"/>
                    </a:lnTo>
                    <a:lnTo>
                      <a:pt x="17600" y="16800"/>
                    </a:lnTo>
                    <a:lnTo>
                      <a:pt x="17600" y="18400"/>
                    </a:lnTo>
                    <a:lnTo>
                      <a:pt x="16000" y="18400"/>
                    </a:lnTo>
                    <a:lnTo>
                      <a:pt x="15200" y="19200"/>
                    </a:lnTo>
                    <a:lnTo>
                      <a:pt x="14400" y="19200"/>
                    </a:lnTo>
                    <a:lnTo>
                      <a:pt x="12800" y="19200"/>
                    </a:lnTo>
                    <a:lnTo>
                      <a:pt x="12000" y="19200"/>
                    </a:lnTo>
                    <a:lnTo>
                      <a:pt x="11200" y="19200"/>
                    </a:lnTo>
                    <a:lnTo>
                      <a:pt x="9600" y="19200"/>
                    </a:lnTo>
                    <a:close/>
                  </a:path>
                </a:pathLst>
              </a:custGeom>
              <a:solidFill>
                <a:srgbClr val="0000FF"/>
              </a:solidFill>
              <a:ln w="12065">
                <a:solidFill>
                  <a:srgbClr val="0000FF"/>
                </a:solidFill>
                <a:round/>
                <a:headEnd/>
                <a:tailEnd/>
              </a:ln>
            </p:spPr>
            <p:txBody>
              <a:bodyPr/>
              <a:lstStyle/>
              <a:p>
                <a:endParaRPr lang="en-US"/>
              </a:p>
            </p:txBody>
          </p:sp>
          <p:sp>
            <p:nvSpPr>
              <p:cNvPr id="339130" name="Freeform 145"/>
              <p:cNvSpPr>
                <a:spLocks/>
              </p:cNvSpPr>
              <p:nvPr/>
            </p:nvSpPr>
            <p:spPr bwMode="auto">
              <a:xfrm>
                <a:off x="5369" y="2996"/>
                <a:ext cx="16" cy="18"/>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5600" y="19231"/>
                    </a:lnTo>
                    <a:lnTo>
                      <a:pt x="5600" y="17692"/>
                    </a:lnTo>
                    <a:lnTo>
                      <a:pt x="4000" y="17692"/>
                    </a:lnTo>
                    <a:lnTo>
                      <a:pt x="3200" y="16923"/>
                    </a:lnTo>
                    <a:lnTo>
                      <a:pt x="3200" y="16154"/>
                    </a:lnTo>
                    <a:lnTo>
                      <a:pt x="1600" y="16154"/>
                    </a:lnTo>
                    <a:lnTo>
                      <a:pt x="1600" y="14615"/>
                    </a:lnTo>
                    <a:lnTo>
                      <a:pt x="800" y="13846"/>
                    </a:lnTo>
                    <a:lnTo>
                      <a:pt x="800" y="13077"/>
                    </a:lnTo>
                    <a:lnTo>
                      <a:pt x="800" y="11538"/>
                    </a:lnTo>
                    <a:lnTo>
                      <a:pt x="800" y="10769"/>
                    </a:lnTo>
                    <a:lnTo>
                      <a:pt x="0" y="10000"/>
                    </a:lnTo>
                    <a:lnTo>
                      <a:pt x="800" y="10000"/>
                    </a:lnTo>
                    <a:lnTo>
                      <a:pt x="800" y="8462"/>
                    </a:lnTo>
                    <a:lnTo>
                      <a:pt x="800" y="7692"/>
                    </a:lnTo>
                    <a:lnTo>
                      <a:pt x="800" y="6154"/>
                    </a:lnTo>
                    <a:lnTo>
                      <a:pt x="1600" y="5385"/>
                    </a:lnTo>
                    <a:lnTo>
                      <a:pt x="1600" y="4615"/>
                    </a:lnTo>
                    <a:lnTo>
                      <a:pt x="3200" y="4615"/>
                    </a:lnTo>
                    <a:lnTo>
                      <a:pt x="3200" y="3077"/>
                    </a:lnTo>
                    <a:lnTo>
                      <a:pt x="3200" y="2308"/>
                    </a:lnTo>
                    <a:lnTo>
                      <a:pt x="4000" y="2308"/>
                    </a:lnTo>
                    <a:lnTo>
                      <a:pt x="5600" y="2308"/>
                    </a:lnTo>
                    <a:lnTo>
                      <a:pt x="5600" y="1538"/>
                    </a:lnTo>
                    <a:lnTo>
                      <a:pt x="6400" y="1538"/>
                    </a:lnTo>
                    <a:lnTo>
                      <a:pt x="7200" y="1538"/>
                    </a:lnTo>
                    <a:lnTo>
                      <a:pt x="8800" y="1538"/>
                    </a:lnTo>
                    <a:lnTo>
                      <a:pt x="9600" y="1538"/>
                    </a:lnTo>
                    <a:lnTo>
                      <a:pt x="9600" y="0"/>
                    </a:lnTo>
                    <a:lnTo>
                      <a:pt x="10400" y="1538"/>
                    </a:lnTo>
                    <a:lnTo>
                      <a:pt x="12000" y="1538"/>
                    </a:lnTo>
                    <a:lnTo>
                      <a:pt x="12800" y="1538"/>
                    </a:lnTo>
                    <a:lnTo>
                      <a:pt x="13600" y="1538"/>
                    </a:lnTo>
                    <a:lnTo>
                      <a:pt x="15200" y="1538"/>
                    </a:lnTo>
                    <a:lnTo>
                      <a:pt x="16000" y="2308"/>
                    </a:lnTo>
                    <a:lnTo>
                      <a:pt x="16800" y="2308"/>
                    </a:lnTo>
                    <a:lnTo>
                      <a:pt x="18400" y="3077"/>
                    </a:lnTo>
                    <a:lnTo>
                      <a:pt x="18400" y="4615"/>
                    </a:lnTo>
                    <a:lnTo>
                      <a:pt x="19200" y="5385"/>
                    </a:lnTo>
                    <a:lnTo>
                      <a:pt x="19200" y="6154"/>
                    </a:lnTo>
                    <a:lnTo>
                      <a:pt x="19200" y="7692"/>
                    </a:lnTo>
                    <a:lnTo>
                      <a:pt x="19200" y="8462"/>
                    </a:lnTo>
                    <a:lnTo>
                      <a:pt x="19200" y="10000"/>
                    </a:lnTo>
                    <a:lnTo>
                      <a:pt x="19200" y="10769"/>
                    </a:lnTo>
                    <a:lnTo>
                      <a:pt x="19200" y="11538"/>
                    </a:lnTo>
                    <a:lnTo>
                      <a:pt x="19200" y="13077"/>
                    </a:lnTo>
                    <a:lnTo>
                      <a:pt x="19200" y="13846"/>
                    </a:lnTo>
                    <a:lnTo>
                      <a:pt x="19200" y="14615"/>
                    </a:lnTo>
                    <a:lnTo>
                      <a:pt x="18400" y="16154"/>
                    </a:lnTo>
                    <a:lnTo>
                      <a:pt x="18400" y="16923"/>
                    </a:lnTo>
                    <a:lnTo>
                      <a:pt x="16800" y="16923"/>
                    </a:lnTo>
                    <a:lnTo>
                      <a:pt x="16800" y="17692"/>
                    </a:lnTo>
                    <a:lnTo>
                      <a:pt x="16000" y="17692"/>
                    </a:lnTo>
                    <a:lnTo>
                      <a:pt x="15200" y="19231"/>
                    </a:lnTo>
                    <a:lnTo>
                      <a:pt x="13600" y="19231"/>
                    </a:lnTo>
                    <a:lnTo>
                      <a:pt x="12800" y="19231"/>
                    </a:lnTo>
                    <a:lnTo>
                      <a:pt x="12000" y="19231"/>
                    </a:lnTo>
                    <a:lnTo>
                      <a:pt x="10400" y="19231"/>
                    </a:lnTo>
                    <a:lnTo>
                      <a:pt x="9600" y="19231"/>
                    </a:lnTo>
                    <a:close/>
                  </a:path>
                </a:pathLst>
              </a:custGeom>
              <a:solidFill>
                <a:srgbClr val="0000FF"/>
              </a:solidFill>
              <a:ln w="0">
                <a:solidFill>
                  <a:srgbClr val="0000FF"/>
                </a:solidFill>
                <a:round/>
                <a:headEnd/>
                <a:tailEnd/>
              </a:ln>
            </p:spPr>
            <p:txBody>
              <a:bodyPr/>
              <a:lstStyle/>
              <a:p>
                <a:endParaRPr lang="en-US"/>
              </a:p>
            </p:txBody>
          </p:sp>
          <p:sp>
            <p:nvSpPr>
              <p:cNvPr id="339131" name="Freeform 146"/>
              <p:cNvSpPr>
                <a:spLocks/>
              </p:cNvSpPr>
              <p:nvPr/>
            </p:nvSpPr>
            <p:spPr bwMode="auto">
              <a:xfrm>
                <a:off x="5369" y="2996"/>
                <a:ext cx="16" cy="18"/>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5600" y="19231"/>
                    </a:lnTo>
                    <a:lnTo>
                      <a:pt x="5600" y="17692"/>
                    </a:lnTo>
                    <a:lnTo>
                      <a:pt x="4000" y="17692"/>
                    </a:lnTo>
                    <a:lnTo>
                      <a:pt x="3200" y="16923"/>
                    </a:lnTo>
                    <a:lnTo>
                      <a:pt x="3200" y="16154"/>
                    </a:lnTo>
                    <a:lnTo>
                      <a:pt x="1600" y="16154"/>
                    </a:lnTo>
                    <a:lnTo>
                      <a:pt x="1600" y="14615"/>
                    </a:lnTo>
                    <a:lnTo>
                      <a:pt x="800" y="13846"/>
                    </a:lnTo>
                    <a:lnTo>
                      <a:pt x="800" y="13077"/>
                    </a:lnTo>
                    <a:lnTo>
                      <a:pt x="800" y="11538"/>
                    </a:lnTo>
                    <a:lnTo>
                      <a:pt x="800" y="10769"/>
                    </a:lnTo>
                    <a:lnTo>
                      <a:pt x="0" y="10000"/>
                    </a:lnTo>
                    <a:lnTo>
                      <a:pt x="800" y="10000"/>
                    </a:lnTo>
                    <a:lnTo>
                      <a:pt x="800" y="8462"/>
                    </a:lnTo>
                    <a:lnTo>
                      <a:pt x="800" y="7692"/>
                    </a:lnTo>
                    <a:lnTo>
                      <a:pt x="800" y="6154"/>
                    </a:lnTo>
                    <a:lnTo>
                      <a:pt x="1600" y="5385"/>
                    </a:lnTo>
                    <a:lnTo>
                      <a:pt x="1600" y="4615"/>
                    </a:lnTo>
                    <a:lnTo>
                      <a:pt x="3200" y="4615"/>
                    </a:lnTo>
                    <a:lnTo>
                      <a:pt x="3200" y="3077"/>
                    </a:lnTo>
                    <a:lnTo>
                      <a:pt x="3200" y="2308"/>
                    </a:lnTo>
                    <a:lnTo>
                      <a:pt x="4000" y="2308"/>
                    </a:lnTo>
                    <a:lnTo>
                      <a:pt x="5600" y="2308"/>
                    </a:lnTo>
                    <a:lnTo>
                      <a:pt x="5600" y="1538"/>
                    </a:lnTo>
                    <a:lnTo>
                      <a:pt x="6400" y="1538"/>
                    </a:lnTo>
                    <a:lnTo>
                      <a:pt x="7200" y="1538"/>
                    </a:lnTo>
                    <a:lnTo>
                      <a:pt x="8800" y="1538"/>
                    </a:lnTo>
                    <a:lnTo>
                      <a:pt x="9600" y="1538"/>
                    </a:lnTo>
                    <a:lnTo>
                      <a:pt x="9600" y="0"/>
                    </a:lnTo>
                    <a:lnTo>
                      <a:pt x="10400" y="1538"/>
                    </a:lnTo>
                    <a:lnTo>
                      <a:pt x="12000" y="1538"/>
                    </a:lnTo>
                    <a:lnTo>
                      <a:pt x="12800" y="1538"/>
                    </a:lnTo>
                    <a:lnTo>
                      <a:pt x="13600" y="1538"/>
                    </a:lnTo>
                    <a:lnTo>
                      <a:pt x="15200" y="1538"/>
                    </a:lnTo>
                    <a:lnTo>
                      <a:pt x="16000" y="2308"/>
                    </a:lnTo>
                    <a:lnTo>
                      <a:pt x="16800" y="2308"/>
                    </a:lnTo>
                    <a:lnTo>
                      <a:pt x="18400" y="3077"/>
                    </a:lnTo>
                    <a:lnTo>
                      <a:pt x="18400" y="4615"/>
                    </a:lnTo>
                    <a:lnTo>
                      <a:pt x="19200" y="5385"/>
                    </a:lnTo>
                    <a:lnTo>
                      <a:pt x="19200" y="6154"/>
                    </a:lnTo>
                    <a:lnTo>
                      <a:pt x="19200" y="7692"/>
                    </a:lnTo>
                    <a:lnTo>
                      <a:pt x="19200" y="8462"/>
                    </a:lnTo>
                    <a:lnTo>
                      <a:pt x="19200" y="10000"/>
                    </a:lnTo>
                    <a:lnTo>
                      <a:pt x="19200" y="10769"/>
                    </a:lnTo>
                    <a:lnTo>
                      <a:pt x="19200" y="11538"/>
                    </a:lnTo>
                    <a:lnTo>
                      <a:pt x="19200" y="13077"/>
                    </a:lnTo>
                    <a:lnTo>
                      <a:pt x="19200" y="13846"/>
                    </a:lnTo>
                    <a:lnTo>
                      <a:pt x="19200" y="14615"/>
                    </a:lnTo>
                    <a:lnTo>
                      <a:pt x="18400" y="16154"/>
                    </a:lnTo>
                    <a:lnTo>
                      <a:pt x="18400" y="16923"/>
                    </a:lnTo>
                    <a:lnTo>
                      <a:pt x="16800" y="16923"/>
                    </a:lnTo>
                    <a:lnTo>
                      <a:pt x="16800" y="17692"/>
                    </a:lnTo>
                    <a:lnTo>
                      <a:pt x="16000" y="17692"/>
                    </a:lnTo>
                    <a:lnTo>
                      <a:pt x="15200" y="19231"/>
                    </a:lnTo>
                    <a:lnTo>
                      <a:pt x="13600" y="19231"/>
                    </a:lnTo>
                    <a:lnTo>
                      <a:pt x="12800" y="19231"/>
                    </a:lnTo>
                    <a:lnTo>
                      <a:pt x="12000" y="19231"/>
                    </a:lnTo>
                    <a:lnTo>
                      <a:pt x="10400" y="19231"/>
                    </a:lnTo>
                    <a:lnTo>
                      <a:pt x="9600" y="19231"/>
                    </a:lnTo>
                    <a:close/>
                  </a:path>
                </a:pathLst>
              </a:custGeom>
              <a:solidFill>
                <a:srgbClr val="0000FF"/>
              </a:solidFill>
              <a:ln w="12065">
                <a:solidFill>
                  <a:srgbClr val="0000FF"/>
                </a:solidFill>
                <a:round/>
                <a:headEnd/>
                <a:tailEnd/>
              </a:ln>
            </p:spPr>
            <p:txBody>
              <a:bodyPr/>
              <a:lstStyle/>
              <a:p>
                <a:endParaRPr lang="en-US"/>
              </a:p>
            </p:txBody>
          </p:sp>
          <p:sp>
            <p:nvSpPr>
              <p:cNvPr id="339132" name="Freeform 147"/>
              <p:cNvSpPr>
                <a:spLocks/>
              </p:cNvSpPr>
              <p:nvPr/>
            </p:nvSpPr>
            <p:spPr bwMode="auto">
              <a:xfrm>
                <a:off x="4661" y="2569"/>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7692"/>
                    </a:lnTo>
                    <a:lnTo>
                      <a:pt x="4615" y="17692"/>
                    </a:lnTo>
                    <a:lnTo>
                      <a:pt x="3077" y="16923"/>
                    </a:lnTo>
                    <a:lnTo>
                      <a:pt x="3077" y="16154"/>
                    </a:lnTo>
                    <a:lnTo>
                      <a:pt x="2308" y="16154"/>
                    </a:lnTo>
                    <a:lnTo>
                      <a:pt x="2308" y="14615"/>
                    </a:lnTo>
                    <a:lnTo>
                      <a:pt x="1538" y="13846"/>
                    </a:lnTo>
                    <a:lnTo>
                      <a:pt x="1538" y="12308"/>
                    </a:lnTo>
                    <a:lnTo>
                      <a:pt x="1538" y="11538"/>
                    </a:lnTo>
                    <a:lnTo>
                      <a:pt x="1538" y="10769"/>
                    </a:lnTo>
                    <a:lnTo>
                      <a:pt x="0" y="9231"/>
                    </a:lnTo>
                    <a:lnTo>
                      <a:pt x="1538" y="9231"/>
                    </a:lnTo>
                    <a:lnTo>
                      <a:pt x="1538" y="8462"/>
                    </a:lnTo>
                    <a:lnTo>
                      <a:pt x="1538" y="7692"/>
                    </a:lnTo>
                    <a:lnTo>
                      <a:pt x="1538" y="6154"/>
                    </a:lnTo>
                    <a:lnTo>
                      <a:pt x="2308" y="5385"/>
                    </a:lnTo>
                    <a:lnTo>
                      <a:pt x="2308" y="4615"/>
                    </a:lnTo>
                    <a:lnTo>
                      <a:pt x="3077" y="4615"/>
                    </a:lnTo>
                    <a:lnTo>
                      <a:pt x="3077" y="3077"/>
                    </a:lnTo>
                    <a:lnTo>
                      <a:pt x="3077"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7692" y="3077"/>
                    </a:lnTo>
                    <a:lnTo>
                      <a:pt x="17692" y="4615"/>
                    </a:lnTo>
                    <a:lnTo>
                      <a:pt x="19231" y="5385"/>
                    </a:lnTo>
                    <a:lnTo>
                      <a:pt x="19231" y="6154"/>
                    </a:lnTo>
                    <a:lnTo>
                      <a:pt x="19231" y="7692"/>
                    </a:lnTo>
                    <a:lnTo>
                      <a:pt x="19231" y="8462"/>
                    </a:lnTo>
                    <a:lnTo>
                      <a:pt x="19231" y="9231"/>
                    </a:lnTo>
                    <a:lnTo>
                      <a:pt x="19231" y="10769"/>
                    </a:lnTo>
                    <a:lnTo>
                      <a:pt x="19231" y="11538"/>
                    </a:lnTo>
                    <a:lnTo>
                      <a:pt x="19231" y="12308"/>
                    </a:lnTo>
                    <a:lnTo>
                      <a:pt x="19231" y="13846"/>
                    </a:lnTo>
                    <a:lnTo>
                      <a:pt x="19231" y="14615"/>
                    </a:lnTo>
                    <a:lnTo>
                      <a:pt x="17692" y="16154"/>
                    </a:lnTo>
                    <a:lnTo>
                      <a:pt x="17692" y="16923"/>
                    </a:lnTo>
                    <a:lnTo>
                      <a:pt x="16923" y="16923"/>
                    </a:lnTo>
                    <a:lnTo>
                      <a:pt x="16923" y="17692"/>
                    </a:lnTo>
                    <a:lnTo>
                      <a:pt x="16154" y="17692"/>
                    </a:lnTo>
                    <a:lnTo>
                      <a:pt x="14615" y="19231"/>
                    </a:lnTo>
                    <a:lnTo>
                      <a:pt x="13846" y="19231"/>
                    </a:lnTo>
                    <a:lnTo>
                      <a:pt x="13077" y="19231"/>
                    </a:lnTo>
                    <a:lnTo>
                      <a:pt x="11538" y="19231"/>
                    </a:lnTo>
                    <a:lnTo>
                      <a:pt x="10769" y="19231"/>
                    </a:lnTo>
                    <a:lnTo>
                      <a:pt x="10000" y="19231"/>
                    </a:lnTo>
                    <a:close/>
                  </a:path>
                </a:pathLst>
              </a:custGeom>
              <a:solidFill>
                <a:srgbClr val="0000FF"/>
              </a:solidFill>
              <a:ln w="0">
                <a:solidFill>
                  <a:srgbClr val="0000FF"/>
                </a:solidFill>
                <a:round/>
                <a:headEnd/>
                <a:tailEnd/>
              </a:ln>
            </p:spPr>
            <p:txBody>
              <a:bodyPr/>
              <a:lstStyle/>
              <a:p>
                <a:endParaRPr lang="en-US"/>
              </a:p>
            </p:txBody>
          </p:sp>
          <p:sp>
            <p:nvSpPr>
              <p:cNvPr id="339133" name="Freeform 148"/>
              <p:cNvSpPr>
                <a:spLocks/>
              </p:cNvSpPr>
              <p:nvPr/>
            </p:nvSpPr>
            <p:spPr bwMode="auto">
              <a:xfrm>
                <a:off x="4661" y="2569"/>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7692"/>
                    </a:lnTo>
                    <a:lnTo>
                      <a:pt x="4615" y="17692"/>
                    </a:lnTo>
                    <a:lnTo>
                      <a:pt x="3077" y="16923"/>
                    </a:lnTo>
                    <a:lnTo>
                      <a:pt x="3077" y="16154"/>
                    </a:lnTo>
                    <a:lnTo>
                      <a:pt x="2308" y="16154"/>
                    </a:lnTo>
                    <a:lnTo>
                      <a:pt x="2308" y="14615"/>
                    </a:lnTo>
                    <a:lnTo>
                      <a:pt x="1538" y="13846"/>
                    </a:lnTo>
                    <a:lnTo>
                      <a:pt x="1538" y="12308"/>
                    </a:lnTo>
                    <a:lnTo>
                      <a:pt x="1538" y="11538"/>
                    </a:lnTo>
                    <a:lnTo>
                      <a:pt x="1538" y="10769"/>
                    </a:lnTo>
                    <a:lnTo>
                      <a:pt x="0" y="9231"/>
                    </a:lnTo>
                    <a:lnTo>
                      <a:pt x="1538" y="9231"/>
                    </a:lnTo>
                    <a:lnTo>
                      <a:pt x="1538" y="8462"/>
                    </a:lnTo>
                    <a:lnTo>
                      <a:pt x="1538" y="7692"/>
                    </a:lnTo>
                    <a:lnTo>
                      <a:pt x="1538" y="6154"/>
                    </a:lnTo>
                    <a:lnTo>
                      <a:pt x="2308" y="5385"/>
                    </a:lnTo>
                    <a:lnTo>
                      <a:pt x="2308" y="4615"/>
                    </a:lnTo>
                    <a:lnTo>
                      <a:pt x="3077" y="4615"/>
                    </a:lnTo>
                    <a:lnTo>
                      <a:pt x="3077" y="3077"/>
                    </a:lnTo>
                    <a:lnTo>
                      <a:pt x="3077"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7692" y="3077"/>
                    </a:lnTo>
                    <a:lnTo>
                      <a:pt x="17692" y="4615"/>
                    </a:lnTo>
                    <a:lnTo>
                      <a:pt x="19231" y="5385"/>
                    </a:lnTo>
                    <a:lnTo>
                      <a:pt x="19231" y="6154"/>
                    </a:lnTo>
                    <a:lnTo>
                      <a:pt x="19231" y="7692"/>
                    </a:lnTo>
                    <a:lnTo>
                      <a:pt x="19231" y="8462"/>
                    </a:lnTo>
                    <a:lnTo>
                      <a:pt x="19231" y="9231"/>
                    </a:lnTo>
                    <a:lnTo>
                      <a:pt x="19231" y="10769"/>
                    </a:lnTo>
                    <a:lnTo>
                      <a:pt x="19231" y="11538"/>
                    </a:lnTo>
                    <a:lnTo>
                      <a:pt x="19231" y="12308"/>
                    </a:lnTo>
                    <a:lnTo>
                      <a:pt x="19231" y="13846"/>
                    </a:lnTo>
                    <a:lnTo>
                      <a:pt x="19231" y="14615"/>
                    </a:lnTo>
                    <a:lnTo>
                      <a:pt x="17692" y="16154"/>
                    </a:lnTo>
                    <a:lnTo>
                      <a:pt x="17692" y="16923"/>
                    </a:lnTo>
                    <a:lnTo>
                      <a:pt x="16923" y="16923"/>
                    </a:lnTo>
                    <a:lnTo>
                      <a:pt x="16923" y="17692"/>
                    </a:lnTo>
                    <a:lnTo>
                      <a:pt x="16154" y="17692"/>
                    </a:lnTo>
                    <a:lnTo>
                      <a:pt x="14615" y="19231"/>
                    </a:lnTo>
                    <a:lnTo>
                      <a:pt x="13846" y="19231"/>
                    </a:lnTo>
                    <a:lnTo>
                      <a:pt x="13077" y="19231"/>
                    </a:lnTo>
                    <a:lnTo>
                      <a:pt x="11538" y="19231"/>
                    </a:lnTo>
                    <a:lnTo>
                      <a:pt x="10769" y="19231"/>
                    </a:lnTo>
                    <a:lnTo>
                      <a:pt x="10000" y="19231"/>
                    </a:lnTo>
                    <a:close/>
                  </a:path>
                </a:pathLst>
              </a:custGeom>
              <a:solidFill>
                <a:srgbClr val="0000FF"/>
              </a:solidFill>
              <a:ln w="12065">
                <a:solidFill>
                  <a:srgbClr val="0000FF"/>
                </a:solidFill>
                <a:round/>
                <a:headEnd/>
                <a:tailEnd/>
              </a:ln>
            </p:spPr>
            <p:txBody>
              <a:bodyPr/>
              <a:lstStyle/>
              <a:p>
                <a:endParaRPr lang="en-US"/>
              </a:p>
            </p:txBody>
          </p:sp>
          <p:sp>
            <p:nvSpPr>
              <p:cNvPr id="339134" name="Freeform 149"/>
              <p:cNvSpPr>
                <a:spLocks/>
              </p:cNvSpPr>
              <p:nvPr/>
            </p:nvSpPr>
            <p:spPr bwMode="auto">
              <a:xfrm>
                <a:off x="4661" y="3138"/>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8462"/>
                    </a:lnTo>
                    <a:lnTo>
                      <a:pt x="4615" y="18462"/>
                    </a:lnTo>
                    <a:lnTo>
                      <a:pt x="3077" y="16923"/>
                    </a:lnTo>
                    <a:lnTo>
                      <a:pt x="3077"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923"/>
                    </a:lnTo>
                    <a:lnTo>
                      <a:pt x="2308" y="5385"/>
                    </a:lnTo>
                    <a:lnTo>
                      <a:pt x="2308" y="4615"/>
                    </a:lnTo>
                    <a:lnTo>
                      <a:pt x="3077" y="4615"/>
                    </a:lnTo>
                    <a:lnTo>
                      <a:pt x="3077" y="3846"/>
                    </a:lnTo>
                    <a:lnTo>
                      <a:pt x="3077"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7692" y="3846"/>
                    </a:lnTo>
                    <a:lnTo>
                      <a:pt x="17692" y="4615"/>
                    </a:lnTo>
                    <a:lnTo>
                      <a:pt x="19231" y="5385"/>
                    </a:lnTo>
                    <a:lnTo>
                      <a:pt x="19231" y="6923"/>
                    </a:lnTo>
                    <a:lnTo>
                      <a:pt x="19231" y="7692"/>
                    </a:lnTo>
                    <a:lnTo>
                      <a:pt x="19231" y="8462"/>
                    </a:lnTo>
                    <a:lnTo>
                      <a:pt x="19231" y="10000"/>
                    </a:lnTo>
                    <a:lnTo>
                      <a:pt x="19231" y="10769"/>
                    </a:lnTo>
                    <a:lnTo>
                      <a:pt x="19231" y="11538"/>
                    </a:lnTo>
                    <a:lnTo>
                      <a:pt x="19231" y="13077"/>
                    </a:lnTo>
                    <a:lnTo>
                      <a:pt x="19231" y="13846"/>
                    </a:lnTo>
                    <a:lnTo>
                      <a:pt x="19231" y="14615"/>
                    </a:lnTo>
                    <a:lnTo>
                      <a:pt x="17692" y="16154"/>
                    </a:lnTo>
                    <a:lnTo>
                      <a:pt x="17692" y="16923"/>
                    </a:lnTo>
                    <a:lnTo>
                      <a:pt x="16923" y="16923"/>
                    </a:lnTo>
                    <a:lnTo>
                      <a:pt x="16923" y="18462"/>
                    </a:lnTo>
                    <a:lnTo>
                      <a:pt x="16154" y="18462"/>
                    </a:lnTo>
                    <a:lnTo>
                      <a:pt x="14615" y="19231"/>
                    </a:lnTo>
                    <a:lnTo>
                      <a:pt x="13846" y="19231"/>
                    </a:lnTo>
                    <a:lnTo>
                      <a:pt x="13077" y="19231"/>
                    </a:lnTo>
                    <a:lnTo>
                      <a:pt x="11538" y="19231"/>
                    </a:lnTo>
                    <a:lnTo>
                      <a:pt x="10769" y="19231"/>
                    </a:lnTo>
                    <a:lnTo>
                      <a:pt x="10000" y="19231"/>
                    </a:lnTo>
                    <a:close/>
                  </a:path>
                </a:pathLst>
              </a:custGeom>
              <a:solidFill>
                <a:srgbClr val="0000FF"/>
              </a:solidFill>
              <a:ln w="0">
                <a:solidFill>
                  <a:srgbClr val="0000FF"/>
                </a:solidFill>
                <a:round/>
                <a:headEnd/>
                <a:tailEnd/>
              </a:ln>
            </p:spPr>
            <p:txBody>
              <a:bodyPr/>
              <a:lstStyle/>
              <a:p>
                <a:endParaRPr lang="en-US"/>
              </a:p>
            </p:txBody>
          </p:sp>
          <p:sp>
            <p:nvSpPr>
              <p:cNvPr id="12" name="Freeform 150"/>
              <p:cNvSpPr>
                <a:spLocks/>
              </p:cNvSpPr>
              <p:nvPr/>
            </p:nvSpPr>
            <p:spPr bwMode="auto">
              <a:xfrm>
                <a:off x="4661" y="3138"/>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8462"/>
                    </a:lnTo>
                    <a:lnTo>
                      <a:pt x="4615" y="18462"/>
                    </a:lnTo>
                    <a:lnTo>
                      <a:pt x="3077" y="16923"/>
                    </a:lnTo>
                    <a:lnTo>
                      <a:pt x="3077"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923"/>
                    </a:lnTo>
                    <a:lnTo>
                      <a:pt x="2308" y="5385"/>
                    </a:lnTo>
                    <a:lnTo>
                      <a:pt x="2308" y="4615"/>
                    </a:lnTo>
                    <a:lnTo>
                      <a:pt x="3077" y="4615"/>
                    </a:lnTo>
                    <a:lnTo>
                      <a:pt x="3077" y="3846"/>
                    </a:lnTo>
                    <a:lnTo>
                      <a:pt x="3077"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7692" y="3846"/>
                    </a:lnTo>
                    <a:lnTo>
                      <a:pt x="17692" y="4615"/>
                    </a:lnTo>
                    <a:lnTo>
                      <a:pt x="19231" y="5385"/>
                    </a:lnTo>
                    <a:lnTo>
                      <a:pt x="19231" y="6923"/>
                    </a:lnTo>
                    <a:lnTo>
                      <a:pt x="19231" y="7692"/>
                    </a:lnTo>
                    <a:lnTo>
                      <a:pt x="19231" y="8462"/>
                    </a:lnTo>
                    <a:lnTo>
                      <a:pt x="19231" y="10000"/>
                    </a:lnTo>
                    <a:lnTo>
                      <a:pt x="19231" y="10769"/>
                    </a:lnTo>
                    <a:lnTo>
                      <a:pt x="19231" y="11538"/>
                    </a:lnTo>
                    <a:lnTo>
                      <a:pt x="19231" y="13077"/>
                    </a:lnTo>
                    <a:lnTo>
                      <a:pt x="19231" y="13846"/>
                    </a:lnTo>
                    <a:lnTo>
                      <a:pt x="19231" y="14615"/>
                    </a:lnTo>
                    <a:lnTo>
                      <a:pt x="17692" y="16154"/>
                    </a:lnTo>
                    <a:lnTo>
                      <a:pt x="17692" y="16923"/>
                    </a:lnTo>
                    <a:lnTo>
                      <a:pt x="16923" y="16923"/>
                    </a:lnTo>
                    <a:lnTo>
                      <a:pt x="16923" y="18462"/>
                    </a:lnTo>
                    <a:lnTo>
                      <a:pt x="16154" y="18462"/>
                    </a:lnTo>
                    <a:lnTo>
                      <a:pt x="14615" y="19231"/>
                    </a:lnTo>
                    <a:lnTo>
                      <a:pt x="13846" y="19231"/>
                    </a:lnTo>
                    <a:lnTo>
                      <a:pt x="13077" y="19231"/>
                    </a:lnTo>
                    <a:lnTo>
                      <a:pt x="11538" y="19231"/>
                    </a:lnTo>
                    <a:lnTo>
                      <a:pt x="10769" y="19231"/>
                    </a:lnTo>
                    <a:lnTo>
                      <a:pt x="10000" y="19231"/>
                    </a:lnTo>
                    <a:close/>
                  </a:path>
                </a:pathLst>
              </a:custGeom>
              <a:solidFill>
                <a:srgbClr val="0000FF"/>
              </a:solidFill>
              <a:ln w="12065">
                <a:solidFill>
                  <a:srgbClr val="0000FF"/>
                </a:solidFill>
                <a:round/>
                <a:headEnd/>
                <a:tailEnd/>
              </a:ln>
            </p:spPr>
            <p:txBody>
              <a:bodyPr/>
              <a:lstStyle/>
              <a:p>
                <a:endParaRPr lang="en-US"/>
              </a:p>
            </p:txBody>
          </p:sp>
          <p:sp>
            <p:nvSpPr>
              <p:cNvPr id="13" name="Freeform 151"/>
              <p:cNvSpPr>
                <a:spLocks/>
              </p:cNvSpPr>
              <p:nvPr/>
            </p:nvSpPr>
            <p:spPr bwMode="auto">
              <a:xfrm>
                <a:off x="4661" y="3710"/>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8462"/>
                    </a:lnTo>
                    <a:lnTo>
                      <a:pt x="4615" y="18462"/>
                    </a:lnTo>
                    <a:lnTo>
                      <a:pt x="3077" y="16923"/>
                    </a:lnTo>
                    <a:lnTo>
                      <a:pt x="3077"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923"/>
                    </a:lnTo>
                    <a:lnTo>
                      <a:pt x="2308" y="5385"/>
                    </a:lnTo>
                    <a:lnTo>
                      <a:pt x="2308" y="4615"/>
                    </a:lnTo>
                    <a:lnTo>
                      <a:pt x="3077" y="4615"/>
                    </a:lnTo>
                    <a:lnTo>
                      <a:pt x="3077" y="3846"/>
                    </a:lnTo>
                    <a:lnTo>
                      <a:pt x="3077"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7692" y="3846"/>
                    </a:lnTo>
                    <a:lnTo>
                      <a:pt x="17692" y="4615"/>
                    </a:lnTo>
                    <a:lnTo>
                      <a:pt x="19231" y="5385"/>
                    </a:lnTo>
                    <a:lnTo>
                      <a:pt x="19231" y="6923"/>
                    </a:lnTo>
                    <a:lnTo>
                      <a:pt x="19231" y="7692"/>
                    </a:lnTo>
                    <a:lnTo>
                      <a:pt x="19231" y="8462"/>
                    </a:lnTo>
                    <a:lnTo>
                      <a:pt x="19231" y="10000"/>
                    </a:lnTo>
                    <a:lnTo>
                      <a:pt x="19231" y="10769"/>
                    </a:lnTo>
                    <a:lnTo>
                      <a:pt x="19231" y="11538"/>
                    </a:lnTo>
                    <a:lnTo>
                      <a:pt x="19231" y="13077"/>
                    </a:lnTo>
                    <a:lnTo>
                      <a:pt x="19231" y="13846"/>
                    </a:lnTo>
                    <a:lnTo>
                      <a:pt x="19231" y="14615"/>
                    </a:lnTo>
                    <a:lnTo>
                      <a:pt x="17692" y="16154"/>
                    </a:lnTo>
                    <a:lnTo>
                      <a:pt x="17692" y="16923"/>
                    </a:lnTo>
                    <a:lnTo>
                      <a:pt x="16923" y="16923"/>
                    </a:lnTo>
                    <a:lnTo>
                      <a:pt x="16923" y="18462"/>
                    </a:lnTo>
                    <a:lnTo>
                      <a:pt x="16154" y="18462"/>
                    </a:lnTo>
                    <a:lnTo>
                      <a:pt x="14615" y="19231"/>
                    </a:lnTo>
                    <a:lnTo>
                      <a:pt x="13846" y="19231"/>
                    </a:lnTo>
                    <a:lnTo>
                      <a:pt x="13077" y="19231"/>
                    </a:lnTo>
                    <a:lnTo>
                      <a:pt x="11538" y="19231"/>
                    </a:lnTo>
                    <a:lnTo>
                      <a:pt x="10769" y="19231"/>
                    </a:lnTo>
                    <a:lnTo>
                      <a:pt x="10000" y="19231"/>
                    </a:lnTo>
                    <a:close/>
                  </a:path>
                </a:pathLst>
              </a:custGeom>
              <a:solidFill>
                <a:srgbClr val="0000FF"/>
              </a:solidFill>
              <a:ln w="0">
                <a:solidFill>
                  <a:srgbClr val="0000FF"/>
                </a:solidFill>
                <a:round/>
                <a:headEnd/>
                <a:tailEnd/>
              </a:ln>
            </p:spPr>
            <p:txBody>
              <a:bodyPr/>
              <a:lstStyle/>
              <a:p>
                <a:endParaRPr lang="en-US"/>
              </a:p>
            </p:txBody>
          </p:sp>
          <p:sp>
            <p:nvSpPr>
              <p:cNvPr id="14" name="Freeform 152"/>
              <p:cNvSpPr>
                <a:spLocks/>
              </p:cNvSpPr>
              <p:nvPr/>
            </p:nvSpPr>
            <p:spPr bwMode="auto">
              <a:xfrm>
                <a:off x="4661" y="3710"/>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8462"/>
                    </a:lnTo>
                    <a:lnTo>
                      <a:pt x="4615" y="18462"/>
                    </a:lnTo>
                    <a:lnTo>
                      <a:pt x="3077" y="16923"/>
                    </a:lnTo>
                    <a:lnTo>
                      <a:pt x="3077"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923"/>
                    </a:lnTo>
                    <a:lnTo>
                      <a:pt x="2308" y="5385"/>
                    </a:lnTo>
                    <a:lnTo>
                      <a:pt x="2308" y="4615"/>
                    </a:lnTo>
                    <a:lnTo>
                      <a:pt x="3077" y="4615"/>
                    </a:lnTo>
                    <a:lnTo>
                      <a:pt x="3077" y="3846"/>
                    </a:lnTo>
                    <a:lnTo>
                      <a:pt x="3077"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7692" y="3846"/>
                    </a:lnTo>
                    <a:lnTo>
                      <a:pt x="17692" y="4615"/>
                    </a:lnTo>
                    <a:lnTo>
                      <a:pt x="19231" y="5385"/>
                    </a:lnTo>
                    <a:lnTo>
                      <a:pt x="19231" y="6923"/>
                    </a:lnTo>
                    <a:lnTo>
                      <a:pt x="19231" y="7692"/>
                    </a:lnTo>
                    <a:lnTo>
                      <a:pt x="19231" y="8462"/>
                    </a:lnTo>
                    <a:lnTo>
                      <a:pt x="19231" y="10000"/>
                    </a:lnTo>
                    <a:lnTo>
                      <a:pt x="19231" y="10769"/>
                    </a:lnTo>
                    <a:lnTo>
                      <a:pt x="19231" y="11538"/>
                    </a:lnTo>
                    <a:lnTo>
                      <a:pt x="19231" y="13077"/>
                    </a:lnTo>
                    <a:lnTo>
                      <a:pt x="19231" y="13846"/>
                    </a:lnTo>
                    <a:lnTo>
                      <a:pt x="19231" y="14615"/>
                    </a:lnTo>
                    <a:lnTo>
                      <a:pt x="17692" y="16154"/>
                    </a:lnTo>
                    <a:lnTo>
                      <a:pt x="17692" y="16923"/>
                    </a:lnTo>
                    <a:lnTo>
                      <a:pt x="16923" y="16923"/>
                    </a:lnTo>
                    <a:lnTo>
                      <a:pt x="16923" y="18462"/>
                    </a:lnTo>
                    <a:lnTo>
                      <a:pt x="16154" y="18462"/>
                    </a:lnTo>
                    <a:lnTo>
                      <a:pt x="14615" y="19231"/>
                    </a:lnTo>
                    <a:lnTo>
                      <a:pt x="13846" y="19231"/>
                    </a:lnTo>
                    <a:lnTo>
                      <a:pt x="13077" y="19231"/>
                    </a:lnTo>
                    <a:lnTo>
                      <a:pt x="11538" y="19231"/>
                    </a:lnTo>
                    <a:lnTo>
                      <a:pt x="10769" y="19231"/>
                    </a:lnTo>
                    <a:lnTo>
                      <a:pt x="10000" y="19231"/>
                    </a:lnTo>
                    <a:close/>
                  </a:path>
                </a:pathLst>
              </a:custGeom>
              <a:solidFill>
                <a:srgbClr val="0000FF"/>
              </a:solidFill>
              <a:ln w="12065">
                <a:solidFill>
                  <a:srgbClr val="0000FF"/>
                </a:solidFill>
                <a:round/>
                <a:headEnd/>
                <a:tailEnd/>
              </a:ln>
            </p:spPr>
            <p:txBody>
              <a:bodyPr/>
              <a:lstStyle/>
              <a:p>
                <a:endParaRPr lang="en-US"/>
              </a:p>
            </p:txBody>
          </p:sp>
          <p:sp>
            <p:nvSpPr>
              <p:cNvPr id="339138" name="Freeform 153"/>
              <p:cNvSpPr>
                <a:spLocks/>
              </p:cNvSpPr>
              <p:nvPr/>
            </p:nvSpPr>
            <p:spPr bwMode="auto">
              <a:xfrm>
                <a:off x="4803" y="2569"/>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231" y="19231"/>
                    </a:moveTo>
                    <a:lnTo>
                      <a:pt x="9231" y="19231"/>
                    </a:lnTo>
                    <a:lnTo>
                      <a:pt x="8462" y="19231"/>
                    </a:lnTo>
                    <a:lnTo>
                      <a:pt x="7692" y="19231"/>
                    </a:lnTo>
                    <a:lnTo>
                      <a:pt x="6154" y="19231"/>
                    </a:lnTo>
                    <a:lnTo>
                      <a:pt x="5385" y="19231"/>
                    </a:lnTo>
                    <a:lnTo>
                      <a:pt x="5385" y="17692"/>
                    </a:lnTo>
                    <a:lnTo>
                      <a:pt x="4615" y="17692"/>
                    </a:lnTo>
                    <a:lnTo>
                      <a:pt x="3077" y="16923"/>
                    </a:lnTo>
                    <a:lnTo>
                      <a:pt x="3077" y="16154"/>
                    </a:lnTo>
                    <a:lnTo>
                      <a:pt x="2308" y="16154"/>
                    </a:lnTo>
                    <a:lnTo>
                      <a:pt x="2308" y="14615"/>
                    </a:lnTo>
                    <a:lnTo>
                      <a:pt x="1538" y="13846"/>
                    </a:lnTo>
                    <a:lnTo>
                      <a:pt x="1538" y="12308"/>
                    </a:lnTo>
                    <a:lnTo>
                      <a:pt x="1538" y="11538"/>
                    </a:lnTo>
                    <a:lnTo>
                      <a:pt x="1538" y="10769"/>
                    </a:lnTo>
                    <a:lnTo>
                      <a:pt x="0" y="9231"/>
                    </a:lnTo>
                    <a:lnTo>
                      <a:pt x="1538" y="9231"/>
                    </a:lnTo>
                    <a:lnTo>
                      <a:pt x="1538" y="8462"/>
                    </a:lnTo>
                    <a:lnTo>
                      <a:pt x="1538" y="7692"/>
                    </a:lnTo>
                    <a:lnTo>
                      <a:pt x="1538" y="6154"/>
                    </a:lnTo>
                    <a:lnTo>
                      <a:pt x="2308" y="5385"/>
                    </a:lnTo>
                    <a:lnTo>
                      <a:pt x="2308" y="4615"/>
                    </a:lnTo>
                    <a:lnTo>
                      <a:pt x="3077" y="4615"/>
                    </a:lnTo>
                    <a:lnTo>
                      <a:pt x="3077" y="3077"/>
                    </a:lnTo>
                    <a:lnTo>
                      <a:pt x="3077" y="2308"/>
                    </a:lnTo>
                    <a:lnTo>
                      <a:pt x="4615" y="2308"/>
                    </a:lnTo>
                    <a:lnTo>
                      <a:pt x="5385" y="2308"/>
                    </a:lnTo>
                    <a:lnTo>
                      <a:pt x="5385" y="1538"/>
                    </a:lnTo>
                    <a:lnTo>
                      <a:pt x="6154" y="1538"/>
                    </a:lnTo>
                    <a:lnTo>
                      <a:pt x="7692" y="1538"/>
                    </a:lnTo>
                    <a:lnTo>
                      <a:pt x="8462" y="1538"/>
                    </a:lnTo>
                    <a:lnTo>
                      <a:pt x="9231" y="1538"/>
                    </a:lnTo>
                    <a:lnTo>
                      <a:pt x="9231" y="0"/>
                    </a:lnTo>
                    <a:lnTo>
                      <a:pt x="10769" y="1538"/>
                    </a:lnTo>
                    <a:lnTo>
                      <a:pt x="11538" y="1538"/>
                    </a:lnTo>
                    <a:lnTo>
                      <a:pt x="12308" y="1538"/>
                    </a:lnTo>
                    <a:lnTo>
                      <a:pt x="13846" y="1538"/>
                    </a:lnTo>
                    <a:lnTo>
                      <a:pt x="14615" y="1538"/>
                    </a:lnTo>
                    <a:lnTo>
                      <a:pt x="16154" y="2308"/>
                    </a:lnTo>
                    <a:lnTo>
                      <a:pt x="16923" y="2308"/>
                    </a:lnTo>
                    <a:lnTo>
                      <a:pt x="17692" y="3077"/>
                    </a:lnTo>
                    <a:lnTo>
                      <a:pt x="17692" y="4615"/>
                    </a:lnTo>
                    <a:lnTo>
                      <a:pt x="19231" y="5385"/>
                    </a:lnTo>
                    <a:lnTo>
                      <a:pt x="19231" y="6154"/>
                    </a:lnTo>
                    <a:lnTo>
                      <a:pt x="19231" y="7692"/>
                    </a:lnTo>
                    <a:lnTo>
                      <a:pt x="19231" y="8462"/>
                    </a:lnTo>
                    <a:lnTo>
                      <a:pt x="19231" y="9231"/>
                    </a:lnTo>
                    <a:lnTo>
                      <a:pt x="19231" y="10769"/>
                    </a:lnTo>
                    <a:lnTo>
                      <a:pt x="19231" y="11538"/>
                    </a:lnTo>
                    <a:lnTo>
                      <a:pt x="19231" y="12308"/>
                    </a:lnTo>
                    <a:lnTo>
                      <a:pt x="19231" y="13846"/>
                    </a:lnTo>
                    <a:lnTo>
                      <a:pt x="19231" y="14615"/>
                    </a:lnTo>
                    <a:lnTo>
                      <a:pt x="17692" y="16154"/>
                    </a:lnTo>
                    <a:lnTo>
                      <a:pt x="17692" y="16923"/>
                    </a:lnTo>
                    <a:lnTo>
                      <a:pt x="16923" y="16923"/>
                    </a:lnTo>
                    <a:lnTo>
                      <a:pt x="16923" y="17692"/>
                    </a:lnTo>
                    <a:lnTo>
                      <a:pt x="16154" y="17692"/>
                    </a:lnTo>
                    <a:lnTo>
                      <a:pt x="14615" y="19231"/>
                    </a:lnTo>
                    <a:lnTo>
                      <a:pt x="13846" y="19231"/>
                    </a:lnTo>
                    <a:lnTo>
                      <a:pt x="12308" y="19231"/>
                    </a:lnTo>
                    <a:lnTo>
                      <a:pt x="11538" y="19231"/>
                    </a:lnTo>
                    <a:lnTo>
                      <a:pt x="10769" y="19231"/>
                    </a:lnTo>
                    <a:lnTo>
                      <a:pt x="9231" y="19231"/>
                    </a:lnTo>
                    <a:close/>
                  </a:path>
                </a:pathLst>
              </a:custGeom>
              <a:solidFill>
                <a:srgbClr val="0000FF"/>
              </a:solidFill>
              <a:ln w="0">
                <a:solidFill>
                  <a:srgbClr val="0000FF"/>
                </a:solidFill>
                <a:round/>
                <a:headEnd/>
                <a:tailEnd/>
              </a:ln>
            </p:spPr>
            <p:txBody>
              <a:bodyPr/>
              <a:lstStyle/>
              <a:p>
                <a:endParaRPr lang="en-US"/>
              </a:p>
            </p:txBody>
          </p:sp>
          <p:sp>
            <p:nvSpPr>
              <p:cNvPr id="339139" name="Freeform 154"/>
              <p:cNvSpPr>
                <a:spLocks/>
              </p:cNvSpPr>
              <p:nvPr/>
            </p:nvSpPr>
            <p:spPr bwMode="auto">
              <a:xfrm>
                <a:off x="4803" y="2569"/>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231" y="19231"/>
                    </a:moveTo>
                    <a:lnTo>
                      <a:pt x="9231" y="19231"/>
                    </a:lnTo>
                    <a:lnTo>
                      <a:pt x="8462" y="19231"/>
                    </a:lnTo>
                    <a:lnTo>
                      <a:pt x="7692" y="19231"/>
                    </a:lnTo>
                    <a:lnTo>
                      <a:pt x="6154" y="19231"/>
                    </a:lnTo>
                    <a:lnTo>
                      <a:pt x="5385" y="19231"/>
                    </a:lnTo>
                    <a:lnTo>
                      <a:pt x="5385" y="17692"/>
                    </a:lnTo>
                    <a:lnTo>
                      <a:pt x="4615" y="17692"/>
                    </a:lnTo>
                    <a:lnTo>
                      <a:pt x="3077" y="16923"/>
                    </a:lnTo>
                    <a:lnTo>
                      <a:pt x="3077" y="16154"/>
                    </a:lnTo>
                    <a:lnTo>
                      <a:pt x="2308" y="16154"/>
                    </a:lnTo>
                    <a:lnTo>
                      <a:pt x="2308" y="14615"/>
                    </a:lnTo>
                    <a:lnTo>
                      <a:pt x="1538" y="13846"/>
                    </a:lnTo>
                    <a:lnTo>
                      <a:pt x="1538" y="12308"/>
                    </a:lnTo>
                    <a:lnTo>
                      <a:pt x="1538" y="11538"/>
                    </a:lnTo>
                    <a:lnTo>
                      <a:pt x="1538" y="10769"/>
                    </a:lnTo>
                    <a:lnTo>
                      <a:pt x="0" y="9231"/>
                    </a:lnTo>
                    <a:lnTo>
                      <a:pt x="1538" y="9231"/>
                    </a:lnTo>
                    <a:lnTo>
                      <a:pt x="1538" y="8462"/>
                    </a:lnTo>
                    <a:lnTo>
                      <a:pt x="1538" y="7692"/>
                    </a:lnTo>
                    <a:lnTo>
                      <a:pt x="1538" y="6154"/>
                    </a:lnTo>
                    <a:lnTo>
                      <a:pt x="2308" y="5385"/>
                    </a:lnTo>
                    <a:lnTo>
                      <a:pt x="2308" y="4615"/>
                    </a:lnTo>
                    <a:lnTo>
                      <a:pt x="3077" y="4615"/>
                    </a:lnTo>
                    <a:lnTo>
                      <a:pt x="3077" y="3077"/>
                    </a:lnTo>
                    <a:lnTo>
                      <a:pt x="3077" y="2308"/>
                    </a:lnTo>
                    <a:lnTo>
                      <a:pt x="4615" y="2308"/>
                    </a:lnTo>
                    <a:lnTo>
                      <a:pt x="5385" y="2308"/>
                    </a:lnTo>
                    <a:lnTo>
                      <a:pt x="5385" y="1538"/>
                    </a:lnTo>
                    <a:lnTo>
                      <a:pt x="6154" y="1538"/>
                    </a:lnTo>
                    <a:lnTo>
                      <a:pt x="7692" y="1538"/>
                    </a:lnTo>
                    <a:lnTo>
                      <a:pt x="8462" y="1538"/>
                    </a:lnTo>
                    <a:lnTo>
                      <a:pt x="9231" y="1538"/>
                    </a:lnTo>
                    <a:lnTo>
                      <a:pt x="9231" y="0"/>
                    </a:lnTo>
                    <a:lnTo>
                      <a:pt x="10769" y="1538"/>
                    </a:lnTo>
                    <a:lnTo>
                      <a:pt x="11538" y="1538"/>
                    </a:lnTo>
                    <a:lnTo>
                      <a:pt x="12308" y="1538"/>
                    </a:lnTo>
                    <a:lnTo>
                      <a:pt x="13846" y="1538"/>
                    </a:lnTo>
                    <a:lnTo>
                      <a:pt x="14615" y="1538"/>
                    </a:lnTo>
                    <a:lnTo>
                      <a:pt x="16154" y="2308"/>
                    </a:lnTo>
                    <a:lnTo>
                      <a:pt x="16923" y="2308"/>
                    </a:lnTo>
                    <a:lnTo>
                      <a:pt x="17692" y="3077"/>
                    </a:lnTo>
                    <a:lnTo>
                      <a:pt x="17692" y="4615"/>
                    </a:lnTo>
                    <a:lnTo>
                      <a:pt x="19231" y="5385"/>
                    </a:lnTo>
                    <a:lnTo>
                      <a:pt x="19231" y="6154"/>
                    </a:lnTo>
                    <a:lnTo>
                      <a:pt x="19231" y="7692"/>
                    </a:lnTo>
                    <a:lnTo>
                      <a:pt x="19231" y="8462"/>
                    </a:lnTo>
                    <a:lnTo>
                      <a:pt x="19231" y="9231"/>
                    </a:lnTo>
                    <a:lnTo>
                      <a:pt x="19231" y="10769"/>
                    </a:lnTo>
                    <a:lnTo>
                      <a:pt x="19231" y="11538"/>
                    </a:lnTo>
                    <a:lnTo>
                      <a:pt x="19231" y="12308"/>
                    </a:lnTo>
                    <a:lnTo>
                      <a:pt x="19231" y="13846"/>
                    </a:lnTo>
                    <a:lnTo>
                      <a:pt x="19231" y="14615"/>
                    </a:lnTo>
                    <a:lnTo>
                      <a:pt x="17692" y="16154"/>
                    </a:lnTo>
                    <a:lnTo>
                      <a:pt x="17692" y="16923"/>
                    </a:lnTo>
                    <a:lnTo>
                      <a:pt x="16923" y="16923"/>
                    </a:lnTo>
                    <a:lnTo>
                      <a:pt x="16923" y="17692"/>
                    </a:lnTo>
                    <a:lnTo>
                      <a:pt x="16154" y="17692"/>
                    </a:lnTo>
                    <a:lnTo>
                      <a:pt x="14615" y="19231"/>
                    </a:lnTo>
                    <a:lnTo>
                      <a:pt x="13846" y="19231"/>
                    </a:lnTo>
                    <a:lnTo>
                      <a:pt x="12308" y="19231"/>
                    </a:lnTo>
                    <a:lnTo>
                      <a:pt x="11538" y="19231"/>
                    </a:lnTo>
                    <a:lnTo>
                      <a:pt x="10769" y="19231"/>
                    </a:lnTo>
                    <a:lnTo>
                      <a:pt x="9231" y="19231"/>
                    </a:lnTo>
                    <a:close/>
                  </a:path>
                </a:pathLst>
              </a:custGeom>
              <a:solidFill>
                <a:srgbClr val="0000FF"/>
              </a:solidFill>
              <a:ln w="12065">
                <a:solidFill>
                  <a:srgbClr val="0000FF"/>
                </a:solidFill>
                <a:round/>
                <a:headEnd/>
                <a:tailEnd/>
              </a:ln>
            </p:spPr>
            <p:txBody>
              <a:bodyPr/>
              <a:lstStyle/>
              <a:p>
                <a:endParaRPr lang="en-US"/>
              </a:p>
            </p:txBody>
          </p:sp>
          <p:sp>
            <p:nvSpPr>
              <p:cNvPr id="339140" name="Freeform 155"/>
              <p:cNvSpPr>
                <a:spLocks/>
              </p:cNvSpPr>
              <p:nvPr/>
            </p:nvSpPr>
            <p:spPr bwMode="auto">
              <a:xfrm>
                <a:off x="4803" y="3138"/>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231" y="19231"/>
                    </a:moveTo>
                    <a:lnTo>
                      <a:pt x="9231" y="19231"/>
                    </a:lnTo>
                    <a:lnTo>
                      <a:pt x="8462" y="19231"/>
                    </a:lnTo>
                    <a:lnTo>
                      <a:pt x="7692" y="19231"/>
                    </a:lnTo>
                    <a:lnTo>
                      <a:pt x="6154" y="19231"/>
                    </a:lnTo>
                    <a:lnTo>
                      <a:pt x="5385" y="19231"/>
                    </a:lnTo>
                    <a:lnTo>
                      <a:pt x="5385" y="18462"/>
                    </a:lnTo>
                    <a:lnTo>
                      <a:pt x="4615" y="18462"/>
                    </a:lnTo>
                    <a:lnTo>
                      <a:pt x="3077" y="16923"/>
                    </a:lnTo>
                    <a:lnTo>
                      <a:pt x="3077"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923"/>
                    </a:lnTo>
                    <a:lnTo>
                      <a:pt x="2308" y="5385"/>
                    </a:lnTo>
                    <a:lnTo>
                      <a:pt x="2308" y="4615"/>
                    </a:lnTo>
                    <a:lnTo>
                      <a:pt x="3077" y="4615"/>
                    </a:lnTo>
                    <a:lnTo>
                      <a:pt x="3077" y="3846"/>
                    </a:lnTo>
                    <a:lnTo>
                      <a:pt x="3077" y="2308"/>
                    </a:lnTo>
                    <a:lnTo>
                      <a:pt x="4615" y="2308"/>
                    </a:lnTo>
                    <a:lnTo>
                      <a:pt x="5385" y="2308"/>
                    </a:lnTo>
                    <a:lnTo>
                      <a:pt x="5385" y="1538"/>
                    </a:lnTo>
                    <a:lnTo>
                      <a:pt x="6154" y="1538"/>
                    </a:lnTo>
                    <a:lnTo>
                      <a:pt x="7692" y="1538"/>
                    </a:lnTo>
                    <a:lnTo>
                      <a:pt x="8462" y="1538"/>
                    </a:lnTo>
                    <a:lnTo>
                      <a:pt x="9231" y="1538"/>
                    </a:lnTo>
                    <a:lnTo>
                      <a:pt x="9231" y="0"/>
                    </a:lnTo>
                    <a:lnTo>
                      <a:pt x="10769" y="1538"/>
                    </a:lnTo>
                    <a:lnTo>
                      <a:pt x="11538" y="1538"/>
                    </a:lnTo>
                    <a:lnTo>
                      <a:pt x="12308" y="1538"/>
                    </a:lnTo>
                    <a:lnTo>
                      <a:pt x="13846" y="1538"/>
                    </a:lnTo>
                    <a:lnTo>
                      <a:pt x="14615" y="1538"/>
                    </a:lnTo>
                    <a:lnTo>
                      <a:pt x="16154" y="2308"/>
                    </a:lnTo>
                    <a:lnTo>
                      <a:pt x="16923" y="2308"/>
                    </a:lnTo>
                    <a:lnTo>
                      <a:pt x="17692" y="3846"/>
                    </a:lnTo>
                    <a:lnTo>
                      <a:pt x="17692" y="4615"/>
                    </a:lnTo>
                    <a:lnTo>
                      <a:pt x="19231" y="5385"/>
                    </a:lnTo>
                    <a:lnTo>
                      <a:pt x="19231" y="6923"/>
                    </a:lnTo>
                    <a:lnTo>
                      <a:pt x="19231" y="7692"/>
                    </a:lnTo>
                    <a:lnTo>
                      <a:pt x="19231" y="8462"/>
                    </a:lnTo>
                    <a:lnTo>
                      <a:pt x="19231" y="10000"/>
                    </a:lnTo>
                    <a:lnTo>
                      <a:pt x="19231" y="10769"/>
                    </a:lnTo>
                    <a:lnTo>
                      <a:pt x="19231" y="11538"/>
                    </a:lnTo>
                    <a:lnTo>
                      <a:pt x="19231" y="13077"/>
                    </a:lnTo>
                    <a:lnTo>
                      <a:pt x="19231" y="13846"/>
                    </a:lnTo>
                    <a:lnTo>
                      <a:pt x="19231" y="14615"/>
                    </a:lnTo>
                    <a:lnTo>
                      <a:pt x="17692" y="16154"/>
                    </a:lnTo>
                    <a:lnTo>
                      <a:pt x="17692" y="16923"/>
                    </a:lnTo>
                    <a:lnTo>
                      <a:pt x="16923" y="16923"/>
                    </a:lnTo>
                    <a:lnTo>
                      <a:pt x="16923" y="18462"/>
                    </a:lnTo>
                    <a:lnTo>
                      <a:pt x="16154" y="18462"/>
                    </a:lnTo>
                    <a:lnTo>
                      <a:pt x="14615" y="19231"/>
                    </a:lnTo>
                    <a:lnTo>
                      <a:pt x="13846" y="19231"/>
                    </a:lnTo>
                    <a:lnTo>
                      <a:pt x="12308" y="19231"/>
                    </a:lnTo>
                    <a:lnTo>
                      <a:pt x="11538" y="19231"/>
                    </a:lnTo>
                    <a:lnTo>
                      <a:pt x="10769" y="19231"/>
                    </a:lnTo>
                    <a:lnTo>
                      <a:pt x="9231" y="19231"/>
                    </a:lnTo>
                    <a:close/>
                  </a:path>
                </a:pathLst>
              </a:custGeom>
              <a:solidFill>
                <a:srgbClr val="0000FF"/>
              </a:solidFill>
              <a:ln w="0">
                <a:solidFill>
                  <a:srgbClr val="0000FF"/>
                </a:solidFill>
                <a:round/>
                <a:headEnd/>
                <a:tailEnd/>
              </a:ln>
            </p:spPr>
            <p:txBody>
              <a:bodyPr/>
              <a:lstStyle/>
              <a:p>
                <a:endParaRPr lang="en-US"/>
              </a:p>
            </p:txBody>
          </p:sp>
          <p:sp>
            <p:nvSpPr>
              <p:cNvPr id="339141" name="Freeform 156"/>
              <p:cNvSpPr>
                <a:spLocks/>
              </p:cNvSpPr>
              <p:nvPr/>
            </p:nvSpPr>
            <p:spPr bwMode="auto">
              <a:xfrm>
                <a:off x="4803" y="3138"/>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231" y="19231"/>
                    </a:moveTo>
                    <a:lnTo>
                      <a:pt x="9231" y="19231"/>
                    </a:lnTo>
                    <a:lnTo>
                      <a:pt x="8462" y="19231"/>
                    </a:lnTo>
                    <a:lnTo>
                      <a:pt x="7692" y="19231"/>
                    </a:lnTo>
                    <a:lnTo>
                      <a:pt x="6154" y="19231"/>
                    </a:lnTo>
                    <a:lnTo>
                      <a:pt x="5385" y="19231"/>
                    </a:lnTo>
                    <a:lnTo>
                      <a:pt x="5385" y="18462"/>
                    </a:lnTo>
                    <a:lnTo>
                      <a:pt x="4615" y="18462"/>
                    </a:lnTo>
                    <a:lnTo>
                      <a:pt x="3077" y="16923"/>
                    </a:lnTo>
                    <a:lnTo>
                      <a:pt x="3077"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923"/>
                    </a:lnTo>
                    <a:lnTo>
                      <a:pt x="2308" y="5385"/>
                    </a:lnTo>
                    <a:lnTo>
                      <a:pt x="2308" y="4615"/>
                    </a:lnTo>
                    <a:lnTo>
                      <a:pt x="3077" y="4615"/>
                    </a:lnTo>
                    <a:lnTo>
                      <a:pt x="3077" y="3846"/>
                    </a:lnTo>
                    <a:lnTo>
                      <a:pt x="3077" y="2308"/>
                    </a:lnTo>
                    <a:lnTo>
                      <a:pt x="4615" y="2308"/>
                    </a:lnTo>
                    <a:lnTo>
                      <a:pt x="5385" y="2308"/>
                    </a:lnTo>
                    <a:lnTo>
                      <a:pt x="5385" y="1538"/>
                    </a:lnTo>
                    <a:lnTo>
                      <a:pt x="6154" y="1538"/>
                    </a:lnTo>
                    <a:lnTo>
                      <a:pt x="7692" y="1538"/>
                    </a:lnTo>
                    <a:lnTo>
                      <a:pt x="8462" y="1538"/>
                    </a:lnTo>
                    <a:lnTo>
                      <a:pt x="9231" y="1538"/>
                    </a:lnTo>
                    <a:lnTo>
                      <a:pt x="9231" y="0"/>
                    </a:lnTo>
                    <a:lnTo>
                      <a:pt x="10769" y="1538"/>
                    </a:lnTo>
                    <a:lnTo>
                      <a:pt x="11538" y="1538"/>
                    </a:lnTo>
                    <a:lnTo>
                      <a:pt x="12308" y="1538"/>
                    </a:lnTo>
                    <a:lnTo>
                      <a:pt x="13846" y="1538"/>
                    </a:lnTo>
                    <a:lnTo>
                      <a:pt x="14615" y="1538"/>
                    </a:lnTo>
                    <a:lnTo>
                      <a:pt x="16154" y="2308"/>
                    </a:lnTo>
                    <a:lnTo>
                      <a:pt x="16923" y="2308"/>
                    </a:lnTo>
                    <a:lnTo>
                      <a:pt x="17692" y="3846"/>
                    </a:lnTo>
                    <a:lnTo>
                      <a:pt x="17692" y="4615"/>
                    </a:lnTo>
                    <a:lnTo>
                      <a:pt x="19231" y="5385"/>
                    </a:lnTo>
                    <a:lnTo>
                      <a:pt x="19231" y="6923"/>
                    </a:lnTo>
                    <a:lnTo>
                      <a:pt x="19231" y="7692"/>
                    </a:lnTo>
                    <a:lnTo>
                      <a:pt x="19231" y="8462"/>
                    </a:lnTo>
                    <a:lnTo>
                      <a:pt x="19231" y="10000"/>
                    </a:lnTo>
                    <a:lnTo>
                      <a:pt x="19231" y="10769"/>
                    </a:lnTo>
                    <a:lnTo>
                      <a:pt x="19231" y="11538"/>
                    </a:lnTo>
                    <a:lnTo>
                      <a:pt x="19231" y="13077"/>
                    </a:lnTo>
                    <a:lnTo>
                      <a:pt x="19231" y="13846"/>
                    </a:lnTo>
                    <a:lnTo>
                      <a:pt x="19231" y="14615"/>
                    </a:lnTo>
                    <a:lnTo>
                      <a:pt x="17692" y="16154"/>
                    </a:lnTo>
                    <a:lnTo>
                      <a:pt x="17692" y="16923"/>
                    </a:lnTo>
                    <a:lnTo>
                      <a:pt x="16923" y="16923"/>
                    </a:lnTo>
                    <a:lnTo>
                      <a:pt x="16923" y="18462"/>
                    </a:lnTo>
                    <a:lnTo>
                      <a:pt x="16154" y="18462"/>
                    </a:lnTo>
                    <a:lnTo>
                      <a:pt x="14615" y="19231"/>
                    </a:lnTo>
                    <a:lnTo>
                      <a:pt x="13846" y="19231"/>
                    </a:lnTo>
                    <a:lnTo>
                      <a:pt x="12308" y="19231"/>
                    </a:lnTo>
                    <a:lnTo>
                      <a:pt x="11538" y="19231"/>
                    </a:lnTo>
                    <a:lnTo>
                      <a:pt x="10769" y="19231"/>
                    </a:lnTo>
                    <a:lnTo>
                      <a:pt x="9231" y="19231"/>
                    </a:lnTo>
                    <a:close/>
                  </a:path>
                </a:pathLst>
              </a:custGeom>
              <a:solidFill>
                <a:srgbClr val="0000FF"/>
              </a:solidFill>
              <a:ln w="12065">
                <a:solidFill>
                  <a:srgbClr val="0000FF"/>
                </a:solidFill>
                <a:round/>
                <a:headEnd/>
                <a:tailEnd/>
              </a:ln>
            </p:spPr>
            <p:txBody>
              <a:bodyPr/>
              <a:lstStyle/>
              <a:p>
                <a:endParaRPr lang="en-US"/>
              </a:p>
            </p:txBody>
          </p:sp>
          <p:sp>
            <p:nvSpPr>
              <p:cNvPr id="339142" name="Freeform 157"/>
              <p:cNvSpPr>
                <a:spLocks/>
              </p:cNvSpPr>
              <p:nvPr/>
            </p:nvSpPr>
            <p:spPr bwMode="auto">
              <a:xfrm>
                <a:off x="4803" y="3710"/>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231" y="19231"/>
                    </a:moveTo>
                    <a:lnTo>
                      <a:pt x="9231" y="19231"/>
                    </a:lnTo>
                    <a:lnTo>
                      <a:pt x="8462" y="19231"/>
                    </a:lnTo>
                    <a:lnTo>
                      <a:pt x="7692" y="19231"/>
                    </a:lnTo>
                    <a:lnTo>
                      <a:pt x="6154" y="19231"/>
                    </a:lnTo>
                    <a:lnTo>
                      <a:pt x="5385" y="19231"/>
                    </a:lnTo>
                    <a:lnTo>
                      <a:pt x="5385" y="18462"/>
                    </a:lnTo>
                    <a:lnTo>
                      <a:pt x="4615" y="18462"/>
                    </a:lnTo>
                    <a:lnTo>
                      <a:pt x="3077" y="16923"/>
                    </a:lnTo>
                    <a:lnTo>
                      <a:pt x="3077"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923"/>
                    </a:lnTo>
                    <a:lnTo>
                      <a:pt x="2308" y="5385"/>
                    </a:lnTo>
                    <a:lnTo>
                      <a:pt x="2308" y="4615"/>
                    </a:lnTo>
                    <a:lnTo>
                      <a:pt x="3077" y="4615"/>
                    </a:lnTo>
                    <a:lnTo>
                      <a:pt x="3077" y="3846"/>
                    </a:lnTo>
                    <a:lnTo>
                      <a:pt x="3077" y="2308"/>
                    </a:lnTo>
                    <a:lnTo>
                      <a:pt x="4615" y="2308"/>
                    </a:lnTo>
                    <a:lnTo>
                      <a:pt x="5385" y="2308"/>
                    </a:lnTo>
                    <a:lnTo>
                      <a:pt x="5385" y="1538"/>
                    </a:lnTo>
                    <a:lnTo>
                      <a:pt x="6154" y="1538"/>
                    </a:lnTo>
                    <a:lnTo>
                      <a:pt x="7692" y="1538"/>
                    </a:lnTo>
                    <a:lnTo>
                      <a:pt x="8462" y="1538"/>
                    </a:lnTo>
                    <a:lnTo>
                      <a:pt x="9231" y="1538"/>
                    </a:lnTo>
                    <a:lnTo>
                      <a:pt x="9231" y="0"/>
                    </a:lnTo>
                    <a:lnTo>
                      <a:pt x="10769" y="1538"/>
                    </a:lnTo>
                    <a:lnTo>
                      <a:pt x="11538" y="1538"/>
                    </a:lnTo>
                    <a:lnTo>
                      <a:pt x="12308" y="1538"/>
                    </a:lnTo>
                    <a:lnTo>
                      <a:pt x="13846" y="1538"/>
                    </a:lnTo>
                    <a:lnTo>
                      <a:pt x="14615" y="1538"/>
                    </a:lnTo>
                    <a:lnTo>
                      <a:pt x="16154" y="2308"/>
                    </a:lnTo>
                    <a:lnTo>
                      <a:pt x="16923" y="2308"/>
                    </a:lnTo>
                    <a:lnTo>
                      <a:pt x="17692" y="3846"/>
                    </a:lnTo>
                    <a:lnTo>
                      <a:pt x="17692" y="4615"/>
                    </a:lnTo>
                    <a:lnTo>
                      <a:pt x="19231" y="5385"/>
                    </a:lnTo>
                    <a:lnTo>
                      <a:pt x="19231" y="6923"/>
                    </a:lnTo>
                    <a:lnTo>
                      <a:pt x="19231" y="7692"/>
                    </a:lnTo>
                    <a:lnTo>
                      <a:pt x="19231" y="8462"/>
                    </a:lnTo>
                    <a:lnTo>
                      <a:pt x="19231" y="10000"/>
                    </a:lnTo>
                    <a:lnTo>
                      <a:pt x="19231" y="10769"/>
                    </a:lnTo>
                    <a:lnTo>
                      <a:pt x="19231" y="11538"/>
                    </a:lnTo>
                    <a:lnTo>
                      <a:pt x="19231" y="13077"/>
                    </a:lnTo>
                    <a:lnTo>
                      <a:pt x="19231" y="13846"/>
                    </a:lnTo>
                    <a:lnTo>
                      <a:pt x="19231" y="14615"/>
                    </a:lnTo>
                    <a:lnTo>
                      <a:pt x="17692" y="16154"/>
                    </a:lnTo>
                    <a:lnTo>
                      <a:pt x="17692" y="16923"/>
                    </a:lnTo>
                    <a:lnTo>
                      <a:pt x="16923" y="16923"/>
                    </a:lnTo>
                    <a:lnTo>
                      <a:pt x="16923" y="18462"/>
                    </a:lnTo>
                    <a:lnTo>
                      <a:pt x="16154" y="18462"/>
                    </a:lnTo>
                    <a:lnTo>
                      <a:pt x="14615" y="19231"/>
                    </a:lnTo>
                    <a:lnTo>
                      <a:pt x="13846" y="19231"/>
                    </a:lnTo>
                    <a:lnTo>
                      <a:pt x="12308" y="19231"/>
                    </a:lnTo>
                    <a:lnTo>
                      <a:pt x="11538" y="19231"/>
                    </a:lnTo>
                    <a:lnTo>
                      <a:pt x="10769" y="19231"/>
                    </a:lnTo>
                    <a:lnTo>
                      <a:pt x="9231" y="19231"/>
                    </a:lnTo>
                    <a:close/>
                  </a:path>
                </a:pathLst>
              </a:custGeom>
              <a:solidFill>
                <a:srgbClr val="0000FF"/>
              </a:solidFill>
              <a:ln w="0">
                <a:solidFill>
                  <a:srgbClr val="0000FF"/>
                </a:solidFill>
                <a:round/>
                <a:headEnd/>
                <a:tailEnd/>
              </a:ln>
            </p:spPr>
            <p:txBody>
              <a:bodyPr/>
              <a:lstStyle/>
              <a:p>
                <a:endParaRPr lang="en-US"/>
              </a:p>
            </p:txBody>
          </p:sp>
          <p:sp>
            <p:nvSpPr>
              <p:cNvPr id="339143" name="Freeform 158"/>
              <p:cNvSpPr>
                <a:spLocks/>
              </p:cNvSpPr>
              <p:nvPr/>
            </p:nvSpPr>
            <p:spPr bwMode="auto">
              <a:xfrm>
                <a:off x="4803" y="3710"/>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231" y="19231"/>
                    </a:moveTo>
                    <a:lnTo>
                      <a:pt x="9231" y="19231"/>
                    </a:lnTo>
                    <a:lnTo>
                      <a:pt x="8462" y="19231"/>
                    </a:lnTo>
                    <a:lnTo>
                      <a:pt x="7692" y="19231"/>
                    </a:lnTo>
                    <a:lnTo>
                      <a:pt x="6154" y="19231"/>
                    </a:lnTo>
                    <a:lnTo>
                      <a:pt x="5385" y="19231"/>
                    </a:lnTo>
                    <a:lnTo>
                      <a:pt x="5385" y="18462"/>
                    </a:lnTo>
                    <a:lnTo>
                      <a:pt x="4615" y="18462"/>
                    </a:lnTo>
                    <a:lnTo>
                      <a:pt x="3077" y="16923"/>
                    </a:lnTo>
                    <a:lnTo>
                      <a:pt x="3077"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923"/>
                    </a:lnTo>
                    <a:lnTo>
                      <a:pt x="2308" y="5385"/>
                    </a:lnTo>
                    <a:lnTo>
                      <a:pt x="2308" y="4615"/>
                    </a:lnTo>
                    <a:lnTo>
                      <a:pt x="3077" y="4615"/>
                    </a:lnTo>
                    <a:lnTo>
                      <a:pt x="3077" y="3846"/>
                    </a:lnTo>
                    <a:lnTo>
                      <a:pt x="3077" y="2308"/>
                    </a:lnTo>
                    <a:lnTo>
                      <a:pt x="4615" y="2308"/>
                    </a:lnTo>
                    <a:lnTo>
                      <a:pt x="5385" y="2308"/>
                    </a:lnTo>
                    <a:lnTo>
                      <a:pt x="5385" y="1538"/>
                    </a:lnTo>
                    <a:lnTo>
                      <a:pt x="6154" y="1538"/>
                    </a:lnTo>
                    <a:lnTo>
                      <a:pt x="7692" y="1538"/>
                    </a:lnTo>
                    <a:lnTo>
                      <a:pt x="8462" y="1538"/>
                    </a:lnTo>
                    <a:lnTo>
                      <a:pt x="9231" y="1538"/>
                    </a:lnTo>
                    <a:lnTo>
                      <a:pt x="9231" y="0"/>
                    </a:lnTo>
                    <a:lnTo>
                      <a:pt x="10769" y="1538"/>
                    </a:lnTo>
                    <a:lnTo>
                      <a:pt x="11538" y="1538"/>
                    </a:lnTo>
                    <a:lnTo>
                      <a:pt x="12308" y="1538"/>
                    </a:lnTo>
                    <a:lnTo>
                      <a:pt x="13846" y="1538"/>
                    </a:lnTo>
                    <a:lnTo>
                      <a:pt x="14615" y="1538"/>
                    </a:lnTo>
                    <a:lnTo>
                      <a:pt x="16154" y="2308"/>
                    </a:lnTo>
                    <a:lnTo>
                      <a:pt x="16923" y="2308"/>
                    </a:lnTo>
                    <a:lnTo>
                      <a:pt x="17692" y="3846"/>
                    </a:lnTo>
                    <a:lnTo>
                      <a:pt x="17692" y="4615"/>
                    </a:lnTo>
                    <a:lnTo>
                      <a:pt x="19231" y="5385"/>
                    </a:lnTo>
                    <a:lnTo>
                      <a:pt x="19231" y="6923"/>
                    </a:lnTo>
                    <a:lnTo>
                      <a:pt x="19231" y="7692"/>
                    </a:lnTo>
                    <a:lnTo>
                      <a:pt x="19231" y="8462"/>
                    </a:lnTo>
                    <a:lnTo>
                      <a:pt x="19231" y="10000"/>
                    </a:lnTo>
                    <a:lnTo>
                      <a:pt x="19231" y="10769"/>
                    </a:lnTo>
                    <a:lnTo>
                      <a:pt x="19231" y="11538"/>
                    </a:lnTo>
                    <a:lnTo>
                      <a:pt x="19231" y="13077"/>
                    </a:lnTo>
                    <a:lnTo>
                      <a:pt x="19231" y="13846"/>
                    </a:lnTo>
                    <a:lnTo>
                      <a:pt x="19231" y="14615"/>
                    </a:lnTo>
                    <a:lnTo>
                      <a:pt x="17692" y="16154"/>
                    </a:lnTo>
                    <a:lnTo>
                      <a:pt x="17692" y="16923"/>
                    </a:lnTo>
                    <a:lnTo>
                      <a:pt x="16923" y="16923"/>
                    </a:lnTo>
                    <a:lnTo>
                      <a:pt x="16923" y="18462"/>
                    </a:lnTo>
                    <a:lnTo>
                      <a:pt x="16154" y="18462"/>
                    </a:lnTo>
                    <a:lnTo>
                      <a:pt x="14615" y="19231"/>
                    </a:lnTo>
                    <a:lnTo>
                      <a:pt x="13846" y="19231"/>
                    </a:lnTo>
                    <a:lnTo>
                      <a:pt x="12308" y="19231"/>
                    </a:lnTo>
                    <a:lnTo>
                      <a:pt x="11538" y="19231"/>
                    </a:lnTo>
                    <a:lnTo>
                      <a:pt x="10769" y="19231"/>
                    </a:lnTo>
                    <a:lnTo>
                      <a:pt x="9231" y="19231"/>
                    </a:lnTo>
                    <a:close/>
                  </a:path>
                </a:pathLst>
              </a:custGeom>
              <a:solidFill>
                <a:srgbClr val="0000FF"/>
              </a:solidFill>
              <a:ln w="12065">
                <a:solidFill>
                  <a:srgbClr val="0000FF"/>
                </a:solidFill>
                <a:round/>
                <a:headEnd/>
                <a:tailEnd/>
              </a:ln>
            </p:spPr>
            <p:txBody>
              <a:bodyPr/>
              <a:lstStyle/>
              <a:p>
                <a:endParaRPr lang="en-US"/>
              </a:p>
            </p:txBody>
          </p:sp>
          <p:sp>
            <p:nvSpPr>
              <p:cNvPr id="339144" name="Freeform 159"/>
              <p:cNvSpPr>
                <a:spLocks/>
              </p:cNvSpPr>
              <p:nvPr/>
            </p:nvSpPr>
            <p:spPr bwMode="auto">
              <a:xfrm>
                <a:off x="4944" y="2569"/>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4800" y="19231"/>
                    </a:lnTo>
                    <a:lnTo>
                      <a:pt x="4800" y="17692"/>
                    </a:lnTo>
                    <a:lnTo>
                      <a:pt x="4000" y="17692"/>
                    </a:lnTo>
                    <a:lnTo>
                      <a:pt x="3200" y="16923"/>
                    </a:lnTo>
                    <a:lnTo>
                      <a:pt x="3200" y="16154"/>
                    </a:lnTo>
                    <a:lnTo>
                      <a:pt x="1600" y="16154"/>
                    </a:lnTo>
                    <a:lnTo>
                      <a:pt x="1600" y="14615"/>
                    </a:lnTo>
                    <a:lnTo>
                      <a:pt x="800" y="13846"/>
                    </a:lnTo>
                    <a:lnTo>
                      <a:pt x="800" y="12308"/>
                    </a:lnTo>
                    <a:lnTo>
                      <a:pt x="800" y="11538"/>
                    </a:lnTo>
                    <a:lnTo>
                      <a:pt x="800" y="10769"/>
                    </a:lnTo>
                    <a:lnTo>
                      <a:pt x="0" y="9231"/>
                    </a:lnTo>
                    <a:lnTo>
                      <a:pt x="800" y="9231"/>
                    </a:lnTo>
                    <a:lnTo>
                      <a:pt x="800" y="8462"/>
                    </a:lnTo>
                    <a:lnTo>
                      <a:pt x="800" y="7692"/>
                    </a:lnTo>
                    <a:lnTo>
                      <a:pt x="800" y="6154"/>
                    </a:lnTo>
                    <a:lnTo>
                      <a:pt x="1600" y="5385"/>
                    </a:lnTo>
                    <a:lnTo>
                      <a:pt x="1600" y="4615"/>
                    </a:lnTo>
                    <a:lnTo>
                      <a:pt x="3200" y="4615"/>
                    </a:lnTo>
                    <a:lnTo>
                      <a:pt x="3200" y="3077"/>
                    </a:lnTo>
                    <a:lnTo>
                      <a:pt x="3200" y="2308"/>
                    </a:lnTo>
                    <a:lnTo>
                      <a:pt x="4000" y="2308"/>
                    </a:lnTo>
                    <a:lnTo>
                      <a:pt x="4800" y="2308"/>
                    </a:lnTo>
                    <a:lnTo>
                      <a:pt x="4800" y="1538"/>
                    </a:lnTo>
                    <a:lnTo>
                      <a:pt x="6400" y="1538"/>
                    </a:lnTo>
                    <a:lnTo>
                      <a:pt x="7200" y="1538"/>
                    </a:lnTo>
                    <a:lnTo>
                      <a:pt x="8800" y="1538"/>
                    </a:lnTo>
                    <a:lnTo>
                      <a:pt x="9600" y="1538"/>
                    </a:lnTo>
                    <a:lnTo>
                      <a:pt x="9600" y="0"/>
                    </a:lnTo>
                    <a:lnTo>
                      <a:pt x="10400" y="1538"/>
                    </a:lnTo>
                    <a:lnTo>
                      <a:pt x="12000" y="1538"/>
                    </a:lnTo>
                    <a:lnTo>
                      <a:pt x="12800" y="1538"/>
                    </a:lnTo>
                    <a:lnTo>
                      <a:pt x="13600" y="1538"/>
                    </a:lnTo>
                    <a:lnTo>
                      <a:pt x="15200" y="1538"/>
                    </a:lnTo>
                    <a:lnTo>
                      <a:pt x="16000" y="2308"/>
                    </a:lnTo>
                    <a:lnTo>
                      <a:pt x="16800" y="2308"/>
                    </a:lnTo>
                    <a:lnTo>
                      <a:pt x="18400" y="3077"/>
                    </a:lnTo>
                    <a:lnTo>
                      <a:pt x="18400" y="4615"/>
                    </a:lnTo>
                    <a:lnTo>
                      <a:pt x="19200" y="5385"/>
                    </a:lnTo>
                    <a:lnTo>
                      <a:pt x="19200" y="6154"/>
                    </a:lnTo>
                    <a:lnTo>
                      <a:pt x="19200" y="7692"/>
                    </a:lnTo>
                    <a:lnTo>
                      <a:pt x="19200" y="8462"/>
                    </a:lnTo>
                    <a:lnTo>
                      <a:pt x="19200" y="9231"/>
                    </a:lnTo>
                    <a:lnTo>
                      <a:pt x="19200" y="10769"/>
                    </a:lnTo>
                    <a:lnTo>
                      <a:pt x="19200" y="11538"/>
                    </a:lnTo>
                    <a:lnTo>
                      <a:pt x="19200" y="12308"/>
                    </a:lnTo>
                    <a:lnTo>
                      <a:pt x="19200" y="13846"/>
                    </a:lnTo>
                    <a:lnTo>
                      <a:pt x="19200" y="14615"/>
                    </a:lnTo>
                    <a:lnTo>
                      <a:pt x="18400" y="16154"/>
                    </a:lnTo>
                    <a:lnTo>
                      <a:pt x="18400" y="16923"/>
                    </a:lnTo>
                    <a:lnTo>
                      <a:pt x="16800" y="16923"/>
                    </a:lnTo>
                    <a:lnTo>
                      <a:pt x="16800" y="17692"/>
                    </a:lnTo>
                    <a:lnTo>
                      <a:pt x="16000" y="17692"/>
                    </a:lnTo>
                    <a:lnTo>
                      <a:pt x="15200" y="19231"/>
                    </a:lnTo>
                    <a:lnTo>
                      <a:pt x="13600" y="19231"/>
                    </a:lnTo>
                    <a:lnTo>
                      <a:pt x="12800" y="19231"/>
                    </a:lnTo>
                    <a:lnTo>
                      <a:pt x="12000" y="19231"/>
                    </a:lnTo>
                    <a:lnTo>
                      <a:pt x="10400" y="19231"/>
                    </a:lnTo>
                    <a:lnTo>
                      <a:pt x="9600" y="19231"/>
                    </a:lnTo>
                    <a:close/>
                  </a:path>
                </a:pathLst>
              </a:custGeom>
              <a:solidFill>
                <a:srgbClr val="0000FF"/>
              </a:solidFill>
              <a:ln w="0">
                <a:solidFill>
                  <a:srgbClr val="0000FF"/>
                </a:solidFill>
                <a:round/>
                <a:headEnd/>
                <a:tailEnd/>
              </a:ln>
            </p:spPr>
            <p:txBody>
              <a:bodyPr/>
              <a:lstStyle/>
              <a:p>
                <a:endParaRPr lang="en-US"/>
              </a:p>
            </p:txBody>
          </p:sp>
          <p:sp>
            <p:nvSpPr>
              <p:cNvPr id="339145" name="Freeform 160"/>
              <p:cNvSpPr>
                <a:spLocks/>
              </p:cNvSpPr>
              <p:nvPr/>
            </p:nvSpPr>
            <p:spPr bwMode="auto">
              <a:xfrm>
                <a:off x="4944" y="2569"/>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4800" y="19231"/>
                    </a:lnTo>
                    <a:lnTo>
                      <a:pt x="4800" y="17692"/>
                    </a:lnTo>
                    <a:lnTo>
                      <a:pt x="4000" y="17692"/>
                    </a:lnTo>
                    <a:lnTo>
                      <a:pt x="3200" y="16923"/>
                    </a:lnTo>
                    <a:lnTo>
                      <a:pt x="3200" y="16154"/>
                    </a:lnTo>
                    <a:lnTo>
                      <a:pt x="1600" y="16154"/>
                    </a:lnTo>
                    <a:lnTo>
                      <a:pt x="1600" y="14615"/>
                    </a:lnTo>
                    <a:lnTo>
                      <a:pt x="800" y="13846"/>
                    </a:lnTo>
                    <a:lnTo>
                      <a:pt x="800" y="12308"/>
                    </a:lnTo>
                    <a:lnTo>
                      <a:pt x="800" y="11538"/>
                    </a:lnTo>
                    <a:lnTo>
                      <a:pt x="800" y="10769"/>
                    </a:lnTo>
                    <a:lnTo>
                      <a:pt x="0" y="9231"/>
                    </a:lnTo>
                    <a:lnTo>
                      <a:pt x="800" y="9231"/>
                    </a:lnTo>
                    <a:lnTo>
                      <a:pt x="800" y="8462"/>
                    </a:lnTo>
                    <a:lnTo>
                      <a:pt x="800" y="7692"/>
                    </a:lnTo>
                    <a:lnTo>
                      <a:pt x="800" y="6154"/>
                    </a:lnTo>
                    <a:lnTo>
                      <a:pt x="1600" y="5385"/>
                    </a:lnTo>
                    <a:lnTo>
                      <a:pt x="1600" y="4615"/>
                    </a:lnTo>
                    <a:lnTo>
                      <a:pt x="3200" y="4615"/>
                    </a:lnTo>
                    <a:lnTo>
                      <a:pt x="3200" y="3077"/>
                    </a:lnTo>
                    <a:lnTo>
                      <a:pt x="3200" y="2308"/>
                    </a:lnTo>
                    <a:lnTo>
                      <a:pt x="4000" y="2308"/>
                    </a:lnTo>
                    <a:lnTo>
                      <a:pt x="4800" y="2308"/>
                    </a:lnTo>
                    <a:lnTo>
                      <a:pt x="4800" y="1538"/>
                    </a:lnTo>
                    <a:lnTo>
                      <a:pt x="6400" y="1538"/>
                    </a:lnTo>
                    <a:lnTo>
                      <a:pt x="7200" y="1538"/>
                    </a:lnTo>
                    <a:lnTo>
                      <a:pt x="8800" y="1538"/>
                    </a:lnTo>
                    <a:lnTo>
                      <a:pt x="9600" y="1538"/>
                    </a:lnTo>
                    <a:lnTo>
                      <a:pt x="9600" y="0"/>
                    </a:lnTo>
                    <a:lnTo>
                      <a:pt x="10400" y="1538"/>
                    </a:lnTo>
                    <a:lnTo>
                      <a:pt x="12000" y="1538"/>
                    </a:lnTo>
                    <a:lnTo>
                      <a:pt x="12800" y="1538"/>
                    </a:lnTo>
                    <a:lnTo>
                      <a:pt x="13600" y="1538"/>
                    </a:lnTo>
                    <a:lnTo>
                      <a:pt x="15200" y="1538"/>
                    </a:lnTo>
                    <a:lnTo>
                      <a:pt x="16000" y="2308"/>
                    </a:lnTo>
                    <a:lnTo>
                      <a:pt x="16800" y="2308"/>
                    </a:lnTo>
                    <a:lnTo>
                      <a:pt x="18400" y="3077"/>
                    </a:lnTo>
                    <a:lnTo>
                      <a:pt x="18400" y="4615"/>
                    </a:lnTo>
                    <a:lnTo>
                      <a:pt x="19200" y="5385"/>
                    </a:lnTo>
                    <a:lnTo>
                      <a:pt x="19200" y="6154"/>
                    </a:lnTo>
                    <a:lnTo>
                      <a:pt x="19200" y="7692"/>
                    </a:lnTo>
                    <a:lnTo>
                      <a:pt x="19200" y="8462"/>
                    </a:lnTo>
                    <a:lnTo>
                      <a:pt x="19200" y="9231"/>
                    </a:lnTo>
                    <a:lnTo>
                      <a:pt x="19200" y="10769"/>
                    </a:lnTo>
                    <a:lnTo>
                      <a:pt x="19200" y="11538"/>
                    </a:lnTo>
                    <a:lnTo>
                      <a:pt x="19200" y="12308"/>
                    </a:lnTo>
                    <a:lnTo>
                      <a:pt x="19200" y="13846"/>
                    </a:lnTo>
                    <a:lnTo>
                      <a:pt x="19200" y="14615"/>
                    </a:lnTo>
                    <a:lnTo>
                      <a:pt x="18400" y="16154"/>
                    </a:lnTo>
                    <a:lnTo>
                      <a:pt x="18400" y="16923"/>
                    </a:lnTo>
                    <a:lnTo>
                      <a:pt x="16800" y="16923"/>
                    </a:lnTo>
                    <a:lnTo>
                      <a:pt x="16800" y="17692"/>
                    </a:lnTo>
                    <a:lnTo>
                      <a:pt x="16000" y="17692"/>
                    </a:lnTo>
                    <a:lnTo>
                      <a:pt x="15200" y="19231"/>
                    </a:lnTo>
                    <a:lnTo>
                      <a:pt x="13600" y="19231"/>
                    </a:lnTo>
                    <a:lnTo>
                      <a:pt x="12800" y="19231"/>
                    </a:lnTo>
                    <a:lnTo>
                      <a:pt x="12000" y="19231"/>
                    </a:lnTo>
                    <a:lnTo>
                      <a:pt x="10400" y="19231"/>
                    </a:lnTo>
                    <a:lnTo>
                      <a:pt x="9600" y="19231"/>
                    </a:lnTo>
                    <a:close/>
                  </a:path>
                </a:pathLst>
              </a:custGeom>
              <a:solidFill>
                <a:srgbClr val="0000FF"/>
              </a:solidFill>
              <a:ln w="12065">
                <a:solidFill>
                  <a:srgbClr val="0000FF"/>
                </a:solidFill>
                <a:round/>
                <a:headEnd/>
                <a:tailEnd/>
              </a:ln>
            </p:spPr>
            <p:txBody>
              <a:bodyPr/>
              <a:lstStyle/>
              <a:p>
                <a:endParaRPr lang="en-US"/>
              </a:p>
            </p:txBody>
          </p:sp>
          <p:sp>
            <p:nvSpPr>
              <p:cNvPr id="339146" name="Freeform 161"/>
              <p:cNvSpPr>
                <a:spLocks/>
              </p:cNvSpPr>
              <p:nvPr/>
            </p:nvSpPr>
            <p:spPr bwMode="auto">
              <a:xfrm>
                <a:off x="4944" y="3138"/>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4800" y="19231"/>
                    </a:lnTo>
                    <a:lnTo>
                      <a:pt x="4800" y="18462"/>
                    </a:lnTo>
                    <a:lnTo>
                      <a:pt x="4000" y="18462"/>
                    </a:lnTo>
                    <a:lnTo>
                      <a:pt x="3200" y="16923"/>
                    </a:lnTo>
                    <a:lnTo>
                      <a:pt x="3200" y="16154"/>
                    </a:lnTo>
                    <a:lnTo>
                      <a:pt x="1600" y="16154"/>
                    </a:lnTo>
                    <a:lnTo>
                      <a:pt x="1600" y="14615"/>
                    </a:lnTo>
                    <a:lnTo>
                      <a:pt x="800" y="13846"/>
                    </a:lnTo>
                    <a:lnTo>
                      <a:pt x="800" y="13077"/>
                    </a:lnTo>
                    <a:lnTo>
                      <a:pt x="800" y="11538"/>
                    </a:lnTo>
                    <a:lnTo>
                      <a:pt x="800" y="10769"/>
                    </a:lnTo>
                    <a:lnTo>
                      <a:pt x="0" y="10000"/>
                    </a:lnTo>
                    <a:lnTo>
                      <a:pt x="800" y="10000"/>
                    </a:lnTo>
                    <a:lnTo>
                      <a:pt x="800" y="8462"/>
                    </a:lnTo>
                    <a:lnTo>
                      <a:pt x="800" y="7692"/>
                    </a:lnTo>
                    <a:lnTo>
                      <a:pt x="800" y="6923"/>
                    </a:lnTo>
                    <a:lnTo>
                      <a:pt x="1600" y="5385"/>
                    </a:lnTo>
                    <a:lnTo>
                      <a:pt x="1600" y="4615"/>
                    </a:lnTo>
                    <a:lnTo>
                      <a:pt x="3200" y="4615"/>
                    </a:lnTo>
                    <a:lnTo>
                      <a:pt x="3200" y="3846"/>
                    </a:lnTo>
                    <a:lnTo>
                      <a:pt x="3200" y="2308"/>
                    </a:lnTo>
                    <a:lnTo>
                      <a:pt x="4000" y="2308"/>
                    </a:lnTo>
                    <a:lnTo>
                      <a:pt x="4800" y="2308"/>
                    </a:lnTo>
                    <a:lnTo>
                      <a:pt x="4800" y="1538"/>
                    </a:lnTo>
                    <a:lnTo>
                      <a:pt x="6400" y="1538"/>
                    </a:lnTo>
                    <a:lnTo>
                      <a:pt x="7200" y="1538"/>
                    </a:lnTo>
                    <a:lnTo>
                      <a:pt x="8800" y="1538"/>
                    </a:lnTo>
                    <a:lnTo>
                      <a:pt x="9600" y="1538"/>
                    </a:lnTo>
                    <a:lnTo>
                      <a:pt x="9600" y="0"/>
                    </a:lnTo>
                    <a:lnTo>
                      <a:pt x="10400" y="1538"/>
                    </a:lnTo>
                    <a:lnTo>
                      <a:pt x="12000" y="1538"/>
                    </a:lnTo>
                    <a:lnTo>
                      <a:pt x="12800" y="1538"/>
                    </a:lnTo>
                    <a:lnTo>
                      <a:pt x="13600" y="1538"/>
                    </a:lnTo>
                    <a:lnTo>
                      <a:pt x="15200" y="1538"/>
                    </a:lnTo>
                    <a:lnTo>
                      <a:pt x="16000" y="2308"/>
                    </a:lnTo>
                    <a:lnTo>
                      <a:pt x="16800" y="2308"/>
                    </a:lnTo>
                    <a:lnTo>
                      <a:pt x="18400" y="3846"/>
                    </a:lnTo>
                    <a:lnTo>
                      <a:pt x="18400" y="4615"/>
                    </a:lnTo>
                    <a:lnTo>
                      <a:pt x="19200" y="5385"/>
                    </a:lnTo>
                    <a:lnTo>
                      <a:pt x="19200" y="6923"/>
                    </a:lnTo>
                    <a:lnTo>
                      <a:pt x="19200" y="7692"/>
                    </a:lnTo>
                    <a:lnTo>
                      <a:pt x="19200" y="8462"/>
                    </a:lnTo>
                    <a:lnTo>
                      <a:pt x="19200" y="10000"/>
                    </a:lnTo>
                    <a:lnTo>
                      <a:pt x="19200" y="10769"/>
                    </a:lnTo>
                    <a:lnTo>
                      <a:pt x="19200" y="11538"/>
                    </a:lnTo>
                    <a:lnTo>
                      <a:pt x="19200" y="13077"/>
                    </a:lnTo>
                    <a:lnTo>
                      <a:pt x="19200" y="13846"/>
                    </a:lnTo>
                    <a:lnTo>
                      <a:pt x="19200" y="14615"/>
                    </a:lnTo>
                    <a:lnTo>
                      <a:pt x="18400" y="16154"/>
                    </a:lnTo>
                    <a:lnTo>
                      <a:pt x="18400" y="16923"/>
                    </a:lnTo>
                    <a:lnTo>
                      <a:pt x="16800" y="16923"/>
                    </a:lnTo>
                    <a:lnTo>
                      <a:pt x="16800" y="18462"/>
                    </a:lnTo>
                    <a:lnTo>
                      <a:pt x="16000" y="18462"/>
                    </a:lnTo>
                    <a:lnTo>
                      <a:pt x="15200" y="19231"/>
                    </a:lnTo>
                    <a:lnTo>
                      <a:pt x="13600" y="19231"/>
                    </a:lnTo>
                    <a:lnTo>
                      <a:pt x="12800" y="19231"/>
                    </a:lnTo>
                    <a:lnTo>
                      <a:pt x="12000" y="19231"/>
                    </a:lnTo>
                    <a:lnTo>
                      <a:pt x="10400" y="19231"/>
                    </a:lnTo>
                    <a:lnTo>
                      <a:pt x="9600" y="19231"/>
                    </a:lnTo>
                    <a:close/>
                  </a:path>
                </a:pathLst>
              </a:custGeom>
              <a:solidFill>
                <a:srgbClr val="0000FF"/>
              </a:solidFill>
              <a:ln w="0">
                <a:solidFill>
                  <a:srgbClr val="0000FF"/>
                </a:solidFill>
                <a:round/>
                <a:headEnd/>
                <a:tailEnd/>
              </a:ln>
            </p:spPr>
            <p:txBody>
              <a:bodyPr/>
              <a:lstStyle/>
              <a:p>
                <a:endParaRPr lang="en-US"/>
              </a:p>
            </p:txBody>
          </p:sp>
          <p:sp>
            <p:nvSpPr>
              <p:cNvPr id="339147" name="Freeform 162"/>
              <p:cNvSpPr>
                <a:spLocks/>
              </p:cNvSpPr>
              <p:nvPr/>
            </p:nvSpPr>
            <p:spPr bwMode="auto">
              <a:xfrm>
                <a:off x="4944" y="3138"/>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4800" y="19231"/>
                    </a:lnTo>
                    <a:lnTo>
                      <a:pt x="4800" y="18462"/>
                    </a:lnTo>
                    <a:lnTo>
                      <a:pt x="4000" y="18462"/>
                    </a:lnTo>
                    <a:lnTo>
                      <a:pt x="3200" y="16923"/>
                    </a:lnTo>
                    <a:lnTo>
                      <a:pt x="3200" y="16154"/>
                    </a:lnTo>
                    <a:lnTo>
                      <a:pt x="1600" y="16154"/>
                    </a:lnTo>
                    <a:lnTo>
                      <a:pt x="1600" y="14615"/>
                    </a:lnTo>
                    <a:lnTo>
                      <a:pt x="800" y="13846"/>
                    </a:lnTo>
                    <a:lnTo>
                      <a:pt x="800" y="13077"/>
                    </a:lnTo>
                    <a:lnTo>
                      <a:pt x="800" y="11538"/>
                    </a:lnTo>
                    <a:lnTo>
                      <a:pt x="800" y="10769"/>
                    </a:lnTo>
                    <a:lnTo>
                      <a:pt x="0" y="10000"/>
                    </a:lnTo>
                    <a:lnTo>
                      <a:pt x="800" y="10000"/>
                    </a:lnTo>
                    <a:lnTo>
                      <a:pt x="800" y="8462"/>
                    </a:lnTo>
                    <a:lnTo>
                      <a:pt x="800" y="7692"/>
                    </a:lnTo>
                    <a:lnTo>
                      <a:pt x="800" y="6923"/>
                    </a:lnTo>
                    <a:lnTo>
                      <a:pt x="1600" y="5385"/>
                    </a:lnTo>
                    <a:lnTo>
                      <a:pt x="1600" y="4615"/>
                    </a:lnTo>
                    <a:lnTo>
                      <a:pt x="3200" y="4615"/>
                    </a:lnTo>
                    <a:lnTo>
                      <a:pt x="3200" y="3846"/>
                    </a:lnTo>
                    <a:lnTo>
                      <a:pt x="3200" y="2308"/>
                    </a:lnTo>
                    <a:lnTo>
                      <a:pt x="4000" y="2308"/>
                    </a:lnTo>
                    <a:lnTo>
                      <a:pt x="4800" y="2308"/>
                    </a:lnTo>
                    <a:lnTo>
                      <a:pt x="4800" y="1538"/>
                    </a:lnTo>
                    <a:lnTo>
                      <a:pt x="6400" y="1538"/>
                    </a:lnTo>
                    <a:lnTo>
                      <a:pt x="7200" y="1538"/>
                    </a:lnTo>
                    <a:lnTo>
                      <a:pt x="8800" y="1538"/>
                    </a:lnTo>
                    <a:lnTo>
                      <a:pt x="9600" y="1538"/>
                    </a:lnTo>
                    <a:lnTo>
                      <a:pt x="9600" y="0"/>
                    </a:lnTo>
                    <a:lnTo>
                      <a:pt x="10400" y="1538"/>
                    </a:lnTo>
                    <a:lnTo>
                      <a:pt x="12000" y="1538"/>
                    </a:lnTo>
                    <a:lnTo>
                      <a:pt x="12800" y="1538"/>
                    </a:lnTo>
                    <a:lnTo>
                      <a:pt x="13600" y="1538"/>
                    </a:lnTo>
                    <a:lnTo>
                      <a:pt x="15200" y="1538"/>
                    </a:lnTo>
                    <a:lnTo>
                      <a:pt x="16000" y="2308"/>
                    </a:lnTo>
                    <a:lnTo>
                      <a:pt x="16800" y="2308"/>
                    </a:lnTo>
                    <a:lnTo>
                      <a:pt x="18400" y="3846"/>
                    </a:lnTo>
                    <a:lnTo>
                      <a:pt x="18400" y="4615"/>
                    </a:lnTo>
                    <a:lnTo>
                      <a:pt x="19200" y="5385"/>
                    </a:lnTo>
                    <a:lnTo>
                      <a:pt x="19200" y="6923"/>
                    </a:lnTo>
                    <a:lnTo>
                      <a:pt x="19200" y="7692"/>
                    </a:lnTo>
                    <a:lnTo>
                      <a:pt x="19200" y="8462"/>
                    </a:lnTo>
                    <a:lnTo>
                      <a:pt x="19200" y="10000"/>
                    </a:lnTo>
                    <a:lnTo>
                      <a:pt x="19200" y="10769"/>
                    </a:lnTo>
                    <a:lnTo>
                      <a:pt x="19200" y="11538"/>
                    </a:lnTo>
                    <a:lnTo>
                      <a:pt x="19200" y="13077"/>
                    </a:lnTo>
                    <a:lnTo>
                      <a:pt x="19200" y="13846"/>
                    </a:lnTo>
                    <a:lnTo>
                      <a:pt x="19200" y="14615"/>
                    </a:lnTo>
                    <a:lnTo>
                      <a:pt x="18400" y="16154"/>
                    </a:lnTo>
                    <a:lnTo>
                      <a:pt x="18400" y="16923"/>
                    </a:lnTo>
                    <a:lnTo>
                      <a:pt x="16800" y="16923"/>
                    </a:lnTo>
                    <a:lnTo>
                      <a:pt x="16800" y="18462"/>
                    </a:lnTo>
                    <a:lnTo>
                      <a:pt x="16000" y="18462"/>
                    </a:lnTo>
                    <a:lnTo>
                      <a:pt x="15200" y="19231"/>
                    </a:lnTo>
                    <a:lnTo>
                      <a:pt x="13600" y="19231"/>
                    </a:lnTo>
                    <a:lnTo>
                      <a:pt x="12800" y="19231"/>
                    </a:lnTo>
                    <a:lnTo>
                      <a:pt x="12000" y="19231"/>
                    </a:lnTo>
                    <a:lnTo>
                      <a:pt x="10400" y="19231"/>
                    </a:lnTo>
                    <a:lnTo>
                      <a:pt x="9600" y="19231"/>
                    </a:lnTo>
                    <a:close/>
                  </a:path>
                </a:pathLst>
              </a:custGeom>
              <a:solidFill>
                <a:srgbClr val="0000FF"/>
              </a:solidFill>
              <a:ln w="12065">
                <a:solidFill>
                  <a:srgbClr val="0000FF"/>
                </a:solidFill>
                <a:round/>
                <a:headEnd/>
                <a:tailEnd/>
              </a:ln>
            </p:spPr>
            <p:txBody>
              <a:bodyPr/>
              <a:lstStyle/>
              <a:p>
                <a:endParaRPr lang="en-US"/>
              </a:p>
            </p:txBody>
          </p:sp>
          <p:sp>
            <p:nvSpPr>
              <p:cNvPr id="339148" name="Freeform 163"/>
              <p:cNvSpPr>
                <a:spLocks/>
              </p:cNvSpPr>
              <p:nvPr/>
            </p:nvSpPr>
            <p:spPr bwMode="auto">
              <a:xfrm>
                <a:off x="4944" y="3710"/>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4800" y="19231"/>
                    </a:lnTo>
                    <a:lnTo>
                      <a:pt x="4800" y="18462"/>
                    </a:lnTo>
                    <a:lnTo>
                      <a:pt x="4000" y="18462"/>
                    </a:lnTo>
                    <a:lnTo>
                      <a:pt x="3200" y="16923"/>
                    </a:lnTo>
                    <a:lnTo>
                      <a:pt x="3200" y="16154"/>
                    </a:lnTo>
                    <a:lnTo>
                      <a:pt x="1600" y="16154"/>
                    </a:lnTo>
                    <a:lnTo>
                      <a:pt x="1600" y="14615"/>
                    </a:lnTo>
                    <a:lnTo>
                      <a:pt x="800" y="13846"/>
                    </a:lnTo>
                    <a:lnTo>
                      <a:pt x="800" y="13077"/>
                    </a:lnTo>
                    <a:lnTo>
                      <a:pt x="800" y="11538"/>
                    </a:lnTo>
                    <a:lnTo>
                      <a:pt x="800" y="10769"/>
                    </a:lnTo>
                    <a:lnTo>
                      <a:pt x="0" y="10000"/>
                    </a:lnTo>
                    <a:lnTo>
                      <a:pt x="800" y="10000"/>
                    </a:lnTo>
                    <a:lnTo>
                      <a:pt x="800" y="8462"/>
                    </a:lnTo>
                    <a:lnTo>
                      <a:pt x="800" y="7692"/>
                    </a:lnTo>
                    <a:lnTo>
                      <a:pt x="800" y="6923"/>
                    </a:lnTo>
                    <a:lnTo>
                      <a:pt x="1600" y="5385"/>
                    </a:lnTo>
                    <a:lnTo>
                      <a:pt x="1600" y="4615"/>
                    </a:lnTo>
                    <a:lnTo>
                      <a:pt x="3200" y="4615"/>
                    </a:lnTo>
                    <a:lnTo>
                      <a:pt x="3200" y="3846"/>
                    </a:lnTo>
                    <a:lnTo>
                      <a:pt x="3200" y="2308"/>
                    </a:lnTo>
                    <a:lnTo>
                      <a:pt x="4000" y="2308"/>
                    </a:lnTo>
                    <a:lnTo>
                      <a:pt x="4800" y="2308"/>
                    </a:lnTo>
                    <a:lnTo>
                      <a:pt x="4800" y="1538"/>
                    </a:lnTo>
                    <a:lnTo>
                      <a:pt x="6400" y="1538"/>
                    </a:lnTo>
                    <a:lnTo>
                      <a:pt x="7200" y="1538"/>
                    </a:lnTo>
                    <a:lnTo>
                      <a:pt x="8800" y="1538"/>
                    </a:lnTo>
                    <a:lnTo>
                      <a:pt x="9600" y="1538"/>
                    </a:lnTo>
                    <a:lnTo>
                      <a:pt x="9600" y="0"/>
                    </a:lnTo>
                    <a:lnTo>
                      <a:pt x="10400" y="1538"/>
                    </a:lnTo>
                    <a:lnTo>
                      <a:pt x="12000" y="1538"/>
                    </a:lnTo>
                    <a:lnTo>
                      <a:pt x="12800" y="1538"/>
                    </a:lnTo>
                    <a:lnTo>
                      <a:pt x="13600" y="1538"/>
                    </a:lnTo>
                    <a:lnTo>
                      <a:pt x="15200" y="1538"/>
                    </a:lnTo>
                    <a:lnTo>
                      <a:pt x="16000" y="2308"/>
                    </a:lnTo>
                    <a:lnTo>
                      <a:pt x="16800" y="2308"/>
                    </a:lnTo>
                    <a:lnTo>
                      <a:pt x="18400" y="3846"/>
                    </a:lnTo>
                    <a:lnTo>
                      <a:pt x="18400" y="4615"/>
                    </a:lnTo>
                    <a:lnTo>
                      <a:pt x="19200" y="5385"/>
                    </a:lnTo>
                    <a:lnTo>
                      <a:pt x="19200" y="6923"/>
                    </a:lnTo>
                    <a:lnTo>
                      <a:pt x="19200" y="7692"/>
                    </a:lnTo>
                    <a:lnTo>
                      <a:pt x="19200" y="8462"/>
                    </a:lnTo>
                    <a:lnTo>
                      <a:pt x="19200" y="10000"/>
                    </a:lnTo>
                    <a:lnTo>
                      <a:pt x="19200" y="10769"/>
                    </a:lnTo>
                    <a:lnTo>
                      <a:pt x="19200" y="11538"/>
                    </a:lnTo>
                    <a:lnTo>
                      <a:pt x="19200" y="13077"/>
                    </a:lnTo>
                    <a:lnTo>
                      <a:pt x="19200" y="13846"/>
                    </a:lnTo>
                    <a:lnTo>
                      <a:pt x="19200" y="14615"/>
                    </a:lnTo>
                    <a:lnTo>
                      <a:pt x="18400" y="16154"/>
                    </a:lnTo>
                    <a:lnTo>
                      <a:pt x="18400" y="16923"/>
                    </a:lnTo>
                    <a:lnTo>
                      <a:pt x="16800" y="16923"/>
                    </a:lnTo>
                    <a:lnTo>
                      <a:pt x="16800" y="18462"/>
                    </a:lnTo>
                    <a:lnTo>
                      <a:pt x="16000" y="18462"/>
                    </a:lnTo>
                    <a:lnTo>
                      <a:pt x="15200" y="19231"/>
                    </a:lnTo>
                    <a:lnTo>
                      <a:pt x="13600" y="19231"/>
                    </a:lnTo>
                    <a:lnTo>
                      <a:pt x="12800" y="19231"/>
                    </a:lnTo>
                    <a:lnTo>
                      <a:pt x="12000" y="19231"/>
                    </a:lnTo>
                    <a:lnTo>
                      <a:pt x="10400" y="19231"/>
                    </a:lnTo>
                    <a:lnTo>
                      <a:pt x="9600" y="19231"/>
                    </a:lnTo>
                    <a:close/>
                  </a:path>
                </a:pathLst>
              </a:custGeom>
              <a:solidFill>
                <a:srgbClr val="0000FF"/>
              </a:solidFill>
              <a:ln w="0">
                <a:solidFill>
                  <a:srgbClr val="0000FF"/>
                </a:solidFill>
                <a:round/>
                <a:headEnd/>
                <a:tailEnd/>
              </a:ln>
            </p:spPr>
            <p:txBody>
              <a:bodyPr/>
              <a:lstStyle/>
              <a:p>
                <a:endParaRPr lang="en-US"/>
              </a:p>
            </p:txBody>
          </p:sp>
          <p:sp>
            <p:nvSpPr>
              <p:cNvPr id="339149" name="Freeform 164"/>
              <p:cNvSpPr>
                <a:spLocks/>
              </p:cNvSpPr>
              <p:nvPr/>
            </p:nvSpPr>
            <p:spPr bwMode="auto">
              <a:xfrm>
                <a:off x="4944" y="3710"/>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4800" y="19231"/>
                    </a:lnTo>
                    <a:lnTo>
                      <a:pt x="4800" y="18462"/>
                    </a:lnTo>
                    <a:lnTo>
                      <a:pt x="4000" y="18462"/>
                    </a:lnTo>
                    <a:lnTo>
                      <a:pt x="3200" y="16923"/>
                    </a:lnTo>
                    <a:lnTo>
                      <a:pt x="3200" y="16154"/>
                    </a:lnTo>
                    <a:lnTo>
                      <a:pt x="1600" y="16154"/>
                    </a:lnTo>
                    <a:lnTo>
                      <a:pt x="1600" y="14615"/>
                    </a:lnTo>
                    <a:lnTo>
                      <a:pt x="800" y="13846"/>
                    </a:lnTo>
                    <a:lnTo>
                      <a:pt x="800" y="13077"/>
                    </a:lnTo>
                    <a:lnTo>
                      <a:pt x="800" y="11538"/>
                    </a:lnTo>
                    <a:lnTo>
                      <a:pt x="800" y="10769"/>
                    </a:lnTo>
                    <a:lnTo>
                      <a:pt x="0" y="10000"/>
                    </a:lnTo>
                    <a:lnTo>
                      <a:pt x="800" y="10000"/>
                    </a:lnTo>
                    <a:lnTo>
                      <a:pt x="800" y="8462"/>
                    </a:lnTo>
                    <a:lnTo>
                      <a:pt x="800" y="7692"/>
                    </a:lnTo>
                    <a:lnTo>
                      <a:pt x="800" y="6923"/>
                    </a:lnTo>
                    <a:lnTo>
                      <a:pt x="1600" y="5385"/>
                    </a:lnTo>
                    <a:lnTo>
                      <a:pt x="1600" y="4615"/>
                    </a:lnTo>
                    <a:lnTo>
                      <a:pt x="3200" y="4615"/>
                    </a:lnTo>
                    <a:lnTo>
                      <a:pt x="3200" y="3846"/>
                    </a:lnTo>
                    <a:lnTo>
                      <a:pt x="3200" y="2308"/>
                    </a:lnTo>
                    <a:lnTo>
                      <a:pt x="4000" y="2308"/>
                    </a:lnTo>
                    <a:lnTo>
                      <a:pt x="4800" y="2308"/>
                    </a:lnTo>
                    <a:lnTo>
                      <a:pt x="4800" y="1538"/>
                    </a:lnTo>
                    <a:lnTo>
                      <a:pt x="6400" y="1538"/>
                    </a:lnTo>
                    <a:lnTo>
                      <a:pt x="7200" y="1538"/>
                    </a:lnTo>
                    <a:lnTo>
                      <a:pt x="8800" y="1538"/>
                    </a:lnTo>
                    <a:lnTo>
                      <a:pt x="9600" y="1538"/>
                    </a:lnTo>
                    <a:lnTo>
                      <a:pt x="9600" y="0"/>
                    </a:lnTo>
                    <a:lnTo>
                      <a:pt x="10400" y="1538"/>
                    </a:lnTo>
                    <a:lnTo>
                      <a:pt x="12000" y="1538"/>
                    </a:lnTo>
                    <a:lnTo>
                      <a:pt x="12800" y="1538"/>
                    </a:lnTo>
                    <a:lnTo>
                      <a:pt x="13600" y="1538"/>
                    </a:lnTo>
                    <a:lnTo>
                      <a:pt x="15200" y="1538"/>
                    </a:lnTo>
                    <a:lnTo>
                      <a:pt x="16000" y="2308"/>
                    </a:lnTo>
                    <a:lnTo>
                      <a:pt x="16800" y="2308"/>
                    </a:lnTo>
                    <a:lnTo>
                      <a:pt x="18400" y="3846"/>
                    </a:lnTo>
                    <a:lnTo>
                      <a:pt x="18400" y="4615"/>
                    </a:lnTo>
                    <a:lnTo>
                      <a:pt x="19200" y="5385"/>
                    </a:lnTo>
                    <a:lnTo>
                      <a:pt x="19200" y="6923"/>
                    </a:lnTo>
                    <a:lnTo>
                      <a:pt x="19200" y="7692"/>
                    </a:lnTo>
                    <a:lnTo>
                      <a:pt x="19200" y="8462"/>
                    </a:lnTo>
                    <a:lnTo>
                      <a:pt x="19200" y="10000"/>
                    </a:lnTo>
                    <a:lnTo>
                      <a:pt x="19200" y="10769"/>
                    </a:lnTo>
                    <a:lnTo>
                      <a:pt x="19200" y="11538"/>
                    </a:lnTo>
                    <a:lnTo>
                      <a:pt x="19200" y="13077"/>
                    </a:lnTo>
                    <a:lnTo>
                      <a:pt x="19200" y="13846"/>
                    </a:lnTo>
                    <a:lnTo>
                      <a:pt x="19200" y="14615"/>
                    </a:lnTo>
                    <a:lnTo>
                      <a:pt x="18400" y="16154"/>
                    </a:lnTo>
                    <a:lnTo>
                      <a:pt x="18400" y="16923"/>
                    </a:lnTo>
                    <a:lnTo>
                      <a:pt x="16800" y="16923"/>
                    </a:lnTo>
                    <a:lnTo>
                      <a:pt x="16800" y="18462"/>
                    </a:lnTo>
                    <a:lnTo>
                      <a:pt x="16000" y="18462"/>
                    </a:lnTo>
                    <a:lnTo>
                      <a:pt x="15200" y="19231"/>
                    </a:lnTo>
                    <a:lnTo>
                      <a:pt x="13600" y="19231"/>
                    </a:lnTo>
                    <a:lnTo>
                      <a:pt x="12800" y="19231"/>
                    </a:lnTo>
                    <a:lnTo>
                      <a:pt x="12000" y="19231"/>
                    </a:lnTo>
                    <a:lnTo>
                      <a:pt x="10400" y="19231"/>
                    </a:lnTo>
                    <a:lnTo>
                      <a:pt x="9600" y="19231"/>
                    </a:lnTo>
                    <a:close/>
                  </a:path>
                </a:pathLst>
              </a:custGeom>
              <a:solidFill>
                <a:srgbClr val="0000FF"/>
              </a:solidFill>
              <a:ln w="12065">
                <a:solidFill>
                  <a:srgbClr val="0000FF"/>
                </a:solidFill>
                <a:round/>
                <a:headEnd/>
                <a:tailEnd/>
              </a:ln>
            </p:spPr>
            <p:txBody>
              <a:bodyPr/>
              <a:lstStyle/>
              <a:p>
                <a:endParaRPr lang="en-US"/>
              </a:p>
            </p:txBody>
          </p:sp>
          <p:sp>
            <p:nvSpPr>
              <p:cNvPr id="339150" name="Freeform 165"/>
              <p:cNvSpPr>
                <a:spLocks/>
              </p:cNvSpPr>
              <p:nvPr/>
            </p:nvSpPr>
            <p:spPr bwMode="auto">
              <a:xfrm>
                <a:off x="5086" y="2569"/>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7692"/>
                    </a:lnTo>
                    <a:lnTo>
                      <a:pt x="4615" y="17692"/>
                    </a:lnTo>
                    <a:lnTo>
                      <a:pt x="3846" y="16923"/>
                    </a:lnTo>
                    <a:lnTo>
                      <a:pt x="3846" y="16154"/>
                    </a:lnTo>
                    <a:lnTo>
                      <a:pt x="2308" y="16154"/>
                    </a:lnTo>
                    <a:lnTo>
                      <a:pt x="2308" y="14615"/>
                    </a:lnTo>
                    <a:lnTo>
                      <a:pt x="1538" y="13846"/>
                    </a:lnTo>
                    <a:lnTo>
                      <a:pt x="1538" y="12308"/>
                    </a:lnTo>
                    <a:lnTo>
                      <a:pt x="1538" y="11538"/>
                    </a:lnTo>
                    <a:lnTo>
                      <a:pt x="1538" y="10769"/>
                    </a:lnTo>
                    <a:lnTo>
                      <a:pt x="0" y="9231"/>
                    </a:lnTo>
                    <a:lnTo>
                      <a:pt x="1538" y="9231"/>
                    </a:lnTo>
                    <a:lnTo>
                      <a:pt x="1538" y="8462"/>
                    </a:lnTo>
                    <a:lnTo>
                      <a:pt x="1538" y="7692"/>
                    </a:lnTo>
                    <a:lnTo>
                      <a:pt x="1538" y="6154"/>
                    </a:lnTo>
                    <a:lnTo>
                      <a:pt x="2308" y="5385"/>
                    </a:lnTo>
                    <a:lnTo>
                      <a:pt x="2308" y="4615"/>
                    </a:lnTo>
                    <a:lnTo>
                      <a:pt x="3846" y="4615"/>
                    </a:lnTo>
                    <a:lnTo>
                      <a:pt x="3846" y="3077"/>
                    </a:lnTo>
                    <a:lnTo>
                      <a:pt x="3846"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8462" y="3077"/>
                    </a:lnTo>
                    <a:lnTo>
                      <a:pt x="18462" y="4615"/>
                    </a:lnTo>
                    <a:lnTo>
                      <a:pt x="19231" y="5385"/>
                    </a:lnTo>
                    <a:lnTo>
                      <a:pt x="19231" y="6154"/>
                    </a:lnTo>
                    <a:lnTo>
                      <a:pt x="19231" y="7692"/>
                    </a:lnTo>
                    <a:lnTo>
                      <a:pt x="19231" y="8462"/>
                    </a:lnTo>
                    <a:lnTo>
                      <a:pt x="19231" y="9231"/>
                    </a:lnTo>
                    <a:lnTo>
                      <a:pt x="19231" y="10769"/>
                    </a:lnTo>
                    <a:lnTo>
                      <a:pt x="19231" y="11538"/>
                    </a:lnTo>
                    <a:lnTo>
                      <a:pt x="19231" y="12308"/>
                    </a:lnTo>
                    <a:lnTo>
                      <a:pt x="19231" y="13846"/>
                    </a:lnTo>
                    <a:lnTo>
                      <a:pt x="19231" y="14615"/>
                    </a:lnTo>
                    <a:lnTo>
                      <a:pt x="18462" y="16154"/>
                    </a:lnTo>
                    <a:lnTo>
                      <a:pt x="18462" y="16923"/>
                    </a:lnTo>
                    <a:lnTo>
                      <a:pt x="16923" y="16923"/>
                    </a:lnTo>
                    <a:lnTo>
                      <a:pt x="16923" y="17692"/>
                    </a:lnTo>
                    <a:lnTo>
                      <a:pt x="16154" y="17692"/>
                    </a:lnTo>
                    <a:lnTo>
                      <a:pt x="14615" y="19231"/>
                    </a:lnTo>
                    <a:lnTo>
                      <a:pt x="13846" y="19231"/>
                    </a:lnTo>
                    <a:lnTo>
                      <a:pt x="13077" y="19231"/>
                    </a:lnTo>
                    <a:lnTo>
                      <a:pt x="11538" y="19231"/>
                    </a:lnTo>
                    <a:lnTo>
                      <a:pt x="10769" y="19231"/>
                    </a:lnTo>
                    <a:lnTo>
                      <a:pt x="10000" y="19231"/>
                    </a:lnTo>
                    <a:close/>
                  </a:path>
                </a:pathLst>
              </a:custGeom>
              <a:solidFill>
                <a:srgbClr val="0000FF"/>
              </a:solidFill>
              <a:ln w="0">
                <a:solidFill>
                  <a:srgbClr val="0000FF"/>
                </a:solidFill>
                <a:round/>
                <a:headEnd/>
                <a:tailEnd/>
              </a:ln>
            </p:spPr>
            <p:txBody>
              <a:bodyPr/>
              <a:lstStyle/>
              <a:p>
                <a:endParaRPr lang="en-US"/>
              </a:p>
            </p:txBody>
          </p:sp>
          <p:sp>
            <p:nvSpPr>
              <p:cNvPr id="15" name="Freeform 166"/>
              <p:cNvSpPr>
                <a:spLocks/>
              </p:cNvSpPr>
              <p:nvPr/>
            </p:nvSpPr>
            <p:spPr bwMode="auto">
              <a:xfrm>
                <a:off x="5086" y="2569"/>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7692"/>
                    </a:lnTo>
                    <a:lnTo>
                      <a:pt x="4615" y="17692"/>
                    </a:lnTo>
                    <a:lnTo>
                      <a:pt x="3846" y="16923"/>
                    </a:lnTo>
                    <a:lnTo>
                      <a:pt x="3846" y="16154"/>
                    </a:lnTo>
                    <a:lnTo>
                      <a:pt x="2308" y="16154"/>
                    </a:lnTo>
                    <a:lnTo>
                      <a:pt x="2308" y="14615"/>
                    </a:lnTo>
                    <a:lnTo>
                      <a:pt x="1538" y="13846"/>
                    </a:lnTo>
                    <a:lnTo>
                      <a:pt x="1538" y="12308"/>
                    </a:lnTo>
                    <a:lnTo>
                      <a:pt x="1538" y="11538"/>
                    </a:lnTo>
                    <a:lnTo>
                      <a:pt x="1538" y="10769"/>
                    </a:lnTo>
                    <a:lnTo>
                      <a:pt x="0" y="9231"/>
                    </a:lnTo>
                    <a:lnTo>
                      <a:pt x="1538" y="9231"/>
                    </a:lnTo>
                    <a:lnTo>
                      <a:pt x="1538" y="8462"/>
                    </a:lnTo>
                    <a:lnTo>
                      <a:pt x="1538" y="7692"/>
                    </a:lnTo>
                    <a:lnTo>
                      <a:pt x="1538" y="6154"/>
                    </a:lnTo>
                    <a:lnTo>
                      <a:pt x="2308" y="5385"/>
                    </a:lnTo>
                    <a:lnTo>
                      <a:pt x="2308" y="4615"/>
                    </a:lnTo>
                    <a:lnTo>
                      <a:pt x="3846" y="4615"/>
                    </a:lnTo>
                    <a:lnTo>
                      <a:pt x="3846" y="3077"/>
                    </a:lnTo>
                    <a:lnTo>
                      <a:pt x="3846"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8462" y="3077"/>
                    </a:lnTo>
                    <a:lnTo>
                      <a:pt x="18462" y="4615"/>
                    </a:lnTo>
                    <a:lnTo>
                      <a:pt x="19231" y="5385"/>
                    </a:lnTo>
                    <a:lnTo>
                      <a:pt x="19231" y="6154"/>
                    </a:lnTo>
                    <a:lnTo>
                      <a:pt x="19231" y="7692"/>
                    </a:lnTo>
                    <a:lnTo>
                      <a:pt x="19231" y="8462"/>
                    </a:lnTo>
                    <a:lnTo>
                      <a:pt x="19231" y="9231"/>
                    </a:lnTo>
                    <a:lnTo>
                      <a:pt x="19231" y="10769"/>
                    </a:lnTo>
                    <a:lnTo>
                      <a:pt x="19231" y="11538"/>
                    </a:lnTo>
                    <a:lnTo>
                      <a:pt x="19231" y="12308"/>
                    </a:lnTo>
                    <a:lnTo>
                      <a:pt x="19231" y="13846"/>
                    </a:lnTo>
                    <a:lnTo>
                      <a:pt x="19231" y="14615"/>
                    </a:lnTo>
                    <a:lnTo>
                      <a:pt x="18462" y="16154"/>
                    </a:lnTo>
                    <a:lnTo>
                      <a:pt x="18462" y="16923"/>
                    </a:lnTo>
                    <a:lnTo>
                      <a:pt x="16923" y="16923"/>
                    </a:lnTo>
                    <a:lnTo>
                      <a:pt x="16923" y="17692"/>
                    </a:lnTo>
                    <a:lnTo>
                      <a:pt x="16154" y="17692"/>
                    </a:lnTo>
                    <a:lnTo>
                      <a:pt x="14615" y="19231"/>
                    </a:lnTo>
                    <a:lnTo>
                      <a:pt x="13846" y="19231"/>
                    </a:lnTo>
                    <a:lnTo>
                      <a:pt x="13077" y="19231"/>
                    </a:lnTo>
                    <a:lnTo>
                      <a:pt x="11538" y="19231"/>
                    </a:lnTo>
                    <a:lnTo>
                      <a:pt x="10769" y="19231"/>
                    </a:lnTo>
                    <a:lnTo>
                      <a:pt x="10000" y="19231"/>
                    </a:lnTo>
                    <a:close/>
                  </a:path>
                </a:pathLst>
              </a:custGeom>
              <a:solidFill>
                <a:srgbClr val="0000FF"/>
              </a:solidFill>
              <a:ln w="12065">
                <a:solidFill>
                  <a:srgbClr val="0000FF"/>
                </a:solidFill>
                <a:round/>
                <a:headEnd/>
                <a:tailEnd/>
              </a:ln>
            </p:spPr>
            <p:txBody>
              <a:bodyPr/>
              <a:lstStyle/>
              <a:p>
                <a:endParaRPr lang="en-US"/>
              </a:p>
            </p:txBody>
          </p:sp>
          <p:sp>
            <p:nvSpPr>
              <p:cNvPr id="16" name="Freeform 167"/>
              <p:cNvSpPr>
                <a:spLocks/>
              </p:cNvSpPr>
              <p:nvPr/>
            </p:nvSpPr>
            <p:spPr bwMode="auto">
              <a:xfrm>
                <a:off x="5086" y="3138"/>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8462"/>
                    </a:lnTo>
                    <a:lnTo>
                      <a:pt x="4615" y="18462"/>
                    </a:lnTo>
                    <a:lnTo>
                      <a:pt x="3846" y="16923"/>
                    </a:lnTo>
                    <a:lnTo>
                      <a:pt x="3846"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923"/>
                    </a:lnTo>
                    <a:lnTo>
                      <a:pt x="2308" y="5385"/>
                    </a:lnTo>
                    <a:lnTo>
                      <a:pt x="2308" y="4615"/>
                    </a:lnTo>
                    <a:lnTo>
                      <a:pt x="3846" y="4615"/>
                    </a:lnTo>
                    <a:lnTo>
                      <a:pt x="3846" y="3846"/>
                    </a:lnTo>
                    <a:lnTo>
                      <a:pt x="3846"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8462" y="3846"/>
                    </a:lnTo>
                    <a:lnTo>
                      <a:pt x="18462" y="4615"/>
                    </a:lnTo>
                    <a:lnTo>
                      <a:pt x="19231" y="5385"/>
                    </a:lnTo>
                    <a:lnTo>
                      <a:pt x="19231" y="6923"/>
                    </a:lnTo>
                    <a:lnTo>
                      <a:pt x="19231" y="7692"/>
                    </a:lnTo>
                    <a:lnTo>
                      <a:pt x="19231" y="8462"/>
                    </a:lnTo>
                    <a:lnTo>
                      <a:pt x="19231" y="10000"/>
                    </a:lnTo>
                    <a:lnTo>
                      <a:pt x="19231" y="10769"/>
                    </a:lnTo>
                    <a:lnTo>
                      <a:pt x="19231" y="11538"/>
                    </a:lnTo>
                    <a:lnTo>
                      <a:pt x="19231" y="13077"/>
                    </a:lnTo>
                    <a:lnTo>
                      <a:pt x="19231" y="13846"/>
                    </a:lnTo>
                    <a:lnTo>
                      <a:pt x="19231" y="14615"/>
                    </a:lnTo>
                    <a:lnTo>
                      <a:pt x="18462" y="16154"/>
                    </a:lnTo>
                    <a:lnTo>
                      <a:pt x="18462" y="16923"/>
                    </a:lnTo>
                    <a:lnTo>
                      <a:pt x="16923" y="16923"/>
                    </a:lnTo>
                    <a:lnTo>
                      <a:pt x="16923" y="18462"/>
                    </a:lnTo>
                    <a:lnTo>
                      <a:pt x="16154" y="18462"/>
                    </a:lnTo>
                    <a:lnTo>
                      <a:pt x="14615" y="19231"/>
                    </a:lnTo>
                    <a:lnTo>
                      <a:pt x="13846" y="19231"/>
                    </a:lnTo>
                    <a:lnTo>
                      <a:pt x="13077" y="19231"/>
                    </a:lnTo>
                    <a:lnTo>
                      <a:pt x="11538" y="19231"/>
                    </a:lnTo>
                    <a:lnTo>
                      <a:pt x="10769" y="19231"/>
                    </a:lnTo>
                    <a:lnTo>
                      <a:pt x="10000" y="19231"/>
                    </a:lnTo>
                    <a:close/>
                  </a:path>
                </a:pathLst>
              </a:custGeom>
              <a:solidFill>
                <a:srgbClr val="0000FF"/>
              </a:solidFill>
              <a:ln w="0">
                <a:solidFill>
                  <a:srgbClr val="0000FF"/>
                </a:solidFill>
                <a:round/>
                <a:headEnd/>
                <a:tailEnd/>
              </a:ln>
            </p:spPr>
            <p:txBody>
              <a:bodyPr/>
              <a:lstStyle/>
              <a:p>
                <a:endParaRPr lang="en-US"/>
              </a:p>
            </p:txBody>
          </p:sp>
          <p:sp>
            <p:nvSpPr>
              <p:cNvPr id="339153" name="Freeform 168"/>
              <p:cNvSpPr>
                <a:spLocks/>
              </p:cNvSpPr>
              <p:nvPr/>
            </p:nvSpPr>
            <p:spPr bwMode="auto">
              <a:xfrm>
                <a:off x="5086" y="3138"/>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8462"/>
                    </a:lnTo>
                    <a:lnTo>
                      <a:pt x="4615" y="18462"/>
                    </a:lnTo>
                    <a:lnTo>
                      <a:pt x="3846" y="16923"/>
                    </a:lnTo>
                    <a:lnTo>
                      <a:pt x="3846"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923"/>
                    </a:lnTo>
                    <a:lnTo>
                      <a:pt x="2308" y="5385"/>
                    </a:lnTo>
                    <a:lnTo>
                      <a:pt x="2308" y="4615"/>
                    </a:lnTo>
                    <a:lnTo>
                      <a:pt x="3846" y="4615"/>
                    </a:lnTo>
                    <a:lnTo>
                      <a:pt x="3846" y="3846"/>
                    </a:lnTo>
                    <a:lnTo>
                      <a:pt x="3846"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8462" y="3846"/>
                    </a:lnTo>
                    <a:lnTo>
                      <a:pt x="18462" y="4615"/>
                    </a:lnTo>
                    <a:lnTo>
                      <a:pt x="19231" y="5385"/>
                    </a:lnTo>
                    <a:lnTo>
                      <a:pt x="19231" y="6923"/>
                    </a:lnTo>
                    <a:lnTo>
                      <a:pt x="19231" y="7692"/>
                    </a:lnTo>
                    <a:lnTo>
                      <a:pt x="19231" y="8462"/>
                    </a:lnTo>
                    <a:lnTo>
                      <a:pt x="19231" y="10000"/>
                    </a:lnTo>
                    <a:lnTo>
                      <a:pt x="19231" y="10769"/>
                    </a:lnTo>
                    <a:lnTo>
                      <a:pt x="19231" y="11538"/>
                    </a:lnTo>
                    <a:lnTo>
                      <a:pt x="19231" y="13077"/>
                    </a:lnTo>
                    <a:lnTo>
                      <a:pt x="19231" y="13846"/>
                    </a:lnTo>
                    <a:lnTo>
                      <a:pt x="19231" y="14615"/>
                    </a:lnTo>
                    <a:lnTo>
                      <a:pt x="18462" y="16154"/>
                    </a:lnTo>
                    <a:lnTo>
                      <a:pt x="18462" y="16923"/>
                    </a:lnTo>
                    <a:lnTo>
                      <a:pt x="16923" y="16923"/>
                    </a:lnTo>
                    <a:lnTo>
                      <a:pt x="16923" y="18462"/>
                    </a:lnTo>
                    <a:lnTo>
                      <a:pt x="16154" y="18462"/>
                    </a:lnTo>
                    <a:lnTo>
                      <a:pt x="14615" y="19231"/>
                    </a:lnTo>
                    <a:lnTo>
                      <a:pt x="13846" y="19231"/>
                    </a:lnTo>
                    <a:lnTo>
                      <a:pt x="13077" y="19231"/>
                    </a:lnTo>
                    <a:lnTo>
                      <a:pt x="11538" y="19231"/>
                    </a:lnTo>
                    <a:lnTo>
                      <a:pt x="10769" y="19231"/>
                    </a:lnTo>
                    <a:lnTo>
                      <a:pt x="10000" y="19231"/>
                    </a:lnTo>
                    <a:close/>
                  </a:path>
                </a:pathLst>
              </a:custGeom>
              <a:solidFill>
                <a:srgbClr val="0000FF"/>
              </a:solidFill>
              <a:ln w="12065">
                <a:solidFill>
                  <a:srgbClr val="0000FF"/>
                </a:solidFill>
                <a:round/>
                <a:headEnd/>
                <a:tailEnd/>
              </a:ln>
            </p:spPr>
            <p:txBody>
              <a:bodyPr/>
              <a:lstStyle/>
              <a:p>
                <a:endParaRPr lang="en-US"/>
              </a:p>
            </p:txBody>
          </p:sp>
          <p:sp>
            <p:nvSpPr>
              <p:cNvPr id="339154" name="Freeform 169"/>
              <p:cNvSpPr>
                <a:spLocks/>
              </p:cNvSpPr>
              <p:nvPr/>
            </p:nvSpPr>
            <p:spPr bwMode="auto">
              <a:xfrm>
                <a:off x="5086" y="3710"/>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8462"/>
                    </a:lnTo>
                    <a:lnTo>
                      <a:pt x="4615" y="18462"/>
                    </a:lnTo>
                    <a:lnTo>
                      <a:pt x="3846" y="16923"/>
                    </a:lnTo>
                    <a:lnTo>
                      <a:pt x="3846"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923"/>
                    </a:lnTo>
                    <a:lnTo>
                      <a:pt x="2308" y="5385"/>
                    </a:lnTo>
                    <a:lnTo>
                      <a:pt x="2308" y="4615"/>
                    </a:lnTo>
                    <a:lnTo>
                      <a:pt x="3846" y="4615"/>
                    </a:lnTo>
                    <a:lnTo>
                      <a:pt x="3846" y="3846"/>
                    </a:lnTo>
                    <a:lnTo>
                      <a:pt x="3846"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8462" y="3846"/>
                    </a:lnTo>
                    <a:lnTo>
                      <a:pt x="18462" y="4615"/>
                    </a:lnTo>
                    <a:lnTo>
                      <a:pt x="19231" y="5385"/>
                    </a:lnTo>
                    <a:lnTo>
                      <a:pt x="19231" y="6923"/>
                    </a:lnTo>
                    <a:lnTo>
                      <a:pt x="19231" y="7692"/>
                    </a:lnTo>
                    <a:lnTo>
                      <a:pt x="19231" y="8462"/>
                    </a:lnTo>
                    <a:lnTo>
                      <a:pt x="19231" y="10000"/>
                    </a:lnTo>
                    <a:lnTo>
                      <a:pt x="19231" y="10769"/>
                    </a:lnTo>
                    <a:lnTo>
                      <a:pt x="19231" y="11538"/>
                    </a:lnTo>
                    <a:lnTo>
                      <a:pt x="19231" y="13077"/>
                    </a:lnTo>
                    <a:lnTo>
                      <a:pt x="19231" y="13846"/>
                    </a:lnTo>
                    <a:lnTo>
                      <a:pt x="19231" y="14615"/>
                    </a:lnTo>
                    <a:lnTo>
                      <a:pt x="18462" y="16154"/>
                    </a:lnTo>
                    <a:lnTo>
                      <a:pt x="18462" y="16923"/>
                    </a:lnTo>
                    <a:lnTo>
                      <a:pt x="16923" y="16923"/>
                    </a:lnTo>
                    <a:lnTo>
                      <a:pt x="16923" y="18462"/>
                    </a:lnTo>
                    <a:lnTo>
                      <a:pt x="16154" y="18462"/>
                    </a:lnTo>
                    <a:lnTo>
                      <a:pt x="14615" y="19231"/>
                    </a:lnTo>
                    <a:lnTo>
                      <a:pt x="13846" y="19231"/>
                    </a:lnTo>
                    <a:lnTo>
                      <a:pt x="13077" y="19231"/>
                    </a:lnTo>
                    <a:lnTo>
                      <a:pt x="11538" y="19231"/>
                    </a:lnTo>
                    <a:lnTo>
                      <a:pt x="10769" y="19231"/>
                    </a:lnTo>
                    <a:lnTo>
                      <a:pt x="10000" y="19231"/>
                    </a:lnTo>
                    <a:close/>
                  </a:path>
                </a:pathLst>
              </a:custGeom>
              <a:solidFill>
                <a:srgbClr val="0000FF"/>
              </a:solidFill>
              <a:ln w="0">
                <a:solidFill>
                  <a:srgbClr val="0000FF"/>
                </a:solidFill>
                <a:round/>
                <a:headEnd/>
                <a:tailEnd/>
              </a:ln>
            </p:spPr>
            <p:txBody>
              <a:bodyPr/>
              <a:lstStyle/>
              <a:p>
                <a:endParaRPr lang="en-US"/>
              </a:p>
            </p:txBody>
          </p:sp>
          <p:sp>
            <p:nvSpPr>
              <p:cNvPr id="339155" name="Freeform 170"/>
              <p:cNvSpPr>
                <a:spLocks/>
              </p:cNvSpPr>
              <p:nvPr/>
            </p:nvSpPr>
            <p:spPr bwMode="auto">
              <a:xfrm>
                <a:off x="5086" y="3710"/>
                <a:ext cx="17"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10000" y="19231"/>
                    </a:moveTo>
                    <a:lnTo>
                      <a:pt x="10000" y="19231"/>
                    </a:lnTo>
                    <a:lnTo>
                      <a:pt x="8462" y="19231"/>
                    </a:lnTo>
                    <a:lnTo>
                      <a:pt x="7692" y="19231"/>
                    </a:lnTo>
                    <a:lnTo>
                      <a:pt x="6923" y="19231"/>
                    </a:lnTo>
                    <a:lnTo>
                      <a:pt x="5385" y="19231"/>
                    </a:lnTo>
                    <a:lnTo>
                      <a:pt x="5385" y="18462"/>
                    </a:lnTo>
                    <a:lnTo>
                      <a:pt x="4615" y="18462"/>
                    </a:lnTo>
                    <a:lnTo>
                      <a:pt x="3846" y="16923"/>
                    </a:lnTo>
                    <a:lnTo>
                      <a:pt x="3846" y="16154"/>
                    </a:lnTo>
                    <a:lnTo>
                      <a:pt x="2308" y="16154"/>
                    </a:lnTo>
                    <a:lnTo>
                      <a:pt x="2308" y="14615"/>
                    </a:lnTo>
                    <a:lnTo>
                      <a:pt x="1538" y="13846"/>
                    </a:lnTo>
                    <a:lnTo>
                      <a:pt x="1538" y="13077"/>
                    </a:lnTo>
                    <a:lnTo>
                      <a:pt x="1538" y="11538"/>
                    </a:lnTo>
                    <a:lnTo>
                      <a:pt x="1538" y="10769"/>
                    </a:lnTo>
                    <a:lnTo>
                      <a:pt x="0" y="10000"/>
                    </a:lnTo>
                    <a:lnTo>
                      <a:pt x="1538" y="10000"/>
                    </a:lnTo>
                    <a:lnTo>
                      <a:pt x="1538" y="8462"/>
                    </a:lnTo>
                    <a:lnTo>
                      <a:pt x="1538" y="7692"/>
                    </a:lnTo>
                    <a:lnTo>
                      <a:pt x="1538" y="6923"/>
                    </a:lnTo>
                    <a:lnTo>
                      <a:pt x="2308" y="5385"/>
                    </a:lnTo>
                    <a:lnTo>
                      <a:pt x="2308" y="4615"/>
                    </a:lnTo>
                    <a:lnTo>
                      <a:pt x="3846" y="4615"/>
                    </a:lnTo>
                    <a:lnTo>
                      <a:pt x="3846" y="3846"/>
                    </a:lnTo>
                    <a:lnTo>
                      <a:pt x="3846" y="2308"/>
                    </a:lnTo>
                    <a:lnTo>
                      <a:pt x="4615" y="2308"/>
                    </a:lnTo>
                    <a:lnTo>
                      <a:pt x="5385" y="2308"/>
                    </a:lnTo>
                    <a:lnTo>
                      <a:pt x="5385" y="1538"/>
                    </a:lnTo>
                    <a:lnTo>
                      <a:pt x="6923" y="1538"/>
                    </a:lnTo>
                    <a:lnTo>
                      <a:pt x="7692" y="1538"/>
                    </a:lnTo>
                    <a:lnTo>
                      <a:pt x="8462" y="1538"/>
                    </a:lnTo>
                    <a:lnTo>
                      <a:pt x="10000" y="1538"/>
                    </a:lnTo>
                    <a:lnTo>
                      <a:pt x="10000" y="0"/>
                    </a:lnTo>
                    <a:lnTo>
                      <a:pt x="10769" y="1538"/>
                    </a:lnTo>
                    <a:lnTo>
                      <a:pt x="11538" y="1538"/>
                    </a:lnTo>
                    <a:lnTo>
                      <a:pt x="13077" y="1538"/>
                    </a:lnTo>
                    <a:lnTo>
                      <a:pt x="13846" y="1538"/>
                    </a:lnTo>
                    <a:lnTo>
                      <a:pt x="14615" y="1538"/>
                    </a:lnTo>
                    <a:lnTo>
                      <a:pt x="16154" y="2308"/>
                    </a:lnTo>
                    <a:lnTo>
                      <a:pt x="16923" y="2308"/>
                    </a:lnTo>
                    <a:lnTo>
                      <a:pt x="18462" y="3846"/>
                    </a:lnTo>
                    <a:lnTo>
                      <a:pt x="18462" y="4615"/>
                    </a:lnTo>
                    <a:lnTo>
                      <a:pt x="19231" y="5385"/>
                    </a:lnTo>
                    <a:lnTo>
                      <a:pt x="19231" y="6923"/>
                    </a:lnTo>
                    <a:lnTo>
                      <a:pt x="19231" y="7692"/>
                    </a:lnTo>
                    <a:lnTo>
                      <a:pt x="19231" y="8462"/>
                    </a:lnTo>
                    <a:lnTo>
                      <a:pt x="19231" y="10000"/>
                    </a:lnTo>
                    <a:lnTo>
                      <a:pt x="19231" y="10769"/>
                    </a:lnTo>
                    <a:lnTo>
                      <a:pt x="19231" y="11538"/>
                    </a:lnTo>
                    <a:lnTo>
                      <a:pt x="19231" y="13077"/>
                    </a:lnTo>
                    <a:lnTo>
                      <a:pt x="19231" y="13846"/>
                    </a:lnTo>
                    <a:lnTo>
                      <a:pt x="19231" y="14615"/>
                    </a:lnTo>
                    <a:lnTo>
                      <a:pt x="18462" y="16154"/>
                    </a:lnTo>
                    <a:lnTo>
                      <a:pt x="18462" y="16923"/>
                    </a:lnTo>
                    <a:lnTo>
                      <a:pt x="16923" y="16923"/>
                    </a:lnTo>
                    <a:lnTo>
                      <a:pt x="16923" y="18462"/>
                    </a:lnTo>
                    <a:lnTo>
                      <a:pt x="16154" y="18462"/>
                    </a:lnTo>
                    <a:lnTo>
                      <a:pt x="14615" y="19231"/>
                    </a:lnTo>
                    <a:lnTo>
                      <a:pt x="13846" y="19231"/>
                    </a:lnTo>
                    <a:lnTo>
                      <a:pt x="13077" y="19231"/>
                    </a:lnTo>
                    <a:lnTo>
                      <a:pt x="11538" y="19231"/>
                    </a:lnTo>
                    <a:lnTo>
                      <a:pt x="10769" y="19231"/>
                    </a:lnTo>
                    <a:lnTo>
                      <a:pt x="10000" y="19231"/>
                    </a:lnTo>
                    <a:close/>
                  </a:path>
                </a:pathLst>
              </a:custGeom>
              <a:solidFill>
                <a:srgbClr val="0000FF"/>
              </a:solidFill>
              <a:ln w="12065">
                <a:solidFill>
                  <a:srgbClr val="0000FF"/>
                </a:solidFill>
                <a:round/>
                <a:headEnd/>
                <a:tailEnd/>
              </a:ln>
            </p:spPr>
            <p:txBody>
              <a:bodyPr/>
              <a:lstStyle/>
              <a:p>
                <a:endParaRPr lang="en-US"/>
              </a:p>
            </p:txBody>
          </p:sp>
          <p:sp>
            <p:nvSpPr>
              <p:cNvPr id="339156" name="Freeform 171"/>
              <p:cNvSpPr>
                <a:spLocks/>
              </p:cNvSpPr>
              <p:nvPr/>
            </p:nvSpPr>
            <p:spPr bwMode="auto">
              <a:xfrm>
                <a:off x="5227" y="2569"/>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5600" y="19231"/>
                    </a:lnTo>
                    <a:lnTo>
                      <a:pt x="5600" y="17692"/>
                    </a:lnTo>
                    <a:lnTo>
                      <a:pt x="4000" y="17692"/>
                    </a:lnTo>
                    <a:lnTo>
                      <a:pt x="3200" y="16923"/>
                    </a:lnTo>
                    <a:lnTo>
                      <a:pt x="3200" y="16154"/>
                    </a:lnTo>
                    <a:lnTo>
                      <a:pt x="2400" y="16154"/>
                    </a:lnTo>
                    <a:lnTo>
                      <a:pt x="2400" y="14615"/>
                    </a:lnTo>
                    <a:lnTo>
                      <a:pt x="800" y="13846"/>
                    </a:lnTo>
                    <a:lnTo>
                      <a:pt x="800" y="12308"/>
                    </a:lnTo>
                    <a:lnTo>
                      <a:pt x="800" y="11538"/>
                    </a:lnTo>
                    <a:lnTo>
                      <a:pt x="800" y="10769"/>
                    </a:lnTo>
                    <a:lnTo>
                      <a:pt x="0" y="9231"/>
                    </a:lnTo>
                    <a:lnTo>
                      <a:pt x="800" y="9231"/>
                    </a:lnTo>
                    <a:lnTo>
                      <a:pt x="800" y="8462"/>
                    </a:lnTo>
                    <a:lnTo>
                      <a:pt x="800" y="7692"/>
                    </a:lnTo>
                    <a:lnTo>
                      <a:pt x="800" y="6154"/>
                    </a:lnTo>
                    <a:lnTo>
                      <a:pt x="2400" y="5385"/>
                    </a:lnTo>
                    <a:lnTo>
                      <a:pt x="2400" y="4615"/>
                    </a:lnTo>
                    <a:lnTo>
                      <a:pt x="3200" y="4615"/>
                    </a:lnTo>
                    <a:lnTo>
                      <a:pt x="3200" y="3077"/>
                    </a:lnTo>
                    <a:lnTo>
                      <a:pt x="3200" y="2308"/>
                    </a:lnTo>
                    <a:lnTo>
                      <a:pt x="4000" y="2308"/>
                    </a:lnTo>
                    <a:lnTo>
                      <a:pt x="5600" y="2308"/>
                    </a:lnTo>
                    <a:lnTo>
                      <a:pt x="5600" y="1538"/>
                    </a:lnTo>
                    <a:lnTo>
                      <a:pt x="6400" y="1538"/>
                    </a:lnTo>
                    <a:lnTo>
                      <a:pt x="7200" y="1538"/>
                    </a:lnTo>
                    <a:lnTo>
                      <a:pt x="8800" y="1538"/>
                    </a:lnTo>
                    <a:lnTo>
                      <a:pt x="9600" y="1538"/>
                    </a:lnTo>
                    <a:lnTo>
                      <a:pt x="9600" y="0"/>
                    </a:lnTo>
                    <a:lnTo>
                      <a:pt x="11200" y="1538"/>
                    </a:lnTo>
                    <a:lnTo>
                      <a:pt x="12000" y="1538"/>
                    </a:lnTo>
                    <a:lnTo>
                      <a:pt x="12800" y="1538"/>
                    </a:lnTo>
                    <a:lnTo>
                      <a:pt x="14400" y="1538"/>
                    </a:lnTo>
                    <a:lnTo>
                      <a:pt x="15200" y="1538"/>
                    </a:lnTo>
                    <a:lnTo>
                      <a:pt x="16000" y="2308"/>
                    </a:lnTo>
                    <a:lnTo>
                      <a:pt x="17600" y="2308"/>
                    </a:lnTo>
                    <a:lnTo>
                      <a:pt x="18400" y="3077"/>
                    </a:lnTo>
                    <a:lnTo>
                      <a:pt x="18400" y="4615"/>
                    </a:lnTo>
                    <a:lnTo>
                      <a:pt x="19200" y="5385"/>
                    </a:lnTo>
                    <a:lnTo>
                      <a:pt x="19200" y="6154"/>
                    </a:lnTo>
                    <a:lnTo>
                      <a:pt x="19200" y="7692"/>
                    </a:lnTo>
                    <a:lnTo>
                      <a:pt x="19200" y="8462"/>
                    </a:lnTo>
                    <a:lnTo>
                      <a:pt x="19200" y="9231"/>
                    </a:lnTo>
                    <a:lnTo>
                      <a:pt x="19200" y="10769"/>
                    </a:lnTo>
                    <a:lnTo>
                      <a:pt x="19200" y="11538"/>
                    </a:lnTo>
                    <a:lnTo>
                      <a:pt x="19200" y="12308"/>
                    </a:lnTo>
                    <a:lnTo>
                      <a:pt x="19200" y="13846"/>
                    </a:lnTo>
                    <a:lnTo>
                      <a:pt x="19200" y="14615"/>
                    </a:lnTo>
                    <a:lnTo>
                      <a:pt x="18400" y="16154"/>
                    </a:lnTo>
                    <a:lnTo>
                      <a:pt x="18400" y="16923"/>
                    </a:lnTo>
                    <a:lnTo>
                      <a:pt x="17600" y="16923"/>
                    </a:lnTo>
                    <a:lnTo>
                      <a:pt x="17600" y="17692"/>
                    </a:lnTo>
                    <a:lnTo>
                      <a:pt x="16000" y="17692"/>
                    </a:lnTo>
                    <a:lnTo>
                      <a:pt x="15200" y="19231"/>
                    </a:lnTo>
                    <a:lnTo>
                      <a:pt x="14400" y="19231"/>
                    </a:lnTo>
                    <a:lnTo>
                      <a:pt x="12800" y="19231"/>
                    </a:lnTo>
                    <a:lnTo>
                      <a:pt x="12000" y="19231"/>
                    </a:lnTo>
                    <a:lnTo>
                      <a:pt x="11200" y="19231"/>
                    </a:lnTo>
                    <a:lnTo>
                      <a:pt x="9600" y="19231"/>
                    </a:lnTo>
                    <a:close/>
                  </a:path>
                </a:pathLst>
              </a:custGeom>
              <a:solidFill>
                <a:srgbClr val="0000FF"/>
              </a:solidFill>
              <a:ln w="0">
                <a:solidFill>
                  <a:srgbClr val="0000FF"/>
                </a:solidFill>
                <a:round/>
                <a:headEnd/>
                <a:tailEnd/>
              </a:ln>
            </p:spPr>
            <p:txBody>
              <a:bodyPr/>
              <a:lstStyle/>
              <a:p>
                <a:endParaRPr lang="en-US"/>
              </a:p>
            </p:txBody>
          </p:sp>
          <p:sp>
            <p:nvSpPr>
              <p:cNvPr id="339157" name="Freeform 172"/>
              <p:cNvSpPr>
                <a:spLocks/>
              </p:cNvSpPr>
              <p:nvPr/>
            </p:nvSpPr>
            <p:spPr bwMode="auto">
              <a:xfrm>
                <a:off x="5227" y="2569"/>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5600" y="19231"/>
                    </a:lnTo>
                    <a:lnTo>
                      <a:pt x="5600" y="17692"/>
                    </a:lnTo>
                    <a:lnTo>
                      <a:pt x="4000" y="17692"/>
                    </a:lnTo>
                    <a:lnTo>
                      <a:pt x="3200" y="16923"/>
                    </a:lnTo>
                    <a:lnTo>
                      <a:pt x="3200" y="16154"/>
                    </a:lnTo>
                    <a:lnTo>
                      <a:pt x="2400" y="16154"/>
                    </a:lnTo>
                    <a:lnTo>
                      <a:pt x="2400" y="14615"/>
                    </a:lnTo>
                    <a:lnTo>
                      <a:pt x="800" y="13846"/>
                    </a:lnTo>
                    <a:lnTo>
                      <a:pt x="800" y="12308"/>
                    </a:lnTo>
                    <a:lnTo>
                      <a:pt x="800" y="11538"/>
                    </a:lnTo>
                    <a:lnTo>
                      <a:pt x="800" y="10769"/>
                    </a:lnTo>
                    <a:lnTo>
                      <a:pt x="0" y="9231"/>
                    </a:lnTo>
                    <a:lnTo>
                      <a:pt x="800" y="9231"/>
                    </a:lnTo>
                    <a:lnTo>
                      <a:pt x="800" y="8462"/>
                    </a:lnTo>
                    <a:lnTo>
                      <a:pt x="800" y="7692"/>
                    </a:lnTo>
                    <a:lnTo>
                      <a:pt x="800" y="6154"/>
                    </a:lnTo>
                    <a:lnTo>
                      <a:pt x="2400" y="5385"/>
                    </a:lnTo>
                    <a:lnTo>
                      <a:pt x="2400" y="4615"/>
                    </a:lnTo>
                    <a:lnTo>
                      <a:pt x="3200" y="4615"/>
                    </a:lnTo>
                    <a:lnTo>
                      <a:pt x="3200" y="3077"/>
                    </a:lnTo>
                    <a:lnTo>
                      <a:pt x="3200" y="2308"/>
                    </a:lnTo>
                    <a:lnTo>
                      <a:pt x="4000" y="2308"/>
                    </a:lnTo>
                    <a:lnTo>
                      <a:pt x="5600" y="2308"/>
                    </a:lnTo>
                    <a:lnTo>
                      <a:pt x="5600" y="1538"/>
                    </a:lnTo>
                    <a:lnTo>
                      <a:pt x="6400" y="1538"/>
                    </a:lnTo>
                    <a:lnTo>
                      <a:pt x="7200" y="1538"/>
                    </a:lnTo>
                    <a:lnTo>
                      <a:pt x="8800" y="1538"/>
                    </a:lnTo>
                    <a:lnTo>
                      <a:pt x="9600" y="1538"/>
                    </a:lnTo>
                    <a:lnTo>
                      <a:pt x="9600" y="0"/>
                    </a:lnTo>
                    <a:lnTo>
                      <a:pt x="11200" y="1538"/>
                    </a:lnTo>
                    <a:lnTo>
                      <a:pt x="12000" y="1538"/>
                    </a:lnTo>
                    <a:lnTo>
                      <a:pt x="12800" y="1538"/>
                    </a:lnTo>
                    <a:lnTo>
                      <a:pt x="14400" y="1538"/>
                    </a:lnTo>
                    <a:lnTo>
                      <a:pt x="15200" y="1538"/>
                    </a:lnTo>
                    <a:lnTo>
                      <a:pt x="16000" y="2308"/>
                    </a:lnTo>
                    <a:lnTo>
                      <a:pt x="17600" y="2308"/>
                    </a:lnTo>
                    <a:lnTo>
                      <a:pt x="18400" y="3077"/>
                    </a:lnTo>
                    <a:lnTo>
                      <a:pt x="18400" y="4615"/>
                    </a:lnTo>
                    <a:lnTo>
                      <a:pt x="19200" y="5385"/>
                    </a:lnTo>
                    <a:lnTo>
                      <a:pt x="19200" y="6154"/>
                    </a:lnTo>
                    <a:lnTo>
                      <a:pt x="19200" y="7692"/>
                    </a:lnTo>
                    <a:lnTo>
                      <a:pt x="19200" y="8462"/>
                    </a:lnTo>
                    <a:lnTo>
                      <a:pt x="19200" y="9231"/>
                    </a:lnTo>
                    <a:lnTo>
                      <a:pt x="19200" y="10769"/>
                    </a:lnTo>
                    <a:lnTo>
                      <a:pt x="19200" y="11538"/>
                    </a:lnTo>
                    <a:lnTo>
                      <a:pt x="19200" y="12308"/>
                    </a:lnTo>
                    <a:lnTo>
                      <a:pt x="19200" y="13846"/>
                    </a:lnTo>
                    <a:lnTo>
                      <a:pt x="19200" y="14615"/>
                    </a:lnTo>
                    <a:lnTo>
                      <a:pt x="18400" y="16154"/>
                    </a:lnTo>
                    <a:lnTo>
                      <a:pt x="18400" y="16923"/>
                    </a:lnTo>
                    <a:lnTo>
                      <a:pt x="17600" y="16923"/>
                    </a:lnTo>
                    <a:lnTo>
                      <a:pt x="17600" y="17692"/>
                    </a:lnTo>
                    <a:lnTo>
                      <a:pt x="16000" y="17692"/>
                    </a:lnTo>
                    <a:lnTo>
                      <a:pt x="15200" y="19231"/>
                    </a:lnTo>
                    <a:lnTo>
                      <a:pt x="14400" y="19231"/>
                    </a:lnTo>
                    <a:lnTo>
                      <a:pt x="12800" y="19231"/>
                    </a:lnTo>
                    <a:lnTo>
                      <a:pt x="12000" y="19231"/>
                    </a:lnTo>
                    <a:lnTo>
                      <a:pt x="11200" y="19231"/>
                    </a:lnTo>
                    <a:lnTo>
                      <a:pt x="9600" y="19231"/>
                    </a:lnTo>
                    <a:close/>
                  </a:path>
                </a:pathLst>
              </a:custGeom>
              <a:solidFill>
                <a:srgbClr val="0000FF"/>
              </a:solidFill>
              <a:ln w="12065">
                <a:solidFill>
                  <a:srgbClr val="0000FF"/>
                </a:solidFill>
                <a:round/>
                <a:headEnd/>
                <a:tailEnd/>
              </a:ln>
            </p:spPr>
            <p:txBody>
              <a:bodyPr/>
              <a:lstStyle/>
              <a:p>
                <a:endParaRPr lang="en-US"/>
              </a:p>
            </p:txBody>
          </p:sp>
          <p:sp>
            <p:nvSpPr>
              <p:cNvPr id="339158" name="Freeform 173"/>
              <p:cNvSpPr>
                <a:spLocks/>
              </p:cNvSpPr>
              <p:nvPr/>
            </p:nvSpPr>
            <p:spPr bwMode="auto">
              <a:xfrm>
                <a:off x="5227" y="3138"/>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5600" y="19231"/>
                    </a:lnTo>
                    <a:lnTo>
                      <a:pt x="5600" y="18462"/>
                    </a:lnTo>
                    <a:lnTo>
                      <a:pt x="4000" y="18462"/>
                    </a:lnTo>
                    <a:lnTo>
                      <a:pt x="3200" y="16923"/>
                    </a:lnTo>
                    <a:lnTo>
                      <a:pt x="3200" y="16154"/>
                    </a:lnTo>
                    <a:lnTo>
                      <a:pt x="2400" y="16154"/>
                    </a:lnTo>
                    <a:lnTo>
                      <a:pt x="2400" y="14615"/>
                    </a:lnTo>
                    <a:lnTo>
                      <a:pt x="800" y="13846"/>
                    </a:lnTo>
                    <a:lnTo>
                      <a:pt x="800" y="13077"/>
                    </a:lnTo>
                    <a:lnTo>
                      <a:pt x="800" y="11538"/>
                    </a:lnTo>
                    <a:lnTo>
                      <a:pt x="800" y="10769"/>
                    </a:lnTo>
                    <a:lnTo>
                      <a:pt x="0" y="10000"/>
                    </a:lnTo>
                    <a:lnTo>
                      <a:pt x="800" y="10000"/>
                    </a:lnTo>
                    <a:lnTo>
                      <a:pt x="800" y="8462"/>
                    </a:lnTo>
                    <a:lnTo>
                      <a:pt x="800" y="7692"/>
                    </a:lnTo>
                    <a:lnTo>
                      <a:pt x="800" y="6923"/>
                    </a:lnTo>
                    <a:lnTo>
                      <a:pt x="2400" y="5385"/>
                    </a:lnTo>
                    <a:lnTo>
                      <a:pt x="2400" y="4615"/>
                    </a:lnTo>
                    <a:lnTo>
                      <a:pt x="3200" y="4615"/>
                    </a:lnTo>
                    <a:lnTo>
                      <a:pt x="3200" y="3846"/>
                    </a:lnTo>
                    <a:lnTo>
                      <a:pt x="3200" y="2308"/>
                    </a:lnTo>
                    <a:lnTo>
                      <a:pt x="4000" y="2308"/>
                    </a:lnTo>
                    <a:lnTo>
                      <a:pt x="5600" y="2308"/>
                    </a:lnTo>
                    <a:lnTo>
                      <a:pt x="5600" y="1538"/>
                    </a:lnTo>
                    <a:lnTo>
                      <a:pt x="6400" y="1538"/>
                    </a:lnTo>
                    <a:lnTo>
                      <a:pt x="7200" y="1538"/>
                    </a:lnTo>
                    <a:lnTo>
                      <a:pt x="8800" y="1538"/>
                    </a:lnTo>
                    <a:lnTo>
                      <a:pt x="9600" y="1538"/>
                    </a:lnTo>
                    <a:lnTo>
                      <a:pt x="9600" y="0"/>
                    </a:lnTo>
                    <a:lnTo>
                      <a:pt x="11200" y="1538"/>
                    </a:lnTo>
                    <a:lnTo>
                      <a:pt x="12000" y="1538"/>
                    </a:lnTo>
                    <a:lnTo>
                      <a:pt x="12800" y="1538"/>
                    </a:lnTo>
                    <a:lnTo>
                      <a:pt x="14400" y="1538"/>
                    </a:lnTo>
                    <a:lnTo>
                      <a:pt x="15200" y="1538"/>
                    </a:lnTo>
                    <a:lnTo>
                      <a:pt x="16000" y="2308"/>
                    </a:lnTo>
                    <a:lnTo>
                      <a:pt x="17600" y="2308"/>
                    </a:lnTo>
                    <a:lnTo>
                      <a:pt x="18400" y="3846"/>
                    </a:lnTo>
                    <a:lnTo>
                      <a:pt x="18400" y="4615"/>
                    </a:lnTo>
                    <a:lnTo>
                      <a:pt x="19200" y="5385"/>
                    </a:lnTo>
                    <a:lnTo>
                      <a:pt x="19200" y="6923"/>
                    </a:lnTo>
                    <a:lnTo>
                      <a:pt x="19200" y="7692"/>
                    </a:lnTo>
                    <a:lnTo>
                      <a:pt x="19200" y="8462"/>
                    </a:lnTo>
                    <a:lnTo>
                      <a:pt x="19200" y="10000"/>
                    </a:lnTo>
                    <a:lnTo>
                      <a:pt x="19200" y="10769"/>
                    </a:lnTo>
                    <a:lnTo>
                      <a:pt x="19200" y="11538"/>
                    </a:lnTo>
                    <a:lnTo>
                      <a:pt x="19200" y="13077"/>
                    </a:lnTo>
                    <a:lnTo>
                      <a:pt x="19200" y="13846"/>
                    </a:lnTo>
                    <a:lnTo>
                      <a:pt x="19200" y="14615"/>
                    </a:lnTo>
                    <a:lnTo>
                      <a:pt x="18400" y="16154"/>
                    </a:lnTo>
                    <a:lnTo>
                      <a:pt x="18400" y="16923"/>
                    </a:lnTo>
                    <a:lnTo>
                      <a:pt x="17600" y="16923"/>
                    </a:lnTo>
                    <a:lnTo>
                      <a:pt x="17600" y="18462"/>
                    </a:lnTo>
                    <a:lnTo>
                      <a:pt x="16000" y="18462"/>
                    </a:lnTo>
                    <a:lnTo>
                      <a:pt x="15200" y="19231"/>
                    </a:lnTo>
                    <a:lnTo>
                      <a:pt x="14400" y="19231"/>
                    </a:lnTo>
                    <a:lnTo>
                      <a:pt x="12800" y="19231"/>
                    </a:lnTo>
                    <a:lnTo>
                      <a:pt x="12000" y="19231"/>
                    </a:lnTo>
                    <a:lnTo>
                      <a:pt x="11200" y="19231"/>
                    </a:lnTo>
                    <a:lnTo>
                      <a:pt x="9600" y="19231"/>
                    </a:lnTo>
                    <a:close/>
                  </a:path>
                </a:pathLst>
              </a:custGeom>
              <a:solidFill>
                <a:srgbClr val="0000FF"/>
              </a:solidFill>
              <a:ln w="0">
                <a:solidFill>
                  <a:srgbClr val="0000FF"/>
                </a:solidFill>
                <a:round/>
                <a:headEnd/>
                <a:tailEnd/>
              </a:ln>
            </p:spPr>
            <p:txBody>
              <a:bodyPr/>
              <a:lstStyle/>
              <a:p>
                <a:endParaRPr lang="en-US"/>
              </a:p>
            </p:txBody>
          </p:sp>
          <p:sp>
            <p:nvSpPr>
              <p:cNvPr id="339159" name="Freeform 174"/>
              <p:cNvSpPr>
                <a:spLocks/>
              </p:cNvSpPr>
              <p:nvPr/>
            </p:nvSpPr>
            <p:spPr bwMode="auto">
              <a:xfrm>
                <a:off x="5227" y="3138"/>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5600" y="19231"/>
                    </a:lnTo>
                    <a:lnTo>
                      <a:pt x="5600" y="18462"/>
                    </a:lnTo>
                    <a:lnTo>
                      <a:pt x="4000" y="18462"/>
                    </a:lnTo>
                    <a:lnTo>
                      <a:pt x="3200" y="16923"/>
                    </a:lnTo>
                    <a:lnTo>
                      <a:pt x="3200" y="16154"/>
                    </a:lnTo>
                    <a:lnTo>
                      <a:pt x="2400" y="16154"/>
                    </a:lnTo>
                    <a:lnTo>
                      <a:pt x="2400" y="14615"/>
                    </a:lnTo>
                    <a:lnTo>
                      <a:pt x="800" y="13846"/>
                    </a:lnTo>
                    <a:lnTo>
                      <a:pt x="800" y="13077"/>
                    </a:lnTo>
                    <a:lnTo>
                      <a:pt x="800" y="11538"/>
                    </a:lnTo>
                    <a:lnTo>
                      <a:pt x="800" y="10769"/>
                    </a:lnTo>
                    <a:lnTo>
                      <a:pt x="0" y="10000"/>
                    </a:lnTo>
                    <a:lnTo>
                      <a:pt x="800" y="10000"/>
                    </a:lnTo>
                    <a:lnTo>
                      <a:pt x="800" y="8462"/>
                    </a:lnTo>
                    <a:lnTo>
                      <a:pt x="800" y="7692"/>
                    </a:lnTo>
                    <a:lnTo>
                      <a:pt x="800" y="6923"/>
                    </a:lnTo>
                    <a:lnTo>
                      <a:pt x="2400" y="5385"/>
                    </a:lnTo>
                    <a:lnTo>
                      <a:pt x="2400" y="4615"/>
                    </a:lnTo>
                    <a:lnTo>
                      <a:pt x="3200" y="4615"/>
                    </a:lnTo>
                    <a:lnTo>
                      <a:pt x="3200" y="3846"/>
                    </a:lnTo>
                    <a:lnTo>
                      <a:pt x="3200" y="2308"/>
                    </a:lnTo>
                    <a:lnTo>
                      <a:pt x="4000" y="2308"/>
                    </a:lnTo>
                    <a:lnTo>
                      <a:pt x="5600" y="2308"/>
                    </a:lnTo>
                    <a:lnTo>
                      <a:pt x="5600" y="1538"/>
                    </a:lnTo>
                    <a:lnTo>
                      <a:pt x="6400" y="1538"/>
                    </a:lnTo>
                    <a:lnTo>
                      <a:pt x="7200" y="1538"/>
                    </a:lnTo>
                    <a:lnTo>
                      <a:pt x="8800" y="1538"/>
                    </a:lnTo>
                    <a:lnTo>
                      <a:pt x="9600" y="1538"/>
                    </a:lnTo>
                    <a:lnTo>
                      <a:pt x="9600" y="0"/>
                    </a:lnTo>
                    <a:lnTo>
                      <a:pt x="11200" y="1538"/>
                    </a:lnTo>
                    <a:lnTo>
                      <a:pt x="12000" y="1538"/>
                    </a:lnTo>
                    <a:lnTo>
                      <a:pt x="12800" y="1538"/>
                    </a:lnTo>
                    <a:lnTo>
                      <a:pt x="14400" y="1538"/>
                    </a:lnTo>
                    <a:lnTo>
                      <a:pt x="15200" y="1538"/>
                    </a:lnTo>
                    <a:lnTo>
                      <a:pt x="16000" y="2308"/>
                    </a:lnTo>
                    <a:lnTo>
                      <a:pt x="17600" y="2308"/>
                    </a:lnTo>
                    <a:lnTo>
                      <a:pt x="18400" y="3846"/>
                    </a:lnTo>
                    <a:lnTo>
                      <a:pt x="18400" y="4615"/>
                    </a:lnTo>
                    <a:lnTo>
                      <a:pt x="19200" y="5385"/>
                    </a:lnTo>
                    <a:lnTo>
                      <a:pt x="19200" y="6923"/>
                    </a:lnTo>
                    <a:lnTo>
                      <a:pt x="19200" y="7692"/>
                    </a:lnTo>
                    <a:lnTo>
                      <a:pt x="19200" y="8462"/>
                    </a:lnTo>
                    <a:lnTo>
                      <a:pt x="19200" y="10000"/>
                    </a:lnTo>
                    <a:lnTo>
                      <a:pt x="19200" y="10769"/>
                    </a:lnTo>
                    <a:lnTo>
                      <a:pt x="19200" y="11538"/>
                    </a:lnTo>
                    <a:lnTo>
                      <a:pt x="19200" y="13077"/>
                    </a:lnTo>
                    <a:lnTo>
                      <a:pt x="19200" y="13846"/>
                    </a:lnTo>
                    <a:lnTo>
                      <a:pt x="19200" y="14615"/>
                    </a:lnTo>
                    <a:lnTo>
                      <a:pt x="18400" y="16154"/>
                    </a:lnTo>
                    <a:lnTo>
                      <a:pt x="18400" y="16923"/>
                    </a:lnTo>
                    <a:lnTo>
                      <a:pt x="17600" y="16923"/>
                    </a:lnTo>
                    <a:lnTo>
                      <a:pt x="17600" y="18462"/>
                    </a:lnTo>
                    <a:lnTo>
                      <a:pt x="16000" y="18462"/>
                    </a:lnTo>
                    <a:lnTo>
                      <a:pt x="15200" y="19231"/>
                    </a:lnTo>
                    <a:lnTo>
                      <a:pt x="14400" y="19231"/>
                    </a:lnTo>
                    <a:lnTo>
                      <a:pt x="12800" y="19231"/>
                    </a:lnTo>
                    <a:lnTo>
                      <a:pt x="12000" y="19231"/>
                    </a:lnTo>
                    <a:lnTo>
                      <a:pt x="11200" y="19231"/>
                    </a:lnTo>
                    <a:lnTo>
                      <a:pt x="9600" y="19231"/>
                    </a:lnTo>
                    <a:close/>
                  </a:path>
                </a:pathLst>
              </a:custGeom>
              <a:solidFill>
                <a:srgbClr val="0000FF"/>
              </a:solidFill>
              <a:ln w="12065">
                <a:solidFill>
                  <a:srgbClr val="0000FF"/>
                </a:solidFill>
                <a:round/>
                <a:headEnd/>
                <a:tailEnd/>
              </a:ln>
            </p:spPr>
            <p:txBody>
              <a:bodyPr/>
              <a:lstStyle/>
              <a:p>
                <a:endParaRPr lang="en-US"/>
              </a:p>
            </p:txBody>
          </p:sp>
          <p:sp>
            <p:nvSpPr>
              <p:cNvPr id="339160" name="Freeform 175"/>
              <p:cNvSpPr>
                <a:spLocks/>
              </p:cNvSpPr>
              <p:nvPr/>
            </p:nvSpPr>
            <p:spPr bwMode="auto">
              <a:xfrm>
                <a:off x="5369" y="2569"/>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5600" y="19231"/>
                    </a:lnTo>
                    <a:lnTo>
                      <a:pt x="5600" y="17692"/>
                    </a:lnTo>
                    <a:lnTo>
                      <a:pt x="4000" y="17692"/>
                    </a:lnTo>
                    <a:lnTo>
                      <a:pt x="3200" y="16923"/>
                    </a:lnTo>
                    <a:lnTo>
                      <a:pt x="3200" y="16154"/>
                    </a:lnTo>
                    <a:lnTo>
                      <a:pt x="1600" y="16154"/>
                    </a:lnTo>
                    <a:lnTo>
                      <a:pt x="1600" y="14615"/>
                    </a:lnTo>
                    <a:lnTo>
                      <a:pt x="800" y="13846"/>
                    </a:lnTo>
                    <a:lnTo>
                      <a:pt x="800" y="12308"/>
                    </a:lnTo>
                    <a:lnTo>
                      <a:pt x="800" y="11538"/>
                    </a:lnTo>
                    <a:lnTo>
                      <a:pt x="800" y="10769"/>
                    </a:lnTo>
                    <a:lnTo>
                      <a:pt x="0" y="9231"/>
                    </a:lnTo>
                    <a:lnTo>
                      <a:pt x="800" y="9231"/>
                    </a:lnTo>
                    <a:lnTo>
                      <a:pt x="800" y="8462"/>
                    </a:lnTo>
                    <a:lnTo>
                      <a:pt x="800" y="7692"/>
                    </a:lnTo>
                    <a:lnTo>
                      <a:pt x="800" y="6154"/>
                    </a:lnTo>
                    <a:lnTo>
                      <a:pt x="1600" y="5385"/>
                    </a:lnTo>
                    <a:lnTo>
                      <a:pt x="1600" y="4615"/>
                    </a:lnTo>
                    <a:lnTo>
                      <a:pt x="3200" y="4615"/>
                    </a:lnTo>
                    <a:lnTo>
                      <a:pt x="3200" y="3077"/>
                    </a:lnTo>
                    <a:lnTo>
                      <a:pt x="3200" y="2308"/>
                    </a:lnTo>
                    <a:lnTo>
                      <a:pt x="4000" y="2308"/>
                    </a:lnTo>
                    <a:lnTo>
                      <a:pt x="5600" y="2308"/>
                    </a:lnTo>
                    <a:lnTo>
                      <a:pt x="5600" y="1538"/>
                    </a:lnTo>
                    <a:lnTo>
                      <a:pt x="6400" y="1538"/>
                    </a:lnTo>
                    <a:lnTo>
                      <a:pt x="7200" y="1538"/>
                    </a:lnTo>
                    <a:lnTo>
                      <a:pt x="8800" y="1538"/>
                    </a:lnTo>
                    <a:lnTo>
                      <a:pt x="9600" y="1538"/>
                    </a:lnTo>
                    <a:lnTo>
                      <a:pt x="9600" y="0"/>
                    </a:lnTo>
                    <a:lnTo>
                      <a:pt x="10400" y="1538"/>
                    </a:lnTo>
                    <a:lnTo>
                      <a:pt x="12000" y="1538"/>
                    </a:lnTo>
                    <a:lnTo>
                      <a:pt x="12800" y="1538"/>
                    </a:lnTo>
                    <a:lnTo>
                      <a:pt x="13600" y="1538"/>
                    </a:lnTo>
                    <a:lnTo>
                      <a:pt x="15200" y="1538"/>
                    </a:lnTo>
                    <a:lnTo>
                      <a:pt x="16000" y="2308"/>
                    </a:lnTo>
                    <a:lnTo>
                      <a:pt x="16800" y="2308"/>
                    </a:lnTo>
                    <a:lnTo>
                      <a:pt x="18400" y="3077"/>
                    </a:lnTo>
                    <a:lnTo>
                      <a:pt x="18400" y="4615"/>
                    </a:lnTo>
                    <a:lnTo>
                      <a:pt x="19200" y="5385"/>
                    </a:lnTo>
                    <a:lnTo>
                      <a:pt x="19200" y="6154"/>
                    </a:lnTo>
                    <a:lnTo>
                      <a:pt x="19200" y="7692"/>
                    </a:lnTo>
                    <a:lnTo>
                      <a:pt x="19200" y="8462"/>
                    </a:lnTo>
                    <a:lnTo>
                      <a:pt x="19200" y="9231"/>
                    </a:lnTo>
                    <a:lnTo>
                      <a:pt x="19200" y="10769"/>
                    </a:lnTo>
                    <a:lnTo>
                      <a:pt x="19200" y="11538"/>
                    </a:lnTo>
                    <a:lnTo>
                      <a:pt x="19200" y="12308"/>
                    </a:lnTo>
                    <a:lnTo>
                      <a:pt x="19200" y="13846"/>
                    </a:lnTo>
                    <a:lnTo>
                      <a:pt x="19200" y="14615"/>
                    </a:lnTo>
                    <a:lnTo>
                      <a:pt x="18400" y="16154"/>
                    </a:lnTo>
                    <a:lnTo>
                      <a:pt x="18400" y="16923"/>
                    </a:lnTo>
                    <a:lnTo>
                      <a:pt x="16800" y="16923"/>
                    </a:lnTo>
                    <a:lnTo>
                      <a:pt x="16800" y="17692"/>
                    </a:lnTo>
                    <a:lnTo>
                      <a:pt x="16000" y="17692"/>
                    </a:lnTo>
                    <a:lnTo>
                      <a:pt x="15200" y="19231"/>
                    </a:lnTo>
                    <a:lnTo>
                      <a:pt x="13600" y="19231"/>
                    </a:lnTo>
                    <a:lnTo>
                      <a:pt x="12800" y="19231"/>
                    </a:lnTo>
                    <a:lnTo>
                      <a:pt x="12000" y="19231"/>
                    </a:lnTo>
                    <a:lnTo>
                      <a:pt x="10400" y="19231"/>
                    </a:lnTo>
                    <a:lnTo>
                      <a:pt x="9600" y="19231"/>
                    </a:lnTo>
                    <a:close/>
                  </a:path>
                </a:pathLst>
              </a:custGeom>
              <a:solidFill>
                <a:srgbClr val="0000FF"/>
              </a:solidFill>
              <a:ln w="0">
                <a:solidFill>
                  <a:srgbClr val="0000FF"/>
                </a:solidFill>
                <a:round/>
                <a:headEnd/>
                <a:tailEnd/>
              </a:ln>
            </p:spPr>
            <p:txBody>
              <a:bodyPr/>
              <a:lstStyle/>
              <a:p>
                <a:endParaRPr lang="en-US"/>
              </a:p>
            </p:txBody>
          </p:sp>
          <p:sp>
            <p:nvSpPr>
              <p:cNvPr id="339161" name="Freeform 176"/>
              <p:cNvSpPr>
                <a:spLocks/>
              </p:cNvSpPr>
              <p:nvPr/>
            </p:nvSpPr>
            <p:spPr bwMode="auto">
              <a:xfrm>
                <a:off x="5369" y="2569"/>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5600" y="19231"/>
                    </a:lnTo>
                    <a:lnTo>
                      <a:pt x="5600" y="17692"/>
                    </a:lnTo>
                    <a:lnTo>
                      <a:pt x="4000" y="17692"/>
                    </a:lnTo>
                    <a:lnTo>
                      <a:pt x="3200" y="16923"/>
                    </a:lnTo>
                    <a:lnTo>
                      <a:pt x="3200" y="16154"/>
                    </a:lnTo>
                    <a:lnTo>
                      <a:pt x="1600" y="16154"/>
                    </a:lnTo>
                    <a:lnTo>
                      <a:pt x="1600" y="14615"/>
                    </a:lnTo>
                    <a:lnTo>
                      <a:pt x="800" y="13846"/>
                    </a:lnTo>
                    <a:lnTo>
                      <a:pt x="800" y="12308"/>
                    </a:lnTo>
                    <a:lnTo>
                      <a:pt x="800" y="11538"/>
                    </a:lnTo>
                    <a:lnTo>
                      <a:pt x="800" y="10769"/>
                    </a:lnTo>
                    <a:lnTo>
                      <a:pt x="0" y="9231"/>
                    </a:lnTo>
                    <a:lnTo>
                      <a:pt x="800" y="9231"/>
                    </a:lnTo>
                    <a:lnTo>
                      <a:pt x="800" y="8462"/>
                    </a:lnTo>
                    <a:lnTo>
                      <a:pt x="800" y="7692"/>
                    </a:lnTo>
                    <a:lnTo>
                      <a:pt x="800" y="6154"/>
                    </a:lnTo>
                    <a:lnTo>
                      <a:pt x="1600" y="5385"/>
                    </a:lnTo>
                    <a:lnTo>
                      <a:pt x="1600" y="4615"/>
                    </a:lnTo>
                    <a:lnTo>
                      <a:pt x="3200" y="4615"/>
                    </a:lnTo>
                    <a:lnTo>
                      <a:pt x="3200" y="3077"/>
                    </a:lnTo>
                    <a:lnTo>
                      <a:pt x="3200" y="2308"/>
                    </a:lnTo>
                    <a:lnTo>
                      <a:pt x="4000" y="2308"/>
                    </a:lnTo>
                    <a:lnTo>
                      <a:pt x="5600" y="2308"/>
                    </a:lnTo>
                    <a:lnTo>
                      <a:pt x="5600" y="1538"/>
                    </a:lnTo>
                    <a:lnTo>
                      <a:pt x="6400" y="1538"/>
                    </a:lnTo>
                    <a:lnTo>
                      <a:pt x="7200" y="1538"/>
                    </a:lnTo>
                    <a:lnTo>
                      <a:pt x="8800" y="1538"/>
                    </a:lnTo>
                    <a:lnTo>
                      <a:pt x="9600" y="1538"/>
                    </a:lnTo>
                    <a:lnTo>
                      <a:pt x="9600" y="0"/>
                    </a:lnTo>
                    <a:lnTo>
                      <a:pt x="10400" y="1538"/>
                    </a:lnTo>
                    <a:lnTo>
                      <a:pt x="12000" y="1538"/>
                    </a:lnTo>
                    <a:lnTo>
                      <a:pt x="12800" y="1538"/>
                    </a:lnTo>
                    <a:lnTo>
                      <a:pt x="13600" y="1538"/>
                    </a:lnTo>
                    <a:lnTo>
                      <a:pt x="15200" y="1538"/>
                    </a:lnTo>
                    <a:lnTo>
                      <a:pt x="16000" y="2308"/>
                    </a:lnTo>
                    <a:lnTo>
                      <a:pt x="16800" y="2308"/>
                    </a:lnTo>
                    <a:lnTo>
                      <a:pt x="18400" y="3077"/>
                    </a:lnTo>
                    <a:lnTo>
                      <a:pt x="18400" y="4615"/>
                    </a:lnTo>
                    <a:lnTo>
                      <a:pt x="19200" y="5385"/>
                    </a:lnTo>
                    <a:lnTo>
                      <a:pt x="19200" y="6154"/>
                    </a:lnTo>
                    <a:lnTo>
                      <a:pt x="19200" y="7692"/>
                    </a:lnTo>
                    <a:lnTo>
                      <a:pt x="19200" y="8462"/>
                    </a:lnTo>
                    <a:lnTo>
                      <a:pt x="19200" y="9231"/>
                    </a:lnTo>
                    <a:lnTo>
                      <a:pt x="19200" y="10769"/>
                    </a:lnTo>
                    <a:lnTo>
                      <a:pt x="19200" y="11538"/>
                    </a:lnTo>
                    <a:lnTo>
                      <a:pt x="19200" y="12308"/>
                    </a:lnTo>
                    <a:lnTo>
                      <a:pt x="19200" y="13846"/>
                    </a:lnTo>
                    <a:lnTo>
                      <a:pt x="19200" y="14615"/>
                    </a:lnTo>
                    <a:lnTo>
                      <a:pt x="18400" y="16154"/>
                    </a:lnTo>
                    <a:lnTo>
                      <a:pt x="18400" y="16923"/>
                    </a:lnTo>
                    <a:lnTo>
                      <a:pt x="16800" y="16923"/>
                    </a:lnTo>
                    <a:lnTo>
                      <a:pt x="16800" y="17692"/>
                    </a:lnTo>
                    <a:lnTo>
                      <a:pt x="16000" y="17692"/>
                    </a:lnTo>
                    <a:lnTo>
                      <a:pt x="15200" y="19231"/>
                    </a:lnTo>
                    <a:lnTo>
                      <a:pt x="13600" y="19231"/>
                    </a:lnTo>
                    <a:lnTo>
                      <a:pt x="12800" y="19231"/>
                    </a:lnTo>
                    <a:lnTo>
                      <a:pt x="12000" y="19231"/>
                    </a:lnTo>
                    <a:lnTo>
                      <a:pt x="10400" y="19231"/>
                    </a:lnTo>
                    <a:lnTo>
                      <a:pt x="9600" y="19231"/>
                    </a:lnTo>
                    <a:close/>
                  </a:path>
                </a:pathLst>
              </a:custGeom>
              <a:solidFill>
                <a:srgbClr val="0000FF"/>
              </a:solidFill>
              <a:ln w="12065">
                <a:solidFill>
                  <a:srgbClr val="0000FF"/>
                </a:solidFill>
                <a:round/>
                <a:headEnd/>
                <a:tailEnd/>
              </a:ln>
            </p:spPr>
            <p:txBody>
              <a:bodyPr/>
              <a:lstStyle/>
              <a:p>
                <a:endParaRPr lang="en-US"/>
              </a:p>
            </p:txBody>
          </p:sp>
          <p:sp>
            <p:nvSpPr>
              <p:cNvPr id="339162" name="Freeform 177"/>
              <p:cNvSpPr>
                <a:spLocks/>
              </p:cNvSpPr>
              <p:nvPr/>
            </p:nvSpPr>
            <p:spPr bwMode="auto">
              <a:xfrm>
                <a:off x="5369" y="3138"/>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5600" y="19231"/>
                    </a:lnTo>
                    <a:lnTo>
                      <a:pt x="5600" y="18462"/>
                    </a:lnTo>
                    <a:lnTo>
                      <a:pt x="4000" y="18462"/>
                    </a:lnTo>
                    <a:lnTo>
                      <a:pt x="3200" y="16923"/>
                    </a:lnTo>
                    <a:lnTo>
                      <a:pt x="3200" y="16154"/>
                    </a:lnTo>
                    <a:lnTo>
                      <a:pt x="1600" y="16154"/>
                    </a:lnTo>
                    <a:lnTo>
                      <a:pt x="1600" y="14615"/>
                    </a:lnTo>
                    <a:lnTo>
                      <a:pt x="800" y="13846"/>
                    </a:lnTo>
                    <a:lnTo>
                      <a:pt x="800" y="13077"/>
                    </a:lnTo>
                    <a:lnTo>
                      <a:pt x="800" y="11538"/>
                    </a:lnTo>
                    <a:lnTo>
                      <a:pt x="800" y="10769"/>
                    </a:lnTo>
                    <a:lnTo>
                      <a:pt x="0" y="10000"/>
                    </a:lnTo>
                    <a:lnTo>
                      <a:pt x="800" y="10000"/>
                    </a:lnTo>
                    <a:lnTo>
                      <a:pt x="800" y="8462"/>
                    </a:lnTo>
                    <a:lnTo>
                      <a:pt x="800" y="7692"/>
                    </a:lnTo>
                    <a:lnTo>
                      <a:pt x="800" y="6923"/>
                    </a:lnTo>
                    <a:lnTo>
                      <a:pt x="1600" y="5385"/>
                    </a:lnTo>
                    <a:lnTo>
                      <a:pt x="1600" y="4615"/>
                    </a:lnTo>
                    <a:lnTo>
                      <a:pt x="3200" y="4615"/>
                    </a:lnTo>
                    <a:lnTo>
                      <a:pt x="3200" y="3846"/>
                    </a:lnTo>
                    <a:lnTo>
                      <a:pt x="3200" y="2308"/>
                    </a:lnTo>
                    <a:lnTo>
                      <a:pt x="4000" y="2308"/>
                    </a:lnTo>
                    <a:lnTo>
                      <a:pt x="5600" y="2308"/>
                    </a:lnTo>
                    <a:lnTo>
                      <a:pt x="5600" y="1538"/>
                    </a:lnTo>
                    <a:lnTo>
                      <a:pt x="6400" y="1538"/>
                    </a:lnTo>
                    <a:lnTo>
                      <a:pt x="7200" y="1538"/>
                    </a:lnTo>
                    <a:lnTo>
                      <a:pt x="8800" y="1538"/>
                    </a:lnTo>
                    <a:lnTo>
                      <a:pt x="9600" y="1538"/>
                    </a:lnTo>
                    <a:lnTo>
                      <a:pt x="9600" y="0"/>
                    </a:lnTo>
                    <a:lnTo>
                      <a:pt x="10400" y="1538"/>
                    </a:lnTo>
                    <a:lnTo>
                      <a:pt x="12000" y="1538"/>
                    </a:lnTo>
                    <a:lnTo>
                      <a:pt x="12800" y="1538"/>
                    </a:lnTo>
                    <a:lnTo>
                      <a:pt x="13600" y="1538"/>
                    </a:lnTo>
                    <a:lnTo>
                      <a:pt x="15200" y="1538"/>
                    </a:lnTo>
                    <a:lnTo>
                      <a:pt x="16000" y="2308"/>
                    </a:lnTo>
                    <a:lnTo>
                      <a:pt x="16800" y="2308"/>
                    </a:lnTo>
                    <a:lnTo>
                      <a:pt x="18400" y="3846"/>
                    </a:lnTo>
                    <a:lnTo>
                      <a:pt x="18400" y="4615"/>
                    </a:lnTo>
                    <a:lnTo>
                      <a:pt x="19200" y="5385"/>
                    </a:lnTo>
                    <a:lnTo>
                      <a:pt x="19200" y="6923"/>
                    </a:lnTo>
                    <a:lnTo>
                      <a:pt x="19200" y="7692"/>
                    </a:lnTo>
                    <a:lnTo>
                      <a:pt x="19200" y="8462"/>
                    </a:lnTo>
                    <a:lnTo>
                      <a:pt x="19200" y="10000"/>
                    </a:lnTo>
                    <a:lnTo>
                      <a:pt x="19200" y="10769"/>
                    </a:lnTo>
                    <a:lnTo>
                      <a:pt x="19200" y="11538"/>
                    </a:lnTo>
                    <a:lnTo>
                      <a:pt x="19200" y="13077"/>
                    </a:lnTo>
                    <a:lnTo>
                      <a:pt x="19200" y="13846"/>
                    </a:lnTo>
                    <a:lnTo>
                      <a:pt x="19200" y="14615"/>
                    </a:lnTo>
                    <a:lnTo>
                      <a:pt x="18400" y="16154"/>
                    </a:lnTo>
                    <a:lnTo>
                      <a:pt x="18400" y="16923"/>
                    </a:lnTo>
                    <a:lnTo>
                      <a:pt x="16800" y="16923"/>
                    </a:lnTo>
                    <a:lnTo>
                      <a:pt x="16800" y="18462"/>
                    </a:lnTo>
                    <a:lnTo>
                      <a:pt x="16000" y="18462"/>
                    </a:lnTo>
                    <a:lnTo>
                      <a:pt x="15200" y="19231"/>
                    </a:lnTo>
                    <a:lnTo>
                      <a:pt x="13600" y="19231"/>
                    </a:lnTo>
                    <a:lnTo>
                      <a:pt x="12800" y="19231"/>
                    </a:lnTo>
                    <a:lnTo>
                      <a:pt x="12000" y="19231"/>
                    </a:lnTo>
                    <a:lnTo>
                      <a:pt x="10400" y="19231"/>
                    </a:lnTo>
                    <a:lnTo>
                      <a:pt x="9600" y="19231"/>
                    </a:lnTo>
                    <a:close/>
                  </a:path>
                </a:pathLst>
              </a:custGeom>
              <a:solidFill>
                <a:srgbClr val="0000FF"/>
              </a:solidFill>
              <a:ln w="0">
                <a:solidFill>
                  <a:srgbClr val="0000FF"/>
                </a:solidFill>
                <a:round/>
                <a:headEnd/>
                <a:tailEnd/>
              </a:ln>
            </p:spPr>
            <p:txBody>
              <a:bodyPr/>
              <a:lstStyle/>
              <a:p>
                <a:endParaRPr lang="en-US"/>
              </a:p>
            </p:txBody>
          </p:sp>
          <p:sp>
            <p:nvSpPr>
              <p:cNvPr id="339163" name="Freeform 178"/>
              <p:cNvSpPr>
                <a:spLocks/>
              </p:cNvSpPr>
              <p:nvPr/>
            </p:nvSpPr>
            <p:spPr bwMode="auto">
              <a:xfrm>
                <a:off x="5369" y="3138"/>
                <a:ext cx="16"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600" y="19231"/>
                    </a:moveTo>
                    <a:lnTo>
                      <a:pt x="9600" y="19231"/>
                    </a:lnTo>
                    <a:lnTo>
                      <a:pt x="8800" y="19231"/>
                    </a:lnTo>
                    <a:lnTo>
                      <a:pt x="7200" y="19231"/>
                    </a:lnTo>
                    <a:lnTo>
                      <a:pt x="6400" y="19231"/>
                    </a:lnTo>
                    <a:lnTo>
                      <a:pt x="5600" y="19231"/>
                    </a:lnTo>
                    <a:lnTo>
                      <a:pt x="5600" y="18462"/>
                    </a:lnTo>
                    <a:lnTo>
                      <a:pt x="4000" y="18462"/>
                    </a:lnTo>
                    <a:lnTo>
                      <a:pt x="3200" y="16923"/>
                    </a:lnTo>
                    <a:lnTo>
                      <a:pt x="3200" y="16154"/>
                    </a:lnTo>
                    <a:lnTo>
                      <a:pt x="1600" y="16154"/>
                    </a:lnTo>
                    <a:lnTo>
                      <a:pt x="1600" y="14615"/>
                    </a:lnTo>
                    <a:lnTo>
                      <a:pt x="800" y="13846"/>
                    </a:lnTo>
                    <a:lnTo>
                      <a:pt x="800" y="13077"/>
                    </a:lnTo>
                    <a:lnTo>
                      <a:pt x="800" y="11538"/>
                    </a:lnTo>
                    <a:lnTo>
                      <a:pt x="800" y="10769"/>
                    </a:lnTo>
                    <a:lnTo>
                      <a:pt x="0" y="10000"/>
                    </a:lnTo>
                    <a:lnTo>
                      <a:pt x="800" y="10000"/>
                    </a:lnTo>
                    <a:lnTo>
                      <a:pt x="800" y="8462"/>
                    </a:lnTo>
                    <a:lnTo>
                      <a:pt x="800" y="7692"/>
                    </a:lnTo>
                    <a:lnTo>
                      <a:pt x="800" y="6923"/>
                    </a:lnTo>
                    <a:lnTo>
                      <a:pt x="1600" y="5385"/>
                    </a:lnTo>
                    <a:lnTo>
                      <a:pt x="1600" y="4615"/>
                    </a:lnTo>
                    <a:lnTo>
                      <a:pt x="3200" y="4615"/>
                    </a:lnTo>
                    <a:lnTo>
                      <a:pt x="3200" y="3846"/>
                    </a:lnTo>
                    <a:lnTo>
                      <a:pt x="3200" y="2308"/>
                    </a:lnTo>
                    <a:lnTo>
                      <a:pt x="4000" y="2308"/>
                    </a:lnTo>
                    <a:lnTo>
                      <a:pt x="5600" y="2308"/>
                    </a:lnTo>
                    <a:lnTo>
                      <a:pt x="5600" y="1538"/>
                    </a:lnTo>
                    <a:lnTo>
                      <a:pt x="6400" y="1538"/>
                    </a:lnTo>
                    <a:lnTo>
                      <a:pt x="7200" y="1538"/>
                    </a:lnTo>
                    <a:lnTo>
                      <a:pt x="8800" y="1538"/>
                    </a:lnTo>
                    <a:lnTo>
                      <a:pt x="9600" y="1538"/>
                    </a:lnTo>
                    <a:lnTo>
                      <a:pt x="9600" y="0"/>
                    </a:lnTo>
                    <a:lnTo>
                      <a:pt x="10400" y="1538"/>
                    </a:lnTo>
                    <a:lnTo>
                      <a:pt x="12000" y="1538"/>
                    </a:lnTo>
                    <a:lnTo>
                      <a:pt x="12800" y="1538"/>
                    </a:lnTo>
                    <a:lnTo>
                      <a:pt x="13600" y="1538"/>
                    </a:lnTo>
                    <a:lnTo>
                      <a:pt x="15200" y="1538"/>
                    </a:lnTo>
                    <a:lnTo>
                      <a:pt x="16000" y="2308"/>
                    </a:lnTo>
                    <a:lnTo>
                      <a:pt x="16800" y="2308"/>
                    </a:lnTo>
                    <a:lnTo>
                      <a:pt x="18400" y="3846"/>
                    </a:lnTo>
                    <a:lnTo>
                      <a:pt x="18400" y="4615"/>
                    </a:lnTo>
                    <a:lnTo>
                      <a:pt x="19200" y="5385"/>
                    </a:lnTo>
                    <a:lnTo>
                      <a:pt x="19200" y="6923"/>
                    </a:lnTo>
                    <a:lnTo>
                      <a:pt x="19200" y="7692"/>
                    </a:lnTo>
                    <a:lnTo>
                      <a:pt x="19200" y="8462"/>
                    </a:lnTo>
                    <a:lnTo>
                      <a:pt x="19200" y="10000"/>
                    </a:lnTo>
                    <a:lnTo>
                      <a:pt x="19200" y="10769"/>
                    </a:lnTo>
                    <a:lnTo>
                      <a:pt x="19200" y="11538"/>
                    </a:lnTo>
                    <a:lnTo>
                      <a:pt x="19200" y="13077"/>
                    </a:lnTo>
                    <a:lnTo>
                      <a:pt x="19200" y="13846"/>
                    </a:lnTo>
                    <a:lnTo>
                      <a:pt x="19200" y="14615"/>
                    </a:lnTo>
                    <a:lnTo>
                      <a:pt x="18400" y="16154"/>
                    </a:lnTo>
                    <a:lnTo>
                      <a:pt x="18400" y="16923"/>
                    </a:lnTo>
                    <a:lnTo>
                      <a:pt x="16800" y="16923"/>
                    </a:lnTo>
                    <a:lnTo>
                      <a:pt x="16800" y="18462"/>
                    </a:lnTo>
                    <a:lnTo>
                      <a:pt x="16000" y="18462"/>
                    </a:lnTo>
                    <a:lnTo>
                      <a:pt x="15200" y="19231"/>
                    </a:lnTo>
                    <a:lnTo>
                      <a:pt x="13600" y="19231"/>
                    </a:lnTo>
                    <a:lnTo>
                      <a:pt x="12800" y="19231"/>
                    </a:lnTo>
                    <a:lnTo>
                      <a:pt x="12000" y="19231"/>
                    </a:lnTo>
                    <a:lnTo>
                      <a:pt x="10400" y="19231"/>
                    </a:lnTo>
                    <a:lnTo>
                      <a:pt x="9600" y="19231"/>
                    </a:lnTo>
                    <a:close/>
                  </a:path>
                </a:pathLst>
              </a:custGeom>
              <a:solidFill>
                <a:srgbClr val="0000FF"/>
              </a:solidFill>
              <a:ln w="12065">
                <a:solidFill>
                  <a:srgbClr val="0000FF"/>
                </a:solidFill>
                <a:round/>
                <a:headEnd/>
                <a:tailEnd/>
              </a:ln>
            </p:spPr>
            <p:txBody>
              <a:bodyPr/>
              <a:lstStyle/>
              <a:p>
                <a:endParaRPr lang="en-US"/>
              </a:p>
            </p:txBody>
          </p:sp>
          <p:sp>
            <p:nvSpPr>
              <p:cNvPr id="339164" name="Freeform 194"/>
              <p:cNvSpPr>
                <a:spLocks/>
              </p:cNvSpPr>
              <p:nvPr/>
            </p:nvSpPr>
            <p:spPr bwMode="auto">
              <a:xfrm>
                <a:off x="4664" y="2283"/>
                <a:ext cx="18" cy="17"/>
              </a:xfrm>
              <a:custGeom>
                <a:avLst/>
                <a:gdLst>
                  <a:gd name="T0" fmla="*/ 0 w 20000"/>
                  <a:gd name="T1" fmla="*/ 0 h 20000"/>
                  <a:gd name="T2" fmla="*/ 0 w 20000"/>
                  <a:gd name="T3" fmla="*/ 0 h 20000"/>
                  <a:gd name="T4" fmla="*/ 0 w 20000"/>
                  <a:gd name="T5" fmla="*/ 0 h 20000"/>
                  <a:gd name="T6" fmla="*/ 0 w 20000"/>
                  <a:gd name="T7" fmla="*/ 0 h 20000"/>
                  <a:gd name="T8" fmla="*/ 0 w 20000"/>
                  <a:gd name="T9" fmla="*/ 0 h 20000"/>
                  <a:gd name="T10" fmla="*/ 0 w 20000"/>
                  <a:gd name="T11" fmla="*/ 0 h 20000"/>
                  <a:gd name="T12" fmla="*/ 0 w 20000"/>
                  <a:gd name="T13" fmla="*/ 0 h 20000"/>
                  <a:gd name="T14" fmla="*/ 0 w 20000"/>
                  <a:gd name="T15" fmla="*/ 0 h 20000"/>
                  <a:gd name="T16" fmla="*/ 0 w 20000"/>
                  <a:gd name="T17" fmla="*/ 0 h 20000"/>
                  <a:gd name="T18" fmla="*/ 0 w 20000"/>
                  <a:gd name="T19" fmla="*/ 0 h 20000"/>
                  <a:gd name="T20" fmla="*/ 0 w 20000"/>
                  <a:gd name="T21" fmla="*/ 0 h 20000"/>
                  <a:gd name="T22" fmla="*/ 0 w 20000"/>
                  <a:gd name="T23" fmla="*/ 0 h 20000"/>
                  <a:gd name="T24" fmla="*/ 0 w 20000"/>
                  <a:gd name="T25" fmla="*/ 0 h 20000"/>
                  <a:gd name="T26" fmla="*/ 0 w 20000"/>
                  <a:gd name="T27" fmla="*/ 0 h 20000"/>
                  <a:gd name="T28" fmla="*/ 0 w 20000"/>
                  <a:gd name="T29" fmla="*/ 0 h 20000"/>
                  <a:gd name="T30" fmla="*/ 0 w 20000"/>
                  <a:gd name="T31" fmla="*/ 0 h 20000"/>
                  <a:gd name="T32" fmla="*/ 0 w 20000"/>
                  <a:gd name="T33" fmla="*/ 0 h 20000"/>
                  <a:gd name="T34" fmla="*/ 0 w 20000"/>
                  <a:gd name="T35" fmla="*/ 0 h 20000"/>
                  <a:gd name="T36" fmla="*/ 0 w 20000"/>
                  <a:gd name="T37" fmla="*/ 0 h 20000"/>
                  <a:gd name="T38" fmla="*/ 0 w 20000"/>
                  <a:gd name="T39" fmla="*/ 0 h 20000"/>
                  <a:gd name="T40" fmla="*/ 0 w 20000"/>
                  <a:gd name="T41" fmla="*/ 0 h 20000"/>
                  <a:gd name="T42" fmla="*/ 0 w 20000"/>
                  <a:gd name="T43" fmla="*/ 0 h 20000"/>
                  <a:gd name="T44" fmla="*/ 0 w 20000"/>
                  <a:gd name="T45" fmla="*/ 0 h 20000"/>
                  <a:gd name="T46" fmla="*/ 0 w 20000"/>
                  <a:gd name="T47" fmla="*/ 0 h 20000"/>
                  <a:gd name="T48" fmla="*/ 0 w 20000"/>
                  <a:gd name="T49" fmla="*/ 0 h 20000"/>
                  <a:gd name="T50" fmla="*/ 0 w 20000"/>
                  <a:gd name="T51" fmla="*/ 0 h 20000"/>
                  <a:gd name="T52" fmla="*/ 0 w 20000"/>
                  <a:gd name="T53" fmla="*/ 0 h 20000"/>
                  <a:gd name="T54" fmla="*/ 0 w 20000"/>
                  <a:gd name="T55" fmla="*/ 0 h 20000"/>
                  <a:gd name="T56" fmla="*/ 0 w 20000"/>
                  <a:gd name="T57" fmla="*/ 0 h 20000"/>
                  <a:gd name="T58" fmla="*/ 0 w 20000"/>
                  <a:gd name="T59" fmla="*/ 0 h 20000"/>
                  <a:gd name="T60" fmla="*/ 0 w 20000"/>
                  <a:gd name="T61" fmla="*/ 0 h 20000"/>
                  <a:gd name="T62" fmla="*/ 0 w 20000"/>
                  <a:gd name="T63" fmla="*/ 0 h 20000"/>
                  <a:gd name="T64" fmla="*/ 0 w 20000"/>
                  <a:gd name="T65" fmla="*/ 0 h 20000"/>
                  <a:gd name="T66" fmla="*/ 0 w 20000"/>
                  <a:gd name="T67" fmla="*/ 0 h 20000"/>
                  <a:gd name="T68" fmla="*/ 0 w 20000"/>
                  <a:gd name="T69" fmla="*/ 0 h 20000"/>
                  <a:gd name="T70" fmla="*/ 0 w 20000"/>
                  <a:gd name="T71" fmla="*/ 0 h 20000"/>
                  <a:gd name="T72" fmla="*/ 0 w 20000"/>
                  <a:gd name="T73" fmla="*/ 0 h 20000"/>
                  <a:gd name="T74" fmla="*/ 0 w 20000"/>
                  <a:gd name="T75" fmla="*/ 0 h 20000"/>
                  <a:gd name="T76" fmla="*/ 0 w 20000"/>
                  <a:gd name="T77" fmla="*/ 0 h 20000"/>
                  <a:gd name="T78" fmla="*/ 0 w 20000"/>
                  <a:gd name="T79" fmla="*/ 0 h 20000"/>
                  <a:gd name="T80" fmla="*/ 0 w 20000"/>
                  <a:gd name="T81" fmla="*/ 0 h 20000"/>
                  <a:gd name="T82" fmla="*/ 0 w 20000"/>
                  <a:gd name="T83" fmla="*/ 0 h 20000"/>
                  <a:gd name="T84" fmla="*/ 0 w 20000"/>
                  <a:gd name="T85" fmla="*/ 0 h 20000"/>
                  <a:gd name="T86" fmla="*/ 0 w 20000"/>
                  <a:gd name="T87" fmla="*/ 0 h 20000"/>
                  <a:gd name="T88" fmla="*/ 0 w 20000"/>
                  <a:gd name="T89" fmla="*/ 0 h 20000"/>
                  <a:gd name="T90" fmla="*/ 0 w 20000"/>
                  <a:gd name="T91" fmla="*/ 0 h 20000"/>
                  <a:gd name="T92" fmla="*/ 0 w 20000"/>
                  <a:gd name="T93" fmla="*/ 0 h 20000"/>
                  <a:gd name="T94" fmla="*/ 0 w 20000"/>
                  <a:gd name="T95" fmla="*/ 0 h 2000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000"/>
                  <a:gd name="T145" fmla="*/ 0 h 20000"/>
                  <a:gd name="T146" fmla="*/ 20000 w 20000"/>
                  <a:gd name="T147" fmla="*/ 20000 h 2000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000" h="20000">
                    <a:moveTo>
                      <a:pt x="9231" y="19231"/>
                    </a:moveTo>
                    <a:lnTo>
                      <a:pt x="9231" y="19231"/>
                    </a:lnTo>
                    <a:lnTo>
                      <a:pt x="8462" y="19231"/>
                    </a:lnTo>
                    <a:lnTo>
                      <a:pt x="7692" y="19231"/>
                    </a:lnTo>
                    <a:lnTo>
                      <a:pt x="6154" y="19231"/>
                    </a:lnTo>
                    <a:lnTo>
                      <a:pt x="5385" y="19231"/>
                    </a:lnTo>
                    <a:lnTo>
                      <a:pt x="5385" y="17692"/>
                    </a:lnTo>
                    <a:lnTo>
                      <a:pt x="4615" y="17692"/>
                    </a:lnTo>
                    <a:lnTo>
                      <a:pt x="3077" y="16923"/>
                    </a:lnTo>
                    <a:lnTo>
                      <a:pt x="3077" y="16154"/>
                    </a:lnTo>
                    <a:lnTo>
                      <a:pt x="2308" y="16154"/>
                    </a:lnTo>
                    <a:lnTo>
                      <a:pt x="2308" y="14615"/>
                    </a:lnTo>
                    <a:lnTo>
                      <a:pt x="1538" y="13846"/>
                    </a:lnTo>
                    <a:lnTo>
                      <a:pt x="1538" y="12308"/>
                    </a:lnTo>
                    <a:lnTo>
                      <a:pt x="1538" y="11538"/>
                    </a:lnTo>
                    <a:lnTo>
                      <a:pt x="1538" y="10769"/>
                    </a:lnTo>
                    <a:lnTo>
                      <a:pt x="0" y="9231"/>
                    </a:lnTo>
                    <a:lnTo>
                      <a:pt x="1538" y="9231"/>
                    </a:lnTo>
                    <a:lnTo>
                      <a:pt x="1538" y="8462"/>
                    </a:lnTo>
                    <a:lnTo>
                      <a:pt x="1538" y="7692"/>
                    </a:lnTo>
                    <a:lnTo>
                      <a:pt x="1538" y="6154"/>
                    </a:lnTo>
                    <a:lnTo>
                      <a:pt x="2308" y="5385"/>
                    </a:lnTo>
                    <a:lnTo>
                      <a:pt x="2308" y="4615"/>
                    </a:lnTo>
                    <a:lnTo>
                      <a:pt x="3077" y="4615"/>
                    </a:lnTo>
                    <a:lnTo>
                      <a:pt x="3077" y="3077"/>
                    </a:lnTo>
                    <a:lnTo>
                      <a:pt x="3077" y="2308"/>
                    </a:lnTo>
                    <a:lnTo>
                      <a:pt x="4615" y="2308"/>
                    </a:lnTo>
                    <a:lnTo>
                      <a:pt x="5385" y="2308"/>
                    </a:lnTo>
                    <a:lnTo>
                      <a:pt x="5385" y="1538"/>
                    </a:lnTo>
                    <a:lnTo>
                      <a:pt x="6154" y="1538"/>
                    </a:lnTo>
                    <a:lnTo>
                      <a:pt x="7692" y="1538"/>
                    </a:lnTo>
                    <a:lnTo>
                      <a:pt x="8462" y="1538"/>
                    </a:lnTo>
                    <a:lnTo>
                      <a:pt x="9231" y="1538"/>
                    </a:lnTo>
                    <a:lnTo>
                      <a:pt x="9231" y="0"/>
                    </a:lnTo>
                    <a:lnTo>
                      <a:pt x="10769" y="1538"/>
                    </a:lnTo>
                    <a:lnTo>
                      <a:pt x="11538" y="1538"/>
                    </a:lnTo>
                    <a:lnTo>
                      <a:pt x="12308" y="1538"/>
                    </a:lnTo>
                    <a:lnTo>
                      <a:pt x="13846" y="1538"/>
                    </a:lnTo>
                    <a:lnTo>
                      <a:pt x="14615" y="1538"/>
                    </a:lnTo>
                    <a:lnTo>
                      <a:pt x="16154" y="2308"/>
                    </a:lnTo>
                    <a:lnTo>
                      <a:pt x="16923" y="2308"/>
                    </a:lnTo>
                    <a:lnTo>
                      <a:pt x="17692" y="3077"/>
                    </a:lnTo>
                    <a:lnTo>
                      <a:pt x="17692" y="4615"/>
                    </a:lnTo>
                    <a:lnTo>
                      <a:pt x="19231" y="5385"/>
                    </a:lnTo>
                    <a:lnTo>
                      <a:pt x="19231" y="6154"/>
                    </a:lnTo>
                    <a:lnTo>
                      <a:pt x="19231" y="7692"/>
                    </a:lnTo>
                    <a:lnTo>
                      <a:pt x="19231" y="8462"/>
                    </a:lnTo>
                    <a:lnTo>
                      <a:pt x="19231" y="9231"/>
                    </a:lnTo>
                    <a:lnTo>
                      <a:pt x="19231" y="10769"/>
                    </a:lnTo>
                    <a:lnTo>
                      <a:pt x="19231" y="11538"/>
                    </a:lnTo>
                    <a:lnTo>
                      <a:pt x="19231" y="12308"/>
                    </a:lnTo>
                    <a:lnTo>
                      <a:pt x="19231" y="13846"/>
                    </a:lnTo>
                    <a:lnTo>
                      <a:pt x="19231" y="14615"/>
                    </a:lnTo>
                    <a:lnTo>
                      <a:pt x="17692" y="16154"/>
                    </a:lnTo>
                    <a:lnTo>
                      <a:pt x="17692" y="16923"/>
                    </a:lnTo>
                    <a:lnTo>
                      <a:pt x="16923" y="16923"/>
                    </a:lnTo>
                    <a:lnTo>
                      <a:pt x="16923" y="17692"/>
                    </a:lnTo>
                    <a:lnTo>
                      <a:pt x="16154" y="17692"/>
                    </a:lnTo>
                    <a:lnTo>
                      <a:pt x="14615" y="19231"/>
                    </a:lnTo>
                    <a:lnTo>
                      <a:pt x="13846" y="19231"/>
                    </a:lnTo>
                    <a:lnTo>
                      <a:pt x="12308" y="19231"/>
                    </a:lnTo>
                    <a:lnTo>
                      <a:pt x="11538" y="19231"/>
                    </a:lnTo>
                    <a:lnTo>
                      <a:pt x="10769" y="19231"/>
                    </a:lnTo>
                    <a:lnTo>
                      <a:pt x="9231" y="19231"/>
                    </a:lnTo>
                    <a:close/>
                  </a:path>
                </a:pathLst>
              </a:custGeom>
              <a:solidFill>
                <a:srgbClr val="0000FF"/>
              </a:solidFill>
              <a:ln w="12065">
                <a:solidFill>
                  <a:srgbClr val="0000FF"/>
                </a:solidFill>
                <a:round/>
                <a:headEnd/>
                <a:tailEnd/>
              </a:ln>
            </p:spPr>
            <p:txBody>
              <a:bodyPr/>
              <a:lstStyle/>
              <a:p>
                <a:endParaRPr lang="en-US"/>
              </a:p>
            </p:txBody>
          </p:sp>
        </p:grpSp>
      </p:grpSp>
      <p:sp>
        <p:nvSpPr>
          <p:cNvPr id="339151" name="Rectangle 207"/>
          <p:cNvSpPr>
            <a:spLocks noChangeArrowheads="1"/>
          </p:cNvSpPr>
          <p:nvPr/>
        </p:nvSpPr>
        <p:spPr bwMode="auto">
          <a:xfrm>
            <a:off x="6650038" y="3940175"/>
            <a:ext cx="325437" cy="427038"/>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US" sz="2000" b="1">
                <a:solidFill>
                  <a:srgbClr val="000066"/>
                </a:solidFill>
                <a:latin typeface="Times New Roman" pitchFamily="18" charset="0"/>
              </a:rPr>
              <a:t>+</a:t>
            </a:r>
            <a:endParaRPr lang="en-ZA" sz="2000" b="1">
              <a:solidFill>
                <a:srgbClr val="000066"/>
              </a:solidFill>
              <a:latin typeface="Times New Roman" pitchFamily="18" charset="0"/>
            </a:endParaRPr>
          </a:p>
        </p:txBody>
      </p:sp>
      <p:sp>
        <p:nvSpPr>
          <p:cNvPr id="339152" name="Rectangle 208"/>
          <p:cNvSpPr>
            <a:spLocks noChangeArrowheads="1"/>
          </p:cNvSpPr>
          <p:nvPr/>
        </p:nvSpPr>
        <p:spPr bwMode="auto">
          <a:xfrm>
            <a:off x="6667500" y="3016250"/>
            <a:ext cx="307975" cy="427038"/>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US" sz="2000" b="1">
                <a:solidFill>
                  <a:srgbClr val="000066"/>
                </a:solidFill>
                <a:latin typeface="Times New Roman" pitchFamily="18" charset="0"/>
                <a:cs typeface="Times New Roman" pitchFamily="18" charset="0"/>
              </a:rPr>
              <a:t>–</a:t>
            </a:r>
          </a:p>
        </p:txBody>
      </p:sp>
      <p:sp>
        <p:nvSpPr>
          <p:cNvPr id="339172" name="Rectangle 228"/>
          <p:cNvSpPr>
            <a:spLocks noChangeArrowheads="1"/>
          </p:cNvSpPr>
          <p:nvPr/>
        </p:nvSpPr>
        <p:spPr bwMode="auto">
          <a:xfrm>
            <a:off x="1587500" y="5529263"/>
            <a:ext cx="1289050" cy="722312"/>
          </a:xfrm>
          <a:prstGeom prst="rect">
            <a:avLst/>
          </a:prstGeom>
          <a:noFill/>
          <a:ln w="25400" algn="ctr">
            <a:solidFill>
              <a:srgbClr val="000080"/>
            </a:solidFill>
            <a:miter lim="800000"/>
            <a:headEnd/>
            <a:tailEnd/>
          </a:ln>
        </p:spPr>
        <p:txBody>
          <a:bodyPr wrap="none" lIns="90000" tIns="46800" rIns="90000" bIns="46800" anchor="ctr"/>
          <a:lstStyle/>
          <a:p>
            <a:pPr>
              <a:lnSpc>
                <a:spcPct val="110000"/>
              </a:lnSpc>
            </a:pPr>
            <a:endParaRPr lang="en-GB"/>
          </a:p>
        </p:txBody>
      </p:sp>
      <p:sp>
        <p:nvSpPr>
          <p:cNvPr id="339173" name="Rectangle 229"/>
          <p:cNvSpPr>
            <a:spLocks noChangeArrowheads="1"/>
          </p:cNvSpPr>
          <p:nvPr/>
        </p:nvSpPr>
        <p:spPr bwMode="auto">
          <a:xfrm>
            <a:off x="0" y="2249488"/>
            <a:ext cx="5792788" cy="1296987"/>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Atoms are ionised and accelerated before passing through the crossed fields of a </a:t>
            </a:r>
            <a:r>
              <a:rPr lang="en-ZA">
                <a:solidFill>
                  <a:srgbClr val="FF0000"/>
                </a:solidFill>
              </a:rPr>
              <a:t>velocity selector</a:t>
            </a:r>
            <a:r>
              <a:rPr lang="en-ZA">
                <a:solidFill>
                  <a:srgbClr val="000066"/>
                </a:solidFill>
              </a:rPr>
              <a:t>.</a:t>
            </a:r>
          </a:p>
        </p:txBody>
      </p:sp>
      <p:sp>
        <p:nvSpPr>
          <p:cNvPr id="339175" name="Freeform 231"/>
          <p:cNvSpPr>
            <a:spLocks/>
          </p:cNvSpPr>
          <p:nvPr/>
        </p:nvSpPr>
        <p:spPr bwMode="auto">
          <a:xfrm>
            <a:off x="5981700" y="3775075"/>
            <a:ext cx="585788" cy="690563"/>
          </a:xfrm>
          <a:custGeom>
            <a:avLst/>
            <a:gdLst>
              <a:gd name="T0" fmla="*/ 2147483647 w 369"/>
              <a:gd name="T1" fmla="*/ 0 h 435"/>
              <a:gd name="T2" fmla="*/ 0 w 369"/>
              <a:gd name="T3" fmla="*/ 2147483647 h 435"/>
              <a:gd name="T4" fmla="*/ 0 60000 65536"/>
              <a:gd name="T5" fmla="*/ 0 60000 65536"/>
              <a:gd name="T6" fmla="*/ 0 w 369"/>
              <a:gd name="T7" fmla="*/ 0 h 435"/>
              <a:gd name="T8" fmla="*/ 369 w 369"/>
              <a:gd name="T9" fmla="*/ 435 h 435"/>
            </a:gdLst>
            <a:ahLst/>
            <a:cxnLst>
              <a:cxn ang="T4">
                <a:pos x="T0" y="T1"/>
              </a:cxn>
              <a:cxn ang="T5">
                <a:pos x="T2" y="T3"/>
              </a:cxn>
            </a:cxnLst>
            <a:rect l="T6" t="T7" r="T8" b="T9"/>
            <a:pathLst>
              <a:path w="369" h="435">
                <a:moveTo>
                  <a:pt x="369" y="0"/>
                </a:moveTo>
                <a:cubicBezTo>
                  <a:pt x="357" y="240"/>
                  <a:pt x="226" y="409"/>
                  <a:pt x="0" y="435"/>
                </a:cubicBezTo>
              </a:path>
            </a:pathLst>
          </a:custGeom>
          <a:noFill/>
          <a:ln w="12700">
            <a:solidFill>
              <a:srgbClr val="000066"/>
            </a:solidFill>
            <a:round/>
            <a:headEnd type="arrow" w="lg" len="lg"/>
            <a:tailEnd type="none" w="lg" len="lg"/>
          </a:ln>
        </p:spPr>
        <p:txBody>
          <a:bodyPr lIns="90000" tIns="46800" rIns="90000" bIns="46800"/>
          <a:lstStyle/>
          <a:p>
            <a:endParaRPr lang="en-US"/>
          </a:p>
        </p:txBody>
      </p:sp>
      <p:sp>
        <p:nvSpPr>
          <p:cNvPr id="339176" name="Freeform 232"/>
          <p:cNvSpPr>
            <a:spLocks/>
          </p:cNvSpPr>
          <p:nvPr/>
        </p:nvSpPr>
        <p:spPr bwMode="auto">
          <a:xfrm>
            <a:off x="6457950" y="5403850"/>
            <a:ext cx="825500" cy="344488"/>
          </a:xfrm>
          <a:custGeom>
            <a:avLst/>
            <a:gdLst>
              <a:gd name="T0" fmla="*/ 2147483647 w 520"/>
              <a:gd name="T1" fmla="*/ 0 h 217"/>
              <a:gd name="T2" fmla="*/ 0 w 520"/>
              <a:gd name="T3" fmla="*/ 2147483647 h 217"/>
              <a:gd name="T4" fmla="*/ 0 60000 65536"/>
              <a:gd name="T5" fmla="*/ 0 60000 65536"/>
              <a:gd name="T6" fmla="*/ 0 w 520"/>
              <a:gd name="T7" fmla="*/ 0 h 217"/>
              <a:gd name="T8" fmla="*/ 520 w 520"/>
              <a:gd name="T9" fmla="*/ 217 h 217"/>
            </a:gdLst>
            <a:ahLst/>
            <a:cxnLst>
              <a:cxn ang="T4">
                <a:pos x="T0" y="T1"/>
              </a:cxn>
              <a:cxn ang="T5">
                <a:pos x="T2" y="T3"/>
              </a:cxn>
            </a:cxnLst>
            <a:rect l="T6" t="T7" r="T8" b="T9"/>
            <a:pathLst>
              <a:path w="520" h="217">
                <a:moveTo>
                  <a:pt x="520" y="0"/>
                </a:moveTo>
                <a:cubicBezTo>
                  <a:pt x="140" y="16"/>
                  <a:pt x="396" y="208"/>
                  <a:pt x="0" y="217"/>
                </a:cubicBezTo>
              </a:path>
            </a:pathLst>
          </a:custGeom>
          <a:noFill/>
          <a:ln w="12700">
            <a:solidFill>
              <a:srgbClr val="000066"/>
            </a:solidFill>
            <a:round/>
            <a:headEnd type="arrow" w="lg" len="lg"/>
            <a:tailEnd type="none" w="lg" len="lg"/>
          </a:ln>
        </p:spPr>
        <p:txBody>
          <a:bodyPr lIns="90000" tIns="46800" rIns="90000" bIns="46800"/>
          <a:lstStyle/>
          <a:p>
            <a:endParaRPr lang="en-US"/>
          </a:p>
        </p:txBody>
      </p:sp>
      <p:sp>
        <p:nvSpPr>
          <p:cNvPr id="338983" name="Rectangle 235"/>
          <p:cNvSpPr>
            <a:spLocks noChangeArrowheads="1"/>
          </p:cNvSpPr>
          <p:nvPr/>
        </p:nvSpPr>
        <p:spPr bwMode="auto">
          <a:xfrm>
            <a:off x="6018213" y="3684588"/>
            <a:ext cx="69850" cy="96837"/>
          </a:xfrm>
          <a:prstGeom prst="rect">
            <a:avLst/>
          </a:prstGeom>
          <a:solidFill>
            <a:srgbClr val="EBEBFF"/>
          </a:solidFill>
          <a:ln w="12700">
            <a:noFill/>
            <a:miter lim="800000"/>
            <a:headEnd/>
            <a:tailEnd/>
          </a:ln>
        </p:spPr>
        <p:txBody>
          <a:bodyPr/>
          <a:lstStyle/>
          <a:p>
            <a:pPr>
              <a:lnSpc>
                <a:spcPct val="110000"/>
              </a:lnSpc>
            </a:pPr>
            <a:endParaRPr lang="en-GB"/>
          </a:p>
        </p:txBody>
      </p:sp>
      <p:sp>
        <p:nvSpPr>
          <p:cNvPr id="338984" name="Rectangle 236"/>
          <p:cNvSpPr>
            <a:spLocks noChangeArrowheads="1"/>
          </p:cNvSpPr>
          <p:nvPr/>
        </p:nvSpPr>
        <p:spPr bwMode="auto">
          <a:xfrm>
            <a:off x="7259638" y="3676650"/>
            <a:ext cx="69850" cy="119063"/>
          </a:xfrm>
          <a:prstGeom prst="rect">
            <a:avLst/>
          </a:prstGeom>
          <a:solidFill>
            <a:srgbClr val="EBEBFF"/>
          </a:solidFill>
          <a:ln w="12700">
            <a:noFill/>
            <a:miter lim="800000"/>
            <a:headEnd/>
            <a:tailEnd/>
          </a:ln>
        </p:spPr>
        <p:txBody>
          <a:bodyPr/>
          <a:lstStyle/>
          <a:p>
            <a:pPr>
              <a:lnSpc>
                <a:spcPct val="110000"/>
              </a:lnSpc>
            </a:pPr>
            <a:endParaRPr lang="en-GB"/>
          </a:p>
        </p:txBody>
      </p:sp>
      <p:sp>
        <p:nvSpPr>
          <p:cNvPr id="339135" name="Freeform 191"/>
          <p:cNvSpPr>
            <a:spLocks/>
          </p:cNvSpPr>
          <p:nvPr/>
        </p:nvSpPr>
        <p:spPr bwMode="auto">
          <a:xfrm>
            <a:off x="7294563" y="3740150"/>
            <a:ext cx="1477962" cy="2274888"/>
          </a:xfrm>
          <a:custGeom>
            <a:avLst/>
            <a:gdLst>
              <a:gd name="T0" fmla="*/ 0 w 1410"/>
              <a:gd name="T1" fmla="*/ 0 h 2152"/>
              <a:gd name="T2" fmla="*/ 2147483647 w 1410"/>
              <a:gd name="T3" fmla="*/ 2147483647 h 2152"/>
              <a:gd name="T4" fmla="*/ 0 60000 65536"/>
              <a:gd name="T5" fmla="*/ 0 60000 65536"/>
              <a:gd name="T6" fmla="*/ 0 w 1410"/>
              <a:gd name="T7" fmla="*/ 0 h 2152"/>
              <a:gd name="T8" fmla="*/ 1410 w 1410"/>
              <a:gd name="T9" fmla="*/ 2152 h 2152"/>
            </a:gdLst>
            <a:ahLst/>
            <a:cxnLst>
              <a:cxn ang="T4">
                <a:pos x="T0" y="T1"/>
              </a:cxn>
              <a:cxn ang="T5">
                <a:pos x="T2" y="T3"/>
              </a:cxn>
            </a:cxnLst>
            <a:rect l="T6" t="T7" r="T8" b="T9"/>
            <a:pathLst>
              <a:path w="1410" h="2152">
                <a:moveTo>
                  <a:pt x="0" y="0"/>
                </a:moveTo>
                <a:cubicBezTo>
                  <a:pt x="1410" y="0"/>
                  <a:pt x="1410" y="2152"/>
                  <a:pt x="45" y="2152"/>
                </a:cubicBezTo>
              </a:path>
            </a:pathLst>
          </a:custGeom>
          <a:noFill/>
          <a:ln w="25400">
            <a:solidFill>
              <a:srgbClr val="3366FF"/>
            </a:solidFill>
            <a:round/>
            <a:headEnd/>
            <a:tailEnd type="triangle" w="lg" len="lg"/>
          </a:ln>
        </p:spPr>
        <p:txBody>
          <a:bodyPr lIns="90000" tIns="46800" rIns="90000" bIns="46800"/>
          <a:lstStyle/>
          <a:p>
            <a:endParaRPr lang="en-US"/>
          </a:p>
        </p:txBody>
      </p:sp>
      <p:sp>
        <p:nvSpPr>
          <p:cNvPr id="339136" name="Freeform 192"/>
          <p:cNvSpPr>
            <a:spLocks/>
          </p:cNvSpPr>
          <p:nvPr/>
        </p:nvSpPr>
        <p:spPr bwMode="auto">
          <a:xfrm>
            <a:off x="7294563" y="3740150"/>
            <a:ext cx="1195387" cy="1839913"/>
          </a:xfrm>
          <a:custGeom>
            <a:avLst/>
            <a:gdLst>
              <a:gd name="T0" fmla="*/ 0 w 1410"/>
              <a:gd name="T1" fmla="*/ 0 h 2152"/>
              <a:gd name="T2" fmla="*/ 2147483647 w 1410"/>
              <a:gd name="T3" fmla="*/ 2147483647 h 2152"/>
              <a:gd name="T4" fmla="*/ 0 60000 65536"/>
              <a:gd name="T5" fmla="*/ 0 60000 65536"/>
              <a:gd name="T6" fmla="*/ 0 w 1410"/>
              <a:gd name="T7" fmla="*/ 0 h 2152"/>
              <a:gd name="T8" fmla="*/ 1410 w 1410"/>
              <a:gd name="T9" fmla="*/ 2152 h 2152"/>
            </a:gdLst>
            <a:ahLst/>
            <a:cxnLst>
              <a:cxn ang="T4">
                <a:pos x="T0" y="T1"/>
              </a:cxn>
              <a:cxn ang="T5">
                <a:pos x="T2" y="T3"/>
              </a:cxn>
            </a:cxnLst>
            <a:rect l="T6" t="T7" r="T8" b="T9"/>
            <a:pathLst>
              <a:path w="1410" h="2152">
                <a:moveTo>
                  <a:pt x="0" y="0"/>
                </a:moveTo>
                <a:cubicBezTo>
                  <a:pt x="1410" y="0"/>
                  <a:pt x="1410" y="2152"/>
                  <a:pt x="45" y="2152"/>
                </a:cubicBezTo>
              </a:path>
            </a:pathLst>
          </a:custGeom>
          <a:noFill/>
          <a:ln w="25400">
            <a:solidFill>
              <a:srgbClr val="3366FF"/>
            </a:solidFill>
            <a:round/>
            <a:headEnd/>
            <a:tailEnd type="triangle" w="lg" len="lg"/>
          </a:ln>
        </p:spPr>
        <p:txBody>
          <a:bodyPr lIns="90000" tIns="46800" rIns="90000" bIns="46800"/>
          <a:lstStyle/>
          <a:p>
            <a:endParaRPr lang="en-US"/>
          </a:p>
        </p:txBody>
      </p:sp>
      <p:sp>
        <p:nvSpPr>
          <p:cNvPr id="339183" name="Line 239"/>
          <p:cNvSpPr>
            <a:spLocks noChangeShapeType="1"/>
          </p:cNvSpPr>
          <p:nvPr/>
        </p:nvSpPr>
        <p:spPr bwMode="auto">
          <a:xfrm>
            <a:off x="5276850" y="3740150"/>
            <a:ext cx="530225" cy="0"/>
          </a:xfrm>
          <a:prstGeom prst="line">
            <a:avLst/>
          </a:prstGeom>
          <a:noFill/>
          <a:ln w="25400">
            <a:solidFill>
              <a:srgbClr val="3366FF"/>
            </a:solidFill>
            <a:round/>
            <a:headEnd/>
            <a:tailEnd type="triangle" w="lg" len="lg"/>
          </a:ln>
        </p:spPr>
        <p:txBody>
          <a:bodyPr lIns="90000" tIns="46800" rIns="90000" bIns="46800"/>
          <a:lstStyle/>
          <a:p>
            <a:endParaRPr lang="en-US"/>
          </a:p>
        </p:txBody>
      </p:sp>
      <p:sp>
        <p:nvSpPr>
          <p:cNvPr id="339184" name="Line 240"/>
          <p:cNvSpPr>
            <a:spLocks noChangeShapeType="1"/>
          </p:cNvSpPr>
          <p:nvPr/>
        </p:nvSpPr>
        <p:spPr bwMode="auto">
          <a:xfrm>
            <a:off x="5746750" y="3740150"/>
            <a:ext cx="1584325" cy="0"/>
          </a:xfrm>
          <a:prstGeom prst="line">
            <a:avLst/>
          </a:prstGeom>
          <a:noFill/>
          <a:ln w="25400">
            <a:solidFill>
              <a:srgbClr val="3366FF"/>
            </a:solidFill>
            <a:round/>
            <a:headEnd/>
            <a:tailEnd type="none" w="lg" len="lg"/>
          </a:ln>
        </p:spPr>
        <p:txBody>
          <a:bodyPr lIns="90000" tIns="46800" rIns="90000" bIns="46800"/>
          <a:lstStyle/>
          <a:p>
            <a:endParaRPr lang="en-US"/>
          </a:p>
        </p:txBody>
      </p:sp>
      <p:grpSp>
        <p:nvGrpSpPr>
          <p:cNvPr id="339174" name="Group 230"/>
          <p:cNvGrpSpPr>
            <a:grpSpLocks/>
          </p:cNvGrpSpPr>
          <p:nvPr/>
        </p:nvGrpSpPr>
        <p:grpSpPr bwMode="auto">
          <a:xfrm>
            <a:off x="6100763" y="3175000"/>
            <a:ext cx="1136650" cy="1104900"/>
            <a:chOff x="3812" y="2016"/>
            <a:chExt cx="726" cy="762"/>
          </a:xfrm>
        </p:grpSpPr>
        <p:sp>
          <p:nvSpPr>
            <p:cNvPr id="339014" name="Line 205"/>
            <p:cNvSpPr>
              <a:spLocks noChangeShapeType="1"/>
            </p:cNvSpPr>
            <p:nvPr/>
          </p:nvSpPr>
          <p:spPr bwMode="auto">
            <a:xfrm flipV="1">
              <a:off x="4179" y="2570"/>
              <a:ext cx="0" cy="208"/>
            </a:xfrm>
            <a:prstGeom prst="line">
              <a:avLst/>
            </a:prstGeom>
            <a:noFill/>
            <a:ln w="22225">
              <a:solidFill>
                <a:schemeClr val="tx1"/>
              </a:solidFill>
              <a:round/>
              <a:headEnd/>
              <a:tailEnd type="none" w="lg" len="lg"/>
            </a:ln>
          </p:spPr>
          <p:txBody>
            <a:bodyPr lIns="90000" tIns="46800" rIns="90000" bIns="46800"/>
            <a:lstStyle/>
            <a:p>
              <a:endParaRPr lang="en-US"/>
            </a:p>
          </p:txBody>
        </p:sp>
        <p:sp>
          <p:nvSpPr>
            <p:cNvPr id="339015" name="Line 206"/>
            <p:cNvSpPr>
              <a:spLocks noChangeShapeType="1"/>
            </p:cNvSpPr>
            <p:nvPr/>
          </p:nvSpPr>
          <p:spPr bwMode="auto">
            <a:xfrm flipV="1">
              <a:off x="4179" y="2016"/>
              <a:ext cx="0" cy="213"/>
            </a:xfrm>
            <a:prstGeom prst="line">
              <a:avLst/>
            </a:prstGeom>
            <a:noFill/>
            <a:ln w="22225">
              <a:solidFill>
                <a:schemeClr val="tx1"/>
              </a:solidFill>
              <a:round/>
              <a:headEnd/>
              <a:tailEnd type="none" w="lg" len="lg"/>
            </a:ln>
          </p:spPr>
          <p:txBody>
            <a:bodyPr wrap="none" lIns="90000" tIns="46800" rIns="90000" bIns="46800" anchor="ctr"/>
            <a:lstStyle/>
            <a:p>
              <a:endParaRPr lang="en-US"/>
            </a:p>
          </p:txBody>
        </p:sp>
        <p:grpSp>
          <p:nvGrpSpPr>
            <p:cNvPr id="339016" name="Group 227"/>
            <p:cNvGrpSpPr>
              <a:grpSpLocks/>
            </p:cNvGrpSpPr>
            <p:nvPr/>
          </p:nvGrpSpPr>
          <p:grpSpPr bwMode="auto">
            <a:xfrm flipV="1">
              <a:off x="3812" y="2233"/>
              <a:ext cx="726" cy="340"/>
              <a:chOff x="3471" y="1907"/>
              <a:chExt cx="726" cy="340"/>
            </a:xfrm>
          </p:grpSpPr>
          <p:grpSp>
            <p:nvGrpSpPr>
              <p:cNvPr id="339017" name="Group 209"/>
              <p:cNvGrpSpPr>
                <a:grpSpLocks/>
              </p:cNvGrpSpPr>
              <p:nvPr/>
            </p:nvGrpSpPr>
            <p:grpSpPr bwMode="auto">
              <a:xfrm>
                <a:off x="3484" y="1907"/>
                <a:ext cx="2" cy="337"/>
                <a:chOff x="1099" y="2745"/>
                <a:chExt cx="2" cy="414"/>
              </a:xfrm>
            </p:grpSpPr>
            <p:sp>
              <p:nvSpPr>
                <p:cNvPr id="339032" name="Line 210"/>
                <p:cNvSpPr>
                  <a:spLocks noChangeShapeType="1"/>
                </p:cNvSpPr>
                <p:nvPr/>
              </p:nvSpPr>
              <p:spPr bwMode="auto">
                <a:xfrm>
                  <a:off x="1101" y="2745"/>
                  <a:ext cx="0" cy="414"/>
                </a:xfrm>
                <a:prstGeom prst="line">
                  <a:avLst/>
                </a:prstGeom>
                <a:noFill/>
                <a:ln w="15875">
                  <a:solidFill>
                    <a:srgbClr val="FF327D"/>
                  </a:solidFill>
                  <a:round/>
                  <a:headEnd/>
                  <a:tailEnd type="none" w="lg" len="lg"/>
                </a:ln>
              </p:spPr>
              <p:txBody>
                <a:bodyPr lIns="90000" tIns="46800" rIns="90000" bIns="46800">
                  <a:spAutoFit/>
                </a:bodyPr>
                <a:lstStyle/>
                <a:p>
                  <a:endParaRPr lang="en-US"/>
                </a:p>
              </p:txBody>
            </p:sp>
            <p:sp>
              <p:nvSpPr>
                <p:cNvPr id="339033" name="Line 211"/>
                <p:cNvSpPr>
                  <a:spLocks noChangeShapeType="1"/>
                </p:cNvSpPr>
                <p:nvPr/>
              </p:nvSpPr>
              <p:spPr bwMode="auto">
                <a:xfrm>
                  <a:off x="1099" y="2963"/>
                  <a:ext cx="0" cy="58"/>
                </a:xfrm>
                <a:prstGeom prst="line">
                  <a:avLst/>
                </a:prstGeom>
                <a:noFill/>
                <a:ln w="15875">
                  <a:solidFill>
                    <a:srgbClr val="FF327D"/>
                  </a:solidFill>
                  <a:round/>
                  <a:headEnd/>
                  <a:tailEnd type="stealth" w="lg" len="lg"/>
                </a:ln>
              </p:spPr>
              <p:txBody>
                <a:bodyPr lIns="90000" tIns="46800" rIns="90000" bIns="46800">
                  <a:spAutoFit/>
                </a:bodyPr>
                <a:lstStyle/>
                <a:p>
                  <a:endParaRPr lang="en-US"/>
                </a:p>
              </p:txBody>
            </p:sp>
          </p:grpSp>
          <p:grpSp>
            <p:nvGrpSpPr>
              <p:cNvPr id="339018" name="Group 212"/>
              <p:cNvGrpSpPr>
                <a:grpSpLocks/>
              </p:cNvGrpSpPr>
              <p:nvPr/>
            </p:nvGrpSpPr>
            <p:grpSpPr bwMode="auto">
              <a:xfrm>
                <a:off x="3658" y="1907"/>
                <a:ext cx="2" cy="337"/>
                <a:chOff x="1099" y="2745"/>
                <a:chExt cx="2" cy="414"/>
              </a:xfrm>
            </p:grpSpPr>
            <p:sp>
              <p:nvSpPr>
                <p:cNvPr id="339030" name="Line 213"/>
                <p:cNvSpPr>
                  <a:spLocks noChangeShapeType="1"/>
                </p:cNvSpPr>
                <p:nvPr/>
              </p:nvSpPr>
              <p:spPr bwMode="auto">
                <a:xfrm>
                  <a:off x="1101" y="2745"/>
                  <a:ext cx="0" cy="414"/>
                </a:xfrm>
                <a:prstGeom prst="line">
                  <a:avLst/>
                </a:prstGeom>
                <a:noFill/>
                <a:ln w="15875">
                  <a:solidFill>
                    <a:srgbClr val="FF327D"/>
                  </a:solidFill>
                  <a:round/>
                  <a:headEnd/>
                  <a:tailEnd type="none" w="lg" len="lg"/>
                </a:ln>
              </p:spPr>
              <p:txBody>
                <a:bodyPr lIns="90000" tIns="46800" rIns="90000" bIns="46800">
                  <a:spAutoFit/>
                </a:bodyPr>
                <a:lstStyle/>
                <a:p>
                  <a:endParaRPr lang="en-US"/>
                </a:p>
              </p:txBody>
            </p:sp>
            <p:sp>
              <p:nvSpPr>
                <p:cNvPr id="339031" name="Line 214"/>
                <p:cNvSpPr>
                  <a:spLocks noChangeShapeType="1"/>
                </p:cNvSpPr>
                <p:nvPr/>
              </p:nvSpPr>
              <p:spPr bwMode="auto">
                <a:xfrm>
                  <a:off x="1099" y="2963"/>
                  <a:ext cx="0" cy="58"/>
                </a:xfrm>
                <a:prstGeom prst="line">
                  <a:avLst/>
                </a:prstGeom>
                <a:noFill/>
                <a:ln w="15875">
                  <a:solidFill>
                    <a:srgbClr val="FF327D"/>
                  </a:solidFill>
                  <a:round/>
                  <a:headEnd/>
                  <a:tailEnd type="stealth" w="lg" len="lg"/>
                </a:ln>
              </p:spPr>
              <p:txBody>
                <a:bodyPr lIns="90000" tIns="46800" rIns="90000" bIns="46800">
                  <a:spAutoFit/>
                </a:bodyPr>
                <a:lstStyle/>
                <a:p>
                  <a:endParaRPr lang="en-US"/>
                </a:p>
              </p:txBody>
            </p:sp>
          </p:grpSp>
          <p:grpSp>
            <p:nvGrpSpPr>
              <p:cNvPr id="339019" name="Group 215"/>
              <p:cNvGrpSpPr>
                <a:grpSpLocks/>
              </p:cNvGrpSpPr>
              <p:nvPr/>
            </p:nvGrpSpPr>
            <p:grpSpPr bwMode="auto">
              <a:xfrm>
                <a:off x="3832" y="1907"/>
                <a:ext cx="2" cy="337"/>
                <a:chOff x="1099" y="2745"/>
                <a:chExt cx="2" cy="414"/>
              </a:xfrm>
            </p:grpSpPr>
            <p:sp>
              <p:nvSpPr>
                <p:cNvPr id="339028" name="Line 216"/>
                <p:cNvSpPr>
                  <a:spLocks noChangeShapeType="1"/>
                </p:cNvSpPr>
                <p:nvPr/>
              </p:nvSpPr>
              <p:spPr bwMode="auto">
                <a:xfrm>
                  <a:off x="1101" y="2745"/>
                  <a:ext cx="0" cy="414"/>
                </a:xfrm>
                <a:prstGeom prst="line">
                  <a:avLst/>
                </a:prstGeom>
                <a:noFill/>
                <a:ln w="15875">
                  <a:solidFill>
                    <a:srgbClr val="FF327D"/>
                  </a:solidFill>
                  <a:round/>
                  <a:headEnd/>
                  <a:tailEnd type="none" w="lg" len="lg"/>
                </a:ln>
              </p:spPr>
              <p:txBody>
                <a:bodyPr lIns="90000" tIns="46800" rIns="90000" bIns="46800">
                  <a:spAutoFit/>
                </a:bodyPr>
                <a:lstStyle/>
                <a:p>
                  <a:endParaRPr lang="en-US"/>
                </a:p>
              </p:txBody>
            </p:sp>
            <p:sp>
              <p:nvSpPr>
                <p:cNvPr id="339029" name="Line 217"/>
                <p:cNvSpPr>
                  <a:spLocks noChangeShapeType="1"/>
                </p:cNvSpPr>
                <p:nvPr/>
              </p:nvSpPr>
              <p:spPr bwMode="auto">
                <a:xfrm>
                  <a:off x="1099" y="2963"/>
                  <a:ext cx="0" cy="58"/>
                </a:xfrm>
                <a:prstGeom prst="line">
                  <a:avLst/>
                </a:prstGeom>
                <a:noFill/>
                <a:ln w="15875">
                  <a:solidFill>
                    <a:srgbClr val="FF327D"/>
                  </a:solidFill>
                  <a:round/>
                  <a:headEnd/>
                  <a:tailEnd type="stealth" w="lg" len="lg"/>
                </a:ln>
              </p:spPr>
              <p:txBody>
                <a:bodyPr lIns="90000" tIns="46800" rIns="90000" bIns="46800">
                  <a:spAutoFit/>
                </a:bodyPr>
                <a:lstStyle/>
                <a:p>
                  <a:endParaRPr lang="en-US"/>
                </a:p>
              </p:txBody>
            </p:sp>
          </p:grpSp>
          <p:grpSp>
            <p:nvGrpSpPr>
              <p:cNvPr id="339020" name="Group 218"/>
              <p:cNvGrpSpPr>
                <a:grpSpLocks/>
              </p:cNvGrpSpPr>
              <p:nvPr/>
            </p:nvGrpSpPr>
            <p:grpSpPr bwMode="auto">
              <a:xfrm>
                <a:off x="4006" y="1907"/>
                <a:ext cx="2" cy="337"/>
                <a:chOff x="1099" y="2745"/>
                <a:chExt cx="2" cy="414"/>
              </a:xfrm>
            </p:grpSpPr>
            <p:sp>
              <p:nvSpPr>
                <p:cNvPr id="339026" name="Line 219"/>
                <p:cNvSpPr>
                  <a:spLocks noChangeShapeType="1"/>
                </p:cNvSpPr>
                <p:nvPr/>
              </p:nvSpPr>
              <p:spPr bwMode="auto">
                <a:xfrm>
                  <a:off x="1101" y="2745"/>
                  <a:ext cx="0" cy="414"/>
                </a:xfrm>
                <a:prstGeom prst="line">
                  <a:avLst/>
                </a:prstGeom>
                <a:noFill/>
                <a:ln w="15875">
                  <a:solidFill>
                    <a:srgbClr val="FF327D"/>
                  </a:solidFill>
                  <a:round/>
                  <a:headEnd/>
                  <a:tailEnd type="none" w="lg" len="lg"/>
                </a:ln>
              </p:spPr>
              <p:txBody>
                <a:bodyPr lIns="90000" tIns="46800" rIns="90000" bIns="46800">
                  <a:spAutoFit/>
                </a:bodyPr>
                <a:lstStyle/>
                <a:p>
                  <a:endParaRPr lang="en-US"/>
                </a:p>
              </p:txBody>
            </p:sp>
            <p:sp>
              <p:nvSpPr>
                <p:cNvPr id="339027" name="Line 220"/>
                <p:cNvSpPr>
                  <a:spLocks noChangeShapeType="1"/>
                </p:cNvSpPr>
                <p:nvPr/>
              </p:nvSpPr>
              <p:spPr bwMode="auto">
                <a:xfrm>
                  <a:off x="1099" y="2963"/>
                  <a:ext cx="0" cy="58"/>
                </a:xfrm>
                <a:prstGeom prst="line">
                  <a:avLst/>
                </a:prstGeom>
                <a:noFill/>
                <a:ln w="15875">
                  <a:solidFill>
                    <a:srgbClr val="FF327D"/>
                  </a:solidFill>
                  <a:round/>
                  <a:headEnd/>
                  <a:tailEnd type="stealth" w="lg" len="lg"/>
                </a:ln>
              </p:spPr>
              <p:txBody>
                <a:bodyPr lIns="90000" tIns="46800" rIns="90000" bIns="46800">
                  <a:spAutoFit/>
                </a:bodyPr>
                <a:lstStyle/>
                <a:p>
                  <a:endParaRPr lang="en-US"/>
                </a:p>
              </p:txBody>
            </p:sp>
          </p:grpSp>
          <p:grpSp>
            <p:nvGrpSpPr>
              <p:cNvPr id="339021" name="Group 221"/>
              <p:cNvGrpSpPr>
                <a:grpSpLocks/>
              </p:cNvGrpSpPr>
              <p:nvPr/>
            </p:nvGrpSpPr>
            <p:grpSpPr bwMode="auto">
              <a:xfrm>
                <a:off x="4180" y="1907"/>
                <a:ext cx="2" cy="337"/>
                <a:chOff x="1099" y="2745"/>
                <a:chExt cx="2" cy="414"/>
              </a:xfrm>
            </p:grpSpPr>
            <p:sp>
              <p:nvSpPr>
                <p:cNvPr id="339024" name="Line 222"/>
                <p:cNvSpPr>
                  <a:spLocks noChangeShapeType="1"/>
                </p:cNvSpPr>
                <p:nvPr/>
              </p:nvSpPr>
              <p:spPr bwMode="auto">
                <a:xfrm>
                  <a:off x="1101" y="2745"/>
                  <a:ext cx="0" cy="414"/>
                </a:xfrm>
                <a:prstGeom prst="line">
                  <a:avLst/>
                </a:prstGeom>
                <a:noFill/>
                <a:ln w="15875">
                  <a:solidFill>
                    <a:srgbClr val="FF327D"/>
                  </a:solidFill>
                  <a:round/>
                  <a:headEnd/>
                  <a:tailEnd type="none" w="lg" len="lg"/>
                </a:ln>
              </p:spPr>
              <p:txBody>
                <a:bodyPr lIns="90000" tIns="46800" rIns="90000" bIns="46800">
                  <a:spAutoFit/>
                </a:bodyPr>
                <a:lstStyle/>
                <a:p>
                  <a:endParaRPr lang="en-US"/>
                </a:p>
              </p:txBody>
            </p:sp>
            <p:sp>
              <p:nvSpPr>
                <p:cNvPr id="339025" name="Line 223"/>
                <p:cNvSpPr>
                  <a:spLocks noChangeShapeType="1"/>
                </p:cNvSpPr>
                <p:nvPr/>
              </p:nvSpPr>
              <p:spPr bwMode="auto">
                <a:xfrm>
                  <a:off x="1099" y="2963"/>
                  <a:ext cx="0" cy="58"/>
                </a:xfrm>
                <a:prstGeom prst="line">
                  <a:avLst/>
                </a:prstGeom>
                <a:noFill/>
                <a:ln w="15875">
                  <a:solidFill>
                    <a:srgbClr val="FF327D"/>
                  </a:solidFill>
                  <a:round/>
                  <a:headEnd/>
                  <a:tailEnd type="stealth" w="lg" len="lg"/>
                </a:ln>
              </p:spPr>
              <p:txBody>
                <a:bodyPr lIns="90000" tIns="46800" rIns="90000" bIns="46800">
                  <a:spAutoFit/>
                </a:bodyPr>
                <a:lstStyle/>
                <a:p>
                  <a:endParaRPr lang="en-US"/>
                </a:p>
              </p:txBody>
            </p:sp>
          </p:grpSp>
          <p:sp>
            <p:nvSpPr>
              <p:cNvPr id="339022" name="Line 224"/>
              <p:cNvSpPr>
                <a:spLocks noChangeShapeType="1"/>
              </p:cNvSpPr>
              <p:nvPr/>
            </p:nvSpPr>
            <p:spPr bwMode="auto">
              <a:xfrm>
                <a:off x="3471" y="1907"/>
                <a:ext cx="726" cy="0"/>
              </a:xfrm>
              <a:prstGeom prst="line">
                <a:avLst/>
              </a:prstGeom>
              <a:noFill/>
              <a:ln w="22225">
                <a:solidFill>
                  <a:schemeClr val="tx1"/>
                </a:solidFill>
                <a:round/>
                <a:headEnd/>
                <a:tailEnd type="none" w="lg" len="lg"/>
              </a:ln>
            </p:spPr>
            <p:txBody>
              <a:bodyPr lIns="90000" tIns="46800" rIns="90000" bIns="46800"/>
              <a:lstStyle/>
              <a:p>
                <a:endParaRPr lang="en-US"/>
              </a:p>
            </p:txBody>
          </p:sp>
          <p:sp>
            <p:nvSpPr>
              <p:cNvPr id="339023" name="Line 225"/>
              <p:cNvSpPr>
                <a:spLocks noChangeShapeType="1"/>
              </p:cNvSpPr>
              <p:nvPr/>
            </p:nvSpPr>
            <p:spPr bwMode="auto">
              <a:xfrm>
                <a:off x="3471" y="2247"/>
                <a:ext cx="726" cy="0"/>
              </a:xfrm>
              <a:prstGeom prst="line">
                <a:avLst/>
              </a:prstGeom>
              <a:noFill/>
              <a:ln w="22225">
                <a:solidFill>
                  <a:schemeClr val="tx1"/>
                </a:solidFill>
                <a:round/>
                <a:headEnd/>
                <a:tailEnd type="none" w="lg" len="lg"/>
              </a:ln>
            </p:spPr>
            <p:txBody>
              <a:bodyPr lIns="90000" tIns="46800" rIns="90000" bIns="46800"/>
              <a:lstStyle/>
              <a:p>
                <a:endParaRPr lang="en-US"/>
              </a:p>
            </p:txBody>
          </p:sp>
        </p:grpSp>
      </p:grpSp>
      <p:sp>
        <p:nvSpPr>
          <p:cNvPr id="339188" name="Rectangle 244"/>
          <p:cNvSpPr>
            <a:spLocks noChangeArrowheads="1"/>
          </p:cNvSpPr>
          <p:nvPr/>
        </p:nvSpPr>
        <p:spPr bwMode="auto">
          <a:xfrm>
            <a:off x="7632700" y="4659313"/>
            <a:ext cx="339725" cy="360362"/>
          </a:xfrm>
          <a:prstGeom prst="rect">
            <a:avLst/>
          </a:prstGeom>
          <a:noFill/>
          <a:ln w="12700" algn="ctr">
            <a:noFill/>
            <a:miter lim="800000"/>
            <a:headEnd/>
            <a:tailEnd type="none" w="lg" len="lg"/>
          </a:ln>
        </p:spPr>
        <p:txBody>
          <a:bodyPr wrap="none" lIns="90000" tIns="46800" rIns="90000" bIns="46800">
            <a:spAutoFit/>
          </a:bodyPr>
          <a:lstStyle/>
          <a:p>
            <a:pPr>
              <a:lnSpc>
                <a:spcPct val="110000"/>
              </a:lnSpc>
            </a:pPr>
            <a:r>
              <a:rPr lang="en-ZA" sz="1600" b="1" i="1">
                <a:solidFill>
                  <a:srgbClr val="000066"/>
                </a:solidFill>
                <a:latin typeface="Times New Roman" pitchFamily="18" charset="0"/>
              </a:rPr>
              <a:t>m</a:t>
            </a:r>
          </a:p>
        </p:txBody>
      </p:sp>
      <p:sp>
        <p:nvSpPr>
          <p:cNvPr id="339189" name="Rectangle 245"/>
          <p:cNvSpPr>
            <a:spLocks noChangeArrowheads="1"/>
          </p:cNvSpPr>
          <p:nvPr/>
        </p:nvSpPr>
        <p:spPr bwMode="auto">
          <a:xfrm>
            <a:off x="7651750" y="4959350"/>
            <a:ext cx="398463" cy="460375"/>
          </a:xfrm>
          <a:prstGeom prst="rect">
            <a:avLst/>
          </a:prstGeom>
          <a:noFill/>
          <a:ln w="12700" algn="ctr">
            <a:noFill/>
            <a:miter lim="800000"/>
            <a:headEnd/>
            <a:tailEnd type="none" w="lg" len="lg"/>
          </a:ln>
        </p:spPr>
        <p:txBody>
          <a:bodyPr wrap="none" lIns="90000" tIns="46800" rIns="90000" bIns="46800">
            <a:spAutoFit/>
          </a:bodyPr>
          <a:lstStyle/>
          <a:p>
            <a:pPr>
              <a:lnSpc>
                <a:spcPct val="110000"/>
              </a:lnSpc>
            </a:pPr>
            <a:r>
              <a:rPr lang="en-ZA" sz="2200" b="1" i="1">
                <a:solidFill>
                  <a:srgbClr val="000066"/>
                </a:solidFill>
                <a:latin typeface="Times New Roman" pitchFamily="18" charset="0"/>
              </a:rPr>
              <a:t>m</a:t>
            </a:r>
          </a:p>
        </p:txBody>
      </p:sp>
      <p:sp>
        <p:nvSpPr>
          <p:cNvPr id="339190" name="Rectangle 246"/>
          <p:cNvSpPr>
            <a:spLocks noChangeArrowheads="1"/>
          </p:cNvSpPr>
          <p:nvPr/>
        </p:nvSpPr>
        <p:spPr bwMode="auto">
          <a:xfrm>
            <a:off x="7677150" y="5334000"/>
            <a:ext cx="457200" cy="561975"/>
          </a:xfrm>
          <a:prstGeom prst="rect">
            <a:avLst/>
          </a:prstGeom>
          <a:noFill/>
          <a:ln w="12700" algn="ctr">
            <a:noFill/>
            <a:miter lim="800000"/>
            <a:headEnd/>
            <a:tailEnd type="none" w="lg" len="lg"/>
          </a:ln>
        </p:spPr>
        <p:txBody>
          <a:bodyPr wrap="none" lIns="90000" tIns="46800" rIns="90000" bIns="46800">
            <a:spAutoFit/>
          </a:bodyPr>
          <a:lstStyle/>
          <a:p>
            <a:pPr>
              <a:lnSpc>
                <a:spcPct val="110000"/>
              </a:lnSpc>
            </a:pPr>
            <a:r>
              <a:rPr lang="en-ZA" sz="2800" b="1" i="1">
                <a:solidFill>
                  <a:srgbClr val="000066"/>
                </a:solidFill>
                <a:latin typeface="Times New Roman" pitchFamily="18" charset="0"/>
              </a:rPr>
              <a:t>m</a:t>
            </a:r>
          </a:p>
        </p:txBody>
      </p:sp>
      <p:sp>
        <p:nvSpPr>
          <p:cNvPr id="339191" name="Oval 247"/>
          <p:cNvSpPr>
            <a:spLocks noChangeAspect="1" noChangeArrowheads="1"/>
          </p:cNvSpPr>
          <p:nvPr/>
        </p:nvSpPr>
        <p:spPr bwMode="auto">
          <a:xfrm>
            <a:off x="5191125" y="3687763"/>
            <a:ext cx="98425" cy="98425"/>
          </a:xfrm>
          <a:prstGeom prst="ellipse">
            <a:avLst/>
          </a:prstGeom>
          <a:gradFill rotWithShape="1">
            <a:gsLst>
              <a:gs pos="0">
                <a:srgbClr val="FFFFFF"/>
              </a:gs>
              <a:gs pos="100000">
                <a:srgbClr val="FF0000"/>
              </a:gs>
            </a:gsLst>
            <a:path path="shape">
              <a:fillToRect l="50000" t="50000" r="50000" b="50000"/>
            </a:path>
          </a:gradFill>
          <a:ln w="9525">
            <a:solidFill>
              <a:srgbClr val="000000"/>
            </a:solidFill>
            <a:round/>
            <a:headEnd/>
            <a:tailEnd/>
          </a:ln>
        </p:spPr>
        <p:txBody>
          <a:bodyPr/>
          <a:lstStyle/>
          <a:p>
            <a:pPr>
              <a:lnSpc>
                <a:spcPct val="110000"/>
              </a:lnSpc>
            </a:pPr>
            <a:endParaRPr lang="en-GB"/>
          </a:p>
        </p:txBody>
      </p:sp>
      <p:grpSp>
        <p:nvGrpSpPr>
          <p:cNvPr id="339192" name="Group 248"/>
          <p:cNvGrpSpPr>
            <a:grpSpLocks/>
          </p:cNvGrpSpPr>
          <p:nvPr/>
        </p:nvGrpSpPr>
        <p:grpSpPr bwMode="auto">
          <a:xfrm flipH="1">
            <a:off x="7129463" y="5105400"/>
            <a:ext cx="133350" cy="157163"/>
            <a:chOff x="3201" y="2898"/>
            <a:chExt cx="84" cy="99"/>
          </a:xfrm>
        </p:grpSpPr>
        <p:sp>
          <p:nvSpPr>
            <p:cNvPr id="339011" name="Line 249"/>
            <p:cNvSpPr>
              <a:spLocks noChangeShapeType="1"/>
            </p:cNvSpPr>
            <p:nvPr/>
          </p:nvSpPr>
          <p:spPr bwMode="auto">
            <a:xfrm flipV="1">
              <a:off x="3204" y="2898"/>
              <a:ext cx="36" cy="36"/>
            </a:xfrm>
            <a:prstGeom prst="line">
              <a:avLst/>
            </a:prstGeom>
            <a:noFill/>
            <a:ln w="12700">
              <a:solidFill>
                <a:schemeClr val="tx1"/>
              </a:solidFill>
              <a:round/>
              <a:headEnd/>
              <a:tailEnd type="none" w="lg" len="lg"/>
            </a:ln>
          </p:spPr>
          <p:txBody>
            <a:bodyPr lIns="90000" tIns="46800" rIns="90000" bIns="46800"/>
            <a:lstStyle/>
            <a:p>
              <a:endParaRPr lang="en-US"/>
            </a:p>
          </p:txBody>
        </p:sp>
        <p:sp>
          <p:nvSpPr>
            <p:cNvPr id="339012" name="Line 250"/>
            <p:cNvSpPr>
              <a:spLocks noChangeShapeType="1"/>
            </p:cNvSpPr>
            <p:nvPr/>
          </p:nvSpPr>
          <p:spPr bwMode="auto">
            <a:xfrm flipV="1">
              <a:off x="3219" y="2946"/>
              <a:ext cx="66" cy="3"/>
            </a:xfrm>
            <a:prstGeom prst="line">
              <a:avLst/>
            </a:prstGeom>
            <a:noFill/>
            <a:ln w="12700">
              <a:solidFill>
                <a:schemeClr val="tx1"/>
              </a:solidFill>
              <a:round/>
              <a:headEnd/>
              <a:tailEnd type="none" w="lg" len="lg"/>
            </a:ln>
          </p:spPr>
          <p:txBody>
            <a:bodyPr lIns="90000" tIns="46800" rIns="90000" bIns="46800"/>
            <a:lstStyle/>
            <a:p>
              <a:endParaRPr lang="en-US"/>
            </a:p>
          </p:txBody>
        </p:sp>
        <p:sp>
          <p:nvSpPr>
            <p:cNvPr id="339013" name="Line 251"/>
            <p:cNvSpPr>
              <a:spLocks noChangeShapeType="1"/>
            </p:cNvSpPr>
            <p:nvPr/>
          </p:nvSpPr>
          <p:spPr bwMode="auto">
            <a:xfrm>
              <a:off x="3201" y="2979"/>
              <a:ext cx="42" cy="18"/>
            </a:xfrm>
            <a:prstGeom prst="line">
              <a:avLst/>
            </a:prstGeom>
            <a:noFill/>
            <a:ln w="12700">
              <a:solidFill>
                <a:schemeClr val="tx1"/>
              </a:solidFill>
              <a:round/>
              <a:headEnd/>
              <a:tailEnd type="none" w="lg" len="lg"/>
            </a:ln>
          </p:spPr>
          <p:txBody>
            <a:bodyPr lIns="90000" tIns="46800" rIns="90000" bIns="46800"/>
            <a:lstStyle/>
            <a:p>
              <a:endParaRPr lang="en-US"/>
            </a:p>
          </p:txBody>
        </p:sp>
      </p:grpSp>
      <p:sp>
        <p:nvSpPr>
          <p:cNvPr id="339196" name="Rectangle 252"/>
          <p:cNvSpPr>
            <a:spLocks noChangeArrowheads="1"/>
          </p:cNvSpPr>
          <p:nvPr/>
        </p:nvSpPr>
        <p:spPr bwMode="auto">
          <a:xfrm>
            <a:off x="109538" y="4822825"/>
            <a:ext cx="2493962" cy="460375"/>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sz="2200">
                <a:solidFill>
                  <a:srgbClr val="000066"/>
                </a:solidFill>
              </a:rPr>
              <a:t>In the dee…</a:t>
            </a:r>
          </a:p>
        </p:txBody>
      </p:sp>
      <p:sp>
        <p:nvSpPr>
          <p:cNvPr id="339197" name="Oval 253"/>
          <p:cNvSpPr>
            <a:spLocks noChangeAspect="1" noChangeArrowheads="1"/>
          </p:cNvSpPr>
          <p:nvPr/>
        </p:nvSpPr>
        <p:spPr bwMode="auto">
          <a:xfrm>
            <a:off x="5191125" y="3687763"/>
            <a:ext cx="98425" cy="98425"/>
          </a:xfrm>
          <a:prstGeom prst="ellipse">
            <a:avLst/>
          </a:prstGeom>
          <a:gradFill rotWithShape="1">
            <a:gsLst>
              <a:gs pos="0">
                <a:srgbClr val="FFFFFF"/>
              </a:gs>
              <a:gs pos="100000">
                <a:srgbClr val="FF0000"/>
              </a:gs>
            </a:gsLst>
            <a:path path="shape">
              <a:fillToRect l="50000" t="50000" r="50000" b="50000"/>
            </a:path>
          </a:gradFill>
          <a:ln w="9525">
            <a:solidFill>
              <a:srgbClr val="000000"/>
            </a:solidFill>
            <a:round/>
            <a:headEnd/>
            <a:tailEnd/>
          </a:ln>
        </p:spPr>
        <p:txBody>
          <a:bodyPr/>
          <a:lstStyle/>
          <a:p>
            <a:pPr>
              <a:lnSpc>
                <a:spcPct val="110000"/>
              </a:lnSpc>
            </a:pPr>
            <a:endParaRPr lang="en-GB"/>
          </a:p>
        </p:txBody>
      </p:sp>
      <p:sp>
        <p:nvSpPr>
          <p:cNvPr id="339198" name="Oval 254"/>
          <p:cNvSpPr>
            <a:spLocks noChangeAspect="1" noChangeArrowheads="1"/>
          </p:cNvSpPr>
          <p:nvPr/>
        </p:nvSpPr>
        <p:spPr bwMode="auto">
          <a:xfrm>
            <a:off x="5191125" y="3687763"/>
            <a:ext cx="98425" cy="98425"/>
          </a:xfrm>
          <a:prstGeom prst="ellipse">
            <a:avLst/>
          </a:prstGeom>
          <a:gradFill rotWithShape="1">
            <a:gsLst>
              <a:gs pos="0">
                <a:srgbClr val="FFFFFF"/>
              </a:gs>
              <a:gs pos="100000">
                <a:srgbClr val="FF0000"/>
              </a:gs>
            </a:gsLst>
            <a:path path="shape">
              <a:fillToRect l="50000" t="50000" r="50000" b="50000"/>
            </a:path>
          </a:gradFill>
          <a:ln w="9525">
            <a:solidFill>
              <a:srgbClr val="000000"/>
            </a:solidFill>
            <a:round/>
            <a:headEnd/>
            <a:tailEnd/>
          </a:ln>
        </p:spPr>
        <p:txBody>
          <a:bodyPr/>
          <a:lstStyle/>
          <a:p>
            <a:pPr>
              <a:lnSpc>
                <a:spcPct val="110000"/>
              </a:lnSpc>
            </a:pPr>
            <a:endParaRPr lang="en-GB"/>
          </a:p>
        </p:txBody>
      </p:sp>
      <p:grpSp>
        <p:nvGrpSpPr>
          <p:cNvPr id="339212" name="Group 268"/>
          <p:cNvGrpSpPr>
            <a:grpSpLocks/>
          </p:cNvGrpSpPr>
          <p:nvPr/>
        </p:nvGrpSpPr>
        <p:grpSpPr bwMode="auto">
          <a:xfrm>
            <a:off x="7413625" y="3713163"/>
            <a:ext cx="349250" cy="1490662"/>
            <a:chOff x="4670" y="2339"/>
            <a:chExt cx="220" cy="939"/>
          </a:xfrm>
        </p:grpSpPr>
        <p:sp>
          <p:nvSpPr>
            <p:cNvPr id="339008" name="Text Box 256"/>
            <p:cNvSpPr txBox="1">
              <a:spLocks noChangeArrowheads="1"/>
            </p:cNvSpPr>
            <p:nvPr/>
          </p:nvSpPr>
          <p:spPr bwMode="auto">
            <a:xfrm>
              <a:off x="4670" y="2744"/>
              <a:ext cx="220" cy="194"/>
            </a:xfrm>
            <a:prstGeom prst="rect">
              <a:avLst/>
            </a:prstGeom>
            <a:noFill/>
            <a:ln w="9525">
              <a:noFill/>
              <a:miter lim="800000"/>
              <a:headEnd/>
              <a:tailEnd/>
            </a:ln>
          </p:spPr>
          <p:txBody>
            <a:bodyPr lIns="0" tIns="0" rIns="0" bIns="0"/>
            <a:lstStyle/>
            <a:p>
              <a:pPr algn="ctr">
                <a:lnSpc>
                  <a:spcPct val="110000"/>
                </a:lnSpc>
              </a:pPr>
              <a:r>
                <a:rPr lang="en-US" altLang="ko-KR" sz="1800" b="1">
                  <a:solidFill>
                    <a:srgbClr val="000066"/>
                  </a:solidFill>
                  <a:latin typeface="Times New Roman" pitchFamily="18" charset="0"/>
                  <a:ea typeface="굴림" pitchFamily="34" charset="-127"/>
                </a:rPr>
                <a:t>2</a:t>
              </a:r>
              <a:r>
                <a:rPr lang="en-US" altLang="ko-KR" sz="1800" b="1" i="1">
                  <a:solidFill>
                    <a:srgbClr val="000066"/>
                  </a:solidFill>
                  <a:latin typeface="Times New Roman" pitchFamily="18" charset="0"/>
                  <a:ea typeface="굴림" pitchFamily="34" charset="-127"/>
                </a:rPr>
                <a:t>r</a:t>
              </a:r>
              <a:endParaRPr lang="en-ZA" sz="1800">
                <a:solidFill>
                  <a:srgbClr val="000066"/>
                </a:solidFill>
              </a:endParaRPr>
            </a:p>
          </p:txBody>
        </p:sp>
        <p:sp>
          <p:nvSpPr>
            <p:cNvPr id="339009" name="Line 257"/>
            <p:cNvSpPr>
              <a:spLocks noChangeShapeType="1"/>
            </p:cNvSpPr>
            <p:nvPr/>
          </p:nvSpPr>
          <p:spPr bwMode="auto">
            <a:xfrm rot="5400000" flipH="1" flipV="1">
              <a:off x="4598" y="3107"/>
              <a:ext cx="342" cy="0"/>
            </a:xfrm>
            <a:prstGeom prst="line">
              <a:avLst/>
            </a:prstGeom>
            <a:noFill/>
            <a:ln w="9525">
              <a:solidFill>
                <a:srgbClr val="000000"/>
              </a:solidFill>
              <a:round/>
              <a:headEnd type="arrow" w="lg" len="lg"/>
              <a:tailEnd type="none" w="sm" len="med"/>
            </a:ln>
          </p:spPr>
          <p:txBody>
            <a:bodyPr/>
            <a:lstStyle/>
            <a:p>
              <a:endParaRPr lang="en-US"/>
            </a:p>
          </p:txBody>
        </p:sp>
        <p:sp>
          <p:nvSpPr>
            <p:cNvPr id="339010" name="Line 258"/>
            <p:cNvSpPr>
              <a:spLocks noChangeShapeType="1"/>
            </p:cNvSpPr>
            <p:nvPr/>
          </p:nvSpPr>
          <p:spPr bwMode="auto">
            <a:xfrm rot="5400000" flipV="1">
              <a:off x="4555" y="2553"/>
              <a:ext cx="427" cy="0"/>
            </a:xfrm>
            <a:prstGeom prst="line">
              <a:avLst/>
            </a:prstGeom>
            <a:noFill/>
            <a:ln w="9525">
              <a:solidFill>
                <a:srgbClr val="000000"/>
              </a:solidFill>
              <a:round/>
              <a:headEnd type="arrow" w="lg" len="lg"/>
              <a:tailEnd type="none" w="sm" len="med"/>
            </a:ln>
          </p:spPr>
          <p:txBody>
            <a:bodyPr/>
            <a:lstStyle/>
            <a:p>
              <a:endParaRPr lang="en-US"/>
            </a:p>
          </p:txBody>
        </p:sp>
      </p:grpSp>
      <p:grpSp>
        <p:nvGrpSpPr>
          <p:cNvPr id="339204" name="Group 260"/>
          <p:cNvGrpSpPr>
            <a:grpSpLocks/>
          </p:cNvGrpSpPr>
          <p:nvPr/>
        </p:nvGrpSpPr>
        <p:grpSpPr bwMode="auto">
          <a:xfrm flipH="1">
            <a:off x="7129463" y="5483225"/>
            <a:ext cx="133350" cy="157163"/>
            <a:chOff x="3201" y="2898"/>
            <a:chExt cx="84" cy="99"/>
          </a:xfrm>
        </p:grpSpPr>
        <p:sp>
          <p:nvSpPr>
            <p:cNvPr id="339005" name="Line 261"/>
            <p:cNvSpPr>
              <a:spLocks noChangeShapeType="1"/>
            </p:cNvSpPr>
            <p:nvPr/>
          </p:nvSpPr>
          <p:spPr bwMode="auto">
            <a:xfrm flipV="1">
              <a:off x="3204" y="2898"/>
              <a:ext cx="36" cy="36"/>
            </a:xfrm>
            <a:prstGeom prst="line">
              <a:avLst/>
            </a:prstGeom>
            <a:noFill/>
            <a:ln w="12700">
              <a:solidFill>
                <a:schemeClr val="tx1"/>
              </a:solidFill>
              <a:round/>
              <a:headEnd/>
              <a:tailEnd type="none" w="lg" len="lg"/>
            </a:ln>
          </p:spPr>
          <p:txBody>
            <a:bodyPr lIns="90000" tIns="46800" rIns="90000" bIns="46800"/>
            <a:lstStyle/>
            <a:p>
              <a:endParaRPr lang="en-US"/>
            </a:p>
          </p:txBody>
        </p:sp>
        <p:sp>
          <p:nvSpPr>
            <p:cNvPr id="339006" name="Line 262"/>
            <p:cNvSpPr>
              <a:spLocks noChangeShapeType="1"/>
            </p:cNvSpPr>
            <p:nvPr/>
          </p:nvSpPr>
          <p:spPr bwMode="auto">
            <a:xfrm flipV="1">
              <a:off x="3219" y="2946"/>
              <a:ext cx="66" cy="3"/>
            </a:xfrm>
            <a:prstGeom prst="line">
              <a:avLst/>
            </a:prstGeom>
            <a:noFill/>
            <a:ln w="12700">
              <a:solidFill>
                <a:schemeClr val="tx1"/>
              </a:solidFill>
              <a:round/>
              <a:headEnd/>
              <a:tailEnd type="none" w="lg" len="lg"/>
            </a:ln>
          </p:spPr>
          <p:txBody>
            <a:bodyPr lIns="90000" tIns="46800" rIns="90000" bIns="46800"/>
            <a:lstStyle/>
            <a:p>
              <a:endParaRPr lang="en-US"/>
            </a:p>
          </p:txBody>
        </p:sp>
        <p:sp>
          <p:nvSpPr>
            <p:cNvPr id="339007" name="Line 263"/>
            <p:cNvSpPr>
              <a:spLocks noChangeShapeType="1"/>
            </p:cNvSpPr>
            <p:nvPr/>
          </p:nvSpPr>
          <p:spPr bwMode="auto">
            <a:xfrm>
              <a:off x="3201" y="2979"/>
              <a:ext cx="42" cy="18"/>
            </a:xfrm>
            <a:prstGeom prst="line">
              <a:avLst/>
            </a:prstGeom>
            <a:noFill/>
            <a:ln w="12700">
              <a:solidFill>
                <a:schemeClr val="tx1"/>
              </a:solidFill>
              <a:round/>
              <a:headEnd/>
              <a:tailEnd type="none" w="lg" len="lg"/>
            </a:ln>
          </p:spPr>
          <p:txBody>
            <a:bodyPr lIns="90000" tIns="46800" rIns="90000" bIns="46800"/>
            <a:lstStyle/>
            <a:p>
              <a:endParaRPr lang="en-US"/>
            </a:p>
          </p:txBody>
        </p:sp>
      </p:grpSp>
      <p:grpSp>
        <p:nvGrpSpPr>
          <p:cNvPr id="339208" name="Group 264"/>
          <p:cNvGrpSpPr>
            <a:grpSpLocks/>
          </p:cNvGrpSpPr>
          <p:nvPr/>
        </p:nvGrpSpPr>
        <p:grpSpPr bwMode="auto">
          <a:xfrm flipH="1">
            <a:off x="7129463" y="5921375"/>
            <a:ext cx="133350" cy="157163"/>
            <a:chOff x="3201" y="2898"/>
            <a:chExt cx="84" cy="99"/>
          </a:xfrm>
        </p:grpSpPr>
        <p:sp>
          <p:nvSpPr>
            <p:cNvPr id="339002" name="Line 265"/>
            <p:cNvSpPr>
              <a:spLocks noChangeShapeType="1"/>
            </p:cNvSpPr>
            <p:nvPr/>
          </p:nvSpPr>
          <p:spPr bwMode="auto">
            <a:xfrm flipV="1">
              <a:off x="3204" y="2898"/>
              <a:ext cx="36" cy="36"/>
            </a:xfrm>
            <a:prstGeom prst="line">
              <a:avLst/>
            </a:prstGeom>
            <a:noFill/>
            <a:ln w="12700">
              <a:solidFill>
                <a:schemeClr val="tx1"/>
              </a:solidFill>
              <a:round/>
              <a:headEnd/>
              <a:tailEnd type="none" w="lg" len="lg"/>
            </a:ln>
          </p:spPr>
          <p:txBody>
            <a:bodyPr lIns="90000" tIns="46800" rIns="90000" bIns="46800"/>
            <a:lstStyle/>
            <a:p>
              <a:endParaRPr lang="en-US"/>
            </a:p>
          </p:txBody>
        </p:sp>
        <p:sp>
          <p:nvSpPr>
            <p:cNvPr id="339003" name="Line 266"/>
            <p:cNvSpPr>
              <a:spLocks noChangeShapeType="1"/>
            </p:cNvSpPr>
            <p:nvPr/>
          </p:nvSpPr>
          <p:spPr bwMode="auto">
            <a:xfrm flipV="1">
              <a:off x="3219" y="2946"/>
              <a:ext cx="66" cy="3"/>
            </a:xfrm>
            <a:prstGeom prst="line">
              <a:avLst/>
            </a:prstGeom>
            <a:noFill/>
            <a:ln w="12700">
              <a:solidFill>
                <a:schemeClr val="tx1"/>
              </a:solidFill>
              <a:round/>
              <a:headEnd/>
              <a:tailEnd type="none" w="lg" len="lg"/>
            </a:ln>
          </p:spPr>
          <p:txBody>
            <a:bodyPr lIns="90000" tIns="46800" rIns="90000" bIns="46800"/>
            <a:lstStyle/>
            <a:p>
              <a:endParaRPr lang="en-US"/>
            </a:p>
          </p:txBody>
        </p:sp>
        <p:sp>
          <p:nvSpPr>
            <p:cNvPr id="339004" name="Line 267"/>
            <p:cNvSpPr>
              <a:spLocks noChangeShapeType="1"/>
            </p:cNvSpPr>
            <p:nvPr/>
          </p:nvSpPr>
          <p:spPr bwMode="auto">
            <a:xfrm>
              <a:off x="3201" y="2979"/>
              <a:ext cx="42" cy="18"/>
            </a:xfrm>
            <a:prstGeom prst="line">
              <a:avLst/>
            </a:prstGeom>
            <a:noFill/>
            <a:ln w="12700">
              <a:solidFill>
                <a:schemeClr val="tx1"/>
              </a:solidFill>
              <a:round/>
              <a:headEnd/>
              <a:tailEnd type="none" w="lg" len="lg"/>
            </a:ln>
          </p:spPr>
          <p:txBody>
            <a:bodyPr lIns="90000" tIns="46800" rIns="90000" bIns="46800"/>
            <a:lstStyle/>
            <a:p>
              <a:endParaRPr lang="en-US"/>
            </a:p>
          </p:txBody>
        </p:sp>
      </p:grpSp>
      <p:sp>
        <p:nvSpPr>
          <p:cNvPr id="339213" name="Rectangle 269"/>
          <p:cNvSpPr>
            <a:spLocks noChangeArrowheads="1"/>
          </p:cNvSpPr>
          <p:nvPr/>
        </p:nvSpPr>
        <p:spPr bwMode="auto">
          <a:xfrm>
            <a:off x="7283450" y="3316288"/>
            <a:ext cx="304800" cy="460375"/>
          </a:xfrm>
          <a:prstGeom prst="rect">
            <a:avLst/>
          </a:prstGeom>
          <a:noFill/>
          <a:ln w="12700" algn="ctr">
            <a:noFill/>
            <a:miter lim="800000"/>
            <a:headEnd/>
            <a:tailEnd type="none" w="lg" len="lg"/>
          </a:ln>
        </p:spPr>
        <p:txBody>
          <a:bodyPr wrap="none" lIns="90000" tIns="46800" rIns="90000" bIns="46800">
            <a:spAutoFit/>
          </a:bodyPr>
          <a:lstStyle/>
          <a:p>
            <a:pPr>
              <a:lnSpc>
                <a:spcPct val="110000"/>
              </a:lnSpc>
            </a:pPr>
            <a:r>
              <a:rPr lang="en-ZA" sz="2200" b="1" i="1">
                <a:solidFill>
                  <a:srgbClr val="000066"/>
                </a:solidFill>
                <a:latin typeface="Times New Roman" pitchFamily="18" charset="0"/>
              </a:rPr>
              <a:t>v</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917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9191"/>
                                        </p:tgtEl>
                                        <p:attrNameLst>
                                          <p:attrName>style.visibility</p:attrName>
                                        </p:attrNameLst>
                                      </p:cBhvr>
                                      <p:to>
                                        <p:strVal val="visible"/>
                                      </p:to>
                                    </p:set>
                                  </p:childTnLst>
                                </p:cTn>
                              </p:par>
                              <p:par>
                                <p:cTn id="9" presetID="58" presetClass="path" presetSubtype="0" accel="50000" fill="hold" grpId="1" nodeType="withEffect">
                                  <p:stCondLst>
                                    <p:cond delay="0"/>
                                  </p:stCondLst>
                                  <p:childTnLst>
                                    <p:animMotion origin="layout" path="M -0.00017 0.00046 L 0.22483 2.59259E-6 " pathEditMode="relative" rAng="0" ptsTypes="Ff">
                                      <p:cBhvr>
                                        <p:cTn id="10" dur="3000" fill="hold"/>
                                        <p:tgtEl>
                                          <p:spTgt spid="339191"/>
                                        </p:tgtEl>
                                        <p:attrNameLst>
                                          <p:attrName>ppt_x</p:attrName>
                                          <p:attrName>ppt_y</p:attrName>
                                        </p:attrNameLst>
                                      </p:cBhvr>
                                      <p:rCtr x="112" y="0"/>
                                    </p:animMotion>
                                  </p:childTnLst>
                                </p:cTn>
                              </p:par>
                              <p:par>
                                <p:cTn id="11" presetID="10" presetClass="entr" presetSubtype="0" fill="hold" grpId="0" nodeType="withEffect">
                                  <p:stCondLst>
                                    <p:cond delay="0"/>
                                  </p:stCondLst>
                                  <p:childTnLst>
                                    <p:set>
                                      <p:cBhvr>
                                        <p:cTn id="12" dur="1" fill="hold">
                                          <p:stCondLst>
                                            <p:cond delay="0"/>
                                          </p:stCondLst>
                                        </p:cTn>
                                        <p:tgtEl>
                                          <p:spTgt spid="339152"/>
                                        </p:tgtEl>
                                        <p:attrNameLst>
                                          <p:attrName>style.visibility</p:attrName>
                                        </p:attrNameLst>
                                      </p:cBhvr>
                                      <p:to>
                                        <p:strVal val="visible"/>
                                      </p:to>
                                    </p:set>
                                    <p:animEffect transition="in" filter="fade">
                                      <p:cBhvr>
                                        <p:cTn id="13" dur="500"/>
                                        <p:tgtEl>
                                          <p:spTgt spid="33915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39151"/>
                                        </p:tgtEl>
                                        <p:attrNameLst>
                                          <p:attrName>style.visibility</p:attrName>
                                        </p:attrNameLst>
                                      </p:cBhvr>
                                      <p:to>
                                        <p:strVal val="visible"/>
                                      </p:to>
                                    </p:set>
                                    <p:animEffect transition="in" filter="fade">
                                      <p:cBhvr>
                                        <p:cTn id="16" dur="500"/>
                                        <p:tgtEl>
                                          <p:spTgt spid="339151"/>
                                        </p:tgtEl>
                                      </p:cBhvr>
                                    </p:animEffect>
                                  </p:childTnLst>
                                </p:cTn>
                              </p:par>
                              <p:par>
                                <p:cTn id="17" presetID="10" presetClass="entr" presetSubtype="0" fill="hold" nodeType="withEffect">
                                  <p:stCondLst>
                                    <p:cond delay="0"/>
                                  </p:stCondLst>
                                  <p:childTnLst>
                                    <p:set>
                                      <p:cBhvr>
                                        <p:cTn id="18" dur="1" fill="hold">
                                          <p:stCondLst>
                                            <p:cond delay="0"/>
                                          </p:stCondLst>
                                        </p:cTn>
                                        <p:tgtEl>
                                          <p:spTgt spid="339174"/>
                                        </p:tgtEl>
                                        <p:attrNameLst>
                                          <p:attrName>style.visibility</p:attrName>
                                        </p:attrNameLst>
                                      </p:cBhvr>
                                      <p:to>
                                        <p:strVal val="visible"/>
                                      </p:to>
                                    </p:set>
                                    <p:animEffect transition="in" filter="fade">
                                      <p:cBhvr>
                                        <p:cTn id="19" dur="500"/>
                                        <p:tgtEl>
                                          <p:spTgt spid="339174"/>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39175"/>
                                        </p:tgtEl>
                                        <p:attrNameLst>
                                          <p:attrName>style.visibility</p:attrName>
                                        </p:attrNameLst>
                                      </p:cBhvr>
                                      <p:to>
                                        <p:strVal val="visible"/>
                                      </p:to>
                                    </p:set>
                                    <p:animEffect transition="in" filter="wipe(left)">
                                      <p:cBhvr>
                                        <p:cTn id="25" dur="500"/>
                                        <p:tgtEl>
                                          <p:spTgt spid="339175"/>
                                        </p:tgtEl>
                                      </p:cBhvr>
                                    </p:animEffect>
                                  </p:childTnLst>
                                </p:cTn>
                              </p:par>
                            </p:childTnLst>
                          </p:cTn>
                        </p:par>
                        <p:par>
                          <p:cTn id="26" fill="hold">
                            <p:stCondLst>
                              <p:cond delay="3000"/>
                            </p:stCondLst>
                            <p:childTnLst>
                              <p:par>
                                <p:cTn id="27" presetID="10" presetClass="entr" presetSubtype="0" fill="hold" grpId="0" nodeType="afterEffect">
                                  <p:stCondLst>
                                    <p:cond delay="0"/>
                                  </p:stCondLst>
                                  <p:childTnLst>
                                    <p:set>
                                      <p:cBhvr>
                                        <p:cTn id="28" dur="1" fill="hold">
                                          <p:stCondLst>
                                            <p:cond delay="0"/>
                                          </p:stCondLst>
                                        </p:cTn>
                                        <p:tgtEl>
                                          <p:spTgt spid="339183"/>
                                        </p:tgtEl>
                                        <p:attrNameLst>
                                          <p:attrName>style.visibility</p:attrName>
                                        </p:attrNameLst>
                                      </p:cBhvr>
                                      <p:to>
                                        <p:strVal val="visible"/>
                                      </p:to>
                                    </p:set>
                                    <p:animEffect transition="in" filter="fade">
                                      <p:cBhvr>
                                        <p:cTn id="29" dur="1000"/>
                                        <p:tgtEl>
                                          <p:spTgt spid="339183"/>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39184"/>
                                        </p:tgtEl>
                                        <p:attrNameLst>
                                          <p:attrName>style.visibility</p:attrName>
                                        </p:attrNameLst>
                                      </p:cBhvr>
                                      <p:to>
                                        <p:strVal val="visible"/>
                                      </p:to>
                                    </p:set>
                                    <p:animEffect transition="in" filter="fade">
                                      <p:cBhvr>
                                        <p:cTn id="32" dur="1000"/>
                                        <p:tgtEl>
                                          <p:spTgt spid="339184"/>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3894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3895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3894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3921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39196"/>
                                        </p:tgtEl>
                                        <p:attrNameLst>
                                          <p:attrName>style.visibility</p:attrName>
                                        </p:attrNameLst>
                                      </p:cBhvr>
                                      <p:to>
                                        <p:strVal val="visible"/>
                                      </p:to>
                                    </p:set>
                                  </p:childTnLst>
                                </p:cTn>
                              </p:par>
                              <p:par>
                                <p:cTn id="51" presetID="10" presetClass="entr" presetSubtype="0" fill="hold" nodeType="withEffect">
                                  <p:stCondLst>
                                    <p:cond delay="0"/>
                                  </p:stCondLst>
                                  <p:childTnLst>
                                    <p:set>
                                      <p:cBhvr>
                                        <p:cTn id="52" dur="1" fill="hold">
                                          <p:stCondLst>
                                            <p:cond delay="0"/>
                                          </p:stCondLst>
                                        </p:cTn>
                                        <p:tgtEl>
                                          <p:spTgt spid="338951"/>
                                        </p:tgtEl>
                                        <p:attrNameLst>
                                          <p:attrName>style.visibility</p:attrName>
                                        </p:attrNameLst>
                                      </p:cBhvr>
                                      <p:to>
                                        <p:strVal val="visible"/>
                                      </p:to>
                                    </p:set>
                                    <p:animEffect transition="in" filter="fade">
                                      <p:cBhvr>
                                        <p:cTn id="53" dur="1000"/>
                                        <p:tgtEl>
                                          <p:spTgt spid="338951"/>
                                        </p:tgtEl>
                                      </p:cBhvr>
                                    </p:animEffect>
                                  </p:childTnLst>
                                </p:cTn>
                              </p:par>
                              <p:par>
                                <p:cTn id="54" presetID="1" presetClass="path" presetSubtype="0" fill="hold" grpId="2" nodeType="withEffect">
                                  <p:stCondLst>
                                    <p:cond delay="0"/>
                                  </p:stCondLst>
                                  <p:childTnLst>
                                    <p:animMotion origin="layout" path="M 0.22483 2.59259E-6 C 0.27552 -0.00047 0.30399 0.05555 0.30399 0.11157 C 0.30399 0.16736 0.27344 0.21203 0.23073 0.21088 " pathEditMode="relative" rAng="0" ptsTypes="fff">
                                      <p:cBhvr>
                                        <p:cTn id="55" dur="2000" fill="hold"/>
                                        <p:tgtEl>
                                          <p:spTgt spid="339191"/>
                                        </p:tgtEl>
                                        <p:attrNameLst>
                                          <p:attrName>ppt_x</p:attrName>
                                          <p:attrName>ppt_y</p:attrName>
                                        </p:attrNameLst>
                                      </p:cBhvr>
                                      <p:rCtr x="40" y="106"/>
                                    </p:animMotion>
                                  </p:childTnLst>
                                </p:cTn>
                              </p:par>
                            </p:childTnLst>
                          </p:cTn>
                        </p:par>
                        <p:par>
                          <p:cTn id="56" fill="hold">
                            <p:stCondLst>
                              <p:cond delay="2000"/>
                            </p:stCondLst>
                            <p:childTnLst>
                              <p:par>
                                <p:cTn id="57" presetID="1" presetClass="exit" presetSubtype="0" fill="hold" grpId="3" nodeType="afterEffect">
                                  <p:stCondLst>
                                    <p:cond delay="0"/>
                                  </p:stCondLst>
                                  <p:childTnLst>
                                    <p:set>
                                      <p:cBhvr>
                                        <p:cTn id="58" dur="1" fill="hold">
                                          <p:stCondLst>
                                            <p:cond delay="0"/>
                                          </p:stCondLst>
                                        </p:cTn>
                                        <p:tgtEl>
                                          <p:spTgt spid="339191"/>
                                        </p:tgtEl>
                                        <p:attrNameLst>
                                          <p:attrName>style.visibility</p:attrName>
                                        </p:attrNameLst>
                                      </p:cBhvr>
                                      <p:to>
                                        <p:strVal val="hidden"/>
                                      </p:to>
                                    </p:set>
                                  </p:childTnLst>
                                </p:cTn>
                              </p:par>
                              <p:par>
                                <p:cTn id="59" presetID="1" presetClass="entr" presetSubtype="0" fill="hold" grpId="0" nodeType="withEffect">
                                  <p:stCondLst>
                                    <p:cond delay="0"/>
                                  </p:stCondLst>
                                  <p:childTnLst>
                                    <p:set>
                                      <p:cBhvr>
                                        <p:cTn id="60" dur="1" fill="hold">
                                          <p:stCondLst>
                                            <p:cond delay="0"/>
                                          </p:stCondLst>
                                        </p:cTn>
                                        <p:tgtEl>
                                          <p:spTgt spid="4"/>
                                        </p:tgtEl>
                                        <p:attrNameLst>
                                          <p:attrName>style.visibility</p:attrName>
                                        </p:attrNameLst>
                                      </p:cBhvr>
                                      <p:to>
                                        <p:strVal val="visible"/>
                                      </p:to>
                                    </p:set>
                                  </p:childTnLst>
                                </p:cTn>
                              </p:par>
                              <p:par>
                                <p:cTn id="61" presetID="22" presetClass="entr" presetSubtype="8" fill="hold" grpId="0" nodeType="withEffect">
                                  <p:stCondLst>
                                    <p:cond delay="0"/>
                                  </p:stCondLst>
                                  <p:childTnLst>
                                    <p:set>
                                      <p:cBhvr>
                                        <p:cTn id="62" dur="1" fill="hold">
                                          <p:stCondLst>
                                            <p:cond delay="0"/>
                                          </p:stCondLst>
                                        </p:cTn>
                                        <p:tgtEl>
                                          <p:spTgt spid="339176"/>
                                        </p:tgtEl>
                                        <p:attrNameLst>
                                          <p:attrName>style.visibility</p:attrName>
                                        </p:attrNameLst>
                                      </p:cBhvr>
                                      <p:to>
                                        <p:strVal val="visible"/>
                                      </p:to>
                                    </p:set>
                                    <p:animEffect transition="in" filter="wipe(left)">
                                      <p:cBhvr>
                                        <p:cTn id="63" dur="1000"/>
                                        <p:tgtEl>
                                          <p:spTgt spid="339176"/>
                                        </p:tgtEl>
                                      </p:cBhvr>
                                    </p:animEffect>
                                  </p:childTnLst>
                                </p:cTn>
                              </p:par>
                              <p:par>
                                <p:cTn id="64" presetID="1" presetClass="entr" presetSubtype="0" fill="hold" nodeType="withEffect">
                                  <p:stCondLst>
                                    <p:cond delay="0"/>
                                  </p:stCondLst>
                                  <p:childTnLst>
                                    <p:set>
                                      <p:cBhvr>
                                        <p:cTn id="65" dur="1" fill="hold">
                                          <p:stCondLst>
                                            <p:cond delay="0"/>
                                          </p:stCondLst>
                                        </p:cTn>
                                        <p:tgtEl>
                                          <p:spTgt spid="339192"/>
                                        </p:tgtEl>
                                        <p:attrNameLst>
                                          <p:attrName>style.visibility</p:attrName>
                                        </p:attrNameLst>
                                      </p:cBhvr>
                                      <p:to>
                                        <p:strVal val="visible"/>
                                      </p:to>
                                    </p:set>
                                  </p:childTnLst>
                                </p:cTn>
                              </p:par>
                              <p:par>
                                <p:cTn id="66" presetID="10" presetClass="exit" presetSubtype="0" fill="hold" nodeType="withEffect">
                                  <p:stCondLst>
                                    <p:cond delay="0"/>
                                  </p:stCondLst>
                                  <p:childTnLst>
                                    <p:animEffect transition="out" filter="fade">
                                      <p:cBhvr>
                                        <p:cTn id="67" dur="1000"/>
                                        <p:tgtEl>
                                          <p:spTgt spid="339192"/>
                                        </p:tgtEl>
                                      </p:cBhvr>
                                    </p:animEffect>
                                    <p:set>
                                      <p:cBhvr>
                                        <p:cTn id="68" dur="1" fill="hold">
                                          <p:stCondLst>
                                            <p:cond delay="999"/>
                                          </p:stCondLst>
                                        </p:cTn>
                                        <p:tgtEl>
                                          <p:spTgt spid="339192"/>
                                        </p:tgtEl>
                                        <p:attrNameLst>
                                          <p:attrName>style.visibility</p:attrName>
                                        </p:attrNameLst>
                                      </p:cBhvr>
                                      <p:to>
                                        <p:strVal val="hidden"/>
                                      </p:to>
                                    </p:set>
                                  </p:childTnLst>
                                </p:cTn>
                              </p:par>
                              <p:par>
                                <p:cTn id="69" presetID="10" presetClass="entr" presetSubtype="0" fill="hold" nodeType="withEffect">
                                  <p:stCondLst>
                                    <p:cond delay="0"/>
                                  </p:stCondLst>
                                  <p:childTnLst>
                                    <p:set>
                                      <p:cBhvr>
                                        <p:cTn id="70" dur="1" fill="hold">
                                          <p:stCondLst>
                                            <p:cond delay="0"/>
                                          </p:stCondLst>
                                        </p:cTn>
                                        <p:tgtEl>
                                          <p:spTgt spid="339212"/>
                                        </p:tgtEl>
                                        <p:attrNameLst>
                                          <p:attrName>style.visibility</p:attrName>
                                        </p:attrNameLst>
                                      </p:cBhvr>
                                      <p:to>
                                        <p:strVal val="visible"/>
                                      </p:to>
                                    </p:set>
                                    <p:animEffect transition="in" filter="fade">
                                      <p:cBhvr>
                                        <p:cTn id="71" dur="1000"/>
                                        <p:tgtEl>
                                          <p:spTgt spid="339212"/>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339137"/>
                                        </p:tgtEl>
                                        <p:attrNameLst>
                                          <p:attrName>style.visibility</p:attrName>
                                        </p:attrNameLst>
                                      </p:cBhvr>
                                      <p:to>
                                        <p:strVal val="visible"/>
                                      </p:to>
                                    </p:set>
                                    <p:animEffect transition="in" filter="fade">
                                      <p:cBhvr>
                                        <p:cTn id="74" dur="1000"/>
                                        <p:tgtEl>
                                          <p:spTgt spid="339137"/>
                                        </p:tgtEl>
                                      </p:cBhvr>
                                    </p:animEffect>
                                  </p:childTnLst>
                                </p:cTn>
                              </p:par>
                              <p:par>
                                <p:cTn id="75" presetID="10" presetClass="entr" presetSubtype="0" fill="hold" grpId="0" nodeType="withEffect">
                                  <p:stCondLst>
                                    <p:cond delay="500"/>
                                  </p:stCondLst>
                                  <p:childTnLst>
                                    <p:set>
                                      <p:cBhvr>
                                        <p:cTn id="76" dur="1" fill="hold">
                                          <p:stCondLst>
                                            <p:cond delay="0"/>
                                          </p:stCondLst>
                                        </p:cTn>
                                        <p:tgtEl>
                                          <p:spTgt spid="339188"/>
                                        </p:tgtEl>
                                        <p:attrNameLst>
                                          <p:attrName>style.visibility</p:attrName>
                                        </p:attrNameLst>
                                      </p:cBhvr>
                                      <p:to>
                                        <p:strVal val="visible"/>
                                      </p:to>
                                    </p:set>
                                    <p:animEffect transition="in" filter="fade">
                                      <p:cBhvr>
                                        <p:cTn id="77" dur="500"/>
                                        <p:tgtEl>
                                          <p:spTgt spid="339188"/>
                                        </p:tgtEl>
                                      </p:cBhvr>
                                    </p:animEffec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2"/>
                                        </p:tgtEl>
                                        <p:attrNameLst>
                                          <p:attrName>style.visibility</p:attrName>
                                        </p:attrNameLst>
                                      </p:cBhvr>
                                      <p:to>
                                        <p:strVal val="visible"/>
                                      </p:to>
                                    </p:set>
                                  </p:childTnLst>
                                </p:cTn>
                              </p:par>
                              <p:par>
                                <p:cTn id="82" presetID="10" presetClass="entr" presetSubtype="0" fill="hold" nodeType="withEffect">
                                  <p:stCondLst>
                                    <p:cond delay="0"/>
                                  </p:stCondLst>
                                  <p:childTnLst>
                                    <p:set>
                                      <p:cBhvr>
                                        <p:cTn id="83" dur="1" fill="hold">
                                          <p:stCondLst>
                                            <p:cond delay="0"/>
                                          </p:stCondLst>
                                        </p:cTn>
                                        <p:tgtEl>
                                          <p:spTgt spid="338952"/>
                                        </p:tgtEl>
                                        <p:attrNameLst>
                                          <p:attrName>style.visibility</p:attrName>
                                        </p:attrNameLst>
                                      </p:cBhvr>
                                      <p:to>
                                        <p:strVal val="visible"/>
                                      </p:to>
                                    </p:set>
                                    <p:animEffect transition="in" filter="fade">
                                      <p:cBhvr>
                                        <p:cTn id="84" dur="1000"/>
                                        <p:tgtEl>
                                          <p:spTgt spid="338952"/>
                                        </p:tgtEl>
                                      </p:cBhvr>
                                    </p:animEffect>
                                  </p:childTnLst>
                                </p:cTn>
                              </p:par>
                              <p:par>
                                <p:cTn id="85" presetID="9" presetClass="entr" presetSubtype="0" fill="hold" grpId="0" nodeType="withEffect">
                                  <p:stCondLst>
                                    <p:cond delay="1500"/>
                                  </p:stCondLst>
                                  <p:childTnLst>
                                    <p:set>
                                      <p:cBhvr>
                                        <p:cTn id="86" dur="1" fill="hold">
                                          <p:stCondLst>
                                            <p:cond delay="0"/>
                                          </p:stCondLst>
                                        </p:cTn>
                                        <p:tgtEl>
                                          <p:spTgt spid="339172"/>
                                        </p:tgtEl>
                                        <p:attrNameLst>
                                          <p:attrName>style.visibility</p:attrName>
                                        </p:attrNameLst>
                                      </p:cBhvr>
                                      <p:to>
                                        <p:strVal val="visible"/>
                                      </p:to>
                                    </p:set>
                                    <p:animEffect transition="in" filter="dissolve">
                                      <p:cBhvr>
                                        <p:cTn id="87" dur="500"/>
                                        <p:tgtEl>
                                          <p:spTgt spid="339172"/>
                                        </p:tgtEl>
                                      </p:cBhvr>
                                    </p:animEffec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339197"/>
                                        </p:tgtEl>
                                        <p:attrNameLst>
                                          <p:attrName>style.visibility</p:attrName>
                                        </p:attrNameLst>
                                      </p:cBhvr>
                                      <p:to>
                                        <p:strVal val="visible"/>
                                      </p:to>
                                    </p:set>
                                  </p:childTnLst>
                                </p:cTn>
                              </p:par>
                              <p:par>
                                <p:cTn id="92" presetID="58" presetClass="path" presetSubtype="0" accel="50000" fill="hold" grpId="1" nodeType="withEffect">
                                  <p:stCondLst>
                                    <p:cond delay="0"/>
                                  </p:stCondLst>
                                  <p:childTnLst>
                                    <p:animMotion origin="layout" path="M -0.00017 0.00046 L 0.22483 2.59259E-6 C 0.28559 2.59259E-6 0.32326 0.06365 0.32326 0.13541 C 0.32326 0.20717 0.28715 0.26875 0.23056 0.26875 " pathEditMode="relative" rAng="0" ptsTypes="FfsF">
                                      <p:cBhvr>
                                        <p:cTn id="93" dur="3000" fill="hold"/>
                                        <p:tgtEl>
                                          <p:spTgt spid="339197"/>
                                        </p:tgtEl>
                                        <p:attrNameLst>
                                          <p:attrName>ppt_x</p:attrName>
                                          <p:attrName>ppt_y</p:attrName>
                                        </p:attrNameLst>
                                      </p:cBhvr>
                                      <p:rCtr x="162" y="134"/>
                                    </p:animMotion>
                                  </p:childTnLst>
                                </p:cTn>
                              </p:par>
                            </p:childTnLst>
                          </p:cTn>
                        </p:par>
                        <p:par>
                          <p:cTn id="94" fill="hold">
                            <p:stCondLst>
                              <p:cond delay="3000"/>
                            </p:stCondLst>
                            <p:childTnLst>
                              <p:par>
                                <p:cTn id="95" presetID="1" presetClass="exit" presetSubtype="0" fill="hold" grpId="2" nodeType="afterEffect">
                                  <p:stCondLst>
                                    <p:cond delay="0"/>
                                  </p:stCondLst>
                                  <p:childTnLst>
                                    <p:set>
                                      <p:cBhvr>
                                        <p:cTn id="96" dur="1" fill="hold">
                                          <p:stCondLst>
                                            <p:cond delay="0"/>
                                          </p:stCondLst>
                                        </p:cTn>
                                        <p:tgtEl>
                                          <p:spTgt spid="339197"/>
                                        </p:tgtEl>
                                        <p:attrNameLst>
                                          <p:attrName>style.visibility</p:attrName>
                                        </p:attrNameLst>
                                      </p:cBhvr>
                                      <p:to>
                                        <p:strVal val="hidden"/>
                                      </p:to>
                                    </p:set>
                                  </p:childTnLst>
                                </p:cTn>
                              </p:par>
                              <p:par>
                                <p:cTn id="97" presetID="1" presetClass="entr" presetSubtype="0" fill="hold" nodeType="withEffect">
                                  <p:stCondLst>
                                    <p:cond delay="0"/>
                                  </p:stCondLst>
                                  <p:childTnLst>
                                    <p:set>
                                      <p:cBhvr>
                                        <p:cTn id="98" dur="1" fill="hold">
                                          <p:stCondLst>
                                            <p:cond delay="0"/>
                                          </p:stCondLst>
                                        </p:cTn>
                                        <p:tgtEl>
                                          <p:spTgt spid="339204"/>
                                        </p:tgtEl>
                                        <p:attrNameLst>
                                          <p:attrName>style.visibility</p:attrName>
                                        </p:attrNameLst>
                                      </p:cBhvr>
                                      <p:to>
                                        <p:strVal val="visible"/>
                                      </p:to>
                                    </p:set>
                                  </p:childTnLst>
                                </p:cTn>
                              </p:par>
                              <p:par>
                                <p:cTn id="99" presetID="10" presetClass="exit" presetSubtype="0" fill="hold" nodeType="withEffect">
                                  <p:stCondLst>
                                    <p:cond delay="0"/>
                                  </p:stCondLst>
                                  <p:childTnLst>
                                    <p:animEffect transition="out" filter="fade">
                                      <p:cBhvr>
                                        <p:cTn id="100" dur="1000"/>
                                        <p:tgtEl>
                                          <p:spTgt spid="339204"/>
                                        </p:tgtEl>
                                      </p:cBhvr>
                                    </p:animEffect>
                                    <p:set>
                                      <p:cBhvr>
                                        <p:cTn id="101" dur="1" fill="hold">
                                          <p:stCondLst>
                                            <p:cond delay="999"/>
                                          </p:stCondLst>
                                        </p:cTn>
                                        <p:tgtEl>
                                          <p:spTgt spid="339204"/>
                                        </p:tgtEl>
                                        <p:attrNameLst>
                                          <p:attrName>style.visibility</p:attrName>
                                        </p:attrNameLst>
                                      </p:cBhvr>
                                      <p:to>
                                        <p:strVal val="hidden"/>
                                      </p:to>
                                    </p:set>
                                  </p:childTnLst>
                                </p:cTn>
                              </p:par>
                              <p:par>
                                <p:cTn id="102" presetID="10" presetClass="entr" presetSubtype="0" fill="hold" grpId="0" nodeType="withEffect">
                                  <p:stCondLst>
                                    <p:cond delay="0"/>
                                  </p:stCondLst>
                                  <p:childTnLst>
                                    <p:set>
                                      <p:cBhvr>
                                        <p:cTn id="103" dur="1" fill="hold">
                                          <p:stCondLst>
                                            <p:cond delay="0"/>
                                          </p:stCondLst>
                                        </p:cTn>
                                        <p:tgtEl>
                                          <p:spTgt spid="339136"/>
                                        </p:tgtEl>
                                        <p:attrNameLst>
                                          <p:attrName>style.visibility</p:attrName>
                                        </p:attrNameLst>
                                      </p:cBhvr>
                                      <p:to>
                                        <p:strVal val="visible"/>
                                      </p:to>
                                    </p:set>
                                    <p:animEffect transition="in" filter="fade">
                                      <p:cBhvr>
                                        <p:cTn id="104" dur="1000"/>
                                        <p:tgtEl>
                                          <p:spTgt spid="339136"/>
                                        </p:tgtEl>
                                      </p:cBhvr>
                                    </p:animEffect>
                                  </p:childTnLst>
                                </p:cTn>
                              </p:par>
                              <p:par>
                                <p:cTn id="105" presetID="10" presetClass="entr" presetSubtype="0" fill="hold" nodeType="withEffect">
                                  <p:stCondLst>
                                    <p:cond delay="500"/>
                                  </p:stCondLst>
                                  <p:childTnLst>
                                    <p:set>
                                      <p:cBhvr>
                                        <p:cTn id="106" dur="1" fill="hold">
                                          <p:stCondLst>
                                            <p:cond delay="0"/>
                                          </p:stCondLst>
                                        </p:cTn>
                                        <p:tgtEl>
                                          <p:spTgt spid="339189"/>
                                        </p:tgtEl>
                                        <p:attrNameLst>
                                          <p:attrName>style.visibility</p:attrName>
                                        </p:attrNameLst>
                                      </p:cBhvr>
                                      <p:to>
                                        <p:strVal val="visible"/>
                                      </p:to>
                                    </p:set>
                                    <p:animEffect transition="in" filter="fade">
                                      <p:cBhvr>
                                        <p:cTn id="107" dur="500"/>
                                        <p:tgtEl>
                                          <p:spTgt spid="339189"/>
                                        </p:tgtEl>
                                      </p:cBhvr>
                                    </p:animEffect>
                                  </p:childTnLst>
                                </p:cTn>
                              </p:par>
                            </p:childTnLst>
                          </p:cTn>
                        </p:par>
                      </p:childTnLst>
                    </p:cTn>
                  </p:par>
                  <p:par>
                    <p:cTn id="108" fill="hold">
                      <p:stCondLst>
                        <p:cond delay="indefinite"/>
                      </p:stCondLst>
                      <p:childTnLst>
                        <p:par>
                          <p:cTn id="109" fill="hold">
                            <p:stCondLst>
                              <p:cond delay="0"/>
                            </p:stCondLst>
                            <p:childTnLst>
                              <p:par>
                                <p:cTn id="110" presetID="1" presetClass="entr" presetSubtype="0" fill="hold" grpId="0" nodeType="clickEffect">
                                  <p:stCondLst>
                                    <p:cond delay="0"/>
                                  </p:stCondLst>
                                  <p:childTnLst>
                                    <p:set>
                                      <p:cBhvr>
                                        <p:cTn id="111" dur="1" fill="hold">
                                          <p:stCondLst>
                                            <p:cond delay="0"/>
                                          </p:stCondLst>
                                        </p:cTn>
                                        <p:tgtEl>
                                          <p:spTgt spid="339198"/>
                                        </p:tgtEl>
                                        <p:attrNameLst>
                                          <p:attrName>style.visibility</p:attrName>
                                        </p:attrNameLst>
                                      </p:cBhvr>
                                      <p:to>
                                        <p:strVal val="visible"/>
                                      </p:to>
                                    </p:set>
                                  </p:childTnLst>
                                </p:cTn>
                              </p:par>
                              <p:par>
                                <p:cTn id="112" presetID="58" presetClass="path" presetSubtype="0" accel="50000" fill="hold" grpId="1" nodeType="withEffect">
                                  <p:stCondLst>
                                    <p:cond delay="0"/>
                                  </p:stCondLst>
                                  <p:childTnLst>
                                    <p:animMotion origin="layout" path="M -0.00017 0.00046 L 0.22483 2.59259E-6 C 0.31962 0.00023 0.3467 0.10856 0.3467 0.16967 C 0.3467 0.23078 0.31754 0.33287 0.23108 0.33287 " pathEditMode="relative" rAng="0" ptsTypes="FfsF">
                                      <p:cBhvr>
                                        <p:cTn id="113" dur="3000" fill="hold"/>
                                        <p:tgtEl>
                                          <p:spTgt spid="339198"/>
                                        </p:tgtEl>
                                        <p:attrNameLst>
                                          <p:attrName>ppt_x</p:attrName>
                                          <p:attrName>ppt_y</p:attrName>
                                        </p:attrNameLst>
                                      </p:cBhvr>
                                      <p:rCtr x="173" y="166"/>
                                    </p:animMotion>
                                  </p:childTnLst>
                                </p:cTn>
                              </p:par>
                            </p:childTnLst>
                          </p:cTn>
                        </p:par>
                        <p:par>
                          <p:cTn id="114" fill="hold">
                            <p:stCondLst>
                              <p:cond delay="3000"/>
                            </p:stCondLst>
                            <p:childTnLst>
                              <p:par>
                                <p:cTn id="115" presetID="1" presetClass="exit" presetSubtype="0" fill="hold" grpId="2" nodeType="afterEffect">
                                  <p:stCondLst>
                                    <p:cond delay="0"/>
                                  </p:stCondLst>
                                  <p:childTnLst>
                                    <p:set>
                                      <p:cBhvr>
                                        <p:cTn id="116" dur="1" fill="hold">
                                          <p:stCondLst>
                                            <p:cond delay="0"/>
                                          </p:stCondLst>
                                        </p:cTn>
                                        <p:tgtEl>
                                          <p:spTgt spid="339198"/>
                                        </p:tgtEl>
                                        <p:attrNameLst>
                                          <p:attrName>style.visibility</p:attrName>
                                        </p:attrNameLst>
                                      </p:cBhvr>
                                      <p:to>
                                        <p:strVal val="hidden"/>
                                      </p:to>
                                    </p:set>
                                  </p:childTnLst>
                                </p:cTn>
                              </p:par>
                              <p:par>
                                <p:cTn id="117" presetID="1" presetClass="entr" presetSubtype="0" fill="hold" nodeType="withEffect">
                                  <p:stCondLst>
                                    <p:cond delay="0"/>
                                  </p:stCondLst>
                                  <p:childTnLst>
                                    <p:set>
                                      <p:cBhvr>
                                        <p:cTn id="118" dur="1" fill="hold">
                                          <p:stCondLst>
                                            <p:cond delay="0"/>
                                          </p:stCondLst>
                                        </p:cTn>
                                        <p:tgtEl>
                                          <p:spTgt spid="339208"/>
                                        </p:tgtEl>
                                        <p:attrNameLst>
                                          <p:attrName>style.visibility</p:attrName>
                                        </p:attrNameLst>
                                      </p:cBhvr>
                                      <p:to>
                                        <p:strVal val="visible"/>
                                      </p:to>
                                    </p:set>
                                  </p:childTnLst>
                                </p:cTn>
                              </p:par>
                              <p:par>
                                <p:cTn id="119" presetID="10" presetClass="exit" presetSubtype="0" fill="hold" nodeType="withEffect">
                                  <p:stCondLst>
                                    <p:cond delay="0"/>
                                  </p:stCondLst>
                                  <p:childTnLst>
                                    <p:animEffect transition="out" filter="fade">
                                      <p:cBhvr>
                                        <p:cTn id="120" dur="1000"/>
                                        <p:tgtEl>
                                          <p:spTgt spid="339208"/>
                                        </p:tgtEl>
                                      </p:cBhvr>
                                    </p:animEffect>
                                    <p:set>
                                      <p:cBhvr>
                                        <p:cTn id="121" dur="1" fill="hold">
                                          <p:stCondLst>
                                            <p:cond delay="999"/>
                                          </p:stCondLst>
                                        </p:cTn>
                                        <p:tgtEl>
                                          <p:spTgt spid="339208"/>
                                        </p:tgtEl>
                                        <p:attrNameLst>
                                          <p:attrName>style.visibility</p:attrName>
                                        </p:attrNameLst>
                                      </p:cBhvr>
                                      <p:to>
                                        <p:strVal val="hidden"/>
                                      </p:to>
                                    </p:set>
                                  </p:childTnLst>
                                </p:cTn>
                              </p:par>
                              <p:par>
                                <p:cTn id="122" presetID="10" presetClass="entr" presetSubtype="0" fill="hold" grpId="0" nodeType="withEffect">
                                  <p:stCondLst>
                                    <p:cond delay="0"/>
                                  </p:stCondLst>
                                  <p:childTnLst>
                                    <p:set>
                                      <p:cBhvr>
                                        <p:cTn id="123" dur="1" fill="hold">
                                          <p:stCondLst>
                                            <p:cond delay="0"/>
                                          </p:stCondLst>
                                        </p:cTn>
                                        <p:tgtEl>
                                          <p:spTgt spid="339135"/>
                                        </p:tgtEl>
                                        <p:attrNameLst>
                                          <p:attrName>style.visibility</p:attrName>
                                        </p:attrNameLst>
                                      </p:cBhvr>
                                      <p:to>
                                        <p:strVal val="visible"/>
                                      </p:to>
                                    </p:set>
                                    <p:animEffect transition="in" filter="fade">
                                      <p:cBhvr>
                                        <p:cTn id="124" dur="1000"/>
                                        <p:tgtEl>
                                          <p:spTgt spid="339135"/>
                                        </p:tgtEl>
                                      </p:cBhvr>
                                    </p:animEffect>
                                  </p:childTnLst>
                                </p:cTn>
                              </p:par>
                              <p:par>
                                <p:cTn id="125" presetID="10" presetClass="entr" presetSubtype="0" fill="hold" nodeType="withEffect">
                                  <p:stCondLst>
                                    <p:cond delay="500"/>
                                  </p:stCondLst>
                                  <p:childTnLst>
                                    <p:set>
                                      <p:cBhvr>
                                        <p:cTn id="126" dur="1" fill="hold">
                                          <p:stCondLst>
                                            <p:cond delay="0"/>
                                          </p:stCondLst>
                                        </p:cTn>
                                        <p:tgtEl>
                                          <p:spTgt spid="339190"/>
                                        </p:tgtEl>
                                        <p:attrNameLst>
                                          <p:attrName>style.visibility</p:attrName>
                                        </p:attrNameLst>
                                      </p:cBhvr>
                                      <p:to>
                                        <p:strVal val="visible"/>
                                      </p:to>
                                    </p:set>
                                    <p:animEffect transition="in" filter="fade">
                                      <p:cBhvr>
                                        <p:cTn id="127" dur="500"/>
                                        <p:tgtEl>
                                          <p:spTgt spid="3391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949" grpId="0"/>
      <p:bldP spid="338950" grpId="0"/>
      <p:bldP spid="2" grpId="0"/>
      <p:bldP spid="3" grpId="0"/>
      <p:bldP spid="4" grpId="0"/>
      <p:bldP spid="339137" grpId="0" animBg="1"/>
      <p:bldP spid="339151" grpId="0"/>
      <p:bldP spid="339152" grpId="0"/>
      <p:bldP spid="339172" grpId="0" animBg="1"/>
      <p:bldP spid="339173" grpId="0"/>
      <p:bldP spid="339175" grpId="0" animBg="1"/>
      <p:bldP spid="339176" grpId="0" animBg="1"/>
      <p:bldP spid="339135" grpId="0" animBg="1"/>
      <p:bldP spid="339136" grpId="0" animBg="1"/>
      <p:bldP spid="339183" grpId="0" animBg="1"/>
      <p:bldP spid="339184" grpId="0" animBg="1"/>
      <p:bldP spid="339188" grpId="0"/>
      <p:bldP spid="339191" grpId="0" animBg="1"/>
      <p:bldP spid="339191" grpId="1" animBg="1"/>
      <p:bldP spid="339191" grpId="2" animBg="1"/>
      <p:bldP spid="339191" grpId="3" animBg="1"/>
      <p:bldP spid="339196" grpId="0"/>
      <p:bldP spid="339197" grpId="0" animBg="1"/>
      <p:bldP spid="339197" grpId="1" animBg="1"/>
      <p:bldP spid="339197" grpId="2" animBg="1"/>
      <p:bldP spid="339198" grpId="0" animBg="1"/>
      <p:bldP spid="339198" grpId="1" animBg="1"/>
      <p:bldP spid="339198" grpId="2" animBg="1"/>
      <p:bldP spid="3392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5" name="Footer Placeholder 3"/>
          <p:cNvSpPr>
            <a:spLocks noGrp="1"/>
          </p:cNvSpPr>
          <p:nvPr>
            <p:ph type="ftr" sz="quarter" idx="10"/>
          </p:nvPr>
        </p:nvSpPr>
        <p:spPr>
          <a:noFill/>
        </p:spPr>
        <p:txBody>
          <a:bodyPr/>
          <a:lstStyle/>
          <a:p>
            <a:r>
              <a:rPr lang="en-ZA" smtClean="0">
                <a:cs typeface="Arial" charset="0"/>
              </a:rPr>
              <a:t>MAGNETIC FORCES</a:t>
            </a:r>
          </a:p>
        </p:txBody>
      </p:sp>
      <p:sp>
        <p:nvSpPr>
          <p:cNvPr id="359426" name="Date Placeholder 4"/>
          <p:cNvSpPr>
            <a:spLocks noGrp="1"/>
          </p:cNvSpPr>
          <p:nvPr>
            <p:ph type="dt" sz="quarter" idx="11"/>
          </p:nvPr>
        </p:nvSpPr>
        <p:spPr>
          <a:noFill/>
        </p:spPr>
        <p:txBody>
          <a:bodyPr/>
          <a:lstStyle/>
          <a:p>
            <a:r>
              <a:rPr lang="en-ZA" smtClean="0">
                <a:cs typeface="Arial" charset="0"/>
              </a:rPr>
              <a:t>PHY1013S</a:t>
            </a:r>
          </a:p>
        </p:txBody>
      </p:sp>
      <p:sp>
        <p:nvSpPr>
          <p:cNvPr id="359427" name="Slide Number Placeholder 5"/>
          <p:cNvSpPr>
            <a:spLocks noGrp="1"/>
          </p:cNvSpPr>
          <p:nvPr>
            <p:ph type="sldNum" sz="quarter" idx="12"/>
          </p:nvPr>
        </p:nvSpPr>
        <p:spPr>
          <a:noFill/>
        </p:spPr>
        <p:txBody>
          <a:bodyPr/>
          <a:lstStyle/>
          <a:p>
            <a:fld id="{CB0A7205-7AE9-4F44-9AC2-9CBCC82BBFDA}" type="slidenum">
              <a:rPr lang="en-ZA" smtClean="0">
                <a:cs typeface="Arial" charset="0"/>
              </a:rPr>
              <a:pPr/>
              <a:t>14</a:t>
            </a:fld>
            <a:endParaRPr lang="en-ZA" smtClean="0">
              <a:cs typeface="Arial" charset="0"/>
            </a:endParaRPr>
          </a:p>
        </p:txBody>
      </p:sp>
      <p:sp>
        <p:nvSpPr>
          <p:cNvPr id="359428" name="Rectangle 2"/>
          <p:cNvSpPr>
            <a:spLocks noGrp="1" noChangeArrowheads="1"/>
          </p:cNvSpPr>
          <p:nvPr>
            <p:ph type="title"/>
          </p:nvPr>
        </p:nvSpPr>
        <p:spPr/>
        <p:txBody>
          <a:bodyPr/>
          <a:lstStyle/>
          <a:p>
            <a:pPr eaLnBrk="1" hangingPunct="1"/>
            <a:r>
              <a:rPr lang="en-ZA" sz="2800" smtClean="0"/>
              <a:t>CROSSED FIELDS:  The Hall effect</a:t>
            </a:r>
          </a:p>
        </p:txBody>
      </p:sp>
      <p:sp>
        <p:nvSpPr>
          <p:cNvPr id="359429" name="Rectangle 3"/>
          <p:cNvSpPr>
            <a:spLocks noGrp="1" noChangeArrowheads="1"/>
          </p:cNvSpPr>
          <p:nvPr>
            <p:ph type="body" idx="1"/>
          </p:nvPr>
        </p:nvSpPr>
        <p:spPr>
          <a:xfrm>
            <a:off x="179388" y="1343025"/>
            <a:ext cx="8774112" cy="895350"/>
          </a:xfrm>
        </p:spPr>
        <p:txBody>
          <a:bodyPr/>
          <a:lstStyle/>
          <a:p>
            <a:pPr lvl="1" indent="0" eaLnBrk="1" hangingPunct="1"/>
            <a:r>
              <a:rPr lang="en-US" smtClean="0"/>
              <a:t>An effect discovered by Edwin Hall in 1879 can be used to determine:</a:t>
            </a:r>
            <a:endParaRPr lang="en-ZA" smtClean="0"/>
          </a:p>
        </p:txBody>
      </p:sp>
      <p:sp>
        <p:nvSpPr>
          <p:cNvPr id="356356" name="Rectangle 4"/>
          <p:cNvSpPr>
            <a:spLocks noChangeArrowheads="1"/>
          </p:cNvSpPr>
          <p:nvPr/>
        </p:nvSpPr>
        <p:spPr bwMode="auto">
          <a:xfrm>
            <a:off x="179388" y="2292350"/>
            <a:ext cx="8774112" cy="1968500"/>
          </a:xfrm>
          <a:prstGeom prst="rect">
            <a:avLst/>
          </a:prstGeom>
          <a:noFill/>
          <a:ln w="9525">
            <a:noFill/>
            <a:miter lim="800000"/>
            <a:headEnd/>
            <a:tailEnd/>
          </a:ln>
        </p:spPr>
        <p:txBody>
          <a:bodyPr lIns="90000" tIns="46800" rIns="90000" bIns="46800">
            <a:spAutoFit/>
          </a:bodyPr>
          <a:lstStyle/>
          <a:p>
            <a:pPr marL="636588" lvl="1" indent="-457200">
              <a:lnSpc>
                <a:spcPct val="110000"/>
              </a:lnSpc>
              <a:buFont typeface="Arial" charset="0"/>
              <a:buAutoNum type="alphaLcParenR"/>
            </a:pPr>
            <a:r>
              <a:rPr lang="en-US">
                <a:solidFill>
                  <a:srgbClr val="000066"/>
                </a:solidFill>
              </a:rPr>
              <a:t>whether the energy carriers in a conductor are positively or negatively charged;</a:t>
            </a:r>
          </a:p>
          <a:p>
            <a:pPr marL="636588" lvl="1" indent="-457200">
              <a:lnSpc>
                <a:spcPct val="110000"/>
              </a:lnSpc>
              <a:buFont typeface="Arial" charset="0"/>
              <a:buAutoNum type="alphaLcParenR"/>
            </a:pPr>
            <a:endParaRPr lang="en-US" sz="800">
              <a:solidFill>
                <a:srgbClr val="000066"/>
              </a:solidFill>
            </a:endParaRPr>
          </a:p>
          <a:p>
            <a:pPr marL="636588" lvl="1" indent="-457200">
              <a:lnSpc>
                <a:spcPct val="110000"/>
              </a:lnSpc>
              <a:buFont typeface="Arial" charset="0"/>
              <a:buAutoNum type="alphaLcParenR"/>
            </a:pPr>
            <a:r>
              <a:rPr lang="en-US">
                <a:solidFill>
                  <a:srgbClr val="000066"/>
                </a:solidFill>
              </a:rPr>
              <a:t>the number of carriers per unit volume of conductor;</a:t>
            </a:r>
          </a:p>
          <a:p>
            <a:pPr marL="636588" lvl="1" indent="-457200">
              <a:lnSpc>
                <a:spcPct val="110000"/>
              </a:lnSpc>
              <a:buFont typeface="Arial" charset="0"/>
              <a:buAutoNum type="alphaLcParenR"/>
            </a:pPr>
            <a:endParaRPr lang="en-US" sz="800">
              <a:solidFill>
                <a:srgbClr val="000066"/>
              </a:solidFill>
            </a:endParaRPr>
          </a:p>
          <a:p>
            <a:pPr marL="636588" lvl="1" indent="-457200">
              <a:lnSpc>
                <a:spcPct val="110000"/>
              </a:lnSpc>
              <a:buFont typeface="Arial" charset="0"/>
              <a:buAutoNum type="alphaLcParenR"/>
            </a:pPr>
            <a:r>
              <a:rPr lang="en-US">
                <a:solidFill>
                  <a:srgbClr val="000066"/>
                </a:solidFill>
              </a:rPr>
              <a:t>the drift speed of the moving charges.</a:t>
            </a:r>
            <a:endParaRPr lang="en-ZA">
              <a:solidFill>
                <a:srgbClr val="000066"/>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635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635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635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452" name="Footer Placeholder 3"/>
          <p:cNvSpPr>
            <a:spLocks noGrp="1"/>
          </p:cNvSpPr>
          <p:nvPr>
            <p:ph type="ftr" sz="quarter" idx="10"/>
          </p:nvPr>
        </p:nvSpPr>
        <p:spPr>
          <a:noFill/>
        </p:spPr>
        <p:txBody>
          <a:bodyPr/>
          <a:lstStyle/>
          <a:p>
            <a:r>
              <a:rPr lang="en-ZA" smtClean="0">
                <a:cs typeface="Arial" charset="0"/>
              </a:rPr>
              <a:t>MAGNETIC FORCES</a:t>
            </a:r>
          </a:p>
        </p:txBody>
      </p:sp>
      <p:sp>
        <p:nvSpPr>
          <p:cNvPr id="357453" name="Date Placeholder 4"/>
          <p:cNvSpPr>
            <a:spLocks noGrp="1"/>
          </p:cNvSpPr>
          <p:nvPr>
            <p:ph type="dt" sz="quarter" idx="11"/>
          </p:nvPr>
        </p:nvSpPr>
        <p:spPr>
          <a:noFill/>
        </p:spPr>
        <p:txBody>
          <a:bodyPr/>
          <a:lstStyle/>
          <a:p>
            <a:r>
              <a:rPr lang="en-ZA" smtClean="0">
                <a:cs typeface="Arial" charset="0"/>
              </a:rPr>
              <a:t>PHY1013S</a:t>
            </a:r>
          </a:p>
        </p:txBody>
      </p:sp>
      <p:sp>
        <p:nvSpPr>
          <p:cNvPr id="357454" name="Slide Number Placeholder 5"/>
          <p:cNvSpPr>
            <a:spLocks noGrp="1"/>
          </p:cNvSpPr>
          <p:nvPr>
            <p:ph type="sldNum" sz="quarter" idx="12"/>
          </p:nvPr>
        </p:nvSpPr>
        <p:spPr>
          <a:noFill/>
        </p:spPr>
        <p:txBody>
          <a:bodyPr/>
          <a:lstStyle/>
          <a:p>
            <a:fld id="{28C7981A-906F-4644-80DD-4AC975088F51}" type="slidenum">
              <a:rPr lang="en-ZA" smtClean="0">
                <a:cs typeface="Arial" charset="0"/>
              </a:rPr>
              <a:pPr/>
              <a:t>15</a:t>
            </a:fld>
            <a:endParaRPr lang="en-ZA" smtClean="0">
              <a:cs typeface="Arial" charset="0"/>
            </a:endParaRPr>
          </a:p>
        </p:txBody>
      </p:sp>
      <p:sp>
        <p:nvSpPr>
          <p:cNvPr id="357455" name="Rectangle 2"/>
          <p:cNvSpPr>
            <a:spLocks noGrp="1" noChangeArrowheads="1"/>
          </p:cNvSpPr>
          <p:nvPr>
            <p:ph type="title"/>
          </p:nvPr>
        </p:nvSpPr>
        <p:spPr/>
        <p:txBody>
          <a:bodyPr/>
          <a:lstStyle/>
          <a:p>
            <a:pPr eaLnBrk="1" hangingPunct="1"/>
            <a:r>
              <a:rPr lang="en-ZA" sz="2800" smtClean="0"/>
              <a:t>CROSSED FIELDS:  The Hall effect  (a)</a:t>
            </a:r>
          </a:p>
        </p:txBody>
      </p:sp>
      <p:sp>
        <p:nvSpPr>
          <p:cNvPr id="357384" name="Rectangle 8"/>
          <p:cNvSpPr>
            <a:spLocks noGrp="1" noChangeArrowheads="1"/>
          </p:cNvSpPr>
          <p:nvPr>
            <p:ph type="body" idx="1"/>
          </p:nvPr>
        </p:nvSpPr>
        <p:spPr>
          <a:xfrm>
            <a:off x="179388" y="1343025"/>
            <a:ext cx="4194175" cy="2501900"/>
          </a:xfrm>
        </p:spPr>
        <p:txBody>
          <a:bodyPr/>
          <a:lstStyle/>
          <a:p>
            <a:pPr lvl="1" indent="0" eaLnBrk="1" hangingPunct="1"/>
            <a:r>
              <a:rPr lang="en-US" smtClean="0"/>
              <a:t>Negative charge accumulates on the left hand edge of the strip until </a:t>
            </a:r>
            <a:r>
              <a:rPr lang="en-ZA" b="1" i="1" smtClean="0">
                <a:latin typeface="Times New Roman" pitchFamily="18" charset="0"/>
              </a:rPr>
              <a:t>F</a:t>
            </a:r>
            <a:r>
              <a:rPr lang="en-ZA" b="1" baseline="-25000" smtClean="0">
                <a:latin typeface="Times New Roman" pitchFamily="18" charset="0"/>
              </a:rPr>
              <a:t>elec</a:t>
            </a:r>
            <a:r>
              <a:rPr lang="en-US" smtClean="0"/>
              <a:t> equals </a:t>
            </a:r>
            <a:r>
              <a:rPr lang="en-ZA" b="1" i="1" smtClean="0">
                <a:latin typeface="Times New Roman" pitchFamily="18" charset="0"/>
              </a:rPr>
              <a:t>F</a:t>
            </a:r>
            <a:r>
              <a:rPr lang="en-ZA" b="1" baseline="-25000" smtClean="0">
                <a:latin typeface="Times New Roman" pitchFamily="18" charset="0"/>
              </a:rPr>
              <a:t>mag</a:t>
            </a:r>
            <a:r>
              <a:rPr lang="en-US" smtClean="0"/>
              <a:t> </a:t>
            </a:r>
            <a:br>
              <a:rPr lang="en-US" smtClean="0"/>
            </a:br>
            <a:r>
              <a:rPr lang="en-US" smtClean="0"/>
              <a:t>(i.e. equilibrium is established). </a:t>
            </a:r>
            <a:endParaRPr lang="en-ZA" smtClean="0"/>
          </a:p>
        </p:txBody>
      </p:sp>
      <p:sp>
        <p:nvSpPr>
          <p:cNvPr id="357411" name="Text Box 35"/>
          <p:cNvSpPr txBox="1">
            <a:spLocks noChangeArrowheads="1"/>
          </p:cNvSpPr>
          <p:nvPr/>
        </p:nvSpPr>
        <p:spPr bwMode="auto">
          <a:xfrm>
            <a:off x="7088188" y="2757488"/>
            <a:ext cx="1878012" cy="733425"/>
          </a:xfrm>
          <a:prstGeom prst="rect">
            <a:avLst/>
          </a:prstGeom>
          <a:noFill/>
          <a:ln w="9525">
            <a:noFill/>
            <a:miter lim="800000"/>
            <a:headEnd/>
            <a:tailEnd/>
          </a:ln>
        </p:spPr>
        <p:txBody>
          <a:bodyPr lIns="0" tIns="0" rIns="0" bIns="0">
            <a:spAutoFit/>
          </a:bodyPr>
          <a:lstStyle/>
          <a:p>
            <a:pPr algn="ctr"/>
            <a:r>
              <a:rPr lang="en-US" altLang="ko-KR" sz="1600">
                <a:solidFill>
                  <a:srgbClr val="000066"/>
                </a:solidFill>
                <a:ea typeface="굴림" pitchFamily="34" charset="-127"/>
              </a:rPr>
              <a:t>(on </a:t>
            </a:r>
            <a:r>
              <a:rPr lang="en-US" altLang="ko-KR" sz="1600" b="1">
                <a:solidFill>
                  <a:srgbClr val="000066"/>
                </a:solidFill>
                <a:latin typeface="Times New Roman" pitchFamily="18" charset="0"/>
                <a:ea typeface="굴림" pitchFamily="34" charset="-127"/>
                <a:cs typeface="Times New Roman" pitchFamily="18" charset="0"/>
              </a:rPr>
              <a:t>–</a:t>
            </a:r>
            <a:r>
              <a:rPr lang="en-US" altLang="ko-KR" sz="1600">
                <a:solidFill>
                  <a:srgbClr val="000066"/>
                </a:solidFill>
                <a:ea typeface="굴림" pitchFamily="34" charset="-127"/>
              </a:rPr>
              <a:t>ve carriers </a:t>
            </a:r>
            <a:br>
              <a:rPr lang="en-US" altLang="ko-KR" sz="1600">
                <a:solidFill>
                  <a:srgbClr val="000066"/>
                </a:solidFill>
                <a:ea typeface="굴림" pitchFamily="34" charset="-127"/>
              </a:rPr>
            </a:br>
            <a:r>
              <a:rPr lang="en-US" altLang="ko-KR" sz="1600">
                <a:solidFill>
                  <a:srgbClr val="000066"/>
                </a:solidFill>
                <a:ea typeface="굴림" pitchFamily="34" charset="-127"/>
              </a:rPr>
              <a:t>as result of charge build-up on strip)</a:t>
            </a:r>
            <a:endParaRPr lang="en-ZA" sz="1600">
              <a:solidFill>
                <a:srgbClr val="000066"/>
              </a:solidFill>
            </a:endParaRPr>
          </a:p>
        </p:txBody>
      </p:sp>
      <p:sp>
        <p:nvSpPr>
          <p:cNvPr id="357458" name="Text Box 46"/>
          <p:cNvSpPr txBox="1">
            <a:spLocks noChangeArrowheads="1"/>
          </p:cNvSpPr>
          <p:nvPr/>
        </p:nvSpPr>
        <p:spPr bwMode="auto">
          <a:xfrm>
            <a:off x="7299325" y="1538288"/>
            <a:ext cx="1471613" cy="474662"/>
          </a:xfrm>
          <a:prstGeom prst="rect">
            <a:avLst/>
          </a:prstGeom>
          <a:noFill/>
          <a:ln w="9525">
            <a:noFill/>
            <a:miter lim="800000"/>
            <a:headEnd/>
            <a:tailEnd/>
          </a:ln>
        </p:spPr>
        <p:txBody>
          <a:bodyPr lIns="0" tIns="0" rIns="0" bIns="0"/>
          <a:lstStyle/>
          <a:p>
            <a:pPr>
              <a:lnSpc>
                <a:spcPct val="90000"/>
              </a:lnSpc>
            </a:pPr>
            <a:r>
              <a:rPr lang="en-US" altLang="ko-KR" sz="1600">
                <a:solidFill>
                  <a:srgbClr val="000066"/>
                </a:solidFill>
                <a:ea typeface="굴림" pitchFamily="34" charset="-127"/>
              </a:rPr>
              <a:t>conventional current,</a:t>
            </a:r>
            <a:r>
              <a:rPr lang="en-US" altLang="ko-KR" sz="1600" b="1">
                <a:solidFill>
                  <a:srgbClr val="000066"/>
                </a:solidFill>
                <a:ea typeface="굴림" pitchFamily="34" charset="-127"/>
              </a:rPr>
              <a:t> </a:t>
            </a:r>
            <a:r>
              <a:rPr lang="en-US" altLang="ko-KR" sz="1600" b="1" i="1">
                <a:solidFill>
                  <a:srgbClr val="000066"/>
                </a:solidFill>
                <a:latin typeface="Times New Roman" pitchFamily="18" charset="0"/>
                <a:ea typeface="굴림" pitchFamily="34" charset="-127"/>
              </a:rPr>
              <a:t>I</a:t>
            </a:r>
            <a:endParaRPr lang="en-ZA" sz="1600" b="1" i="1">
              <a:solidFill>
                <a:srgbClr val="000066"/>
              </a:solidFill>
              <a:latin typeface="Times New Roman" pitchFamily="18" charset="0"/>
            </a:endParaRPr>
          </a:p>
        </p:txBody>
      </p:sp>
      <p:sp>
        <p:nvSpPr>
          <p:cNvPr id="357459" name="Line 19"/>
          <p:cNvSpPr>
            <a:spLocks noChangeShapeType="1"/>
          </p:cNvSpPr>
          <p:nvPr/>
        </p:nvSpPr>
        <p:spPr bwMode="auto">
          <a:xfrm flipV="1">
            <a:off x="6286500" y="3260725"/>
            <a:ext cx="0" cy="441325"/>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grpSp>
        <p:nvGrpSpPr>
          <p:cNvPr id="357460" name="Group 10"/>
          <p:cNvGrpSpPr>
            <a:grpSpLocks/>
          </p:cNvGrpSpPr>
          <p:nvPr/>
        </p:nvGrpSpPr>
        <p:grpSpPr bwMode="auto">
          <a:xfrm>
            <a:off x="4668838" y="2174875"/>
            <a:ext cx="2455862" cy="1084263"/>
            <a:chOff x="8235" y="9785"/>
            <a:chExt cx="2873" cy="1267"/>
          </a:xfrm>
        </p:grpSpPr>
        <p:sp>
          <p:nvSpPr>
            <p:cNvPr id="357502" name="Rectangle 11"/>
            <p:cNvSpPr>
              <a:spLocks noChangeArrowheads="1"/>
            </p:cNvSpPr>
            <p:nvPr/>
          </p:nvSpPr>
          <p:spPr bwMode="auto">
            <a:xfrm>
              <a:off x="8235" y="10767"/>
              <a:ext cx="1890" cy="285"/>
            </a:xfrm>
            <a:prstGeom prst="rect">
              <a:avLst/>
            </a:prstGeom>
            <a:solidFill>
              <a:srgbClr val="FFC693"/>
            </a:solidFill>
            <a:ln w="6350" algn="ctr">
              <a:solidFill>
                <a:srgbClr val="000000"/>
              </a:solidFill>
              <a:miter lim="800000"/>
              <a:headEnd/>
              <a:tailEnd type="none" w="lg" len="lg"/>
            </a:ln>
          </p:spPr>
          <p:txBody>
            <a:bodyPr/>
            <a:lstStyle/>
            <a:p>
              <a:pPr>
                <a:lnSpc>
                  <a:spcPct val="110000"/>
                </a:lnSpc>
              </a:pPr>
              <a:endParaRPr lang="en-GB"/>
            </a:p>
          </p:txBody>
        </p:sp>
        <p:grpSp>
          <p:nvGrpSpPr>
            <p:cNvPr id="357503" name="Group 12"/>
            <p:cNvGrpSpPr>
              <a:grpSpLocks/>
            </p:cNvGrpSpPr>
            <p:nvPr/>
          </p:nvGrpSpPr>
          <p:grpSpPr bwMode="auto">
            <a:xfrm>
              <a:off x="8243" y="9785"/>
              <a:ext cx="2865" cy="1267"/>
              <a:chOff x="8243" y="9788"/>
              <a:chExt cx="2865" cy="1267"/>
            </a:xfrm>
          </p:grpSpPr>
          <p:sp>
            <p:nvSpPr>
              <p:cNvPr id="357504" name="Freeform 13"/>
              <p:cNvSpPr>
                <a:spLocks/>
              </p:cNvSpPr>
              <p:nvPr/>
            </p:nvSpPr>
            <p:spPr bwMode="auto">
              <a:xfrm>
                <a:off x="8243" y="10763"/>
                <a:ext cx="1890" cy="292"/>
              </a:xfrm>
              <a:custGeom>
                <a:avLst/>
                <a:gdLst>
                  <a:gd name="T0" fmla="*/ 1890 w 1890"/>
                  <a:gd name="T1" fmla="*/ 292 h 292"/>
                  <a:gd name="T2" fmla="*/ 1890 w 1890"/>
                  <a:gd name="T3" fmla="*/ 0 h 292"/>
                  <a:gd name="T4" fmla="*/ 0 w 1890"/>
                  <a:gd name="T5" fmla="*/ 0 h 292"/>
                  <a:gd name="T6" fmla="*/ 0 w 1890"/>
                  <a:gd name="T7" fmla="*/ 292 h 292"/>
                  <a:gd name="T8" fmla="*/ 1890 w 1890"/>
                  <a:gd name="T9" fmla="*/ 292 h 292"/>
                  <a:gd name="T10" fmla="*/ 0 60000 65536"/>
                  <a:gd name="T11" fmla="*/ 0 60000 65536"/>
                  <a:gd name="T12" fmla="*/ 0 60000 65536"/>
                  <a:gd name="T13" fmla="*/ 0 60000 65536"/>
                  <a:gd name="T14" fmla="*/ 0 60000 65536"/>
                  <a:gd name="T15" fmla="*/ 0 w 1890"/>
                  <a:gd name="T16" fmla="*/ 0 h 292"/>
                  <a:gd name="T17" fmla="*/ 1890 w 1890"/>
                  <a:gd name="T18" fmla="*/ 292 h 292"/>
                </a:gdLst>
                <a:ahLst/>
                <a:cxnLst>
                  <a:cxn ang="T10">
                    <a:pos x="T0" y="T1"/>
                  </a:cxn>
                  <a:cxn ang="T11">
                    <a:pos x="T2" y="T3"/>
                  </a:cxn>
                  <a:cxn ang="T12">
                    <a:pos x="T4" y="T5"/>
                  </a:cxn>
                  <a:cxn ang="T13">
                    <a:pos x="T6" y="T7"/>
                  </a:cxn>
                  <a:cxn ang="T14">
                    <a:pos x="T8" y="T9"/>
                  </a:cxn>
                </a:cxnLst>
                <a:rect l="T15" t="T16" r="T17" b="T18"/>
                <a:pathLst>
                  <a:path w="1890" h="292">
                    <a:moveTo>
                      <a:pt x="1890" y="292"/>
                    </a:moveTo>
                    <a:lnTo>
                      <a:pt x="1890" y="0"/>
                    </a:lnTo>
                    <a:lnTo>
                      <a:pt x="0" y="0"/>
                    </a:lnTo>
                    <a:lnTo>
                      <a:pt x="0" y="292"/>
                    </a:lnTo>
                    <a:lnTo>
                      <a:pt x="1890" y="292"/>
                    </a:lnTo>
                    <a:close/>
                  </a:path>
                </a:pathLst>
              </a:custGeom>
              <a:solidFill>
                <a:srgbClr val="FFC693"/>
              </a:solidFill>
              <a:ln w="9525">
                <a:solidFill>
                  <a:srgbClr val="000000"/>
                </a:solidFill>
                <a:round/>
                <a:headEnd/>
                <a:tailEnd type="none" w="lg" len="lg"/>
              </a:ln>
            </p:spPr>
            <p:txBody>
              <a:bodyPr/>
              <a:lstStyle/>
              <a:p>
                <a:endParaRPr lang="en-US"/>
              </a:p>
            </p:txBody>
          </p:sp>
          <p:sp>
            <p:nvSpPr>
              <p:cNvPr id="357505" name="Freeform 14"/>
              <p:cNvSpPr>
                <a:spLocks/>
              </p:cNvSpPr>
              <p:nvPr/>
            </p:nvSpPr>
            <p:spPr bwMode="auto">
              <a:xfrm>
                <a:off x="8243" y="9788"/>
                <a:ext cx="2865" cy="1267"/>
              </a:xfrm>
              <a:custGeom>
                <a:avLst/>
                <a:gdLst>
                  <a:gd name="T0" fmla="*/ 1890 w 2865"/>
                  <a:gd name="T1" fmla="*/ 1267 h 1267"/>
                  <a:gd name="T2" fmla="*/ 2865 w 2865"/>
                  <a:gd name="T3" fmla="*/ 142 h 1267"/>
                  <a:gd name="T4" fmla="*/ 2865 w 2865"/>
                  <a:gd name="T5" fmla="*/ 0 h 1267"/>
                  <a:gd name="T6" fmla="*/ 1905 w 2865"/>
                  <a:gd name="T7" fmla="*/ 0 h 1267"/>
                  <a:gd name="T8" fmla="*/ 0 w 2865"/>
                  <a:gd name="T9" fmla="*/ 975 h 1267"/>
                  <a:gd name="T10" fmla="*/ 1882 w 2865"/>
                  <a:gd name="T11" fmla="*/ 975 h 1267"/>
                  <a:gd name="T12" fmla="*/ 1890 w 2865"/>
                  <a:gd name="T13" fmla="*/ 1267 h 1267"/>
                  <a:gd name="T14" fmla="*/ 0 60000 65536"/>
                  <a:gd name="T15" fmla="*/ 0 60000 65536"/>
                  <a:gd name="T16" fmla="*/ 0 60000 65536"/>
                  <a:gd name="T17" fmla="*/ 0 60000 65536"/>
                  <a:gd name="T18" fmla="*/ 0 60000 65536"/>
                  <a:gd name="T19" fmla="*/ 0 60000 65536"/>
                  <a:gd name="T20" fmla="*/ 0 60000 65536"/>
                  <a:gd name="T21" fmla="*/ 0 w 2865"/>
                  <a:gd name="T22" fmla="*/ 0 h 1267"/>
                  <a:gd name="T23" fmla="*/ 2865 w 2865"/>
                  <a:gd name="T24" fmla="*/ 1267 h 12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65" h="1267">
                    <a:moveTo>
                      <a:pt x="1890" y="1267"/>
                    </a:moveTo>
                    <a:lnTo>
                      <a:pt x="2865" y="142"/>
                    </a:lnTo>
                    <a:lnTo>
                      <a:pt x="2865" y="0"/>
                    </a:lnTo>
                    <a:lnTo>
                      <a:pt x="1905" y="0"/>
                    </a:lnTo>
                    <a:lnTo>
                      <a:pt x="0" y="975"/>
                    </a:lnTo>
                    <a:lnTo>
                      <a:pt x="1882" y="975"/>
                    </a:lnTo>
                    <a:lnTo>
                      <a:pt x="1890" y="1267"/>
                    </a:lnTo>
                    <a:close/>
                  </a:path>
                </a:pathLst>
              </a:custGeom>
              <a:solidFill>
                <a:srgbClr val="FFC693"/>
              </a:solidFill>
              <a:ln w="9525">
                <a:solidFill>
                  <a:srgbClr val="000000"/>
                </a:solidFill>
                <a:round/>
                <a:headEnd/>
                <a:tailEnd type="none" w="lg" len="lg"/>
              </a:ln>
            </p:spPr>
            <p:txBody>
              <a:bodyPr/>
              <a:lstStyle/>
              <a:p>
                <a:endParaRPr lang="en-US"/>
              </a:p>
            </p:txBody>
          </p:sp>
          <p:sp>
            <p:nvSpPr>
              <p:cNvPr id="357506" name="Line 15"/>
              <p:cNvSpPr>
                <a:spLocks noChangeShapeType="1"/>
              </p:cNvSpPr>
              <p:nvPr/>
            </p:nvSpPr>
            <p:spPr bwMode="auto">
              <a:xfrm flipV="1">
                <a:off x="10125" y="9788"/>
                <a:ext cx="983" cy="975"/>
              </a:xfrm>
              <a:prstGeom prst="line">
                <a:avLst/>
              </a:prstGeom>
              <a:noFill/>
              <a:ln w="9525">
                <a:solidFill>
                  <a:srgbClr val="000000"/>
                </a:solidFill>
                <a:round/>
                <a:headEnd/>
                <a:tailEnd type="none" w="lg" len="lg"/>
              </a:ln>
            </p:spPr>
            <p:txBody>
              <a:bodyPr/>
              <a:lstStyle/>
              <a:p>
                <a:endParaRPr lang="en-US"/>
              </a:p>
            </p:txBody>
          </p:sp>
        </p:grpSp>
      </p:grpSp>
      <p:grpSp>
        <p:nvGrpSpPr>
          <p:cNvPr id="357461" name="Group 71"/>
          <p:cNvGrpSpPr>
            <a:grpSpLocks/>
          </p:cNvGrpSpPr>
          <p:nvPr/>
        </p:nvGrpSpPr>
        <p:grpSpPr bwMode="auto">
          <a:xfrm>
            <a:off x="4752975" y="3135313"/>
            <a:ext cx="715963" cy="547687"/>
            <a:chOff x="1613" y="3478"/>
            <a:chExt cx="335" cy="257"/>
          </a:xfrm>
        </p:grpSpPr>
        <p:sp>
          <p:nvSpPr>
            <p:cNvPr id="357500" name="Line 17"/>
            <p:cNvSpPr>
              <a:spLocks noChangeShapeType="1"/>
            </p:cNvSpPr>
            <p:nvPr/>
          </p:nvSpPr>
          <p:spPr bwMode="auto">
            <a:xfrm flipH="1">
              <a:off x="1616" y="3478"/>
              <a:ext cx="332" cy="256"/>
            </a:xfrm>
            <a:prstGeom prst="line">
              <a:avLst/>
            </a:prstGeom>
            <a:noFill/>
            <a:ln w="15875">
              <a:solidFill>
                <a:srgbClr val="800080"/>
              </a:solidFill>
              <a:round/>
              <a:headEnd/>
              <a:tailEnd type="none" w="lg" len="lg"/>
            </a:ln>
          </p:spPr>
          <p:txBody>
            <a:bodyPr/>
            <a:lstStyle/>
            <a:p>
              <a:endParaRPr lang="en-US"/>
            </a:p>
          </p:txBody>
        </p:sp>
        <p:sp>
          <p:nvSpPr>
            <p:cNvPr id="357501" name="Freeform 18"/>
            <p:cNvSpPr>
              <a:spLocks/>
            </p:cNvSpPr>
            <p:nvPr/>
          </p:nvSpPr>
          <p:spPr bwMode="auto">
            <a:xfrm>
              <a:off x="1613" y="3667"/>
              <a:ext cx="172" cy="68"/>
            </a:xfrm>
            <a:custGeom>
              <a:avLst/>
              <a:gdLst>
                <a:gd name="T0" fmla="*/ 7 w 277"/>
                <a:gd name="T1" fmla="*/ 0 h 105"/>
                <a:gd name="T2" fmla="*/ 0 w 277"/>
                <a:gd name="T3" fmla="*/ 18 h 105"/>
                <a:gd name="T4" fmla="*/ 41 w 277"/>
                <a:gd name="T5" fmla="*/ 0 h 105"/>
                <a:gd name="T6" fmla="*/ 7 w 277"/>
                <a:gd name="T7" fmla="*/ 0 h 105"/>
                <a:gd name="T8" fmla="*/ 0 60000 65536"/>
                <a:gd name="T9" fmla="*/ 0 60000 65536"/>
                <a:gd name="T10" fmla="*/ 0 60000 65536"/>
                <a:gd name="T11" fmla="*/ 0 60000 65536"/>
                <a:gd name="T12" fmla="*/ 0 w 277"/>
                <a:gd name="T13" fmla="*/ 0 h 105"/>
                <a:gd name="T14" fmla="*/ 277 w 277"/>
                <a:gd name="T15" fmla="*/ 105 h 105"/>
              </a:gdLst>
              <a:ahLst/>
              <a:cxnLst>
                <a:cxn ang="T8">
                  <a:pos x="T0" y="T1"/>
                </a:cxn>
                <a:cxn ang="T9">
                  <a:pos x="T2" y="T3"/>
                </a:cxn>
                <a:cxn ang="T10">
                  <a:pos x="T4" y="T5"/>
                </a:cxn>
                <a:cxn ang="T11">
                  <a:pos x="T6" y="T7"/>
                </a:cxn>
              </a:cxnLst>
              <a:rect l="T12" t="T13" r="T14" b="T15"/>
              <a:pathLst>
                <a:path w="277" h="105">
                  <a:moveTo>
                    <a:pt x="45" y="0"/>
                  </a:moveTo>
                  <a:lnTo>
                    <a:pt x="0" y="105"/>
                  </a:lnTo>
                  <a:lnTo>
                    <a:pt x="277" y="0"/>
                  </a:lnTo>
                  <a:lnTo>
                    <a:pt x="45" y="0"/>
                  </a:lnTo>
                  <a:close/>
                </a:path>
              </a:pathLst>
            </a:custGeom>
            <a:solidFill>
              <a:srgbClr val="800080"/>
            </a:solidFill>
            <a:ln w="15875">
              <a:solidFill>
                <a:srgbClr val="800080"/>
              </a:solidFill>
              <a:round/>
              <a:headEnd/>
              <a:tailEnd type="none" w="lg" len="lg"/>
            </a:ln>
          </p:spPr>
          <p:txBody>
            <a:bodyPr/>
            <a:lstStyle/>
            <a:p>
              <a:endParaRPr lang="en-US"/>
            </a:p>
          </p:txBody>
        </p:sp>
      </p:grpSp>
      <p:grpSp>
        <p:nvGrpSpPr>
          <p:cNvPr id="357462" name="Group 86"/>
          <p:cNvGrpSpPr>
            <a:grpSpLocks/>
          </p:cNvGrpSpPr>
          <p:nvPr/>
        </p:nvGrpSpPr>
        <p:grpSpPr bwMode="auto">
          <a:xfrm>
            <a:off x="4602163" y="2471738"/>
            <a:ext cx="614362" cy="111125"/>
            <a:chOff x="2899" y="1557"/>
            <a:chExt cx="387" cy="70"/>
          </a:xfrm>
        </p:grpSpPr>
        <p:sp>
          <p:nvSpPr>
            <p:cNvPr id="357498" name="Line 20"/>
            <p:cNvSpPr>
              <a:spLocks noChangeShapeType="1"/>
            </p:cNvSpPr>
            <p:nvPr/>
          </p:nvSpPr>
          <p:spPr bwMode="auto">
            <a:xfrm flipH="1">
              <a:off x="2938" y="1598"/>
              <a:ext cx="348" cy="0"/>
            </a:xfrm>
            <a:prstGeom prst="line">
              <a:avLst/>
            </a:prstGeom>
            <a:noFill/>
            <a:ln w="25400">
              <a:solidFill>
                <a:srgbClr val="FF0000"/>
              </a:solidFill>
              <a:round/>
              <a:headEnd/>
              <a:tailEnd/>
            </a:ln>
          </p:spPr>
          <p:txBody>
            <a:bodyPr/>
            <a:lstStyle/>
            <a:p>
              <a:endParaRPr lang="en-US"/>
            </a:p>
          </p:txBody>
        </p:sp>
        <p:sp>
          <p:nvSpPr>
            <p:cNvPr id="357499" name="Freeform 21"/>
            <p:cNvSpPr>
              <a:spLocks/>
            </p:cNvSpPr>
            <p:nvPr/>
          </p:nvSpPr>
          <p:spPr bwMode="auto">
            <a:xfrm>
              <a:off x="2899" y="1557"/>
              <a:ext cx="214" cy="70"/>
            </a:xfrm>
            <a:custGeom>
              <a:avLst/>
              <a:gdLst>
                <a:gd name="T0" fmla="*/ 0 w 232"/>
                <a:gd name="T1" fmla="*/ 29 h 75"/>
                <a:gd name="T2" fmla="*/ 168 w 232"/>
                <a:gd name="T3" fmla="*/ 0 h 75"/>
                <a:gd name="T4" fmla="*/ 33 w 232"/>
                <a:gd name="T5" fmla="*/ 57 h 75"/>
                <a:gd name="T6" fmla="*/ 0 w 232"/>
                <a:gd name="T7" fmla="*/ 29 h 75"/>
                <a:gd name="T8" fmla="*/ 0 60000 65536"/>
                <a:gd name="T9" fmla="*/ 0 60000 65536"/>
                <a:gd name="T10" fmla="*/ 0 60000 65536"/>
                <a:gd name="T11" fmla="*/ 0 60000 65536"/>
                <a:gd name="T12" fmla="*/ 0 w 232"/>
                <a:gd name="T13" fmla="*/ 0 h 75"/>
                <a:gd name="T14" fmla="*/ 232 w 232"/>
                <a:gd name="T15" fmla="*/ 75 h 75"/>
              </a:gdLst>
              <a:ahLst/>
              <a:cxnLst>
                <a:cxn ang="T8">
                  <a:pos x="T0" y="T1"/>
                </a:cxn>
                <a:cxn ang="T9">
                  <a:pos x="T2" y="T3"/>
                </a:cxn>
                <a:cxn ang="T10">
                  <a:pos x="T4" y="T5"/>
                </a:cxn>
                <a:cxn ang="T11">
                  <a:pos x="T6" y="T7"/>
                </a:cxn>
              </a:cxnLst>
              <a:rect l="T12" t="T13" r="T14" b="T15"/>
              <a:pathLst>
                <a:path w="232" h="75">
                  <a:moveTo>
                    <a:pt x="0" y="38"/>
                  </a:moveTo>
                  <a:lnTo>
                    <a:pt x="232" y="0"/>
                  </a:lnTo>
                  <a:lnTo>
                    <a:pt x="45" y="75"/>
                  </a:lnTo>
                  <a:lnTo>
                    <a:pt x="0" y="38"/>
                  </a:lnTo>
                  <a:close/>
                </a:path>
              </a:pathLst>
            </a:custGeom>
            <a:solidFill>
              <a:srgbClr val="FF0000"/>
            </a:solidFill>
            <a:ln w="9525">
              <a:solidFill>
                <a:srgbClr val="FF0000"/>
              </a:solidFill>
              <a:round/>
              <a:headEnd/>
              <a:tailEnd/>
            </a:ln>
          </p:spPr>
          <p:txBody>
            <a:bodyPr/>
            <a:lstStyle/>
            <a:p>
              <a:endParaRPr lang="en-US"/>
            </a:p>
          </p:txBody>
        </p:sp>
      </p:grpSp>
      <p:grpSp>
        <p:nvGrpSpPr>
          <p:cNvPr id="357398" name="Group 22"/>
          <p:cNvGrpSpPr>
            <a:grpSpLocks/>
          </p:cNvGrpSpPr>
          <p:nvPr/>
        </p:nvGrpSpPr>
        <p:grpSpPr bwMode="auto">
          <a:xfrm>
            <a:off x="7188200" y="2484438"/>
            <a:ext cx="654050" cy="122237"/>
            <a:chOff x="10875" y="10275"/>
            <a:chExt cx="765" cy="143"/>
          </a:xfrm>
        </p:grpSpPr>
        <p:sp>
          <p:nvSpPr>
            <p:cNvPr id="357496" name="Line 23"/>
            <p:cNvSpPr>
              <a:spLocks noChangeShapeType="1"/>
            </p:cNvSpPr>
            <p:nvPr/>
          </p:nvSpPr>
          <p:spPr bwMode="auto">
            <a:xfrm>
              <a:off x="10875" y="10343"/>
              <a:ext cx="540" cy="0"/>
            </a:xfrm>
            <a:prstGeom prst="line">
              <a:avLst/>
            </a:prstGeom>
            <a:noFill/>
            <a:ln w="25400">
              <a:solidFill>
                <a:srgbClr val="FF0000"/>
              </a:solidFill>
              <a:round/>
              <a:headEnd/>
              <a:tailEnd/>
            </a:ln>
          </p:spPr>
          <p:txBody>
            <a:bodyPr/>
            <a:lstStyle/>
            <a:p>
              <a:endParaRPr lang="en-US"/>
            </a:p>
          </p:txBody>
        </p:sp>
        <p:sp>
          <p:nvSpPr>
            <p:cNvPr id="357497" name="Freeform 24"/>
            <p:cNvSpPr>
              <a:spLocks/>
            </p:cNvSpPr>
            <p:nvPr/>
          </p:nvSpPr>
          <p:spPr bwMode="auto">
            <a:xfrm>
              <a:off x="11303" y="10275"/>
              <a:ext cx="337" cy="143"/>
            </a:xfrm>
            <a:custGeom>
              <a:avLst/>
              <a:gdLst>
                <a:gd name="T0" fmla="*/ 142 w 337"/>
                <a:gd name="T1" fmla="*/ 0 h 143"/>
                <a:gd name="T2" fmla="*/ 337 w 337"/>
                <a:gd name="T3" fmla="*/ 68 h 143"/>
                <a:gd name="T4" fmla="*/ 0 w 337"/>
                <a:gd name="T5" fmla="*/ 143 h 143"/>
                <a:gd name="T6" fmla="*/ 142 w 337"/>
                <a:gd name="T7" fmla="*/ 0 h 143"/>
                <a:gd name="T8" fmla="*/ 0 60000 65536"/>
                <a:gd name="T9" fmla="*/ 0 60000 65536"/>
                <a:gd name="T10" fmla="*/ 0 60000 65536"/>
                <a:gd name="T11" fmla="*/ 0 60000 65536"/>
                <a:gd name="T12" fmla="*/ 0 w 337"/>
                <a:gd name="T13" fmla="*/ 0 h 143"/>
                <a:gd name="T14" fmla="*/ 337 w 337"/>
                <a:gd name="T15" fmla="*/ 143 h 143"/>
              </a:gdLst>
              <a:ahLst/>
              <a:cxnLst>
                <a:cxn ang="T8">
                  <a:pos x="T0" y="T1"/>
                </a:cxn>
                <a:cxn ang="T9">
                  <a:pos x="T2" y="T3"/>
                </a:cxn>
                <a:cxn ang="T10">
                  <a:pos x="T4" y="T5"/>
                </a:cxn>
                <a:cxn ang="T11">
                  <a:pos x="T6" y="T7"/>
                </a:cxn>
              </a:cxnLst>
              <a:rect l="T12" t="T13" r="T14" b="T15"/>
              <a:pathLst>
                <a:path w="337" h="143">
                  <a:moveTo>
                    <a:pt x="142" y="0"/>
                  </a:moveTo>
                  <a:lnTo>
                    <a:pt x="337" y="68"/>
                  </a:lnTo>
                  <a:lnTo>
                    <a:pt x="0" y="143"/>
                  </a:lnTo>
                  <a:lnTo>
                    <a:pt x="142" y="0"/>
                  </a:lnTo>
                  <a:close/>
                </a:path>
              </a:pathLst>
            </a:custGeom>
            <a:solidFill>
              <a:srgbClr val="FF0000"/>
            </a:solidFill>
            <a:ln w="9525">
              <a:solidFill>
                <a:srgbClr val="FF0000"/>
              </a:solidFill>
              <a:round/>
              <a:headEnd/>
              <a:tailEnd/>
            </a:ln>
          </p:spPr>
          <p:txBody>
            <a:bodyPr/>
            <a:lstStyle/>
            <a:p>
              <a:endParaRPr lang="en-US"/>
            </a:p>
          </p:txBody>
        </p:sp>
      </p:grpSp>
      <p:grpSp>
        <p:nvGrpSpPr>
          <p:cNvPr id="2" name="Group 83"/>
          <p:cNvGrpSpPr>
            <a:grpSpLocks/>
          </p:cNvGrpSpPr>
          <p:nvPr/>
        </p:nvGrpSpPr>
        <p:grpSpPr bwMode="auto">
          <a:xfrm>
            <a:off x="6034088" y="2289175"/>
            <a:ext cx="788987" cy="119063"/>
            <a:chOff x="3801" y="1442"/>
            <a:chExt cx="497" cy="75"/>
          </a:xfrm>
        </p:grpSpPr>
        <p:sp>
          <p:nvSpPr>
            <p:cNvPr id="357494" name="Freeform 37"/>
            <p:cNvSpPr>
              <a:spLocks/>
            </p:cNvSpPr>
            <p:nvPr/>
          </p:nvSpPr>
          <p:spPr bwMode="auto">
            <a:xfrm>
              <a:off x="3801" y="1442"/>
              <a:ext cx="251" cy="75"/>
            </a:xfrm>
            <a:custGeom>
              <a:avLst/>
              <a:gdLst>
                <a:gd name="T0" fmla="*/ 0 w 396"/>
                <a:gd name="T1" fmla="*/ 10 h 119"/>
                <a:gd name="T2" fmla="*/ 64 w 396"/>
                <a:gd name="T3" fmla="*/ 0 h 119"/>
                <a:gd name="T4" fmla="*/ 27 w 396"/>
                <a:gd name="T5" fmla="*/ 19 h 119"/>
                <a:gd name="T6" fmla="*/ 0 w 396"/>
                <a:gd name="T7" fmla="*/ 10 h 119"/>
                <a:gd name="T8" fmla="*/ 0 60000 65536"/>
                <a:gd name="T9" fmla="*/ 0 60000 65536"/>
                <a:gd name="T10" fmla="*/ 0 60000 65536"/>
                <a:gd name="T11" fmla="*/ 0 60000 65536"/>
                <a:gd name="T12" fmla="*/ 0 w 396"/>
                <a:gd name="T13" fmla="*/ 0 h 119"/>
                <a:gd name="T14" fmla="*/ 396 w 396"/>
                <a:gd name="T15" fmla="*/ 119 h 119"/>
              </a:gdLst>
              <a:ahLst/>
              <a:cxnLst>
                <a:cxn ang="T8">
                  <a:pos x="T0" y="T1"/>
                </a:cxn>
                <a:cxn ang="T9">
                  <a:pos x="T2" y="T3"/>
                </a:cxn>
                <a:cxn ang="T10">
                  <a:pos x="T4" y="T5"/>
                </a:cxn>
                <a:cxn ang="T11">
                  <a:pos x="T6" y="T7"/>
                </a:cxn>
              </a:cxnLst>
              <a:rect l="T12" t="T13" r="T14" b="T15"/>
              <a:pathLst>
                <a:path w="396" h="119">
                  <a:moveTo>
                    <a:pt x="0" y="66"/>
                  </a:moveTo>
                  <a:lnTo>
                    <a:pt x="396" y="0"/>
                  </a:lnTo>
                  <a:lnTo>
                    <a:pt x="170" y="119"/>
                  </a:lnTo>
                  <a:lnTo>
                    <a:pt x="0" y="66"/>
                  </a:lnTo>
                  <a:close/>
                </a:path>
              </a:pathLst>
            </a:custGeom>
            <a:solidFill>
              <a:srgbClr val="FF327D"/>
            </a:solidFill>
            <a:ln w="9525">
              <a:solidFill>
                <a:srgbClr val="FF327D"/>
              </a:solidFill>
              <a:round/>
              <a:headEnd/>
              <a:tailEnd type="none" w="lg" len="lg"/>
            </a:ln>
          </p:spPr>
          <p:txBody>
            <a:bodyPr lIns="90000" tIns="46800" rIns="90000" bIns="46800">
              <a:spAutoFit/>
            </a:bodyPr>
            <a:lstStyle/>
            <a:p>
              <a:endParaRPr lang="en-US"/>
            </a:p>
          </p:txBody>
        </p:sp>
        <p:sp>
          <p:nvSpPr>
            <p:cNvPr id="357495" name="Line 38"/>
            <p:cNvSpPr>
              <a:spLocks noChangeShapeType="1"/>
            </p:cNvSpPr>
            <p:nvPr/>
          </p:nvSpPr>
          <p:spPr bwMode="auto">
            <a:xfrm>
              <a:off x="3886" y="1483"/>
              <a:ext cx="412" cy="0"/>
            </a:xfrm>
            <a:prstGeom prst="line">
              <a:avLst/>
            </a:prstGeom>
            <a:noFill/>
            <a:ln w="44450">
              <a:solidFill>
                <a:srgbClr val="FF327D"/>
              </a:solidFill>
              <a:round/>
              <a:headEnd/>
              <a:tailEnd type="none" w="lg" len="lg"/>
            </a:ln>
          </p:spPr>
          <p:txBody>
            <a:bodyPr lIns="90000" tIns="46800" rIns="90000" bIns="46800">
              <a:spAutoFit/>
            </a:bodyPr>
            <a:lstStyle/>
            <a:p>
              <a:endParaRPr lang="en-US"/>
            </a:p>
          </p:txBody>
        </p:sp>
      </p:grpSp>
      <p:sp>
        <p:nvSpPr>
          <p:cNvPr id="357465" name="Freeform 39"/>
          <p:cNvSpPr>
            <a:spLocks/>
          </p:cNvSpPr>
          <p:nvPr/>
        </p:nvSpPr>
        <p:spPr bwMode="auto">
          <a:xfrm>
            <a:off x="6088063" y="2132013"/>
            <a:ext cx="1081087" cy="212725"/>
          </a:xfrm>
          <a:custGeom>
            <a:avLst/>
            <a:gdLst>
              <a:gd name="T0" fmla="*/ 2147483647 w 506"/>
              <a:gd name="T1" fmla="*/ 2147483647 h 99"/>
              <a:gd name="T2" fmla="*/ 2147483647 w 506"/>
              <a:gd name="T3" fmla="*/ 2147483647 h 99"/>
              <a:gd name="T4" fmla="*/ 2147483647 w 506"/>
              <a:gd name="T5" fmla="*/ 2147483647 h 99"/>
              <a:gd name="T6" fmla="*/ 2147483647 w 506"/>
              <a:gd name="T7" fmla="*/ 2147483647 h 99"/>
              <a:gd name="T8" fmla="*/ 2147483647 w 506"/>
              <a:gd name="T9" fmla="*/ 2147483647 h 99"/>
              <a:gd name="T10" fmla="*/ 2147483647 w 506"/>
              <a:gd name="T11" fmla="*/ 0 h 99"/>
              <a:gd name="T12" fmla="*/ 2147483647 w 506"/>
              <a:gd name="T13" fmla="*/ 2147483647 h 99"/>
              <a:gd name="T14" fmla="*/ 0 60000 65536"/>
              <a:gd name="T15" fmla="*/ 0 60000 65536"/>
              <a:gd name="T16" fmla="*/ 0 60000 65536"/>
              <a:gd name="T17" fmla="*/ 0 60000 65536"/>
              <a:gd name="T18" fmla="*/ 0 60000 65536"/>
              <a:gd name="T19" fmla="*/ 0 60000 65536"/>
              <a:gd name="T20" fmla="*/ 0 60000 65536"/>
              <a:gd name="T21" fmla="*/ 0 w 506"/>
              <a:gd name="T22" fmla="*/ 0 h 99"/>
              <a:gd name="T23" fmla="*/ 506 w 506"/>
              <a:gd name="T24" fmla="*/ 99 h 9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6" h="99">
                <a:moveTo>
                  <a:pt x="75" y="6"/>
                </a:moveTo>
                <a:cubicBezTo>
                  <a:pt x="2" y="17"/>
                  <a:pt x="0" y="59"/>
                  <a:pt x="66" y="66"/>
                </a:cubicBezTo>
                <a:cubicBezTo>
                  <a:pt x="121" y="81"/>
                  <a:pt x="363" y="25"/>
                  <a:pt x="474" y="49"/>
                </a:cubicBezTo>
                <a:cubicBezTo>
                  <a:pt x="475" y="80"/>
                  <a:pt x="472" y="90"/>
                  <a:pt x="476" y="99"/>
                </a:cubicBezTo>
                <a:lnTo>
                  <a:pt x="506" y="93"/>
                </a:lnTo>
                <a:lnTo>
                  <a:pt x="503" y="0"/>
                </a:lnTo>
                <a:lnTo>
                  <a:pt x="75" y="6"/>
                </a:lnTo>
                <a:close/>
              </a:path>
            </a:pathLst>
          </a:custGeom>
          <a:solidFill>
            <a:srgbClr val="EBEBFF"/>
          </a:solidFill>
          <a:ln w="9525">
            <a:noFill/>
            <a:round/>
            <a:headEnd/>
            <a:tailEnd/>
          </a:ln>
        </p:spPr>
        <p:txBody>
          <a:bodyPr/>
          <a:lstStyle/>
          <a:p>
            <a:endParaRPr lang="en-US"/>
          </a:p>
        </p:txBody>
      </p:sp>
      <p:grpSp>
        <p:nvGrpSpPr>
          <p:cNvPr id="357431" name="Group 55"/>
          <p:cNvGrpSpPr>
            <a:grpSpLocks/>
          </p:cNvGrpSpPr>
          <p:nvPr/>
        </p:nvGrpSpPr>
        <p:grpSpPr bwMode="auto">
          <a:xfrm>
            <a:off x="6440488" y="2162175"/>
            <a:ext cx="957262" cy="1000125"/>
            <a:chOff x="2403" y="3023"/>
            <a:chExt cx="448" cy="468"/>
          </a:xfrm>
        </p:grpSpPr>
        <p:sp>
          <p:nvSpPr>
            <p:cNvPr id="357489" name="Text Box 29"/>
            <p:cNvSpPr txBox="1">
              <a:spLocks noChangeArrowheads="1"/>
            </p:cNvSpPr>
            <p:nvPr/>
          </p:nvSpPr>
          <p:spPr bwMode="auto">
            <a:xfrm>
              <a:off x="2562" y="3166"/>
              <a:ext cx="172" cy="137"/>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357490" name="Text Box 30"/>
            <p:cNvSpPr txBox="1">
              <a:spLocks noChangeArrowheads="1"/>
            </p:cNvSpPr>
            <p:nvPr/>
          </p:nvSpPr>
          <p:spPr bwMode="auto">
            <a:xfrm>
              <a:off x="2496" y="3244"/>
              <a:ext cx="172" cy="136"/>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357491" name="Text Box 31"/>
            <p:cNvSpPr txBox="1">
              <a:spLocks noChangeArrowheads="1"/>
            </p:cNvSpPr>
            <p:nvPr/>
          </p:nvSpPr>
          <p:spPr bwMode="auto">
            <a:xfrm>
              <a:off x="2403" y="3355"/>
              <a:ext cx="171" cy="136"/>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357492" name="Text Box 40"/>
            <p:cNvSpPr txBox="1">
              <a:spLocks noChangeArrowheads="1"/>
            </p:cNvSpPr>
            <p:nvPr/>
          </p:nvSpPr>
          <p:spPr bwMode="auto">
            <a:xfrm>
              <a:off x="2679" y="3023"/>
              <a:ext cx="172" cy="136"/>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357493" name="Text Box 41"/>
            <p:cNvSpPr txBox="1">
              <a:spLocks noChangeArrowheads="1"/>
            </p:cNvSpPr>
            <p:nvPr/>
          </p:nvSpPr>
          <p:spPr bwMode="auto">
            <a:xfrm>
              <a:off x="2632" y="3088"/>
              <a:ext cx="171" cy="137"/>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grpSp>
      <p:grpSp>
        <p:nvGrpSpPr>
          <p:cNvPr id="357467" name="Group 42"/>
          <p:cNvGrpSpPr>
            <a:grpSpLocks/>
          </p:cNvGrpSpPr>
          <p:nvPr/>
        </p:nvGrpSpPr>
        <p:grpSpPr bwMode="auto">
          <a:xfrm>
            <a:off x="6686550" y="1798638"/>
            <a:ext cx="538163" cy="406400"/>
            <a:chOff x="11186" y="9321"/>
            <a:chExt cx="675" cy="497"/>
          </a:xfrm>
        </p:grpSpPr>
        <p:sp>
          <p:nvSpPr>
            <p:cNvPr id="357487" name="Line 43"/>
            <p:cNvSpPr>
              <a:spLocks noChangeShapeType="1"/>
            </p:cNvSpPr>
            <p:nvPr/>
          </p:nvSpPr>
          <p:spPr bwMode="auto">
            <a:xfrm flipH="1">
              <a:off x="11186" y="9321"/>
              <a:ext cx="675" cy="497"/>
            </a:xfrm>
            <a:prstGeom prst="line">
              <a:avLst/>
            </a:prstGeom>
            <a:noFill/>
            <a:ln w="9525">
              <a:solidFill>
                <a:srgbClr val="800080"/>
              </a:solidFill>
              <a:round/>
              <a:headEnd/>
              <a:tailEnd/>
            </a:ln>
          </p:spPr>
          <p:txBody>
            <a:bodyPr/>
            <a:lstStyle/>
            <a:p>
              <a:endParaRPr lang="en-US"/>
            </a:p>
          </p:txBody>
        </p:sp>
        <p:sp>
          <p:nvSpPr>
            <p:cNvPr id="357488" name="Freeform 44"/>
            <p:cNvSpPr>
              <a:spLocks/>
            </p:cNvSpPr>
            <p:nvPr/>
          </p:nvSpPr>
          <p:spPr bwMode="auto">
            <a:xfrm>
              <a:off x="11295" y="9624"/>
              <a:ext cx="287" cy="109"/>
            </a:xfrm>
            <a:custGeom>
              <a:avLst/>
              <a:gdLst>
                <a:gd name="T0" fmla="*/ 53 w 277"/>
                <a:gd name="T1" fmla="*/ 0 h 105"/>
                <a:gd name="T2" fmla="*/ 0 w 277"/>
                <a:gd name="T3" fmla="*/ 121 h 105"/>
                <a:gd name="T4" fmla="*/ 319 w 277"/>
                <a:gd name="T5" fmla="*/ 0 h 105"/>
                <a:gd name="T6" fmla="*/ 53 w 277"/>
                <a:gd name="T7" fmla="*/ 0 h 105"/>
                <a:gd name="T8" fmla="*/ 0 60000 65536"/>
                <a:gd name="T9" fmla="*/ 0 60000 65536"/>
                <a:gd name="T10" fmla="*/ 0 60000 65536"/>
                <a:gd name="T11" fmla="*/ 0 60000 65536"/>
                <a:gd name="T12" fmla="*/ 0 w 277"/>
                <a:gd name="T13" fmla="*/ 0 h 105"/>
                <a:gd name="T14" fmla="*/ 277 w 277"/>
                <a:gd name="T15" fmla="*/ 105 h 105"/>
              </a:gdLst>
              <a:ahLst/>
              <a:cxnLst>
                <a:cxn ang="T8">
                  <a:pos x="T0" y="T1"/>
                </a:cxn>
                <a:cxn ang="T9">
                  <a:pos x="T2" y="T3"/>
                </a:cxn>
                <a:cxn ang="T10">
                  <a:pos x="T4" y="T5"/>
                </a:cxn>
                <a:cxn ang="T11">
                  <a:pos x="T6" y="T7"/>
                </a:cxn>
              </a:cxnLst>
              <a:rect l="T12" t="T13" r="T14" b="T15"/>
              <a:pathLst>
                <a:path w="277" h="105">
                  <a:moveTo>
                    <a:pt x="45" y="0"/>
                  </a:moveTo>
                  <a:lnTo>
                    <a:pt x="0" y="105"/>
                  </a:lnTo>
                  <a:lnTo>
                    <a:pt x="277" y="0"/>
                  </a:lnTo>
                  <a:lnTo>
                    <a:pt x="45" y="0"/>
                  </a:lnTo>
                  <a:close/>
                </a:path>
              </a:pathLst>
            </a:custGeom>
            <a:solidFill>
              <a:srgbClr val="800080"/>
            </a:solidFill>
            <a:ln w="9525">
              <a:solidFill>
                <a:srgbClr val="800080"/>
              </a:solidFill>
              <a:round/>
              <a:headEnd/>
              <a:tailEnd/>
            </a:ln>
          </p:spPr>
          <p:txBody>
            <a:bodyPr/>
            <a:lstStyle/>
            <a:p>
              <a:endParaRPr lang="en-US"/>
            </a:p>
          </p:txBody>
        </p:sp>
      </p:grpSp>
      <p:sp>
        <p:nvSpPr>
          <p:cNvPr id="357468" name="Line 45"/>
          <p:cNvSpPr>
            <a:spLocks noChangeShapeType="1"/>
          </p:cNvSpPr>
          <p:nvPr/>
        </p:nvSpPr>
        <p:spPr bwMode="auto">
          <a:xfrm flipV="1">
            <a:off x="6286500" y="1778000"/>
            <a:ext cx="0" cy="73025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grpSp>
        <p:nvGrpSpPr>
          <p:cNvPr id="3" name="Group 84"/>
          <p:cNvGrpSpPr>
            <a:grpSpLocks/>
          </p:cNvGrpSpPr>
          <p:nvPr/>
        </p:nvGrpSpPr>
        <p:grpSpPr bwMode="auto">
          <a:xfrm>
            <a:off x="5808663" y="2555875"/>
            <a:ext cx="441325" cy="327025"/>
            <a:chOff x="3659" y="1610"/>
            <a:chExt cx="278" cy="206"/>
          </a:xfrm>
        </p:grpSpPr>
        <p:sp>
          <p:nvSpPr>
            <p:cNvPr id="357485" name="Line 48"/>
            <p:cNvSpPr>
              <a:spLocks noChangeShapeType="1"/>
            </p:cNvSpPr>
            <p:nvPr/>
          </p:nvSpPr>
          <p:spPr bwMode="auto">
            <a:xfrm flipV="1">
              <a:off x="3659" y="1648"/>
              <a:ext cx="230" cy="168"/>
            </a:xfrm>
            <a:prstGeom prst="line">
              <a:avLst/>
            </a:prstGeom>
            <a:noFill/>
            <a:ln w="25400">
              <a:solidFill>
                <a:srgbClr val="00CC00"/>
              </a:solidFill>
              <a:round/>
              <a:headEnd/>
              <a:tailEnd/>
            </a:ln>
          </p:spPr>
          <p:txBody>
            <a:bodyPr lIns="90000" tIns="46800" rIns="90000" bIns="46800"/>
            <a:lstStyle/>
            <a:p>
              <a:endParaRPr lang="en-US"/>
            </a:p>
          </p:txBody>
        </p:sp>
        <p:sp>
          <p:nvSpPr>
            <p:cNvPr id="357486" name="Freeform 49"/>
            <p:cNvSpPr>
              <a:spLocks/>
            </p:cNvSpPr>
            <p:nvPr/>
          </p:nvSpPr>
          <p:spPr bwMode="auto">
            <a:xfrm flipH="1" flipV="1">
              <a:off x="3804" y="1610"/>
              <a:ext cx="133" cy="51"/>
            </a:xfrm>
            <a:custGeom>
              <a:avLst/>
              <a:gdLst>
                <a:gd name="T0" fmla="*/ 2 w 277"/>
                <a:gd name="T1" fmla="*/ 0 h 105"/>
                <a:gd name="T2" fmla="*/ 0 w 277"/>
                <a:gd name="T3" fmla="*/ 6 h 105"/>
                <a:gd name="T4" fmla="*/ 15 w 277"/>
                <a:gd name="T5" fmla="*/ 0 h 105"/>
                <a:gd name="T6" fmla="*/ 2 w 277"/>
                <a:gd name="T7" fmla="*/ 0 h 105"/>
                <a:gd name="T8" fmla="*/ 0 60000 65536"/>
                <a:gd name="T9" fmla="*/ 0 60000 65536"/>
                <a:gd name="T10" fmla="*/ 0 60000 65536"/>
                <a:gd name="T11" fmla="*/ 0 60000 65536"/>
                <a:gd name="T12" fmla="*/ 0 w 277"/>
                <a:gd name="T13" fmla="*/ 0 h 105"/>
                <a:gd name="T14" fmla="*/ 277 w 277"/>
                <a:gd name="T15" fmla="*/ 105 h 105"/>
              </a:gdLst>
              <a:ahLst/>
              <a:cxnLst>
                <a:cxn ang="T8">
                  <a:pos x="T0" y="T1"/>
                </a:cxn>
                <a:cxn ang="T9">
                  <a:pos x="T2" y="T3"/>
                </a:cxn>
                <a:cxn ang="T10">
                  <a:pos x="T4" y="T5"/>
                </a:cxn>
                <a:cxn ang="T11">
                  <a:pos x="T6" y="T7"/>
                </a:cxn>
              </a:cxnLst>
              <a:rect l="T12" t="T13" r="T14" b="T15"/>
              <a:pathLst>
                <a:path w="277" h="105">
                  <a:moveTo>
                    <a:pt x="45" y="0"/>
                  </a:moveTo>
                  <a:lnTo>
                    <a:pt x="0" y="105"/>
                  </a:lnTo>
                  <a:lnTo>
                    <a:pt x="277" y="0"/>
                  </a:lnTo>
                  <a:lnTo>
                    <a:pt x="45" y="0"/>
                  </a:lnTo>
                  <a:close/>
                </a:path>
              </a:pathLst>
            </a:custGeom>
            <a:solidFill>
              <a:srgbClr val="00CC00"/>
            </a:solidFill>
            <a:ln w="9525">
              <a:solidFill>
                <a:srgbClr val="00CC00"/>
              </a:solidFill>
              <a:round/>
              <a:headEnd/>
              <a:tailEnd/>
            </a:ln>
          </p:spPr>
          <p:txBody>
            <a:bodyPr/>
            <a:lstStyle/>
            <a:p>
              <a:endParaRPr lang="en-US"/>
            </a:p>
          </p:txBody>
        </p:sp>
      </p:grpSp>
      <p:grpSp>
        <p:nvGrpSpPr>
          <p:cNvPr id="4" name="Group 85"/>
          <p:cNvGrpSpPr>
            <a:grpSpLocks/>
          </p:cNvGrpSpPr>
          <p:nvPr/>
        </p:nvGrpSpPr>
        <p:grpSpPr bwMode="auto">
          <a:xfrm>
            <a:off x="5808663" y="2370138"/>
            <a:ext cx="312737" cy="506412"/>
            <a:chOff x="3659" y="1493"/>
            <a:chExt cx="197" cy="319"/>
          </a:xfrm>
        </p:grpSpPr>
        <p:sp>
          <p:nvSpPr>
            <p:cNvPr id="357483" name="Freeform 52"/>
            <p:cNvSpPr>
              <a:spLocks/>
            </p:cNvSpPr>
            <p:nvPr/>
          </p:nvSpPr>
          <p:spPr bwMode="auto">
            <a:xfrm>
              <a:off x="3659" y="1493"/>
              <a:ext cx="197" cy="319"/>
            </a:xfrm>
            <a:custGeom>
              <a:avLst/>
              <a:gdLst>
                <a:gd name="T0" fmla="*/ 0 w 367"/>
                <a:gd name="T1" fmla="*/ 50 h 593"/>
                <a:gd name="T2" fmla="*/ 17 w 367"/>
                <a:gd name="T3" fmla="*/ 0 h 593"/>
                <a:gd name="T4" fmla="*/ 0 60000 65536"/>
                <a:gd name="T5" fmla="*/ 0 60000 65536"/>
                <a:gd name="T6" fmla="*/ 0 w 367"/>
                <a:gd name="T7" fmla="*/ 0 h 593"/>
                <a:gd name="T8" fmla="*/ 367 w 367"/>
                <a:gd name="T9" fmla="*/ 593 h 593"/>
              </a:gdLst>
              <a:ahLst/>
              <a:cxnLst>
                <a:cxn ang="T4">
                  <a:pos x="T0" y="T1"/>
                </a:cxn>
                <a:cxn ang="T5">
                  <a:pos x="T2" y="T3"/>
                </a:cxn>
              </a:cxnLst>
              <a:rect l="T6" t="T7" r="T8" b="T9"/>
              <a:pathLst>
                <a:path w="367" h="593">
                  <a:moveTo>
                    <a:pt x="0" y="593"/>
                  </a:moveTo>
                  <a:cubicBezTo>
                    <a:pt x="367" y="337"/>
                    <a:pt x="240" y="127"/>
                    <a:pt x="202" y="0"/>
                  </a:cubicBezTo>
                </a:path>
              </a:pathLst>
            </a:custGeom>
            <a:noFill/>
            <a:ln w="25400">
              <a:solidFill>
                <a:srgbClr val="3366FF"/>
              </a:solidFill>
              <a:prstDash val="sysDot"/>
              <a:round/>
              <a:headEnd/>
              <a:tailEnd type="none" w="sm" len="med"/>
            </a:ln>
          </p:spPr>
          <p:txBody>
            <a:bodyPr lIns="90000" tIns="46800" rIns="90000" bIns="46800"/>
            <a:lstStyle/>
            <a:p>
              <a:endParaRPr lang="en-US"/>
            </a:p>
          </p:txBody>
        </p:sp>
        <p:sp>
          <p:nvSpPr>
            <p:cNvPr id="357484" name="Freeform 53"/>
            <p:cNvSpPr>
              <a:spLocks/>
            </p:cNvSpPr>
            <p:nvPr/>
          </p:nvSpPr>
          <p:spPr bwMode="auto">
            <a:xfrm rot="208094">
              <a:off x="3735" y="1501"/>
              <a:ext cx="99" cy="71"/>
            </a:xfrm>
            <a:custGeom>
              <a:avLst/>
              <a:gdLst>
                <a:gd name="T0" fmla="*/ 5 w 158"/>
                <a:gd name="T1" fmla="*/ 0 h 112"/>
                <a:gd name="T2" fmla="*/ 0 w 158"/>
                <a:gd name="T3" fmla="*/ 18 h 112"/>
                <a:gd name="T4" fmla="*/ 24 w 158"/>
                <a:gd name="T5" fmla="*/ 3 h 112"/>
                <a:gd name="T6" fmla="*/ 5 w 158"/>
                <a:gd name="T7" fmla="*/ 0 h 112"/>
                <a:gd name="T8" fmla="*/ 0 60000 65536"/>
                <a:gd name="T9" fmla="*/ 0 60000 65536"/>
                <a:gd name="T10" fmla="*/ 0 60000 65536"/>
                <a:gd name="T11" fmla="*/ 0 60000 65536"/>
                <a:gd name="T12" fmla="*/ 0 w 158"/>
                <a:gd name="T13" fmla="*/ 0 h 112"/>
                <a:gd name="T14" fmla="*/ 158 w 158"/>
                <a:gd name="T15" fmla="*/ 112 h 112"/>
              </a:gdLst>
              <a:ahLst/>
              <a:cxnLst>
                <a:cxn ang="T8">
                  <a:pos x="T0" y="T1"/>
                </a:cxn>
                <a:cxn ang="T9">
                  <a:pos x="T2" y="T3"/>
                </a:cxn>
                <a:cxn ang="T10">
                  <a:pos x="T4" y="T5"/>
                </a:cxn>
                <a:cxn ang="T11">
                  <a:pos x="T6" y="T7"/>
                </a:cxn>
              </a:cxnLst>
              <a:rect l="T12" t="T13" r="T14" b="T15"/>
              <a:pathLst>
                <a:path w="158" h="112">
                  <a:moveTo>
                    <a:pt x="30" y="0"/>
                  </a:moveTo>
                  <a:lnTo>
                    <a:pt x="0" y="112"/>
                  </a:lnTo>
                  <a:lnTo>
                    <a:pt x="158" y="15"/>
                  </a:lnTo>
                  <a:lnTo>
                    <a:pt x="30" y="0"/>
                  </a:lnTo>
                  <a:close/>
                </a:path>
              </a:pathLst>
            </a:custGeom>
            <a:solidFill>
              <a:srgbClr val="3366FF"/>
            </a:solidFill>
            <a:ln w="9525">
              <a:solidFill>
                <a:srgbClr val="3366FF"/>
              </a:solidFill>
              <a:round/>
              <a:headEnd/>
              <a:tailEnd/>
            </a:ln>
          </p:spPr>
          <p:txBody>
            <a:bodyPr/>
            <a:lstStyle/>
            <a:p>
              <a:endParaRPr lang="en-US"/>
            </a:p>
          </p:txBody>
        </p:sp>
      </p:grpSp>
      <p:sp>
        <p:nvSpPr>
          <p:cNvPr id="357471" name="Text Box 64"/>
          <p:cNvSpPr txBox="1">
            <a:spLocks noChangeArrowheads="1"/>
          </p:cNvSpPr>
          <p:nvPr/>
        </p:nvSpPr>
        <p:spPr bwMode="auto">
          <a:xfrm>
            <a:off x="4981575" y="3294063"/>
            <a:ext cx="571500" cy="498475"/>
          </a:xfrm>
          <a:prstGeom prst="rect">
            <a:avLst/>
          </a:prstGeom>
          <a:noFill/>
          <a:ln w="9525">
            <a:noFill/>
            <a:miter lim="800000"/>
            <a:headEnd/>
            <a:tailEnd/>
          </a:ln>
        </p:spPr>
        <p:txBody>
          <a:bodyPr lIns="0" tIns="0" rIns="0" bIns="0"/>
          <a:lstStyle/>
          <a:p>
            <a:pPr algn="ctr">
              <a:lnSpc>
                <a:spcPct val="110000"/>
              </a:lnSpc>
            </a:pPr>
            <a:r>
              <a:rPr lang="en-US" altLang="ko-KR" sz="2200" b="1" i="1">
                <a:solidFill>
                  <a:srgbClr val="000066"/>
                </a:solidFill>
                <a:latin typeface="Times New Roman" pitchFamily="18" charset="0"/>
                <a:ea typeface="굴림" pitchFamily="34" charset="-127"/>
              </a:rPr>
              <a:t>I</a:t>
            </a:r>
            <a:endParaRPr lang="en-ZA">
              <a:solidFill>
                <a:srgbClr val="000066"/>
              </a:solidFill>
            </a:endParaRPr>
          </a:p>
        </p:txBody>
      </p:sp>
      <p:sp>
        <p:nvSpPr>
          <p:cNvPr id="357472" name="Line 68"/>
          <p:cNvSpPr>
            <a:spLocks noChangeShapeType="1"/>
          </p:cNvSpPr>
          <p:nvPr/>
        </p:nvSpPr>
        <p:spPr bwMode="auto">
          <a:xfrm flipV="1">
            <a:off x="6284913" y="1895475"/>
            <a:ext cx="0" cy="123825"/>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graphicFrame>
        <p:nvGraphicFramePr>
          <p:cNvPr id="357448" name="Object 72"/>
          <p:cNvGraphicFramePr>
            <a:graphicFrameLocks noChangeAspect="1"/>
          </p:cNvGraphicFramePr>
          <p:nvPr/>
        </p:nvGraphicFramePr>
        <p:xfrm>
          <a:off x="6022975" y="1612900"/>
          <a:ext cx="228600" cy="292100"/>
        </p:xfrm>
        <a:graphic>
          <a:graphicData uri="http://schemas.openxmlformats.org/presentationml/2006/ole">
            <mc:AlternateContent xmlns:mc="http://schemas.openxmlformats.org/markup-compatibility/2006">
              <mc:Choice xmlns:v="urn:schemas-microsoft-com:vml" Requires="v">
                <p:oleObj spid="_x0000_s357508" name="Equation" r:id="rId4" imgW="228600" imgH="291960" progId="Equation.DSMT4">
                  <p:embed/>
                </p:oleObj>
              </mc:Choice>
              <mc:Fallback>
                <p:oleObj name="Equation" r:id="rId4" imgW="228600" imgH="291960" progId="Equation.DSMT4">
                  <p:embed/>
                  <p:pic>
                    <p:nvPicPr>
                      <p:cNvPr id="0" name="Picture 7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22975" y="1612900"/>
                        <a:ext cx="2286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7449" name="Object 73"/>
          <p:cNvGraphicFramePr>
            <a:graphicFrameLocks noChangeAspect="1"/>
          </p:cNvGraphicFramePr>
          <p:nvPr/>
        </p:nvGraphicFramePr>
        <p:xfrm>
          <a:off x="6423025" y="2022475"/>
          <a:ext cx="241300" cy="292100"/>
        </p:xfrm>
        <a:graphic>
          <a:graphicData uri="http://schemas.openxmlformats.org/presentationml/2006/ole">
            <mc:AlternateContent xmlns:mc="http://schemas.openxmlformats.org/markup-compatibility/2006">
              <mc:Choice xmlns:v="urn:schemas-microsoft-com:vml" Requires="v">
                <p:oleObj spid="_x0000_s357509" name="Equation" r:id="rId6" imgW="241200" imgH="291960" progId="Equation.DSMT4">
                  <p:embed/>
                </p:oleObj>
              </mc:Choice>
              <mc:Fallback>
                <p:oleObj name="Equation" r:id="rId6" imgW="241200" imgH="291960" progId="Equation.DSMT4">
                  <p:embed/>
                  <p:pic>
                    <p:nvPicPr>
                      <p:cNvPr id="0" name="Picture 7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23025" y="2022475"/>
                        <a:ext cx="2413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7450" name="Object 74"/>
          <p:cNvGraphicFramePr>
            <a:graphicFrameLocks noChangeAspect="1"/>
          </p:cNvGraphicFramePr>
          <p:nvPr/>
        </p:nvGraphicFramePr>
        <p:xfrm>
          <a:off x="4789488" y="2090738"/>
          <a:ext cx="533400" cy="406400"/>
        </p:xfrm>
        <a:graphic>
          <a:graphicData uri="http://schemas.openxmlformats.org/presentationml/2006/ole">
            <mc:AlternateContent xmlns:mc="http://schemas.openxmlformats.org/markup-compatibility/2006">
              <mc:Choice xmlns:v="urn:schemas-microsoft-com:vml" Requires="v">
                <p:oleObj spid="_x0000_s357510" name="Equation" r:id="rId8" imgW="533160" imgH="406080" progId="Equation.DSMT4">
                  <p:embed/>
                </p:oleObj>
              </mc:Choice>
              <mc:Fallback>
                <p:oleObj name="Equation" r:id="rId8" imgW="533160" imgH="406080" progId="Equation.DSMT4">
                  <p:embed/>
                  <p:pic>
                    <p:nvPicPr>
                      <p:cNvPr id="0" name="Picture 7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89488" y="2090738"/>
                        <a:ext cx="5334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7451" name="Object 75"/>
          <p:cNvGraphicFramePr>
            <a:graphicFrameLocks noChangeAspect="1"/>
          </p:cNvGraphicFramePr>
          <p:nvPr/>
        </p:nvGraphicFramePr>
        <p:xfrm>
          <a:off x="7872413" y="2362200"/>
          <a:ext cx="495300" cy="368300"/>
        </p:xfrm>
        <a:graphic>
          <a:graphicData uri="http://schemas.openxmlformats.org/presentationml/2006/ole">
            <mc:AlternateContent xmlns:mc="http://schemas.openxmlformats.org/markup-compatibility/2006">
              <mc:Choice xmlns:v="urn:schemas-microsoft-com:vml" Requires="v">
                <p:oleObj spid="_x0000_s357511" name="Equation" r:id="rId10" imgW="495000" imgH="368280" progId="Equation.DSMT4">
                  <p:embed/>
                </p:oleObj>
              </mc:Choice>
              <mc:Fallback>
                <p:oleObj name="Equation" r:id="rId10" imgW="495000" imgH="368280" progId="Equation.DSMT4">
                  <p:embed/>
                  <p:pic>
                    <p:nvPicPr>
                      <p:cNvPr id="0" name="Picture 7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872413" y="2362200"/>
                        <a:ext cx="495300"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76"/>
          <p:cNvSpPr>
            <a:spLocks noChangeArrowheads="1"/>
          </p:cNvSpPr>
          <p:nvPr/>
        </p:nvSpPr>
        <p:spPr bwMode="auto">
          <a:xfrm>
            <a:off x="179388" y="4878388"/>
            <a:ext cx="8643937" cy="895350"/>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US">
                <a:solidFill>
                  <a:srgbClr val="000066"/>
                </a:solidFill>
              </a:rPr>
              <a:t>If the right hand edge is in fact at a higher potential than the left, the moving charges must indeed be negative.</a:t>
            </a:r>
            <a:endParaRPr lang="en-ZA">
              <a:solidFill>
                <a:srgbClr val="000066"/>
              </a:solidFill>
            </a:endParaRPr>
          </a:p>
        </p:txBody>
      </p:sp>
      <p:sp>
        <p:nvSpPr>
          <p:cNvPr id="6" name="Rectangle 78"/>
          <p:cNvSpPr>
            <a:spLocks noChangeArrowheads="1"/>
          </p:cNvSpPr>
          <p:nvPr/>
        </p:nvSpPr>
        <p:spPr bwMode="auto">
          <a:xfrm>
            <a:off x="179388" y="3913188"/>
            <a:ext cx="8518525" cy="895350"/>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US">
                <a:solidFill>
                  <a:srgbClr val="000066"/>
                </a:solidFill>
              </a:rPr>
              <a:t>At this point we can measure the </a:t>
            </a:r>
            <a:r>
              <a:rPr lang="en-US">
                <a:solidFill>
                  <a:srgbClr val="FF0000"/>
                </a:solidFill>
              </a:rPr>
              <a:t>Hall voltage</a:t>
            </a:r>
            <a:r>
              <a:rPr lang="en-US">
                <a:solidFill>
                  <a:srgbClr val="000066"/>
                </a:solidFill>
              </a:rPr>
              <a:t>, </a:t>
            </a:r>
            <a:r>
              <a:rPr lang="en-US">
                <a:solidFill>
                  <a:srgbClr val="000066"/>
                </a:solidFill>
                <a:sym typeface="Symbol" pitchFamily="18" charset="2"/>
              </a:rPr>
              <a:t></a:t>
            </a:r>
            <a:r>
              <a:rPr lang="en-US" b="1" i="1">
                <a:solidFill>
                  <a:srgbClr val="000066"/>
                </a:solidFill>
                <a:latin typeface="Times New Roman" pitchFamily="18" charset="0"/>
              </a:rPr>
              <a:t>V</a:t>
            </a:r>
            <a:r>
              <a:rPr lang="en-US" b="1" baseline="-25000">
                <a:solidFill>
                  <a:srgbClr val="000066"/>
                </a:solidFill>
                <a:latin typeface="Times New Roman" pitchFamily="18" charset="0"/>
              </a:rPr>
              <a:t>H</a:t>
            </a:r>
            <a:r>
              <a:rPr lang="en-US">
                <a:solidFill>
                  <a:srgbClr val="000066"/>
                </a:solidFill>
              </a:rPr>
              <a:t>, across the strip.  </a:t>
            </a:r>
            <a:endParaRPr lang="en-ZA">
              <a:solidFill>
                <a:srgbClr val="000066"/>
              </a:solidFill>
            </a:endParaRPr>
          </a:p>
        </p:txBody>
      </p:sp>
      <p:sp>
        <p:nvSpPr>
          <p:cNvPr id="357427" name="Text Box 51"/>
          <p:cNvSpPr txBox="1">
            <a:spLocks noChangeArrowheads="1"/>
          </p:cNvSpPr>
          <p:nvPr/>
        </p:nvSpPr>
        <p:spPr bwMode="auto">
          <a:xfrm>
            <a:off x="5470525" y="2633663"/>
            <a:ext cx="271463" cy="268287"/>
          </a:xfrm>
          <a:prstGeom prst="rect">
            <a:avLst/>
          </a:prstGeom>
          <a:noFill/>
          <a:ln w="9525">
            <a:noFill/>
            <a:miter lim="800000"/>
            <a:headEnd/>
            <a:tailEnd/>
          </a:ln>
        </p:spPr>
        <p:txBody>
          <a:bodyPr lIns="0" tIns="0" rIns="0" bIns="0"/>
          <a:lstStyle/>
          <a:p>
            <a:pPr algn="ctr">
              <a:lnSpc>
                <a:spcPct val="110000"/>
              </a:lnSpc>
            </a:pPr>
            <a:r>
              <a:rPr lang="en-US" altLang="ko-KR" sz="1800">
                <a:solidFill>
                  <a:srgbClr val="000066"/>
                </a:solidFill>
                <a:ea typeface="굴림" pitchFamily="34" charset="-127"/>
              </a:rPr>
              <a:t>e</a:t>
            </a:r>
            <a:r>
              <a:rPr lang="en-US" altLang="ko-KR" sz="1800" baseline="30000">
                <a:solidFill>
                  <a:srgbClr val="000066"/>
                </a:solidFill>
                <a:ea typeface="굴림" pitchFamily="34" charset="-127"/>
              </a:rPr>
              <a:t>–</a:t>
            </a:r>
            <a:endParaRPr lang="en-ZA" sz="1800" baseline="30000">
              <a:solidFill>
                <a:srgbClr val="000066"/>
              </a:solidFill>
              <a:ea typeface="굴림" pitchFamily="34" charset="-127"/>
            </a:endParaRPr>
          </a:p>
        </p:txBody>
      </p:sp>
      <p:grpSp>
        <p:nvGrpSpPr>
          <p:cNvPr id="7" name="Group 82"/>
          <p:cNvGrpSpPr>
            <a:grpSpLocks/>
          </p:cNvGrpSpPr>
          <p:nvPr/>
        </p:nvGrpSpPr>
        <p:grpSpPr bwMode="auto">
          <a:xfrm>
            <a:off x="4318000" y="2127250"/>
            <a:ext cx="1709738" cy="1014413"/>
            <a:chOff x="2720" y="1340"/>
            <a:chExt cx="1077" cy="639"/>
          </a:xfrm>
        </p:grpSpPr>
        <p:sp>
          <p:nvSpPr>
            <p:cNvPr id="357478" name="Text Box 25"/>
            <p:cNvSpPr txBox="1">
              <a:spLocks noChangeArrowheads="1"/>
            </p:cNvSpPr>
            <p:nvPr/>
          </p:nvSpPr>
          <p:spPr bwMode="auto">
            <a:xfrm>
              <a:off x="3397" y="1429"/>
              <a:ext cx="230" cy="183"/>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357479" name="Text Box 26"/>
            <p:cNvSpPr txBox="1">
              <a:spLocks noChangeArrowheads="1"/>
            </p:cNvSpPr>
            <p:nvPr/>
          </p:nvSpPr>
          <p:spPr bwMode="auto">
            <a:xfrm>
              <a:off x="3202" y="1528"/>
              <a:ext cx="230" cy="183"/>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357480" name="Text Box 27"/>
            <p:cNvSpPr txBox="1">
              <a:spLocks noChangeArrowheads="1"/>
            </p:cNvSpPr>
            <p:nvPr/>
          </p:nvSpPr>
          <p:spPr bwMode="auto">
            <a:xfrm>
              <a:off x="2986" y="1640"/>
              <a:ext cx="231" cy="185"/>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357481" name="Text Box 28"/>
            <p:cNvSpPr txBox="1">
              <a:spLocks noChangeArrowheads="1"/>
            </p:cNvSpPr>
            <p:nvPr/>
          </p:nvSpPr>
          <p:spPr bwMode="auto">
            <a:xfrm>
              <a:off x="2720" y="1796"/>
              <a:ext cx="232" cy="183"/>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357482" name="Text Box 80"/>
            <p:cNvSpPr txBox="1">
              <a:spLocks noChangeArrowheads="1"/>
            </p:cNvSpPr>
            <p:nvPr/>
          </p:nvSpPr>
          <p:spPr bwMode="auto">
            <a:xfrm>
              <a:off x="3567" y="1340"/>
              <a:ext cx="230" cy="183"/>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grpSp>
      <p:sp>
        <p:nvSpPr>
          <p:cNvPr id="357457" name="Oval 81"/>
          <p:cNvSpPr>
            <a:spLocks noChangeArrowheads="1"/>
          </p:cNvSpPr>
          <p:nvPr/>
        </p:nvSpPr>
        <p:spPr bwMode="auto">
          <a:xfrm>
            <a:off x="5703888" y="2816225"/>
            <a:ext cx="161925" cy="161925"/>
          </a:xfrm>
          <a:prstGeom prst="ellipse">
            <a:avLst/>
          </a:prstGeom>
          <a:gradFill rotWithShape="1">
            <a:gsLst>
              <a:gs pos="0">
                <a:srgbClr val="FFFFFF"/>
              </a:gs>
              <a:gs pos="100000">
                <a:srgbClr val="3366FF"/>
              </a:gs>
            </a:gsLst>
            <a:path path="shape">
              <a:fillToRect l="50000" t="50000" r="50000" b="50000"/>
            </a:path>
          </a:gradFill>
          <a:ln w="9525" algn="ctr">
            <a:solidFill>
              <a:srgbClr val="000000"/>
            </a:solidFill>
            <a:round/>
            <a:headEnd/>
            <a:tailEnd/>
          </a:ln>
        </p:spPr>
        <p:txBody>
          <a:bodyPr/>
          <a:lstStyle/>
          <a:p>
            <a:pPr>
              <a:lnSpc>
                <a:spcPct val="110000"/>
              </a:lnSpc>
            </a:pP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745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742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22" presetClass="entr" presetSubtype="2" fill="hold" nodeType="withEffect">
                                  <p:stCondLst>
                                    <p:cond delay="500"/>
                                  </p:stCondLst>
                                  <p:childTnLst>
                                    <p:set>
                                      <p:cBhvr>
                                        <p:cTn id="12" dur="1" fill="hold">
                                          <p:stCondLst>
                                            <p:cond delay="0"/>
                                          </p:stCondLst>
                                        </p:cTn>
                                        <p:tgtEl>
                                          <p:spTgt spid="357462"/>
                                        </p:tgtEl>
                                        <p:attrNameLst>
                                          <p:attrName>style.visibility</p:attrName>
                                        </p:attrNameLst>
                                      </p:cBhvr>
                                      <p:to>
                                        <p:strVal val="visible"/>
                                      </p:to>
                                    </p:set>
                                    <p:animEffect transition="in" filter="wipe(right)">
                                      <p:cBhvr>
                                        <p:cTn id="13" dur="1000"/>
                                        <p:tgtEl>
                                          <p:spTgt spid="357462"/>
                                        </p:tgtEl>
                                      </p:cBhvr>
                                    </p:animEffect>
                                  </p:childTnLst>
                                </p:cTn>
                              </p:par>
                              <p:par>
                                <p:cTn id="14" presetID="10" presetClass="entr" presetSubtype="0" fill="hold" nodeType="withEffect">
                                  <p:stCondLst>
                                    <p:cond delay="1000"/>
                                  </p:stCondLst>
                                  <p:childTnLst>
                                    <p:set>
                                      <p:cBhvr>
                                        <p:cTn id="15" dur="1" fill="hold">
                                          <p:stCondLst>
                                            <p:cond delay="0"/>
                                          </p:stCondLst>
                                        </p:cTn>
                                        <p:tgtEl>
                                          <p:spTgt spid="357450"/>
                                        </p:tgtEl>
                                        <p:attrNameLst>
                                          <p:attrName>style.visibility</p:attrName>
                                        </p:attrNameLst>
                                      </p:cBhvr>
                                      <p:to>
                                        <p:strVal val="visible"/>
                                      </p:to>
                                    </p:set>
                                    <p:animEffect transition="in" filter="fade">
                                      <p:cBhvr>
                                        <p:cTn id="16" dur="500"/>
                                        <p:tgtEl>
                                          <p:spTgt spid="357450"/>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down)">
                                      <p:cBhvr>
                                        <p:cTn id="21" dur="2000"/>
                                        <p:tgtEl>
                                          <p:spTgt spid="4"/>
                                        </p:tgtEl>
                                      </p:cBhvr>
                                    </p:animEffect>
                                  </p:childTnLst>
                                </p:cTn>
                              </p:par>
                              <p:par>
                                <p:cTn id="22" presetID="10" presetClass="entr" presetSubtype="0" fill="hold" nodeType="withEffect">
                                  <p:stCondLst>
                                    <p:cond delay="200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childTnLst>
                                </p:cTn>
                              </p:par>
                              <p:par>
                                <p:cTn id="25" presetID="10" presetClass="entr" presetSubtype="0" fill="hold" nodeType="withEffect">
                                  <p:stCondLst>
                                    <p:cond delay="2000"/>
                                  </p:stCondLst>
                                  <p:childTnLst>
                                    <p:set>
                                      <p:cBhvr>
                                        <p:cTn id="26" dur="1" fill="hold">
                                          <p:stCondLst>
                                            <p:cond delay="0"/>
                                          </p:stCondLst>
                                        </p:cTn>
                                        <p:tgtEl>
                                          <p:spTgt spid="357431"/>
                                        </p:tgtEl>
                                        <p:attrNameLst>
                                          <p:attrName>style.visibility</p:attrName>
                                        </p:attrNameLst>
                                      </p:cBhvr>
                                      <p:to>
                                        <p:strVal val="visible"/>
                                      </p:to>
                                    </p:set>
                                    <p:animEffect transition="in" filter="fade">
                                      <p:cBhvr>
                                        <p:cTn id="27" dur="1000"/>
                                        <p:tgtEl>
                                          <p:spTgt spid="35743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57449"/>
                                        </p:tgtEl>
                                        <p:attrNameLst>
                                          <p:attrName>style.visibility</p:attrName>
                                        </p:attrNameLst>
                                      </p:cBhvr>
                                      <p:to>
                                        <p:strVal val="visible"/>
                                      </p:to>
                                    </p:set>
                                    <p:animEffect transition="in" filter="fade">
                                      <p:cBhvr>
                                        <p:cTn id="32" dur="500"/>
                                        <p:tgtEl>
                                          <p:spTgt spid="357449"/>
                                        </p:tgtEl>
                                      </p:cBhvr>
                                    </p:animEffect>
                                  </p:childTnLst>
                                </p:cTn>
                              </p:par>
                              <p:par>
                                <p:cTn id="33" presetID="10" presetClass="entr" presetSubtype="0" fill="hold" nodeType="with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fade">
                                      <p:cBhvr>
                                        <p:cTn id="35" dur="500"/>
                                        <p:tgtEl>
                                          <p:spTgt spid="2"/>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357398"/>
                                        </p:tgtEl>
                                        <p:attrNameLst>
                                          <p:attrName>style.visibility</p:attrName>
                                        </p:attrNameLst>
                                      </p:cBhvr>
                                      <p:to>
                                        <p:strVal val="visible"/>
                                      </p:to>
                                    </p:set>
                                    <p:animEffect transition="in" filter="wipe(left)">
                                      <p:cBhvr>
                                        <p:cTn id="40" dur="1000"/>
                                        <p:tgtEl>
                                          <p:spTgt spid="357398"/>
                                        </p:tgtEl>
                                      </p:cBhvr>
                                    </p:animEffect>
                                  </p:childTnLst>
                                </p:cTn>
                              </p:par>
                              <p:par>
                                <p:cTn id="41" presetID="10" presetClass="entr" presetSubtype="0" fill="hold" nodeType="withEffect">
                                  <p:stCondLst>
                                    <p:cond delay="500"/>
                                  </p:stCondLst>
                                  <p:childTnLst>
                                    <p:set>
                                      <p:cBhvr>
                                        <p:cTn id="42" dur="1" fill="hold">
                                          <p:stCondLst>
                                            <p:cond delay="0"/>
                                          </p:stCondLst>
                                        </p:cTn>
                                        <p:tgtEl>
                                          <p:spTgt spid="357451"/>
                                        </p:tgtEl>
                                        <p:attrNameLst>
                                          <p:attrName>style.visibility</p:attrName>
                                        </p:attrNameLst>
                                      </p:cBhvr>
                                      <p:to>
                                        <p:strVal val="visible"/>
                                      </p:to>
                                    </p:set>
                                    <p:animEffect transition="in" filter="fade">
                                      <p:cBhvr>
                                        <p:cTn id="43" dur="500"/>
                                        <p:tgtEl>
                                          <p:spTgt spid="357451"/>
                                        </p:tgtEl>
                                      </p:cBhvr>
                                    </p:animEffect>
                                  </p:childTnLst>
                                </p:cTn>
                              </p:par>
                              <p:par>
                                <p:cTn id="44" presetID="10" presetClass="entr" presetSubtype="0" fill="hold" grpId="0" nodeType="withEffect">
                                  <p:stCondLst>
                                    <p:cond delay="500"/>
                                  </p:stCondLst>
                                  <p:childTnLst>
                                    <p:set>
                                      <p:cBhvr>
                                        <p:cTn id="45" dur="1" fill="hold">
                                          <p:stCondLst>
                                            <p:cond delay="0"/>
                                          </p:stCondLst>
                                        </p:cTn>
                                        <p:tgtEl>
                                          <p:spTgt spid="357411"/>
                                        </p:tgtEl>
                                        <p:attrNameLst>
                                          <p:attrName>style.visibility</p:attrName>
                                        </p:attrNameLst>
                                      </p:cBhvr>
                                      <p:to>
                                        <p:strVal val="visible"/>
                                      </p:to>
                                    </p:set>
                                    <p:animEffect transition="in" filter="fade">
                                      <p:cBhvr>
                                        <p:cTn id="46" dur="1000"/>
                                        <p:tgtEl>
                                          <p:spTgt spid="357411"/>
                                        </p:tgtEl>
                                      </p:cBhvr>
                                    </p:animEffect>
                                  </p:childTnLst>
                                </p:cTn>
                              </p:par>
                              <p:par>
                                <p:cTn id="47" presetID="10" presetClass="entr" presetSubtype="0" fill="hold" grpId="0" nodeType="withEffect">
                                  <p:stCondLst>
                                    <p:cond delay="500"/>
                                  </p:stCondLst>
                                  <p:childTnLst>
                                    <p:set>
                                      <p:cBhvr>
                                        <p:cTn id="48" dur="1" fill="hold">
                                          <p:stCondLst>
                                            <p:cond delay="0"/>
                                          </p:stCondLst>
                                        </p:cTn>
                                        <p:tgtEl>
                                          <p:spTgt spid="357384">
                                            <p:txEl>
                                              <p:pRg st="0" end="0"/>
                                            </p:txEl>
                                          </p:spTgt>
                                        </p:tgtEl>
                                        <p:attrNameLst>
                                          <p:attrName>style.visibility</p:attrName>
                                        </p:attrNameLst>
                                      </p:cBhvr>
                                      <p:to>
                                        <p:strVal val="visible"/>
                                      </p:to>
                                    </p:set>
                                    <p:animEffect transition="in" filter="fade">
                                      <p:cBhvr>
                                        <p:cTn id="49" dur="1000"/>
                                        <p:tgtEl>
                                          <p:spTgt spid="357384">
                                            <p:txEl>
                                              <p:pRg st="0" end="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6"/>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7384" grpId="0" build="p"/>
      <p:bldP spid="357411" grpId="0"/>
      <p:bldP spid="5" grpId="0"/>
      <p:bldP spid="6" grpId="0"/>
      <p:bldP spid="357427" grpId="0"/>
      <p:bldP spid="35745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462" name="Footer Placeholder 3"/>
          <p:cNvSpPr>
            <a:spLocks noGrp="1"/>
          </p:cNvSpPr>
          <p:nvPr>
            <p:ph type="ftr" sz="quarter" idx="10"/>
          </p:nvPr>
        </p:nvSpPr>
        <p:spPr>
          <a:noFill/>
        </p:spPr>
        <p:txBody>
          <a:bodyPr/>
          <a:lstStyle/>
          <a:p>
            <a:r>
              <a:rPr lang="en-ZA" smtClean="0">
                <a:cs typeface="Arial" charset="0"/>
              </a:rPr>
              <a:t>MAGNETIC FORCES</a:t>
            </a:r>
          </a:p>
        </p:txBody>
      </p:sp>
      <p:sp>
        <p:nvSpPr>
          <p:cNvPr id="485463" name="Date Placeholder 4"/>
          <p:cNvSpPr>
            <a:spLocks noGrp="1"/>
          </p:cNvSpPr>
          <p:nvPr>
            <p:ph type="dt" sz="quarter" idx="11"/>
          </p:nvPr>
        </p:nvSpPr>
        <p:spPr>
          <a:noFill/>
        </p:spPr>
        <p:txBody>
          <a:bodyPr/>
          <a:lstStyle/>
          <a:p>
            <a:r>
              <a:rPr lang="en-ZA" smtClean="0">
                <a:cs typeface="Arial" charset="0"/>
              </a:rPr>
              <a:t>PHY1013S</a:t>
            </a:r>
          </a:p>
        </p:txBody>
      </p:sp>
      <p:sp>
        <p:nvSpPr>
          <p:cNvPr id="485464" name="Slide Number Placeholder 5"/>
          <p:cNvSpPr>
            <a:spLocks noGrp="1"/>
          </p:cNvSpPr>
          <p:nvPr>
            <p:ph type="sldNum" sz="quarter" idx="12"/>
          </p:nvPr>
        </p:nvSpPr>
        <p:spPr>
          <a:noFill/>
        </p:spPr>
        <p:txBody>
          <a:bodyPr/>
          <a:lstStyle/>
          <a:p>
            <a:fld id="{46B20C8F-3B44-4FE2-B5FA-BC01E7CA98C0}" type="slidenum">
              <a:rPr lang="en-ZA" smtClean="0">
                <a:cs typeface="Arial" charset="0"/>
              </a:rPr>
              <a:pPr/>
              <a:t>16</a:t>
            </a:fld>
            <a:endParaRPr lang="en-ZA" smtClean="0">
              <a:cs typeface="Arial" charset="0"/>
            </a:endParaRPr>
          </a:p>
        </p:txBody>
      </p:sp>
      <p:sp>
        <p:nvSpPr>
          <p:cNvPr id="485465" name="Rectangle 2"/>
          <p:cNvSpPr>
            <a:spLocks noGrp="1" noChangeArrowheads="1"/>
          </p:cNvSpPr>
          <p:nvPr>
            <p:ph type="title"/>
          </p:nvPr>
        </p:nvSpPr>
        <p:spPr/>
        <p:txBody>
          <a:bodyPr/>
          <a:lstStyle/>
          <a:p>
            <a:pPr eaLnBrk="1" hangingPunct="1"/>
            <a:r>
              <a:rPr lang="en-ZA" sz="2800" smtClean="0"/>
              <a:t>CROSSED FIELDS:  The Hall effect  (a)</a:t>
            </a:r>
          </a:p>
        </p:txBody>
      </p:sp>
      <p:sp>
        <p:nvSpPr>
          <p:cNvPr id="485466" name="Rectangle 3"/>
          <p:cNvSpPr>
            <a:spLocks noGrp="1" noChangeArrowheads="1"/>
          </p:cNvSpPr>
          <p:nvPr>
            <p:ph type="body" idx="1"/>
          </p:nvPr>
        </p:nvSpPr>
        <p:spPr>
          <a:xfrm>
            <a:off x="179388" y="4191000"/>
            <a:ext cx="8583612" cy="895350"/>
          </a:xfrm>
        </p:spPr>
        <p:txBody>
          <a:bodyPr/>
          <a:lstStyle/>
          <a:p>
            <a:pPr lvl="1" indent="0" eaLnBrk="1" hangingPunct="1"/>
            <a:r>
              <a:rPr lang="en-US" smtClean="0"/>
              <a:t>If the moving charges were </a:t>
            </a:r>
            <a:r>
              <a:rPr lang="en-US" i="1" smtClean="0"/>
              <a:t>positive</a:t>
            </a:r>
            <a:r>
              <a:rPr lang="en-US" i="1" baseline="30000" smtClean="0"/>
              <a:t> </a:t>
            </a:r>
            <a:r>
              <a:rPr lang="en-US" smtClean="0"/>
              <a:t> (as they are in some semiconductor materials)…</a:t>
            </a:r>
            <a:endParaRPr lang="en-ZA" smtClean="0"/>
          </a:p>
        </p:txBody>
      </p:sp>
      <p:sp>
        <p:nvSpPr>
          <p:cNvPr id="485467" name="Line 4"/>
          <p:cNvSpPr>
            <a:spLocks noChangeShapeType="1"/>
          </p:cNvSpPr>
          <p:nvPr/>
        </p:nvSpPr>
        <p:spPr bwMode="auto">
          <a:xfrm flipV="1">
            <a:off x="2628900" y="3260725"/>
            <a:ext cx="0" cy="441325"/>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grpSp>
        <p:nvGrpSpPr>
          <p:cNvPr id="485468" name="Group 5"/>
          <p:cNvGrpSpPr>
            <a:grpSpLocks/>
          </p:cNvGrpSpPr>
          <p:nvPr/>
        </p:nvGrpSpPr>
        <p:grpSpPr bwMode="auto">
          <a:xfrm>
            <a:off x="1011238" y="2174875"/>
            <a:ext cx="2455862" cy="1084263"/>
            <a:chOff x="8235" y="9785"/>
            <a:chExt cx="2873" cy="1267"/>
          </a:xfrm>
        </p:grpSpPr>
        <p:sp>
          <p:nvSpPr>
            <p:cNvPr id="485545" name="Rectangle 6"/>
            <p:cNvSpPr>
              <a:spLocks noChangeArrowheads="1"/>
            </p:cNvSpPr>
            <p:nvPr/>
          </p:nvSpPr>
          <p:spPr bwMode="auto">
            <a:xfrm>
              <a:off x="8235" y="10767"/>
              <a:ext cx="1890" cy="285"/>
            </a:xfrm>
            <a:prstGeom prst="rect">
              <a:avLst/>
            </a:prstGeom>
            <a:solidFill>
              <a:srgbClr val="FFC693"/>
            </a:solidFill>
            <a:ln w="6350" algn="ctr">
              <a:solidFill>
                <a:srgbClr val="000000"/>
              </a:solidFill>
              <a:miter lim="800000"/>
              <a:headEnd/>
              <a:tailEnd type="none" w="lg" len="lg"/>
            </a:ln>
          </p:spPr>
          <p:txBody>
            <a:bodyPr/>
            <a:lstStyle/>
            <a:p>
              <a:pPr>
                <a:lnSpc>
                  <a:spcPct val="110000"/>
                </a:lnSpc>
              </a:pPr>
              <a:endParaRPr lang="en-GB"/>
            </a:p>
          </p:txBody>
        </p:sp>
        <p:grpSp>
          <p:nvGrpSpPr>
            <p:cNvPr id="485546" name="Group 7"/>
            <p:cNvGrpSpPr>
              <a:grpSpLocks/>
            </p:cNvGrpSpPr>
            <p:nvPr/>
          </p:nvGrpSpPr>
          <p:grpSpPr bwMode="auto">
            <a:xfrm>
              <a:off x="8243" y="9785"/>
              <a:ext cx="2865" cy="1267"/>
              <a:chOff x="8243" y="9788"/>
              <a:chExt cx="2865" cy="1267"/>
            </a:xfrm>
          </p:grpSpPr>
          <p:sp>
            <p:nvSpPr>
              <p:cNvPr id="485547" name="Freeform 8"/>
              <p:cNvSpPr>
                <a:spLocks/>
              </p:cNvSpPr>
              <p:nvPr/>
            </p:nvSpPr>
            <p:spPr bwMode="auto">
              <a:xfrm>
                <a:off x="8243" y="10763"/>
                <a:ext cx="1890" cy="292"/>
              </a:xfrm>
              <a:custGeom>
                <a:avLst/>
                <a:gdLst>
                  <a:gd name="T0" fmla="*/ 1890 w 1890"/>
                  <a:gd name="T1" fmla="*/ 292 h 292"/>
                  <a:gd name="T2" fmla="*/ 1890 w 1890"/>
                  <a:gd name="T3" fmla="*/ 0 h 292"/>
                  <a:gd name="T4" fmla="*/ 0 w 1890"/>
                  <a:gd name="T5" fmla="*/ 0 h 292"/>
                  <a:gd name="T6" fmla="*/ 0 w 1890"/>
                  <a:gd name="T7" fmla="*/ 292 h 292"/>
                  <a:gd name="T8" fmla="*/ 1890 w 1890"/>
                  <a:gd name="T9" fmla="*/ 292 h 292"/>
                  <a:gd name="T10" fmla="*/ 0 60000 65536"/>
                  <a:gd name="T11" fmla="*/ 0 60000 65536"/>
                  <a:gd name="T12" fmla="*/ 0 60000 65536"/>
                  <a:gd name="T13" fmla="*/ 0 60000 65536"/>
                  <a:gd name="T14" fmla="*/ 0 60000 65536"/>
                  <a:gd name="T15" fmla="*/ 0 w 1890"/>
                  <a:gd name="T16" fmla="*/ 0 h 292"/>
                  <a:gd name="T17" fmla="*/ 1890 w 1890"/>
                  <a:gd name="T18" fmla="*/ 292 h 292"/>
                </a:gdLst>
                <a:ahLst/>
                <a:cxnLst>
                  <a:cxn ang="T10">
                    <a:pos x="T0" y="T1"/>
                  </a:cxn>
                  <a:cxn ang="T11">
                    <a:pos x="T2" y="T3"/>
                  </a:cxn>
                  <a:cxn ang="T12">
                    <a:pos x="T4" y="T5"/>
                  </a:cxn>
                  <a:cxn ang="T13">
                    <a:pos x="T6" y="T7"/>
                  </a:cxn>
                  <a:cxn ang="T14">
                    <a:pos x="T8" y="T9"/>
                  </a:cxn>
                </a:cxnLst>
                <a:rect l="T15" t="T16" r="T17" b="T18"/>
                <a:pathLst>
                  <a:path w="1890" h="292">
                    <a:moveTo>
                      <a:pt x="1890" y="292"/>
                    </a:moveTo>
                    <a:lnTo>
                      <a:pt x="1890" y="0"/>
                    </a:lnTo>
                    <a:lnTo>
                      <a:pt x="0" y="0"/>
                    </a:lnTo>
                    <a:lnTo>
                      <a:pt x="0" y="292"/>
                    </a:lnTo>
                    <a:lnTo>
                      <a:pt x="1890" y="292"/>
                    </a:lnTo>
                    <a:close/>
                  </a:path>
                </a:pathLst>
              </a:custGeom>
              <a:solidFill>
                <a:srgbClr val="FFC693"/>
              </a:solidFill>
              <a:ln w="9525">
                <a:solidFill>
                  <a:srgbClr val="000000"/>
                </a:solidFill>
                <a:round/>
                <a:headEnd/>
                <a:tailEnd type="none" w="lg" len="lg"/>
              </a:ln>
            </p:spPr>
            <p:txBody>
              <a:bodyPr/>
              <a:lstStyle/>
              <a:p>
                <a:endParaRPr lang="en-US"/>
              </a:p>
            </p:txBody>
          </p:sp>
          <p:sp>
            <p:nvSpPr>
              <p:cNvPr id="485548" name="Freeform 9"/>
              <p:cNvSpPr>
                <a:spLocks/>
              </p:cNvSpPr>
              <p:nvPr/>
            </p:nvSpPr>
            <p:spPr bwMode="auto">
              <a:xfrm>
                <a:off x="8243" y="9788"/>
                <a:ext cx="2865" cy="1267"/>
              </a:xfrm>
              <a:custGeom>
                <a:avLst/>
                <a:gdLst>
                  <a:gd name="T0" fmla="*/ 1890 w 2865"/>
                  <a:gd name="T1" fmla="*/ 1267 h 1267"/>
                  <a:gd name="T2" fmla="*/ 2865 w 2865"/>
                  <a:gd name="T3" fmla="*/ 142 h 1267"/>
                  <a:gd name="T4" fmla="*/ 2865 w 2865"/>
                  <a:gd name="T5" fmla="*/ 0 h 1267"/>
                  <a:gd name="T6" fmla="*/ 1905 w 2865"/>
                  <a:gd name="T7" fmla="*/ 0 h 1267"/>
                  <a:gd name="T8" fmla="*/ 0 w 2865"/>
                  <a:gd name="T9" fmla="*/ 975 h 1267"/>
                  <a:gd name="T10" fmla="*/ 1882 w 2865"/>
                  <a:gd name="T11" fmla="*/ 975 h 1267"/>
                  <a:gd name="T12" fmla="*/ 1890 w 2865"/>
                  <a:gd name="T13" fmla="*/ 1267 h 1267"/>
                  <a:gd name="T14" fmla="*/ 0 60000 65536"/>
                  <a:gd name="T15" fmla="*/ 0 60000 65536"/>
                  <a:gd name="T16" fmla="*/ 0 60000 65536"/>
                  <a:gd name="T17" fmla="*/ 0 60000 65536"/>
                  <a:gd name="T18" fmla="*/ 0 60000 65536"/>
                  <a:gd name="T19" fmla="*/ 0 60000 65536"/>
                  <a:gd name="T20" fmla="*/ 0 60000 65536"/>
                  <a:gd name="T21" fmla="*/ 0 w 2865"/>
                  <a:gd name="T22" fmla="*/ 0 h 1267"/>
                  <a:gd name="T23" fmla="*/ 2865 w 2865"/>
                  <a:gd name="T24" fmla="*/ 1267 h 12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65" h="1267">
                    <a:moveTo>
                      <a:pt x="1890" y="1267"/>
                    </a:moveTo>
                    <a:lnTo>
                      <a:pt x="2865" y="142"/>
                    </a:lnTo>
                    <a:lnTo>
                      <a:pt x="2865" y="0"/>
                    </a:lnTo>
                    <a:lnTo>
                      <a:pt x="1905" y="0"/>
                    </a:lnTo>
                    <a:lnTo>
                      <a:pt x="0" y="975"/>
                    </a:lnTo>
                    <a:lnTo>
                      <a:pt x="1882" y="975"/>
                    </a:lnTo>
                    <a:lnTo>
                      <a:pt x="1890" y="1267"/>
                    </a:lnTo>
                    <a:close/>
                  </a:path>
                </a:pathLst>
              </a:custGeom>
              <a:solidFill>
                <a:srgbClr val="FFC693"/>
              </a:solidFill>
              <a:ln w="9525">
                <a:solidFill>
                  <a:srgbClr val="000000"/>
                </a:solidFill>
                <a:round/>
                <a:headEnd/>
                <a:tailEnd type="none" w="lg" len="lg"/>
              </a:ln>
            </p:spPr>
            <p:txBody>
              <a:bodyPr/>
              <a:lstStyle/>
              <a:p>
                <a:endParaRPr lang="en-US"/>
              </a:p>
            </p:txBody>
          </p:sp>
          <p:sp>
            <p:nvSpPr>
              <p:cNvPr id="485549" name="Line 10"/>
              <p:cNvSpPr>
                <a:spLocks noChangeShapeType="1"/>
              </p:cNvSpPr>
              <p:nvPr/>
            </p:nvSpPr>
            <p:spPr bwMode="auto">
              <a:xfrm flipV="1">
                <a:off x="10125" y="9788"/>
                <a:ext cx="983" cy="975"/>
              </a:xfrm>
              <a:prstGeom prst="line">
                <a:avLst/>
              </a:prstGeom>
              <a:noFill/>
              <a:ln w="9525">
                <a:solidFill>
                  <a:srgbClr val="000000"/>
                </a:solidFill>
                <a:round/>
                <a:headEnd/>
                <a:tailEnd type="none" w="lg" len="lg"/>
              </a:ln>
            </p:spPr>
            <p:txBody>
              <a:bodyPr/>
              <a:lstStyle/>
              <a:p>
                <a:endParaRPr lang="en-US"/>
              </a:p>
            </p:txBody>
          </p:sp>
        </p:grpSp>
      </p:grpSp>
      <p:grpSp>
        <p:nvGrpSpPr>
          <p:cNvPr id="485469" name="Group 11"/>
          <p:cNvGrpSpPr>
            <a:grpSpLocks/>
          </p:cNvGrpSpPr>
          <p:nvPr/>
        </p:nvGrpSpPr>
        <p:grpSpPr bwMode="auto">
          <a:xfrm>
            <a:off x="1095375" y="3135313"/>
            <a:ext cx="715963" cy="547687"/>
            <a:chOff x="1613" y="3478"/>
            <a:chExt cx="335" cy="257"/>
          </a:xfrm>
        </p:grpSpPr>
        <p:sp>
          <p:nvSpPr>
            <p:cNvPr id="485543" name="Line 12"/>
            <p:cNvSpPr>
              <a:spLocks noChangeShapeType="1"/>
            </p:cNvSpPr>
            <p:nvPr/>
          </p:nvSpPr>
          <p:spPr bwMode="auto">
            <a:xfrm flipH="1">
              <a:off x="1616" y="3478"/>
              <a:ext cx="332" cy="256"/>
            </a:xfrm>
            <a:prstGeom prst="line">
              <a:avLst/>
            </a:prstGeom>
            <a:noFill/>
            <a:ln w="15875">
              <a:solidFill>
                <a:srgbClr val="800080"/>
              </a:solidFill>
              <a:round/>
              <a:headEnd/>
              <a:tailEnd type="none" w="lg" len="lg"/>
            </a:ln>
          </p:spPr>
          <p:txBody>
            <a:bodyPr/>
            <a:lstStyle/>
            <a:p>
              <a:endParaRPr lang="en-US"/>
            </a:p>
          </p:txBody>
        </p:sp>
        <p:sp>
          <p:nvSpPr>
            <p:cNvPr id="485544" name="Freeform 13"/>
            <p:cNvSpPr>
              <a:spLocks/>
            </p:cNvSpPr>
            <p:nvPr/>
          </p:nvSpPr>
          <p:spPr bwMode="auto">
            <a:xfrm>
              <a:off x="1613" y="3667"/>
              <a:ext cx="172" cy="68"/>
            </a:xfrm>
            <a:custGeom>
              <a:avLst/>
              <a:gdLst>
                <a:gd name="T0" fmla="*/ 7 w 277"/>
                <a:gd name="T1" fmla="*/ 0 h 105"/>
                <a:gd name="T2" fmla="*/ 0 w 277"/>
                <a:gd name="T3" fmla="*/ 18 h 105"/>
                <a:gd name="T4" fmla="*/ 41 w 277"/>
                <a:gd name="T5" fmla="*/ 0 h 105"/>
                <a:gd name="T6" fmla="*/ 7 w 277"/>
                <a:gd name="T7" fmla="*/ 0 h 105"/>
                <a:gd name="T8" fmla="*/ 0 60000 65536"/>
                <a:gd name="T9" fmla="*/ 0 60000 65536"/>
                <a:gd name="T10" fmla="*/ 0 60000 65536"/>
                <a:gd name="T11" fmla="*/ 0 60000 65536"/>
                <a:gd name="T12" fmla="*/ 0 w 277"/>
                <a:gd name="T13" fmla="*/ 0 h 105"/>
                <a:gd name="T14" fmla="*/ 277 w 277"/>
                <a:gd name="T15" fmla="*/ 105 h 105"/>
              </a:gdLst>
              <a:ahLst/>
              <a:cxnLst>
                <a:cxn ang="T8">
                  <a:pos x="T0" y="T1"/>
                </a:cxn>
                <a:cxn ang="T9">
                  <a:pos x="T2" y="T3"/>
                </a:cxn>
                <a:cxn ang="T10">
                  <a:pos x="T4" y="T5"/>
                </a:cxn>
                <a:cxn ang="T11">
                  <a:pos x="T6" y="T7"/>
                </a:cxn>
              </a:cxnLst>
              <a:rect l="T12" t="T13" r="T14" b="T15"/>
              <a:pathLst>
                <a:path w="277" h="105">
                  <a:moveTo>
                    <a:pt x="45" y="0"/>
                  </a:moveTo>
                  <a:lnTo>
                    <a:pt x="0" y="105"/>
                  </a:lnTo>
                  <a:lnTo>
                    <a:pt x="277" y="0"/>
                  </a:lnTo>
                  <a:lnTo>
                    <a:pt x="45" y="0"/>
                  </a:lnTo>
                  <a:close/>
                </a:path>
              </a:pathLst>
            </a:custGeom>
            <a:solidFill>
              <a:srgbClr val="800080"/>
            </a:solidFill>
            <a:ln w="15875">
              <a:solidFill>
                <a:srgbClr val="800080"/>
              </a:solidFill>
              <a:round/>
              <a:headEnd/>
              <a:tailEnd type="none" w="lg" len="lg"/>
            </a:ln>
          </p:spPr>
          <p:txBody>
            <a:bodyPr/>
            <a:lstStyle/>
            <a:p>
              <a:endParaRPr lang="en-US"/>
            </a:p>
          </p:txBody>
        </p:sp>
      </p:grpSp>
      <p:grpSp>
        <p:nvGrpSpPr>
          <p:cNvPr id="2" name="Group 92"/>
          <p:cNvGrpSpPr>
            <a:grpSpLocks/>
          </p:cNvGrpSpPr>
          <p:nvPr/>
        </p:nvGrpSpPr>
        <p:grpSpPr bwMode="auto">
          <a:xfrm>
            <a:off x="944563" y="2471738"/>
            <a:ext cx="614362" cy="111125"/>
            <a:chOff x="595" y="1557"/>
            <a:chExt cx="387" cy="70"/>
          </a:xfrm>
        </p:grpSpPr>
        <p:sp>
          <p:nvSpPr>
            <p:cNvPr id="485541" name="Line 14"/>
            <p:cNvSpPr>
              <a:spLocks noChangeShapeType="1"/>
            </p:cNvSpPr>
            <p:nvPr/>
          </p:nvSpPr>
          <p:spPr bwMode="auto">
            <a:xfrm flipH="1">
              <a:off x="634" y="1598"/>
              <a:ext cx="348" cy="0"/>
            </a:xfrm>
            <a:prstGeom prst="line">
              <a:avLst/>
            </a:prstGeom>
            <a:noFill/>
            <a:ln w="25400">
              <a:solidFill>
                <a:srgbClr val="FF0000"/>
              </a:solidFill>
              <a:round/>
              <a:headEnd/>
              <a:tailEnd/>
            </a:ln>
          </p:spPr>
          <p:txBody>
            <a:bodyPr/>
            <a:lstStyle/>
            <a:p>
              <a:endParaRPr lang="en-US"/>
            </a:p>
          </p:txBody>
        </p:sp>
        <p:sp>
          <p:nvSpPr>
            <p:cNvPr id="485542" name="Freeform 15"/>
            <p:cNvSpPr>
              <a:spLocks/>
            </p:cNvSpPr>
            <p:nvPr/>
          </p:nvSpPr>
          <p:spPr bwMode="auto">
            <a:xfrm>
              <a:off x="595" y="1557"/>
              <a:ext cx="214" cy="70"/>
            </a:xfrm>
            <a:custGeom>
              <a:avLst/>
              <a:gdLst>
                <a:gd name="T0" fmla="*/ 0 w 232"/>
                <a:gd name="T1" fmla="*/ 29 h 75"/>
                <a:gd name="T2" fmla="*/ 168 w 232"/>
                <a:gd name="T3" fmla="*/ 0 h 75"/>
                <a:gd name="T4" fmla="*/ 33 w 232"/>
                <a:gd name="T5" fmla="*/ 57 h 75"/>
                <a:gd name="T6" fmla="*/ 0 w 232"/>
                <a:gd name="T7" fmla="*/ 29 h 75"/>
                <a:gd name="T8" fmla="*/ 0 60000 65536"/>
                <a:gd name="T9" fmla="*/ 0 60000 65536"/>
                <a:gd name="T10" fmla="*/ 0 60000 65536"/>
                <a:gd name="T11" fmla="*/ 0 60000 65536"/>
                <a:gd name="T12" fmla="*/ 0 w 232"/>
                <a:gd name="T13" fmla="*/ 0 h 75"/>
                <a:gd name="T14" fmla="*/ 232 w 232"/>
                <a:gd name="T15" fmla="*/ 75 h 75"/>
              </a:gdLst>
              <a:ahLst/>
              <a:cxnLst>
                <a:cxn ang="T8">
                  <a:pos x="T0" y="T1"/>
                </a:cxn>
                <a:cxn ang="T9">
                  <a:pos x="T2" y="T3"/>
                </a:cxn>
                <a:cxn ang="T10">
                  <a:pos x="T4" y="T5"/>
                </a:cxn>
                <a:cxn ang="T11">
                  <a:pos x="T6" y="T7"/>
                </a:cxn>
              </a:cxnLst>
              <a:rect l="T12" t="T13" r="T14" b="T15"/>
              <a:pathLst>
                <a:path w="232" h="75">
                  <a:moveTo>
                    <a:pt x="0" y="38"/>
                  </a:moveTo>
                  <a:lnTo>
                    <a:pt x="232" y="0"/>
                  </a:lnTo>
                  <a:lnTo>
                    <a:pt x="45" y="75"/>
                  </a:lnTo>
                  <a:lnTo>
                    <a:pt x="0" y="38"/>
                  </a:lnTo>
                  <a:close/>
                </a:path>
              </a:pathLst>
            </a:custGeom>
            <a:solidFill>
              <a:srgbClr val="FF0000"/>
            </a:solidFill>
            <a:ln w="9525">
              <a:solidFill>
                <a:srgbClr val="FF0000"/>
              </a:solidFill>
              <a:round/>
              <a:headEnd/>
              <a:tailEnd/>
            </a:ln>
          </p:spPr>
          <p:txBody>
            <a:bodyPr/>
            <a:lstStyle/>
            <a:p>
              <a:endParaRPr lang="en-US"/>
            </a:p>
          </p:txBody>
        </p:sp>
      </p:grpSp>
      <p:sp>
        <p:nvSpPr>
          <p:cNvPr id="485471" name="Freeform 16"/>
          <p:cNvSpPr>
            <a:spLocks/>
          </p:cNvSpPr>
          <p:nvPr/>
        </p:nvSpPr>
        <p:spPr bwMode="auto">
          <a:xfrm>
            <a:off x="2430463" y="2132013"/>
            <a:ext cx="1081087" cy="212725"/>
          </a:xfrm>
          <a:custGeom>
            <a:avLst/>
            <a:gdLst>
              <a:gd name="T0" fmla="*/ 2147483647 w 506"/>
              <a:gd name="T1" fmla="*/ 2147483647 h 99"/>
              <a:gd name="T2" fmla="*/ 2147483647 w 506"/>
              <a:gd name="T3" fmla="*/ 2147483647 h 99"/>
              <a:gd name="T4" fmla="*/ 2147483647 w 506"/>
              <a:gd name="T5" fmla="*/ 2147483647 h 99"/>
              <a:gd name="T6" fmla="*/ 2147483647 w 506"/>
              <a:gd name="T7" fmla="*/ 2147483647 h 99"/>
              <a:gd name="T8" fmla="*/ 2147483647 w 506"/>
              <a:gd name="T9" fmla="*/ 2147483647 h 99"/>
              <a:gd name="T10" fmla="*/ 2147483647 w 506"/>
              <a:gd name="T11" fmla="*/ 0 h 99"/>
              <a:gd name="T12" fmla="*/ 2147483647 w 506"/>
              <a:gd name="T13" fmla="*/ 2147483647 h 99"/>
              <a:gd name="T14" fmla="*/ 0 60000 65536"/>
              <a:gd name="T15" fmla="*/ 0 60000 65536"/>
              <a:gd name="T16" fmla="*/ 0 60000 65536"/>
              <a:gd name="T17" fmla="*/ 0 60000 65536"/>
              <a:gd name="T18" fmla="*/ 0 60000 65536"/>
              <a:gd name="T19" fmla="*/ 0 60000 65536"/>
              <a:gd name="T20" fmla="*/ 0 60000 65536"/>
              <a:gd name="T21" fmla="*/ 0 w 506"/>
              <a:gd name="T22" fmla="*/ 0 h 99"/>
              <a:gd name="T23" fmla="*/ 506 w 506"/>
              <a:gd name="T24" fmla="*/ 99 h 9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6" h="99">
                <a:moveTo>
                  <a:pt x="75" y="6"/>
                </a:moveTo>
                <a:cubicBezTo>
                  <a:pt x="2" y="17"/>
                  <a:pt x="0" y="59"/>
                  <a:pt x="66" y="66"/>
                </a:cubicBezTo>
                <a:cubicBezTo>
                  <a:pt x="121" y="81"/>
                  <a:pt x="363" y="25"/>
                  <a:pt x="474" y="49"/>
                </a:cubicBezTo>
                <a:cubicBezTo>
                  <a:pt x="475" y="80"/>
                  <a:pt x="472" y="90"/>
                  <a:pt x="476" y="99"/>
                </a:cubicBezTo>
                <a:lnTo>
                  <a:pt x="506" y="93"/>
                </a:lnTo>
                <a:lnTo>
                  <a:pt x="503" y="0"/>
                </a:lnTo>
                <a:lnTo>
                  <a:pt x="75" y="6"/>
                </a:lnTo>
                <a:close/>
              </a:path>
            </a:pathLst>
          </a:custGeom>
          <a:solidFill>
            <a:srgbClr val="EBEBFF"/>
          </a:solidFill>
          <a:ln w="9525">
            <a:noFill/>
            <a:round/>
            <a:headEnd/>
            <a:tailEnd/>
          </a:ln>
        </p:spPr>
        <p:txBody>
          <a:bodyPr/>
          <a:lstStyle/>
          <a:p>
            <a:endParaRPr lang="en-US"/>
          </a:p>
        </p:txBody>
      </p:sp>
      <p:grpSp>
        <p:nvGrpSpPr>
          <p:cNvPr id="485393" name="Group 17"/>
          <p:cNvGrpSpPr>
            <a:grpSpLocks/>
          </p:cNvGrpSpPr>
          <p:nvPr/>
        </p:nvGrpSpPr>
        <p:grpSpPr bwMode="auto">
          <a:xfrm>
            <a:off x="2782888" y="2162175"/>
            <a:ext cx="957262" cy="1000125"/>
            <a:chOff x="2403" y="3023"/>
            <a:chExt cx="448" cy="468"/>
          </a:xfrm>
        </p:grpSpPr>
        <p:sp>
          <p:nvSpPr>
            <p:cNvPr id="485536" name="Text Box 18"/>
            <p:cNvSpPr txBox="1">
              <a:spLocks noChangeArrowheads="1"/>
            </p:cNvSpPr>
            <p:nvPr/>
          </p:nvSpPr>
          <p:spPr bwMode="auto">
            <a:xfrm>
              <a:off x="2562" y="3166"/>
              <a:ext cx="172" cy="137"/>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485537" name="Text Box 19"/>
            <p:cNvSpPr txBox="1">
              <a:spLocks noChangeArrowheads="1"/>
            </p:cNvSpPr>
            <p:nvPr/>
          </p:nvSpPr>
          <p:spPr bwMode="auto">
            <a:xfrm>
              <a:off x="2496" y="3244"/>
              <a:ext cx="172" cy="136"/>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485538" name="Text Box 20"/>
            <p:cNvSpPr txBox="1">
              <a:spLocks noChangeArrowheads="1"/>
            </p:cNvSpPr>
            <p:nvPr/>
          </p:nvSpPr>
          <p:spPr bwMode="auto">
            <a:xfrm>
              <a:off x="2403" y="3355"/>
              <a:ext cx="171" cy="136"/>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485539" name="Text Box 21"/>
            <p:cNvSpPr txBox="1">
              <a:spLocks noChangeArrowheads="1"/>
            </p:cNvSpPr>
            <p:nvPr/>
          </p:nvSpPr>
          <p:spPr bwMode="auto">
            <a:xfrm>
              <a:off x="2679" y="3023"/>
              <a:ext cx="172" cy="136"/>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485540" name="Text Box 22"/>
            <p:cNvSpPr txBox="1">
              <a:spLocks noChangeArrowheads="1"/>
            </p:cNvSpPr>
            <p:nvPr/>
          </p:nvSpPr>
          <p:spPr bwMode="auto">
            <a:xfrm>
              <a:off x="2632" y="3088"/>
              <a:ext cx="171" cy="137"/>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grpSp>
      <p:grpSp>
        <p:nvGrpSpPr>
          <p:cNvPr id="485473" name="Group 23"/>
          <p:cNvGrpSpPr>
            <a:grpSpLocks/>
          </p:cNvGrpSpPr>
          <p:nvPr/>
        </p:nvGrpSpPr>
        <p:grpSpPr bwMode="auto">
          <a:xfrm>
            <a:off x="3028950" y="1798638"/>
            <a:ext cx="538163" cy="406400"/>
            <a:chOff x="11186" y="9321"/>
            <a:chExt cx="675" cy="497"/>
          </a:xfrm>
        </p:grpSpPr>
        <p:sp>
          <p:nvSpPr>
            <p:cNvPr id="485534" name="Line 24"/>
            <p:cNvSpPr>
              <a:spLocks noChangeShapeType="1"/>
            </p:cNvSpPr>
            <p:nvPr/>
          </p:nvSpPr>
          <p:spPr bwMode="auto">
            <a:xfrm flipH="1">
              <a:off x="11186" y="9321"/>
              <a:ext cx="675" cy="497"/>
            </a:xfrm>
            <a:prstGeom prst="line">
              <a:avLst/>
            </a:prstGeom>
            <a:noFill/>
            <a:ln w="9525">
              <a:solidFill>
                <a:srgbClr val="800080"/>
              </a:solidFill>
              <a:round/>
              <a:headEnd/>
              <a:tailEnd/>
            </a:ln>
          </p:spPr>
          <p:txBody>
            <a:bodyPr/>
            <a:lstStyle/>
            <a:p>
              <a:endParaRPr lang="en-US"/>
            </a:p>
          </p:txBody>
        </p:sp>
        <p:sp>
          <p:nvSpPr>
            <p:cNvPr id="485535" name="Freeform 25"/>
            <p:cNvSpPr>
              <a:spLocks/>
            </p:cNvSpPr>
            <p:nvPr/>
          </p:nvSpPr>
          <p:spPr bwMode="auto">
            <a:xfrm>
              <a:off x="11295" y="9624"/>
              <a:ext cx="287" cy="109"/>
            </a:xfrm>
            <a:custGeom>
              <a:avLst/>
              <a:gdLst>
                <a:gd name="T0" fmla="*/ 53 w 277"/>
                <a:gd name="T1" fmla="*/ 0 h 105"/>
                <a:gd name="T2" fmla="*/ 0 w 277"/>
                <a:gd name="T3" fmla="*/ 121 h 105"/>
                <a:gd name="T4" fmla="*/ 319 w 277"/>
                <a:gd name="T5" fmla="*/ 0 h 105"/>
                <a:gd name="T6" fmla="*/ 53 w 277"/>
                <a:gd name="T7" fmla="*/ 0 h 105"/>
                <a:gd name="T8" fmla="*/ 0 60000 65536"/>
                <a:gd name="T9" fmla="*/ 0 60000 65536"/>
                <a:gd name="T10" fmla="*/ 0 60000 65536"/>
                <a:gd name="T11" fmla="*/ 0 60000 65536"/>
                <a:gd name="T12" fmla="*/ 0 w 277"/>
                <a:gd name="T13" fmla="*/ 0 h 105"/>
                <a:gd name="T14" fmla="*/ 277 w 277"/>
                <a:gd name="T15" fmla="*/ 105 h 105"/>
              </a:gdLst>
              <a:ahLst/>
              <a:cxnLst>
                <a:cxn ang="T8">
                  <a:pos x="T0" y="T1"/>
                </a:cxn>
                <a:cxn ang="T9">
                  <a:pos x="T2" y="T3"/>
                </a:cxn>
                <a:cxn ang="T10">
                  <a:pos x="T4" y="T5"/>
                </a:cxn>
                <a:cxn ang="T11">
                  <a:pos x="T6" y="T7"/>
                </a:cxn>
              </a:cxnLst>
              <a:rect l="T12" t="T13" r="T14" b="T15"/>
              <a:pathLst>
                <a:path w="277" h="105">
                  <a:moveTo>
                    <a:pt x="45" y="0"/>
                  </a:moveTo>
                  <a:lnTo>
                    <a:pt x="0" y="105"/>
                  </a:lnTo>
                  <a:lnTo>
                    <a:pt x="277" y="0"/>
                  </a:lnTo>
                  <a:lnTo>
                    <a:pt x="45" y="0"/>
                  </a:lnTo>
                  <a:close/>
                </a:path>
              </a:pathLst>
            </a:custGeom>
            <a:solidFill>
              <a:srgbClr val="800080"/>
            </a:solidFill>
            <a:ln w="9525">
              <a:solidFill>
                <a:srgbClr val="800080"/>
              </a:solidFill>
              <a:round/>
              <a:headEnd/>
              <a:tailEnd/>
            </a:ln>
          </p:spPr>
          <p:txBody>
            <a:bodyPr/>
            <a:lstStyle/>
            <a:p>
              <a:endParaRPr lang="en-US"/>
            </a:p>
          </p:txBody>
        </p:sp>
      </p:grpSp>
      <p:sp>
        <p:nvSpPr>
          <p:cNvPr id="485474" name="Line 26"/>
          <p:cNvSpPr>
            <a:spLocks noChangeShapeType="1"/>
          </p:cNvSpPr>
          <p:nvPr/>
        </p:nvSpPr>
        <p:spPr bwMode="auto">
          <a:xfrm flipV="1">
            <a:off x="2628900" y="1778000"/>
            <a:ext cx="0" cy="73025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grpSp>
        <p:nvGrpSpPr>
          <p:cNvPr id="485403" name="Group 27"/>
          <p:cNvGrpSpPr>
            <a:grpSpLocks/>
          </p:cNvGrpSpPr>
          <p:nvPr/>
        </p:nvGrpSpPr>
        <p:grpSpPr bwMode="auto">
          <a:xfrm flipH="1" flipV="1">
            <a:off x="2138363" y="2555875"/>
            <a:ext cx="441325" cy="327025"/>
            <a:chOff x="3659" y="1610"/>
            <a:chExt cx="278" cy="206"/>
          </a:xfrm>
        </p:grpSpPr>
        <p:sp>
          <p:nvSpPr>
            <p:cNvPr id="485532" name="Line 28"/>
            <p:cNvSpPr>
              <a:spLocks noChangeShapeType="1"/>
            </p:cNvSpPr>
            <p:nvPr/>
          </p:nvSpPr>
          <p:spPr bwMode="auto">
            <a:xfrm flipV="1">
              <a:off x="3659" y="1648"/>
              <a:ext cx="230" cy="168"/>
            </a:xfrm>
            <a:prstGeom prst="line">
              <a:avLst/>
            </a:prstGeom>
            <a:noFill/>
            <a:ln w="25400">
              <a:solidFill>
                <a:srgbClr val="00CC00"/>
              </a:solidFill>
              <a:round/>
              <a:headEnd/>
              <a:tailEnd/>
            </a:ln>
          </p:spPr>
          <p:txBody>
            <a:bodyPr lIns="90000" tIns="46800" rIns="90000" bIns="46800"/>
            <a:lstStyle/>
            <a:p>
              <a:endParaRPr lang="en-US"/>
            </a:p>
          </p:txBody>
        </p:sp>
        <p:sp>
          <p:nvSpPr>
            <p:cNvPr id="485533" name="Freeform 29"/>
            <p:cNvSpPr>
              <a:spLocks/>
            </p:cNvSpPr>
            <p:nvPr/>
          </p:nvSpPr>
          <p:spPr bwMode="auto">
            <a:xfrm flipH="1" flipV="1">
              <a:off x="3804" y="1610"/>
              <a:ext cx="133" cy="51"/>
            </a:xfrm>
            <a:custGeom>
              <a:avLst/>
              <a:gdLst>
                <a:gd name="T0" fmla="*/ 2 w 277"/>
                <a:gd name="T1" fmla="*/ 0 h 105"/>
                <a:gd name="T2" fmla="*/ 0 w 277"/>
                <a:gd name="T3" fmla="*/ 6 h 105"/>
                <a:gd name="T4" fmla="*/ 15 w 277"/>
                <a:gd name="T5" fmla="*/ 0 h 105"/>
                <a:gd name="T6" fmla="*/ 2 w 277"/>
                <a:gd name="T7" fmla="*/ 0 h 105"/>
                <a:gd name="T8" fmla="*/ 0 60000 65536"/>
                <a:gd name="T9" fmla="*/ 0 60000 65536"/>
                <a:gd name="T10" fmla="*/ 0 60000 65536"/>
                <a:gd name="T11" fmla="*/ 0 60000 65536"/>
                <a:gd name="T12" fmla="*/ 0 w 277"/>
                <a:gd name="T13" fmla="*/ 0 h 105"/>
                <a:gd name="T14" fmla="*/ 277 w 277"/>
                <a:gd name="T15" fmla="*/ 105 h 105"/>
              </a:gdLst>
              <a:ahLst/>
              <a:cxnLst>
                <a:cxn ang="T8">
                  <a:pos x="T0" y="T1"/>
                </a:cxn>
                <a:cxn ang="T9">
                  <a:pos x="T2" y="T3"/>
                </a:cxn>
                <a:cxn ang="T10">
                  <a:pos x="T4" y="T5"/>
                </a:cxn>
                <a:cxn ang="T11">
                  <a:pos x="T6" y="T7"/>
                </a:cxn>
              </a:cxnLst>
              <a:rect l="T12" t="T13" r="T14" b="T15"/>
              <a:pathLst>
                <a:path w="277" h="105">
                  <a:moveTo>
                    <a:pt x="45" y="0"/>
                  </a:moveTo>
                  <a:lnTo>
                    <a:pt x="0" y="105"/>
                  </a:lnTo>
                  <a:lnTo>
                    <a:pt x="277" y="0"/>
                  </a:lnTo>
                  <a:lnTo>
                    <a:pt x="45" y="0"/>
                  </a:lnTo>
                  <a:close/>
                </a:path>
              </a:pathLst>
            </a:custGeom>
            <a:solidFill>
              <a:srgbClr val="00CC00"/>
            </a:solidFill>
            <a:ln w="9525">
              <a:solidFill>
                <a:srgbClr val="00CC00"/>
              </a:solidFill>
              <a:round/>
              <a:headEnd/>
              <a:tailEnd/>
            </a:ln>
          </p:spPr>
          <p:txBody>
            <a:bodyPr/>
            <a:lstStyle/>
            <a:p>
              <a:endParaRPr lang="en-US"/>
            </a:p>
          </p:txBody>
        </p:sp>
      </p:grpSp>
      <p:sp>
        <p:nvSpPr>
          <p:cNvPr id="485476" name="Text Box 30"/>
          <p:cNvSpPr txBox="1">
            <a:spLocks noChangeArrowheads="1"/>
          </p:cNvSpPr>
          <p:nvPr/>
        </p:nvSpPr>
        <p:spPr bwMode="auto">
          <a:xfrm>
            <a:off x="1323975" y="3294063"/>
            <a:ext cx="571500" cy="498475"/>
          </a:xfrm>
          <a:prstGeom prst="rect">
            <a:avLst/>
          </a:prstGeom>
          <a:noFill/>
          <a:ln w="9525">
            <a:noFill/>
            <a:miter lim="800000"/>
            <a:headEnd/>
            <a:tailEnd/>
          </a:ln>
        </p:spPr>
        <p:txBody>
          <a:bodyPr lIns="0" tIns="0" rIns="0" bIns="0"/>
          <a:lstStyle/>
          <a:p>
            <a:pPr algn="ctr">
              <a:lnSpc>
                <a:spcPct val="110000"/>
              </a:lnSpc>
            </a:pPr>
            <a:r>
              <a:rPr lang="en-US" altLang="ko-KR" sz="2200" b="1" i="1">
                <a:solidFill>
                  <a:srgbClr val="000066"/>
                </a:solidFill>
                <a:latin typeface="Times New Roman" pitchFamily="18" charset="0"/>
                <a:ea typeface="굴림" pitchFamily="34" charset="-127"/>
              </a:rPr>
              <a:t>I</a:t>
            </a:r>
            <a:endParaRPr lang="en-ZA">
              <a:solidFill>
                <a:srgbClr val="000066"/>
              </a:solidFill>
            </a:endParaRPr>
          </a:p>
        </p:txBody>
      </p:sp>
      <p:sp>
        <p:nvSpPr>
          <p:cNvPr id="485477" name="Line 31"/>
          <p:cNvSpPr>
            <a:spLocks noChangeShapeType="1"/>
          </p:cNvSpPr>
          <p:nvPr/>
        </p:nvSpPr>
        <p:spPr bwMode="auto">
          <a:xfrm flipV="1">
            <a:off x="2627313" y="1895475"/>
            <a:ext cx="0" cy="123825"/>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graphicFrame>
        <p:nvGraphicFramePr>
          <p:cNvPr id="485408" name="Object 32"/>
          <p:cNvGraphicFramePr>
            <a:graphicFrameLocks noChangeAspect="1"/>
          </p:cNvGraphicFramePr>
          <p:nvPr/>
        </p:nvGraphicFramePr>
        <p:xfrm>
          <a:off x="2365375" y="1612900"/>
          <a:ext cx="228600" cy="292100"/>
        </p:xfrm>
        <a:graphic>
          <a:graphicData uri="http://schemas.openxmlformats.org/presentationml/2006/ole">
            <mc:AlternateContent xmlns:mc="http://schemas.openxmlformats.org/markup-compatibility/2006">
              <mc:Choice xmlns:v="urn:schemas-microsoft-com:vml" Requires="v">
                <p:oleObj spid="_x0000_s485546" name="Equation" r:id="rId4" imgW="228600" imgH="291960" progId="Equation.DSMT4">
                  <p:embed/>
                </p:oleObj>
              </mc:Choice>
              <mc:Fallback>
                <p:oleObj name="Equation" r:id="rId4" imgW="228600" imgH="291960" progId="Equation.DSMT4">
                  <p:embed/>
                  <p:pic>
                    <p:nvPicPr>
                      <p:cNvPr id="0" name="Picture 3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5375" y="1612900"/>
                        <a:ext cx="2286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5409" name="Object 33"/>
          <p:cNvGraphicFramePr>
            <a:graphicFrameLocks noChangeAspect="1"/>
          </p:cNvGraphicFramePr>
          <p:nvPr/>
        </p:nvGraphicFramePr>
        <p:xfrm>
          <a:off x="1131888" y="2090738"/>
          <a:ext cx="533400" cy="406400"/>
        </p:xfrm>
        <a:graphic>
          <a:graphicData uri="http://schemas.openxmlformats.org/presentationml/2006/ole">
            <mc:AlternateContent xmlns:mc="http://schemas.openxmlformats.org/markup-compatibility/2006">
              <mc:Choice xmlns:v="urn:schemas-microsoft-com:vml" Requires="v">
                <p:oleObj spid="_x0000_s485547" name="Equation" r:id="rId6" imgW="533160" imgH="406080" progId="Equation.DSMT4">
                  <p:embed/>
                </p:oleObj>
              </mc:Choice>
              <mc:Fallback>
                <p:oleObj name="Equation" r:id="rId6" imgW="533160" imgH="406080" progId="Equation.DSMT4">
                  <p:embed/>
                  <p:pic>
                    <p:nvPicPr>
                      <p:cNvPr id="0" name="Picture 3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31888" y="2090738"/>
                        <a:ext cx="5334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85410" name="Text Box 34"/>
          <p:cNvSpPr txBox="1">
            <a:spLocks noChangeArrowheads="1"/>
          </p:cNvSpPr>
          <p:nvPr/>
        </p:nvSpPr>
        <p:spPr bwMode="auto">
          <a:xfrm>
            <a:off x="2647950" y="2417763"/>
            <a:ext cx="271463" cy="341312"/>
          </a:xfrm>
          <a:prstGeom prst="rect">
            <a:avLst/>
          </a:prstGeom>
          <a:noFill/>
          <a:ln w="9525">
            <a:noFill/>
            <a:miter lim="800000"/>
            <a:headEnd/>
            <a:tailEnd/>
          </a:ln>
        </p:spPr>
        <p:txBody>
          <a:bodyPr lIns="0" tIns="0" rIns="0" bIns="0"/>
          <a:lstStyle/>
          <a:p>
            <a:pPr algn="ctr">
              <a:lnSpc>
                <a:spcPct val="110000"/>
              </a:lnSpc>
            </a:pPr>
            <a:r>
              <a:rPr lang="en-US" altLang="ko-KR" sz="1800">
                <a:solidFill>
                  <a:srgbClr val="000066"/>
                </a:solidFill>
                <a:ea typeface="굴림" pitchFamily="34" charset="-127"/>
              </a:rPr>
              <a:t>p</a:t>
            </a:r>
            <a:r>
              <a:rPr lang="en-US" altLang="ko-KR" sz="1800" baseline="30000">
                <a:solidFill>
                  <a:srgbClr val="000066"/>
                </a:solidFill>
                <a:ea typeface="굴림" pitchFamily="34" charset="-127"/>
              </a:rPr>
              <a:t>+</a:t>
            </a:r>
            <a:endParaRPr lang="en-ZA" sz="1800">
              <a:solidFill>
                <a:srgbClr val="000066"/>
              </a:solidFill>
            </a:endParaRPr>
          </a:p>
        </p:txBody>
      </p:sp>
      <p:grpSp>
        <p:nvGrpSpPr>
          <p:cNvPr id="485411" name="Group 35"/>
          <p:cNvGrpSpPr>
            <a:grpSpLocks/>
          </p:cNvGrpSpPr>
          <p:nvPr/>
        </p:nvGrpSpPr>
        <p:grpSpPr bwMode="auto">
          <a:xfrm>
            <a:off x="1674813" y="2565400"/>
            <a:ext cx="877887" cy="301625"/>
            <a:chOff x="1055" y="1616"/>
            <a:chExt cx="553" cy="190"/>
          </a:xfrm>
        </p:grpSpPr>
        <p:sp>
          <p:nvSpPr>
            <p:cNvPr id="485530" name="Freeform 36"/>
            <p:cNvSpPr>
              <a:spLocks/>
            </p:cNvSpPr>
            <p:nvPr/>
          </p:nvSpPr>
          <p:spPr bwMode="auto">
            <a:xfrm>
              <a:off x="1133" y="1616"/>
              <a:ext cx="475" cy="159"/>
            </a:xfrm>
            <a:custGeom>
              <a:avLst/>
              <a:gdLst>
                <a:gd name="T0" fmla="*/ 30 w 1188"/>
                <a:gd name="T1" fmla="*/ 0 h 399"/>
                <a:gd name="T2" fmla="*/ 0 w 1188"/>
                <a:gd name="T3" fmla="*/ 10 h 399"/>
                <a:gd name="T4" fmla="*/ 0 60000 65536"/>
                <a:gd name="T5" fmla="*/ 0 60000 65536"/>
                <a:gd name="T6" fmla="*/ 0 w 1188"/>
                <a:gd name="T7" fmla="*/ 0 h 399"/>
                <a:gd name="T8" fmla="*/ 1188 w 1188"/>
                <a:gd name="T9" fmla="*/ 399 h 399"/>
              </a:gdLst>
              <a:ahLst/>
              <a:cxnLst>
                <a:cxn ang="T4">
                  <a:pos x="T0" y="T1"/>
                </a:cxn>
                <a:cxn ang="T5">
                  <a:pos x="T2" y="T3"/>
                </a:cxn>
              </a:cxnLst>
              <a:rect l="T6" t="T7" r="T8" b="T9"/>
              <a:pathLst>
                <a:path w="1188" h="399">
                  <a:moveTo>
                    <a:pt x="1188" y="0"/>
                  </a:moveTo>
                  <a:cubicBezTo>
                    <a:pt x="821" y="256"/>
                    <a:pt x="117" y="396"/>
                    <a:pt x="0" y="399"/>
                  </a:cubicBezTo>
                </a:path>
              </a:pathLst>
            </a:custGeom>
            <a:noFill/>
            <a:ln w="25400">
              <a:solidFill>
                <a:srgbClr val="3366FF"/>
              </a:solidFill>
              <a:prstDash val="sysDot"/>
              <a:round/>
              <a:headEnd/>
              <a:tailEnd type="none" w="sm" len="med"/>
            </a:ln>
          </p:spPr>
          <p:txBody>
            <a:bodyPr lIns="90000" tIns="46800" rIns="90000" bIns="46800"/>
            <a:lstStyle/>
            <a:p>
              <a:endParaRPr lang="en-US"/>
            </a:p>
          </p:txBody>
        </p:sp>
        <p:sp>
          <p:nvSpPr>
            <p:cNvPr id="485531" name="Freeform 37"/>
            <p:cNvSpPr>
              <a:spLocks/>
            </p:cNvSpPr>
            <p:nvPr/>
          </p:nvSpPr>
          <p:spPr bwMode="auto">
            <a:xfrm>
              <a:off x="1055" y="1732"/>
              <a:ext cx="154" cy="74"/>
            </a:xfrm>
            <a:custGeom>
              <a:avLst/>
              <a:gdLst>
                <a:gd name="T0" fmla="*/ 22 w 249"/>
                <a:gd name="T1" fmla="*/ 19 h 117"/>
                <a:gd name="T2" fmla="*/ 36 w 249"/>
                <a:gd name="T3" fmla="*/ 0 h 117"/>
                <a:gd name="T4" fmla="*/ 0 w 249"/>
                <a:gd name="T5" fmla="*/ 14 h 117"/>
                <a:gd name="T6" fmla="*/ 22 w 249"/>
                <a:gd name="T7" fmla="*/ 19 h 117"/>
                <a:gd name="T8" fmla="*/ 0 60000 65536"/>
                <a:gd name="T9" fmla="*/ 0 60000 65536"/>
                <a:gd name="T10" fmla="*/ 0 60000 65536"/>
                <a:gd name="T11" fmla="*/ 0 60000 65536"/>
                <a:gd name="T12" fmla="*/ 0 w 249"/>
                <a:gd name="T13" fmla="*/ 0 h 117"/>
                <a:gd name="T14" fmla="*/ 249 w 249"/>
                <a:gd name="T15" fmla="*/ 117 h 117"/>
              </a:gdLst>
              <a:ahLst/>
              <a:cxnLst>
                <a:cxn ang="T8">
                  <a:pos x="T0" y="T1"/>
                </a:cxn>
                <a:cxn ang="T9">
                  <a:pos x="T2" y="T3"/>
                </a:cxn>
                <a:cxn ang="T10">
                  <a:pos x="T4" y="T5"/>
                </a:cxn>
                <a:cxn ang="T11">
                  <a:pos x="T6" y="T7"/>
                </a:cxn>
              </a:cxnLst>
              <a:rect l="T12" t="T13" r="T14" b="T15"/>
              <a:pathLst>
                <a:path w="249" h="117">
                  <a:moveTo>
                    <a:pt x="150" y="117"/>
                  </a:moveTo>
                  <a:lnTo>
                    <a:pt x="249" y="0"/>
                  </a:lnTo>
                  <a:lnTo>
                    <a:pt x="0" y="84"/>
                  </a:lnTo>
                  <a:lnTo>
                    <a:pt x="150" y="117"/>
                  </a:lnTo>
                  <a:close/>
                </a:path>
              </a:pathLst>
            </a:custGeom>
            <a:solidFill>
              <a:srgbClr val="3366FF"/>
            </a:solidFill>
            <a:ln w="9525">
              <a:solidFill>
                <a:srgbClr val="3366FF"/>
              </a:solidFill>
              <a:round/>
              <a:headEnd/>
              <a:tailEnd/>
            </a:ln>
          </p:spPr>
          <p:txBody>
            <a:bodyPr/>
            <a:lstStyle/>
            <a:p>
              <a:endParaRPr lang="en-US"/>
            </a:p>
          </p:txBody>
        </p:sp>
      </p:grpSp>
      <p:grpSp>
        <p:nvGrpSpPr>
          <p:cNvPr id="485414" name="Group 38"/>
          <p:cNvGrpSpPr>
            <a:grpSpLocks/>
          </p:cNvGrpSpPr>
          <p:nvPr/>
        </p:nvGrpSpPr>
        <p:grpSpPr bwMode="auto">
          <a:xfrm>
            <a:off x="655638" y="2130425"/>
            <a:ext cx="1706562" cy="1011238"/>
            <a:chOff x="413" y="1342"/>
            <a:chExt cx="1075" cy="637"/>
          </a:xfrm>
        </p:grpSpPr>
        <p:sp>
          <p:nvSpPr>
            <p:cNvPr id="485525" name="Text Box 39"/>
            <p:cNvSpPr txBox="1">
              <a:spLocks noChangeArrowheads="1"/>
            </p:cNvSpPr>
            <p:nvPr/>
          </p:nvSpPr>
          <p:spPr bwMode="auto">
            <a:xfrm>
              <a:off x="1060" y="1438"/>
              <a:ext cx="230" cy="183"/>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485526" name="Text Box 40"/>
            <p:cNvSpPr txBox="1">
              <a:spLocks noChangeArrowheads="1"/>
            </p:cNvSpPr>
            <p:nvPr/>
          </p:nvSpPr>
          <p:spPr bwMode="auto">
            <a:xfrm>
              <a:off x="862" y="1543"/>
              <a:ext cx="230" cy="183"/>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485527" name="Text Box 41"/>
            <p:cNvSpPr txBox="1">
              <a:spLocks noChangeArrowheads="1"/>
            </p:cNvSpPr>
            <p:nvPr/>
          </p:nvSpPr>
          <p:spPr bwMode="auto">
            <a:xfrm>
              <a:off x="667" y="1646"/>
              <a:ext cx="231" cy="185"/>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485528" name="Text Box 42"/>
            <p:cNvSpPr txBox="1">
              <a:spLocks noChangeArrowheads="1"/>
            </p:cNvSpPr>
            <p:nvPr/>
          </p:nvSpPr>
          <p:spPr bwMode="auto">
            <a:xfrm>
              <a:off x="413" y="1796"/>
              <a:ext cx="232" cy="183"/>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485529" name="Text Box 43"/>
            <p:cNvSpPr txBox="1">
              <a:spLocks noChangeArrowheads="1"/>
            </p:cNvSpPr>
            <p:nvPr/>
          </p:nvSpPr>
          <p:spPr bwMode="auto">
            <a:xfrm>
              <a:off x="1258" y="1342"/>
              <a:ext cx="230" cy="183"/>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grpSp>
      <p:sp>
        <p:nvSpPr>
          <p:cNvPr id="485481" name="Line 44"/>
          <p:cNvSpPr>
            <a:spLocks noChangeShapeType="1"/>
          </p:cNvSpPr>
          <p:nvPr/>
        </p:nvSpPr>
        <p:spPr bwMode="auto">
          <a:xfrm flipV="1">
            <a:off x="6286500" y="3260725"/>
            <a:ext cx="0" cy="441325"/>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grpSp>
        <p:nvGrpSpPr>
          <p:cNvPr id="485482" name="Group 45"/>
          <p:cNvGrpSpPr>
            <a:grpSpLocks/>
          </p:cNvGrpSpPr>
          <p:nvPr/>
        </p:nvGrpSpPr>
        <p:grpSpPr bwMode="auto">
          <a:xfrm>
            <a:off x="4668838" y="2174875"/>
            <a:ext cx="2455862" cy="1084263"/>
            <a:chOff x="8235" y="9785"/>
            <a:chExt cx="2873" cy="1267"/>
          </a:xfrm>
        </p:grpSpPr>
        <p:sp>
          <p:nvSpPr>
            <p:cNvPr id="485520" name="Rectangle 46"/>
            <p:cNvSpPr>
              <a:spLocks noChangeArrowheads="1"/>
            </p:cNvSpPr>
            <p:nvPr/>
          </p:nvSpPr>
          <p:spPr bwMode="auto">
            <a:xfrm>
              <a:off x="8235" y="10767"/>
              <a:ext cx="1890" cy="285"/>
            </a:xfrm>
            <a:prstGeom prst="rect">
              <a:avLst/>
            </a:prstGeom>
            <a:solidFill>
              <a:srgbClr val="FFC693"/>
            </a:solidFill>
            <a:ln w="6350" algn="ctr">
              <a:solidFill>
                <a:srgbClr val="000000"/>
              </a:solidFill>
              <a:miter lim="800000"/>
              <a:headEnd/>
              <a:tailEnd type="none" w="lg" len="lg"/>
            </a:ln>
          </p:spPr>
          <p:txBody>
            <a:bodyPr/>
            <a:lstStyle/>
            <a:p>
              <a:pPr>
                <a:lnSpc>
                  <a:spcPct val="110000"/>
                </a:lnSpc>
              </a:pPr>
              <a:endParaRPr lang="en-GB"/>
            </a:p>
          </p:txBody>
        </p:sp>
        <p:grpSp>
          <p:nvGrpSpPr>
            <p:cNvPr id="485521" name="Group 47"/>
            <p:cNvGrpSpPr>
              <a:grpSpLocks/>
            </p:cNvGrpSpPr>
            <p:nvPr/>
          </p:nvGrpSpPr>
          <p:grpSpPr bwMode="auto">
            <a:xfrm>
              <a:off x="8243" y="9785"/>
              <a:ext cx="2865" cy="1267"/>
              <a:chOff x="8243" y="9788"/>
              <a:chExt cx="2865" cy="1267"/>
            </a:xfrm>
          </p:grpSpPr>
          <p:sp>
            <p:nvSpPr>
              <p:cNvPr id="485522" name="Freeform 48"/>
              <p:cNvSpPr>
                <a:spLocks/>
              </p:cNvSpPr>
              <p:nvPr/>
            </p:nvSpPr>
            <p:spPr bwMode="auto">
              <a:xfrm>
                <a:off x="8243" y="10763"/>
                <a:ext cx="1890" cy="292"/>
              </a:xfrm>
              <a:custGeom>
                <a:avLst/>
                <a:gdLst>
                  <a:gd name="T0" fmla="*/ 1890 w 1890"/>
                  <a:gd name="T1" fmla="*/ 292 h 292"/>
                  <a:gd name="T2" fmla="*/ 1890 w 1890"/>
                  <a:gd name="T3" fmla="*/ 0 h 292"/>
                  <a:gd name="T4" fmla="*/ 0 w 1890"/>
                  <a:gd name="T5" fmla="*/ 0 h 292"/>
                  <a:gd name="T6" fmla="*/ 0 w 1890"/>
                  <a:gd name="T7" fmla="*/ 292 h 292"/>
                  <a:gd name="T8" fmla="*/ 1890 w 1890"/>
                  <a:gd name="T9" fmla="*/ 292 h 292"/>
                  <a:gd name="T10" fmla="*/ 0 60000 65536"/>
                  <a:gd name="T11" fmla="*/ 0 60000 65536"/>
                  <a:gd name="T12" fmla="*/ 0 60000 65536"/>
                  <a:gd name="T13" fmla="*/ 0 60000 65536"/>
                  <a:gd name="T14" fmla="*/ 0 60000 65536"/>
                  <a:gd name="T15" fmla="*/ 0 w 1890"/>
                  <a:gd name="T16" fmla="*/ 0 h 292"/>
                  <a:gd name="T17" fmla="*/ 1890 w 1890"/>
                  <a:gd name="T18" fmla="*/ 292 h 292"/>
                </a:gdLst>
                <a:ahLst/>
                <a:cxnLst>
                  <a:cxn ang="T10">
                    <a:pos x="T0" y="T1"/>
                  </a:cxn>
                  <a:cxn ang="T11">
                    <a:pos x="T2" y="T3"/>
                  </a:cxn>
                  <a:cxn ang="T12">
                    <a:pos x="T4" y="T5"/>
                  </a:cxn>
                  <a:cxn ang="T13">
                    <a:pos x="T6" y="T7"/>
                  </a:cxn>
                  <a:cxn ang="T14">
                    <a:pos x="T8" y="T9"/>
                  </a:cxn>
                </a:cxnLst>
                <a:rect l="T15" t="T16" r="T17" b="T18"/>
                <a:pathLst>
                  <a:path w="1890" h="292">
                    <a:moveTo>
                      <a:pt x="1890" y="292"/>
                    </a:moveTo>
                    <a:lnTo>
                      <a:pt x="1890" y="0"/>
                    </a:lnTo>
                    <a:lnTo>
                      <a:pt x="0" y="0"/>
                    </a:lnTo>
                    <a:lnTo>
                      <a:pt x="0" y="292"/>
                    </a:lnTo>
                    <a:lnTo>
                      <a:pt x="1890" y="292"/>
                    </a:lnTo>
                    <a:close/>
                  </a:path>
                </a:pathLst>
              </a:custGeom>
              <a:solidFill>
                <a:srgbClr val="FFC693"/>
              </a:solidFill>
              <a:ln w="9525">
                <a:solidFill>
                  <a:srgbClr val="000000"/>
                </a:solidFill>
                <a:round/>
                <a:headEnd/>
                <a:tailEnd type="none" w="lg" len="lg"/>
              </a:ln>
            </p:spPr>
            <p:txBody>
              <a:bodyPr/>
              <a:lstStyle/>
              <a:p>
                <a:endParaRPr lang="en-US"/>
              </a:p>
            </p:txBody>
          </p:sp>
          <p:sp>
            <p:nvSpPr>
              <p:cNvPr id="485523" name="Freeform 49"/>
              <p:cNvSpPr>
                <a:spLocks/>
              </p:cNvSpPr>
              <p:nvPr/>
            </p:nvSpPr>
            <p:spPr bwMode="auto">
              <a:xfrm>
                <a:off x="8243" y="9788"/>
                <a:ext cx="2865" cy="1267"/>
              </a:xfrm>
              <a:custGeom>
                <a:avLst/>
                <a:gdLst>
                  <a:gd name="T0" fmla="*/ 1890 w 2865"/>
                  <a:gd name="T1" fmla="*/ 1267 h 1267"/>
                  <a:gd name="T2" fmla="*/ 2865 w 2865"/>
                  <a:gd name="T3" fmla="*/ 142 h 1267"/>
                  <a:gd name="T4" fmla="*/ 2865 w 2865"/>
                  <a:gd name="T5" fmla="*/ 0 h 1267"/>
                  <a:gd name="T6" fmla="*/ 1905 w 2865"/>
                  <a:gd name="T7" fmla="*/ 0 h 1267"/>
                  <a:gd name="T8" fmla="*/ 0 w 2865"/>
                  <a:gd name="T9" fmla="*/ 975 h 1267"/>
                  <a:gd name="T10" fmla="*/ 1882 w 2865"/>
                  <a:gd name="T11" fmla="*/ 975 h 1267"/>
                  <a:gd name="T12" fmla="*/ 1890 w 2865"/>
                  <a:gd name="T13" fmla="*/ 1267 h 1267"/>
                  <a:gd name="T14" fmla="*/ 0 60000 65536"/>
                  <a:gd name="T15" fmla="*/ 0 60000 65536"/>
                  <a:gd name="T16" fmla="*/ 0 60000 65536"/>
                  <a:gd name="T17" fmla="*/ 0 60000 65536"/>
                  <a:gd name="T18" fmla="*/ 0 60000 65536"/>
                  <a:gd name="T19" fmla="*/ 0 60000 65536"/>
                  <a:gd name="T20" fmla="*/ 0 60000 65536"/>
                  <a:gd name="T21" fmla="*/ 0 w 2865"/>
                  <a:gd name="T22" fmla="*/ 0 h 1267"/>
                  <a:gd name="T23" fmla="*/ 2865 w 2865"/>
                  <a:gd name="T24" fmla="*/ 1267 h 12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65" h="1267">
                    <a:moveTo>
                      <a:pt x="1890" y="1267"/>
                    </a:moveTo>
                    <a:lnTo>
                      <a:pt x="2865" y="142"/>
                    </a:lnTo>
                    <a:lnTo>
                      <a:pt x="2865" y="0"/>
                    </a:lnTo>
                    <a:lnTo>
                      <a:pt x="1905" y="0"/>
                    </a:lnTo>
                    <a:lnTo>
                      <a:pt x="0" y="975"/>
                    </a:lnTo>
                    <a:lnTo>
                      <a:pt x="1882" y="975"/>
                    </a:lnTo>
                    <a:lnTo>
                      <a:pt x="1890" y="1267"/>
                    </a:lnTo>
                    <a:close/>
                  </a:path>
                </a:pathLst>
              </a:custGeom>
              <a:solidFill>
                <a:srgbClr val="FFC693"/>
              </a:solidFill>
              <a:ln w="9525">
                <a:solidFill>
                  <a:srgbClr val="000000"/>
                </a:solidFill>
                <a:round/>
                <a:headEnd/>
                <a:tailEnd type="none" w="lg" len="lg"/>
              </a:ln>
            </p:spPr>
            <p:txBody>
              <a:bodyPr/>
              <a:lstStyle/>
              <a:p>
                <a:endParaRPr lang="en-US"/>
              </a:p>
            </p:txBody>
          </p:sp>
          <p:sp>
            <p:nvSpPr>
              <p:cNvPr id="485524" name="Line 50"/>
              <p:cNvSpPr>
                <a:spLocks noChangeShapeType="1"/>
              </p:cNvSpPr>
              <p:nvPr/>
            </p:nvSpPr>
            <p:spPr bwMode="auto">
              <a:xfrm flipV="1">
                <a:off x="10125" y="9788"/>
                <a:ext cx="983" cy="975"/>
              </a:xfrm>
              <a:prstGeom prst="line">
                <a:avLst/>
              </a:prstGeom>
              <a:noFill/>
              <a:ln w="9525">
                <a:solidFill>
                  <a:srgbClr val="000000"/>
                </a:solidFill>
                <a:round/>
                <a:headEnd/>
                <a:tailEnd type="none" w="lg" len="lg"/>
              </a:ln>
            </p:spPr>
            <p:txBody>
              <a:bodyPr/>
              <a:lstStyle/>
              <a:p>
                <a:endParaRPr lang="en-US"/>
              </a:p>
            </p:txBody>
          </p:sp>
        </p:grpSp>
      </p:grpSp>
      <p:grpSp>
        <p:nvGrpSpPr>
          <p:cNvPr id="485483" name="Group 51"/>
          <p:cNvGrpSpPr>
            <a:grpSpLocks/>
          </p:cNvGrpSpPr>
          <p:nvPr/>
        </p:nvGrpSpPr>
        <p:grpSpPr bwMode="auto">
          <a:xfrm>
            <a:off x="4752975" y="3135313"/>
            <a:ext cx="715963" cy="547687"/>
            <a:chOff x="1613" y="3478"/>
            <a:chExt cx="335" cy="257"/>
          </a:xfrm>
        </p:grpSpPr>
        <p:sp>
          <p:nvSpPr>
            <p:cNvPr id="485518" name="Line 52"/>
            <p:cNvSpPr>
              <a:spLocks noChangeShapeType="1"/>
            </p:cNvSpPr>
            <p:nvPr/>
          </p:nvSpPr>
          <p:spPr bwMode="auto">
            <a:xfrm flipH="1">
              <a:off x="1616" y="3478"/>
              <a:ext cx="332" cy="256"/>
            </a:xfrm>
            <a:prstGeom prst="line">
              <a:avLst/>
            </a:prstGeom>
            <a:noFill/>
            <a:ln w="15875">
              <a:solidFill>
                <a:srgbClr val="800080"/>
              </a:solidFill>
              <a:round/>
              <a:headEnd/>
              <a:tailEnd type="none" w="lg" len="lg"/>
            </a:ln>
          </p:spPr>
          <p:txBody>
            <a:bodyPr/>
            <a:lstStyle/>
            <a:p>
              <a:endParaRPr lang="en-US"/>
            </a:p>
          </p:txBody>
        </p:sp>
        <p:sp>
          <p:nvSpPr>
            <p:cNvPr id="485519" name="Freeform 53"/>
            <p:cNvSpPr>
              <a:spLocks/>
            </p:cNvSpPr>
            <p:nvPr/>
          </p:nvSpPr>
          <p:spPr bwMode="auto">
            <a:xfrm>
              <a:off x="1613" y="3667"/>
              <a:ext cx="172" cy="68"/>
            </a:xfrm>
            <a:custGeom>
              <a:avLst/>
              <a:gdLst>
                <a:gd name="T0" fmla="*/ 7 w 277"/>
                <a:gd name="T1" fmla="*/ 0 h 105"/>
                <a:gd name="T2" fmla="*/ 0 w 277"/>
                <a:gd name="T3" fmla="*/ 18 h 105"/>
                <a:gd name="T4" fmla="*/ 41 w 277"/>
                <a:gd name="T5" fmla="*/ 0 h 105"/>
                <a:gd name="T6" fmla="*/ 7 w 277"/>
                <a:gd name="T7" fmla="*/ 0 h 105"/>
                <a:gd name="T8" fmla="*/ 0 60000 65536"/>
                <a:gd name="T9" fmla="*/ 0 60000 65536"/>
                <a:gd name="T10" fmla="*/ 0 60000 65536"/>
                <a:gd name="T11" fmla="*/ 0 60000 65536"/>
                <a:gd name="T12" fmla="*/ 0 w 277"/>
                <a:gd name="T13" fmla="*/ 0 h 105"/>
                <a:gd name="T14" fmla="*/ 277 w 277"/>
                <a:gd name="T15" fmla="*/ 105 h 105"/>
              </a:gdLst>
              <a:ahLst/>
              <a:cxnLst>
                <a:cxn ang="T8">
                  <a:pos x="T0" y="T1"/>
                </a:cxn>
                <a:cxn ang="T9">
                  <a:pos x="T2" y="T3"/>
                </a:cxn>
                <a:cxn ang="T10">
                  <a:pos x="T4" y="T5"/>
                </a:cxn>
                <a:cxn ang="T11">
                  <a:pos x="T6" y="T7"/>
                </a:cxn>
              </a:cxnLst>
              <a:rect l="T12" t="T13" r="T14" b="T15"/>
              <a:pathLst>
                <a:path w="277" h="105">
                  <a:moveTo>
                    <a:pt x="45" y="0"/>
                  </a:moveTo>
                  <a:lnTo>
                    <a:pt x="0" y="105"/>
                  </a:lnTo>
                  <a:lnTo>
                    <a:pt x="277" y="0"/>
                  </a:lnTo>
                  <a:lnTo>
                    <a:pt x="45" y="0"/>
                  </a:lnTo>
                  <a:close/>
                </a:path>
              </a:pathLst>
            </a:custGeom>
            <a:solidFill>
              <a:srgbClr val="800080"/>
            </a:solidFill>
            <a:ln w="15875">
              <a:solidFill>
                <a:srgbClr val="800080"/>
              </a:solidFill>
              <a:round/>
              <a:headEnd/>
              <a:tailEnd type="none" w="lg" len="lg"/>
            </a:ln>
          </p:spPr>
          <p:txBody>
            <a:bodyPr/>
            <a:lstStyle/>
            <a:p>
              <a:endParaRPr lang="en-US"/>
            </a:p>
          </p:txBody>
        </p:sp>
      </p:grpSp>
      <p:sp>
        <p:nvSpPr>
          <p:cNvPr id="485484" name="Line 54"/>
          <p:cNvSpPr>
            <a:spLocks noChangeShapeType="1"/>
          </p:cNvSpPr>
          <p:nvPr/>
        </p:nvSpPr>
        <p:spPr bwMode="auto">
          <a:xfrm flipH="1">
            <a:off x="4664075" y="2536825"/>
            <a:ext cx="552450" cy="0"/>
          </a:xfrm>
          <a:prstGeom prst="line">
            <a:avLst/>
          </a:prstGeom>
          <a:noFill/>
          <a:ln w="25400">
            <a:solidFill>
              <a:srgbClr val="FF0000"/>
            </a:solidFill>
            <a:round/>
            <a:headEnd/>
            <a:tailEnd/>
          </a:ln>
        </p:spPr>
        <p:txBody>
          <a:bodyPr/>
          <a:lstStyle/>
          <a:p>
            <a:endParaRPr lang="en-US"/>
          </a:p>
        </p:txBody>
      </p:sp>
      <p:sp>
        <p:nvSpPr>
          <p:cNvPr id="485485" name="Freeform 55"/>
          <p:cNvSpPr>
            <a:spLocks/>
          </p:cNvSpPr>
          <p:nvPr/>
        </p:nvSpPr>
        <p:spPr bwMode="auto">
          <a:xfrm>
            <a:off x="4602163" y="2471738"/>
            <a:ext cx="339725" cy="111125"/>
          </a:xfrm>
          <a:custGeom>
            <a:avLst/>
            <a:gdLst>
              <a:gd name="T0" fmla="*/ 0 w 232"/>
              <a:gd name="T1" fmla="*/ 2147483647 h 75"/>
              <a:gd name="T2" fmla="*/ 2147483647 w 232"/>
              <a:gd name="T3" fmla="*/ 0 h 75"/>
              <a:gd name="T4" fmla="*/ 2147483647 w 232"/>
              <a:gd name="T5" fmla="*/ 2147483647 h 75"/>
              <a:gd name="T6" fmla="*/ 0 w 232"/>
              <a:gd name="T7" fmla="*/ 2147483647 h 75"/>
              <a:gd name="T8" fmla="*/ 0 60000 65536"/>
              <a:gd name="T9" fmla="*/ 0 60000 65536"/>
              <a:gd name="T10" fmla="*/ 0 60000 65536"/>
              <a:gd name="T11" fmla="*/ 0 60000 65536"/>
              <a:gd name="T12" fmla="*/ 0 w 232"/>
              <a:gd name="T13" fmla="*/ 0 h 75"/>
              <a:gd name="T14" fmla="*/ 232 w 232"/>
              <a:gd name="T15" fmla="*/ 75 h 75"/>
            </a:gdLst>
            <a:ahLst/>
            <a:cxnLst>
              <a:cxn ang="T8">
                <a:pos x="T0" y="T1"/>
              </a:cxn>
              <a:cxn ang="T9">
                <a:pos x="T2" y="T3"/>
              </a:cxn>
              <a:cxn ang="T10">
                <a:pos x="T4" y="T5"/>
              </a:cxn>
              <a:cxn ang="T11">
                <a:pos x="T6" y="T7"/>
              </a:cxn>
            </a:cxnLst>
            <a:rect l="T12" t="T13" r="T14" b="T15"/>
            <a:pathLst>
              <a:path w="232" h="75">
                <a:moveTo>
                  <a:pt x="0" y="38"/>
                </a:moveTo>
                <a:lnTo>
                  <a:pt x="232" y="0"/>
                </a:lnTo>
                <a:lnTo>
                  <a:pt x="45" y="75"/>
                </a:lnTo>
                <a:lnTo>
                  <a:pt x="0" y="38"/>
                </a:lnTo>
                <a:close/>
              </a:path>
            </a:pathLst>
          </a:custGeom>
          <a:solidFill>
            <a:srgbClr val="FF0000"/>
          </a:solidFill>
          <a:ln w="9525">
            <a:solidFill>
              <a:srgbClr val="FF0000"/>
            </a:solidFill>
            <a:round/>
            <a:headEnd/>
            <a:tailEnd/>
          </a:ln>
        </p:spPr>
        <p:txBody>
          <a:bodyPr/>
          <a:lstStyle/>
          <a:p>
            <a:endParaRPr lang="en-US"/>
          </a:p>
        </p:txBody>
      </p:sp>
      <p:grpSp>
        <p:nvGrpSpPr>
          <p:cNvPr id="485486" name="Group 56"/>
          <p:cNvGrpSpPr>
            <a:grpSpLocks/>
          </p:cNvGrpSpPr>
          <p:nvPr/>
        </p:nvGrpSpPr>
        <p:grpSpPr bwMode="auto">
          <a:xfrm>
            <a:off x="7188200" y="2484438"/>
            <a:ext cx="654050" cy="122237"/>
            <a:chOff x="10875" y="10275"/>
            <a:chExt cx="765" cy="143"/>
          </a:xfrm>
        </p:grpSpPr>
        <p:sp>
          <p:nvSpPr>
            <p:cNvPr id="485516" name="Line 57"/>
            <p:cNvSpPr>
              <a:spLocks noChangeShapeType="1"/>
            </p:cNvSpPr>
            <p:nvPr/>
          </p:nvSpPr>
          <p:spPr bwMode="auto">
            <a:xfrm>
              <a:off x="10875" y="10343"/>
              <a:ext cx="540" cy="0"/>
            </a:xfrm>
            <a:prstGeom prst="line">
              <a:avLst/>
            </a:prstGeom>
            <a:noFill/>
            <a:ln w="25400">
              <a:solidFill>
                <a:srgbClr val="FF0000"/>
              </a:solidFill>
              <a:round/>
              <a:headEnd/>
              <a:tailEnd/>
            </a:ln>
          </p:spPr>
          <p:txBody>
            <a:bodyPr/>
            <a:lstStyle/>
            <a:p>
              <a:endParaRPr lang="en-US"/>
            </a:p>
          </p:txBody>
        </p:sp>
        <p:sp>
          <p:nvSpPr>
            <p:cNvPr id="485517" name="Freeform 58"/>
            <p:cNvSpPr>
              <a:spLocks/>
            </p:cNvSpPr>
            <p:nvPr/>
          </p:nvSpPr>
          <p:spPr bwMode="auto">
            <a:xfrm>
              <a:off x="11303" y="10275"/>
              <a:ext cx="337" cy="143"/>
            </a:xfrm>
            <a:custGeom>
              <a:avLst/>
              <a:gdLst>
                <a:gd name="T0" fmla="*/ 142 w 337"/>
                <a:gd name="T1" fmla="*/ 0 h 143"/>
                <a:gd name="T2" fmla="*/ 337 w 337"/>
                <a:gd name="T3" fmla="*/ 68 h 143"/>
                <a:gd name="T4" fmla="*/ 0 w 337"/>
                <a:gd name="T5" fmla="*/ 143 h 143"/>
                <a:gd name="T6" fmla="*/ 142 w 337"/>
                <a:gd name="T7" fmla="*/ 0 h 143"/>
                <a:gd name="T8" fmla="*/ 0 60000 65536"/>
                <a:gd name="T9" fmla="*/ 0 60000 65536"/>
                <a:gd name="T10" fmla="*/ 0 60000 65536"/>
                <a:gd name="T11" fmla="*/ 0 60000 65536"/>
                <a:gd name="T12" fmla="*/ 0 w 337"/>
                <a:gd name="T13" fmla="*/ 0 h 143"/>
                <a:gd name="T14" fmla="*/ 337 w 337"/>
                <a:gd name="T15" fmla="*/ 143 h 143"/>
              </a:gdLst>
              <a:ahLst/>
              <a:cxnLst>
                <a:cxn ang="T8">
                  <a:pos x="T0" y="T1"/>
                </a:cxn>
                <a:cxn ang="T9">
                  <a:pos x="T2" y="T3"/>
                </a:cxn>
                <a:cxn ang="T10">
                  <a:pos x="T4" y="T5"/>
                </a:cxn>
                <a:cxn ang="T11">
                  <a:pos x="T6" y="T7"/>
                </a:cxn>
              </a:cxnLst>
              <a:rect l="T12" t="T13" r="T14" b="T15"/>
              <a:pathLst>
                <a:path w="337" h="143">
                  <a:moveTo>
                    <a:pt x="142" y="0"/>
                  </a:moveTo>
                  <a:lnTo>
                    <a:pt x="337" y="68"/>
                  </a:lnTo>
                  <a:lnTo>
                    <a:pt x="0" y="143"/>
                  </a:lnTo>
                  <a:lnTo>
                    <a:pt x="142" y="0"/>
                  </a:lnTo>
                  <a:close/>
                </a:path>
              </a:pathLst>
            </a:custGeom>
            <a:solidFill>
              <a:srgbClr val="FF0000"/>
            </a:solidFill>
            <a:ln w="9525">
              <a:solidFill>
                <a:srgbClr val="FF0000"/>
              </a:solidFill>
              <a:round/>
              <a:headEnd/>
              <a:tailEnd/>
            </a:ln>
          </p:spPr>
          <p:txBody>
            <a:bodyPr/>
            <a:lstStyle/>
            <a:p>
              <a:endParaRPr lang="en-US"/>
            </a:p>
          </p:txBody>
        </p:sp>
      </p:grpSp>
      <p:sp>
        <p:nvSpPr>
          <p:cNvPr id="485487" name="Text Box 59"/>
          <p:cNvSpPr txBox="1">
            <a:spLocks noChangeArrowheads="1"/>
          </p:cNvSpPr>
          <p:nvPr/>
        </p:nvSpPr>
        <p:spPr bwMode="auto">
          <a:xfrm>
            <a:off x="5392738" y="2268538"/>
            <a:ext cx="365125" cy="290512"/>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485488" name="Text Box 60"/>
          <p:cNvSpPr txBox="1">
            <a:spLocks noChangeArrowheads="1"/>
          </p:cNvSpPr>
          <p:nvPr/>
        </p:nvSpPr>
        <p:spPr bwMode="auto">
          <a:xfrm>
            <a:off x="5083175" y="2425700"/>
            <a:ext cx="365125" cy="290513"/>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485489" name="Text Box 61"/>
          <p:cNvSpPr txBox="1">
            <a:spLocks noChangeArrowheads="1"/>
          </p:cNvSpPr>
          <p:nvPr/>
        </p:nvSpPr>
        <p:spPr bwMode="auto">
          <a:xfrm>
            <a:off x="4740275" y="2603500"/>
            <a:ext cx="366713" cy="293688"/>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485490" name="Text Box 62"/>
          <p:cNvSpPr txBox="1">
            <a:spLocks noChangeArrowheads="1"/>
          </p:cNvSpPr>
          <p:nvPr/>
        </p:nvSpPr>
        <p:spPr bwMode="auto">
          <a:xfrm>
            <a:off x="4318000" y="2851150"/>
            <a:ext cx="368300" cy="290513"/>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485491" name="Freeform 63"/>
          <p:cNvSpPr>
            <a:spLocks/>
          </p:cNvSpPr>
          <p:nvPr/>
        </p:nvSpPr>
        <p:spPr bwMode="auto">
          <a:xfrm>
            <a:off x="6034088" y="2289175"/>
            <a:ext cx="398462" cy="119063"/>
          </a:xfrm>
          <a:custGeom>
            <a:avLst/>
            <a:gdLst>
              <a:gd name="T0" fmla="*/ 0 w 396"/>
              <a:gd name="T1" fmla="*/ 2147483647 h 119"/>
              <a:gd name="T2" fmla="*/ 2147483647 w 396"/>
              <a:gd name="T3" fmla="*/ 0 h 119"/>
              <a:gd name="T4" fmla="*/ 2147483647 w 396"/>
              <a:gd name="T5" fmla="*/ 2147483647 h 119"/>
              <a:gd name="T6" fmla="*/ 0 w 396"/>
              <a:gd name="T7" fmla="*/ 2147483647 h 119"/>
              <a:gd name="T8" fmla="*/ 0 60000 65536"/>
              <a:gd name="T9" fmla="*/ 0 60000 65536"/>
              <a:gd name="T10" fmla="*/ 0 60000 65536"/>
              <a:gd name="T11" fmla="*/ 0 60000 65536"/>
              <a:gd name="T12" fmla="*/ 0 w 396"/>
              <a:gd name="T13" fmla="*/ 0 h 119"/>
              <a:gd name="T14" fmla="*/ 396 w 396"/>
              <a:gd name="T15" fmla="*/ 119 h 119"/>
            </a:gdLst>
            <a:ahLst/>
            <a:cxnLst>
              <a:cxn ang="T8">
                <a:pos x="T0" y="T1"/>
              </a:cxn>
              <a:cxn ang="T9">
                <a:pos x="T2" y="T3"/>
              </a:cxn>
              <a:cxn ang="T10">
                <a:pos x="T4" y="T5"/>
              </a:cxn>
              <a:cxn ang="T11">
                <a:pos x="T6" y="T7"/>
              </a:cxn>
            </a:cxnLst>
            <a:rect l="T12" t="T13" r="T14" b="T15"/>
            <a:pathLst>
              <a:path w="396" h="119">
                <a:moveTo>
                  <a:pt x="0" y="66"/>
                </a:moveTo>
                <a:lnTo>
                  <a:pt x="396" y="0"/>
                </a:lnTo>
                <a:lnTo>
                  <a:pt x="170" y="119"/>
                </a:lnTo>
                <a:lnTo>
                  <a:pt x="0" y="66"/>
                </a:lnTo>
                <a:close/>
              </a:path>
            </a:pathLst>
          </a:custGeom>
          <a:solidFill>
            <a:srgbClr val="FF327D"/>
          </a:solidFill>
          <a:ln w="9525">
            <a:solidFill>
              <a:srgbClr val="FF327D"/>
            </a:solidFill>
            <a:round/>
            <a:headEnd/>
            <a:tailEnd type="none" w="lg" len="lg"/>
          </a:ln>
        </p:spPr>
        <p:txBody>
          <a:bodyPr lIns="90000" tIns="46800" rIns="90000" bIns="46800">
            <a:spAutoFit/>
          </a:bodyPr>
          <a:lstStyle/>
          <a:p>
            <a:endParaRPr lang="en-US"/>
          </a:p>
        </p:txBody>
      </p:sp>
      <p:sp>
        <p:nvSpPr>
          <p:cNvPr id="485492" name="Line 64"/>
          <p:cNvSpPr>
            <a:spLocks noChangeShapeType="1"/>
          </p:cNvSpPr>
          <p:nvPr/>
        </p:nvSpPr>
        <p:spPr bwMode="auto">
          <a:xfrm>
            <a:off x="6169025" y="2354263"/>
            <a:ext cx="654050" cy="0"/>
          </a:xfrm>
          <a:prstGeom prst="line">
            <a:avLst/>
          </a:prstGeom>
          <a:noFill/>
          <a:ln w="44450">
            <a:solidFill>
              <a:srgbClr val="FF327D"/>
            </a:solidFill>
            <a:round/>
            <a:headEnd/>
            <a:tailEnd type="none" w="lg" len="lg"/>
          </a:ln>
        </p:spPr>
        <p:txBody>
          <a:bodyPr lIns="90000" tIns="46800" rIns="90000" bIns="46800">
            <a:spAutoFit/>
          </a:bodyPr>
          <a:lstStyle/>
          <a:p>
            <a:endParaRPr lang="en-US"/>
          </a:p>
        </p:txBody>
      </p:sp>
      <p:sp>
        <p:nvSpPr>
          <p:cNvPr id="485493" name="Freeform 65"/>
          <p:cNvSpPr>
            <a:spLocks/>
          </p:cNvSpPr>
          <p:nvPr/>
        </p:nvSpPr>
        <p:spPr bwMode="auto">
          <a:xfrm>
            <a:off x="6088063" y="2132013"/>
            <a:ext cx="1081087" cy="212725"/>
          </a:xfrm>
          <a:custGeom>
            <a:avLst/>
            <a:gdLst>
              <a:gd name="T0" fmla="*/ 2147483647 w 506"/>
              <a:gd name="T1" fmla="*/ 2147483647 h 99"/>
              <a:gd name="T2" fmla="*/ 2147483647 w 506"/>
              <a:gd name="T3" fmla="*/ 2147483647 h 99"/>
              <a:gd name="T4" fmla="*/ 2147483647 w 506"/>
              <a:gd name="T5" fmla="*/ 2147483647 h 99"/>
              <a:gd name="T6" fmla="*/ 2147483647 w 506"/>
              <a:gd name="T7" fmla="*/ 2147483647 h 99"/>
              <a:gd name="T8" fmla="*/ 2147483647 w 506"/>
              <a:gd name="T9" fmla="*/ 2147483647 h 99"/>
              <a:gd name="T10" fmla="*/ 2147483647 w 506"/>
              <a:gd name="T11" fmla="*/ 0 h 99"/>
              <a:gd name="T12" fmla="*/ 2147483647 w 506"/>
              <a:gd name="T13" fmla="*/ 2147483647 h 99"/>
              <a:gd name="T14" fmla="*/ 0 60000 65536"/>
              <a:gd name="T15" fmla="*/ 0 60000 65536"/>
              <a:gd name="T16" fmla="*/ 0 60000 65536"/>
              <a:gd name="T17" fmla="*/ 0 60000 65536"/>
              <a:gd name="T18" fmla="*/ 0 60000 65536"/>
              <a:gd name="T19" fmla="*/ 0 60000 65536"/>
              <a:gd name="T20" fmla="*/ 0 60000 65536"/>
              <a:gd name="T21" fmla="*/ 0 w 506"/>
              <a:gd name="T22" fmla="*/ 0 h 99"/>
              <a:gd name="T23" fmla="*/ 506 w 506"/>
              <a:gd name="T24" fmla="*/ 99 h 9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6" h="99">
                <a:moveTo>
                  <a:pt x="75" y="6"/>
                </a:moveTo>
                <a:cubicBezTo>
                  <a:pt x="2" y="17"/>
                  <a:pt x="0" y="59"/>
                  <a:pt x="66" y="66"/>
                </a:cubicBezTo>
                <a:cubicBezTo>
                  <a:pt x="121" y="81"/>
                  <a:pt x="363" y="25"/>
                  <a:pt x="474" y="49"/>
                </a:cubicBezTo>
                <a:cubicBezTo>
                  <a:pt x="475" y="80"/>
                  <a:pt x="472" y="90"/>
                  <a:pt x="476" y="99"/>
                </a:cubicBezTo>
                <a:lnTo>
                  <a:pt x="506" y="93"/>
                </a:lnTo>
                <a:lnTo>
                  <a:pt x="503" y="0"/>
                </a:lnTo>
                <a:lnTo>
                  <a:pt x="75" y="6"/>
                </a:lnTo>
                <a:close/>
              </a:path>
            </a:pathLst>
          </a:custGeom>
          <a:solidFill>
            <a:srgbClr val="EBEBFF"/>
          </a:solidFill>
          <a:ln w="9525">
            <a:noFill/>
            <a:round/>
            <a:headEnd/>
            <a:tailEnd/>
          </a:ln>
        </p:spPr>
        <p:txBody>
          <a:bodyPr/>
          <a:lstStyle/>
          <a:p>
            <a:endParaRPr lang="en-US"/>
          </a:p>
        </p:txBody>
      </p:sp>
      <p:grpSp>
        <p:nvGrpSpPr>
          <p:cNvPr id="485494" name="Group 66"/>
          <p:cNvGrpSpPr>
            <a:grpSpLocks/>
          </p:cNvGrpSpPr>
          <p:nvPr/>
        </p:nvGrpSpPr>
        <p:grpSpPr bwMode="auto">
          <a:xfrm>
            <a:off x="6440488" y="2162175"/>
            <a:ext cx="957262" cy="1000125"/>
            <a:chOff x="2403" y="3023"/>
            <a:chExt cx="448" cy="468"/>
          </a:xfrm>
        </p:grpSpPr>
        <p:sp>
          <p:nvSpPr>
            <p:cNvPr id="485511" name="Text Box 67"/>
            <p:cNvSpPr txBox="1">
              <a:spLocks noChangeArrowheads="1"/>
            </p:cNvSpPr>
            <p:nvPr/>
          </p:nvSpPr>
          <p:spPr bwMode="auto">
            <a:xfrm>
              <a:off x="2562" y="3166"/>
              <a:ext cx="172" cy="137"/>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485512" name="Text Box 68"/>
            <p:cNvSpPr txBox="1">
              <a:spLocks noChangeArrowheads="1"/>
            </p:cNvSpPr>
            <p:nvPr/>
          </p:nvSpPr>
          <p:spPr bwMode="auto">
            <a:xfrm>
              <a:off x="2496" y="3244"/>
              <a:ext cx="172" cy="136"/>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485513" name="Text Box 69"/>
            <p:cNvSpPr txBox="1">
              <a:spLocks noChangeArrowheads="1"/>
            </p:cNvSpPr>
            <p:nvPr/>
          </p:nvSpPr>
          <p:spPr bwMode="auto">
            <a:xfrm>
              <a:off x="2403" y="3355"/>
              <a:ext cx="171" cy="136"/>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485514" name="Text Box 70"/>
            <p:cNvSpPr txBox="1">
              <a:spLocks noChangeArrowheads="1"/>
            </p:cNvSpPr>
            <p:nvPr/>
          </p:nvSpPr>
          <p:spPr bwMode="auto">
            <a:xfrm>
              <a:off x="2679" y="3023"/>
              <a:ext cx="172" cy="136"/>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485515" name="Text Box 71"/>
            <p:cNvSpPr txBox="1">
              <a:spLocks noChangeArrowheads="1"/>
            </p:cNvSpPr>
            <p:nvPr/>
          </p:nvSpPr>
          <p:spPr bwMode="auto">
            <a:xfrm>
              <a:off x="2632" y="3088"/>
              <a:ext cx="171" cy="137"/>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grpSp>
      <p:grpSp>
        <p:nvGrpSpPr>
          <p:cNvPr id="485495" name="Group 72"/>
          <p:cNvGrpSpPr>
            <a:grpSpLocks/>
          </p:cNvGrpSpPr>
          <p:nvPr/>
        </p:nvGrpSpPr>
        <p:grpSpPr bwMode="auto">
          <a:xfrm>
            <a:off x="6686550" y="1798638"/>
            <a:ext cx="538163" cy="406400"/>
            <a:chOff x="11186" y="9321"/>
            <a:chExt cx="675" cy="497"/>
          </a:xfrm>
        </p:grpSpPr>
        <p:sp>
          <p:nvSpPr>
            <p:cNvPr id="485509" name="Line 73"/>
            <p:cNvSpPr>
              <a:spLocks noChangeShapeType="1"/>
            </p:cNvSpPr>
            <p:nvPr/>
          </p:nvSpPr>
          <p:spPr bwMode="auto">
            <a:xfrm flipH="1">
              <a:off x="11186" y="9321"/>
              <a:ext cx="675" cy="497"/>
            </a:xfrm>
            <a:prstGeom prst="line">
              <a:avLst/>
            </a:prstGeom>
            <a:noFill/>
            <a:ln w="9525">
              <a:solidFill>
                <a:srgbClr val="800080"/>
              </a:solidFill>
              <a:round/>
              <a:headEnd/>
              <a:tailEnd/>
            </a:ln>
          </p:spPr>
          <p:txBody>
            <a:bodyPr/>
            <a:lstStyle/>
            <a:p>
              <a:endParaRPr lang="en-US"/>
            </a:p>
          </p:txBody>
        </p:sp>
        <p:sp>
          <p:nvSpPr>
            <p:cNvPr id="485510" name="Freeform 74"/>
            <p:cNvSpPr>
              <a:spLocks/>
            </p:cNvSpPr>
            <p:nvPr/>
          </p:nvSpPr>
          <p:spPr bwMode="auto">
            <a:xfrm>
              <a:off x="11295" y="9624"/>
              <a:ext cx="287" cy="109"/>
            </a:xfrm>
            <a:custGeom>
              <a:avLst/>
              <a:gdLst>
                <a:gd name="T0" fmla="*/ 53 w 277"/>
                <a:gd name="T1" fmla="*/ 0 h 105"/>
                <a:gd name="T2" fmla="*/ 0 w 277"/>
                <a:gd name="T3" fmla="*/ 121 h 105"/>
                <a:gd name="T4" fmla="*/ 319 w 277"/>
                <a:gd name="T5" fmla="*/ 0 h 105"/>
                <a:gd name="T6" fmla="*/ 53 w 277"/>
                <a:gd name="T7" fmla="*/ 0 h 105"/>
                <a:gd name="T8" fmla="*/ 0 60000 65536"/>
                <a:gd name="T9" fmla="*/ 0 60000 65536"/>
                <a:gd name="T10" fmla="*/ 0 60000 65536"/>
                <a:gd name="T11" fmla="*/ 0 60000 65536"/>
                <a:gd name="T12" fmla="*/ 0 w 277"/>
                <a:gd name="T13" fmla="*/ 0 h 105"/>
                <a:gd name="T14" fmla="*/ 277 w 277"/>
                <a:gd name="T15" fmla="*/ 105 h 105"/>
              </a:gdLst>
              <a:ahLst/>
              <a:cxnLst>
                <a:cxn ang="T8">
                  <a:pos x="T0" y="T1"/>
                </a:cxn>
                <a:cxn ang="T9">
                  <a:pos x="T2" y="T3"/>
                </a:cxn>
                <a:cxn ang="T10">
                  <a:pos x="T4" y="T5"/>
                </a:cxn>
                <a:cxn ang="T11">
                  <a:pos x="T6" y="T7"/>
                </a:cxn>
              </a:cxnLst>
              <a:rect l="T12" t="T13" r="T14" b="T15"/>
              <a:pathLst>
                <a:path w="277" h="105">
                  <a:moveTo>
                    <a:pt x="45" y="0"/>
                  </a:moveTo>
                  <a:lnTo>
                    <a:pt x="0" y="105"/>
                  </a:lnTo>
                  <a:lnTo>
                    <a:pt x="277" y="0"/>
                  </a:lnTo>
                  <a:lnTo>
                    <a:pt x="45" y="0"/>
                  </a:lnTo>
                  <a:close/>
                </a:path>
              </a:pathLst>
            </a:custGeom>
            <a:solidFill>
              <a:srgbClr val="800080"/>
            </a:solidFill>
            <a:ln w="9525">
              <a:solidFill>
                <a:srgbClr val="800080"/>
              </a:solidFill>
              <a:round/>
              <a:headEnd/>
              <a:tailEnd/>
            </a:ln>
          </p:spPr>
          <p:txBody>
            <a:bodyPr/>
            <a:lstStyle/>
            <a:p>
              <a:endParaRPr lang="en-US"/>
            </a:p>
          </p:txBody>
        </p:sp>
      </p:grpSp>
      <p:sp>
        <p:nvSpPr>
          <p:cNvPr id="485496" name="Line 75"/>
          <p:cNvSpPr>
            <a:spLocks noChangeShapeType="1"/>
          </p:cNvSpPr>
          <p:nvPr/>
        </p:nvSpPr>
        <p:spPr bwMode="auto">
          <a:xfrm flipV="1">
            <a:off x="6286500" y="1778000"/>
            <a:ext cx="0" cy="73025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sp>
        <p:nvSpPr>
          <p:cNvPr id="485497" name="Line 76"/>
          <p:cNvSpPr>
            <a:spLocks noChangeShapeType="1"/>
          </p:cNvSpPr>
          <p:nvPr/>
        </p:nvSpPr>
        <p:spPr bwMode="auto">
          <a:xfrm flipV="1">
            <a:off x="5808663" y="2616200"/>
            <a:ext cx="365125" cy="266700"/>
          </a:xfrm>
          <a:prstGeom prst="line">
            <a:avLst/>
          </a:prstGeom>
          <a:noFill/>
          <a:ln w="25400">
            <a:solidFill>
              <a:srgbClr val="00CC00"/>
            </a:solidFill>
            <a:round/>
            <a:headEnd/>
            <a:tailEnd/>
          </a:ln>
        </p:spPr>
        <p:txBody>
          <a:bodyPr lIns="90000" tIns="46800" rIns="90000" bIns="46800"/>
          <a:lstStyle/>
          <a:p>
            <a:endParaRPr lang="en-US"/>
          </a:p>
        </p:txBody>
      </p:sp>
      <p:sp>
        <p:nvSpPr>
          <p:cNvPr id="485498" name="Freeform 77"/>
          <p:cNvSpPr>
            <a:spLocks/>
          </p:cNvSpPr>
          <p:nvPr/>
        </p:nvSpPr>
        <p:spPr bwMode="auto">
          <a:xfrm flipH="1" flipV="1">
            <a:off x="6038850" y="2555875"/>
            <a:ext cx="211138" cy="80963"/>
          </a:xfrm>
          <a:custGeom>
            <a:avLst/>
            <a:gdLst>
              <a:gd name="T0" fmla="*/ 2147483647 w 277"/>
              <a:gd name="T1" fmla="*/ 0 h 105"/>
              <a:gd name="T2" fmla="*/ 0 w 277"/>
              <a:gd name="T3" fmla="*/ 2147483647 h 105"/>
              <a:gd name="T4" fmla="*/ 2147483647 w 277"/>
              <a:gd name="T5" fmla="*/ 0 h 105"/>
              <a:gd name="T6" fmla="*/ 2147483647 w 277"/>
              <a:gd name="T7" fmla="*/ 0 h 105"/>
              <a:gd name="T8" fmla="*/ 0 60000 65536"/>
              <a:gd name="T9" fmla="*/ 0 60000 65536"/>
              <a:gd name="T10" fmla="*/ 0 60000 65536"/>
              <a:gd name="T11" fmla="*/ 0 60000 65536"/>
              <a:gd name="T12" fmla="*/ 0 w 277"/>
              <a:gd name="T13" fmla="*/ 0 h 105"/>
              <a:gd name="T14" fmla="*/ 277 w 277"/>
              <a:gd name="T15" fmla="*/ 105 h 105"/>
            </a:gdLst>
            <a:ahLst/>
            <a:cxnLst>
              <a:cxn ang="T8">
                <a:pos x="T0" y="T1"/>
              </a:cxn>
              <a:cxn ang="T9">
                <a:pos x="T2" y="T3"/>
              </a:cxn>
              <a:cxn ang="T10">
                <a:pos x="T4" y="T5"/>
              </a:cxn>
              <a:cxn ang="T11">
                <a:pos x="T6" y="T7"/>
              </a:cxn>
            </a:cxnLst>
            <a:rect l="T12" t="T13" r="T14" b="T15"/>
            <a:pathLst>
              <a:path w="277" h="105">
                <a:moveTo>
                  <a:pt x="45" y="0"/>
                </a:moveTo>
                <a:lnTo>
                  <a:pt x="0" y="105"/>
                </a:lnTo>
                <a:lnTo>
                  <a:pt x="277" y="0"/>
                </a:lnTo>
                <a:lnTo>
                  <a:pt x="45" y="0"/>
                </a:lnTo>
                <a:close/>
              </a:path>
            </a:pathLst>
          </a:custGeom>
          <a:solidFill>
            <a:srgbClr val="00CC00"/>
          </a:solidFill>
          <a:ln w="9525">
            <a:solidFill>
              <a:srgbClr val="00CC00"/>
            </a:solidFill>
            <a:round/>
            <a:headEnd/>
            <a:tailEnd/>
          </a:ln>
        </p:spPr>
        <p:txBody>
          <a:bodyPr/>
          <a:lstStyle/>
          <a:p>
            <a:endParaRPr lang="en-US"/>
          </a:p>
        </p:txBody>
      </p:sp>
      <p:sp>
        <p:nvSpPr>
          <p:cNvPr id="485499" name="Freeform 78"/>
          <p:cNvSpPr>
            <a:spLocks/>
          </p:cNvSpPr>
          <p:nvPr/>
        </p:nvSpPr>
        <p:spPr bwMode="auto">
          <a:xfrm>
            <a:off x="5808663" y="2370138"/>
            <a:ext cx="312737" cy="506412"/>
          </a:xfrm>
          <a:custGeom>
            <a:avLst/>
            <a:gdLst>
              <a:gd name="T0" fmla="*/ 0 w 367"/>
              <a:gd name="T1" fmla="*/ 2147483647 h 593"/>
              <a:gd name="T2" fmla="*/ 2147483647 w 367"/>
              <a:gd name="T3" fmla="*/ 0 h 593"/>
              <a:gd name="T4" fmla="*/ 0 60000 65536"/>
              <a:gd name="T5" fmla="*/ 0 60000 65536"/>
              <a:gd name="T6" fmla="*/ 0 w 367"/>
              <a:gd name="T7" fmla="*/ 0 h 593"/>
              <a:gd name="T8" fmla="*/ 367 w 367"/>
              <a:gd name="T9" fmla="*/ 593 h 593"/>
            </a:gdLst>
            <a:ahLst/>
            <a:cxnLst>
              <a:cxn ang="T4">
                <a:pos x="T0" y="T1"/>
              </a:cxn>
              <a:cxn ang="T5">
                <a:pos x="T2" y="T3"/>
              </a:cxn>
            </a:cxnLst>
            <a:rect l="T6" t="T7" r="T8" b="T9"/>
            <a:pathLst>
              <a:path w="367" h="593">
                <a:moveTo>
                  <a:pt x="0" y="593"/>
                </a:moveTo>
                <a:cubicBezTo>
                  <a:pt x="367" y="337"/>
                  <a:pt x="240" y="127"/>
                  <a:pt x="202" y="0"/>
                </a:cubicBezTo>
              </a:path>
            </a:pathLst>
          </a:custGeom>
          <a:noFill/>
          <a:ln w="25400">
            <a:solidFill>
              <a:srgbClr val="3366FF"/>
            </a:solidFill>
            <a:prstDash val="sysDot"/>
            <a:round/>
            <a:headEnd/>
            <a:tailEnd type="none" w="sm" len="med"/>
          </a:ln>
        </p:spPr>
        <p:txBody>
          <a:bodyPr lIns="90000" tIns="46800" rIns="90000" bIns="46800"/>
          <a:lstStyle/>
          <a:p>
            <a:endParaRPr lang="en-US"/>
          </a:p>
        </p:txBody>
      </p:sp>
      <p:sp>
        <p:nvSpPr>
          <p:cNvPr id="485500" name="Freeform 79"/>
          <p:cNvSpPr>
            <a:spLocks/>
          </p:cNvSpPr>
          <p:nvPr/>
        </p:nvSpPr>
        <p:spPr bwMode="auto">
          <a:xfrm rot="208094">
            <a:off x="5929313" y="2382838"/>
            <a:ext cx="157162" cy="112712"/>
          </a:xfrm>
          <a:custGeom>
            <a:avLst/>
            <a:gdLst>
              <a:gd name="T0" fmla="*/ 2147483647 w 158"/>
              <a:gd name="T1" fmla="*/ 0 h 112"/>
              <a:gd name="T2" fmla="*/ 0 w 158"/>
              <a:gd name="T3" fmla="*/ 2147483647 h 112"/>
              <a:gd name="T4" fmla="*/ 2147483647 w 158"/>
              <a:gd name="T5" fmla="*/ 2147483647 h 112"/>
              <a:gd name="T6" fmla="*/ 2147483647 w 158"/>
              <a:gd name="T7" fmla="*/ 0 h 112"/>
              <a:gd name="T8" fmla="*/ 0 60000 65536"/>
              <a:gd name="T9" fmla="*/ 0 60000 65536"/>
              <a:gd name="T10" fmla="*/ 0 60000 65536"/>
              <a:gd name="T11" fmla="*/ 0 60000 65536"/>
              <a:gd name="T12" fmla="*/ 0 w 158"/>
              <a:gd name="T13" fmla="*/ 0 h 112"/>
              <a:gd name="T14" fmla="*/ 158 w 158"/>
              <a:gd name="T15" fmla="*/ 112 h 112"/>
            </a:gdLst>
            <a:ahLst/>
            <a:cxnLst>
              <a:cxn ang="T8">
                <a:pos x="T0" y="T1"/>
              </a:cxn>
              <a:cxn ang="T9">
                <a:pos x="T2" y="T3"/>
              </a:cxn>
              <a:cxn ang="T10">
                <a:pos x="T4" y="T5"/>
              </a:cxn>
              <a:cxn ang="T11">
                <a:pos x="T6" y="T7"/>
              </a:cxn>
            </a:cxnLst>
            <a:rect l="T12" t="T13" r="T14" b="T15"/>
            <a:pathLst>
              <a:path w="158" h="112">
                <a:moveTo>
                  <a:pt x="30" y="0"/>
                </a:moveTo>
                <a:lnTo>
                  <a:pt x="0" y="112"/>
                </a:lnTo>
                <a:lnTo>
                  <a:pt x="158" y="15"/>
                </a:lnTo>
                <a:lnTo>
                  <a:pt x="30" y="0"/>
                </a:lnTo>
                <a:close/>
              </a:path>
            </a:pathLst>
          </a:custGeom>
          <a:solidFill>
            <a:srgbClr val="3366FF"/>
          </a:solidFill>
          <a:ln w="9525">
            <a:solidFill>
              <a:srgbClr val="3366FF"/>
            </a:solidFill>
            <a:round/>
            <a:headEnd/>
            <a:tailEnd/>
          </a:ln>
        </p:spPr>
        <p:txBody>
          <a:bodyPr/>
          <a:lstStyle/>
          <a:p>
            <a:endParaRPr lang="en-US"/>
          </a:p>
        </p:txBody>
      </p:sp>
      <p:sp>
        <p:nvSpPr>
          <p:cNvPr id="485501" name="Text Box 80"/>
          <p:cNvSpPr txBox="1">
            <a:spLocks noChangeArrowheads="1"/>
          </p:cNvSpPr>
          <p:nvPr/>
        </p:nvSpPr>
        <p:spPr bwMode="auto">
          <a:xfrm>
            <a:off x="4981575" y="3294063"/>
            <a:ext cx="571500" cy="498475"/>
          </a:xfrm>
          <a:prstGeom prst="rect">
            <a:avLst/>
          </a:prstGeom>
          <a:noFill/>
          <a:ln w="9525">
            <a:noFill/>
            <a:miter lim="800000"/>
            <a:headEnd/>
            <a:tailEnd/>
          </a:ln>
        </p:spPr>
        <p:txBody>
          <a:bodyPr lIns="0" tIns="0" rIns="0" bIns="0"/>
          <a:lstStyle/>
          <a:p>
            <a:pPr algn="ctr">
              <a:lnSpc>
                <a:spcPct val="110000"/>
              </a:lnSpc>
            </a:pPr>
            <a:r>
              <a:rPr lang="en-US" altLang="ko-KR" sz="2200" b="1" i="1">
                <a:solidFill>
                  <a:srgbClr val="000066"/>
                </a:solidFill>
                <a:latin typeface="Times New Roman" pitchFamily="18" charset="0"/>
                <a:ea typeface="굴림" pitchFamily="34" charset="-127"/>
              </a:rPr>
              <a:t>I</a:t>
            </a:r>
            <a:endParaRPr lang="en-ZA">
              <a:solidFill>
                <a:srgbClr val="000066"/>
              </a:solidFill>
            </a:endParaRPr>
          </a:p>
        </p:txBody>
      </p:sp>
      <p:sp>
        <p:nvSpPr>
          <p:cNvPr id="485502" name="Line 81"/>
          <p:cNvSpPr>
            <a:spLocks noChangeShapeType="1"/>
          </p:cNvSpPr>
          <p:nvPr/>
        </p:nvSpPr>
        <p:spPr bwMode="auto">
          <a:xfrm flipV="1">
            <a:off x="6284913" y="1895475"/>
            <a:ext cx="0" cy="123825"/>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graphicFrame>
        <p:nvGraphicFramePr>
          <p:cNvPr id="485458" name="Object 82"/>
          <p:cNvGraphicFramePr>
            <a:graphicFrameLocks noChangeAspect="1"/>
          </p:cNvGraphicFramePr>
          <p:nvPr/>
        </p:nvGraphicFramePr>
        <p:xfrm>
          <a:off x="6022975" y="1612900"/>
          <a:ext cx="228600" cy="292100"/>
        </p:xfrm>
        <a:graphic>
          <a:graphicData uri="http://schemas.openxmlformats.org/presentationml/2006/ole">
            <mc:AlternateContent xmlns:mc="http://schemas.openxmlformats.org/markup-compatibility/2006">
              <mc:Choice xmlns:v="urn:schemas-microsoft-com:vml" Requires="v">
                <p:oleObj spid="_x0000_s485548" name="Equation" r:id="rId8" imgW="228600" imgH="291960" progId="Equation.DSMT4">
                  <p:embed/>
                </p:oleObj>
              </mc:Choice>
              <mc:Fallback>
                <p:oleObj name="Equation" r:id="rId8" imgW="228600" imgH="291960" progId="Equation.DSMT4">
                  <p:embed/>
                  <p:pic>
                    <p:nvPicPr>
                      <p:cNvPr id="0" name="Picture 8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22975" y="1612900"/>
                        <a:ext cx="2286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5459" name="Object 83"/>
          <p:cNvGraphicFramePr>
            <a:graphicFrameLocks noChangeAspect="1"/>
          </p:cNvGraphicFramePr>
          <p:nvPr/>
        </p:nvGraphicFramePr>
        <p:xfrm>
          <a:off x="6423025" y="2022475"/>
          <a:ext cx="241300" cy="292100"/>
        </p:xfrm>
        <a:graphic>
          <a:graphicData uri="http://schemas.openxmlformats.org/presentationml/2006/ole">
            <mc:AlternateContent xmlns:mc="http://schemas.openxmlformats.org/markup-compatibility/2006">
              <mc:Choice xmlns:v="urn:schemas-microsoft-com:vml" Requires="v">
                <p:oleObj spid="_x0000_s485549" name="Equation" r:id="rId9" imgW="241200" imgH="291960" progId="Equation.DSMT4">
                  <p:embed/>
                </p:oleObj>
              </mc:Choice>
              <mc:Fallback>
                <p:oleObj name="Equation" r:id="rId9" imgW="241200" imgH="291960" progId="Equation.DSMT4">
                  <p:embed/>
                  <p:pic>
                    <p:nvPicPr>
                      <p:cNvPr id="0" name="Picture 8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423025" y="2022475"/>
                        <a:ext cx="2413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5460" name="Object 84"/>
          <p:cNvGraphicFramePr>
            <a:graphicFrameLocks noChangeAspect="1"/>
          </p:cNvGraphicFramePr>
          <p:nvPr/>
        </p:nvGraphicFramePr>
        <p:xfrm>
          <a:off x="4789488" y="2090738"/>
          <a:ext cx="533400" cy="406400"/>
        </p:xfrm>
        <a:graphic>
          <a:graphicData uri="http://schemas.openxmlformats.org/presentationml/2006/ole">
            <mc:AlternateContent xmlns:mc="http://schemas.openxmlformats.org/markup-compatibility/2006">
              <mc:Choice xmlns:v="urn:schemas-microsoft-com:vml" Requires="v">
                <p:oleObj spid="_x0000_s485550" name="Equation" r:id="rId11" imgW="533160" imgH="406080" progId="Equation.DSMT4">
                  <p:embed/>
                </p:oleObj>
              </mc:Choice>
              <mc:Fallback>
                <p:oleObj name="Equation" r:id="rId11" imgW="533160" imgH="406080" progId="Equation.DSMT4">
                  <p:embed/>
                  <p:pic>
                    <p:nvPicPr>
                      <p:cNvPr id="0" name="Picture 8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89488" y="2090738"/>
                        <a:ext cx="5334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5461" name="Object 85"/>
          <p:cNvGraphicFramePr>
            <a:graphicFrameLocks noChangeAspect="1"/>
          </p:cNvGraphicFramePr>
          <p:nvPr/>
        </p:nvGraphicFramePr>
        <p:xfrm>
          <a:off x="7872413" y="2362200"/>
          <a:ext cx="495300" cy="368300"/>
        </p:xfrm>
        <a:graphic>
          <a:graphicData uri="http://schemas.openxmlformats.org/presentationml/2006/ole">
            <mc:AlternateContent xmlns:mc="http://schemas.openxmlformats.org/markup-compatibility/2006">
              <mc:Choice xmlns:v="urn:schemas-microsoft-com:vml" Requires="v">
                <p:oleObj spid="_x0000_s485551" name="Equation" r:id="rId12" imgW="495000" imgH="368280" progId="Equation.DSMT4">
                  <p:embed/>
                </p:oleObj>
              </mc:Choice>
              <mc:Fallback>
                <p:oleObj name="Equation" r:id="rId12" imgW="495000" imgH="368280" progId="Equation.DSMT4">
                  <p:embed/>
                  <p:pic>
                    <p:nvPicPr>
                      <p:cNvPr id="0" name="Picture 8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872413" y="2362200"/>
                        <a:ext cx="495300"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85503" name="Text Box 86"/>
          <p:cNvSpPr txBox="1">
            <a:spLocks noChangeArrowheads="1"/>
          </p:cNvSpPr>
          <p:nvPr/>
        </p:nvSpPr>
        <p:spPr bwMode="auto">
          <a:xfrm>
            <a:off x="5662613" y="2127250"/>
            <a:ext cx="365125" cy="290513"/>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485504" name="Text Box 87"/>
          <p:cNvSpPr txBox="1">
            <a:spLocks noChangeArrowheads="1"/>
          </p:cNvSpPr>
          <p:nvPr/>
        </p:nvSpPr>
        <p:spPr bwMode="auto">
          <a:xfrm>
            <a:off x="5470525" y="2633663"/>
            <a:ext cx="271463" cy="268287"/>
          </a:xfrm>
          <a:prstGeom prst="rect">
            <a:avLst/>
          </a:prstGeom>
          <a:noFill/>
          <a:ln w="9525">
            <a:noFill/>
            <a:miter lim="800000"/>
            <a:headEnd/>
            <a:tailEnd/>
          </a:ln>
        </p:spPr>
        <p:txBody>
          <a:bodyPr lIns="0" tIns="0" rIns="0" bIns="0"/>
          <a:lstStyle/>
          <a:p>
            <a:pPr algn="ctr">
              <a:lnSpc>
                <a:spcPct val="110000"/>
              </a:lnSpc>
            </a:pPr>
            <a:r>
              <a:rPr lang="en-US" altLang="ko-KR" sz="1800">
                <a:solidFill>
                  <a:srgbClr val="000066"/>
                </a:solidFill>
                <a:ea typeface="굴림" pitchFamily="34" charset="-127"/>
              </a:rPr>
              <a:t>e</a:t>
            </a:r>
            <a:r>
              <a:rPr lang="en-US" altLang="ko-KR" sz="1800" baseline="30000">
                <a:solidFill>
                  <a:srgbClr val="000066"/>
                </a:solidFill>
                <a:ea typeface="굴림" pitchFamily="34" charset="-127"/>
              </a:rPr>
              <a:t>–</a:t>
            </a:r>
            <a:endParaRPr lang="en-ZA" sz="1800" baseline="30000">
              <a:solidFill>
                <a:srgbClr val="000066"/>
              </a:solidFill>
              <a:ea typeface="굴림" pitchFamily="34" charset="-127"/>
            </a:endParaRPr>
          </a:p>
        </p:txBody>
      </p:sp>
      <p:sp>
        <p:nvSpPr>
          <p:cNvPr id="485505" name="Oval 88"/>
          <p:cNvSpPr>
            <a:spLocks noChangeArrowheads="1"/>
          </p:cNvSpPr>
          <p:nvPr/>
        </p:nvSpPr>
        <p:spPr bwMode="auto">
          <a:xfrm>
            <a:off x="5703888" y="2816225"/>
            <a:ext cx="161925" cy="161925"/>
          </a:xfrm>
          <a:prstGeom prst="ellipse">
            <a:avLst/>
          </a:prstGeom>
          <a:gradFill rotWithShape="1">
            <a:gsLst>
              <a:gs pos="0">
                <a:srgbClr val="FFFFFF"/>
              </a:gs>
              <a:gs pos="100000">
                <a:srgbClr val="3366FF"/>
              </a:gs>
            </a:gsLst>
            <a:path path="shape">
              <a:fillToRect l="50000" t="50000" r="50000" b="50000"/>
            </a:path>
          </a:gradFill>
          <a:ln w="9525" algn="ctr">
            <a:solidFill>
              <a:srgbClr val="000000"/>
            </a:solidFill>
            <a:round/>
            <a:headEnd/>
            <a:tailEnd/>
          </a:ln>
        </p:spPr>
        <p:txBody>
          <a:bodyPr/>
          <a:lstStyle/>
          <a:p>
            <a:pPr>
              <a:lnSpc>
                <a:spcPct val="110000"/>
              </a:lnSpc>
            </a:pPr>
            <a:endParaRPr lang="en-GB"/>
          </a:p>
        </p:txBody>
      </p:sp>
      <p:sp>
        <p:nvSpPr>
          <p:cNvPr id="3" name="Oval 89"/>
          <p:cNvSpPr>
            <a:spLocks noChangeAspect="1" noChangeArrowheads="1"/>
          </p:cNvSpPr>
          <p:nvPr/>
        </p:nvSpPr>
        <p:spPr bwMode="auto">
          <a:xfrm>
            <a:off x="2492375" y="2505075"/>
            <a:ext cx="114300" cy="114300"/>
          </a:xfrm>
          <a:prstGeom prst="ellipse">
            <a:avLst/>
          </a:prstGeom>
          <a:gradFill rotWithShape="1">
            <a:gsLst>
              <a:gs pos="0">
                <a:srgbClr val="FFFFFF"/>
              </a:gs>
              <a:gs pos="100000">
                <a:srgbClr val="FF0000"/>
              </a:gs>
            </a:gsLst>
            <a:path path="shape">
              <a:fillToRect l="50000" t="50000" r="50000" b="50000"/>
            </a:path>
          </a:gradFill>
          <a:ln w="9525">
            <a:solidFill>
              <a:srgbClr val="000000"/>
            </a:solidFill>
            <a:round/>
            <a:headEnd/>
            <a:tailEnd/>
          </a:ln>
        </p:spPr>
        <p:txBody>
          <a:bodyPr/>
          <a:lstStyle/>
          <a:p>
            <a:pPr>
              <a:lnSpc>
                <a:spcPct val="110000"/>
              </a:lnSpc>
            </a:pPr>
            <a:endParaRPr lang="en-GB"/>
          </a:p>
        </p:txBody>
      </p:sp>
      <p:sp>
        <p:nvSpPr>
          <p:cNvPr id="4" name="Freeform 90"/>
          <p:cNvSpPr>
            <a:spLocks/>
          </p:cNvSpPr>
          <p:nvPr/>
        </p:nvSpPr>
        <p:spPr bwMode="auto">
          <a:xfrm>
            <a:off x="2611438" y="2752725"/>
            <a:ext cx="2233612" cy="1546225"/>
          </a:xfrm>
          <a:custGeom>
            <a:avLst/>
            <a:gdLst>
              <a:gd name="T0" fmla="*/ 0 w 1407"/>
              <a:gd name="T1" fmla="*/ 0 h 974"/>
              <a:gd name="T2" fmla="*/ 2147483647 w 1407"/>
              <a:gd name="T3" fmla="*/ 2147483647 h 974"/>
              <a:gd name="T4" fmla="*/ 0 60000 65536"/>
              <a:gd name="T5" fmla="*/ 0 60000 65536"/>
              <a:gd name="T6" fmla="*/ 0 w 1407"/>
              <a:gd name="T7" fmla="*/ 0 h 974"/>
              <a:gd name="T8" fmla="*/ 1407 w 1407"/>
              <a:gd name="T9" fmla="*/ 974 h 974"/>
            </a:gdLst>
            <a:ahLst/>
            <a:cxnLst>
              <a:cxn ang="T4">
                <a:pos x="T0" y="T1"/>
              </a:cxn>
              <a:cxn ang="T5">
                <a:pos x="T2" y="T3"/>
              </a:cxn>
            </a:cxnLst>
            <a:rect l="T6" t="T7" r="T8" b="T9"/>
            <a:pathLst>
              <a:path w="1407" h="974">
                <a:moveTo>
                  <a:pt x="0" y="0"/>
                </a:moveTo>
                <a:cubicBezTo>
                  <a:pt x="349" y="764"/>
                  <a:pt x="881" y="348"/>
                  <a:pt x="1407" y="974"/>
                </a:cubicBezTo>
              </a:path>
            </a:pathLst>
          </a:custGeom>
          <a:noFill/>
          <a:ln w="12700">
            <a:solidFill>
              <a:srgbClr val="000066"/>
            </a:solidFill>
            <a:round/>
            <a:headEnd type="arrow" w="lg" len="lg"/>
            <a:tailEnd type="none" w="lg" len="lg"/>
          </a:ln>
        </p:spPr>
        <p:txBody>
          <a:bodyPr lIns="90000" tIns="46800" rIns="90000" bIns="46800"/>
          <a:lstStyle/>
          <a:p>
            <a:endParaRPr lang="en-US"/>
          </a:p>
        </p:txBody>
      </p:sp>
      <p:sp>
        <p:nvSpPr>
          <p:cNvPr id="5" name="Rectangle 91"/>
          <p:cNvSpPr>
            <a:spLocks noChangeArrowheads="1"/>
          </p:cNvSpPr>
          <p:nvPr/>
        </p:nvSpPr>
        <p:spPr bwMode="auto">
          <a:xfrm>
            <a:off x="179388" y="4991100"/>
            <a:ext cx="8583612" cy="895350"/>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US">
                <a:solidFill>
                  <a:srgbClr val="000066"/>
                </a:solidFill>
              </a:rPr>
              <a:t>… the </a:t>
            </a:r>
            <a:r>
              <a:rPr lang="en-US" i="1">
                <a:solidFill>
                  <a:srgbClr val="000066"/>
                </a:solidFill>
              </a:rPr>
              <a:t>left</a:t>
            </a:r>
            <a:r>
              <a:rPr lang="en-US" i="1" baseline="30000">
                <a:solidFill>
                  <a:srgbClr val="000066"/>
                </a:solidFill>
              </a:rPr>
              <a:t> </a:t>
            </a:r>
            <a:r>
              <a:rPr lang="en-US">
                <a:solidFill>
                  <a:srgbClr val="000066"/>
                </a:solidFill>
              </a:rPr>
              <a:t> hand edge of the strip would be at the higher potential and the Hall voltage would be reversed.</a:t>
            </a:r>
            <a:endParaRPr lang="en-ZA">
              <a:solidFill>
                <a:srgbClr val="000066"/>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1000"/>
                                        <p:tgtEl>
                                          <p:spTgt spid="4"/>
                                        </p:tgtEl>
                                      </p:cBhvr>
                                    </p:animEffect>
                                  </p:childTnLst>
                                </p:cTn>
                              </p:par>
                            </p:childTnLst>
                          </p:cTn>
                        </p:par>
                        <p:par>
                          <p:cTn id="8" fill="hold">
                            <p:stCondLst>
                              <p:cond delay="1000"/>
                            </p:stCondLst>
                            <p:childTnLst>
                              <p:par>
                                <p:cTn id="9" presetID="1"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854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8540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2"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right)">
                                      <p:cBhvr>
                                        <p:cTn id="19" dur="1000"/>
                                        <p:tgtEl>
                                          <p:spTgt spid="2"/>
                                        </p:tgtEl>
                                      </p:cBhvr>
                                    </p:animEffect>
                                  </p:childTnLst>
                                </p:cTn>
                              </p:par>
                              <p:par>
                                <p:cTn id="20" presetID="10" presetClass="entr" presetSubtype="0" fill="hold" nodeType="withEffect">
                                  <p:stCondLst>
                                    <p:cond delay="500"/>
                                  </p:stCondLst>
                                  <p:childTnLst>
                                    <p:set>
                                      <p:cBhvr>
                                        <p:cTn id="21" dur="1" fill="hold">
                                          <p:stCondLst>
                                            <p:cond delay="0"/>
                                          </p:stCondLst>
                                        </p:cTn>
                                        <p:tgtEl>
                                          <p:spTgt spid="485409"/>
                                        </p:tgtEl>
                                        <p:attrNameLst>
                                          <p:attrName>style.visibility</p:attrName>
                                        </p:attrNameLst>
                                      </p:cBhvr>
                                      <p:to>
                                        <p:strVal val="visible"/>
                                      </p:to>
                                    </p:set>
                                    <p:animEffect transition="in" filter="fade">
                                      <p:cBhvr>
                                        <p:cTn id="22" dur="500"/>
                                        <p:tgtEl>
                                          <p:spTgt spid="48540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nodeType="clickEffect">
                                  <p:stCondLst>
                                    <p:cond delay="0"/>
                                  </p:stCondLst>
                                  <p:childTnLst>
                                    <p:set>
                                      <p:cBhvr>
                                        <p:cTn id="26" dur="1" fill="hold">
                                          <p:stCondLst>
                                            <p:cond delay="0"/>
                                          </p:stCondLst>
                                        </p:cTn>
                                        <p:tgtEl>
                                          <p:spTgt spid="485411"/>
                                        </p:tgtEl>
                                        <p:attrNameLst>
                                          <p:attrName>style.visibility</p:attrName>
                                        </p:attrNameLst>
                                      </p:cBhvr>
                                      <p:to>
                                        <p:strVal val="visible"/>
                                      </p:to>
                                    </p:set>
                                    <p:animEffect transition="in" filter="wipe(right)">
                                      <p:cBhvr>
                                        <p:cTn id="27" dur="2000"/>
                                        <p:tgtEl>
                                          <p:spTgt spid="485411"/>
                                        </p:tgtEl>
                                      </p:cBhvr>
                                    </p:animEffect>
                                  </p:childTnLst>
                                </p:cTn>
                              </p:par>
                              <p:par>
                                <p:cTn id="28" presetID="10" presetClass="entr" presetSubtype="0" fill="hold" nodeType="withEffect">
                                  <p:stCondLst>
                                    <p:cond delay="2000"/>
                                  </p:stCondLst>
                                  <p:childTnLst>
                                    <p:set>
                                      <p:cBhvr>
                                        <p:cTn id="29" dur="1" fill="hold">
                                          <p:stCondLst>
                                            <p:cond delay="0"/>
                                          </p:stCondLst>
                                        </p:cTn>
                                        <p:tgtEl>
                                          <p:spTgt spid="485414"/>
                                        </p:tgtEl>
                                        <p:attrNameLst>
                                          <p:attrName>style.visibility</p:attrName>
                                        </p:attrNameLst>
                                      </p:cBhvr>
                                      <p:to>
                                        <p:strVal val="visible"/>
                                      </p:to>
                                    </p:set>
                                    <p:animEffect transition="in" filter="fade">
                                      <p:cBhvr>
                                        <p:cTn id="30" dur="1000"/>
                                        <p:tgtEl>
                                          <p:spTgt spid="485414"/>
                                        </p:tgtEl>
                                      </p:cBhvr>
                                    </p:animEffect>
                                  </p:childTnLst>
                                </p:cTn>
                              </p:par>
                              <p:par>
                                <p:cTn id="31" presetID="10" presetClass="entr" presetSubtype="0" fill="hold" nodeType="withEffect">
                                  <p:stCondLst>
                                    <p:cond delay="2100"/>
                                  </p:stCondLst>
                                  <p:childTnLst>
                                    <p:set>
                                      <p:cBhvr>
                                        <p:cTn id="32" dur="1" fill="hold">
                                          <p:stCondLst>
                                            <p:cond delay="0"/>
                                          </p:stCondLst>
                                        </p:cTn>
                                        <p:tgtEl>
                                          <p:spTgt spid="485393"/>
                                        </p:tgtEl>
                                        <p:attrNameLst>
                                          <p:attrName>style.visibility</p:attrName>
                                        </p:attrNameLst>
                                      </p:cBhvr>
                                      <p:to>
                                        <p:strVal val="visible"/>
                                      </p:to>
                                    </p:set>
                                    <p:animEffect transition="in" filter="fade">
                                      <p:cBhvr>
                                        <p:cTn id="33" dur="1000"/>
                                        <p:tgtEl>
                                          <p:spTgt spid="485393"/>
                                        </p:tgtEl>
                                      </p:cBhvr>
                                    </p:animEffect>
                                  </p:childTnLst>
                                </p:cTn>
                              </p:par>
                              <p:par>
                                <p:cTn id="34" presetID="10" presetClass="entr" presetSubtype="0" fill="hold" grpId="0" nodeType="withEffect">
                                  <p:stCondLst>
                                    <p:cond delay="2100"/>
                                  </p:stCondLst>
                                  <p:childTnLst>
                                    <p:set>
                                      <p:cBhvr>
                                        <p:cTn id="35" dur="1" fill="hold">
                                          <p:stCondLst>
                                            <p:cond delay="0"/>
                                          </p:stCondLst>
                                        </p:cTn>
                                        <p:tgtEl>
                                          <p:spTgt spid="5"/>
                                        </p:tgtEl>
                                        <p:attrNameLst>
                                          <p:attrName>style.visibility</p:attrName>
                                        </p:attrNameLst>
                                      </p:cBhvr>
                                      <p:to>
                                        <p:strVal val="visible"/>
                                      </p:to>
                                    </p:set>
                                    <p:animEffect transition="in" filter="fade">
                                      <p:cBhvr>
                                        <p:cTn id="3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5410" grpId="0"/>
      <p:bldP spid="3" grpId="0" animBg="1"/>
      <p:bldP spid="4" grpId="0" animBg="1"/>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629" name="Footer Placeholder 3"/>
          <p:cNvSpPr>
            <a:spLocks noGrp="1"/>
          </p:cNvSpPr>
          <p:nvPr>
            <p:ph type="ftr" sz="quarter" idx="10"/>
          </p:nvPr>
        </p:nvSpPr>
        <p:spPr>
          <a:noFill/>
        </p:spPr>
        <p:txBody>
          <a:bodyPr/>
          <a:lstStyle/>
          <a:p>
            <a:r>
              <a:rPr lang="en-ZA" smtClean="0">
                <a:cs typeface="Arial" charset="0"/>
              </a:rPr>
              <a:t>MAGNETIC FORCES</a:t>
            </a:r>
          </a:p>
        </p:txBody>
      </p:sp>
      <p:sp>
        <p:nvSpPr>
          <p:cNvPr id="363630" name="Date Placeholder 4"/>
          <p:cNvSpPr>
            <a:spLocks noGrp="1"/>
          </p:cNvSpPr>
          <p:nvPr>
            <p:ph type="dt" sz="quarter" idx="11"/>
          </p:nvPr>
        </p:nvSpPr>
        <p:spPr>
          <a:noFill/>
        </p:spPr>
        <p:txBody>
          <a:bodyPr/>
          <a:lstStyle/>
          <a:p>
            <a:r>
              <a:rPr lang="en-ZA" smtClean="0">
                <a:cs typeface="Arial" charset="0"/>
              </a:rPr>
              <a:t>PHY1013S</a:t>
            </a:r>
          </a:p>
        </p:txBody>
      </p:sp>
      <p:sp>
        <p:nvSpPr>
          <p:cNvPr id="363631" name="Slide Number Placeholder 5"/>
          <p:cNvSpPr>
            <a:spLocks noGrp="1"/>
          </p:cNvSpPr>
          <p:nvPr>
            <p:ph type="sldNum" sz="quarter" idx="12"/>
          </p:nvPr>
        </p:nvSpPr>
        <p:spPr>
          <a:noFill/>
        </p:spPr>
        <p:txBody>
          <a:bodyPr/>
          <a:lstStyle/>
          <a:p>
            <a:fld id="{77D2DD86-F178-4536-9875-D8C20A3D3B36}" type="slidenum">
              <a:rPr lang="en-ZA" smtClean="0">
                <a:cs typeface="Arial" charset="0"/>
              </a:rPr>
              <a:pPr/>
              <a:t>17</a:t>
            </a:fld>
            <a:endParaRPr lang="en-ZA" smtClean="0">
              <a:cs typeface="Arial" charset="0"/>
            </a:endParaRPr>
          </a:p>
        </p:txBody>
      </p:sp>
      <p:sp>
        <p:nvSpPr>
          <p:cNvPr id="363632" name="Rectangle 2"/>
          <p:cNvSpPr>
            <a:spLocks noGrp="1" noChangeArrowheads="1"/>
          </p:cNvSpPr>
          <p:nvPr>
            <p:ph type="title"/>
          </p:nvPr>
        </p:nvSpPr>
        <p:spPr/>
        <p:txBody>
          <a:bodyPr/>
          <a:lstStyle/>
          <a:p>
            <a:pPr eaLnBrk="1" hangingPunct="1"/>
            <a:r>
              <a:rPr lang="en-ZA" sz="2800" smtClean="0"/>
              <a:t>CROSSED FIELDS:  The Hall effect  (b)</a:t>
            </a:r>
          </a:p>
        </p:txBody>
      </p:sp>
      <p:sp>
        <p:nvSpPr>
          <p:cNvPr id="363633" name="Rectangle 3"/>
          <p:cNvSpPr>
            <a:spLocks noGrp="1" noChangeArrowheads="1"/>
          </p:cNvSpPr>
          <p:nvPr>
            <p:ph type="body" idx="1"/>
          </p:nvPr>
        </p:nvSpPr>
        <p:spPr>
          <a:xfrm>
            <a:off x="179388" y="1343025"/>
            <a:ext cx="8774112" cy="493713"/>
          </a:xfrm>
        </p:spPr>
        <p:txBody>
          <a:bodyPr/>
          <a:lstStyle/>
          <a:p>
            <a:pPr lvl="1" indent="0" eaLnBrk="1" hangingPunct="1"/>
            <a:r>
              <a:rPr lang="en-ZA" smtClean="0"/>
              <a:t>At equilibrium,</a:t>
            </a:r>
            <a:r>
              <a:rPr lang="en-US" smtClean="0"/>
              <a:t>   </a:t>
            </a:r>
            <a:r>
              <a:rPr lang="en-ZA" b="1" i="1" smtClean="0">
                <a:latin typeface="Times New Roman" pitchFamily="18" charset="0"/>
              </a:rPr>
              <a:t>F</a:t>
            </a:r>
            <a:r>
              <a:rPr lang="en-ZA" b="1" baseline="-25000" smtClean="0">
                <a:latin typeface="Times New Roman" pitchFamily="18" charset="0"/>
              </a:rPr>
              <a:t>elec</a:t>
            </a:r>
            <a:r>
              <a:rPr lang="en-US" b="1" smtClean="0"/>
              <a:t> </a:t>
            </a:r>
            <a:r>
              <a:rPr lang="en-US" b="1" smtClean="0">
                <a:latin typeface="Times New Roman" pitchFamily="18" charset="0"/>
              </a:rPr>
              <a:t>=</a:t>
            </a:r>
            <a:r>
              <a:rPr lang="en-US" b="1" smtClean="0"/>
              <a:t> </a:t>
            </a:r>
            <a:r>
              <a:rPr lang="en-ZA" b="1" i="1" smtClean="0">
                <a:latin typeface="Times New Roman" pitchFamily="18" charset="0"/>
              </a:rPr>
              <a:t>F</a:t>
            </a:r>
            <a:r>
              <a:rPr lang="en-ZA" b="1" baseline="-25000" smtClean="0">
                <a:latin typeface="Times New Roman" pitchFamily="18" charset="0"/>
              </a:rPr>
              <a:t>mag</a:t>
            </a:r>
            <a:r>
              <a:rPr lang="en-US" smtClean="0"/>
              <a:t> </a:t>
            </a:r>
            <a:endParaRPr lang="en-ZA" smtClean="0"/>
          </a:p>
        </p:txBody>
      </p:sp>
      <p:sp>
        <p:nvSpPr>
          <p:cNvPr id="363524" name="Rectangle 4"/>
          <p:cNvSpPr>
            <a:spLocks noChangeArrowheads="1"/>
          </p:cNvSpPr>
          <p:nvPr/>
        </p:nvSpPr>
        <p:spPr bwMode="auto">
          <a:xfrm>
            <a:off x="1912938" y="1885950"/>
            <a:ext cx="2573337" cy="500063"/>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i.e. </a:t>
            </a:r>
            <a:r>
              <a:rPr lang="en-ZA" b="1">
                <a:solidFill>
                  <a:srgbClr val="000066"/>
                </a:solidFill>
              </a:rPr>
              <a:t>   </a:t>
            </a:r>
            <a:r>
              <a:rPr lang="en-ZA" b="1" i="1">
                <a:solidFill>
                  <a:srgbClr val="000066"/>
                </a:solidFill>
                <a:latin typeface="Times New Roman" pitchFamily="18" charset="0"/>
              </a:rPr>
              <a:t> eE</a:t>
            </a:r>
            <a:r>
              <a:rPr lang="en-US">
                <a:solidFill>
                  <a:srgbClr val="000066"/>
                </a:solidFill>
              </a:rPr>
              <a:t> </a:t>
            </a:r>
            <a:r>
              <a:rPr lang="en-US" b="1">
                <a:solidFill>
                  <a:srgbClr val="000066"/>
                </a:solidFill>
                <a:latin typeface="Times New Roman" pitchFamily="18" charset="0"/>
              </a:rPr>
              <a:t>=</a:t>
            </a:r>
            <a:r>
              <a:rPr lang="en-US">
                <a:solidFill>
                  <a:srgbClr val="000066"/>
                </a:solidFill>
              </a:rPr>
              <a:t> </a:t>
            </a:r>
            <a:r>
              <a:rPr lang="en-ZA" b="1" i="1">
                <a:solidFill>
                  <a:srgbClr val="000066"/>
                </a:solidFill>
                <a:latin typeface="Times New Roman" pitchFamily="18" charset="0"/>
              </a:rPr>
              <a:t>evB</a:t>
            </a:r>
            <a:r>
              <a:rPr lang="en-US">
                <a:solidFill>
                  <a:srgbClr val="000066"/>
                </a:solidFill>
              </a:rPr>
              <a:t> </a:t>
            </a:r>
            <a:endParaRPr lang="en-ZA">
              <a:solidFill>
                <a:srgbClr val="000066"/>
              </a:solidFill>
            </a:endParaRPr>
          </a:p>
        </p:txBody>
      </p:sp>
      <p:sp>
        <p:nvSpPr>
          <p:cNvPr id="363635" name="Line 45"/>
          <p:cNvSpPr>
            <a:spLocks noChangeShapeType="1"/>
          </p:cNvSpPr>
          <p:nvPr/>
        </p:nvSpPr>
        <p:spPr bwMode="auto">
          <a:xfrm flipV="1">
            <a:off x="7315200" y="3021013"/>
            <a:ext cx="0" cy="136525"/>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grpSp>
        <p:nvGrpSpPr>
          <p:cNvPr id="363636" name="Group 46"/>
          <p:cNvGrpSpPr>
            <a:grpSpLocks/>
          </p:cNvGrpSpPr>
          <p:nvPr/>
        </p:nvGrpSpPr>
        <p:grpSpPr bwMode="auto">
          <a:xfrm>
            <a:off x="5697538" y="1935163"/>
            <a:ext cx="2455862" cy="1084262"/>
            <a:chOff x="8235" y="9785"/>
            <a:chExt cx="2873" cy="1267"/>
          </a:xfrm>
        </p:grpSpPr>
        <p:sp>
          <p:nvSpPr>
            <p:cNvPr id="363679" name="Rectangle 47"/>
            <p:cNvSpPr>
              <a:spLocks noChangeArrowheads="1"/>
            </p:cNvSpPr>
            <p:nvPr/>
          </p:nvSpPr>
          <p:spPr bwMode="auto">
            <a:xfrm>
              <a:off x="8235" y="10767"/>
              <a:ext cx="1890" cy="285"/>
            </a:xfrm>
            <a:prstGeom prst="rect">
              <a:avLst/>
            </a:prstGeom>
            <a:solidFill>
              <a:srgbClr val="FFC693"/>
            </a:solidFill>
            <a:ln w="6350" algn="ctr">
              <a:solidFill>
                <a:srgbClr val="000000"/>
              </a:solidFill>
              <a:miter lim="800000"/>
              <a:headEnd/>
              <a:tailEnd type="none" w="lg" len="lg"/>
            </a:ln>
          </p:spPr>
          <p:txBody>
            <a:bodyPr/>
            <a:lstStyle/>
            <a:p>
              <a:pPr>
                <a:lnSpc>
                  <a:spcPct val="110000"/>
                </a:lnSpc>
              </a:pPr>
              <a:endParaRPr lang="en-GB"/>
            </a:p>
          </p:txBody>
        </p:sp>
        <p:grpSp>
          <p:nvGrpSpPr>
            <p:cNvPr id="363680" name="Group 48"/>
            <p:cNvGrpSpPr>
              <a:grpSpLocks/>
            </p:cNvGrpSpPr>
            <p:nvPr/>
          </p:nvGrpSpPr>
          <p:grpSpPr bwMode="auto">
            <a:xfrm>
              <a:off x="8243" y="9785"/>
              <a:ext cx="2865" cy="1267"/>
              <a:chOff x="8243" y="9788"/>
              <a:chExt cx="2865" cy="1267"/>
            </a:xfrm>
          </p:grpSpPr>
          <p:sp>
            <p:nvSpPr>
              <p:cNvPr id="363681" name="Freeform 49"/>
              <p:cNvSpPr>
                <a:spLocks/>
              </p:cNvSpPr>
              <p:nvPr/>
            </p:nvSpPr>
            <p:spPr bwMode="auto">
              <a:xfrm>
                <a:off x="8243" y="10763"/>
                <a:ext cx="1890" cy="292"/>
              </a:xfrm>
              <a:custGeom>
                <a:avLst/>
                <a:gdLst>
                  <a:gd name="T0" fmla="*/ 1890 w 1890"/>
                  <a:gd name="T1" fmla="*/ 292 h 292"/>
                  <a:gd name="T2" fmla="*/ 1890 w 1890"/>
                  <a:gd name="T3" fmla="*/ 0 h 292"/>
                  <a:gd name="T4" fmla="*/ 0 w 1890"/>
                  <a:gd name="T5" fmla="*/ 0 h 292"/>
                  <a:gd name="T6" fmla="*/ 0 w 1890"/>
                  <a:gd name="T7" fmla="*/ 292 h 292"/>
                  <a:gd name="T8" fmla="*/ 1890 w 1890"/>
                  <a:gd name="T9" fmla="*/ 292 h 292"/>
                  <a:gd name="T10" fmla="*/ 0 60000 65536"/>
                  <a:gd name="T11" fmla="*/ 0 60000 65536"/>
                  <a:gd name="T12" fmla="*/ 0 60000 65536"/>
                  <a:gd name="T13" fmla="*/ 0 60000 65536"/>
                  <a:gd name="T14" fmla="*/ 0 60000 65536"/>
                  <a:gd name="T15" fmla="*/ 0 w 1890"/>
                  <a:gd name="T16" fmla="*/ 0 h 292"/>
                  <a:gd name="T17" fmla="*/ 1890 w 1890"/>
                  <a:gd name="T18" fmla="*/ 292 h 292"/>
                </a:gdLst>
                <a:ahLst/>
                <a:cxnLst>
                  <a:cxn ang="T10">
                    <a:pos x="T0" y="T1"/>
                  </a:cxn>
                  <a:cxn ang="T11">
                    <a:pos x="T2" y="T3"/>
                  </a:cxn>
                  <a:cxn ang="T12">
                    <a:pos x="T4" y="T5"/>
                  </a:cxn>
                  <a:cxn ang="T13">
                    <a:pos x="T6" y="T7"/>
                  </a:cxn>
                  <a:cxn ang="T14">
                    <a:pos x="T8" y="T9"/>
                  </a:cxn>
                </a:cxnLst>
                <a:rect l="T15" t="T16" r="T17" b="T18"/>
                <a:pathLst>
                  <a:path w="1890" h="292">
                    <a:moveTo>
                      <a:pt x="1890" y="292"/>
                    </a:moveTo>
                    <a:lnTo>
                      <a:pt x="1890" y="0"/>
                    </a:lnTo>
                    <a:lnTo>
                      <a:pt x="0" y="0"/>
                    </a:lnTo>
                    <a:lnTo>
                      <a:pt x="0" y="292"/>
                    </a:lnTo>
                    <a:lnTo>
                      <a:pt x="1890" y="292"/>
                    </a:lnTo>
                    <a:close/>
                  </a:path>
                </a:pathLst>
              </a:custGeom>
              <a:solidFill>
                <a:srgbClr val="FFC693"/>
              </a:solidFill>
              <a:ln w="9525">
                <a:solidFill>
                  <a:srgbClr val="000000"/>
                </a:solidFill>
                <a:round/>
                <a:headEnd/>
                <a:tailEnd type="none" w="lg" len="lg"/>
              </a:ln>
            </p:spPr>
            <p:txBody>
              <a:bodyPr/>
              <a:lstStyle/>
              <a:p>
                <a:endParaRPr lang="en-US"/>
              </a:p>
            </p:txBody>
          </p:sp>
          <p:sp>
            <p:nvSpPr>
              <p:cNvPr id="363682" name="Freeform 50"/>
              <p:cNvSpPr>
                <a:spLocks/>
              </p:cNvSpPr>
              <p:nvPr/>
            </p:nvSpPr>
            <p:spPr bwMode="auto">
              <a:xfrm>
                <a:off x="8243" y="9788"/>
                <a:ext cx="2865" cy="1267"/>
              </a:xfrm>
              <a:custGeom>
                <a:avLst/>
                <a:gdLst>
                  <a:gd name="T0" fmla="*/ 1890 w 2865"/>
                  <a:gd name="T1" fmla="*/ 1267 h 1267"/>
                  <a:gd name="T2" fmla="*/ 2865 w 2865"/>
                  <a:gd name="T3" fmla="*/ 142 h 1267"/>
                  <a:gd name="T4" fmla="*/ 2865 w 2865"/>
                  <a:gd name="T5" fmla="*/ 0 h 1267"/>
                  <a:gd name="T6" fmla="*/ 1905 w 2865"/>
                  <a:gd name="T7" fmla="*/ 0 h 1267"/>
                  <a:gd name="T8" fmla="*/ 0 w 2865"/>
                  <a:gd name="T9" fmla="*/ 975 h 1267"/>
                  <a:gd name="T10" fmla="*/ 1882 w 2865"/>
                  <a:gd name="T11" fmla="*/ 975 h 1267"/>
                  <a:gd name="T12" fmla="*/ 1890 w 2865"/>
                  <a:gd name="T13" fmla="*/ 1267 h 1267"/>
                  <a:gd name="T14" fmla="*/ 0 60000 65536"/>
                  <a:gd name="T15" fmla="*/ 0 60000 65536"/>
                  <a:gd name="T16" fmla="*/ 0 60000 65536"/>
                  <a:gd name="T17" fmla="*/ 0 60000 65536"/>
                  <a:gd name="T18" fmla="*/ 0 60000 65536"/>
                  <a:gd name="T19" fmla="*/ 0 60000 65536"/>
                  <a:gd name="T20" fmla="*/ 0 60000 65536"/>
                  <a:gd name="T21" fmla="*/ 0 w 2865"/>
                  <a:gd name="T22" fmla="*/ 0 h 1267"/>
                  <a:gd name="T23" fmla="*/ 2865 w 2865"/>
                  <a:gd name="T24" fmla="*/ 1267 h 12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65" h="1267">
                    <a:moveTo>
                      <a:pt x="1890" y="1267"/>
                    </a:moveTo>
                    <a:lnTo>
                      <a:pt x="2865" y="142"/>
                    </a:lnTo>
                    <a:lnTo>
                      <a:pt x="2865" y="0"/>
                    </a:lnTo>
                    <a:lnTo>
                      <a:pt x="1905" y="0"/>
                    </a:lnTo>
                    <a:lnTo>
                      <a:pt x="0" y="975"/>
                    </a:lnTo>
                    <a:lnTo>
                      <a:pt x="1882" y="975"/>
                    </a:lnTo>
                    <a:lnTo>
                      <a:pt x="1890" y="1267"/>
                    </a:lnTo>
                    <a:close/>
                  </a:path>
                </a:pathLst>
              </a:custGeom>
              <a:solidFill>
                <a:srgbClr val="FFC693"/>
              </a:solidFill>
              <a:ln w="9525">
                <a:solidFill>
                  <a:srgbClr val="000000"/>
                </a:solidFill>
                <a:round/>
                <a:headEnd/>
                <a:tailEnd type="none" w="lg" len="lg"/>
              </a:ln>
            </p:spPr>
            <p:txBody>
              <a:bodyPr/>
              <a:lstStyle/>
              <a:p>
                <a:endParaRPr lang="en-US"/>
              </a:p>
            </p:txBody>
          </p:sp>
          <p:sp>
            <p:nvSpPr>
              <p:cNvPr id="363683" name="Line 51"/>
              <p:cNvSpPr>
                <a:spLocks noChangeShapeType="1"/>
              </p:cNvSpPr>
              <p:nvPr/>
            </p:nvSpPr>
            <p:spPr bwMode="auto">
              <a:xfrm flipV="1">
                <a:off x="10125" y="9788"/>
                <a:ext cx="983" cy="975"/>
              </a:xfrm>
              <a:prstGeom prst="line">
                <a:avLst/>
              </a:prstGeom>
              <a:noFill/>
              <a:ln w="9525">
                <a:solidFill>
                  <a:srgbClr val="000000"/>
                </a:solidFill>
                <a:round/>
                <a:headEnd/>
                <a:tailEnd type="none" w="lg" len="lg"/>
              </a:ln>
            </p:spPr>
            <p:txBody>
              <a:bodyPr/>
              <a:lstStyle/>
              <a:p>
                <a:endParaRPr lang="en-US"/>
              </a:p>
            </p:txBody>
          </p:sp>
        </p:grpSp>
      </p:grpSp>
      <p:sp>
        <p:nvSpPr>
          <p:cNvPr id="363637" name="Line 55"/>
          <p:cNvSpPr>
            <a:spLocks noChangeShapeType="1"/>
          </p:cNvSpPr>
          <p:nvPr/>
        </p:nvSpPr>
        <p:spPr bwMode="auto">
          <a:xfrm flipH="1">
            <a:off x="5692775" y="2297113"/>
            <a:ext cx="552450" cy="0"/>
          </a:xfrm>
          <a:prstGeom prst="line">
            <a:avLst/>
          </a:prstGeom>
          <a:noFill/>
          <a:ln w="25400">
            <a:solidFill>
              <a:srgbClr val="FF0000"/>
            </a:solidFill>
            <a:round/>
            <a:headEnd/>
            <a:tailEnd/>
          </a:ln>
        </p:spPr>
        <p:txBody>
          <a:bodyPr/>
          <a:lstStyle/>
          <a:p>
            <a:endParaRPr lang="en-US"/>
          </a:p>
        </p:txBody>
      </p:sp>
      <p:sp>
        <p:nvSpPr>
          <p:cNvPr id="363638" name="Freeform 56"/>
          <p:cNvSpPr>
            <a:spLocks/>
          </p:cNvSpPr>
          <p:nvPr/>
        </p:nvSpPr>
        <p:spPr bwMode="auto">
          <a:xfrm>
            <a:off x="5630863" y="2232025"/>
            <a:ext cx="339725" cy="111125"/>
          </a:xfrm>
          <a:custGeom>
            <a:avLst/>
            <a:gdLst>
              <a:gd name="T0" fmla="*/ 0 w 232"/>
              <a:gd name="T1" fmla="*/ 2147483647 h 75"/>
              <a:gd name="T2" fmla="*/ 2147483647 w 232"/>
              <a:gd name="T3" fmla="*/ 0 h 75"/>
              <a:gd name="T4" fmla="*/ 2147483647 w 232"/>
              <a:gd name="T5" fmla="*/ 2147483647 h 75"/>
              <a:gd name="T6" fmla="*/ 0 w 232"/>
              <a:gd name="T7" fmla="*/ 2147483647 h 75"/>
              <a:gd name="T8" fmla="*/ 0 60000 65536"/>
              <a:gd name="T9" fmla="*/ 0 60000 65536"/>
              <a:gd name="T10" fmla="*/ 0 60000 65536"/>
              <a:gd name="T11" fmla="*/ 0 60000 65536"/>
              <a:gd name="T12" fmla="*/ 0 w 232"/>
              <a:gd name="T13" fmla="*/ 0 h 75"/>
              <a:gd name="T14" fmla="*/ 232 w 232"/>
              <a:gd name="T15" fmla="*/ 75 h 75"/>
            </a:gdLst>
            <a:ahLst/>
            <a:cxnLst>
              <a:cxn ang="T8">
                <a:pos x="T0" y="T1"/>
              </a:cxn>
              <a:cxn ang="T9">
                <a:pos x="T2" y="T3"/>
              </a:cxn>
              <a:cxn ang="T10">
                <a:pos x="T4" y="T5"/>
              </a:cxn>
              <a:cxn ang="T11">
                <a:pos x="T6" y="T7"/>
              </a:cxn>
            </a:cxnLst>
            <a:rect l="T12" t="T13" r="T14" b="T15"/>
            <a:pathLst>
              <a:path w="232" h="75">
                <a:moveTo>
                  <a:pt x="0" y="38"/>
                </a:moveTo>
                <a:lnTo>
                  <a:pt x="232" y="0"/>
                </a:lnTo>
                <a:lnTo>
                  <a:pt x="45" y="75"/>
                </a:lnTo>
                <a:lnTo>
                  <a:pt x="0" y="38"/>
                </a:lnTo>
                <a:close/>
              </a:path>
            </a:pathLst>
          </a:custGeom>
          <a:solidFill>
            <a:srgbClr val="FF0000"/>
          </a:solidFill>
          <a:ln w="9525">
            <a:solidFill>
              <a:srgbClr val="FF0000"/>
            </a:solidFill>
            <a:round/>
            <a:headEnd/>
            <a:tailEnd/>
          </a:ln>
        </p:spPr>
        <p:txBody>
          <a:bodyPr/>
          <a:lstStyle/>
          <a:p>
            <a:endParaRPr lang="en-US"/>
          </a:p>
        </p:txBody>
      </p:sp>
      <p:grpSp>
        <p:nvGrpSpPr>
          <p:cNvPr id="363639" name="Group 57"/>
          <p:cNvGrpSpPr>
            <a:grpSpLocks/>
          </p:cNvGrpSpPr>
          <p:nvPr/>
        </p:nvGrpSpPr>
        <p:grpSpPr bwMode="auto">
          <a:xfrm>
            <a:off x="8216900" y="2244725"/>
            <a:ext cx="654050" cy="122238"/>
            <a:chOff x="10875" y="10275"/>
            <a:chExt cx="765" cy="143"/>
          </a:xfrm>
        </p:grpSpPr>
        <p:sp>
          <p:nvSpPr>
            <p:cNvPr id="363677" name="Line 58"/>
            <p:cNvSpPr>
              <a:spLocks noChangeShapeType="1"/>
            </p:cNvSpPr>
            <p:nvPr/>
          </p:nvSpPr>
          <p:spPr bwMode="auto">
            <a:xfrm>
              <a:off x="10875" y="10343"/>
              <a:ext cx="540" cy="0"/>
            </a:xfrm>
            <a:prstGeom prst="line">
              <a:avLst/>
            </a:prstGeom>
            <a:noFill/>
            <a:ln w="25400">
              <a:solidFill>
                <a:srgbClr val="FF0000"/>
              </a:solidFill>
              <a:round/>
              <a:headEnd/>
              <a:tailEnd/>
            </a:ln>
          </p:spPr>
          <p:txBody>
            <a:bodyPr/>
            <a:lstStyle/>
            <a:p>
              <a:endParaRPr lang="en-US"/>
            </a:p>
          </p:txBody>
        </p:sp>
        <p:sp>
          <p:nvSpPr>
            <p:cNvPr id="363678" name="Freeform 59"/>
            <p:cNvSpPr>
              <a:spLocks/>
            </p:cNvSpPr>
            <p:nvPr/>
          </p:nvSpPr>
          <p:spPr bwMode="auto">
            <a:xfrm>
              <a:off x="11303" y="10275"/>
              <a:ext cx="337" cy="143"/>
            </a:xfrm>
            <a:custGeom>
              <a:avLst/>
              <a:gdLst>
                <a:gd name="T0" fmla="*/ 142 w 337"/>
                <a:gd name="T1" fmla="*/ 0 h 143"/>
                <a:gd name="T2" fmla="*/ 337 w 337"/>
                <a:gd name="T3" fmla="*/ 68 h 143"/>
                <a:gd name="T4" fmla="*/ 0 w 337"/>
                <a:gd name="T5" fmla="*/ 143 h 143"/>
                <a:gd name="T6" fmla="*/ 142 w 337"/>
                <a:gd name="T7" fmla="*/ 0 h 143"/>
                <a:gd name="T8" fmla="*/ 0 60000 65536"/>
                <a:gd name="T9" fmla="*/ 0 60000 65536"/>
                <a:gd name="T10" fmla="*/ 0 60000 65536"/>
                <a:gd name="T11" fmla="*/ 0 60000 65536"/>
                <a:gd name="T12" fmla="*/ 0 w 337"/>
                <a:gd name="T13" fmla="*/ 0 h 143"/>
                <a:gd name="T14" fmla="*/ 337 w 337"/>
                <a:gd name="T15" fmla="*/ 143 h 143"/>
              </a:gdLst>
              <a:ahLst/>
              <a:cxnLst>
                <a:cxn ang="T8">
                  <a:pos x="T0" y="T1"/>
                </a:cxn>
                <a:cxn ang="T9">
                  <a:pos x="T2" y="T3"/>
                </a:cxn>
                <a:cxn ang="T10">
                  <a:pos x="T4" y="T5"/>
                </a:cxn>
                <a:cxn ang="T11">
                  <a:pos x="T6" y="T7"/>
                </a:cxn>
              </a:cxnLst>
              <a:rect l="T12" t="T13" r="T14" b="T15"/>
              <a:pathLst>
                <a:path w="337" h="143">
                  <a:moveTo>
                    <a:pt x="142" y="0"/>
                  </a:moveTo>
                  <a:lnTo>
                    <a:pt x="337" y="68"/>
                  </a:lnTo>
                  <a:lnTo>
                    <a:pt x="0" y="143"/>
                  </a:lnTo>
                  <a:lnTo>
                    <a:pt x="142" y="0"/>
                  </a:lnTo>
                  <a:close/>
                </a:path>
              </a:pathLst>
            </a:custGeom>
            <a:solidFill>
              <a:srgbClr val="FF0000"/>
            </a:solidFill>
            <a:ln w="9525">
              <a:solidFill>
                <a:srgbClr val="FF0000"/>
              </a:solidFill>
              <a:round/>
              <a:headEnd/>
              <a:tailEnd/>
            </a:ln>
          </p:spPr>
          <p:txBody>
            <a:bodyPr/>
            <a:lstStyle/>
            <a:p>
              <a:endParaRPr lang="en-US"/>
            </a:p>
          </p:txBody>
        </p:sp>
      </p:grpSp>
      <p:sp>
        <p:nvSpPr>
          <p:cNvPr id="363640" name="Text Box 60"/>
          <p:cNvSpPr txBox="1">
            <a:spLocks noChangeArrowheads="1"/>
          </p:cNvSpPr>
          <p:nvPr/>
        </p:nvSpPr>
        <p:spPr bwMode="auto">
          <a:xfrm>
            <a:off x="6421438" y="2028825"/>
            <a:ext cx="365125" cy="290513"/>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363641" name="Text Box 61"/>
          <p:cNvSpPr txBox="1">
            <a:spLocks noChangeArrowheads="1"/>
          </p:cNvSpPr>
          <p:nvPr/>
        </p:nvSpPr>
        <p:spPr bwMode="auto">
          <a:xfrm>
            <a:off x="6111875" y="2185988"/>
            <a:ext cx="365125" cy="290512"/>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363642" name="Text Box 62"/>
          <p:cNvSpPr txBox="1">
            <a:spLocks noChangeArrowheads="1"/>
          </p:cNvSpPr>
          <p:nvPr/>
        </p:nvSpPr>
        <p:spPr bwMode="auto">
          <a:xfrm>
            <a:off x="5768975" y="2363788"/>
            <a:ext cx="366713" cy="293687"/>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363643" name="Freeform 64"/>
          <p:cNvSpPr>
            <a:spLocks/>
          </p:cNvSpPr>
          <p:nvPr/>
        </p:nvSpPr>
        <p:spPr bwMode="auto">
          <a:xfrm>
            <a:off x="7062788" y="2049463"/>
            <a:ext cx="398462" cy="119062"/>
          </a:xfrm>
          <a:custGeom>
            <a:avLst/>
            <a:gdLst>
              <a:gd name="T0" fmla="*/ 0 w 396"/>
              <a:gd name="T1" fmla="*/ 2147483647 h 119"/>
              <a:gd name="T2" fmla="*/ 2147483647 w 396"/>
              <a:gd name="T3" fmla="*/ 0 h 119"/>
              <a:gd name="T4" fmla="*/ 2147483647 w 396"/>
              <a:gd name="T5" fmla="*/ 2147483647 h 119"/>
              <a:gd name="T6" fmla="*/ 0 w 396"/>
              <a:gd name="T7" fmla="*/ 2147483647 h 119"/>
              <a:gd name="T8" fmla="*/ 0 60000 65536"/>
              <a:gd name="T9" fmla="*/ 0 60000 65536"/>
              <a:gd name="T10" fmla="*/ 0 60000 65536"/>
              <a:gd name="T11" fmla="*/ 0 60000 65536"/>
              <a:gd name="T12" fmla="*/ 0 w 396"/>
              <a:gd name="T13" fmla="*/ 0 h 119"/>
              <a:gd name="T14" fmla="*/ 396 w 396"/>
              <a:gd name="T15" fmla="*/ 119 h 119"/>
            </a:gdLst>
            <a:ahLst/>
            <a:cxnLst>
              <a:cxn ang="T8">
                <a:pos x="T0" y="T1"/>
              </a:cxn>
              <a:cxn ang="T9">
                <a:pos x="T2" y="T3"/>
              </a:cxn>
              <a:cxn ang="T10">
                <a:pos x="T4" y="T5"/>
              </a:cxn>
              <a:cxn ang="T11">
                <a:pos x="T6" y="T7"/>
              </a:cxn>
            </a:cxnLst>
            <a:rect l="T12" t="T13" r="T14" b="T15"/>
            <a:pathLst>
              <a:path w="396" h="119">
                <a:moveTo>
                  <a:pt x="0" y="66"/>
                </a:moveTo>
                <a:lnTo>
                  <a:pt x="396" y="0"/>
                </a:lnTo>
                <a:lnTo>
                  <a:pt x="170" y="119"/>
                </a:lnTo>
                <a:lnTo>
                  <a:pt x="0" y="66"/>
                </a:lnTo>
                <a:close/>
              </a:path>
            </a:pathLst>
          </a:custGeom>
          <a:solidFill>
            <a:srgbClr val="FF327D"/>
          </a:solidFill>
          <a:ln w="9525">
            <a:solidFill>
              <a:srgbClr val="FF327D"/>
            </a:solidFill>
            <a:round/>
            <a:headEnd/>
            <a:tailEnd type="none" w="lg" len="lg"/>
          </a:ln>
        </p:spPr>
        <p:txBody>
          <a:bodyPr lIns="90000" tIns="46800" rIns="90000" bIns="46800">
            <a:spAutoFit/>
          </a:bodyPr>
          <a:lstStyle/>
          <a:p>
            <a:endParaRPr lang="en-US"/>
          </a:p>
        </p:txBody>
      </p:sp>
      <p:sp>
        <p:nvSpPr>
          <p:cNvPr id="363644" name="Line 65"/>
          <p:cNvSpPr>
            <a:spLocks noChangeShapeType="1"/>
          </p:cNvSpPr>
          <p:nvPr/>
        </p:nvSpPr>
        <p:spPr bwMode="auto">
          <a:xfrm>
            <a:off x="7197725" y="2114550"/>
            <a:ext cx="654050" cy="0"/>
          </a:xfrm>
          <a:prstGeom prst="line">
            <a:avLst/>
          </a:prstGeom>
          <a:noFill/>
          <a:ln w="44450">
            <a:solidFill>
              <a:srgbClr val="FF327D"/>
            </a:solidFill>
            <a:round/>
            <a:headEnd/>
            <a:tailEnd type="none" w="lg" len="lg"/>
          </a:ln>
        </p:spPr>
        <p:txBody>
          <a:bodyPr lIns="90000" tIns="46800" rIns="90000" bIns="46800">
            <a:spAutoFit/>
          </a:bodyPr>
          <a:lstStyle/>
          <a:p>
            <a:endParaRPr lang="en-US"/>
          </a:p>
        </p:txBody>
      </p:sp>
      <p:sp>
        <p:nvSpPr>
          <p:cNvPr id="363645" name="Freeform 66"/>
          <p:cNvSpPr>
            <a:spLocks/>
          </p:cNvSpPr>
          <p:nvPr/>
        </p:nvSpPr>
        <p:spPr bwMode="auto">
          <a:xfrm>
            <a:off x="7116763" y="1892300"/>
            <a:ext cx="1081087" cy="212725"/>
          </a:xfrm>
          <a:custGeom>
            <a:avLst/>
            <a:gdLst>
              <a:gd name="T0" fmla="*/ 2147483647 w 506"/>
              <a:gd name="T1" fmla="*/ 2147483647 h 99"/>
              <a:gd name="T2" fmla="*/ 2147483647 w 506"/>
              <a:gd name="T3" fmla="*/ 2147483647 h 99"/>
              <a:gd name="T4" fmla="*/ 2147483647 w 506"/>
              <a:gd name="T5" fmla="*/ 2147483647 h 99"/>
              <a:gd name="T6" fmla="*/ 2147483647 w 506"/>
              <a:gd name="T7" fmla="*/ 2147483647 h 99"/>
              <a:gd name="T8" fmla="*/ 2147483647 w 506"/>
              <a:gd name="T9" fmla="*/ 2147483647 h 99"/>
              <a:gd name="T10" fmla="*/ 2147483647 w 506"/>
              <a:gd name="T11" fmla="*/ 0 h 99"/>
              <a:gd name="T12" fmla="*/ 2147483647 w 506"/>
              <a:gd name="T13" fmla="*/ 2147483647 h 99"/>
              <a:gd name="T14" fmla="*/ 0 60000 65536"/>
              <a:gd name="T15" fmla="*/ 0 60000 65536"/>
              <a:gd name="T16" fmla="*/ 0 60000 65536"/>
              <a:gd name="T17" fmla="*/ 0 60000 65536"/>
              <a:gd name="T18" fmla="*/ 0 60000 65536"/>
              <a:gd name="T19" fmla="*/ 0 60000 65536"/>
              <a:gd name="T20" fmla="*/ 0 60000 65536"/>
              <a:gd name="T21" fmla="*/ 0 w 506"/>
              <a:gd name="T22" fmla="*/ 0 h 99"/>
              <a:gd name="T23" fmla="*/ 506 w 506"/>
              <a:gd name="T24" fmla="*/ 99 h 9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6" h="99">
                <a:moveTo>
                  <a:pt x="75" y="6"/>
                </a:moveTo>
                <a:cubicBezTo>
                  <a:pt x="2" y="17"/>
                  <a:pt x="0" y="59"/>
                  <a:pt x="66" y="66"/>
                </a:cubicBezTo>
                <a:cubicBezTo>
                  <a:pt x="121" y="81"/>
                  <a:pt x="363" y="25"/>
                  <a:pt x="474" y="49"/>
                </a:cubicBezTo>
                <a:cubicBezTo>
                  <a:pt x="475" y="80"/>
                  <a:pt x="472" y="90"/>
                  <a:pt x="476" y="99"/>
                </a:cubicBezTo>
                <a:lnTo>
                  <a:pt x="506" y="93"/>
                </a:lnTo>
                <a:lnTo>
                  <a:pt x="503" y="0"/>
                </a:lnTo>
                <a:lnTo>
                  <a:pt x="75" y="6"/>
                </a:lnTo>
                <a:close/>
              </a:path>
            </a:pathLst>
          </a:custGeom>
          <a:solidFill>
            <a:srgbClr val="EBEBFF"/>
          </a:solidFill>
          <a:ln w="9525">
            <a:noFill/>
            <a:round/>
            <a:headEnd/>
            <a:tailEnd/>
          </a:ln>
        </p:spPr>
        <p:txBody>
          <a:bodyPr/>
          <a:lstStyle/>
          <a:p>
            <a:endParaRPr lang="en-US"/>
          </a:p>
        </p:txBody>
      </p:sp>
      <p:sp>
        <p:nvSpPr>
          <p:cNvPr id="363646" name="Text Box 68"/>
          <p:cNvSpPr txBox="1">
            <a:spLocks noChangeArrowheads="1"/>
          </p:cNvSpPr>
          <p:nvPr/>
        </p:nvSpPr>
        <p:spPr bwMode="auto">
          <a:xfrm>
            <a:off x="7808913" y="2228850"/>
            <a:ext cx="368300" cy="292100"/>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363647" name="Text Box 69"/>
          <p:cNvSpPr txBox="1">
            <a:spLocks noChangeArrowheads="1"/>
          </p:cNvSpPr>
          <p:nvPr/>
        </p:nvSpPr>
        <p:spPr bwMode="auto">
          <a:xfrm>
            <a:off x="7667625" y="2395538"/>
            <a:ext cx="368300" cy="290512"/>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363648" name="Text Box 71"/>
          <p:cNvSpPr txBox="1">
            <a:spLocks noChangeArrowheads="1"/>
          </p:cNvSpPr>
          <p:nvPr/>
        </p:nvSpPr>
        <p:spPr bwMode="auto">
          <a:xfrm>
            <a:off x="8058150" y="1922463"/>
            <a:ext cx="368300" cy="290512"/>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363649" name="Text Box 72"/>
          <p:cNvSpPr txBox="1">
            <a:spLocks noChangeArrowheads="1"/>
          </p:cNvSpPr>
          <p:nvPr/>
        </p:nvSpPr>
        <p:spPr bwMode="auto">
          <a:xfrm>
            <a:off x="7958138" y="2062163"/>
            <a:ext cx="365125" cy="292100"/>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grpSp>
        <p:nvGrpSpPr>
          <p:cNvPr id="363650" name="Group 73"/>
          <p:cNvGrpSpPr>
            <a:grpSpLocks/>
          </p:cNvGrpSpPr>
          <p:nvPr/>
        </p:nvGrpSpPr>
        <p:grpSpPr bwMode="auto">
          <a:xfrm>
            <a:off x="7715250" y="1558925"/>
            <a:ext cx="538163" cy="406400"/>
            <a:chOff x="11186" y="9321"/>
            <a:chExt cx="675" cy="497"/>
          </a:xfrm>
        </p:grpSpPr>
        <p:sp>
          <p:nvSpPr>
            <p:cNvPr id="363675" name="Line 74"/>
            <p:cNvSpPr>
              <a:spLocks noChangeShapeType="1"/>
            </p:cNvSpPr>
            <p:nvPr/>
          </p:nvSpPr>
          <p:spPr bwMode="auto">
            <a:xfrm flipH="1">
              <a:off x="11186" y="9321"/>
              <a:ext cx="675" cy="497"/>
            </a:xfrm>
            <a:prstGeom prst="line">
              <a:avLst/>
            </a:prstGeom>
            <a:noFill/>
            <a:ln w="9525">
              <a:solidFill>
                <a:srgbClr val="800080"/>
              </a:solidFill>
              <a:round/>
              <a:headEnd/>
              <a:tailEnd/>
            </a:ln>
          </p:spPr>
          <p:txBody>
            <a:bodyPr/>
            <a:lstStyle/>
            <a:p>
              <a:endParaRPr lang="en-US"/>
            </a:p>
          </p:txBody>
        </p:sp>
        <p:sp>
          <p:nvSpPr>
            <p:cNvPr id="363676" name="Freeform 75"/>
            <p:cNvSpPr>
              <a:spLocks/>
            </p:cNvSpPr>
            <p:nvPr/>
          </p:nvSpPr>
          <p:spPr bwMode="auto">
            <a:xfrm>
              <a:off x="11295" y="9624"/>
              <a:ext cx="287" cy="109"/>
            </a:xfrm>
            <a:custGeom>
              <a:avLst/>
              <a:gdLst>
                <a:gd name="T0" fmla="*/ 53 w 277"/>
                <a:gd name="T1" fmla="*/ 0 h 105"/>
                <a:gd name="T2" fmla="*/ 0 w 277"/>
                <a:gd name="T3" fmla="*/ 121 h 105"/>
                <a:gd name="T4" fmla="*/ 319 w 277"/>
                <a:gd name="T5" fmla="*/ 0 h 105"/>
                <a:gd name="T6" fmla="*/ 53 w 277"/>
                <a:gd name="T7" fmla="*/ 0 h 105"/>
                <a:gd name="T8" fmla="*/ 0 60000 65536"/>
                <a:gd name="T9" fmla="*/ 0 60000 65536"/>
                <a:gd name="T10" fmla="*/ 0 60000 65536"/>
                <a:gd name="T11" fmla="*/ 0 60000 65536"/>
                <a:gd name="T12" fmla="*/ 0 w 277"/>
                <a:gd name="T13" fmla="*/ 0 h 105"/>
                <a:gd name="T14" fmla="*/ 277 w 277"/>
                <a:gd name="T15" fmla="*/ 105 h 105"/>
              </a:gdLst>
              <a:ahLst/>
              <a:cxnLst>
                <a:cxn ang="T8">
                  <a:pos x="T0" y="T1"/>
                </a:cxn>
                <a:cxn ang="T9">
                  <a:pos x="T2" y="T3"/>
                </a:cxn>
                <a:cxn ang="T10">
                  <a:pos x="T4" y="T5"/>
                </a:cxn>
                <a:cxn ang="T11">
                  <a:pos x="T6" y="T7"/>
                </a:cxn>
              </a:cxnLst>
              <a:rect l="T12" t="T13" r="T14" b="T15"/>
              <a:pathLst>
                <a:path w="277" h="105">
                  <a:moveTo>
                    <a:pt x="45" y="0"/>
                  </a:moveTo>
                  <a:lnTo>
                    <a:pt x="0" y="105"/>
                  </a:lnTo>
                  <a:lnTo>
                    <a:pt x="277" y="0"/>
                  </a:lnTo>
                  <a:lnTo>
                    <a:pt x="45" y="0"/>
                  </a:lnTo>
                  <a:close/>
                </a:path>
              </a:pathLst>
            </a:custGeom>
            <a:solidFill>
              <a:srgbClr val="800080"/>
            </a:solidFill>
            <a:ln w="9525">
              <a:solidFill>
                <a:srgbClr val="800080"/>
              </a:solidFill>
              <a:round/>
              <a:headEnd/>
              <a:tailEnd/>
            </a:ln>
          </p:spPr>
          <p:txBody>
            <a:bodyPr/>
            <a:lstStyle/>
            <a:p>
              <a:endParaRPr lang="en-US"/>
            </a:p>
          </p:txBody>
        </p:sp>
      </p:grpSp>
      <p:sp>
        <p:nvSpPr>
          <p:cNvPr id="363651" name="Line 76"/>
          <p:cNvSpPr>
            <a:spLocks noChangeShapeType="1"/>
          </p:cNvSpPr>
          <p:nvPr/>
        </p:nvSpPr>
        <p:spPr bwMode="auto">
          <a:xfrm flipV="1">
            <a:off x="7315200" y="1538288"/>
            <a:ext cx="0" cy="73025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sp>
        <p:nvSpPr>
          <p:cNvPr id="363652" name="Text Box 81"/>
          <p:cNvSpPr txBox="1">
            <a:spLocks noChangeArrowheads="1"/>
          </p:cNvSpPr>
          <p:nvPr/>
        </p:nvSpPr>
        <p:spPr bwMode="auto">
          <a:xfrm>
            <a:off x="8001000" y="1520825"/>
            <a:ext cx="571500" cy="498475"/>
          </a:xfrm>
          <a:prstGeom prst="rect">
            <a:avLst/>
          </a:prstGeom>
          <a:noFill/>
          <a:ln w="9525">
            <a:noFill/>
            <a:miter lim="800000"/>
            <a:headEnd/>
            <a:tailEnd/>
          </a:ln>
        </p:spPr>
        <p:txBody>
          <a:bodyPr lIns="0" tIns="0" rIns="0" bIns="0"/>
          <a:lstStyle/>
          <a:p>
            <a:pPr algn="ctr">
              <a:lnSpc>
                <a:spcPct val="110000"/>
              </a:lnSpc>
            </a:pPr>
            <a:r>
              <a:rPr lang="en-US" altLang="ko-KR" sz="2200" b="1" i="1">
                <a:solidFill>
                  <a:srgbClr val="000066"/>
                </a:solidFill>
                <a:latin typeface="Times New Roman" pitchFamily="18" charset="0"/>
                <a:ea typeface="굴림" pitchFamily="34" charset="-127"/>
              </a:rPr>
              <a:t>I</a:t>
            </a:r>
            <a:endParaRPr lang="en-ZA">
              <a:solidFill>
                <a:srgbClr val="000066"/>
              </a:solidFill>
            </a:endParaRPr>
          </a:p>
        </p:txBody>
      </p:sp>
      <p:sp>
        <p:nvSpPr>
          <p:cNvPr id="363653" name="Line 82"/>
          <p:cNvSpPr>
            <a:spLocks noChangeShapeType="1"/>
          </p:cNvSpPr>
          <p:nvPr/>
        </p:nvSpPr>
        <p:spPr bwMode="auto">
          <a:xfrm flipV="1">
            <a:off x="7313613" y="1655763"/>
            <a:ext cx="0" cy="123825"/>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graphicFrame>
        <p:nvGraphicFramePr>
          <p:cNvPr id="363603" name="Object 83"/>
          <p:cNvGraphicFramePr>
            <a:graphicFrameLocks noChangeAspect="1"/>
          </p:cNvGraphicFramePr>
          <p:nvPr/>
        </p:nvGraphicFramePr>
        <p:xfrm>
          <a:off x="7051675" y="1373188"/>
          <a:ext cx="228600" cy="292100"/>
        </p:xfrm>
        <a:graphic>
          <a:graphicData uri="http://schemas.openxmlformats.org/presentationml/2006/ole">
            <mc:AlternateContent xmlns:mc="http://schemas.openxmlformats.org/markup-compatibility/2006">
              <mc:Choice xmlns:v="urn:schemas-microsoft-com:vml" Requires="v">
                <p:oleObj spid="_x0000_s363741" name="Equation" r:id="rId4" imgW="228600" imgH="291960" progId="Equation.DSMT4">
                  <p:embed/>
                </p:oleObj>
              </mc:Choice>
              <mc:Fallback>
                <p:oleObj name="Equation" r:id="rId4" imgW="228600" imgH="291960" progId="Equation.DSMT4">
                  <p:embed/>
                  <p:pic>
                    <p:nvPicPr>
                      <p:cNvPr id="0" name="Picture 8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51675" y="1373188"/>
                        <a:ext cx="2286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3604" name="Object 84"/>
          <p:cNvGraphicFramePr>
            <a:graphicFrameLocks noChangeAspect="1"/>
          </p:cNvGraphicFramePr>
          <p:nvPr/>
        </p:nvGraphicFramePr>
        <p:xfrm>
          <a:off x="7451725" y="1782763"/>
          <a:ext cx="241300" cy="292100"/>
        </p:xfrm>
        <a:graphic>
          <a:graphicData uri="http://schemas.openxmlformats.org/presentationml/2006/ole">
            <mc:AlternateContent xmlns:mc="http://schemas.openxmlformats.org/markup-compatibility/2006">
              <mc:Choice xmlns:v="urn:schemas-microsoft-com:vml" Requires="v">
                <p:oleObj spid="_x0000_s363742" name="Equation" r:id="rId6" imgW="241200" imgH="291960" progId="Equation.DSMT4">
                  <p:embed/>
                </p:oleObj>
              </mc:Choice>
              <mc:Fallback>
                <p:oleObj name="Equation" r:id="rId6" imgW="241200" imgH="291960" progId="Equation.DSMT4">
                  <p:embed/>
                  <p:pic>
                    <p:nvPicPr>
                      <p:cNvPr id="0" name="Picture 8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51725" y="1782763"/>
                        <a:ext cx="2413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3605" name="Object 85"/>
          <p:cNvGraphicFramePr>
            <a:graphicFrameLocks noChangeAspect="1"/>
          </p:cNvGraphicFramePr>
          <p:nvPr/>
        </p:nvGraphicFramePr>
        <p:xfrm>
          <a:off x="5818188" y="1851025"/>
          <a:ext cx="533400" cy="406400"/>
        </p:xfrm>
        <a:graphic>
          <a:graphicData uri="http://schemas.openxmlformats.org/presentationml/2006/ole">
            <mc:AlternateContent xmlns:mc="http://schemas.openxmlformats.org/markup-compatibility/2006">
              <mc:Choice xmlns:v="urn:schemas-microsoft-com:vml" Requires="v">
                <p:oleObj spid="_x0000_s363743" name="Equation" r:id="rId8" imgW="533160" imgH="406080" progId="Equation.DSMT4">
                  <p:embed/>
                </p:oleObj>
              </mc:Choice>
              <mc:Fallback>
                <p:oleObj name="Equation" r:id="rId8" imgW="533160" imgH="406080" progId="Equation.DSMT4">
                  <p:embed/>
                  <p:pic>
                    <p:nvPicPr>
                      <p:cNvPr id="0" name="Picture 8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818188" y="1851025"/>
                        <a:ext cx="5334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3606" name="Object 86"/>
          <p:cNvGraphicFramePr>
            <a:graphicFrameLocks noChangeAspect="1"/>
          </p:cNvGraphicFramePr>
          <p:nvPr/>
        </p:nvGraphicFramePr>
        <p:xfrm>
          <a:off x="8277225" y="2343150"/>
          <a:ext cx="495300" cy="368300"/>
        </p:xfrm>
        <a:graphic>
          <a:graphicData uri="http://schemas.openxmlformats.org/presentationml/2006/ole">
            <mc:AlternateContent xmlns:mc="http://schemas.openxmlformats.org/markup-compatibility/2006">
              <mc:Choice xmlns:v="urn:schemas-microsoft-com:vml" Requires="v">
                <p:oleObj spid="_x0000_s363744" name="Equation" r:id="rId10" imgW="495000" imgH="368280" progId="Equation.DSMT4">
                  <p:embed/>
                </p:oleObj>
              </mc:Choice>
              <mc:Fallback>
                <p:oleObj name="Equation" r:id="rId10" imgW="495000" imgH="368280" progId="Equation.DSMT4">
                  <p:embed/>
                  <p:pic>
                    <p:nvPicPr>
                      <p:cNvPr id="0" name="Picture 8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277225" y="2343150"/>
                        <a:ext cx="495300"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3654" name="Text Box 87"/>
          <p:cNvSpPr txBox="1">
            <a:spLocks noChangeArrowheads="1"/>
          </p:cNvSpPr>
          <p:nvPr/>
        </p:nvSpPr>
        <p:spPr bwMode="auto">
          <a:xfrm>
            <a:off x="6575425" y="2422525"/>
            <a:ext cx="271463" cy="268288"/>
          </a:xfrm>
          <a:prstGeom prst="rect">
            <a:avLst/>
          </a:prstGeom>
          <a:noFill/>
          <a:ln w="9525">
            <a:noFill/>
            <a:miter lim="800000"/>
            <a:headEnd/>
            <a:tailEnd/>
          </a:ln>
        </p:spPr>
        <p:txBody>
          <a:bodyPr lIns="0" tIns="0" rIns="0" bIns="0"/>
          <a:lstStyle/>
          <a:p>
            <a:pPr algn="ctr">
              <a:lnSpc>
                <a:spcPct val="110000"/>
              </a:lnSpc>
            </a:pPr>
            <a:r>
              <a:rPr lang="en-US" altLang="ko-KR" sz="1800">
                <a:solidFill>
                  <a:srgbClr val="000066"/>
                </a:solidFill>
                <a:ea typeface="굴림" pitchFamily="34" charset="-127"/>
              </a:rPr>
              <a:t>e</a:t>
            </a:r>
            <a:r>
              <a:rPr lang="en-US" altLang="ko-KR" sz="1800" baseline="30000">
                <a:solidFill>
                  <a:srgbClr val="000066"/>
                </a:solidFill>
                <a:ea typeface="굴림" pitchFamily="34" charset="-127"/>
              </a:rPr>
              <a:t>–</a:t>
            </a:r>
            <a:endParaRPr lang="en-ZA" sz="1800" baseline="30000">
              <a:solidFill>
                <a:srgbClr val="000066"/>
              </a:solidFill>
              <a:ea typeface="굴림" pitchFamily="34" charset="-127"/>
            </a:endParaRPr>
          </a:p>
        </p:txBody>
      </p:sp>
      <p:sp>
        <p:nvSpPr>
          <p:cNvPr id="363655" name="Text Box 88"/>
          <p:cNvSpPr txBox="1">
            <a:spLocks noChangeArrowheads="1"/>
          </p:cNvSpPr>
          <p:nvPr/>
        </p:nvSpPr>
        <p:spPr bwMode="auto">
          <a:xfrm>
            <a:off x="6691313" y="1887538"/>
            <a:ext cx="365125" cy="290512"/>
          </a:xfrm>
          <a:prstGeom prst="rect">
            <a:avLst/>
          </a:prstGeom>
          <a:noFill/>
          <a:ln w="9525">
            <a:noFill/>
            <a:miter lim="800000"/>
            <a:headEnd/>
            <a:tailEnd/>
          </a:ln>
        </p:spPr>
        <p:txBody>
          <a:bodyPr lIns="0" tIns="0" rIns="0" bIns="0"/>
          <a:lstStyle/>
          <a:p>
            <a:pPr algn="ctr">
              <a:lnSpc>
                <a:spcPct val="110000"/>
              </a:lnSpc>
            </a:pPr>
            <a:r>
              <a:rPr lang="en-US" altLang="ko-KR" sz="2000" b="1">
                <a:latin typeface="Times New Roman" pitchFamily="18" charset="0"/>
                <a:ea typeface="굴림" pitchFamily="34" charset="-127"/>
              </a:rPr>
              <a:t>–</a:t>
            </a:r>
            <a:endParaRPr lang="en-ZA" sz="2000" b="1">
              <a:latin typeface="Times New Roman" pitchFamily="18" charset="0"/>
            </a:endParaRPr>
          </a:p>
        </p:txBody>
      </p:sp>
      <p:sp>
        <p:nvSpPr>
          <p:cNvPr id="363609" name="Rectangle 89"/>
          <p:cNvSpPr>
            <a:spLocks noChangeArrowheads="1"/>
          </p:cNvSpPr>
          <p:nvPr/>
        </p:nvSpPr>
        <p:spPr bwMode="auto">
          <a:xfrm>
            <a:off x="179388" y="3082925"/>
            <a:ext cx="4773612" cy="493713"/>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US">
                <a:solidFill>
                  <a:srgbClr val="000066"/>
                </a:solidFill>
              </a:rPr>
              <a:t>…</a:t>
            </a:r>
            <a:r>
              <a:rPr lang="en-US" b="1" i="1">
                <a:solidFill>
                  <a:srgbClr val="000066"/>
                </a:solidFill>
                <a:latin typeface="Times New Roman" pitchFamily="18" charset="0"/>
              </a:rPr>
              <a:t> v</a:t>
            </a:r>
            <a:r>
              <a:rPr lang="en-US">
                <a:solidFill>
                  <a:srgbClr val="000066"/>
                </a:solidFill>
              </a:rPr>
              <a:t> is the drift speed,</a:t>
            </a:r>
            <a:endParaRPr lang="en-ZA">
              <a:solidFill>
                <a:srgbClr val="000066"/>
              </a:solidFill>
            </a:endParaRPr>
          </a:p>
        </p:txBody>
      </p:sp>
      <p:graphicFrame>
        <p:nvGraphicFramePr>
          <p:cNvPr id="363610" name="Object 90"/>
          <p:cNvGraphicFramePr>
            <a:graphicFrameLocks noChangeAspect="1"/>
          </p:cNvGraphicFramePr>
          <p:nvPr/>
        </p:nvGraphicFramePr>
        <p:xfrm>
          <a:off x="3735388" y="3036888"/>
          <a:ext cx="1193800" cy="606425"/>
        </p:xfrm>
        <a:graphic>
          <a:graphicData uri="http://schemas.openxmlformats.org/presentationml/2006/ole">
            <mc:AlternateContent xmlns:mc="http://schemas.openxmlformats.org/markup-compatibility/2006">
              <mc:Choice xmlns:v="urn:schemas-microsoft-com:vml" Requires="v">
                <p:oleObj spid="_x0000_s363745" name="Equation" r:id="rId12" imgW="1193760" imgH="609480" progId="Equation.DSMT4">
                  <p:embed/>
                </p:oleObj>
              </mc:Choice>
              <mc:Fallback>
                <p:oleObj name="Equation" r:id="rId12" imgW="1193760" imgH="609480" progId="Equation.DSMT4">
                  <p:embed/>
                  <p:pic>
                    <p:nvPicPr>
                      <p:cNvPr id="0" name="Picture 9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735388" y="3036888"/>
                        <a:ext cx="1193800" cy="606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Group 111"/>
          <p:cNvGrpSpPr>
            <a:grpSpLocks/>
          </p:cNvGrpSpPr>
          <p:nvPr/>
        </p:nvGrpSpPr>
        <p:grpSpPr bwMode="auto">
          <a:xfrm>
            <a:off x="5673725" y="2998788"/>
            <a:ext cx="1643063" cy="431800"/>
            <a:chOff x="3574" y="1889"/>
            <a:chExt cx="1035" cy="272"/>
          </a:xfrm>
        </p:grpSpPr>
        <p:sp>
          <p:nvSpPr>
            <p:cNvPr id="363672" name="Text Box 92"/>
            <p:cNvSpPr txBox="1">
              <a:spLocks noChangeArrowheads="1"/>
            </p:cNvSpPr>
            <p:nvPr/>
          </p:nvSpPr>
          <p:spPr bwMode="auto">
            <a:xfrm>
              <a:off x="4002" y="1889"/>
              <a:ext cx="202" cy="272"/>
            </a:xfrm>
            <a:prstGeom prst="rect">
              <a:avLst/>
            </a:prstGeom>
            <a:noFill/>
            <a:ln w="9525">
              <a:noFill/>
              <a:miter lim="800000"/>
              <a:headEnd/>
              <a:tailEnd/>
            </a:ln>
          </p:spPr>
          <p:txBody>
            <a:bodyPr lIns="0" tIns="0" rIns="0" bIns="0"/>
            <a:lstStyle/>
            <a:p>
              <a:pPr algn="ctr">
                <a:lnSpc>
                  <a:spcPct val="110000"/>
                </a:lnSpc>
              </a:pPr>
              <a:r>
                <a:rPr lang="en-US" altLang="ko-KR" sz="2200" b="1" i="1">
                  <a:solidFill>
                    <a:srgbClr val="000066"/>
                  </a:solidFill>
                  <a:latin typeface="Times New Roman" pitchFamily="18" charset="0"/>
                  <a:ea typeface="굴림" pitchFamily="34" charset="-127"/>
                </a:rPr>
                <a:t>w</a:t>
              </a:r>
              <a:endParaRPr lang="en-ZA" sz="2200">
                <a:solidFill>
                  <a:srgbClr val="000066"/>
                </a:solidFill>
              </a:endParaRPr>
            </a:p>
          </p:txBody>
        </p:sp>
        <p:sp>
          <p:nvSpPr>
            <p:cNvPr id="363673" name="Line 93"/>
            <p:cNvSpPr>
              <a:spLocks noChangeShapeType="1"/>
            </p:cNvSpPr>
            <p:nvPr/>
          </p:nvSpPr>
          <p:spPr bwMode="auto">
            <a:xfrm flipH="1" flipV="1">
              <a:off x="4209" y="2029"/>
              <a:ext cx="400" cy="0"/>
            </a:xfrm>
            <a:prstGeom prst="line">
              <a:avLst/>
            </a:prstGeom>
            <a:noFill/>
            <a:ln w="9525">
              <a:solidFill>
                <a:srgbClr val="000000"/>
              </a:solidFill>
              <a:round/>
              <a:headEnd type="arrow" w="lg" len="lg"/>
              <a:tailEnd type="none" w="sm" len="med"/>
            </a:ln>
          </p:spPr>
          <p:txBody>
            <a:bodyPr/>
            <a:lstStyle/>
            <a:p>
              <a:endParaRPr lang="en-US"/>
            </a:p>
          </p:txBody>
        </p:sp>
        <p:sp>
          <p:nvSpPr>
            <p:cNvPr id="363674" name="Line 94"/>
            <p:cNvSpPr>
              <a:spLocks noChangeShapeType="1"/>
            </p:cNvSpPr>
            <p:nvPr/>
          </p:nvSpPr>
          <p:spPr bwMode="auto">
            <a:xfrm flipV="1">
              <a:off x="3574" y="2029"/>
              <a:ext cx="427" cy="0"/>
            </a:xfrm>
            <a:prstGeom prst="line">
              <a:avLst/>
            </a:prstGeom>
            <a:noFill/>
            <a:ln w="9525">
              <a:solidFill>
                <a:srgbClr val="000000"/>
              </a:solidFill>
              <a:round/>
              <a:headEnd type="arrow" w="lg" len="lg"/>
              <a:tailEnd type="none" w="sm" len="med"/>
            </a:ln>
          </p:spPr>
          <p:txBody>
            <a:bodyPr/>
            <a:lstStyle/>
            <a:p>
              <a:endParaRPr lang="en-US"/>
            </a:p>
          </p:txBody>
        </p:sp>
      </p:grpSp>
      <p:grpSp>
        <p:nvGrpSpPr>
          <p:cNvPr id="3" name="Group 110"/>
          <p:cNvGrpSpPr>
            <a:grpSpLocks/>
          </p:cNvGrpSpPr>
          <p:nvPr/>
        </p:nvGrpSpPr>
        <p:grpSpPr bwMode="auto">
          <a:xfrm>
            <a:off x="5391150" y="2466975"/>
            <a:ext cx="320675" cy="863600"/>
            <a:chOff x="3396" y="1554"/>
            <a:chExt cx="202" cy="544"/>
          </a:xfrm>
        </p:grpSpPr>
        <p:sp>
          <p:nvSpPr>
            <p:cNvPr id="363669" name="Line 96"/>
            <p:cNvSpPr>
              <a:spLocks noChangeShapeType="1"/>
            </p:cNvSpPr>
            <p:nvPr/>
          </p:nvSpPr>
          <p:spPr bwMode="auto">
            <a:xfrm rot="5400000" flipV="1">
              <a:off x="3409" y="2005"/>
              <a:ext cx="187" cy="0"/>
            </a:xfrm>
            <a:prstGeom prst="line">
              <a:avLst/>
            </a:prstGeom>
            <a:noFill/>
            <a:ln w="9525">
              <a:solidFill>
                <a:srgbClr val="000000"/>
              </a:solidFill>
              <a:round/>
              <a:headEnd type="arrow" w="lg" len="lg"/>
              <a:tailEnd type="none" w="sm" len="med"/>
            </a:ln>
          </p:spPr>
          <p:txBody>
            <a:bodyPr/>
            <a:lstStyle/>
            <a:p>
              <a:endParaRPr lang="en-US"/>
            </a:p>
          </p:txBody>
        </p:sp>
        <p:sp>
          <p:nvSpPr>
            <p:cNvPr id="363670" name="Line 97"/>
            <p:cNvSpPr>
              <a:spLocks noChangeShapeType="1"/>
            </p:cNvSpPr>
            <p:nvPr/>
          </p:nvSpPr>
          <p:spPr bwMode="auto">
            <a:xfrm rot="-5400000">
              <a:off x="3409" y="1648"/>
              <a:ext cx="187" cy="0"/>
            </a:xfrm>
            <a:prstGeom prst="line">
              <a:avLst/>
            </a:prstGeom>
            <a:noFill/>
            <a:ln w="9525">
              <a:solidFill>
                <a:srgbClr val="000000"/>
              </a:solidFill>
              <a:round/>
              <a:headEnd type="arrow" w="lg" len="lg"/>
              <a:tailEnd type="none" w="sm" len="med"/>
            </a:ln>
          </p:spPr>
          <p:txBody>
            <a:bodyPr/>
            <a:lstStyle/>
            <a:p>
              <a:endParaRPr lang="en-US"/>
            </a:p>
          </p:txBody>
        </p:sp>
        <p:sp>
          <p:nvSpPr>
            <p:cNvPr id="363671" name="Text Box 98"/>
            <p:cNvSpPr txBox="1">
              <a:spLocks noChangeArrowheads="1"/>
            </p:cNvSpPr>
            <p:nvPr/>
          </p:nvSpPr>
          <p:spPr bwMode="auto">
            <a:xfrm>
              <a:off x="3396" y="1682"/>
              <a:ext cx="202" cy="272"/>
            </a:xfrm>
            <a:prstGeom prst="rect">
              <a:avLst/>
            </a:prstGeom>
            <a:noFill/>
            <a:ln w="9525">
              <a:noFill/>
              <a:miter lim="800000"/>
              <a:headEnd/>
              <a:tailEnd/>
            </a:ln>
          </p:spPr>
          <p:txBody>
            <a:bodyPr lIns="0" tIns="0" rIns="0" bIns="0"/>
            <a:lstStyle/>
            <a:p>
              <a:pPr algn="ctr">
                <a:lnSpc>
                  <a:spcPct val="110000"/>
                </a:lnSpc>
              </a:pPr>
              <a:r>
                <a:rPr lang="en-US" altLang="ko-KR" sz="2200" b="1" i="1">
                  <a:solidFill>
                    <a:srgbClr val="000066"/>
                  </a:solidFill>
                  <a:latin typeface="Times New Roman" pitchFamily="18" charset="0"/>
                  <a:ea typeface="굴림" pitchFamily="34" charset="-127"/>
                </a:rPr>
                <a:t>t</a:t>
              </a:r>
              <a:endParaRPr lang="en-ZA" sz="2200">
                <a:solidFill>
                  <a:srgbClr val="000066"/>
                </a:solidFill>
              </a:endParaRPr>
            </a:p>
          </p:txBody>
        </p:sp>
      </p:grpSp>
      <p:sp>
        <p:nvSpPr>
          <p:cNvPr id="363619" name="Rectangle 99"/>
          <p:cNvSpPr>
            <a:spLocks noChangeArrowheads="1"/>
          </p:cNvSpPr>
          <p:nvPr/>
        </p:nvSpPr>
        <p:spPr bwMode="auto">
          <a:xfrm>
            <a:off x="179388" y="2501900"/>
            <a:ext cx="2311400" cy="493713"/>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Where…</a:t>
            </a:r>
            <a:r>
              <a:rPr lang="en-US">
                <a:solidFill>
                  <a:srgbClr val="000066"/>
                </a:solidFill>
              </a:rPr>
              <a:t> </a:t>
            </a:r>
            <a:endParaRPr lang="en-ZA">
              <a:solidFill>
                <a:srgbClr val="000066"/>
              </a:solidFill>
            </a:endParaRPr>
          </a:p>
        </p:txBody>
      </p:sp>
      <p:sp>
        <p:nvSpPr>
          <p:cNvPr id="363620" name="Rectangle 100"/>
          <p:cNvSpPr>
            <a:spLocks noChangeArrowheads="1"/>
          </p:cNvSpPr>
          <p:nvPr/>
        </p:nvSpPr>
        <p:spPr bwMode="auto">
          <a:xfrm>
            <a:off x="179388" y="3759200"/>
            <a:ext cx="8589962" cy="493713"/>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US">
                <a:solidFill>
                  <a:srgbClr val="000066"/>
                </a:solidFill>
              </a:rPr>
              <a:t>…</a:t>
            </a:r>
            <a:r>
              <a:rPr lang="en-US" b="1" i="1">
                <a:solidFill>
                  <a:srgbClr val="000066"/>
                </a:solidFill>
                <a:latin typeface="Times New Roman" pitchFamily="18" charset="0"/>
              </a:rPr>
              <a:t> A</a:t>
            </a:r>
            <a:r>
              <a:rPr lang="en-US">
                <a:solidFill>
                  <a:srgbClr val="000066"/>
                </a:solidFill>
              </a:rPr>
              <a:t> is thickness, </a:t>
            </a:r>
            <a:r>
              <a:rPr lang="en-US" b="1" i="1">
                <a:solidFill>
                  <a:srgbClr val="000066"/>
                </a:solidFill>
                <a:latin typeface="Times New Roman" pitchFamily="18" charset="0"/>
              </a:rPr>
              <a:t>t</a:t>
            </a:r>
            <a:r>
              <a:rPr lang="en-US">
                <a:solidFill>
                  <a:srgbClr val="000066"/>
                </a:solidFill>
              </a:rPr>
              <a:t>, times width, </a:t>
            </a:r>
            <a:r>
              <a:rPr lang="en-US" b="1" i="1">
                <a:solidFill>
                  <a:srgbClr val="000066"/>
                </a:solidFill>
                <a:latin typeface="Times New Roman" pitchFamily="18" charset="0"/>
              </a:rPr>
              <a:t>w</a:t>
            </a:r>
            <a:r>
              <a:rPr lang="en-US">
                <a:solidFill>
                  <a:srgbClr val="000066"/>
                </a:solidFill>
              </a:rPr>
              <a:t>:   </a:t>
            </a:r>
            <a:r>
              <a:rPr lang="en-ZA" b="1" i="1">
                <a:solidFill>
                  <a:srgbClr val="000066"/>
                </a:solidFill>
                <a:latin typeface="Times New Roman" pitchFamily="18" charset="0"/>
              </a:rPr>
              <a:t>A</a:t>
            </a:r>
            <a:r>
              <a:rPr lang="en-US">
                <a:solidFill>
                  <a:srgbClr val="000066"/>
                </a:solidFill>
              </a:rPr>
              <a:t> </a:t>
            </a:r>
            <a:r>
              <a:rPr lang="en-US" b="1">
                <a:solidFill>
                  <a:srgbClr val="000066"/>
                </a:solidFill>
                <a:latin typeface="Times New Roman" pitchFamily="18" charset="0"/>
              </a:rPr>
              <a:t>=</a:t>
            </a:r>
            <a:r>
              <a:rPr lang="en-US">
                <a:solidFill>
                  <a:srgbClr val="000066"/>
                </a:solidFill>
              </a:rPr>
              <a:t> </a:t>
            </a:r>
            <a:r>
              <a:rPr lang="en-ZA" b="1" i="1">
                <a:solidFill>
                  <a:srgbClr val="000066"/>
                </a:solidFill>
                <a:latin typeface="Times New Roman" pitchFamily="18" charset="0"/>
              </a:rPr>
              <a:t>tw</a:t>
            </a:r>
            <a:r>
              <a:rPr lang="en-US">
                <a:solidFill>
                  <a:srgbClr val="000066"/>
                </a:solidFill>
              </a:rPr>
              <a:t> </a:t>
            </a:r>
            <a:endParaRPr lang="en-ZA">
              <a:solidFill>
                <a:srgbClr val="000066"/>
              </a:solidFill>
            </a:endParaRPr>
          </a:p>
        </p:txBody>
      </p:sp>
      <p:sp>
        <p:nvSpPr>
          <p:cNvPr id="363621" name="Rectangle 101"/>
          <p:cNvSpPr>
            <a:spLocks noChangeArrowheads="1"/>
          </p:cNvSpPr>
          <p:nvPr/>
        </p:nvSpPr>
        <p:spPr bwMode="auto">
          <a:xfrm>
            <a:off x="179388" y="4427538"/>
            <a:ext cx="8589962" cy="493712"/>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US">
                <a:solidFill>
                  <a:srgbClr val="000066"/>
                </a:solidFill>
              </a:rPr>
              <a:t>…</a:t>
            </a:r>
            <a:endParaRPr lang="en-ZA">
              <a:solidFill>
                <a:srgbClr val="000066"/>
              </a:solidFill>
            </a:endParaRPr>
          </a:p>
        </p:txBody>
      </p:sp>
      <p:graphicFrame>
        <p:nvGraphicFramePr>
          <p:cNvPr id="363622" name="Object 102"/>
          <p:cNvGraphicFramePr>
            <a:graphicFrameLocks noChangeAspect="1"/>
          </p:cNvGraphicFramePr>
          <p:nvPr/>
        </p:nvGraphicFramePr>
        <p:xfrm>
          <a:off x="785813" y="4311650"/>
          <a:ext cx="1231900" cy="673100"/>
        </p:xfrm>
        <a:graphic>
          <a:graphicData uri="http://schemas.openxmlformats.org/presentationml/2006/ole">
            <mc:AlternateContent xmlns:mc="http://schemas.openxmlformats.org/markup-compatibility/2006">
              <mc:Choice xmlns:v="urn:schemas-microsoft-com:vml" Requires="v">
                <p:oleObj spid="_x0000_s363746" name="Equation" r:id="rId14" imgW="1231560" imgH="672840" progId="Equation.DSMT4">
                  <p:embed/>
                </p:oleObj>
              </mc:Choice>
              <mc:Fallback>
                <p:oleObj name="Equation" r:id="rId14" imgW="1231560" imgH="672840" progId="Equation.DSMT4">
                  <p:embed/>
                  <p:pic>
                    <p:nvPicPr>
                      <p:cNvPr id="0" name="Picture 10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85813" y="4311650"/>
                        <a:ext cx="1231900" cy="673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3623" name="Rectangle 103"/>
          <p:cNvSpPr>
            <a:spLocks noChangeArrowheads="1"/>
          </p:cNvSpPr>
          <p:nvPr/>
        </p:nvSpPr>
        <p:spPr bwMode="auto">
          <a:xfrm>
            <a:off x="179388" y="5270500"/>
            <a:ext cx="2311400" cy="493713"/>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Hence…</a:t>
            </a:r>
            <a:r>
              <a:rPr lang="en-US">
                <a:solidFill>
                  <a:srgbClr val="000066"/>
                </a:solidFill>
              </a:rPr>
              <a:t> </a:t>
            </a:r>
            <a:endParaRPr lang="en-ZA">
              <a:solidFill>
                <a:srgbClr val="000066"/>
              </a:solidFill>
            </a:endParaRPr>
          </a:p>
        </p:txBody>
      </p:sp>
      <p:graphicFrame>
        <p:nvGraphicFramePr>
          <p:cNvPr id="363624" name="Object 104"/>
          <p:cNvGraphicFramePr>
            <a:graphicFrameLocks noChangeAspect="1"/>
          </p:cNvGraphicFramePr>
          <p:nvPr/>
        </p:nvGraphicFramePr>
        <p:xfrm>
          <a:off x="1939925" y="5229225"/>
          <a:ext cx="1397000" cy="695325"/>
        </p:xfrm>
        <a:graphic>
          <a:graphicData uri="http://schemas.openxmlformats.org/presentationml/2006/ole">
            <mc:AlternateContent xmlns:mc="http://schemas.openxmlformats.org/markup-compatibility/2006">
              <mc:Choice xmlns:v="urn:schemas-microsoft-com:vml" Requires="v">
                <p:oleObj spid="_x0000_s363747" name="Equation" r:id="rId16" imgW="1396800" imgH="698400" progId="Equation.DSMT4">
                  <p:embed/>
                </p:oleObj>
              </mc:Choice>
              <mc:Fallback>
                <p:oleObj name="Equation" r:id="rId16" imgW="1396800" imgH="698400" progId="Equation.DSMT4">
                  <p:embed/>
                  <p:pic>
                    <p:nvPicPr>
                      <p:cNvPr id="0" name="Picture 104"/>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939925" y="5229225"/>
                        <a:ext cx="1397000" cy="695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3625" name="Rectangle 105"/>
          <p:cNvSpPr>
            <a:spLocks noChangeArrowheads="1"/>
          </p:cNvSpPr>
          <p:nvPr/>
        </p:nvSpPr>
        <p:spPr bwMode="auto">
          <a:xfrm>
            <a:off x="1843088" y="5186363"/>
            <a:ext cx="1552575" cy="792162"/>
          </a:xfrm>
          <a:prstGeom prst="rect">
            <a:avLst/>
          </a:prstGeom>
          <a:noFill/>
          <a:ln w="25400" algn="ctr">
            <a:solidFill>
              <a:srgbClr val="000080"/>
            </a:solidFill>
            <a:miter lim="800000"/>
            <a:headEnd/>
            <a:tailEnd/>
          </a:ln>
        </p:spPr>
        <p:txBody>
          <a:bodyPr wrap="none" lIns="90000" tIns="46800" rIns="90000" bIns="46800" anchor="ctr"/>
          <a:lstStyle/>
          <a:p>
            <a:pPr>
              <a:lnSpc>
                <a:spcPct val="110000"/>
              </a:lnSpc>
            </a:pPr>
            <a:endParaRPr lang="en-GB"/>
          </a:p>
        </p:txBody>
      </p:sp>
      <p:grpSp>
        <p:nvGrpSpPr>
          <p:cNvPr id="363664" name="Group 109"/>
          <p:cNvGrpSpPr>
            <a:grpSpLocks/>
          </p:cNvGrpSpPr>
          <p:nvPr/>
        </p:nvGrpSpPr>
        <p:grpSpPr bwMode="auto">
          <a:xfrm>
            <a:off x="6813550" y="2316163"/>
            <a:ext cx="441325" cy="327025"/>
            <a:chOff x="4292" y="1459"/>
            <a:chExt cx="278" cy="206"/>
          </a:xfrm>
        </p:grpSpPr>
        <p:sp>
          <p:nvSpPr>
            <p:cNvPr id="363667" name="Line 106"/>
            <p:cNvSpPr>
              <a:spLocks noChangeShapeType="1"/>
            </p:cNvSpPr>
            <p:nvPr/>
          </p:nvSpPr>
          <p:spPr bwMode="auto">
            <a:xfrm flipV="1">
              <a:off x="4292" y="1497"/>
              <a:ext cx="230" cy="168"/>
            </a:xfrm>
            <a:prstGeom prst="line">
              <a:avLst/>
            </a:prstGeom>
            <a:noFill/>
            <a:ln w="25400">
              <a:solidFill>
                <a:srgbClr val="00CC00"/>
              </a:solidFill>
              <a:round/>
              <a:headEnd/>
              <a:tailEnd/>
            </a:ln>
          </p:spPr>
          <p:txBody>
            <a:bodyPr lIns="90000" tIns="46800" rIns="90000" bIns="46800"/>
            <a:lstStyle/>
            <a:p>
              <a:endParaRPr lang="en-US"/>
            </a:p>
          </p:txBody>
        </p:sp>
        <p:sp>
          <p:nvSpPr>
            <p:cNvPr id="363668" name="Freeform 107"/>
            <p:cNvSpPr>
              <a:spLocks/>
            </p:cNvSpPr>
            <p:nvPr/>
          </p:nvSpPr>
          <p:spPr bwMode="auto">
            <a:xfrm flipH="1" flipV="1">
              <a:off x="4437" y="1459"/>
              <a:ext cx="133" cy="51"/>
            </a:xfrm>
            <a:custGeom>
              <a:avLst/>
              <a:gdLst>
                <a:gd name="T0" fmla="*/ 2 w 277"/>
                <a:gd name="T1" fmla="*/ 0 h 105"/>
                <a:gd name="T2" fmla="*/ 0 w 277"/>
                <a:gd name="T3" fmla="*/ 6 h 105"/>
                <a:gd name="T4" fmla="*/ 15 w 277"/>
                <a:gd name="T5" fmla="*/ 0 h 105"/>
                <a:gd name="T6" fmla="*/ 2 w 277"/>
                <a:gd name="T7" fmla="*/ 0 h 105"/>
                <a:gd name="T8" fmla="*/ 0 60000 65536"/>
                <a:gd name="T9" fmla="*/ 0 60000 65536"/>
                <a:gd name="T10" fmla="*/ 0 60000 65536"/>
                <a:gd name="T11" fmla="*/ 0 60000 65536"/>
                <a:gd name="T12" fmla="*/ 0 w 277"/>
                <a:gd name="T13" fmla="*/ 0 h 105"/>
                <a:gd name="T14" fmla="*/ 277 w 277"/>
                <a:gd name="T15" fmla="*/ 105 h 105"/>
              </a:gdLst>
              <a:ahLst/>
              <a:cxnLst>
                <a:cxn ang="T8">
                  <a:pos x="T0" y="T1"/>
                </a:cxn>
                <a:cxn ang="T9">
                  <a:pos x="T2" y="T3"/>
                </a:cxn>
                <a:cxn ang="T10">
                  <a:pos x="T4" y="T5"/>
                </a:cxn>
                <a:cxn ang="T11">
                  <a:pos x="T6" y="T7"/>
                </a:cxn>
              </a:cxnLst>
              <a:rect l="T12" t="T13" r="T14" b="T15"/>
              <a:pathLst>
                <a:path w="277" h="105">
                  <a:moveTo>
                    <a:pt x="45" y="0"/>
                  </a:moveTo>
                  <a:lnTo>
                    <a:pt x="0" y="105"/>
                  </a:lnTo>
                  <a:lnTo>
                    <a:pt x="277" y="0"/>
                  </a:lnTo>
                  <a:lnTo>
                    <a:pt x="45" y="0"/>
                  </a:lnTo>
                  <a:close/>
                </a:path>
              </a:pathLst>
            </a:custGeom>
            <a:solidFill>
              <a:srgbClr val="00CC00"/>
            </a:solidFill>
            <a:ln w="9525">
              <a:solidFill>
                <a:srgbClr val="00CC00"/>
              </a:solidFill>
              <a:round/>
              <a:headEnd/>
              <a:tailEnd/>
            </a:ln>
          </p:spPr>
          <p:txBody>
            <a:bodyPr/>
            <a:lstStyle/>
            <a:p>
              <a:endParaRPr lang="en-US"/>
            </a:p>
          </p:txBody>
        </p:sp>
      </p:grpSp>
      <p:graphicFrame>
        <p:nvGraphicFramePr>
          <p:cNvPr id="363628" name="Object 108"/>
          <p:cNvGraphicFramePr>
            <a:graphicFrameLocks noChangeAspect="1"/>
          </p:cNvGraphicFramePr>
          <p:nvPr/>
        </p:nvGraphicFramePr>
        <p:xfrm>
          <a:off x="7121525" y="2397125"/>
          <a:ext cx="266700" cy="330200"/>
        </p:xfrm>
        <a:graphic>
          <a:graphicData uri="http://schemas.openxmlformats.org/presentationml/2006/ole">
            <mc:AlternateContent xmlns:mc="http://schemas.openxmlformats.org/markup-compatibility/2006">
              <mc:Choice xmlns:v="urn:schemas-microsoft-com:vml" Requires="v">
                <p:oleObj spid="_x0000_s363748" name="Equation" r:id="rId18" imgW="266400" imgH="330120" progId="Equation.DSMT4">
                  <p:embed/>
                </p:oleObj>
              </mc:Choice>
              <mc:Fallback>
                <p:oleObj name="Equation" r:id="rId18" imgW="266400" imgH="330120" progId="Equation.DSMT4">
                  <p:embed/>
                  <p:pic>
                    <p:nvPicPr>
                      <p:cNvPr id="0" name="Picture 108"/>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121525" y="2397125"/>
                        <a:ext cx="266700"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Rectangle 112"/>
          <p:cNvSpPr>
            <a:spLocks noChangeArrowheads="1"/>
          </p:cNvSpPr>
          <p:nvPr/>
        </p:nvSpPr>
        <p:spPr bwMode="auto">
          <a:xfrm>
            <a:off x="5703888" y="2770188"/>
            <a:ext cx="1609725" cy="249237"/>
          </a:xfrm>
          <a:prstGeom prst="rect">
            <a:avLst/>
          </a:prstGeom>
          <a:pattFill prst="ltUpDiag">
            <a:fgClr>
              <a:schemeClr val="tx1"/>
            </a:fgClr>
            <a:bgClr>
              <a:srgbClr val="FFC693"/>
            </a:bgClr>
          </a:pattFill>
          <a:ln w="12700" algn="ctr">
            <a:solidFill>
              <a:schemeClr val="tx1"/>
            </a:solidFill>
            <a:miter lim="800000"/>
            <a:headEnd/>
            <a:tailEnd type="none" w="lg" len="lg"/>
          </a:ln>
        </p:spPr>
        <p:txBody>
          <a:bodyPr wrap="none" lIns="90000" tIns="46800" rIns="90000" bIns="46800" anchor="ctr"/>
          <a:lstStyle/>
          <a:p>
            <a:pPr>
              <a:lnSpc>
                <a:spcPct val="110000"/>
              </a:lnSpc>
            </a:pPr>
            <a:endParaRPr lang="en-GB"/>
          </a:p>
        </p:txBody>
      </p:sp>
      <p:sp>
        <p:nvSpPr>
          <p:cNvPr id="363615" name="Rectangle 95"/>
          <p:cNvSpPr>
            <a:spLocks noChangeArrowheads="1"/>
          </p:cNvSpPr>
          <p:nvPr/>
        </p:nvSpPr>
        <p:spPr bwMode="auto">
          <a:xfrm>
            <a:off x="6319838" y="2641600"/>
            <a:ext cx="366712" cy="460375"/>
          </a:xfrm>
          <a:prstGeom prst="rect">
            <a:avLst/>
          </a:prstGeom>
          <a:noFill/>
          <a:ln w="12700" algn="ctr">
            <a:noFill/>
            <a:miter lim="800000"/>
            <a:headEnd/>
            <a:tailEnd type="none" w="lg" len="lg"/>
          </a:ln>
        </p:spPr>
        <p:txBody>
          <a:bodyPr wrap="none" lIns="90000" tIns="46800" rIns="90000" bIns="46800">
            <a:spAutoFit/>
          </a:bodyPr>
          <a:lstStyle/>
          <a:p>
            <a:pPr>
              <a:lnSpc>
                <a:spcPct val="110000"/>
              </a:lnSpc>
            </a:pPr>
            <a:r>
              <a:rPr lang="en-US" altLang="ko-KR" sz="2200" b="1" i="1">
                <a:solidFill>
                  <a:srgbClr val="000066"/>
                </a:solidFill>
                <a:latin typeface="Times New Roman" pitchFamily="18" charset="0"/>
                <a:ea typeface="굴림" pitchFamily="34" charset="-127"/>
              </a:rPr>
              <a:t>A</a:t>
            </a:r>
            <a:endParaRPr lang="en-ZA" sz="2200" b="1" i="1">
              <a:solidFill>
                <a:srgbClr val="000066"/>
              </a:solidFill>
              <a:latin typeface="Times New Roman" pitchFamily="18" charset="0"/>
              <a:ea typeface="굴림" pitchFamily="34" charset="-127"/>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35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36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360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63610"/>
                                        </p:tgtEl>
                                        <p:attrNameLst>
                                          <p:attrName>style.visibility</p:attrName>
                                        </p:attrNameLst>
                                      </p:cBhvr>
                                      <p:to>
                                        <p:strVal val="visible"/>
                                      </p:to>
                                    </p:set>
                                  </p:childTnLst>
                                </p:cTn>
                              </p:par>
                              <p:par>
                                <p:cTn id="17" presetID="10" presetClass="entr" presetSubtype="0" fill="hold" nodeType="withEffect">
                                  <p:stCondLst>
                                    <p:cond delay="0"/>
                                  </p:stCondLst>
                                  <p:childTnLst>
                                    <p:set>
                                      <p:cBhvr>
                                        <p:cTn id="18" dur="1" fill="hold">
                                          <p:stCondLst>
                                            <p:cond delay="0"/>
                                          </p:stCondLst>
                                        </p:cTn>
                                        <p:tgtEl>
                                          <p:spTgt spid="363628"/>
                                        </p:tgtEl>
                                        <p:attrNameLst>
                                          <p:attrName>style.visibility</p:attrName>
                                        </p:attrNameLst>
                                      </p:cBhvr>
                                      <p:to>
                                        <p:strVal val="visible"/>
                                      </p:to>
                                    </p:set>
                                    <p:animEffect transition="in" filter="fade">
                                      <p:cBhvr>
                                        <p:cTn id="19" dur="1000"/>
                                        <p:tgtEl>
                                          <p:spTgt spid="363628"/>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63620"/>
                                        </p:tgtEl>
                                        <p:attrNameLst>
                                          <p:attrName>style.visibility</p:attrName>
                                        </p:attrNameLst>
                                      </p:cBhvr>
                                      <p:to>
                                        <p:strVal val="visible"/>
                                      </p:to>
                                    </p:set>
                                  </p:childTnLst>
                                </p:cTn>
                              </p:par>
                              <p:par>
                                <p:cTn id="24" presetID="10" presetClass="entr" presetSubtype="0" fill="hold" grpId="0" nodeType="withEffect">
                                  <p:stCondLst>
                                    <p:cond delay="0"/>
                                  </p:stCondLst>
                                  <p:childTnLst>
                                    <p:set>
                                      <p:cBhvr>
                                        <p:cTn id="25" dur="1" fill="hold">
                                          <p:stCondLst>
                                            <p:cond delay="0"/>
                                          </p:stCondLst>
                                        </p:cTn>
                                        <p:tgtEl>
                                          <p:spTgt spid="363615"/>
                                        </p:tgtEl>
                                        <p:attrNameLst>
                                          <p:attrName>style.visibility</p:attrName>
                                        </p:attrNameLst>
                                      </p:cBhvr>
                                      <p:to>
                                        <p:strVal val="visible"/>
                                      </p:to>
                                    </p:set>
                                    <p:animEffect transition="in" filter="fade">
                                      <p:cBhvr>
                                        <p:cTn id="26" dur="1000"/>
                                        <p:tgtEl>
                                          <p:spTgt spid="363615"/>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fade">
                                      <p:cBhvr>
                                        <p:cTn id="29" dur="1000"/>
                                        <p:tgtEl>
                                          <p:spTgt spid="4"/>
                                        </p:tgtEl>
                                      </p:cBhvr>
                                    </p:animEffect>
                                  </p:childTnLst>
                                </p:cTn>
                              </p:par>
                              <p:par>
                                <p:cTn id="30" presetID="10" presetClass="entr" presetSubtype="0" fill="hold" nodeType="with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fade">
                                      <p:cBhvr>
                                        <p:cTn id="32" dur="1000"/>
                                        <p:tgtEl>
                                          <p:spTgt spid="2"/>
                                        </p:tgtEl>
                                      </p:cBhvr>
                                    </p:animEffect>
                                  </p:childTnLst>
                                </p:cTn>
                              </p:par>
                              <p:par>
                                <p:cTn id="33" presetID="10" presetClass="entr" presetSubtype="0" fill="hold" nodeType="with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fade">
                                      <p:cBhvr>
                                        <p:cTn id="35" dur="1000"/>
                                        <p:tgtEl>
                                          <p:spTgt spid="3"/>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63621"/>
                                        </p:tgtEl>
                                        <p:attrNameLst>
                                          <p:attrName>style.visibility</p:attrName>
                                        </p:attrNameLst>
                                      </p:cBhvr>
                                      <p:to>
                                        <p:strVal val="visible"/>
                                      </p:to>
                                    </p:set>
                                  </p:childTnLst>
                                </p:cTn>
                              </p:par>
                              <p:par>
                                <p:cTn id="40" presetID="1" presetClass="entr" presetSubtype="0" fill="hold" nodeType="withEffect">
                                  <p:stCondLst>
                                    <p:cond delay="0"/>
                                  </p:stCondLst>
                                  <p:childTnLst>
                                    <p:set>
                                      <p:cBhvr>
                                        <p:cTn id="41" dur="1" fill="hold">
                                          <p:stCondLst>
                                            <p:cond delay="0"/>
                                          </p:stCondLst>
                                        </p:cTn>
                                        <p:tgtEl>
                                          <p:spTgt spid="363622"/>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363623"/>
                                        </p:tgtEl>
                                        <p:attrNameLst>
                                          <p:attrName>style.visibility</p:attrName>
                                        </p:attrNameLst>
                                      </p:cBhvr>
                                      <p:to>
                                        <p:strVal val="visible"/>
                                      </p:to>
                                    </p:set>
                                  </p:childTnLst>
                                </p:cTn>
                              </p:par>
                              <p:par>
                                <p:cTn id="46" presetID="10" presetClass="entr" presetSubtype="0" fill="hold" nodeType="withEffect">
                                  <p:stCondLst>
                                    <p:cond delay="0"/>
                                  </p:stCondLst>
                                  <p:childTnLst>
                                    <p:set>
                                      <p:cBhvr>
                                        <p:cTn id="47" dur="1" fill="hold">
                                          <p:stCondLst>
                                            <p:cond delay="0"/>
                                          </p:stCondLst>
                                        </p:cTn>
                                        <p:tgtEl>
                                          <p:spTgt spid="363624"/>
                                        </p:tgtEl>
                                        <p:attrNameLst>
                                          <p:attrName>style.visibility</p:attrName>
                                        </p:attrNameLst>
                                      </p:cBhvr>
                                      <p:to>
                                        <p:strVal val="visible"/>
                                      </p:to>
                                    </p:set>
                                    <p:animEffect transition="in" filter="fade">
                                      <p:cBhvr>
                                        <p:cTn id="48" dur="1000"/>
                                        <p:tgtEl>
                                          <p:spTgt spid="363624"/>
                                        </p:tgtEl>
                                      </p:cBhvr>
                                    </p:animEffect>
                                  </p:childTnLst>
                                </p:cTn>
                              </p:par>
                              <p:par>
                                <p:cTn id="49" presetID="9" presetClass="entr" presetSubtype="0" fill="hold" grpId="0" nodeType="withEffect">
                                  <p:stCondLst>
                                    <p:cond delay="1500"/>
                                  </p:stCondLst>
                                  <p:childTnLst>
                                    <p:set>
                                      <p:cBhvr>
                                        <p:cTn id="50" dur="1" fill="hold">
                                          <p:stCondLst>
                                            <p:cond delay="0"/>
                                          </p:stCondLst>
                                        </p:cTn>
                                        <p:tgtEl>
                                          <p:spTgt spid="363625"/>
                                        </p:tgtEl>
                                        <p:attrNameLst>
                                          <p:attrName>style.visibility</p:attrName>
                                        </p:attrNameLst>
                                      </p:cBhvr>
                                      <p:to>
                                        <p:strVal val="visible"/>
                                      </p:to>
                                    </p:set>
                                    <p:animEffect transition="in" filter="dissolve">
                                      <p:cBhvr>
                                        <p:cTn id="51" dur="500"/>
                                        <p:tgtEl>
                                          <p:spTgt spid="3636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3524" grpId="0"/>
      <p:bldP spid="363609" grpId="0"/>
      <p:bldP spid="363619" grpId="0"/>
      <p:bldP spid="363620" grpId="0"/>
      <p:bldP spid="363621" grpId="0"/>
      <p:bldP spid="363623" grpId="0"/>
      <p:bldP spid="363625" grpId="0" animBg="1"/>
      <p:bldP spid="4" grpId="0" animBg="1"/>
      <p:bldP spid="3636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619" name="Footer Placeholder 3"/>
          <p:cNvSpPr>
            <a:spLocks noGrp="1"/>
          </p:cNvSpPr>
          <p:nvPr>
            <p:ph type="ftr" sz="quarter" idx="10"/>
          </p:nvPr>
        </p:nvSpPr>
        <p:spPr>
          <a:noFill/>
        </p:spPr>
        <p:txBody>
          <a:bodyPr/>
          <a:lstStyle/>
          <a:p>
            <a:r>
              <a:rPr lang="en-ZA" smtClean="0">
                <a:cs typeface="Arial" charset="0"/>
              </a:rPr>
              <a:t>MAGNETIC FORCES</a:t>
            </a:r>
          </a:p>
        </p:txBody>
      </p:sp>
      <p:sp>
        <p:nvSpPr>
          <p:cNvPr id="364620" name="Date Placeholder 4"/>
          <p:cNvSpPr>
            <a:spLocks noGrp="1"/>
          </p:cNvSpPr>
          <p:nvPr>
            <p:ph type="dt" sz="quarter" idx="11"/>
          </p:nvPr>
        </p:nvSpPr>
        <p:spPr>
          <a:noFill/>
        </p:spPr>
        <p:txBody>
          <a:bodyPr/>
          <a:lstStyle/>
          <a:p>
            <a:r>
              <a:rPr lang="en-ZA" smtClean="0">
                <a:cs typeface="Arial" charset="0"/>
              </a:rPr>
              <a:t>PHY1013S</a:t>
            </a:r>
          </a:p>
        </p:txBody>
      </p:sp>
      <p:sp>
        <p:nvSpPr>
          <p:cNvPr id="364621" name="Slide Number Placeholder 5"/>
          <p:cNvSpPr>
            <a:spLocks noGrp="1"/>
          </p:cNvSpPr>
          <p:nvPr>
            <p:ph type="sldNum" sz="quarter" idx="12"/>
          </p:nvPr>
        </p:nvSpPr>
        <p:spPr>
          <a:noFill/>
        </p:spPr>
        <p:txBody>
          <a:bodyPr/>
          <a:lstStyle/>
          <a:p>
            <a:fld id="{21F903EC-F469-46C7-9FBF-8F5E1484182B}" type="slidenum">
              <a:rPr lang="en-ZA" smtClean="0">
                <a:cs typeface="Arial" charset="0"/>
              </a:rPr>
              <a:pPr/>
              <a:t>18</a:t>
            </a:fld>
            <a:endParaRPr lang="en-ZA" smtClean="0">
              <a:cs typeface="Arial" charset="0"/>
            </a:endParaRPr>
          </a:p>
        </p:txBody>
      </p:sp>
      <p:sp>
        <p:nvSpPr>
          <p:cNvPr id="364622" name="Rectangle 69"/>
          <p:cNvSpPr>
            <a:spLocks noChangeArrowheads="1"/>
          </p:cNvSpPr>
          <p:nvPr/>
        </p:nvSpPr>
        <p:spPr bwMode="auto">
          <a:xfrm>
            <a:off x="179388" y="3754438"/>
            <a:ext cx="8774112" cy="493712"/>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US">
                <a:solidFill>
                  <a:srgbClr val="000066"/>
                </a:solidFill>
              </a:rPr>
              <a:t>zero, the magnitude of      can be determined.</a:t>
            </a:r>
          </a:p>
        </p:txBody>
      </p:sp>
      <p:sp>
        <p:nvSpPr>
          <p:cNvPr id="364623" name="Rectangle 2"/>
          <p:cNvSpPr>
            <a:spLocks noGrp="1" noChangeArrowheads="1"/>
          </p:cNvSpPr>
          <p:nvPr>
            <p:ph type="title"/>
          </p:nvPr>
        </p:nvSpPr>
        <p:spPr/>
        <p:txBody>
          <a:bodyPr/>
          <a:lstStyle/>
          <a:p>
            <a:pPr eaLnBrk="1" hangingPunct="1"/>
            <a:r>
              <a:rPr lang="en-ZA" sz="2800" smtClean="0"/>
              <a:t>CROSSED FIELDS:  The Hall effect  (c)</a:t>
            </a:r>
          </a:p>
        </p:txBody>
      </p:sp>
      <p:sp>
        <p:nvSpPr>
          <p:cNvPr id="364624" name="Rectangle 3"/>
          <p:cNvSpPr>
            <a:spLocks noGrp="1" noChangeArrowheads="1"/>
          </p:cNvSpPr>
          <p:nvPr>
            <p:ph type="body" idx="1"/>
          </p:nvPr>
        </p:nvSpPr>
        <p:spPr>
          <a:xfrm>
            <a:off x="179388" y="1343025"/>
            <a:ext cx="4986337" cy="2501900"/>
          </a:xfrm>
        </p:spPr>
        <p:txBody>
          <a:bodyPr/>
          <a:lstStyle/>
          <a:p>
            <a:pPr lvl="1" indent="0" eaLnBrk="1" hangingPunct="1"/>
            <a:r>
              <a:rPr lang="en-US" smtClean="0"/>
              <a:t>By moving the strip mechanically through the magnetic field in the opposite direction to      and adjusting the speed of this movement until the Hall voltage drops to</a:t>
            </a:r>
          </a:p>
        </p:txBody>
      </p:sp>
      <p:sp>
        <p:nvSpPr>
          <p:cNvPr id="364625" name="Line 5"/>
          <p:cNvSpPr>
            <a:spLocks noChangeShapeType="1"/>
          </p:cNvSpPr>
          <p:nvPr/>
        </p:nvSpPr>
        <p:spPr bwMode="auto">
          <a:xfrm flipV="1">
            <a:off x="7315200" y="3021013"/>
            <a:ext cx="0" cy="136525"/>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grpSp>
        <p:nvGrpSpPr>
          <p:cNvPr id="364626" name="Group 6"/>
          <p:cNvGrpSpPr>
            <a:grpSpLocks/>
          </p:cNvGrpSpPr>
          <p:nvPr/>
        </p:nvGrpSpPr>
        <p:grpSpPr bwMode="auto">
          <a:xfrm>
            <a:off x="5697538" y="1935163"/>
            <a:ext cx="2455862" cy="1084262"/>
            <a:chOff x="8235" y="9785"/>
            <a:chExt cx="2873" cy="1267"/>
          </a:xfrm>
        </p:grpSpPr>
        <p:sp>
          <p:nvSpPr>
            <p:cNvPr id="364645" name="Rectangle 7"/>
            <p:cNvSpPr>
              <a:spLocks noChangeArrowheads="1"/>
            </p:cNvSpPr>
            <p:nvPr/>
          </p:nvSpPr>
          <p:spPr bwMode="auto">
            <a:xfrm>
              <a:off x="8235" y="10767"/>
              <a:ext cx="1890" cy="285"/>
            </a:xfrm>
            <a:prstGeom prst="rect">
              <a:avLst/>
            </a:prstGeom>
            <a:solidFill>
              <a:srgbClr val="FFC693"/>
            </a:solidFill>
            <a:ln w="6350" algn="ctr">
              <a:solidFill>
                <a:srgbClr val="000000"/>
              </a:solidFill>
              <a:miter lim="800000"/>
              <a:headEnd/>
              <a:tailEnd type="none" w="lg" len="lg"/>
            </a:ln>
          </p:spPr>
          <p:txBody>
            <a:bodyPr/>
            <a:lstStyle/>
            <a:p>
              <a:pPr>
                <a:lnSpc>
                  <a:spcPct val="110000"/>
                </a:lnSpc>
              </a:pPr>
              <a:endParaRPr lang="en-GB"/>
            </a:p>
          </p:txBody>
        </p:sp>
        <p:grpSp>
          <p:nvGrpSpPr>
            <p:cNvPr id="364646" name="Group 8"/>
            <p:cNvGrpSpPr>
              <a:grpSpLocks/>
            </p:cNvGrpSpPr>
            <p:nvPr/>
          </p:nvGrpSpPr>
          <p:grpSpPr bwMode="auto">
            <a:xfrm>
              <a:off x="8243" y="9785"/>
              <a:ext cx="2865" cy="1267"/>
              <a:chOff x="8243" y="9788"/>
              <a:chExt cx="2865" cy="1267"/>
            </a:xfrm>
          </p:grpSpPr>
          <p:sp>
            <p:nvSpPr>
              <p:cNvPr id="364647" name="Freeform 9"/>
              <p:cNvSpPr>
                <a:spLocks/>
              </p:cNvSpPr>
              <p:nvPr/>
            </p:nvSpPr>
            <p:spPr bwMode="auto">
              <a:xfrm>
                <a:off x="8243" y="10763"/>
                <a:ext cx="1890" cy="292"/>
              </a:xfrm>
              <a:custGeom>
                <a:avLst/>
                <a:gdLst>
                  <a:gd name="T0" fmla="*/ 1890 w 1890"/>
                  <a:gd name="T1" fmla="*/ 292 h 292"/>
                  <a:gd name="T2" fmla="*/ 1890 w 1890"/>
                  <a:gd name="T3" fmla="*/ 0 h 292"/>
                  <a:gd name="T4" fmla="*/ 0 w 1890"/>
                  <a:gd name="T5" fmla="*/ 0 h 292"/>
                  <a:gd name="T6" fmla="*/ 0 w 1890"/>
                  <a:gd name="T7" fmla="*/ 292 h 292"/>
                  <a:gd name="T8" fmla="*/ 1890 w 1890"/>
                  <a:gd name="T9" fmla="*/ 292 h 292"/>
                  <a:gd name="T10" fmla="*/ 0 60000 65536"/>
                  <a:gd name="T11" fmla="*/ 0 60000 65536"/>
                  <a:gd name="T12" fmla="*/ 0 60000 65536"/>
                  <a:gd name="T13" fmla="*/ 0 60000 65536"/>
                  <a:gd name="T14" fmla="*/ 0 60000 65536"/>
                  <a:gd name="T15" fmla="*/ 0 w 1890"/>
                  <a:gd name="T16" fmla="*/ 0 h 292"/>
                  <a:gd name="T17" fmla="*/ 1890 w 1890"/>
                  <a:gd name="T18" fmla="*/ 292 h 292"/>
                </a:gdLst>
                <a:ahLst/>
                <a:cxnLst>
                  <a:cxn ang="T10">
                    <a:pos x="T0" y="T1"/>
                  </a:cxn>
                  <a:cxn ang="T11">
                    <a:pos x="T2" y="T3"/>
                  </a:cxn>
                  <a:cxn ang="T12">
                    <a:pos x="T4" y="T5"/>
                  </a:cxn>
                  <a:cxn ang="T13">
                    <a:pos x="T6" y="T7"/>
                  </a:cxn>
                  <a:cxn ang="T14">
                    <a:pos x="T8" y="T9"/>
                  </a:cxn>
                </a:cxnLst>
                <a:rect l="T15" t="T16" r="T17" b="T18"/>
                <a:pathLst>
                  <a:path w="1890" h="292">
                    <a:moveTo>
                      <a:pt x="1890" y="292"/>
                    </a:moveTo>
                    <a:lnTo>
                      <a:pt x="1890" y="0"/>
                    </a:lnTo>
                    <a:lnTo>
                      <a:pt x="0" y="0"/>
                    </a:lnTo>
                    <a:lnTo>
                      <a:pt x="0" y="292"/>
                    </a:lnTo>
                    <a:lnTo>
                      <a:pt x="1890" y="292"/>
                    </a:lnTo>
                    <a:close/>
                  </a:path>
                </a:pathLst>
              </a:custGeom>
              <a:solidFill>
                <a:srgbClr val="FFC693"/>
              </a:solidFill>
              <a:ln w="9525">
                <a:solidFill>
                  <a:srgbClr val="000000"/>
                </a:solidFill>
                <a:round/>
                <a:headEnd/>
                <a:tailEnd type="none" w="lg" len="lg"/>
              </a:ln>
            </p:spPr>
            <p:txBody>
              <a:bodyPr/>
              <a:lstStyle/>
              <a:p>
                <a:endParaRPr lang="en-US"/>
              </a:p>
            </p:txBody>
          </p:sp>
          <p:sp>
            <p:nvSpPr>
              <p:cNvPr id="364648" name="Freeform 10"/>
              <p:cNvSpPr>
                <a:spLocks/>
              </p:cNvSpPr>
              <p:nvPr/>
            </p:nvSpPr>
            <p:spPr bwMode="auto">
              <a:xfrm>
                <a:off x="8243" y="9788"/>
                <a:ext cx="2865" cy="1267"/>
              </a:xfrm>
              <a:custGeom>
                <a:avLst/>
                <a:gdLst>
                  <a:gd name="T0" fmla="*/ 1890 w 2865"/>
                  <a:gd name="T1" fmla="*/ 1267 h 1267"/>
                  <a:gd name="T2" fmla="*/ 2865 w 2865"/>
                  <a:gd name="T3" fmla="*/ 142 h 1267"/>
                  <a:gd name="T4" fmla="*/ 2865 w 2865"/>
                  <a:gd name="T5" fmla="*/ 0 h 1267"/>
                  <a:gd name="T6" fmla="*/ 1905 w 2865"/>
                  <a:gd name="T7" fmla="*/ 0 h 1267"/>
                  <a:gd name="T8" fmla="*/ 0 w 2865"/>
                  <a:gd name="T9" fmla="*/ 975 h 1267"/>
                  <a:gd name="T10" fmla="*/ 1882 w 2865"/>
                  <a:gd name="T11" fmla="*/ 975 h 1267"/>
                  <a:gd name="T12" fmla="*/ 1890 w 2865"/>
                  <a:gd name="T13" fmla="*/ 1267 h 1267"/>
                  <a:gd name="T14" fmla="*/ 0 60000 65536"/>
                  <a:gd name="T15" fmla="*/ 0 60000 65536"/>
                  <a:gd name="T16" fmla="*/ 0 60000 65536"/>
                  <a:gd name="T17" fmla="*/ 0 60000 65536"/>
                  <a:gd name="T18" fmla="*/ 0 60000 65536"/>
                  <a:gd name="T19" fmla="*/ 0 60000 65536"/>
                  <a:gd name="T20" fmla="*/ 0 60000 65536"/>
                  <a:gd name="T21" fmla="*/ 0 w 2865"/>
                  <a:gd name="T22" fmla="*/ 0 h 1267"/>
                  <a:gd name="T23" fmla="*/ 2865 w 2865"/>
                  <a:gd name="T24" fmla="*/ 1267 h 12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65" h="1267">
                    <a:moveTo>
                      <a:pt x="1890" y="1267"/>
                    </a:moveTo>
                    <a:lnTo>
                      <a:pt x="2865" y="142"/>
                    </a:lnTo>
                    <a:lnTo>
                      <a:pt x="2865" y="0"/>
                    </a:lnTo>
                    <a:lnTo>
                      <a:pt x="1905" y="0"/>
                    </a:lnTo>
                    <a:lnTo>
                      <a:pt x="0" y="975"/>
                    </a:lnTo>
                    <a:lnTo>
                      <a:pt x="1882" y="975"/>
                    </a:lnTo>
                    <a:lnTo>
                      <a:pt x="1890" y="1267"/>
                    </a:lnTo>
                    <a:close/>
                  </a:path>
                </a:pathLst>
              </a:custGeom>
              <a:solidFill>
                <a:srgbClr val="FFC693"/>
              </a:solidFill>
              <a:ln w="9525">
                <a:solidFill>
                  <a:srgbClr val="000000"/>
                </a:solidFill>
                <a:round/>
                <a:headEnd/>
                <a:tailEnd type="none" w="lg" len="lg"/>
              </a:ln>
            </p:spPr>
            <p:txBody>
              <a:bodyPr/>
              <a:lstStyle/>
              <a:p>
                <a:endParaRPr lang="en-US"/>
              </a:p>
            </p:txBody>
          </p:sp>
          <p:sp>
            <p:nvSpPr>
              <p:cNvPr id="364649" name="Line 11"/>
              <p:cNvSpPr>
                <a:spLocks noChangeShapeType="1"/>
              </p:cNvSpPr>
              <p:nvPr/>
            </p:nvSpPr>
            <p:spPr bwMode="auto">
              <a:xfrm flipV="1">
                <a:off x="10125" y="9788"/>
                <a:ext cx="983" cy="975"/>
              </a:xfrm>
              <a:prstGeom prst="line">
                <a:avLst/>
              </a:prstGeom>
              <a:noFill/>
              <a:ln w="9525">
                <a:solidFill>
                  <a:srgbClr val="000000"/>
                </a:solidFill>
                <a:round/>
                <a:headEnd/>
                <a:tailEnd type="none" w="lg" len="lg"/>
              </a:ln>
            </p:spPr>
            <p:txBody>
              <a:bodyPr/>
              <a:lstStyle/>
              <a:p>
                <a:endParaRPr lang="en-US"/>
              </a:p>
            </p:txBody>
          </p:sp>
        </p:grpSp>
      </p:grpSp>
      <p:sp>
        <p:nvSpPr>
          <p:cNvPr id="364627" name="Freeform 22"/>
          <p:cNvSpPr>
            <a:spLocks/>
          </p:cNvSpPr>
          <p:nvPr/>
        </p:nvSpPr>
        <p:spPr bwMode="auto">
          <a:xfrm>
            <a:off x="7116763" y="1892300"/>
            <a:ext cx="1081087" cy="212725"/>
          </a:xfrm>
          <a:custGeom>
            <a:avLst/>
            <a:gdLst>
              <a:gd name="T0" fmla="*/ 2147483647 w 506"/>
              <a:gd name="T1" fmla="*/ 2147483647 h 99"/>
              <a:gd name="T2" fmla="*/ 2147483647 w 506"/>
              <a:gd name="T3" fmla="*/ 2147483647 h 99"/>
              <a:gd name="T4" fmla="*/ 2147483647 w 506"/>
              <a:gd name="T5" fmla="*/ 2147483647 h 99"/>
              <a:gd name="T6" fmla="*/ 2147483647 w 506"/>
              <a:gd name="T7" fmla="*/ 2147483647 h 99"/>
              <a:gd name="T8" fmla="*/ 2147483647 w 506"/>
              <a:gd name="T9" fmla="*/ 2147483647 h 99"/>
              <a:gd name="T10" fmla="*/ 2147483647 w 506"/>
              <a:gd name="T11" fmla="*/ 0 h 99"/>
              <a:gd name="T12" fmla="*/ 2147483647 w 506"/>
              <a:gd name="T13" fmla="*/ 2147483647 h 99"/>
              <a:gd name="T14" fmla="*/ 0 60000 65536"/>
              <a:gd name="T15" fmla="*/ 0 60000 65536"/>
              <a:gd name="T16" fmla="*/ 0 60000 65536"/>
              <a:gd name="T17" fmla="*/ 0 60000 65536"/>
              <a:gd name="T18" fmla="*/ 0 60000 65536"/>
              <a:gd name="T19" fmla="*/ 0 60000 65536"/>
              <a:gd name="T20" fmla="*/ 0 60000 65536"/>
              <a:gd name="T21" fmla="*/ 0 w 506"/>
              <a:gd name="T22" fmla="*/ 0 h 99"/>
              <a:gd name="T23" fmla="*/ 506 w 506"/>
              <a:gd name="T24" fmla="*/ 99 h 9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6" h="99">
                <a:moveTo>
                  <a:pt x="75" y="6"/>
                </a:moveTo>
                <a:cubicBezTo>
                  <a:pt x="2" y="17"/>
                  <a:pt x="0" y="59"/>
                  <a:pt x="66" y="66"/>
                </a:cubicBezTo>
                <a:cubicBezTo>
                  <a:pt x="121" y="81"/>
                  <a:pt x="363" y="25"/>
                  <a:pt x="474" y="49"/>
                </a:cubicBezTo>
                <a:cubicBezTo>
                  <a:pt x="475" y="80"/>
                  <a:pt x="472" y="90"/>
                  <a:pt x="476" y="99"/>
                </a:cubicBezTo>
                <a:lnTo>
                  <a:pt x="506" y="93"/>
                </a:lnTo>
                <a:lnTo>
                  <a:pt x="503" y="0"/>
                </a:lnTo>
                <a:lnTo>
                  <a:pt x="75" y="6"/>
                </a:lnTo>
                <a:close/>
              </a:path>
            </a:pathLst>
          </a:custGeom>
          <a:solidFill>
            <a:srgbClr val="EBEBFF"/>
          </a:solidFill>
          <a:ln w="9525">
            <a:noFill/>
            <a:round/>
            <a:headEnd/>
            <a:tailEnd/>
          </a:ln>
        </p:spPr>
        <p:txBody>
          <a:bodyPr/>
          <a:lstStyle/>
          <a:p>
            <a:endParaRPr lang="en-US"/>
          </a:p>
        </p:txBody>
      </p:sp>
      <p:grpSp>
        <p:nvGrpSpPr>
          <p:cNvPr id="364628" name="Group 27"/>
          <p:cNvGrpSpPr>
            <a:grpSpLocks/>
          </p:cNvGrpSpPr>
          <p:nvPr/>
        </p:nvGrpSpPr>
        <p:grpSpPr bwMode="auto">
          <a:xfrm>
            <a:off x="7715250" y="1558925"/>
            <a:ext cx="538163" cy="406400"/>
            <a:chOff x="11186" y="9321"/>
            <a:chExt cx="675" cy="497"/>
          </a:xfrm>
        </p:grpSpPr>
        <p:sp>
          <p:nvSpPr>
            <p:cNvPr id="364643" name="Line 28"/>
            <p:cNvSpPr>
              <a:spLocks noChangeShapeType="1"/>
            </p:cNvSpPr>
            <p:nvPr/>
          </p:nvSpPr>
          <p:spPr bwMode="auto">
            <a:xfrm flipH="1">
              <a:off x="11186" y="9321"/>
              <a:ext cx="675" cy="497"/>
            </a:xfrm>
            <a:prstGeom prst="line">
              <a:avLst/>
            </a:prstGeom>
            <a:noFill/>
            <a:ln w="9525">
              <a:solidFill>
                <a:srgbClr val="800080"/>
              </a:solidFill>
              <a:round/>
              <a:headEnd/>
              <a:tailEnd/>
            </a:ln>
          </p:spPr>
          <p:txBody>
            <a:bodyPr/>
            <a:lstStyle/>
            <a:p>
              <a:endParaRPr lang="en-US"/>
            </a:p>
          </p:txBody>
        </p:sp>
        <p:sp>
          <p:nvSpPr>
            <p:cNvPr id="364644" name="Freeform 29"/>
            <p:cNvSpPr>
              <a:spLocks/>
            </p:cNvSpPr>
            <p:nvPr/>
          </p:nvSpPr>
          <p:spPr bwMode="auto">
            <a:xfrm>
              <a:off x="11295" y="9624"/>
              <a:ext cx="287" cy="109"/>
            </a:xfrm>
            <a:custGeom>
              <a:avLst/>
              <a:gdLst>
                <a:gd name="T0" fmla="*/ 53 w 277"/>
                <a:gd name="T1" fmla="*/ 0 h 105"/>
                <a:gd name="T2" fmla="*/ 0 w 277"/>
                <a:gd name="T3" fmla="*/ 121 h 105"/>
                <a:gd name="T4" fmla="*/ 319 w 277"/>
                <a:gd name="T5" fmla="*/ 0 h 105"/>
                <a:gd name="T6" fmla="*/ 53 w 277"/>
                <a:gd name="T7" fmla="*/ 0 h 105"/>
                <a:gd name="T8" fmla="*/ 0 60000 65536"/>
                <a:gd name="T9" fmla="*/ 0 60000 65536"/>
                <a:gd name="T10" fmla="*/ 0 60000 65536"/>
                <a:gd name="T11" fmla="*/ 0 60000 65536"/>
                <a:gd name="T12" fmla="*/ 0 w 277"/>
                <a:gd name="T13" fmla="*/ 0 h 105"/>
                <a:gd name="T14" fmla="*/ 277 w 277"/>
                <a:gd name="T15" fmla="*/ 105 h 105"/>
              </a:gdLst>
              <a:ahLst/>
              <a:cxnLst>
                <a:cxn ang="T8">
                  <a:pos x="T0" y="T1"/>
                </a:cxn>
                <a:cxn ang="T9">
                  <a:pos x="T2" y="T3"/>
                </a:cxn>
                <a:cxn ang="T10">
                  <a:pos x="T4" y="T5"/>
                </a:cxn>
                <a:cxn ang="T11">
                  <a:pos x="T6" y="T7"/>
                </a:cxn>
              </a:cxnLst>
              <a:rect l="T12" t="T13" r="T14" b="T15"/>
              <a:pathLst>
                <a:path w="277" h="105">
                  <a:moveTo>
                    <a:pt x="45" y="0"/>
                  </a:moveTo>
                  <a:lnTo>
                    <a:pt x="0" y="105"/>
                  </a:lnTo>
                  <a:lnTo>
                    <a:pt x="277" y="0"/>
                  </a:lnTo>
                  <a:lnTo>
                    <a:pt x="45" y="0"/>
                  </a:lnTo>
                  <a:close/>
                </a:path>
              </a:pathLst>
            </a:custGeom>
            <a:solidFill>
              <a:srgbClr val="800080"/>
            </a:solidFill>
            <a:ln w="9525">
              <a:solidFill>
                <a:srgbClr val="800080"/>
              </a:solidFill>
              <a:round/>
              <a:headEnd/>
              <a:tailEnd/>
            </a:ln>
          </p:spPr>
          <p:txBody>
            <a:bodyPr/>
            <a:lstStyle/>
            <a:p>
              <a:endParaRPr lang="en-US"/>
            </a:p>
          </p:txBody>
        </p:sp>
      </p:grpSp>
      <p:sp>
        <p:nvSpPr>
          <p:cNvPr id="364629" name="Line 30"/>
          <p:cNvSpPr>
            <a:spLocks noChangeShapeType="1"/>
          </p:cNvSpPr>
          <p:nvPr/>
        </p:nvSpPr>
        <p:spPr bwMode="auto">
          <a:xfrm flipV="1">
            <a:off x="7315200" y="1538288"/>
            <a:ext cx="0" cy="73025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sp>
        <p:nvSpPr>
          <p:cNvPr id="364630" name="Text Box 35"/>
          <p:cNvSpPr txBox="1">
            <a:spLocks noChangeArrowheads="1"/>
          </p:cNvSpPr>
          <p:nvPr/>
        </p:nvSpPr>
        <p:spPr bwMode="auto">
          <a:xfrm>
            <a:off x="8001000" y="1520825"/>
            <a:ext cx="571500" cy="498475"/>
          </a:xfrm>
          <a:prstGeom prst="rect">
            <a:avLst/>
          </a:prstGeom>
          <a:noFill/>
          <a:ln w="9525">
            <a:noFill/>
            <a:miter lim="800000"/>
            <a:headEnd/>
            <a:tailEnd/>
          </a:ln>
        </p:spPr>
        <p:txBody>
          <a:bodyPr lIns="0" tIns="0" rIns="0" bIns="0"/>
          <a:lstStyle/>
          <a:p>
            <a:pPr algn="ctr">
              <a:lnSpc>
                <a:spcPct val="110000"/>
              </a:lnSpc>
            </a:pPr>
            <a:r>
              <a:rPr lang="en-US" altLang="ko-KR" sz="2200" b="1" i="1">
                <a:solidFill>
                  <a:srgbClr val="000066"/>
                </a:solidFill>
                <a:latin typeface="Times New Roman" pitchFamily="18" charset="0"/>
                <a:ea typeface="굴림" pitchFamily="34" charset="-127"/>
              </a:rPr>
              <a:t>I</a:t>
            </a:r>
            <a:endParaRPr lang="en-ZA">
              <a:solidFill>
                <a:srgbClr val="000066"/>
              </a:solidFill>
            </a:endParaRPr>
          </a:p>
        </p:txBody>
      </p:sp>
      <p:sp>
        <p:nvSpPr>
          <p:cNvPr id="364631" name="Line 36"/>
          <p:cNvSpPr>
            <a:spLocks noChangeShapeType="1"/>
          </p:cNvSpPr>
          <p:nvPr/>
        </p:nvSpPr>
        <p:spPr bwMode="auto">
          <a:xfrm flipV="1">
            <a:off x="7313613" y="1655763"/>
            <a:ext cx="0" cy="123825"/>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graphicFrame>
        <p:nvGraphicFramePr>
          <p:cNvPr id="364581" name="Object 37"/>
          <p:cNvGraphicFramePr>
            <a:graphicFrameLocks noChangeAspect="1"/>
          </p:cNvGraphicFramePr>
          <p:nvPr/>
        </p:nvGraphicFramePr>
        <p:xfrm>
          <a:off x="7051675" y="1373188"/>
          <a:ext cx="228600" cy="292100"/>
        </p:xfrm>
        <a:graphic>
          <a:graphicData uri="http://schemas.openxmlformats.org/presentationml/2006/ole">
            <mc:AlternateContent xmlns:mc="http://schemas.openxmlformats.org/markup-compatibility/2006">
              <mc:Choice xmlns:v="urn:schemas-microsoft-com:vml" Requires="v">
                <p:oleObj spid="_x0000_s364689" name="Equation" r:id="rId4" imgW="228600" imgH="291960" progId="Equation.DSMT4">
                  <p:embed/>
                </p:oleObj>
              </mc:Choice>
              <mc:Fallback>
                <p:oleObj name="Equation" r:id="rId4" imgW="228600" imgH="291960" progId="Equation.DSMT4">
                  <p:embed/>
                  <p:pic>
                    <p:nvPicPr>
                      <p:cNvPr id="0" name="Picture 3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51675" y="1373188"/>
                        <a:ext cx="2286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4632" name="Text Box 41"/>
          <p:cNvSpPr txBox="1">
            <a:spLocks noChangeArrowheads="1"/>
          </p:cNvSpPr>
          <p:nvPr/>
        </p:nvSpPr>
        <p:spPr bwMode="auto">
          <a:xfrm>
            <a:off x="6575425" y="2422525"/>
            <a:ext cx="271463" cy="268288"/>
          </a:xfrm>
          <a:prstGeom prst="rect">
            <a:avLst/>
          </a:prstGeom>
          <a:noFill/>
          <a:ln w="9525">
            <a:noFill/>
            <a:miter lim="800000"/>
            <a:headEnd/>
            <a:tailEnd/>
          </a:ln>
        </p:spPr>
        <p:txBody>
          <a:bodyPr lIns="0" tIns="0" rIns="0" bIns="0"/>
          <a:lstStyle/>
          <a:p>
            <a:pPr algn="ctr">
              <a:lnSpc>
                <a:spcPct val="110000"/>
              </a:lnSpc>
            </a:pPr>
            <a:r>
              <a:rPr lang="en-US" altLang="ko-KR" sz="1800">
                <a:solidFill>
                  <a:srgbClr val="000066"/>
                </a:solidFill>
                <a:ea typeface="굴림" pitchFamily="34" charset="-127"/>
              </a:rPr>
              <a:t>e</a:t>
            </a:r>
            <a:r>
              <a:rPr lang="en-US" altLang="ko-KR" sz="1800" baseline="30000">
                <a:solidFill>
                  <a:srgbClr val="000066"/>
                </a:solidFill>
                <a:ea typeface="굴림" pitchFamily="34" charset="-127"/>
              </a:rPr>
              <a:t>–</a:t>
            </a:r>
            <a:endParaRPr lang="en-ZA" sz="1800" baseline="30000">
              <a:solidFill>
                <a:srgbClr val="000066"/>
              </a:solidFill>
              <a:ea typeface="굴림" pitchFamily="34" charset="-127"/>
            </a:endParaRPr>
          </a:p>
        </p:txBody>
      </p:sp>
      <p:sp>
        <p:nvSpPr>
          <p:cNvPr id="364603" name="Rectangle 59"/>
          <p:cNvSpPr>
            <a:spLocks noChangeArrowheads="1"/>
          </p:cNvSpPr>
          <p:nvPr/>
        </p:nvSpPr>
        <p:spPr bwMode="auto">
          <a:xfrm>
            <a:off x="179388" y="4411663"/>
            <a:ext cx="8774112" cy="1698625"/>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US">
                <a:solidFill>
                  <a:srgbClr val="000066"/>
                </a:solidFill>
              </a:rPr>
              <a:t>(At this speed the speed of the charge carriers relative to the magnetic field must be zero, i.e. the speed of the strip just matches the drift speed of the moving charges.)</a:t>
            </a:r>
          </a:p>
        </p:txBody>
      </p:sp>
      <p:graphicFrame>
        <p:nvGraphicFramePr>
          <p:cNvPr id="364605" name="Object 61"/>
          <p:cNvGraphicFramePr>
            <a:graphicFrameLocks noChangeAspect="1"/>
          </p:cNvGraphicFramePr>
          <p:nvPr/>
        </p:nvGraphicFramePr>
        <p:xfrm>
          <a:off x="7099300" y="2378075"/>
          <a:ext cx="266700" cy="330200"/>
        </p:xfrm>
        <a:graphic>
          <a:graphicData uri="http://schemas.openxmlformats.org/presentationml/2006/ole">
            <mc:AlternateContent xmlns:mc="http://schemas.openxmlformats.org/markup-compatibility/2006">
              <mc:Choice xmlns:v="urn:schemas-microsoft-com:vml" Requires="v">
                <p:oleObj spid="_x0000_s364690" name="Equation" r:id="rId6" imgW="266400" imgH="330120" progId="Equation.DSMT4">
                  <p:embed/>
                </p:oleObj>
              </mc:Choice>
              <mc:Fallback>
                <p:oleObj name="Equation" r:id="rId6" imgW="266400" imgH="330120" progId="Equation.DSMT4">
                  <p:embed/>
                  <p:pic>
                    <p:nvPicPr>
                      <p:cNvPr id="0" name="Picture 6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99300" y="2378075"/>
                        <a:ext cx="266700"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64634" name="Group 63"/>
          <p:cNvGrpSpPr>
            <a:grpSpLocks/>
          </p:cNvGrpSpPr>
          <p:nvPr/>
        </p:nvGrpSpPr>
        <p:grpSpPr bwMode="auto">
          <a:xfrm>
            <a:off x="6813550" y="2316163"/>
            <a:ext cx="441325" cy="327025"/>
            <a:chOff x="4292" y="1459"/>
            <a:chExt cx="278" cy="206"/>
          </a:xfrm>
        </p:grpSpPr>
        <p:sp>
          <p:nvSpPr>
            <p:cNvPr id="364641" name="Line 60"/>
            <p:cNvSpPr>
              <a:spLocks noChangeShapeType="1"/>
            </p:cNvSpPr>
            <p:nvPr/>
          </p:nvSpPr>
          <p:spPr bwMode="auto">
            <a:xfrm flipV="1">
              <a:off x="4292" y="1497"/>
              <a:ext cx="230" cy="168"/>
            </a:xfrm>
            <a:prstGeom prst="line">
              <a:avLst/>
            </a:prstGeom>
            <a:noFill/>
            <a:ln w="25400">
              <a:solidFill>
                <a:srgbClr val="00CC00"/>
              </a:solidFill>
              <a:round/>
              <a:headEnd/>
              <a:tailEnd/>
            </a:ln>
          </p:spPr>
          <p:txBody>
            <a:bodyPr lIns="90000" tIns="46800" rIns="90000" bIns="46800"/>
            <a:lstStyle/>
            <a:p>
              <a:endParaRPr lang="en-US"/>
            </a:p>
          </p:txBody>
        </p:sp>
        <p:sp>
          <p:nvSpPr>
            <p:cNvPr id="364642" name="Freeform 62"/>
            <p:cNvSpPr>
              <a:spLocks/>
            </p:cNvSpPr>
            <p:nvPr/>
          </p:nvSpPr>
          <p:spPr bwMode="auto">
            <a:xfrm flipH="1" flipV="1">
              <a:off x="4437" y="1459"/>
              <a:ext cx="133" cy="51"/>
            </a:xfrm>
            <a:custGeom>
              <a:avLst/>
              <a:gdLst>
                <a:gd name="T0" fmla="*/ 2 w 277"/>
                <a:gd name="T1" fmla="*/ 0 h 105"/>
                <a:gd name="T2" fmla="*/ 0 w 277"/>
                <a:gd name="T3" fmla="*/ 6 h 105"/>
                <a:gd name="T4" fmla="*/ 15 w 277"/>
                <a:gd name="T5" fmla="*/ 0 h 105"/>
                <a:gd name="T6" fmla="*/ 2 w 277"/>
                <a:gd name="T7" fmla="*/ 0 h 105"/>
                <a:gd name="T8" fmla="*/ 0 60000 65536"/>
                <a:gd name="T9" fmla="*/ 0 60000 65536"/>
                <a:gd name="T10" fmla="*/ 0 60000 65536"/>
                <a:gd name="T11" fmla="*/ 0 60000 65536"/>
                <a:gd name="T12" fmla="*/ 0 w 277"/>
                <a:gd name="T13" fmla="*/ 0 h 105"/>
                <a:gd name="T14" fmla="*/ 277 w 277"/>
                <a:gd name="T15" fmla="*/ 105 h 105"/>
              </a:gdLst>
              <a:ahLst/>
              <a:cxnLst>
                <a:cxn ang="T8">
                  <a:pos x="T0" y="T1"/>
                </a:cxn>
                <a:cxn ang="T9">
                  <a:pos x="T2" y="T3"/>
                </a:cxn>
                <a:cxn ang="T10">
                  <a:pos x="T4" y="T5"/>
                </a:cxn>
                <a:cxn ang="T11">
                  <a:pos x="T6" y="T7"/>
                </a:cxn>
              </a:cxnLst>
              <a:rect l="T12" t="T13" r="T14" b="T15"/>
              <a:pathLst>
                <a:path w="277" h="105">
                  <a:moveTo>
                    <a:pt x="45" y="0"/>
                  </a:moveTo>
                  <a:lnTo>
                    <a:pt x="0" y="105"/>
                  </a:lnTo>
                  <a:lnTo>
                    <a:pt x="277" y="0"/>
                  </a:lnTo>
                  <a:lnTo>
                    <a:pt x="45" y="0"/>
                  </a:lnTo>
                  <a:close/>
                </a:path>
              </a:pathLst>
            </a:custGeom>
            <a:solidFill>
              <a:srgbClr val="00CC00"/>
            </a:solidFill>
            <a:ln w="9525">
              <a:solidFill>
                <a:srgbClr val="00CC00"/>
              </a:solidFill>
              <a:round/>
              <a:headEnd/>
              <a:tailEnd/>
            </a:ln>
          </p:spPr>
          <p:txBody>
            <a:bodyPr/>
            <a:lstStyle/>
            <a:p>
              <a:endParaRPr lang="en-US"/>
            </a:p>
          </p:txBody>
        </p:sp>
      </p:grpSp>
      <p:grpSp>
        <p:nvGrpSpPr>
          <p:cNvPr id="364635" name="Group 64"/>
          <p:cNvGrpSpPr>
            <a:grpSpLocks/>
          </p:cNvGrpSpPr>
          <p:nvPr/>
        </p:nvGrpSpPr>
        <p:grpSpPr bwMode="auto">
          <a:xfrm>
            <a:off x="5865813" y="2903538"/>
            <a:ext cx="715962" cy="547687"/>
            <a:chOff x="1613" y="3478"/>
            <a:chExt cx="335" cy="257"/>
          </a:xfrm>
        </p:grpSpPr>
        <p:sp>
          <p:nvSpPr>
            <p:cNvPr id="364639" name="Line 65"/>
            <p:cNvSpPr>
              <a:spLocks noChangeShapeType="1"/>
            </p:cNvSpPr>
            <p:nvPr/>
          </p:nvSpPr>
          <p:spPr bwMode="auto">
            <a:xfrm flipH="1">
              <a:off x="1616" y="3478"/>
              <a:ext cx="332" cy="256"/>
            </a:xfrm>
            <a:prstGeom prst="line">
              <a:avLst/>
            </a:prstGeom>
            <a:noFill/>
            <a:ln w="15875">
              <a:solidFill>
                <a:srgbClr val="800080"/>
              </a:solidFill>
              <a:round/>
              <a:headEnd/>
              <a:tailEnd type="none" w="lg" len="lg"/>
            </a:ln>
          </p:spPr>
          <p:txBody>
            <a:bodyPr/>
            <a:lstStyle/>
            <a:p>
              <a:endParaRPr lang="en-US"/>
            </a:p>
          </p:txBody>
        </p:sp>
        <p:sp>
          <p:nvSpPr>
            <p:cNvPr id="364640" name="Freeform 66"/>
            <p:cNvSpPr>
              <a:spLocks/>
            </p:cNvSpPr>
            <p:nvPr/>
          </p:nvSpPr>
          <p:spPr bwMode="auto">
            <a:xfrm>
              <a:off x="1613" y="3667"/>
              <a:ext cx="172" cy="68"/>
            </a:xfrm>
            <a:custGeom>
              <a:avLst/>
              <a:gdLst>
                <a:gd name="T0" fmla="*/ 7 w 277"/>
                <a:gd name="T1" fmla="*/ 0 h 105"/>
                <a:gd name="T2" fmla="*/ 0 w 277"/>
                <a:gd name="T3" fmla="*/ 18 h 105"/>
                <a:gd name="T4" fmla="*/ 41 w 277"/>
                <a:gd name="T5" fmla="*/ 0 h 105"/>
                <a:gd name="T6" fmla="*/ 7 w 277"/>
                <a:gd name="T7" fmla="*/ 0 h 105"/>
                <a:gd name="T8" fmla="*/ 0 60000 65536"/>
                <a:gd name="T9" fmla="*/ 0 60000 65536"/>
                <a:gd name="T10" fmla="*/ 0 60000 65536"/>
                <a:gd name="T11" fmla="*/ 0 60000 65536"/>
                <a:gd name="T12" fmla="*/ 0 w 277"/>
                <a:gd name="T13" fmla="*/ 0 h 105"/>
                <a:gd name="T14" fmla="*/ 277 w 277"/>
                <a:gd name="T15" fmla="*/ 105 h 105"/>
              </a:gdLst>
              <a:ahLst/>
              <a:cxnLst>
                <a:cxn ang="T8">
                  <a:pos x="T0" y="T1"/>
                </a:cxn>
                <a:cxn ang="T9">
                  <a:pos x="T2" y="T3"/>
                </a:cxn>
                <a:cxn ang="T10">
                  <a:pos x="T4" y="T5"/>
                </a:cxn>
                <a:cxn ang="T11">
                  <a:pos x="T6" y="T7"/>
                </a:cxn>
              </a:cxnLst>
              <a:rect l="T12" t="T13" r="T14" b="T15"/>
              <a:pathLst>
                <a:path w="277" h="105">
                  <a:moveTo>
                    <a:pt x="45" y="0"/>
                  </a:moveTo>
                  <a:lnTo>
                    <a:pt x="0" y="105"/>
                  </a:lnTo>
                  <a:lnTo>
                    <a:pt x="277" y="0"/>
                  </a:lnTo>
                  <a:lnTo>
                    <a:pt x="45" y="0"/>
                  </a:lnTo>
                  <a:close/>
                </a:path>
              </a:pathLst>
            </a:custGeom>
            <a:solidFill>
              <a:srgbClr val="800080"/>
            </a:solidFill>
            <a:ln w="15875">
              <a:solidFill>
                <a:srgbClr val="800080"/>
              </a:solidFill>
              <a:round/>
              <a:headEnd/>
              <a:tailEnd type="none" w="lg" len="lg"/>
            </a:ln>
          </p:spPr>
          <p:txBody>
            <a:bodyPr/>
            <a:lstStyle/>
            <a:p>
              <a:endParaRPr lang="en-US"/>
            </a:p>
          </p:txBody>
        </p:sp>
      </p:grpSp>
      <p:sp>
        <p:nvSpPr>
          <p:cNvPr id="364636" name="Text Box 67"/>
          <p:cNvSpPr txBox="1">
            <a:spLocks noChangeArrowheads="1"/>
          </p:cNvSpPr>
          <p:nvPr/>
        </p:nvSpPr>
        <p:spPr bwMode="auto">
          <a:xfrm>
            <a:off x="6094413" y="3062288"/>
            <a:ext cx="571500" cy="498475"/>
          </a:xfrm>
          <a:prstGeom prst="rect">
            <a:avLst/>
          </a:prstGeom>
          <a:noFill/>
          <a:ln w="9525">
            <a:noFill/>
            <a:miter lim="800000"/>
            <a:headEnd/>
            <a:tailEnd/>
          </a:ln>
        </p:spPr>
        <p:txBody>
          <a:bodyPr lIns="0" tIns="0" rIns="0" bIns="0"/>
          <a:lstStyle/>
          <a:p>
            <a:pPr algn="ctr">
              <a:lnSpc>
                <a:spcPct val="110000"/>
              </a:lnSpc>
            </a:pPr>
            <a:r>
              <a:rPr lang="en-US" altLang="ko-KR" sz="2200" b="1" i="1">
                <a:solidFill>
                  <a:srgbClr val="000066"/>
                </a:solidFill>
                <a:latin typeface="Times New Roman" pitchFamily="18" charset="0"/>
                <a:ea typeface="굴림" pitchFamily="34" charset="-127"/>
              </a:rPr>
              <a:t>I</a:t>
            </a:r>
            <a:endParaRPr lang="en-ZA">
              <a:solidFill>
                <a:srgbClr val="000066"/>
              </a:solidFill>
            </a:endParaRPr>
          </a:p>
        </p:txBody>
      </p:sp>
      <p:graphicFrame>
        <p:nvGraphicFramePr>
          <p:cNvPr id="364612" name="Object 68"/>
          <p:cNvGraphicFramePr>
            <a:graphicFrameLocks noChangeAspect="1"/>
          </p:cNvGraphicFramePr>
          <p:nvPr/>
        </p:nvGraphicFramePr>
        <p:xfrm>
          <a:off x="3862388" y="3835400"/>
          <a:ext cx="304800" cy="381000"/>
        </p:xfrm>
        <a:graphic>
          <a:graphicData uri="http://schemas.openxmlformats.org/presentationml/2006/ole">
            <mc:AlternateContent xmlns:mc="http://schemas.openxmlformats.org/markup-compatibility/2006">
              <mc:Choice xmlns:v="urn:schemas-microsoft-com:vml" Requires="v">
                <p:oleObj spid="_x0000_s364691" name="Equation" r:id="rId8" imgW="304560" imgH="380880" progId="Equation.DSMT4">
                  <p:embed/>
                </p:oleObj>
              </mc:Choice>
              <mc:Fallback>
                <p:oleObj name="Equation" r:id="rId8" imgW="304560" imgH="380880" progId="Equation.DSMT4">
                  <p:embed/>
                  <p:pic>
                    <p:nvPicPr>
                      <p:cNvPr id="0" name="Picture 6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62388" y="3835400"/>
                        <a:ext cx="3048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4614" name="Object 70"/>
          <p:cNvGraphicFramePr>
            <a:graphicFrameLocks noChangeAspect="1"/>
          </p:cNvGraphicFramePr>
          <p:nvPr/>
        </p:nvGraphicFramePr>
        <p:xfrm>
          <a:off x="2233613" y="2628900"/>
          <a:ext cx="304800" cy="381000"/>
        </p:xfrm>
        <a:graphic>
          <a:graphicData uri="http://schemas.openxmlformats.org/presentationml/2006/ole">
            <mc:AlternateContent xmlns:mc="http://schemas.openxmlformats.org/markup-compatibility/2006">
              <mc:Choice xmlns:v="urn:schemas-microsoft-com:vml" Requires="v">
                <p:oleObj spid="_x0000_s364692" name="Equation" r:id="rId10" imgW="304560" imgH="380880" progId="Equation.DSMT4">
                  <p:embed/>
                </p:oleObj>
              </mc:Choice>
              <mc:Fallback>
                <p:oleObj name="Equation" r:id="rId10" imgW="304560" imgH="380880" progId="Equation.DSMT4">
                  <p:embed/>
                  <p:pic>
                    <p:nvPicPr>
                      <p:cNvPr id="0" name="Picture 7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33613" y="2628900"/>
                        <a:ext cx="3048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4637" name="Line 72"/>
          <p:cNvSpPr>
            <a:spLocks noChangeShapeType="1"/>
          </p:cNvSpPr>
          <p:nvPr/>
        </p:nvSpPr>
        <p:spPr bwMode="auto">
          <a:xfrm flipH="1">
            <a:off x="7824788" y="2606675"/>
            <a:ext cx="315912" cy="493713"/>
          </a:xfrm>
          <a:prstGeom prst="line">
            <a:avLst/>
          </a:prstGeom>
          <a:noFill/>
          <a:ln w="25400">
            <a:solidFill>
              <a:srgbClr val="00CC00"/>
            </a:solidFill>
            <a:round/>
            <a:headEnd/>
            <a:tailEnd/>
          </a:ln>
        </p:spPr>
        <p:txBody>
          <a:bodyPr lIns="90000" tIns="46800" rIns="90000" bIns="46800"/>
          <a:lstStyle/>
          <a:p>
            <a:endParaRPr lang="en-US"/>
          </a:p>
        </p:txBody>
      </p:sp>
      <p:sp>
        <p:nvSpPr>
          <p:cNvPr id="364638" name="Freeform 73"/>
          <p:cNvSpPr>
            <a:spLocks/>
          </p:cNvSpPr>
          <p:nvPr/>
        </p:nvSpPr>
        <p:spPr bwMode="auto">
          <a:xfrm>
            <a:off x="7667625" y="3087688"/>
            <a:ext cx="401638" cy="203200"/>
          </a:xfrm>
          <a:custGeom>
            <a:avLst/>
            <a:gdLst>
              <a:gd name="T0" fmla="*/ 0 w 253"/>
              <a:gd name="T1" fmla="*/ 2147483647 h 128"/>
              <a:gd name="T2" fmla="*/ 2147483647 w 253"/>
              <a:gd name="T3" fmla="*/ 2147483647 h 128"/>
              <a:gd name="T4" fmla="*/ 2147483647 w 253"/>
              <a:gd name="T5" fmla="*/ 0 h 128"/>
              <a:gd name="T6" fmla="*/ 0 w 253"/>
              <a:gd name="T7" fmla="*/ 2147483647 h 128"/>
              <a:gd name="T8" fmla="*/ 0 60000 65536"/>
              <a:gd name="T9" fmla="*/ 0 60000 65536"/>
              <a:gd name="T10" fmla="*/ 0 60000 65536"/>
              <a:gd name="T11" fmla="*/ 0 60000 65536"/>
              <a:gd name="T12" fmla="*/ 0 w 253"/>
              <a:gd name="T13" fmla="*/ 0 h 128"/>
              <a:gd name="T14" fmla="*/ 253 w 253"/>
              <a:gd name="T15" fmla="*/ 128 h 128"/>
            </a:gdLst>
            <a:ahLst/>
            <a:cxnLst>
              <a:cxn ang="T8">
                <a:pos x="T0" y="T1"/>
              </a:cxn>
              <a:cxn ang="T9">
                <a:pos x="T2" y="T3"/>
              </a:cxn>
              <a:cxn ang="T10">
                <a:pos x="T4" y="T5"/>
              </a:cxn>
              <a:cxn ang="T11">
                <a:pos x="T6" y="T7"/>
              </a:cxn>
            </a:cxnLst>
            <a:rect l="T12" t="T13" r="T14" b="T15"/>
            <a:pathLst>
              <a:path w="253" h="128">
                <a:moveTo>
                  <a:pt x="0" y="1"/>
                </a:moveTo>
                <a:lnTo>
                  <a:pt x="9" y="128"/>
                </a:lnTo>
                <a:lnTo>
                  <a:pt x="253" y="0"/>
                </a:lnTo>
                <a:lnTo>
                  <a:pt x="0" y="1"/>
                </a:lnTo>
                <a:close/>
              </a:path>
            </a:pathLst>
          </a:custGeom>
          <a:solidFill>
            <a:srgbClr val="00CC00"/>
          </a:solidFill>
          <a:ln w="9525">
            <a:solidFill>
              <a:srgbClr val="00CC00"/>
            </a:solidFill>
            <a:round/>
            <a:headEnd/>
            <a:tailEnd/>
          </a:ln>
        </p:spPr>
        <p:txBody>
          <a:bodyPr/>
          <a:lstStyle/>
          <a:p>
            <a:endParaRPr lang="en-US"/>
          </a:p>
        </p:txBody>
      </p:sp>
      <p:graphicFrame>
        <p:nvGraphicFramePr>
          <p:cNvPr id="364618" name="Object 74"/>
          <p:cNvGraphicFramePr>
            <a:graphicFrameLocks noChangeAspect="1"/>
          </p:cNvGraphicFramePr>
          <p:nvPr/>
        </p:nvGraphicFramePr>
        <p:xfrm>
          <a:off x="8075613" y="2757488"/>
          <a:ext cx="406400" cy="330200"/>
        </p:xfrm>
        <a:graphic>
          <a:graphicData uri="http://schemas.openxmlformats.org/presentationml/2006/ole">
            <mc:AlternateContent xmlns:mc="http://schemas.openxmlformats.org/markup-compatibility/2006">
              <mc:Choice xmlns:v="urn:schemas-microsoft-com:vml" Requires="v">
                <p:oleObj spid="_x0000_s364693" name="Equation" r:id="rId11" imgW="406080" imgH="330120" progId="Equation.DSMT4">
                  <p:embed/>
                </p:oleObj>
              </mc:Choice>
              <mc:Fallback>
                <p:oleObj name="Equation" r:id="rId11" imgW="406080" imgH="330120" progId="Equation.DSMT4">
                  <p:embed/>
                  <p:pic>
                    <p:nvPicPr>
                      <p:cNvPr id="0" name="Picture 7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075613" y="2757488"/>
                        <a:ext cx="406400"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46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460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55" name="Footer Placeholder 3"/>
          <p:cNvSpPr>
            <a:spLocks noGrp="1"/>
          </p:cNvSpPr>
          <p:nvPr>
            <p:ph type="ftr" sz="quarter" idx="10"/>
          </p:nvPr>
        </p:nvSpPr>
        <p:spPr>
          <a:noFill/>
        </p:spPr>
        <p:txBody>
          <a:bodyPr/>
          <a:lstStyle/>
          <a:p>
            <a:r>
              <a:rPr lang="en-ZA" smtClean="0">
                <a:cs typeface="Arial" charset="0"/>
              </a:rPr>
              <a:t>MAGNETIC FORCES</a:t>
            </a:r>
          </a:p>
        </p:txBody>
      </p:sp>
      <p:sp>
        <p:nvSpPr>
          <p:cNvPr id="393256" name="Date Placeholder 4"/>
          <p:cNvSpPr>
            <a:spLocks noGrp="1"/>
          </p:cNvSpPr>
          <p:nvPr>
            <p:ph type="dt" sz="quarter" idx="11"/>
          </p:nvPr>
        </p:nvSpPr>
        <p:spPr>
          <a:noFill/>
        </p:spPr>
        <p:txBody>
          <a:bodyPr/>
          <a:lstStyle/>
          <a:p>
            <a:r>
              <a:rPr lang="en-ZA" smtClean="0">
                <a:cs typeface="Arial" charset="0"/>
              </a:rPr>
              <a:t>PHY1013S</a:t>
            </a:r>
          </a:p>
        </p:txBody>
      </p:sp>
      <p:sp>
        <p:nvSpPr>
          <p:cNvPr id="393257" name="Slide Number Placeholder 5"/>
          <p:cNvSpPr>
            <a:spLocks noGrp="1"/>
          </p:cNvSpPr>
          <p:nvPr>
            <p:ph type="sldNum" sz="quarter" idx="12"/>
          </p:nvPr>
        </p:nvSpPr>
        <p:spPr>
          <a:noFill/>
        </p:spPr>
        <p:txBody>
          <a:bodyPr/>
          <a:lstStyle/>
          <a:p>
            <a:fld id="{08DE5E62-82F2-4DC7-B3A7-D18A1F208581}" type="slidenum">
              <a:rPr lang="en-ZA" smtClean="0">
                <a:cs typeface="Arial" charset="0"/>
              </a:rPr>
              <a:pPr/>
              <a:t>19</a:t>
            </a:fld>
            <a:endParaRPr lang="en-ZA" smtClean="0">
              <a:cs typeface="Arial" charset="0"/>
            </a:endParaRPr>
          </a:p>
        </p:txBody>
      </p:sp>
      <p:graphicFrame>
        <p:nvGraphicFramePr>
          <p:cNvPr id="393253" name="Object 37"/>
          <p:cNvGraphicFramePr>
            <a:graphicFrameLocks noChangeAspect="1"/>
          </p:cNvGraphicFramePr>
          <p:nvPr/>
        </p:nvGraphicFramePr>
        <p:xfrm>
          <a:off x="957263" y="5676900"/>
          <a:ext cx="2247900" cy="482600"/>
        </p:xfrm>
        <a:graphic>
          <a:graphicData uri="http://schemas.openxmlformats.org/presentationml/2006/ole">
            <mc:AlternateContent xmlns:mc="http://schemas.openxmlformats.org/markup-compatibility/2006">
              <mc:Choice xmlns:v="urn:schemas-microsoft-com:vml" Requires="v">
                <p:oleObj spid="_x0000_s393442" name="Equation" r:id="rId4" imgW="2247840" imgH="482400" progId="Equation.DSMT4">
                  <p:embed/>
                </p:oleObj>
              </mc:Choice>
              <mc:Fallback>
                <p:oleObj name="Equation" r:id="rId4" imgW="2247840" imgH="482400" progId="Equation.DSMT4">
                  <p:embed/>
                  <p:pic>
                    <p:nvPicPr>
                      <p:cNvPr id="0" name="Picture 3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7263" y="5676900"/>
                        <a:ext cx="22479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93258" name="Line 10"/>
          <p:cNvSpPr>
            <a:spLocks noChangeShapeType="1"/>
          </p:cNvSpPr>
          <p:nvPr/>
        </p:nvSpPr>
        <p:spPr bwMode="auto">
          <a:xfrm flipV="1">
            <a:off x="6764338" y="2281238"/>
            <a:ext cx="992187" cy="528637"/>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grpSp>
        <p:nvGrpSpPr>
          <p:cNvPr id="393259" name="Group 2"/>
          <p:cNvGrpSpPr>
            <a:grpSpLocks/>
          </p:cNvGrpSpPr>
          <p:nvPr/>
        </p:nvGrpSpPr>
        <p:grpSpPr bwMode="auto">
          <a:xfrm>
            <a:off x="6562725" y="2927350"/>
            <a:ext cx="1489075" cy="317500"/>
            <a:chOff x="4378" y="1692"/>
            <a:chExt cx="938" cy="200"/>
          </a:xfrm>
        </p:grpSpPr>
        <p:sp>
          <p:nvSpPr>
            <p:cNvPr id="393281" name="AutoShape 3"/>
            <p:cNvSpPr>
              <a:spLocks noChangeArrowheads="1"/>
            </p:cNvSpPr>
            <p:nvPr/>
          </p:nvSpPr>
          <p:spPr bwMode="auto">
            <a:xfrm rot="6480020" flipH="1">
              <a:off x="4801" y="1269"/>
              <a:ext cx="91" cy="938"/>
            </a:xfrm>
            <a:prstGeom prst="can">
              <a:avLst>
                <a:gd name="adj" fmla="val 52254"/>
              </a:avLst>
            </a:prstGeom>
            <a:gradFill rotWithShape="1">
              <a:gsLst>
                <a:gs pos="0">
                  <a:srgbClr val="FF9632"/>
                </a:gs>
                <a:gs pos="50000">
                  <a:srgbClr val="FFEBD8"/>
                </a:gs>
                <a:gs pos="100000">
                  <a:srgbClr val="FF9632"/>
                </a:gs>
              </a:gsLst>
              <a:lin ang="0" scaled="1"/>
            </a:gradFill>
            <a:ln w="6350">
              <a:solidFill>
                <a:srgbClr val="000000"/>
              </a:solidFill>
              <a:round/>
              <a:headEnd/>
              <a:tailEnd type="none" w="lg" len="lg"/>
            </a:ln>
          </p:spPr>
          <p:txBody>
            <a:bodyPr/>
            <a:lstStyle/>
            <a:p>
              <a:pPr>
                <a:lnSpc>
                  <a:spcPct val="110000"/>
                </a:lnSpc>
              </a:pPr>
              <a:endParaRPr lang="en-GB"/>
            </a:p>
          </p:txBody>
        </p:sp>
        <p:sp>
          <p:nvSpPr>
            <p:cNvPr id="393282" name="AutoShape 4"/>
            <p:cNvSpPr>
              <a:spLocks noChangeArrowheads="1"/>
            </p:cNvSpPr>
            <p:nvPr/>
          </p:nvSpPr>
          <p:spPr bwMode="auto">
            <a:xfrm rot="6480020" flipH="1">
              <a:off x="4901" y="1617"/>
              <a:ext cx="91" cy="305"/>
            </a:xfrm>
            <a:prstGeom prst="can">
              <a:avLst>
                <a:gd name="adj" fmla="val 52137"/>
              </a:avLst>
            </a:prstGeom>
            <a:gradFill rotWithShape="1">
              <a:gsLst>
                <a:gs pos="0">
                  <a:srgbClr val="FF7D07"/>
                </a:gs>
                <a:gs pos="50000">
                  <a:srgbClr val="FFCEA1"/>
                </a:gs>
                <a:gs pos="100000">
                  <a:srgbClr val="FF7D07"/>
                </a:gs>
              </a:gsLst>
              <a:lin ang="0" scaled="1"/>
            </a:gradFill>
            <a:ln w="6350">
              <a:solidFill>
                <a:srgbClr val="000000"/>
              </a:solidFill>
              <a:round/>
              <a:headEnd/>
              <a:tailEnd type="none" w="lg" len="lg"/>
            </a:ln>
          </p:spPr>
          <p:txBody>
            <a:bodyPr/>
            <a:lstStyle/>
            <a:p>
              <a:pPr>
                <a:lnSpc>
                  <a:spcPct val="110000"/>
                </a:lnSpc>
              </a:pPr>
              <a:endParaRPr lang="en-GB"/>
            </a:p>
          </p:txBody>
        </p:sp>
        <p:sp>
          <p:nvSpPr>
            <p:cNvPr id="393283" name="Oval 5"/>
            <p:cNvSpPr>
              <a:spLocks noChangeArrowheads="1"/>
            </p:cNvSpPr>
            <p:nvPr/>
          </p:nvSpPr>
          <p:spPr bwMode="auto">
            <a:xfrm rot="874625">
              <a:off x="5260" y="1860"/>
              <a:ext cx="23" cy="32"/>
            </a:xfrm>
            <a:prstGeom prst="ellipse">
              <a:avLst/>
            </a:prstGeom>
            <a:solidFill>
              <a:srgbClr val="800080"/>
            </a:solidFill>
            <a:ln w="19050" algn="ctr">
              <a:noFill/>
              <a:round/>
              <a:headEnd/>
              <a:tailEnd type="none" w="lg" len="lg"/>
            </a:ln>
          </p:spPr>
          <p:txBody>
            <a:bodyPr/>
            <a:lstStyle/>
            <a:p>
              <a:pPr>
                <a:lnSpc>
                  <a:spcPct val="110000"/>
                </a:lnSpc>
              </a:pPr>
              <a:endParaRPr lang="en-GB"/>
            </a:p>
          </p:txBody>
        </p:sp>
      </p:grpSp>
      <p:sp>
        <p:nvSpPr>
          <p:cNvPr id="393260" name="Rectangle 6"/>
          <p:cNvSpPr>
            <a:spLocks noGrp="1" noChangeArrowheads="1"/>
          </p:cNvSpPr>
          <p:nvPr>
            <p:ph type="title"/>
          </p:nvPr>
        </p:nvSpPr>
        <p:spPr>
          <a:xfrm>
            <a:off x="455613" y="554038"/>
            <a:ext cx="8231187" cy="1066800"/>
          </a:xfrm>
        </p:spPr>
        <p:txBody>
          <a:bodyPr>
            <a:spAutoFit/>
          </a:bodyPr>
          <a:lstStyle/>
          <a:p>
            <a:pPr eaLnBrk="1" hangingPunct="1"/>
            <a:r>
              <a:rPr lang="en-ZA" smtClean="0"/>
              <a:t>MAGNETIC FORCES ON </a:t>
            </a:r>
            <a:br>
              <a:rPr lang="en-ZA" smtClean="0"/>
            </a:br>
            <a:r>
              <a:rPr lang="en-ZA" smtClean="0"/>
              <a:t>CURRENT-CARRYING WIRES</a:t>
            </a:r>
          </a:p>
        </p:txBody>
      </p:sp>
      <p:sp>
        <p:nvSpPr>
          <p:cNvPr id="393261" name="Rectangle 7"/>
          <p:cNvSpPr>
            <a:spLocks noGrp="1" noChangeArrowheads="1"/>
          </p:cNvSpPr>
          <p:nvPr>
            <p:ph type="body" idx="1"/>
          </p:nvPr>
        </p:nvSpPr>
        <p:spPr>
          <a:xfrm>
            <a:off x="179388" y="1708150"/>
            <a:ext cx="5857875" cy="1698625"/>
          </a:xfrm>
        </p:spPr>
        <p:txBody>
          <a:bodyPr/>
          <a:lstStyle/>
          <a:p>
            <a:pPr lvl="1" indent="0" eaLnBrk="1" hangingPunct="1"/>
            <a:r>
              <a:rPr lang="en-ZA" smtClean="0"/>
              <a:t>A straight wire, carrying current </a:t>
            </a:r>
            <a:r>
              <a:rPr lang="en-ZA" b="1" i="1" smtClean="0">
                <a:latin typeface="Times New Roman" pitchFamily="18" charset="0"/>
              </a:rPr>
              <a:t>I</a:t>
            </a:r>
            <a:r>
              <a:rPr lang="en-ZA" smtClean="0"/>
              <a:t> in a magnetic field </a:t>
            </a:r>
            <a:r>
              <a:rPr lang="en-ZA" b="1" i="1" smtClean="0">
                <a:latin typeface="Times New Roman" pitchFamily="18" charset="0"/>
              </a:rPr>
              <a:t>B</a:t>
            </a:r>
            <a:r>
              <a:rPr lang="en-ZA" smtClean="0"/>
              <a:t>, will experience a force </a:t>
            </a:r>
            <a:r>
              <a:rPr lang="en-ZA" b="1" i="1" smtClean="0">
                <a:latin typeface="Times New Roman" pitchFamily="18" charset="0"/>
              </a:rPr>
              <a:t>F</a:t>
            </a:r>
            <a:r>
              <a:rPr lang="en-ZA" b="1" baseline="-25000" smtClean="0">
                <a:latin typeface="Times New Roman" pitchFamily="18" charset="0"/>
              </a:rPr>
              <a:t>mag</a:t>
            </a:r>
            <a:r>
              <a:rPr lang="en-ZA" smtClean="0"/>
              <a:t> (provided the wire makes a non-zero angle </a:t>
            </a:r>
            <a:r>
              <a:rPr lang="en-ZA" b="1" i="1" smtClean="0">
                <a:latin typeface="Times New Roman" pitchFamily="18" charset="0"/>
                <a:sym typeface="Symbol" pitchFamily="18" charset="2"/>
              </a:rPr>
              <a:t></a:t>
            </a:r>
            <a:r>
              <a:rPr lang="en-ZA" smtClean="0">
                <a:sym typeface="Symbol" pitchFamily="18" charset="2"/>
              </a:rPr>
              <a:t> </a:t>
            </a:r>
            <a:r>
              <a:rPr lang="en-ZA" smtClean="0"/>
              <a:t>with the field).</a:t>
            </a:r>
          </a:p>
        </p:txBody>
      </p:sp>
      <p:sp>
        <p:nvSpPr>
          <p:cNvPr id="393224" name="Text Box 8"/>
          <p:cNvSpPr txBox="1">
            <a:spLocks noChangeArrowheads="1"/>
          </p:cNvSpPr>
          <p:nvPr/>
        </p:nvSpPr>
        <p:spPr bwMode="auto">
          <a:xfrm>
            <a:off x="7046913" y="2532063"/>
            <a:ext cx="257175" cy="339725"/>
          </a:xfrm>
          <a:prstGeom prst="rect">
            <a:avLst/>
          </a:prstGeom>
          <a:noFill/>
          <a:ln w="9525">
            <a:noFill/>
            <a:miter lim="800000"/>
            <a:headEnd/>
            <a:tailEnd/>
          </a:ln>
        </p:spPr>
        <p:txBody>
          <a:bodyPr lIns="0" tIns="0" rIns="0" bIns="0"/>
          <a:lstStyle/>
          <a:p>
            <a:pPr>
              <a:lnSpc>
                <a:spcPct val="110000"/>
              </a:lnSpc>
            </a:pPr>
            <a:r>
              <a:rPr lang="en-US" altLang="ko-KR" sz="2000" b="1" i="1">
                <a:solidFill>
                  <a:srgbClr val="000066"/>
                </a:solidFill>
                <a:latin typeface="Times New Roman" pitchFamily="18" charset="0"/>
                <a:ea typeface="굴림" pitchFamily="34" charset="-127"/>
                <a:sym typeface="Symbol" pitchFamily="18" charset="2"/>
              </a:rPr>
              <a:t></a:t>
            </a:r>
            <a:endParaRPr lang="en-US" sz="2000" b="1">
              <a:solidFill>
                <a:srgbClr val="000066"/>
              </a:solidFill>
              <a:sym typeface="Symbol" pitchFamily="18" charset="2"/>
            </a:endParaRPr>
          </a:p>
        </p:txBody>
      </p:sp>
      <p:sp>
        <p:nvSpPr>
          <p:cNvPr id="393225" name="Line 9"/>
          <p:cNvSpPr>
            <a:spLocks noChangeShapeType="1"/>
          </p:cNvSpPr>
          <p:nvPr/>
        </p:nvSpPr>
        <p:spPr bwMode="auto">
          <a:xfrm flipV="1">
            <a:off x="6765925" y="1798638"/>
            <a:ext cx="0" cy="1006475"/>
          </a:xfrm>
          <a:prstGeom prst="line">
            <a:avLst/>
          </a:prstGeom>
          <a:noFill/>
          <a:ln w="44450">
            <a:solidFill>
              <a:srgbClr val="FF0000"/>
            </a:solidFill>
            <a:round/>
            <a:headEnd/>
            <a:tailEnd type="stealth" w="lg" len="lg"/>
          </a:ln>
        </p:spPr>
        <p:txBody>
          <a:bodyPr lIns="90000" tIns="46800" rIns="90000" bIns="46800"/>
          <a:lstStyle/>
          <a:p>
            <a:endParaRPr lang="en-US"/>
          </a:p>
        </p:txBody>
      </p:sp>
      <p:sp>
        <p:nvSpPr>
          <p:cNvPr id="393227" name="Line 11"/>
          <p:cNvSpPr>
            <a:spLocks noChangeShapeType="1"/>
          </p:cNvSpPr>
          <p:nvPr/>
        </p:nvSpPr>
        <p:spPr bwMode="auto">
          <a:xfrm>
            <a:off x="7462838" y="2797175"/>
            <a:ext cx="387350" cy="128588"/>
          </a:xfrm>
          <a:prstGeom prst="line">
            <a:avLst/>
          </a:prstGeom>
          <a:noFill/>
          <a:ln w="44450">
            <a:solidFill>
              <a:srgbClr val="00CC00"/>
            </a:solidFill>
            <a:round/>
            <a:headEnd/>
            <a:tailEnd type="stealth" w="lg" len="lg"/>
          </a:ln>
        </p:spPr>
        <p:txBody>
          <a:bodyPr lIns="90000" tIns="46800" rIns="90000" bIns="46800"/>
          <a:lstStyle/>
          <a:p>
            <a:endParaRPr lang="en-US"/>
          </a:p>
        </p:txBody>
      </p:sp>
      <p:sp>
        <p:nvSpPr>
          <p:cNvPr id="393228" name="Freeform 12"/>
          <p:cNvSpPr>
            <a:spLocks/>
          </p:cNvSpPr>
          <p:nvPr/>
        </p:nvSpPr>
        <p:spPr bwMode="auto">
          <a:xfrm>
            <a:off x="6784975" y="2613025"/>
            <a:ext cx="149225" cy="230188"/>
          </a:xfrm>
          <a:custGeom>
            <a:avLst/>
            <a:gdLst>
              <a:gd name="T0" fmla="*/ 0 w 94"/>
              <a:gd name="T1" fmla="*/ 0 h 145"/>
              <a:gd name="T2" fmla="*/ 2147483647 w 94"/>
              <a:gd name="T3" fmla="*/ 2147483647 h 145"/>
              <a:gd name="T4" fmla="*/ 2147483647 w 94"/>
              <a:gd name="T5" fmla="*/ 2147483647 h 145"/>
              <a:gd name="T6" fmla="*/ 0 60000 65536"/>
              <a:gd name="T7" fmla="*/ 0 60000 65536"/>
              <a:gd name="T8" fmla="*/ 0 60000 65536"/>
              <a:gd name="T9" fmla="*/ 0 w 94"/>
              <a:gd name="T10" fmla="*/ 0 h 145"/>
              <a:gd name="T11" fmla="*/ 94 w 94"/>
              <a:gd name="T12" fmla="*/ 145 h 145"/>
            </a:gdLst>
            <a:ahLst/>
            <a:cxnLst>
              <a:cxn ang="T6">
                <a:pos x="T0" y="T1"/>
              </a:cxn>
              <a:cxn ang="T7">
                <a:pos x="T2" y="T3"/>
              </a:cxn>
              <a:cxn ang="T8">
                <a:pos x="T4" y="T5"/>
              </a:cxn>
            </a:cxnLst>
            <a:rect l="T9" t="T10" r="T11" b="T12"/>
            <a:pathLst>
              <a:path w="94" h="145">
                <a:moveTo>
                  <a:pt x="0" y="0"/>
                </a:moveTo>
                <a:lnTo>
                  <a:pt x="94" y="30"/>
                </a:lnTo>
                <a:lnTo>
                  <a:pt x="93" y="145"/>
                </a:lnTo>
              </a:path>
            </a:pathLst>
          </a:custGeom>
          <a:noFill/>
          <a:ln w="12700">
            <a:solidFill>
              <a:srgbClr val="000000"/>
            </a:solidFill>
            <a:round/>
            <a:headEnd/>
            <a:tailEnd/>
          </a:ln>
        </p:spPr>
        <p:txBody>
          <a:bodyPr/>
          <a:lstStyle/>
          <a:p>
            <a:endParaRPr lang="en-US"/>
          </a:p>
        </p:txBody>
      </p:sp>
      <p:sp>
        <p:nvSpPr>
          <p:cNvPr id="393229" name="Freeform 13"/>
          <p:cNvSpPr>
            <a:spLocks/>
          </p:cNvSpPr>
          <p:nvPr/>
        </p:nvSpPr>
        <p:spPr bwMode="auto">
          <a:xfrm>
            <a:off x="6780213" y="2484438"/>
            <a:ext cx="179387" cy="204787"/>
          </a:xfrm>
          <a:custGeom>
            <a:avLst/>
            <a:gdLst>
              <a:gd name="T0" fmla="*/ 2147483647 w 113"/>
              <a:gd name="T1" fmla="*/ 2147483647 h 129"/>
              <a:gd name="T2" fmla="*/ 2147483647 w 113"/>
              <a:gd name="T3" fmla="*/ 0 h 129"/>
              <a:gd name="T4" fmla="*/ 0 w 113"/>
              <a:gd name="T5" fmla="*/ 2147483647 h 129"/>
              <a:gd name="T6" fmla="*/ 0 60000 65536"/>
              <a:gd name="T7" fmla="*/ 0 60000 65536"/>
              <a:gd name="T8" fmla="*/ 0 60000 65536"/>
              <a:gd name="T9" fmla="*/ 0 w 113"/>
              <a:gd name="T10" fmla="*/ 0 h 129"/>
              <a:gd name="T11" fmla="*/ 113 w 113"/>
              <a:gd name="T12" fmla="*/ 129 h 129"/>
            </a:gdLst>
            <a:ahLst/>
            <a:cxnLst>
              <a:cxn ang="T6">
                <a:pos x="T0" y="T1"/>
              </a:cxn>
              <a:cxn ang="T7">
                <a:pos x="T2" y="T3"/>
              </a:cxn>
              <a:cxn ang="T8">
                <a:pos x="T4" y="T5"/>
              </a:cxn>
            </a:cxnLst>
            <a:rect l="T9" t="T10" r="T11" b="T12"/>
            <a:pathLst>
              <a:path w="113" h="129">
                <a:moveTo>
                  <a:pt x="113" y="129"/>
                </a:moveTo>
                <a:lnTo>
                  <a:pt x="113" y="0"/>
                </a:lnTo>
                <a:lnTo>
                  <a:pt x="0" y="58"/>
                </a:lnTo>
              </a:path>
            </a:pathLst>
          </a:custGeom>
          <a:noFill/>
          <a:ln w="12700">
            <a:solidFill>
              <a:srgbClr val="000000"/>
            </a:solidFill>
            <a:round/>
            <a:headEnd/>
            <a:tailEnd/>
          </a:ln>
        </p:spPr>
        <p:txBody>
          <a:bodyPr/>
          <a:lstStyle/>
          <a:p>
            <a:endParaRPr lang="en-US"/>
          </a:p>
        </p:txBody>
      </p:sp>
      <p:sp>
        <p:nvSpPr>
          <p:cNvPr id="393230" name="Arc 14"/>
          <p:cNvSpPr>
            <a:spLocks/>
          </p:cNvSpPr>
          <p:nvPr/>
        </p:nvSpPr>
        <p:spPr bwMode="auto">
          <a:xfrm rot="2108661">
            <a:off x="6973888" y="2501900"/>
            <a:ext cx="393700" cy="314325"/>
          </a:xfrm>
          <a:custGeom>
            <a:avLst/>
            <a:gdLst>
              <a:gd name="T0" fmla="*/ 2147483647 w 21600"/>
              <a:gd name="T1" fmla="*/ 0 h 17886"/>
              <a:gd name="T2" fmla="*/ 2147483647 w 21600"/>
              <a:gd name="T3" fmla="*/ 2147483647 h 17886"/>
              <a:gd name="T4" fmla="*/ 0 w 21600"/>
              <a:gd name="T5" fmla="*/ 2147483647 h 17886"/>
              <a:gd name="T6" fmla="*/ 0 60000 65536"/>
              <a:gd name="T7" fmla="*/ 0 60000 65536"/>
              <a:gd name="T8" fmla="*/ 0 60000 65536"/>
              <a:gd name="T9" fmla="*/ 0 w 21600"/>
              <a:gd name="T10" fmla="*/ 0 h 17886"/>
              <a:gd name="T11" fmla="*/ 21600 w 21600"/>
              <a:gd name="T12" fmla="*/ 17886 h 17886"/>
            </a:gdLst>
            <a:ahLst/>
            <a:cxnLst>
              <a:cxn ang="T6">
                <a:pos x="T0" y="T1"/>
              </a:cxn>
              <a:cxn ang="T7">
                <a:pos x="T2" y="T3"/>
              </a:cxn>
              <a:cxn ang="T8">
                <a:pos x="T4" y="T5"/>
              </a:cxn>
            </a:cxnLst>
            <a:rect l="T9" t="T10" r="T11" b="T12"/>
            <a:pathLst>
              <a:path w="21600" h="17886" fill="none" extrusionOk="0">
                <a:moveTo>
                  <a:pt x="12110" y="0"/>
                </a:moveTo>
                <a:cubicBezTo>
                  <a:pt x="18045" y="4018"/>
                  <a:pt x="21600" y="10719"/>
                  <a:pt x="21600" y="17886"/>
                </a:cubicBezTo>
              </a:path>
              <a:path w="21600" h="17886" stroke="0" extrusionOk="0">
                <a:moveTo>
                  <a:pt x="12110" y="0"/>
                </a:moveTo>
                <a:cubicBezTo>
                  <a:pt x="18045" y="4018"/>
                  <a:pt x="21600" y="10719"/>
                  <a:pt x="21600" y="17886"/>
                </a:cubicBezTo>
                <a:lnTo>
                  <a:pt x="0" y="17886"/>
                </a:lnTo>
                <a:close/>
              </a:path>
            </a:pathLst>
          </a:custGeom>
          <a:noFill/>
          <a:ln w="15875">
            <a:solidFill>
              <a:srgbClr val="808080"/>
            </a:solidFill>
            <a:round/>
            <a:headEnd type="arrow" w="med" len="med"/>
            <a:tailEnd type="none" w="lg" len="lg"/>
          </a:ln>
        </p:spPr>
        <p:txBody>
          <a:bodyPr wrap="none" lIns="90000" tIns="46800" rIns="90000" bIns="46800" anchor="ctr"/>
          <a:lstStyle/>
          <a:p>
            <a:endParaRPr lang="en-US"/>
          </a:p>
        </p:txBody>
      </p:sp>
      <p:graphicFrame>
        <p:nvGraphicFramePr>
          <p:cNvPr id="393231" name="Object 15"/>
          <p:cNvGraphicFramePr>
            <a:graphicFrameLocks noChangeAspect="1"/>
          </p:cNvGraphicFramePr>
          <p:nvPr/>
        </p:nvGraphicFramePr>
        <p:xfrm>
          <a:off x="6896100" y="1743075"/>
          <a:ext cx="533400" cy="406400"/>
        </p:xfrm>
        <a:graphic>
          <a:graphicData uri="http://schemas.openxmlformats.org/presentationml/2006/ole">
            <mc:AlternateContent xmlns:mc="http://schemas.openxmlformats.org/markup-compatibility/2006">
              <mc:Choice xmlns:v="urn:schemas-microsoft-com:vml" Requires="v">
                <p:oleObj spid="_x0000_s393443" name="Equation" r:id="rId6" imgW="533160" imgH="406080" progId="Equation.DSMT4">
                  <p:embed/>
                </p:oleObj>
              </mc:Choice>
              <mc:Fallback>
                <p:oleObj name="Equation" r:id="rId6" imgW="533160" imgH="406080" progId="Equation.DSMT4">
                  <p:embed/>
                  <p:pic>
                    <p:nvPicPr>
                      <p:cNvPr id="0" name="Picture 1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96100" y="1743075"/>
                        <a:ext cx="5334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3232" name="Object 16"/>
          <p:cNvGraphicFramePr>
            <a:graphicFrameLocks noChangeAspect="1"/>
          </p:cNvGraphicFramePr>
          <p:nvPr/>
        </p:nvGraphicFramePr>
        <p:xfrm>
          <a:off x="7786688" y="2100263"/>
          <a:ext cx="228600" cy="292100"/>
        </p:xfrm>
        <a:graphic>
          <a:graphicData uri="http://schemas.openxmlformats.org/presentationml/2006/ole">
            <mc:AlternateContent xmlns:mc="http://schemas.openxmlformats.org/markup-compatibility/2006">
              <mc:Choice xmlns:v="urn:schemas-microsoft-com:vml" Requires="v">
                <p:oleObj spid="_x0000_s393444" name="Equation" r:id="rId8" imgW="228600" imgH="291960" progId="Equation.DSMT4">
                  <p:embed/>
                </p:oleObj>
              </mc:Choice>
              <mc:Fallback>
                <p:oleObj name="Equation" r:id="rId8" imgW="228600" imgH="291960" progId="Equation.DSMT4">
                  <p:embed/>
                  <p:pic>
                    <p:nvPicPr>
                      <p:cNvPr id="0" name="Picture 1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786688" y="2100263"/>
                        <a:ext cx="2286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93268" name="Text Box 17"/>
          <p:cNvSpPr txBox="1">
            <a:spLocks noChangeArrowheads="1"/>
          </p:cNvSpPr>
          <p:nvPr/>
        </p:nvSpPr>
        <p:spPr bwMode="auto">
          <a:xfrm>
            <a:off x="8243888" y="3165475"/>
            <a:ext cx="407987" cy="352425"/>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I</a:t>
            </a:r>
            <a:endParaRPr lang="en-ZA" sz="2000">
              <a:solidFill>
                <a:srgbClr val="000066"/>
              </a:solidFill>
            </a:endParaRPr>
          </a:p>
        </p:txBody>
      </p:sp>
      <p:sp>
        <p:nvSpPr>
          <p:cNvPr id="393269" name="Line 18"/>
          <p:cNvSpPr>
            <a:spLocks noChangeShapeType="1"/>
          </p:cNvSpPr>
          <p:nvPr/>
        </p:nvSpPr>
        <p:spPr bwMode="auto">
          <a:xfrm rot="607452">
            <a:off x="8012113" y="3265488"/>
            <a:ext cx="327025" cy="46037"/>
          </a:xfrm>
          <a:prstGeom prst="line">
            <a:avLst/>
          </a:prstGeom>
          <a:noFill/>
          <a:ln w="15875">
            <a:solidFill>
              <a:srgbClr val="800080"/>
            </a:solidFill>
            <a:round/>
            <a:headEnd/>
            <a:tailEnd type="triangle" w="lg" len="lg"/>
          </a:ln>
        </p:spPr>
        <p:txBody>
          <a:bodyPr/>
          <a:lstStyle/>
          <a:p>
            <a:endParaRPr lang="en-US"/>
          </a:p>
        </p:txBody>
      </p:sp>
      <p:sp>
        <p:nvSpPr>
          <p:cNvPr id="393235" name="Text Box 19"/>
          <p:cNvSpPr txBox="1">
            <a:spLocks noChangeArrowheads="1"/>
          </p:cNvSpPr>
          <p:nvPr/>
        </p:nvSpPr>
        <p:spPr bwMode="auto">
          <a:xfrm>
            <a:off x="7778750" y="2613025"/>
            <a:ext cx="407988" cy="352425"/>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v</a:t>
            </a:r>
            <a:r>
              <a:rPr lang="en-US" altLang="ko-KR" sz="2000" b="1" baseline="-25000">
                <a:solidFill>
                  <a:srgbClr val="000066"/>
                </a:solidFill>
                <a:latin typeface="Times New Roman" pitchFamily="18" charset="0"/>
                <a:ea typeface="굴림" pitchFamily="34" charset="-127"/>
              </a:rPr>
              <a:t>d</a:t>
            </a:r>
            <a:endParaRPr lang="en-ZA" sz="2000">
              <a:solidFill>
                <a:srgbClr val="000066"/>
              </a:solidFill>
            </a:endParaRPr>
          </a:p>
        </p:txBody>
      </p:sp>
      <p:sp>
        <p:nvSpPr>
          <p:cNvPr id="393237" name="Line 21"/>
          <p:cNvSpPr>
            <a:spLocks noChangeShapeType="1"/>
          </p:cNvSpPr>
          <p:nvPr/>
        </p:nvSpPr>
        <p:spPr bwMode="auto">
          <a:xfrm rot="1054205" flipH="1" flipV="1">
            <a:off x="7121525" y="3209925"/>
            <a:ext cx="469900" cy="0"/>
          </a:xfrm>
          <a:prstGeom prst="line">
            <a:avLst/>
          </a:prstGeom>
          <a:noFill/>
          <a:ln w="9525">
            <a:solidFill>
              <a:srgbClr val="000000"/>
            </a:solidFill>
            <a:round/>
            <a:headEnd type="arrow" w="med" len="med"/>
            <a:tailEnd type="arrow" w="med" len="med"/>
          </a:ln>
        </p:spPr>
        <p:txBody>
          <a:bodyPr/>
          <a:lstStyle/>
          <a:p>
            <a:endParaRPr lang="en-US"/>
          </a:p>
        </p:txBody>
      </p:sp>
      <p:sp>
        <p:nvSpPr>
          <p:cNvPr id="393238" name="Rectangle 22"/>
          <p:cNvSpPr>
            <a:spLocks noChangeArrowheads="1"/>
          </p:cNvSpPr>
          <p:nvPr/>
        </p:nvSpPr>
        <p:spPr bwMode="auto">
          <a:xfrm>
            <a:off x="179388" y="3411538"/>
            <a:ext cx="8809037" cy="907044"/>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dirty="0">
                <a:solidFill>
                  <a:srgbClr val="000066"/>
                </a:solidFill>
              </a:rPr>
              <a:t>The time taken for the charge carriers in </a:t>
            </a:r>
            <a:br>
              <a:rPr lang="en-ZA" dirty="0">
                <a:solidFill>
                  <a:srgbClr val="000066"/>
                </a:solidFill>
              </a:rPr>
            </a:br>
            <a:r>
              <a:rPr lang="en-ZA" dirty="0">
                <a:solidFill>
                  <a:srgbClr val="000066"/>
                </a:solidFill>
              </a:rPr>
              <a:t>length element </a:t>
            </a:r>
            <a:r>
              <a:rPr lang="en-ZA" b="1" i="1" dirty="0" smtClean="0">
                <a:solidFill>
                  <a:srgbClr val="000066"/>
                </a:solidFill>
                <a:latin typeface="Times New Roman" pitchFamily="18" charset="0"/>
              </a:rPr>
              <a:t>   </a:t>
            </a:r>
            <a:r>
              <a:rPr lang="en-ZA" dirty="0" smtClean="0">
                <a:solidFill>
                  <a:srgbClr val="000066"/>
                </a:solidFill>
              </a:rPr>
              <a:t>to </a:t>
            </a:r>
            <a:r>
              <a:rPr lang="en-ZA" dirty="0">
                <a:solidFill>
                  <a:srgbClr val="000066"/>
                </a:solidFill>
              </a:rPr>
              <a:t>pass any point in the wire is               .</a:t>
            </a:r>
          </a:p>
        </p:txBody>
      </p:sp>
      <p:sp>
        <p:nvSpPr>
          <p:cNvPr id="393274" name="Rectangle 23"/>
          <p:cNvSpPr>
            <a:spLocks noChangeArrowheads="1"/>
          </p:cNvSpPr>
          <p:nvPr/>
        </p:nvSpPr>
        <p:spPr bwMode="auto">
          <a:xfrm>
            <a:off x="0" y="0"/>
            <a:ext cx="9144000" cy="0"/>
          </a:xfrm>
          <a:prstGeom prst="rect">
            <a:avLst/>
          </a:prstGeom>
          <a:noFill/>
          <a:ln w="12700" algn="ctr">
            <a:noFill/>
            <a:miter lim="800000"/>
            <a:headEnd/>
            <a:tailEnd type="none" w="lg" len="lg"/>
          </a:ln>
        </p:spPr>
        <p:txBody>
          <a:bodyPr wrap="none" lIns="90000" tIns="46800" rIns="90000" bIns="46800" anchor="ctr">
            <a:spAutoFit/>
          </a:bodyPr>
          <a:lstStyle/>
          <a:p>
            <a:pPr>
              <a:lnSpc>
                <a:spcPct val="110000"/>
              </a:lnSpc>
            </a:pPr>
            <a:endParaRPr lang="en-GB"/>
          </a:p>
        </p:txBody>
      </p:sp>
      <p:graphicFrame>
        <p:nvGraphicFramePr>
          <p:cNvPr id="393240" name="Object 24"/>
          <p:cNvGraphicFramePr>
            <a:graphicFrameLocks noChangeAspect="1"/>
          </p:cNvGraphicFramePr>
          <p:nvPr>
            <p:extLst>
              <p:ext uri="{D42A27DB-BD31-4B8C-83A1-F6EECF244321}">
                <p14:modId xmlns:p14="http://schemas.microsoft.com/office/powerpoint/2010/main" val="3790182427"/>
              </p:ext>
            </p:extLst>
          </p:nvPr>
        </p:nvGraphicFramePr>
        <p:xfrm>
          <a:off x="7510463" y="3771900"/>
          <a:ext cx="1033462" cy="693738"/>
        </p:xfrm>
        <a:graphic>
          <a:graphicData uri="http://schemas.openxmlformats.org/presentationml/2006/ole">
            <mc:AlternateContent xmlns:mc="http://schemas.openxmlformats.org/markup-compatibility/2006">
              <mc:Choice xmlns:v="urn:schemas-microsoft-com:vml" Requires="v">
                <p:oleObj spid="_x0000_s393445" name="Equation" r:id="rId10" imgW="1028520" imgH="698400" progId="Equation.DSMT4">
                  <p:embed/>
                </p:oleObj>
              </mc:Choice>
              <mc:Fallback>
                <p:oleObj name="Equation" r:id="rId10" imgW="1028520" imgH="698400" progId="Equation.DSMT4">
                  <p:embed/>
                  <p:pic>
                    <p:nvPicPr>
                      <p:cNvPr id="0" name="Picture 24"/>
                      <p:cNvPicPr>
                        <a:picLocks noChangeAspect="1" noChangeArrowheads="1"/>
                      </p:cNvPicPr>
                      <p:nvPr/>
                    </p:nvPicPr>
                    <p:blipFill>
                      <a:blip r:embed="rId11"/>
                      <a:srcRect/>
                      <a:stretch>
                        <a:fillRect/>
                      </a:stretch>
                    </p:blipFill>
                    <p:spPr bwMode="auto">
                      <a:xfrm>
                        <a:off x="7510463" y="3771900"/>
                        <a:ext cx="1033462" cy="693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93241" name="Rectangle 25"/>
          <p:cNvSpPr>
            <a:spLocks noChangeArrowheads="1"/>
          </p:cNvSpPr>
          <p:nvPr/>
        </p:nvSpPr>
        <p:spPr bwMode="auto">
          <a:xfrm>
            <a:off x="179388" y="4313238"/>
            <a:ext cx="7739062" cy="907044"/>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dirty="0">
                <a:solidFill>
                  <a:srgbClr val="000066"/>
                </a:solidFill>
              </a:rPr>
              <a:t>So the net charge moving through </a:t>
            </a:r>
            <a:br>
              <a:rPr lang="en-ZA" dirty="0">
                <a:solidFill>
                  <a:srgbClr val="000066"/>
                </a:solidFill>
              </a:rPr>
            </a:br>
            <a:r>
              <a:rPr lang="en-ZA" dirty="0">
                <a:solidFill>
                  <a:srgbClr val="000066"/>
                </a:solidFill>
              </a:rPr>
              <a:t>length element </a:t>
            </a:r>
            <a:r>
              <a:rPr lang="en-ZA" b="1" i="1" dirty="0" smtClean="0">
                <a:solidFill>
                  <a:srgbClr val="000066"/>
                </a:solidFill>
                <a:latin typeface="Times New Roman" pitchFamily="18" charset="0"/>
              </a:rPr>
              <a:t>  </a:t>
            </a:r>
            <a:r>
              <a:rPr lang="en-ZA" dirty="0" smtClean="0">
                <a:solidFill>
                  <a:srgbClr val="000066"/>
                </a:solidFill>
              </a:rPr>
              <a:t> </a:t>
            </a:r>
            <a:r>
              <a:rPr lang="en-ZA" dirty="0">
                <a:solidFill>
                  <a:srgbClr val="000066"/>
                </a:solidFill>
              </a:rPr>
              <a:t>during this time is</a:t>
            </a:r>
          </a:p>
        </p:txBody>
      </p:sp>
      <p:sp>
        <p:nvSpPr>
          <p:cNvPr id="393276" name="Rectangle 27"/>
          <p:cNvSpPr>
            <a:spLocks noChangeArrowheads="1"/>
          </p:cNvSpPr>
          <p:nvPr/>
        </p:nvSpPr>
        <p:spPr bwMode="auto">
          <a:xfrm>
            <a:off x="0" y="3162300"/>
            <a:ext cx="9144000" cy="0"/>
          </a:xfrm>
          <a:prstGeom prst="rect">
            <a:avLst/>
          </a:prstGeom>
          <a:noFill/>
          <a:ln w="12700" algn="ctr">
            <a:noFill/>
            <a:miter lim="800000"/>
            <a:headEnd/>
            <a:tailEnd type="none" w="lg" len="lg"/>
          </a:ln>
        </p:spPr>
        <p:txBody>
          <a:bodyPr wrap="none" lIns="90000" tIns="46800" rIns="90000" bIns="46800" anchor="ctr">
            <a:spAutoFit/>
          </a:bodyPr>
          <a:lstStyle/>
          <a:p>
            <a:pPr>
              <a:lnSpc>
                <a:spcPct val="110000"/>
              </a:lnSpc>
            </a:pPr>
            <a:endParaRPr lang="en-GB"/>
          </a:p>
        </p:txBody>
      </p:sp>
      <p:sp>
        <p:nvSpPr>
          <p:cNvPr id="393244" name="Rectangle 28"/>
          <p:cNvSpPr>
            <a:spLocks noChangeArrowheads="1"/>
          </p:cNvSpPr>
          <p:nvPr/>
        </p:nvSpPr>
        <p:spPr bwMode="auto">
          <a:xfrm>
            <a:off x="179388" y="5214938"/>
            <a:ext cx="7885112" cy="500779"/>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dirty="0">
                <a:solidFill>
                  <a:srgbClr val="000066"/>
                </a:solidFill>
              </a:rPr>
              <a:t>The force on length </a:t>
            </a:r>
            <a:r>
              <a:rPr lang="en-ZA" b="1" i="1" dirty="0" smtClean="0">
                <a:solidFill>
                  <a:srgbClr val="000066"/>
                </a:solidFill>
                <a:latin typeface="Times New Roman" pitchFamily="18" charset="0"/>
              </a:rPr>
              <a:t>  </a:t>
            </a:r>
            <a:r>
              <a:rPr lang="en-ZA" dirty="0" smtClean="0">
                <a:solidFill>
                  <a:srgbClr val="000066"/>
                </a:solidFill>
              </a:rPr>
              <a:t> </a:t>
            </a:r>
            <a:r>
              <a:rPr lang="en-ZA" dirty="0">
                <a:solidFill>
                  <a:srgbClr val="000066"/>
                </a:solidFill>
              </a:rPr>
              <a:t>of wire is thus: </a:t>
            </a:r>
          </a:p>
        </p:txBody>
      </p:sp>
      <p:graphicFrame>
        <p:nvGraphicFramePr>
          <p:cNvPr id="393246" name="Object 30"/>
          <p:cNvGraphicFramePr>
            <a:graphicFrameLocks noChangeAspect="1"/>
          </p:cNvGraphicFramePr>
          <p:nvPr>
            <p:extLst>
              <p:ext uri="{D42A27DB-BD31-4B8C-83A1-F6EECF244321}">
                <p14:modId xmlns:p14="http://schemas.microsoft.com/office/powerpoint/2010/main" val="181629998"/>
              </p:ext>
            </p:extLst>
          </p:nvPr>
        </p:nvGraphicFramePr>
        <p:xfrm>
          <a:off x="6684963" y="5676900"/>
          <a:ext cx="1765300" cy="431800"/>
        </p:xfrm>
        <a:graphic>
          <a:graphicData uri="http://schemas.openxmlformats.org/presentationml/2006/ole">
            <mc:AlternateContent xmlns:mc="http://schemas.openxmlformats.org/markup-compatibility/2006">
              <mc:Choice xmlns:v="urn:schemas-microsoft-com:vml" Requires="v">
                <p:oleObj spid="_x0000_s393446" name="Equation" r:id="rId12" imgW="1765080" imgH="431640" progId="Equation.DSMT4">
                  <p:embed/>
                </p:oleObj>
              </mc:Choice>
              <mc:Fallback>
                <p:oleObj name="Equation" r:id="rId12" imgW="1765080" imgH="431640" progId="Equation.DSMT4">
                  <p:embed/>
                  <p:pic>
                    <p:nvPicPr>
                      <p:cNvPr id="0" name="Picture 30"/>
                      <p:cNvPicPr>
                        <a:picLocks noChangeAspect="1" noChangeArrowheads="1"/>
                      </p:cNvPicPr>
                      <p:nvPr/>
                    </p:nvPicPr>
                    <p:blipFill>
                      <a:blip r:embed="rId13"/>
                      <a:srcRect/>
                      <a:stretch>
                        <a:fillRect/>
                      </a:stretch>
                    </p:blipFill>
                    <p:spPr bwMode="auto">
                      <a:xfrm>
                        <a:off x="6684963" y="5676900"/>
                        <a:ext cx="17653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93248" name="Rectangle 32"/>
          <p:cNvSpPr>
            <a:spLocks noChangeArrowheads="1"/>
          </p:cNvSpPr>
          <p:nvPr/>
        </p:nvSpPr>
        <p:spPr bwMode="auto">
          <a:xfrm>
            <a:off x="6610350" y="5607050"/>
            <a:ext cx="1962150" cy="568325"/>
          </a:xfrm>
          <a:prstGeom prst="rect">
            <a:avLst/>
          </a:prstGeom>
          <a:noFill/>
          <a:ln w="25400" algn="ctr">
            <a:solidFill>
              <a:srgbClr val="FF0000"/>
            </a:solidFill>
            <a:miter lim="800000"/>
            <a:headEnd/>
            <a:tailEnd/>
          </a:ln>
        </p:spPr>
        <p:txBody>
          <a:bodyPr wrap="none" lIns="90000" tIns="46800" rIns="90000" bIns="46800" anchor="ctr"/>
          <a:lstStyle/>
          <a:p>
            <a:pPr>
              <a:lnSpc>
                <a:spcPct val="110000"/>
              </a:lnSpc>
            </a:pPr>
            <a:endParaRPr lang="en-GB"/>
          </a:p>
        </p:txBody>
      </p:sp>
      <p:graphicFrame>
        <p:nvGraphicFramePr>
          <p:cNvPr id="393252" name="Object 36"/>
          <p:cNvGraphicFramePr>
            <a:graphicFrameLocks noChangeAspect="1"/>
          </p:cNvGraphicFramePr>
          <p:nvPr>
            <p:extLst>
              <p:ext uri="{D42A27DB-BD31-4B8C-83A1-F6EECF244321}">
                <p14:modId xmlns:p14="http://schemas.microsoft.com/office/powerpoint/2010/main" val="3872971010"/>
              </p:ext>
            </p:extLst>
          </p:nvPr>
        </p:nvGraphicFramePr>
        <p:xfrm>
          <a:off x="6772275" y="4768850"/>
          <a:ext cx="901700" cy="482600"/>
        </p:xfrm>
        <a:graphic>
          <a:graphicData uri="http://schemas.openxmlformats.org/presentationml/2006/ole">
            <mc:AlternateContent xmlns:mc="http://schemas.openxmlformats.org/markup-compatibility/2006">
              <mc:Choice xmlns:v="urn:schemas-microsoft-com:vml" Requires="v">
                <p:oleObj spid="_x0000_s393447" name="Equation" r:id="rId14" imgW="901440" imgH="482400" progId="Equation.DSMT4">
                  <p:embed/>
                </p:oleObj>
              </mc:Choice>
              <mc:Fallback>
                <p:oleObj name="Equation" r:id="rId14" imgW="901440" imgH="482400" progId="Equation.DSMT4">
                  <p:embed/>
                  <p:pic>
                    <p:nvPicPr>
                      <p:cNvPr id="0" name="Picture 36"/>
                      <p:cNvPicPr>
                        <a:picLocks noChangeAspect="1" noChangeArrowheads="1"/>
                      </p:cNvPicPr>
                      <p:nvPr/>
                    </p:nvPicPr>
                    <p:blipFill>
                      <a:blip r:embed="rId15"/>
                      <a:srcRect/>
                      <a:stretch>
                        <a:fillRect/>
                      </a:stretch>
                    </p:blipFill>
                    <p:spPr bwMode="auto">
                      <a:xfrm>
                        <a:off x="6772275" y="4768850"/>
                        <a:ext cx="9017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3251" name="Object 35"/>
          <p:cNvGraphicFramePr>
            <a:graphicFrameLocks noChangeAspect="1"/>
          </p:cNvGraphicFramePr>
          <p:nvPr/>
        </p:nvGraphicFramePr>
        <p:xfrm>
          <a:off x="5718175" y="4824413"/>
          <a:ext cx="1003300" cy="342900"/>
        </p:xfrm>
        <a:graphic>
          <a:graphicData uri="http://schemas.openxmlformats.org/presentationml/2006/ole">
            <mc:AlternateContent xmlns:mc="http://schemas.openxmlformats.org/markup-compatibility/2006">
              <mc:Choice xmlns:v="urn:schemas-microsoft-com:vml" Requires="v">
                <p:oleObj spid="_x0000_s393448" name="Equation" r:id="rId16" imgW="1002960" imgH="342720" progId="Equation.DSMT4">
                  <p:embed/>
                </p:oleObj>
              </mc:Choice>
              <mc:Fallback>
                <p:oleObj name="Equation" r:id="rId16" imgW="1002960" imgH="342720" progId="Equation.DSMT4">
                  <p:embed/>
                  <p:pic>
                    <p:nvPicPr>
                      <p:cNvPr id="0" name="Picture 35"/>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718175" y="4824413"/>
                        <a:ext cx="10033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93247" name="Rectangle 31"/>
          <p:cNvSpPr>
            <a:spLocks noChangeArrowheads="1"/>
          </p:cNvSpPr>
          <p:nvPr/>
        </p:nvSpPr>
        <p:spPr bwMode="auto">
          <a:xfrm>
            <a:off x="5618163" y="5649913"/>
            <a:ext cx="931862" cy="493712"/>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I.e. </a:t>
            </a:r>
          </a:p>
        </p:txBody>
      </p:sp>
      <p:graphicFrame>
        <p:nvGraphicFramePr>
          <p:cNvPr id="393254" name="Object 38"/>
          <p:cNvGraphicFramePr>
            <a:graphicFrameLocks noChangeAspect="1"/>
          </p:cNvGraphicFramePr>
          <p:nvPr>
            <p:extLst>
              <p:ext uri="{D42A27DB-BD31-4B8C-83A1-F6EECF244321}">
                <p14:modId xmlns:p14="http://schemas.microsoft.com/office/powerpoint/2010/main" val="246769616"/>
              </p:ext>
            </p:extLst>
          </p:nvPr>
        </p:nvGraphicFramePr>
        <p:xfrm>
          <a:off x="3255963" y="5748338"/>
          <a:ext cx="1435100" cy="279400"/>
        </p:xfrm>
        <a:graphic>
          <a:graphicData uri="http://schemas.openxmlformats.org/presentationml/2006/ole">
            <mc:AlternateContent xmlns:mc="http://schemas.openxmlformats.org/markup-compatibility/2006">
              <mc:Choice xmlns:v="urn:schemas-microsoft-com:vml" Requires="v">
                <p:oleObj spid="_x0000_s393449" name="Equation" r:id="rId18" imgW="1434960" imgH="279360" progId="Equation.DSMT4">
                  <p:embed/>
                </p:oleObj>
              </mc:Choice>
              <mc:Fallback>
                <p:oleObj name="Equation" r:id="rId18" imgW="1434960" imgH="279360" progId="Equation.DSMT4">
                  <p:embed/>
                  <p:pic>
                    <p:nvPicPr>
                      <p:cNvPr id="0" name="Picture 38"/>
                      <p:cNvPicPr>
                        <a:picLocks noChangeAspect="1" noChangeArrowheads="1"/>
                      </p:cNvPicPr>
                      <p:nvPr/>
                    </p:nvPicPr>
                    <p:blipFill>
                      <a:blip r:embed="rId19"/>
                      <a:srcRect/>
                      <a:stretch>
                        <a:fillRect/>
                      </a:stretch>
                    </p:blipFill>
                    <p:spPr bwMode="auto">
                      <a:xfrm>
                        <a:off x="3255963" y="5748338"/>
                        <a:ext cx="1435100"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Rectangle 40"/>
          <p:cNvSpPr>
            <a:spLocks noChangeArrowheads="1"/>
          </p:cNvSpPr>
          <p:nvPr/>
        </p:nvSpPr>
        <p:spPr bwMode="auto">
          <a:xfrm>
            <a:off x="7578725" y="4683125"/>
            <a:ext cx="284163" cy="528638"/>
          </a:xfrm>
          <a:prstGeom prst="rect">
            <a:avLst/>
          </a:prstGeom>
          <a:noFill/>
          <a:ln w="12700" algn="ctr">
            <a:noFill/>
            <a:miter lim="800000"/>
            <a:headEnd/>
            <a:tailEnd type="none" w="lg" len="lg"/>
          </a:ln>
        </p:spPr>
        <p:txBody>
          <a:bodyPr wrap="none" lIns="90000" tIns="46800" rIns="90000" bIns="46800">
            <a:spAutoFit/>
          </a:bodyPr>
          <a:lstStyle/>
          <a:p>
            <a:pPr>
              <a:lnSpc>
                <a:spcPct val="110000"/>
              </a:lnSpc>
            </a:pPr>
            <a:r>
              <a:rPr lang="en-ZA" sz="2600">
                <a:solidFill>
                  <a:srgbClr val="000066"/>
                </a:solidFill>
              </a:rPr>
              <a:t>.</a:t>
            </a:r>
            <a:endParaRPr lang="en-GB" sz="2600">
              <a:solidFill>
                <a:srgbClr val="000066"/>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2642147429"/>
              </p:ext>
            </p:extLst>
          </p:nvPr>
        </p:nvGraphicFramePr>
        <p:xfrm>
          <a:off x="7205606" y="3203315"/>
          <a:ext cx="177800" cy="266700"/>
        </p:xfrm>
        <a:graphic>
          <a:graphicData uri="http://schemas.openxmlformats.org/presentationml/2006/ole">
            <mc:AlternateContent xmlns:mc="http://schemas.openxmlformats.org/markup-compatibility/2006">
              <mc:Choice xmlns:v="urn:schemas-microsoft-com:vml" Requires="v">
                <p:oleObj spid="_x0000_s393450" name="Equation" r:id="rId20" imgW="177569" imgH="266353" progId="Equation.DSMT4">
                  <p:embed/>
                </p:oleObj>
              </mc:Choice>
              <mc:Fallback>
                <p:oleObj name="Equation" r:id="rId20" imgW="177569" imgH="266353" progId="Equation.DSMT4">
                  <p:embed/>
                  <p:pic>
                    <p:nvPicPr>
                      <p:cNvPr id="0" name="Object 785"/>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7205606" y="3203315"/>
                        <a:ext cx="1778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0" name="Object 39"/>
          <p:cNvGraphicFramePr>
            <a:graphicFrameLocks noChangeAspect="1"/>
          </p:cNvGraphicFramePr>
          <p:nvPr>
            <p:extLst>
              <p:ext uri="{D42A27DB-BD31-4B8C-83A1-F6EECF244321}">
                <p14:modId xmlns:p14="http://schemas.microsoft.com/office/powerpoint/2010/main" val="629744983"/>
              </p:ext>
            </p:extLst>
          </p:nvPr>
        </p:nvGraphicFramePr>
        <p:xfrm>
          <a:off x="2725045" y="3926522"/>
          <a:ext cx="177800" cy="266700"/>
        </p:xfrm>
        <a:graphic>
          <a:graphicData uri="http://schemas.openxmlformats.org/presentationml/2006/ole">
            <mc:AlternateContent xmlns:mc="http://schemas.openxmlformats.org/markup-compatibility/2006">
              <mc:Choice xmlns:v="urn:schemas-microsoft-com:vml" Requires="v">
                <p:oleObj spid="_x0000_s393451" name="Equation" r:id="rId22" imgW="177569" imgH="266353" progId="Equation.DSMT4">
                  <p:embed/>
                </p:oleObj>
              </mc:Choice>
              <mc:Fallback>
                <p:oleObj name="Equation" r:id="rId22" imgW="177569" imgH="266353" progId="Equation.DSMT4">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725045" y="3926522"/>
                        <a:ext cx="1778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1" name="Object 40"/>
          <p:cNvGraphicFramePr>
            <a:graphicFrameLocks noChangeAspect="1"/>
          </p:cNvGraphicFramePr>
          <p:nvPr>
            <p:extLst>
              <p:ext uri="{D42A27DB-BD31-4B8C-83A1-F6EECF244321}">
                <p14:modId xmlns:p14="http://schemas.microsoft.com/office/powerpoint/2010/main" val="1148103724"/>
              </p:ext>
            </p:extLst>
          </p:nvPr>
        </p:nvGraphicFramePr>
        <p:xfrm>
          <a:off x="2725045" y="4832610"/>
          <a:ext cx="177800" cy="266700"/>
        </p:xfrm>
        <a:graphic>
          <a:graphicData uri="http://schemas.openxmlformats.org/presentationml/2006/ole">
            <mc:AlternateContent xmlns:mc="http://schemas.openxmlformats.org/markup-compatibility/2006">
              <mc:Choice xmlns:v="urn:schemas-microsoft-com:vml" Requires="v">
                <p:oleObj spid="_x0000_s393452" name="Equation" r:id="rId23" imgW="177569" imgH="266353" progId="Equation.DSMT4">
                  <p:embed/>
                </p:oleObj>
              </mc:Choice>
              <mc:Fallback>
                <p:oleObj name="Equation" r:id="rId23" imgW="177569" imgH="266353" progId="Equation.DSMT4">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725045" y="4832610"/>
                        <a:ext cx="1778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2" name="Object 41"/>
          <p:cNvGraphicFramePr>
            <a:graphicFrameLocks noChangeAspect="1"/>
          </p:cNvGraphicFramePr>
          <p:nvPr>
            <p:extLst>
              <p:ext uri="{D42A27DB-BD31-4B8C-83A1-F6EECF244321}">
                <p14:modId xmlns:p14="http://schemas.microsoft.com/office/powerpoint/2010/main" val="1203902393"/>
              </p:ext>
            </p:extLst>
          </p:nvPr>
        </p:nvGraphicFramePr>
        <p:xfrm>
          <a:off x="3356813" y="5314748"/>
          <a:ext cx="177800" cy="266700"/>
        </p:xfrm>
        <a:graphic>
          <a:graphicData uri="http://schemas.openxmlformats.org/presentationml/2006/ole">
            <mc:AlternateContent xmlns:mc="http://schemas.openxmlformats.org/markup-compatibility/2006">
              <mc:Choice xmlns:v="urn:schemas-microsoft-com:vml" Requires="v">
                <p:oleObj spid="_x0000_s393453" name="Equation" r:id="rId24" imgW="177569" imgH="266353" progId="Equation.DSMT4">
                  <p:embed/>
                </p:oleObj>
              </mc:Choice>
              <mc:Fallback>
                <p:oleObj name="Equation" r:id="rId24" imgW="177569" imgH="266353" progId="Equation.DSMT4">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356813" y="5314748"/>
                        <a:ext cx="1778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93225"/>
                                        </p:tgtEl>
                                        <p:attrNameLst>
                                          <p:attrName>style.visibility</p:attrName>
                                        </p:attrNameLst>
                                      </p:cBhvr>
                                      <p:to>
                                        <p:strVal val="visible"/>
                                      </p:to>
                                    </p:set>
                                    <p:animEffect transition="in" filter="wipe(down)">
                                      <p:cBhvr>
                                        <p:cTn id="7" dur="2000"/>
                                        <p:tgtEl>
                                          <p:spTgt spid="393225"/>
                                        </p:tgtEl>
                                      </p:cBhvr>
                                    </p:animEffect>
                                  </p:childTnLst>
                                </p:cTn>
                              </p:par>
                              <p:par>
                                <p:cTn id="8" presetID="10" presetClass="entr" presetSubtype="0" fill="hold" grpId="0" nodeType="withEffect">
                                  <p:stCondLst>
                                    <p:cond delay="500"/>
                                  </p:stCondLst>
                                  <p:childTnLst>
                                    <p:set>
                                      <p:cBhvr>
                                        <p:cTn id="9" dur="1" fill="hold">
                                          <p:stCondLst>
                                            <p:cond delay="0"/>
                                          </p:stCondLst>
                                        </p:cTn>
                                        <p:tgtEl>
                                          <p:spTgt spid="393229"/>
                                        </p:tgtEl>
                                        <p:attrNameLst>
                                          <p:attrName>style.visibility</p:attrName>
                                        </p:attrNameLst>
                                      </p:cBhvr>
                                      <p:to>
                                        <p:strVal val="visible"/>
                                      </p:to>
                                    </p:set>
                                    <p:animEffect transition="in" filter="fade">
                                      <p:cBhvr>
                                        <p:cTn id="10" dur="1000"/>
                                        <p:tgtEl>
                                          <p:spTgt spid="393229"/>
                                        </p:tgtEl>
                                      </p:cBhvr>
                                    </p:animEffect>
                                  </p:childTnLst>
                                </p:cTn>
                              </p:par>
                              <p:par>
                                <p:cTn id="11" presetID="10" presetClass="entr" presetSubtype="0" fill="hold" grpId="0" nodeType="withEffect">
                                  <p:stCondLst>
                                    <p:cond delay="1000"/>
                                  </p:stCondLst>
                                  <p:childTnLst>
                                    <p:set>
                                      <p:cBhvr>
                                        <p:cTn id="12" dur="1" fill="hold">
                                          <p:stCondLst>
                                            <p:cond delay="0"/>
                                          </p:stCondLst>
                                        </p:cTn>
                                        <p:tgtEl>
                                          <p:spTgt spid="393228"/>
                                        </p:tgtEl>
                                        <p:attrNameLst>
                                          <p:attrName>style.visibility</p:attrName>
                                        </p:attrNameLst>
                                      </p:cBhvr>
                                      <p:to>
                                        <p:strVal val="visible"/>
                                      </p:to>
                                    </p:set>
                                    <p:animEffect transition="in" filter="fade">
                                      <p:cBhvr>
                                        <p:cTn id="13" dur="1000"/>
                                        <p:tgtEl>
                                          <p:spTgt spid="393228"/>
                                        </p:tgtEl>
                                      </p:cBhvr>
                                    </p:animEffect>
                                  </p:childTnLst>
                                </p:cTn>
                              </p:par>
                              <p:par>
                                <p:cTn id="14" presetID="10" presetClass="entr" presetSubtype="0" fill="hold" nodeType="withEffect">
                                  <p:stCondLst>
                                    <p:cond delay="1500"/>
                                  </p:stCondLst>
                                  <p:childTnLst>
                                    <p:set>
                                      <p:cBhvr>
                                        <p:cTn id="15" dur="1" fill="hold">
                                          <p:stCondLst>
                                            <p:cond delay="0"/>
                                          </p:stCondLst>
                                        </p:cTn>
                                        <p:tgtEl>
                                          <p:spTgt spid="393231"/>
                                        </p:tgtEl>
                                        <p:attrNameLst>
                                          <p:attrName>style.visibility</p:attrName>
                                        </p:attrNameLst>
                                      </p:cBhvr>
                                      <p:to>
                                        <p:strVal val="visible"/>
                                      </p:to>
                                    </p:set>
                                    <p:animEffect transition="in" filter="fade">
                                      <p:cBhvr>
                                        <p:cTn id="16" dur="500"/>
                                        <p:tgtEl>
                                          <p:spTgt spid="393231"/>
                                        </p:tgtEl>
                                      </p:cBhvr>
                                    </p:animEffect>
                                  </p:childTnLst>
                                </p:cTn>
                              </p:par>
                              <p:par>
                                <p:cTn id="17" presetID="22" presetClass="entr" presetSubtype="4" fill="hold" grpId="0" nodeType="withEffect">
                                  <p:stCondLst>
                                    <p:cond delay="1500"/>
                                  </p:stCondLst>
                                  <p:childTnLst>
                                    <p:set>
                                      <p:cBhvr>
                                        <p:cTn id="18" dur="1" fill="hold">
                                          <p:stCondLst>
                                            <p:cond delay="0"/>
                                          </p:stCondLst>
                                        </p:cTn>
                                        <p:tgtEl>
                                          <p:spTgt spid="393230"/>
                                        </p:tgtEl>
                                        <p:attrNameLst>
                                          <p:attrName>style.visibility</p:attrName>
                                        </p:attrNameLst>
                                      </p:cBhvr>
                                      <p:to>
                                        <p:strVal val="visible"/>
                                      </p:to>
                                    </p:set>
                                    <p:animEffect transition="in" filter="wipe(down)">
                                      <p:cBhvr>
                                        <p:cTn id="19" dur="1000"/>
                                        <p:tgtEl>
                                          <p:spTgt spid="393230"/>
                                        </p:tgtEl>
                                      </p:cBhvr>
                                    </p:animEffect>
                                  </p:childTnLst>
                                </p:cTn>
                              </p:par>
                              <p:par>
                                <p:cTn id="20" presetID="10" presetClass="entr" presetSubtype="0" fill="hold" grpId="0" nodeType="withEffect">
                                  <p:stCondLst>
                                    <p:cond delay="2000"/>
                                  </p:stCondLst>
                                  <p:childTnLst>
                                    <p:set>
                                      <p:cBhvr>
                                        <p:cTn id="21" dur="1" fill="hold">
                                          <p:stCondLst>
                                            <p:cond delay="0"/>
                                          </p:stCondLst>
                                        </p:cTn>
                                        <p:tgtEl>
                                          <p:spTgt spid="393224"/>
                                        </p:tgtEl>
                                        <p:attrNameLst>
                                          <p:attrName>style.visibility</p:attrName>
                                        </p:attrNameLst>
                                      </p:cBhvr>
                                      <p:to>
                                        <p:strVal val="visible"/>
                                      </p:to>
                                    </p:set>
                                    <p:animEffect transition="in" filter="fade">
                                      <p:cBhvr>
                                        <p:cTn id="22" dur="500"/>
                                        <p:tgtEl>
                                          <p:spTgt spid="393224"/>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9323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9324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0"/>
                                        </p:tgtEl>
                                        <p:attrNameLst>
                                          <p:attrName>style.visibility</p:attrName>
                                        </p:attrNameLst>
                                      </p:cBhvr>
                                      <p:to>
                                        <p:strVal val="visible"/>
                                      </p:to>
                                    </p:set>
                                  </p:childTnLst>
                                </p:cTn>
                              </p:par>
                              <p:par>
                                <p:cTn id="31" presetID="22" presetClass="entr" presetSubtype="8" fill="hold" grpId="0" nodeType="withEffect">
                                  <p:stCondLst>
                                    <p:cond delay="0"/>
                                  </p:stCondLst>
                                  <p:childTnLst>
                                    <p:set>
                                      <p:cBhvr>
                                        <p:cTn id="32" dur="1" fill="hold">
                                          <p:stCondLst>
                                            <p:cond delay="0"/>
                                          </p:stCondLst>
                                        </p:cTn>
                                        <p:tgtEl>
                                          <p:spTgt spid="393227"/>
                                        </p:tgtEl>
                                        <p:attrNameLst>
                                          <p:attrName>style.visibility</p:attrName>
                                        </p:attrNameLst>
                                      </p:cBhvr>
                                      <p:to>
                                        <p:strVal val="visible"/>
                                      </p:to>
                                    </p:set>
                                    <p:animEffect transition="in" filter="wipe(left)">
                                      <p:cBhvr>
                                        <p:cTn id="33" dur="1000"/>
                                        <p:tgtEl>
                                          <p:spTgt spid="393227"/>
                                        </p:tgtEl>
                                      </p:cBhvr>
                                    </p:animEffect>
                                  </p:childTnLst>
                                </p:cTn>
                              </p:par>
                              <p:par>
                                <p:cTn id="34" presetID="10" presetClass="entr" presetSubtype="0" fill="hold" grpId="0" nodeType="withEffect">
                                  <p:stCondLst>
                                    <p:cond delay="500"/>
                                  </p:stCondLst>
                                  <p:childTnLst>
                                    <p:set>
                                      <p:cBhvr>
                                        <p:cTn id="35" dur="1" fill="hold">
                                          <p:stCondLst>
                                            <p:cond delay="0"/>
                                          </p:stCondLst>
                                        </p:cTn>
                                        <p:tgtEl>
                                          <p:spTgt spid="393235"/>
                                        </p:tgtEl>
                                        <p:attrNameLst>
                                          <p:attrName>style.visibility</p:attrName>
                                        </p:attrNameLst>
                                      </p:cBhvr>
                                      <p:to>
                                        <p:strVal val="visible"/>
                                      </p:to>
                                    </p:set>
                                    <p:animEffect transition="in" filter="fade">
                                      <p:cBhvr>
                                        <p:cTn id="36" dur="500"/>
                                        <p:tgtEl>
                                          <p:spTgt spid="393235"/>
                                        </p:tgtEl>
                                      </p:cBhvr>
                                    </p:animEffect>
                                  </p:childTnLst>
                                </p:cTn>
                              </p:par>
                              <p:par>
                                <p:cTn id="37" presetID="10" presetClass="entr" presetSubtype="0" fill="hold" grpId="0" nodeType="withEffect">
                                  <p:stCondLst>
                                    <p:cond delay="500"/>
                                  </p:stCondLst>
                                  <p:childTnLst>
                                    <p:set>
                                      <p:cBhvr>
                                        <p:cTn id="38" dur="1" fill="hold">
                                          <p:stCondLst>
                                            <p:cond delay="0"/>
                                          </p:stCondLst>
                                        </p:cTn>
                                        <p:tgtEl>
                                          <p:spTgt spid="393237"/>
                                        </p:tgtEl>
                                        <p:attrNameLst>
                                          <p:attrName>style.visibility</p:attrName>
                                        </p:attrNameLst>
                                      </p:cBhvr>
                                      <p:to>
                                        <p:strVal val="visible"/>
                                      </p:to>
                                    </p:set>
                                    <p:animEffect transition="in" filter="fade">
                                      <p:cBhvr>
                                        <p:cTn id="39" dur="500"/>
                                        <p:tgtEl>
                                          <p:spTgt spid="393237"/>
                                        </p:tgtEl>
                                      </p:cBhvr>
                                    </p:animEffect>
                                  </p:childTnLst>
                                </p:cTn>
                              </p:par>
                              <p:par>
                                <p:cTn id="40" presetID="10" presetClass="entr" presetSubtype="0" fill="hold" nodeType="withEffect">
                                  <p:stCondLst>
                                    <p:cond delay="500"/>
                                  </p:stCondLst>
                                  <p:childTnLst>
                                    <p:set>
                                      <p:cBhvr>
                                        <p:cTn id="41" dur="1" fill="hold">
                                          <p:stCondLst>
                                            <p:cond delay="0"/>
                                          </p:stCondLst>
                                        </p:cTn>
                                        <p:tgtEl>
                                          <p:spTgt spid="3"/>
                                        </p:tgtEl>
                                        <p:attrNameLst>
                                          <p:attrName>style.visibility</p:attrName>
                                        </p:attrNameLst>
                                      </p:cBhvr>
                                      <p:to>
                                        <p:strVal val="visible"/>
                                      </p:to>
                                    </p:set>
                                    <p:animEffect transition="in" filter="fade">
                                      <p:cBhvr>
                                        <p:cTn id="42" dur="500"/>
                                        <p:tgtEl>
                                          <p:spTgt spid="3"/>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93241"/>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93251"/>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9325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93244"/>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42"/>
                                        </p:tgtEl>
                                        <p:attrNameLst>
                                          <p:attrName>style.visibility</p:attrName>
                                        </p:attrNameLst>
                                      </p:cBhvr>
                                      <p:to>
                                        <p:strVal val="visible"/>
                                      </p:to>
                                    </p:set>
                                  </p:childTnLst>
                                </p:cTn>
                              </p:par>
                              <p:par>
                                <p:cTn id="63" presetID="10" presetClass="entr" presetSubtype="0" fill="hold" nodeType="withEffect">
                                  <p:stCondLst>
                                    <p:cond delay="0"/>
                                  </p:stCondLst>
                                  <p:childTnLst>
                                    <p:set>
                                      <p:cBhvr>
                                        <p:cTn id="64" dur="1" fill="hold">
                                          <p:stCondLst>
                                            <p:cond delay="0"/>
                                          </p:stCondLst>
                                        </p:cTn>
                                        <p:tgtEl>
                                          <p:spTgt spid="393253"/>
                                        </p:tgtEl>
                                        <p:attrNameLst>
                                          <p:attrName>style.visibility</p:attrName>
                                        </p:attrNameLst>
                                      </p:cBhvr>
                                      <p:to>
                                        <p:strVal val="visible"/>
                                      </p:to>
                                    </p:set>
                                    <p:animEffect transition="in" filter="fade">
                                      <p:cBhvr>
                                        <p:cTn id="65" dur="1000"/>
                                        <p:tgtEl>
                                          <p:spTgt spid="393253"/>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nodeType="clickEffect">
                                  <p:stCondLst>
                                    <p:cond delay="0"/>
                                  </p:stCondLst>
                                  <p:childTnLst>
                                    <p:set>
                                      <p:cBhvr>
                                        <p:cTn id="69" dur="1" fill="hold">
                                          <p:stCondLst>
                                            <p:cond delay="0"/>
                                          </p:stCondLst>
                                        </p:cTn>
                                        <p:tgtEl>
                                          <p:spTgt spid="393254"/>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393247"/>
                                        </p:tgtEl>
                                        <p:attrNameLst>
                                          <p:attrName>style.visibility</p:attrName>
                                        </p:attrNameLst>
                                      </p:cBhvr>
                                      <p:to>
                                        <p:strVal val="visible"/>
                                      </p:to>
                                    </p:set>
                                  </p:childTnLst>
                                </p:cTn>
                              </p:par>
                              <p:par>
                                <p:cTn id="74" presetID="10" presetClass="entr" presetSubtype="0" fill="hold" nodeType="withEffect">
                                  <p:stCondLst>
                                    <p:cond delay="0"/>
                                  </p:stCondLst>
                                  <p:childTnLst>
                                    <p:set>
                                      <p:cBhvr>
                                        <p:cTn id="75" dur="1" fill="hold">
                                          <p:stCondLst>
                                            <p:cond delay="0"/>
                                          </p:stCondLst>
                                        </p:cTn>
                                        <p:tgtEl>
                                          <p:spTgt spid="393246"/>
                                        </p:tgtEl>
                                        <p:attrNameLst>
                                          <p:attrName>style.visibility</p:attrName>
                                        </p:attrNameLst>
                                      </p:cBhvr>
                                      <p:to>
                                        <p:strVal val="visible"/>
                                      </p:to>
                                    </p:set>
                                    <p:animEffect transition="in" filter="fade">
                                      <p:cBhvr>
                                        <p:cTn id="76" dur="1000"/>
                                        <p:tgtEl>
                                          <p:spTgt spid="393246"/>
                                        </p:tgtEl>
                                      </p:cBhvr>
                                    </p:animEffect>
                                  </p:childTnLst>
                                </p:cTn>
                              </p:par>
                              <p:par>
                                <p:cTn id="77" presetID="9" presetClass="entr" presetSubtype="0" fill="hold" grpId="0" nodeType="withEffect">
                                  <p:stCondLst>
                                    <p:cond delay="1500"/>
                                  </p:stCondLst>
                                  <p:childTnLst>
                                    <p:set>
                                      <p:cBhvr>
                                        <p:cTn id="78" dur="1" fill="hold">
                                          <p:stCondLst>
                                            <p:cond delay="0"/>
                                          </p:stCondLst>
                                        </p:cTn>
                                        <p:tgtEl>
                                          <p:spTgt spid="393248"/>
                                        </p:tgtEl>
                                        <p:attrNameLst>
                                          <p:attrName>style.visibility</p:attrName>
                                        </p:attrNameLst>
                                      </p:cBhvr>
                                      <p:to>
                                        <p:strVal val="visible"/>
                                      </p:to>
                                    </p:set>
                                    <p:animEffect transition="in" filter="dissolve">
                                      <p:cBhvr>
                                        <p:cTn id="79" dur="500"/>
                                        <p:tgtEl>
                                          <p:spTgt spid="3932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3224" grpId="0"/>
      <p:bldP spid="393225" grpId="0" animBg="1"/>
      <p:bldP spid="393227" grpId="0" animBg="1"/>
      <p:bldP spid="393228" grpId="0" animBg="1"/>
      <p:bldP spid="393229" grpId="0" animBg="1"/>
      <p:bldP spid="393230" grpId="0" animBg="1"/>
      <p:bldP spid="393235" grpId="0"/>
      <p:bldP spid="393237" grpId="0" animBg="1"/>
      <p:bldP spid="393238" grpId="0"/>
      <p:bldP spid="393241" grpId="0"/>
      <p:bldP spid="393244" grpId="0"/>
      <p:bldP spid="393248" grpId="0" animBg="1"/>
      <p:bldP spid="393247" grpId="0"/>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3"/>
          <p:cNvSpPr>
            <a:spLocks noGrp="1"/>
          </p:cNvSpPr>
          <p:nvPr>
            <p:ph type="ftr" sz="quarter" idx="10"/>
          </p:nvPr>
        </p:nvSpPr>
        <p:spPr>
          <a:noFill/>
        </p:spPr>
        <p:txBody>
          <a:bodyPr/>
          <a:lstStyle/>
          <a:p>
            <a:r>
              <a:rPr lang="en-ZA" smtClean="0">
                <a:cs typeface="Arial" charset="0"/>
              </a:rPr>
              <a:t>MAGNETIC FORCES</a:t>
            </a:r>
          </a:p>
        </p:txBody>
      </p:sp>
      <p:sp>
        <p:nvSpPr>
          <p:cNvPr id="16386" name="Date Placeholder 4"/>
          <p:cNvSpPr>
            <a:spLocks noGrp="1"/>
          </p:cNvSpPr>
          <p:nvPr>
            <p:ph type="dt" sz="quarter" idx="11"/>
          </p:nvPr>
        </p:nvSpPr>
        <p:spPr>
          <a:noFill/>
        </p:spPr>
        <p:txBody>
          <a:bodyPr/>
          <a:lstStyle/>
          <a:p>
            <a:r>
              <a:rPr lang="en-ZA" smtClean="0">
                <a:cs typeface="Arial" charset="0"/>
              </a:rPr>
              <a:t>PHY1013S</a:t>
            </a:r>
          </a:p>
        </p:txBody>
      </p:sp>
      <p:sp>
        <p:nvSpPr>
          <p:cNvPr id="16387" name="Slide Number Placeholder 5"/>
          <p:cNvSpPr>
            <a:spLocks noGrp="1"/>
          </p:cNvSpPr>
          <p:nvPr>
            <p:ph type="sldNum" sz="quarter" idx="12"/>
          </p:nvPr>
        </p:nvSpPr>
        <p:spPr>
          <a:noFill/>
        </p:spPr>
        <p:txBody>
          <a:bodyPr/>
          <a:lstStyle/>
          <a:p>
            <a:fld id="{79521963-2CAB-49CC-A791-AFAC3633B274}" type="slidenum">
              <a:rPr lang="en-ZA" smtClean="0">
                <a:cs typeface="Arial" charset="0"/>
              </a:rPr>
              <a:pPr/>
              <a:t>2</a:t>
            </a:fld>
            <a:endParaRPr lang="en-ZA" smtClean="0">
              <a:cs typeface="Arial" charset="0"/>
            </a:endParaRPr>
          </a:p>
        </p:txBody>
      </p:sp>
      <p:sp>
        <p:nvSpPr>
          <p:cNvPr id="16388" name="Rectangle 2"/>
          <p:cNvSpPr>
            <a:spLocks noGrp="1" noChangeArrowheads="1"/>
          </p:cNvSpPr>
          <p:nvPr>
            <p:ph type="ctrTitle"/>
          </p:nvPr>
        </p:nvSpPr>
        <p:spPr>
          <a:xfrm>
            <a:off x="685800" y="885825"/>
            <a:ext cx="7772400" cy="625475"/>
          </a:xfrm>
        </p:spPr>
        <p:txBody>
          <a:bodyPr/>
          <a:lstStyle/>
          <a:p>
            <a:pPr eaLnBrk="1" hangingPunct="1"/>
            <a:r>
              <a:rPr lang="en-ZA" smtClean="0"/>
              <a:t>MAGNETIC FORCES</a:t>
            </a:r>
          </a:p>
        </p:txBody>
      </p:sp>
      <p:sp>
        <p:nvSpPr>
          <p:cNvPr id="16389" name="Rectangle 3"/>
          <p:cNvSpPr>
            <a:spLocks noGrp="1" noChangeArrowheads="1"/>
          </p:cNvSpPr>
          <p:nvPr>
            <p:ph type="subTitle" idx="1"/>
          </p:nvPr>
        </p:nvSpPr>
        <p:spPr>
          <a:xfrm>
            <a:off x="161925" y="1735138"/>
            <a:ext cx="8820150" cy="930275"/>
          </a:xfrm>
        </p:spPr>
        <p:txBody>
          <a:bodyPr/>
          <a:lstStyle/>
          <a:p>
            <a:pPr marL="268288" indent="-268288" algn="l" eaLnBrk="1" hangingPunct="1"/>
            <a:r>
              <a:rPr lang="en-ZA" smtClean="0"/>
              <a:t>Learning outcomes:</a:t>
            </a:r>
            <a:br>
              <a:rPr lang="en-ZA" smtClean="0"/>
            </a:br>
            <a:r>
              <a:rPr lang="en-ZA" sz="2400" smtClean="0"/>
              <a:t>At the end of this chapter you should be able to…</a:t>
            </a:r>
          </a:p>
        </p:txBody>
      </p:sp>
      <p:sp>
        <p:nvSpPr>
          <p:cNvPr id="273412" name="Rectangle 4"/>
          <p:cNvSpPr>
            <a:spLocks noChangeArrowheads="1"/>
          </p:cNvSpPr>
          <p:nvPr/>
        </p:nvSpPr>
        <p:spPr bwMode="auto">
          <a:xfrm>
            <a:off x="161925" y="2746375"/>
            <a:ext cx="8820150" cy="3275013"/>
          </a:xfrm>
          <a:prstGeom prst="rect">
            <a:avLst/>
          </a:prstGeom>
          <a:noFill/>
          <a:ln w="9525">
            <a:noFill/>
            <a:miter lim="800000"/>
            <a:headEnd/>
            <a:tailEnd/>
          </a:ln>
        </p:spPr>
        <p:txBody>
          <a:bodyPr lIns="90000" tIns="46800" rIns="90000" bIns="46800">
            <a:spAutoFit/>
          </a:bodyPr>
          <a:lstStyle/>
          <a:p>
            <a:pPr marL="1073150" lvl="2" indent="-355600">
              <a:lnSpc>
                <a:spcPct val="110000"/>
              </a:lnSpc>
              <a:buFontTx/>
              <a:buBlip>
                <a:blip r:embed="rId3"/>
              </a:buBlip>
            </a:pPr>
            <a:r>
              <a:rPr lang="en-ZA" sz="2200">
                <a:solidFill>
                  <a:srgbClr val="000066"/>
                </a:solidFill>
              </a:rPr>
              <a:t>Describe the motion of charged particles in magnetic fields.</a:t>
            </a:r>
          </a:p>
          <a:p>
            <a:pPr marL="1073150" lvl="2" indent="-355600">
              <a:lnSpc>
                <a:spcPct val="110000"/>
              </a:lnSpc>
              <a:buFontTx/>
              <a:buBlip>
                <a:blip r:embed="rId3"/>
              </a:buBlip>
            </a:pPr>
            <a:endParaRPr lang="en-ZA" sz="1200">
              <a:solidFill>
                <a:srgbClr val="000066"/>
              </a:solidFill>
            </a:endParaRPr>
          </a:p>
          <a:p>
            <a:pPr marL="1073150" lvl="2" indent="-355600">
              <a:lnSpc>
                <a:spcPct val="110000"/>
              </a:lnSpc>
              <a:buFontTx/>
              <a:buBlip>
                <a:blip r:embed="rId3"/>
              </a:buBlip>
            </a:pPr>
            <a:r>
              <a:rPr lang="en-ZA" sz="2200">
                <a:solidFill>
                  <a:srgbClr val="000066"/>
                </a:solidFill>
              </a:rPr>
              <a:t>Calculate the forces and torques exerted on moving charges and current-carrying wires and loops.</a:t>
            </a:r>
          </a:p>
          <a:p>
            <a:pPr marL="1073150" lvl="2" indent="-355600">
              <a:lnSpc>
                <a:spcPct val="110000"/>
              </a:lnSpc>
              <a:buFontTx/>
              <a:buBlip>
                <a:blip r:embed="rId3"/>
              </a:buBlip>
            </a:pPr>
            <a:endParaRPr lang="en-ZA" sz="1200">
              <a:solidFill>
                <a:srgbClr val="000066"/>
              </a:solidFill>
            </a:endParaRPr>
          </a:p>
          <a:p>
            <a:pPr marL="1073150" lvl="2" indent="-355600">
              <a:lnSpc>
                <a:spcPct val="110000"/>
              </a:lnSpc>
              <a:buFontTx/>
              <a:buBlip>
                <a:blip r:embed="rId3"/>
              </a:buBlip>
            </a:pPr>
            <a:r>
              <a:rPr lang="en-ZA" sz="2200">
                <a:solidFill>
                  <a:srgbClr val="000066"/>
                </a:solidFill>
              </a:rPr>
              <a:t>Determine the energy necessary to rotate a magnetic dipole in a uniform magne</a:t>
            </a:r>
            <a:r>
              <a:rPr lang="en-ZA" altLang="moh-CA" sz="2200">
                <a:solidFill>
                  <a:srgbClr val="000066"/>
                </a:solidFill>
              </a:rPr>
              <a:t>t</a:t>
            </a:r>
            <a:r>
              <a:rPr lang="en-ZA" sz="2200">
                <a:solidFill>
                  <a:srgbClr val="000066"/>
                </a:solidFill>
              </a:rPr>
              <a:t>ic field.  </a:t>
            </a:r>
          </a:p>
          <a:p>
            <a:pPr marL="1073150" lvl="2" indent="-355600">
              <a:lnSpc>
                <a:spcPct val="110000"/>
              </a:lnSpc>
              <a:buFontTx/>
              <a:buBlip>
                <a:blip r:embed="rId3"/>
              </a:buBlip>
            </a:pPr>
            <a:endParaRPr lang="en-ZA" sz="1200">
              <a:solidFill>
                <a:srgbClr val="000066"/>
              </a:solidFill>
            </a:endParaRPr>
          </a:p>
          <a:p>
            <a:pPr marL="1073150" lvl="2" indent="-355600">
              <a:lnSpc>
                <a:spcPct val="110000"/>
              </a:lnSpc>
              <a:buFontTx/>
              <a:buBlip>
                <a:blip r:embed="rId3"/>
              </a:buBlip>
            </a:pPr>
            <a:r>
              <a:rPr lang="en-ZA" sz="2200">
                <a:solidFill>
                  <a:srgbClr val="000066"/>
                </a:solidFill>
              </a:rPr>
              <a:t>Describe the magnetic properties of materials.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34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341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341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341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303" name="Footer Placeholder 3"/>
          <p:cNvSpPr>
            <a:spLocks noGrp="1"/>
          </p:cNvSpPr>
          <p:nvPr>
            <p:ph type="ftr" sz="quarter" idx="10"/>
          </p:nvPr>
        </p:nvSpPr>
        <p:spPr>
          <a:noFill/>
        </p:spPr>
        <p:txBody>
          <a:bodyPr/>
          <a:lstStyle/>
          <a:p>
            <a:r>
              <a:rPr lang="en-ZA" smtClean="0">
                <a:cs typeface="Arial" charset="0"/>
              </a:rPr>
              <a:t>MAGNETIC FORCES</a:t>
            </a:r>
          </a:p>
        </p:txBody>
      </p:sp>
      <p:sp>
        <p:nvSpPr>
          <p:cNvPr id="395304" name="Date Placeholder 4"/>
          <p:cNvSpPr>
            <a:spLocks noGrp="1"/>
          </p:cNvSpPr>
          <p:nvPr>
            <p:ph type="dt" sz="quarter" idx="11"/>
          </p:nvPr>
        </p:nvSpPr>
        <p:spPr>
          <a:noFill/>
        </p:spPr>
        <p:txBody>
          <a:bodyPr/>
          <a:lstStyle/>
          <a:p>
            <a:r>
              <a:rPr lang="en-ZA" smtClean="0">
                <a:cs typeface="Arial" charset="0"/>
              </a:rPr>
              <a:t>PHY1013S</a:t>
            </a:r>
          </a:p>
        </p:txBody>
      </p:sp>
      <p:sp>
        <p:nvSpPr>
          <p:cNvPr id="395305" name="Slide Number Placeholder 5"/>
          <p:cNvSpPr>
            <a:spLocks noGrp="1"/>
          </p:cNvSpPr>
          <p:nvPr>
            <p:ph type="sldNum" sz="quarter" idx="12"/>
          </p:nvPr>
        </p:nvSpPr>
        <p:spPr>
          <a:noFill/>
        </p:spPr>
        <p:txBody>
          <a:bodyPr/>
          <a:lstStyle/>
          <a:p>
            <a:fld id="{6834BC54-C48C-42E3-A78F-CF218A85E4C2}" type="slidenum">
              <a:rPr lang="en-ZA" smtClean="0">
                <a:cs typeface="Arial" charset="0"/>
              </a:rPr>
              <a:pPr/>
              <a:t>20</a:t>
            </a:fld>
            <a:endParaRPr lang="en-ZA" smtClean="0">
              <a:cs typeface="Arial" charset="0"/>
            </a:endParaRPr>
          </a:p>
        </p:txBody>
      </p:sp>
      <p:sp>
        <p:nvSpPr>
          <p:cNvPr id="395306" name="Rectangle 35"/>
          <p:cNvSpPr>
            <a:spLocks noChangeArrowheads="1"/>
          </p:cNvSpPr>
          <p:nvPr/>
        </p:nvSpPr>
        <p:spPr bwMode="auto">
          <a:xfrm>
            <a:off x="179388" y="2811463"/>
            <a:ext cx="8774112" cy="493712"/>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Notes:</a:t>
            </a:r>
            <a:endParaRPr lang="en-ZA">
              <a:solidFill>
                <a:srgbClr val="FF0000"/>
              </a:solidFill>
            </a:endParaRPr>
          </a:p>
        </p:txBody>
      </p:sp>
      <p:sp>
        <p:nvSpPr>
          <p:cNvPr id="395298" name="Rectangle 34"/>
          <p:cNvSpPr>
            <a:spLocks noChangeArrowheads="1"/>
          </p:cNvSpPr>
          <p:nvPr/>
        </p:nvSpPr>
        <p:spPr bwMode="auto">
          <a:xfrm>
            <a:off x="1112838" y="2844800"/>
            <a:ext cx="7899400" cy="3344635"/>
          </a:xfrm>
          <a:prstGeom prst="rect">
            <a:avLst/>
          </a:prstGeom>
          <a:noFill/>
          <a:ln w="9525">
            <a:noFill/>
            <a:miter lim="800000"/>
            <a:headEnd/>
            <a:tailEnd/>
          </a:ln>
        </p:spPr>
        <p:txBody>
          <a:bodyPr lIns="90000" tIns="46800" rIns="90000" bIns="46800">
            <a:spAutoFit/>
          </a:bodyPr>
          <a:lstStyle/>
          <a:p>
            <a:pPr marL="717550" lvl="2" indent="-358775">
              <a:lnSpc>
                <a:spcPct val="110000"/>
              </a:lnSpc>
              <a:buFontTx/>
              <a:buBlip>
                <a:blip r:embed="rId4"/>
              </a:buBlip>
            </a:pPr>
            <a:r>
              <a:rPr lang="en-ZA" sz="2200" dirty="0">
                <a:solidFill>
                  <a:srgbClr val="000066"/>
                </a:solidFill>
              </a:rPr>
              <a:t>(    is defined as a vector of </a:t>
            </a:r>
            <a:br>
              <a:rPr lang="en-ZA" sz="2200" dirty="0">
                <a:solidFill>
                  <a:srgbClr val="000066"/>
                </a:solidFill>
              </a:rPr>
            </a:br>
            <a:r>
              <a:rPr lang="en-ZA" sz="2200" dirty="0" smtClean="0">
                <a:solidFill>
                  <a:srgbClr val="000066"/>
                </a:solidFill>
              </a:rPr>
              <a:t>length    </a:t>
            </a:r>
            <a:r>
              <a:rPr lang="en-ZA" sz="2200" dirty="0">
                <a:solidFill>
                  <a:srgbClr val="000066"/>
                </a:solidFill>
              </a:rPr>
              <a:t>in the direction of </a:t>
            </a:r>
            <a:r>
              <a:rPr lang="en-ZA" sz="2200" b="1" i="1" dirty="0">
                <a:solidFill>
                  <a:srgbClr val="000066"/>
                </a:solidFill>
                <a:latin typeface="Times New Roman" pitchFamily="18" charset="0"/>
              </a:rPr>
              <a:t>I</a:t>
            </a:r>
            <a:r>
              <a:rPr lang="en-ZA" sz="2200" dirty="0">
                <a:solidFill>
                  <a:srgbClr val="000066"/>
                </a:solidFill>
              </a:rPr>
              <a:t>). </a:t>
            </a:r>
            <a:endParaRPr lang="en-ZA" sz="2200" b="1" dirty="0">
              <a:solidFill>
                <a:srgbClr val="000066"/>
              </a:solidFill>
              <a:latin typeface="Times New Roman" pitchFamily="18" charset="0"/>
              <a:sym typeface="Symbol" pitchFamily="18" charset="2"/>
            </a:endParaRPr>
          </a:p>
          <a:p>
            <a:pPr marL="179388" lvl="1">
              <a:lnSpc>
                <a:spcPct val="110000"/>
              </a:lnSpc>
              <a:buFont typeface="Arial" charset="0"/>
              <a:buNone/>
            </a:pPr>
            <a:endParaRPr lang="en-ZA" sz="1000" dirty="0">
              <a:solidFill>
                <a:srgbClr val="000066"/>
              </a:solidFill>
            </a:endParaRPr>
          </a:p>
          <a:p>
            <a:pPr marL="717550" lvl="2" indent="-358775">
              <a:lnSpc>
                <a:spcPct val="110000"/>
              </a:lnSpc>
              <a:buFontTx/>
              <a:buBlip>
                <a:blip r:embed="rId4"/>
              </a:buBlip>
            </a:pPr>
            <a:r>
              <a:rPr lang="en-ZA" sz="2200" dirty="0">
                <a:solidFill>
                  <a:srgbClr val="000066"/>
                </a:solidFill>
              </a:rPr>
              <a:t>The direction of           is given by the RH rule.</a:t>
            </a:r>
          </a:p>
          <a:p>
            <a:pPr marL="179388" lvl="1">
              <a:lnSpc>
                <a:spcPct val="110000"/>
              </a:lnSpc>
              <a:buFont typeface="Arial" charset="0"/>
              <a:buNone/>
            </a:pPr>
            <a:endParaRPr lang="en-ZA" sz="1000" dirty="0">
              <a:solidFill>
                <a:srgbClr val="000066"/>
              </a:solidFill>
            </a:endParaRPr>
          </a:p>
          <a:p>
            <a:pPr marL="717550" lvl="2" indent="-358775">
              <a:lnSpc>
                <a:spcPct val="110000"/>
              </a:lnSpc>
              <a:buFontTx/>
              <a:buBlip>
                <a:blip r:embed="rId4"/>
              </a:buBlip>
            </a:pPr>
            <a:r>
              <a:rPr lang="en-ZA" sz="2200" dirty="0">
                <a:solidFill>
                  <a:srgbClr val="000066"/>
                </a:solidFill>
              </a:rPr>
              <a:t>For </a:t>
            </a:r>
            <a:r>
              <a:rPr lang="en-ZA" sz="2200" b="1" i="1" dirty="0">
                <a:solidFill>
                  <a:srgbClr val="000066"/>
                </a:solidFill>
                <a:latin typeface="Times New Roman" pitchFamily="18" charset="0"/>
                <a:sym typeface="Symbol" pitchFamily="18" charset="2"/>
              </a:rPr>
              <a:t> </a:t>
            </a:r>
            <a:r>
              <a:rPr lang="en-ZA" sz="2200" b="1" dirty="0">
                <a:solidFill>
                  <a:srgbClr val="000066"/>
                </a:solidFill>
                <a:latin typeface="Times New Roman" pitchFamily="18" charset="0"/>
              </a:rPr>
              <a:t>= 0</a:t>
            </a:r>
            <a:r>
              <a:rPr lang="en-US" sz="2200" b="1" dirty="0">
                <a:solidFill>
                  <a:srgbClr val="000066"/>
                </a:solidFill>
                <a:latin typeface="Times New Roman" pitchFamily="18" charset="0"/>
                <a:cs typeface="Times New Roman" pitchFamily="18" charset="0"/>
              </a:rPr>
              <a:t>°</a:t>
            </a:r>
            <a:r>
              <a:rPr lang="en-ZA" sz="2200" b="1" dirty="0">
                <a:solidFill>
                  <a:srgbClr val="000066"/>
                </a:solidFill>
                <a:latin typeface="Times New Roman" pitchFamily="18" charset="0"/>
              </a:rPr>
              <a:t>  </a:t>
            </a:r>
            <a:r>
              <a:rPr lang="en-ZA" sz="2200" dirty="0">
                <a:solidFill>
                  <a:srgbClr val="000066"/>
                </a:solidFill>
              </a:rPr>
              <a:t>or </a:t>
            </a:r>
            <a:r>
              <a:rPr lang="en-ZA" sz="2200" b="1" i="1" dirty="0">
                <a:solidFill>
                  <a:srgbClr val="000066"/>
                </a:solidFill>
                <a:latin typeface="Times New Roman" pitchFamily="18" charset="0"/>
                <a:sym typeface="Symbol" pitchFamily="18" charset="2"/>
              </a:rPr>
              <a:t> </a:t>
            </a:r>
            <a:r>
              <a:rPr lang="en-ZA" sz="2200" b="1" dirty="0">
                <a:solidFill>
                  <a:srgbClr val="000066"/>
                </a:solidFill>
                <a:latin typeface="Times New Roman" pitchFamily="18" charset="0"/>
              </a:rPr>
              <a:t>= 180</a:t>
            </a:r>
            <a:r>
              <a:rPr lang="en-US" sz="2200" b="1" dirty="0">
                <a:solidFill>
                  <a:srgbClr val="000066"/>
                </a:solidFill>
                <a:latin typeface="Times New Roman" pitchFamily="18" charset="0"/>
                <a:cs typeface="Times New Roman" pitchFamily="18" charset="0"/>
              </a:rPr>
              <a:t>°</a:t>
            </a:r>
            <a:r>
              <a:rPr lang="en-US" sz="2200" b="1" dirty="0">
                <a:solidFill>
                  <a:srgbClr val="000066"/>
                </a:solidFill>
                <a:cs typeface="Times New Roman" pitchFamily="18" charset="0"/>
              </a:rPr>
              <a:t>,</a:t>
            </a:r>
            <a:r>
              <a:rPr lang="en-US" sz="2200" b="1" dirty="0">
                <a:solidFill>
                  <a:srgbClr val="000066"/>
                </a:solidFill>
                <a:latin typeface="Times New Roman" pitchFamily="18" charset="0"/>
                <a:cs typeface="Times New Roman" pitchFamily="18" charset="0"/>
              </a:rPr>
              <a:t> </a:t>
            </a:r>
            <a:r>
              <a:rPr lang="en-ZA" sz="2200" b="1" i="1" dirty="0" err="1">
                <a:solidFill>
                  <a:srgbClr val="000066"/>
                </a:solidFill>
                <a:latin typeface="Times New Roman" pitchFamily="18" charset="0"/>
              </a:rPr>
              <a:t>F</a:t>
            </a:r>
            <a:r>
              <a:rPr lang="en-ZA" sz="2200" b="1" baseline="-25000" dirty="0" err="1">
                <a:solidFill>
                  <a:srgbClr val="000066"/>
                </a:solidFill>
                <a:latin typeface="Times New Roman" pitchFamily="18" charset="0"/>
              </a:rPr>
              <a:t>mag</a:t>
            </a:r>
            <a:r>
              <a:rPr lang="en-ZA" sz="2200" dirty="0">
                <a:solidFill>
                  <a:srgbClr val="000066"/>
                </a:solidFill>
              </a:rPr>
              <a:t> </a:t>
            </a:r>
            <a:r>
              <a:rPr lang="en-ZA" sz="2200" b="1" dirty="0">
                <a:solidFill>
                  <a:srgbClr val="000066"/>
                </a:solidFill>
                <a:latin typeface="Times New Roman" pitchFamily="18" charset="0"/>
              </a:rPr>
              <a:t>= 0</a:t>
            </a:r>
            <a:r>
              <a:rPr lang="en-ZA" sz="2200" dirty="0">
                <a:solidFill>
                  <a:srgbClr val="000066"/>
                </a:solidFill>
              </a:rPr>
              <a:t>.</a:t>
            </a:r>
            <a:br>
              <a:rPr lang="en-ZA" sz="2200" dirty="0">
                <a:solidFill>
                  <a:srgbClr val="000066"/>
                </a:solidFill>
              </a:rPr>
            </a:br>
            <a:r>
              <a:rPr lang="en-ZA" sz="800" b="1" dirty="0">
                <a:solidFill>
                  <a:srgbClr val="000066"/>
                </a:solidFill>
                <a:latin typeface="Times New Roman" pitchFamily="18" charset="0"/>
              </a:rPr>
              <a:t/>
            </a:r>
            <a:br>
              <a:rPr lang="en-ZA" sz="800" b="1" dirty="0">
                <a:solidFill>
                  <a:srgbClr val="000066"/>
                </a:solidFill>
                <a:latin typeface="Times New Roman" pitchFamily="18" charset="0"/>
              </a:rPr>
            </a:br>
            <a:r>
              <a:rPr lang="en-ZA" sz="2200" dirty="0">
                <a:solidFill>
                  <a:srgbClr val="000066"/>
                </a:solidFill>
              </a:rPr>
              <a:t>For </a:t>
            </a:r>
            <a:r>
              <a:rPr lang="en-ZA" sz="2200" b="1" i="1" dirty="0">
                <a:solidFill>
                  <a:srgbClr val="000066"/>
                </a:solidFill>
                <a:latin typeface="Times New Roman" pitchFamily="18" charset="0"/>
                <a:sym typeface="Symbol" pitchFamily="18" charset="2"/>
              </a:rPr>
              <a:t> </a:t>
            </a:r>
            <a:r>
              <a:rPr lang="en-ZA" sz="2200" b="1" dirty="0">
                <a:solidFill>
                  <a:srgbClr val="000066"/>
                </a:solidFill>
                <a:latin typeface="Times New Roman" pitchFamily="18" charset="0"/>
              </a:rPr>
              <a:t>= 90</a:t>
            </a:r>
            <a:r>
              <a:rPr lang="en-US" sz="2200" b="1" dirty="0">
                <a:solidFill>
                  <a:srgbClr val="000066"/>
                </a:solidFill>
                <a:latin typeface="Times New Roman" pitchFamily="18" charset="0"/>
                <a:cs typeface="Times New Roman" pitchFamily="18" charset="0"/>
              </a:rPr>
              <a:t>°</a:t>
            </a:r>
            <a:r>
              <a:rPr lang="en-US" sz="2200" b="1" dirty="0">
                <a:solidFill>
                  <a:srgbClr val="000066"/>
                </a:solidFill>
                <a:cs typeface="Times New Roman" pitchFamily="18" charset="0"/>
              </a:rPr>
              <a:t>,</a:t>
            </a:r>
            <a:r>
              <a:rPr lang="en-US" sz="2200" b="1" dirty="0">
                <a:solidFill>
                  <a:srgbClr val="000066"/>
                </a:solidFill>
                <a:latin typeface="Times New Roman" pitchFamily="18" charset="0"/>
                <a:cs typeface="Times New Roman" pitchFamily="18" charset="0"/>
              </a:rPr>
              <a:t> </a:t>
            </a:r>
            <a:r>
              <a:rPr lang="en-ZA" sz="2200" b="1" i="1" dirty="0" err="1">
                <a:solidFill>
                  <a:srgbClr val="000066"/>
                </a:solidFill>
                <a:latin typeface="Times New Roman" pitchFamily="18" charset="0"/>
              </a:rPr>
              <a:t>F</a:t>
            </a:r>
            <a:r>
              <a:rPr lang="en-ZA" sz="2200" b="1" baseline="-25000" dirty="0" err="1">
                <a:solidFill>
                  <a:srgbClr val="000066"/>
                </a:solidFill>
                <a:latin typeface="Times New Roman" pitchFamily="18" charset="0"/>
              </a:rPr>
              <a:t>mag</a:t>
            </a:r>
            <a:r>
              <a:rPr lang="en-ZA" sz="2200" dirty="0">
                <a:solidFill>
                  <a:srgbClr val="000066"/>
                </a:solidFill>
              </a:rPr>
              <a:t> is a maximum:  </a:t>
            </a:r>
            <a:r>
              <a:rPr lang="en-ZA" sz="2200" b="1" i="1" dirty="0" err="1">
                <a:solidFill>
                  <a:srgbClr val="000066"/>
                </a:solidFill>
                <a:latin typeface="Times New Roman" pitchFamily="18" charset="0"/>
              </a:rPr>
              <a:t>F</a:t>
            </a:r>
            <a:r>
              <a:rPr lang="en-ZA" sz="2200" b="1" baseline="-25000" dirty="0" err="1">
                <a:solidFill>
                  <a:srgbClr val="000066"/>
                </a:solidFill>
                <a:latin typeface="Times New Roman" pitchFamily="18" charset="0"/>
              </a:rPr>
              <a:t>mag</a:t>
            </a:r>
            <a:r>
              <a:rPr lang="en-ZA" sz="2200" dirty="0">
                <a:solidFill>
                  <a:srgbClr val="000066"/>
                </a:solidFill>
              </a:rPr>
              <a:t> </a:t>
            </a:r>
            <a:r>
              <a:rPr lang="en-ZA" sz="2200" b="1" dirty="0">
                <a:solidFill>
                  <a:srgbClr val="000066"/>
                </a:solidFill>
                <a:latin typeface="Times New Roman" pitchFamily="18" charset="0"/>
              </a:rPr>
              <a:t>= </a:t>
            </a:r>
            <a:r>
              <a:rPr lang="en-ZA" sz="2200" b="1" i="1" dirty="0" smtClean="0">
                <a:solidFill>
                  <a:srgbClr val="000066"/>
                </a:solidFill>
                <a:latin typeface="Times New Roman" pitchFamily="18" charset="0"/>
              </a:rPr>
              <a:t>I  </a:t>
            </a:r>
            <a:r>
              <a:rPr lang="en-ZA" sz="2200" b="1" i="1" dirty="0" smtClean="0">
                <a:solidFill>
                  <a:srgbClr val="000066"/>
                </a:solidFill>
                <a:latin typeface="Times New Roman" pitchFamily="18" charset="0"/>
                <a:sym typeface="Symbol" pitchFamily="18" charset="2"/>
              </a:rPr>
              <a:t>B</a:t>
            </a:r>
            <a:r>
              <a:rPr lang="en-ZA" sz="2200" dirty="0">
                <a:solidFill>
                  <a:srgbClr val="000066"/>
                </a:solidFill>
              </a:rPr>
              <a:t>.</a:t>
            </a:r>
          </a:p>
          <a:p>
            <a:pPr marL="179388" lvl="1">
              <a:lnSpc>
                <a:spcPct val="110000"/>
              </a:lnSpc>
              <a:buFont typeface="Arial" charset="0"/>
              <a:buNone/>
            </a:pPr>
            <a:endParaRPr lang="en-ZA" sz="1000" dirty="0">
              <a:solidFill>
                <a:srgbClr val="000066"/>
              </a:solidFill>
            </a:endParaRPr>
          </a:p>
          <a:p>
            <a:pPr marL="717550" lvl="2" indent="-358775">
              <a:lnSpc>
                <a:spcPct val="110000"/>
              </a:lnSpc>
              <a:buFontTx/>
              <a:buBlip>
                <a:blip r:embed="rId4"/>
              </a:buBlip>
            </a:pPr>
            <a:r>
              <a:rPr lang="en-ZA" sz="2200" dirty="0">
                <a:solidFill>
                  <a:srgbClr val="000066"/>
                </a:solidFill>
              </a:rPr>
              <a:t>For a curved wire, we integrate                           </a:t>
            </a:r>
            <a:br>
              <a:rPr lang="en-ZA" sz="2200" dirty="0">
                <a:solidFill>
                  <a:srgbClr val="000066"/>
                </a:solidFill>
              </a:rPr>
            </a:br>
            <a:r>
              <a:rPr lang="en-ZA" sz="2200" dirty="0">
                <a:solidFill>
                  <a:srgbClr val="000066"/>
                </a:solidFill>
              </a:rPr>
              <a:t>over many infinitesimal straight line segments.</a:t>
            </a:r>
          </a:p>
        </p:txBody>
      </p:sp>
      <p:sp>
        <p:nvSpPr>
          <p:cNvPr id="395308" name="Rectangle 6"/>
          <p:cNvSpPr>
            <a:spLocks noGrp="1" noChangeArrowheads="1"/>
          </p:cNvSpPr>
          <p:nvPr>
            <p:ph type="title"/>
          </p:nvPr>
        </p:nvSpPr>
        <p:spPr>
          <a:xfrm>
            <a:off x="455613" y="554038"/>
            <a:ext cx="8231187" cy="1066800"/>
          </a:xfrm>
        </p:spPr>
        <p:txBody>
          <a:bodyPr>
            <a:spAutoFit/>
          </a:bodyPr>
          <a:lstStyle/>
          <a:p>
            <a:pPr eaLnBrk="1" hangingPunct="1"/>
            <a:r>
              <a:rPr lang="en-ZA" smtClean="0"/>
              <a:t>MAGNETIC FORCES ON </a:t>
            </a:r>
            <a:br>
              <a:rPr lang="en-ZA" smtClean="0"/>
            </a:br>
            <a:r>
              <a:rPr lang="en-ZA" smtClean="0"/>
              <a:t>CURRENT-CARRYING WIRES</a:t>
            </a:r>
          </a:p>
        </p:txBody>
      </p:sp>
      <p:grpSp>
        <p:nvGrpSpPr>
          <p:cNvPr id="395309" name="Group 39"/>
          <p:cNvGrpSpPr>
            <a:grpSpLocks/>
          </p:cNvGrpSpPr>
          <p:nvPr/>
        </p:nvGrpSpPr>
        <p:grpSpPr bwMode="auto">
          <a:xfrm>
            <a:off x="6562725" y="1838325"/>
            <a:ext cx="1995488" cy="1568450"/>
            <a:chOff x="4134" y="1158"/>
            <a:chExt cx="1257" cy="988"/>
          </a:xfrm>
        </p:grpSpPr>
        <p:grpSp>
          <p:nvGrpSpPr>
            <p:cNvPr id="395313" name="Group 2"/>
            <p:cNvGrpSpPr>
              <a:grpSpLocks/>
            </p:cNvGrpSpPr>
            <p:nvPr/>
          </p:nvGrpSpPr>
          <p:grpSpPr bwMode="auto">
            <a:xfrm>
              <a:off x="4134" y="1904"/>
              <a:ext cx="938" cy="200"/>
              <a:chOff x="4378" y="1692"/>
              <a:chExt cx="938" cy="200"/>
            </a:xfrm>
          </p:grpSpPr>
          <p:sp>
            <p:nvSpPr>
              <p:cNvPr id="395324" name="AutoShape 3"/>
              <p:cNvSpPr>
                <a:spLocks noChangeArrowheads="1"/>
              </p:cNvSpPr>
              <p:nvPr/>
            </p:nvSpPr>
            <p:spPr bwMode="auto">
              <a:xfrm rot="6480020" flipH="1">
                <a:off x="4801" y="1269"/>
                <a:ext cx="91" cy="938"/>
              </a:xfrm>
              <a:prstGeom prst="can">
                <a:avLst>
                  <a:gd name="adj" fmla="val 52254"/>
                </a:avLst>
              </a:prstGeom>
              <a:gradFill rotWithShape="1">
                <a:gsLst>
                  <a:gs pos="0">
                    <a:srgbClr val="FF9632"/>
                  </a:gs>
                  <a:gs pos="50000">
                    <a:srgbClr val="FFEBD8"/>
                  </a:gs>
                  <a:gs pos="100000">
                    <a:srgbClr val="FF9632"/>
                  </a:gs>
                </a:gsLst>
                <a:lin ang="0" scaled="1"/>
              </a:gradFill>
              <a:ln w="6350">
                <a:solidFill>
                  <a:srgbClr val="000000"/>
                </a:solidFill>
                <a:round/>
                <a:headEnd/>
                <a:tailEnd type="none" w="lg" len="lg"/>
              </a:ln>
            </p:spPr>
            <p:txBody>
              <a:bodyPr/>
              <a:lstStyle/>
              <a:p>
                <a:pPr>
                  <a:lnSpc>
                    <a:spcPct val="110000"/>
                  </a:lnSpc>
                </a:pPr>
                <a:endParaRPr lang="en-GB"/>
              </a:p>
            </p:txBody>
          </p:sp>
          <p:sp>
            <p:nvSpPr>
              <p:cNvPr id="395325" name="AutoShape 4"/>
              <p:cNvSpPr>
                <a:spLocks noChangeArrowheads="1"/>
              </p:cNvSpPr>
              <p:nvPr/>
            </p:nvSpPr>
            <p:spPr bwMode="auto">
              <a:xfrm rot="6480020" flipH="1">
                <a:off x="4901" y="1617"/>
                <a:ext cx="91" cy="305"/>
              </a:xfrm>
              <a:prstGeom prst="can">
                <a:avLst>
                  <a:gd name="adj" fmla="val 52137"/>
                </a:avLst>
              </a:prstGeom>
              <a:gradFill rotWithShape="1">
                <a:gsLst>
                  <a:gs pos="0">
                    <a:srgbClr val="FF7D07"/>
                  </a:gs>
                  <a:gs pos="50000">
                    <a:srgbClr val="FFCEA1"/>
                  </a:gs>
                  <a:gs pos="100000">
                    <a:srgbClr val="FF7D07"/>
                  </a:gs>
                </a:gsLst>
                <a:lin ang="0" scaled="1"/>
              </a:gradFill>
              <a:ln w="6350">
                <a:solidFill>
                  <a:srgbClr val="000000"/>
                </a:solidFill>
                <a:round/>
                <a:headEnd/>
                <a:tailEnd type="none" w="lg" len="lg"/>
              </a:ln>
            </p:spPr>
            <p:txBody>
              <a:bodyPr/>
              <a:lstStyle/>
              <a:p>
                <a:pPr>
                  <a:lnSpc>
                    <a:spcPct val="110000"/>
                  </a:lnSpc>
                </a:pPr>
                <a:endParaRPr lang="en-GB"/>
              </a:p>
            </p:txBody>
          </p:sp>
          <p:sp>
            <p:nvSpPr>
              <p:cNvPr id="395326" name="Oval 5"/>
              <p:cNvSpPr>
                <a:spLocks noChangeArrowheads="1"/>
              </p:cNvSpPr>
              <p:nvPr/>
            </p:nvSpPr>
            <p:spPr bwMode="auto">
              <a:xfrm rot="874625">
                <a:off x="5260" y="1860"/>
                <a:ext cx="23" cy="32"/>
              </a:xfrm>
              <a:prstGeom prst="ellipse">
                <a:avLst/>
              </a:prstGeom>
              <a:solidFill>
                <a:srgbClr val="800080"/>
              </a:solidFill>
              <a:ln w="19050" algn="ctr">
                <a:noFill/>
                <a:round/>
                <a:headEnd/>
                <a:tailEnd type="none" w="lg" len="lg"/>
              </a:ln>
            </p:spPr>
            <p:txBody>
              <a:bodyPr/>
              <a:lstStyle/>
              <a:p>
                <a:pPr>
                  <a:lnSpc>
                    <a:spcPct val="110000"/>
                  </a:lnSpc>
                </a:pPr>
                <a:endParaRPr lang="en-GB"/>
              </a:p>
            </p:txBody>
          </p:sp>
        </p:grpSp>
        <p:sp>
          <p:nvSpPr>
            <p:cNvPr id="395314" name="Text Box 8"/>
            <p:cNvSpPr txBox="1">
              <a:spLocks noChangeArrowheads="1"/>
            </p:cNvSpPr>
            <p:nvPr/>
          </p:nvSpPr>
          <p:spPr bwMode="auto">
            <a:xfrm>
              <a:off x="4439" y="1655"/>
              <a:ext cx="162" cy="214"/>
            </a:xfrm>
            <a:prstGeom prst="rect">
              <a:avLst/>
            </a:prstGeom>
            <a:noFill/>
            <a:ln w="9525">
              <a:noFill/>
              <a:miter lim="800000"/>
              <a:headEnd/>
              <a:tailEnd/>
            </a:ln>
          </p:spPr>
          <p:txBody>
            <a:bodyPr lIns="0" tIns="0" rIns="0" bIns="0"/>
            <a:lstStyle/>
            <a:p>
              <a:pPr>
                <a:lnSpc>
                  <a:spcPct val="110000"/>
                </a:lnSpc>
              </a:pPr>
              <a:r>
                <a:rPr lang="en-US" altLang="ko-KR" sz="2000" b="1" i="1">
                  <a:solidFill>
                    <a:srgbClr val="000066"/>
                  </a:solidFill>
                  <a:latin typeface="Times New Roman" pitchFamily="18" charset="0"/>
                  <a:ea typeface="굴림" pitchFamily="34" charset="-127"/>
                  <a:sym typeface="Symbol" pitchFamily="18" charset="2"/>
                </a:rPr>
                <a:t></a:t>
              </a:r>
              <a:endParaRPr lang="en-US" sz="2000" b="1">
                <a:solidFill>
                  <a:srgbClr val="000066"/>
                </a:solidFill>
                <a:sym typeface="Symbol" pitchFamily="18" charset="2"/>
              </a:endParaRPr>
            </a:p>
          </p:txBody>
        </p:sp>
        <p:sp>
          <p:nvSpPr>
            <p:cNvPr id="395315" name="Line 9"/>
            <p:cNvSpPr>
              <a:spLocks noChangeShapeType="1"/>
            </p:cNvSpPr>
            <p:nvPr/>
          </p:nvSpPr>
          <p:spPr bwMode="auto">
            <a:xfrm flipV="1">
              <a:off x="4262" y="1193"/>
              <a:ext cx="0" cy="634"/>
            </a:xfrm>
            <a:prstGeom prst="line">
              <a:avLst/>
            </a:prstGeom>
            <a:noFill/>
            <a:ln w="44450">
              <a:solidFill>
                <a:srgbClr val="FF0000"/>
              </a:solidFill>
              <a:round/>
              <a:headEnd/>
              <a:tailEnd type="stealth" w="lg" len="lg"/>
            </a:ln>
          </p:spPr>
          <p:txBody>
            <a:bodyPr lIns="90000" tIns="46800" rIns="90000" bIns="46800"/>
            <a:lstStyle/>
            <a:p>
              <a:endParaRPr lang="en-US"/>
            </a:p>
          </p:txBody>
        </p:sp>
        <p:sp>
          <p:nvSpPr>
            <p:cNvPr id="395316" name="Line 10"/>
            <p:cNvSpPr>
              <a:spLocks noChangeShapeType="1"/>
            </p:cNvSpPr>
            <p:nvPr/>
          </p:nvSpPr>
          <p:spPr bwMode="auto">
            <a:xfrm flipV="1">
              <a:off x="4261" y="1497"/>
              <a:ext cx="625" cy="333"/>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395317" name="Freeform 12"/>
            <p:cNvSpPr>
              <a:spLocks/>
            </p:cNvSpPr>
            <p:nvPr/>
          </p:nvSpPr>
          <p:spPr bwMode="auto">
            <a:xfrm>
              <a:off x="4274" y="1706"/>
              <a:ext cx="94" cy="145"/>
            </a:xfrm>
            <a:custGeom>
              <a:avLst/>
              <a:gdLst>
                <a:gd name="T0" fmla="*/ 0 w 94"/>
                <a:gd name="T1" fmla="*/ 0 h 145"/>
                <a:gd name="T2" fmla="*/ 94 w 94"/>
                <a:gd name="T3" fmla="*/ 30 h 145"/>
                <a:gd name="T4" fmla="*/ 93 w 94"/>
                <a:gd name="T5" fmla="*/ 145 h 145"/>
                <a:gd name="T6" fmla="*/ 0 60000 65536"/>
                <a:gd name="T7" fmla="*/ 0 60000 65536"/>
                <a:gd name="T8" fmla="*/ 0 60000 65536"/>
                <a:gd name="T9" fmla="*/ 0 w 94"/>
                <a:gd name="T10" fmla="*/ 0 h 145"/>
                <a:gd name="T11" fmla="*/ 94 w 94"/>
                <a:gd name="T12" fmla="*/ 145 h 145"/>
              </a:gdLst>
              <a:ahLst/>
              <a:cxnLst>
                <a:cxn ang="T6">
                  <a:pos x="T0" y="T1"/>
                </a:cxn>
                <a:cxn ang="T7">
                  <a:pos x="T2" y="T3"/>
                </a:cxn>
                <a:cxn ang="T8">
                  <a:pos x="T4" y="T5"/>
                </a:cxn>
              </a:cxnLst>
              <a:rect l="T9" t="T10" r="T11" b="T12"/>
              <a:pathLst>
                <a:path w="94" h="145">
                  <a:moveTo>
                    <a:pt x="0" y="0"/>
                  </a:moveTo>
                  <a:lnTo>
                    <a:pt x="94" y="30"/>
                  </a:lnTo>
                  <a:lnTo>
                    <a:pt x="93" y="145"/>
                  </a:lnTo>
                </a:path>
              </a:pathLst>
            </a:custGeom>
            <a:noFill/>
            <a:ln w="12700">
              <a:solidFill>
                <a:srgbClr val="000000"/>
              </a:solidFill>
              <a:round/>
              <a:headEnd/>
              <a:tailEnd/>
            </a:ln>
          </p:spPr>
          <p:txBody>
            <a:bodyPr/>
            <a:lstStyle/>
            <a:p>
              <a:endParaRPr lang="en-US"/>
            </a:p>
          </p:txBody>
        </p:sp>
        <p:sp>
          <p:nvSpPr>
            <p:cNvPr id="395318" name="Freeform 13"/>
            <p:cNvSpPr>
              <a:spLocks/>
            </p:cNvSpPr>
            <p:nvPr/>
          </p:nvSpPr>
          <p:spPr bwMode="auto">
            <a:xfrm>
              <a:off x="4271" y="1625"/>
              <a:ext cx="113" cy="129"/>
            </a:xfrm>
            <a:custGeom>
              <a:avLst/>
              <a:gdLst>
                <a:gd name="T0" fmla="*/ 113 w 113"/>
                <a:gd name="T1" fmla="*/ 129 h 129"/>
                <a:gd name="T2" fmla="*/ 113 w 113"/>
                <a:gd name="T3" fmla="*/ 0 h 129"/>
                <a:gd name="T4" fmla="*/ 0 w 113"/>
                <a:gd name="T5" fmla="*/ 58 h 129"/>
                <a:gd name="T6" fmla="*/ 0 60000 65536"/>
                <a:gd name="T7" fmla="*/ 0 60000 65536"/>
                <a:gd name="T8" fmla="*/ 0 60000 65536"/>
                <a:gd name="T9" fmla="*/ 0 w 113"/>
                <a:gd name="T10" fmla="*/ 0 h 129"/>
                <a:gd name="T11" fmla="*/ 113 w 113"/>
                <a:gd name="T12" fmla="*/ 129 h 129"/>
              </a:gdLst>
              <a:ahLst/>
              <a:cxnLst>
                <a:cxn ang="T6">
                  <a:pos x="T0" y="T1"/>
                </a:cxn>
                <a:cxn ang="T7">
                  <a:pos x="T2" y="T3"/>
                </a:cxn>
                <a:cxn ang="T8">
                  <a:pos x="T4" y="T5"/>
                </a:cxn>
              </a:cxnLst>
              <a:rect l="T9" t="T10" r="T11" b="T12"/>
              <a:pathLst>
                <a:path w="113" h="129">
                  <a:moveTo>
                    <a:pt x="113" y="129"/>
                  </a:moveTo>
                  <a:lnTo>
                    <a:pt x="113" y="0"/>
                  </a:lnTo>
                  <a:lnTo>
                    <a:pt x="0" y="58"/>
                  </a:lnTo>
                </a:path>
              </a:pathLst>
            </a:custGeom>
            <a:noFill/>
            <a:ln w="12700">
              <a:solidFill>
                <a:srgbClr val="000000"/>
              </a:solidFill>
              <a:round/>
              <a:headEnd/>
              <a:tailEnd/>
            </a:ln>
          </p:spPr>
          <p:txBody>
            <a:bodyPr/>
            <a:lstStyle/>
            <a:p>
              <a:endParaRPr lang="en-US"/>
            </a:p>
          </p:txBody>
        </p:sp>
        <p:sp>
          <p:nvSpPr>
            <p:cNvPr id="395319" name="Arc 14"/>
            <p:cNvSpPr>
              <a:spLocks/>
            </p:cNvSpPr>
            <p:nvPr/>
          </p:nvSpPr>
          <p:spPr bwMode="auto">
            <a:xfrm rot="2108661">
              <a:off x="4393" y="1636"/>
              <a:ext cx="248" cy="198"/>
            </a:xfrm>
            <a:custGeom>
              <a:avLst/>
              <a:gdLst>
                <a:gd name="T0" fmla="*/ 0 w 21600"/>
                <a:gd name="T1" fmla="*/ 0 h 17886"/>
                <a:gd name="T2" fmla="*/ 0 w 21600"/>
                <a:gd name="T3" fmla="*/ 0 h 17886"/>
                <a:gd name="T4" fmla="*/ 0 w 21600"/>
                <a:gd name="T5" fmla="*/ 0 h 17886"/>
                <a:gd name="T6" fmla="*/ 0 60000 65536"/>
                <a:gd name="T7" fmla="*/ 0 60000 65536"/>
                <a:gd name="T8" fmla="*/ 0 60000 65536"/>
                <a:gd name="T9" fmla="*/ 0 w 21600"/>
                <a:gd name="T10" fmla="*/ 0 h 17886"/>
                <a:gd name="T11" fmla="*/ 21600 w 21600"/>
                <a:gd name="T12" fmla="*/ 17886 h 17886"/>
              </a:gdLst>
              <a:ahLst/>
              <a:cxnLst>
                <a:cxn ang="T6">
                  <a:pos x="T0" y="T1"/>
                </a:cxn>
                <a:cxn ang="T7">
                  <a:pos x="T2" y="T3"/>
                </a:cxn>
                <a:cxn ang="T8">
                  <a:pos x="T4" y="T5"/>
                </a:cxn>
              </a:cxnLst>
              <a:rect l="T9" t="T10" r="T11" b="T12"/>
              <a:pathLst>
                <a:path w="21600" h="17886" fill="none" extrusionOk="0">
                  <a:moveTo>
                    <a:pt x="12110" y="0"/>
                  </a:moveTo>
                  <a:cubicBezTo>
                    <a:pt x="18045" y="4018"/>
                    <a:pt x="21600" y="10719"/>
                    <a:pt x="21600" y="17886"/>
                  </a:cubicBezTo>
                </a:path>
                <a:path w="21600" h="17886" stroke="0" extrusionOk="0">
                  <a:moveTo>
                    <a:pt x="12110" y="0"/>
                  </a:moveTo>
                  <a:cubicBezTo>
                    <a:pt x="18045" y="4018"/>
                    <a:pt x="21600" y="10719"/>
                    <a:pt x="21600" y="17886"/>
                  </a:cubicBezTo>
                  <a:lnTo>
                    <a:pt x="0" y="17886"/>
                  </a:lnTo>
                  <a:close/>
                </a:path>
              </a:pathLst>
            </a:custGeom>
            <a:noFill/>
            <a:ln w="15875">
              <a:solidFill>
                <a:srgbClr val="808080"/>
              </a:solidFill>
              <a:round/>
              <a:headEnd type="arrow" w="med" len="med"/>
              <a:tailEnd type="none" w="lg" len="lg"/>
            </a:ln>
          </p:spPr>
          <p:txBody>
            <a:bodyPr wrap="none" lIns="90000" tIns="46800" rIns="90000" bIns="46800" anchor="ctr"/>
            <a:lstStyle/>
            <a:p>
              <a:endParaRPr lang="en-US"/>
            </a:p>
          </p:txBody>
        </p:sp>
        <p:graphicFrame>
          <p:nvGraphicFramePr>
            <p:cNvPr id="395279" name="Object 15"/>
            <p:cNvGraphicFramePr>
              <a:graphicFrameLocks noChangeAspect="1"/>
            </p:cNvGraphicFramePr>
            <p:nvPr/>
          </p:nvGraphicFramePr>
          <p:xfrm>
            <a:off x="4344" y="1158"/>
            <a:ext cx="336" cy="256"/>
          </p:xfrm>
          <a:graphic>
            <a:graphicData uri="http://schemas.openxmlformats.org/presentationml/2006/ole">
              <mc:AlternateContent xmlns:mc="http://schemas.openxmlformats.org/markup-compatibility/2006">
                <mc:Choice xmlns:v="urn:schemas-microsoft-com:vml" Requires="v">
                  <p:oleObj spid="_x0000_s395429" name="Equation" r:id="rId5" imgW="533160" imgH="406080" progId="Equation.DSMT4">
                    <p:embed/>
                  </p:oleObj>
                </mc:Choice>
                <mc:Fallback>
                  <p:oleObj name="Equation" r:id="rId5" imgW="533160" imgH="406080" progId="Equation.DSMT4">
                    <p:embed/>
                    <p:pic>
                      <p:nvPicPr>
                        <p:cNvPr id="0" name="Picture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44" y="1158"/>
                          <a:ext cx="336" cy="2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5280" name="Object 16"/>
            <p:cNvGraphicFramePr>
              <a:graphicFrameLocks noChangeAspect="1"/>
            </p:cNvGraphicFramePr>
            <p:nvPr/>
          </p:nvGraphicFramePr>
          <p:xfrm>
            <a:off x="4905" y="1402"/>
            <a:ext cx="144" cy="184"/>
          </p:xfrm>
          <a:graphic>
            <a:graphicData uri="http://schemas.openxmlformats.org/presentationml/2006/ole">
              <mc:AlternateContent xmlns:mc="http://schemas.openxmlformats.org/markup-compatibility/2006">
                <mc:Choice xmlns:v="urn:schemas-microsoft-com:vml" Requires="v">
                  <p:oleObj spid="_x0000_s395430" name="Equation" r:id="rId7" imgW="228600" imgH="291960" progId="Equation.DSMT4">
                    <p:embed/>
                  </p:oleObj>
                </mc:Choice>
                <mc:Fallback>
                  <p:oleObj name="Equation" r:id="rId7" imgW="228600" imgH="291960" progId="Equation.DSMT4">
                    <p:embed/>
                    <p:pic>
                      <p:nvPicPr>
                        <p:cNvPr id="0" name="Picture 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905" y="1402"/>
                          <a:ext cx="144" cy="1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95320" name="Text Box 17"/>
            <p:cNvSpPr txBox="1">
              <a:spLocks noChangeArrowheads="1"/>
            </p:cNvSpPr>
            <p:nvPr/>
          </p:nvSpPr>
          <p:spPr bwMode="auto">
            <a:xfrm>
              <a:off x="5134" y="1906"/>
              <a:ext cx="257" cy="222"/>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I</a:t>
              </a:r>
              <a:endParaRPr lang="en-ZA" sz="2000">
                <a:solidFill>
                  <a:srgbClr val="000066"/>
                </a:solidFill>
              </a:endParaRPr>
            </a:p>
          </p:txBody>
        </p:sp>
        <p:sp>
          <p:nvSpPr>
            <p:cNvPr id="395321" name="Line 18"/>
            <p:cNvSpPr>
              <a:spLocks noChangeShapeType="1"/>
            </p:cNvSpPr>
            <p:nvPr/>
          </p:nvSpPr>
          <p:spPr bwMode="auto">
            <a:xfrm rot="607452">
              <a:off x="5047" y="2117"/>
              <a:ext cx="206" cy="29"/>
            </a:xfrm>
            <a:prstGeom prst="line">
              <a:avLst/>
            </a:prstGeom>
            <a:noFill/>
            <a:ln w="15875">
              <a:solidFill>
                <a:srgbClr val="800080"/>
              </a:solidFill>
              <a:round/>
              <a:headEnd/>
              <a:tailEnd type="triangle" w="lg" len="lg"/>
            </a:ln>
          </p:spPr>
          <p:txBody>
            <a:bodyPr/>
            <a:lstStyle/>
            <a:p>
              <a:endParaRPr lang="en-US"/>
            </a:p>
          </p:txBody>
        </p:sp>
        <p:sp>
          <p:nvSpPr>
            <p:cNvPr id="395323" name="Line 21"/>
            <p:cNvSpPr>
              <a:spLocks noChangeShapeType="1"/>
            </p:cNvSpPr>
            <p:nvPr/>
          </p:nvSpPr>
          <p:spPr bwMode="auto">
            <a:xfrm rot="1054205" flipH="1">
              <a:off x="4615" y="1884"/>
              <a:ext cx="295" cy="3"/>
            </a:xfrm>
            <a:prstGeom prst="line">
              <a:avLst/>
            </a:prstGeom>
            <a:noFill/>
            <a:ln w="9525">
              <a:solidFill>
                <a:srgbClr val="000000"/>
              </a:solidFill>
              <a:round/>
              <a:headEnd type="arrow" w="med" len="med"/>
              <a:tailEnd type="arrow" w="med" len="med"/>
            </a:ln>
          </p:spPr>
          <p:txBody>
            <a:bodyPr/>
            <a:lstStyle/>
            <a:p>
              <a:endParaRPr lang="en-US"/>
            </a:p>
          </p:txBody>
        </p:sp>
      </p:grpSp>
      <p:sp>
        <p:nvSpPr>
          <p:cNvPr id="395310" name="Rectangle 23"/>
          <p:cNvSpPr>
            <a:spLocks noChangeArrowheads="1"/>
          </p:cNvSpPr>
          <p:nvPr/>
        </p:nvSpPr>
        <p:spPr bwMode="auto">
          <a:xfrm>
            <a:off x="0" y="0"/>
            <a:ext cx="9144000" cy="0"/>
          </a:xfrm>
          <a:prstGeom prst="rect">
            <a:avLst/>
          </a:prstGeom>
          <a:noFill/>
          <a:ln w="12700" algn="ctr">
            <a:noFill/>
            <a:miter lim="800000"/>
            <a:headEnd/>
            <a:tailEnd type="none" w="lg" len="lg"/>
          </a:ln>
        </p:spPr>
        <p:txBody>
          <a:bodyPr wrap="none" lIns="90000" tIns="46800" rIns="90000" bIns="46800" anchor="ctr">
            <a:spAutoFit/>
          </a:bodyPr>
          <a:lstStyle/>
          <a:p>
            <a:pPr>
              <a:lnSpc>
                <a:spcPct val="110000"/>
              </a:lnSpc>
            </a:pPr>
            <a:endParaRPr lang="en-GB"/>
          </a:p>
        </p:txBody>
      </p:sp>
      <p:sp>
        <p:nvSpPr>
          <p:cNvPr id="395311" name="Rectangle 26"/>
          <p:cNvSpPr>
            <a:spLocks noChangeArrowheads="1"/>
          </p:cNvSpPr>
          <p:nvPr/>
        </p:nvSpPr>
        <p:spPr bwMode="auto">
          <a:xfrm>
            <a:off x="0" y="3233738"/>
            <a:ext cx="9144000" cy="0"/>
          </a:xfrm>
          <a:prstGeom prst="rect">
            <a:avLst/>
          </a:prstGeom>
          <a:noFill/>
          <a:ln w="12700" algn="ctr">
            <a:noFill/>
            <a:miter lim="800000"/>
            <a:headEnd/>
            <a:tailEnd type="none" w="lg" len="lg"/>
          </a:ln>
        </p:spPr>
        <p:txBody>
          <a:bodyPr wrap="none" lIns="90000" tIns="46800" rIns="90000" bIns="46800" anchor="ctr">
            <a:spAutoFit/>
          </a:bodyPr>
          <a:lstStyle/>
          <a:p>
            <a:pPr>
              <a:lnSpc>
                <a:spcPct val="110000"/>
              </a:lnSpc>
            </a:pPr>
            <a:endParaRPr lang="en-GB"/>
          </a:p>
        </p:txBody>
      </p:sp>
      <p:graphicFrame>
        <p:nvGraphicFramePr>
          <p:cNvPr id="395295" name="Object 31"/>
          <p:cNvGraphicFramePr>
            <a:graphicFrameLocks noChangeAspect="1"/>
          </p:cNvGraphicFramePr>
          <p:nvPr>
            <p:extLst>
              <p:ext uri="{D42A27DB-BD31-4B8C-83A1-F6EECF244321}">
                <p14:modId xmlns:p14="http://schemas.microsoft.com/office/powerpoint/2010/main" val="1291434655"/>
              </p:ext>
            </p:extLst>
          </p:nvPr>
        </p:nvGraphicFramePr>
        <p:xfrm>
          <a:off x="3683000" y="2020888"/>
          <a:ext cx="1765300" cy="431800"/>
        </p:xfrm>
        <a:graphic>
          <a:graphicData uri="http://schemas.openxmlformats.org/presentationml/2006/ole">
            <mc:AlternateContent xmlns:mc="http://schemas.openxmlformats.org/markup-compatibility/2006">
              <mc:Choice xmlns:v="urn:schemas-microsoft-com:vml" Requires="v">
                <p:oleObj spid="_x0000_s395431" name="Equation" r:id="rId9" imgW="1765080" imgH="431640" progId="Equation.DSMT4">
                  <p:embed/>
                </p:oleObj>
              </mc:Choice>
              <mc:Fallback>
                <p:oleObj name="Equation" r:id="rId9" imgW="1765080" imgH="431640" progId="Equation.DSMT4">
                  <p:embed/>
                  <p:pic>
                    <p:nvPicPr>
                      <p:cNvPr id="0" name="Picture 31"/>
                      <p:cNvPicPr>
                        <a:picLocks noChangeAspect="1" noChangeArrowheads="1"/>
                      </p:cNvPicPr>
                      <p:nvPr/>
                    </p:nvPicPr>
                    <p:blipFill>
                      <a:blip r:embed="rId10"/>
                      <a:srcRect/>
                      <a:stretch>
                        <a:fillRect/>
                      </a:stretch>
                    </p:blipFill>
                    <p:spPr bwMode="auto">
                      <a:xfrm>
                        <a:off x="3683000" y="2020888"/>
                        <a:ext cx="17653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95312" name="Rectangle 32"/>
          <p:cNvSpPr>
            <a:spLocks noChangeArrowheads="1"/>
          </p:cNvSpPr>
          <p:nvPr/>
        </p:nvSpPr>
        <p:spPr bwMode="auto">
          <a:xfrm>
            <a:off x="3608388" y="1963738"/>
            <a:ext cx="1962150" cy="542925"/>
          </a:xfrm>
          <a:prstGeom prst="rect">
            <a:avLst/>
          </a:prstGeom>
          <a:noFill/>
          <a:ln w="25400" algn="ctr">
            <a:solidFill>
              <a:srgbClr val="FF0000"/>
            </a:solidFill>
            <a:miter lim="800000"/>
            <a:headEnd/>
            <a:tailEnd/>
          </a:ln>
        </p:spPr>
        <p:txBody>
          <a:bodyPr wrap="none" lIns="90000" tIns="46800" rIns="90000" bIns="46800" anchor="ctr"/>
          <a:lstStyle/>
          <a:p>
            <a:pPr>
              <a:lnSpc>
                <a:spcPct val="110000"/>
              </a:lnSpc>
            </a:pPr>
            <a:endParaRPr lang="en-GB"/>
          </a:p>
        </p:txBody>
      </p:sp>
      <p:graphicFrame>
        <p:nvGraphicFramePr>
          <p:cNvPr id="395300" name="Object 36"/>
          <p:cNvGraphicFramePr>
            <a:graphicFrameLocks noChangeAspect="1"/>
          </p:cNvGraphicFramePr>
          <p:nvPr>
            <p:extLst>
              <p:ext uri="{D42A27DB-BD31-4B8C-83A1-F6EECF244321}">
                <p14:modId xmlns:p14="http://schemas.microsoft.com/office/powerpoint/2010/main" val="833466754"/>
              </p:ext>
            </p:extLst>
          </p:nvPr>
        </p:nvGraphicFramePr>
        <p:xfrm>
          <a:off x="1995488" y="2859088"/>
          <a:ext cx="203200" cy="342900"/>
        </p:xfrm>
        <a:graphic>
          <a:graphicData uri="http://schemas.openxmlformats.org/presentationml/2006/ole">
            <mc:AlternateContent xmlns:mc="http://schemas.openxmlformats.org/markup-compatibility/2006">
              <mc:Choice xmlns:v="urn:schemas-microsoft-com:vml" Requires="v">
                <p:oleObj spid="_x0000_s395432" name="Equation" r:id="rId11" imgW="203040" imgH="342720" progId="Equation.DSMT4">
                  <p:embed/>
                </p:oleObj>
              </mc:Choice>
              <mc:Fallback>
                <p:oleObj name="Equation" r:id="rId11" imgW="203040" imgH="342720" progId="Equation.DSMT4">
                  <p:embed/>
                  <p:pic>
                    <p:nvPicPr>
                      <p:cNvPr id="0" name="Picture 36"/>
                      <p:cNvPicPr>
                        <a:picLocks noChangeAspect="1" noChangeArrowheads="1"/>
                      </p:cNvPicPr>
                      <p:nvPr/>
                    </p:nvPicPr>
                    <p:blipFill>
                      <a:blip r:embed="rId12"/>
                      <a:srcRect/>
                      <a:stretch>
                        <a:fillRect/>
                      </a:stretch>
                    </p:blipFill>
                    <p:spPr bwMode="auto">
                      <a:xfrm>
                        <a:off x="1995488" y="2859088"/>
                        <a:ext cx="2032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5301" name="Object 37"/>
          <p:cNvGraphicFramePr>
            <a:graphicFrameLocks noChangeAspect="1"/>
          </p:cNvGraphicFramePr>
          <p:nvPr/>
        </p:nvGraphicFramePr>
        <p:xfrm>
          <a:off x="4140200" y="3754438"/>
          <a:ext cx="635000" cy="482600"/>
        </p:xfrm>
        <a:graphic>
          <a:graphicData uri="http://schemas.openxmlformats.org/presentationml/2006/ole">
            <mc:AlternateContent xmlns:mc="http://schemas.openxmlformats.org/markup-compatibility/2006">
              <mc:Choice xmlns:v="urn:schemas-microsoft-com:vml" Requires="v">
                <p:oleObj spid="_x0000_s395433" name="Equation" r:id="rId13" imgW="634680" imgH="482400" progId="Equation.DSMT4">
                  <p:embed/>
                </p:oleObj>
              </mc:Choice>
              <mc:Fallback>
                <p:oleObj name="Equation" r:id="rId13" imgW="634680" imgH="482400" progId="Equation.DSMT4">
                  <p:embed/>
                  <p:pic>
                    <p:nvPicPr>
                      <p:cNvPr id="0" name="Picture 3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40200" y="3754438"/>
                        <a:ext cx="6350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5302" name="Object 38"/>
          <p:cNvGraphicFramePr>
            <a:graphicFrameLocks noChangeAspect="1"/>
          </p:cNvGraphicFramePr>
          <p:nvPr>
            <p:extLst>
              <p:ext uri="{D42A27DB-BD31-4B8C-83A1-F6EECF244321}">
                <p14:modId xmlns:p14="http://schemas.microsoft.com/office/powerpoint/2010/main" val="2635484656"/>
              </p:ext>
            </p:extLst>
          </p:nvPr>
        </p:nvGraphicFramePr>
        <p:xfrm>
          <a:off x="6324600" y="5353050"/>
          <a:ext cx="1651000" cy="381000"/>
        </p:xfrm>
        <a:graphic>
          <a:graphicData uri="http://schemas.openxmlformats.org/presentationml/2006/ole">
            <mc:AlternateContent xmlns:mc="http://schemas.openxmlformats.org/markup-compatibility/2006">
              <mc:Choice xmlns:v="urn:schemas-microsoft-com:vml" Requires="v">
                <p:oleObj spid="_x0000_s395434" name="Equation" r:id="rId15" imgW="1650960" imgH="380880" progId="Equation.DSMT4">
                  <p:embed/>
                </p:oleObj>
              </mc:Choice>
              <mc:Fallback>
                <p:oleObj name="Equation" r:id="rId15" imgW="1650960" imgH="380880" progId="Equation.DSMT4">
                  <p:embed/>
                  <p:pic>
                    <p:nvPicPr>
                      <p:cNvPr id="0" name="Picture 38"/>
                      <p:cNvPicPr>
                        <a:picLocks noChangeAspect="1" noChangeArrowheads="1"/>
                      </p:cNvPicPr>
                      <p:nvPr/>
                    </p:nvPicPr>
                    <p:blipFill>
                      <a:blip r:embed="rId16"/>
                      <a:srcRect/>
                      <a:stretch>
                        <a:fillRect/>
                      </a:stretch>
                    </p:blipFill>
                    <p:spPr bwMode="auto">
                      <a:xfrm>
                        <a:off x="6324600" y="5353050"/>
                        <a:ext cx="16510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473233540"/>
              </p:ext>
            </p:extLst>
          </p:nvPr>
        </p:nvGraphicFramePr>
        <p:xfrm>
          <a:off x="7504921" y="2704812"/>
          <a:ext cx="177800" cy="266700"/>
        </p:xfrm>
        <a:graphic>
          <a:graphicData uri="http://schemas.openxmlformats.org/presentationml/2006/ole">
            <mc:AlternateContent xmlns:mc="http://schemas.openxmlformats.org/markup-compatibility/2006">
              <mc:Choice xmlns:v="urn:schemas-microsoft-com:vml" Requires="v">
                <p:oleObj spid="_x0000_s395435" name="Equation" r:id="rId17" imgW="177569" imgH="266353" progId="Equation.DSMT4">
                  <p:embed/>
                </p:oleObj>
              </mc:Choice>
              <mc:Fallback>
                <p:oleObj name="Equation" r:id="rId17" imgW="177569" imgH="266353" progId="Equation.DSMT4">
                  <p:embed/>
                  <p:pic>
                    <p:nvPicPr>
                      <p:cNvPr id="0" name="Object 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504921" y="2704812"/>
                        <a:ext cx="1778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2156455636"/>
              </p:ext>
            </p:extLst>
          </p:nvPr>
        </p:nvGraphicFramePr>
        <p:xfrm>
          <a:off x="7031731" y="4873915"/>
          <a:ext cx="177800" cy="266700"/>
        </p:xfrm>
        <a:graphic>
          <a:graphicData uri="http://schemas.openxmlformats.org/presentationml/2006/ole">
            <mc:AlternateContent xmlns:mc="http://schemas.openxmlformats.org/markup-compatibility/2006">
              <mc:Choice xmlns:v="urn:schemas-microsoft-com:vml" Requires="v">
                <p:oleObj spid="_x0000_s395436" name="Equation" r:id="rId19" imgW="177569" imgH="266353" progId="Equation.DSMT4">
                  <p:embed/>
                </p:oleObj>
              </mc:Choice>
              <mc:Fallback>
                <p:oleObj name="Equation" r:id="rId19" imgW="177569" imgH="266353" progId="Equation.DSMT4">
                  <p:embed/>
                  <p:pic>
                    <p:nvPicPr>
                      <p:cNvPr id="0" name="Object 4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031731" y="4873915"/>
                        <a:ext cx="1778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 name="Object 33"/>
          <p:cNvGraphicFramePr>
            <a:graphicFrameLocks noChangeAspect="1"/>
          </p:cNvGraphicFramePr>
          <p:nvPr>
            <p:extLst>
              <p:ext uri="{D42A27DB-BD31-4B8C-83A1-F6EECF244321}">
                <p14:modId xmlns:p14="http://schemas.microsoft.com/office/powerpoint/2010/main" val="1997971713"/>
              </p:ext>
            </p:extLst>
          </p:nvPr>
        </p:nvGraphicFramePr>
        <p:xfrm>
          <a:off x="2828262" y="3297268"/>
          <a:ext cx="177800" cy="266700"/>
        </p:xfrm>
        <a:graphic>
          <a:graphicData uri="http://schemas.openxmlformats.org/presentationml/2006/ole">
            <mc:AlternateContent xmlns:mc="http://schemas.openxmlformats.org/markup-compatibility/2006">
              <mc:Choice xmlns:v="urn:schemas-microsoft-com:vml" Requires="v">
                <p:oleObj spid="_x0000_s395437" name="Equation" r:id="rId20" imgW="177569" imgH="266353" progId="Equation.DSMT4">
                  <p:embed/>
                </p:oleObj>
              </mc:Choice>
              <mc:Fallback>
                <p:oleObj name="Equation" r:id="rId20" imgW="177569" imgH="266353"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828262" y="3297268"/>
                        <a:ext cx="1778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529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9530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5298">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9530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95298">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95298">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953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AutoShape 18"/>
          <p:cNvSpPr>
            <a:spLocks noChangeArrowheads="1"/>
          </p:cNvSpPr>
          <p:nvPr/>
        </p:nvSpPr>
        <p:spPr bwMode="auto">
          <a:xfrm rot="15261734">
            <a:off x="6147074" y="1120819"/>
            <a:ext cx="171450" cy="3008312"/>
          </a:xfrm>
          <a:prstGeom prst="can">
            <a:avLst>
              <a:gd name="adj" fmla="val 88950"/>
            </a:avLst>
          </a:prstGeom>
          <a:gradFill rotWithShape="1">
            <a:gsLst>
              <a:gs pos="0">
                <a:srgbClr val="FF9632"/>
              </a:gs>
              <a:gs pos="50000">
                <a:srgbClr val="FFEBD8"/>
              </a:gs>
              <a:gs pos="100000">
                <a:srgbClr val="FF9632"/>
              </a:gs>
            </a:gsLst>
            <a:lin ang="0" scaled="1"/>
          </a:gradFill>
          <a:ln w="6350">
            <a:solidFill>
              <a:srgbClr val="000000"/>
            </a:solidFill>
            <a:round/>
            <a:headEnd/>
            <a:tailEnd type="none" w="lg" len="lg"/>
          </a:ln>
        </p:spPr>
        <p:txBody>
          <a:bodyPr/>
          <a:lstStyle/>
          <a:p>
            <a:pPr>
              <a:lnSpc>
                <a:spcPct val="110000"/>
              </a:lnSpc>
            </a:pPr>
            <a:endParaRPr lang="en-GB"/>
          </a:p>
        </p:txBody>
      </p:sp>
      <p:sp>
        <p:nvSpPr>
          <p:cNvPr id="543801" name="Footer Placeholder 3"/>
          <p:cNvSpPr txBox="1">
            <a:spLocks noGrp="1"/>
          </p:cNvSpPr>
          <p:nvPr/>
        </p:nvSpPr>
        <p:spPr bwMode="auto">
          <a:xfrm>
            <a:off x="7394575" y="182563"/>
            <a:ext cx="1666875" cy="274637"/>
          </a:xfrm>
          <a:prstGeom prst="rect">
            <a:avLst/>
          </a:prstGeom>
          <a:noFill/>
          <a:ln w="9525">
            <a:noFill/>
            <a:miter lim="800000"/>
            <a:headEnd/>
            <a:tailEnd/>
          </a:ln>
        </p:spPr>
        <p:txBody>
          <a:bodyPr wrap="none">
            <a:spAutoFit/>
          </a:bodyPr>
          <a:lstStyle/>
          <a:p>
            <a:pPr algn="r"/>
            <a:r>
              <a:rPr lang="en-ZA" sz="1200">
                <a:solidFill>
                  <a:srgbClr val="5F5F5F"/>
                </a:solidFill>
                <a:latin typeface="Arial" charset="0"/>
              </a:rPr>
              <a:t>MAGNETIC FORCES</a:t>
            </a:r>
          </a:p>
        </p:txBody>
      </p:sp>
      <p:sp>
        <p:nvSpPr>
          <p:cNvPr id="543802" name="Date Placeholder 4"/>
          <p:cNvSpPr txBox="1">
            <a:spLocks noGrp="1"/>
          </p:cNvSpPr>
          <p:nvPr/>
        </p:nvSpPr>
        <p:spPr bwMode="auto">
          <a:xfrm>
            <a:off x="107950" y="182563"/>
            <a:ext cx="1079500" cy="288925"/>
          </a:xfrm>
          <a:prstGeom prst="rect">
            <a:avLst/>
          </a:prstGeom>
          <a:noFill/>
          <a:ln w="9525">
            <a:noFill/>
            <a:miter lim="800000"/>
            <a:headEnd/>
            <a:tailEnd/>
          </a:ln>
        </p:spPr>
        <p:txBody>
          <a:bodyPr/>
          <a:lstStyle/>
          <a:p>
            <a:r>
              <a:rPr lang="en-ZA" sz="1200">
                <a:solidFill>
                  <a:srgbClr val="5F5F5F"/>
                </a:solidFill>
                <a:latin typeface="Arial" charset="0"/>
              </a:rPr>
              <a:t>PHY1013S</a:t>
            </a:r>
          </a:p>
        </p:txBody>
      </p:sp>
      <p:sp>
        <p:nvSpPr>
          <p:cNvPr id="543803" name="Slide Number Placeholder 5"/>
          <p:cNvSpPr txBox="1">
            <a:spLocks noGrp="1"/>
          </p:cNvSpPr>
          <p:nvPr/>
        </p:nvSpPr>
        <p:spPr bwMode="auto">
          <a:xfrm>
            <a:off x="8064500" y="6381750"/>
            <a:ext cx="946150" cy="339725"/>
          </a:xfrm>
          <a:prstGeom prst="rect">
            <a:avLst/>
          </a:prstGeom>
          <a:noFill/>
          <a:ln w="9525">
            <a:noFill/>
            <a:miter lim="800000"/>
            <a:headEnd/>
            <a:tailEnd/>
          </a:ln>
        </p:spPr>
        <p:txBody>
          <a:bodyPr/>
          <a:lstStyle/>
          <a:p>
            <a:pPr algn="r"/>
            <a:fld id="{9D7C60EC-982A-42CC-B49C-1DF5CAD07E0D}" type="slidenum">
              <a:rPr lang="en-ZA" sz="1400" b="1">
                <a:solidFill>
                  <a:srgbClr val="5F5F5F"/>
                </a:solidFill>
                <a:latin typeface="Koala" pitchFamily="34" charset="0"/>
              </a:rPr>
              <a:pPr algn="r"/>
              <a:t>21</a:t>
            </a:fld>
            <a:endParaRPr lang="en-ZA" sz="1400" b="1">
              <a:solidFill>
                <a:srgbClr val="5F5F5F"/>
              </a:solidFill>
              <a:latin typeface="Koala" pitchFamily="34" charset="0"/>
            </a:endParaRPr>
          </a:p>
        </p:txBody>
      </p:sp>
      <p:sp>
        <p:nvSpPr>
          <p:cNvPr id="543804" name="Rectangle 3"/>
          <p:cNvSpPr>
            <a:spLocks noGrp="1" noChangeArrowheads="1"/>
          </p:cNvSpPr>
          <p:nvPr>
            <p:ph type="body" idx="4294967295"/>
          </p:nvPr>
        </p:nvSpPr>
        <p:spPr>
          <a:xfrm>
            <a:off x="179388" y="1708150"/>
            <a:ext cx="4383087" cy="1698625"/>
          </a:xfrm>
        </p:spPr>
        <p:txBody>
          <a:bodyPr/>
          <a:lstStyle/>
          <a:p>
            <a:pPr lvl="1" indent="0" eaLnBrk="1" hangingPunct="1"/>
            <a:r>
              <a:rPr lang="en-ZA" smtClean="0"/>
              <a:t>Current in wire </a:t>
            </a:r>
            <a:r>
              <a:rPr lang="en-ZA" b="1" smtClean="0">
                <a:latin typeface="Times New Roman" pitchFamily="18" charset="0"/>
              </a:rPr>
              <a:t>1</a:t>
            </a:r>
            <a:r>
              <a:rPr lang="en-ZA" smtClean="0"/>
              <a:t> creates at every point on wire </a:t>
            </a:r>
            <a:r>
              <a:rPr lang="en-ZA" b="1" smtClean="0">
                <a:latin typeface="Times New Roman" pitchFamily="18" charset="0"/>
              </a:rPr>
              <a:t>2</a:t>
            </a:r>
            <a:r>
              <a:rPr lang="en-ZA" smtClean="0"/>
              <a:t> a magnetic field </a:t>
            </a:r>
            <a:br>
              <a:rPr lang="en-ZA" smtClean="0"/>
            </a:br>
            <a:r>
              <a:rPr lang="en-ZA" smtClean="0"/>
              <a:t>of strength: </a:t>
            </a:r>
          </a:p>
        </p:txBody>
      </p:sp>
      <p:sp>
        <p:nvSpPr>
          <p:cNvPr id="543805" name="Line 4"/>
          <p:cNvSpPr>
            <a:spLocks noChangeShapeType="1"/>
          </p:cNvSpPr>
          <p:nvPr/>
        </p:nvSpPr>
        <p:spPr bwMode="auto">
          <a:xfrm rot="20992548" flipV="1">
            <a:off x="4287838" y="3105150"/>
            <a:ext cx="469900" cy="44450"/>
          </a:xfrm>
          <a:prstGeom prst="line">
            <a:avLst/>
          </a:prstGeom>
          <a:noFill/>
          <a:ln w="15875">
            <a:solidFill>
              <a:srgbClr val="800080"/>
            </a:solidFill>
            <a:round/>
            <a:headEnd/>
            <a:tailEnd type="triangle" w="lg" len="lg"/>
          </a:ln>
        </p:spPr>
        <p:txBody>
          <a:bodyPr/>
          <a:lstStyle/>
          <a:p>
            <a:endParaRPr lang="en-US"/>
          </a:p>
        </p:txBody>
      </p:sp>
      <p:graphicFrame>
        <p:nvGraphicFramePr>
          <p:cNvPr id="543756" name="Object 12"/>
          <p:cNvGraphicFramePr>
            <a:graphicFrameLocks noChangeAspect="1"/>
          </p:cNvGraphicFramePr>
          <p:nvPr/>
        </p:nvGraphicFramePr>
        <p:xfrm>
          <a:off x="8115300" y="3371850"/>
          <a:ext cx="317500" cy="352425"/>
        </p:xfrm>
        <a:graphic>
          <a:graphicData uri="http://schemas.openxmlformats.org/presentationml/2006/ole">
            <mc:AlternateContent xmlns:mc="http://schemas.openxmlformats.org/markup-compatibility/2006">
              <mc:Choice xmlns:v="urn:schemas-microsoft-com:vml" Requires="v">
                <p:oleObj spid="_x0000_s543937" name="Equation" r:id="rId4" imgW="317160" imgH="393480" progId="Equation.DSMT4">
                  <p:embed/>
                </p:oleObj>
              </mc:Choice>
              <mc:Fallback>
                <p:oleObj name="Equation" r:id="rId4" imgW="317160" imgH="393480" progId="Equation.DSMT4">
                  <p:embed/>
                  <p:pic>
                    <p:nvPicPr>
                      <p:cNvPr id="0" name="Picture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15300" y="3371850"/>
                        <a:ext cx="317500" cy="352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43807" name="Text Box 13"/>
          <p:cNvSpPr txBox="1">
            <a:spLocks noChangeArrowheads="1"/>
          </p:cNvSpPr>
          <p:nvPr/>
        </p:nvSpPr>
        <p:spPr bwMode="auto">
          <a:xfrm>
            <a:off x="7853363" y="2305050"/>
            <a:ext cx="349250" cy="341313"/>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d</a:t>
            </a:r>
            <a:endParaRPr lang="en-ZA" sz="2000">
              <a:solidFill>
                <a:srgbClr val="000066"/>
              </a:solidFill>
            </a:endParaRPr>
          </a:p>
        </p:txBody>
      </p:sp>
      <p:sp>
        <p:nvSpPr>
          <p:cNvPr id="543808" name="Line 14"/>
          <p:cNvSpPr>
            <a:spLocks noChangeShapeType="1"/>
          </p:cNvSpPr>
          <p:nvPr/>
        </p:nvSpPr>
        <p:spPr bwMode="auto">
          <a:xfrm rot="1379722" flipH="1" flipV="1">
            <a:off x="8140700" y="2652713"/>
            <a:ext cx="407988" cy="0"/>
          </a:xfrm>
          <a:prstGeom prst="line">
            <a:avLst/>
          </a:prstGeom>
          <a:noFill/>
          <a:ln w="9525">
            <a:solidFill>
              <a:srgbClr val="000000"/>
            </a:solidFill>
            <a:round/>
            <a:headEnd type="arrow" w="lg" len="lg"/>
            <a:tailEnd type="none" w="sm" len="med"/>
          </a:ln>
        </p:spPr>
        <p:txBody>
          <a:bodyPr/>
          <a:lstStyle/>
          <a:p>
            <a:endParaRPr lang="en-US"/>
          </a:p>
        </p:txBody>
      </p:sp>
      <p:sp>
        <p:nvSpPr>
          <p:cNvPr id="543809" name="Line 15"/>
          <p:cNvSpPr>
            <a:spLocks noChangeShapeType="1"/>
          </p:cNvSpPr>
          <p:nvPr/>
        </p:nvSpPr>
        <p:spPr bwMode="auto">
          <a:xfrm rot="1379722" flipV="1">
            <a:off x="7461250" y="2376488"/>
            <a:ext cx="468313" cy="0"/>
          </a:xfrm>
          <a:prstGeom prst="line">
            <a:avLst/>
          </a:prstGeom>
          <a:noFill/>
          <a:ln w="9525">
            <a:solidFill>
              <a:srgbClr val="000000"/>
            </a:solidFill>
            <a:round/>
            <a:headEnd type="arrow" w="lg" len="lg"/>
            <a:tailEnd type="none" w="sm" len="med"/>
          </a:ln>
        </p:spPr>
        <p:txBody>
          <a:bodyPr/>
          <a:lstStyle/>
          <a:p>
            <a:endParaRPr lang="en-US"/>
          </a:p>
        </p:txBody>
      </p:sp>
      <p:sp>
        <p:nvSpPr>
          <p:cNvPr id="401430" name="Line 22"/>
          <p:cNvSpPr>
            <a:spLocks noChangeShapeType="1"/>
          </p:cNvSpPr>
          <p:nvPr/>
        </p:nvSpPr>
        <p:spPr bwMode="auto">
          <a:xfrm rot="20992548" flipV="1">
            <a:off x="5483225" y="3660775"/>
            <a:ext cx="469900" cy="58738"/>
          </a:xfrm>
          <a:prstGeom prst="line">
            <a:avLst/>
          </a:prstGeom>
          <a:noFill/>
          <a:ln w="15875">
            <a:solidFill>
              <a:srgbClr val="800080"/>
            </a:solidFill>
            <a:round/>
            <a:headEnd/>
            <a:tailEnd type="triangle" w="lg" len="lg"/>
          </a:ln>
        </p:spPr>
        <p:txBody>
          <a:bodyPr/>
          <a:lstStyle/>
          <a:p>
            <a:endParaRPr lang="en-US"/>
          </a:p>
        </p:txBody>
      </p:sp>
      <p:sp>
        <p:nvSpPr>
          <p:cNvPr id="543811" name="Rectangle 24"/>
          <p:cNvSpPr>
            <a:spLocks noChangeArrowheads="1"/>
          </p:cNvSpPr>
          <p:nvPr/>
        </p:nvSpPr>
        <p:spPr bwMode="auto">
          <a:xfrm>
            <a:off x="4378325" y="3049588"/>
            <a:ext cx="361950" cy="427037"/>
          </a:xfrm>
          <a:prstGeom prst="rect">
            <a:avLst/>
          </a:prstGeom>
          <a:noFill/>
          <a:ln w="12700" algn="ctr">
            <a:noFill/>
            <a:miter lim="800000"/>
            <a:headEnd/>
            <a:tailEnd type="none" w="lg" len="lg"/>
          </a:ln>
        </p:spPr>
        <p:txBody>
          <a:bodyPr wrap="none" lIns="90000" tIns="46800" rIns="90000" bIns="46800">
            <a:spAutoFit/>
          </a:bodyPr>
          <a:lstStyle/>
          <a:p>
            <a:pPr>
              <a:lnSpc>
                <a:spcPct val="110000"/>
              </a:lnSpc>
            </a:pPr>
            <a:r>
              <a:rPr lang="en-ZA" sz="2000" b="1" i="1">
                <a:solidFill>
                  <a:srgbClr val="000066"/>
                </a:solidFill>
                <a:latin typeface="Times New Roman" pitchFamily="18" charset="0"/>
              </a:rPr>
              <a:t>I</a:t>
            </a:r>
            <a:r>
              <a:rPr lang="en-ZA" sz="2000" b="1" baseline="-25000">
                <a:solidFill>
                  <a:srgbClr val="000066"/>
                </a:solidFill>
                <a:latin typeface="Times New Roman" pitchFamily="18" charset="0"/>
              </a:rPr>
              <a:t>1</a:t>
            </a:r>
            <a:endParaRPr lang="en-ZA" sz="2000" b="1" i="1">
              <a:solidFill>
                <a:srgbClr val="000066"/>
              </a:solidFill>
              <a:latin typeface="Times New Roman" pitchFamily="18" charset="0"/>
            </a:endParaRPr>
          </a:p>
        </p:txBody>
      </p:sp>
      <p:sp>
        <p:nvSpPr>
          <p:cNvPr id="401433" name="Rectangle 25"/>
          <p:cNvSpPr>
            <a:spLocks noChangeArrowheads="1"/>
          </p:cNvSpPr>
          <p:nvPr/>
        </p:nvSpPr>
        <p:spPr bwMode="auto">
          <a:xfrm>
            <a:off x="5383213" y="3282950"/>
            <a:ext cx="361950" cy="427038"/>
          </a:xfrm>
          <a:prstGeom prst="rect">
            <a:avLst/>
          </a:prstGeom>
          <a:noFill/>
          <a:ln w="12700" algn="ctr">
            <a:noFill/>
            <a:miter lim="800000"/>
            <a:headEnd/>
            <a:tailEnd type="none" w="lg" len="lg"/>
          </a:ln>
        </p:spPr>
        <p:txBody>
          <a:bodyPr wrap="none" lIns="90000" tIns="46800" rIns="90000" bIns="46800">
            <a:spAutoFit/>
          </a:bodyPr>
          <a:lstStyle/>
          <a:p>
            <a:pPr>
              <a:lnSpc>
                <a:spcPct val="110000"/>
              </a:lnSpc>
            </a:pPr>
            <a:r>
              <a:rPr lang="en-ZA" sz="2000" b="1" i="1">
                <a:solidFill>
                  <a:srgbClr val="000066"/>
                </a:solidFill>
                <a:latin typeface="Times New Roman" pitchFamily="18" charset="0"/>
              </a:rPr>
              <a:t>I</a:t>
            </a:r>
            <a:r>
              <a:rPr lang="en-ZA" sz="2000" b="1" baseline="-25000">
                <a:solidFill>
                  <a:srgbClr val="000066"/>
                </a:solidFill>
                <a:latin typeface="Times New Roman" pitchFamily="18" charset="0"/>
              </a:rPr>
              <a:t>2</a:t>
            </a:r>
            <a:endParaRPr lang="en-ZA" sz="2000" b="1" i="1">
              <a:solidFill>
                <a:srgbClr val="000066"/>
              </a:solidFill>
              <a:latin typeface="Times New Roman" pitchFamily="18" charset="0"/>
            </a:endParaRPr>
          </a:p>
        </p:txBody>
      </p:sp>
      <p:sp>
        <p:nvSpPr>
          <p:cNvPr id="543813" name="Rectangle 26"/>
          <p:cNvSpPr>
            <a:spLocks noChangeArrowheads="1"/>
          </p:cNvSpPr>
          <p:nvPr/>
        </p:nvSpPr>
        <p:spPr bwMode="auto">
          <a:xfrm>
            <a:off x="7424738" y="1762125"/>
            <a:ext cx="307975" cy="427038"/>
          </a:xfrm>
          <a:prstGeom prst="rect">
            <a:avLst/>
          </a:prstGeom>
          <a:noFill/>
          <a:ln w="12700" algn="ctr">
            <a:noFill/>
            <a:miter lim="800000"/>
            <a:headEnd/>
            <a:tailEnd type="none" w="lg" len="lg"/>
          </a:ln>
        </p:spPr>
        <p:txBody>
          <a:bodyPr wrap="none" lIns="90000" tIns="46800" rIns="90000" bIns="46800">
            <a:spAutoFit/>
          </a:bodyPr>
          <a:lstStyle/>
          <a:p>
            <a:pPr>
              <a:lnSpc>
                <a:spcPct val="110000"/>
              </a:lnSpc>
            </a:pPr>
            <a:r>
              <a:rPr lang="en-ZA" sz="2000" b="1">
                <a:solidFill>
                  <a:srgbClr val="000066"/>
                </a:solidFill>
                <a:latin typeface="Times New Roman" pitchFamily="18" charset="0"/>
              </a:rPr>
              <a:t>1</a:t>
            </a:r>
            <a:endParaRPr lang="en-ZA" sz="2000" b="1" i="1">
              <a:solidFill>
                <a:srgbClr val="000066"/>
              </a:solidFill>
              <a:latin typeface="Times New Roman" pitchFamily="18" charset="0"/>
            </a:endParaRPr>
          </a:p>
        </p:txBody>
      </p:sp>
      <p:sp>
        <p:nvSpPr>
          <p:cNvPr id="543814" name="Rectangle 27"/>
          <p:cNvSpPr>
            <a:spLocks noChangeArrowheads="1"/>
          </p:cNvSpPr>
          <p:nvPr/>
        </p:nvSpPr>
        <p:spPr bwMode="auto">
          <a:xfrm>
            <a:off x="8736013" y="2286000"/>
            <a:ext cx="307975" cy="427038"/>
          </a:xfrm>
          <a:prstGeom prst="rect">
            <a:avLst/>
          </a:prstGeom>
          <a:noFill/>
          <a:ln w="12700" algn="ctr">
            <a:noFill/>
            <a:miter lim="800000"/>
            <a:headEnd/>
            <a:tailEnd type="none" w="lg" len="lg"/>
          </a:ln>
        </p:spPr>
        <p:txBody>
          <a:bodyPr wrap="none" lIns="90000" tIns="46800" rIns="90000" bIns="46800">
            <a:spAutoFit/>
          </a:bodyPr>
          <a:lstStyle/>
          <a:p>
            <a:pPr>
              <a:lnSpc>
                <a:spcPct val="110000"/>
              </a:lnSpc>
            </a:pPr>
            <a:r>
              <a:rPr lang="en-ZA" sz="2000" b="1">
                <a:solidFill>
                  <a:srgbClr val="000066"/>
                </a:solidFill>
                <a:latin typeface="Times New Roman" pitchFamily="18" charset="0"/>
              </a:rPr>
              <a:t>2</a:t>
            </a:r>
            <a:endParaRPr lang="en-ZA" sz="2000" b="1" i="1">
              <a:solidFill>
                <a:srgbClr val="000066"/>
              </a:solidFill>
              <a:latin typeface="Times New Roman" pitchFamily="18" charset="0"/>
            </a:endParaRPr>
          </a:p>
        </p:txBody>
      </p:sp>
      <p:grpSp>
        <p:nvGrpSpPr>
          <p:cNvPr id="401440" name="Group 32"/>
          <p:cNvGrpSpPr>
            <a:grpSpLocks/>
          </p:cNvGrpSpPr>
          <p:nvPr/>
        </p:nvGrpSpPr>
        <p:grpSpPr bwMode="auto">
          <a:xfrm rot="-913118">
            <a:off x="4435475" y="2420938"/>
            <a:ext cx="2832100" cy="42862"/>
            <a:chOff x="2218" y="1308"/>
            <a:chExt cx="1926" cy="0"/>
          </a:xfrm>
        </p:grpSpPr>
        <p:sp>
          <p:nvSpPr>
            <p:cNvPr id="543845" name="Line 30"/>
            <p:cNvSpPr>
              <a:spLocks noChangeShapeType="1"/>
            </p:cNvSpPr>
            <p:nvPr/>
          </p:nvSpPr>
          <p:spPr bwMode="auto">
            <a:xfrm flipH="1" flipV="1">
              <a:off x="3331" y="1308"/>
              <a:ext cx="813" cy="0"/>
            </a:xfrm>
            <a:prstGeom prst="line">
              <a:avLst/>
            </a:prstGeom>
            <a:noFill/>
            <a:ln w="9525">
              <a:solidFill>
                <a:srgbClr val="000000"/>
              </a:solidFill>
              <a:round/>
              <a:headEnd type="arrow" w="lg" len="lg"/>
              <a:tailEnd type="none" w="sm" len="med"/>
            </a:ln>
          </p:spPr>
          <p:txBody>
            <a:bodyPr/>
            <a:lstStyle/>
            <a:p>
              <a:endParaRPr lang="en-US"/>
            </a:p>
          </p:txBody>
        </p:sp>
        <p:sp>
          <p:nvSpPr>
            <p:cNvPr id="543846" name="Line 31"/>
            <p:cNvSpPr>
              <a:spLocks noChangeShapeType="1"/>
            </p:cNvSpPr>
            <p:nvPr/>
          </p:nvSpPr>
          <p:spPr bwMode="auto">
            <a:xfrm flipV="1">
              <a:off x="2218" y="1308"/>
              <a:ext cx="869" cy="0"/>
            </a:xfrm>
            <a:prstGeom prst="line">
              <a:avLst/>
            </a:prstGeom>
            <a:noFill/>
            <a:ln w="9525">
              <a:solidFill>
                <a:srgbClr val="000000"/>
              </a:solidFill>
              <a:round/>
              <a:headEnd type="arrow" w="lg" len="lg"/>
              <a:tailEnd type="none" w="sm" len="med"/>
            </a:ln>
          </p:spPr>
          <p:txBody>
            <a:bodyPr/>
            <a:lstStyle/>
            <a:p>
              <a:endParaRPr lang="en-US"/>
            </a:p>
          </p:txBody>
        </p:sp>
      </p:grpSp>
      <p:sp>
        <p:nvSpPr>
          <p:cNvPr id="401442" name="Line 34"/>
          <p:cNvSpPr>
            <a:spLocks noChangeShapeType="1"/>
          </p:cNvSpPr>
          <p:nvPr/>
        </p:nvSpPr>
        <p:spPr bwMode="auto">
          <a:xfrm>
            <a:off x="7969250" y="2982913"/>
            <a:ext cx="0" cy="663575"/>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01443" name="Line 35"/>
          <p:cNvSpPr>
            <a:spLocks noChangeShapeType="1"/>
          </p:cNvSpPr>
          <p:nvPr/>
        </p:nvSpPr>
        <p:spPr bwMode="auto">
          <a:xfrm flipV="1">
            <a:off x="5513388" y="2122488"/>
            <a:ext cx="0" cy="663575"/>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graphicFrame>
        <p:nvGraphicFramePr>
          <p:cNvPr id="401444" name="Object 27"/>
          <p:cNvGraphicFramePr>
            <a:graphicFrameLocks noChangeAspect="1"/>
          </p:cNvGraphicFramePr>
          <p:nvPr/>
        </p:nvGraphicFramePr>
        <p:xfrm>
          <a:off x="5053013" y="2090738"/>
          <a:ext cx="330200" cy="352425"/>
        </p:xfrm>
        <a:graphic>
          <a:graphicData uri="http://schemas.openxmlformats.org/presentationml/2006/ole">
            <mc:AlternateContent xmlns:mc="http://schemas.openxmlformats.org/markup-compatibility/2006">
              <mc:Choice xmlns:v="urn:schemas-microsoft-com:vml" Requires="v">
                <p:oleObj spid="_x0000_s543938" name="Equation" r:id="rId6" imgW="330120" imgH="393480" progId="Equation.DSMT4">
                  <p:embed/>
                </p:oleObj>
              </mc:Choice>
              <mc:Fallback>
                <p:oleObj name="Equation" r:id="rId6" imgW="330120" imgH="393480" progId="Equation.DSMT4">
                  <p:embed/>
                  <p:pic>
                    <p:nvPicPr>
                      <p:cNvPr id="0" name="Picture 2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53013" y="2090738"/>
                        <a:ext cx="330200" cy="352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1446" name="Line 38"/>
          <p:cNvSpPr>
            <a:spLocks noChangeShapeType="1"/>
          </p:cNvSpPr>
          <p:nvPr/>
        </p:nvSpPr>
        <p:spPr bwMode="auto">
          <a:xfrm flipH="1" flipV="1">
            <a:off x="7383463" y="2695575"/>
            <a:ext cx="539750" cy="228600"/>
          </a:xfrm>
          <a:prstGeom prst="line">
            <a:avLst/>
          </a:prstGeom>
          <a:noFill/>
          <a:ln w="44450">
            <a:solidFill>
              <a:srgbClr val="FF0000"/>
            </a:solidFill>
            <a:round/>
            <a:headEnd/>
            <a:tailEnd type="stealth" w="lg" len="lg"/>
          </a:ln>
        </p:spPr>
        <p:txBody>
          <a:bodyPr lIns="90000" tIns="46800" rIns="90000" bIns="46800"/>
          <a:lstStyle/>
          <a:p>
            <a:endParaRPr lang="en-US"/>
          </a:p>
        </p:txBody>
      </p:sp>
      <p:sp>
        <p:nvSpPr>
          <p:cNvPr id="543820" name="AutoShape 18"/>
          <p:cNvSpPr>
            <a:spLocks noChangeArrowheads="1"/>
          </p:cNvSpPr>
          <p:nvPr/>
        </p:nvSpPr>
        <p:spPr bwMode="auto">
          <a:xfrm rot="-6435558">
            <a:off x="7315994" y="1642269"/>
            <a:ext cx="171450" cy="3008312"/>
          </a:xfrm>
          <a:prstGeom prst="can">
            <a:avLst>
              <a:gd name="adj" fmla="val 88950"/>
            </a:avLst>
          </a:prstGeom>
          <a:gradFill rotWithShape="1">
            <a:gsLst>
              <a:gs pos="0">
                <a:srgbClr val="FF9632"/>
              </a:gs>
              <a:gs pos="50000">
                <a:srgbClr val="FFEBD8"/>
              </a:gs>
              <a:gs pos="100000">
                <a:srgbClr val="FF9632"/>
              </a:gs>
            </a:gsLst>
            <a:lin ang="0" scaled="1"/>
          </a:gradFill>
          <a:ln w="6350">
            <a:solidFill>
              <a:srgbClr val="000000"/>
            </a:solidFill>
            <a:round/>
            <a:headEnd/>
            <a:tailEnd type="none" w="lg" len="lg"/>
          </a:ln>
        </p:spPr>
        <p:txBody>
          <a:bodyPr/>
          <a:lstStyle/>
          <a:p>
            <a:pPr>
              <a:lnSpc>
                <a:spcPct val="110000"/>
              </a:lnSpc>
            </a:pPr>
            <a:endParaRPr lang="en-GB"/>
          </a:p>
        </p:txBody>
      </p:sp>
      <p:grpSp>
        <p:nvGrpSpPr>
          <p:cNvPr id="401427" name="Group 19"/>
          <p:cNvGrpSpPr>
            <a:grpSpLocks/>
          </p:cNvGrpSpPr>
          <p:nvPr/>
        </p:nvGrpSpPr>
        <p:grpSpPr bwMode="auto">
          <a:xfrm rot="-1035558">
            <a:off x="5980113" y="3513138"/>
            <a:ext cx="111125" cy="115887"/>
            <a:chOff x="2212" y="2276"/>
            <a:chExt cx="104" cy="184"/>
          </a:xfrm>
        </p:grpSpPr>
        <p:sp>
          <p:nvSpPr>
            <p:cNvPr id="543843" name="Line 20"/>
            <p:cNvSpPr>
              <a:spLocks noChangeShapeType="1"/>
            </p:cNvSpPr>
            <p:nvPr/>
          </p:nvSpPr>
          <p:spPr bwMode="auto">
            <a:xfrm>
              <a:off x="2212" y="2276"/>
              <a:ext cx="100" cy="180"/>
            </a:xfrm>
            <a:prstGeom prst="line">
              <a:avLst/>
            </a:prstGeom>
            <a:noFill/>
            <a:ln w="19050">
              <a:solidFill>
                <a:srgbClr val="800080"/>
              </a:solidFill>
              <a:round/>
              <a:headEnd/>
              <a:tailEnd type="none" w="lg" len="lg"/>
            </a:ln>
          </p:spPr>
          <p:txBody>
            <a:bodyPr/>
            <a:lstStyle/>
            <a:p>
              <a:endParaRPr lang="en-US"/>
            </a:p>
          </p:txBody>
        </p:sp>
        <p:sp>
          <p:nvSpPr>
            <p:cNvPr id="543844" name="Line 21"/>
            <p:cNvSpPr>
              <a:spLocks noChangeShapeType="1"/>
            </p:cNvSpPr>
            <p:nvPr/>
          </p:nvSpPr>
          <p:spPr bwMode="auto">
            <a:xfrm flipH="1">
              <a:off x="2216" y="2280"/>
              <a:ext cx="100" cy="180"/>
            </a:xfrm>
            <a:prstGeom prst="line">
              <a:avLst/>
            </a:prstGeom>
            <a:noFill/>
            <a:ln w="19050">
              <a:solidFill>
                <a:srgbClr val="800080"/>
              </a:solidFill>
              <a:round/>
              <a:headEnd/>
              <a:tailEnd type="none" w="lg" len="lg"/>
            </a:ln>
          </p:spPr>
          <p:txBody>
            <a:bodyPr/>
            <a:lstStyle/>
            <a:p>
              <a:endParaRPr lang="en-US"/>
            </a:p>
          </p:txBody>
        </p:sp>
      </p:grpSp>
      <p:sp>
        <p:nvSpPr>
          <p:cNvPr id="543822" name="Rectangle 43"/>
          <p:cNvSpPr>
            <a:spLocks noChangeArrowheads="1"/>
          </p:cNvSpPr>
          <p:nvPr/>
        </p:nvSpPr>
        <p:spPr bwMode="auto">
          <a:xfrm>
            <a:off x="0" y="0"/>
            <a:ext cx="9144000" cy="0"/>
          </a:xfrm>
          <a:prstGeom prst="rect">
            <a:avLst/>
          </a:prstGeom>
          <a:noFill/>
          <a:ln w="12700" algn="ctr">
            <a:noFill/>
            <a:miter lim="800000"/>
            <a:headEnd/>
            <a:tailEnd type="none" w="lg" len="lg"/>
          </a:ln>
        </p:spPr>
        <p:txBody>
          <a:bodyPr wrap="none" lIns="90000" tIns="46800" rIns="90000" bIns="46800" anchor="ctr">
            <a:spAutoFit/>
          </a:bodyPr>
          <a:lstStyle/>
          <a:p>
            <a:pPr>
              <a:lnSpc>
                <a:spcPct val="110000"/>
              </a:lnSpc>
            </a:pPr>
            <a:endParaRPr lang="en-GB"/>
          </a:p>
        </p:txBody>
      </p:sp>
      <p:graphicFrame>
        <p:nvGraphicFramePr>
          <p:cNvPr id="401450" name="Object 34"/>
          <p:cNvGraphicFramePr>
            <a:graphicFrameLocks noChangeAspect="1"/>
          </p:cNvGraphicFramePr>
          <p:nvPr>
            <p:extLst>
              <p:ext uri="{D42A27DB-BD31-4B8C-83A1-F6EECF244321}">
                <p14:modId xmlns:p14="http://schemas.microsoft.com/office/powerpoint/2010/main" val="3209433808"/>
              </p:ext>
            </p:extLst>
          </p:nvPr>
        </p:nvGraphicFramePr>
        <p:xfrm>
          <a:off x="6307138" y="4613275"/>
          <a:ext cx="1597025" cy="736600"/>
        </p:xfrm>
        <a:graphic>
          <a:graphicData uri="http://schemas.openxmlformats.org/presentationml/2006/ole">
            <mc:AlternateContent xmlns:mc="http://schemas.openxmlformats.org/markup-compatibility/2006">
              <mc:Choice xmlns:v="urn:schemas-microsoft-com:vml" Requires="v">
                <p:oleObj spid="_x0000_s543939" name="Equation" r:id="rId8" imgW="1600200" imgH="736560" progId="Equation.DSMT4">
                  <p:embed/>
                </p:oleObj>
              </mc:Choice>
              <mc:Fallback>
                <p:oleObj name="Equation" r:id="rId8" imgW="1600200" imgH="736560" progId="Equation.DSMT4">
                  <p:embed/>
                  <p:pic>
                    <p:nvPicPr>
                      <p:cNvPr id="0" name="Picture 34"/>
                      <p:cNvPicPr>
                        <a:picLocks noChangeAspect="1" noChangeArrowheads="1"/>
                      </p:cNvPicPr>
                      <p:nvPr/>
                    </p:nvPicPr>
                    <p:blipFill>
                      <a:blip r:embed="rId9"/>
                      <a:srcRect/>
                      <a:stretch>
                        <a:fillRect/>
                      </a:stretch>
                    </p:blipFill>
                    <p:spPr bwMode="auto">
                      <a:xfrm>
                        <a:off x="6307138" y="4613275"/>
                        <a:ext cx="1597025"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43823" name="Rectangle 102"/>
          <p:cNvSpPr>
            <a:spLocks noChangeArrowheads="1"/>
          </p:cNvSpPr>
          <p:nvPr/>
        </p:nvSpPr>
        <p:spPr bwMode="auto">
          <a:xfrm rot="15354814" flipH="1">
            <a:off x="6440487" y="2527301"/>
            <a:ext cx="163513" cy="42862"/>
          </a:xfrm>
          <a:prstGeom prst="rect">
            <a:avLst/>
          </a:prstGeom>
          <a:gradFill rotWithShape="1">
            <a:gsLst>
              <a:gs pos="0">
                <a:srgbClr val="FF9632"/>
              </a:gs>
              <a:gs pos="50000">
                <a:srgbClr val="FFEBD8"/>
              </a:gs>
              <a:gs pos="100000">
                <a:srgbClr val="FF9632"/>
              </a:gs>
            </a:gsLst>
            <a:lin ang="0" scaled="1"/>
          </a:gradFill>
          <a:ln w="6350" algn="ctr">
            <a:noFill/>
            <a:miter lim="800000"/>
            <a:headEnd/>
            <a:tailEnd type="none" w="lg" len="lg"/>
          </a:ln>
        </p:spPr>
        <p:txBody>
          <a:bodyPr/>
          <a:lstStyle/>
          <a:p>
            <a:pPr>
              <a:lnSpc>
                <a:spcPct val="110000"/>
              </a:lnSpc>
            </a:pPr>
            <a:endParaRPr lang="en-GB"/>
          </a:p>
        </p:txBody>
      </p:sp>
      <p:sp>
        <p:nvSpPr>
          <p:cNvPr id="543824" name="Rectangle 120"/>
          <p:cNvSpPr>
            <a:spLocks noChangeArrowheads="1"/>
          </p:cNvSpPr>
          <p:nvPr/>
        </p:nvSpPr>
        <p:spPr bwMode="auto">
          <a:xfrm rot="15354814" flipH="1">
            <a:off x="6143625" y="2613025"/>
            <a:ext cx="163513" cy="42863"/>
          </a:xfrm>
          <a:prstGeom prst="rect">
            <a:avLst/>
          </a:prstGeom>
          <a:gradFill rotWithShape="1">
            <a:gsLst>
              <a:gs pos="0">
                <a:srgbClr val="FF9632"/>
              </a:gs>
              <a:gs pos="50000">
                <a:srgbClr val="FFEBD8"/>
              </a:gs>
              <a:gs pos="100000">
                <a:srgbClr val="FF9632"/>
              </a:gs>
            </a:gsLst>
            <a:lin ang="0" scaled="1"/>
          </a:gradFill>
          <a:ln w="6350" algn="ctr">
            <a:noFill/>
            <a:miter lim="800000"/>
            <a:headEnd/>
            <a:tailEnd type="none" w="lg" len="lg"/>
          </a:ln>
        </p:spPr>
        <p:txBody>
          <a:bodyPr/>
          <a:lstStyle/>
          <a:p>
            <a:pPr>
              <a:lnSpc>
                <a:spcPct val="110000"/>
              </a:lnSpc>
            </a:pPr>
            <a:endParaRPr lang="en-GB"/>
          </a:p>
        </p:txBody>
      </p:sp>
      <p:sp>
        <p:nvSpPr>
          <p:cNvPr id="543825" name="Rectangle 121"/>
          <p:cNvSpPr>
            <a:spLocks noChangeArrowheads="1"/>
          </p:cNvSpPr>
          <p:nvPr/>
        </p:nvSpPr>
        <p:spPr bwMode="auto">
          <a:xfrm rot="15354814" flipH="1">
            <a:off x="5534026" y="2779712"/>
            <a:ext cx="163512" cy="42863"/>
          </a:xfrm>
          <a:prstGeom prst="rect">
            <a:avLst/>
          </a:prstGeom>
          <a:gradFill rotWithShape="1">
            <a:gsLst>
              <a:gs pos="0">
                <a:srgbClr val="FF9632"/>
              </a:gs>
              <a:gs pos="50000">
                <a:srgbClr val="FFEBD8"/>
              </a:gs>
              <a:gs pos="100000">
                <a:srgbClr val="FF9632"/>
              </a:gs>
            </a:gsLst>
            <a:lin ang="0" scaled="1"/>
          </a:gradFill>
          <a:ln w="6350" algn="ctr">
            <a:noFill/>
            <a:miter lim="800000"/>
            <a:headEnd/>
            <a:tailEnd type="none" w="lg" len="lg"/>
          </a:ln>
        </p:spPr>
        <p:txBody>
          <a:bodyPr/>
          <a:lstStyle/>
          <a:p>
            <a:pPr>
              <a:lnSpc>
                <a:spcPct val="110000"/>
              </a:lnSpc>
            </a:pPr>
            <a:endParaRPr lang="en-GB"/>
          </a:p>
        </p:txBody>
      </p:sp>
      <p:sp>
        <p:nvSpPr>
          <p:cNvPr id="401445" name="Line 37"/>
          <p:cNvSpPr>
            <a:spLocks noChangeShapeType="1"/>
          </p:cNvSpPr>
          <p:nvPr/>
        </p:nvSpPr>
        <p:spPr bwMode="auto">
          <a:xfrm>
            <a:off x="5551488" y="2832100"/>
            <a:ext cx="539750" cy="228600"/>
          </a:xfrm>
          <a:prstGeom prst="line">
            <a:avLst/>
          </a:prstGeom>
          <a:noFill/>
          <a:ln w="44450">
            <a:solidFill>
              <a:srgbClr val="FF0000"/>
            </a:solidFill>
            <a:round/>
            <a:headEnd/>
            <a:tailEnd type="stealth" w="lg" len="lg"/>
          </a:ln>
        </p:spPr>
        <p:txBody>
          <a:bodyPr lIns="90000" tIns="46800" rIns="90000" bIns="46800"/>
          <a:lstStyle/>
          <a:p>
            <a:endParaRPr lang="en-US"/>
          </a:p>
        </p:txBody>
      </p:sp>
      <p:graphicFrame>
        <p:nvGraphicFramePr>
          <p:cNvPr id="401447" name="Object 49"/>
          <p:cNvGraphicFramePr>
            <a:graphicFrameLocks noChangeAspect="1"/>
          </p:cNvGraphicFramePr>
          <p:nvPr/>
        </p:nvGraphicFramePr>
        <p:xfrm>
          <a:off x="6761163" y="2592388"/>
          <a:ext cx="660400" cy="330200"/>
        </p:xfrm>
        <a:graphic>
          <a:graphicData uri="http://schemas.openxmlformats.org/presentationml/2006/ole">
            <mc:AlternateContent xmlns:mc="http://schemas.openxmlformats.org/markup-compatibility/2006">
              <mc:Choice xmlns:v="urn:schemas-microsoft-com:vml" Requires="v">
                <p:oleObj spid="_x0000_s543940" name="Equation" r:id="rId10" imgW="660240" imgH="368280" progId="Equation.DSMT4">
                  <p:embed/>
                </p:oleObj>
              </mc:Choice>
              <mc:Fallback>
                <p:oleObj name="Equation" r:id="rId10" imgW="660240" imgH="368280" progId="Equation.DSMT4">
                  <p:embed/>
                  <p:pic>
                    <p:nvPicPr>
                      <p:cNvPr id="0" name="Picture 4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761163" y="2592388"/>
                        <a:ext cx="660400"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43827" name="Rectangle 122"/>
          <p:cNvSpPr>
            <a:spLocks noChangeArrowheads="1"/>
          </p:cNvSpPr>
          <p:nvPr/>
        </p:nvSpPr>
        <p:spPr bwMode="auto">
          <a:xfrm rot="15193495" flipH="1">
            <a:off x="6690519" y="3210719"/>
            <a:ext cx="163512" cy="260350"/>
          </a:xfrm>
          <a:prstGeom prst="rect">
            <a:avLst/>
          </a:prstGeom>
          <a:gradFill rotWithShape="1">
            <a:gsLst>
              <a:gs pos="0">
                <a:srgbClr val="FF9632"/>
              </a:gs>
              <a:gs pos="50000">
                <a:srgbClr val="FFEBD8"/>
              </a:gs>
              <a:gs pos="100000">
                <a:srgbClr val="FF9632"/>
              </a:gs>
            </a:gsLst>
            <a:lin ang="0" scaled="1"/>
          </a:gradFill>
          <a:ln w="6350" algn="ctr">
            <a:noFill/>
            <a:miter lim="800000"/>
            <a:headEnd/>
            <a:tailEnd type="none" w="lg" len="lg"/>
          </a:ln>
        </p:spPr>
        <p:txBody>
          <a:bodyPr/>
          <a:lstStyle/>
          <a:p>
            <a:pPr>
              <a:lnSpc>
                <a:spcPct val="110000"/>
              </a:lnSpc>
            </a:pPr>
            <a:endParaRPr lang="en-GB"/>
          </a:p>
        </p:txBody>
      </p:sp>
      <p:sp>
        <p:nvSpPr>
          <p:cNvPr id="401531" name="Rectangle 123"/>
          <p:cNvSpPr>
            <a:spLocks noChangeArrowheads="1"/>
          </p:cNvSpPr>
          <p:nvPr/>
        </p:nvSpPr>
        <p:spPr bwMode="auto">
          <a:xfrm>
            <a:off x="179388" y="3956050"/>
            <a:ext cx="6230937" cy="1313309"/>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dirty="0">
                <a:solidFill>
                  <a:srgbClr val="000066"/>
                </a:solidFill>
              </a:rPr>
              <a:t>So if there is current in wire </a:t>
            </a:r>
            <a:r>
              <a:rPr lang="en-ZA" b="1" dirty="0">
                <a:solidFill>
                  <a:srgbClr val="000066"/>
                </a:solidFill>
                <a:latin typeface="Times New Roman" pitchFamily="18" charset="0"/>
              </a:rPr>
              <a:t>2</a:t>
            </a:r>
            <a:r>
              <a:rPr lang="en-ZA" dirty="0">
                <a:solidFill>
                  <a:srgbClr val="000066"/>
                </a:solidFill>
              </a:rPr>
              <a:t>, </a:t>
            </a:r>
            <a:br>
              <a:rPr lang="en-ZA" dirty="0">
                <a:solidFill>
                  <a:srgbClr val="000066"/>
                </a:solidFill>
              </a:rPr>
            </a:br>
            <a:r>
              <a:rPr lang="en-ZA" dirty="0">
                <a:solidFill>
                  <a:srgbClr val="000066"/>
                </a:solidFill>
              </a:rPr>
              <a:t>it experiences a force </a:t>
            </a:r>
            <a:br>
              <a:rPr lang="en-ZA" dirty="0">
                <a:solidFill>
                  <a:srgbClr val="000066"/>
                </a:solidFill>
              </a:rPr>
            </a:br>
            <a:r>
              <a:rPr lang="en-ZA" dirty="0">
                <a:solidFill>
                  <a:srgbClr val="000066"/>
                </a:solidFill>
              </a:rPr>
              <a:t>due to this magnetic field:  </a:t>
            </a:r>
            <a:r>
              <a:rPr lang="en-ZA" b="1" i="1" dirty="0">
                <a:solidFill>
                  <a:srgbClr val="000066"/>
                </a:solidFill>
                <a:latin typeface="Times New Roman" pitchFamily="18" charset="0"/>
              </a:rPr>
              <a:t>F</a:t>
            </a:r>
            <a:r>
              <a:rPr lang="en-ZA" b="1" baseline="-25000" dirty="0">
                <a:solidFill>
                  <a:srgbClr val="000066"/>
                </a:solidFill>
                <a:latin typeface="Times New Roman" pitchFamily="18" charset="0"/>
              </a:rPr>
              <a:t>1 on 2</a:t>
            </a:r>
            <a:r>
              <a:rPr lang="en-ZA" dirty="0">
                <a:solidFill>
                  <a:srgbClr val="000066"/>
                </a:solidFill>
              </a:rPr>
              <a:t> </a:t>
            </a:r>
            <a:r>
              <a:rPr lang="en-ZA" b="1" dirty="0">
                <a:solidFill>
                  <a:srgbClr val="000066"/>
                </a:solidFill>
                <a:latin typeface="Times New Roman" pitchFamily="18" charset="0"/>
              </a:rPr>
              <a:t>= </a:t>
            </a:r>
            <a:r>
              <a:rPr lang="en-ZA" b="1" i="1" dirty="0" smtClean="0">
                <a:solidFill>
                  <a:srgbClr val="000066"/>
                </a:solidFill>
                <a:latin typeface="Times New Roman" pitchFamily="18" charset="0"/>
              </a:rPr>
              <a:t>I</a:t>
            </a:r>
            <a:r>
              <a:rPr lang="en-ZA" b="1" baseline="-25000" dirty="0" smtClean="0">
                <a:solidFill>
                  <a:srgbClr val="000066"/>
                </a:solidFill>
                <a:latin typeface="Times New Roman" pitchFamily="18" charset="0"/>
              </a:rPr>
              <a:t>2</a:t>
            </a:r>
            <a:r>
              <a:rPr lang="en-ZA" b="1" i="1" dirty="0" smtClean="0">
                <a:solidFill>
                  <a:srgbClr val="000066"/>
                </a:solidFill>
                <a:latin typeface="Times New Roman" pitchFamily="18" charset="0"/>
              </a:rPr>
              <a:t>  </a:t>
            </a:r>
            <a:r>
              <a:rPr lang="en-ZA" b="1" i="1" dirty="0" smtClean="0">
                <a:solidFill>
                  <a:srgbClr val="000066"/>
                </a:solidFill>
                <a:latin typeface="Times New Roman" pitchFamily="18" charset="0"/>
                <a:sym typeface="Symbol" pitchFamily="18" charset="2"/>
              </a:rPr>
              <a:t>B</a:t>
            </a:r>
            <a:r>
              <a:rPr lang="en-ZA" b="1" baseline="-25000" dirty="0" smtClean="0">
                <a:solidFill>
                  <a:srgbClr val="000066"/>
                </a:solidFill>
                <a:latin typeface="Times New Roman" pitchFamily="18" charset="0"/>
                <a:sym typeface="Symbol" pitchFamily="18" charset="2"/>
              </a:rPr>
              <a:t>1</a:t>
            </a:r>
            <a:endParaRPr lang="en-ZA" b="1" baseline="-25000" dirty="0">
              <a:solidFill>
                <a:srgbClr val="000066"/>
              </a:solidFill>
              <a:latin typeface="Times New Roman" pitchFamily="18" charset="0"/>
              <a:sym typeface="Symbol" pitchFamily="18" charset="2"/>
            </a:endParaRPr>
          </a:p>
        </p:txBody>
      </p:sp>
      <p:graphicFrame>
        <p:nvGraphicFramePr>
          <p:cNvPr id="401533" name="Object 54"/>
          <p:cNvGraphicFramePr>
            <a:graphicFrameLocks noChangeAspect="1"/>
          </p:cNvGraphicFramePr>
          <p:nvPr>
            <p:extLst>
              <p:ext uri="{D42A27DB-BD31-4B8C-83A1-F6EECF244321}">
                <p14:modId xmlns:p14="http://schemas.microsoft.com/office/powerpoint/2010/main" val="2679468529"/>
              </p:ext>
            </p:extLst>
          </p:nvPr>
        </p:nvGraphicFramePr>
        <p:xfrm>
          <a:off x="1173163" y="5424488"/>
          <a:ext cx="3217862" cy="685800"/>
        </p:xfrm>
        <a:graphic>
          <a:graphicData uri="http://schemas.openxmlformats.org/presentationml/2006/ole">
            <mc:AlternateContent xmlns:mc="http://schemas.openxmlformats.org/markup-compatibility/2006">
              <mc:Choice xmlns:v="urn:schemas-microsoft-com:vml" Requires="v">
                <p:oleObj spid="_x0000_s543941" name="Equation" r:id="rId12" imgW="3225600" imgH="685800" progId="Equation.DSMT4">
                  <p:embed/>
                </p:oleObj>
              </mc:Choice>
              <mc:Fallback>
                <p:oleObj name="Equation" r:id="rId12" imgW="3225600" imgH="685800" progId="Equation.DSMT4">
                  <p:embed/>
                  <p:pic>
                    <p:nvPicPr>
                      <p:cNvPr id="0" name="Picture 54"/>
                      <p:cNvPicPr>
                        <a:picLocks noChangeAspect="1" noChangeArrowheads="1"/>
                      </p:cNvPicPr>
                      <p:nvPr/>
                    </p:nvPicPr>
                    <p:blipFill>
                      <a:blip r:embed="rId13"/>
                      <a:srcRect/>
                      <a:stretch>
                        <a:fillRect/>
                      </a:stretch>
                    </p:blipFill>
                    <p:spPr bwMode="auto">
                      <a:xfrm>
                        <a:off x="1173163" y="5424488"/>
                        <a:ext cx="3217862"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1534" name="Rectangle 126"/>
          <p:cNvSpPr>
            <a:spLocks noChangeArrowheads="1"/>
          </p:cNvSpPr>
          <p:nvPr/>
        </p:nvSpPr>
        <p:spPr bwMode="auto">
          <a:xfrm>
            <a:off x="179388" y="5541963"/>
            <a:ext cx="6202362" cy="493712"/>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I.e.</a:t>
            </a:r>
            <a:endParaRPr lang="en-ZA" b="1" baseline="-25000">
              <a:solidFill>
                <a:srgbClr val="000066"/>
              </a:solidFill>
              <a:latin typeface="Times New Roman" pitchFamily="18" charset="0"/>
              <a:sym typeface="Symbol" pitchFamily="18" charset="2"/>
            </a:endParaRPr>
          </a:p>
        </p:txBody>
      </p:sp>
      <p:graphicFrame>
        <p:nvGraphicFramePr>
          <p:cNvPr id="543800" name="Object 56"/>
          <p:cNvGraphicFramePr>
            <a:graphicFrameLocks noChangeAspect="1"/>
          </p:cNvGraphicFramePr>
          <p:nvPr/>
        </p:nvGraphicFramePr>
        <p:xfrm>
          <a:off x="2403475" y="3162300"/>
          <a:ext cx="1317625" cy="685800"/>
        </p:xfrm>
        <a:graphic>
          <a:graphicData uri="http://schemas.openxmlformats.org/presentationml/2006/ole">
            <mc:AlternateContent xmlns:mc="http://schemas.openxmlformats.org/markup-compatibility/2006">
              <mc:Choice xmlns:v="urn:schemas-microsoft-com:vml" Requires="v">
                <p:oleObj spid="_x0000_s543942" name="Equation" r:id="rId14" imgW="1320480" imgH="685800" progId="Equation.DSMT4">
                  <p:embed/>
                </p:oleObj>
              </mc:Choice>
              <mc:Fallback>
                <p:oleObj name="Equation" r:id="rId14" imgW="1320480" imgH="685800" progId="Equation.DSMT4">
                  <p:embed/>
                  <p:pic>
                    <p:nvPicPr>
                      <p:cNvPr id="0" name="Picture 5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403475" y="3162300"/>
                        <a:ext cx="1317625"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Rectangle 128"/>
          <p:cNvSpPr>
            <a:spLocks noChangeArrowheads="1"/>
          </p:cNvSpPr>
          <p:nvPr/>
        </p:nvSpPr>
        <p:spPr bwMode="auto">
          <a:xfrm>
            <a:off x="1057276" y="5391150"/>
            <a:ext cx="3409950" cy="819150"/>
          </a:xfrm>
          <a:prstGeom prst="rect">
            <a:avLst/>
          </a:prstGeom>
          <a:noFill/>
          <a:ln w="25400" algn="ctr">
            <a:solidFill>
              <a:srgbClr val="FF0000"/>
            </a:solidFill>
            <a:miter lim="800000"/>
            <a:headEnd/>
            <a:tailEnd/>
          </a:ln>
        </p:spPr>
        <p:txBody>
          <a:bodyPr wrap="none" lIns="90000" tIns="46800" rIns="90000" bIns="46800" anchor="ctr"/>
          <a:lstStyle/>
          <a:p>
            <a:pPr>
              <a:lnSpc>
                <a:spcPct val="110000"/>
              </a:lnSpc>
            </a:pPr>
            <a:endParaRPr lang="en-GB"/>
          </a:p>
        </p:txBody>
      </p:sp>
      <p:grpSp>
        <p:nvGrpSpPr>
          <p:cNvPr id="3" name="Group 70"/>
          <p:cNvGrpSpPr>
            <a:grpSpLocks/>
          </p:cNvGrpSpPr>
          <p:nvPr/>
        </p:nvGrpSpPr>
        <p:grpSpPr bwMode="auto">
          <a:xfrm>
            <a:off x="5340350" y="508000"/>
            <a:ext cx="2622550" cy="3975100"/>
            <a:chOff x="3364" y="320"/>
            <a:chExt cx="1652" cy="2504"/>
          </a:xfrm>
        </p:grpSpPr>
        <p:grpSp>
          <p:nvGrpSpPr>
            <p:cNvPr id="543833" name="Group 69"/>
            <p:cNvGrpSpPr>
              <a:grpSpLocks/>
            </p:cNvGrpSpPr>
            <p:nvPr/>
          </p:nvGrpSpPr>
          <p:grpSpPr bwMode="auto">
            <a:xfrm>
              <a:off x="3364" y="320"/>
              <a:ext cx="1652" cy="2504"/>
              <a:chOff x="3364" y="320"/>
              <a:chExt cx="1652" cy="2504"/>
            </a:xfrm>
          </p:grpSpPr>
          <p:sp>
            <p:nvSpPr>
              <p:cNvPr id="543841" name="Freeform 58"/>
              <p:cNvSpPr>
                <a:spLocks/>
              </p:cNvSpPr>
              <p:nvPr/>
            </p:nvSpPr>
            <p:spPr bwMode="auto">
              <a:xfrm>
                <a:off x="3364" y="320"/>
                <a:ext cx="1652" cy="2504"/>
              </a:xfrm>
              <a:custGeom>
                <a:avLst/>
                <a:gdLst>
                  <a:gd name="T0" fmla="*/ 160 w 1652"/>
                  <a:gd name="T1" fmla="*/ 1392 h 2504"/>
                  <a:gd name="T2" fmla="*/ 720 w 1652"/>
                  <a:gd name="T3" fmla="*/ 0 h 2504"/>
                  <a:gd name="T4" fmla="*/ 1652 w 1652"/>
                  <a:gd name="T5" fmla="*/ 1496 h 2504"/>
                  <a:gd name="T6" fmla="*/ 1052 w 1652"/>
                  <a:gd name="T7" fmla="*/ 2496 h 2504"/>
                  <a:gd name="T8" fmla="*/ 184 w 1652"/>
                  <a:gd name="T9" fmla="*/ 1500 h 2504"/>
                  <a:gd name="T10" fmla="*/ 0 60000 65536"/>
                  <a:gd name="T11" fmla="*/ 0 60000 65536"/>
                  <a:gd name="T12" fmla="*/ 0 60000 65536"/>
                  <a:gd name="T13" fmla="*/ 0 60000 65536"/>
                  <a:gd name="T14" fmla="*/ 0 60000 65536"/>
                  <a:gd name="T15" fmla="*/ 0 w 1652"/>
                  <a:gd name="T16" fmla="*/ 0 h 2504"/>
                  <a:gd name="T17" fmla="*/ 1652 w 1652"/>
                  <a:gd name="T18" fmla="*/ 2504 h 2504"/>
                </a:gdLst>
                <a:ahLst/>
                <a:cxnLst>
                  <a:cxn ang="T10">
                    <a:pos x="T0" y="T1"/>
                  </a:cxn>
                  <a:cxn ang="T11">
                    <a:pos x="T2" y="T3"/>
                  </a:cxn>
                  <a:cxn ang="T12">
                    <a:pos x="T4" y="T5"/>
                  </a:cxn>
                  <a:cxn ang="T13">
                    <a:pos x="T6" y="T7"/>
                  </a:cxn>
                  <a:cxn ang="T14">
                    <a:pos x="T8" y="T9"/>
                  </a:cxn>
                </a:cxnLst>
                <a:rect l="T15" t="T16" r="T17" b="T18"/>
                <a:pathLst>
                  <a:path w="1652" h="2504">
                    <a:moveTo>
                      <a:pt x="160" y="1392"/>
                    </a:moveTo>
                    <a:cubicBezTo>
                      <a:pt x="0" y="704"/>
                      <a:pt x="272" y="0"/>
                      <a:pt x="720" y="0"/>
                    </a:cubicBezTo>
                    <a:cubicBezTo>
                      <a:pt x="1168" y="0"/>
                      <a:pt x="1652" y="748"/>
                      <a:pt x="1652" y="1496"/>
                    </a:cubicBezTo>
                    <a:cubicBezTo>
                      <a:pt x="1652" y="2244"/>
                      <a:pt x="1304" y="2488"/>
                      <a:pt x="1052" y="2496"/>
                    </a:cubicBezTo>
                    <a:cubicBezTo>
                      <a:pt x="800" y="2504"/>
                      <a:pt x="360" y="2216"/>
                      <a:pt x="184" y="1500"/>
                    </a:cubicBezTo>
                  </a:path>
                </a:pathLst>
              </a:custGeom>
              <a:noFill/>
              <a:ln w="15875" cap="flat" cmpd="sng">
                <a:solidFill>
                  <a:srgbClr val="2891FF"/>
                </a:solidFill>
                <a:prstDash val="solid"/>
                <a:round/>
                <a:headEnd/>
                <a:tailEnd/>
              </a:ln>
            </p:spPr>
            <p:txBody>
              <a:bodyPr lIns="90000" tIns="46800" rIns="90000" bIns="46800">
                <a:spAutoFit/>
              </a:bodyPr>
              <a:lstStyle/>
              <a:p>
                <a:endParaRPr lang="en-US"/>
              </a:p>
            </p:txBody>
          </p:sp>
          <p:sp>
            <p:nvSpPr>
              <p:cNvPr id="543842" name="Line 63"/>
              <p:cNvSpPr>
                <a:spLocks noChangeShapeType="1"/>
              </p:cNvSpPr>
              <p:nvPr/>
            </p:nvSpPr>
            <p:spPr bwMode="auto">
              <a:xfrm>
                <a:off x="4940" y="1294"/>
                <a:ext cx="14" cy="48"/>
              </a:xfrm>
              <a:prstGeom prst="line">
                <a:avLst/>
              </a:prstGeom>
              <a:noFill/>
              <a:ln w="15875">
                <a:solidFill>
                  <a:srgbClr val="0073E6"/>
                </a:solidFill>
                <a:round/>
                <a:headEnd/>
                <a:tailEnd type="stealth" w="lg" len="lg"/>
              </a:ln>
            </p:spPr>
            <p:txBody>
              <a:bodyPr/>
              <a:lstStyle/>
              <a:p>
                <a:endParaRPr lang="en-US"/>
              </a:p>
            </p:txBody>
          </p:sp>
        </p:grpSp>
        <p:grpSp>
          <p:nvGrpSpPr>
            <p:cNvPr id="543834" name="Group 68"/>
            <p:cNvGrpSpPr>
              <a:grpSpLocks/>
            </p:cNvGrpSpPr>
            <p:nvPr/>
          </p:nvGrpSpPr>
          <p:grpSpPr bwMode="auto">
            <a:xfrm>
              <a:off x="3870" y="968"/>
              <a:ext cx="744" cy="1110"/>
              <a:chOff x="3870" y="968"/>
              <a:chExt cx="744" cy="1110"/>
            </a:xfrm>
          </p:grpSpPr>
          <p:sp>
            <p:nvSpPr>
              <p:cNvPr id="543838" name="Freeform 60"/>
              <p:cNvSpPr>
                <a:spLocks/>
              </p:cNvSpPr>
              <p:nvPr/>
            </p:nvSpPr>
            <p:spPr bwMode="auto">
              <a:xfrm>
                <a:off x="3936" y="1712"/>
                <a:ext cx="222" cy="366"/>
              </a:xfrm>
              <a:custGeom>
                <a:avLst/>
                <a:gdLst>
                  <a:gd name="T0" fmla="*/ 0 w 222"/>
                  <a:gd name="T1" fmla="*/ 0 h 366"/>
                  <a:gd name="T2" fmla="*/ 222 w 222"/>
                  <a:gd name="T3" fmla="*/ 366 h 366"/>
                  <a:gd name="T4" fmla="*/ 0 60000 65536"/>
                  <a:gd name="T5" fmla="*/ 0 60000 65536"/>
                  <a:gd name="T6" fmla="*/ 0 w 222"/>
                  <a:gd name="T7" fmla="*/ 0 h 366"/>
                  <a:gd name="T8" fmla="*/ 222 w 222"/>
                  <a:gd name="T9" fmla="*/ 366 h 366"/>
                </a:gdLst>
                <a:ahLst/>
                <a:cxnLst>
                  <a:cxn ang="T4">
                    <a:pos x="T0" y="T1"/>
                  </a:cxn>
                  <a:cxn ang="T5">
                    <a:pos x="T2" y="T3"/>
                  </a:cxn>
                </a:cxnLst>
                <a:rect l="T6" t="T7" r="T8" b="T9"/>
                <a:pathLst>
                  <a:path w="222" h="366">
                    <a:moveTo>
                      <a:pt x="0" y="0"/>
                    </a:moveTo>
                    <a:cubicBezTo>
                      <a:pt x="22" y="142"/>
                      <a:pt x="160" y="330"/>
                      <a:pt x="222" y="366"/>
                    </a:cubicBezTo>
                  </a:path>
                </a:pathLst>
              </a:custGeom>
              <a:noFill/>
              <a:ln w="15875" cap="flat" cmpd="sng">
                <a:solidFill>
                  <a:srgbClr val="2891FF"/>
                </a:solidFill>
                <a:prstDash val="solid"/>
                <a:round/>
                <a:headEnd/>
                <a:tailEnd/>
              </a:ln>
            </p:spPr>
            <p:txBody>
              <a:bodyPr lIns="90000" tIns="46800" rIns="90000" bIns="46800">
                <a:spAutoFit/>
              </a:bodyPr>
              <a:lstStyle/>
              <a:p>
                <a:endParaRPr lang="en-US"/>
              </a:p>
            </p:txBody>
          </p:sp>
          <p:sp>
            <p:nvSpPr>
              <p:cNvPr id="543839" name="Freeform 59"/>
              <p:cNvSpPr>
                <a:spLocks/>
              </p:cNvSpPr>
              <p:nvPr/>
            </p:nvSpPr>
            <p:spPr bwMode="auto">
              <a:xfrm>
                <a:off x="3870" y="968"/>
                <a:ext cx="744" cy="990"/>
              </a:xfrm>
              <a:custGeom>
                <a:avLst/>
                <a:gdLst>
                  <a:gd name="T0" fmla="*/ 38 w 744"/>
                  <a:gd name="T1" fmla="*/ 636 h 990"/>
                  <a:gd name="T2" fmla="*/ 278 w 744"/>
                  <a:gd name="T3" fmla="*/ 28 h 990"/>
                  <a:gd name="T4" fmla="*/ 724 w 744"/>
                  <a:gd name="T5" fmla="*/ 620 h 990"/>
                  <a:gd name="T6" fmla="*/ 684 w 744"/>
                  <a:gd name="T7" fmla="*/ 990 h 990"/>
                  <a:gd name="T8" fmla="*/ 0 60000 65536"/>
                  <a:gd name="T9" fmla="*/ 0 60000 65536"/>
                  <a:gd name="T10" fmla="*/ 0 60000 65536"/>
                  <a:gd name="T11" fmla="*/ 0 60000 65536"/>
                  <a:gd name="T12" fmla="*/ 0 w 744"/>
                  <a:gd name="T13" fmla="*/ 0 h 990"/>
                  <a:gd name="T14" fmla="*/ 744 w 744"/>
                  <a:gd name="T15" fmla="*/ 990 h 990"/>
                </a:gdLst>
                <a:ahLst/>
                <a:cxnLst>
                  <a:cxn ang="T8">
                    <a:pos x="T0" y="T1"/>
                  </a:cxn>
                  <a:cxn ang="T9">
                    <a:pos x="T2" y="T3"/>
                  </a:cxn>
                  <a:cxn ang="T10">
                    <a:pos x="T4" y="T5"/>
                  </a:cxn>
                  <a:cxn ang="T11">
                    <a:pos x="T6" y="T7"/>
                  </a:cxn>
                </a:cxnLst>
                <a:rect l="T12" t="T13" r="T14" b="T15"/>
                <a:pathLst>
                  <a:path w="744" h="990">
                    <a:moveTo>
                      <a:pt x="38" y="636"/>
                    </a:moveTo>
                    <a:cubicBezTo>
                      <a:pt x="0" y="460"/>
                      <a:pt x="24" y="56"/>
                      <a:pt x="278" y="28"/>
                    </a:cubicBezTo>
                    <a:cubicBezTo>
                      <a:pt x="532" y="0"/>
                      <a:pt x="704" y="394"/>
                      <a:pt x="724" y="620"/>
                    </a:cubicBezTo>
                    <a:cubicBezTo>
                      <a:pt x="744" y="846"/>
                      <a:pt x="702" y="934"/>
                      <a:pt x="684" y="990"/>
                    </a:cubicBezTo>
                  </a:path>
                </a:pathLst>
              </a:custGeom>
              <a:noFill/>
              <a:ln w="15875" cap="flat" cmpd="sng">
                <a:solidFill>
                  <a:srgbClr val="2891FF"/>
                </a:solidFill>
                <a:prstDash val="solid"/>
                <a:round/>
                <a:headEnd/>
                <a:tailEnd/>
              </a:ln>
            </p:spPr>
            <p:txBody>
              <a:bodyPr lIns="90000" tIns="46800" rIns="90000" bIns="46800">
                <a:spAutoFit/>
              </a:bodyPr>
              <a:lstStyle/>
              <a:p>
                <a:endParaRPr lang="en-US"/>
              </a:p>
            </p:txBody>
          </p:sp>
          <p:sp>
            <p:nvSpPr>
              <p:cNvPr id="543840" name="Line 64"/>
              <p:cNvSpPr>
                <a:spLocks noChangeShapeType="1"/>
              </p:cNvSpPr>
              <p:nvPr/>
            </p:nvSpPr>
            <p:spPr bwMode="auto">
              <a:xfrm>
                <a:off x="4539" y="1369"/>
                <a:ext cx="14" cy="48"/>
              </a:xfrm>
              <a:prstGeom prst="line">
                <a:avLst/>
              </a:prstGeom>
              <a:noFill/>
              <a:ln w="15875">
                <a:solidFill>
                  <a:srgbClr val="0073E6"/>
                </a:solidFill>
                <a:round/>
                <a:headEnd/>
                <a:tailEnd type="stealth" w="lg" len="lg"/>
              </a:ln>
            </p:spPr>
            <p:txBody>
              <a:bodyPr/>
              <a:lstStyle/>
              <a:p>
                <a:endParaRPr lang="en-US"/>
              </a:p>
            </p:txBody>
          </p:sp>
        </p:grpSp>
        <p:grpSp>
          <p:nvGrpSpPr>
            <p:cNvPr id="543835" name="Group 66"/>
            <p:cNvGrpSpPr>
              <a:grpSpLocks/>
            </p:cNvGrpSpPr>
            <p:nvPr/>
          </p:nvGrpSpPr>
          <p:grpSpPr bwMode="auto">
            <a:xfrm>
              <a:off x="4090" y="1327"/>
              <a:ext cx="312" cy="490"/>
              <a:chOff x="4090" y="1327"/>
              <a:chExt cx="312" cy="490"/>
            </a:xfrm>
          </p:grpSpPr>
          <p:sp>
            <p:nvSpPr>
              <p:cNvPr id="543836" name="Freeform 62"/>
              <p:cNvSpPr>
                <a:spLocks/>
              </p:cNvSpPr>
              <p:nvPr/>
            </p:nvSpPr>
            <p:spPr bwMode="auto">
              <a:xfrm>
                <a:off x="4090" y="1327"/>
                <a:ext cx="312" cy="490"/>
              </a:xfrm>
              <a:custGeom>
                <a:avLst/>
                <a:gdLst>
                  <a:gd name="T0" fmla="*/ 14 w 312"/>
                  <a:gd name="T1" fmla="*/ 223 h 490"/>
                  <a:gd name="T2" fmla="*/ 129 w 312"/>
                  <a:gd name="T3" fmla="*/ 0 h 490"/>
                  <a:gd name="T4" fmla="*/ 312 w 312"/>
                  <a:gd name="T5" fmla="*/ 293 h 490"/>
                  <a:gd name="T6" fmla="*/ 194 w 312"/>
                  <a:gd name="T7" fmla="*/ 488 h 490"/>
                  <a:gd name="T8" fmla="*/ 36 w 312"/>
                  <a:gd name="T9" fmla="*/ 331 h 490"/>
                  <a:gd name="T10" fmla="*/ 0 60000 65536"/>
                  <a:gd name="T11" fmla="*/ 0 60000 65536"/>
                  <a:gd name="T12" fmla="*/ 0 60000 65536"/>
                  <a:gd name="T13" fmla="*/ 0 60000 65536"/>
                  <a:gd name="T14" fmla="*/ 0 60000 65536"/>
                  <a:gd name="T15" fmla="*/ 0 w 312"/>
                  <a:gd name="T16" fmla="*/ 0 h 490"/>
                  <a:gd name="T17" fmla="*/ 312 w 312"/>
                  <a:gd name="T18" fmla="*/ 490 h 490"/>
                </a:gdLst>
                <a:ahLst/>
                <a:cxnLst>
                  <a:cxn ang="T10">
                    <a:pos x="T0" y="T1"/>
                  </a:cxn>
                  <a:cxn ang="T11">
                    <a:pos x="T2" y="T3"/>
                  </a:cxn>
                  <a:cxn ang="T12">
                    <a:pos x="T4" y="T5"/>
                  </a:cxn>
                  <a:cxn ang="T13">
                    <a:pos x="T6" y="T7"/>
                  </a:cxn>
                  <a:cxn ang="T14">
                    <a:pos x="T8" y="T9"/>
                  </a:cxn>
                </a:cxnLst>
                <a:rect l="T15" t="T16" r="T17" b="T18"/>
                <a:pathLst>
                  <a:path w="312" h="490">
                    <a:moveTo>
                      <a:pt x="14" y="223"/>
                    </a:moveTo>
                    <a:cubicBezTo>
                      <a:pt x="0" y="117"/>
                      <a:pt x="41" y="0"/>
                      <a:pt x="129" y="0"/>
                    </a:cubicBezTo>
                    <a:cubicBezTo>
                      <a:pt x="217" y="0"/>
                      <a:pt x="312" y="146"/>
                      <a:pt x="312" y="293"/>
                    </a:cubicBezTo>
                    <a:cubicBezTo>
                      <a:pt x="312" y="439"/>
                      <a:pt x="244" y="487"/>
                      <a:pt x="194" y="488"/>
                    </a:cubicBezTo>
                    <a:cubicBezTo>
                      <a:pt x="145" y="490"/>
                      <a:pt x="66" y="435"/>
                      <a:pt x="36" y="331"/>
                    </a:cubicBezTo>
                  </a:path>
                </a:pathLst>
              </a:custGeom>
              <a:noFill/>
              <a:ln w="15875" cap="flat" cmpd="sng">
                <a:solidFill>
                  <a:srgbClr val="2891FF"/>
                </a:solidFill>
                <a:prstDash val="solid"/>
                <a:round/>
                <a:headEnd/>
                <a:tailEnd/>
              </a:ln>
            </p:spPr>
            <p:txBody>
              <a:bodyPr lIns="90000" tIns="46800" rIns="90000" bIns="46800">
                <a:spAutoFit/>
              </a:bodyPr>
              <a:lstStyle/>
              <a:p>
                <a:endParaRPr lang="en-US"/>
              </a:p>
            </p:txBody>
          </p:sp>
          <p:sp>
            <p:nvSpPr>
              <p:cNvPr id="543837" name="Line 65"/>
              <p:cNvSpPr>
                <a:spLocks noChangeShapeType="1"/>
              </p:cNvSpPr>
              <p:nvPr/>
            </p:nvSpPr>
            <p:spPr bwMode="auto">
              <a:xfrm>
                <a:off x="4354" y="1430"/>
                <a:ext cx="14" cy="48"/>
              </a:xfrm>
              <a:prstGeom prst="line">
                <a:avLst/>
              </a:prstGeom>
              <a:noFill/>
              <a:ln w="15875">
                <a:solidFill>
                  <a:srgbClr val="0073E6"/>
                </a:solidFill>
                <a:round/>
                <a:headEnd/>
                <a:tailEnd type="stealth" w="lg" len="lg"/>
              </a:ln>
            </p:spPr>
            <p:txBody>
              <a:bodyPr/>
              <a:lstStyle/>
              <a:p>
                <a:endParaRPr lang="en-US"/>
              </a:p>
            </p:txBody>
          </p:sp>
        </p:grpSp>
      </p:grpSp>
      <p:sp>
        <p:nvSpPr>
          <p:cNvPr id="543832" name="Rectangle 2"/>
          <p:cNvSpPr>
            <a:spLocks noGrp="1" noChangeArrowheads="1"/>
          </p:cNvSpPr>
          <p:nvPr>
            <p:ph type="title" idx="4294967295"/>
          </p:nvPr>
        </p:nvSpPr>
        <p:spPr>
          <a:xfrm>
            <a:off x="455613" y="554038"/>
            <a:ext cx="8231187" cy="1066800"/>
          </a:xfrm>
        </p:spPr>
        <p:txBody>
          <a:bodyPr>
            <a:spAutoFit/>
          </a:bodyPr>
          <a:lstStyle/>
          <a:p>
            <a:pPr eaLnBrk="1" hangingPunct="1"/>
            <a:r>
              <a:rPr lang="en-ZA" smtClean="0"/>
              <a:t>FORCE BETWEEN</a:t>
            </a:r>
            <a:br>
              <a:rPr lang="en-ZA" smtClean="0"/>
            </a:br>
            <a:r>
              <a:rPr lang="en-ZA" smtClean="0"/>
              <a:t>TWO PARALLEL CONDUCTORS</a:t>
            </a:r>
          </a:p>
        </p:txBody>
      </p:sp>
      <p:graphicFrame>
        <p:nvGraphicFramePr>
          <p:cNvPr id="401448" name="Object 50"/>
          <p:cNvGraphicFramePr>
            <a:graphicFrameLocks noChangeAspect="1"/>
          </p:cNvGraphicFramePr>
          <p:nvPr/>
        </p:nvGraphicFramePr>
        <p:xfrm>
          <a:off x="6092825" y="2909888"/>
          <a:ext cx="660400" cy="330200"/>
        </p:xfrm>
        <a:graphic>
          <a:graphicData uri="http://schemas.openxmlformats.org/presentationml/2006/ole">
            <mc:AlternateContent xmlns:mc="http://schemas.openxmlformats.org/markup-compatibility/2006">
              <mc:Choice xmlns:v="urn:schemas-microsoft-com:vml" Requires="v">
                <p:oleObj spid="_x0000_s543943" name="Equation" r:id="rId16" imgW="660240" imgH="368280" progId="Equation.DSMT4">
                  <p:embed/>
                </p:oleObj>
              </mc:Choice>
              <mc:Fallback>
                <p:oleObj name="Equation" r:id="rId16" imgW="660240" imgH="368280" progId="Equation.DSMT4">
                  <p:embed/>
                  <p:pic>
                    <p:nvPicPr>
                      <p:cNvPr id="0" name="Picture 50"/>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092825" y="2909888"/>
                        <a:ext cx="660400"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3479182141"/>
              </p:ext>
            </p:extLst>
          </p:nvPr>
        </p:nvGraphicFramePr>
        <p:xfrm>
          <a:off x="5671877" y="4876656"/>
          <a:ext cx="177800" cy="266700"/>
        </p:xfrm>
        <a:graphic>
          <a:graphicData uri="http://schemas.openxmlformats.org/presentationml/2006/ole">
            <mc:AlternateContent xmlns:mc="http://schemas.openxmlformats.org/markup-compatibility/2006">
              <mc:Choice xmlns:v="urn:schemas-microsoft-com:vml" Requires="v">
                <p:oleObj spid="_x0000_s543944" name="Equation" r:id="rId18" imgW="177569" imgH="266353" progId="Equation.DSMT4">
                  <p:embed/>
                </p:oleObj>
              </mc:Choice>
              <mc:Fallback>
                <p:oleObj name="Equation" r:id="rId18" imgW="177569" imgH="266353" progId="Equation.DSMT4">
                  <p:embed/>
                  <p:pic>
                    <p:nvPicPr>
                      <p:cNvPr id="0" name="Object 33"/>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671877" y="4876656"/>
                        <a:ext cx="1778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0" name="Object 59"/>
          <p:cNvGraphicFramePr>
            <a:graphicFrameLocks noChangeAspect="1"/>
          </p:cNvGraphicFramePr>
          <p:nvPr>
            <p:extLst>
              <p:ext uri="{D42A27DB-BD31-4B8C-83A1-F6EECF244321}">
                <p14:modId xmlns:p14="http://schemas.microsoft.com/office/powerpoint/2010/main" val="245754278"/>
              </p:ext>
            </p:extLst>
          </p:nvPr>
        </p:nvGraphicFramePr>
        <p:xfrm>
          <a:off x="5815964" y="2244293"/>
          <a:ext cx="177800" cy="266700"/>
        </p:xfrm>
        <a:graphic>
          <a:graphicData uri="http://schemas.openxmlformats.org/presentationml/2006/ole">
            <mc:AlternateContent xmlns:mc="http://schemas.openxmlformats.org/markup-compatibility/2006">
              <mc:Choice xmlns:v="urn:schemas-microsoft-com:vml" Requires="v">
                <p:oleObj spid="_x0000_s543945" name="Equation" r:id="rId20" imgW="177569" imgH="266353" progId="Equation.DSMT4">
                  <p:embed/>
                </p:oleObj>
              </mc:Choice>
              <mc:Fallback>
                <p:oleObj name="Equation" r:id="rId20" imgW="177569" imgH="266353" progId="Equation.DSMT4">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815964" y="2244293"/>
                        <a:ext cx="1778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62" name="Group 19"/>
          <p:cNvGrpSpPr>
            <a:grpSpLocks/>
          </p:cNvGrpSpPr>
          <p:nvPr/>
        </p:nvGrpSpPr>
        <p:grpSpPr bwMode="auto">
          <a:xfrm rot="-1035558">
            <a:off x="4802188" y="2954339"/>
            <a:ext cx="111125" cy="115887"/>
            <a:chOff x="2212" y="2276"/>
            <a:chExt cx="104" cy="184"/>
          </a:xfrm>
        </p:grpSpPr>
        <p:sp>
          <p:nvSpPr>
            <p:cNvPr id="63" name="Line 20"/>
            <p:cNvSpPr>
              <a:spLocks noChangeShapeType="1"/>
            </p:cNvSpPr>
            <p:nvPr/>
          </p:nvSpPr>
          <p:spPr bwMode="auto">
            <a:xfrm>
              <a:off x="2212" y="2276"/>
              <a:ext cx="100" cy="180"/>
            </a:xfrm>
            <a:prstGeom prst="line">
              <a:avLst/>
            </a:prstGeom>
            <a:noFill/>
            <a:ln w="19050">
              <a:solidFill>
                <a:srgbClr val="800080"/>
              </a:solidFill>
              <a:round/>
              <a:headEnd/>
              <a:tailEnd type="none" w="lg" len="lg"/>
            </a:ln>
          </p:spPr>
          <p:txBody>
            <a:bodyPr/>
            <a:lstStyle/>
            <a:p>
              <a:endParaRPr lang="en-US"/>
            </a:p>
          </p:txBody>
        </p:sp>
        <p:sp>
          <p:nvSpPr>
            <p:cNvPr id="64" name="Line 21"/>
            <p:cNvSpPr>
              <a:spLocks noChangeShapeType="1"/>
            </p:cNvSpPr>
            <p:nvPr/>
          </p:nvSpPr>
          <p:spPr bwMode="auto">
            <a:xfrm flipH="1">
              <a:off x="2216" y="2280"/>
              <a:ext cx="100" cy="180"/>
            </a:xfrm>
            <a:prstGeom prst="line">
              <a:avLst/>
            </a:prstGeom>
            <a:noFill/>
            <a:ln w="19050">
              <a:solidFill>
                <a:srgbClr val="800080"/>
              </a:solidFill>
              <a:round/>
              <a:headEnd/>
              <a:tailEnd type="none" w="lg" len="lg"/>
            </a:ln>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543756"/>
                                        </p:tgtEl>
                                        <p:attrNameLst>
                                          <p:attrName>style.visibility</p:attrName>
                                        </p:attrNameLst>
                                      </p:cBhvr>
                                      <p:to>
                                        <p:strVal val="visible"/>
                                      </p:to>
                                    </p:set>
                                    <p:animEffect transition="in" filter="fade">
                                      <p:cBhvr>
                                        <p:cTn id="10" dur="2000"/>
                                        <p:tgtEl>
                                          <p:spTgt spid="543756"/>
                                        </p:tgtEl>
                                      </p:cBhvr>
                                    </p:animEffect>
                                  </p:childTnLst>
                                </p:cTn>
                              </p:par>
                              <p:par>
                                <p:cTn id="11" presetID="22" presetClass="entr" presetSubtype="1" fill="hold" grpId="0" nodeType="withEffect">
                                  <p:stCondLst>
                                    <p:cond delay="500"/>
                                  </p:stCondLst>
                                  <p:childTnLst>
                                    <p:set>
                                      <p:cBhvr>
                                        <p:cTn id="12" dur="1" fill="hold">
                                          <p:stCondLst>
                                            <p:cond delay="0"/>
                                          </p:stCondLst>
                                        </p:cTn>
                                        <p:tgtEl>
                                          <p:spTgt spid="401442"/>
                                        </p:tgtEl>
                                        <p:attrNameLst>
                                          <p:attrName>style.visibility</p:attrName>
                                        </p:attrNameLst>
                                      </p:cBhvr>
                                      <p:to>
                                        <p:strVal val="visible"/>
                                      </p:to>
                                    </p:set>
                                    <p:animEffect transition="in" filter="wipe(up)">
                                      <p:cBhvr>
                                        <p:cTn id="13" dur="1500"/>
                                        <p:tgtEl>
                                          <p:spTgt spid="401442"/>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01531"/>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4"/>
                                        </p:tgtEl>
                                        <p:attrNameLst>
                                          <p:attrName>style.visibility</p:attrName>
                                        </p:attrNameLst>
                                      </p:cBhvr>
                                      <p:to>
                                        <p:strVal val="visible"/>
                                      </p:to>
                                    </p:set>
                                  </p:childTnLst>
                                </p:cTn>
                              </p:par>
                              <p:par>
                                <p:cTn id="20" presetID="10" presetClass="entr" presetSubtype="0" fill="hold" grpId="0" nodeType="withEffect">
                                  <p:stCondLst>
                                    <p:cond delay="0"/>
                                  </p:stCondLst>
                                  <p:childTnLst>
                                    <p:set>
                                      <p:cBhvr>
                                        <p:cTn id="21" dur="1" fill="hold">
                                          <p:stCondLst>
                                            <p:cond delay="0"/>
                                          </p:stCondLst>
                                        </p:cTn>
                                        <p:tgtEl>
                                          <p:spTgt spid="401433"/>
                                        </p:tgtEl>
                                        <p:attrNameLst>
                                          <p:attrName>style.visibility</p:attrName>
                                        </p:attrNameLst>
                                      </p:cBhvr>
                                      <p:to>
                                        <p:strVal val="visible"/>
                                      </p:to>
                                    </p:set>
                                    <p:animEffect transition="in" filter="fade">
                                      <p:cBhvr>
                                        <p:cTn id="22" dur="500"/>
                                        <p:tgtEl>
                                          <p:spTgt spid="401433"/>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01430"/>
                                        </p:tgtEl>
                                        <p:attrNameLst>
                                          <p:attrName>style.visibility</p:attrName>
                                        </p:attrNameLst>
                                      </p:cBhvr>
                                      <p:to>
                                        <p:strVal val="visible"/>
                                      </p:to>
                                    </p:set>
                                    <p:animEffect transition="in" filter="fade">
                                      <p:cBhvr>
                                        <p:cTn id="25" dur="500"/>
                                        <p:tgtEl>
                                          <p:spTgt spid="401430"/>
                                        </p:tgtEl>
                                      </p:cBhvr>
                                    </p:animEffect>
                                  </p:childTnLst>
                                </p:cTn>
                              </p:par>
                              <p:par>
                                <p:cTn id="26" presetID="10" presetClass="entr" presetSubtype="0" fill="hold" nodeType="withEffect">
                                  <p:stCondLst>
                                    <p:cond delay="0"/>
                                  </p:stCondLst>
                                  <p:childTnLst>
                                    <p:set>
                                      <p:cBhvr>
                                        <p:cTn id="27" dur="1" fill="hold">
                                          <p:stCondLst>
                                            <p:cond delay="0"/>
                                          </p:stCondLst>
                                        </p:cTn>
                                        <p:tgtEl>
                                          <p:spTgt spid="401427"/>
                                        </p:tgtEl>
                                        <p:attrNameLst>
                                          <p:attrName>style.visibility</p:attrName>
                                        </p:attrNameLst>
                                      </p:cBhvr>
                                      <p:to>
                                        <p:strVal val="visible"/>
                                      </p:to>
                                    </p:set>
                                    <p:animEffect transition="in" filter="fade">
                                      <p:cBhvr>
                                        <p:cTn id="28" dur="500"/>
                                        <p:tgtEl>
                                          <p:spTgt spid="401427"/>
                                        </p:tgtEl>
                                      </p:cBhvr>
                                    </p:animEffect>
                                  </p:childTnLst>
                                </p:cTn>
                              </p:par>
                              <p:par>
                                <p:cTn id="29" presetID="22" presetClass="entr" presetSubtype="2" fill="hold" grpId="0" nodeType="withEffect">
                                  <p:stCondLst>
                                    <p:cond delay="500"/>
                                  </p:stCondLst>
                                  <p:childTnLst>
                                    <p:set>
                                      <p:cBhvr>
                                        <p:cTn id="30" dur="1" fill="hold">
                                          <p:stCondLst>
                                            <p:cond delay="0"/>
                                          </p:stCondLst>
                                        </p:cTn>
                                        <p:tgtEl>
                                          <p:spTgt spid="401446"/>
                                        </p:tgtEl>
                                        <p:attrNameLst>
                                          <p:attrName>style.visibility</p:attrName>
                                        </p:attrNameLst>
                                      </p:cBhvr>
                                      <p:to>
                                        <p:strVal val="visible"/>
                                      </p:to>
                                    </p:set>
                                    <p:animEffect transition="in" filter="wipe(right)">
                                      <p:cBhvr>
                                        <p:cTn id="31" dur="1000"/>
                                        <p:tgtEl>
                                          <p:spTgt spid="401446"/>
                                        </p:tgtEl>
                                      </p:cBhvr>
                                    </p:animEffect>
                                  </p:childTnLst>
                                </p:cTn>
                              </p:par>
                              <p:par>
                                <p:cTn id="32" presetID="10" presetClass="entr" presetSubtype="0" fill="hold" nodeType="withEffect">
                                  <p:stCondLst>
                                    <p:cond delay="1000"/>
                                  </p:stCondLst>
                                  <p:childTnLst>
                                    <p:set>
                                      <p:cBhvr>
                                        <p:cTn id="33" dur="1" fill="hold">
                                          <p:stCondLst>
                                            <p:cond delay="0"/>
                                          </p:stCondLst>
                                        </p:cTn>
                                        <p:tgtEl>
                                          <p:spTgt spid="401447"/>
                                        </p:tgtEl>
                                        <p:attrNameLst>
                                          <p:attrName>style.visibility</p:attrName>
                                        </p:attrNameLst>
                                      </p:cBhvr>
                                      <p:to>
                                        <p:strVal val="visible"/>
                                      </p:to>
                                    </p:set>
                                    <p:animEffect transition="in" filter="fade">
                                      <p:cBhvr>
                                        <p:cTn id="34" dur="500"/>
                                        <p:tgtEl>
                                          <p:spTgt spid="401447"/>
                                        </p:tgtEl>
                                      </p:cBhvr>
                                    </p:animEffect>
                                  </p:childTnLst>
                                </p:cTn>
                              </p:par>
                              <p:par>
                                <p:cTn id="35" presetID="10" presetClass="entr" presetSubtype="0" fill="hold" nodeType="withEffect">
                                  <p:stCondLst>
                                    <p:cond delay="1000"/>
                                  </p:stCondLst>
                                  <p:childTnLst>
                                    <p:set>
                                      <p:cBhvr>
                                        <p:cTn id="36" dur="1" fill="hold">
                                          <p:stCondLst>
                                            <p:cond delay="0"/>
                                          </p:stCondLst>
                                        </p:cTn>
                                        <p:tgtEl>
                                          <p:spTgt spid="401440"/>
                                        </p:tgtEl>
                                        <p:attrNameLst>
                                          <p:attrName>style.visibility</p:attrName>
                                        </p:attrNameLst>
                                      </p:cBhvr>
                                      <p:to>
                                        <p:strVal val="visible"/>
                                      </p:to>
                                    </p:set>
                                    <p:animEffect transition="in" filter="fade">
                                      <p:cBhvr>
                                        <p:cTn id="37" dur="1000"/>
                                        <p:tgtEl>
                                          <p:spTgt spid="401440"/>
                                        </p:tgtEl>
                                      </p:cBhvr>
                                    </p:animEffect>
                                  </p:childTnLst>
                                </p:cTn>
                              </p:par>
                              <p:par>
                                <p:cTn id="38" presetID="10" presetClass="entr" presetSubtype="0" fill="hold" nodeType="withEffect">
                                  <p:stCondLst>
                                    <p:cond delay="1000"/>
                                  </p:stCondLst>
                                  <p:childTnLst>
                                    <p:set>
                                      <p:cBhvr>
                                        <p:cTn id="39" dur="1" fill="hold">
                                          <p:stCondLst>
                                            <p:cond delay="0"/>
                                          </p:stCondLst>
                                        </p:cTn>
                                        <p:tgtEl>
                                          <p:spTgt spid="60"/>
                                        </p:tgtEl>
                                        <p:attrNameLst>
                                          <p:attrName>style.visibility</p:attrName>
                                        </p:attrNameLst>
                                      </p:cBhvr>
                                      <p:to>
                                        <p:strVal val="visible"/>
                                      </p:to>
                                    </p:set>
                                    <p:animEffect transition="in" filter="fade">
                                      <p:cBhvr>
                                        <p:cTn id="40" dur="1000"/>
                                        <p:tgtEl>
                                          <p:spTgt spid="60"/>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40145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01534"/>
                                        </p:tgtEl>
                                        <p:attrNameLst>
                                          <p:attrName>style.visibility</p:attrName>
                                        </p:attrNameLst>
                                      </p:cBhvr>
                                      <p:to>
                                        <p:strVal val="visible"/>
                                      </p:to>
                                    </p:set>
                                  </p:childTnLst>
                                </p:cTn>
                              </p:par>
                              <p:par>
                                <p:cTn id="49" presetID="22" presetClass="entr" presetSubtype="4" fill="hold" grpId="0" nodeType="withEffect">
                                  <p:stCondLst>
                                    <p:cond delay="0"/>
                                  </p:stCondLst>
                                  <p:childTnLst>
                                    <p:set>
                                      <p:cBhvr>
                                        <p:cTn id="50" dur="1" fill="hold">
                                          <p:stCondLst>
                                            <p:cond delay="0"/>
                                          </p:stCondLst>
                                        </p:cTn>
                                        <p:tgtEl>
                                          <p:spTgt spid="401443"/>
                                        </p:tgtEl>
                                        <p:attrNameLst>
                                          <p:attrName>style.visibility</p:attrName>
                                        </p:attrNameLst>
                                      </p:cBhvr>
                                      <p:to>
                                        <p:strVal val="visible"/>
                                      </p:to>
                                    </p:set>
                                    <p:animEffect transition="in" filter="wipe(down)">
                                      <p:cBhvr>
                                        <p:cTn id="51" dur="1000"/>
                                        <p:tgtEl>
                                          <p:spTgt spid="401443"/>
                                        </p:tgtEl>
                                      </p:cBhvr>
                                    </p:animEffect>
                                  </p:childTnLst>
                                </p:cTn>
                              </p:par>
                              <p:par>
                                <p:cTn id="52" presetID="10" presetClass="entr" presetSubtype="0" fill="hold" nodeType="withEffect">
                                  <p:stCondLst>
                                    <p:cond delay="500"/>
                                  </p:stCondLst>
                                  <p:childTnLst>
                                    <p:set>
                                      <p:cBhvr>
                                        <p:cTn id="53" dur="1" fill="hold">
                                          <p:stCondLst>
                                            <p:cond delay="0"/>
                                          </p:stCondLst>
                                        </p:cTn>
                                        <p:tgtEl>
                                          <p:spTgt spid="401444"/>
                                        </p:tgtEl>
                                        <p:attrNameLst>
                                          <p:attrName>style.visibility</p:attrName>
                                        </p:attrNameLst>
                                      </p:cBhvr>
                                      <p:to>
                                        <p:strVal val="visible"/>
                                      </p:to>
                                    </p:set>
                                    <p:animEffect transition="in" filter="fade">
                                      <p:cBhvr>
                                        <p:cTn id="54" dur="500"/>
                                        <p:tgtEl>
                                          <p:spTgt spid="401444"/>
                                        </p:tgtEl>
                                      </p:cBhvr>
                                    </p:animEffect>
                                  </p:childTnLst>
                                </p:cTn>
                              </p:par>
                              <p:par>
                                <p:cTn id="55" presetID="22" presetClass="entr" presetSubtype="8" fill="hold" grpId="0" nodeType="withEffect">
                                  <p:stCondLst>
                                    <p:cond delay="500"/>
                                  </p:stCondLst>
                                  <p:childTnLst>
                                    <p:set>
                                      <p:cBhvr>
                                        <p:cTn id="56" dur="1" fill="hold">
                                          <p:stCondLst>
                                            <p:cond delay="0"/>
                                          </p:stCondLst>
                                        </p:cTn>
                                        <p:tgtEl>
                                          <p:spTgt spid="401445"/>
                                        </p:tgtEl>
                                        <p:attrNameLst>
                                          <p:attrName>style.visibility</p:attrName>
                                        </p:attrNameLst>
                                      </p:cBhvr>
                                      <p:to>
                                        <p:strVal val="visible"/>
                                      </p:to>
                                    </p:set>
                                    <p:animEffect transition="in" filter="wipe(left)">
                                      <p:cBhvr>
                                        <p:cTn id="57" dur="1000"/>
                                        <p:tgtEl>
                                          <p:spTgt spid="401445"/>
                                        </p:tgtEl>
                                      </p:cBhvr>
                                    </p:animEffect>
                                  </p:childTnLst>
                                </p:cTn>
                              </p:par>
                              <p:par>
                                <p:cTn id="58" presetID="10" presetClass="entr" presetSubtype="0" fill="hold" nodeType="withEffect">
                                  <p:stCondLst>
                                    <p:cond delay="1000"/>
                                  </p:stCondLst>
                                  <p:childTnLst>
                                    <p:set>
                                      <p:cBhvr>
                                        <p:cTn id="59" dur="1" fill="hold">
                                          <p:stCondLst>
                                            <p:cond delay="0"/>
                                          </p:stCondLst>
                                        </p:cTn>
                                        <p:tgtEl>
                                          <p:spTgt spid="401448"/>
                                        </p:tgtEl>
                                        <p:attrNameLst>
                                          <p:attrName>style.visibility</p:attrName>
                                        </p:attrNameLst>
                                      </p:cBhvr>
                                      <p:to>
                                        <p:strVal val="visible"/>
                                      </p:to>
                                    </p:set>
                                    <p:animEffect transition="in" filter="fade">
                                      <p:cBhvr>
                                        <p:cTn id="60" dur="500"/>
                                        <p:tgtEl>
                                          <p:spTgt spid="401448"/>
                                        </p:tgtEl>
                                      </p:cBhvr>
                                    </p:animEffect>
                                  </p:childTnLst>
                                </p:cTn>
                              </p:par>
                              <p:par>
                                <p:cTn id="61" presetID="10" presetClass="entr" presetSubtype="0" fill="hold" nodeType="withEffect">
                                  <p:stCondLst>
                                    <p:cond delay="500"/>
                                  </p:stCondLst>
                                  <p:childTnLst>
                                    <p:set>
                                      <p:cBhvr>
                                        <p:cTn id="62" dur="1" fill="hold">
                                          <p:stCondLst>
                                            <p:cond delay="0"/>
                                          </p:stCondLst>
                                        </p:cTn>
                                        <p:tgtEl>
                                          <p:spTgt spid="401533"/>
                                        </p:tgtEl>
                                        <p:attrNameLst>
                                          <p:attrName>style.visibility</p:attrName>
                                        </p:attrNameLst>
                                      </p:cBhvr>
                                      <p:to>
                                        <p:strVal val="visible"/>
                                      </p:to>
                                    </p:set>
                                    <p:animEffect transition="in" filter="fade">
                                      <p:cBhvr>
                                        <p:cTn id="63" dur="1000"/>
                                        <p:tgtEl>
                                          <p:spTgt spid="401533"/>
                                        </p:tgtEl>
                                      </p:cBhvr>
                                    </p:animEffect>
                                  </p:childTnLst>
                                </p:cTn>
                              </p:par>
                              <p:par>
                                <p:cTn id="64" presetID="10" presetClass="entr" presetSubtype="0" fill="hold" grpId="0" nodeType="withEffect">
                                  <p:stCondLst>
                                    <p:cond delay="1500"/>
                                  </p:stCondLst>
                                  <p:childTnLst>
                                    <p:set>
                                      <p:cBhvr>
                                        <p:cTn id="65" dur="1" fill="hold">
                                          <p:stCondLst>
                                            <p:cond delay="0"/>
                                          </p:stCondLst>
                                        </p:cTn>
                                        <p:tgtEl>
                                          <p:spTgt spid="2"/>
                                        </p:tgtEl>
                                        <p:attrNameLst>
                                          <p:attrName>style.visibility</p:attrName>
                                        </p:attrNameLst>
                                      </p:cBhvr>
                                      <p:to>
                                        <p:strVal val="visible"/>
                                      </p:to>
                                    </p:set>
                                    <p:animEffect transition="in" filter="fade">
                                      <p:cBhvr>
                                        <p:cTn id="6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1430" grpId="0" animBg="1"/>
      <p:bldP spid="401433" grpId="0"/>
      <p:bldP spid="401442" grpId="0" animBg="1"/>
      <p:bldP spid="401443" grpId="0" animBg="1"/>
      <p:bldP spid="401446" grpId="0" animBg="1"/>
      <p:bldP spid="401445" grpId="0" animBg="1"/>
      <p:bldP spid="401531" grpId="0"/>
      <p:bldP spid="401534" grpId="0"/>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5"/>
          <p:cNvSpPr>
            <a:spLocks noChangeArrowheads="1"/>
          </p:cNvSpPr>
          <p:nvPr/>
        </p:nvSpPr>
        <p:spPr bwMode="auto">
          <a:xfrm>
            <a:off x="1112838" y="3092450"/>
            <a:ext cx="7899400" cy="3309938"/>
          </a:xfrm>
          <a:prstGeom prst="rect">
            <a:avLst/>
          </a:prstGeom>
          <a:noFill/>
          <a:ln w="9525">
            <a:noFill/>
            <a:miter lim="800000"/>
            <a:headEnd/>
            <a:tailEnd/>
          </a:ln>
        </p:spPr>
        <p:txBody>
          <a:bodyPr lIns="90000" tIns="46800" rIns="90000" bIns="46800">
            <a:spAutoFit/>
          </a:bodyPr>
          <a:lstStyle/>
          <a:p>
            <a:pPr marL="717550" lvl="2" indent="-358775">
              <a:lnSpc>
                <a:spcPct val="110000"/>
              </a:lnSpc>
              <a:buFontTx/>
              <a:buBlip>
                <a:blip r:embed="rId4"/>
              </a:buBlip>
            </a:pPr>
            <a:r>
              <a:rPr lang="en-ZA" sz="2200" b="1" i="1" dirty="0">
                <a:solidFill>
                  <a:srgbClr val="000066"/>
                </a:solidFill>
                <a:latin typeface="Times New Roman" pitchFamily="18" charset="0"/>
              </a:rPr>
              <a:t>F</a:t>
            </a:r>
            <a:r>
              <a:rPr lang="en-ZA" sz="2200" b="1" baseline="-25000" dirty="0">
                <a:solidFill>
                  <a:srgbClr val="000066"/>
                </a:solidFill>
                <a:latin typeface="Times New Roman" pitchFamily="18" charset="0"/>
              </a:rPr>
              <a:t>1 on 2</a:t>
            </a:r>
            <a:r>
              <a:rPr lang="en-ZA" sz="2200" b="1" dirty="0">
                <a:solidFill>
                  <a:srgbClr val="000066"/>
                </a:solidFill>
              </a:rPr>
              <a:t> </a:t>
            </a:r>
            <a:r>
              <a:rPr lang="en-ZA" sz="2200" dirty="0">
                <a:solidFill>
                  <a:srgbClr val="000066"/>
                </a:solidFill>
              </a:rPr>
              <a:t>and </a:t>
            </a:r>
            <a:r>
              <a:rPr lang="en-ZA" sz="2200" b="1" i="1" dirty="0">
                <a:solidFill>
                  <a:srgbClr val="000066"/>
                </a:solidFill>
                <a:latin typeface="Times New Roman" pitchFamily="18" charset="0"/>
              </a:rPr>
              <a:t>F</a:t>
            </a:r>
            <a:r>
              <a:rPr lang="en-ZA" sz="2200" b="1" baseline="-25000" dirty="0">
                <a:solidFill>
                  <a:srgbClr val="000066"/>
                </a:solidFill>
                <a:latin typeface="Times New Roman" pitchFamily="18" charset="0"/>
              </a:rPr>
              <a:t>2 on 1</a:t>
            </a:r>
            <a:r>
              <a:rPr lang="en-ZA" sz="2200" b="1" dirty="0">
                <a:solidFill>
                  <a:srgbClr val="000066"/>
                </a:solidFill>
              </a:rPr>
              <a:t> </a:t>
            </a:r>
            <a:r>
              <a:rPr lang="en-ZA" sz="2200" dirty="0">
                <a:solidFill>
                  <a:srgbClr val="000066"/>
                </a:solidFill>
              </a:rPr>
              <a:t>are </a:t>
            </a:r>
            <a:r>
              <a:rPr lang="en-ZA" sz="2200" b="1" dirty="0">
                <a:solidFill>
                  <a:srgbClr val="000066"/>
                </a:solidFill>
              </a:rPr>
              <a:t/>
            </a:r>
            <a:br>
              <a:rPr lang="en-ZA" sz="2200" b="1" dirty="0">
                <a:solidFill>
                  <a:srgbClr val="000066"/>
                </a:solidFill>
              </a:rPr>
            </a:br>
            <a:r>
              <a:rPr lang="en-ZA" sz="2200" dirty="0">
                <a:solidFill>
                  <a:srgbClr val="000066"/>
                </a:solidFill>
              </a:rPr>
              <a:t>an action-reaction pair. </a:t>
            </a:r>
            <a:endParaRPr lang="en-ZA" sz="2200" b="1" dirty="0">
              <a:solidFill>
                <a:srgbClr val="000066"/>
              </a:solidFill>
              <a:latin typeface="Times New Roman" pitchFamily="18" charset="0"/>
              <a:sym typeface="Symbol" pitchFamily="18" charset="2"/>
            </a:endParaRPr>
          </a:p>
          <a:p>
            <a:pPr marL="179388" lvl="1">
              <a:lnSpc>
                <a:spcPct val="110000"/>
              </a:lnSpc>
              <a:buFont typeface="Arial" charset="0"/>
              <a:buNone/>
            </a:pPr>
            <a:endParaRPr lang="en-ZA" sz="600" dirty="0">
              <a:solidFill>
                <a:srgbClr val="000066"/>
              </a:solidFill>
            </a:endParaRPr>
          </a:p>
          <a:p>
            <a:pPr marL="717550" lvl="2" indent="-358775">
              <a:lnSpc>
                <a:spcPct val="110000"/>
              </a:lnSpc>
              <a:buFontTx/>
              <a:buBlip>
                <a:blip r:embed="rId4"/>
              </a:buBlip>
            </a:pPr>
            <a:r>
              <a:rPr lang="en-ZA" sz="2200" dirty="0">
                <a:solidFill>
                  <a:srgbClr val="000066"/>
                </a:solidFill>
              </a:rPr>
              <a:t>Parallel currents attract;  antiparallel</a:t>
            </a:r>
            <a:r>
              <a:rPr lang="en-US" sz="2200" dirty="0">
                <a:solidFill>
                  <a:srgbClr val="000066"/>
                </a:solidFill>
                <a:sym typeface="Symbol" pitchFamily="18" charset="2"/>
              </a:rPr>
              <a:t> </a:t>
            </a:r>
            <a:r>
              <a:rPr lang="en-ZA" sz="2200" dirty="0">
                <a:solidFill>
                  <a:srgbClr val="000066"/>
                </a:solidFill>
              </a:rPr>
              <a:t>ones repel.</a:t>
            </a:r>
          </a:p>
          <a:p>
            <a:pPr marL="179388" lvl="1">
              <a:lnSpc>
                <a:spcPct val="110000"/>
              </a:lnSpc>
              <a:buFont typeface="Arial" charset="0"/>
              <a:buNone/>
            </a:pPr>
            <a:endParaRPr lang="en-ZA" sz="600" dirty="0">
              <a:solidFill>
                <a:srgbClr val="000066"/>
              </a:solidFill>
            </a:endParaRPr>
          </a:p>
          <a:p>
            <a:pPr marL="717550" lvl="2" indent="-358775">
              <a:lnSpc>
                <a:spcPct val="110000"/>
              </a:lnSpc>
              <a:buFontTx/>
              <a:buBlip>
                <a:blip r:embed="rId4"/>
              </a:buBlip>
            </a:pPr>
            <a:r>
              <a:rPr lang="en-ZA" sz="2200" dirty="0">
                <a:solidFill>
                  <a:srgbClr val="000066"/>
                </a:solidFill>
              </a:rPr>
              <a:t>The </a:t>
            </a:r>
            <a:r>
              <a:rPr lang="en-ZA" sz="2200" dirty="0">
                <a:solidFill>
                  <a:srgbClr val="FF0000"/>
                </a:solidFill>
              </a:rPr>
              <a:t>ampere</a:t>
            </a:r>
            <a:r>
              <a:rPr lang="en-ZA" sz="2200" dirty="0">
                <a:solidFill>
                  <a:srgbClr val="000066"/>
                </a:solidFill>
              </a:rPr>
              <a:t> is defined as that current which, when maintained in each of two parallel conductors of infinite length and situated one metre apart in empty space, causes between them a force of exactly 2 </a:t>
            </a:r>
            <a:r>
              <a:rPr lang="en-ZA" sz="2200" dirty="0">
                <a:solidFill>
                  <a:srgbClr val="000066"/>
                </a:solidFill>
                <a:sym typeface="Symbol" pitchFamily="18" charset="2"/>
              </a:rPr>
              <a:t></a:t>
            </a:r>
            <a:r>
              <a:rPr lang="en-ZA" sz="2200" dirty="0">
                <a:solidFill>
                  <a:srgbClr val="000066"/>
                </a:solidFill>
              </a:rPr>
              <a:t> 10</a:t>
            </a:r>
            <a:r>
              <a:rPr lang="en-ZA" sz="2200" baseline="30000" dirty="0">
                <a:solidFill>
                  <a:srgbClr val="000066"/>
                </a:solidFill>
              </a:rPr>
              <a:t>–7</a:t>
            </a:r>
            <a:r>
              <a:rPr lang="en-ZA" sz="2200" dirty="0">
                <a:solidFill>
                  <a:srgbClr val="000066"/>
                </a:solidFill>
              </a:rPr>
              <a:t> N per metre of length</a:t>
            </a:r>
            <a:r>
              <a:rPr lang="en-ZA" sz="2200" b="1" dirty="0">
                <a:solidFill>
                  <a:srgbClr val="000066"/>
                </a:solidFill>
              </a:rPr>
              <a:t>.</a:t>
            </a:r>
            <a:r>
              <a:rPr lang="en-US" sz="2600" dirty="0">
                <a:solidFill>
                  <a:srgbClr val="000066"/>
                </a:solidFill>
              </a:rPr>
              <a:t> </a:t>
            </a:r>
            <a:endParaRPr lang="en-ZA" sz="2600" dirty="0">
              <a:solidFill>
                <a:srgbClr val="000066"/>
              </a:solidFill>
            </a:endParaRPr>
          </a:p>
        </p:txBody>
      </p:sp>
      <p:sp>
        <p:nvSpPr>
          <p:cNvPr id="47" name="AutoShape 18"/>
          <p:cNvSpPr>
            <a:spLocks noChangeArrowheads="1"/>
          </p:cNvSpPr>
          <p:nvPr/>
        </p:nvSpPr>
        <p:spPr bwMode="auto">
          <a:xfrm rot="15261734">
            <a:off x="6401074" y="939845"/>
            <a:ext cx="171450" cy="3008312"/>
          </a:xfrm>
          <a:prstGeom prst="can">
            <a:avLst>
              <a:gd name="adj" fmla="val 88950"/>
            </a:avLst>
          </a:prstGeom>
          <a:gradFill rotWithShape="1">
            <a:gsLst>
              <a:gs pos="0">
                <a:srgbClr val="FF9632"/>
              </a:gs>
              <a:gs pos="50000">
                <a:srgbClr val="FFEBD8"/>
              </a:gs>
              <a:gs pos="100000">
                <a:srgbClr val="FF9632"/>
              </a:gs>
            </a:gsLst>
            <a:lin ang="0" scaled="1"/>
          </a:gradFill>
          <a:ln w="6350">
            <a:solidFill>
              <a:srgbClr val="000000"/>
            </a:solidFill>
            <a:round/>
            <a:headEnd/>
            <a:tailEnd type="none" w="lg" len="lg"/>
          </a:ln>
        </p:spPr>
        <p:txBody>
          <a:bodyPr/>
          <a:lstStyle/>
          <a:p>
            <a:pPr>
              <a:lnSpc>
                <a:spcPct val="110000"/>
              </a:lnSpc>
            </a:pPr>
            <a:endParaRPr lang="en-GB"/>
          </a:p>
        </p:txBody>
      </p:sp>
      <p:sp>
        <p:nvSpPr>
          <p:cNvPr id="411708" name="Footer Placeholder 3"/>
          <p:cNvSpPr>
            <a:spLocks noGrp="1"/>
          </p:cNvSpPr>
          <p:nvPr>
            <p:ph type="ftr" sz="quarter" idx="10"/>
          </p:nvPr>
        </p:nvSpPr>
        <p:spPr>
          <a:noFill/>
        </p:spPr>
        <p:txBody>
          <a:bodyPr/>
          <a:lstStyle/>
          <a:p>
            <a:r>
              <a:rPr lang="en-ZA" smtClean="0">
                <a:cs typeface="Arial" charset="0"/>
              </a:rPr>
              <a:t>MAGNETIC FORCES</a:t>
            </a:r>
          </a:p>
        </p:txBody>
      </p:sp>
      <p:sp>
        <p:nvSpPr>
          <p:cNvPr id="411709" name="Date Placeholder 4"/>
          <p:cNvSpPr>
            <a:spLocks noGrp="1"/>
          </p:cNvSpPr>
          <p:nvPr>
            <p:ph type="dt" sz="quarter" idx="11"/>
          </p:nvPr>
        </p:nvSpPr>
        <p:spPr>
          <a:noFill/>
        </p:spPr>
        <p:txBody>
          <a:bodyPr/>
          <a:lstStyle/>
          <a:p>
            <a:r>
              <a:rPr lang="en-ZA" smtClean="0">
                <a:cs typeface="Arial" charset="0"/>
              </a:rPr>
              <a:t>PHY1013S</a:t>
            </a:r>
          </a:p>
        </p:txBody>
      </p:sp>
      <p:sp>
        <p:nvSpPr>
          <p:cNvPr id="411710" name="Slide Number Placeholder 5"/>
          <p:cNvSpPr>
            <a:spLocks noGrp="1"/>
          </p:cNvSpPr>
          <p:nvPr>
            <p:ph type="sldNum" sz="quarter" idx="12"/>
          </p:nvPr>
        </p:nvSpPr>
        <p:spPr>
          <a:noFill/>
        </p:spPr>
        <p:txBody>
          <a:bodyPr/>
          <a:lstStyle/>
          <a:p>
            <a:fld id="{F19C67D6-2E33-438F-84F6-0AF88CB1AD90}" type="slidenum">
              <a:rPr lang="en-ZA" smtClean="0">
                <a:cs typeface="Arial" charset="0"/>
              </a:rPr>
              <a:pPr/>
              <a:t>22</a:t>
            </a:fld>
            <a:endParaRPr lang="en-ZA" smtClean="0">
              <a:cs typeface="Arial" charset="0"/>
            </a:endParaRPr>
          </a:p>
        </p:txBody>
      </p:sp>
      <p:sp>
        <p:nvSpPr>
          <p:cNvPr id="411711" name="Rectangle 31"/>
          <p:cNvSpPr>
            <a:spLocks noChangeArrowheads="1"/>
          </p:cNvSpPr>
          <p:nvPr/>
        </p:nvSpPr>
        <p:spPr bwMode="auto">
          <a:xfrm>
            <a:off x="0" y="0"/>
            <a:ext cx="9144000" cy="0"/>
          </a:xfrm>
          <a:prstGeom prst="rect">
            <a:avLst/>
          </a:prstGeom>
          <a:noFill/>
          <a:ln w="12700" algn="ctr">
            <a:noFill/>
            <a:miter lim="800000"/>
            <a:headEnd/>
            <a:tailEnd type="none" w="lg" len="lg"/>
          </a:ln>
        </p:spPr>
        <p:txBody>
          <a:bodyPr wrap="none" lIns="90000" tIns="46800" rIns="90000" bIns="46800" anchor="ctr">
            <a:spAutoFit/>
          </a:bodyPr>
          <a:lstStyle/>
          <a:p>
            <a:pPr>
              <a:lnSpc>
                <a:spcPct val="110000"/>
              </a:lnSpc>
            </a:pPr>
            <a:endParaRPr lang="en-GB"/>
          </a:p>
        </p:txBody>
      </p:sp>
      <p:grpSp>
        <p:nvGrpSpPr>
          <p:cNvPr id="411712" name="Group 61"/>
          <p:cNvGrpSpPr>
            <a:grpSpLocks/>
          </p:cNvGrpSpPr>
          <p:nvPr/>
        </p:nvGrpSpPr>
        <p:grpSpPr bwMode="auto">
          <a:xfrm>
            <a:off x="4573588" y="1641475"/>
            <a:ext cx="4537075" cy="1873250"/>
            <a:chOff x="2701" y="1110"/>
            <a:chExt cx="3007" cy="1241"/>
          </a:xfrm>
        </p:grpSpPr>
        <p:sp>
          <p:nvSpPr>
            <p:cNvPr id="411717" name="Line 3"/>
            <p:cNvSpPr>
              <a:spLocks noChangeShapeType="1"/>
            </p:cNvSpPr>
            <p:nvPr/>
          </p:nvSpPr>
          <p:spPr bwMode="auto">
            <a:xfrm rot="20992548" flipV="1">
              <a:off x="2701" y="1956"/>
              <a:ext cx="296" cy="28"/>
            </a:xfrm>
            <a:prstGeom prst="line">
              <a:avLst/>
            </a:prstGeom>
            <a:noFill/>
            <a:ln w="15875">
              <a:solidFill>
                <a:srgbClr val="800080"/>
              </a:solidFill>
              <a:round/>
              <a:headEnd/>
              <a:tailEnd type="triangle" w="lg" len="lg"/>
            </a:ln>
          </p:spPr>
          <p:txBody>
            <a:bodyPr/>
            <a:lstStyle/>
            <a:p>
              <a:endParaRPr lang="en-US"/>
            </a:p>
          </p:txBody>
        </p:sp>
        <p:grpSp>
          <p:nvGrpSpPr>
            <p:cNvPr id="411745" name="Group 6"/>
            <p:cNvGrpSpPr>
              <a:grpSpLocks/>
            </p:cNvGrpSpPr>
            <p:nvPr/>
          </p:nvGrpSpPr>
          <p:grpSpPr bwMode="auto">
            <a:xfrm rot="20660609">
              <a:off x="3023" y="1859"/>
              <a:ext cx="71" cy="73"/>
              <a:chOff x="2212" y="2276"/>
              <a:chExt cx="104" cy="184"/>
            </a:xfrm>
          </p:grpSpPr>
          <p:sp>
            <p:nvSpPr>
              <p:cNvPr id="411746" name="Line 7"/>
              <p:cNvSpPr>
                <a:spLocks noChangeShapeType="1"/>
              </p:cNvSpPr>
              <p:nvPr/>
            </p:nvSpPr>
            <p:spPr bwMode="auto">
              <a:xfrm>
                <a:off x="2212" y="2276"/>
                <a:ext cx="100" cy="180"/>
              </a:xfrm>
              <a:prstGeom prst="line">
                <a:avLst/>
              </a:prstGeom>
              <a:noFill/>
              <a:ln w="19050">
                <a:solidFill>
                  <a:srgbClr val="800080"/>
                </a:solidFill>
                <a:round/>
                <a:headEnd/>
                <a:tailEnd type="none" w="lg" len="lg"/>
              </a:ln>
            </p:spPr>
            <p:txBody>
              <a:bodyPr/>
              <a:lstStyle/>
              <a:p>
                <a:endParaRPr lang="en-US"/>
              </a:p>
            </p:txBody>
          </p:sp>
          <p:sp>
            <p:nvSpPr>
              <p:cNvPr id="411747" name="Line 8"/>
              <p:cNvSpPr>
                <a:spLocks noChangeShapeType="1"/>
              </p:cNvSpPr>
              <p:nvPr/>
            </p:nvSpPr>
            <p:spPr bwMode="auto">
              <a:xfrm flipH="1">
                <a:off x="2216" y="2280"/>
                <a:ext cx="100" cy="180"/>
              </a:xfrm>
              <a:prstGeom prst="line">
                <a:avLst/>
              </a:prstGeom>
              <a:noFill/>
              <a:ln w="19050">
                <a:solidFill>
                  <a:srgbClr val="800080"/>
                </a:solidFill>
                <a:round/>
                <a:headEnd/>
                <a:tailEnd type="none" w="lg" len="lg"/>
              </a:ln>
            </p:spPr>
            <p:txBody>
              <a:bodyPr/>
              <a:lstStyle/>
              <a:p>
                <a:endParaRPr lang="en-US"/>
              </a:p>
            </p:txBody>
          </p:sp>
        </p:grpSp>
        <p:graphicFrame>
          <p:nvGraphicFramePr>
            <p:cNvPr id="411657" name="Object 9"/>
            <p:cNvGraphicFramePr>
              <a:graphicFrameLocks noChangeAspect="1"/>
            </p:cNvGraphicFramePr>
            <p:nvPr/>
          </p:nvGraphicFramePr>
          <p:xfrm>
            <a:off x="5112" y="2124"/>
            <a:ext cx="200" cy="222"/>
          </p:xfrm>
          <a:graphic>
            <a:graphicData uri="http://schemas.openxmlformats.org/presentationml/2006/ole">
              <mc:AlternateContent xmlns:mc="http://schemas.openxmlformats.org/markup-compatibility/2006">
                <mc:Choice xmlns:v="urn:schemas-microsoft-com:vml" Requires="v">
                  <p:oleObj spid="_x0000_s411790" name="Equation" r:id="rId5" imgW="317160" imgH="393480" progId="Equation.DSMT4">
                    <p:embed/>
                  </p:oleObj>
                </mc:Choice>
                <mc:Fallback>
                  <p:oleObj name="Equation" r:id="rId5" imgW="317160" imgH="393480" progId="Equation.DSMT4">
                    <p:embed/>
                    <p:pic>
                      <p:nvPicPr>
                        <p:cNvPr id="0"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12" y="2124"/>
                          <a:ext cx="200" cy="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1719" name="Text Box 10"/>
            <p:cNvSpPr txBox="1">
              <a:spLocks noChangeArrowheads="1"/>
            </p:cNvSpPr>
            <p:nvPr/>
          </p:nvSpPr>
          <p:spPr bwMode="auto">
            <a:xfrm>
              <a:off x="4947" y="1452"/>
              <a:ext cx="220" cy="215"/>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d</a:t>
              </a:r>
              <a:endParaRPr lang="en-ZA" sz="2000">
                <a:solidFill>
                  <a:srgbClr val="000066"/>
                </a:solidFill>
              </a:endParaRPr>
            </a:p>
          </p:txBody>
        </p:sp>
        <p:sp>
          <p:nvSpPr>
            <p:cNvPr id="411720" name="Line 11"/>
            <p:cNvSpPr>
              <a:spLocks noChangeShapeType="1"/>
            </p:cNvSpPr>
            <p:nvPr/>
          </p:nvSpPr>
          <p:spPr bwMode="auto">
            <a:xfrm rot="1379722" flipH="1" flipV="1">
              <a:off x="5128" y="1671"/>
              <a:ext cx="257" cy="0"/>
            </a:xfrm>
            <a:prstGeom prst="line">
              <a:avLst/>
            </a:prstGeom>
            <a:noFill/>
            <a:ln w="9525">
              <a:solidFill>
                <a:srgbClr val="000000"/>
              </a:solidFill>
              <a:round/>
              <a:headEnd type="arrow" w="lg" len="lg"/>
              <a:tailEnd type="none" w="sm" len="med"/>
            </a:ln>
          </p:spPr>
          <p:txBody>
            <a:bodyPr/>
            <a:lstStyle/>
            <a:p>
              <a:endParaRPr lang="en-US"/>
            </a:p>
          </p:txBody>
        </p:sp>
        <p:sp>
          <p:nvSpPr>
            <p:cNvPr id="411721" name="Line 12"/>
            <p:cNvSpPr>
              <a:spLocks noChangeShapeType="1"/>
            </p:cNvSpPr>
            <p:nvPr/>
          </p:nvSpPr>
          <p:spPr bwMode="auto">
            <a:xfrm rot="1379722" flipV="1">
              <a:off x="4700" y="1497"/>
              <a:ext cx="295" cy="0"/>
            </a:xfrm>
            <a:prstGeom prst="line">
              <a:avLst/>
            </a:prstGeom>
            <a:noFill/>
            <a:ln w="9525">
              <a:solidFill>
                <a:srgbClr val="000000"/>
              </a:solidFill>
              <a:round/>
              <a:headEnd type="arrow" w="lg" len="lg"/>
              <a:tailEnd type="none" w="sm" len="med"/>
            </a:ln>
          </p:spPr>
          <p:txBody>
            <a:bodyPr/>
            <a:lstStyle/>
            <a:p>
              <a:endParaRPr lang="en-US"/>
            </a:p>
          </p:txBody>
        </p:sp>
        <p:sp>
          <p:nvSpPr>
            <p:cNvPr id="411722" name="Line 13"/>
            <p:cNvSpPr>
              <a:spLocks noChangeShapeType="1"/>
            </p:cNvSpPr>
            <p:nvPr/>
          </p:nvSpPr>
          <p:spPr bwMode="auto">
            <a:xfrm rot="20992548" flipV="1">
              <a:off x="3454" y="2306"/>
              <a:ext cx="296" cy="37"/>
            </a:xfrm>
            <a:prstGeom prst="line">
              <a:avLst/>
            </a:prstGeom>
            <a:noFill/>
            <a:ln w="15875">
              <a:solidFill>
                <a:srgbClr val="800080"/>
              </a:solidFill>
              <a:round/>
              <a:headEnd/>
              <a:tailEnd type="triangle" w="lg" len="lg"/>
            </a:ln>
          </p:spPr>
          <p:txBody>
            <a:bodyPr/>
            <a:lstStyle/>
            <a:p>
              <a:endParaRPr lang="en-US"/>
            </a:p>
          </p:txBody>
        </p:sp>
        <p:sp>
          <p:nvSpPr>
            <p:cNvPr id="411723" name="Rectangle 14"/>
            <p:cNvSpPr>
              <a:spLocks noChangeArrowheads="1"/>
            </p:cNvSpPr>
            <p:nvPr/>
          </p:nvSpPr>
          <p:spPr bwMode="auto">
            <a:xfrm>
              <a:off x="2758" y="1921"/>
              <a:ext cx="240" cy="283"/>
            </a:xfrm>
            <a:prstGeom prst="rect">
              <a:avLst/>
            </a:prstGeom>
            <a:noFill/>
            <a:ln w="12700" algn="ctr">
              <a:noFill/>
              <a:miter lim="800000"/>
              <a:headEnd/>
              <a:tailEnd type="none" w="lg" len="lg"/>
            </a:ln>
          </p:spPr>
          <p:txBody>
            <a:bodyPr wrap="none" lIns="90000" tIns="46800" rIns="90000" bIns="46800">
              <a:spAutoFit/>
            </a:bodyPr>
            <a:lstStyle/>
            <a:p>
              <a:pPr>
                <a:lnSpc>
                  <a:spcPct val="110000"/>
                </a:lnSpc>
              </a:pPr>
              <a:r>
                <a:rPr lang="en-ZA" sz="2000" b="1" i="1">
                  <a:solidFill>
                    <a:srgbClr val="000066"/>
                  </a:solidFill>
                  <a:latin typeface="Times New Roman" pitchFamily="18" charset="0"/>
                </a:rPr>
                <a:t>I</a:t>
              </a:r>
              <a:r>
                <a:rPr lang="en-ZA" sz="2000" b="1" baseline="-25000">
                  <a:solidFill>
                    <a:srgbClr val="000066"/>
                  </a:solidFill>
                  <a:latin typeface="Times New Roman" pitchFamily="18" charset="0"/>
                </a:rPr>
                <a:t>1</a:t>
              </a:r>
              <a:endParaRPr lang="en-ZA" sz="2000" b="1" i="1">
                <a:solidFill>
                  <a:srgbClr val="000066"/>
                </a:solidFill>
                <a:latin typeface="Times New Roman" pitchFamily="18" charset="0"/>
              </a:endParaRPr>
            </a:p>
          </p:txBody>
        </p:sp>
        <p:sp>
          <p:nvSpPr>
            <p:cNvPr id="411724" name="Rectangle 15"/>
            <p:cNvSpPr>
              <a:spLocks noChangeArrowheads="1"/>
            </p:cNvSpPr>
            <p:nvPr/>
          </p:nvSpPr>
          <p:spPr bwMode="auto">
            <a:xfrm>
              <a:off x="3391" y="2068"/>
              <a:ext cx="240" cy="283"/>
            </a:xfrm>
            <a:prstGeom prst="rect">
              <a:avLst/>
            </a:prstGeom>
            <a:noFill/>
            <a:ln w="12700" algn="ctr">
              <a:noFill/>
              <a:miter lim="800000"/>
              <a:headEnd/>
              <a:tailEnd type="none" w="lg" len="lg"/>
            </a:ln>
          </p:spPr>
          <p:txBody>
            <a:bodyPr wrap="none" lIns="90000" tIns="46800" rIns="90000" bIns="46800">
              <a:spAutoFit/>
            </a:bodyPr>
            <a:lstStyle/>
            <a:p>
              <a:pPr>
                <a:lnSpc>
                  <a:spcPct val="110000"/>
                </a:lnSpc>
              </a:pPr>
              <a:r>
                <a:rPr lang="en-ZA" sz="2000" b="1" i="1" dirty="0">
                  <a:solidFill>
                    <a:srgbClr val="000066"/>
                  </a:solidFill>
                  <a:latin typeface="Times New Roman" pitchFamily="18" charset="0"/>
                </a:rPr>
                <a:t>I</a:t>
              </a:r>
              <a:r>
                <a:rPr lang="en-ZA" sz="2000" b="1" baseline="-25000" dirty="0">
                  <a:solidFill>
                    <a:srgbClr val="000066"/>
                  </a:solidFill>
                  <a:latin typeface="Times New Roman" pitchFamily="18" charset="0"/>
                </a:rPr>
                <a:t>2</a:t>
              </a:r>
              <a:endParaRPr lang="en-ZA" sz="2000" b="1" i="1" dirty="0">
                <a:solidFill>
                  <a:srgbClr val="000066"/>
                </a:solidFill>
                <a:latin typeface="Times New Roman" pitchFamily="18" charset="0"/>
              </a:endParaRPr>
            </a:p>
          </p:txBody>
        </p:sp>
        <p:sp>
          <p:nvSpPr>
            <p:cNvPr id="411725" name="Rectangle 16"/>
            <p:cNvSpPr>
              <a:spLocks noChangeArrowheads="1"/>
            </p:cNvSpPr>
            <p:nvPr/>
          </p:nvSpPr>
          <p:spPr bwMode="auto">
            <a:xfrm>
              <a:off x="4677" y="1110"/>
              <a:ext cx="204" cy="283"/>
            </a:xfrm>
            <a:prstGeom prst="rect">
              <a:avLst/>
            </a:prstGeom>
            <a:noFill/>
            <a:ln w="12700" algn="ctr">
              <a:noFill/>
              <a:miter lim="800000"/>
              <a:headEnd/>
              <a:tailEnd type="none" w="lg" len="lg"/>
            </a:ln>
          </p:spPr>
          <p:txBody>
            <a:bodyPr wrap="none" lIns="90000" tIns="46800" rIns="90000" bIns="46800">
              <a:spAutoFit/>
            </a:bodyPr>
            <a:lstStyle/>
            <a:p>
              <a:pPr>
                <a:lnSpc>
                  <a:spcPct val="110000"/>
                </a:lnSpc>
              </a:pPr>
              <a:r>
                <a:rPr lang="en-ZA" sz="2000" b="1">
                  <a:solidFill>
                    <a:srgbClr val="000066"/>
                  </a:solidFill>
                  <a:latin typeface="Times New Roman" pitchFamily="18" charset="0"/>
                </a:rPr>
                <a:t>1</a:t>
              </a:r>
              <a:endParaRPr lang="en-ZA" sz="2000" b="1" i="1">
                <a:solidFill>
                  <a:srgbClr val="000066"/>
                </a:solidFill>
                <a:latin typeface="Times New Roman" pitchFamily="18" charset="0"/>
              </a:endParaRPr>
            </a:p>
          </p:txBody>
        </p:sp>
        <p:sp>
          <p:nvSpPr>
            <p:cNvPr id="411726" name="Rectangle 17"/>
            <p:cNvSpPr>
              <a:spLocks noChangeArrowheads="1"/>
            </p:cNvSpPr>
            <p:nvPr/>
          </p:nvSpPr>
          <p:spPr bwMode="auto">
            <a:xfrm>
              <a:off x="5503" y="1440"/>
              <a:ext cx="205" cy="283"/>
            </a:xfrm>
            <a:prstGeom prst="rect">
              <a:avLst/>
            </a:prstGeom>
            <a:noFill/>
            <a:ln w="12700" algn="ctr">
              <a:noFill/>
              <a:miter lim="800000"/>
              <a:headEnd/>
              <a:tailEnd type="none" w="lg" len="lg"/>
            </a:ln>
          </p:spPr>
          <p:txBody>
            <a:bodyPr wrap="none" lIns="90000" tIns="46800" rIns="90000" bIns="46800">
              <a:spAutoFit/>
            </a:bodyPr>
            <a:lstStyle/>
            <a:p>
              <a:pPr>
                <a:lnSpc>
                  <a:spcPct val="110000"/>
                </a:lnSpc>
              </a:pPr>
              <a:r>
                <a:rPr lang="en-ZA" sz="2000" b="1">
                  <a:solidFill>
                    <a:srgbClr val="000066"/>
                  </a:solidFill>
                  <a:latin typeface="Times New Roman" pitchFamily="18" charset="0"/>
                </a:rPr>
                <a:t>2</a:t>
              </a:r>
              <a:endParaRPr lang="en-ZA" sz="2000" b="1" i="1">
                <a:solidFill>
                  <a:srgbClr val="000066"/>
                </a:solidFill>
                <a:latin typeface="Times New Roman" pitchFamily="18" charset="0"/>
              </a:endParaRPr>
            </a:p>
          </p:txBody>
        </p:sp>
        <p:grpSp>
          <p:nvGrpSpPr>
            <p:cNvPr id="411728" name="Group 19"/>
            <p:cNvGrpSpPr>
              <a:grpSpLocks/>
            </p:cNvGrpSpPr>
            <p:nvPr/>
          </p:nvGrpSpPr>
          <p:grpSpPr bwMode="auto">
            <a:xfrm rot="-913118">
              <a:off x="2794" y="1525"/>
              <a:ext cx="1784" cy="27"/>
              <a:chOff x="2218" y="1308"/>
              <a:chExt cx="1926" cy="0"/>
            </a:xfrm>
          </p:grpSpPr>
          <p:sp>
            <p:nvSpPr>
              <p:cNvPr id="411742" name="Line 20"/>
              <p:cNvSpPr>
                <a:spLocks noChangeShapeType="1"/>
              </p:cNvSpPr>
              <p:nvPr/>
            </p:nvSpPr>
            <p:spPr bwMode="auto">
              <a:xfrm flipH="1" flipV="1">
                <a:off x="3331" y="1308"/>
                <a:ext cx="813" cy="0"/>
              </a:xfrm>
              <a:prstGeom prst="line">
                <a:avLst/>
              </a:prstGeom>
              <a:noFill/>
              <a:ln w="9525">
                <a:solidFill>
                  <a:srgbClr val="000000"/>
                </a:solidFill>
                <a:round/>
                <a:headEnd type="arrow" w="lg" len="lg"/>
                <a:tailEnd type="none" w="sm" len="med"/>
              </a:ln>
            </p:spPr>
            <p:txBody>
              <a:bodyPr/>
              <a:lstStyle/>
              <a:p>
                <a:endParaRPr lang="en-US"/>
              </a:p>
            </p:txBody>
          </p:sp>
          <p:sp>
            <p:nvSpPr>
              <p:cNvPr id="411743" name="Line 21"/>
              <p:cNvSpPr>
                <a:spLocks noChangeShapeType="1"/>
              </p:cNvSpPr>
              <p:nvPr/>
            </p:nvSpPr>
            <p:spPr bwMode="auto">
              <a:xfrm flipV="1">
                <a:off x="2218" y="1308"/>
                <a:ext cx="869" cy="0"/>
              </a:xfrm>
              <a:prstGeom prst="line">
                <a:avLst/>
              </a:prstGeom>
              <a:noFill/>
              <a:ln w="9525">
                <a:solidFill>
                  <a:srgbClr val="000000"/>
                </a:solidFill>
                <a:round/>
                <a:headEnd type="arrow" w="lg" len="lg"/>
                <a:tailEnd type="none" w="sm" len="med"/>
              </a:ln>
            </p:spPr>
            <p:txBody>
              <a:bodyPr/>
              <a:lstStyle/>
              <a:p>
                <a:endParaRPr lang="en-US"/>
              </a:p>
            </p:txBody>
          </p:sp>
        </p:grpSp>
        <p:sp>
          <p:nvSpPr>
            <p:cNvPr id="411729" name="Line 22"/>
            <p:cNvSpPr>
              <a:spLocks noChangeShapeType="1"/>
            </p:cNvSpPr>
            <p:nvPr/>
          </p:nvSpPr>
          <p:spPr bwMode="auto">
            <a:xfrm>
              <a:off x="5020" y="1879"/>
              <a:ext cx="0" cy="418"/>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11730" name="Line 23"/>
            <p:cNvSpPr>
              <a:spLocks noChangeShapeType="1"/>
            </p:cNvSpPr>
            <p:nvPr/>
          </p:nvSpPr>
          <p:spPr bwMode="auto">
            <a:xfrm flipV="1">
              <a:off x="3473" y="1337"/>
              <a:ext cx="0" cy="418"/>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graphicFrame>
          <p:nvGraphicFramePr>
            <p:cNvPr id="411672" name="Object 24"/>
            <p:cNvGraphicFramePr>
              <a:graphicFrameLocks noChangeAspect="1"/>
            </p:cNvGraphicFramePr>
            <p:nvPr/>
          </p:nvGraphicFramePr>
          <p:xfrm>
            <a:off x="3183" y="1317"/>
            <a:ext cx="208" cy="222"/>
          </p:xfrm>
          <a:graphic>
            <a:graphicData uri="http://schemas.openxmlformats.org/presentationml/2006/ole">
              <mc:AlternateContent xmlns:mc="http://schemas.openxmlformats.org/markup-compatibility/2006">
                <mc:Choice xmlns:v="urn:schemas-microsoft-com:vml" Requires="v">
                  <p:oleObj spid="_x0000_s411791" name="Equation" r:id="rId7" imgW="330120" imgH="393480" progId="Equation.DSMT4">
                    <p:embed/>
                  </p:oleObj>
                </mc:Choice>
                <mc:Fallback>
                  <p:oleObj name="Equation" r:id="rId7" imgW="330120" imgH="393480" progId="Equation.DSMT4">
                    <p:embed/>
                    <p:pic>
                      <p:nvPicPr>
                        <p:cNvPr id="0" name="Picture 2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83" y="1317"/>
                          <a:ext cx="208" cy="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1731" name="Line 25"/>
            <p:cNvSpPr>
              <a:spLocks noChangeShapeType="1"/>
            </p:cNvSpPr>
            <p:nvPr/>
          </p:nvSpPr>
          <p:spPr bwMode="auto">
            <a:xfrm flipH="1" flipV="1">
              <a:off x="4651" y="1698"/>
              <a:ext cx="340" cy="144"/>
            </a:xfrm>
            <a:prstGeom prst="line">
              <a:avLst/>
            </a:prstGeom>
            <a:noFill/>
            <a:ln w="44450">
              <a:solidFill>
                <a:srgbClr val="FF0000"/>
              </a:solidFill>
              <a:round/>
              <a:headEnd/>
              <a:tailEnd type="stealth" w="lg" len="lg"/>
            </a:ln>
          </p:spPr>
          <p:txBody>
            <a:bodyPr lIns="90000" tIns="46800" rIns="90000" bIns="46800"/>
            <a:lstStyle/>
            <a:p>
              <a:endParaRPr lang="en-US"/>
            </a:p>
          </p:txBody>
        </p:sp>
        <p:grpSp>
          <p:nvGrpSpPr>
            <p:cNvPr id="411739" name="Group 28"/>
            <p:cNvGrpSpPr>
              <a:grpSpLocks/>
            </p:cNvGrpSpPr>
            <p:nvPr/>
          </p:nvGrpSpPr>
          <p:grpSpPr bwMode="auto">
            <a:xfrm rot="20564442">
              <a:off x="3768" y="2209"/>
              <a:ext cx="71" cy="73"/>
              <a:chOff x="2212" y="2276"/>
              <a:chExt cx="104" cy="184"/>
            </a:xfrm>
          </p:grpSpPr>
          <p:sp>
            <p:nvSpPr>
              <p:cNvPr id="411740" name="Line 29"/>
              <p:cNvSpPr>
                <a:spLocks noChangeShapeType="1"/>
              </p:cNvSpPr>
              <p:nvPr/>
            </p:nvSpPr>
            <p:spPr bwMode="auto">
              <a:xfrm>
                <a:off x="2212" y="2276"/>
                <a:ext cx="100" cy="180"/>
              </a:xfrm>
              <a:prstGeom prst="line">
                <a:avLst/>
              </a:prstGeom>
              <a:noFill/>
              <a:ln w="19050">
                <a:solidFill>
                  <a:srgbClr val="800080"/>
                </a:solidFill>
                <a:round/>
                <a:headEnd/>
                <a:tailEnd type="none" w="lg" len="lg"/>
              </a:ln>
            </p:spPr>
            <p:txBody>
              <a:bodyPr/>
              <a:lstStyle/>
              <a:p>
                <a:endParaRPr lang="en-US"/>
              </a:p>
            </p:txBody>
          </p:sp>
          <p:sp>
            <p:nvSpPr>
              <p:cNvPr id="411741" name="Line 30"/>
              <p:cNvSpPr>
                <a:spLocks noChangeShapeType="1"/>
              </p:cNvSpPr>
              <p:nvPr/>
            </p:nvSpPr>
            <p:spPr bwMode="auto">
              <a:xfrm flipH="1">
                <a:off x="2216" y="2280"/>
                <a:ext cx="100" cy="180"/>
              </a:xfrm>
              <a:prstGeom prst="line">
                <a:avLst/>
              </a:prstGeom>
              <a:noFill/>
              <a:ln w="19050">
                <a:solidFill>
                  <a:srgbClr val="800080"/>
                </a:solidFill>
                <a:round/>
                <a:headEnd/>
                <a:tailEnd type="none" w="lg" len="lg"/>
              </a:ln>
            </p:spPr>
            <p:txBody>
              <a:bodyPr/>
              <a:lstStyle/>
              <a:p>
                <a:endParaRPr lang="en-US"/>
              </a:p>
            </p:txBody>
          </p:sp>
        </p:grpSp>
        <p:sp>
          <p:nvSpPr>
            <p:cNvPr id="411736" name="Line 46"/>
            <p:cNvSpPr>
              <a:spLocks noChangeShapeType="1"/>
            </p:cNvSpPr>
            <p:nvPr/>
          </p:nvSpPr>
          <p:spPr bwMode="auto">
            <a:xfrm>
              <a:off x="3497" y="1784"/>
              <a:ext cx="340" cy="144"/>
            </a:xfrm>
            <a:prstGeom prst="line">
              <a:avLst/>
            </a:prstGeom>
            <a:noFill/>
            <a:ln w="44450">
              <a:solidFill>
                <a:srgbClr val="FF0000"/>
              </a:solidFill>
              <a:round/>
              <a:headEnd/>
              <a:tailEnd type="stealth" w="lg" len="lg"/>
            </a:ln>
          </p:spPr>
          <p:txBody>
            <a:bodyPr lIns="90000" tIns="46800" rIns="90000" bIns="46800"/>
            <a:lstStyle/>
            <a:p>
              <a:endParaRPr lang="en-US"/>
            </a:p>
          </p:txBody>
        </p:sp>
        <p:graphicFrame>
          <p:nvGraphicFramePr>
            <p:cNvPr id="411695" name="Object 47"/>
            <p:cNvGraphicFramePr>
              <a:graphicFrameLocks noChangeAspect="1"/>
            </p:cNvGraphicFramePr>
            <p:nvPr/>
          </p:nvGraphicFramePr>
          <p:xfrm>
            <a:off x="4259" y="1633"/>
            <a:ext cx="416" cy="208"/>
          </p:xfrm>
          <a:graphic>
            <a:graphicData uri="http://schemas.openxmlformats.org/presentationml/2006/ole">
              <mc:AlternateContent xmlns:mc="http://schemas.openxmlformats.org/markup-compatibility/2006">
                <mc:Choice xmlns:v="urn:schemas-microsoft-com:vml" Requires="v">
                  <p:oleObj spid="_x0000_s411792" name="Equation" r:id="rId9" imgW="660240" imgH="368280" progId="Equation.DSMT4">
                    <p:embed/>
                  </p:oleObj>
                </mc:Choice>
                <mc:Fallback>
                  <p:oleObj name="Equation" r:id="rId9" imgW="660240" imgH="368280" progId="Equation.DSMT4">
                    <p:embed/>
                    <p:pic>
                      <p:nvPicPr>
                        <p:cNvPr id="0" name="Picture 4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259" y="1633"/>
                          <a:ext cx="416" cy="2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1696" name="Object 48"/>
            <p:cNvGraphicFramePr>
              <a:graphicFrameLocks noChangeAspect="1"/>
            </p:cNvGraphicFramePr>
            <p:nvPr/>
          </p:nvGraphicFramePr>
          <p:xfrm>
            <a:off x="3838" y="1833"/>
            <a:ext cx="416" cy="208"/>
          </p:xfrm>
          <a:graphic>
            <a:graphicData uri="http://schemas.openxmlformats.org/presentationml/2006/ole">
              <mc:AlternateContent xmlns:mc="http://schemas.openxmlformats.org/markup-compatibility/2006">
                <mc:Choice xmlns:v="urn:schemas-microsoft-com:vml" Requires="v">
                  <p:oleObj spid="_x0000_s411793" name="Equation" r:id="rId11" imgW="660240" imgH="368280" progId="Equation.DSMT4">
                    <p:embed/>
                  </p:oleObj>
                </mc:Choice>
                <mc:Fallback>
                  <p:oleObj name="Equation" r:id="rId11" imgW="660240" imgH="368280" progId="Equation.DSMT4">
                    <p:embed/>
                    <p:pic>
                      <p:nvPicPr>
                        <p:cNvPr id="0" name="Picture 4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38" y="1833"/>
                          <a:ext cx="416" cy="2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411713" name="Rectangle 50"/>
          <p:cNvSpPr>
            <a:spLocks noGrp="1" noChangeArrowheads="1"/>
          </p:cNvSpPr>
          <p:nvPr>
            <p:ph type="title"/>
          </p:nvPr>
        </p:nvSpPr>
        <p:spPr>
          <a:xfrm>
            <a:off x="455613" y="554038"/>
            <a:ext cx="8231187" cy="1066800"/>
          </a:xfrm>
        </p:spPr>
        <p:txBody>
          <a:bodyPr>
            <a:spAutoFit/>
          </a:bodyPr>
          <a:lstStyle/>
          <a:p>
            <a:pPr eaLnBrk="1" hangingPunct="1"/>
            <a:r>
              <a:rPr lang="en-ZA" smtClean="0"/>
              <a:t>FORCE BETWEEN</a:t>
            </a:r>
            <a:br>
              <a:rPr lang="en-ZA" smtClean="0"/>
            </a:br>
            <a:r>
              <a:rPr lang="en-ZA" smtClean="0"/>
              <a:t>TWO PARALLEL CONDUCTORS</a:t>
            </a:r>
          </a:p>
        </p:txBody>
      </p:sp>
      <p:graphicFrame>
        <p:nvGraphicFramePr>
          <p:cNvPr id="411707" name="Object 59"/>
          <p:cNvGraphicFramePr>
            <a:graphicFrameLocks noChangeAspect="1"/>
          </p:cNvGraphicFramePr>
          <p:nvPr>
            <p:extLst>
              <p:ext uri="{D42A27DB-BD31-4B8C-83A1-F6EECF244321}">
                <p14:modId xmlns:p14="http://schemas.microsoft.com/office/powerpoint/2010/main" val="453685447"/>
              </p:ext>
            </p:extLst>
          </p:nvPr>
        </p:nvGraphicFramePr>
        <p:xfrm>
          <a:off x="703263" y="1908175"/>
          <a:ext cx="3217862" cy="685800"/>
        </p:xfrm>
        <a:graphic>
          <a:graphicData uri="http://schemas.openxmlformats.org/presentationml/2006/ole">
            <mc:AlternateContent xmlns:mc="http://schemas.openxmlformats.org/markup-compatibility/2006">
              <mc:Choice xmlns:v="urn:schemas-microsoft-com:vml" Requires="v">
                <p:oleObj spid="_x0000_s411794" name="Equation" r:id="rId13" imgW="3225600" imgH="685800" progId="Equation.DSMT4">
                  <p:embed/>
                </p:oleObj>
              </mc:Choice>
              <mc:Fallback>
                <p:oleObj name="Equation" r:id="rId13" imgW="3225600" imgH="685800" progId="Equation.DSMT4">
                  <p:embed/>
                  <p:pic>
                    <p:nvPicPr>
                      <p:cNvPr id="0" name="Picture 59"/>
                      <p:cNvPicPr>
                        <a:picLocks noChangeAspect="1" noChangeArrowheads="1"/>
                      </p:cNvPicPr>
                      <p:nvPr/>
                    </p:nvPicPr>
                    <p:blipFill>
                      <a:blip r:embed="rId14"/>
                      <a:srcRect/>
                      <a:stretch>
                        <a:fillRect/>
                      </a:stretch>
                    </p:blipFill>
                    <p:spPr bwMode="auto">
                      <a:xfrm>
                        <a:off x="703263" y="1908175"/>
                        <a:ext cx="3217862"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1714" name="Rectangle 60"/>
          <p:cNvSpPr>
            <a:spLocks noChangeArrowheads="1"/>
          </p:cNvSpPr>
          <p:nvPr/>
        </p:nvSpPr>
        <p:spPr bwMode="auto">
          <a:xfrm>
            <a:off x="587376" y="1874838"/>
            <a:ext cx="3403600" cy="820737"/>
          </a:xfrm>
          <a:prstGeom prst="rect">
            <a:avLst/>
          </a:prstGeom>
          <a:noFill/>
          <a:ln w="25400" algn="ctr">
            <a:solidFill>
              <a:srgbClr val="FF0000"/>
            </a:solidFill>
            <a:miter lim="800000"/>
            <a:headEnd/>
            <a:tailEnd/>
          </a:ln>
        </p:spPr>
        <p:txBody>
          <a:bodyPr wrap="none" lIns="90000" tIns="46800" rIns="90000" bIns="46800" anchor="ctr"/>
          <a:lstStyle/>
          <a:p>
            <a:pPr>
              <a:lnSpc>
                <a:spcPct val="110000"/>
              </a:lnSpc>
            </a:pPr>
            <a:endParaRPr lang="en-GB"/>
          </a:p>
        </p:txBody>
      </p:sp>
      <p:sp>
        <p:nvSpPr>
          <p:cNvPr id="411715" name="Rectangle 64"/>
          <p:cNvSpPr>
            <a:spLocks noChangeArrowheads="1"/>
          </p:cNvSpPr>
          <p:nvPr/>
        </p:nvSpPr>
        <p:spPr bwMode="auto">
          <a:xfrm>
            <a:off x="179388" y="3059113"/>
            <a:ext cx="8774112" cy="493712"/>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Notes:</a:t>
            </a:r>
            <a:endParaRPr lang="en-ZA">
              <a:solidFill>
                <a:srgbClr val="FF0000"/>
              </a:solidFill>
            </a:endParaRPr>
          </a:p>
        </p:txBody>
      </p:sp>
      <p:sp>
        <p:nvSpPr>
          <p:cNvPr id="52" name="AutoShape 18"/>
          <p:cNvSpPr>
            <a:spLocks noChangeArrowheads="1"/>
          </p:cNvSpPr>
          <p:nvPr/>
        </p:nvSpPr>
        <p:spPr bwMode="auto">
          <a:xfrm rot="15164442">
            <a:off x="7461699" y="1498992"/>
            <a:ext cx="171450" cy="2901198"/>
          </a:xfrm>
          <a:prstGeom prst="can">
            <a:avLst>
              <a:gd name="adj" fmla="val 88950"/>
            </a:avLst>
          </a:prstGeom>
          <a:gradFill rotWithShape="1">
            <a:gsLst>
              <a:gs pos="0">
                <a:srgbClr val="FF9632"/>
              </a:gs>
              <a:gs pos="50000">
                <a:srgbClr val="FFEBD8"/>
              </a:gs>
              <a:gs pos="100000">
                <a:srgbClr val="FF9632"/>
              </a:gs>
            </a:gsLst>
            <a:lin ang="0" scaled="1"/>
          </a:gradFill>
          <a:ln w="6350">
            <a:solidFill>
              <a:srgbClr val="000000"/>
            </a:solidFill>
            <a:round/>
            <a:headEnd/>
            <a:tailEnd type="none" w="lg" len="lg"/>
          </a:ln>
        </p:spPr>
        <p:txBody>
          <a:bodyPr/>
          <a:lstStyle/>
          <a:p>
            <a:pPr>
              <a:lnSpc>
                <a:spcPct val="110000"/>
              </a:lnSpc>
            </a:pPr>
            <a:endParaRPr lang="en-GB"/>
          </a:p>
        </p:txBody>
      </p:sp>
      <p:sp>
        <p:nvSpPr>
          <p:cNvPr id="50" name="Line 29"/>
          <p:cNvSpPr>
            <a:spLocks noChangeShapeType="1"/>
          </p:cNvSpPr>
          <p:nvPr/>
        </p:nvSpPr>
        <p:spPr bwMode="auto">
          <a:xfrm rot="20564442">
            <a:off x="6183254" y="3305808"/>
            <a:ext cx="103007" cy="107796"/>
          </a:xfrm>
          <a:prstGeom prst="line">
            <a:avLst/>
          </a:prstGeom>
          <a:noFill/>
          <a:ln w="19050">
            <a:solidFill>
              <a:srgbClr val="800080"/>
            </a:solidFill>
            <a:round/>
            <a:headEnd/>
            <a:tailEnd type="none" w="lg" len="lg"/>
          </a:ln>
        </p:spPr>
        <p:txBody>
          <a:bodyPr/>
          <a:lstStyle/>
          <a:p>
            <a:endParaRPr lang="en-US"/>
          </a:p>
        </p:txBody>
      </p:sp>
      <p:sp>
        <p:nvSpPr>
          <p:cNvPr id="51" name="Line 30"/>
          <p:cNvSpPr>
            <a:spLocks noChangeShapeType="1"/>
          </p:cNvSpPr>
          <p:nvPr/>
        </p:nvSpPr>
        <p:spPr bwMode="auto">
          <a:xfrm rot="20564442" flipH="1">
            <a:off x="6187900" y="3306873"/>
            <a:ext cx="103007" cy="107796"/>
          </a:xfrm>
          <a:prstGeom prst="line">
            <a:avLst/>
          </a:prstGeom>
          <a:noFill/>
          <a:ln w="19050">
            <a:solidFill>
              <a:srgbClr val="800080"/>
            </a:solidFill>
            <a:round/>
            <a:headEnd/>
            <a:tailEnd type="none" w="lg" len="lg"/>
          </a:ln>
        </p:spPr>
        <p:txBody>
          <a:bodyPr/>
          <a:lstStyle/>
          <a:p>
            <a:endParaRPr lang="en-US"/>
          </a:p>
        </p:txBody>
      </p:sp>
      <p:graphicFrame>
        <p:nvGraphicFramePr>
          <p:cNvPr id="3" name="Object 2"/>
          <p:cNvGraphicFramePr>
            <a:graphicFrameLocks noChangeAspect="1"/>
          </p:cNvGraphicFramePr>
          <p:nvPr>
            <p:extLst>
              <p:ext uri="{D42A27DB-BD31-4B8C-83A1-F6EECF244321}">
                <p14:modId xmlns:p14="http://schemas.microsoft.com/office/powerpoint/2010/main" val="4026764899"/>
              </p:ext>
            </p:extLst>
          </p:nvPr>
        </p:nvGraphicFramePr>
        <p:xfrm>
          <a:off x="6007100" y="2092325"/>
          <a:ext cx="177800" cy="266700"/>
        </p:xfrm>
        <a:graphic>
          <a:graphicData uri="http://schemas.openxmlformats.org/presentationml/2006/ole">
            <mc:AlternateContent xmlns:mc="http://schemas.openxmlformats.org/markup-compatibility/2006">
              <mc:Choice xmlns:v="urn:schemas-microsoft-com:vml" Requires="v">
                <p:oleObj spid="_x0000_s411795" name="Equation" r:id="rId15" imgW="177569" imgH="266353" progId="Equation.DSMT4">
                  <p:embed/>
                </p:oleObj>
              </mc:Choice>
              <mc:Fallback>
                <p:oleObj name="Equation" r:id="rId15" imgW="177569" imgH="266353" progId="Equation.DSMT4">
                  <p:embed/>
                  <p:pic>
                    <p:nvPicPr>
                      <p:cNvPr id="0" name="Object 5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007100" y="2092325"/>
                        <a:ext cx="1778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33" name="Footer Placeholder 3"/>
          <p:cNvSpPr>
            <a:spLocks noGrp="1"/>
          </p:cNvSpPr>
          <p:nvPr>
            <p:ph type="ftr" sz="quarter" idx="10"/>
          </p:nvPr>
        </p:nvSpPr>
        <p:spPr>
          <a:noFill/>
        </p:spPr>
        <p:txBody>
          <a:bodyPr/>
          <a:lstStyle/>
          <a:p>
            <a:r>
              <a:rPr lang="en-ZA" smtClean="0">
                <a:cs typeface="Arial" charset="0"/>
              </a:rPr>
              <a:t>MAGNETIC FORCES</a:t>
            </a:r>
          </a:p>
        </p:txBody>
      </p:sp>
      <p:sp>
        <p:nvSpPr>
          <p:cNvPr id="456734" name="Date Placeholder 4"/>
          <p:cNvSpPr>
            <a:spLocks noGrp="1"/>
          </p:cNvSpPr>
          <p:nvPr>
            <p:ph type="dt" sz="quarter" idx="11"/>
          </p:nvPr>
        </p:nvSpPr>
        <p:spPr>
          <a:noFill/>
        </p:spPr>
        <p:txBody>
          <a:bodyPr/>
          <a:lstStyle/>
          <a:p>
            <a:r>
              <a:rPr lang="en-ZA" smtClean="0">
                <a:cs typeface="Arial" charset="0"/>
              </a:rPr>
              <a:t>PHY1013S</a:t>
            </a:r>
          </a:p>
        </p:txBody>
      </p:sp>
      <p:sp>
        <p:nvSpPr>
          <p:cNvPr id="456735" name="Slide Number Placeholder 5"/>
          <p:cNvSpPr>
            <a:spLocks noGrp="1"/>
          </p:cNvSpPr>
          <p:nvPr>
            <p:ph type="sldNum" sz="quarter" idx="12"/>
          </p:nvPr>
        </p:nvSpPr>
        <p:spPr>
          <a:noFill/>
        </p:spPr>
        <p:txBody>
          <a:bodyPr/>
          <a:lstStyle/>
          <a:p>
            <a:fld id="{4F432297-7767-4F84-8C8A-DD271CF812F7}" type="slidenum">
              <a:rPr lang="en-ZA" smtClean="0">
                <a:cs typeface="Arial" charset="0"/>
              </a:rPr>
              <a:pPr/>
              <a:t>23</a:t>
            </a:fld>
            <a:endParaRPr lang="en-ZA" smtClean="0">
              <a:cs typeface="Arial" charset="0"/>
            </a:endParaRPr>
          </a:p>
        </p:txBody>
      </p:sp>
      <p:sp>
        <p:nvSpPr>
          <p:cNvPr id="456736" name="Rectangle 2"/>
          <p:cNvSpPr>
            <a:spLocks noGrp="1" noChangeArrowheads="1"/>
          </p:cNvSpPr>
          <p:nvPr>
            <p:ph type="body" idx="1"/>
          </p:nvPr>
        </p:nvSpPr>
        <p:spPr>
          <a:xfrm>
            <a:off x="179388" y="4438650"/>
            <a:ext cx="8774112" cy="1698625"/>
          </a:xfrm>
        </p:spPr>
        <p:txBody>
          <a:bodyPr/>
          <a:lstStyle/>
          <a:p>
            <a:pPr lvl="1" indent="0" eaLnBrk="1" hangingPunct="1"/>
            <a:r>
              <a:rPr lang="en-US" smtClean="0"/>
              <a:t>The forces on the sides perpendicular to the field </a:t>
            </a:r>
            <a:br>
              <a:rPr lang="en-US" smtClean="0"/>
            </a:br>
            <a:r>
              <a:rPr lang="en-US" smtClean="0"/>
              <a:t>combine to exert a torque about the central axis.  </a:t>
            </a:r>
            <a:br>
              <a:rPr lang="en-US" smtClean="0"/>
            </a:br>
            <a:r>
              <a:rPr lang="en-US" smtClean="0"/>
              <a:t>(The forces on the other sides do not contribute to the torque.)</a:t>
            </a:r>
            <a:endParaRPr lang="en-ZA" smtClean="0"/>
          </a:p>
        </p:txBody>
      </p:sp>
      <p:sp>
        <p:nvSpPr>
          <p:cNvPr id="456737" name="Rectangle 3"/>
          <p:cNvSpPr>
            <a:spLocks noGrp="1" noChangeArrowheads="1"/>
          </p:cNvSpPr>
          <p:nvPr>
            <p:ph type="title"/>
          </p:nvPr>
        </p:nvSpPr>
        <p:spPr/>
        <p:txBody>
          <a:bodyPr/>
          <a:lstStyle/>
          <a:p>
            <a:pPr eaLnBrk="1" hangingPunct="1"/>
            <a:r>
              <a:rPr lang="en-ZA" smtClean="0"/>
              <a:t>TORQUE ON A CURRENT LOOP </a:t>
            </a:r>
          </a:p>
        </p:txBody>
      </p:sp>
      <p:grpSp>
        <p:nvGrpSpPr>
          <p:cNvPr id="456738" name="Group 4"/>
          <p:cNvGrpSpPr>
            <a:grpSpLocks/>
          </p:cNvGrpSpPr>
          <p:nvPr/>
        </p:nvGrpSpPr>
        <p:grpSpPr bwMode="auto">
          <a:xfrm>
            <a:off x="2028825" y="1503363"/>
            <a:ext cx="2241550" cy="1606550"/>
            <a:chOff x="7980" y="8549"/>
            <a:chExt cx="3530" cy="2531"/>
          </a:xfrm>
        </p:grpSpPr>
        <p:grpSp>
          <p:nvGrpSpPr>
            <p:cNvPr id="456756" name="Group 5"/>
            <p:cNvGrpSpPr>
              <a:grpSpLocks/>
            </p:cNvGrpSpPr>
            <p:nvPr/>
          </p:nvGrpSpPr>
          <p:grpSpPr bwMode="auto">
            <a:xfrm>
              <a:off x="8085" y="8672"/>
              <a:ext cx="3425" cy="2408"/>
              <a:chOff x="8464" y="8980"/>
              <a:chExt cx="4055" cy="2850"/>
            </a:xfrm>
          </p:grpSpPr>
          <p:sp>
            <p:nvSpPr>
              <p:cNvPr id="456759" name="Freeform 6"/>
              <p:cNvSpPr>
                <a:spLocks/>
              </p:cNvSpPr>
              <p:nvPr/>
            </p:nvSpPr>
            <p:spPr bwMode="auto">
              <a:xfrm>
                <a:off x="8465" y="9756"/>
                <a:ext cx="2416" cy="2074"/>
              </a:xfrm>
              <a:custGeom>
                <a:avLst/>
                <a:gdLst>
                  <a:gd name="T0" fmla="*/ 0 w 2320"/>
                  <a:gd name="T1" fmla="*/ 0 h 2400"/>
                  <a:gd name="T2" fmla="*/ 10 w 2320"/>
                  <a:gd name="T3" fmla="*/ 792 h 2400"/>
                  <a:gd name="T4" fmla="*/ 2728 w 2320"/>
                  <a:gd name="T5" fmla="*/ 1339 h 2400"/>
                  <a:gd name="T6" fmla="*/ 2728 w 2320"/>
                  <a:gd name="T7" fmla="*/ 536 h 2400"/>
                  <a:gd name="T8" fmla="*/ 0 w 2320"/>
                  <a:gd name="T9" fmla="*/ 0 h 2400"/>
                  <a:gd name="T10" fmla="*/ 0 60000 65536"/>
                  <a:gd name="T11" fmla="*/ 0 60000 65536"/>
                  <a:gd name="T12" fmla="*/ 0 60000 65536"/>
                  <a:gd name="T13" fmla="*/ 0 60000 65536"/>
                  <a:gd name="T14" fmla="*/ 0 60000 65536"/>
                  <a:gd name="T15" fmla="*/ 0 w 2320"/>
                  <a:gd name="T16" fmla="*/ 0 h 2400"/>
                  <a:gd name="T17" fmla="*/ 2320 w 2320"/>
                  <a:gd name="T18" fmla="*/ 2400 h 2400"/>
                </a:gdLst>
                <a:ahLst/>
                <a:cxnLst>
                  <a:cxn ang="T10">
                    <a:pos x="T0" y="T1"/>
                  </a:cxn>
                  <a:cxn ang="T11">
                    <a:pos x="T2" y="T3"/>
                  </a:cxn>
                  <a:cxn ang="T12">
                    <a:pos x="T4" y="T5"/>
                  </a:cxn>
                  <a:cxn ang="T13">
                    <a:pos x="T6" y="T7"/>
                  </a:cxn>
                  <a:cxn ang="T14">
                    <a:pos x="T8" y="T9"/>
                  </a:cxn>
                </a:cxnLst>
                <a:rect l="T15" t="T16" r="T17" b="T18"/>
                <a:pathLst>
                  <a:path w="2320" h="2400">
                    <a:moveTo>
                      <a:pt x="0" y="0"/>
                    </a:moveTo>
                    <a:lnTo>
                      <a:pt x="10" y="1420"/>
                    </a:lnTo>
                    <a:lnTo>
                      <a:pt x="2320" y="2400"/>
                    </a:lnTo>
                    <a:lnTo>
                      <a:pt x="2320" y="960"/>
                    </a:lnTo>
                    <a:lnTo>
                      <a:pt x="0" y="0"/>
                    </a:lnTo>
                    <a:close/>
                  </a:path>
                </a:pathLst>
              </a:custGeom>
              <a:solidFill>
                <a:srgbClr val="C0C0C0"/>
              </a:solidFill>
              <a:ln w="9525">
                <a:solidFill>
                  <a:srgbClr val="000000"/>
                </a:solidFill>
                <a:round/>
                <a:headEnd/>
                <a:tailEnd/>
              </a:ln>
            </p:spPr>
            <p:txBody>
              <a:bodyPr/>
              <a:lstStyle/>
              <a:p>
                <a:endParaRPr lang="en-US"/>
              </a:p>
            </p:txBody>
          </p:sp>
          <p:sp>
            <p:nvSpPr>
              <p:cNvPr id="456760" name="Line 7"/>
              <p:cNvSpPr>
                <a:spLocks noChangeShapeType="1"/>
              </p:cNvSpPr>
              <p:nvPr/>
            </p:nvSpPr>
            <p:spPr bwMode="auto">
              <a:xfrm flipV="1">
                <a:off x="12519" y="9980"/>
                <a:ext cx="0" cy="1250"/>
              </a:xfrm>
              <a:prstGeom prst="line">
                <a:avLst/>
              </a:prstGeom>
              <a:noFill/>
              <a:ln w="9525">
                <a:solidFill>
                  <a:srgbClr val="000000"/>
                </a:solidFill>
                <a:round/>
                <a:headEnd/>
                <a:tailEnd/>
              </a:ln>
            </p:spPr>
            <p:txBody>
              <a:bodyPr/>
              <a:lstStyle/>
              <a:p>
                <a:endParaRPr lang="en-US"/>
              </a:p>
            </p:txBody>
          </p:sp>
          <p:sp>
            <p:nvSpPr>
              <p:cNvPr id="456761" name="Freeform 8"/>
              <p:cNvSpPr>
                <a:spLocks/>
              </p:cNvSpPr>
              <p:nvPr/>
            </p:nvSpPr>
            <p:spPr bwMode="auto">
              <a:xfrm>
                <a:off x="8464" y="8980"/>
                <a:ext cx="4054" cy="1608"/>
              </a:xfrm>
              <a:custGeom>
                <a:avLst/>
                <a:gdLst>
                  <a:gd name="T0" fmla="*/ 4054 w 4054"/>
                  <a:gd name="T1" fmla="*/ 1011 h 1608"/>
                  <a:gd name="T2" fmla="*/ 888 w 4054"/>
                  <a:gd name="T3" fmla="*/ 0 h 1608"/>
                  <a:gd name="T4" fmla="*/ 0 w 4054"/>
                  <a:gd name="T5" fmla="*/ 777 h 1608"/>
                  <a:gd name="T6" fmla="*/ 2419 w 4054"/>
                  <a:gd name="T7" fmla="*/ 1608 h 1608"/>
                  <a:gd name="T8" fmla="*/ 4054 w 4054"/>
                  <a:gd name="T9" fmla="*/ 1011 h 1608"/>
                  <a:gd name="T10" fmla="*/ 0 60000 65536"/>
                  <a:gd name="T11" fmla="*/ 0 60000 65536"/>
                  <a:gd name="T12" fmla="*/ 0 60000 65536"/>
                  <a:gd name="T13" fmla="*/ 0 60000 65536"/>
                  <a:gd name="T14" fmla="*/ 0 60000 65536"/>
                  <a:gd name="T15" fmla="*/ 0 w 4054"/>
                  <a:gd name="T16" fmla="*/ 0 h 1608"/>
                  <a:gd name="T17" fmla="*/ 4054 w 4054"/>
                  <a:gd name="T18" fmla="*/ 1608 h 1608"/>
                </a:gdLst>
                <a:ahLst/>
                <a:cxnLst>
                  <a:cxn ang="T10">
                    <a:pos x="T0" y="T1"/>
                  </a:cxn>
                  <a:cxn ang="T11">
                    <a:pos x="T2" y="T3"/>
                  </a:cxn>
                  <a:cxn ang="T12">
                    <a:pos x="T4" y="T5"/>
                  </a:cxn>
                  <a:cxn ang="T13">
                    <a:pos x="T6" y="T7"/>
                  </a:cxn>
                  <a:cxn ang="T14">
                    <a:pos x="T8" y="T9"/>
                  </a:cxn>
                </a:cxnLst>
                <a:rect l="T15" t="T16" r="T17" b="T18"/>
                <a:pathLst>
                  <a:path w="4054" h="1608">
                    <a:moveTo>
                      <a:pt x="4054" y="1011"/>
                    </a:moveTo>
                    <a:cubicBezTo>
                      <a:pt x="2471" y="506"/>
                      <a:pt x="888" y="0"/>
                      <a:pt x="888" y="0"/>
                    </a:cubicBezTo>
                    <a:cubicBezTo>
                      <a:pt x="1794" y="285"/>
                      <a:pt x="51" y="210"/>
                      <a:pt x="0" y="777"/>
                    </a:cubicBezTo>
                    <a:cubicBezTo>
                      <a:pt x="336" y="890"/>
                      <a:pt x="1028" y="1133"/>
                      <a:pt x="2419" y="1608"/>
                    </a:cubicBezTo>
                    <a:cubicBezTo>
                      <a:pt x="3881" y="1100"/>
                      <a:pt x="2501" y="1580"/>
                      <a:pt x="4054" y="1011"/>
                    </a:cubicBezTo>
                    <a:close/>
                  </a:path>
                </a:pathLst>
              </a:custGeom>
              <a:solidFill>
                <a:srgbClr val="969696"/>
              </a:solidFill>
              <a:ln w="9525">
                <a:solidFill>
                  <a:srgbClr val="000000"/>
                </a:solidFill>
                <a:round/>
                <a:headEnd/>
                <a:tailEnd/>
              </a:ln>
            </p:spPr>
            <p:txBody>
              <a:bodyPr/>
              <a:lstStyle/>
              <a:p>
                <a:endParaRPr lang="en-US"/>
              </a:p>
            </p:txBody>
          </p:sp>
          <p:sp>
            <p:nvSpPr>
              <p:cNvPr id="456762" name="Line 9"/>
              <p:cNvSpPr>
                <a:spLocks noChangeShapeType="1"/>
              </p:cNvSpPr>
              <p:nvPr/>
            </p:nvSpPr>
            <p:spPr bwMode="auto">
              <a:xfrm flipV="1">
                <a:off x="10875" y="11220"/>
                <a:ext cx="1635" cy="600"/>
              </a:xfrm>
              <a:prstGeom prst="line">
                <a:avLst/>
              </a:prstGeom>
              <a:noFill/>
              <a:ln w="9525">
                <a:solidFill>
                  <a:srgbClr val="000000"/>
                </a:solidFill>
                <a:round/>
                <a:headEnd/>
                <a:tailEnd/>
              </a:ln>
            </p:spPr>
            <p:txBody>
              <a:bodyPr/>
              <a:lstStyle/>
              <a:p>
                <a:endParaRPr lang="en-US"/>
              </a:p>
            </p:txBody>
          </p:sp>
        </p:grpSp>
        <p:sp>
          <p:nvSpPr>
            <p:cNvPr id="456757" name="Freeform 10"/>
            <p:cNvSpPr>
              <a:spLocks/>
            </p:cNvSpPr>
            <p:nvPr/>
          </p:nvSpPr>
          <p:spPr bwMode="auto">
            <a:xfrm>
              <a:off x="7980" y="8549"/>
              <a:ext cx="2027" cy="2111"/>
            </a:xfrm>
            <a:custGeom>
              <a:avLst/>
              <a:gdLst>
                <a:gd name="T0" fmla="*/ 541 w 2400"/>
                <a:gd name="T1" fmla="*/ 1272 h 2499"/>
                <a:gd name="T2" fmla="*/ 503 w 2400"/>
                <a:gd name="T3" fmla="*/ 635 h 2499"/>
                <a:gd name="T4" fmla="*/ 1221 w 2400"/>
                <a:gd name="T5" fmla="*/ 275 h 2499"/>
                <a:gd name="T6" fmla="*/ 473 w 2400"/>
                <a:gd name="T7" fmla="*/ 24 h 2499"/>
                <a:gd name="T8" fmla="*/ 0 w 2400"/>
                <a:gd name="T9" fmla="*/ 405 h 2499"/>
                <a:gd name="T10" fmla="*/ 0 w 2400"/>
                <a:gd name="T11" fmla="*/ 1101 h 2499"/>
                <a:gd name="T12" fmla="*/ 541 w 2400"/>
                <a:gd name="T13" fmla="*/ 1272 h 2499"/>
                <a:gd name="T14" fmla="*/ 0 60000 65536"/>
                <a:gd name="T15" fmla="*/ 0 60000 65536"/>
                <a:gd name="T16" fmla="*/ 0 60000 65536"/>
                <a:gd name="T17" fmla="*/ 0 60000 65536"/>
                <a:gd name="T18" fmla="*/ 0 60000 65536"/>
                <a:gd name="T19" fmla="*/ 0 60000 65536"/>
                <a:gd name="T20" fmla="*/ 0 60000 65536"/>
                <a:gd name="T21" fmla="*/ 0 w 2400"/>
                <a:gd name="T22" fmla="*/ 0 h 2499"/>
                <a:gd name="T23" fmla="*/ 2400 w 2400"/>
                <a:gd name="T24" fmla="*/ 2499 h 249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400" h="2499">
                  <a:moveTo>
                    <a:pt x="1065" y="2499"/>
                  </a:moveTo>
                  <a:cubicBezTo>
                    <a:pt x="885" y="1824"/>
                    <a:pt x="1208" y="1546"/>
                    <a:pt x="990" y="1246"/>
                  </a:cubicBezTo>
                  <a:cubicBezTo>
                    <a:pt x="1350" y="646"/>
                    <a:pt x="2220" y="901"/>
                    <a:pt x="2400" y="541"/>
                  </a:cubicBezTo>
                  <a:cubicBezTo>
                    <a:pt x="1931" y="383"/>
                    <a:pt x="1339" y="0"/>
                    <a:pt x="930" y="46"/>
                  </a:cubicBezTo>
                  <a:lnTo>
                    <a:pt x="0" y="796"/>
                  </a:lnTo>
                  <a:lnTo>
                    <a:pt x="0" y="2161"/>
                  </a:lnTo>
                  <a:cubicBezTo>
                    <a:pt x="177" y="2445"/>
                    <a:pt x="843" y="2429"/>
                    <a:pt x="1065" y="2499"/>
                  </a:cubicBezTo>
                  <a:close/>
                </a:path>
              </a:pathLst>
            </a:custGeom>
            <a:solidFill>
              <a:srgbClr val="EBEBFF"/>
            </a:solidFill>
            <a:ln w="9525">
              <a:noFill/>
              <a:round/>
              <a:headEnd/>
              <a:tailEnd/>
            </a:ln>
          </p:spPr>
          <p:txBody>
            <a:bodyPr/>
            <a:lstStyle/>
            <a:p>
              <a:endParaRPr lang="en-US"/>
            </a:p>
          </p:txBody>
        </p:sp>
        <p:sp>
          <p:nvSpPr>
            <p:cNvPr id="456758" name="WordArt 11"/>
            <p:cNvSpPr>
              <a:spLocks noChangeArrowheads="1" noChangeShapeType="1" noTextEdit="1"/>
            </p:cNvSpPr>
            <p:nvPr/>
          </p:nvSpPr>
          <p:spPr bwMode="auto">
            <a:xfrm rot="3740500">
              <a:off x="9982" y="9205"/>
              <a:ext cx="269" cy="625"/>
            </a:xfrm>
            <a:prstGeom prst="rect">
              <a:avLst/>
            </a:prstGeom>
          </p:spPr>
          <p:txBody>
            <a:bodyPr wrap="none" fromWordArt="1">
              <a:prstTxWarp prst="textSlantUp">
                <a:avLst>
                  <a:gd name="adj" fmla="val 37694"/>
                </a:avLst>
              </a:prstTxWarp>
            </a:bodyPr>
            <a:lstStyle/>
            <a:p>
              <a:pPr algn="ctr"/>
              <a:r>
                <a:rPr lang="en-US" sz="1800" kern="10">
                  <a:ln w="9525">
                    <a:solidFill>
                      <a:srgbClr val="000000"/>
                    </a:solidFill>
                    <a:round/>
                    <a:headEnd/>
                    <a:tailEnd/>
                  </a:ln>
                  <a:solidFill>
                    <a:srgbClr val="000000"/>
                  </a:solidFill>
                  <a:latin typeface="Arial Black"/>
                </a:rPr>
                <a:t>N</a:t>
              </a:r>
            </a:p>
          </p:txBody>
        </p:sp>
      </p:grpSp>
      <p:grpSp>
        <p:nvGrpSpPr>
          <p:cNvPr id="456739" name="Group 12"/>
          <p:cNvGrpSpPr>
            <a:grpSpLocks/>
          </p:cNvGrpSpPr>
          <p:nvPr/>
        </p:nvGrpSpPr>
        <p:grpSpPr bwMode="auto">
          <a:xfrm>
            <a:off x="4997450" y="2690813"/>
            <a:ext cx="3776663" cy="1851025"/>
            <a:chOff x="12101" y="10374"/>
            <a:chExt cx="5946" cy="2915"/>
          </a:xfrm>
        </p:grpSpPr>
        <p:sp>
          <p:nvSpPr>
            <p:cNvPr id="456752" name="Freeform 13"/>
            <p:cNvSpPr>
              <a:spLocks/>
            </p:cNvSpPr>
            <p:nvPr/>
          </p:nvSpPr>
          <p:spPr bwMode="auto">
            <a:xfrm>
              <a:off x="12101" y="10885"/>
              <a:ext cx="3528" cy="2298"/>
            </a:xfrm>
            <a:custGeom>
              <a:avLst/>
              <a:gdLst>
                <a:gd name="T0" fmla="*/ 0 w 4098"/>
                <a:gd name="T1" fmla="*/ 777 h 2586"/>
                <a:gd name="T2" fmla="*/ 0 w 4098"/>
                <a:gd name="T3" fmla="*/ 0 h 2586"/>
                <a:gd name="T4" fmla="*/ 2241 w 4098"/>
                <a:gd name="T5" fmla="*/ 846 h 2586"/>
                <a:gd name="T6" fmla="*/ 2251 w 4098"/>
                <a:gd name="T7" fmla="*/ 1613 h 2586"/>
                <a:gd name="T8" fmla="*/ 0 w 4098"/>
                <a:gd name="T9" fmla="*/ 777 h 2586"/>
                <a:gd name="T10" fmla="*/ 0 60000 65536"/>
                <a:gd name="T11" fmla="*/ 0 60000 65536"/>
                <a:gd name="T12" fmla="*/ 0 60000 65536"/>
                <a:gd name="T13" fmla="*/ 0 60000 65536"/>
                <a:gd name="T14" fmla="*/ 0 60000 65536"/>
                <a:gd name="T15" fmla="*/ 0 w 4098"/>
                <a:gd name="T16" fmla="*/ 0 h 2586"/>
                <a:gd name="T17" fmla="*/ 4098 w 4098"/>
                <a:gd name="T18" fmla="*/ 2586 h 2586"/>
              </a:gdLst>
              <a:ahLst/>
              <a:cxnLst>
                <a:cxn ang="T10">
                  <a:pos x="T0" y="T1"/>
                </a:cxn>
                <a:cxn ang="T11">
                  <a:pos x="T2" y="T3"/>
                </a:cxn>
                <a:cxn ang="T12">
                  <a:pos x="T4" y="T5"/>
                </a:cxn>
                <a:cxn ang="T13">
                  <a:pos x="T6" y="T7"/>
                </a:cxn>
                <a:cxn ang="T14">
                  <a:pos x="T8" y="T9"/>
                </a:cxn>
              </a:cxnLst>
              <a:rect l="T15" t="T16" r="T17" b="T18"/>
              <a:pathLst>
                <a:path w="4098" h="2586">
                  <a:moveTo>
                    <a:pt x="0" y="1246"/>
                  </a:moveTo>
                  <a:lnTo>
                    <a:pt x="0" y="0"/>
                  </a:lnTo>
                  <a:lnTo>
                    <a:pt x="4078" y="1356"/>
                  </a:lnTo>
                  <a:lnTo>
                    <a:pt x="4098" y="2586"/>
                  </a:lnTo>
                  <a:lnTo>
                    <a:pt x="0" y="1246"/>
                  </a:lnTo>
                  <a:close/>
                </a:path>
              </a:pathLst>
            </a:custGeom>
            <a:solidFill>
              <a:srgbClr val="C0C0C0"/>
            </a:solidFill>
            <a:ln w="9525">
              <a:solidFill>
                <a:srgbClr val="000000"/>
              </a:solidFill>
              <a:round/>
              <a:headEnd/>
              <a:tailEnd/>
            </a:ln>
          </p:spPr>
          <p:txBody>
            <a:bodyPr/>
            <a:lstStyle/>
            <a:p>
              <a:endParaRPr lang="en-US"/>
            </a:p>
          </p:txBody>
        </p:sp>
        <p:sp>
          <p:nvSpPr>
            <p:cNvPr id="456753" name="Freeform 14"/>
            <p:cNvSpPr>
              <a:spLocks/>
            </p:cNvSpPr>
            <p:nvPr/>
          </p:nvSpPr>
          <p:spPr bwMode="auto">
            <a:xfrm>
              <a:off x="12101" y="10374"/>
              <a:ext cx="5946" cy="1730"/>
            </a:xfrm>
            <a:custGeom>
              <a:avLst/>
              <a:gdLst>
                <a:gd name="T0" fmla="*/ 886 w 7039"/>
                <a:gd name="T1" fmla="*/ 0 h 2048"/>
                <a:gd name="T2" fmla="*/ 2999 w 7039"/>
                <a:gd name="T3" fmla="*/ 664 h 2048"/>
                <a:gd name="T4" fmla="*/ 2126 w 7039"/>
                <a:gd name="T5" fmla="*/ 1042 h 2048"/>
                <a:gd name="T6" fmla="*/ 0 w 7039"/>
                <a:gd name="T7" fmla="*/ 311 h 2048"/>
                <a:gd name="T8" fmla="*/ 886 w 7039"/>
                <a:gd name="T9" fmla="*/ 0 h 2048"/>
                <a:gd name="T10" fmla="*/ 0 60000 65536"/>
                <a:gd name="T11" fmla="*/ 0 60000 65536"/>
                <a:gd name="T12" fmla="*/ 0 60000 65536"/>
                <a:gd name="T13" fmla="*/ 0 60000 65536"/>
                <a:gd name="T14" fmla="*/ 0 60000 65536"/>
                <a:gd name="T15" fmla="*/ 0 w 7039"/>
                <a:gd name="T16" fmla="*/ 0 h 2048"/>
                <a:gd name="T17" fmla="*/ 7039 w 7039"/>
                <a:gd name="T18" fmla="*/ 2048 h 2048"/>
              </a:gdLst>
              <a:ahLst/>
              <a:cxnLst>
                <a:cxn ang="T10">
                  <a:pos x="T0" y="T1"/>
                </a:cxn>
                <a:cxn ang="T11">
                  <a:pos x="T2" y="T3"/>
                </a:cxn>
                <a:cxn ang="T12">
                  <a:pos x="T4" y="T5"/>
                </a:cxn>
                <a:cxn ang="T13">
                  <a:pos x="T6" y="T7"/>
                </a:cxn>
                <a:cxn ang="T14">
                  <a:pos x="T8" y="T9"/>
                </a:cxn>
              </a:cxnLst>
              <a:rect l="T15" t="T16" r="T17" b="T18"/>
              <a:pathLst>
                <a:path w="7039" h="2048">
                  <a:moveTo>
                    <a:pt x="1740" y="0"/>
                  </a:moveTo>
                  <a:cubicBezTo>
                    <a:pt x="3815" y="651"/>
                    <a:pt x="5890" y="1303"/>
                    <a:pt x="5890" y="1303"/>
                  </a:cubicBezTo>
                  <a:cubicBezTo>
                    <a:pt x="7039" y="1673"/>
                    <a:pt x="3128" y="1210"/>
                    <a:pt x="4177" y="2048"/>
                  </a:cubicBezTo>
                  <a:cubicBezTo>
                    <a:pt x="4177" y="2048"/>
                    <a:pt x="2088" y="1330"/>
                    <a:pt x="0" y="611"/>
                  </a:cubicBezTo>
                  <a:cubicBezTo>
                    <a:pt x="1646" y="30"/>
                    <a:pt x="176" y="555"/>
                    <a:pt x="1740" y="0"/>
                  </a:cubicBezTo>
                  <a:close/>
                </a:path>
              </a:pathLst>
            </a:custGeom>
            <a:solidFill>
              <a:srgbClr val="969696"/>
            </a:solidFill>
            <a:ln w="9525">
              <a:solidFill>
                <a:srgbClr val="000000"/>
              </a:solidFill>
              <a:round/>
              <a:headEnd/>
              <a:tailEnd/>
            </a:ln>
          </p:spPr>
          <p:txBody>
            <a:bodyPr/>
            <a:lstStyle/>
            <a:p>
              <a:endParaRPr lang="en-US"/>
            </a:p>
          </p:txBody>
        </p:sp>
        <p:sp>
          <p:nvSpPr>
            <p:cNvPr id="456754" name="Freeform 15"/>
            <p:cNvSpPr>
              <a:spLocks/>
            </p:cNvSpPr>
            <p:nvPr/>
          </p:nvSpPr>
          <p:spPr bwMode="auto">
            <a:xfrm>
              <a:off x="13707" y="10729"/>
              <a:ext cx="3852" cy="2560"/>
            </a:xfrm>
            <a:custGeom>
              <a:avLst/>
              <a:gdLst>
                <a:gd name="T0" fmla="*/ 1146 w 4560"/>
                <a:gd name="T1" fmla="*/ 1536 h 3030"/>
                <a:gd name="T2" fmla="*/ 122 w 4560"/>
                <a:gd name="T3" fmla="*/ 1177 h 3030"/>
                <a:gd name="T4" fmla="*/ 145 w 4560"/>
                <a:gd name="T5" fmla="*/ 527 h 3030"/>
                <a:gd name="T6" fmla="*/ 841 w 4560"/>
                <a:gd name="T7" fmla="*/ 0 h 3030"/>
                <a:gd name="T8" fmla="*/ 2223 w 4560"/>
                <a:gd name="T9" fmla="*/ 489 h 3030"/>
                <a:gd name="T10" fmla="*/ 2245 w 4560"/>
                <a:gd name="T11" fmla="*/ 1223 h 3030"/>
                <a:gd name="T12" fmla="*/ 1146 w 4560"/>
                <a:gd name="T13" fmla="*/ 1536 h 3030"/>
                <a:gd name="T14" fmla="*/ 0 60000 65536"/>
                <a:gd name="T15" fmla="*/ 0 60000 65536"/>
                <a:gd name="T16" fmla="*/ 0 60000 65536"/>
                <a:gd name="T17" fmla="*/ 0 60000 65536"/>
                <a:gd name="T18" fmla="*/ 0 60000 65536"/>
                <a:gd name="T19" fmla="*/ 0 60000 65536"/>
                <a:gd name="T20" fmla="*/ 0 60000 65536"/>
                <a:gd name="T21" fmla="*/ 0 w 4560"/>
                <a:gd name="T22" fmla="*/ 0 h 3030"/>
                <a:gd name="T23" fmla="*/ 4560 w 4560"/>
                <a:gd name="T24" fmla="*/ 3030 h 303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60" h="3030">
                  <a:moveTo>
                    <a:pt x="2250" y="3015"/>
                  </a:moveTo>
                  <a:cubicBezTo>
                    <a:pt x="2280" y="2970"/>
                    <a:pt x="405" y="2580"/>
                    <a:pt x="240" y="2310"/>
                  </a:cubicBezTo>
                  <a:cubicBezTo>
                    <a:pt x="120" y="1635"/>
                    <a:pt x="300" y="1515"/>
                    <a:pt x="285" y="1035"/>
                  </a:cubicBezTo>
                  <a:cubicBezTo>
                    <a:pt x="0" y="495"/>
                    <a:pt x="1845" y="495"/>
                    <a:pt x="1650" y="0"/>
                  </a:cubicBezTo>
                  <a:cubicBezTo>
                    <a:pt x="1910" y="335"/>
                    <a:pt x="4232" y="500"/>
                    <a:pt x="4365" y="960"/>
                  </a:cubicBezTo>
                  <a:cubicBezTo>
                    <a:pt x="4215" y="967"/>
                    <a:pt x="4560" y="2395"/>
                    <a:pt x="4410" y="2400"/>
                  </a:cubicBezTo>
                  <a:cubicBezTo>
                    <a:pt x="3690" y="2400"/>
                    <a:pt x="2790" y="3030"/>
                    <a:pt x="2250" y="3015"/>
                  </a:cubicBezTo>
                  <a:close/>
                </a:path>
              </a:pathLst>
            </a:custGeom>
            <a:solidFill>
              <a:srgbClr val="EBEBFF"/>
            </a:solidFill>
            <a:ln w="9525">
              <a:noFill/>
              <a:round/>
              <a:headEnd/>
              <a:tailEnd/>
            </a:ln>
          </p:spPr>
          <p:txBody>
            <a:bodyPr/>
            <a:lstStyle/>
            <a:p>
              <a:endParaRPr lang="en-US"/>
            </a:p>
          </p:txBody>
        </p:sp>
        <p:sp>
          <p:nvSpPr>
            <p:cNvPr id="456755" name="WordArt 16"/>
            <p:cNvSpPr>
              <a:spLocks noChangeArrowheads="1" noChangeShapeType="1" noTextEdit="1"/>
            </p:cNvSpPr>
            <p:nvPr/>
          </p:nvSpPr>
          <p:spPr bwMode="auto">
            <a:xfrm rot="3244612">
              <a:off x="13527" y="10580"/>
              <a:ext cx="269" cy="625"/>
            </a:xfrm>
            <a:prstGeom prst="rect">
              <a:avLst/>
            </a:prstGeom>
          </p:spPr>
          <p:txBody>
            <a:bodyPr wrap="none" fromWordArt="1">
              <a:prstTxWarp prst="textSlantUp">
                <a:avLst>
                  <a:gd name="adj" fmla="val 26819"/>
                </a:avLst>
              </a:prstTxWarp>
            </a:bodyPr>
            <a:lstStyle/>
            <a:p>
              <a:pPr algn="ctr"/>
              <a:r>
                <a:rPr lang="en-US" sz="1800" kern="10">
                  <a:ln w="9525">
                    <a:solidFill>
                      <a:srgbClr val="000000"/>
                    </a:solidFill>
                    <a:round/>
                    <a:headEnd/>
                    <a:tailEnd/>
                  </a:ln>
                  <a:solidFill>
                    <a:srgbClr val="000000"/>
                  </a:solidFill>
                  <a:latin typeface="Arial Black"/>
                </a:rPr>
                <a:t>S</a:t>
              </a:r>
            </a:p>
          </p:txBody>
        </p:sp>
      </p:grpSp>
      <p:sp>
        <p:nvSpPr>
          <p:cNvPr id="456740" name="Freeform 17"/>
          <p:cNvSpPr>
            <a:spLocks/>
          </p:cNvSpPr>
          <p:nvPr/>
        </p:nvSpPr>
        <p:spPr bwMode="auto">
          <a:xfrm>
            <a:off x="3600450" y="2427288"/>
            <a:ext cx="2038350" cy="695325"/>
          </a:xfrm>
          <a:custGeom>
            <a:avLst/>
            <a:gdLst>
              <a:gd name="T0" fmla="*/ 0 w 3210"/>
              <a:gd name="T1" fmla="*/ 2147483647 h 1095"/>
              <a:gd name="T2" fmla="*/ 2147483647 w 3210"/>
              <a:gd name="T3" fmla="*/ 0 h 1095"/>
              <a:gd name="T4" fmla="*/ 2147483647 w 3210"/>
              <a:gd name="T5" fmla="*/ 2147483647 h 1095"/>
              <a:gd name="T6" fmla="*/ 2147483647 w 3210"/>
              <a:gd name="T7" fmla="*/ 2147483647 h 1095"/>
              <a:gd name="T8" fmla="*/ 0 w 3210"/>
              <a:gd name="T9" fmla="*/ 2147483647 h 1095"/>
              <a:gd name="T10" fmla="*/ 0 60000 65536"/>
              <a:gd name="T11" fmla="*/ 0 60000 65536"/>
              <a:gd name="T12" fmla="*/ 0 60000 65536"/>
              <a:gd name="T13" fmla="*/ 0 60000 65536"/>
              <a:gd name="T14" fmla="*/ 0 60000 65536"/>
              <a:gd name="T15" fmla="*/ 0 w 3210"/>
              <a:gd name="T16" fmla="*/ 0 h 1095"/>
              <a:gd name="T17" fmla="*/ 3210 w 3210"/>
              <a:gd name="T18" fmla="*/ 1095 h 1095"/>
            </a:gdLst>
            <a:ahLst/>
            <a:cxnLst>
              <a:cxn ang="T10">
                <a:pos x="T0" y="T1"/>
              </a:cxn>
              <a:cxn ang="T11">
                <a:pos x="T2" y="T3"/>
              </a:cxn>
              <a:cxn ang="T12">
                <a:pos x="T4" y="T5"/>
              </a:cxn>
              <a:cxn ang="T13">
                <a:pos x="T6" y="T7"/>
              </a:cxn>
              <a:cxn ang="T14">
                <a:pos x="T8" y="T9"/>
              </a:cxn>
            </a:cxnLst>
            <a:rect l="T15" t="T16" r="T17" b="T18"/>
            <a:pathLst>
              <a:path w="3210" h="1095">
                <a:moveTo>
                  <a:pt x="0" y="630"/>
                </a:moveTo>
                <a:lnTo>
                  <a:pt x="1710" y="0"/>
                </a:lnTo>
                <a:lnTo>
                  <a:pt x="3210" y="450"/>
                </a:lnTo>
                <a:lnTo>
                  <a:pt x="1425" y="1095"/>
                </a:lnTo>
                <a:lnTo>
                  <a:pt x="0" y="630"/>
                </a:lnTo>
                <a:close/>
              </a:path>
            </a:pathLst>
          </a:custGeom>
          <a:noFill/>
          <a:ln w="25400">
            <a:solidFill>
              <a:srgbClr val="EA6F00"/>
            </a:solidFill>
            <a:round/>
            <a:headEnd/>
            <a:tailEnd/>
          </a:ln>
        </p:spPr>
        <p:txBody>
          <a:bodyPr wrap="none" lIns="90000" tIns="46800" rIns="90000" bIns="46800" anchor="ctr"/>
          <a:lstStyle/>
          <a:p>
            <a:endParaRPr lang="en-US"/>
          </a:p>
        </p:txBody>
      </p:sp>
      <p:sp>
        <p:nvSpPr>
          <p:cNvPr id="456741" name="Line 18"/>
          <p:cNvSpPr>
            <a:spLocks noChangeShapeType="1"/>
          </p:cNvSpPr>
          <p:nvPr/>
        </p:nvSpPr>
        <p:spPr bwMode="auto">
          <a:xfrm flipV="1">
            <a:off x="5124450" y="2268538"/>
            <a:ext cx="717550" cy="282575"/>
          </a:xfrm>
          <a:prstGeom prst="line">
            <a:avLst/>
          </a:prstGeom>
          <a:noFill/>
          <a:ln w="38100">
            <a:solidFill>
              <a:srgbClr val="000000"/>
            </a:solidFill>
            <a:round/>
            <a:headEnd/>
            <a:tailEnd/>
          </a:ln>
        </p:spPr>
        <p:txBody>
          <a:bodyPr/>
          <a:lstStyle/>
          <a:p>
            <a:endParaRPr lang="en-US"/>
          </a:p>
        </p:txBody>
      </p:sp>
      <p:sp>
        <p:nvSpPr>
          <p:cNvPr id="456723" name="Line 19"/>
          <p:cNvSpPr>
            <a:spLocks noChangeShapeType="1"/>
          </p:cNvSpPr>
          <p:nvPr/>
        </p:nvSpPr>
        <p:spPr bwMode="auto">
          <a:xfrm flipV="1">
            <a:off x="4076700" y="1684338"/>
            <a:ext cx="0" cy="923925"/>
          </a:xfrm>
          <a:prstGeom prst="line">
            <a:avLst/>
          </a:prstGeom>
          <a:noFill/>
          <a:ln w="44450">
            <a:solidFill>
              <a:srgbClr val="FF0000"/>
            </a:solidFill>
            <a:round/>
            <a:headEnd/>
            <a:tailEnd type="stealth" w="lg" len="lg"/>
          </a:ln>
        </p:spPr>
        <p:txBody>
          <a:bodyPr lIns="90000" tIns="46800" rIns="90000" bIns="46800"/>
          <a:lstStyle/>
          <a:p>
            <a:endParaRPr lang="en-US"/>
          </a:p>
        </p:txBody>
      </p:sp>
      <p:sp>
        <p:nvSpPr>
          <p:cNvPr id="456724" name="Line 20"/>
          <p:cNvSpPr>
            <a:spLocks noChangeShapeType="1"/>
          </p:cNvSpPr>
          <p:nvPr/>
        </p:nvSpPr>
        <p:spPr bwMode="auto">
          <a:xfrm>
            <a:off x="4902200" y="3028950"/>
            <a:ext cx="0" cy="923925"/>
          </a:xfrm>
          <a:prstGeom prst="line">
            <a:avLst/>
          </a:prstGeom>
          <a:noFill/>
          <a:ln w="44450">
            <a:solidFill>
              <a:srgbClr val="FF0000"/>
            </a:solidFill>
            <a:round/>
            <a:headEnd/>
            <a:tailEnd type="stealth" w="lg" len="lg"/>
          </a:ln>
        </p:spPr>
        <p:txBody>
          <a:bodyPr lIns="90000" tIns="46800" rIns="90000" bIns="46800"/>
          <a:lstStyle/>
          <a:p>
            <a:endParaRPr lang="en-US"/>
          </a:p>
        </p:txBody>
      </p:sp>
      <p:sp>
        <p:nvSpPr>
          <p:cNvPr id="456744" name="Line 21"/>
          <p:cNvSpPr>
            <a:spLocks noChangeShapeType="1"/>
          </p:cNvSpPr>
          <p:nvPr/>
        </p:nvSpPr>
        <p:spPr bwMode="auto">
          <a:xfrm>
            <a:off x="4200525" y="2735263"/>
            <a:ext cx="628650" cy="211137"/>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56745" name="Freeform 22"/>
          <p:cNvSpPr>
            <a:spLocks/>
          </p:cNvSpPr>
          <p:nvPr/>
        </p:nvSpPr>
        <p:spPr bwMode="auto">
          <a:xfrm>
            <a:off x="5603875" y="1939925"/>
            <a:ext cx="571500" cy="508000"/>
          </a:xfrm>
          <a:custGeom>
            <a:avLst/>
            <a:gdLst>
              <a:gd name="T0" fmla="*/ 0 w 900"/>
              <a:gd name="T1" fmla="*/ 2147483647 h 800"/>
              <a:gd name="T2" fmla="*/ 2147483647 w 900"/>
              <a:gd name="T3" fmla="*/ 2147483647 h 800"/>
              <a:gd name="T4" fmla="*/ 0 60000 65536"/>
              <a:gd name="T5" fmla="*/ 0 60000 65536"/>
              <a:gd name="T6" fmla="*/ 0 w 900"/>
              <a:gd name="T7" fmla="*/ 0 h 800"/>
              <a:gd name="T8" fmla="*/ 900 w 900"/>
              <a:gd name="T9" fmla="*/ 800 h 800"/>
            </a:gdLst>
            <a:ahLst/>
            <a:cxnLst>
              <a:cxn ang="T4">
                <a:pos x="T0" y="T1"/>
              </a:cxn>
              <a:cxn ang="T5">
                <a:pos x="T2" y="T3"/>
              </a:cxn>
            </a:cxnLst>
            <a:rect l="T6" t="T7" r="T8" b="T9"/>
            <a:pathLst>
              <a:path w="900" h="800">
                <a:moveTo>
                  <a:pt x="0" y="560"/>
                </a:moveTo>
                <a:cubicBezTo>
                  <a:pt x="40" y="0"/>
                  <a:pt x="900" y="330"/>
                  <a:pt x="460" y="800"/>
                </a:cubicBezTo>
              </a:path>
            </a:pathLst>
          </a:custGeom>
          <a:noFill/>
          <a:ln w="9525">
            <a:solidFill>
              <a:srgbClr val="000000"/>
            </a:solidFill>
            <a:round/>
            <a:headEnd/>
            <a:tailEnd type="triangle" w="med" len="med"/>
          </a:ln>
        </p:spPr>
        <p:txBody>
          <a:bodyPr/>
          <a:lstStyle/>
          <a:p>
            <a:endParaRPr lang="en-US"/>
          </a:p>
        </p:txBody>
      </p:sp>
      <p:sp>
        <p:nvSpPr>
          <p:cNvPr id="456746" name="Line 23"/>
          <p:cNvSpPr>
            <a:spLocks noChangeShapeType="1"/>
          </p:cNvSpPr>
          <p:nvPr/>
        </p:nvSpPr>
        <p:spPr bwMode="auto">
          <a:xfrm>
            <a:off x="3917950" y="2930525"/>
            <a:ext cx="276225" cy="88900"/>
          </a:xfrm>
          <a:prstGeom prst="line">
            <a:avLst/>
          </a:prstGeom>
          <a:noFill/>
          <a:ln w="15875">
            <a:solidFill>
              <a:srgbClr val="800080"/>
            </a:solidFill>
            <a:round/>
            <a:headEnd/>
            <a:tailEnd type="triangle" w="lg" len="lg"/>
          </a:ln>
        </p:spPr>
        <p:txBody>
          <a:bodyPr/>
          <a:lstStyle/>
          <a:p>
            <a:endParaRPr lang="en-US"/>
          </a:p>
        </p:txBody>
      </p:sp>
      <p:graphicFrame>
        <p:nvGraphicFramePr>
          <p:cNvPr id="456728" name="Object 24"/>
          <p:cNvGraphicFramePr>
            <a:graphicFrameLocks noChangeAspect="1"/>
          </p:cNvGraphicFramePr>
          <p:nvPr/>
        </p:nvGraphicFramePr>
        <p:xfrm>
          <a:off x="4481513" y="2493963"/>
          <a:ext cx="228600" cy="292100"/>
        </p:xfrm>
        <a:graphic>
          <a:graphicData uri="http://schemas.openxmlformats.org/presentationml/2006/ole">
            <mc:AlternateContent xmlns:mc="http://schemas.openxmlformats.org/markup-compatibility/2006">
              <mc:Choice xmlns:v="urn:schemas-microsoft-com:vml" Requires="v">
                <p:oleObj spid="_x0000_s456775" name="Equation" r:id="rId4" imgW="228600" imgH="291960" progId="Equation.DSMT4">
                  <p:embed/>
                </p:oleObj>
              </mc:Choice>
              <mc:Fallback>
                <p:oleObj name="Equation" r:id="rId4" imgW="228600" imgH="291960" progId="Equation.DSMT4">
                  <p:embed/>
                  <p:pic>
                    <p:nvPicPr>
                      <p:cNvPr id="0" name="Picture 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1513" y="2493963"/>
                        <a:ext cx="2286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56747" name="Line 25"/>
          <p:cNvSpPr>
            <a:spLocks noChangeShapeType="1"/>
          </p:cNvSpPr>
          <p:nvPr/>
        </p:nvSpPr>
        <p:spPr bwMode="auto">
          <a:xfrm flipH="1" flipV="1">
            <a:off x="4959350" y="2508250"/>
            <a:ext cx="279400" cy="85725"/>
          </a:xfrm>
          <a:prstGeom prst="line">
            <a:avLst/>
          </a:prstGeom>
          <a:noFill/>
          <a:ln w="15875">
            <a:solidFill>
              <a:srgbClr val="800080"/>
            </a:solidFill>
            <a:round/>
            <a:headEnd/>
            <a:tailEnd type="triangle" w="lg" len="lg"/>
          </a:ln>
        </p:spPr>
        <p:txBody>
          <a:bodyPr/>
          <a:lstStyle/>
          <a:p>
            <a:endParaRPr lang="en-US"/>
          </a:p>
        </p:txBody>
      </p:sp>
      <p:sp>
        <p:nvSpPr>
          <p:cNvPr id="456748" name="Text Box 26"/>
          <p:cNvSpPr txBox="1">
            <a:spLocks noChangeArrowheads="1"/>
          </p:cNvSpPr>
          <p:nvPr/>
        </p:nvSpPr>
        <p:spPr bwMode="auto">
          <a:xfrm>
            <a:off x="4867275" y="2120900"/>
            <a:ext cx="244475" cy="369888"/>
          </a:xfrm>
          <a:prstGeom prst="rect">
            <a:avLst/>
          </a:prstGeom>
          <a:noFill/>
          <a:ln w="9525">
            <a:noFill/>
            <a:miter lim="800000"/>
            <a:headEnd/>
            <a:tailEnd/>
          </a:ln>
        </p:spPr>
        <p:txBody>
          <a:bodyPr lIns="0" tIns="0" rIns="0" bIns="0"/>
          <a:lstStyle/>
          <a:p>
            <a:pPr algn="ctr">
              <a:lnSpc>
                <a:spcPct val="110000"/>
              </a:lnSpc>
            </a:pPr>
            <a:r>
              <a:rPr lang="en-ZA" sz="2000" b="1" i="1">
                <a:solidFill>
                  <a:srgbClr val="000066"/>
                </a:solidFill>
                <a:latin typeface="Times New Roman" pitchFamily="18" charset="0"/>
              </a:rPr>
              <a:t>I</a:t>
            </a:r>
          </a:p>
        </p:txBody>
      </p:sp>
      <p:graphicFrame>
        <p:nvGraphicFramePr>
          <p:cNvPr id="456731" name="Object 27"/>
          <p:cNvGraphicFramePr>
            <a:graphicFrameLocks noChangeAspect="1"/>
          </p:cNvGraphicFramePr>
          <p:nvPr/>
        </p:nvGraphicFramePr>
        <p:xfrm>
          <a:off x="4214813" y="1593850"/>
          <a:ext cx="533400" cy="406400"/>
        </p:xfrm>
        <a:graphic>
          <a:graphicData uri="http://schemas.openxmlformats.org/presentationml/2006/ole">
            <mc:AlternateContent xmlns:mc="http://schemas.openxmlformats.org/markup-compatibility/2006">
              <mc:Choice xmlns:v="urn:schemas-microsoft-com:vml" Requires="v">
                <p:oleObj spid="_x0000_s456776" name="Equation" r:id="rId6" imgW="533160" imgH="406080" progId="Equation.DSMT4">
                  <p:embed/>
                </p:oleObj>
              </mc:Choice>
              <mc:Fallback>
                <p:oleObj name="Equation" r:id="rId6" imgW="533160" imgH="406080" progId="Equation.DSMT4">
                  <p:embed/>
                  <p:pic>
                    <p:nvPicPr>
                      <p:cNvPr id="0" name="Picture 2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14813" y="1593850"/>
                        <a:ext cx="5334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6732" name="Object 28"/>
          <p:cNvGraphicFramePr>
            <a:graphicFrameLocks noChangeAspect="1"/>
          </p:cNvGraphicFramePr>
          <p:nvPr/>
        </p:nvGraphicFramePr>
        <p:xfrm>
          <a:off x="4138613" y="3565525"/>
          <a:ext cx="685800" cy="406400"/>
        </p:xfrm>
        <a:graphic>
          <a:graphicData uri="http://schemas.openxmlformats.org/presentationml/2006/ole">
            <mc:AlternateContent xmlns:mc="http://schemas.openxmlformats.org/markup-compatibility/2006">
              <mc:Choice xmlns:v="urn:schemas-microsoft-com:vml" Requires="v">
                <p:oleObj spid="_x0000_s456777" name="Equation" r:id="rId8" imgW="685800" imgH="406080" progId="Equation.DSMT4">
                  <p:embed/>
                </p:oleObj>
              </mc:Choice>
              <mc:Fallback>
                <p:oleObj name="Equation" r:id="rId8" imgW="685800" imgH="406080" progId="Equation.DSMT4">
                  <p:embed/>
                  <p:pic>
                    <p:nvPicPr>
                      <p:cNvPr id="0" name="Picture 2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138613" y="3565525"/>
                        <a:ext cx="6858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56749" name="Line 29"/>
          <p:cNvSpPr>
            <a:spLocks noChangeShapeType="1"/>
          </p:cNvSpPr>
          <p:nvPr/>
        </p:nvSpPr>
        <p:spPr bwMode="auto">
          <a:xfrm flipH="1">
            <a:off x="3792538" y="2657475"/>
            <a:ext cx="276225" cy="96838"/>
          </a:xfrm>
          <a:prstGeom prst="line">
            <a:avLst/>
          </a:prstGeom>
          <a:noFill/>
          <a:ln w="15875">
            <a:solidFill>
              <a:srgbClr val="800080"/>
            </a:solidFill>
            <a:round/>
            <a:headEnd/>
            <a:tailEnd type="triangle" w="lg" len="lg"/>
          </a:ln>
        </p:spPr>
        <p:txBody>
          <a:bodyPr/>
          <a:lstStyle/>
          <a:p>
            <a:endParaRPr lang="en-US"/>
          </a:p>
        </p:txBody>
      </p:sp>
      <p:sp>
        <p:nvSpPr>
          <p:cNvPr id="456750" name="Line 30"/>
          <p:cNvSpPr>
            <a:spLocks noChangeShapeType="1"/>
          </p:cNvSpPr>
          <p:nvPr/>
        </p:nvSpPr>
        <p:spPr bwMode="auto">
          <a:xfrm flipV="1">
            <a:off x="5127625" y="2798763"/>
            <a:ext cx="276225" cy="96837"/>
          </a:xfrm>
          <a:prstGeom prst="line">
            <a:avLst/>
          </a:prstGeom>
          <a:noFill/>
          <a:ln w="15875">
            <a:solidFill>
              <a:srgbClr val="800080"/>
            </a:solidFill>
            <a:round/>
            <a:headEnd/>
            <a:tailEnd type="triangle" w="lg" len="lg"/>
          </a:ln>
        </p:spPr>
        <p:txBody>
          <a:bodyPr/>
          <a:lstStyle/>
          <a:p>
            <a:endParaRPr lang="en-US"/>
          </a:p>
        </p:txBody>
      </p:sp>
      <p:sp>
        <p:nvSpPr>
          <p:cNvPr id="456751" name="Line 31"/>
          <p:cNvSpPr>
            <a:spLocks noChangeShapeType="1"/>
          </p:cNvSpPr>
          <p:nvPr/>
        </p:nvSpPr>
        <p:spPr bwMode="auto">
          <a:xfrm flipV="1">
            <a:off x="3324225" y="2973388"/>
            <a:ext cx="717550" cy="282575"/>
          </a:xfrm>
          <a:prstGeom prst="line">
            <a:avLst/>
          </a:prstGeom>
          <a:noFill/>
          <a:ln w="38100">
            <a:solidFill>
              <a:srgbClr val="000000"/>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56723"/>
                                        </p:tgtEl>
                                        <p:attrNameLst>
                                          <p:attrName>style.visibility</p:attrName>
                                        </p:attrNameLst>
                                      </p:cBhvr>
                                      <p:to>
                                        <p:strVal val="visible"/>
                                      </p:to>
                                    </p:set>
                                    <p:animEffect transition="in" filter="wipe(down)">
                                      <p:cBhvr>
                                        <p:cTn id="7" dur="2000"/>
                                        <p:tgtEl>
                                          <p:spTgt spid="456723"/>
                                        </p:tgtEl>
                                      </p:cBhvr>
                                    </p:animEffect>
                                  </p:childTnLst>
                                </p:cTn>
                              </p:par>
                              <p:par>
                                <p:cTn id="8" presetID="10" presetClass="entr" presetSubtype="0" fill="hold" nodeType="withEffect">
                                  <p:stCondLst>
                                    <p:cond delay="1500"/>
                                  </p:stCondLst>
                                  <p:childTnLst>
                                    <p:set>
                                      <p:cBhvr>
                                        <p:cTn id="9" dur="1" fill="hold">
                                          <p:stCondLst>
                                            <p:cond delay="0"/>
                                          </p:stCondLst>
                                        </p:cTn>
                                        <p:tgtEl>
                                          <p:spTgt spid="456731"/>
                                        </p:tgtEl>
                                        <p:attrNameLst>
                                          <p:attrName>style.visibility</p:attrName>
                                        </p:attrNameLst>
                                      </p:cBhvr>
                                      <p:to>
                                        <p:strVal val="visible"/>
                                      </p:to>
                                    </p:set>
                                    <p:animEffect transition="in" filter="fade">
                                      <p:cBhvr>
                                        <p:cTn id="10" dur="500"/>
                                        <p:tgtEl>
                                          <p:spTgt spid="456731"/>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456724"/>
                                        </p:tgtEl>
                                        <p:attrNameLst>
                                          <p:attrName>style.visibility</p:attrName>
                                        </p:attrNameLst>
                                      </p:cBhvr>
                                      <p:to>
                                        <p:strVal val="visible"/>
                                      </p:to>
                                    </p:set>
                                    <p:animEffect transition="in" filter="wipe(up)">
                                      <p:cBhvr>
                                        <p:cTn id="13" dur="2000"/>
                                        <p:tgtEl>
                                          <p:spTgt spid="456724"/>
                                        </p:tgtEl>
                                      </p:cBhvr>
                                    </p:animEffect>
                                  </p:childTnLst>
                                </p:cTn>
                              </p:par>
                              <p:par>
                                <p:cTn id="14" presetID="10" presetClass="entr" presetSubtype="0" fill="hold" nodeType="withEffect">
                                  <p:stCondLst>
                                    <p:cond delay="1500"/>
                                  </p:stCondLst>
                                  <p:childTnLst>
                                    <p:set>
                                      <p:cBhvr>
                                        <p:cTn id="15" dur="1" fill="hold">
                                          <p:stCondLst>
                                            <p:cond delay="0"/>
                                          </p:stCondLst>
                                        </p:cTn>
                                        <p:tgtEl>
                                          <p:spTgt spid="456732"/>
                                        </p:tgtEl>
                                        <p:attrNameLst>
                                          <p:attrName>style.visibility</p:attrName>
                                        </p:attrNameLst>
                                      </p:cBhvr>
                                      <p:to>
                                        <p:strVal val="visible"/>
                                      </p:to>
                                    </p:set>
                                    <p:animEffect transition="in" filter="fade">
                                      <p:cBhvr>
                                        <p:cTn id="16" dur="500"/>
                                        <p:tgtEl>
                                          <p:spTgt spid="4567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23" grpId="0" animBg="1"/>
      <p:bldP spid="45672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618" name="Footer Placeholder 3"/>
          <p:cNvSpPr>
            <a:spLocks noGrp="1"/>
          </p:cNvSpPr>
          <p:nvPr>
            <p:ph type="ftr" sz="quarter" idx="10"/>
          </p:nvPr>
        </p:nvSpPr>
        <p:spPr>
          <a:noFill/>
        </p:spPr>
        <p:txBody>
          <a:bodyPr/>
          <a:lstStyle/>
          <a:p>
            <a:r>
              <a:rPr lang="en-ZA" smtClean="0">
                <a:cs typeface="Arial" charset="0"/>
              </a:rPr>
              <a:t>MAGNETIC FORCES</a:t>
            </a:r>
          </a:p>
        </p:txBody>
      </p:sp>
      <p:sp>
        <p:nvSpPr>
          <p:cNvPr id="446619" name="Date Placeholder 4"/>
          <p:cNvSpPr>
            <a:spLocks noGrp="1"/>
          </p:cNvSpPr>
          <p:nvPr>
            <p:ph type="dt" sz="quarter" idx="11"/>
          </p:nvPr>
        </p:nvSpPr>
        <p:spPr>
          <a:noFill/>
        </p:spPr>
        <p:txBody>
          <a:bodyPr/>
          <a:lstStyle/>
          <a:p>
            <a:r>
              <a:rPr lang="en-ZA" smtClean="0">
                <a:cs typeface="Arial" charset="0"/>
              </a:rPr>
              <a:t>PHY1013S</a:t>
            </a:r>
          </a:p>
        </p:txBody>
      </p:sp>
      <p:sp>
        <p:nvSpPr>
          <p:cNvPr id="446620" name="Slide Number Placeholder 5"/>
          <p:cNvSpPr>
            <a:spLocks noGrp="1"/>
          </p:cNvSpPr>
          <p:nvPr>
            <p:ph type="sldNum" sz="quarter" idx="12"/>
          </p:nvPr>
        </p:nvSpPr>
        <p:spPr>
          <a:noFill/>
        </p:spPr>
        <p:txBody>
          <a:bodyPr/>
          <a:lstStyle/>
          <a:p>
            <a:fld id="{F6542FDF-ED0B-4F8C-9D77-7282D486D61D}" type="slidenum">
              <a:rPr lang="en-ZA" smtClean="0">
                <a:cs typeface="Arial" charset="0"/>
              </a:rPr>
              <a:pPr/>
              <a:t>24</a:t>
            </a:fld>
            <a:endParaRPr lang="en-ZA" smtClean="0">
              <a:cs typeface="Arial" charset="0"/>
            </a:endParaRPr>
          </a:p>
        </p:txBody>
      </p:sp>
      <p:graphicFrame>
        <p:nvGraphicFramePr>
          <p:cNvPr id="446615" name="Object 151"/>
          <p:cNvGraphicFramePr>
            <a:graphicFrameLocks noChangeAspect="1"/>
          </p:cNvGraphicFramePr>
          <p:nvPr/>
        </p:nvGraphicFramePr>
        <p:xfrm>
          <a:off x="3616325" y="4800600"/>
          <a:ext cx="2035175" cy="657225"/>
        </p:xfrm>
        <a:graphic>
          <a:graphicData uri="http://schemas.openxmlformats.org/presentationml/2006/ole">
            <mc:AlternateContent xmlns:mc="http://schemas.openxmlformats.org/markup-compatibility/2006">
              <mc:Choice xmlns:v="urn:schemas-microsoft-com:vml" Requires="v">
                <p:oleObj spid="_x0000_s446800" name="Equation" r:id="rId4" imgW="2031840" imgH="660240" progId="Equation.DSMT4">
                  <p:embed/>
                </p:oleObj>
              </mc:Choice>
              <mc:Fallback>
                <p:oleObj name="Equation" r:id="rId4" imgW="2031840" imgH="660240" progId="Equation.DSMT4">
                  <p:embed/>
                  <p:pic>
                    <p:nvPicPr>
                      <p:cNvPr id="0" name="Picture 15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16325" y="4800600"/>
                        <a:ext cx="2035175" cy="657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6595" name="Rectangle 131"/>
          <p:cNvSpPr>
            <a:spLocks noChangeArrowheads="1"/>
          </p:cNvSpPr>
          <p:nvPr/>
        </p:nvSpPr>
        <p:spPr bwMode="auto">
          <a:xfrm>
            <a:off x="6561138" y="2435225"/>
            <a:ext cx="604837" cy="393700"/>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sz="1800" b="1" i="1">
                <a:solidFill>
                  <a:srgbClr val="000066"/>
                </a:solidFill>
                <a:latin typeface="Times New Roman" pitchFamily="18" charset="0"/>
                <a:sym typeface="Symbol" pitchFamily="18" charset="2"/>
              </a:rPr>
              <a:t></a:t>
            </a:r>
          </a:p>
        </p:txBody>
      </p:sp>
      <p:sp>
        <p:nvSpPr>
          <p:cNvPr id="446577" name="Line 113"/>
          <p:cNvSpPr>
            <a:spLocks noChangeShapeType="1"/>
          </p:cNvSpPr>
          <p:nvPr/>
        </p:nvSpPr>
        <p:spPr bwMode="auto">
          <a:xfrm>
            <a:off x="7408863" y="3570288"/>
            <a:ext cx="0" cy="657225"/>
          </a:xfrm>
          <a:prstGeom prst="line">
            <a:avLst/>
          </a:prstGeom>
          <a:noFill/>
          <a:ln w="44450">
            <a:solidFill>
              <a:srgbClr val="FF0000"/>
            </a:solidFill>
            <a:round/>
            <a:headEnd/>
            <a:tailEnd type="stealth" w="lg" len="lg"/>
          </a:ln>
        </p:spPr>
        <p:txBody>
          <a:bodyPr lIns="90000" tIns="46800" rIns="90000" bIns="46800"/>
          <a:lstStyle/>
          <a:p>
            <a:endParaRPr lang="en-US"/>
          </a:p>
        </p:txBody>
      </p:sp>
      <p:sp>
        <p:nvSpPr>
          <p:cNvPr id="446623" name="Line 83"/>
          <p:cNvSpPr>
            <a:spLocks noChangeShapeType="1"/>
          </p:cNvSpPr>
          <p:nvPr/>
        </p:nvSpPr>
        <p:spPr bwMode="auto">
          <a:xfrm flipV="1">
            <a:off x="1839913" y="2282825"/>
            <a:ext cx="2284412" cy="650875"/>
          </a:xfrm>
          <a:prstGeom prst="line">
            <a:avLst/>
          </a:prstGeom>
          <a:noFill/>
          <a:ln w="12700">
            <a:solidFill>
              <a:schemeClr val="tx1"/>
            </a:solidFill>
            <a:prstDash val="dash"/>
            <a:round/>
            <a:headEnd/>
            <a:tailEnd type="none" w="lg" len="lg"/>
          </a:ln>
        </p:spPr>
        <p:txBody>
          <a:bodyPr lIns="90000" tIns="46800" rIns="90000" bIns="46800"/>
          <a:lstStyle/>
          <a:p>
            <a:endParaRPr lang="en-US"/>
          </a:p>
        </p:txBody>
      </p:sp>
      <p:sp>
        <p:nvSpPr>
          <p:cNvPr id="446624" name="Rectangle 2"/>
          <p:cNvSpPr>
            <a:spLocks noGrp="1" noChangeArrowheads="1"/>
          </p:cNvSpPr>
          <p:nvPr>
            <p:ph type="body" idx="1"/>
          </p:nvPr>
        </p:nvSpPr>
        <p:spPr>
          <a:xfrm>
            <a:off x="179388" y="4267200"/>
            <a:ext cx="8774112" cy="493713"/>
          </a:xfrm>
        </p:spPr>
        <p:txBody>
          <a:bodyPr/>
          <a:lstStyle/>
          <a:p>
            <a:pPr lvl="1" indent="0" eaLnBrk="1" hangingPunct="1"/>
            <a:r>
              <a:rPr lang="en-ZA" smtClean="0"/>
              <a:t>Each force in the </a:t>
            </a:r>
            <a:r>
              <a:rPr lang="en-ZA" smtClean="0">
                <a:solidFill>
                  <a:srgbClr val="FF0000"/>
                </a:solidFill>
              </a:rPr>
              <a:t>couple</a:t>
            </a:r>
            <a:r>
              <a:rPr lang="en-ZA" smtClean="0"/>
              <a:t> is given by</a:t>
            </a:r>
            <a:r>
              <a:rPr lang="en-ZA" b="1" smtClean="0"/>
              <a:t>  </a:t>
            </a:r>
            <a:r>
              <a:rPr lang="en-ZA" b="1" i="1" smtClean="0">
                <a:latin typeface="Times New Roman" pitchFamily="18" charset="0"/>
              </a:rPr>
              <a:t>F </a:t>
            </a:r>
            <a:r>
              <a:rPr lang="en-ZA" b="1" smtClean="0">
                <a:latin typeface="Times New Roman" pitchFamily="18" charset="0"/>
              </a:rPr>
              <a:t>=</a:t>
            </a:r>
            <a:r>
              <a:rPr lang="en-ZA" b="1" i="1" smtClean="0">
                <a:latin typeface="Times New Roman" pitchFamily="18" charset="0"/>
              </a:rPr>
              <a:t> IaB</a:t>
            </a:r>
            <a:r>
              <a:rPr lang="en-ZA" b="1" smtClean="0"/>
              <a:t>,  </a:t>
            </a:r>
            <a:endParaRPr lang="en-ZA" smtClean="0"/>
          </a:p>
        </p:txBody>
      </p:sp>
      <p:sp>
        <p:nvSpPr>
          <p:cNvPr id="446625" name="Rectangle 3"/>
          <p:cNvSpPr>
            <a:spLocks noGrp="1" noChangeArrowheads="1"/>
          </p:cNvSpPr>
          <p:nvPr>
            <p:ph type="title"/>
          </p:nvPr>
        </p:nvSpPr>
        <p:spPr/>
        <p:txBody>
          <a:bodyPr/>
          <a:lstStyle/>
          <a:p>
            <a:pPr eaLnBrk="1" hangingPunct="1"/>
            <a:r>
              <a:rPr lang="en-ZA" smtClean="0"/>
              <a:t>TORQUE ON A CURRENT LOOP </a:t>
            </a:r>
          </a:p>
        </p:txBody>
      </p:sp>
      <p:sp>
        <p:nvSpPr>
          <p:cNvPr id="446539" name="Line 75"/>
          <p:cNvSpPr>
            <a:spLocks noChangeShapeType="1"/>
          </p:cNvSpPr>
          <p:nvPr/>
        </p:nvSpPr>
        <p:spPr bwMode="auto">
          <a:xfrm>
            <a:off x="3168650" y="2973388"/>
            <a:ext cx="0" cy="657225"/>
          </a:xfrm>
          <a:prstGeom prst="line">
            <a:avLst/>
          </a:prstGeom>
          <a:noFill/>
          <a:ln w="44450">
            <a:solidFill>
              <a:srgbClr val="FF0000"/>
            </a:solidFill>
            <a:round/>
            <a:headEnd/>
            <a:tailEnd type="stealth" w="lg" len="lg"/>
          </a:ln>
        </p:spPr>
        <p:txBody>
          <a:bodyPr lIns="90000" tIns="46800" rIns="90000" bIns="46800"/>
          <a:lstStyle/>
          <a:p>
            <a:endParaRPr lang="en-US"/>
          </a:p>
        </p:txBody>
      </p:sp>
      <p:graphicFrame>
        <p:nvGraphicFramePr>
          <p:cNvPr id="446541" name="Object 77"/>
          <p:cNvGraphicFramePr>
            <a:graphicFrameLocks noChangeAspect="1"/>
          </p:cNvGraphicFramePr>
          <p:nvPr/>
        </p:nvGraphicFramePr>
        <p:xfrm>
          <a:off x="3733800" y="2876550"/>
          <a:ext cx="228600" cy="292100"/>
        </p:xfrm>
        <a:graphic>
          <a:graphicData uri="http://schemas.openxmlformats.org/presentationml/2006/ole">
            <mc:AlternateContent xmlns:mc="http://schemas.openxmlformats.org/markup-compatibility/2006">
              <mc:Choice xmlns:v="urn:schemas-microsoft-com:vml" Requires="v">
                <p:oleObj spid="_x0000_s446801" name="Equation" r:id="rId6" imgW="228600" imgH="291960" progId="Equation.DSMT4">
                  <p:embed/>
                </p:oleObj>
              </mc:Choice>
              <mc:Fallback>
                <p:oleObj name="Equation" r:id="rId6" imgW="228600" imgH="291960" progId="Equation.DSMT4">
                  <p:embed/>
                  <p:pic>
                    <p:nvPicPr>
                      <p:cNvPr id="0" name="Picture 7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33800" y="2876550"/>
                        <a:ext cx="2286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6543" name="Object 79"/>
          <p:cNvGraphicFramePr>
            <a:graphicFrameLocks noChangeAspect="1"/>
          </p:cNvGraphicFramePr>
          <p:nvPr/>
        </p:nvGraphicFramePr>
        <p:xfrm>
          <a:off x="2671763" y="3316288"/>
          <a:ext cx="393700" cy="292100"/>
        </p:xfrm>
        <a:graphic>
          <a:graphicData uri="http://schemas.openxmlformats.org/presentationml/2006/ole">
            <mc:AlternateContent xmlns:mc="http://schemas.openxmlformats.org/markup-compatibility/2006">
              <mc:Choice xmlns:v="urn:schemas-microsoft-com:vml" Requires="v">
                <p:oleObj spid="_x0000_s446802" name="Equation" r:id="rId8" imgW="393480" imgH="291960" progId="Equation.DSMT4">
                  <p:embed/>
                </p:oleObj>
              </mc:Choice>
              <mc:Fallback>
                <p:oleObj name="Equation" r:id="rId8" imgW="393480" imgH="291960" progId="Equation.DSMT4">
                  <p:embed/>
                  <p:pic>
                    <p:nvPicPr>
                      <p:cNvPr id="0" name="Picture 7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71763" y="3316288"/>
                        <a:ext cx="3937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6627" name="Freeform 80"/>
          <p:cNvSpPr>
            <a:spLocks/>
          </p:cNvSpPr>
          <p:nvPr/>
        </p:nvSpPr>
        <p:spPr bwMode="auto">
          <a:xfrm>
            <a:off x="1738313" y="2152650"/>
            <a:ext cx="1957387" cy="1111250"/>
          </a:xfrm>
          <a:custGeom>
            <a:avLst/>
            <a:gdLst>
              <a:gd name="T0" fmla="*/ 0 w 1233"/>
              <a:gd name="T1" fmla="*/ 2147483647 h 700"/>
              <a:gd name="T2" fmla="*/ 2147483647 w 1233"/>
              <a:gd name="T3" fmla="*/ 0 h 700"/>
              <a:gd name="T4" fmla="*/ 2147483647 w 1233"/>
              <a:gd name="T5" fmla="*/ 2147483647 h 700"/>
              <a:gd name="T6" fmla="*/ 2147483647 w 1233"/>
              <a:gd name="T7" fmla="*/ 2147483647 h 700"/>
              <a:gd name="T8" fmla="*/ 0 w 1233"/>
              <a:gd name="T9" fmla="*/ 2147483647 h 700"/>
              <a:gd name="T10" fmla="*/ 0 60000 65536"/>
              <a:gd name="T11" fmla="*/ 0 60000 65536"/>
              <a:gd name="T12" fmla="*/ 0 60000 65536"/>
              <a:gd name="T13" fmla="*/ 0 60000 65536"/>
              <a:gd name="T14" fmla="*/ 0 60000 65536"/>
              <a:gd name="T15" fmla="*/ 0 w 1233"/>
              <a:gd name="T16" fmla="*/ 0 h 700"/>
              <a:gd name="T17" fmla="*/ 1233 w 1233"/>
              <a:gd name="T18" fmla="*/ 700 h 700"/>
            </a:gdLst>
            <a:ahLst/>
            <a:cxnLst>
              <a:cxn ang="T10">
                <a:pos x="T0" y="T1"/>
              </a:cxn>
              <a:cxn ang="T11">
                <a:pos x="T2" y="T3"/>
              </a:cxn>
              <a:cxn ang="T12">
                <a:pos x="T4" y="T5"/>
              </a:cxn>
              <a:cxn ang="T13">
                <a:pos x="T6" y="T7"/>
              </a:cxn>
              <a:cxn ang="T14">
                <a:pos x="T8" y="T9"/>
              </a:cxn>
            </a:cxnLst>
            <a:rect l="T15" t="T16" r="T17" b="T18"/>
            <a:pathLst>
              <a:path w="1233" h="700">
                <a:moveTo>
                  <a:pt x="0" y="199"/>
                </a:moveTo>
                <a:lnTo>
                  <a:pt x="891" y="0"/>
                </a:lnTo>
                <a:lnTo>
                  <a:pt x="1233" y="409"/>
                </a:lnTo>
                <a:lnTo>
                  <a:pt x="324" y="700"/>
                </a:lnTo>
                <a:lnTo>
                  <a:pt x="0" y="199"/>
                </a:lnTo>
                <a:close/>
              </a:path>
            </a:pathLst>
          </a:custGeom>
          <a:noFill/>
          <a:ln w="50800">
            <a:solidFill>
              <a:srgbClr val="EA6F00"/>
            </a:solidFill>
            <a:round/>
            <a:headEnd/>
            <a:tailEnd/>
          </a:ln>
        </p:spPr>
        <p:txBody>
          <a:bodyPr wrap="none" lIns="90000" tIns="46800" rIns="90000" bIns="46800" anchor="ctr"/>
          <a:lstStyle/>
          <a:p>
            <a:endParaRPr lang="en-US"/>
          </a:p>
        </p:txBody>
      </p:sp>
      <p:sp>
        <p:nvSpPr>
          <p:cNvPr id="446628" name="Line 76"/>
          <p:cNvSpPr>
            <a:spLocks noChangeShapeType="1"/>
          </p:cNvSpPr>
          <p:nvPr/>
        </p:nvSpPr>
        <p:spPr bwMode="auto">
          <a:xfrm>
            <a:off x="2719388" y="2689225"/>
            <a:ext cx="1012825" cy="339725"/>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46498" name="Line 34"/>
          <p:cNvSpPr>
            <a:spLocks noChangeShapeType="1"/>
          </p:cNvSpPr>
          <p:nvPr/>
        </p:nvSpPr>
        <p:spPr bwMode="auto">
          <a:xfrm flipV="1">
            <a:off x="2725738" y="1889125"/>
            <a:ext cx="646112" cy="795338"/>
          </a:xfrm>
          <a:prstGeom prst="line">
            <a:avLst/>
          </a:prstGeom>
          <a:noFill/>
          <a:ln w="44450">
            <a:solidFill>
              <a:srgbClr val="FF9632"/>
            </a:solidFill>
            <a:round/>
            <a:headEnd/>
            <a:tailEnd type="stealth" w="lg" len="lg"/>
          </a:ln>
        </p:spPr>
        <p:txBody>
          <a:bodyPr lIns="90000" tIns="46800" rIns="90000" bIns="46800">
            <a:spAutoFit/>
          </a:bodyPr>
          <a:lstStyle/>
          <a:p>
            <a:endParaRPr lang="en-US"/>
          </a:p>
        </p:txBody>
      </p:sp>
      <p:graphicFrame>
        <p:nvGraphicFramePr>
          <p:cNvPr id="446506" name="Object 42"/>
          <p:cNvGraphicFramePr>
            <a:graphicFrameLocks noChangeAspect="1"/>
          </p:cNvGraphicFramePr>
          <p:nvPr/>
        </p:nvGraphicFramePr>
        <p:xfrm>
          <a:off x="3400425" y="1693863"/>
          <a:ext cx="228600" cy="317500"/>
        </p:xfrm>
        <a:graphic>
          <a:graphicData uri="http://schemas.openxmlformats.org/presentationml/2006/ole">
            <mc:AlternateContent xmlns:mc="http://schemas.openxmlformats.org/markup-compatibility/2006">
              <mc:Choice xmlns:v="urn:schemas-microsoft-com:vml" Requires="v">
                <p:oleObj spid="_x0000_s446803" name="Equation" r:id="rId10" imgW="228600" imgH="317160" progId="Equation.DSMT4">
                  <p:embed/>
                </p:oleObj>
              </mc:Choice>
              <mc:Fallback>
                <p:oleObj name="Equation" r:id="rId10" imgW="228600" imgH="317160" progId="Equation.DSMT4">
                  <p:embed/>
                  <p:pic>
                    <p:nvPicPr>
                      <p:cNvPr id="0" name="Picture 4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00425" y="1693863"/>
                        <a:ext cx="22860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6546" name="Freeform 82"/>
          <p:cNvSpPr>
            <a:spLocks/>
          </p:cNvSpPr>
          <p:nvPr/>
        </p:nvSpPr>
        <p:spPr bwMode="auto">
          <a:xfrm>
            <a:off x="2543175" y="2559050"/>
            <a:ext cx="276225" cy="171450"/>
          </a:xfrm>
          <a:custGeom>
            <a:avLst/>
            <a:gdLst>
              <a:gd name="T0" fmla="*/ 2147483647 w 174"/>
              <a:gd name="T1" fmla="*/ 0 h 108"/>
              <a:gd name="T2" fmla="*/ 2147483647 w 174"/>
              <a:gd name="T3" fmla="*/ 2147483647 h 108"/>
              <a:gd name="T4" fmla="*/ 0 w 174"/>
              <a:gd name="T5" fmla="*/ 2147483647 h 108"/>
              <a:gd name="T6" fmla="*/ 0 60000 65536"/>
              <a:gd name="T7" fmla="*/ 0 60000 65536"/>
              <a:gd name="T8" fmla="*/ 0 60000 65536"/>
              <a:gd name="T9" fmla="*/ 0 w 174"/>
              <a:gd name="T10" fmla="*/ 0 h 108"/>
              <a:gd name="T11" fmla="*/ 174 w 174"/>
              <a:gd name="T12" fmla="*/ 108 h 108"/>
            </a:gdLst>
            <a:ahLst/>
            <a:cxnLst>
              <a:cxn ang="T6">
                <a:pos x="T0" y="T1"/>
              </a:cxn>
              <a:cxn ang="T7">
                <a:pos x="T2" y="T3"/>
              </a:cxn>
              <a:cxn ang="T8">
                <a:pos x="T4" y="T5"/>
              </a:cxn>
            </a:cxnLst>
            <a:rect l="T9" t="T10" r="T11" b="T12"/>
            <a:pathLst>
              <a:path w="174" h="108">
                <a:moveTo>
                  <a:pt x="174" y="0"/>
                </a:moveTo>
                <a:lnTo>
                  <a:pt x="54" y="33"/>
                </a:lnTo>
                <a:lnTo>
                  <a:pt x="0" y="108"/>
                </a:lnTo>
              </a:path>
            </a:pathLst>
          </a:custGeom>
          <a:noFill/>
          <a:ln w="12700">
            <a:solidFill>
              <a:schemeClr val="tx1"/>
            </a:solidFill>
            <a:round/>
            <a:headEnd/>
            <a:tailEnd type="none" w="lg" len="lg"/>
          </a:ln>
        </p:spPr>
        <p:txBody>
          <a:bodyPr lIns="90000" tIns="46800" rIns="90000" bIns="46800"/>
          <a:lstStyle/>
          <a:p>
            <a:endParaRPr lang="en-US"/>
          </a:p>
        </p:txBody>
      </p:sp>
      <p:sp>
        <p:nvSpPr>
          <p:cNvPr id="446548" name="Rectangle 84"/>
          <p:cNvSpPr>
            <a:spLocks noChangeArrowheads="1"/>
          </p:cNvSpPr>
          <p:nvPr/>
        </p:nvSpPr>
        <p:spPr bwMode="auto">
          <a:xfrm>
            <a:off x="2595563" y="2374900"/>
            <a:ext cx="604837" cy="427038"/>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sz="2000" b="1" i="1">
                <a:solidFill>
                  <a:srgbClr val="000066"/>
                </a:solidFill>
                <a:latin typeface="Times New Roman" pitchFamily="18" charset="0"/>
                <a:sym typeface="Symbol" pitchFamily="18" charset="2"/>
              </a:rPr>
              <a:t></a:t>
            </a:r>
          </a:p>
        </p:txBody>
      </p:sp>
      <p:sp>
        <p:nvSpPr>
          <p:cNvPr id="446549" name="Arc 85"/>
          <p:cNvSpPr>
            <a:spLocks/>
          </p:cNvSpPr>
          <p:nvPr/>
        </p:nvSpPr>
        <p:spPr bwMode="auto">
          <a:xfrm>
            <a:off x="2436813" y="2384425"/>
            <a:ext cx="695325" cy="417513"/>
          </a:xfrm>
          <a:custGeom>
            <a:avLst/>
            <a:gdLst>
              <a:gd name="T0" fmla="*/ 2147483647 w 21600"/>
              <a:gd name="T1" fmla="*/ 0 h 12960"/>
              <a:gd name="T2" fmla="*/ 2147483647 w 21600"/>
              <a:gd name="T3" fmla="*/ 2147483647 h 12960"/>
              <a:gd name="T4" fmla="*/ 0 w 21600"/>
              <a:gd name="T5" fmla="*/ 2147483647 h 12960"/>
              <a:gd name="T6" fmla="*/ 0 60000 65536"/>
              <a:gd name="T7" fmla="*/ 0 60000 65536"/>
              <a:gd name="T8" fmla="*/ 0 60000 65536"/>
              <a:gd name="T9" fmla="*/ 0 w 21600"/>
              <a:gd name="T10" fmla="*/ 0 h 12960"/>
              <a:gd name="T11" fmla="*/ 21600 w 21600"/>
              <a:gd name="T12" fmla="*/ 12960 h 12960"/>
            </a:gdLst>
            <a:ahLst/>
            <a:cxnLst>
              <a:cxn ang="T6">
                <a:pos x="T0" y="T1"/>
              </a:cxn>
              <a:cxn ang="T7">
                <a:pos x="T2" y="T3"/>
              </a:cxn>
              <a:cxn ang="T8">
                <a:pos x="T4" y="T5"/>
              </a:cxn>
            </a:cxnLst>
            <a:rect l="T9" t="T10" r="T11" b="T12"/>
            <a:pathLst>
              <a:path w="21600" h="12960" fill="none" extrusionOk="0">
                <a:moveTo>
                  <a:pt x="17279" y="-1"/>
                </a:moveTo>
                <a:cubicBezTo>
                  <a:pt x="20084" y="3738"/>
                  <a:pt x="21600" y="8286"/>
                  <a:pt x="21600" y="12960"/>
                </a:cubicBezTo>
              </a:path>
              <a:path w="21600" h="12960" stroke="0" extrusionOk="0">
                <a:moveTo>
                  <a:pt x="17279" y="-1"/>
                </a:moveTo>
                <a:cubicBezTo>
                  <a:pt x="20084" y="3738"/>
                  <a:pt x="21600" y="8286"/>
                  <a:pt x="21600" y="12960"/>
                </a:cubicBezTo>
                <a:lnTo>
                  <a:pt x="0" y="12960"/>
                </a:lnTo>
                <a:close/>
              </a:path>
            </a:pathLst>
          </a:custGeom>
          <a:noFill/>
          <a:ln w="15875">
            <a:solidFill>
              <a:srgbClr val="808080"/>
            </a:solidFill>
            <a:round/>
            <a:headEnd type="arrow" w="med" len="med"/>
            <a:tailEnd type="none" w="lg" len="lg"/>
          </a:ln>
        </p:spPr>
        <p:txBody>
          <a:bodyPr wrap="none" lIns="90000" tIns="46800" rIns="90000" bIns="46800" anchor="ctr"/>
          <a:lstStyle/>
          <a:p>
            <a:endParaRPr lang="en-US"/>
          </a:p>
        </p:txBody>
      </p:sp>
      <p:sp>
        <p:nvSpPr>
          <p:cNvPr id="446633" name="Freeform 86"/>
          <p:cNvSpPr>
            <a:spLocks/>
          </p:cNvSpPr>
          <p:nvPr/>
        </p:nvSpPr>
        <p:spPr bwMode="auto">
          <a:xfrm>
            <a:off x="3892550" y="1939925"/>
            <a:ext cx="571500" cy="508000"/>
          </a:xfrm>
          <a:custGeom>
            <a:avLst/>
            <a:gdLst>
              <a:gd name="T0" fmla="*/ 0 w 900"/>
              <a:gd name="T1" fmla="*/ 2147483647 h 800"/>
              <a:gd name="T2" fmla="*/ 2147483647 w 900"/>
              <a:gd name="T3" fmla="*/ 2147483647 h 800"/>
              <a:gd name="T4" fmla="*/ 0 60000 65536"/>
              <a:gd name="T5" fmla="*/ 0 60000 65536"/>
              <a:gd name="T6" fmla="*/ 0 w 900"/>
              <a:gd name="T7" fmla="*/ 0 h 800"/>
              <a:gd name="T8" fmla="*/ 900 w 900"/>
              <a:gd name="T9" fmla="*/ 800 h 800"/>
            </a:gdLst>
            <a:ahLst/>
            <a:cxnLst>
              <a:cxn ang="T4">
                <a:pos x="T0" y="T1"/>
              </a:cxn>
              <a:cxn ang="T5">
                <a:pos x="T2" y="T3"/>
              </a:cxn>
            </a:cxnLst>
            <a:rect l="T6" t="T7" r="T8" b="T9"/>
            <a:pathLst>
              <a:path w="900" h="800">
                <a:moveTo>
                  <a:pt x="0" y="560"/>
                </a:moveTo>
                <a:cubicBezTo>
                  <a:pt x="40" y="0"/>
                  <a:pt x="900" y="330"/>
                  <a:pt x="460" y="800"/>
                </a:cubicBezTo>
              </a:path>
            </a:pathLst>
          </a:custGeom>
          <a:noFill/>
          <a:ln w="9525">
            <a:solidFill>
              <a:srgbClr val="000000"/>
            </a:solidFill>
            <a:round/>
            <a:headEnd/>
            <a:tailEnd type="triangle" w="med" len="med"/>
          </a:ln>
        </p:spPr>
        <p:txBody>
          <a:bodyPr/>
          <a:lstStyle/>
          <a:p>
            <a:endParaRPr lang="en-US"/>
          </a:p>
        </p:txBody>
      </p:sp>
      <p:sp>
        <p:nvSpPr>
          <p:cNvPr id="446634" name="Text Box 88"/>
          <p:cNvSpPr txBox="1">
            <a:spLocks noChangeArrowheads="1"/>
          </p:cNvSpPr>
          <p:nvPr/>
        </p:nvSpPr>
        <p:spPr bwMode="auto">
          <a:xfrm>
            <a:off x="2138363" y="1936750"/>
            <a:ext cx="349250" cy="431800"/>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a</a:t>
            </a:r>
            <a:endParaRPr lang="en-ZA" sz="2000">
              <a:solidFill>
                <a:srgbClr val="000066"/>
              </a:solidFill>
            </a:endParaRPr>
          </a:p>
        </p:txBody>
      </p:sp>
      <p:sp>
        <p:nvSpPr>
          <p:cNvPr id="446635" name="Line 89"/>
          <p:cNvSpPr>
            <a:spLocks noChangeShapeType="1"/>
          </p:cNvSpPr>
          <p:nvPr/>
        </p:nvSpPr>
        <p:spPr bwMode="auto">
          <a:xfrm rot="-659008" flipH="1" flipV="1">
            <a:off x="2425700" y="2078038"/>
            <a:ext cx="612775" cy="0"/>
          </a:xfrm>
          <a:prstGeom prst="line">
            <a:avLst/>
          </a:prstGeom>
          <a:noFill/>
          <a:ln w="9525">
            <a:solidFill>
              <a:srgbClr val="000000"/>
            </a:solidFill>
            <a:round/>
            <a:headEnd type="arrow" w="lg" len="lg"/>
            <a:tailEnd type="none" w="sm" len="med"/>
          </a:ln>
        </p:spPr>
        <p:txBody>
          <a:bodyPr/>
          <a:lstStyle/>
          <a:p>
            <a:endParaRPr lang="en-US"/>
          </a:p>
        </p:txBody>
      </p:sp>
      <p:sp>
        <p:nvSpPr>
          <p:cNvPr id="446636" name="Line 90"/>
          <p:cNvSpPr>
            <a:spLocks noChangeShapeType="1"/>
          </p:cNvSpPr>
          <p:nvPr/>
        </p:nvSpPr>
        <p:spPr bwMode="auto">
          <a:xfrm rot="20940992" flipV="1">
            <a:off x="1673225" y="2232025"/>
            <a:ext cx="523875" cy="0"/>
          </a:xfrm>
          <a:prstGeom prst="line">
            <a:avLst/>
          </a:prstGeom>
          <a:noFill/>
          <a:ln w="9525">
            <a:solidFill>
              <a:srgbClr val="000000"/>
            </a:solidFill>
            <a:round/>
            <a:headEnd type="arrow" w="lg" len="lg"/>
            <a:tailEnd type="none" w="sm" len="med"/>
          </a:ln>
        </p:spPr>
        <p:txBody>
          <a:bodyPr/>
          <a:lstStyle/>
          <a:p>
            <a:endParaRPr lang="en-US"/>
          </a:p>
        </p:txBody>
      </p:sp>
      <p:grpSp>
        <p:nvGrpSpPr>
          <p:cNvPr id="446637" name="Group 150"/>
          <p:cNvGrpSpPr>
            <a:grpSpLocks/>
          </p:cNvGrpSpPr>
          <p:nvPr/>
        </p:nvGrpSpPr>
        <p:grpSpPr bwMode="auto">
          <a:xfrm>
            <a:off x="1525588" y="2505075"/>
            <a:ext cx="333375" cy="874713"/>
            <a:chOff x="961" y="1578"/>
            <a:chExt cx="210" cy="551"/>
          </a:xfrm>
        </p:grpSpPr>
        <p:sp>
          <p:nvSpPr>
            <p:cNvPr id="446675" name="Line 93"/>
            <p:cNvSpPr>
              <a:spLocks noChangeShapeType="1"/>
            </p:cNvSpPr>
            <p:nvPr/>
          </p:nvSpPr>
          <p:spPr bwMode="auto">
            <a:xfrm rot="3478741" flipH="1" flipV="1">
              <a:off x="1071" y="2030"/>
              <a:ext cx="199" cy="0"/>
            </a:xfrm>
            <a:prstGeom prst="line">
              <a:avLst/>
            </a:prstGeom>
            <a:noFill/>
            <a:ln w="9525">
              <a:solidFill>
                <a:srgbClr val="000000"/>
              </a:solidFill>
              <a:round/>
              <a:headEnd type="arrow" w="lg" len="lg"/>
              <a:tailEnd type="none" w="sm" len="med"/>
            </a:ln>
          </p:spPr>
          <p:txBody>
            <a:bodyPr/>
            <a:lstStyle/>
            <a:p>
              <a:endParaRPr lang="en-US"/>
            </a:p>
          </p:txBody>
        </p:sp>
        <p:sp>
          <p:nvSpPr>
            <p:cNvPr id="446676" name="Line 94"/>
            <p:cNvSpPr>
              <a:spLocks noChangeShapeType="1"/>
            </p:cNvSpPr>
            <p:nvPr/>
          </p:nvSpPr>
          <p:spPr bwMode="auto">
            <a:xfrm rot="3478741" flipV="1">
              <a:off x="847" y="1692"/>
              <a:ext cx="228" cy="0"/>
            </a:xfrm>
            <a:prstGeom prst="line">
              <a:avLst/>
            </a:prstGeom>
            <a:noFill/>
            <a:ln w="9525">
              <a:solidFill>
                <a:srgbClr val="000000"/>
              </a:solidFill>
              <a:round/>
              <a:headEnd type="arrow" w="lg" len="lg"/>
              <a:tailEnd type="none" w="sm" len="med"/>
            </a:ln>
          </p:spPr>
          <p:txBody>
            <a:bodyPr/>
            <a:lstStyle/>
            <a:p>
              <a:endParaRPr lang="en-US"/>
            </a:p>
          </p:txBody>
        </p:sp>
        <p:sp>
          <p:nvSpPr>
            <p:cNvPr id="446677" name="Text Box 95"/>
            <p:cNvSpPr txBox="1">
              <a:spLocks noChangeArrowheads="1"/>
            </p:cNvSpPr>
            <p:nvPr/>
          </p:nvSpPr>
          <p:spPr bwMode="auto">
            <a:xfrm>
              <a:off x="985" y="1738"/>
              <a:ext cx="166" cy="223"/>
            </a:xfrm>
            <a:prstGeom prst="rect">
              <a:avLst/>
            </a:prstGeom>
            <a:noFill/>
            <a:ln w="9525">
              <a:noFill/>
              <a:miter lim="800000"/>
              <a:headEnd/>
              <a:tailEnd/>
            </a:ln>
          </p:spPr>
          <p:txBody>
            <a:bodyPr lIns="0" tIns="0" rIns="0" bIns="0"/>
            <a:lstStyle/>
            <a:p>
              <a:pPr algn="ctr">
                <a:lnSpc>
                  <a:spcPct val="110000"/>
                </a:lnSpc>
              </a:pPr>
              <a:r>
                <a:rPr lang="en-US" altLang="ko-KR" sz="2000" b="1" i="1">
                  <a:solidFill>
                    <a:srgbClr val="000066"/>
                  </a:solidFill>
                  <a:latin typeface="Times New Roman" pitchFamily="18" charset="0"/>
                  <a:ea typeface="굴림" pitchFamily="34" charset="-127"/>
                </a:rPr>
                <a:t>b</a:t>
              </a:r>
              <a:endParaRPr lang="en-ZA" sz="2000">
                <a:solidFill>
                  <a:srgbClr val="000066"/>
                </a:solidFill>
              </a:endParaRPr>
            </a:p>
          </p:txBody>
        </p:sp>
      </p:grpSp>
      <p:sp>
        <p:nvSpPr>
          <p:cNvPr id="446638" name="Line 97"/>
          <p:cNvSpPr>
            <a:spLocks noChangeShapeType="1"/>
          </p:cNvSpPr>
          <p:nvPr/>
        </p:nvSpPr>
        <p:spPr bwMode="auto">
          <a:xfrm flipH="1">
            <a:off x="2259013" y="2274888"/>
            <a:ext cx="349250" cy="74612"/>
          </a:xfrm>
          <a:prstGeom prst="line">
            <a:avLst/>
          </a:prstGeom>
          <a:noFill/>
          <a:ln w="15875">
            <a:solidFill>
              <a:srgbClr val="800080"/>
            </a:solidFill>
            <a:round/>
            <a:headEnd/>
            <a:tailEnd type="triangle" w="lg" len="lg"/>
          </a:ln>
        </p:spPr>
        <p:txBody>
          <a:bodyPr/>
          <a:lstStyle/>
          <a:p>
            <a:endParaRPr lang="en-US"/>
          </a:p>
        </p:txBody>
      </p:sp>
      <p:sp>
        <p:nvSpPr>
          <p:cNvPr id="446639" name="Line 98"/>
          <p:cNvSpPr>
            <a:spLocks noChangeShapeType="1"/>
          </p:cNvSpPr>
          <p:nvPr/>
        </p:nvSpPr>
        <p:spPr bwMode="auto">
          <a:xfrm flipV="1">
            <a:off x="2695575" y="3006725"/>
            <a:ext cx="355600" cy="115888"/>
          </a:xfrm>
          <a:prstGeom prst="line">
            <a:avLst/>
          </a:prstGeom>
          <a:noFill/>
          <a:ln w="15875">
            <a:solidFill>
              <a:srgbClr val="800080"/>
            </a:solidFill>
            <a:round/>
            <a:headEnd/>
            <a:tailEnd type="triangle" w="lg" len="lg"/>
          </a:ln>
        </p:spPr>
        <p:txBody>
          <a:bodyPr/>
          <a:lstStyle/>
          <a:p>
            <a:endParaRPr lang="en-US"/>
          </a:p>
        </p:txBody>
      </p:sp>
      <p:sp>
        <p:nvSpPr>
          <p:cNvPr id="446640" name="Line 99"/>
          <p:cNvSpPr>
            <a:spLocks noChangeShapeType="1"/>
          </p:cNvSpPr>
          <p:nvPr/>
        </p:nvSpPr>
        <p:spPr bwMode="auto">
          <a:xfrm flipH="1" flipV="1">
            <a:off x="3321050" y="2352675"/>
            <a:ext cx="171450" cy="204788"/>
          </a:xfrm>
          <a:prstGeom prst="line">
            <a:avLst/>
          </a:prstGeom>
          <a:noFill/>
          <a:ln w="15875">
            <a:solidFill>
              <a:srgbClr val="800080"/>
            </a:solidFill>
            <a:round/>
            <a:headEnd/>
            <a:tailEnd type="triangle" w="lg" len="lg"/>
          </a:ln>
        </p:spPr>
        <p:txBody>
          <a:bodyPr/>
          <a:lstStyle/>
          <a:p>
            <a:endParaRPr lang="en-US"/>
          </a:p>
        </p:txBody>
      </p:sp>
      <p:sp>
        <p:nvSpPr>
          <p:cNvPr id="446641" name="Line 100"/>
          <p:cNvSpPr>
            <a:spLocks noChangeShapeType="1"/>
          </p:cNvSpPr>
          <p:nvPr/>
        </p:nvSpPr>
        <p:spPr bwMode="auto">
          <a:xfrm>
            <a:off x="1908175" y="2736850"/>
            <a:ext cx="161925" cy="246063"/>
          </a:xfrm>
          <a:prstGeom prst="line">
            <a:avLst/>
          </a:prstGeom>
          <a:noFill/>
          <a:ln w="15875">
            <a:solidFill>
              <a:srgbClr val="800080"/>
            </a:solidFill>
            <a:round/>
            <a:headEnd/>
            <a:tailEnd type="triangle" w="lg" len="lg"/>
          </a:ln>
        </p:spPr>
        <p:txBody>
          <a:bodyPr/>
          <a:lstStyle/>
          <a:p>
            <a:endParaRPr lang="en-US"/>
          </a:p>
        </p:txBody>
      </p:sp>
      <p:grpSp>
        <p:nvGrpSpPr>
          <p:cNvPr id="446642" name="Group 101"/>
          <p:cNvGrpSpPr>
            <a:grpSpLocks/>
          </p:cNvGrpSpPr>
          <p:nvPr/>
        </p:nvGrpSpPr>
        <p:grpSpPr bwMode="auto">
          <a:xfrm>
            <a:off x="7226300" y="3162300"/>
            <a:ext cx="361950" cy="528638"/>
            <a:chOff x="5316" y="3120"/>
            <a:chExt cx="228" cy="333"/>
          </a:xfrm>
        </p:grpSpPr>
        <p:sp>
          <p:nvSpPr>
            <p:cNvPr id="446673" name="Rectangle 102"/>
            <p:cNvSpPr>
              <a:spLocks noChangeArrowheads="1"/>
            </p:cNvSpPr>
            <p:nvPr/>
          </p:nvSpPr>
          <p:spPr bwMode="auto">
            <a:xfrm>
              <a:off x="5316" y="3120"/>
              <a:ext cx="228" cy="333"/>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ZA" sz="2600">
                  <a:solidFill>
                    <a:srgbClr val="800080"/>
                  </a:solidFill>
                  <a:sym typeface="Symbol" pitchFamily="18" charset="2"/>
                </a:rPr>
                <a:t></a:t>
              </a:r>
            </a:p>
          </p:txBody>
        </p:sp>
        <p:sp>
          <p:nvSpPr>
            <p:cNvPr id="446674" name="Oval 103"/>
            <p:cNvSpPr>
              <a:spLocks noChangeArrowheads="1"/>
            </p:cNvSpPr>
            <p:nvPr/>
          </p:nvSpPr>
          <p:spPr bwMode="auto">
            <a:xfrm>
              <a:off x="5374" y="3266"/>
              <a:ext cx="112" cy="112"/>
            </a:xfrm>
            <a:prstGeom prst="ellipse">
              <a:avLst/>
            </a:prstGeom>
            <a:noFill/>
            <a:ln w="9525" algn="ctr">
              <a:solidFill>
                <a:schemeClr val="tx1"/>
              </a:solidFill>
              <a:round/>
              <a:headEnd/>
              <a:tailEnd type="none" w="lg" len="lg"/>
            </a:ln>
          </p:spPr>
          <p:txBody>
            <a:bodyPr wrap="none" lIns="90000" tIns="46800" rIns="90000" bIns="46800" anchor="ctr"/>
            <a:lstStyle/>
            <a:p>
              <a:pPr>
                <a:lnSpc>
                  <a:spcPct val="110000"/>
                </a:lnSpc>
              </a:pPr>
              <a:endParaRPr lang="en-GB"/>
            </a:p>
          </p:txBody>
        </p:sp>
      </p:grpSp>
      <p:graphicFrame>
        <p:nvGraphicFramePr>
          <p:cNvPr id="446571" name="Object 107"/>
          <p:cNvGraphicFramePr>
            <a:graphicFrameLocks noChangeAspect="1"/>
          </p:cNvGraphicFramePr>
          <p:nvPr/>
        </p:nvGraphicFramePr>
        <p:xfrm>
          <a:off x="7610475" y="2627313"/>
          <a:ext cx="228600" cy="292100"/>
        </p:xfrm>
        <a:graphic>
          <a:graphicData uri="http://schemas.openxmlformats.org/presentationml/2006/ole">
            <mc:AlternateContent xmlns:mc="http://schemas.openxmlformats.org/markup-compatibility/2006">
              <mc:Choice xmlns:v="urn:schemas-microsoft-com:vml" Requires="v">
                <p:oleObj spid="_x0000_s446804" name="Equation" r:id="rId12" imgW="228600" imgH="291960" progId="Equation.DSMT4">
                  <p:embed/>
                </p:oleObj>
              </mc:Choice>
              <mc:Fallback>
                <p:oleObj name="Equation" r:id="rId12" imgW="228600" imgH="291960" progId="Equation.DSMT4">
                  <p:embed/>
                  <p:pic>
                    <p:nvPicPr>
                      <p:cNvPr id="0" name="Picture 10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10475" y="2627313"/>
                        <a:ext cx="2286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6643" name="Line 108"/>
          <p:cNvSpPr>
            <a:spLocks noChangeShapeType="1"/>
          </p:cNvSpPr>
          <p:nvPr/>
        </p:nvSpPr>
        <p:spPr bwMode="auto">
          <a:xfrm flipV="1">
            <a:off x="6675438" y="2803525"/>
            <a:ext cx="922337" cy="1588"/>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446573" name="Line 109"/>
          <p:cNvSpPr>
            <a:spLocks noChangeShapeType="1"/>
          </p:cNvSpPr>
          <p:nvPr/>
        </p:nvSpPr>
        <p:spPr bwMode="auto">
          <a:xfrm flipV="1">
            <a:off x="6651625" y="2025650"/>
            <a:ext cx="660400" cy="758825"/>
          </a:xfrm>
          <a:prstGeom prst="line">
            <a:avLst/>
          </a:prstGeom>
          <a:noFill/>
          <a:ln w="44450">
            <a:solidFill>
              <a:srgbClr val="FF9632"/>
            </a:solidFill>
            <a:round/>
            <a:headEnd/>
            <a:tailEnd type="stealth" w="lg" len="lg"/>
          </a:ln>
        </p:spPr>
        <p:txBody>
          <a:bodyPr lIns="90000" tIns="46800" rIns="90000" bIns="46800">
            <a:spAutoFit/>
          </a:bodyPr>
          <a:lstStyle/>
          <a:p>
            <a:endParaRPr lang="en-US"/>
          </a:p>
        </p:txBody>
      </p:sp>
      <p:sp>
        <p:nvSpPr>
          <p:cNvPr id="446645" name="Text Box 110"/>
          <p:cNvSpPr txBox="1">
            <a:spLocks noChangeArrowheads="1"/>
          </p:cNvSpPr>
          <p:nvPr/>
        </p:nvSpPr>
        <p:spPr bwMode="auto">
          <a:xfrm>
            <a:off x="3421063" y="2116138"/>
            <a:ext cx="244475" cy="369887"/>
          </a:xfrm>
          <a:prstGeom prst="rect">
            <a:avLst/>
          </a:prstGeom>
          <a:noFill/>
          <a:ln w="9525">
            <a:noFill/>
            <a:miter lim="800000"/>
            <a:headEnd/>
            <a:tailEnd/>
          </a:ln>
        </p:spPr>
        <p:txBody>
          <a:bodyPr lIns="0" tIns="0" rIns="0" bIns="0"/>
          <a:lstStyle/>
          <a:p>
            <a:pPr algn="ctr">
              <a:lnSpc>
                <a:spcPct val="110000"/>
              </a:lnSpc>
            </a:pPr>
            <a:r>
              <a:rPr lang="en-ZA" sz="2000" b="1" i="1">
                <a:solidFill>
                  <a:srgbClr val="000066"/>
                </a:solidFill>
                <a:latin typeface="Times New Roman" pitchFamily="18" charset="0"/>
              </a:rPr>
              <a:t>I</a:t>
            </a:r>
          </a:p>
        </p:txBody>
      </p:sp>
      <p:sp>
        <p:nvSpPr>
          <p:cNvPr id="446646" name="Line 111"/>
          <p:cNvSpPr>
            <a:spLocks noChangeShapeType="1"/>
          </p:cNvSpPr>
          <p:nvPr/>
        </p:nvSpPr>
        <p:spPr bwMode="auto">
          <a:xfrm>
            <a:off x="5934075" y="2187575"/>
            <a:ext cx="1408113" cy="1228725"/>
          </a:xfrm>
          <a:prstGeom prst="line">
            <a:avLst/>
          </a:prstGeom>
          <a:noFill/>
          <a:ln w="50800">
            <a:solidFill>
              <a:srgbClr val="EA6F00"/>
            </a:solidFill>
            <a:round/>
            <a:headEnd/>
            <a:tailEnd/>
          </a:ln>
        </p:spPr>
        <p:txBody>
          <a:bodyPr wrap="none" lIns="90000" tIns="46800" rIns="90000" bIns="46800" anchor="ctr"/>
          <a:lstStyle/>
          <a:p>
            <a:endParaRPr lang="en-US"/>
          </a:p>
        </p:txBody>
      </p:sp>
      <p:sp>
        <p:nvSpPr>
          <p:cNvPr id="446576" name="Line 112"/>
          <p:cNvSpPr>
            <a:spLocks noChangeShapeType="1"/>
          </p:cNvSpPr>
          <p:nvPr/>
        </p:nvSpPr>
        <p:spPr bwMode="auto">
          <a:xfrm flipV="1">
            <a:off x="5884863" y="1393825"/>
            <a:ext cx="0" cy="647700"/>
          </a:xfrm>
          <a:prstGeom prst="line">
            <a:avLst/>
          </a:prstGeom>
          <a:noFill/>
          <a:ln w="44450">
            <a:solidFill>
              <a:srgbClr val="FF0000"/>
            </a:solidFill>
            <a:round/>
            <a:headEnd/>
            <a:tailEnd type="stealth" w="lg" len="lg"/>
          </a:ln>
        </p:spPr>
        <p:txBody>
          <a:bodyPr lIns="90000" tIns="46800" rIns="90000" bIns="46800"/>
          <a:lstStyle/>
          <a:p>
            <a:endParaRPr lang="en-US"/>
          </a:p>
        </p:txBody>
      </p:sp>
      <p:graphicFrame>
        <p:nvGraphicFramePr>
          <p:cNvPr id="446578" name="Object 114"/>
          <p:cNvGraphicFramePr>
            <a:graphicFrameLocks noChangeAspect="1"/>
          </p:cNvGraphicFramePr>
          <p:nvPr/>
        </p:nvGraphicFramePr>
        <p:xfrm>
          <a:off x="6021388" y="1385888"/>
          <a:ext cx="241300" cy="292100"/>
        </p:xfrm>
        <a:graphic>
          <a:graphicData uri="http://schemas.openxmlformats.org/presentationml/2006/ole">
            <mc:AlternateContent xmlns:mc="http://schemas.openxmlformats.org/markup-compatibility/2006">
              <mc:Choice xmlns:v="urn:schemas-microsoft-com:vml" Requires="v">
                <p:oleObj spid="_x0000_s446805" name="Equation" r:id="rId13" imgW="241200" imgH="291960" progId="Equation.DSMT4">
                  <p:embed/>
                </p:oleObj>
              </mc:Choice>
              <mc:Fallback>
                <p:oleObj name="Equation" r:id="rId13" imgW="241200" imgH="291960" progId="Equation.DSMT4">
                  <p:embed/>
                  <p:pic>
                    <p:nvPicPr>
                      <p:cNvPr id="0" name="Picture 1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021388" y="1385888"/>
                        <a:ext cx="2413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6579" name="Object 115"/>
          <p:cNvGraphicFramePr>
            <a:graphicFrameLocks noChangeAspect="1"/>
          </p:cNvGraphicFramePr>
          <p:nvPr/>
        </p:nvGraphicFramePr>
        <p:xfrm>
          <a:off x="2624138" y="1614488"/>
          <a:ext cx="241300" cy="292100"/>
        </p:xfrm>
        <a:graphic>
          <a:graphicData uri="http://schemas.openxmlformats.org/presentationml/2006/ole">
            <mc:AlternateContent xmlns:mc="http://schemas.openxmlformats.org/markup-compatibility/2006">
              <mc:Choice xmlns:v="urn:schemas-microsoft-com:vml" Requires="v">
                <p:oleObj spid="_x0000_s446806" name="Equation" r:id="rId15" imgW="241200" imgH="291960" progId="Equation.DSMT4">
                  <p:embed/>
                </p:oleObj>
              </mc:Choice>
              <mc:Fallback>
                <p:oleObj name="Equation" r:id="rId15" imgW="241200" imgH="291960" progId="Equation.DSMT4">
                  <p:embed/>
                  <p:pic>
                    <p:nvPicPr>
                      <p:cNvPr id="0" name="Picture 11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624138" y="1614488"/>
                        <a:ext cx="2413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6580" name="Object 116"/>
          <p:cNvGraphicFramePr>
            <a:graphicFrameLocks noChangeAspect="1"/>
          </p:cNvGraphicFramePr>
          <p:nvPr/>
        </p:nvGraphicFramePr>
        <p:xfrm>
          <a:off x="7332663" y="1827213"/>
          <a:ext cx="228600" cy="317500"/>
        </p:xfrm>
        <a:graphic>
          <a:graphicData uri="http://schemas.openxmlformats.org/presentationml/2006/ole">
            <mc:AlternateContent xmlns:mc="http://schemas.openxmlformats.org/markup-compatibility/2006">
              <mc:Choice xmlns:v="urn:schemas-microsoft-com:vml" Requires="v">
                <p:oleObj spid="_x0000_s446807" name="Equation" r:id="rId16" imgW="228600" imgH="317160" progId="Equation.DSMT4">
                  <p:embed/>
                </p:oleObj>
              </mc:Choice>
              <mc:Fallback>
                <p:oleObj name="Equation" r:id="rId16" imgW="228600" imgH="317160" progId="Equation.DSMT4">
                  <p:embed/>
                  <p:pic>
                    <p:nvPicPr>
                      <p:cNvPr id="0" name="Picture 11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332663" y="1827213"/>
                        <a:ext cx="22860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46648" name="Group 104"/>
          <p:cNvGrpSpPr>
            <a:grpSpLocks/>
          </p:cNvGrpSpPr>
          <p:nvPr/>
        </p:nvGrpSpPr>
        <p:grpSpPr bwMode="auto">
          <a:xfrm>
            <a:off x="5791200" y="2041525"/>
            <a:ext cx="177800" cy="177800"/>
            <a:chOff x="5376" y="3734"/>
            <a:chExt cx="112" cy="112"/>
          </a:xfrm>
        </p:grpSpPr>
        <p:sp>
          <p:nvSpPr>
            <p:cNvPr id="446671" name="Oval 105"/>
            <p:cNvSpPr>
              <a:spLocks noChangeArrowheads="1"/>
            </p:cNvSpPr>
            <p:nvPr/>
          </p:nvSpPr>
          <p:spPr bwMode="auto">
            <a:xfrm flipV="1">
              <a:off x="5404" y="3762"/>
              <a:ext cx="56" cy="56"/>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GB"/>
            </a:p>
          </p:txBody>
        </p:sp>
        <p:sp>
          <p:nvSpPr>
            <p:cNvPr id="446672" name="Oval 106"/>
            <p:cNvSpPr>
              <a:spLocks noChangeArrowheads="1"/>
            </p:cNvSpPr>
            <p:nvPr/>
          </p:nvSpPr>
          <p:spPr bwMode="auto">
            <a:xfrm>
              <a:off x="5376" y="3734"/>
              <a:ext cx="112" cy="112"/>
            </a:xfrm>
            <a:prstGeom prst="ellipse">
              <a:avLst/>
            </a:prstGeom>
            <a:noFill/>
            <a:ln w="9525" algn="ctr">
              <a:solidFill>
                <a:schemeClr val="tx1"/>
              </a:solidFill>
              <a:round/>
              <a:headEnd/>
              <a:tailEnd type="none" w="lg" len="lg"/>
            </a:ln>
          </p:spPr>
          <p:txBody>
            <a:bodyPr wrap="none" lIns="90000" tIns="46800" rIns="90000" bIns="46800" anchor="ctr"/>
            <a:lstStyle/>
            <a:p>
              <a:pPr>
                <a:lnSpc>
                  <a:spcPct val="110000"/>
                </a:lnSpc>
              </a:pPr>
              <a:endParaRPr lang="en-GB"/>
            </a:p>
          </p:txBody>
        </p:sp>
      </p:grpSp>
      <p:grpSp>
        <p:nvGrpSpPr>
          <p:cNvPr id="2" name="Group 156"/>
          <p:cNvGrpSpPr>
            <a:grpSpLocks/>
          </p:cNvGrpSpPr>
          <p:nvPr/>
        </p:nvGrpSpPr>
        <p:grpSpPr bwMode="auto">
          <a:xfrm>
            <a:off x="5715000" y="2216150"/>
            <a:ext cx="901700" cy="736600"/>
            <a:chOff x="3600" y="1396"/>
            <a:chExt cx="568" cy="464"/>
          </a:xfrm>
        </p:grpSpPr>
        <p:sp>
          <p:nvSpPr>
            <p:cNvPr id="446669" name="Line 118"/>
            <p:cNvSpPr>
              <a:spLocks noChangeShapeType="1"/>
            </p:cNvSpPr>
            <p:nvPr/>
          </p:nvSpPr>
          <p:spPr bwMode="auto">
            <a:xfrm flipH="1">
              <a:off x="3600" y="1766"/>
              <a:ext cx="568" cy="0"/>
            </a:xfrm>
            <a:prstGeom prst="line">
              <a:avLst/>
            </a:prstGeom>
            <a:noFill/>
            <a:ln w="12700">
              <a:solidFill>
                <a:schemeClr val="bg2"/>
              </a:solidFill>
              <a:prstDash val="dash"/>
              <a:round/>
              <a:headEnd/>
              <a:tailEnd type="none" w="lg" len="lg"/>
            </a:ln>
          </p:spPr>
          <p:txBody>
            <a:bodyPr lIns="90000" tIns="46800" rIns="90000" bIns="46800"/>
            <a:lstStyle/>
            <a:p>
              <a:endParaRPr lang="en-US"/>
            </a:p>
          </p:txBody>
        </p:sp>
        <p:sp>
          <p:nvSpPr>
            <p:cNvPr id="446670" name="Line 119"/>
            <p:cNvSpPr>
              <a:spLocks noChangeShapeType="1"/>
            </p:cNvSpPr>
            <p:nvPr/>
          </p:nvSpPr>
          <p:spPr bwMode="auto">
            <a:xfrm>
              <a:off x="3704" y="1396"/>
              <a:ext cx="0" cy="464"/>
            </a:xfrm>
            <a:prstGeom prst="line">
              <a:avLst/>
            </a:prstGeom>
            <a:noFill/>
            <a:ln w="12700">
              <a:solidFill>
                <a:schemeClr val="bg2"/>
              </a:solidFill>
              <a:prstDash val="dash"/>
              <a:round/>
              <a:headEnd/>
              <a:tailEnd type="none" w="lg" len="lg"/>
            </a:ln>
          </p:spPr>
          <p:txBody>
            <a:bodyPr lIns="90000" tIns="46800" rIns="90000" bIns="46800"/>
            <a:lstStyle/>
            <a:p>
              <a:endParaRPr lang="en-US"/>
            </a:p>
          </p:txBody>
        </p:sp>
      </p:grpSp>
      <p:sp>
        <p:nvSpPr>
          <p:cNvPr id="446650" name="Oval 120"/>
          <p:cNvSpPr>
            <a:spLocks noChangeArrowheads="1"/>
          </p:cNvSpPr>
          <p:nvPr/>
        </p:nvSpPr>
        <p:spPr bwMode="auto">
          <a:xfrm>
            <a:off x="6594475" y="2755900"/>
            <a:ext cx="88900" cy="88900"/>
          </a:xfrm>
          <a:prstGeom prst="ellipse">
            <a:avLst/>
          </a:prstGeom>
          <a:solidFill>
            <a:schemeClr val="tx1"/>
          </a:solidFill>
          <a:ln w="15875" algn="ctr">
            <a:noFill/>
            <a:round/>
            <a:headEnd/>
            <a:tailEnd type="none" w="lg" len="lg"/>
          </a:ln>
        </p:spPr>
        <p:txBody>
          <a:bodyPr wrap="none" lIns="90000" tIns="46800" rIns="90000" bIns="46800" anchor="ctr">
            <a:spAutoFit/>
          </a:bodyPr>
          <a:lstStyle/>
          <a:p>
            <a:pPr>
              <a:lnSpc>
                <a:spcPct val="110000"/>
              </a:lnSpc>
            </a:pPr>
            <a:endParaRPr lang="en-GB"/>
          </a:p>
        </p:txBody>
      </p:sp>
      <p:grpSp>
        <p:nvGrpSpPr>
          <p:cNvPr id="3" name="Group 154"/>
          <p:cNvGrpSpPr>
            <a:grpSpLocks/>
          </p:cNvGrpSpPr>
          <p:nvPr/>
        </p:nvGrpSpPr>
        <p:grpSpPr bwMode="auto">
          <a:xfrm>
            <a:off x="6030913" y="2047875"/>
            <a:ext cx="782637" cy="460375"/>
            <a:chOff x="3799" y="1290"/>
            <a:chExt cx="493" cy="290"/>
          </a:xfrm>
        </p:grpSpPr>
        <p:sp>
          <p:nvSpPr>
            <p:cNvPr id="446666" name="Line 123"/>
            <p:cNvSpPr>
              <a:spLocks noChangeShapeType="1"/>
            </p:cNvSpPr>
            <p:nvPr/>
          </p:nvSpPr>
          <p:spPr bwMode="auto">
            <a:xfrm rot="2466896" flipH="1" flipV="1">
              <a:off x="4130" y="1580"/>
              <a:ext cx="162" cy="0"/>
            </a:xfrm>
            <a:prstGeom prst="line">
              <a:avLst/>
            </a:prstGeom>
            <a:noFill/>
            <a:ln w="9525">
              <a:solidFill>
                <a:srgbClr val="000000"/>
              </a:solidFill>
              <a:round/>
              <a:headEnd type="arrow" w="lg" len="lg"/>
              <a:tailEnd type="none" w="sm" len="med"/>
            </a:ln>
          </p:spPr>
          <p:txBody>
            <a:bodyPr/>
            <a:lstStyle/>
            <a:p>
              <a:endParaRPr lang="en-US"/>
            </a:p>
          </p:txBody>
        </p:sp>
        <p:sp>
          <p:nvSpPr>
            <p:cNvPr id="446667" name="Line 124"/>
            <p:cNvSpPr>
              <a:spLocks noChangeShapeType="1"/>
            </p:cNvSpPr>
            <p:nvPr/>
          </p:nvSpPr>
          <p:spPr bwMode="auto">
            <a:xfrm rot="2466896" flipV="1">
              <a:off x="3799" y="1301"/>
              <a:ext cx="168" cy="0"/>
            </a:xfrm>
            <a:prstGeom prst="line">
              <a:avLst/>
            </a:prstGeom>
            <a:noFill/>
            <a:ln w="9525">
              <a:solidFill>
                <a:srgbClr val="000000"/>
              </a:solidFill>
              <a:round/>
              <a:headEnd type="arrow" w="lg" len="lg"/>
              <a:tailEnd type="none" w="sm" len="med"/>
            </a:ln>
          </p:spPr>
          <p:txBody>
            <a:bodyPr/>
            <a:lstStyle/>
            <a:p>
              <a:endParaRPr lang="en-US"/>
            </a:p>
          </p:txBody>
        </p:sp>
        <p:sp>
          <p:nvSpPr>
            <p:cNvPr id="446668" name="Rectangle 125"/>
            <p:cNvSpPr>
              <a:spLocks noChangeArrowheads="1"/>
            </p:cNvSpPr>
            <p:nvPr/>
          </p:nvSpPr>
          <p:spPr bwMode="auto">
            <a:xfrm>
              <a:off x="3875" y="1290"/>
              <a:ext cx="338" cy="269"/>
            </a:xfrm>
            <a:prstGeom prst="rect">
              <a:avLst/>
            </a:prstGeom>
            <a:noFill/>
            <a:ln w="12700" algn="ctr">
              <a:noFill/>
              <a:miter lim="800000"/>
              <a:headEnd/>
              <a:tailEnd type="none" w="lg" len="lg"/>
            </a:ln>
          </p:spPr>
          <p:txBody>
            <a:bodyPr lIns="90000" tIns="46800" rIns="90000" bIns="46800">
              <a:spAutoFit/>
            </a:bodyPr>
            <a:lstStyle/>
            <a:p>
              <a:pPr>
                <a:lnSpc>
                  <a:spcPct val="110000"/>
                </a:lnSpc>
              </a:pPr>
              <a:r>
                <a:rPr lang="en-ZA" sz="2000" b="1">
                  <a:solidFill>
                    <a:srgbClr val="000066"/>
                  </a:solidFill>
                  <a:latin typeface="Times New Roman" pitchFamily="18" charset="0"/>
                </a:rPr>
                <a:t>½</a:t>
              </a:r>
              <a:r>
                <a:rPr lang="en-ZA" sz="2000" b="1" i="1">
                  <a:solidFill>
                    <a:srgbClr val="000066"/>
                  </a:solidFill>
                  <a:latin typeface="Times New Roman" pitchFamily="18" charset="0"/>
                </a:rPr>
                <a:t>b</a:t>
              </a:r>
            </a:p>
          </p:txBody>
        </p:sp>
      </p:grpSp>
      <p:grpSp>
        <p:nvGrpSpPr>
          <p:cNvPr id="4" name="Group 155"/>
          <p:cNvGrpSpPr>
            <a:grpSpLocks/>
          </p:cNvGrpSpPr>
          <p:nvPr/>
        </p:nvGrpSpPr>
        <p:grpSpPr bwMode="auto">
          <a:xfrm>
            <a:off x="5761038" y="2955925"/>
            <a:ext cx="981075" cy="431800"/>
            <a:chOff x="3629" y="1862"/>
            <a:chExt cx="618" cy="272"/>
          </a:xfrm>
        </p:grpSpPr>
        <p:sp>
          <p:nvSpPr>
            <p:cNvPr id="446664" name="Rectangle 126"/>
            <p:cNvSpPr>
              <a:spLocks noChangeArrowheads="1"/>
            </p:cNvSpPr>
            <p:nvPr/>
          </p:nvSpPr>
          <p:spPr bwMode="auto">
            <a:xfrm>
              <a:off x="3629" y="1865"/>
              <a:ext cx="618" cy="269"/>
            </a:xfrm>
            <a:prstGeom prst="rect">
              <a:avLst/>
            </a:prstGeom>
            <a:noFill/>
            <a:ln w="12700" algn="ctr">
              <a:noFill/>
              <a:miter lim="800000"/>
              <a:headEnd/>
              <a:tailEnd type="none" w="lg" len="lg"/>
            </a:ln>
          </p:spPr>
          <p:txBody>
            <a:bodyPr wrap="none" lIns="90000" tIns="46800" rIns="90000" bIns="46800">
              <a:spAutoFit/>
            </a:bodyPr>
            <a:lstStyle/>
            <a:p>
              <a:pPr>
                <a:lnSpc>
                  <a:spcPct val="110000"/>
                </a:lnSpc>
              </a:pPr>
              <a:r>
                <a:rPr lang="en-ZA" sz="2000" b="1">
                  <a:solidFill>
                    <a:srgbClr val="000066"/>
                  </a:solidFill>
                  <a:latin typeface="Times New Roman" pitchFamily="18" charset="0"/>
                </a:rPr>
                <a:t>½</a:t>
              </a:r>
              <a:r>
                <a:rPr lang="en-ZA" sz="2000" b="1" i="1">
                  <a:solidFill>
                    <a:srgbClr val="000066"/>
                  </a:solidFill>
                  <a:latin typeface="Times New Roman" pitchFamily="18" charset="0"/>
                </a:rPr>
                <a:t>b</a:t>
              </a:r>
              <a:r>
                <a:rPr lang="en-ZA" sz="2000" b="1" i="1" baseline="30000">
                  <a:solidFill>
                    <a:srgbClr val="000066"/>
                  </a:solidFill>
                  <a:latin typeface="Times New Roman" pitchFamily="18" charset="0"/>
                </a:rPr>
                <a:t> </a:t>
              </a:r>
              <a:r>
                <a:rPr lang="en-ZA" sz="2000" b="1">
                  <a:solidFill>
                    <a:srgbClr val="000066"/>
                  </a:solidFill>
                  <a:latin typeface="Times New Roman" pitchFamily="18" charset="0"/>
                </a:rPr>
                <a:t>sin</a:t>
              </a:r>
              <a:r>
                <a:rPr lang="en-ZA" sz="2000" b="1" i="1">
                  <a:solidFill>
                    <a:srgbClr val="000066"/>
                  </a:solidFill>
                  <a:latin typeface="Times New Roman" pitchFamily="18" charset="0"/>
                  <a:sym typeface="Symbol" pitchFamily="18" charset="2"/>
                </a:rPr>
                <a:t></a:t>
              </a:r>
            </a:p>
          </p:txBody>
        </p:sp>
        <p:sp>
          <p:nvSpPr>
            <p:cNvPr id="446665" name="Line 128"/>
            <p:cNvSpPr>
              <a:spLocks noChangeShapeType="1"/>
            </p:cNvSpPr>
            <p:nvPr/>
          </p:nvSpPr>
          <p:spPr bwMode="auto">
            <a:xfrm flipH="1" flipV="1">
              <a:off x="3704" y="1862"/>
              <a:ext cx="487" cy="0"/>
            </a:xfrm>
            <a:prstGeom prst="line">
              <a:avLst/>
            </a:prstGeom>
            <a:noFill/>
            <a:ln w="9525">
              <a:solidFill>
                <a:srgbClr val="000000"/>
              </a:solidFill>
              <a:round/>
              <a:headEnd type="arrow" w="lg" len="lg"/>
              <a:tailEnd type="arrow" w="lg" len="lg"/>
            </a:ln>
          </p:spPr>
          <p:txBody>
            <a:bodyPr/>
            <a:lstStyle/>
            <a:p>
              <a:endParaRPr lang="en-US"/>
            </a:p>
          </p:txBody>
        </p:sp>
      </p:grpSp>
      <p:sp>
        <p:nvSpPr>
          <p:cNvPr id="446596" name="Arc 132"/>
          <p:cNvSpPr>
            <a:spLocks/>
          </p:cNvSpPr>
          <p:nvPr/>
        </p:nvSpPr>
        <p:spPr bwMode="auto">
          <a:xfrm>
            <a:off x="6500813" y="2436813"/>
            <a:ext cx="612775" cy="341312"/>
          </a:xfrm>
          <a:custGeom>
            <a:avLst/>
            <a:gdLst>
              <a:gd name="T0" fmla="*/ 2147483647 w 21600"/>
              <a:gd name="T1" fmla="*/ 0 h 13519"/>
              <a:gd name="T2" fmla="*/ 2147483647 w 21600"/>
              <a:gd name="T3" fmla="*/ 2147483647 h 13519"/>
              <a:gd name="T4" fmla="*/ 0 w 21600"/>
              <a:gd name="T5" fmla="*/ 2147483647 h 13519"/>
              <a:gd name="T6" fmla="*/ 0 60000 65536"/>
              <a:gd name="T7" fmla="*/ 0 60000 65536"/>
              <a:gd name="T8" fmla="*/ 0 60000 65536"/>
              <a:gd name="T9" fmla="*/ 0 w 21600"/>
              <a:gd name="T10" fmla="*/ 0 h 13519"/>
              <a:gd name="T11" fmla="*/ 21600 w 21600"/>
              <a:gd name="T12" fmla="*/ 13519 h 13519"/>
            </a:gdLst>
            <a:ahLst/>
            <a:cxnLst>
              <a:cxn ang="T6">
                <a:pos x="T0" y="T1"/>
              </a:cxn>
              <a:cxn ang="T7">
                <a:pos x="T2" y="T3"/>
              </a:cxn>
              <a:cxn ang="T8">
                <a:pos x="T4" y="T5"/>
              </a:cxn>
            </a:cxnLst>
            <a:rect l="T9" t="T10" r="T11" b="T12"/>
            <a:pathLst>
              <a:path w="21600" h="13519" fill="none" extrusionOk="0">
                <a:moveTo>
                  <a:pt x="16846" y="-1"/>
                </a:moveTo>
                <a:cubicBezTo>
                  <a:pt x="19923" y="3833"/>
                  <a:pt x="21600" y="8602"/>
                  <a:pt x="21600" y="13519"/>
                </a:cubicBezTo>
              </a:path>
              <a:path w="21600" h="13519" stroke="0" extrusionOk="0">
                <a:moveTo>
                  <a:pt x="16846" y="-1"/>
                </a:moveTo>
                <a:cubicBezTo>
                  <a:pt x="19923" y="3833"/>
                  <a:pt x="21600" y="8602"/>
                  <a:pt x="21600" y="13519"/>
                </a:cubicBezTo>
                <a:lnTo>
                  <a:pt x="0" y="13519"/>
                </a:lnTo>
                <a:close/>
              </a:path>
            </a:pathLst>
          </a:custGeom>
          <a:noFill/>
          <a:ln w="15875">
            <a:solidFill>
              <a:srgbClr val="808080"/>
            </a:solidFill>
            <a:round/>
            <a:headEnd type="arrow" w="med" len="med"/>
            <a:tailEnd type="none" w="lg" len="lg"/>
          </a:ln>
        </p:spPr>
        <p:txBody>
          <a:bodyPr wrap="none" lIns="90000" tIns="46800" rIns="90000" bIns="46800" anchor="ctr"/>
          <a:lstStyle/>
          <a:p>
            <a:endParaRPr lang="en-US"/>
          </a:p>
        </p:txBody>
      </p:sp>
      <p:sp>
        <p:nvSpPr>
          <p:cNvPr id="446602" name="Rectangle 138"/>
          <p:cNvSpPr>
            <a:spLocks noChangeArrowheads="1"/>
          </p:cNvSpPr>
          <p:nvPr/>
        </p:nvSpPr>
        <p:spPr bwMode="auto">
          <a:xfrm>
            <a:off x="179388" y="5683250"/>
            <a:ext cx="900112" cy="493713"/>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I.e.</a:t>
            </a:r>
          </a:p>
        </p:txBody>
      </p:sp>
      <p:graphicFrame>
        <p:nvGraphicFramePr>
          <p:cNvPr id="446603" name="Object 139"/>
          <p:cNvGraphicFramePr>
            <a:graphicFrameLocks noChangeAspect="1"/>
          </p:cNvGraphicFramePr>
          <p:nvPr/>
        </p:nvGraphicFramePr>
        <p:xfrm>
          <a:off x="1341438" y="5716588"/>
          <a:ext cx="1195387" cy="404812"/>
        </p:xfrm>
        <a:graphic>
          <a:graphicData uri="http://schemas.openxmlformats.org/presentationml/2006/ole">
            <mc:AlternateContent xmlns:mc="http://schemas.openxmlformats.org/markup-compatibility/2006">
              <mc:Choice xmlns:v="urn:schemas-microsoft-com:vml" Requires="v">
                <p:oleObj spid="_x0000_s446808" name="Equation" r:id="rId17" imgW="1193760" imgH="406080" progId="Equation.DSMT4">
                  <p:embed/>
                </p:oleObj>
              </mc:Choice>
              <mc:Fallback>
                <p:oleObj name="Equation" r:id="rId17" imgW="1193760" imgH="406080" progId="Equation.DSMT4">
                  <p:embed/>
                  <p:pic>
                    <p:nvPicPr>
                      <p:cNvPr id="0" name="Picture 13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341438" y="5716588"/>
                        <a:ext cx="1195387" cy="404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6604" name="Rectangle 140"/>
          <p:cNvSpPr>
            <a:spLocks noChangeArrowheads="1"/>
          </p:cNvSpPr>
          <p:nvPr/>
        </p:nvSpPr>
        <p:spPr bwMode="auto">
          <a:xfrm>
            <a:off x="5634038" y="2212975"/>
            <a:ext cx="604837" cy="393700"/>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sz="1800" b="1" i="1">
                <a:solidFill>
                  <a:srgbClr val="000066"/>
                </a:solidFill>
                <a:latin typeface="Times New Roman" pitchFamily="18" charset="0"/>
                <a:sym typeface="Symbol" pitchFamily="18" charset="2"/>
              </a:rPr>
              <a:t></a:t>
            </a:r>
          </a:p>
        </p:txBody>
      </p:sp>
      <p:sp>
        <p:nvSpPr>
          <p:cNvPr id="446605" name="Arc 141"/>
          <p:cNvSpPr>
            <a:spLocks/>
          </p:cNvSpPr>
          <p:nvPr/>
        </p:nvSpPr>
        <p:spPr bwMode="auto">
          <a:xfrm rot="5400000">
            <a:off x="5741194" y="2113756"/>
            <a:ext cx="612775" cy="341313"/>
          </a:xfrm>
          <a:custGeom>
            <a:avLst/>
            <a:gdLst>
              <a:gd name="T0" fmla="*/ 2147483647 w 21600"/>
              <a:gd name="T1" fmla="*/ 0 h 13519"/>
              <a:gd name="T2" fmla="*/ 2147483647 w 21600"/>
              <a:gd name="T3" fmla="*/ 2147483647 h 13519"/>
              <a:gd name="T4" fmla="*/ 0 w 21600"/>
              <a:gd name="T5" fmla="*/ 2147483647 h 13519"/>
              <a:gd name="T6" fmla="*/ 0 60000 65536"/>
              <a:gd name="T7" fmla="*/ 0 60000 65536"/>
              <a:gd name="T8" fmla="*/ 0 60000 65536"/>
              <a:gd name="T9" fmla="*/ 0 w 21600"/>
              <a:gd name="T10" fmla="*/ 0 h 13519"/>
              <a:gd name="T11" fmla="*/ 21600 w 21600"/>
              <a:gd name="T12" fmla="*/ 13519 h 13519"/>
            </a:gdLst>
            <a:ahLst/>
            <a:cxnLst>
              <a:cxn ang="T6">
                <a:pos x="T0" y="T1"/>
              </a:cxn>
              <a:cxn ang="T7">
                <a:pos x="T2" y="T3"/>
              </a:cxn>
              <a:cxn ang="T8">
                <a:pos x="T4" y="T5"/>
              </a:cxn>
            </a:cxnLst>
            <a:rect l="T9" t="T10" r="T11" b="T12"/>
            <a:pathLst>
              <a:path w="21600" h="13519" fill="none" extrusionOk="0">
                <a:moveTo>
                  <a:pt x="16846" y="-1"/>
                </a:moveTo>
                <a:cubicBezTo>
                  <a:pt x="19923" y="3833"/>
                  <a:pt x="21600" y="8602"/>
                  <a:pt x="21600" y="13519"/>
                </a:cubicBezTo>
              </a:path>
              <a:path w="21600" h="13519" stroke="0" extrusionOk="0">
                <a:moveTo>
                  <a:pt x="16846" y="-1"/>
                </a:moveTo>
                <a:cubicBezTo>
                  <a:pt x="19923" y="3833"/>
                  <a:pt x="21600" y="8602"/>
                  <a:pt x="21600" y="13519"/>
                </a:cubicBezTo>
                <a:lnTo>
                  <a:pt x="0" y="13519"/>
                </a:lnTo>
                <a:close/>
              </a:path>
            </a:pathLst>
          </a:custGeom>
          <a:noFill/>
          <a:ln w="15875">
            <a:solidFill>
              <a:srgbClr val="808080"/>
            </a:solidFill>
            <a:round/>
            <a:headEnd type="arrow" w="med" len="med"/>
            <a:tailEnd type="none" w="lg" len="lg"/>
          </a:ln>
        </p:spPr>
        <p:txBody>
          <a:bodyPr wrap="none" lIns="90000" tIns="46800" rIns="90000" bIns="46800" anchor="ctr"/>
          <a:lstStyle/>
          <a:p>
            <a:endParaRPr lang="en-US"/>
          </a:p>
        </p:txBody>
      </p:sp>
      <p:graphicFrame>
        <p:nvGraphicFramePr>
          <p:cNvPr id="446606" name="Object 142"/>
          <p:cNvGraphicFramePr>
            <a:graphicFrameLocks noChangeAspect="1"/>
          </p:cNvGraphicFramePr>
          <p:nvPr/>
        </p:nvGraphicFramePr>
        <p:xfrm>
          <a:off x="7540625" y="3903663"/>
          <a:ext cx="393700" cy="292100"/>
        </p:xfrm>
        <a:graphic>
          <a:graphicData uri="http://schemas.openxmlformats.org/presentationml/2006/ole">
            <mc:AlternateContent xmlns:mc="http://schemas.openxmlformats.org/markup-compatibility/2006">
              <mc:Choice xmlns:v="urn:schemas-microsoft-com:vml" Requires="v">
                <p:oleObj spid="_x0000_s446809" name="Equation" r:id="rId19" imgW="393480" imgH="291960" progId="Equation.DSMT4">
                  <p:embed/>
                </p:oleObj>
              </mc:Choice>
              <mc:Fallback>
                <p:oleObj name="Equation" r:id="rId19" imgW="393480" imgH="291960" progId="Equation.DSMT4">
                  <p:embed/>
                  <p:pic>
                    <p:nvPicPr>
                      <p:cNvPr id="0" name="Picture 14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540625" y="3903663"/>
                        <a:ext cx="3937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6607" name="Rectangle 143"/>
          <p:cNvSpPr>
            <a:spLocks noChangeArrowheads="1"/>
          </p:cNvSpPr>
          <p:nvPr/>
        </p:nvSpPr>
        <p:spPr bwMode="auto">
          <a:xfrm>
            <a:off x="4222750" y="5649913"/>
            <a:ext cx="4692650" cy="530225"/>
          </a:xfrm>
          <a:prstGeom prst="rect">
            <a:avLst/>
          </a:prstGeom>
          <a:noFill/>
          <a:ln w="9525">
            <a:noFill/>
            <a:miter lim="800000"/>
            <a:headEnd/>
            <a:tailEnd/>
          </a:ln>
        </p:spPr>
        <p:txBody>
          <a:bodyPr lIns="90000" tIns="46800" rIns="90000" bIns="46800">
            <a:spAutoFit/>
          </a:bodyPr>
          <a:lstStyle/>
          <a:p>
            <a:pPr marL="179388" lvl="1">
              <a:lnSpc>
                <a:spcPct val="120000"/>
              </a:lnSpc>
              <a:buFont typeface="Arial" charset="0"/>
              <a:buNone/>
            </a:pPr>
            <a:r>
              <a:rPr lang="en-ZA">
                <a:solidFill>
                  <a:srgbClr val="000066"/>
                </a:solidFill>
              </a:rPr>
              <a:t>(Cf. electric dipole:                  )</a:t>
            </a:r>
            <a:r>
              <a:rPr lang="en-ZA" b="1">
                <a:solidFill>
                  <a:srgbClr val="000066"/>
                </a:solidFill>
              </a:rPr>
              <a:t> </a:t>
            </a:r>
            <a:endParaRPr lang="en-ZA" b="1">
              <a:solidFill>
                <a:srgbClr val="000066"/>
              </a:solidFill>
              <a:sym typeface="Symbol" pitchFamily="18" charset="2"/>
            </a:endParaRPr>
          </a:p>
        </p:txBody>
      </p:sp>
      <p:graphicFrame>
        <p:nvGraphicFramePr>
          <p:cNvPr id="446608" name="Object 144"/>
          <p:cNvGraphicFramePr>
            <a:graphicFrameLocks noChangeAspect="1"/>
          </p:cNvGraphicFramePr>
          <p:nvPr/>
        </p:nvGraphicFramePr>
        <p:xfrm>
          <a:off x="7432675" y="5700713"/>
          <a:ext cx="1220788" cy="417512"/>
        </p:xfrm>
        <a:graphic>
          <a:graphicData uri="http://schemas.openxmlformats.org/presentationml/2006/ole">
            <mc:AlternateContent xmlns:mc="http://schemas.openxmlformats.org/markup-compatibility/2006">
              <mc:Choice xmlns:v="urn:schemas-microsoft-com:vml" Requires="v">
                <p:oleObj spid="_x0000_s446810" name="Equation" r:id="rId20" imgW="1218960" imgH="419040" progId="Equation.DSMT4">
                  <p:embed/>
                </p:oleObj>
              </mc:Choice>
              <mc:Fallback>
                <p:oleObj name="Equation" r:id="rId20" imgW="1218960" imgH="419040" progId="Equation.DSMT4">
                  <p:embed/>
                  <p:pic>
                    <p:nvPicPr>
                      <p:cNvPr id="0" name="Picture 144"/>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7432675" y="5700713"/>
                        <a:ext cx="1220788" cy="417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6609" name="Rectangle 145"/>
          <p:cNvSpPr>
            <a:spLocks noChangeArrowheads="1"/>
          </p:cNvSpPr>
          <p:nvPr/>
        </p:nvSpPr>
        <p:spPr bwMode="auto">
          <a:xfrm>
            <a:off x="365125" y="4873625"/>
            <a:ext cx="3105150" cy="493713"/>
          </a:xfrm>
          <a:prstGeom prst="rect">
            <a:avLst/>
          </a:prstGeom>
          <a:noFill/>
          <a:ln w="12700" algn="ctr">
            <a:noFill/>
            <a:miter lim="800000"/>
            <a:headEnd/>
            <a:tailEnd type="none" w="lg" len="lg"/>
          </a:ln>
        </p:spPr>
        <p:txBody>
          <a:bodyPr wrap="none" lIns="90000" tIns="46800" rIns="90000" bIns="46800">
            <a:spAutoFit/>
          </a:bodyPr>
          <a:lstStyle/>
          <a:p>
            <a:pPr>
              <a:lnSpc>
                <a:spcPct val="110000"/>
              </a:lnSpc>
            </a:pPr>
            <a:r>
              <a:rPr lang="en-ZA">
                <a:solidFill>
                  <a:srgbClr val="000066"/>
                </a:solidFill>
              </a:rPr>
              <a:t>so the net torque is:</a:t>
            </a:r>
          </a:p>
        </p:txBody>
      </p:sp>
      <p:sp>
        <p:nvSpPr>
          <p:cNvPr id="446611" name="Rectangle 147"/>
          <p:cNvSpPr>
            <a:spLocks noChangeArrowheads="1"/>
          </p:cNvSpPr>
          <p:nvPr/>
        </p:nvSpPr>
        <p:spPr bwMode="auto">
          <a:xfrm>
            <a:off x="1206500" y="5667375"/>
            <a:ext cx="1449388" cy="552450"/>
          </a:xfrm>
          <a:prstGeom prst="rect">
            <a:avLst/>
          </a:prstGeom>
          <a:noFill/>
          <a:ln w="25400" algn="ctr">
            <a:solidFill>
              <a:srgbClr val="FF0000"/>
            </a:solidFill>
            <a:miter lim="800000"/>
            <a:headEnd/>
            <a:tailEnd/>
          </a:ln>
        </p:spPr>
        <p:txBody>
          <a:bodyPr wrap="none" lIns="90000" tIns="46800" rIns="90000" bIns="46800" anchor="ctr"/>
          <a:lstStyle/>
          <a:p>
            <a:pPr>
              <a:lnSpc>
                <a:spcPct val="110000"/>
              </a:lnSpc>
            </a:pPr>
            <a:endParaRPr lang="en-GB"/>
          </a:p>
        </p:txBody>
      </p:sp>
      <p:sp>
        <p:nvSpPr>
          <p:cNvPr id="446538" name="Line 74"/>
          <p:cNvSpPr>
            <a:spLocks noChangeShapeType="1"/>
          </p:cNvSpPr>
          <p:nvPr/>
        </p:nvSpPr>
        <p:spPr bwMode="auto">
          <a:xfrm flipV="1">
            <a:off x="2495550" y="1638300"/>
            <a:ext cx="0" cy="647700"/>
          </a:xfrm>
          <a:prstGeom prst="line">
            <a:avLst/>
          </a:prstGeom>
          <a:noFill/>
          <a:ln w="44450">
            <a:solidFill>
              <a:srgbClr val="FF0000"/>
            </a:solidFill>
            <a:round/>
            <a:headEnd/>
            <a:tailEnd type="stealth" w="lg" len="lg"/>
          </a:ln>
        </p:spPr>
        <p:txBody>
          <a:bodyPr lIns="90000" tIns="46800" rIns="90000" bIns="46800"/>
          <a:lstStyle/>
          <a:p>
            <a:endParaRPr lang="en-US"/>
          </a:p>
        </p:txBody>
      </p:sp>
      <p:sp>
        <p:nvSpPr>
          <p:cNvPr id="446661" name="Text Box 148"/>
          <p:cNvSpPr txBox="1">
            <a:spLocks noChangeArrowheads="1"/>
          </p:cNvSpPr>
          <p:nvPr/>
        </p:nvSpPr>
        <p:spPr bwMode="auto">
          <a:xfrm>
            <a:off x="7524750" y="3246438"/>
            <a:ext cx="244475" cy="369887"/>
          </a:xfrm>
          <a:prstGeom prst="rect">
            <a:avLst/>
          </a:prstGeom>
          <a:noFill/>
          <a:ln w="9525">
            <a:noFill/>
            <a:miter lim="800000"/>
            <a:headEnd/>
            <a:tailEnd/>
          </a:ln>
        </p:spPr>
        <p:txBody>
          <a:bodyPr lIns="0" tIns="0" rIns="0" bIns="0"/>
          <a:lstStyle/>
          <a:p>
            <a:pPr algn="ctr">
              <a:lnSpc>
                <a:spcPct val="110000"/>
              </a:lnSpc>
            </a:pPr>
            <a:r>
              <a:rPr lang="en-ZA" sz="2000" b="1" i="1">
                <a:solidFill>
                  <a:srgbClr val="000066"/>
                </a:solidFill>
                <a:latin typeface="Times New Roman" pitchFamily="18" charset="0"/>
              </a:rPr>
              <a:t>I</a:t>
            </a:r>
          </a:p>
        </p:txBody>
      </p:sp>
      <p:sp>
        <p:nvSpPr>
          <p:cNvPr id="446662" name="Text Box 149"/>
          <p:cNvSpPr txBox="1">
            <a:spLocks noChangeArrowheads="1"/>
          </p:cNvSpPr>
          <p:nvPr/>
        </p:nvSpPr>
        <p:spPr bwMode="auto">
          <a:xfrm>
            <a:off x="5510213" y="2016125"/>
            <a:ext cx="244475" cy="369888"/>
          </a:xfrm>
          <a:prstGeom prst="rect">
            <a:avLst/>
          </a:prstGeom>
          <a:noFill/>
          <a:ln w="9525">
            <a:noFill/>
            <a:miter lim="800000"/>
            <a:headEnd/>
            <a:tailEnd/>
          </a:ln>
        </p:spPr>
        <p:txBody>
          <a:bodyPr lIns="0" tIns="0" rIns="0" bIns="0"/>
          <a:lstStyle/>
          <a:p>
            <a:pPr algn="ctr">
              <a:lnSpc>
                <a:spcPct val="110000"/>
              </a:lnSpc>
            </a:pPr>
            <a:r>
              <a:rPr lang="en-ZA" sz="2000" b="1" i="1">
                <a:solidFill>
                  <a:srgbClr val="000066"/>
                </a:solidFill>
                <a:latin typeface="Times New Roman" pitchFamily="18" charset="0"/>
              </a:rPr>
              <a:t>I</a:t>
            </a:r>
          </a:p>
        </p:txBody>
      </p:sp>
      <p:graphicFrame>
        <p:nvGraphicFramePr>
          <p:cNvPr id="446616" name="Object 152"/>
          <p:cNvGraphicFramePr>
            <a:graphicFrameLocks noChangeAspect="1"/>
          </p:cNvGraphicFramePr>
          <p:nvPr/>
        </p:nvGraphicFramePr>
        <p:xfrm>
          <a:off x="5697538" y="4973638"/>
          <a:ext cx="1665287" cy="341312"/>
        </p:xfrm>
        <a:graphic>
          <a:graphicData uri="http://schemas.openxmlformats.org/presentationml/2006/ole">
            <mc:AlternateContent xmlns:mc="http://schemas.openxmlformats.org/markup-compatibility/2006">
              <mc:Choice xmlns:v="urn:schemas-microsoft-com:vml" Requires="v">
                <p:oleObj spid="_x0000_s446811" name="Equation" r:id="rId22" imgW="1663560" imgH="342720" progId="Equation.DSMT4">
                  <p:embed/>
                </p:oleObj>
              </mc:Choice>
              <mc:Fallback>
                <p:oleObj name="Equation" r:id="rId22" imgW="1663560" imgH="342720" progId="Equation.DSMT4">
                  <p:embed/>
                  <p:pic>
                    <p:nvPicPr>
                      <p:cNvPr id="0" name="Picture 152"/>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5697538" y="4973638"/>
                        <a:ext cx="1665287" cy="341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6617" name="Object 153"/>
          <p:cNvGraphicFramePr>
            <a:graphicFrameLocks noChangeAspect="1"/>
          </p:cNvGraphicFramePr>
          <p:nvPr/>
        </p:nvGraphicFramePr>
        <p:xfrm>
          <a:off x="7402513" y="4979988"/>
          <a:ext cx="1322387" cy="328612"/>
        </p:xfrm>
        <a:graphic>
          <a:graphicData uri="http://schemas.openxmlformats.org/presentationml/2006/ole">
            <mc:AlternateContent xmlns:mc="http://schemas.openxmlformats.org/markup-compatibility/2006">
              <mc:Choice xmlns:v="urn:schemas-microsoft-com:vml" Requires="v">
                <p:oleObj spid="_x0000_s446812" name="Equation" r:id="rId24" imgW="1320480" imgH="330120" progId="Equation.DSMT4">
                  <p:embed/>
                </p:oleObj>
              </mc:Choice>
              <mc:Fallback>
                <p:oleObj name="Equation" r:id="rId24" imgW="1320480" imgH="330120" progId="Equation.DSMT4">
                  <p:embed/>
                  <p:pic>
                    <p:nvPicPr>
                      <p:cNvPr id="0" name="Picture 15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7402513" y="4979988"/>
                        <a:ext cx="1322387" cy="328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6621" name="Line 157"/>
          <p:cNvSpPr>
            <a:spLocks noChangeShapeType="1"/>
          </p:cNvSpPr>
          <p:nvPr/>
        </p:nvSpPr>
        <p:spPr bwMode="auto">
          <a:xfrm flipV="1">
            <a:off x="6569075" y="2203450"/>
            <a:ext cx="590550" cy="676275"/>
          </a:xfrm>
          <a:prstGeom prst="line">
            <a:avLst/>
          </a:prstGeom>
          <a:noFill/>
          <a:ln w="12700">
            <a:solidFill>
              <a:schemeClr val="tx1"/>
            </a:solidFill>
            <a:round/>
            <a:headEnd/>
            <a:tailEnd type="none" w="lg" len="lg"/>
          </a:ln>
        </p:spPr>
        <p:txBody>
          <a:bodyPr lIns="90000" tIns="46800" rIns="90000" bIns="46800"/>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46538"/>
                                        </p:tgtEl>
                                        <p:attrNameLst>
                                          <p:attrName>style.visibility</p:attrName>
                                        </p:attrNameLst>
                                      </p:cBhvr>
                                      <p:to>
                                        <p:strVal val="visible"/>
                                      </p:to>
                                    </p:set>
                                    <p:animEffect transition="in" filter="wipe(down)">
                                      <p:cBhvr>
                                        <p:cTn id="7" dur="1000"/>
                                        <p:tgtEl>
                                          <p:spTgt spid="446538"/>
                                        </p:tgtEl>
                                      </p:cBhvr>
                                    </p:animEffect>
                                  </p:childTnLst>
                                </p:cTn>
                              </p:par>
                              <p:par>
                                <p:cTn id="8" presetID="10" presetClass="entr" presetSubtype="0" fill="hold" nodeType="withEffect">
                                  <p:stCondLst>
                                    <p:cond delay="500"/>
                                  </p:stCondLst>
                                  <p:childTnLst>
                                    <p:set>
                                      <p:cBhvr>
                                        <p:cTn id="9" dur="1" fill="hold">
                                          <p:stCondLst>
                                            <p:cond delay="0"/>
                                          </p:stCondLst>
                                        </p:cTn>
                                        <p:tgtEl>
                                          <p:spTgt spid="446579"/>
                                        </p:tgtEl>
                                        <p:attrNameLst>
                                          <p:attrName>style.visibility</p:attrName>
                                        </p:attrNameLst>
                                      </p:cBhvr>
                                      <p:to>
                                        <p:strVal val="visible"/>
                                      </p:to>
                                    </p:set>
                                    <p:animEffect transition="in" filter="fade">
                                      <p:cBhvr>
                                        <p:cTn id="10" dur="500"/>
                                        <p:tgtEl>
                                          <p:spTgt spid="446579"/>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446539"/>
                                        </p:tgtEl>
                                        <p:attrNameLst>
                                          <p:attrName>style.visibility</p:attrName>
                                        </p:attrNameLst>
                                      </p:cBhvr>
                                      <p:to>
                                        <p:strVal val="visible"/>
                                      </p:to>
                                    </p:set>
                                    <p:animEffect transition="in" filter="wipe(up)">
                                      <p:cBhvr>
                                        <p:cTn id="13" dur="1000"/>
                                        <p:tgtEl>
                                          <p:spTgt spid="446539"/>
                                        </p:tgtEl>
                                      </p:cBhvr>
                                    </p:animEffect>
                                  </p:childTnLst>
                                </p:cTn>
                              </p:par>
                              <p:par>
                                <p:cTn id="14" presetID="10" presetClass="entr" presetSubtype="0" fill="hold" nodeType="withEffect">
                                  <p:stCondLst>
                                    <p:cond delay="500"/>
                                  </p:stCondLst>
                                  <p:childTnLst>
                                    <p:set>
                                      <p:cBhvr>
                                        <p:cTn id="15" dur="1" fill="hold">
                                          <p:stCondLst>
                                            <p:cond delay="0"/>
                                          </p:stCondLst>
                                        </p:cTn>
                                        <p:tgtEl>
                                          <p:spTgt spid="446543"/>
                                        </p:tgtEl>
                                        <p:attrNameLst>
                                          <p:attrName>style.visibility</p:attrName>
                                        </p:attrNameLst>
                                      </p:cBhvr>
                                      <p:to>
                                        <p:strVal val="visible"/>
                                      </p:to>
                                    </p:set>
                                    <p:animEffect transition="in" filter="fade">
                                      <p:cBhvr>
                                        <p:cTn id="16" dur="500"/>
                                        <p:tgtEl>
                                          <p:spTgt spid="446543"/>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446576"/>
                                        </p:tgtEl>
                                        <p:attrNameLst>
                                          <p:attrName>style.visibility</p:attrName>
                                        </p:attrNameLst>
                                      </p:cBhvr>
                                      <p:to>
                                        <p:strVal val="visible"/>
                                      </p:to>
                                    </p:set>
                                    <p:animEffect transition="in" filter="wipe(down)">
                                      <p:cBhvr>
                                        <p:cTn id="19" dur="1000"/>
                                        <p:tgtEl>
                                          <p:spTgt spid="446576"/>
                                        </p:tgtEl>
                                      </p:cBhvr>
                                    </p:animEffect>
                                  </p:childTnLst>
                                </p:cTn>
                              </p:par>
                              <p:par>
                                <p:cTn id="20" presetID="10" presetClass="entr" presetSubtype="0" fill="hold" nodeType="withEffect">
                                  <p:stCondLst>
                                    <p:cond delay="500"/>
                                  </p:stCondLst>
                                  <p:childTnLst>
                                    <p:set>
                                      <p:cBhvr>
                                        <p:cTn id="21" dur="1" fill="hold">
                                          <p:stCondLst>
                                            <p:cond delay="0"/>
                                          </p:stCondLst>
                                        </p:cTn>
                                        <p:tgtEl>
                                          <p:spTgt spid="446578"/>
                                        </p:tgtEl>
                                        <p:attrNameLst>
                                          <p:attrName>style.visibility</p:attrName>
                                        </p:attrNameLst>
                                      </p:cBhvr>
                                      <p:to>
                                        <p:strVal val="visible"/>
                                      </p:to>
                                    </p:set>
                                    <p:animEffect transition="in" filter="fade">
                                      <p:cBhvr>
                                        <p:cTn id="22" dur="500"/>
                                        <p:tgtEl>
                                          <p:spTgt spid="446578"/>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446577"/>
                                        </p:tgtEl>
                                        <p:attrNameLst>
                                          <p:attrName>style.visibility</p:attrName>
                                        </p:attrNameLst>
                                      </p:cBhvr>
                                      <p:to>
                                        <p:strVal val="visible"/>
                                      </p:to>
                                    </p:set>
                                    <p:animEffect transition="in" filter="wipe(up)">
                                      <p:cBhvr>
                                        <p:cTn id="25" dur="1000"/>
                                        <p:tgtEl>
                                          <p:spTgt spid="446577"/>
                                        </p:tgtEl>
                                      </p:cBhvr>
                                    </p:animEffect>
                                  </p:childTnLst>
                                </p:cTn>
                              </p:par>
                              <p:par>
                                <p:cTn id="26" presetID="10" presetClass="entr" presetSubtype="0" fill="hold" nodeType="withEffect">
                                  <p:stCondLst>
                                    <p:cond delay="500"/>
                                  </p:stCondLst>
                                  <p:childTnLst>
                                    <p:set>
                                      <p:cBhvr>
                                        <p:cTn id="27" dur="1" fill="hold">
                                          <p:stCondLst>
                                            <p:cond delay="0"/>
                                          </p:stCondLst>
                                        </p:cTn>
                                        <p:tgtEl>
                                          <p:spTgt spid="446606"/>
                                        </p:tgtEl>
                                        <p:attrNameLst>
                                          <p:attrName>style.visibility</p:attrName>
                                        </p:attrNameLst>
                                      </p:cBhvr>
                                      <p:to>
                                        <p:strVal val="visible"/>
                                      </p:to>
                                    </p:set>
                                    <p:animEffect transition="in" filter="fade">
                                      <p:cBhvr>
                                        <p:cTn id="28" dur="500"/>
                                        <p:tgtEl>
                                          <p:spTgt spid="446606"/>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4660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46615"/>
                                        </p:tgtEl>
                                        <p:attrNameLst>
                                          <p:attrName>style.visibility</p:attrName>
                                        </p:attrNameLst>
                                      </p:cBhvr>
                                      <p:to>
                                        <p:strVal val="visible"/>
                                      </p:to>
                                    </p:set>
                                  </p:childTnLst>
                                </p:cTn>
                              </p:par>
                              <p:par>
                                <p:cTn id="35" presetID="10" presetClass="entr" presetSubtype="0" fill="hold" nodeType="with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fade">
                                      <p:cBhvr>
                                        <p:cTn id="37" dur="1000"/>
                                        <p:tgtEl>
                                          <p:spTgt spid="3"/>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446621"/>
                                        </p:tgtEl>
                                        <p:attrNameLst>
                                          <p:attrName>style.visibility</p:attrName>
                                        </p:attrNameLst>
                                      </p:cBhvr>
                                      <p:to>
                                        <p:strVal val="visible"/>
                                      </p:to>
                                    </p:set>
                                    <p:animEffect transition="in" filter="fade">
                                      <p:cBhvr>
                                        <p:cTn id="40" dur="1000"/>
                                        <p:tgtEl>
                                          <p:spTgt spid="446621"/>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446596"/>
                                        </p:tgtEl>
                                        <p:attrNameLst>
                                          <p:attrName>style.visibility</p:attrName>
                                        </p:attrNameLst>
                                      </p:cBhvr>
                                      <p:to>
                                        <p:strVal val="visible"/>
                                      </p:to>
                                    </p:set>
                                    <p:animEffect transition="in" filter="wipe(down)">
                                      <p:cBhvr>
                                        <p:cTn id="43" dur="1000"/>
                                        <p:tgtEl>
                                          <p:spTgt spid="446596"/>
                                        </p:tgtEl>
                                      </p:cBhvr>
                                    </p:animEffect>
                                  </p:childTnLst>
                                </p:cTn>
                              </p:par>
                              <p:par>
                                <p:cTn id="44" presetID="10" presetClass="entr" presetSubtype="0" fill="hold" grpId="0" nodeType="withEffect">
                                  <p:stCondLst>
                                    <p:cond delay="500"/>
                                  </p:stCondLst>
                                  <p:childTnLst>
                                    <p:set>
                                      <p:cBhvr>
                                        <p:cTn id="45" dur="1" fill="hold">
                                          <p:stCondLst>
                                            <p:cond delay="0"/>
                                          </p:stCondLst>
                                        </p:cTn>
                                        <p:tgtEl>
                                          <p:spTgt spid="446595"/>
                                        </p:tgtEl>
                                        <p:attrNameLst>
                                          <p:attrName>style.visibility</p:attrName>
                                        </p:attrNameLst>
                                      </p:cBhvr>
                                      <p:to>
                                        <p:strVal val="visible"/>
                                      </p:to>
                                    </p:set>
                                    <p:animEffect transition="in" filter="fade">
                                      <p:cBhvr>
                                        <p:cTn id="46" dur="500"/>
                                        <p:tgtEl>
                                          <p:spTgt spid="446595"/>
                                        </p:tgtEl>
                                      </p:cBhvr>
                                    </p:animEffect>
                                  </p:childTnLst>
                                </p:cTn>
                              </p:par>
                              <p:par>
                                <p:cTn id="47" presetID="10" presetClass="entr" presetSubtype="0" fill="hold" nodeType="withEffect">
                                  <p:stCondLst>
                                    <p:cond delay="0"/>
                                  </p:stCondLst>
                                  <p:childTnLst>
                                    <p:set>
                                      <p:cBhvr>
                                        <p:cTn id="48" dur="1" fill="hold">
                                          <p:stCondLst>
                                            <p:cond delay="0"/>
                                          </p:stCondLst>
                                        </p:cTn>
                                        <p:tgtEl>
                                          <p:spTgt spid="2"/>
                                        </p:tgtEl>
                                        <p:attrNameLst>
                                          <p:attrName>style.visibility</p:attrName>
                                        </p:attrNameLst>
                                      </p:cBhvr>
                                      <p:to>
                                        <p:strVal val="visible"/>
                                      </p:to>
                                    </p:set>
                                    <p:animEffect transition="in" filter="fade">
                                      <p:cBhvr>
                                        <p:cTn id="49" dur="1000"/>
                                        <p:tgtEl>
                                          <p:spTgt spid="2"/>
                                        </p:tgtEl>
                                      </p:cBhvr>
                                    </p:animEffect>
                                  </p:childTnLst>
                                </p:cTn>
                              </p:par>
                              <p:par>
                                <p:cTn id="50" presetID="22" presetClass="entr" presetSubtype="4" fill="hold" grpId="0" nodeType="withEffect">
                                  <p:stCondLst>
                                    <p:cond delay="500"/>
                                  </p:stCondLst>
                                  <p:childTnLst>
                                    <p:set>
                                      <p:cBhvr>
                                        <p:cTn id="51" dur="1" fill="hold">
                                          <p:stCondLst>
                                            <p:cond delay="0"/>
                                          </p:stCondLst>
                                        </p:cTn>
                                        <p:tgtEl>
                                          <p:spTgt spid="446605"/>
                                        </p:tgtEl>
                                        <p:attrNameLst>
                                          <p:attrName>style.visibility</p:attrName>
                                        </p:attrNameLst>
                                      </p:cBhvr>
                                      <p:to>
                                        <p:strVal val="visible"/>
                                      </p:to>
                                    </p:set>
                                    <p:animEffect transition="in" filter="wipe(down)">
                                      <p:cBhvr>
                                        <p:cTn id="52" dur="1000"/>
                                        <p:tgtEl>
                                          <p:spTgt spid="446605"/>
                                        </p:tgtEl>
                                      </p:cBhvr>
                                    </p:animEffect>
                                  </p:childTnLst>
                                </p:cTn>
                              </p:par>
                              <p:par>
                                <p:cTn id="53" presetID="10" presetClass="entr" presetSubtype="0" fill="hold" grpId="0" nodeType="withEffect">
                                  <p:stCondLst>
                                    <p:cond delay="1000"/>
                                  </p:stCondLst>
                                  <p:childTnLst>
                                    <p:set>
                                      <p:cBhvr>
                                        <p:cTn id="54" dur="1" fill="hold">
                                          <p:stCondLst>
                                            <p:cond delay="0"/>
                                          </p:stCondLst>
                                        </p:cTn>
                                        <p:tgtEl>
                                          <p:spTgt spid="446604"/>
                                        </p:tgtEl>
                                        <p:attrNameLst>
                                          <p:attrName>style.visibility</p:attrName>
                                        </p:attrNameLst>
                                      </p:cBhvr>
                                      <p:to>
                                        <p:strVal val="visible"/>
                                      </p:to>
                                    </p:set>
                                    <p:animEffect transition="in" filter="fade">
                                      <p:cBhvr>
                                        <p:cTn id="55" dur="500"/>
                                        <p:tgtEl>
                                          <p:spTgt spid="446604"/>
                                        </p:tgtEl>
                                      </p:cBhvr>
                                    </p:animEffect>
                                  </p:childTnLst>
                                </p:cTn>
                              </p:par>
                              <p:par>
                                <p:cTn id="56" presetID="10" presetClass="entr" presetSubtype="0" fill="hold" nodeType="withEffect">
                                  <p:stCondLst>
                                    <p:cond delay="1000"/>
                                  </p:stCondLst>
                                  <p:childTnLst>
                                    <p:set>
                                      <p:cBhvr>
                                        <p:cTn id="57" dur="1" fill="hold">
                                          <p:stCondLst>
                                            <p:cond delay="0"/>
                                          </p:stCondLst>
                                        </p:cTn>
                                        <p:tgtEl>
                                          <p:spTgt spid="4"/>
                                        </p:tgtEl>
                                        <p:attrNameLst>
                                          <p:attrName>style.visibility</p:attrName>
                                        </p:attrNameLst>
                                      </p:cBhvr>
                                      <p:to>
                                        <p:strVal val="visible"/>
                                      </p:to>
                                    </p:set>
                                    <p:animEffect transition="in" filter="fade">
                                      <p:cBhvr>
                                        <p:cTn id="58" dur="1000"/>
                                        <p:tgtEl>
                                          <p:spTgt spid="4"/>
                                        </p:tgtEl>
                                      </p:cBhvr>
                                    </p:animEffec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44661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446498"/>
                                        </p:tgtEl>
                                        <p:attrNameLst>
                                          <p:attrName>style.visibility</p:attrName>
                                        </p:attrNameLst>
                                      </p:cBhvr>
                                      <p:to>
                                        <p:strVal val="visible"/>
                                      </p:to>
                                    </p:set>
                                    <p:animEffect transition="in" filter="wipe(down)">
                                      <p:cBhvr>
                                        <p:cTn id="67" dur="1000"/>
                                        <p:tgtEl>
                                          <p:spTgt spid="446498"/>
                                        </p:tgtEl>
                                      </p:cBhvr>
                                    </p:animEffect>
                                  </p:childTnLst>
                                </p:cTn>
                              </p:par>
                              <p:par>
                                <p:cTn id="68" presetID="10" presetClass="exit" presetSubtype="0" fill="hold" grpId="1" nodeType="withEffect">
                                  <p:stCondLst>
                                    <p:cond delay="0"/>
                                  </p:stCondLst>
                                  <p:childTnLst>
                                    <p:animEffect transition="out" filter="fade">
                                      <p:cBhvr>
                                        <p:cTn id="69" dur="1000"/>
                                        <p:tgtEl>
                                          <p:spTgt spid="446621"/>
                                        </p:tgtEl>
                                      </p:cBhvr>
                                    </p:animEffect>
                                    <p:set>
                                      <p:cBhvr>
                                        <p:cTn id="70" dur="1" fill="hold">
                                          <p:stCondLst>
                                            <p:cond delay="999"/>
                                          </p:stCondLst>
                                        </p:cTn>
                                        <p:tgtEl>
                                          <p:spTgt spid="446621"/>
                                        </p:tgtEl>
                                        <p:attrNameLst>
                                          <p:attrName>style.visibility</p:attrName>
                                        </p:attrNameLst>
                                      </p:cBhvr>
                                      <p:to>
                                        <p:strVal val="hidden"/>
                                      </p:to>
                                    </p:set>
                                  </p:childTnLst>
                                </p:cTn>
                              </p:par>
                              <p:par>
                                <p:cTn id="71" presetID="22" presetClass="entr" presetSubtype="4" fill="hold" grpId="0" nodeType="withEffect">
                                  <p:stCondLst>
                                    <p:cond delay="0"/>
                                  </p:stCondLst>
                                  <p:childTnLst>
                                    <p:set>
                                      <p:cBhvr>
                                        <p:cTn id="72" dur="1" fill="hold">
                                          <p:stCondLst>
                                            <p:cond delay="0"/>
                                          </p:stCondLst>
                                        </p:cTn>
                                        <p:tgtEl>
                                          <p:spTgt spid="446573"/>
                                        </p:tgtEl>
                                        <p:attrNameLst>
                                          <p:attrName>style.visibility</p:attrName>
                                        </p:attrNameLst>
                                      </p:cBhvr>
                                      <p:to>
                                        <p:strVal val="visible"/>
                                      </p:to>
                                    </p:set>
                                    <p:animEffect transition="in" filter="wipe(down)">
                                      <p:cBhvr>
                                        <p:cTn id="73" dur="1000"/>
                                        <p:tgtEl>
                                          <p:spTgt spid="446573"/>
                                        </p:tgtEl>
                                      </p:cBhvr>
                                    </p:animEffect>
                                  </p:childTnLst>
                                </p:cTn>
                              </p:par>
                              <p:par>
                                <p:cTn id="74" presetID="10" presetClass="entr" presetSubtype="0" fill="hold" nodeType="withEffect">
                                  <p:stCondLst>
                                    <p:cond delay="0"/>
                                  </p:stCondLst>
                                  <p:childTnLst>
                                    <p:set>
                                      <p:cBhvr>
                                        <p:cTn id="75" dur="1" fill="hold">
                                          <p:stCondLst>
                                            <p:cond delay="0"/>
                                          </p:stCondLst>
                                        </p:cTn>
                                        <p:tgtEl>
                                          <p:spTgt spid="446506"/>
                                        </p:tgtEl>
                                        <p:attrNameLst>
                                          <p:attrName>style.visibility</p:attrName>
                                        </p:attrNameLst>
                                      </p:cBhvr>
                                      <p:to>
                                        <p:strVal val="visible"/>
                                      </p:to>
                                    </p:set>
                                    <p:animEffect transition="in" filter="fade">
                                      <p:cBhvr>
                                        <p:cTn id="76" dur="500"/>
                                        <p:tgtEl>
                                          <p:spTgt spid="446506"/>
                                        </p:tgtEl>
                                      </p:cBhvr>
                                    </p:animEffect>
                                  </p:childTnLst>
                                </p:cTn>
                              </p:par>
                              <p:par>
                                <p:cTn id="77" presetID="10" presetClass="entr" presetSubtype="0" fill="hold" nodeType="withEffect">
                                  <p:stCondLst>
                                    <p:cond delay="0"/>
                                  </p:stCondLst>
                                  <p:childTnLst>
                                    <p:set>
                                      <p:cBhvr>
                                        <p:cTn id="78" dur="1" fill="hold">
                                          <p:stCondLst>
                                            <p:cond delay="0"/>
                                          </p:stCondLst>
                                        </p:cTn>
                                        <p:tgtEl>
                                          <p:spTgt spid="446580"/>
                                        </p:tgtEl>
                                        <p:attrNameLst>
                                          <p:attrName>style.visibility</p:attrName>
                                        </p:attrNameLst>
                                      </p:cBhvr>
                                      <p:to>
                                        <p:strVal val="visible"/>
                                      </p:to>
                                    </p:set>
                                    <p:animEffect transition="in" filter="fade">
                                      <p:cBhvr>
                                        <p:cTn id="79" dur="500"/>
                                        <p:tgtEl>
                                          <p:spTgt spid="446580"/>
                                        </p:tgtEl>
                                      </p:cBhvr>
                                    </p:animEffect>
                                  </p:childTnLst>
                                </p:cTn>
                              </p:par>
                              <p:par>
                                <p:cTn id="80" presetID="22" presetClass="entr" presetSubtype="4" fill="hold" grpId="0" nodeType="withEffect">
                                  <p:stCondLst>
                                    <p:cond delay="0"/>
                                  </p:stCondLst>
                                  <p:childTnLst>
                                    <p:set>
                                      <p:cBhvr>
                                        <p:cTn id="81" dur="1" fill="hold">
                                          <p:stCondLst>
                                            <p:cond delay="0"/>
                                          </p:stCondLst>
                                        </p:cTn>
                                        <p:tgtEl>
                                          <p:spTgt spid="446549"/>
                                        </p:tgtEl>
                                        <p:attrNameLst>
                                          <p:attrName>style.visibility</p:attrName>
                                        </p:attrNameLst>
                                      </p:cBhvr>
                                      <p:to>
                                        <p:strVal val="visible"/>
                                      </p:to>
                                    </p:set>
                                    <p:animEffect transition="in" filter="wipe(down)">
                                      <p:cBhvr>
                                        <p:cTn id="82" dur="1000"/>
                                        <p:tgtEl>
                                          <p:spTgt spid="446549"/>
                                        </p:tgtEl>
                                      </p:cBhvr>
                                    </p:animEffect>
                                  </p:childTnLst>
                                </p:cTn>
                              </p:par>
                              <p:par>
                                <p:cTn id="83" presetID="10" presetClass="entr" presetSubtype="0" fill="hold" grpId="0" nodeType="withEffect">
                                  <p:stCondLst>
                                    <p:cond delay="500"/>
                                  </p:stCondLst>
                                  <p:childTnLst>
                                    <p:set>
                                      <p:cBhvr>
                                        <p:cTn id="84" dur="1" fill="hold">
                                          <p:stCondLst>
                                            <p:cond delay="0"/>
                                          </p:stCondLst>
                                        </p:cTn>
                                        <p:tgtEl>
                                          <p:spTgt spid="446548"/>
                                        </p:tgtEl>
                                        <p:attrNameLst>
                                          <p:attrName>style.visibility</p:attrName>
                                        </p:attrNameLst>
                                      </p:cBhvr>
                                      <p:to>
                                        <p:strVal val="visible"/>
                                      </p:to>
                                    </p:set>
                                    <p:animEffect transition="in" filter="fade">
                                      <p:cBhvr>
                                        <p:cTn id="85" dur="500"/>
                                        <p:tgtEl>
                                          <p:spTgt spid="446548"/>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446546"/>
                                        </p:tgtEl>
                                        <p:attrNameLst>
                                          <p:attrName>style.visibility</p:attrName>
                                        </p:attrNameLst>
                                      </p:cBhvr>
                                      <p:to>
                                        <p:strVal val="visible"/>
                                      </p:to>
                                    </p:set>
                                    <p:animEffect transition="in" filter="fade">
                                      <p:cBhvr>
                                        <p:cTn id="88" dur="500"/>
                                        <p:tgtEl>
                                          <p:spTgt spid="446546"/>
                                        </p:tgtEl>
                                      </p:cBhvr>
                                    </p:animEffec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446617"/>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446602"/>
                                        </p:tgtEl>
                                        <p:attrNameLst>
                                          <p:attrName>style.visibility</p:attrName>
                                        </p:attrNameLst>
                                      </p:cBhvr>
                                      <p:to>
                                        <p:strVal val="visible"/>
                                      </p:to>
                                    </p:set>
                                  </p:childTnLst>
                                </p:cTn>
                              </p:par>
                              <p:par>
                                <p:cTn id="97" presetID="10" presetClass="entr" presetSubtype="0" fill="hold" nodeType="withEffect">
                                  <p:stCondLst>
                                    <p:cond delay="0"/>
                                  </p:stCondLst>
                                  <p:childTnLst>
                                    <p:set>
                                      <p:cBhvr>
                                        <p:cTn id="98" dur="1" fill="hold">
                                          <p:stCondLst>
                                            <p:cond delay="0"/>
                                          </p:stCondLst>
                                        </p:cTn>
                                        <p:tgtEl>
                                          <p:spTgt spid="446603"/>
                                        </p:tgtEl>
                                        <p:attrNameLst>
                                          <p:attrName>style.visibility</p:attrName>
                                        </p:attrNameLst>
                                      </p:cBhvr>
                                      <p:to>
                                        <p:strVal val="visible"/>
                                      </p:to>
                                    </p:set>
                                    <p:animEffect transition="in" filter="fade">
                                      <p:cBhvr>
                                        <p:cTn id="99" dur="1000"/>
                                        <p:tgtEl>
                                          <p:spTgt spid="446603"/>
                                        </p:tgtEl>
                                      </p:cBhvr>
                                    </p:animEffect>
                                  </p:childTnLst>
                                </p:cTn>
                              </p:par>
                              <p:par>
                                <p:cTn id="100" presetID="9" presetClass="entr" presetSubtype="0" fill="hold" grpId="0" nodeType="withEffect">
                                  <p:stCondLst>
                                    <p:cond delay="1500"/>
                                  </p:stCondLst>
                                  <p:childTnLst>
                                    <p:set>
                                      <p:cBhvr>
                                        <p:cTn id="101" dur="1" fill="hold">
                                          <p:stCondLst>
                                            <p:cond delay="0"/>
                                          </p:stCondLst>
                                        </p:cTn>
                                        <p:tgtEl>
                                          <p:spTgt spid="446611"/>
                                        </p:tgtEl>
                                        <p:attrNameLst>
                                          <p:attrName>style.visibility</p:attrName>
                                        </p:attrNameLst>
                                      </p:cBhvr>
                                      <p:to>
                                        <p:strVal val="visible"/>
                                      </p:to>
                                    </p:set>
                                    <p:animEffect transition="in" filter="dissolve">
                                      <p:cBhvr>
                                        <p:cTn id="102" dur="500"/>
                                        <p:tgtEl>
                                          <p:spTgt spid="446611"/>
                                        </p:tgtEl>
                                      </p:cBhvr>
                                    </p:animEffec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446607">
                                            <p:txEl>
                                              <p:pRg st="0" end="0"/>
                                            </p:txEl>
                                          </p:spTgt>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4466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6595" grpId="0"/>
      <p:bldP spid="446577" grpId="0" animBg="1"/>
      <p:bldP spid="446539" grpId="0" animBg="1"/>
      <p:bldP spid="446498" grpId="0" animBg="1"/>
      <p:bldP spid="446546" grpId="0" animBg="1"/>
      <p:bldP spid="446548" grpId="0"/>
      <p:bldP spid="446549" grpId="0" animBg="1"/>
      <p:bldP spid="446573" grpId="0" animBg="1"/>
      <p:bldP spid="446576" grpId="0" animBg="1"/>
      <p:bldP spid="446596" grpId="0" animBg="1"/>
      <p:bldP spid="446602" grpId="0"/>
      <p:bldP spid="446604" grpId="0"/>
      <p:bldP spid="446605" grpId="0" animBg="1"/>
      <p:bldP spid="446609" grpId="0"/>
      <p:bldP spid="446611" grpId="0" animBg="1"/>
      <p:bldP spid="446538" grpId="0" animBg="1"/>
      <p:bldP spid="446621" grpId="0" animBg="1"/>
      <p:bldP spid="446621"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618" name="Footer Placeholder 4"/>
          <p:cNvSpPr>
            <a:spLocks noGrp="1"/>
          </p:cNvSpPr>
          <p:nvPr>
            <p:ph type="ftr" sz="quarter" idx="10"/>
          </p:nvPr>
        </p:nvSpPr>
        <p:spPr>
          <a:noFill/>
        </p:spPr>
        <p:txBody>
          <a:bodyPr/>
          <a:lstStyle/>
          <a:p>
            <a:r>
              <a:rPr lang="en-ZA" smtClean="0">
                <a:cs typeface="Arial" charset="0"/>
              </a:rPr>
              <a:t>MAGNETIC FORCES</a:t>
            </a:r>
          </a:p>
        </p:txBody>
      </p:sp>
      <p:sp>
        <p:nvSpPr>
          <p:cNvPr id="487619" name="Date Placeholder 5"/>
          <p:cNvSpPr>
            <a:spLocks noGrp="1"/>
          </p:cNvSpPr>
          <p:nvPr>
            <p:ph type="dt" sz="quarter" idx="11"/>
          </p:nvPr>
        </p:nvSpPr>
        <p:spPr>
          <a:noFill/>
        </p:spPr>
        <p:txBody>
          <a:bodyPr/>
          <a:lstStyle/>
          <a:p>
            <a:r>
              <a:rPr lang="en-ZA" smtClean="0">
                <a:cs typeface="Arial" charset="0"/>
              </a:rPr>
              <a:t>PHY1013S</a:t>
            </a:r>
          </a:p>
        </p:txBody>
      </p:sp>
      <p:sp>
        <p:nvSpPr>
          <p:cNvPr id="487620" name="Slide Number Placeholder 6"/>
          <p:cNvSpPr>
            <a:spLocks noGrp="1"/>
          </p:cNvSpPr>
          <p:nvPr>
            <p:ph type="sldNum" sz="quarter" idx="12"/>
          </p:nvPr>
        </p:nvSpPr>
        <p:spPr>
          <a:noFill/>
        </p:spPr>
        <p:txBody>
          <a:bodyPr/>
          <a:lstStyle/>
          <a:p>
            <a:fld id="{E33AD29C-4138-4049-9529-3B78E7EEDE1E}" type="slidenum">
              <a:rPr lang="en-ZA" smtClean="0">
                <a:cs typeface="Arial" charset="0"/>
              </a:rPr>
              <a:pPr/>
              <a:t>25</a:t>
            </a:fld>
            <a:endParaRPr lang="en-ZA" smtClean="0">
              <a:cs typeface="Arial" charset="0"/>
            </a:endParaRPr>
          </a:p>
        </p:txBody>
      </p:sp>
      <p:grpSp>
        <p:nvGrpSpPr>
          <p:cNvPr id="487577" name="Group 153"/>
          <p:cNvGrpSpPr>
            <a:grpSpLocks/>
          </p:cNvGrpSpPr>
          <p:nvPr/>
        </p:nvGrpSpPr>
        <p:grpSpPr bwMode="auto">
          <a:xfrm>
            <a:off x="6232525" y="5160963"/>
            <a:ext cx="1428750" cy="0"/>
            <a:chOff x="3918" y="3252"/>
            <a:chExt cx="900" cy="0"/>
          </a:xfrm>
        </p:grpSpPr>
        <p:sp>
          <p:nvSpPr>
            <p:cNvPr id="487726" name="Line 152"/>
            <p:cNvSpPr>
              <a:spLocks noChangeShapeType="1"/>
            </p:cNvSpPr>
            <p:nvPr/>
          </p:nvSpPr>
          <p:spPr bwMode="auto">
            <a:xfrm flipH="1">
              <a:off x="3918" y="3252"/>
              <a:ext cx="450" cy="0"/>
            </a:xfrm>
            <a:prstGeom prst="line">
              <a:avLst/>
            </a:prstGeom>
            <a:noFill/>
            <a:ln w="1270">
              <a:solidFill>
                <a:srgbClr val="EBEBFF"/>
              </a:solidFill>
              <a:round/>
              <a:headEnd/>
              <a:tailEnd type="stealth" w="lg" len="lg"/>
            </a:ln>
          </p:spPr>
          <p:txBody>
            <a:bodyPr lIns="90000" tIns="46800" rIns="90000" bIns="46800">
              <a:spAutoFit/>
            </a:bodyPr>
            <a:lstStyle/>
            <a:p>
              <a:endParaRPr lang="en-US"/>
            </a:p>
          </p:txBody>
        </p:sp>
        <p:sp>
          <p:nvSpPr>
            <p:cNvPr id="487727" name="Line 97"/>
            <p:cNvSpPr>
              <a:spLocks noChangeShapeType="1"/>
            </p:cNvSpPr>
            <p:nvPr/>
          </p:nvSpPr>
          <p:spPr bwMode="auto">
            <a:xfrm>
              <a:off x="4368" y="3252"/>
              <a:ext cx="450" cy="0"/>
            </a:xfrm>
            <a:prstGeom prst="line">
              <a:avLst/>
            </a:prstGeom>
            <a:noFill/>
            <a:ln w="44450">
              <a:solidFill>
                <a:srgbClr val="FF9632"/>
              </a:solidFill>
              <a:round/>
              <a:headEnd/>
              <a:tailEnd type="stealth" w="lg" len="lg"/>
            </a:ln>
          </p:spPr>
          <p:txBody>
            <a:bodyPr lIns="90000" tIns="46800" rIns="90000" bIns="46800">
              <a:spAutoFit/>
            </a:bodyPr>
            <a:lstStyle/>
            <a:p>
              <a:endParaRPr lang="en-US"/>
            </a:p>
          </p:txBody>
        </p:sp>
      </p:grpSp>
      <p:grpSp>
        <p:nvGrpSpPr>
          <p:cNvPr id="487536" name="Group 112"/>
          <p:cNvGrpSpPr>
            <a:grpSpLocks/>
          </p:cNvGrpSpPr>
          <p:nvPr/>
        </p:nvGrpSpPr>
        <p:grpSpPr bwMode="auto">
          <a:xfrm>
            <a:off x="6743700" y="4516438"/>
            <a:ext cx="422275" cy="1289050"/>
            <a:chOff x="4248" y="2841"/>
            <a:chExt cx="266" cy="812"/>
          </a:xfrm>
        </p:grpSpPr>
        <p:sp>
          <p:nvSpPr>
            <p:cNvPr id="487724" name="Line 107"/>
            <p:cNvSpPr>
              <a:spLocks noChangeShapeType="1"/>
            </p:cNvSpPr>
            <p:nvPr/>
          </p:nvSpPr>
          <p:spPr bwMode="auto">
            <a:xfrm rot="-3220115">
              <a:off x="4289" y="3066"/>
              <a:ext cx="450" cy="0"/>
            </a:xfrm>
            <a:prstGeom prst="line">
              <a:avLst/>
            </a:prstGeom>
            <a:noFill/>
            <a:ln w="44450">
              <a:solidFill>
                <a:srgbClr val="FF9632"/>
              </a:solidFill>
              <a:round/>
              <a:headEnd/>
              <a:tailEnd type="stealth" w="lg" len="lg"/>
            </a:ln>
          </p:spPr>
          <p:txBody>
            <a:bodyPr lIns="90000" tIns="46800" rIns="90000" bIns="46800">
              <a:spAutoFit/>
            </a:bodyPr>
            <a:lstStyle/>
            <a:p>
              <a:endParaRPr lang="en-US"/>
            </a:p>
          </p:txBody>
        </p:sp>
        <p:sp>
          <p:nvSpPr>
            <p:cNvPr id="487725" name="Line 108"/>
            <p:cNvSpPr>
              <a:spLocks noChangeShapeType="1"/>
            </p:cNvSpPr>
            <p:nvPr/>
          </p:nvSpPr>
          <p:spPr bwMode="auto">
            <a:xfrm rot="-3220115" flipH="1" flipV="1">
              <a:off x="4023" y="3428"/>
              <a:ext cx="450" cy="0"/>
            </a:xfrm>
            <a:prstGeom prst="line">
              <a:avLst/>
            </a:prstGeom>
            <a:noFill/>
            <a:ln w="44450">
              <a:solidFill>
                <a:srgbClr val="EBEBFF"/>
              </a:solidFill>
              <a:round/>
              <a:headEnd/>
              <a:tailEnd type="stealth" w="lg" len="lg"/>
            </a:ln>
          </p:spPr>
          <p:txBody>
            <a:bodyPr lIns="90000" tIns="46800" rIns="90000" bIns="46800">
              <a:spAutoFit/>
            </a:bodyPr>
            <a:lstStyle/>
            <a:p>
              <a:endParaRPr lang="en-US"/>
            </a:p>
          </p:txBody>
        </p:sp>
      </p:grpSp>
      <p:grpSp>
        <p:nvGrpSpPr>
          <p:cNvPr id="487623" name="Group 2"/>
          <p:cNvGrpSpPr>
            <a:grpSpLocks/>
          </p:cNvGrpSpPr>
          <p:nvPr/>
        </p:nvGrpSpPr>
        <p:grpSpPr bwMode="auto">
          <a:xfrm>
            <a:off x="5392738" y="1601788"/>
            <a:ext cx="3427412" cy="1508125"/>
            <a:chOff x="2920" y="1112"/>
            <a:chExt cx="2681" cy="950"/>
          </a:xfrm>
        </p:grpSpPr>
        <p:sp>
          <p:nvSpPr>
            <p:cNvPr id="487719" name="Line 3"/>
            <p:cNvSpPr>
              <a:spLocks noChangeShapeType="1"/>
            </p:cNvSpPr>
            <p:nvPr/>
          </p:nvSpPr>
          <p:spPr bwMode="auto">
            <a:xfrm>
              <a:off x="2920" y="1112"/>
              <a:ext cx="2681" cy="0"/>
            </a:xfrm>
            <a:prstGeom prst="line">
              <a:avLst/>
            </a:prstGeom>
            <a:noFill/>
            <a:ln w="15875">
              <a:solidFill>
                <a:srgbClr val="FF327D"/>
              </a:solidFill>
              <a:round/>
              <a:headEnd/>
              <a:tailEnd type="none" w="lg" len="lg"/>
            </a:ln>
          </p:spPr>
          <p:txBody>
            <a:bodyPr lIns="90000" tIns="46800" rIns="90000" bIns="46800">
              <a:spAutoFit/>
            </a:bodyPr>
            <a:lstStyle/>
            <a:p>
              <a:endParaRPr lang="en-US"/>
            </a:p>
          </p:txBody>
        </p:sp>
        <p:sp>
          <p:nvSpPr>
            <p:cNvPr id="487720" name="Line 4"/>
            <p:cNvSpPr>
              <a:spLocks noChangeShapeType="1"/>
            </p:cNvSpPr>
            <p:nvPr/>
          </p:nvSpPr>
          <p:spPr bwMode="auto">
            <a:xfrm>
              <a:off x="2920" y="1349"/>
              <a:ext cx="2681" cy="0"/>
            </a:xfrm>
            <a:prstGeom prst="line">
              <a:avLst/>
            </a:prstGeom>
            <a:noFill/>
            <a:ln w="15875">
              <a:solidFill>
                <a:srgbClr val="FF327D"/>
              </a:solidFill>
              <a:round/>
              <a:headEnd/>
              <a:tailEnd type="none" w="lg" len="lg"/>
            </a:ln>
          </p:spPr>
          <p:txBody>
            <a:bodyPr lIns="90000" tIns="46800" rIns="90000" bIns="46800">
              <a:spAutoFit/>
            </a:bodyPr>
            <a:lstStyle/>
            <a:p>
              <a:endParaRPr lang="en-US"/>
            </a:p>
          </p:txBody>
        </p:sp>
        <p:sp>
          <p:nvSpPr>
            <p:cNvPr id="487721" name="Line 5"/>
            <p:cNvSpPr>
              <a:spLocks noChangeShapeType="1"/>
            </p:cNvSpPr>
            <p:nvPr/>
          </p:nvSpPr>
          <p:spPr bwMode="auto">
            <a:xfrm>
              <a:off x="2920" y="1587"/>
              <a:ext cx="2681" cy="0"/>
            </a:xfrm>
            <a:prstGeom prst="line">
              <a:avLst/>
            </a:prstGeom>
            <a:noFill/>
            <a:ln w="15875">
              <a:solidFill>
                <a:srgbClr val="FF327D"/>
              </a:solidFill>
              <a:round/>
              <a:headEnd/>
              <a:tailEnd type="none" w="lg" len="lg"/>
            </a:ln>
          </p:spPr>
          <p:txBody>
            <a:bodyPr lIns="90000" tIns="46800" rIns="90000" bIns="46800">
              <a:spAutoFit/>
            </a:bodyPr>
            <a:lstStyle/>
            <a:p>
              <a:endParaRPr lang="en-US"/>
            </a:p>
          </p:txBody>
        </p:sp>
        <p:sp>
          <p:nvSpPr>
            <p:cNvPr id="487722" name="Line 6"/>
            <p:cNvSpPr>
              <a:spLocks noChangeShapeType="1"/>
            </p:cNvSpPr>
            <p:nvPr/>
          </p:nvSpPr>
          <p:spPr bwMode="auto">
            <a:xfrm>
              <a:off x="2920" y="1824"/>
              <a:ext cx="2681" cy="0"/>
            </a:xfrm>
            <a:prstGeom prst="line">
              <a:avLst/>
            </a:prstGeom>
            <a:noFill/>
            <a:ln w="15875">
              <a:solidFill>
                <a:srgbClr val="FF327D"/>
              </a:solidFill>
              <a:round/>
              <a:headEnd/>
              <a:tailEnd type="none" w="lg" len="lg"/>
            </a:ln>
          </p:spPr>
          <p:txBody>
            <a:bodyPr lIns="90000" tIns="46800" rIns="90000" bIns="46800">
              <a:spAutoFit/>
            </a:bodyPr>
            <a:lstStyle/>
            <a:p>
              <a:endParaRPr lang="en-US"/>
            </a:p>
          </p:txBody>
        </p:sp>
        <p:sp>
          <p:nvSpPr>
            <p:cNvPr id="487723" name="Line 7"/>
            <p:cNvSpPr>
              <a:spLocks noChangeShapeType="1"/>
            </p:cNvSpPr>
            <p:nvPr/>
          </p:nvSpPr>
          <p:spPr bwMode="auto">
            <a:xfrm>
              <a:off x="2920" y="2062"/>
              <a:ext cx="2681" cy="0"/>
            </a:xfrm>
            <a:prstGeom prst="line">
              <a:avLst/>
            </a:prstGeom>
            <a:noFill/>
            <a:ln w="15875">
              <a:solidFill>
                <a:srgbClr val="FF327D"/>
              </a:solidFill>
              <a:round/>
              <a:headEnd/>
              <a:tailEnd type="none" w="lg" len="lg"/>
            </a:ln>
          </p:spPr>
          <p:txBody>
            <a:bodyPr lIns="90000" tIns="46800" rIns="90000" bIns="46800">
              <a:spAutoFit/>
            </a:bodyPr>
            <a:lstStyle/>
            <a:p>
              <a:endParaRPr lang="en-US"/>
            </a:p>
          </p:txBody>
        </p:sp>
      </p:grpSp>
      <p:sp>
        <p:nvSpPr>
          <p:cNvPr id="487624" name="Rectangle 8"/>
          <p:cNvSpPr>
            <a:spLocks noGrp="1" noChangeArrowheads="1"/>
          </p:cNvSpPr>
          <p:nvPr>
            <p:ph type="title"/>
          </p:nvPr>
        </p:nvSpPr>
        <p:spPr/>
        <p:txBody>
          <a:bodyPr/>
          <a:lstStyle/>
          <a:p>
            <a:pPr eaLnBrk="1" hangingPunct="1"/>
            <a:r>
              <a:rPr lang="en-US" sz="2800" smtClean="0"/>
              <a:t>POTENTIAL ENERGY OF DIPOLES IN FIELDS </a:t>
            </a:r>
          </a:p>
        </p:txBody>
      </p:sp>
      <p:sp>
        <p:nvSpPr>
          <p:cNvPr id="487625" name="Rectangle 9"/>
          <p:cNvSpPr>
            <a:spLocks noGrp="1" noChangeArrowheads="1"/>
          </p:cNvSpPr>
          <p:nvPr>
            <p:ph type="body" sz="half" idx="1"/>
          </p:nvPr>
        </p:nvSpPr>
        <p:spPr>
          <a:xfrm>
            <a:off x="179388" y="1343025"/>
            <a:ext cx="4310062" cy="528638"/>
          </a:xfrm>
        </p:spPr>
        <p:txBody>
          <a:bodyPr/>
          <a:lstStyle/>
          <a:p>
            <a:pPr marL="0" indent="0" eaLnBrk="1" hangingPunct="1"/>
            <a:r>
              <a:rPr lang="en-US" smtClean="0"/>
              <a:t>Electrical: </a:t>
            </a:r>
          </a:p>
        </p:txBody>
      </p:sp>
      <p:sp>
        <p:nvSpPr>
          <p:cNvPr id="487626" name="Rectangle 10"/>
          <p:cNvSpPr>
            <a:spLocks noChangeArrowheads="1"/>
          </p:cNvSpPr>
          <p:nvPr/>
        </p:nvSpPr>
        <p:spPr bwMode="auto">
          <a:xfrm>
            <a:off x="0" y="3167063"/>
            <a:ext cx="9144000" cy="0"/>
          </a:xfrm>
          <a:prstGeom prst="rect">
            <a:avLst/>
          </a:prstGeom>
          <a:noFill/>
          <a:ln w="9525" algn="ctr">
            <a:noFill/>
            <a:miter lim="800000"/>
            <a:headEnd/>
            <a:tailEnd/>
          </a:ln>
        </p:spPr>
        <p:txBody>
          <a:bodyPr wrap="none" lIns="90000" tIns="46800" rIns="90000" bIns="46800" anchor="ctr">
            <a:spAutoFit/>
          </a:bodyPr>
          <a:lstStyle/>
          <a:p>
            <a:pPr>
              <a:lnSpc>
                <a:spcPct val="110000"/>
              </a:lnSpc>
            </a:pPr>
            <a:endParaRPr lang="en-GB"/>
          </a:p>
        </p:txBody>
      </p:sp>
      <p:sp>
        <p:nvSpPr>
          <p:cNvPr id="487627" name="Rectangle 11"/>
          <p:cNvSpPr>
            <a:spLocks noChangeArrowheads="1"/>
          </p:cNvSpPr>
          <p:nvPr/>
        </p:nvSpPr>
        <p:spPr bwMode="auto">
          <a:xfrm>
            <a:off x="0" y="3314700"/>
            <a:ext cx="9144000" cy="0"/>
          </a:xfrm>
          <a:prstGeom prst="rect">
            <a:avLst/>
          </a:prstGeom>
          <a:noFill/>
          <a:ln w="9525" algn="ctr">
            <a:noFill/>
            <a:miter lim="800000"/>
            <a:headEnd/>
            <a:tailEnd/>
          </a:ln>
        </p:spPr>
        <p:txBody>
          <a:bodyPr wrap="none" lIns="90000" tIns="46800" rIns="90000" bIns="46800" anchor="ctr">
            <a:spAutoFit/>
          </a:bodyPr>
          <a:lstStyle/>
          <a:p>
            <a:pPr>
              <a:lnSpc>
                <a:spcPct val="110000"/>
              </a:lnSpc>
            </a:pPr>
            <a:endParaRPr lang="en-GB"/>
          </a:p>
        </p:txBody>
      </p:sp>
      <p:sp>
        <p:nvSpPr>
          <p:cNvPr id="487628" name="Rectangle 12"/>
          <p:cNvSpPr>
            <a:spLocks noChangeArrowheads="1"/>
          </p:cNvSpPr>
          <p:nvPr/>
        </p:nvSpPr>
        <p:spPr bwMode="auto">
          <a:xfrm>
            <a:off x="0" y="3271838"/>
            <a:ext cx="9144000" cy="0"/>
          </a:xfrm>
          <a:prstGeom prst="rect">
            <a:avLst/>
          </a:prstGeom>
          <a:noFill/>
          <a:ln w="9525" algn="ctr">
            <a:noFill/>
            <a:miter lim="800000"/>
            <a:headEnd/>
            <a:tailEnd/>
          </a:ln>
        </p:spPr>
        <p:txBody>
          <a:bodyPr wrap="none" lIns="90000" tIns="46800" rIns="90000" bIns="46800" anchor="ctr">
            <a:spAutoFit/>
          </a:bodyPr>
          <a:lstStyle/>
          <a:p>
            <a:pPr>
              <a:lnSpc>
                <a:spcPct val="110000"/>
              </a:lnSpc>
            </a:pPr>
            <a:endParaRPr lang="en-GB"/>
          </a:p>
        </p:txBody>
      </p:sp>
      <p:sp>
        <p:nvSpPr>
          <p:cNvPr id="487629" name="Rectangle 13"/>
          <p:cNvSpPr>
            <a:spLocks noChangeArrowheads="1"/>
          </p:cNvSpPr>
          <p:nvPr/>
        </p:nvSpPr>
        <p:spPr bwMode="auto">
          <a:xfrm>
            <a:off x="2352675" y="1347788"/>
            <a:ext cx="1990725" cy="600075"/>
          </a:xfrm>
          <a:prstGeom prst="rect">
            <a:avLst/>
          </a:prstGeom>
          <a:noFill/>
          <a:ln w="25400" algn="ctr">
            <a:solidFill>
              <a:srgbClr val="FF0000"/>
            </a:solidFill>
            <a:miter lim="800000"/>
            <a:headEnd/>
            <a:tailEnd/>
          </a:ln>
        </p:spPr>
        <p:txBody>
          <a:bodyPr wrap="none" lIns="90000" tIns="46800" rIns="90000" bIns="46800" anchor="ctr"/>
          <a:lstStyle/>
          <a:p>
            <a:pPr>
              <a:lnSpc>
                <a:spcPct val="110000"/>
              </a:lnSpc>
            </a:pPr>
            <a:endParaRPr lang="en-GB"/>
          </a:p>
        </p:txBody>
      </p:sp>
      <p:sp>
        <p:nvSpPr>
          <p:cNvPr id="487630" name="Rectangle 14"/>
          <p:cNvSpPr>
            <a:spLocks noChangeArrowheads="1"/>
          </p:cNvSpPr>
          <p:nvPr/>
        </p:nvSpPr>
        <p:spPr bwMode="auto">
          <a:xfrm>
            <a:off x="0" y="3276600"/>
            <a:ext cx="9144000" cy="0"/>
          </a:xfrm>
          <a:prstGeom prst="rect">
            <a:avLst/>
          </a:prstGeom>
          <a:noFill/>
          <a:ln w="9525" algn="ctr">
            <a:noFill/>
            <a:miter lim="800000"/>
            <a:headEnd/>
            <a:tailEnd/>
          </a:ln>
        </p:spPr>
        <p:txBody>
          <a:bodyPr wrap="none" lIns="90000" tIns="46800" rIns="90000" bIns="46800" anchor="ctr">
            <a:spAutoFit/>
          </a:bodyPr>
          <a:lstStyle/>
          <a:p>
            <a:pPr>
              <a:lnSpc>
                <a:spcPct val="110000"/>
              </a:lnSpc>
            </a:pPr>
            <a:endParaRPr lang="en-GB"/>
          </a:p>
        </p:txBody>
      </p:sp>
      <p:sp>
        <p:nvSpPr>
          <p:cNvPr id="487631" name="Rectangle 18"/>
          <p:cNvSpPr>
            <a:spLocks noChangeArrowheads="1"/>
          </p:cNvSpPr>
          <p:nvPr/>
        </p:nvSpPr>
        <p:spPr bwMode="auto">
          <a:xfrm>
            <a:off x="0" y="3271838"/>
            <a:ext cx="9144000" cy="0"/>
          </a:xfrm>
          <a:prstGeom prst="rect">
            <a:avLst/>
          </a:prstGeom>
          <a:noFill/>
          <a:ln w="9525" algn="ctr">
            <a:noFill/>
            <a:miter lim="800000"/>
            <a:headEnd/>
            <a:tailEnd/>
          </a:ln>
        </p:spPr>
        <p:txBody>
          <a:bodyPr wrap="none" lIns="90000" tIns="46800" rIns="90000" bIns="46800" anchor="ctr">
            <a:spAutoFit/>
          </a:bodyPr>
          <a:lstStyle/>
          <a:p>
            <a:pPr>
              <a:lnSpc>
                <a:spcPct val="110000"/>
              </a:lnSpc>
            </a:pPr>
            <a:endParaRPr lang="en-GB"/>
          </a:p>
        </p:txBody>
      </p:sp>
      <p:graphicFrame>
        <p:nvGraphicFramePr>
          <p:cNvPr id="487445" name="Object 21"/>
          <p:cNvGraphicFramePr>
            <a:graphicFrameLocks noChangeAspect="1"/>
          </p:cNvGraphicFramePr>
          <p:nvPr/>
        </p:nvGraphicFramePr>
        <p:xfrm>
          <a:off x="2495550" y="1425575"/>
          <a:ext cx="1725613" cy="415925"/>
        </p:xfrm>
        <a:graphic>
          <a:graphicData uri="http://schemas.openxmlformats.org/presentationml/2006/ole">
            <mc:AlternateContent xmlns:mc="http://schemas.openxmlformats.org/markup-compatibility/2006">
              <mc:Choice xmlns:v="urn:schemas-microsoft-com:vml" Requires="v">
                <p:oleObj spid="_x0000_s487730" name="Equation" r:id="rId4" imgW="1726920" imgH="419040" progId="Equation.DSMT4">
                  <p:embed/>
                </p:oleObj>
              </mc:Choice>
              <mc:Fallback>
                <p:oleObj name="Equation" r:id="rId4" imgW="1726920" imgH="419040" progId="Equation.DSMT4">
                  <p:embed/>
                  <p:pic>
                    <p:nvPicPr>
                      <p:cNvPr id="0" name="Picture 2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95550" y="1425575"/>
                        <a:ext cx="1725613" cy="415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87632" name="Group 82"/>
          <p:cNvGrpSpPr>
            <a:grpSpLocks/>
          </p:cNvGrpSpPr>
          <p:nvPr/>
        </p:nvGrpSpPr>
        <p:grpSpPr bwMode="auto">
          <a:xfrm>
            <a:off x="8451850" y="1598613"/>
            <a:ext cx="77788" cy="1509712"/>
            <a:chOff x="5324" y="1007"/>
            <a:chExt cx="49" cy="951"/>
          </a:xfrm>
        </p:grpSpPr>
        <p:sp>
          <p:nvSpPr>
            <p:cNvPr id="487714" name="Line 26"/>
            <p:cNvSpPr>
              <a:spLocks noChangeShapeType="1"/>
            </p:cNvSpPr>
            <p:nvPr/>
          </p:nvSpPr>
          <p:spPr bwMode="auto">
            <a:xfrm rot="-5400000">
              <a:off x="5349" y="982"/>
              <a:ext cx="0" cy="49"/>
            </a:xfrm>
            <a:prstGeom prst="line">
              <a:avLst/>
            </a:prstGeom>
            <a:noFill/>
            <a:ln w="15875">
              <a:solidFill>
                <a:srgbClr val="FF327D"/>
              </a:solidFill>
              <a:round/>
              <a:headEnd/>
              <a:tailEnd type="stealth" w="lg" len="lg"/>
            </a:ln>
          </p:spPr>
          <p:txBody>
            <a:bodyPr lIns="90000" tIns="46800" rIns="90000" bIns="46800">
              <a:spAutoFit/>
            </a:bodyPr>
            <a:lstStyle/>
            <a:p>
              <a:endParaRPr lang="en-US"/>
            </a:p>
          </p:txBody>
        </p:sp>
        <p:sp>
          <p:nvSpPr>
            <p:cNvPr id="487715" name="Line 27"/>
            <p:cNvSpPr>
              <a:spLocks noChangeShapeType="1"/>
            </p:cNvSpPr>
            <p:nvPr/>
          </p:nvSpPr>
          <p:spPr bwMode="auto">
            <a:xfrm rot="-5400000">
              <a:off x="5349" y="1219"/>
              <a:ext cx="0" cy="49"/>
            </a:xfrm>
            <a:prstGeom prst="line">
              <a:avLst/>
            </a:prstGeom>
            <a:noFill/>
            <a:ln w="15875">
              <a:solidFill>
                <a:srgbClr val="FF327D"/>
              </a:solidFill>
              <a:round/>
              <a:headEnd/>
              <a:tailEnd type="stealth" w="lg" len="lg"/>
            </a:ln>
          </p:spPr>
          <p:txBody>
            <a:bodyPr lIns="90000" tIns="46800" rIns="90000" bIns="46800">
              <a:spAutoFit/>
            </a:bodyPr>
            <a:lstStyle/>
            <a:p>
              <a:endParaRPr lang="en-US"/>
            </a:p>
          </p:txBody>
        </p:sp>
        <p:sp>
          <p:nvSpPr>
            <p:cNvPr id="487716" name="Line 28"/>
            <p:cNvSpPr>
              <a:spLocks noChangeShapeType="1"/>
            </p:cNvSpPr>
            <p:nvPr/>
          </p:nvSpPr>
          <p:spPr bwMode="auto">
            <a:xfrm rot="-5400000">
              <a:off x="5349" y="1457"/>
              <a:ext cx="0" cy="49"/>
            </a:xfrm>
            <a:prstGeom prst="line">
              <a:avLst/>
            </a:prstGeom>
            <a:noFill/>
            <a:ln w="15875">
              <a:solidFill>
                <a:srgbClr val="FF327D"/>
              </a:solidFill>
              <a:round/>
              <a:headEnd/>
              <a:tailEnd type="stealth" w="lg" len="lg"/>
            </a:ln>
          </p:spPr>
          <p:txBody>
            <a:bodyPr lIns="90000" tIns="46800" rIns="90000" bIns="46800">
              <a:spAutoFit/>
            </a:bodyPr>
            <a:lstStyle/>
            <a:p>
              <a:endParaRPr lang="en-US"/>
            </a:p>
          </p:txBody>
        </p:sp>
        <p:sp>
          <p:nvSpPr>
            <p:cNvPr id="487717" name="Line 29"/>
            <p:cNvSpPr>
              <a:spLocks noChangeShapeType="1"/>
            </p:cNvSpPr>
            <p:nvPr/>
          </p:nvSpPr>
          <p:spPr bwMode="auto">
            <a:xfrm rot="-5400000">
              <a:off x="5349" y="1695"/>
              <a:ext cx="0" cy="49"/>
            </a:xfrm>
            <a:prstGeom prst="line">
              <a:avLst/>
            </a:prstGeom>
            <a:noFill/>
            <a:ln w="15875">
              <a:solidFill>
                <a:srgbClr val="FF327D"/>
              </a:solidFill>
              <a:round/>
              <a:headEnd/>
              <a:tailEnd type="stealth" w="lg" len="lg"/>
            </a:ln>
          </p:spPr>
          <p:txBody>
            <a:bodyPr lIns="90000" tIns="46800" rIns="90000" bIns="46800">
              <a:spAutoFit/>
            </a:bodyPr>
            <a:lstStyle/>
            <a:p>
              <a:endParaRPr lang="en-US"/>
            </a:p>
          </p:txBody>
        </p:sp>
        <p:sp>
          <p:nvSpPr>
            <p:cNvPr id="487718" name="Line 30"/>
            <p:cNvSpPr>
              <a:spLocks noChangeShapeType="1"/>
            </p:cNvSpPr>
            <p:nvPr/>
          </p:nvSpPr>
          <p:spPr bwMode="auto">
            <a:xfrm rot="-5400000">
              <a:off x="5349" y="1933"/>
              <a:ext cx="0" cy="49"/>
            </a:xfrm>
            <a:prstGeom prst="line">
              <a:avLst/>
            </a:prstGeom>
            <a:noFill/>
            <a:ln w="15875">
              <a:solidFill>
                <a:srgbClr val="FF327D"/>
              </a:solidFill>
              <a:round/>
              <a:headEnd/>
              <a:tailEnd type="stealth" w="lg" len="lg"/>
            </a:ln>
          </p:spPr>
          <p:txBody>
            <a:bodyPr lIns="90000" tIns="46800" rIns="90000" bIns="46800">
              <a:spAutoFit/>
            </a:bodyPr>
            <a:lstStyle/>
            <a:p>
              <a:endParaRPr lang="en-US"/>
            </a:p>
          </p:txBody>
        </p:sp>
      </p:grpSp>
      <p:sp>
        <p:nvSpPr>
          <p:cNvPr id="487455" name="Text Box 31"/>
          <p:cNvSpPr txBox="1">
            <a:spLocks noChangeArrowheads="1"/>
          </p:cNvSpPr>
          <p:nvPr/>
        </p:nvSpPr>
        <p:spPr bwMode="auto">
          <a:xfrm>
            <a:off x="269875" y="2849563"/>
            <a:ext cx="547688" cy="373062"/>
          </a:xfrm>
          <a:prstGeom prst="rect">
            <a:avLst/>
          </a:prstGeom>
          <a:noFill/>
          <a:ln w="9525">
            <a:noFill/>
            <a:miter lim="800000"/>
            <a:headEnd/>
            <a:tailEnd/>
          </a:ln>
        </p:spPr>
        <p:txBody>
          <a:bodyPr lIns="0" tIns="0" rIns="0" bIns="0"/>
          <a:lstStyle/>
          <a:p>
            <a:pPr marL="2419350" indent="-2419350" algn="ctr">
              <a:lnSpc>
                <a:spcPct val="110000"/>
              </a:lnSpc>
            </a:pPr>
            <a:r>
              <a:rPr lang="en-US" altLang="ko-KR" sz="2200" b="1" i="1">
                <a:solidFill>
                  <a:srgbClr val="000066"/>
                </a:solidFill>
                <a:latin typeface="Times New Roman" pitchFamily="18" charset="0"/>
                <a:ea typeface="굴림" pitchFamily="34" charset="-127"/>
              </a:rPr>
              <a:t>U</a:t>
            </a:r>
            <a:r>
              <a:rPr lang="en-US" altLang="ko-KR" sz="2200" b="1">
                <a:solidFill>
                  <a:srgbClr val="000066"/>
                </a:solidFill>
                <a:latin typeface="Times New Roman" pitchFamily="18" charset="0"/>
                <a:ea typeface="굴림" pitchFamily="34" charset="-127"/>
              </a:rPr>
              <a:t>(</a:t>
            </a:r>
            <a:r>
              <a:rPr lang="en-US" altLang="ko-KR" sz="2200" b="1" i="1">
                <a:solidFill>
                  <a:srgbClr val="000066"/>
                </a:solidFill>
                <a:latin typeface="Times New Roman" pitchFamily="18" charset="0"/>
                <a:ea typeface="굴림" pitchFamily="34" charset="-127"/>
                <a:sym typeface="Symbol" pitchFamily="18" charset="2"/>
              </a:rPr>
              <a:t></a:t>
            </a:r>
            <a:r>
              <a:rPr lang="en-US" altLang="ko-KR" sz="2200" b="1">
                <a:solidFill>
                  <a:srgbClr val="000066"/>
                </a:solidFill>
                <a:latin typeface="Times New Roman" pitchFamily="18" charset="0"/>
                <a:ea typeface="굴림" pitchFamily="34" charset="-127"/>
              </a:rPr>
              <a:t>)</a:t>
            </a:r>
            <a:endParaRPr lang="en-US" sz="2200">
              <a:solidFill>
                <a:srgbClr val="000066"/>
              </a:solidFill>
            </a:endParaRPr>
          </a:p>
        </p:txBody>
      </p:sp>
      <p:sp>
        <p:nvSpPr>
          <p:cNvPr id="487456" name="Text Box 32"/>
          <p:cNvSpPr txBox="1">
            <a:spLocks noChangeArrowheads="1"/>
          </p:cNvSpPr>
          <p:nvPr/>
        </p:nvSpPr>
        <p:spPr bwMode="auto">
          <a:xfrm>
            <a:off x="1444625" y="2281238"/>
            <a:ext cx="3022600" cy="328612"/>
          </a:xfrm>
          <a:prstGeom prst="rect">
            <a:avLst/>
          </a:prstGeom>
          <a:noFill/>
          <a:ln w="9525">
            <a:noFill/>
            <a:miter lim="800000"/>
            <a:headEnd/>
            <a:tailEnd/>
          </a:ln>
        </p:spPr>
        <p:txBody>
          <a:bodyPr lIns="0" tIns="0" rIns="0" bIns="0"/>
          <a:lstStyle/>
          <a:p>
            <a:pPr marL="2419350" indent="-2419350">
              <a:lnSpc>
                <a:spcPct val="110000"/>
              </a:lnSpc>
            </a:pPr>
            <a:r>
              <a:rPr lang="en-US" altLang="ko-KR" sz="2200">
                <a:solidFill>
                  <a:srgbClr val="000066"/>
                </a:solidFill>
                <a:ea typeface="굴림" pitchFamily="34" charset="-127"/>
              </a:rPr>
              <a:t>minimum when</a:t>
            </a:r>
            <a:r>
              <a:rPr lang="en-US" altLang="ko-KR" sz="2200" i="1">
                <a:solidFill>
                  <a:srgbClr val="000066"/>
                </a:solidFill>
                <a:latin typeface="Times New Roman" pitchFamily="18" charset="0"/>
                <a:ea typeface="굴림" pitchFamily="34" charset="-127"/>
              </a:rPr>
              <a:t> </a:t>
            </a:r>
            <a:r>
              <a:rPr lang="en-US" altLang="ko-KR" sz="2200" b="1" i="1">
                <a:solidFill>
                  <a:srgbClr val="000066"/>
                </a:solidFill>
                <a:latin typeface="Times New Roman" pitchFamily="18" charset="0"/>
                <a:ea typeface="굴림" pitchFamily="34" charset="-127"/>
                <a:sym typeface="Symbol" pitchFamily="18" charset="2"/>
              </a:rPr>
              <a:t></a:t>
            </a:r>
            <a:r>
              <a:rPr lang="en-US" altLang="ko-KR" sz="2200" b="1" i="1">
                <a:solidFill>
                  <a:srgbClr val="000066"/>
                </a:solidFill>
                <a:latin typeface="Times New Roman" pitchFamily="18" charset="0"/>
                <a:ea typeface="굴림" pitchFamily="34" charset="-127"/>
              </a:rPr>
              <a:t> </a:t>
            </a:r>
            <a:r>
              <a:rPr lang="en-US" altLang="ko-KR" sz="2200" b="1">
                <a:solidFill>
                  <a:srgbClr val="000066"/>
                </a:solidFill>
                <a:latin typeface="Times New Roman" pitchFamily="18" charset="0"/>
                <a:ea typeface="굴림" pitchFamily="34" charset="-127"/>
              </a:rPr>
              <a:t>= 0</a:t>
            </a:r>
            <a:r>
              <a:rPr lang="en-US" altLang="ko-KR" b="1">
                <a:solidFill>
                  <a:srgbClr val="000066"/>
                </a:solidFill>
                <a:ea typeface="굴림" pitchFamily="34" charset="-127"/>
              </a:rPr>
              <a:t>°</a:t>
            </a:r>
            <a:endParaRPr lang="en-US" altLang="ko-KR" sz="2200" b="1">
              <a:solidFill>
                <a:srgbClr val="000066"/>
              </a:solidFill>
              <a:latin typeface="Times New Roman" pitchFamily="18" charset="0"/>
              <a:ea typeface="굴림" pitchFamily="34" charset="-127"/>
            </a:endParaRPr>
          </a:p>
          <a:p>
            <a:pPr marL="2419350" indent="-2419350">
              <a:lnSpc>
                <a:spcPct val="110000"/>
              </a:lnSpc>
            </a:pPr>
            <a:endParaRPr lang="en-US" sz="2200">
              <a:solidFill>
                <a:srgbClr val="000066"/>
              </a:solidFill>
            </a:endParaRPr>
          </a:p>
        </p:txBody>
      </p:sp>
      <p:sp>
        <p:nvSpPr>
          <p:cNvPr id="487457" name="Text Box 33"/>
          <p:cNvSpPr txBox="1">
            <a:spLocks noChangeArrowheads="1"/>
          </p:cNvSpPr>
          <p:nvPr/>
        </p:nvSpPr>
        <p:spPr bwMode="auto">
          <a:xfrm>
            <a:off x="1449388" y="2840038"/>
            <a:ext cx="3308350" cy="328612"/>
          </a:xfrm>
          <a:prstGeom prst="rect">
            <a:avLst/>
          </a:prstGeom>
          <a:noFill/>
          <a:ln w="9525">
            <a:noFill/>
            <a:miter lim="800000"/>
            <a:headEnd/>
            <a:tailEnd/>
          </a:ln>
        </p:spPr>
        <p:txBody>
          <a:bodyPr lIns="0" tIns="0" rIns="0" bIns="0"/>
          <a:lstStyle/>
          <a:p>
            <a:pPr marL="2419350" indent="-2419350">
              <a:lnSpc>
                <a:spcPct val="110000"/>
              </a:lnSpc>
            </a:pPr>
            <a:r>
              <a:rPr lang="en-US" altLang="ko-KR" sz="2200" i="1">
                <a:solidFill>
                  <a:srgbClr val="000066"/>
                </a:solidFill>
                <a:ea typeface="굴림" pitchFamily="34" charset="-127"/>
              </a:rPr>
              <a:t>set</a:t>
            </a:r>
            <a:r>
              <a:rPr lang="en-US" altLang="ko-KR" sz="2200" i="1" baseline="30000">
                <a:solidFill>
                  <a:srgbClr val="000066"/>
                </a:solidFill>
                <a:ea typeface="굴림" pitchFamily="34" charset="-127"/>
              </a:rPr>
              <a:t> </a:t>
            </a:r>
            <a:r>
              <a:rPr lang="en-US" altLang="ko-KR" sz="2200">
                <a:solidFill>
                  <a:srgbClr val="000066"/>
                </a:solidFill>
                <a:ea typeface="굴림" pitchFamily="34" charset="-127"/>
              </a:rPr>
              <a:t> to zero when</a:t>
            </a:r>
            <a:r>
              <a:rPr lang="en-US" altLang="ko-KR" sz="2200" i="1">
                <a:solidFill>
                  <a:srgbClr val="000066"/>
                </a:solidFill>
                <a:latin typeface="Times New Roman" pitchFamily="18" charset="0"/>
                <a:ea typeface="굴림" pitchFamily="34" charset="-127"/>
              </a:rPr>
              <a:t> </a:t>
            </a:r>
            <a:r>
              <a:rPr lang="en-US" altLang="ko-KR" sz="2200" b="1" i="1">
                <a:solidFill>
                  <a:srgbClr val="000066"/>
                </a:solidFill>
                <a:latin typeface="Times New Roman" pitchFamily="18" charset="0"/>
                <a:ea typeface="굴림" pitchFamily="34" charset="-127"/>
                <a:sym typeface="Symbol" pitchFamily="18" charset="2"/>
              </a:rPr>
              <a:t></a:t>
            </a:r>
            <a:r>
              <a:rPr lang="en-US" altLang="ko-KR" sz="2200" b="1" i="1">
                <a:solidFill>
                  <a:srgbClr val="000066"/>
                </a:solidFill>
                <a:latin typeface="Times New Roman" pitchFamily="18" charset="0"/>
                <a:ea typeface="굴림" pitchFamily="34" charset="-127"/>
              </a:rPr>
              <a:t> </a:t>
            </a:r>
            <a:r>
              <a:rPr lang="en-US" altLang="ko-KR" sz="2200" b="1">
                <a:solidFill>
                  <a:srgbClr val="000066"/>
                </a:solidFill>
                <a:latin typeface="Times New Roman" pitchFamily="18" charset="0"/>
                <a:ea typeface="굴림" pitchFamily="34" charset="-127"/>
              </a:rPr>
              <a:t>= 90°</a:t>
            </a:r>
            <a:endParaRPr lang="en-US" sz="2200">
              <a:solidFill>
                <a:srgbClr val="000066"/>
              </a:solidFill>
            </a:endParaRPr>
          </a:p>
        </p:txBody>
      </p:sp>
      <p:sp>
        <p:nvSpPr>
          <p:cNvPr id="487458" name="Text Box 34"/>
          <p:cNvSpPr txBox="1">
            <a:spLocks noChangeArrowheads="1"/>
          </p:cNvSpPr>
          <p:nvPr/>
        </p:nvSpPr>
        <p:spPr bwMode="auto">
          <a:xfrm>
            <a:off x="1444625" y="3400425"/>
            <a:ext cx="3276600" cy="327025"/>
          </a:xfrm>
          <a:prstGeom prst="rect">
            <a:avLst/>
          </a:prstGeom>
          <a:noFill/>
          <a:ln w="9525">
            <a:noFill/>
            <a:miter lim="800000"/>
            <a:headEnd/>
            <a:tailEnd/>
          </a:ln>
        </p:spPr>
        <p:txBody>
          <a:bodyPr lIns="0" tIns="0" rIns="0" bIns="0"/>
          <a:lstStyle/>
          <a:p>
            <a:pPr marL="2419350" indent="-2419350">
              <a:lnSpc>
                <a:spcPct val="110000"/>
              </a:lnSpc>
            </a:pPr>
            <a:r>
              <a:rPr lang="en-US" altLang="ko-KR" sz="2200">
                <a:solidFill>
                  <a:srgbClr val="000066"/>
                </a:solidFill>
                <a:ea typeface="굴림" pitchFamily="34" charset="-127"/>
              </a:rPr>
              <a:t>maximum when</a:t>
            </a:r>
            <a:r>
              <a:rPr lang="en-US" altLang="ko-KR" sz="2200" i="1">
                <a:solidFill>
                  <a:srgbClr val="000066"/>
                </a:solidFill>
                <a:latin typeface="Times New Roman" pitchFamily="18" charset="0"/>
                <a:ea typeface="굴림" pitchFamily="34" charset="-127"/>
              </a:rPr>
              <a:t> </a:t>
            </a:r>
            <a:r>
              <a:rPr lang="en-US" altLang="ko-KR" sz="2200" b="1" i="1">
                <a:solidFill>
                  <a:srgbClr val="000066"/>
                </a:solidFill>
                <a:latin typeface="Times New Roman" pitchFamily="18" charset="0"/>
                <a:ea typeface="굴림" pitchFamily="34" charset="-127"/>
                <a:sym typeface="Symbol" pitchFamily="18" charset="2"/>
              </a:rPr>
              <a:t></a:t>
            </a:r>
            <a:r>
              <a:rPr lang="en-US" altLang="ko-KR" sz="2200" b="1" i="1">
                <a:solidFill>
                  <a:srgbClr val="000066"/>
                </a:solidFill>
                <a:latin typeface="Times New Roman" pitchFamily="18" charset="0"/>
                <a:ea typeface="굴림" pitchFamily="34" charset="-127"/>
              </a:rPr>
              <a:t> </a:t>
            </a:r>
            <a:r>
              <a:rPr lang="en-US" altLang="ko-KR" sz="2200" b="1">
                <a:solidFill>
                  <a:srgbClr val="000066"/>
                </a:solidFill>
                <a:latin typeface="Times New Roman" pitchFamily="18" charset="0"/>
                <a:ea typeface="굴림" pitchFamily="34" charset="-127"/>
              </a:rPr>
              <a:t>= 180°</a:t>
            </a:r>
            <a:endParaRPr lang="en-US" sz="2200">
              <a:solidFill>
                <a:srgbClr val="000066"/>
              </a:solidFill>
            </a:endParaRPr>
          </a:p>
        </p:txBody>
      </p:sp>
      <p:sp>
        <p:nvSpPr>
          <p:cNvPr id="487459" name="Line 35"/>
          <p:cNvSpPr>
            <a:spLocks noChangeShapeType="1"/>
          </p:cNvSpPr>
          <p:nvPr/>
        </p:nvSpPr>
        <p:spPr bwMode="auto">
          <a:xfrm flipV="1">
            <a:off x="887413" y="2565400"/>
            <a:ext cx="495300" cy="369888"/>
          </a:xfrm>
          <a:prstGeom prst="line">
            <a:avLst/>
          </a:prstGeom>
          <a:noFill/>
          <a:ln w="15875">
            <a:solidFill>
              <a:srgbClr val="000066"/>
            </a:solidFill>
            <a:round/>
            <a:headEnd/>
            <a:tailEnd type="triangle" w="lg" len="lg"/>
          </a:ln>
        </p:spPr>
        <p:txBody>
          <a:bodyPr/>
          <a:lstStyle/>
          <a:p>
            <a:endParaRPr lang="en-US"/>
          </a:p>
        </p:txBody>
      </p:sp>
      <p:sp>
        <p:nvSpPr>
          <p:cNvPr id="487460" name="Line 36"/>
          <p:cNvSpPr>
            <a:spLocks noChangeShapeType="1"/>
          </p:cNvSpPr>
          <p:nvPr/>
        </p:nvSpPr>
        <p:spPr bwMode="auto">
          <a:xfrm>
            <a:off x="881063" y="3211513"/>
            <a:ext cx="485775" cy="349250"/>
          </a:xfrm>
          <a:prstGeom prst="line">
            <a:avLst/>
          </a:prstGeom>
          <a:noFill/>
          <a:ln w="15875">
            <a:solidFill>
              <a:srgbClr val="000066"/>
            </a:solidFill>
            <a:round/>
            <a:headEnd/>
            <a:tailEnd type="triangle" w="lg" len="lg"/>
          </a:ln>
        </p:spPr>
        <p:txBody>
          <a:bodyPr/>
          <a:lstStyle/>
          <a:p>
            <a:endParaRPr lang="en-US"/>
          </a:p>
        </p:txBody>
      </p:sp>
      <p:sp>
        <p:nvSpPr>
          <p:cNvPr id="487461" name="Line 37"/>
          <p:cNvSpPr>
            <a:spLocks noChangeShapeType="1"/>
          </p:cNvSpPr>
          <p:nvPr/>
        </p:nvSpPr>
        <p:spPr bwMode="auto">
          <a:xfrm flipV="1">
            <a:off x="889000" y="3055938"/>
            <a:ext cx="474663" cy="1587"/>
          </a:xfrm>
          <a:prstGeom prst="line">
            <a:avLst/>
          </a:prstGeom>
          <a:noFill/>
          <a:ln w="15875">
            <a:solidFill>
              <a:srgbClr val="000066"/>
            </a:solidFill>
            <a:round/>
            <a:headEnd/>
            <a:tailEnd type="triangle" w="lg" len="lg"/>
          </a:ln>
        </p:spPr>
        <p:txBody>
          <a:bodyPr/>
          <a:lstStyle/>
          <a:p>
            <a:endParaRPr lang="en-US"/>
          </a:p>
        </p:txBody>
      </p:sp>
      <p:grpSp>
        <p:nvGrpSpPr>
          <p:cNvPr id="487462" name="Group 38"/>
          <p:cNvGrpSpPr>
            <a:grpSpLocks/>
          </p:cNvGrpSpPr>
          <p:nvPr/>
        </p:nvGrpSpPr>
        <p:grpSpPr bwMode="auto">
          <a:xfrm>
            <a:off x="6919913" y="1998663"/>
            <a:ext cx="331787" cy="388937"/>
            <a:chOff x="4359" y="1259"/>
            <a:chExt cx="209" cy="245"/>
          </a:xfrm>
        </p:grpSpPr>
        <p:sp>
          <p:nvSpPr>
            <p:cNvPr id="487712" name="Rectangle 39"/>
            <p:cNvSpPr>
              <a:spLocks noChangeArrowheads="1"/>
            </p:cNvSpPr>
            <p:nvPr/>
          </p:nvSpPr>
          <p:spPr bwMode="auto">
            <a:xfrm>
              <a:off x="4359" y="1288"/>
              <a:ext cx="182" cy="216"/>
            </a:xfrm>
            <a:prstGeom prst="rect">
              <a:avLst/>
            </a:prstGeom>
            <a:noFill/>
            <a:ln w="9525">
              <a:noFill/>
              <a:miter lim="800000"/>
              <a:headEnd/>
              <a:tailEnd/>
            </a:ln>
          </p:spPr>
          <p:txBody>
            <a:bodyPr lIns="90000" tIns="46800" rIns="90000" bIns="46800"/>
            <a:lstStyle/>
            <a:p>
              <a:pPr>
                <a:lnSpc>
                  <a:spcPct val="110000"/>
                </a:lnSpc>
              </a:pPr>
              <a:r>
                <a:rPr lang="en-US" sz="1500" b="1" i="1">
                  <a:solidFill>
                    <a:srgbClr val="000066"/>
                  </a:solidFill>
                  <a:latin typeface="Times New Roman" pitchFamily="18" charset="0"/>
                  <a:sym typeface="Symbol" pitchFamily="18" charset="2"/>
                </a:rPr>
                <a:t></a:t>
              </a:r>
            </a:p>
          </p:txBody>
        </p:sp>
        <p:sp>
          <p:nvSpPr>
            <p:cNvPr id="487713" name="Arc 40"/>
            <p:cNvSpPr>
              <a:spLocks/>
            </p:cNvSpPr>
            <p:nvPr/>
          </p:nvSpPr>
          <p:spPr bwMode="auto">
            <a:xfrm>
              <a:off x="4377" y="1259"/>
              <a:ext cx="191" cy="220"/>
            </a:xfrm>
            <a:custGeom>
              <a:avLst/>
              <a:gdLst>
                <a:gd name="T0" fmla="*/ 0 w 21600"/>
                <a:gd name="T1" fmla="*/ 0 h 21589"/>
                <a:gd name="T2" fmla="*/ 0 w 21600"/>
                <a:gd name="T3" fmla="*/ 0 h 21589"/>
                <a:gd name="T4" fmla="*/ 0 w 21600"/>
                <a:gd name="T5" fmla="*/ 0 h 21589"/>
                <a:gd name="T6" fmla="*/ 0 60000 65536"/>
                <a:gd name="T7" fmla="*/ 0 60000 65536"/>
                <a:gd name="T8" fmla="*/ 0 60000 65536"/>
                <a:gd name="T9" fmla="*/ 0 w 21600"/>
                <a:gd name="T10" fmla="*/ 0 h 21589"/>
                <a:gd name="T11" fmla="*/ 21600 w 21600"/>
                <a:gd name="T12" fmla="*/ 21589 h 21589"/>
              </a:gdLst>
              <a:ahLst/>
              <a:cxnLst>
                <a:cxn ang="T6">
                  <a:pos x="T0" y="T1"/>
                </a:cxn>
                <a:cxn ang="T7">
                  <a:pos x="T2" y="T3"/>
                </a:cxn>
                <a:cxn ang="T8">
                  <a:pos x="T4" y="T5"/>
                </a:cxn>
              </a:cxnLst>
              <a:rect l="T9" t="T10" r="T11" b="T12"/>
              <a:pathLst>
                <a:path w="21600" h="21589" fill="none" extrusionOk="0">
                  <a:moveTo>
                    <a:pt x="697" y="0"/>
                  </a:moveTo>
                  <a:cubicBezTo>
                    <a:pt x="12349" y="376"/>
                    <a:pt x="21600" y="9931"/>
                    <a:pt x="21600" y="21589"/>
                  </a:cubicBezTo>
                </a:path>
                <a:path w="21600" h="21589" stroke="0" extrusionOk="0">
                  <a:moveTo>
                    <a:pt x="697" y="0"/>
                  </a:moveTo>
                  <a:cubicBezTo>
                    <a:pt x="12349" y="376"/>
                    <a:pt x="21600" y="9931"/>
                    <a:pt x="21600" y="21589"/>
                  </a:cubicBezTo>
                  <a:lnTo>
                    <a:pt x="0" y="21589"/>
                  </a:lnTo>
                  <a:close/>
                </a:path>
              </a:pathLst>
            </a:custGeom>
            <a:noFill/>
            <a:ln w="15875">
              <a:solidFill>
                <a:srgbClr val="808080"/>
              </a:solidFill>
              <a:round/>
              <a:headEnd type="arrow" w="med" len="med"/>
              <a:tailEnd type="none" w="lg" len="lg"/>
            </a:ln>
          </p:spPr>
          <p:txBody>
            <a:bodyPr lIns="90000" tIns="46800" rIns="90000" bIns="46800" anchor="ctr"/>
            <a:lstStyle/>
            <a:p>
              <a:endParaRPr lang="en-US"/>
            </a:p>
          </p:txBody>
        </p:sp>
      </p:grpSp>
      <p:grpSp>
        <p:nvGrpSpPr>
          <p:cNvPr id="487465" name="Group 41"/>
          <p:cNvGrpSpPr>
            <a:grpSpLocks/>
          </p:cNvGrpSpPr>
          <p:nvPr/>
        </p:nvGrpSpPr>
        <p:grpSpPr bwMode="auto">
          <a:xfrm>
            <a:off x="6942138" y="2044700"/>
            <a:ext cx="358775" cy="355600"/>
            <a:chOff x="4373" y="1288"/>
            <a:chExt cx="226" cy="224"/>
          </a:xfrm>
        </p:grpSpPr>
        <p:sp>
          <p:nvSpPr>
            <p:cNvPr id="487710" name="Rectangle 42"/>
            <p:cNvSpPr>
              <a:spLocks noChangeArrowheads="1"/>
            </p:cNvSpPr>
            <p:nvPr/>
          </p:nvSpPr>
          <p:spPr bwMode="auto">
            <a:xfrm>
              <a:off x="4411" y="1296"/>
              <a:ext cx="182" cy="216"/>
            </a:xfrm>
            <a:prstGeom prst="rect">
              <a:avLst/>
            </a:prstGeom>
            <a:noFill/>
            <a:ln w="9525">
              <a:noFill/>
              <a:miter lim="800000"/>
              <a:headEnd/>
              <a:tailEnd/>
            </a:ln>
          </p:spPr>
          <p:txBody>
            <a:bodyPr lIns="90000" tIns="46800" rIns="90000" bIns="46800">
              <a:spAutoFit/>
            </a:bodyPr>
            <a:lstStyle/>
            <a:p>
              <a:pPr>
                <a:lnSpc>
                  <a:spcPct val="110000"/>
                </a:lnSpc>
              </a:pPr>
              <a:r>
                <a:rPr lang="en-US" sz="1500" b="1" i="1">
                  <a:solidFill>
                    <a:srgbClr val="000066"/>
                  </a:solidFill>
                  <a:latin typeface="Times New Roman" pitchFamily="18" charset="0"/>
                  <a:sym typeface="Symbol" pitchFamily="18" charset="2"/>
                </a:rPr>
                <a:t></a:t>
              </a:r>
            </a:p>
          </p:txBody>
        </p:sp>
        <p:sp>
          <p:nvSpPr>
            <p:cNvPr id="487711" name="Arc 43"/>
            <p:cNvSpPr>
              <a:spLocks/>
            </p:cNvSpPr>
            <p:nvPr/>
          </p:nvSpPr>
          <p:spPr bwMode="auto">
            <a:xfrm>
              <a:off x="4373" y="1288"/>
              <a:ext cx="226" cy="191"/>
            </a:xfrm>
            <a:custGeom>
              <a:avLst/>
              <a:gdLst>
                <a:gd name="T0" fmla="*/ 0 w 21600"/>
                <a:gd name="T1" fmla="*/ 0 h 16450"/>
                <a:gd name="T2" fmla="*/ 0 w 21600"/>
                <a:gd name="T3" fmla="*/ 0 h 16450"/>
                <a:gd name="T4" fmla="*/ 0 w 21600"/>
                <a:gd name="T5" fmla="*/ 0 h 16450"/>
                <a:gd name="T6" fmla="*/ 0 60000 65536"/>
                <a:gd name="T7" fmla="*/ 0 60000 65536"/>
                <a:gd name="T8" fmla="*/ 0 60000 65536"/>
                <a:gd name="T9" fmla="*/ 0 w 21600"/>
                <a:gd name="T10" fmla="*/ 0 h 16450"/>
                <a:gd name="T11" fmla="*/ 21600 w 21600"/>
                <a:gd name="T12" fmla="*/ 16450 h 16450"/>
              </a:gdLst>
              <a:ahLst/>
              <a:cxnLst>
                <a:cxn ang="T6">
                  <a:pos x="T0" y="T1"/>
                </a:cxn>
                <a:cxn ang="T7">
                  <a:pos x="T2" y="T3"/>
                </a:cxn>
                <a:cxn ang="T8">
                  <a:pos x="T4" y="T5"/>
                </a:cxn>
              </a:cxnLst>
              <a:rect l="T9" t="T10" r="T11" b="T12"/>
              <a:pathLst>
                <a:path w="21600" h="16450" fill="none" extrusionOk="0">
                  <a:moveTo>
                    <a:pt x="13998" y="-1"/>
                  </a:moveTo>
                  <a:cubicBezTo>
                    <a:pt x="18821" y="4103"/>
                    <a:pt x="21600" y="10117"/>
                    <a:pt x="21600" y="16450"/>
                  </a:cubicBezTo>
                </a:path>
                <a:path w="21600" h="16450" stroke="0" extrusionOk="0">
                  <a:moveTo>
                    <a:pt x="13998" y="-1"/>
                  </a:moveTo>
                  <a:cubicBezTo>
                    <a:pt x="18821" y="4103"/>
                    <a:pt x="21600" y="10117"/>
                    <a:pt x="21600" y="16450"/>
                  </a:cubicBezTo>
                  <a:lnTo>
                    <a:pt x="0" y="16450"/>
                  </a:lnTo>
                  <a:close/>
                </a:path>
              </a:pathLst>
            </a:custGeom>
            <a:noFill/>
            <a:ln w="15875">
              <a:solidFill>
                <a:srgbClr val="808080"/>
              </a:solidFill>
              <a:round/>
              <a:headEnd type="arrow" w="med" len="med"/>
              <a:tailEnd type="none" w="lg" len="lg"/>
            </a:ln>
          </p:spPr>
          <p:txBody>
            <a:bodyPr wrap="none" lIns="90000" tIns="46800" rIns="90000" bIns="46800" anchor="ctr"/>
            <a:lstStyle/>
            <a:p>
              <a:endParaRPr lang="en-US"/>
            </a:p>
          </p:txBody>
        </p:sp>
      </p:grpSp>
      <p:grpSp>
        <p:nvGrpSpPr>
          <p:cNvPr id="487468" name="Group 44"/>
          <p:cNvGrpSpPr>
            <a:grpSpLocks/>
          </p:cNvGrpSpPr>
          <p:nvPr/>
        </p:nvGrpSpPr>
        <p:grpSpPr bwMode="auto">
          <a:xfrm>
            <a:off x="5641975" y="2757488"/>
            <a:ext cx="806450" cy="314325"/>
            <a:chOff x="3426" y="1737"/>
            <a:chExt cx="508" cy="198"/>
          </a:xfrm>
        </p:grpSpPr>
        <p:sp>
          <p:nvSpPr>
            <p:cNvPr id="487709" name="Line 45"/>
            <p:cNvSpPr>
              <a:spLocks noChangeShapeType="1"/>
            </p:cNvSpPr>
            <p:nvPr/>
          </p:nvSpPr>
          <p:spPr bwMode="auto">
            <a:xfrm flipH="1">
              <a:off x="3603" y="1806"/>
              <a:ext cx="331" cy="0"/>
            </a:xfrm>
            <a:prstGeom prst="line">
              <a:avLst/>
            </a:prstGeom>
            <a:noFill/>
            <a:ln w="44450">
              <a:solidFill>
                <a:srgbClr val="FF0000"/>
              </a:solidFill>
              <a:round/>
              <a:headEnd/>
              <a:tailEnd type="stealth" w="lg" len="lg"/>
            </a:ln>
          </p:spPr>
          <p:txBody>
            <a:bodyPr lIns="90000" tIns="46800" rIns="90000" bIns="46800"/>
            <a:lstStyle/>
            <a:p>
              <a:endParaRPr lang="en-US"/>
            </a:p>
          </p:txBody>
        </p:sp>
        <p:graphicFrame>
          <p:nvGraphicFramePr>
            <p:cNvPr id="487470" name="Object 46"/>
            <p:cNvGraphicFramePr>
              <a:graphicFrameLocks noChangeAspect="1"/>
            </p:cNvGraphicFramePr>
            <p:nvPr/>
          </p:nvGraphicFramePr>
          <p:xfrm>
            <a:off x="3426" y="1737"/>
            <a:ext cx="170" cy="198"/>
          </p:xfrm>
          <a:graphic>
            <a:graphicData uri="http://schemas.openxmlformats.org/presentationml/2006/ole">
              <mc:AlternateContent xmlns:mc="http://schemas.openxmlformats.org/markup-compatibility/2006">
                <mc:Choice xmlns:v="urn:schemas-microsoft-com:vml" Requires="v">
                  <p:oleObj spid="_x0000_s487731" name="Equation" r:id="rId6" imgW="317160" imgH="368280" progId="Equation.DSMT4">
                    <p:embed/>
                  </p:oleObj>
                </mc:Choice>
                <mc:Fallback>
                  <p:oleObj name="Equation" r:id="rId6" imgW="317160" imgH="368280" progId="Equation.DSMT4">
                    <p:embed/>
                    <p:pic>
                      <p:nvPicPr>
                        <p:cNvPr id="0" name="Picture 4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26" y="1737"/>
                          <a:ext cx="170" cy="19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487471" name="Group 47"/>
          <p:cNvGrpSpPr>
            <a:grpSpLocks/>
          </p:cNvGrpSpPr>
          <p:nvPr/>
        </p:nvGrpSpPr>
        <p:grpSpPr bwMode="auto">
          <a:xfrm>
            <a:off x="7424738" y="1649413"/>
            <a:ext cx="809625" cy="314325"/>
            <a:chOff x="4551" y="1039"/>
            <a:chExt cx="510" cy="198"/>
          </a:xfrm>
        </p:grpSpPr>
        <p:sp>
          <p:nvSpPr>
            <p:cNvPr id="487708" name="Line 48"/>
            <p:cNvSpPr>
              <a:spLocks noChangeShapeType="1"/>
            </p:cNvSpPr>
            <p:nvPr/>
          </p:nvSpPr>
          <p:spPr bwMode="auto">
            <a:xfrm>
              <a:off x="4551" y="1158"/>
              <a:ext cx="332" cy="0"/>
            </a:xfrm>
            <a:prstGeom prst="line">
              <a:avLst/>
            </a:prstGeom>
            <a:noFill/>
            <a:ln w="44450">
              <a:solidFill>
                <a:srgbClr val="FF0000"/>
              </a:solidFill>
              <a:round/>
              <a:headEnd/>
              <a:tailEnd type="stealth" w="lg" len="lg"/>
            </a:ln>
          </p:spPr>
          <p:txBody>
            <a:bodyPr lIns="90000" tIns="46800" rIns="90000" bIns="46800"/>
            <a:lstStyle/>
            <a:p>
              <a:endParaRPr lang="en-US"/>
            </a:p>
          </p:txBody>
        </p:sp>
        <p:graphicFrame>
          <p:nvGraphicFramePr>
            <p:cNvPr id="487473" name="Object 49"/>
            <p:cNvGraphicFramePr>
              <a:graphicFrameLocks noChangeAspect="1"/>
            </p:cNvGraphicFramePr>
            <p:nvPr/>
          </p:nvGraphicFramePr>
          <p:xfrm>
            <a:off x="4891" y="1039"/>
            <a:ext cx="170" cy="198"/>
          </p:xfrm>
          <a:graphic>
            <a:graphicData uri="http://schemas.openxmlformats.org/presentationml/2006/ole">
              <mc:AlternateContent xmlns:mc="http://schemas.openxmlformats.org/markup-compatibility/2006">
                <mc:Choice xmlns:v="urn:schemas-microsoft-com:vml" Requires="v">
                  <p:oleObj spid="_x0000_s487732" name="Equation" r:id="rId8" imgW="317160" imgH="368280" progId="Equation.DSMT4">
                    <p:embed/>
                  </p:oleObj>
                </mc:Choice>
                <mc:Fallback>
                  <p:oleObj name="Equation" r:id="rId8" imgW="317160" imgH="368280" progId="Equation.DSMT4">
                    <p:embed/>
                    <p:pic>
                      <p:nvPicPr>
                        <p:cNvPr id="0" name="Picture 4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891" y="1039"/>
                          <a:ext cx="170" cy="19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487497" name="Rectangle 73"/>
          <p:cNvSpPr>
            <a:spLocks noChangeArrowheads="1"/>
          </p:cNvSpPr>
          <p:nvPr/>
        </p:nvSpPr>
        <p:spPr bwMode="auto">
          <a:xfrm>
            <a:off x="179388" y="4152900"/>
            <a:ext cx="4814887" cy="528638"/>
          </a:xfrm>
          <a:prstGeom prst="rect">
            <a:avLst/>
          </a:prstGeom>
          <a:noFill/>
          <a:ln w="9525">
            <a:noFill/>
            <a:miter lim="800000"/>
            <a:headEnd/>
            <a:tailEnd/>
          </a:ln>
        </p:spPr>
        <p:txBody>
          <a:bodyPr lIns="90000" tIns="46800" rIns="90000" bIns="46800">
            <a:spAutoFit/>
          </a:bodyPr>
          <a:lstStyle/>
          <a:p>
            <a:pPr>
              <a:lnSpc>
                <a:spcPct val="110000"/>
              </a:lnSpc>
            </a:pPr>
            <a:r>
              <a:rPr lang="en-US" sz="2600">
                <a:solidFill>
                  <a:srgbClr val="000066"/>
                </a:solidFill>
              </a:rPr>
              <a:t>Magnetic: </a:t>
            </a:r>
          </a:p>
        </p:txBody>
      </p:sp>
      <p:sp>
        <p:nvSpPr>
          <p:cNvPr id="487498" name="Rectangle 74"/>
          <p:cNvSpPr>
            <a:spLocks noChangeArrowheads="1"/>
          </p:cNvSpPr>
          <p:nvPr/>
        </p:nvSpPr>
        <p:spPr bwMode="auto">
          <a:xfrm>
            <a:off x="2352675" y="4157663"/>
            <a:ext cx="1990725" cy="600075"/>
          </a:xfrm>
          <a:prstGeom prst="rect">
            <a:avLst/>
          </a:prstGeom>
          <a:noFill/>
          <a:ln w="25400" algn="ctr">
            <a:solidFill>
              <a:srgbClr val="FF0000"/>
            </a:solidFill>
            <a:miter lim="800000"/>
            <a:headEnd/>
            <a:tailEnd/>
          </a:ln>
        </p:spPr>
        <p:txBody>
          <a:bodyPr wrap="none" lIns="90000" tIns="46800" rIns="90000" bIns="46800" anchor="ctr"/>
          <a:lstStyle/>
          <a:p>
            <a:pPr>
              <a:lnSpc>
                <a:spcPct val="110000"/>
              </a:lnSpc>
            </a:pPr>
            <a:endParaRPr lang="en-GB"/>
          </a:p>
        </p:txBody>
      </p:sp>
      <p:graphicFrame>
        <p:nvGraphicFramePr>
          <p:cNvPr id="487499" name="Object 75"/>
          <p:cNvGraphicFramePr>
            <a:graphicFrameLocks noChangeAspect="1"/>
          </p:cNvGraphicFramePr>
          <p:nvPr/>
        </p:nvGraphicFramePr>
        <p:xfrm>
          <a:off x="2501900" y="4235450"/>
          <a:ext cx="1712913" cy="415925"/>
        </p:xfrm>
        <a:graphic>
          <a:graphicData uri="http://schemas.openxmlformats.org/presentationml/2006/ole">
            <mc:AlternateContent xmlns:mc="http://schemas.openxmlformats.org/markup-compatibility/2006">
              <mc:Choice xmlns:v="urn:schemas-microsoft-com:vml" Requires="v">
                <p:oleObj spid="_x0000_s487733" name="Equation" r:id="rId10" imgW="1714320" imgH="419040" progId="Equation.DSMT4">
                  <p:embed/>
                </p:oleObj>
              </mc:Choice>
              <mc:Fallback>
                <p:oleObj name="Equation" r:id="rId10" imgW="1714320" imgH="419040" progId="Equation.DSMT4">
                  <p:embed/>
                  <p:pic>
                    <p:nvPicPr>
                      <p:cNvPr id="0" name="Picture 7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01900" y="4235450"/>
                        <a:ext cx="1712913" cy="415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87500" name="Group 76"/>
          <p:cNvGrpSpPr>
            <a:grpSpLocks/>
          </p:cNvGrpSpPr>
          <p:nvPr/>
        </p:nvGrpSpPr>
        <p:grpSpPr bwMode="auto">
          <a:xfrm>
            <a:off x="5392738" y="4411663"/>
            <a:ext cx="3427412" cy="1508125"/>
            <a:chOff x="2920" y="1112"/>
            <a:chExt cx="2681" cy="950"/>
          </a:xfrm>
        </p:grpSpPr>
        <p:sp>
          <p:nvSpPr>
            <p:cNvPr id="487703" name="Line 77"/>
            <p:cNvSpPr>
              <a:spLocks noChangeShapeType="1"/>
            </p:cNvSpPr>
            <p:nvPr/>
          </p:nvSpPr>
          <p:spPr bwMode="auto">
            <a:xfrm>
              <a:off x="2920" y="1112"/>
              <a:ext cx="2681"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sp>
          <p:nvSpPr>
            <p:cNvPr id="487704" name="Line 78"/>
            <p:cNvSpPr>
              <a:spLocks noChangeShapeType="1"/>
            </p:cNvSpPr>
            <p:nvPr/>
          </p:nvSpPr>
          <p:spPr bwMode="auto">
            <a:xfrm>
              <a:off x="2920" y="1349"/>
              <a:ext cx="2681"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sp>
          <p:nvSpPr>
            <p:cNvPr id="487705" name="Line 79"/>
            <p:cNvSpPr>
              <a:spLocks noChangeShapeType="1"/>
            </p:cNvSpPr>
            <p:nvPr/>
          </p:nvSpPr>
          <p:spPr bwMode="auto">
            <a:xfrm>
              <a:off x="2920" y="1587"/>
              <a:ext cx="2681"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sp>
          <p:nvSpPr>
            <p:cNvPr id="487706" name="Line 80"/>
            <p:cNvSpPr>
              <a:spLocks noChangeShapeType="1"/>
            </p:cNvSpPr>
            <p:nvPr/>
          </p:nvSpPr>
          <p:spPr bwMode="auto">
            <a:xfrm>
              <a:off x="2920" y="1824"/>
              <a:ext cx="2681"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sp>
          <p:nvSpPr>
            <p:cNvPr id="487707" name="Line 81"/>
            <p:cNvSpPr>
              <a:spLocks noChangeShapeType="1"/>
            </p:cNvSpPr>
            <p:nvPr/>
          </p:nvSpPr>
          <p:spPr bwMode="auto">
            <a:xfrm>
              <a:off x="2920" y="2062"/>
              <a:ext cx="2681"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grpSp>
      <p:grpSp>
        <p:nvGrpSpPr>
          <p:cNvPr id="487507" name="Group 83"/>
          <p:cNvGrpSpPr>
            <a:grpSpLocks/>
          </p:cNvGrpSpPr>
          <p:nvPr/>
        </p:nvGrpSpPr>
        <p:grpSpPr bwMode="auto">
          <a:xfrm>
            <a:off x="8451850" y="4410075"/>
            <a:ext cx="77788" cy="1509713"/>
            <a:chOff x="5324" y="1007"/>
            <a:chExt cx="49" cy="951"/>
          </a:xfrm>
        </p:grpSpPr>
        <p:sp>
          <p:nvSpPr>
            <p:cNvPr id="487698" name="Line 84"/>
            <p:cNvSpPr>
              <a:spLocks noChangeShapeType="1"/>
            </p:cNvSpPr>
            <p:nvPr/>
          </p:nvSpPr>
          <p:spPr bwMode="auto">
            <a:xfrm rot="-5400000">
              <a:off x="5349" y="982"/>
              <a:ext cx="0" cy="49"/>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87699" name="Line 85"/>
            <p:cNvSpPr>
              <a:spLocks noChangeShapeType="1"/>
            </p:cNvSpPr>
            <p:nvPr/>
          </p:nvSpPr>
          <p:spPr bwMode="auto">
            <a:xfrm rot="-5400000">
              <a:off x="5349" y="1219"/>
              <a:ext cx="0" cy="49"/>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87700" name="Line 86"/>
            <p:cNvSpPr>
              <a:spLocks noChangeShapeType="1"/>
            </p:cNvSpPr>
            <p:nvPr/>
          </p:nvSpPr>
          <p:spPr bwMode="auto">
            <a:xfrm rot="-5400000">
              <a:off x="5349" y="1457"/>
              <a:ext cx="0" cy="49"/>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87701" name="Line 87"/>
            <p:cNvSpPr>
              <a:spLocks noChangeShapeType="1"/>
            </p:cNvSpPr>
            <p:nvPr/>
          </p:nvSpPr>
          <p:spPr bwMode="auto">
            <a:xfrm rot="-5400000">
              <a:off x="5349" y="1695"/>
              <a:ext cx="0" cy="49"/>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87702" name="Line 88"/>
            <p:cNvSpPr>
              <a:spLocks noChangeShapeType="1"/>
            </p:cNvSpPr>
            <p:nvPr/>
          </p:nvSpPr>
          <p:spPr bwMode="auto">
            <a:xfrm rot="-5400000">
              <a:off x="5349" y="1933"/>
              <a:ext cx="0" cy="49"/>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grpSp>
      <p:grpSp>
        <p:nvGrpSpPr>
          <p:cNvPr id="487524" name="Group 100"/>
          <p:cNvGrpSpPr>
            <a:grpSpLocks/>
          </p:cNvGrpSpPr>
          <p:nvPr/>
        </p:nvGrpSpPr>
        <p:grpSpPr bwMode="auto">
          <a:xfrm rot="-3220115">
            <a:off x="6869907" y="4398169"/>
            <a:ext cx="153987" cy="1501775"/>
            <a:chOff x="3803" y="2557"/>
            <a:chExt cx="139" cy="1364"/>
          </a:xfrm>
        </p:grpSpPr>
        <p:sp>
          <p:nvSpPr>
            <p:cNvPr id="487692" name="Rectangle 101"/>
            <p:cNvSpPr>
              <a:spLocks noChangeArrowheads="1"/>
            </p:cNvSpPr>
            <p:nvPr/>
          </p:nvSpPr>
          <p:spPr bwMode="auto">
            <a:xfrm>
              <a:off x="3806" y="2623"/>
              <a:ext cx="134" cy="1231"/>
            </a:xfrm>
            <a:prstGeom prst="rect">
              <a:avLst/>
            </a:prstGeom>
            <a:gradFill rotWithShape="1">
              <a:gsLst>
                <a:gs pos="0">
                  <a:srgbClr val="FF9632"/>
                </a:gs>
                <a:gs pos="50000">
                  <a:srgbClr val="FFEBD8"/>
                </a:gs>
                <a:gs pos="100000">
                  <a:srgbClr val="FF9632"/>
                </a:gs>
              </a:gsLst>
              <a:lin ang="0" scaled="1"/>
            </a:gradFill>
            <a:ln w="6350" algn="ctr">
              <a:solidFill>
                <a:srgbClr val="000000"/>
              </a:solidFill>
              <a:miter lim="800000"/>
              <a:headEnd/>
              <a:tailEnd/>
            </a:ln>
          </p:spPr>
          <p:txBody>
            <a:bodyPr/>
            <a:lstStyle/>
            <a:p>
              <a:pPr>
                <a:lnSpc>
                  <a:spcPct val="110000"/>
                </a:lnSpc>
              </a:pPr>
              <a:endParaRPr lang="en-GB"/>
            </a:p>
          </p:txBody>
        </p:sp>
        <p:sp>
          <p:nvSpPr>
            <p:cNvPr id="487693" name="Oval 102"/>
            <p:cNvSpPr>
              <a:spLocks noChangeArrowheads="1"/>
            </p:cNvSpPr>
            <p:nvPr/>
          </p:nvSpPr>
          <p:spPr bwMode="auto">
            <a:xfrm>
              <a:off x="3803" y="3783"/>
              <a:ext cx="138" cy="138"/>
            </a:xfrm>
            <a:prstGeom prst="ellipse">
              <a:avLst/>
            </a:prstGeom>
            <a:gradFill rotWithShape="1">
              <a:gsLst>
                <a:gs pos="0">
                  <a:srgbClr val="FFEBD8"/>
                </a:gs>
                <a:gs pos="100000">
                  <a:srgbClr val="FF9632"/>
                </a:gs>
              </a:gsLst>
              <a:path path="shape">
                <a:fillToRect l="50000" t="50000" r="50000" b="50000"/>
              </a:path>
            </a:gradFill>
            <a:ln w="6350" algn="ctr">
              <a:solidFill>
                <a:srgbClr val="000000"/>
              </a:solidFill>
              <a:round/>
              <a:headEnd/>
              <a:tailEnd type="none" w="lg" len="lg"/>
            </a:ln>
          </p:spPr>
          <p:txBody>
            <a:bodyPr/>
            <a:lstStyle/>
            <a:p>
              <a:pPr>
                <a:lnSpc>
                  <a:spcPct val="110000"/>
                </a:lnSpc>
              </a:pPr>
              <a:endParaRPr lang="en-GB"/>
            </a:p>
          </p:txBody>
        </p:sp>
        <p:sp>
          <p:nvSpPr>
            <p:cNvPr id="487694" name="Line 103"/>
            <p:cNvSpPr>
              <a:spLocks noChangeShapeType="1"/>
            </p:cNvSpPr>
            <p:nvPr/>
          </p:nvSpPr>
          <p:spPr bwMode="auto">
            <a:xfrm rot="2700000">
              <a:off x="3872" y="3783"/>
              <a:ext cx="1" cy="138"/>
            </a:xfrm>
            <a:prstGeom prst="line">
              <a:avLst/>
            </a:prstGeom>
            <a:noFill/>
            <a:ln w="15875">
              <a:solidFill>
                <a:srgbClr val="800080"/>
              </a:solidFill>
              <a:round/>
              <a:headEnd/>
              <a:tailEnd type="none" w="lg" len="lg"/>
            </a:ln>
          </p:spPr>
          <p:txBody>
            <a:bodyPr/>
            <a:lstStyle/>
            <a:p>
              <a:endParaRPr lang="en-US"/>
            </a:p>
          </p:txBody>
        </p:sp>
        <p:sp>
          <p:nvSpPr>
            <p:cNvPr id="487695" name="Line 104"/>
            <p:cNvSpPr>
              <a:spLocks noChangeShapeType="1"/>
            </p:cNvSpPr>
            <p:nvPr/>
          </p:nvSpPr>
          <p:spPr bwMode="auto">
            <a:xfrm rot="18900000" flipH="1">
              <a:off x="3872" y="3783"/>
              <a:ext cx="1" cy="138"/>
            </a:xfrm>
            <a:prstGeom prst="line">
              <a:avLst/>
            </a:prstGeom>
            <a:noFill/>
            <a:ln w="15875">
              <a:solidFill>
                <a:srgbClr val="800080"/>
              </a:solidFill>
              <a:round/>
              <a:headEnd/>
              <a:tailEnd type="none" w="lg" len="lg"/>
            </a:ln>
          </p:spPr>
          <p:txBody>
            <a:bodyPr/>
            <a:lstStyle/>
            <a:p>
              <a:endParaRPr lang="en-US"/>
            </a:p>
          </p:txBody>
        </p:sp>
        <p:sp>
          <p:nvSpPr>
            <p:cNvPr id="487696" name="Oval 105"/>
            <p:cNvSpPr>
              <a:spLocks noChangeArrowheads="1"/>
            </p:cNvSpPr>
            <p:nvPr/>
          </p:nvSpPr>
          <p:spPr bwMode="auto">
            <a:xfrm>
              <a:off x="3803" y="2557"/>
              <a:ext cx="138" cy="138"/>
            </a:xfrm>
            <a:prstGeom prst="ellipse">
              <a:avLst/>
            </a:prstGeom>
            <a:gradFill rotWithShape="1">
              <a:gsLst>
                <a:gs pos="0">
                  <a:srgbClr val="FFEBD8"/>
                </a:gs>
                <a:gs pos="100000">
                  <a:srgbClr val="FF9632"/>
                </a:gs>
              </a:gsLst>
              <a:path path="shape">
                <a:fillToRect l="50000" t="50000" r="50000" b="50000"/>
              </a:path>
            </a:gradFill>
            <a:ln w="6350" algn="ctr">
              <a:solidFill>
                <a:srgbClr val="000000"/>
              </a:solidFill>
              <a:round/>
              <a:headEnd/>
              <a:tailEnd type="none" w="lg" len="lg"/>
            </a:ln>
          </p:spPr>
          <p:txBody>
            <a:bodyPr/>
            <a:lstStyle/>
            <a:p>
              <a:pPr>
                <a:lnSpc>
                  <a:spcPct val="110000"/>
                </a:lnSpc>
              </a:pPr>
              <a:endParaRPr lang="en-GB"/>
            </a:p>
          </p:txBody>
        </p:sp>
        <p:sp>
          <p:nvSpPr>
            <p:cNvPr id="487697" name="Oval 106"/>
            <p:cNvSpPr>
              <a:spLocks noChangeArrowheads="1"/>
            </p:cNvSpPr>
            <p:nvPr/>
          </p:nvSpPr>
          <p:spPr bwMode="auto">
            <a:xfrm flipV="1">
              <a:off x="3845" y="2597"/>
              <a:ext cx="56" cy="56"/>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GB"/>
            </a:p>
          </p:txBody>
        </p:sp>
      </p:grpSp>
      <p:grpSp>
        <p:nvGrpSpPr>
          <p:cNvPr id="487571" name="Group 147"/>
          <p:cNvGrpSpPr>
            <a:grpSpLocks/>
          </p:cNvGrpSpPr>
          <p:nvPr/>
        </p:nvGrpSpPr>
        <p:grpSpPr bwMode="auto">
          <a:xfrm>
            <a:off x="6942138" y="4864100"/>
            <a:ext cx="358775" cy="355600"/>
            <a:chOff x="4373" y="1288"/>
            <a:chExt cx="226" cy="224"/>
          </a:xfrm>
        </p:grpSpPr>
        <p:sp>
          <p:nvSpPr>
            <p:cNvPr id="487690" name="Rectangle 148"/>
            <p:cNvSpPr>
              <a:spLocks noChangeArrowheads="1"/>
            </p:cNvSpPr>
            <p:nvPr/>
          </p:nvSpPr>
          <p:spPr bwMode="auto">
            <a:xfrm>
              <a:off x="4411" y="1296"/>
              <a:ext cx="182" cy="216"/>
            </a:xfrm>
            <a:prstGeom prst="rect">
              <a:avLst/>
            </a:prstGeom>
            <a:noFill/>
            <a:ln w="9525">
              <a:noFill/>
              <a:miter lim="800000"/>
              <a:headEnd/>
              <a:tailEnd/>
            </a:ln>
          </p:spPr>
          <p:txBody>
            <a:bodyPr lIns="90000" tIns="46800" rIns="90000" bIns="46800">
              <a:spAutoFit/>
            </a:bodyPr>
            <a:lstStyle/>
            <a:p>
              <a:pPr>
                <a:lnSpc>
                  <a:spcPct val="110000"/>
                </a:lnSpc>
              </a:pPr>
              <a:r>
                <a:rPr lang="en-US" sz="1500" b="1" i="1">
                  <a:solidFill>
                    <a:srgbClr val="000066"/>
                  </a:solidFill>
                  <a:latin typeface="Times New Roman" pitchFamily="18" charset="0"/>
                  <a:sym typeface="Symbol" pitchFamily="18" charset="2"/>
                </a:rPr>
                <a:t></a:t>
              </a:r>
            </a:p>
          </p:txBody>
        </p:sp>
        <p:sp>
          <p:nvSpPr>
            <p:cNvPr id="487691" name="Arc 149"/>
            <p:cNvSpPr>
              <a:spLocks/>
            </p:cNvSpPr>
            <p:nvPr/>
          </p:nvSpPr>
          <p:spPr bwMode="auto">
            <a:xfrm>
              <a:off x="4373" y="1288"/>
              <a:ext cx="226" cy="191"/>
            </a:xfrm>
            <a:custGeom>
              <a:avLst/>
              <a:gdLst>
                <a:gd name="T0" fmla="*/ 0 w 21600"/>
                <a:gd name="T1" fmla="*/ 0 h 16450"/>
                <a:gd name="T2" fmla="*/ 0 w 21600"/>
                <a:gd name="T3" fmla="*/ 0 h 16450"/>
                <a:gd name="T4" fmla="*/ 0 w 21600"/>
                <a:gd name="T5" fmla="*/ 0 h 16450"/>
                <a:gd name="T6" fmla="*/ 0 60000 65536"/>
                <a:gd name="T7" fmla="*/ 0 60000 65536"/>
                <a:gd name="T8" fmla="*/ 0 60000 65536"/>
                <a:gd name="T9" fmla="*/ 0 w 21600"/>
                <a:gd name="T10" fmla="*/ 0 h 16450"/>
                <a:gd name="T11" fmla="*/ 21600 w 21600"/>
                <a:gd name="T12" fmla="*/ 16450 h 16450"/>
              </a:gdLst>
              <a:ahLst/>
              <a:cxnLst>
                <a:cxn ang="T6">
                  <a:pos x="T0" y="T1"/>
                </a:cxn>
                <a:cxn ang="T7">
                  <a:pos x="T2" y="T3"/>
                </a:cxn>
                <a:cxn ang="T8">
                  <a:pos x="T4" y="T5"/>
                </a:cxn>
              </a:cxnLst>
              <a:rect l="T9" t="T10" r="T11" b="T12"/>
              <a:pathLst>
                <a:path w="21600" h="16450" fill="none" extrusionOk="0">
                  <a:moveTo>
                    <a:pt x="13998" y="-1"/>
                  </a:moveTo>
                  <a:cubicBezTo>
                    <a:pt x="18821" y="4103"/>
                    <a:pt x="21600" y="10117"/>
                    <a:pt x="21600" y="16450"/>
                  </a:cubicBezTo>
                </a:path>
                <a:path w="21600" h="16450" stroke="0" extrusionOk="0">
                  <a:moveTo>
                    <a:pt x="13998" y="-1"/>
                  </a:moveTo>
                  <a:cubicBezTo>
                    <a:pt x="18821" y="4103"/>
                    <a:pt x="21600" y="10117"/>
                    <a:pt x="21600" y="16450"/>
                  </a:cubicBezTo>
                  <a:lnTo>
                    <a:pt x="0" y="16450"/>
                  </a:lnTo>
                  <a:close/>
                </a:path>
              </a:pathLst>
            </a:custGeom>
            <a:noFill/>
            <a:ln w="15875">
              <a:solidFill>
                <a:srgbClr val="808080"/>
              </a:solidFill>
              <a:round/>
              <a:headEnd type="arrow" w="med" len="med"/>
              <a:tailEnd type="none" w="lg" len="lg"/>
            </a:ln>
          </p:spPr>
          <p:txBody>
            <a:bodyPr wrap="none" lIns="90000" tIns="46800" rIns="90000" bIns="46800" anchor="ctr"/>
            <a:lstStyle/>
            <a:p>
              <a:endParaRPr lang="en-US"/>
            </a:p>
          </p:txBody>
        </p:sp>
      </p:grpSp>
      <p:graphicFrame>
        <p:nvGraphicFramePr>
          <p:cNvPr id="487574" name="Object 150"/>
          <p:cNvGraphicFramePr>
            <a:graphicFrameLocks noGrp="1" noChangeAspect="1"/>
          </p:cNvGraphicFramePr>
          <p:nvPr>
            <p:ph sz="half" idx="2"/>
          </p:nvPr>
        </p:nvGraphicFramePr>
        <p:xfrm>
          <a:off x="7389813" y="4319588"/>
          <a:ext cx="222250" cy="317500"/>
        </p:xfrm>
        <a:graphic>
          <a:graphicData uri="http://schemas.openxmlformats.org/presentationml/2006/ole">
            <mc:AlternateContent xmlns:mc="http://schemas.openxmlformats.org/markup-compatibility/2006">
              <mc:Choice xmlns:v="urn:schemas-microsoft-com:vml" Requires="v">
                <p:oleObj spid="_x0000_s487734" name="Equation" r:id="rId12" imgW="177480" imgH="253800" progId="Equation.DSMT4">
                  <p:embed/>
                </p:oleObj>
              </mc:Choice>
              <mc:Fallback>
                <p:oleObj name="Equation" r:id="rId12" imgW="177480" imgH="253800" progId="Equation.DSMT4">
                  <p:embed/>
                  <p:pic>
                    <p:nvPicPr>
                      <p:cNvPr id="0" name="Picture 15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389813" y="4319588"/>
                        <a:ext cx="22225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87538" name="Group 114"/>
          <p:cNvGrpSpPr>
            <a:grpSpLocks/>
          </p:cNvGrpSpPr>
          <p:nvPr/>
        </p:nvGrpSpPr>
        <p:grpSpPr bwMode="auto">
          <a:xfrm rot="10800000" flipV="1">
            <a:off x="6870700" y="4408488"/>
            <a:ext cx="152400" cy="1504950"/>
            <a:chOff x="3803" y="2557"/>
            <a:chExt cx="139" cy="1364"/>
          </a:xfrm>
        </p:grpSpPr>
        <p:sp>
          <p:nvSpPr>
            <p:cNvPr id="487684" name="Rectangle 115"/>
            <p:cNvSpPr>
              <a:spLocks noChangeArrowheads="1"/>
            </p:cNvSpPr>
            <p:nvPr/>
          </p:nvSpPr>
          <p:spPr bwMode="auto">
            <a:xfrm>
              <a:off x="3806" y="2623"/>
              <a:ext cx="134" cy="1231"/>
            </a:xfrm>
            <a:prstGeom prst="rect">
              <a:avLst/>
            </a:prstGeom>
            <a:gradFill rotWithShape="1">
              <a:gsLst>
                <a:gs pos="0">
                  <a:srgbClr val="FF9632"/>
                </a:gs>
                <a:gs pos="50000">
                  <a:srgbClr val="FFEBD8"/>
                </a:gs>
                <a:gs pos="100000">
                  <a:srgbClr val="FF9632"/>
                </a:gs>
              </a:gsLst>
              <a:lin ang="0" scaled="1"/>
            </a:gradFill>
            <a:ln w="6350" algn="ctr">
              <a:solidFill>
                <a:srgbClr val="000000"/>
              </a:solidFill>
              <a:miter lim="800000"/>
              <a:headEnd/>
              <a:tailEnd/>
            </a:ln>
          </p:spPr>
          <p:txBody>
            <a:bodyPr/>
            <a:lstStyle/>
            <a:p>
              <a:pPr>
                <a:lnSpc>
                  <a:spcPct val="110000"/>
                </a:lnSpc>
              </a:pPr>
              <a:endParaRPr lang="en-GB"/>
            </a:p>
          </p:txBody>
        </p:sp>
        <p:sp>
          <p:nvSpPr>
            <p:cNvPr id="487685" name="Oval 116"/>
            <p:cNvSpPr>
              <a:spLocks noChangeArrowheads="1"/>
            </p:cNvSpPr>
            <p:nvPr/>
          </p:nvSpPr>
          <p:spPr bwMode="auto">
            <a:xfrm>
              <a:off x="3803" y="3783"/>
              <a:ext cx="138" cy="138"/>
            </a:xfrm>
            <a:prstGeom prst="ellipse">
              <a:avLst/>
            </a:prstGeom>
            <a:gradFill rotWithShape="1">
              <a:gsLst>
                <a:gs pos="0">
                  <a:srgbClr val="FFEBD8"/>
                </a:gs>
                <a:gs pos="100000">
                  <a:srgbClr val="FF9632"/>
                </a:gs>
              </a:gsLst>
              <a:path path="shape">
                <a:fillToRect l="50000" t="50000" r="50000" b="50000"/>
              </a:path>
            </a:gradFill>
            <a:ln w="6350" algn="ctr">
              <a:solidFill>
                <a:srgbClr val="000000"/>
              </a:solidFill>
              <a:round/>
              <a:headEnd/>
              <a:tailEnd type="none" w="lg" len="lg"/>
            </a:ln>
          </p:spPr>
          <p:txBody>
            <a:bodyPr/>
            <a:lstStyle/>
            <a:p>
              <a:pPr>
                <a:lnSpc>
                  <a:spcPct val="110000"/>
                </a:lnSpc>
              </a:pPr>
              <a:endParaRPr lang="en-GB"/>
            </a:p>
          </p:txBody>
        </p:sp>
        <p:sp>
          <p:nvSpPr>
            <p:cNvPr id="487686" name="Line 117"/>
            <p:cNvSpPr>
              <a:spLocks noChangeShapeType="1"/>
            </p:cNvSpPr>
            <p:nvPr/>
          </p:nvSpPr>
          <p:spPr bwMode="auto">
            <a:xfrm rot="2700000">
              <a:off x="3872" y="3783"/>
              <a:ext cx="1" cy="138"/>
            </a:xfrm>
            <a:prstGeom prst="line">
              <a:avLst/>
            </a:prstGeom>
            <a:noFill/>
            <a:ln w="15875">
              <a:solidFill>
                <a:srgbClr val="800080"/>
              </a:solidFill>
              <a:round/>
              <a:headEnd/>
              <a:tailEnd type="none" w="lg" len="lg"/>
            </a:ln>
          </p:spPr>
          <p:txBody>
            <a:bodyPr/>
            <a:lstStyle/>
            <a:p>
              <a:endParaRPr lang="en-US"/>
            </a:p>
          </p:txBody>
        </p:sp>
        <p:sp>
          <p:nvSpPr>
            <p:cNvPr id="487687" name="Line 118"/>
            <p:cNvSpPr>
              <a:spLocks noChangeShapeType="1"/>
            </p:cNvSpPr>
            <p:nvPr/>
          </p:nvSpPr>
          <p:spPr bwMode="auto">
            <a:xfrm rot="18900000" flipH="1">
              <a:off x="3872" y="3783"/>
              <a:ext cx="1" cy="138"/>
            </a:xfrm>
            <a:prstGeom prst="line">
              <a:avLst/>
            </a:prstGeom>
            <a:noFill/>
            <a:ln w="15875">
              <a:solidFill>
                <a:srgbClr val="800080"/>
              </a:solidFill>
              <a:round/>
              <a:headEnd/>
              <a:tailEnd type="none" w="lg" len="lg"/>
            </a:ln>
          </p:spPr>
          <p:txBody>
            <a:bodyPr/>
            <a:lstStyle/>
            <a:p>
              <a:endParaRPr lang="en-US"/>
            </a:p>
          </p:txBody>
        </p:sp>
        <p:sp>
          <p:nvSpPr>
            <p:cNvPr id="487688" name="Oval 119"/>
            <p:cNvSpPr>
              <a:spLocks noChangeArrowheads="1"/>
            </p:cNvSpPr>
            <p:nvPr/>
          </p:nvSpPr>
          <p:spPr bwMode="auto">
            <a:xfrm>
              <a:off x="3803" y="2557"/>
              <a:ext cx="138" cy="138"/>
            </a:xfrm>
            <a:prstGeom prst="ellipse">
              <a:avLst/>
            </a:prstGeom>
            <a:gradFill rotWithShape="1">
              <a:gsLst>
                <a:gs pos="0">
                  <a:srgbClr val="FFEBD8"/>
                </a:gs>
                <a:gs pos="100000">
                  <a:srgbClr val="FF9632"/>
                </a:gs>
              </a:gsLst>
              <a:path path="shape">
                <a:fillToRect l="50000" t="50000" r="50000" b="50000"/>
              </a:path>
            </a:gradFill>
            <a:ln w="6350" algn="ctr">
              <a:solidFill>
                <a:srgbClr val="000000"/>
              </a:solidFill>
              <a:round/>
              <a:headEnd/>
              <a:tailEnd type="none" w="lg" len="lg"/>
            </a:ln>
          </p:spPr>
          <p:txBody>
            <a:bodyPr/>
            <a:lstStyle/>
            <a:p>
              <a:pPr>
                <a:lnSpc>
                  <a:spcPct val="110000"/>
                </a:lnSpc>
              </a:pPr>
              <a:endParaRPr lang="en-GB"/>
            </a:p>
          </p:txBody>
        </p:sp>
        <p:sp>
          <p:nvSpPr>
            <p:cNvPr id="487689" name="Oval 120"/>
            <p:cNvSpPr>
              <a:spLocks noChangeArrowheads="1"/>
            </p:cNvSpPr>
            <p:nvPr/>
          </p:nvSpPr>
          <p:spPr bwMode="auto">
            <a:xfrm flipV="1">
              <a:off x="3845" y="2597"/>
              <a:ext cx="56" cy="56"/>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GB"/>
            </a:p>
          </p:txBody>
        </p:sp>
      </p:grpSp>
      <p:sp>
        <p:nvSpPr>
          <p:cNvPr id="487582" name="Rectangle 158"/>
          <p:cNvSpPr>
            <a:spLocks noChangeArrowheads="1"/>
          </p:cNvSpPr>
          <p:nvPr/>
        </p:nvSpPr>
        <p:spPr bwMode="auto">
          <a:xfrm>
            <a:off x="179388" y="5275263"/>
            <a:ext cx="4791075" cy="895350"/>
          </a:xfrm>
          <a:prstGeom prst="rect">
            <a:avLst/>
          </a:prstGeom>
          <a:noFill/>
          <a:ln w="9525">
            <a:noFill/>
            <a:miter lim="800000"/>
            <a:headEnd/>
            <a:tailEnd/>
          </a:ln>
        </p:spPr>
        <p:txBody>
          <a:bodyPr lIns="90000" tIns="46800" rIns="90000" bIns="46800">
            <a:spAutoFit/>
          </a:bodyPr>
          <a:lstStyle/>
          <a:p>
            <a:pPr marL="363538" lvl="1" indent="-184150">
              <a:lnSpc>
                <a:spcPct val="110000"/>
              </a:lnSpc>
              <a:buFont typeface="Arial" charset="0"/>
              <a:buNone/>
            </a:pPr>
            <a:r>
              <a:rPr lang="en-US">
                <a:solidFill>
                  <a:srgbClr val="000066"/>
                </a:solidFill>
              </a:rPr>
              <a:t>(Hence the magnetic dipole units: </a:t>
            </a:r>
            <a:r>
              <a:rPr lang="en-ZA">
                <a:solidFill>
                  <a:srgbClr val="000066"/>
                </a:solidFill>
              </a:rPr>
              <a:t>[</a:t>
            </a:r>
            <a:r>
              <a:rPr lang="en-ZA">
                <a:solidFill>
                  <a:srgbClr val="000066"/>
                </a:solidFill>
                <a:sym typeface="Symbol" pitchFamily="18" charset="2"/>
              </a:rPr>
              <a:t>J/T].)</a:t>
            </a:r>
            <a:endParaRPr lang="en-US">
              <a:solidFill>
                <a:srgbClr val="000066"/>
              </a:solidFill>
              <a:sym typeface="Symbol" pitchFamily="18" charset="2"/>
            </a:endParaRPr>
          </a:p>
        </p:txBody>
      </p:sp>
      <p:grpSp>
        <p:nvGrpSpPr>
          <p:cNvPr id="487585" name="Group 161"/>
          <p:cNvGrpSpPr>
            <a:grpSpLocks/>
          </p:cNvGrpSpPr>
          <p:nvPr/>
        </p:nvGrpSpPr>
        <p:grpSpPr bwMode="auto">
          <a:xfrm>
            <a:off x="7297738" y="5572125"/>
            <a:ext cx="334962" cy="749300"/>
            <a:chOff x="4390" y="3333"/>
            <a:chExt cx="211" cy="472"/>
          </a:xfrm>
        </p:grpSpPr>
        <p:sp>
          <p:nvSpPr>
            <p:cNvPr id="487683" name="Line 162"/>
            <p:cNvSpPr>
              <a:spLocks noChangeShapeType="1"/>
            </p:cNvSpPr>
            <p:nvPr/>
          </p:nvSpPr>
          <p:spPr bwMode="auto">
            <a:xfrm rot="16200000" flipH="1">
              <a:off x="4346" y="3499"/>
              <a:ext cx="331" cy="0"/>
            </a:xfrm>
            <a:prstGeom prst="line">
              <a:avLst/>
            </a:prstGeom>
            <a:noFill/>
            <a:ln w="44450">
              <a:solidFill>
                <a:srgbClr val="FF0000"/>
              </a:solidFill>
              <a:round/>
              <a:headEnd/>
              <a:tailEnd type="stealth" w="lg" len="lg"/>
            </a:ln>
          </p:spPr>
          <p:txBody>
            <a:bodyPr lIns="90000" tIns="46800" rIns="90000" bIns="46800"/>
            <a:lstStyle/>
            <a:p>
              <a:endParaRPr lang="en-US"/>
            </a:p>
          </p:txBody>
        </p:sp>
        <p:graphicFrame>
          <p:nvGraphicFramePr>
            <p:cNvPr id="487587" name="Object 163"/>
            <p:cNvGraphicFramePr>
              <a:graphicFrameLocks noChangeAspect="1"/>
            </p:cNvGraphicFramePr>
            <p:nvPr/>
          </p:nvGraphicFramePr>
          <p:xfrm>
            <a:off x="4390" y="3648"/>
            <a:ext cx="211" cy="157"/>
          </p:xfrm>
          <a:graphic>
            <a:graphicData uri="http://schemas.openxmlformats.org/presentationml/2006/ole">
              <mc:AlternateContent xmlns:mc="http://schemas.openxmlformats.org/markup-compatibility/2006">
                <mc:Choice xmlns:v="urn:schemas-microsoft-com:vml" Requires="v">
                  <p:oleObj spid="_x0000_s487735" name="Equation" r:id="rId14" imgW="393480" imgH="291960" progId="Equation.DSMT4">
                    <p:embed/>
                  </p:oleObj>
                </mc:Choice>
                <mc:Fallback>
                  <p:oleObj name="Equation" r:id="rId14" imgW="393480" imgH="291960" progId="Equation.DSMT4">
                    <p:embed/>
                    <p:pic>
                      <p:nvPicPr>
                        <p:cNvPr id="0" name="Picture 16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390" y="3648"/>
                          <a:ext cx="211" cy="1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487590" name="Group 166"/>
          <p:cNvGrpSpPr>
            <a:grpSpLocks/>
          </p:cNvGrpSpPr>
          <p:nvPr/>
        </p:nvGrpSpPr>
        <p:grpSpPr bwMode="auto">
          <a:xfrm>
            <a:off x="6297613" y="3924300"/>
            <a:ext cx="204787" cy="787400"/>
            <a:chOff x="4312" y="2304"/>
            <a:chExt cx="129" cy="496"/>
          </a:xfrm>
        </p:grpSpPr>
        <p:sp>
          <p:nvSpPr>
            <p:cNvPr id="487682" name="Line 167"/>
            <p:cNvSpPr>
              <a:spLocks noChangeShapeType="1"/>
            </p:cNvSpPr>
            <p:nvPr/>
          </p:nvSpPr>
          <p:spPr bwMode="auto">
            <a:xfrm rot="-5400000">
              <a:off x="4210" y="2634"/>
              <a:ext cx="332" cy="0"/>
            </a:xfrm>
            <a:prstGeom prst="line">
              <a:avLst/>
            </a:prstGeom>
            <a:noFill/>
            <a:ln w="44450">
              <a:solidFill>
                <a:srgbClr val="FF0000"/>
              </a:solidFill>
              <a:round/>
              <a:headEnd/>
              <a:tailEnd type="stealth" w="lg" len="lg"/>
            </a:ln>
          </p:spPr>
          <p:txBody>
            <a:bodyPr lIns="90000" tIns="46800" rIns="90000" bIns="46800"/>
            <a:lstStyle/>
            <a:p>
              <a:endParaRPr lang="en-US"/>
            </a:p>
          </p:txBody>
        </p:sp>
        <p:graphicFrame>
          <p:nvGraphicFramePr>
            <p:cNvPr id="487592" name="Object 168"/>
            <p:cNvGraphicFramePr>
              <a:graphicFrameLocks noChangeAspect="1"/>
            </p:cNvGraphicFramePr>
            <p:nvPr/>
          </p:nvGraphicFramePr>
          <p:xfrm>
            <a:off x="4312" y="2304"/>
            <a:ext cx="129" cy="157"/>
          </p:xfrm>
          <a:graphic>
            <a:graphicData uri="http://schemas.openxmlformats.org/presentationml/2006/ole">
              <mc:AlternateContent xmlns:mc="http://schemas.openxmlformats.org/markup-compatibility/2006">
                <mc:Choice xmlns:v="urn:schemas-microsoft-com:vml" Requires="v">
                  <p:oleObj spid="_x0000_s487736" name="Equation" r:id="rId16" imgW="241200" imgH="291960" progId="Equation.DSMT4">
                    <p:embed/>
                  </p:oleObj>
                </mc:Choice>
                <mc:Fallback>
                  <p:oleObj name="Equation" r:id="rId16" imgW="241200" imgH="291960" progId="Equation.DSMT4">
                    <p:embed/>
                    <p:pic>
                      <p:nvPicPr>
                        <p:cNvPr id="0" name="Picture 16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312" y="2304"/>
                          <a:ext cx="129" cy="1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487602" name="Group 178"/>
          <p:cNvGrpSpPr>
            <a:grpSpLocks/>
          </p:cNvGrpSpPr>
          <p:nvPr/>
        </p:nvGrpSpPr>
        <p:grpSpPr bwMode="auto">
          <a:xfrm>
            <a:off x="6440488" y="1724025"/>
            <a:ext cx="989012" cy="1262063"/>
            <a:chOff x="4057" y="1086"/>
            <a:chExt cx="623" cy="795"/>
          </a:xfrm>
        </p:grpSpPr>
        <p:grpSp>
          <p:nvGrpSpPr>
            <p:cNvPr id="487676" name="Group 177"/>
            <p:cNvGrpSpPr>
              <a:grpSpLocks/>
            </p:cNvGrpSpPr>
            <p:nvPr/>
          </p:nvGrpSpPr>
          <p:grpSpPr bwMode="auto">
            <a:xfrm>
              <a:off x="4057" y="1086"/>
              <a:ext cx="623" cy="795"/>
              <a:chOff x="4057" y="1086"/>
              <a:chExt cx="623" cy="795"/>
            </a:xfrm>
          </p:grpSpPr>
          <p:sp>
            <p:nvSpPr>
              <p:cNvPr id="487678" name="Line 51"/>
              <p:cNvSpPr>
                <a:spLocks noChangeShapeType="1"/>
              </p:cNvSpPr>
              <p:nvPr/>
            </p:nvSpPr>
            <p:spPr bwMode="auto">
              <a:xfrm flipV="1">
                <a:off x="4127" y="1161"/>
                <a:ext cx="477" cy="645"/>
              </a:xfrm>
              <a:prstGeom prst="line">
                <a:avLst/>
              </a:prstGeom>
              <a:noFill/>
              <a:ln w="63500">
                <a:solidFill>
                  <a:srgbClr val="969696"/>
                </a:solidFill>
                <a:prstDash val="sysDot"/>
                <a:round/>
                <a:headEnd/>
                <a:tailEnd type="none" w="lg" len="lg"/>
              </a:ln>
            </p:spPr>
            <p:txBody>
              <a:bodyPr lIns="90000" tIns="46800" rIns="90000" bIns="46800">
                <a:spAutoFit/>
              </a:bodyPr>
              <a:lstStyle/>
              <a:p>
                <a:endParaRPr lang="en-US"/>
              </a:p>
            </p:txBody>
          </p:sp>
          <p:sp>
            <p:nvSpPr>
              <p:cNvPr id="487679" name="Oval 52"/>
              <p:cNvSpPr>
                <a:spLocks noChangeAspect="1" noChangeArrowheads="1"/>
              </p:cNvSpPr>
              <p:nvPr/>
            </p:nvSpPr>
            <p:spPr bwMode="auto">
              <a:xfrm>
                <a:off x="4532" y="1086"/>
                <a:ext cx="148" cy="148"/>
              </a:xfrm>
              <a:prstGeom prst="ellipse">
                <a:avLst/>
              </a:prstGeom>
              <a:gradFill rotWithShape="1">
                <a:gsLst>
                  <a:gs pos="0">
                    <a:srgbClr val="FFFFFF"/>
                  </a:gs>
                  <a:gs pos="100000">
                    <a:srgbClr val="FF0000"/>
                  </a:gs>
                </a:gsLst>
                <a:path path="shape">
                  <a:fillToRect l="50000" t="50000" r="50000" b="50000"/>
                </a:path>
              </a:gradFill>
              <a:ln w="9525">
                <a:solidFill>
                  <a:srgbClr val="000000"/>
                </a:solidFill>
                <a:round/>
                <a:headEnd/>
                <a:tailEnd/>
              </a:ln>
            </p:spPr>
            <p:txBody>
              <a:bodyPr/>
              <a:lstStyle/>
              <a:p>
                <a:pPr>
                  <a:lnSpc>
                    <a:spcPct val="110000"/>
                  </a:lnSpc>
                </a:pPr>
                <a:endParaRPr lang="en-GB"/>
              </a:p>
            </p:txBody>
          </p:sp>
          <p:sp>
            <p:nvSpPr>
              <p:cNvPr id="487680" name="Oval 53"/>
              <p:cNvSpPr>
                <a:spLocks noChangeAspect="1" noChangeArrowheads="1"/>
              </p:cNvSpPr>
              <p:nvPr/>
            </p:nvSpPr>
            <p:spPr bwMode="auto">
              <a:xfrm>
                <a:off x="4057" y="1732"/>
                <a:ext cx="148" cy="149"/>
              </a:xfrm>
              <a:prstGeom prst="ellipse">
                <a:avLst/>
              </a:prstGeom>
              <a:gradFill rotWithShape="1">
                <a:gsLst>
                  <a:gs pos="0">
                    <a:srgbClr val="FFFFFF"/>
                  </a:gs>
                  <a:gs pos="100000">
                    <a:srgbClr val="3366FF"/>
                  </a:gs>
                </a:gsLst>
                <a:path path="shape">
                  <a:fillToRect l="50000" t="50000" r="50000" b="50000"/>
                </a:path>
              </a:gradFill>
              <a:ln w="9525">
                <a:solidFill>
                  <a:srgbClr val="000000"/>
                </a:solidFill>
                <a:round/>
                <a:headEnd/>
                <a:tailEnd/>
              </a:ln>
            </p:spPr>
            <p:txBody>
              <a:bodyPr/>
              <a:lstStyle/>
              <a:p>
                <a:pPr>
                  <a:lnSpc>
                    <a:spcPct val="110000"/>
                  </a:lnSpc>
                </a:pPr>
                <a:endParaRPr lang="en-GB"/>
              </a:p>
            </p:txBody>
          </p:sp>
          <p:sp>
            <p:nvSpPr>
              <p:cNvPr id="487681" name="Oval 55"/>
              <p:cNvSpPr>
                <a:spLocks noChangeArrowheads="1"/>
              </p:cNvSpPr>
              <p:nvPr/>
            </p:nvSpPr>
            <p:spPr bwMode="auto">
              <a:xfrm>
                <a:off x="4348" y="1457"/>
                <a:ext cx="47" cy="47"/>
              </a:xfrm>
              <a:prstGeom prst="ellipse">
                <a:avLst/>
              </a:prstGeom>
              <a:solidFill>
                <a:schemeClr val="tx1"/>
              </a:solidFill>
              <a:ln w="15875" algn="ctr">
                <a:noFill/>
                <a:round/>
                <a:headEnd/>
                <a:tailEnd type="none" w="lg" len="lg"/>
              </a:ln>
            </p:spPr>
            <p:txBody>
              <a:bodyPr wrap="none" lIns="90000" tIns="46800" rIns="90000" bIns="46800" anchor="ctr">
                <a:spAutoFit/>
              </a:bodyPr>
              <a:lstStyle/>
              <a:p>
                <a:pPr>
                  <a:lnSpc>
                    <a:spcPct val="110000"/>
                  </a:lnSpc>
                </a:pPr>
                <a:endParaRPr lang="en-GB"/>
              </a:p>
            </p:txBody>
          </p:sp>
        </p:grpSp>
        <p:sp>
          <p:nvSpPr>
            <p:cNvPr id="487677" name="Line 54"/>
            <p:cNvSpPr>
              <a:spLocks noChangeShapeType="1"/>
            </p:cNvSpPr>
            <p:nvPr/>
          </p:nvSpPr>
          <p:spPr bwMode="auto">
            <a:xfrm flipV="1">
              <a:off x="4262" y="1338"/>
              <a:ext cx="214" cy="290"/>
            </a:xfrm>
            <a:prstGeom prst="line">
              <a:avLst/>
            </a:prstGeom>
            <a:noFill/>
            <a:ln w="44450">
              <a:solidFill>
                <a:srgbClr val="339966"/>
              </a:solidFill>
              <a:round/>
              <a:headEnd/>
              <a:tailEnd type="stealth" w="lg" len="lg"/>
            </a:ln>
          </p:spPr>
          <p:txBody>
            <a:bodyPr lIns="90000" tIns="46800" rIns="90000" bIns="46800">
              <a:spAutoFit/>
            </a:bodyPr>
            <a:lstStyle/>
            <a:p>
              <a:endParaRPr lang="en-US"/>
            </a:p>
          </p:txBody>
        </p:sp>
      </p:grpSp>
      <p:grpSp>
        <p:nvGrpSpPr>
          <p:cNvPr id="487604" name="Group 180"/>
          <p:cNvGrpSpPr>
            <a:grpSpLocks/>
          </p:cNvGrpSpPr>
          <p:nvPr/>
        </p:nvGrpSpPr>
        <p:grpSpPr bwMode="auto">
          <a:xfrm>
            <a:off x="6183313" y="1970088"/>
            <a:ext cx="1511300" cy="757237"/>
            <a:chOff x="3895" y="1241"/>
            <a:chExt cx="952" cy="477"/>
          </a:xfrm>
        </p:grpSpPr>
        <p:grpSp>
          <p:nvGrpSpPr>
            <p:cNvPr id="487668" name="Group 63"/>
            <p:cNvGrpSpPr>
              <a:grpSpLocks/>
            </p:cNvGrpSpPr>
            <p:nvPr/>
          </p:nvGrpSpPr>
          <p:grpSpPr bwMode="auto">
            <a:xfrm>
              <a:off x="3895" y="1241"/>
              <a:ext cx="952" cy="477"/>
              <a:chOff x="3895" y="1241"/>
              <a:chExt cx="952" cy="477"/>
            </a:xfrm>
          </p:grpSpPr>
          <p:grpSp>
            <p:nvGrpSpPr>
              <p:cNvPr id="487670" name="Group 64"/>
              <p:cNvGrpSpPr>
                <a:grpSpLocks/>
              </p:cNvGrpSpPr>
              <p:nvPr/>
            </p:nvGrpSpPr>
            <p:grpSpPr bwMode="auto">
              <a:xfrm>
                <a:off x="3895" y="1241"/>
                <a:ext cx="952" cy="477"/>
                <a:chOff x="3895" y="1241"/>
                <a:chExt cx="952" cy="477"/>
              </a:xfrm>
            </p:grpSpPr>
            <p:sp>
              <p:nvSpPr>
                <p:cNvPr id="487672" name="Line 65"/>
                <p:cNvSpPr>
                  <a:spLocks noChangeShapeType="1"/>
                </p:cNvSpPr>
                <p:nvPr/>
              </p:nvSpPr>
              <p:spPr bwMode="auto">
                <a:xfrm rot="3220688" flipV="1">
                  <a:off x="4133" y="1157"/>
                  <a:ext cx="477" cy="645"/>
                </a:xfrm>
                <a:prstGeom prst="line">
                  <a:avLst/>
                </a:prstGeom>
                <a:noFill/>
                <a:ln w="63500">
                  <a:solidFill>
                    <a:srgbClr val="969696"/>
                  </a:solidFill>
                  <a:prstDash val="sysDot"/>
                  <a:round/>
                  <a:headEnd/>
                  <a:tailEnd type="none" w="lg" len="lg"/>
                </a:ln>
              </p:spPr>
              <p:txBody>
                <a:bodyPr lIns="90000" tIns="46800" rIns="90000" bIns="46800">
                  <a:spAutoFit/>
                </a:bodyPr>
                <a:lstStyle/>
                <a:p>
                  <a:endParaRPr lang="en-US"/>
                </a:p>
              </p:txBody>
            </p:sp>
            <p:grpSp>
              <p:nvGrpSpPr>
                <p:cNvPr id="487673" name="Group 66"/>
                <p:cNvGrpSpPr>
                  <a:grpSpLocks/>
                </p:cNvGrpSpPr>
                <p:nvPr/>
              </p:nvGrpSpPr>
              <p:grpSpPr bwMode="auto">
                <a:xfrm>
                  <a:off x="3895" y="1404"/>
                  <a:ext cx="952" cy="150"/>
                  <a:chOff x="3895" y="1406"/>
                  <a:chExt cx="952" cy="150"/>
                </a:xfrm>
              </p:grpSpPr>
              <p:sp>
                <p:nvSpPr>
                  <p:cNvPr id="487674" name="Oval 67"/>
                  <p:cNvSpPr>
                    <a:spLocks noChangeAspect="1" noChangeArrowheads="1"/>
                  </p:cNvSpPr>
                  <p:nvPr/>
                </p:nvSpPr>
                <p:spPr bwMode="auto">
                  <a:xfrm>
                    <a:off x="4699" y="1408"/>
                    <a:ext cx="148" cy="148"/>
                  </a:xfrm>
                  <a:prstGeom prst="ellipse">
                    <a:avLst/>
                  </a:prstGeom>
                  <a:gradFill rotWithShape="1">
                    <a:gsLst>
                      <a:gs pos="0">
                        <a:srgbClr val="FFFFFF"/>
                      </a:gs>
                      <a:gs pos="100000">
                        <a:srgbClr val="FF0000"/>
                      </a:gs>
                    </a:gsLst>
                    <a:path path="shape">
                      <a:fillToRect l="50000" t="50000" r="50000" b="50000"/>
                    </a:path>
                  </a:gradFill>
                  <a:ln w="9525">
                    <a:solidFill>
                      <a:srgbClr val="000000"/>
                    </a:solidFill>
                    <a:round/>
                    <a:headEnd/>
                    <a:tailEnd/>
                  </a:ln>
                </p:spPr>
                <p:txBody>
                  <a:bodyPr/>
                  <a:lstStyle/>
                  <a:p>
                    <a:pPr>
                      <a:lnSpc>
                        <a:spcPct val="110000"/>
                      </a:lnSpc>
                    </a:pPr>
                    <a:endParaRPr lang="en-GB"/>
                  </a:p>
                </p:txBody>
              </p:sp>
              <p:sp>
                <p:nvSpPr>
                  <p:cNvPr id="487675" name="Oval 68"/>
                  <p:cNvSpPr>
                    <a:spLocks noChangeAspect="1" noChangeArrowheads="1"/>
                  </p:cNvSpPr>
                  <p:nvPr/>
                </p:nvSpPr>
                <p:spPr bwMode="auto">
                  <a:xfrm>
                    <a:off x="3895" y="1406"/>
                    <a:ext cx="148" cy="149"/>
                  </a:xfrm>
                  <a:prstGeom prst="ellipse">
                    <a:avLst/>
                  </a:prstGeom>
                  <a:gradFill rotWithShape="1">
                    <a:gsLst>
                      <a:gs pos="0">
                        <a:srgbClr val="FFFFFF"/>
                      </a:gs>
                      <a:gs pos="100000">
                        <a:srgbClr val="3366FF"/>
                      </a:gs>
                    </a:gsLst>
                    <a:path path="shape">
                      <a:fillToRect l="50000" t="50000" r="50000" b="50000"/>
                    </a:path>
                  </a:gradFill>
                  <a:ln w="9525">
                    <a:solidFill>
                      <a:srgbClr val="000000"/>
                    </a:solidFill>
                    <a:round/>
                    <a:headEnd/>
                    <a:tailEnd/>
                  </a:ln>
                </p:spPr>
                <p:txBody>
                  <a:bodyPr/>
                  <a:lstStyle/>
                  <a:p>
                    <a:pPr>
                      <a:lnSpc>
                        <a:spcPct val="110000"/>
                      </a:lnSpc>
                    </a:pPr>
                    <a:endParaRPr lang="en-GB"/>
                  </a:p>
                </p:txBody>
              </p:sp>
            </p:grpSp>
          </p:grpSp>
          <p:sp>
            <p:nvSpPr>
              <p:cNvPr id="487671" name="Oval 69"/>
              <p:cNvSpPr>
                <a:spLocks noChangeArrowheads="1"/>
              </p:cNvSpPr>
              <p:nvPr/>
            </p:nvSpPr>
            <p:spPr bwMode="auto">
              <a:xfrm>
                <a:off x="4348" y="1456"/>
                <a:ext cx="47" cy="47"/>
              </a:xfrm>
              <a:prstGeom prst="ellipse">
                <a:avLst/>
              </a:prstGeom>
              <a:solidFill>
                <a:schemeClr val="tx1"/>
              </a:solidFill>
              <a:ln w="15875" algn="ctr">
                <a:noFill/>
                <a:round/>
                <a:headEnd/>
                <a:tailEnd type="none" w="lg" len="lg"/>
              </a:ln>
            </p:spPr>
            <p:txBody>
              <a:bodyPr lIns="90000" tIns="46800" rIns="90000" bIns="46800" anchor="ctr">
                <a:spAutoFit/>
              </a:bodyPr>
              <a:lstStyle/>
              <a:p>
                <a:pPr>
                  <a:lnSpc>
                    <a:spcPct val="110000"/>
                  </a:lnSpc>
                </a:pPr>
                <a:endParaRPr lang="en-GB"/>
              </a:p>
            </p:txBody>
          </p:sp>
        </p:grpSp>
        <p:sp>
          <p:nvSpPr>
            <p:cNvPr id="487669" name="Line 179"/>
            <p:cNvSpPr>
              <a:spLocks noChangeShapeType="1"/>
            </p:cNvSpPr>
            <p:nvPr/>
          </p:nvSpPr>
          <p:spPr bwMode="auto">
            <a:xfrm rot="3237773" flipV="1">
              <a:off x="4263" y="1336"/>
              <a:ext cx="211" cy="288"/>
            </a:xfrm>
            <a:prstGeom prst="line">
              <a:avLst/>
            </a:prstGeom>
            <a:noFill/>
            <a:ln w="44450">
              <a:solidFill>
                <a:srgbClr val="339966"/>
              </a:solidFill>
              <a:round/>
              <a:headEnd/>
              <a:tailEnd type="stealth" w="lg" len="lg"/>
            </a:ln>
          </p:spPr>
          <p:txBody>
            <a:bodyPr lIns="90000" tIns="46800" rIns="90000" bIns="46800">
              <a:spAutoFit/>
            </a:bodyPr>
            <a:lstStyle/>
            <a:p>
              <a:endParaRPr lang="en-US"/>
            </a:p>
          </p:txBody>
        </p:sp>
      </p:grpSp>
      <p:grpSp>
        <p:nvGrpSpPr>
          <p:cNvPr id="487606" name="Group 182"/>
          <p:cNvGrpSpPr>
            <a:grpSpLocks/>
          </p:cNvGrpSpPr>
          <p:nvPr/>
        </p:nvGrpSpPr>
        <p:grpSpPr bwMode="auto">
          <a:xfrm>
            <a:off x="6183313" y="1970088"/>
            <a:ext cx="1511300" cy="757237"/>
            <a:chOff x="3895" y="1241"/>
            <a:chExt cx="952" cy="477"/>
          </a:xfrm>
        </p:grpSpPr>
        <p:grpSp>
          <p:nvGrpSpPr>
            <p:cNvPr id="487660" name="Group 56"/>
            <p:cNvGrpSpPr>
              <a:grpSpLocks/>
            </p:cNvGrpSpPr>
            <p:nvPr/>
          </p:nvGrpSpPr>
          <p:grpSpPr bwMode="auto">
            <a:xfrm flipH="1">
              <a:off x="3895" y="1241"/>
              <a:ext cx="952" cy="477"/>
              <a:chOff x="3895" y="1241"/>
              <a:chExt cx="952" cy="477"/>
            </a:xfrm>
          </p:grpSpPr>
          <p:grpSp>
            <p:nvGrpSpPr>
              <p:cNvPr id="487662" name="Group 57"/>
              <p:cNvGrpSpPr>
                <a:grpSpLocks/>
              </p:cNvGrpSpPr>
              <p:nvPr/>
            </p:nvGrpSpPr>
            <p:grpSpPr bwMode="auto">
              <a:xfrm>
                <a:off x="3895" y="1241"/>
                <a:ext cx="952" cy="477"/>
                <a:chOff x="3895" y="1241"/>
                <a:chExt cx="952" cy="477"/>
              </a:xfrm>
            </p:grpSpPr>
            <p:sp>
              <p:nvSpPr>
                <p:cNvPr id="487664" name="Line 58"/>
                <p:cNvSpPr>
                  <a:spLocks noChangeShapeType="1"/>
                </p:cNvSpPr>
                <p:nvPr/>
              </p:nvSpPr>
              <p:spPr bwMode="auto">
                <a:xfrm rot="3220688" flipV="1">
                  <a:off x="4133" y="1157"/>
                  <a:ext cx="477" cy="645"/>
                </a:xfrm>
                <a:prstGeom prst="line">
                  <a:avLst/>
                </a:prstGeom>
                <a:noFill/>
                <a:ln w="63500">
                  <a:solidFill>
                    <a:srgbClr val="969696"/>
                  </a:solidFill>
                  <a:prstDash val="sysDot"/>
                  <a:round/>
                  <a:headEnd/>
                  <a:tailEnd type="none" w="lg" len="lg"/>
                </a:ln>
              </p:spPr>
              <p:txBody>
                <a:bodyPr lIns="90000" tIns="46800" rIns="90000" bIns="46800">
                  <a:spAutoFit/>
                </a:bodyPr>
                <a:lstStyle/>
                <a:p>
                  <a:endParaRPr lang="en-US"/>
                </a:p>
              </p:txBody>
            </p:sp>
            <p:grpSp>
              <p:nvGrpSpPr>
                <p:cNvPr id="487665" name="Group 59"/>
                <p:cNvGrpSpPr>
                  <a:grpSpLocks/>
                </p:cNvGrpSpPr>
                <p:nvPr/>
              </p:nvGrpSpPr>
              <p:grpSpPr bwMode="auto">
                <a:xfrm>
                  <a:off x="3895" y="1404"/>
                  <a:ext cx="952" cy="150"/>
                  <a:chOff x="3895" y="1406"/>
                  <a:chExt cx="952" cy="150"/>
                </a:xfrm>
              </p:grpSpPr>
              <p:sp>
                <p:nvSpPr>
                  <p:cNvPr id="487666" name="Oval 60"/>
                  <p:cNvSpPr>
                    <a:spLocks noChangeAspect="1" noChangeArrowheads="1"/>
                  </p:cNvSpPr>
                  <p:nvPr/>
                </p:nvSpPr>
                <p:spPr bwMode="auto">
                  <a:xfrm>
                    <a:off x="4699" y="1408"/>
                    <a:ext cx="148" cy="148"/>
                  </a:xfrm>
                  <a:prstGeom prst="ellipse">
                    <a:avLst/>
                  </a:prstGeom>
                  <a:gradFill rotWithShape="1">
                    <a:gsLst>
                      <a:gs pos="0">
                        <a:srgbClr val="FFFFFF"/>
                      </a:gs>
                      <a:gs pos="100000">
                        <a:srgbClr val="FF0000"/>
                      </a:gs>
                    </a:gsLst>
                    <a:path path="shape">
                      <a:fillToRect l="50000" t="50000" r="50000" b="50000"/>
                    </a:path>
                  </a:gradFill>
                  <a:ln w="9525">
                    <a:solidFill>
                      <a:srgbClr val="000000"/>
                    </a:solidFill>
                    <a:round/>
                    <a:headEnd/>
                    <a:tailEnd/>
                  </a:ln>
                </p:spPr>
                <p:txBody>
                  <a:bodyPr/>
                  <a:lstStyle/>
                  <a:p>
                    <a:pPr>
                      <a:lnSpc>
                        <a:spcPct val="110000"/>
                      </a:lnSpc>
                    </a:pPr>
                    <a:endParaRPr lang="en-GB"/>
                  </a:p>
                </p:txBody>
              </p:sp>
              <p:sp>
                <p:nvSpPr>
                  <p:cNvPr id="487667" name="Oval 61"/>
                  <p:cNvSpPr>
                    <a:spLocks noChangeAspect="1" noChangeArrowheads="1"/>
                  </p:cNvSpPr>
                  <p:nvPr/>
                </p:nvSpPr>
                <p:spPr bwMode="auto">
                  <a:xfrm>
                    <a:off x="3895" y="1406"/>
                    <a:ext cx="148" cy="149"/>
                  </a:xfrm>
                  <a:prstGeom prst="ellipse">
                    <a:avLst/>
                  </a:prstGeom>
                  <a:gradFill rotWithShape="1">
                    <a:gsLst>
                      <a:gs pos="0">
                        <a:srgbClr val="FFFFFF"/>
                      </a:gs>
                      <a:gs pos="100000">
                        <a:srgbClr val="3366FF"/>
                      </a:gs>
                    </a:gsLst>
                    <a:path path="shape">
                      <a:fillToRect l="50000" t="50000" r="50000" b="50000"/>
                    </a:path>
                  </a:gradFill>
                  <a:ln w="9525">
                    <a:solidFill>
                      <a:srgbClr val="000000"/>
                    </a:solidFill>
                    <a:round/>
                    <a:headEnd/>
                    <a:tailEnd/>
                  </a:ln>
                </p:spPr>
                <p:txBody>
                  <a:bodyPr/>
                  <a:lstStyle/>
                  <a:p>
                    <a:pPr>
                      <a:lnSpc>
                        <a:spcPct val="110000"/>
                      </a:lnSpc>
                    </a:pPr>
                    <a:endParaRPr lang="en-GB"/>
                  </a:p>
                </p:txBody>
              </p:sp>
            </p:grpSp>
          </p:grpSp>
          <p:sp>
            <p:nvSpPr>
              <p:cNvPr id="487663" name="Oval 62"/>
              <p:cNvSpPr>
                <a:spLocks noChangeArrowheads="1"/>
              </p:cNvSpPr>
              <p:nvPr/>
            </p:nvSpPr>
            <p:spPr bwMode="auto">
              <a:xfrm>
                <a:off x="4348" y="1456"/>
                <a:ext cx="47" cy="47"/>
              </a:xfrm>
              <a:prstGeom prst="ellipse">
                <a:avLst/>
              </a:prstGeom>
              <a:solidFill>
                <a:schemeClr val="tx1"/>
              </a:solidFill>
              <a:ln w="15875" algn="ctr">
                <a:noFill/>
                <a:round/>
                <a:headEnd/>
                <a:tailEnd type="none" w="lg" len="lg"/>
              </a:ln>
            </p:spPr>
            <p:txBody>
              <a:bodyPr lIns="90000" tIns="46800" rIns="90000" bIns="46800" anchor="ctr">
                <a:spAutoFit/>
              </a:bodyPr>
              <a:lstStyle/>
              <a:p>
                <a:pPr>
                  <a:lnSpc>
                    <a:spcPct val="110000"/>
                  </a:lnSpc>
                </a:pPr>
                <a:endParaRPr lang="en-GB"/>
              </a:p>
            </p:txBody>
          </p:sp>
        </p:grpSp>
        <p:sp>
          <p:nvSpPr>
            <p:cNvPr id="487661" name="Line 181"/>
            <p:cNvSpPr>
              <a:spLocks noChangeShapeType="1"/>
            </p:cNvSpPr>
            <p:nvPr/>
          </p:nvSpPr>
          <p:spPr bwMode="auto">
            <a:xfrm rot="14010592" flipV="1">
              <a:off x="4262" y="1334"/>
              <a:ext cx="214" cy="291"/>
            </a:xfrm>
            <a:prstGeom prst="line">
              <a:avLst/>
            </a:prstGeom>
            <a:noFill/>
            <a:ln w="44450">
              <a:solidFill>
                <a:srgbClr val="339966"/>
              </a:solidFill>
              <a:round/>
              <a:headEnd/>
              <a:tailEnd type="stealth" w="lg" len="lg"/>
            </a:ln>
          </p:spPr>
          <p:txBody>
            <a:bodyPr lIns="90000" tIns="46800" rIns="90000" bIns="46800">
              <a:spAutoFit/>
            </a:bodyPr>
            <a:lstStyle/>
            <a:p>
              <a:endParaRPr lang="en-US"/>
            </a:p>
          </p:txBody>
        </p:sp>
      </p:grpSp>
      <p:grpSp>
        <p:nvGrpSpPr>
          <p:cNvPr id="487615" name="Group 191"/>
          <p:cNvGrpSpPr>
            <a:grpSpLocks/>
          </p:cNvGrpSpPr>
          <p:nvPr/>
        </p:nvGrpSpPr>
        <p:grpSpPr bwMode="auto">
          <a:xfrm>
            <a:off x="6913563" y="4808538"/>
            <a:ext cx="338137" cy="354012"/>
            <a:chOff x="4355" y="3029"/>
            <a:chExt cx="213" cy="223"/>
          </a:xfrm>
        </p:grpSpPr>
        <p:sp>
          <p:nvSpPr>
            <p:cNvPr id="487658" name="Rectangle 188"/>
            <p:cNvSpPr>
              <a:spLocks noChangeArrowheads="1"/>
            </p:cNvSpPr>
            <p:nvPr/>
          </p:nvSpPr>
          <p:spPr bwMode="auto">
            <a:xfrm>
              <a:off x="4355" y="3029"/>
              <a:ext cx="182" cy="216"/>
            </a:xfrm>
            <a:prstGeom prst="rect">
              <a:avLst/>
            </a:prstGeom>
            <a:noFill/>
            <a:ln w="9525">
              <a:noFill/>
              <a:miter lim="800000"/>
              <a:headEnd/>
              <a:tailEnd/>
            </a:ln>
          </p:spPr>
          <p:txBody>
            <a:bodyPr lIns="90000" tIns="46800" rIns="90000" bIns="46800"/>
            <a:lstStyle/>
            <a:p>
              <a:pPr>
                <a:lnSpc>
                  <a:spcPct val="110000"/>
                </a:lnSpc>
              </a:pPr>
              <a:r>
                <a:rPr lang="en-US" sz="1500" b="1" i="1">
                  <a:solidFill>
                    <a:srgbClr val="000066"/>
                  </a:solidFill>
                  <a:latin typeface="Times New Roman" pitchFamily="18" charset="0"/>
                  <a:sym typeface="Symbol" pitchFamily="18" charset="2"/>
                </a:rPr>
                <a:t></a:t>
              </a:r>
            </a:p>
          </p:txBody>
        </p:sp>
        <p:sp>
          <p:nvSpPr>
            <p:cNvPr id="487659" name="Arc 189"/>
            <p:cNvSpPr>
              <a:spLocks/>
            </p:cNvSpPr>
            <p:nvPr/>
          </p:nvSpPr>
          <p:spPr bwMode="auto">
            <a:xfrm>
              <a:off x="4377" y="3032"/>
              <a:ext cx="191" cy="220"/>
            </a:xfrm>
            <a:custGeom>
              <a:avLst/>
              <a:gdLst>
                <a:gd name="T0" fmla="*/ 0 w 21600"/>
                <a:gd name="T1" fmla="*/ 0 h 21589"/>
                <a:gd name="T2" fmla="*/ 0 w 21600"/>
                <a:gd name="T3" fmla="*/ 0 h 21589"/>
                <a:gd name="T4" fmla="*/ 0 w 21600"/>
                <a:gd name="T5" fmla="*/ 0 h 21589"/>
                <a:gd name="T6" fmla="*/ 0 60000 65536"/>
                <a:gd name="T7" fmla="*/ 0 60000 65536"/>
                <a:gd name="T8" fmla="*/ 0 60000 65536"/>
                <a:gd name="T9" fmla="*/ 0 w 21600"/>
                <a:gd name="T10" fmla="*/ 0 h 21589"/>
                <a:gd name="T11" fmla="*/ 21600 w 21600"/>
                <a:gd name="T12" fmla="*/ 21589 h 21589"/>
              </a:gdLst>
              <a:ahLst/>
              <a:cxnLst>
                <a:cxn ang="T6">
                  <a:pos x="T0" y="T1"/>
                </a:cxn>
                <a:cxn ang="T7">
                  <a:pos x="T2" y="T3"/>
                </a:cxn>
                <a:cxn ang="T8">
                  <a:pos x="T4" y="T5"/>
                </a:cxn>
              </a:cxnLst>
              <a:rect l="T9" t="T10" r="T11" b="T12"/>
              <a:pathLst>
                <a:path w="21600" h="21589" fill="none" extrusionOk="0">
                  <a:moveTo>
                    <a:pt x="697" y="0"/>
                  </a:moveTo>
                  <a:cubicBezTo>
                    <a:pt x="12349" y="376"/>
                    <a:pt x="21600" y="9931"/>
                    <a:pt x="21600" y="21589"/>
                  </a:cubicBezTo>
                </a:path>
                <a:path w="21600" h="21589" stroke="0" extrusionOk="0">
                  <a:moveTo>
                    <a:pt x="697" y="0"/>
                  </a:moveTo>
                  <a:cubicBezTo>
                    <a:pt x="12349" y="376"/>
                    <a:pt x="21600" y="9931"/>
                    <a:pt x="21600" y="21589"/>
                  </a:cubicBezTo>
                  <a:lnTo>
                    <a:pt x="0" y="21589"/>
                  </a:lnTo>
                  <a:close/>
                </a:path>
              </a:pathLst>
            </a:custGeom>
            <a:noFill/>
            <a:ln w="15875">
              <a:solidFill>
                <a:srgbClr val="808080"/>
              </a:solidFill>
              <a:round/>
              <a:headEnd type="arrow" w="med" len="med"/>
              <a:tailEnd type="none" w="lg" len="lg"/>
            </a:ln>
          </p:spPr>
          <p:txBody>
            <a:bodyPr lIns="90000" tIns="46800" rIns="90000" bIns="46800" anchor="ctr"/>
            <a:lstStyle/>
            <a:p>
              <a:endParaRPr lang="en-US"/>
            </a:p>
          </p:txBody>
        </p:sp>
      </p:grpSp>
      <p:graphicFrame>
        <p:nvGraphicFramePr>
          <p:cNvPr id="487617" name="Object 193"/>
          <p:cNvGraphicFramePr>
            <a:graphicFrameLocks noChangeAspect="1"/>
          </p:cNvGraphicFramePr>
          <p:nvPr/>
        </p:nvGraphicFramePr>
        <p:xfrm>
          <a:off x="6646863" y="2184400"/>
          <a:ext cx="222250" cy="317500"/>
        </p:xfrm>
        <a:graphic>
          <a:graphicData uri="http://schemas.openxmlformats.org/presentationml/2006/ole">
            <mc:AlternateContent xmlns:mc="http://schemas.openxmlformats.org/markup-compatibility/2006">
              <mc:Choice xmlns:v="urn:schemas-microsoft-com:vml" Requires="v">
                <p:oleObj spid="_x0000_s487737" name="Equation" r:id="rId18" imgW="177480" imgH="253800" progId="Equation.DSMT4">
                  <p:embed/>
                </p:oleObj>
              </mc:Choice>
              <mc:Fallback>
                <p:oleObj name="Equation" r:id="rId18" imgW="177480" imgH="253800" progId="Equation.DSMT4">
                  <p:embed/>
                  <p:pic>
                    <p:nvPicPr>
                      <p:cNvPr id="0" name="Picture 193"/>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646863" y="2184400"/>
                        <a:ext cx="22225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745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8745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87456"/>
                                        </p:tgtEl>
                                        <p:attrNameLst>
                                          <p:attrName>style.visibility</p:attrName>
                                        </p:attrNameLst>
                                      </p:cBhvr>
                                      <p:to>
                                        <p:strVal val="visible"/>
                                      </p:to>
                                    </p:set>
                                  </p:childTnLst>
                                </p:cTn>
                              </p:par>
                              <p:par>
                                <p:cTn id="13" presetID="0" presetClass="path" presetSubtype="0" fill="hold" nodeType="withEffect">
                                  <p:stCondLst>
                                    <p:cond delay="0"/>
                                  </p:stCondLst>
                                  <p:childTnLst>
                                    <p:animMotion origin="layout" path="M 0 4.07407E-6 C 0.01597 0.01203 0.02847 0.04537 0.02917 0.07592 " pathEditMode="relative" rAng="0" ptsTypes="ff">
                                      <p:cBhvr>
                                        <p:cTn id="14" dur="1000" fill="hold"/>
                                        <p:tgtEl>
                                          <p:spTgt spid="487471"/>
                                        </p:tgtEl>
                                        <p:attrNameLst>
                                          <p:attrName>ppt_x</p:attrName>
                                          <p:attrName>ppt_y</p:attrName>
                                        </p:attrNameLst>
                                      </p:cBhvr>
                                      <p:rCtr x="1500" y="3800"/>
                                    </p:animMotion>
                                  </p:childTnLst>
                                </p:cTn>
                              </p:par>
                              <p:par>
                                <p:cTn id="15" presetID="0" presetClass="path" presetSubtype="0" fill="hold" nodeType="withEffect">
                                  <p:stCondLst>
                                    <p:cond delay="0"/>
                                  </p:stCondLst>
                                  <p:childTnLst>
                                    <p:animMotion origin="layout" path="M -1.11111E-6 5.55112E-17 C -0.01632 -0.01944 -0.02673 -0.04167 -0.02882 -0.07546 " pathEditMode="relative" rAng="0" ptsTypes="ff">
                                      <p:cBhvr>
                                        <p:cTn id="16" dur="1000" fill="hold"/>
                                        <p:tgtEl>
                                          <p:spTgt spid="487468"/>
                                        </p:tgtEl>
                                        <p:attrNameLst>
                                          <p:attrName>ppt_x</p:attrName>
                                          <p:attrName>ppt_y</p:attrName>
                                        </p:attrNameLst>
                                      </p:cBhvr>
                                      <p:rCtr x="-1400" y="-3800"/>
                                    </p:animMotion>
                                  </p:childTnLst>
                                </p:cTn>
                              </p:par>
                              <p:par>
                                <p:cTn id="17" presetID="8" presetClass="emph" presetSubtype="0" fill="hold" nodeType="withEffect">
                                  <p:stCondLst>
                                    <p:cond delay="0"/>
                                  </p:stCondLst>
                                  <p:childTnLst>
                                    <p:animRot by="3240000">
                                      <p:cBhvr>
                                        <p:cTn id="18" dur="1000" fill="hold"/>
                                        <p:tgtEl>
                                          <p:spTgt spid="487602"/>
                                        </p:tgtEl>
                                        <p:attrNameLst>
                                          <p:attrName>r</p:attrName>
                                        </p:attrNameLst>
                                      </p:cBhvr>
                                    </p:animRot>
                                  </p:childTnLst>
                                </p:cTn>
                              </p:par>
                              <p:par>
                                <p:cTn id="19" presetID="10" presetClass="exit" presetSubtype="0" fill="hold" nodeType="withEffect">
                                  <p:stCondLst>
                                    <p:cond delay="0"/>
                                  </p:stCondLst>
                                  <p:childTnLst>
                                    <p:animEffect transition="out" filter="fade">
                                      <p:cBhvr>
                                        <p:cTn id="20" dur="500"/>
                                        <p:tgtEl>
                                          <p:spTgt spid="487465"/>
                                        </p:tgtEl>
                                      </p:cBhvr>
                                    </p:animEffect>
                                    <p:set>
                                      <p:cBhvr>
                                        <p:cTn id="21" dur="1" fill="hold">
                                          <p:stCondLst>
                                            <p:cond delay="499"/>
                                          </p:stCondLst>
                                        </p:cTn>
                                        <p:tgtEl>
                                          <p:spTgt spid="487465"/>
                                        </p:tgtEl>
                                        <p:attrNameLst>
                                          <p:attrName>style.visibility</p:attrName>
                                        </p:attrNameLst>
                                      </p:cBhvr>
                                      <p:to>
                                        <p:strVal val="hidden"/>
                                      </p:to>
                                    </p:set>
                                  </p:childTnLst>
                                </p:cTn>
                              </p:par>
                              <p:par>
                                <p:cTn id="22" presetID="10" presetClass="exit" presetSubtype="0" fill="hold" nodeType="withEffect">
                                  <p:stCondLst>
                                    <p:cond delay="0"/>
                                  </p:stCondLst>
                                  <p:childTnLst>
                                    <p:animEffect transition="out" filter="fade">
                                      <p:cBhvr>
                                        <p:cTn id="23" dur="500"/>
                                        <p:tgtEl>
                                          <p:spTgt spid="487617"/>
                                        </p:tgtEl>
                                      </p:cBhvr>
                                    </p:animEffect>
                                    <p:set>
                                      <p:cBhvr>
                                        <p:cTn id="24" dur="1" fill="hold">
                                          <p:stCondLst>
                                            <p:cond delay="499"/>
                                          </p:stCondLst>
                                        </p:cTn>
                                        <p:tgtEl>
                                          <p:spTgt spid="487617"/>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8749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8749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8749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8750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8750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8752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8753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8757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48757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487524"/>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87585"/>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8759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8" presetClass="emph" presetSubtype="0" fill="hold" nodeType="clickEffect">
                                  <p:stCondLst>
                                    <p:cond delay="0"/>
                                  </p:stCondLst>
                                  <p:childTnLst>
                                    <p:animRot by="3240000">
                                      <p:cBhvr>
                                        <p:cTn id="54" dur="1000" fill="hold"/>
                                        <p:tgtEl>
                                          <p:spTgt spid="487536"/>
                                        </p:tgtEl>
                                        <p:attrNameLst>
                                          <p:attrName>r</p:attrName>
                                        </p:attrNameLst>
                                      </p:cBhvr>
                                    </p:animRot>
                                  </p:childTnLst>
                                </p:cTn>
                              </p:par>
                              <p:par>
                                <p:cTn id="55" presetID="8" presetClass="emph" presetSubtype="0" fill="hold" nodeType="withEffect">
                                  <p:stCondLst>
                                    <p:cond delay="0"/>
                                  </p:stCondLst>
                                  <p:childTnLst>
                                    <p:animRot by="3240000">
                                      <p:cBhvr>
                                        <p:cTn id="56" dur="1000" fill="hold"/>
                                        <p:tgtEl>
                                          <p:spTgt spid="487524"/>
                                        </p:tgtEl>
                                        <p:attrNameLst>
                                          <p:attrName>r</p:attrName>
                                        </p:attrNameLst>
                                      </p:cBhvr>
                                    </p:animRot>
                                  </p:childTnLst>
                                </p:cTn>
                              </p:par>
                              <p:par>
                                <p:cTn id="57" presetID="0" presetClass="path" presetSubtype="0" fill="hold" nodeType="withEffect">
                                  <p:stCondLst>
                                    <p:cond delay="0"/>
                                  </p:stCondLst>
                                  <p:childTnLst>
                                    <p:animMotion origin="layout" path="M -2.5E-6 7.40741E-7 C 0.02552 0.02593 0.03212 0.07731 0.03264 0.09977 " pathEditMode="relative" rAng="0" ptsTypes="ff">
                                      <p:cBhvr>
                                        <p:cTn id="58" dur="1000" fill="hold"/>
                                        <p:tgtEl>
                                          <p:spTgt spid="487574"/>
                                        </p:tgtEl>
                                        <p:attrNameLst>
                                          <p:attrName>ppt_x</p:attrName>
                                          <p:attrName>ppt_y</p:attrName>
                                        </p:attrNameLst>
                                      </p:cBhvr>
                                      <p:rCtr x="1600" y="5000"/>
                                    </p:animMotion>
                                  </p:childTnLst>
                                </p:cTn>
                              </p:par>
                              <p:par>
                                <p:cTn id="59" presetID="0" presetClass="path" presetSubtype="0" fill="hold" nodeType="withEffect">
                                  <p:stCondLst>
                                    <p:cond delay="0"/>
                                  </p:stCondLst>
                                  <p:childTnLst>
                                    <p:animMotion origin="layout" path="M -0.00035 0.00023 C 0.01059 -0.02546 0.0434 -0.04074 0.06007 -0.04074 " pathEditMode="relative" rAng="0" ptsTypes="ff">
                                      <p:cBhvr>
                                        <p:cTn id="60" dur="1000" fill="hold"/>
                                        <p:tgtEl>
                                          <p:spTgt spid="487590"/>
                                        </p:tgtEl>
                                        <p:attrNameLst>
                                          <p:attrName>ppt_x</p:attrName>
                                          <p:attrName>ppt_y</p:attrName>
                                        </p:attrNameLst>
                                      </p:cBhvr>
                                      <p:rCtr x="3000" y="-2100"/>
                                    </p:animMotion>
                                  </p:childTnLst>
                                </p:cTn>
                              </p:par>
                              <p:par>
                                <p:cTn id="61" presetID="0" presetClass="path" presetSubtype="0" fill="hold" nodeType="withEffect">
                                  <p:stCondLst>
                                    <p:cond delay="0"/>
                                  </p:stCondLst>
                                  <p:childTnLst>
                                    <p:animMotion origin="layout" path="M -4.44444E-6 -7.40741E-7 C -0.00937 0.02014 -0.03402 0.04398 -0.05937 0.04445 " pathEditMode="relative" rAng="0" ptsTypes="ff">
                                      <p:cBhvr>
                                        <p:cTn id="62" dur="1000" fill="hold"/>
                                        <p:tgtEl>
                                          <p:spTgt spid="487585"/>
                                        </p:tgtEl>
                                        <p:attrNameLst>
                                          <p:attrName>ppt_x</p:attrName>
                                          <p:attrName>ppt_y</p:attrName>
                                        </p:attrNameLst>
                                      </p:cBhvr>
                                      <p:rCtr x="-3000" y="2200"/>
                                    </p:animMotion>
                                  </p:childTnLst>
                                </p:cTn>
                              </p:par>
                              <p:par>
                                <p:cTn id="63" presetID="10" presetClass="exit" presetSubtype="0" fill="hold" nodeType="withEffect">
                                  <p:stCondLst>
                                    <p:cond delay="0"/>
                                  </p:stCondLst>
                                  <p:childTnLst>
                                    <p:animEffect transition="out" filter="fade">
                                      <p:cBhvr>
                                        <p:cTn id="64" dur="500"/>
                                        <p:tgtEl>
                                          <p:spTgt spid="487571"/>
                                        </p:tgtEl>
                                      </p:cBhvr>
                                    </p:animEffect>
                                    <p:set>
                                      <p:cBhvr>
                                        <p:cTn id="65" dur="1" fill="hold">
                                          <p:stCondLst>
                                            <p:cond delay="499"/>
                                          </p:stCondLst>
                                        </p:cTn>
                                        <p:tgtEl>
                                          <p:spTgt spid="487571"/>
                                        </p:tgtEl>
                                        <p:attrNameLst>
                                          <p:attrName>style.visibility</p:attrName>
                                        </p:attrNameLst>
                                      </p:cBhvr>
                                      <p:to>
                                        <p:strVal val="hidden"/>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487460"/>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487458"/>
                                        </p:tgtEl>
                                        <p:attrNameLst>
                                          <p:attrName>style.visibility</p:attrName>
                                        </p:attrNameLst>
                                      </p:cBhvr>
                                      <p:to>
                                        <p:strVal val="visible"/>
                                      </p:to>
                                    </p:set>
                                  </p:childTnLst>
                                </p:cTn>
                              </p:par>
                              <p:par>
                                <p:cTn id="72" presetID="1" presetClass="entr" presetSubtype="0" fill="hold" nodeType="withEffect">
                                  <p:stCondLst>
                                    <p:cond delay="0"/>
                                  </p:stCondLst>
                                  <p:childTnLst>
                                    <p:set>
                                      <p:cBhvr>
                                        <p:cTn id="73" dur="1" fill="hold">
                                          <p:stCondLst>
                                            <p:cond delay="0"/>
                                          </p:stCondLst>
                                        </p:cTn>
                                        <p:tgtEl>
                                          <p:spTgt spid="487604"/>
                                        </p:tgtEl>
                                        <p:attrNameLst>
                                          <p:attrName>style.visibility</p:attrName>
                                        </p:attrNameLst>
                                      </p:cBhvr>
                                      <p:to>
                                        <p:strVal val="visible"/>
                                      </p:to>
                                    </p:set>
                                  </p:childTnLst>
                                </p:cTn>
                              </p:par>
                              <p:par>
                                <p:cTn id="74" presetID="8" presetClass="emph" presetSubtype="0" fill="hold" nodeType="withEffect">
                                  <p:stCondLst>
                                    <p:cond delay="0"/>
                                  </p:stCondLst>
                                  <p:childTnLst>
                                    <p:animRot by="-10800000">
                                      <p:cBhvr>
                                        <p:cTn id="75" dur="2000" fill="hold"/>
                                        <p:tgtEl>
                                          <p:spTgt spid="487604"/>
                                        </p:tgtEl>
                                        <p:attrNameLst>
                                          <p:attrName>r</p:attrName>
                                        </p:attrNameLst>
                                      </p:cBhvr>
                                    </p:animRot>
                                  </p:childTnLst>
                                </p:cTn>
                              </p:par>
                              <p:par>
                                <p:cTn id="76" presetID="0" presetClass="path" presetSubtype="0" fill="hold" nodeType="withEffect">
                                  <p:stCondLst>
                                    <p:cond delay="0"/>
                                  </p:stCondLst>
                                  <p:childTnLst>
                                    <p:animMotion origin="layout" path="M 0.02917 0.07592 C 0.01719 -0.05371 -0.10312 -0.05024 -0.11094 0.07615 " pathEditMode="relative" rAng="0" ptsTypes="ff">
                                      <p:cBhvr>
                                        <p:cTn id="77" dur="2000" fill="hold"/>
                                        <p:tgtEl>
                                          <p:spTgt spid="487471"/>
                                        </p:tgtEl>
                                        <p:attrNameLst>
                                          <p:attrName>ppt_x</p:attrName>
                                          <p:attrName>ppt_y</p:attrName>
                                        </p:attrNameLst>
                                      </p:cBhvr>
                                      <p:rCtr x="-7000" y="-6500"/>
                                    </p:animMotion>
                                  </p:childTnLst>
                                </p:cTn>
                              </p:par>
                              <p:par>
                                <p:cTn id="78" presetID="0" presetClass="path" presetSubtype="0" fill="hold" nodeType="withEffect">
                                  <p:stCondLst>
                                    <p:cond delay="0"/>
                                  </p:stCondLst>
                                  <p:childTnLst>
                                    <p:animMotion origin="layout" path="M -0.02882 -0.07546 C -0.02101 0.03819 0.09566 0.05208 0.11181 -0.075 " pathEditMode="relative" rAng="0" ptsTypes="ff">
                                      <p:cBhvr>
                                        <p:cTn id="79" dur="2000" fill="hold"/>
                                        <p:tgtEl>
                                          <p:spTgt spid="487468"/>
                                        </p:tgtEl>
                                        <p:attrNameLst>
                                          <p:attrName>ppt_x</p:attrName>
                                          <p:attrName>ppt_y</p:attrName>
                                        </p:attrNameLst>
                                      </p:cBhvr>
                                      <p:rCtr x="7000" y="6400"/>
                                    </p:animMotion>
                                  </p:childTnLst>
                                </p:cTn>
                              </p:par>
                              <p:par>
                                <p:cTn id="80" presetID="1" presetClass="exit" presetSubtype="0" fill="hold" nodeType="withEffect">
                                  <p:stCondLst>
                                    <p:cond delay="0"/>
                                  </p:stCondLst>
                                  <p:childTnLst>
                                    <p:set>
                                      <p:cBhvr>
                                        <p:cTn id="81" dur="1" fill="hold">
                                          <p:stCondLst>
                                            <p:cond delay="0"/>
                                          </p:stCondLst>
                                        </p:cTn>
                                        <p:tgtEl>
                                          <p:spTgt spid="487602"/>
                                        </p:tgtEl>
                                        <p:attrNameLst>
                                          <p:attrName>style.visibility</p:attrName>
                                        </p:attrNameLst>
                                      </p:cBhvr>
                                      <p:to>
                                        <p:strVal val="hidden"/>
                                      </p:to>
                                    </p:se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nodeType="clickEffect">
                                  <p:stCondLst>
                                    <p:cond delay="0"/>
                                  </p:stCondLst>
                                  <p:childTnLst>
                                    <p:set>
                                      <p:cBhvr>
                                        <p:cTn id="85" dur="1" fill="hold">
                                          <p:stCondLst>
                                            <p:cond delay="0"/>
                                          </p:stCondLst>
                                        </p:cTn>
                                        <p:tgtEl>
                                          <p:spTgt spid="487577"/>
                                        </p:tgtEl>
                                        <p:attrNameLst>
                                          <p:attrName>style.visibility</p:attrName>
                                        </p:attrNameLst>
                                      </p:cBhvr>
                                      <p:to>
                                        <p:strVal val="visible"/>
                                      </p:to>
                                    </p:set>
                                  </p:childTnLst>
                                </p:cTn>
                              </p:par>
                              <p:par>
                                <p:cTn id="86" presetID="1" presetClass="entr" presetSubtype="0" fill="hold" nodeType="withEffect">
                                  <p:stCondLst>
                                    <p:cond delay="0"/>
                                  </p:stCondLst>
                                  <p:childTnLst>
                                    <p:set>
                                      <p:cBhvr>
                                        <p:cTn id="87" dur="1" fill="hold">
                                          <p:stCondLst>
                                            <p:cond delay="0"/>
                                          </p:stCondLst>
                                        </p:cTn>
                                        <p:tgtEl>
                                          <p:spTgt spid="487538"/>
                                        </p:tgtEl>
                                        <p:attrNameLst>
                                          <p:attrName>style.visibility</p:attrName>
                                        </p:attrNameLst>
                                      </p:cBhvr>
                                      <p:to>
                                        <p:strVal val="visible"/>
                                      </p:to>
                                    </p:set>
                                  </p:childTnLst>
                                </p:cTn>
                              </p:par>
                              <p:par>
                                <p:cTn id="88" presetID="8" presetClass="emph" presetSubtype="0" fill="hold" nodeType="withEffect">
                                  <p:stCondLst>
                                    <p:cond delay="0"/>
                                  </p:stCondLst>
                                  <p:childTnLst>
                                    <p:animRot by="-10800000">
                                      <p:cBhvr>
                                        <p:cTn id="89" dur="2000" fill="hold"/>
                                        <p:tgtEl>
                                          <p:spTgt spid="487577"/>
                                        </p:tgtEl>
                                        <p:attrNameLst>
                                          <p:attrName>r</p:attrName>
                                        </p:attrNameLst>
                                      </p:cBhvr>
                                    </p:animRot>
                                  </p:childTnLst>
                                </p:cTn>
                              </p:par>
                              <p:par>
                                <p:cTn id="90" presetID="8" presetClass="emph" presetSubtype="0" fill="hold" nodeType="withEffect">
                                  <p:stCondLst>
                                    <p:cond delay="0"/>
                                  </p:stCondLst>
                                  <p:childTnLst>
                                    <p:animRot by="-10800000">
                                      <p:cBhvr>
                                        <p:cTn id="91" dur="2000" fill="hold"/>
                                        <p:tgtEl>
                                          <p:spTgt spid="487538"/>
                                        </p:tgtEl>
                                        <p:attrNameLst>
                                          <p:attrName>r</p:attrName>
                                        </p:attrNameLst>
                                      </p:cBhvr>
                                    </p:animRot>
                                  </p:childTnLst>
                                </p:cTn>
                              </p:par>
                              <p:par>
                                <p:cTn id="92" presetID="0" presetClass="path" presetSubtype="0" fill="hold" nodeType="withEffect">
                                  <p:stCondLst>
                                    <p:cond delay="0"/>
                                  </p:stCondLst>
                                  <p:childTnLst>
                                    <p:animMotion origin="layout" path="M 0.03264 0.09977 C 0.01268 0.02106 -0.01163 -0.02523 -0.05573 -0.02616 C -0.09982 -0.02708 -0.14253 0.00393 -0.15052 0.10023 " pathEditMode="relative" rAng="0" ptsTypes="fsf">
                                      <p:cBhvr>
                                        <p:cTn id="93" dur="2000" fill="hold"/>
                                        <p:tgtEl>
                                          <p:spTgt spid="487574"/>
                                        </p:tgtEl>
                                        <p:attrNameLst>
                                          <p:attrName>ppt_x</p:attrName>
                                          <p:attrName>ppt_y</p:attrName>
                                        </p:attrNameLst>
                                      </p:cBhvr>
                                      <p:rCtr x="-9200" y="-6300"/>
                                    </p:animMotion>
                                  </p:childTnLst>
                                </p:cTn>
                              </p:par>
                              <p:par>
                                <p:cTn id="94" presetID="0" presetClass="path" presetSubtype="0" fill="hold" nodeType="withEffect">
                                  <p:stCondLst>
                                    <p:cond delay="0"/>
                                  </p:stCondLst>
                                  <p:childTnLst>
                                    <p:animMotion origin="layout" path="M 0.06007 -0.04074 C 0.01649 -0.04074 -0.01511 0.00231 -0.01511 0.05509 C -0.01511 0.10787 0.00607 0.16157 0.06059 0.16157 " pathEditMode="relative" rAng="0" ptsTypes="fsf">
                                      <p:cBhvr>
                                        <p:cTn id="95" dur="2000" fill="hold"/>
                                        <p:tgtEl>
                                          <p:spTgt spid="487590"/>
                                        </p:tgtEl>
                                        <p:attrNameLst>
                                          <p:attrName>ppt_x</p:attrName>
                                          <p:attrName>ppt_y</p:attrName>
                                        </p:attrNameLst>
                                      </p:cBhvr>
                                      <p:rCtr x="-3700" y="10100"/>
                                    </p:animMotion>
                                  </p:childTnLst>
                                </p:cTn>
                              </p:par>
                              <p:par>
                                <p:cTn id="96" presetID="0" presetClass="path" presetSubtype="0" fill="hold" nodeType="withEffect">
                                  <p:stCondLst>
                                    <p:cond delay="0"/>
                                  </p:stCondLst>
                                  <p:childTnLst>
                                    <p:animMotion origin="layout" path="M -0.05938 0.04444 C -0.00243 0.04444 0.01458 -0.01991 0.01458 -0.0588 C 0.01458 -0.09769 -0.00799 -0.15463 -0.05833 -0.15509 " pathEditMode="relative" rAng="0" ptsTypes="fsf">
                                      <p:cBhvr>
                                        <p:cTn id="97" dur="2000" fill="hold"/>
                                        <p:tgtEl>
                                          <p:spTgt spid="487585"/>
                                        </p:tgtEl>
                                        <p:attrNameLst>
                                          <p:attrName>ppt_x</p:attrName>
                                          <p:attrName>ppt_y</p:attrName>
                                        </p:attrNameLst>
                                      </p:cBhvr>
                                      <p:rCtr x="3700" y="-10000"/>
                                    </p:animMotion>
                                  </p:childTnLst>
                                </p:cTn>
                              </p:par>
                              <p:par>
                                <p:cTn id="98" presetID="1" presetClass="exit" presetSubtype="0" fill="hold" nodeType="withEffect">
                                  <p:stCondLst>
                                    <p:cond delay="0"/>
                                  </p:stCondLst>
                                  <p:childTnLst>
                                    <p:set>
                                      <p:cBhvr>
                                        <p:cTn id="99" dur="1" fill="hold">
                                          <p:stCondLst>
                                            <p:cond delay="0"/>
                                          </p:stCondLst>
                                        </p:cTn>
                                        <p:tgtEl>
                                          <p:spTgt spid="487524"/>
                                        </p:tgtEl>
                                        <p:attrNameLst>
                                          <p:attrName>style.visibility</p:attrName>
                                        </p:attrNameLst>
                                      </p:cBhvr>
                                      <p:to>
                                        <p:strVal val="hidden"/>
                                      </p:to>
                                    </p:set>
                                  </p:childTnLst>
                                </p:cTn>
                              </p:par>
                              <p:par>
                                <p:cTn id="100" presetID="1" presetClass="exit" presetSubtype="0" fill="hold" nodeType="withEffect">
                                  <p:stCondLst>
                                    <p:cond delay="0"/>
                                  </p:stCondLst>
                                  <p:childTnLst>
                                    <p:set>
                                      <p:cBhvr>
                                        <p:cTn id="101" dur="1" fill="hold">
                                          <p:stCondLst>
                                            <p:cond delay="0"/>
                                          </p:stCondLst>
                                        </p:cTn>
                                        <p:tgtEl>
                                          <p:spTgt spid="487536"/>
                                        </p:tgtEl>
                                        <p:attrNameLst>
                                          <p:attrName>style.visibility</p:attrName>
                                        </p:attrNameLst>
                                      </p:cBhvr>
                                      <p:to>
                                        <p:strVal val="hidden"/>
                                      </p:to>
                                    </p:set>
                                  </p:childTnLst>
                                </p:cTn>
                              </p:par>
                            </p:childTnLst>
                          </p:cTn>
                        </p:par>
                      </p:childTnLst>
                    </p:cTn>
                  </p:par>
                  <p:par>
                    <p:cTn id="102" fill="hold">
                      <p:stCondLst>
                        <p:cond delay="indefinite"/>
                      </p:stCondLst>
                      <p:childTnLst>
                        <p:par>
                          <p:cTn id="103" fill="hold">
                            <p:stCondLst>
                              <p:cond delay="0"/>
                            </p:stCondLst>
                            <p:childTnLst>
                              <p:par>
                                <p:cTn id="104" presetID="1" presetClass="entr" presetSubtype="0" fill="hold" grpId="0" nodeType="clickEffect">
                                  <p:stCondLst>
                                    <p:cond delay="0"/>
                                  </p:stCondLst>
                                  <p:childTnLst>
                                    <p:set>
                                      <p:cBhvr>
                                        <p:cTn id="105" dur="1" fill="hold">
                                          <p:stCondLst>
                                            <p:cond delay="0"/>
                                          </p:stCondLst>
                                        </p:cTn>
                                        <p:tgtEl>
                                          <p:spTgt spid="487461"/>
                                        </p:tgtEl>
                                        <p:attrNameLst>
                                          <p:attrName>style.visibility</p:attrName>
                                        </p:attrNameLst>
                                      </p:cBhvr>
                                      <p:to>
                                        <p:strVal val="visible"/>
                                      </p:to>
                                    </p:set>
                                  </p:childTnLst>
                                </p:cTn>
                              </p:par>
                              <p:par>
                                <p:cTn id="106" presetID="1" presetClass="entr" presetSubtype="0" fill="hold" grpId="0" nodeType="withEffect">
                                  <p:stCondLst>
                                    <p:cond delay="0"/>
                                  </p:stCondLst>
                                  <p:childTnLst>
                                    <p:set>
                                      <p:cBhvr>
                                        <p:cTn id="107" dur="1" fill="hold">
                                          <p:stCondLst>
                                            <p:cond delay="0"/>
                                          </p:stCondLst>
                                        </p:cTn>
                                        <p:tgtEl>
                                          <p:spTgt spid="487457"/>
                                        </p:tgtEl>
                                        <p:attrNameLst>
                                          <p:attrName>style.visibility</p:attrName>
                                        </p:attrNameLst>
                                      </p:cBhvr>
                                      <p:to>
                                        <p:strVal val="visible"/>
                                      </p:to>
                                    </p:set>
                                  </p:childTnLst>
                                </p:cTn>
                              </p:par>
                              <p:par>
                                <p:cTn id="108" presetID="1" presetClass="entr" presetSubtype="0" fill="hold" nodeType="withEffect">
                                  <p:stCondLst>
                                    <p:cond delay="0"/>
                                  </p:stCondLst>
                                  <p:childTnLst>
                                    <p:set>
                                      <p:cBhvr>
                                        <p:cTn id="109" dur="1" fill="hold">
                                          <p:stCondLst>
                                            <p:cond delay="0"/>
                                          </p:stCondLst>
                                        </p:cTn>
                                        <p:tgtEl>
                                          <p:spTgt spid="487606"/>
                                        </p:tgtEl>
                                        <p:attrNameLst>
                                          <p:attrName>style.visibility</p:attrName>
                                        </p:attrNameLst>
                                      </p:cBhvr>
                                      <p:to>
                                        <p:strVal val="visible"/>
                                      </p:to>
                                    </p:set>
                                  </p:childTnLst>
                                </p:cTn>
                              </p:par>
                              <p:par>
                                <p:cTn id="110" presetID="1" presetClass="exit" presetSubtype="0" fill="hold" nodeType="withEffect">
                                  <p:stCondLst>
                                    <p:cond delay="0"/>
                                  </p:stCondLst>
                                  <p:childTnLst>
                                    <p:set>
                                      <p:cBhvr>
                                        <p:cTn id="111" dur="1" fill="hold">
                                          <p:stCondLst>
                                            <p:cond delay="0"/>
                                          </p:stCondLst>
                                        </p:cTn>
                                        <p:tgtEl>
                                          <p:spTgt spid="487604"/>
                                        </p:tgtEl>
                                        <p:attrNameLst>
                                          <p:attrName>style.visibility</p:attrName>
                                        </p:attrNameLst>
                                      </p:cBhvr>
                                      <p:to>
                                        <p:strVal val="hidden"/>
                                      </p:to>
                                    </p:set>
                                  </p:childTnLst>
                                </p:cTn>
                              </p:par>
                              <p:par>
                                <p:cTn id="112" presetID="8" presetClass="emph" presetSubtype="0" fill="hold" nodeType="withEffect">
                                  <p:stCondLst>
                                    <p:cond delay="0"/>
                                  </p:stCondLst>
                                  <p:childTnLst>
                                    <p:animRot by="5400000">
                                      <p:cBhvr>
                                        <p:cTn id="113" dur="1000" fill="hold"/>
                                        <p:tgtEl>
                                          <p:spTgt spid="487606"/>
                                        </p:tgtEl>
                                        <p:attrNameLst>
                                          <p:attrName>r</p:attrName>
                                        </p:attrNameLst>
                                      </p:cBhvr>
                                    </p:animRot>
                                  </p:childTnLst>
                                </p:cTn>
                              </p:par>
                              <p:par>
                                <p:cTn id="114" presetID="0" presetClass="path" presetSubtype="0" fill="hold" nodeType="withEffect">
                                  <p:stCondLst>
                                    <p:cond delay="0"/>
                                  </p:stCondLst>
                                  <p:childTnLst>
                                    <p:animMotion origin="layout" path="M -0.11094 0.07615 C -0.11042 0.02963 -0.0849 -0.01829 -0.03958 -0.0176 " pathEditMode="relative" rAng="0" ptsTypes="ff">
                                      <p:cBhvr>
                                        <p:cTn id="115" dur="1000" fill="hold"/>
                                        <p:tgtEl>
                                          <p:spTgt spid="487471"/>
                                        </p:tgtEl>
                                        <p:attrNameLst>
                                          <p:attrName>ppt_x</p:attrName>
                                          <p:attrName>ppt_y</p:attrName>
                                        </p:attrNameLst>
                                      </p:cBhvr>
                                      <p:rCtr x="3600" y="-4700"/>
                                    </p:animMotion>
                                  </p:childTnLst>
                                </p:cTn>
                              </p:par>
                              <p:par>
                                <p:cTn id="116" presetID="0" presetClass="path" presetSubtype="0" fill="hold" nodeType="withEffect">
                                  <p:stCondLst>
                                    <p:cond delay="0"/>
                                  </p:stCondLst>
                                  <p:childTnLst>
                                    <p:animMotion origin="layout" path="M 0.11181 -0.07431 C 0.10868 -0.03611 0.08733 0.01597 0.03941 0.01806 " pathEditMode="relative" rAng="0" ptsTypes="ff">
                                      <p:cBhvr>
                                        <p:cTn id="117" dur="1000" fill="hold"/>
                                        <p:tgtEl>
                                          <p:spTgt spid="487468"/>
                                        </p:tgtEl>
                                        <p:attrNameLst>
                                          <p:attrName>ppt_x</p:attrName>
                                          <p:attrName>ppt_y</p:attrName>
                                        </p:attrNameLst>
                                      </p:cBhvr>
                                      <p:rCtr x="-3600" y="4600"/>
                                    </p:animMotion>
                                  </p:childTnLst>
                                </p:cTn>
                              </p:par>
                              <p:par>
                                <p:cTn id="118" presetID="10" presetClass="entr" presetSubtype="0" fill="hold" nodeType="withEffect">
                                  <p:stCondLst>
                                    <p:cond delay="700"/>
                                  </p:stCondLst>
                                  <p:childTnLst>
                                    <p:set>
                                      <p:cBhvr>
                                        <p:cTn id="119" dur="1" fill="hold">
                                          <p:stCondLst>
                                            <p:cond delay="0"/>
                                          </p:stCondLst>
                                        </p:cTn>
                                        <p:tgtEl>
                                          <p:spTgt spid="487462"/>
                                        </p:tgtEl>
                                        <p:attrNameLst>
                                          <p:attrName>style.visibility</p:attrName>
                                        </p:attrNameLst>
                                      </p:cBhvr>
                                      <p:to>
                                        <p:strVal val="visible"/>
                                      </p:to>
                                    </p:set>
                                    <p:animEffect transition="in" filter="fade">
                                      <p:cBhvr>
                                        <p:cTn id="120" dur="500"/>
                                        <p:tgtEl>
                                          <p:spTgt spid="487462"/>
                                        </p:tgtEl>
                                      </p:cBhvr>
                                    </p:animEffect>
                                  </p:childTnLst>
                                </p:cTn>
                              </p:par>
                              <p:par>
                                <p:cTn id="121" presetID="8" presetClass="emph" presetSubtype="0" fill="hold" nodeType="withEffect">
                                  <p:stCondLst>
                                    <p:cond delay="0"/>
                                  </p:stCondLst>
                                  <p:childTnLst>
                                    <p:animRot by="5400000">
                                      <p:cBhvr>
                                        <p:cTn id="122" dur="1000" fill="hold"/>
                                        <p:tgtEl>
                                          <p:spTgt spid="487538"/>
                                        </p:tgtEl>
                                        <p:attrNameLst>
                                          <p:attrName>r</p:attrName>
                                        </p:attrNameLst>
                                      </p:cBhvr>
                                    </p:animRot>
                                  </p:childTnLst>
                                </p:cTn>
                              </p:par>
                              <p:par>
                                <p:cTn id="123" presetID="8" presetClass="emph" presetSubtype="0" fill="hold" nodeType="withEffect">
                                  <p:stCondLst>
                                    <p:cond delay="0"/>
                                  </p:stCondLst>
                                  <p:childTnLst>
                                    <p:animRot by="5400000">
                                      <p:cBhvr>
                                        <p:cTn id="124" dur="1000" fill="hold"/>
                                        <p:tgtEl>
                                          <p:spTgt spid="487577"/>
                                        </p:tgtEl>
                                        <p:attrNameLst>
                                          <p:attrName>r</p:attrName>
                                        </p:attrNameLst>
                                      </p:cBhvr>
                                    </p:animRot>
                                  </p:childTnLst>
                                </p:cTn>
                              </p:par>
                              <p:par>
                                <p:cTn id="125" presetID="0" presetClass="path" presetSubtype="0" fill="hold" nodeType="withEffect">
                                  <p:stCondLst>
                                    <p:cond delay="0"/>
                                  </p:stCondLst>
                                  <p:childTnLst>
                                    <p:animMotion origin="layout" path="M 0.05989 0.16157 C 0.01336 0.15694 -0.01511 0.11204 -0.01511 0.06343 " pathEditMode="relative" rAng="0" ptsTypes="ff">
                                      <p:cBhvr>
                                        <p:cTn id="126" dur="1000" fill="hold"/>
                                        <p:tgtEl>
                                          <p:spTgt spid="487590"/>
                                        </p:tgtEl>
                                        <p:attrNameLst>
                                          <p:attrName>ppt_x</p:attrName>
                                          <p:attrName>ppt_y</p:attrName>
                                        </p:attrNameLst>
                                      </p:cBhvr>
                                      <p:rCtr x="-3800" y="-4900"/>
                                    </p:animMotion>
                                  </p:childTnLst>
                                </p:cTn>
                              </p:par>
                              <p:par>
                                <p:cTn id="127" presetID="0" presetClass="path" presetSubtype="0" fill="hold" nodeType="withEffect">
                                  <p:stCondLst>
                                    <p:cond delay="0"/>
                                  </p:stCondLst>
                                  <p:childTnLst>
                                    <p:animMotion origin="layout" path="M -0.05833 -0.15509 C -0.0191 -0.15417 0.01458 -0.10093 0.01458 -0.05463 " pathEditMode="relative" rAng="0" ptsTypes="ff">
                                      <p:cBhvr>
                                        <p:cTn id="128" dur="1000" fill="hold"/>
                                        <p:tgtEl>
                                          <p:spTgt spid="487585"/>
                                        </p:tgtEl>
                                        <p:attrNameLst>
                                          <p:attrName>ppt_x</p:attrName>
                                          <p:attrName>ppt_y</p:attrName>
                                        </p:attrNameLst>
                                      </p:cBhvr>
                                      <p:rCtr x="3600" y="5000"/>
                                    </p:animMotion>
                                  </p:childTnLst>
                                </p:cTn>
                              </p:par>
                              <p:par>
                                <p:cTn id="129" presetID="0" presetClass="path" presetSubtype="0" fill="hold" nodeType="withEffect">
                                  <p:stCondLst>
                                    <p:cond delay="0"/>
                                  </p:stCondLst>
                                  <p:childTnLst>
                                    <p:animMotion origin="layout" path="M -0.15052 0.10023 C -0.14427 0.02106 -0.10573 -0.02107 -0.06059 -0.02153 " pathEditMode="relative" rAng="0" ptsTypes="ff">
                                      <p:cBhvr>
                                        <p:cTn id="130" dur="1000" fill="hold"/>
                                        <p:tgtEl>
                                          <p:spTgt spid="487574"/>
                                        </p:tgtEl>
                                        <p:attrNameLst>
                                          <p:attrName>ppt_x</p:attrName>
                                          <p:attrName>ppt_y</p:attrName>
                                        </p:attrNameLst>
                                      </p:cBhvr>
                                      <p:rCtr x="4500" y="-6100"/>
                                    </p:animMotion>
                                  </p:childTnLst>
                                </p:cTn>
                              </p:par>
                              <p:par>
                                <p:cTn id="131" presetID="10" presetClass="entr" presetSubtype="0" fill="hold" nodeType="withEffect">
                                  <p:stCondLst>
                                    <p:cond delay="500"/>
                                  </p:stCondLst>
                                  <p:childTnLst>
                                    <p:set>
                                      <p:cBhvr>
                                        <p:cTn id="132" dur="1" fill="hold">
                                          <p:stCondLst>
                                            <p:cond delay="0"/>
                                          </p:stCondLst>
                                        </p:cTn>
                                        <p:tgtEl>
                                          <p:spTgt spid="487615"/>
                                        </p:tgtEl>
                                        <p:attrNameLst>
                                          <p:attrName>style.visibility</p:attrName>
                                        </p:attrNameLst>
                                      </p:cBhvr>
                                      <p:to>
                                        <p:strVal val="visible"/>
                                      </p:to>
                                    </p:set>
                                    <p:animEffect transition="in" filter="fade">
                                      <p:cBhvr>
                                        <p:cTn id="133" dur="500"/>
                                        <p:tgtEl>
                                          <p:spTgt spid="487615"/>
                                        </p:tgtEl>
                                      </p:cBhvr>
                                    </p:animEffect>
                                  </p:childTnLst>
                                </p:cTn>
                              </p:par>
                              <p:par>
                                <p:cTn id="134" presetID="10" presetClass="entr" presetSubtype="0" fill="hold" nodeType="withEffect">
                                  <p:stCondLst>
                                    <p:cond delay="500"/>
                                  </p:stCondLst>
                                  <p:childTnLst>
                                    <p:set>
                                      <p:cBhvr>
                                        <p:cTn id="135" dur="1" fill="hold">
                                          <p:stCondLst>
                                            <p:cond delay="0"/>
                                          </p:stCondLst>
                                        </p:cTn>
                                        <p:tgtEl>
                                          <p:spTgt spid="487617"/>
                                        </p:tgtEl>
                                        <p:attrNameLst>
                                          <p:attrName>style.visibility</p:attrName>
                                        </p:attrNameLst>
                                      </p:cBhvr>
                                      <p:to>
                                        <p:strVal val="visible"/>
                                      </p:to>
                                    </p:set>
                                    <p:animEffect transition="in" filter="fade">
                                      <p:cBhvr>
                                        <p:cTn id="136" dur="500"/>
                                        <p:tgtEl>
                                          <p:spTgt spid="487617"/>
                                        </p:tgtEl>
                                      </p:cBhvr>
                                    </p:animEffec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4875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7456" grpId="0"/>
      <p:bldP spid="487457" grpId="0"/>
      <p:bldP spid="487458" grpId="0"/>
      <p:bldP spid="487459" grpId="0" animBg="1"/>
      <p:bldP spid="487460" grpId="0" animBg="1"/>
      <p:bldP spid="487461" grpId="0" animBg="1"/>
      <p:bldP spid="487497" grpId="0"/>
      <p:bldP spid="487498" grpId="0" animBg="1"/>
      <p:bldP spid="48758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5" name="Footer Placeholder 3"/>
          <p:cNvSpPr>
            <a:spLocks noGrp="1"/>
          </p:cNvSpPr>
          <p:nvPr>
            <p:ph type="ftr" sz="quarter" idx="10"/>
          </p:nvPr>
        </p:nvSpPr>
        <p:spPr>
          <a:noFill/>
        </p:spPr>
        <p:txBody>
          <a:bodyPr/>
          <a:lstStyle/>
          <a:p>
            <a:r>
              <a:rPr lang="en-ZA" smtClean="0">
                <a:cs typeface="Arial" charset="0"/>
              </a:rPr>
              <a:t>MAGNETIC FORCES</a:t>
            </a:r>
          </a:p>
        </p:txBody>
      </p:sp>
      <p:sp>
        <p:nvSpPr>
          <p:cNvPr id="574466" name="Date Placeholder 4"/>
          <p:cNvSpPr>
            <a:spLocks noGrp="1"/>
          </p:cNvSpPr>
          <p:nvPr>
            <p:ph type="dt" sz="quarter" idx="11"/>
          </p:nvPr>
        </p:nvSpPr>
        <p:spPr>
          <a:noFill/>
        </p:spPr>
        <p:txBody>
          <a:bodyPr/>
          <a:lstStyle/>
          <a:p>
            <a:r>
              <a:rPr lang="en-ZA" smtClean="0">
                <a:cs typeface="Arial" charset="0"/>
              </a:rPr>
              <a:t>PHY1013S</a:t>
            </a:r>
          </a:p>
        </p:txBody>
      </p:sp>
      <p:sp>
        <p:nvSpPr>
          <p:cNvPr id="574467" name="Slide Number Placeholder 5"/>
          <p:cNvSpPr>
            <a:spLocks noGrp="1"/>
          </p:cNvSpPr>
          <p:nvPr>
            <p:ph type="sldNum" sz="quarter" idx="12"/>
          </p:nvPr>
        </p:nvSpPr>
        <p:spPr>
          <a:noFill/>
        </p:spPr>
        <p:txBody>
          <a:bodyPr/>
          <a:lstStyle/>
          <a:p>
            <a:fld id="{17168A79-81CD-496D-BD78-F6F923682891}" type="slidenum">
              <a:rPr lang="en-ZA" smtClean="0">
                <a:cs typeface="Arial" charset="0"/>
              </a:rPr>
              <a:pPr/>
              <a:t>26</a:t>
            </a:fld>
            <a:endParaRPr lang="en-ZA" smtClean="0">
              <a:cs typeface="Arial" charset="0"/>
            </a:endParaRPr>
          </a:p>
        </p:txBody>
      </p:sp>
      <p:sp>
        <p:nvSpPr>
          <p:cNvPr id="574468" name="Rectangle 2"/>
          <p:cNvSpPr>
            <a:spLocks noGrp="1" noChangeArrowheads="1"/>
          </p:cNvSpPr>
          <p:nvPr>
            <p:ph type="title"/>
          </p:nvPr>
        </p:nvSpPr>
        <p:spPr/>
        <p:txBody>
          <a:bodyPr/>
          <a:lstStyle/>
          <a:p>
            <a:pPr eaLnBrk="1" hangingPunct="1"/>
            <a:r>
              <a:rPr lang="en-ZA" smtClean="0"/>
              <a:t>DC MOTOR</a:t>
            </a:r>
          </a:p>
        </p:txBody>
      </p:sp>
      <p:sp>
        <p:nvSpPr>
          <p:cNvPr id="574469" name="Rectangle 3"/>
          <p:cNvSpPr>
            <a:spLocks noGrp="1" noChangeArrowheads="1"/>
          </p:cNvSpPr>
          <p:nvPr>
            <p:ph type="body" idx="1"/>
          </p:nvPr>
        </p:nvSpPr>
        <p:spPr>
          <a:xfrm>
            <a:off x="179388" y="1343025"/>
            <a:ext cx="4064000" cy="3706813"/>
          </a:xfrm>
        </p:spPr>
        <p:txBody>
          <a:bodyPr/>
          <a:lstStyle/>
          <a:p>
            <a:pPr lvl="1" indent="0" eaLnBrk="1" hangingPunct="1"/>
            <a:r>
              <a:rPr lang="en-ZA" smtClean="0"/>
              <a:t>The </a:t>
            </a:r>
            <a:r>
              <a:rPr lang="en-ZA" smtClean="0">
                <a:solidFill>
                  <a:srgbClr val="FF0000"/>
                </a:solidFill>
              </a:rPr>
              <a:t>commutator</a:t>
            </a:r>
            <a:r>
              <a:rPr lang="en-ZA" smtClean="0"/>
              <a:t> ensures that current always flows in such a way that the left hand side of the coil, or </a:t>
            </a:r>
            <a:r>
              <a:rPr lang="en-ZA" smtClean="0">
                <a:solidFill>
                  <a:srgbClr val="FF0000"/>
                </a:solidFill>
              </a:rPr>
              <a:t>armature</a:t>
            </a:r>
            <a:r>
              <a:rPr lang="en-ZA" smtClean="0"/>
              <a:t>, experiences an </a:t>
            </a:r>
            <a:r>
              <a:rPr lang="en-ZA" i="1" smtClean="0"/>
              <a:t>upwards</a:t>
            </a:r>
            <a:r>
              <a:rPr lang="en-ZA" i="1" baseline="30000" smtClean="0"/>
              <a:t> </a:t>
            </a:r>
            <a:r>
              <a:rPr lang="en-ZA" smtClean="0"/>
              <a:t> force, while the right hand side is forced </a:t>
            </a:r>
            <a:r>
              <a:rPr lang="en-ZA" i="1" smtClean="0"/>
              <a:t>downwards</a:t>
            </a:r>
            <a:r>
              <a:rPr lang="en-ZA" smtClean="0"/>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657" name="Footer Placeholder 3"/>
          <p:cNvSpPr>
            <a:spLocks noGrp="1"/>
          </p:cNvSpPr>
          <p:nvPr>
            <p:ph type="ftr" sz="quarter" idx="10"/>
          </p:nvPr>
        </p:nvSpPr>
        <p:spPr>
          <a:noFill/>
        </p:spPr>
        <p:txBody>
          <a:bodyPr/>
          <a:lstStyle/>
          <a:p>
            <a:r>
              <a:rPr lang="en-ZA" smtClean="0">
                <a:cs typeface="Arial" charset="0"/>
              </a:rPr>
              <a:t>MAGNETIC FORCES</a:t>
            </a:r>
          </a:p>
        </p:txBody>
      </p:sp>
      <p:sp>
        <p:nvSpPr>
          <p:cNvPr id="582658" name="Date Placeholder 4"/>
          <p:cNvSpPr>
            <a:spLocks noGrp="1"/>
          </p:cNvSpPr>
          <p:nvPr>
            <p:ph type="dt" sz="quarter" idx="11"/>
          </p:nvPr>
        </p:nvSpPr>
        <p:spPr>
          <a:noFill/>
        </p:spPr>
        <p:txBody>
          <a:bodyPr/>
          <a:lstStyle/>
          <a:p>
            <a:r>
              <a:rPr lang="en-ZA" smtClean="0">
                <a:cs typeface="Arial" charset="0"/>
              </a:rPr>
              <a:t>PHY1013S</a:t>
            </a:r>
          </a:p>
        </p:txBody>
      </p:sp>
      <p:sp>
        <p:nvSpPr>
          <p:cNvPr id="582659" name="Slide Number Placeholder 5"/>
          <p:cNvSpPr>
            <a:spLocks noGrp="1"/>
          </p:cNvSpPr>
          <p:nvPr>
            <p:ph type="sldNum" sz="quarter" idx="12"/>
          </p:nvPr>
        </p:nvSpPr>
        <p:spPr>
          <a:noFill/>
        </p:spPr>
        <p:txBody>
          <a:bodyPr/>
          <a:lstStyle/>
          <a:p>
            <a:fld id="{1045FF72-71A9-4D76-BE57-E3AB4160D41F}" type="slidenum">
              <a:rPr lang="en-ZA" smtClean="0">
                <a:cs typeface="Arial" charset="0"/>
              </a:rPr>
              <a:pPr/>
              <a:t>27</a:t>
            </a:fld>
            <a:endParaRPr lang="en-ZA" smtClean="0">
              <a:cs typeface="Arial" charset="0"/>
            </a:endParaRPr>
          </a:p>
        </p:txBody>
      </p:sp>
      <p:sp>
        <p:nvSpPr>
          <p:cNvPr id="582660" name="Rectangle 5"/>
          <p:cNvSpPr>
            <a:spLocks noGrp="1" noChangeArrowheads="1"/>
          </p:cNvSpPr>
          <p:nvPr>
            <p:ph type="body" idx="1"/>
          </p:nvPr>
        </p:nvSpPr>
        <p:spPr>
          <a:xfrm>
            <a:off x="179388" y="544513"/>
            <a:ext cx="4846637" cy="1196975"/>
          </a:xfrm>
        </p:spPr>
        <p:txBody>
          <a:bodyPr/>
          <a:lstStyle/>
          <a:p>
            <a:pPr lvl="1" indent="0" eaLnBrk="1" hangingPunct="1"/>
            <a:r>
              <a:rPr lang="en-US" sz="2200" smtClean="0"/>
              <a:t>The rectangular coil of a moving-coil galvanometer has 36 turns and a resistance of 7 </a:t>
            </a:r>
            <a:r>
              <a:rPr lang="en-US" sz="2200" b="1" smtClean="0">
                <a:sym typeface="Symbol" pitchFamily="18" charset="2"/>
              </a:rPr>
              <a:t></a:t>
            </a:r>
            <a:r>
              <a:rPr lang="en-US" sz="2200" smtClean="0"/>
              <a:t>.  </a:t>
            </a:r>
          </a:p>
        </p:txBody>
      </p:sp>
      <p:sp>
        <p:nvSpPr>
          <p:cNvPr id="458758" name="Rectangle 6"/>
          <p:cNvSpPr>
            <a:spLocks noChangeArrowheads="1"/>
          </p:cNvSpPr>
          <p:nvPr/>
        </p:nvSpPr>
        <p:spPr bwMode="auto">
          <a:xfrm>
            <a:off x="179388" y="3790950"/>
            <a:ext cx="8556625" cy="1933575"/>
          </a:xfrm>
          <a:prstGeom prst="rect">
            <a:avLst/>
          </a:prstGeom>
          <a:noFill/>
          <a:ln w="9525">
            <a:noFill/>
            <a:miter lim="800000"/>
            <a:headEnd/>
            <a:tailEnd/>
          </a:ln>
        </p:spPr>
        <p:txBody>
          <a:bodyPr lIns="90000" tIns="46800" rIns="90000" bIns="46800">
            <a:spAutoFit/>
          </a:bodyPr>
          <a:lstStyle/>
          <a:p>
            <a:pPr marL="636588" lvl="1" indent="-457200">
              <a:lnSpc>
                <a:spcPct val="110000"/>
              </a:lnSpc>
              <a:buFont typeface="Arial" charset="0"/>
              <a:buAutoNum type="alphaLcParenR"/>
            </a:pPr>
            <a:r>
              <a:rPr lang="en-US" sz="2200">
                <a:solidFill>
                  <a:srgbClr val="000066"/>
                </a:solidFill>
              </a:rPr>
              <a:t>Calculate the current required for a full-scale deflection of 90°.</a:t>
            </a:r>
          </a:p>
          <a:p>
            <a:pPr marL="636588" lvl="1" indent="-457200">
              <a:lnSpc>
                <a:spcPct val="110000"/>
              </a:lnSpc>
              <a:buFont typeface="Arial" charset="0"/>
              <a:buAutoNum type="alphaLcParenR"/>
            </a:pPr>
            <a:r>
              <a:rPr lang="en-US" sz="2200">
                <a:solidFill>
                  <a:srgbClr val="000066"/>
                </a:solidFill>
              </a:rPr>
              <a:t>Describe, with the aid of a calculation and a labelled diagram, how the galvanometer must be modified to function as a 0</a:t>
            </a:r>
            <a:r>
              <a:rPr lang="en-US" sz="2200">
                <a:solidFill>
                  <a:srgbClr val="000066"/>
                </a:solidFill>
                <a:latin typeface="Times New Roman" pitchFamily="18" charset="0"/>
                <a:cs typeface="Times New Roman" pitchFamily="18" charset="0"/>
              </a:rPr>
              <a:t>–</a:t>
            </a:r>
            <a:r>
              <a:rPr lang="en-US" sz="2200">
                <a:solidFill>
                  <a:srgbClr val="000066"/>
                </a:solidFill>
              </a:rPr>
              <a:t>12 V voltmeter.</a:t>
            </a:r>
          </a:p>
        </p:txBody>
      </p:sp>
      <p:sp>
        <p:nvSpPr>
          <p:cNvPr id="582663" name="Rectangle 45"/>
          <p:cNvSpPr>
            <a:spLocks noChangeArrowheads="1"/>
          </p:cNvSpPr>
          <p:nvPr/>
        </p:nvSpPr>
        <p:spPr bwMode="auto">
          <a:xfrm>
            <a:off x="179388" y="1655763"/>
            <a:ext cx="5913437" cy="1196975"/>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US" sz="2200">
                <a:solidFill>
                  <a:srgbClr val="000066"/>
                </a:solidFill>
              </a:rPr>
              <a:t>The effective shaft length of the armature in the magnetic field is </a:t>
            </a:r>
            <a:br>
              <a:rPr lang="en-US" sz="2200">
                <a:solidFill>
                  <a:srgbClr val="000066"/>
                </a:solidFill>
              </a:rPr>
            </a:br>
            <a:r>
              <a:rPr lang="en-US" sz="2200">
                <a:solidFill>
                  <a:srgbClr val="000066"/>
                </a:solidFill>
              </a:rPr>
              <a:t>25 mm and the effective width is 20 mm.  </a:t>
            </a:r>
          </a:p>
        </p:txBody>
      </p:sp>
      <p:sp>
        <p:nvSpPr>
          <p:cNvPr id="582664" name="Rectangle 46"/>
          <p:cNvSpPr>
            <a:spLocks noChangeArrowheads="1"/>
          </p:cNvSpPr>
          <p:nvPr/>
        </p:nvSpPr>
        <p:spPr bwMode="auto">
          <a:xfrm>
            <a:off x="179388" y="2744788"/>
            <a:ext cx="8701087" cy="828675"/>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US" sz="2200">
                <a:solidFill>
                  <a:srgbClr val="000066"/>
                </a:solidFill>
              </a:rPr>
              <a:t>The magnetic field in the air gap is 0.4 T and the controlling torque of the hairspring is 3.0 </a:t>
            </a:r>
            <a:r>
              <a:rPr lang="en-US" sz="2200" b="1">
                <a:solidFill>
                  <a:srgbClr val="000066"/>
                </a:solidFill>
                <a:latin typeface="Times New Roman" pitchFamily="18" charset="0"/>
                <a:sym typeface="Symbol" pitchFamily="18" charset="2"/>
              </a:rPr>
              <a:t></a:t>
            </a:r>
            <a:r>
              <a:rPr lang="en-US" sz="2200">
                <a:solidFill>
                  <a:srgbClr val="000066"/>
                </a:solidFill>
              </a:rPr>
              <a:t>N</a:t>
            </a:r>
            <a:r>
              <a:rPr lang="en-US" sz="2200" baseline="30000">
                <a:solidFill>
                  <a:srgbClr val="000066"/>
                </a:solidFill>
              </a:rPr>
              <a:t> </a:t>
            </a:r>
            <a:r>
              <a:rPr lang="en-US" sz="2200">
                <a:solidFill>
                  <a:srgbClr val="000066"/>
                </a:solidFill>
              </a:rPr>
              <a:t>m per degree of deflection.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87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587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94" name="Footer Placeholder 3"/>
          <p:cNvSpPr>
            <a:spLocks noGrp="1"/>
          </p:cNvSpPr>
          <p:nvPr>
            <p:ph type="ftr" sz="quarter" idx="10"/>
          </p:nvPr>
        </p:nvSpPr>
        <p:spPr>
          <a:noFill/>
        </p:spPr>
        <p:txBody>
          <a:bodyPr/>
          <a:lstStyle/>
          <a:p>
            <a:r>
              <a:rPr lang="en-ZA" smtClean="0">
                <a:cs typeface="Arial" charset="0"/>
              </a:rPr>
              <a:t>MAGNETIC FORCES</a:t>
            </a:r>
          </a:p>
        </p:txBody>
      </p:sp>
      <p:sp>
        <p:nvSpPr>
          <p:cNvPr id="462895" name="Date Placeholder 4"/>
          <p:cNvSpPr>
            <a:spLocks noGrp="1"/>
          </p:cNvSpPr>
          <p:nvPr>
            <p:ph type="dt" sz="quarter" idx="11"/>
          </p:nvPr>
        </p:nvSpPr>
        <p:spPr>
          <a:noFill/>
        </p:spPr>
        <p:txBody>
          <a:bodyPr/>
          <a:lstStyle/>
          <a:p>
            <a:r>
              <a:rPr lang="en-ZA" smtClean="0">
                <a:cs typeface="Arial" charset="0"/>
              </a:rPr>
              <a:t>PHY1013S</a:t>
            </a:r>
          </a:p>
        </p:txBody>
      </p:sp>
      <p:sp>
        <p:nvSpPr>
          <p:cNvPr id="462896" name="Slide Number Placeholder 5"/>
          <p:cNvSpPr>
            <a:spLocks noGrp="1"/>
          </p:cNvSpPr>
          <p:nvPr>
            <p:ph type="sldNum" sz="quarter" idx="12"/>
          </p:nvPr>
        </p:nvSpPr>
        <p:spPr>
          <a:noFill/>
        </p:spPr>
        <p:txBody>
          <a:bodyPr/>
          <a:lstStyle/>
          <a:p>
            <a:fld id="{F9F0ED54-91F2-4C8B-8488-7284EF01A441}" type="slidenum">
              <a:rPr lang="en-ZA" smtClean="0">
                <a:cs typeface="Arial" charset="0"/>
              </a:rPr>
              <a:pPr/>
              <a:t>28</a:t>
            </a:fld>
            <a:endParaRPr lang="en-ZA" smtClean="0">
              <a:cs typeface="Arial" charset="0"/>
            </a:endParaRPr>
          </a:p>
        </p:txBody>
      </p:sp>
      <p:sp>
        <p:nvSpPr>
          <p:cNvPr id="462897" name="Rectangle 2"/>
          <p:cNvSpPr>
            <a:spLocks noGrp="1" noChangeArrowheads="1"/>
          </p:cNvSpPr>
          <p:nvPr>
            <p:ph type="body" idx="1"/>
          </p:nvPr>
        </p:nvSpPr>
        <p:spPr>
          <a:xfrm>
            <a:off x="179388" y="709613"/>
            <a:ext cx="4884737" cy="1196975"/>
          </a:xfrm>
        </p:spPr>
        <p:txBody>
          <a:bodyPr/>
          <a:lstStyle/>
          <a:p>
            <a:pPr lvl="1" indent="0" eaLnBrk="1" hangingPunct="1">
              <a:tabLst>
                <a:tab pos="2159000" algn="l"/>
              </a:tabLst>
            </a:pPr>
            <a:r>
              <a:rPr lang="en-US" sz="2200" b="1" i="1" smtClean="0">
                <a:latin typeface="Times New Roman" pitchFamily="18" charset="0"/>
              </a:rPr>
              <a:t>N</a:t>
            </a:r>
            <a:r>
              <a:rPr lang="en-US" sz="2200" b="1" smtClean="0">
                <a:latin typeface="Times New Roman" pitchFamily="18" charset="0"/>
              </a:rPr>
              <a:t> = 36 turns	 </a:t>
            </a:r>
            <a:r>
              <a:rPr lang="en-US" sz="2200" b="1" i="1" smtClean="0">
                <a:latin typeface="Times New Roman" pitchFamily="18" charset="0"/>
                <a:sym typeface="Symbol" pitchFamily="18" charset="2"/>
              </a:rPr>
              <a:t>a</a:t>
            </a:r>
            <a:r>
              <a:rPr lang="en-US" sz="2200" b="1" smtClean="0">
                <a:latin typeface="Times New Roman" pitchFamily="18" charset="0"/>
                <a:sym typeface="Symbol" pitchFamily="18" charset="2"/>
              </a:rPr>
              <a:t> = 25  10</a:t>
            </a:r>
            <a:r>
              <a:rPr lang="en-US" sz="2200" b="1" baseline="30000" smtClean="0">
                <a:latin typeface="Times New Roman" pitchFamily="18" charset="0"/>
                <a:cs typeface="Times New Roman" pitchFamily="18" charset="0"/>
                <a:sym typeface="Symbol" pitchFamily="18" charset="2"/>
              </a:rPr>
              <a:t>–3</a:t>
            </a:r>
            <a:r>
              <a:rPr lang="en-US" sz="2200" b="1" smtClean="0">
                <a:latin typeface="Times New Roman" pitchFamily="18" charset="0"/>
                <a:cs typeface="Times New Roman" pitchFamily="18" charset="0"/>
                <a:sym typeface="Symbol" pitchFamily="18" charset="2"/>
              </a:rPr>
              <a:t> m</a:t>
            </a:r>
            <a:r>
              <a:rPr lang="en-US" sz="2200" b="1" smtClean="0">
                <a:latin typeface="Times New Roman" pitchFamily="18" charset="0"/>
              </a:rPr>
              <a:t> </a:t>
            </a:r>
            <a:br>
              <a:rPr lang="en-US" sz="2200" b="1" smtClean="0">
                <a:latin typeface="Times New Roman" pitchFamily="18" charset="0"/>
              </a:rPr>
            </a:br>
            <a:r>
              <a:rPr lang="en-US" sz="2200" b="1" i="1" smtClean="0">
                <a:latin typeface="Times New Roman" pitchFamily="18" charset="0"/>
              </a:rPr>
              <a:t>R</a:t>
            </a:r>
            <a:r>
              <a:rPr lang="en-US" sz="2200" b="1" smtClean="0">
                <a:latin typeface="Times New Roman" pitchFamily="18" charset="0"/>
              </a:rPr>
              <a:t> = 7 </a:t>
            </a:r>
            <a:r>
              <a:rPr lang="en-US" sz="2200" b="1" smtClean="0">
                <a:latin typeface="Times New Roman" pitchFamily="18" charset="0"/>
                <a:sym typeface="Symbol" pitchFamily="18" charset="2"/>
              </a:rPr>
              <a:t>	 </a:t>
            </a:r>
            <a:r>
              <a:rPr lang="en-US" sz="2200" b="1" i="1" smtClean="0">
                <a:latin typeface="Times New Roman" pitchFamily="18" charset="0"/>
                <a:cs typeface="Times New Roman" pitchFamily="18" charset="0"/>
                <a:sym typeface="Symbol" pitchFamily="18" charset="2"/>
              </a:rPr>
              <a:t>b</a:t>
            </a:r>
            <a:r>
              <a:rPr lang="en-US" sz="2200" b="1" smtClean="0">
                <a:latin typeface="Times New Roman" pitchFamily="18" charset="0"/>
                <a:cs typeface="Times New Roman" pitchFamily="18" charset="0"/>
                <a:sym typeface="Symbol" pitchFamily="18" charset="2"/>
              </a:rPr>
              <a:t> = </a:t>
            </a:r>
            <a:r>
              <a:rPr lang="en-US" sz="2200" b="1" smtClean="0">
                <a:latin typeface="Times New Roman" pitchFamily="18" charset="0"/>
                <a:sym typeface="Symbol" pitchFamily="18" charset="2"/>
              </a:rPr>
              <a:t>20  10</a:t>
            </a:r>
            <a:r>
              <a:rPr lang="en-US" sz="2200" b="1" baseline="30000" smtClean="0">
                <a:latin typeface="Times New Roman" pitchFamily="18" charset="0"/>
                <a:cs typeface="Times New Roman" pitchFamily="18" charset="0"/>
                <a:sym typeface="Symbol" pitchFamily="18" charset="2"/>
              </a:rPr>
              <a:t>–3</a:t>
            </a:r>
            <a:r>
              <a:rPr lang="en-US" sz="2200" b="1" smtClean="0">
                <a:latin typeface="Times New Roman" pitchFamily="18" charset="0"/>
                <a:cs typeface="Times New Roman" pitchFamily="18" charset="0"/>
                <a:sym typeface="Symbol" pitchFamily="18" charset="2"/>
              </a:rPr>
              <a:t> m</a:t>
            </a:r>
            <a:r>
              <a:rPr lang="en-US" sz="2200" b="1" smtClean="0">
                <a:latin typeface="Times New Roman" pitchFamily="18" charset="0"/>
                <a:sym typeface="Symbol" pitchFamily="18" charset="2"/>
              </a:rPr>
              <a:t> </a:t>
            </a:r>
            <a:r>
              <a:rPr lang="en-US" sz="2200" b="1" smtClean="0">
                <a:latin typeface="Times New Roman" pitchFamily="18" charset="0"/>
                <a:cs typeface="Times New Roman" pitchFamily="18" charset="0"/>
                <a:sym typeface="Symbol" pitchFamily="18" charset="2"/>
              </a:rPr>
              <a:t/>
            </a:r>
            <a:br>
              <a:rPr lang="en-US" sz="2200" b="1" smtClean="0">
                <a:latin typeface="Times New Roman" pitchFamily="18" charset="0"/>
                <a:cs typeface="Times New Roman" pitchFamily="18" charset="0"/>
                <a:sym typeface="Symbol" pitchFamily="18" charset="2"/>
              </a:rPr>
            </a:br>
            <a:r>
              <a:rPr lang="en-US" sz="2200" b="1" i="1" smtClean="0">
                <a:latin typeface="Times New Roman" pitchFamily="18" charset="0"/>
                <a:cs typeface="Times New Roman" pitchFamily="18" charset="0"/>
                <a:sym typeface="Symbol" pitchFamily="18" charset="2"/>
              </a:rPr>
              <a:t>B</a:t>
            </a:r>
            <a:r>
              <a:rPr lang="en-US" sz="2200" b="1" smtClean="0">
                <a:latin typeface="Times New Roman" pitchFamily="18" charset="0"/>
                <a:cs typeface="Times New Roman" pitchFamily="18" charset="0"/>
                <a:sym typeface="Symbol" pitchFamily="18" charset="2"/>
              </a:rPr>
              <a:t> = 0.4 T	 </a:t>
            </a:r>
            <a:r>
              <a:rPr lang="en-US" sz="2200" b="1" i="1" smtClean="0">
                <a:latin typeface="Times New Roman" pitchFamily="18" charset="0"/>
                <a:cs typeface="Times New Roman" pitchFamily="18" charset="0"/>
                <a:sym typeface="Symbol" pitchFamily="18" charset="2"/>
              </a:rPr>
              <a:t>k</a:t>
            </a:r>
            <a:r>
              <a:rPr lang="en-US" sz="2200" b="1" smtClean="0">
                <a:latin typeface="Times New Roman" pitchFamily="18" charset="0"/>
                <a:cs typeface="Times New Roman" pitchFamily="18" charset="0"/>
                <a:sym typeface="Symbol" pitchFamily="18" charset="2"/>
              </a:rPr>
              <a:t> = </a:t>
            </a:r>
            <a:r>
              <a:rPr lang="en-US" sz="2200" b="1" smtClean="0">
                <a:latin typeface="Times New Roman" pitchFamily="18" charset="0"/>
              </a:rPr>
              <a:t>3.0 </a:t>
            </a:r>
            <a:r>
              <a:rPr lang="en-US" sz="2200" b="1" smtClean="0">
                <a:latin typeface="Times New Roman" pitchFamily="18" charset="0"/>
                <a:sym typeface="Symbol" pitchFamily="18" charset="2"/>
              </a:rPr>
              <a:t> 10</a:t>
            </a:r>
            <a:r>
              <a:rPr lang="en-US" sz="2200" b="1" baseline="30000" smtClean="0">
                <a:latin typeface="Times New Roman" pitchFamily="18" charset="0"/>
                <a:cs typeface="Times New Roman" pitchFamily="18" charset="0"/>
                <a:sym typeface="Symbol" pitchFamily="18" charset="2"/>
              </a:rPr>
              <a:t>–6</a:t>
            </a:r>
            <a:r>
              <a:rPr lang="en-US" sz="2200" b="1" smtClean="0">
                <a:latin typeface="Times New Roman" pitchFamily="18" charset="0"/>
                <a:cs typeface="Times New Roman" pitchFamily="18" charset="0"/>
                <a:sym typeface="Symbol" pitchFamily="18" charset="2"/>
              </a:rPr>
              <a:t> N</a:t>
            </a:r>
            <a:r>
              <a:rPr lang="en-US" sz="2200" b="1" baseline="30000" smtClean="0">
                <a:latin typeface="Times New Roman" pitchFamily="18" charset="0"/>
                <a:cs typeface="Times New Roman" pitchFamily="18" charset="0"/>
                <a:sym typeface="Symbol" pitchFamily="18" charset="2"/>
              </a:rPr>
              <a:t> </a:t>
            </a:r>
            <a:r>
              <a:rPr lang="en-US" sz="2200" b="1" smtClean="0">
                <a:latin typeface="Times New Roman" pitchFamily="18" charset="0"/>
                <a:cs typeface="Times New Roman" pitchFamily="18" charset="0"/>
                <a:sym typeface="Symbol" pitchFamily="18" charset="2"/>
              </a:rPr>
              <a:t>m/°</a:t>
            </a:r>
            <a:r>
              <a:rPr lang="en-US" sz="2200" b="1" smtClean="0"/>
              <a:t> </a:t>
            </a:r>
            <a:endParaRPr lang="en-US" sz="2200" b="1" smtClean="0">
              <a:latin typeface="Times New Roman" pitchFamily="18" charset="0"/>
              <a:cs typeface="Times New Roman" pitchFamily="18" charset="0"/>
              <a:sym typeface="Symbol" pitchFamily="18" charset="2"/>
            </a:endParaRPr>
          </a:p>
        </p:txBody>
      </p:sp>
      <p:sp>
        <p:nvSpPr>
          <p:cNvPr id="462899" name="Line 43"/>
          <p:cNvSpPr>
            <a:spLocks noChangeShapeType="1"/>
          </p:cNvSpPr>
          <p:nvPr/>
        </p:nvSpPr>
        <p:spPr bwMode="auto">
          <a:xfrm>
            <a:off x="2462213" y="3451225"/>
            <a:ext cx="4105275" cy="0"/>
          </a:xfrm>
          <a:prstGeom prst="line">
            <a:avLst/>
          </a:prstGeom>
          <a:noFill/>
          <a:ln w="15875">
            <a:solidFill>
              <a:srgbClr val="000066"/>
            </a:solidFill>
            <a:round/>
            <a:headEnd/>
            <a:tailEnd/>
          </a:ln>
        </p:spPr>
        <p:txBody>
          <a:bodyPr lIns="90000" tIns="46800" rIns="90000" bIns="46800"/>
          <a:lstStyle/>
          <a:p>
            <a:endParaRPr lang="en-US"/>
          </a:p>
        </p:txBody>
      </p:sp>
      <p:sp>
        <p:nvSpPr>
          <p:cNvPr id="462900" name="Rectangle 44"/>
          <p:cNvSpPr>
            <a:spLocks noChangeArrowheads="1"/>
          </p:cNvSpPr>
          <p:nvPr/>
        </p:nvSpPr>
        <p:spPr bwMode="auto">
          <a:xfrm>
            <a:off x="257175" y="3760788"/>
            <a:ext cx="544513" cy="460375"/>
          </a:xfrm>
          <a:prstGeom prst="rect">
            <a:avLst/>
          </a:prstGeom>
          <a:noFill/>
          <a:ln w="15875" algn="ctr">
            <a:noFill/>
            <a:miter lim="800000"/>
            <a:headEnd/>
            <a:tailEnd/>
          </a:ln>
        </p:spPr>
        <p:txBody>
          <a:bodyPr wrap="none" lIns="90000" tIns="46800" rIns="90000" bIns="46800">
            <a:spAutoFit/>
          </a:bodyPr>
          <a:lstStyle/>
          <a:p>
            <a:pPr>
              <a:lnSpc>
                <a:spcPct val="110000"/>
              </a:lnSpc>
            </a:pPr>
            <a:r>
              <a:rPr lang="en-US" sz="2200">
                <a:solidFill>
                  <a:srgbClr val="000066"/>
                </a:solidFill>
              </a:rPr>
              <a:t>(a)</a:t>
            </a:r>
            <a:endParaRPr lang="en-ZA" sz="2200">
              <a:solidFill>
                <a:srgbClr val="000066"/>
              </a:solidFill>
            </a:endParaRPr>
          </a:p>
        </p:txBody>
      </p:sp>
      <p:graphicFrame>
        <p:nvGraphicFramePr>
          <p:cNvPr id="462893" name="Object 45"/>
          <p:cNvGraphicFramePr>
            <a:graphicFrameLocks noChangeAspect="1"/>
          </p:cNvGraphicFramePr>
          <p:nvPr/>
        </p:nvGraphicFramePr>
        <p:xfrm>
          <a:off x="1138238" y="3870325"/>
          <a:ext cx="1104900" cy="381000"/>
        </p:xfrm>
        <a:graphic>
          <a:graphicData uri="http://schemas.openxmlformats.org/presentationml/2006/ole">
            <mc:AlternateContent xmlns:mc="http://schemas.openxmlformats.org/markup-compatibility/2006">
              <mc:Choice xmlns:v="urn:schemas-microsoft-com:vml" Requires="v">
                <p:oleObj spid="_x0000_s462908" name="Equation" r:id="rId4" imgW="1104840" imgH="380880" progId="Equation.DSMT4">
                  <p:embed/>
                </p:oleObj>
              </mc:Choice>
              <mc:Fallback>
                <p:oleObj name="Equation" r:id="rId4" imgW="1104840" imgH="380880" progId="Equation.DSMT4">
                  <p:embed/>
                  <p:pic>
                    <p:nvPicPr>
                      <p:cNvPr id="0" name="Picture 4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8238" y="3870325"/>
                        <a:ext cx="11049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Rectangle 46"/>
          <p:cNvSpPr>
            <a:spLocks noChangeArrowheads="1"/>
          </p:cNvSpPr>
          <p:nvPr/>
        </p:nvSpPr>
        <p:spPr bwMode="auto">
          <a:xfrm>
            <a:off x="1017588" y="4306888"/>
            <a:ext cx="2101850" cy="460375"/>
          </a:xfrm>
          <a:prstGeom prst="rect">
            <a:avLst/>
          </a:prstGeom>
          <a:noFill/>
          <a:ln w="12700" algn="ctr">
            <a:noFill/>
            <a:miter lim="800000"/>
            <a:headEnd/>
            <a:tailEnd type="none" w="lg" len="lg"/>
          </a:ln>
        </p:spPr>
        <p:txBody>
          <a:bodyPr lIns="90000" tIns="46800" rIns="90000" bIns="46800">
            <a:spAutoFit/>
          </a:bodyPr>
          <a:lstStyle/>
          <a:p>
            <a:pPr>
              <a:lnSpc>
                <a:spcPct val="110000"/>
              </a:lnSpc>
            </a:pPr>
            <a:r>
              <a:rPr lang="en-US" sz="2200" b="1" i="1">
                <a:solidFill>
                  <a:srgbClr val="000066"/>
                </a:solidFill>
                <a:latin typeface="Times New Roman" pitchFamily="18" charset="0"/>
                <a:sym typeface="Symbol" pitchFamily="18" charset="2"/>
              </a:rPr>
              <a:t></a:t>
            </a:r>
            <a:r>
              <a:rPr lang="en-US" sz="2200" b="1">
                <a:solidFill>
                  <a:srgbClr val="000066"/>
                </a:solidFill>
                <a:latin typeface="Times New Roman" pitchFamily="18" charset="0"/>
                <a:sym typeface="Symbol" pitchFamily="18" charset="2"/>
              </a:rPr>
              <a:t> = </a:t>
            </a:r>
            <a:r>
              <a:rPr lang="en-US" sz="2200" b="1" i="1">
                <a:solidFill>
                  <a:srgbClr val="000066"/>
                </a:solidFill>
                <a:latin typeface="Times New Roman" pitchFamily="18" charset="0"/>
                <a:sym typeface="Symbol" pitchFamily="18" charset="2"/>
              </a:rPr>
              <a:t>NI</a:t>
            </a:r>
            <a:r>
              <a:rPr lang="en-US" sz="2200" b="1" i="1" baseline="30000">
                <a:solidFill>
                  <a:srgbClr val="000066"/>
                </a:solidFill>
                <a:latin typeface="Times New Roman" pitchFamily="18" charset="0"/>
                <a:sym typeface="Symbol" pitchFamily="18" charset="2"/>
              </a:rPr>
              <a:t> </a:t>
            </a:r>
            <a:r>
              <a:rPr lang="en-US" sz="2200" b="1" i="1">
                <a:solidFill>
                  <a:srgbClr val="000066"/>
                </a:solidFill>
                <a:latin typeface="Times New Roman" pitchFamily="18" charset="0"/>
                <a:sym typeface="Symbol" pitchFamily="18" charset="2"/>
              </a:rPr>
              <a:t>ab</a:t>
            </a:r>
            <a:r>
              <a:rPr lang="en-US" sz="2200" b="1" i="1" baseline="30000">
                <a:solidFill>
                  <a:srgbClr val="000066"/>
                </a:solidFill>
                <a:latin typeface="Times New Roman" pitchFamily="18" charset="0"/>
                <a:sym typeface="Symbol" pitchFamily="18" charset="2"/>
              </a:rPr>
              <a:t> </a:t>
            </a:r>
            <a:r>
              <a:rPr lang="en-US" sz="2200" b="1" i="1">
                <a:solidFill>
                  <a:srgbClr val="000066"/>
                </a:solidFill>
                <a:latin typeface="Times New Roman" pitchFamily="18" charset="0"/>
                <a:sym typeface="Symbol" pitchFamily="18" charset="2"/>
              </a:rPr>
              <a:t>B</a:t>
            </a:r>
            <a:r>
              <a:rPr lang="en-US" sz="2200" b="1" i="1" baseline="30000">
                <a:solidFill>
                  <a:srgbClr val="000066"/>
                </a:solidFill>
                <a:latin typeface="Times New Roman" pitchFamily="18" charset="0"/>
                <a:sym typeface="Symbol" pitchFamily="18" charset="2"/>
              </a:rPr>
              <a:t> </a:t>
            </a:r>
            <a:r>
              <a:rPr lang="en-US" sz="2200" b="1">
                <a:solidFill>
                  <a:srgbClr val="000066"/>
                </a:solidFill>
                <a:latin typeface="Times New Roman" pitchFamily="18" charset="0"/>
                <a:sym typeface="Symbol" pitchFamily="18" charset="2"/>
              </a:rPr>
              <a:t>sin</a:t>
            </a:r>
            <a:r>
              <a:rPr lang="en-US" sz="2200" b="1" i="1">
                <a:solidFill>
                  <a:srgbClr val="000066"/>
                </a:solidFill>
                <a:latin typeface="Times New Roman" pitchFamily="18" charset="0"/>
                <a:sym typeface="Symbol" pitchFamily="18" charset="2"/>
              </a:rPr>
              <a:t></a:t>
            </a:r>
            <a:endParaRPr lang="en-US" sz="2200" b="1" baseline="30000">
              <a:solidFill>
                <a:srgbClr val="000066"/>
              </a:solidFill>
              <a:latin typeface="Times New Roman" pitchFamily="18" charset="0"/>
              <a:cs typeface="Times New Roman" pitchFamily="18" charset="0"/>
              <a:sym typeface="Symbol" pitchFamily="18" charset="2"/>
            </a:endParaRPr>
          </a:p>
        </p:txBody>
      </p:sp>
      <p:sp>
        <p:nvSpPr>
          <p:cNvPr id="3" name="Rectangle 47"/>
          <p:cNvSpPr>
            <a:spLocks noChangeArrowheads="1"/>
          </p:cNvSpPr>
          <p:nvPr/>
        </p:nvSpPr>
        <p:spPr bwMode="auto">
          <a:xfrm>
            <a:off x="1042988" y="4889500"/>
            <a:ext cx="5892800" cy="460375"/>
          </a:xfrm>
          <a:prstGeom prst="rect">
            <a:avLst/>
          </a:prstGeom>
          <a:noFill/>
          <a:ln w="12700" algn="ctr">
            <a:noFill/>
            <a:miter lim="800000"/>
            <a:headEnd/>
            <a:tailEnd type="none" w="lg" len="lg"/>
          </a:ln>
        </p:spPr>
        <p:txBody>
          <a:bodyPr lIns="90000" tIns="46800" rIns="90000" bIns="46800">
            <a:spAutoFit/>
          </a:bodyPr>
          <a:lstStyle/>
          <a:p>
            <a:pPr>
              <a:lnSpc>
                <a:spcPct val="110000"/>
              </a:lnSpc>
            </a:pPr>
            <a:r>
              <a:rPr lang="en-US" sz="2200" b="1">
                <a:solidFill>
                  <a:srgbClr val="000066"/>
                </a:solidFill>
                <a:sym typeface="Symbol" pitchFamily="18" charset="2"/>
              </a:rPr>
              <a:t>(</a:t>
            </a:r>
            <a:r>
              <a:rPr lang="en-US" sz="2200" b="1">
                <a:solidFill>
                  <a:srgbClr val="000066"/>
                </a:solidFill>
                <a:latin typeface="Times New Roman" pitchFamily="18" charset="0"/>
              </a:rPr>
              <a:t>3.0 </a:t>
            </a:r>
            <a:r>
              <a:rPr lang="en-US" sz="2200" b="1">
                <a:solidFill>
                  <a:srgbClr val="000066"/>
                </a:solidFill>
                <a:latin typeface="Times New Roman" pitchFamily="18" charset="0"/>
                <a:sym typeface="Symbol" pitchFamily="18" charset="2"/>
              </a:rPr>
              <a:t> 10</a:t>
            </a:r>
            <a:r>
              <a:rPr lang="en-US" sz="2200" b="1" baseline="30000">
                <a:solidFill>
                  <a:srgbClr val="000066"/>
                </a:solidFill>
                <a:latin typeface="Times New Roman" pitchFamily="18" charset="0"/>
                <a:cs typeface="Times New Roman" pitchFamily="18" charset="0"/>
                <a:sym typeface="Symbol" pitchFamily="18" charset="2"/>
              </a:rPr>
              <a:t>–6</a:t>
            </a:r>
            <a:r>
              <a:rPr lang="en-US" sz="2200" b="1">
                <a:solidFill>
                  <a:srgbClr val="000066"/>
                </a:solidFill>
                <a:latin typeface="Times New Roman" pitchFamily="18" charset="0"/>
                <a:cs typeface="Times New Roman" pitchFamily="18" charset="0"/>
                <a:sym typeface="Symbol" pitchFamily="18" charset="2"/>
              </a:rPr>
              <a:t>)(90)</a:t>
            </a:r>
            <a:r>
              <a:rPr lang="en-US" sz="2200" b="1">
                <a:solidFill>
                  <a:srgbClr val="000066"/>
                </a:solidFill>
                <a:latin typeface="Times New Roman" pitchFamily="18" charset="0"/>
                <a:sym typeface="Symbol" pitchFamily="18" charset="2"/>
              </a:rPr>
              <a:t> = 36</a:t>
            </a:r>
            <a:r>
              <a:rPr lang="en-US" sz="2200" b="1" i="1" baseline="30000">
                <a:solidFill>
                  <a:srgbClr val="000066"/>
                </a:solidFill>
                <a:latin typeface="Times New Roman" pitchFamily="18" charset="0"/>
                <a:sym typeface="Symbol" pitchFamily="18" charset="2"/>
              </a:rPr>
              <a:t> </a:t>
            </a:r>
            <a:r>
              <a:rPr lang="en-US" sz="2200" b="1" i="1">
                <a:solidFill>
                  <a:srgbClr val="000066"/>
                </a:solidFill>
                <a:latin typeface="Times New Roman" pitchFamily="18" charset="0"/>
                <a:sym typeface="Symbol" pitchFamily="18" charset="2"/>
              </a:rPr>
              <a:t>I</a:t>
            </a:r>
            <a:r>
              <a:rPr lang="en-US" sz="2200" b="1" i="1" baseline="30000">
                <a:solidFill>
                  <a:srgbClr val="000066"/>
                </a:solidFill>
                <a:latin typeface="Times New Roman" pitchFamily="18" charset="0"/>
                <a:sym typeface="Symbol" pitchFamily="18" charset="2"/>
              </a:rPr>
              <a:t> </a:t>
            </a:r>
            <a:r>
              <a:rPr lang="en-US" sz="2200" b="1">
                <a:solidFill>
                  <a:srgbClr val="000066"/>
                </a:solidFill>
                <a:latin typeface="Times New Roman" pitchFamily="18" charset="0"/>
                <a:sym typeface="Symbol" pitchFamily="18" charset="2"/>
              </a:rPr>
              <a:t>(2510</a:t>
            </a:r>
            <a:r>
              <a:rPr lang="en-US" sz="2200" b="1" baseline="30000">
                <a:solidFill>
                  <a:srgbClr val="000066"/>
                </a:solidFill>
                <a:latin typeface="Times New Roman" pitchFamily="18" charset="0"/>
                <a:sym typeface="Symbol" pitchFamily="18" charset="2"/>
              </a:rPr>
              <a:t>-3</a:t>
            </a:r>
            <a:r>
              <a:rPr lang="en-US" sz="2200" b="1">
                <a:solidFill>
                  <a:srgbClr val="000066"/>
                </a:solidFill>
                <a:latin typeface="Times New Roman" pitchFamily="18" charset="0"/>
                <a:sym typeface="Symbol" pitchFamily="18" charset="2"/>
              </a:rPr>
              <a:t>)(2010</a:t>
            </a:r>
            <a:r>
              <a:rPr lang="en-US" sz="2200" b="1" baseline="30000">
                <a:solidFill>
                  <a:srgbClr val="000066"/>
                </a:solidFill>
                <a:latin typeface="Times New Roman" pitchFamily="18" charset="0"/>
                <a:sym typeface="Symbol" pitchFamily="18" charset="2"/>
              </a:rPr>
              <a:t>-3</a:t>
            </a:r>
            <a:r>
              <a:rPr lang="en-US" sz="2200" b="1">
                <a:solidFill>
                  <a:srgbClr val="000066"/>
                </a:solidFill>
                <a:latin typeface="Times New Roman" pitchFamily="18" charset="0"/>
                <a:sym typeface="Symbol" pitchFamily="18" charset="2"/>
              </a:rPr>
              <a:t>)(0.4)</a:t>
            </a:r>
          </a:p>
        </p:txBody>
      </p:sp>
      <p:sp>
        <p:nvSpPr>
          <p:cNvPr id="4" name="Rectangle 48"/>
          <p:cNvSpPr>
            <a:spLocks noChangeArrowheads="1"/>
          </p:cNvSpPr>
          <p:nvPr/>
        </p:nvSpPr>
        <p:spPr bwMode="auto">
          <a:xfrm>
            <a:off x="3295650" y="4306888"/>
            <a:ext cx="3781425" cy="460375"/>
          </a:xfrm>
          <a:prstGeom prst="rect">
            <a:avLst/>
          </a:prstGeom>
          <a:noFill/>
          <a:ln w="12700" algn="ctr">
            <a:noFill/>
            <a:miter lim="800000"/>
            <a:headEnd/>
            <a:tailEnd type="none" w="lg" len="lg"/>
          </a:ln>
        </p:spPr>
        <p:txBody>
          <a:bodyPr lIns="90000" tIns="46800" rIns="90000" bIns="46800">
            <a:spAutoFit/>
          </a:bodyPr>
          <a:lstStyle/>
          <a:p>
            <a:pPr>
              <a:lnSpc>
                <a:spcPct val="110000"/>
              </a:lnSpc>
            </a:pPr>
            <a:r>
              <a:rPr lang="en-US" sz="2200">
                <a:solidFill>
                  <a:srgbClr val="000066"/>
                </a:solidFill>
                <a:sym typeface="Symbol" pitchFamily="18" charset="2"/>
              </a:rPr>
              <a:t>For concave poles</a:t>
            </a:r>
            <a:r>
              <a:rPr lang="en-US" sz="2200" b="1" i="1">
                <a:solidFill>
                  <a:srgbClr val="000066"/>
                </a:solidFill>
                <a:latin typeface="Times New Roman" pitchFamily="18" charset="0"/>
                <a:sym typeface="Symbol" pitchFamily="18" charset="2"/>
              </a:rPr>
              <a:t>  </a:t>
            </a:r>
            <a:r>
              <a:rPr lang="en-US" sz="2200" b="1">
                <a:solidFill>
                  <a:srgbClr val="000066"/>
                </a:solidFill>
                <a:latin typeface="Times New Roman" pitchFamily="18" charset="0"/>
                <a:sym typeface="Symbol" pitchFamily="18" charset="2"/>
              </a:rPr>
              <a:t>= 90</a:t>
            </a:r>
            <a:r>
              <a:rPr lang="en-US" sz="2200" b="1">
                <a:solidFill>
                  <a:srgbClr val="000066"/>
                </a:solidFill>
                <a:latin typeface="Times New Roman" pitchFamily="18" charset="0"/>
                <a:cs typeface="Times New Roman" pitchFamily="18" charset="0"/>
                <a:sym typeface="Symbol" pitchFamily="18" charset="2"/>
              </a:rPr>
              <a:t>°:</a:t>
            </a:r>
            <a:endParaRPr lang="en-US" sz="2200" b="1" baseline="30000">
              <a:solidFill>
                <a:srgbClr val="000066"/>
              </a:solidFill>
              <a:latin typeface="Times New Roman" pitchFamily="18" charset="0"/>
              <a:cs typeface="Times New Roman" pitchFamily="18" charset="0"/>
              <a:sym typeface="Symbol" pitchFamily="18" charset="2"/>
            </a:endParaRPr>
          </a:p>
        </p:txBody>
      </p:sp>
      <p:grpSp>
        <p:nvGrpSpPr>
          <p:cNvPr id="5" name="Group 49"/>
          <p:cNvGrpSpPr>
            <a:grpSpLocks/>
          </p:cNvGrpSpPr>
          <p:nvPr/>
        </p:nvGrpSpPr>
        <p:grpSpPr bwMode="auto">
          <a:xfrm>
            <a:off x="6896100" y="3889375"/>
            <a:ext cx="1943100" cy="1238250"/>
            <a:chOff x="4344" y="2634"/>
            <a:chExt cx="1224" cy="780"/>
          </a:xfrm>
        </p:grpSpPr>
        <p:sp>
          <p:nvSpPr>
            <p:cNvPr id="462908" name="Line 50"/>
            <p:cNvSpPr>
              <a:spLocks noChangeShapeType="1"/>
            </p:cNvSpPr>
            <p:nvPr/>
          </p:nvSpPr>
          <p:spPr bwMode="auto">
            <a:xfrm>
              <a:off x="4561" y="3027"/>
              <a:ext cx="778"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sp>
          <p:nvSpPr>
            <p:cNvPr id="462909" name="Line 51"/>
            <p:cNvSpPr>
              <a:spLocks noChangeShapeType="1"/>
            </p:cNvSpPr>
            <p:nvPr/>
          </p:nvSpPr>
          <p:spPr bwMode="auto">
            <a:xfrm rot="-7200000">
              <a:off x="4557" y="3025"/>
              <a:ext cx="778"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sp>
          <p:nvSpPr>
            <p:cNvPr id="462910" name="Line 52"/>
            <p:cNvSpPr>
              <a:spLocks noChangeShapeType="1"/>
            </p:cNvSpPr>
            <p:nvPr/>
          </p:nvSpPr>
          <p:spPr bwMode="auto">
            <a:xfrm rot="7200000" flipH="1">
              <a:off x="4558" y="3024"/>
              <a:ext cx="778" cy="1"/>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sp>
          <p:nvSpPr>
            <p:cNvPr id="462911" name="Line 53"/>
            <p:cNvSpPr>
              <a:spLocks noChangeShapeType="1"/>
            </p:cNvSpPr>
            <p:nvPr/>
          </p:nvSpPr>
          <p:spPr bwMode="auto">
            <a:xfrm rot="9000000" flipH="1">
              <a:off x="4558" y="3024"/>
              <a:ext cx="778" cy="1"/>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sp>
          <p:nvSpPr>
            <p:cNvPr id="462912" name="Line 54"/>
            <p:cNvSpPr>
              <a:spLocks noChangeShapeType="1"/>
            </p:cNvSpPr>
            <p:nvPr/>
          </p:nvSpPr>
          <p:spPr bwMode="auto">
            <a:xfrm rot="-9000000">
              <a:off x="4558" y="3024"/>
              <a:ext cx="778" cy="1"/>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sp>
          <p:nvSpPr>
            <p:cNvPr id="462913" name="Line 55"/>
            <p:cNvSpPr>
              <a:spLocks noChangeShapeType="1"/>
            </p:cNvSpPr>
            <p:nvPr/>
          </p:nvSpPr>
          <p:spPr bwMode="auto">
            <a:xfrm rot="-5400000">
              <a:off x="5284" y="3004"/>
              <a:ext cx="0" cy="45"/>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62914" name="Line 56"/>
            <p:cNvSpPr>
              <a:spLocks noChangeShapeType="1"/>
            </p:cNvSpPr>
            <p:nvPr/>
          </p:nvSpPr>
          <p:spPr bwMode="auto">
            <a:xfrm rot="-5400000">
              <a:off x="4674" y="3004"/>
              <a:ext cx="0" cy="45"/>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62915" name="Line 57"/>
            <p:cNvSpPr>
              <a:spLocks noChangeShapeType="1"/>
            </p:cNvSpPr>
            <p:nvPr/>
          </p:nvSpPr>
          <p:spPr bwMode="auto">
            <a:xfrm rot="17100000" flipH="1">
              <a:off x="5229" y="3168"/>
              <a:ext cx="12" cy="45"/>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62916" name="Line 58"/>
            <p:cNvSpPr>
              <a:spLocks noChangeShapeType="1"/>
            </p:cNvSpPr>
            <p:nvPr/>
          </p:nvSpPr>
          <p:spPr bwMode="auto">
            <a:xfrm rot="17100000" flipH="1">
              <a:off x="4785" y="2759"/>
              <a:ext cx="33" cy="33"/>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62917" name="Line 59"/>
            <p:cNvSpPr>
              <a:spLocks noChangeShapeType="1"/>
            </p:cNvSpPr>
            <p:nvPr/>
          </p:nvSpPr>
          <p:spPr bwMode="auto">
            <a:xfrm rot="17100000" flipH="1">
              <a:off x="5091" y="3288"/>
              <a:ext cx="35" cy="33"/>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62918" name="Line 60"/>
            <p:cNvSpPr>
              <a:spLocks noChangeShapeType="1"/>
            </p:cNvSpPr>
            <p:nvPr/>
          </p:nvSpPr>
          <p:spPr bwMode="auto">
            <a:xfrm rot="17100000" flipH="1">
              <a:off x="4700" y="2862"/>
              <a:ext cx="12" cy="4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62919" name="Line 61"/>
            <p:cNvSpPr>
              <a:spLocks noChangeShapeType="1"/>
            </p:cNvSpPr>
            <p:nvPr/>
          </p:nvSpPr>
          <p:spPr bwMode="auto">
            <a:xfrm rot="4500000" flipH="1" flipV="1">
              <a:off x="5229" y="2834"/>
              <a:ext cx="12" cy="4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62920" name="Line 62"/>
            <p:cNvSpPr>
              <a:spLocks noChangeShapeType="1"/>
            </p:cNvSpPr>
            <p:nvPr/>
          </p:nvSpPr>
          <p:spPr bwMode="auto">
            <a:xfrm rot="4500000" flipH="1" flipV="1">
              <a:off x="4705" y="3137"/>
              <a:ext cx="12" cy="4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62921" name="Line 63"/>
            <p:cNvSpPr>
              <a:spLocks noChangeShapeType="1"/>
            </p:cNvSpPr>
            <p:nvPr/>
          </p:nvSpPr>
          <p:spPr bwMode="auto">
            <a:xfrm rot="4500000" flipH="1" flipV="1">
              <a:off x="4787" y="3254"/>
              <a:ext cx="35" cy="33"/>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62922" name="Line 64"/>
            <p:cNvSpPr>
              <a:spLocks noChangeShapeType="1"/>
            </p:cNvSpPr>
            <p:nvPr/>
          </p:nvSpPr>
          <p:spPr bwMode="auto">
            <a:xfrm rot="4500000" flipH="1" flipV="1">
              <a:off x="5093" y="2724"/>
              <a:ext cx="35" cy="33"/>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462923" name="Oval 65"/>
            <p:cNvSpPr>
              <a:spLocks noChangeArrowheads="1"/>
            </p:cNvSpPr>
            <p:nvPr/>
          </p:nvSpPr>
          <p:spPr bwMode="auto">
            <a:xfrm>
              <a:off x="4720" y="2794"/>
              <a:ext cx="462" cy="462"/>
            </a:xfrm>
            <a:prstGeom prst="ellipse">
              <a:avLst/>
            </a:prstGeom>
            <a:solidFill>
              <a:srgbClr val="969696"/>
            </a:solidFill>
            <a:ln w="12700" algn="ctr">
              <a:solidFill>
                <a:schemeClr val="tx1"/>
              </a:solidFill>
              <a:round/>
              <a:headEnd/>
              <a:tailEnd type="none" w="lg" len="lg"/>
            </a:ln>
          </p:spPr>
          <p:txBody>
            <a:bodyPr wrap="none" lIns="90000" tIns="46800" rIns="90000" bIns="46800" anchor="ctr"/>
            <a:lstStyle/>
            <a:p>
              <a:pPr>
                <a:lnSpc>
                  <a:spcPct val="110000"/>
                </a:lnSpc>
              </a:pPr>
              <a:endParaRPr lang="en-GB"/>
            </a:p>
          </p:txBody>
        </p:sp>
        <p:sp>
          <p:nvSpPr>
            <p:cNvPr id="6" name="Freeform 66"/>
            <p:cNvSpPr>
              <a:spLocks/>
            </p:cNvSpPr>
            <p:nvPr/>
          </p:nvSpPr>
          <p:spPr bwMode="auto">
            <a:xfrm>
              <a:off x="5010" y="2670"/>
              <a:ext cx="505" cy="711"/>
            </a:xfrm>
            <a:custGeom>
              <a:avLst/>
              <a:gdLst>
                <a:gd name="T0" fmla="*/ 2100 w 314"/>
                <a:gd name="T1" fmla="*/ 0 h 396"/>
                <a:gd name="T2" fmla="*/ 0 w 314"/>
                <a:gd name="T3" fmla="*/ 0 h 396"/>
                <a:gd name="T4" fmla="*/ 1340 w 314"/>
                <a:gd name="T5" fmla="*/ 2015 h 396"/>
                <a:gd name="T6" fmla="*/ 0 w 314"/>
                <a:gd name="T7" fmla="*/ 4117 h 396"/>
                <a:gd name="T8" fmla="*/ 2100 w 314"/>
                <a:gd name="T9" fmla="*/ 4117 h 396"/>
                <a:gd name="T10" fmla="*/ 2100 w 314"/>
                <a:gd name="T11" fmla="*/ 0 h 396"/>
                <a:gd name="T12" fmla="*/ 0 60000 65536"/>
                <a:gd name="T13" fmla="*/ 0 60000 65536"/>
                <a:gd name="T14" fmla="*/ 0 60000 65536"/>
                <a:gd name="T15" fmla="*/ 0 60000 65536"/>
                <a:gd name="T16" fmla="*/ 0 60000 65536"/>
                <a:gd name="T17" fmla="*/ 0 60000 65536"/>
                <a:gd name="T18" fmla="*/ 0 w 314"/>
                <a:gd name="T19" fmla="*/ 0 h 396"/>
                <a:gd name="T20" fmla="*/ 314 w 314"/>
                <a:gd name="T21" fmla="*/ 396 h 396"/>
              </a:gdLst>
              <a:ahLst/>
              <a:cxnLst>
                <a:cxn ang="T12">
                  <a:pos x="T0" y="T1"/>
                </a:cxn>
                <a:cxn ang="T13">
                  <a:pos x="T2" y="T3"/>
                </a:cxn>
                <a:cxn ang="T14">
                  <a:pos x="T4" y="T5"/>
                </a:cxn>
                <a:cxn ang="T15">
                  <a:pos x="T6" y="T7"/>
                </a:cxn>
                <a:cxn ang="T16">
                  <a:pos x="T8" y="T9"/>
                </a:cxn>
                <a:cxn ang="T17">
                  <a:pos x="T10" y="T11"/>
                </a:cxn>
              </a:cxnLst>
              <a:rect l="T18" t="T19" r="T20" b="T21"/>
              <a:pathLst>
                <a:path w="314" h="396">
                  <a:moveTo>
                    <a:pt x="314" y="0"/>
                  </a:moveTo>
                  <a:cubicBezTo>
                    <a:pt x="314" y="0"/>
                    <a:pt x="157" y="0"/>
                    <a:pt x="0" y="0"/>
                  </a:cubicBezTo>
                  <a:cubicBezTo>
                    <a:pt x="86" y="0"/>
                    <a:pt x="200" y="68"/>
                    <a:pt x="200" y="194"/>
                  </a:cubicBezTo>
                  <a:cubicBezTo>
                    <a:pt x="200" y="320"/>
                    <a:pt x="92" y="396"/>
                    <a:pt x="0" y="396"/>
                  </a:cubicBezTo>
                  <a:cubicBezTo>
                    <a:pt x="157" y="396"/>
                    <a:pt x="314" y="396"/>
                    <a:pt x="314" y="396"/>
                  </a:cubicBezTo>
                  <a:lnTo>
                    <a:pt x="314" y="0"/>
                  </a:lnTo>
                  <a:close/>
                </a:path>
              </a:pathLst>
            </a:custGeom>
            <a:solidFill>
              <a:srgbClr val="C0C0C0"/>
            </a:solidFill>
            <a:ln w="12700">
              <a:solidFill>
                <a:schemeClr val="tx1"/>
              </a:solidFill>
              <a:round/>
              <a:headEnd/>
              <a:tailEnd type="none" w="lg" len="lg"/>
            </a:ln>
          </p:spPr>
          <p:txBody>
            <a:bodyPr lIns="90000" tIns="46800" rIns="90000" bIns="46800"/>
            <a:lstStyle/>
            <a:p>
              <a:endParaRPr lang="en-US"/>
            </a:p>
          </p:txBody>
        </p:sp>
        <p:sp>
          <p:nvSpPr>
            <p:cNvPr id="7" name="Freeform 67"/>
            <p:cNvSpPr>
              <a:spLocks/>
            </p:cNvSpPr>
            <p:nvPr/>
          </p:nvSpPr>
          <p:spPr bwMode="auto">
            <a:xfrm flipH="1">
              <a:off x="4387" y="2670"/>
              <a:ext cx="505" cy="711"/>
            </a:xfrm>
            <a:custGeom>
              <a:avLst/>
              <a:gdLst>
                <a:gd name="T0" fmla="*/ 2100 w 314"/>
                <a:gd name="T1" fmla="*/ 0 h 396"/>
                <a:gd name="T2" fmla="*/ 0 w 314"/>
                <a:gd name="T3" fmla="*/ 0 h 396"/>
                <a:gd name="T4" fmla="*/ 1340 w 314"/>
                <a:gd name="T5" fmla="*/ 2015 h 396"/>
                <a:gd name="T6" fmla="*/ 0 w 314"/>
                <a:gd name="T7" fmla="*/ 4117 h 396"/>
                <a:gd name="T8" fmla="*/ 2100 w 314"/>
                <a:gd name="T9" fmla="*/ 4117 h 396"/>
                <a:gd name="T10" fmla="*/ 2100 w 314"/>
                <a:gd name="T11" fmla="*/ 0 h 396"/>
                <a:gd name="T12" fmla="*/ 0 60000 65536"/>
                <a:gd name="T13" fmla="*/ 0 60000 65536"/>
                <a:gd name="T14" fmla="*/ 0 60000 65536"/>
                <a:gd name="T15" fmla="*/ 0 60000 65536"/>
                <a:gd name="T16" fmla="*/ 0 60000 65536"/>
                <a:gd name="T17" fmla="*/ 0 60000 65536"/>
                <a:gd name="T18" fmla="*/ 0 w 314"/>
                <a:gd name="T19" fmla="*/ 0 h 396"/>
                <a:gd name="T20" fmla="*/ 314 w 314"/>
                <a:gd name="T21" fmla="*/ 396 h 396"/>
              </a:gdLst>
              <a:ahLst/>
              <a:cxnLst>
                <a:cxn ang="T12">
                  <a:pos x="T0" y="T1"/>
                </a:cxn>
                <a:cxn ang="T13">
                  <a:pos x="T2" y="T3"/>
                </a:cxn>
                <a:cxn ang="T14">
                  <a:pos x="T4" y="T5"/>
                </a:cxn>
                <a:cxn ang="T15">
                  <a:pos x="T6" y="T7"/>
                </a:cxn>
                <a:cxn ang="T16">
                  <a:pos x="T8" y="T9"/>
                </a:cxn>
                <a:cxn ang="T17">
                  <a:pos x="T10" y="T11"/>
                </a:cxn>
              </a:cxnLst>
              <a:rect l="T18" t="T19" r="T20" b="T21"/>
              <a:pathLst>
                <a:path w="314" h="396">
                  <a:moveTo>
                    <a:pt x="314" y="0"/>
                  </a:moveTo>
                  <a:cubicBezTo>
                    <a:pt x="314" y="0"/>
                    <a:pt x="157" y="0"/>
                    <a:pt x="0" y="0"/>
                  </a:cubicBezTo>
                  <a:cubicBezTo>
                    <a:pt x="86" y="0"/>
                    <a:pt x="200" y="68"/>
                    <a:pt x="200" y="194"/>
                  </a:cubicBezTo>
                  <a:cubicBezTo>
                    <a:pt x="200" y="320"/>
                    <a:pt x="92" y="396"/>
                    <a:pt x="0" y="396"/>
                  </a:cubicBezTo>
                  <a:cubicBezTo>
                    <a:pt x="157" y="396"/>
                    <a:pt x="314" y="396"/>
                    <a:pt x="314" y="396"/>
                  </a:cubicBezTo>
                  <a:lnTo>
                    <a:pt x="314" y="0"/>
                  </a:lnTo>
                  <a:close/>
                </a:path>
              </a:pathLst>
            </a:custGeom>
            <a:solidFill>
              <a:srgbClr val="C0C0C0"/>
            </a:solidFill>
            <a:ln w="12700">
              <a:solidFill>
                <a:schemeClr val="tx1"/>
              </a:solidFill>
              <a:round/>
              <a:headEnd/>
              <a:tailEnd type="none" w="lg" len="lg"/>
            </a:ln>
          </p:spPr>
          <p:txBody>
            <a:bodyPr lIns="90000" tIns="46800" rIns="90000" bIns="46800"/>
            <a:lstStyle/>
            <a:p>
              <a:endParaRPr lang="en-US"/>
            </a:p>
          </p:txBody>
        </p:sp>
        <p:sp>
          <p:nvSpPr>
            <p:cNvPr id="462926" name="Freeform 68"/>
            <p:cNvSpPr>
              <a:spLocks/>
            </p:cNvSpPr>
            <p:nvPr/>
          </p:nvSpPr>
          <p:spPr bwMode="auto">
            <a:xfrm flipH="1" flipV="1">
              <a:off x="5392" y="2634"/>
              <a:ext cx="176" cy="774"/>
            </a:xfrm>
            <a:custGeom>
              <a:avLst/>
              <a:gdLst>
                <a:gd name="T0" fmla="*/ 80 w 176"/>
                <a:gd name="T1" fmla="*/ 0 h 774"/>
                <a:gd name="T2" fmla="*/ 109 w 176"/>
                <a:gd name="T3" fmla="*/ 774 h 774"/>
                <a:gd name="T4" fmla="*/ 3 w 176"/>
                <a:gd name="T5" fmla="*/ 774 h 774"/>
                <a:gd name="T6" fmla="*/ 3 w 176"/>
                <a:gd name="T7" fmla="*/ 3 h 774"/>
                <a:gd name="T8" fmla="*/ 80 w 176"/>
                <a:gd name="T9" fmla="*/ 0 h 774"/>
                <a:gd name="T10" fmla="*/ 0 60000 65536"/>
                <a:gd name="T11" fmla="*/ 0 60000 65536"/>
                <a:gd name="T12" fmla="*/ 0 60000 65536"/>
                <a:gd name="T13" fmla="*/ 0 60000 65536"/>
                <a:gd name="T14" fmla="*/ 0 60000 65536"/>
                <a:gd name="T15" fmla="*/ 0 w 176"/>
                <a:gd name="T16" fmla="*/ 0 h 774"/>
                <a:gd name="T17" fmla="*/ 176 w 176"/>
                <a:gd name="T18" fmla="*/ 774 h 774"/>
              </a:gdLst>
              <a:ahLst/>
              <a:cxnLst>
                <a:cxn ang="T10">
                  <a:pos x="T0" y="T1"/>
                </a:cxn>
                <a:cxn ang="T11">
                  <a:pos x="T2" y="T3"/>
                </a:cxn>
                <a:cxn ang="T12">
                  <a:pos x="T4" y="T5"/>
                </a:cxn>
                <a:cxn ang="T13">
                  <a:pos x="T6" y="T7"/>
                </a:cxn>
                <a:cxn ang="T14">
                  <a:pos x="T8" y="T9"/>
                </a:cxn>
              </a:cxnLst>
              <a:rect l="T15" t="T16" r="T17" b="T18"/>
              <a:pathLst>
                <a:path w="176" h="774">
                  <a:moveTo>
                    <a:pt x="80" y="0"/>
                  </a:moveTo>
                  <a:cubicBezTo>
                    <a:pt x="176" y="250"/>
                    <a:pt x="0" y="394"/>
                    <a:pt x="109" y="774"/>
                  </a:cubicBezTo>
                  <a:cubicBezTo>
                    <a:pt x="56" y="774"/>
                    <a:pt x="3" y="774"/>
                    <a:pt x="3" y="774"/>
                  </a:cubicBezTo>
                  <a:lnTo>
                    <a:pt x="3" y="3"/>
                  </a:lnTo>
                  <a:lnTo>
                    <a:pt x="80" y="0"/>
                  </a:lnTo>
                  <a:close/>
                </a:path>
              </a:pathLst>
            </a:custGeom>
            <a:solidFill>
              <a:srgbClr val="EBEBFF"/>
            </a:solidFill>
            <a:ln w="12700">
              <a:noFill/>
              <a:round/>
              <a:headEnd/>
              <a:tailEnd type="none" w="lg" len="lg"/>
            </a:ln>
          </p:spPr>
          <p:txBody>
            <a:bodyPr lIns="90000" tIns="46800" rIns="90000" bIns="46800"/>
            <a:lstStyle/>
            <a:p>
              <a:endParaRPr lang="en-US"/>
            </a:p>
          </p:txBody>
        </p:sp>
        <p:sp>
          <p:nvSpPr>
            <p:cNvPr id="462927" name="Freeform 69"/>
            <p:cNvSpPr>
              <a:spLocks/>
            </p:cNvSpPr>
            <p:nvPr/>
          </p:nvSpPr>
          <p:spPr bwMode="auto">
            <a:xfrm>
              <a:off x="4344" y="2634"/>
              <a:ext cx="176" cy="774"/>
            </a:xfrm>
            <a:custGeom>
              <a:avLst/>
              <a:gdLst>
                <a:gd name="T0" fmla="*/ 80 w 176"/>
                <a:gd name="T1" fmla="*/ 0 h 774"/>
                <a:gd name="T2" fmla="*/ 109 w 176"/>
                <a:gd name="T3" fmla="*/ 774 h 774"/>
                <a:gd name="T4" fmla="*/ 3 w 176"/>
                <a:gd name="T5" fmla="*/ 774 h 774"/>
                <a:gd name="T6" fmla="*/ 3 w 176"/>
                <a:gd name="T7" fmla="*/ 3 h 774"/>
                <a:gd name="T8" fmla="*/ 80 w 176"/>
                <a:gd name="T9" fmla="*/ 0 h 774"/>
                <a:gd name="T10" fmla="*/ 0 60000 65536"/>
                <a:gd name="T11" fmla="*/ 0 60000 65536"/>
                <a:gd name="T12" fmla="*/ 0 60000 65536"/>
                <a:gd name="T13" fmla="*/ 0 60000 65536"/>
                <a:gd name="T14" fmla="*/ 0 60000 65536"/>
                <a:gd name="T15" fmla="*/ 0 w 176"/>
                <a:gd name="T16" fmla="*/ 0 h 774"/>
                <a:gd name="T17" fmla="*/ 176 w 176"/>
                <a:gd name="T18" fmla="*/ 774 h 774"/>
              </a:gdLst>
              <a:ahLst/>
              <a:cxnLst>
                <a:cxn ang="T10">
                  <a:pos x="T0" y="T1"/>
                </a:cxn>
                <a:cxn ang="T11">
                  <a:pos x="T2" y="T3"/>
                </a:cxn>
                <a:cxn ang="T12">
                  <a:pos x="T4" y="T5"/>
                </a:cxn>
                <a:cxn ang="T13">
                  <a:pos x="T6" y="T7"/>
                </a:cxn>
                <a:cxn ang="T14">
                  <a:pos x="T8" y="T9"/>
                </a:cxn>
              </a:cxnLst>
              <a:rect l="T15" t="T16" r="T17" b="T18"/>
              <a:pathLst>
                <a:path w="176" h="774">
                  <a:moveTo>
                    <a:pt x="80" y="0"/>
                  </a:moveTo>
                  <a:cubicBezTo>
                    <a:pt x="176" y="250"/>
                    <a:pt x="0" y="394"/>
                    <a:pt x="109" y="774"/>
                  </a:cubicBezTo>
                  <a:cubicBezTo>
                    <a:pt x="56" y="774"/>
                    <a:pt x="3" y="774"/>
                    <a:pt x="3" y="774"/>
                  </a:cubicBezTo>
                  <a:lnTo>
                    <a:pt x="3" y="3"/>
                  </a:lnTo>
                  <a:lnTo>
                    <a:pt x="80" y="0"/>
                  </a:lnTo>
                  <a:close/>
                </a:path>
              </a:pathLst>
            </a:custGeom>
            <a:solidFill>
              <a:srgbClr val="EBEBFF"/>
            </a:solidFill>
            <a:ln w="12700">
              <a:noFill/>
              <a:round/>
              <a:headEnd/>
              <a:tailEnd type="none" w="lg" len="lg"/>
            </a:ln>
          </p:spPr>
          <p:txBody>
            <a:bodyPr lIns="90000" tIns="46800" rIns="90000" bIns="46800"/>
            <a:lstStyle/>
            <a:p>
              <a:endParaRPr lang="en-US"/>
            </a:p>
          </p:txBody>
        </p:sp>
        <p:grpSp>
          <p:nvGrpSpPr>
            <p:cNvPr id="462928" name="Group 70"/>
            <p:cNvGrpSpPr>
              <a:grpSpLocks/>
            </p:cNvGrpSpPr>
            <p:nvPr/>
          </p:nvGrpSpPr>
          <p:grpSpPr bwMode="auto">
            <a:xfrm>
              <a:off x="4558" y="2940"/>
              <a:ext cx="202" cy="269"/>
              <a:chOff x="4555" y="2934"/>
              <a:chExt cx="202" cy="269"/>
            </a:xfrm>
          </p:grpSpPr>
          <p:sp>
            <p:nvSpPr>
              <p:cNvPr id="462932" name="Rectangle 71"/>
              <p:cNvSpPr>
                <a:spLocks noChangeArrowheads="1"/>
              </p:cNvSpPr>
              <p:nvPr/>
            </p:nvSpPr>
            <p:spPr bwMode="auto">
              <a:xfrm>
                <a:off x="4555" y="2934"/>
                <a:ext cx="202" cy="269"/>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ZA" sz="2000">
                    <a:solidFill>
                      <a:srgbClr val="800080"/>
                    </a:solidFill>
                    <a:sym typeface="Symbol" pitchFamily="18" charset="2"/>
                  </a:rPr>
                  <a:t></a:t>
                </a:r>
              </a:p>
            </p:txBody>
          </p:sp>
          <p:sp>
            <p:nvSpPr>
              <p:cNvPr id="462933" name="Oval 72"/>
              <p:cNvSpPr>
                <a:spLocks noChangeArrowheads="1"/>
              </p:cNvSpPr>
              <p:nvPr/>
            </p:nvSpPr>
            <p:spPr bwMode="auto">
              <a:xfrm>
                <a:off x="4609" y="3054"/>
                <a:ext cx="88" cy="88"/>
              </a:xfrm>
              <a:prstGeom prst="ellipse">
                <a:avLst/>
              </a:prstGeom>
              <a:noFill/>
              <a:ln w="9525" algn="ctr">
                <a:solidFill>
                  <a:schemeClr val="tx1"/>
                </a:solidFill>
                <a:round/>
                <a:headEnd/>
                <a:tailEnd type="none" w="lg" len="lg"/>
              </a:ln>
            </p:spPr>
            <p:txBody>
              <a:bodyPr wrap="none" lIns="90000" tIns="46800" rIns="90000" bIns="46800" anchor="ctr"/>
              <a:lstStyle/>
              <a:p>
                <a:pPr>
                  <a:lnSpc>
                    <a:spcPct val="110000"/>
                  </a:lnSpc>
                </a:pPr>
                <a:endParaRPr lang="en-GB"/>
              </a:p>
            </p:txBody>
          </p:sp>
        </p:grpSp>
        <p:grpSp>
          <p:nvGrpSpPr>
            <p:cNvPr id="462929" name="Group 73"/>
            <p:cNvGrpSpPr>
              <a:grpSpLocks/>
            </p:cNvGrpSpPr>
            <p:nvPr/>
          </p:nvGrpSpPr>
          <p:grpSpPr bwMode="auto">
            <a:xfrm>
              <a:off x="5202" y="2897"/>
              <a:ext cx="88" cy="88"/>
              <a:chOff x="5376" y="3734"/>
              <a:chExt cx="112" cy="112"/>
            </a:xfrm>
          </p:grpSpPr>
          <p:sp>
            <p:nvSpPr>
              <p:cNvPr id="462930" name="Oval 74"/>
              <p:cNvSpPr>
                <a:spLocks noChangeArrowheads="1"/>
              </p:cNvSpPr>
              <p:nvPr/>
            </p:nvSpPr>
            <p:spPr bwMode="auto">
              <a:xfrm flipV="1">
                <a:off x="5404" y="3762"/>
                <a:ext cx="56" cy="56"/>
              </a:xfrm>
              <a:prstGeom prst="ellipse">
                <a:avLst/>
              </a:prstGeom>
              <a:solidFill>
                <a:srgbClr val="800080"/>
              </a:solidFill>
              <a:ln w="15875" algn="ctr">
                <a:noFill/>
                <a:round/>
                <a:headEnd/>
                <a:tailEnd type="none" w="lg" len="lg"/>
              </a:ln>
            </p:spPr>
            <p:txBody>
              <a:bodyPr lIns="90000" tIns="46800" rIns="90000" bIns="46800" anchor="ctr">
                <a:spAutoFit/>
              </a:bodyPr>
              <a:lstStyle/>
              <a:p>
                <a:pPr>
                  <a:lnSpc>
                    <a:spcPct val="110000"/>
                  </a:lnSpc>
                </a:pPr>
                <a:endParaRPr lang="en-GB"/>
              </a:p>
            </p:txBody>
          </p:sp>
          <p:sp>
            <p:nvSpPr>
              <p:cNvPr id="462931" name="Oval 75"/>
              <p:cNvSpPr>
                <a:spLocks noChangeArrowheads="1"/>
              </p:cNvSpPr>
              <p:nvPr/>
            </p:nvSpPr>
            <p:spPr bwMode="auto">
              <a:xfrm>
                <a:off x="5376" y="3734"/>
                <a:ext cx="112" cy="112"/>
              </a:xfrm>
              <a:prstGeom prst="ellipse">
                <a:avLst/>
              </a:prstGeom>
              <a:noFill/>
              <a:ln w="9525" algn="ctr">
                <a:solidFill>
                  <a:schemeClr val="tx1"/>
                </a:solidFill>
                <a:round/>
                <a:headEnd/>
                <a:tailEnd type="none" w="lg" len="lg"/>
              </a:ln>
            </p:spPr>
            <p:txBody>
              <a:bodyPr wrap="none" lIns="90000" tIns="46800" rIns="90000" bIns="46800" anchor="ctr"/>
              <a:lstStyle/>
              <a:p>
                <a:pPr>
                  <a:lnSpc>
                    <a:spcPct val="110000"/>
                  </a:lnSpc>
                </a:pPr>
                <a:endParaRPr lang="en-GB"/>
              </a:p>
            </p:txBody>
          </p:sp>
        </p:grpSp>
      </p:grpSp>
      <p:sp>
        <p:nvSpPr>
          <p:cNvPr id="462924" name="Rectangle 76"/>
          <p:cNvSpPr>
            <a:spLocks noChangeArrowheads="1"/>
          </p:cNvSpPr>
          <p:nvPr/>
        </p:nvSpPr>
        <p:spPr bwMode="auto">
          <a:xfrm>
            <a:off x="1055688" y="5472113"/>
            <a:ext cx="5892800" cy="460375"/>
          </a:xfrm>
          <a:prstGeom prst="rect">
            <a:avLst/>
          </a:prstGeom>
          <a:noFill/>
          <a:ln w="12700" algn="ctr">
            <a:noFill/>
            <a:miter lim="800000"/>
            <a:headEnd/>
            <a:tailEnd type="none" w="lg" len="lg"/>
          </a:ln>
        </p:spPr>
        <p:txBody>
          <a:bodyPr lIns="90000" tIns="46800" rIns="90000" bIns="46800">
            <a:spAutoFit/>
          </a:bodyPr>
          <a:lstStyle/>
          <a:p>
            <a:pPr>
              <a:lnSpc>
                <a:spcPct val="110000"/>
              </a:lnSpc>
            </a:pPr>
            <a:r>
              <a:rPr lang="en-US" sz="2200" b="1" i="1">
                <a:solidFill>
                  <a:srgbClr val="000066"/>
                </a:solidFill>
                <a:latin typeface="Times New Roman" pitchFamily="18" charset="0"/>
                <a:sym typeface="Symbol" pitchFamily="18" charset="2"/>
              </a:rPr>
              <a:t>I</a:t>
            </a:r>
            <a:r>
              <a:rPr lang="en-US" sz="2200" b="1">
                <a:solidFill>
                  <a:srgbClr val="000066"/>
                </a:solidFill>
                <a:latin typeface="Times New Roman" pitchFamily="18" charset="0"/>
                <a:sym typeface="Symbol" pitchFamily="18" charset="2"/>
              </a:rPr>
              <a:t> = 37.5 mA</a:t>
            </a:r>
          </a:p>
        </p:txBody>
      </p:sp>
      <p:sp>
        <p:nvSpPr>
          <p:cNvPr id="462925" name="Line 77"/>
          <p:cNvSpPr>
            <a:spLocks noChangeShapeType="1"/>
          </p:cNvSpPr>
          <p:nvPr/>
        </p:nvSpPr>
        <p:spPr bwMode="auto">
          <a:xfrm>
            <a:off x="1143000" y="5905500"/>
            <a:ext cx="1403350" cy="0"/>
          </a:xfrm>
          <a:prstGeom prst="line">
            <a:avLst/>
          </a:prstGeom>
          <a:noFill/>
          <a:ln w="25400">
            <a:solidFill>
              <a:srgbClr val="000066"/>
            </a:solidFill>
            <a:round/>
            <a:headEnd/>
            <a:tailEnd type="none" w="lg" len="lg"/>
          </a:ln>
        </p:spPr>
        <p:txBody>
          <a:bodyPr lIns="90000" tIns="46800" rIns="90000" bIns="46800"/>
          <a:lstStyle/>
          <a:p>
            <a:endParaRPr lang="en-US"/>
          </a:p>
        </p:txBody>
      </p:sp>
      <p:sp>
        <p:nvSpPr>
          <p:cNvPr id="462907" name="Rectangle 78"/>
          <p:cNvSpPr>
            <a:spLocks noChangeArrowheads="1"/>
          </p:cNvSpPr>
          <p:nvPr/>
        </p:nvSpPr>
        <p:spPr bwMode="auto">
          <a:xfrm>
            <a:off x="179388" y="1973263"/>
            <a:ext cx="8689975" cy="828675"/>
          </a:xfrm>
          <a:prstGeom prst="rect">
            <a:avLst/>
          </a:prstGeom>
          <a:noFill/>
          <a:ln w="9525">
            <a:noFill/>
            <a:miter lim="800000"/>
            <a:headEnd/>
            <a:tailEnd/>
          </a:ln>
        </p:spPr>
        <p:txBody>
          <a:bodyPr lIns="90000" tIns="46800" rIns="90000" bIns="46800">
            <a:spAutoFit/>
          </a:bodyPr>
          <a:lstStyle/>
          <a:p>
            <a:pPr marL="636588" lvl="1" indent="-457200">
              <a:lnSpc>
                <a:spcPct val="110000"/>
              </a:lnSpc>
              <a:buFont typeface="Arial" charset="0"/>
              <a:buAutoNum type="alphaLcParenR"/>
            </a:pPr>
            <a:r>
              <a:rPr lang="en-US" sz="2200">
                <a:solidFill>
                  <a:srgbClr val="000066"/>
                </a:solidFill>
              </a:rPr>
              <a:t>Current required for a </a:t>
            </a:r>
            <a:br>
              <a:rPr lang="en-US" sz="2200">
                <a:solidFill>
                  <a:srgbClr val="000066"/>
                </a:solidFill>
              </a:rPr>
            </a:br>
            <a:r>
              <a:rPr lang="en-US" sz="2200">
                <a:solidFill>
                  <a:srgbClr val="000066"/>
                </a:solidFill>
              </a:rPr>
              <a:t> full-scale deflection of 90°.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289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0"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462924"/>
                                        </p:tgtEl>
                                        <p:attrNameLst>
                                          <p:attrName>style.visibility</p:attrName>
                                        </p:attrNameLst>
                                      </p:cBhvr>
                                      <p:to>
                                        <p:strVal val="visible"/>
                                      </p:to>
                                    </p:set>
                                  </p:childTnLst>
                                </p:cTn>
                              </p:par>
                              <p:par>
                                <p:cTn id="26" presetID="10" presetClass="entr" presetSubtype="0" fill="hold" grpId="0" nodeType="withEffect">
                                  <p:stCondLst>
                                    <p:cond delay="500"/>
                                  </p:stCondLst>
                                  <p:childTnLst>
                                    <p:set>
                                      <p:cBhvr>
                                        <p:cTn id="27" dur="1" fill="hold">
                                          <p:stCondLst>
                                            <p:cond delay="0"/>
                                          </p:stCondLst>
                                        </p:cTn>
                                        <p:tgtEl>
                                          <p:spTgt spid="462925"/>
                                        </p:tgtEl>
                                        <p:attrNameLst>
                                          <p:attrName>style.visibility</p:attrName>
                                        </p:attrNameLst>
                                      </p:cBhvr>
                                      <p:to>
                                        <p:strVal val="visible"/>
                                      </p:to>
                                    </p:set>
                                    <p:animEffect transition="in" filter="fade">
                                      <p:cBhvr>
                                        <p:cTn id="28" dur="500"/>
                                        <p:tgtEl>
                                          <p:spTgt spid="4629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462924" grpId="0"/>
      <p:bldP spid="46292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3" name="Footer Placeholder 3"/>
          <p:cNvSpPr>
            <a:spLocks noGrp="1"/>
          </p:cNvSpPr>
          <p:nvPr>
            <p:ph type="ftr" sz="quarter" idx="10"/>
          </p:nvPr>
        </p:nvSpPr>
        <p:spPr>
          <a:noFill/>
        </p:spPr>
        <p:txBody>
          <a:bodyPr/>
          <a:lstStyle/>
          <a:p>
            <a:r>
              <a:rPr lang="en-ZA" smtClean="0">
                <a:cs typeface="Arial" charset="0"/>
              </a:rPr>
              <a:t>MAGNETIC FORCES</a:t>
            </a:r>
          </a:p>
        </p:txBody>
      </p:sp>
      <p:sp>
        <p:nvSpPr>
          <p:cNvPr id="586754" name="Date Placeholder 4"/>
          <p:cNvSpPr>
            <a:spLocks noGrp="1"/>
          </p:cNvSpPr>
          <p:nvPr>
            <p:ph type="dt" sz="quarter" idx="11"/>
          </p:nvPr>
        </p:nvSpPr>
        <p:spPr>
          <a:noFill/>
        </p:spPr>
        <p:txBody>
          <a:bodyPr/>
          <a:lstStyle/>
          <a:p>
            <a:r>
              <a:rPr lang="en-ZA" smtClean="0">
                <a:cs typeface="Arial" charset="0"/>
              </a:rPr>
              <a:t>PHY1013S</a:t>
            </a:r>
          </a:p>
        </p:txBody>
      </p:sp>
      <p:sp>
        <p:nvSpPr>
          <p:cNvPr id="586755" name="Slide Number Placeholder 5"/>
          <p:cNvSpPr>
            <a:spLocks noGrp="1"/>
          </p:cNvSpPr>
          <p:nvPr>
            <p:ph type="sldNum" sz="quarter" idx="12"/>
          </p:nvPr>
        </p:nvSpPr>
        <p:spPr>
          <a:noFill/>
        </p:spPr>
        <p:txBody>
          <a:bodyPr/>
          <a:lstStyle/>
          <a:p>
            <a:fld id="{33A4DD41-18CF-4967-8511-B5C9991EC9FF}" type="slidenum">
              <a:rPr lang="en-ZA" smtClean="0">
                <a:cs typeface="Arial" charset="0"/>
              </a:rPr>
              <a:pPr/>
              <a:t>29</a:t>
            </a:fld>
            <a:endParaRPr lang="en-ZA" smtClean="0">
              <a:cs typeface="Arial" charset="0"/>
            </a:endParaRPr>
          </a:p>
        </p:txBody>
      </p:sp>
      <p:sp>
        <p:nvSpPr>
          <p:cNvPr id="586756" name="Rectangle 44"/>
          <p:cNvSpPr>
            <a:spLocks noChangeArrowheads="1"/>
          </p:cNvSpPr>
          <p:nvPr/>
        </p:nvSpPr>
        <p:spPr bwMode="auto">
          <a:xfrm>
            <a:off x="1017588" y="3630613"/>
            <a:ext cx="4445000" cy="1196975"/>
          </a:xfrm>
          <a:prstGeom prst="rect">
            <a:avLst/>
          </a:prstGeom>
          <a:noFill/>
          <a:ln w="12700" algn="ctr">
            <a:noFill/>
            <a:miter lim="800000"/>
            <a:headEnd/>
            <a:tailEnd type="none" w="lg" len="lg"/>
          </a:ln>
        </p:spPr>
        <p:txBody>
          <a:bodyPr lIns="90000" tIns="46800" rIns="90000" bIns="46800">
            <a:spAutoFit/>
          </a:bodyPr>
          <a:lstStyle/>
          <a:p>
            <a:pPr>
              <a:lnSpc>
                <a:spcPct val="110000"/>
              </a:lnSpc>
            </a:pPr>
            <a:r>
              <a:rPr lang="en-US" sz="2200">
                <a:solidFill>
                  <a:srgbClr val="000066"/>
                </a:solidFill>
                <a:sym typeface="Symbol" pitchFamily="18" charset="2"/>
              </a:rPr>
              <a:t>A potential drop of 12 V across </a:t>
            </a:r>
            <a:r>
              <a:rPr lang="en-US" altLang="ko-KR" sz="2200" b="1" i="1">
                <a:solidFill>
                  <a:srgbClr val="000066"/>
                </a:solidFill>
                <a:latin typeface="Times New Roman" pitchFamily="18" charset="0"/>
                <a:ea typeface="굴림" pitchFamily="34" charset="-127"/>
              </a:rPr>
              <a:t>R</a:t>
            </a:r>
            <a:r>
              <a:rPr lang="en-US" altLang="ko-KR" sz="2200" b="1" baseline="-25000">
                <a:solidFill>
                  <a:srgbClr val="000066"/>
                </a:solidFill>
                <a:latin typeface="Times New Roman" pitchFamily="18" charset="0"/>
                <a:ea typeface="굴림" pitchFamily="34" charset="-127"/>
              </a:rPr>
              <a:t>measured </a:t>
            </a:r>
            <a:r>
              <a:rPr lang="en-US" sz="2200">
                <a:solidFill>
                  <a:srgbClr val="000066"/>
                </a:solidFill>
                <a:sym typeface="Symbol" pitchFamily="18" charset="2"/>
              </a:rPr>
              <a:t>must drive a current of 37.5 mA through the voltmeter. </a:t>
            </a:r>
          </a:p>
        </p:txBody>
      </p:sp>
      <p:sp>
        <p:nvSpPr>
          <p:cNvPr id="586757" name="Rectangle 2"/>
          <p:cNvSpPr>
            <a:spLocks noGrp="1" noChangeArrowheads="1"/>
          </p:cNvSpPr>
          <p:nvPr>
            <p:ph type="body" idx="1"/>
          </p:nvPr>
        </p:nvSpPr>
        <p:spPr>
          <a:xfrm>
            <a:off x="179388" y="709613"/>
            <a:ext cx="4884737" cy="1196975"/>
          </a:xfrm>
        </p:spPr>
        <p:txBody>
          <a:bodyPr/>
          <a:lstStyle/>
          <a:p>
            <a:pPr lvl="1" indent="0" eaLnBrk="1" hangingPunct="1">
              <a:tabLst>
                <a:tab pos="2159000" algn="l"/>
              </a:tabLst>
            </a:pPr>
            <a:r>
              <a:rPr lang="en-US" sz="2200" b="1" i="1" smtClean="0">
                <a:latin typeface="Times New Roman" pitchFamily="18" charset="0"/>
              </a:rPr>
              <a:t>N</a:t>
            </a:r>
            <a:r>
              <a:rPr lang="en-US" sz="2200" b="1" smtClean="0">
                <a:latin typeface="Times New Roman" pitchFamily="18" charset="0"/>
              </a:rPr>
              <a:t> = 36 turns	 </a:t>
            </a:r>
            <a:r>
              <a:rPr lang="en-US" sz="2200" b="1" i="1" smtClean="0">
                <a:latin typeface="Times New Roman" pitchFamily="18" charset="0"/>
                <a:sym typeface="Symbol" pitchFamily="18" charset="2"/>
              </a:rPr>
              <a:t>a</a:t>
            </a:r>
            <a:r>
              <a:rPr lang="en-US" sz="2200" b="1" smtClean="0">
                <a:latin typeface="Times New Roman" pitchFamily="18" charset="0"/>
                <a:sym typeface="Symbol" pitchFamily="18" charset="2"/>
              </a:rPr>
              <a:t> = 25  10</a:t>
            </a:r>
            <a:r>
              <a:rPr lang="en-US" sz="2200" b="1" baseline="30000" smtClean="0">
                <a:latin typeface="Times New Roman" pitchFamily="18" charset="0"/>
                <a:cs typeface="Times New Roman" pitchFamily="18" charset="0"/>
                <a:sym typeface="Symbol" pitchFamily="18" charset="2"/>
              </a:rPr>
              <a:t>–3</a:t>
            </a:r>
            <a:r>
              <a:rPr lang="en-US" sz="2200" b="1" smtClean="0">
                <a:latin typeface="Times New Roman" pitchFamily="18" charset="0"/>
                <a:cs typeface="Times New Roman" pitchFamily="18" charset="0"/>
                <a:sym typeface="Symbol" pitchFamily="18" charset="2"/>
              </a:rPr>
              <a:t> m</a:t>
            </a:r>
            <a:r>
              <a:rPr lang="en-US" sz="2200" b="1" smtClean="0">
                <a:latin typeface="Times New Roman" pitchFamily="18" charset="0"/>
              </a:rPr>
              <a:t> </a:t>
            </a:r>
            <a:br>
              <a:rPr lang="en-US" sz="2200" b="1" smtClean="0">
                <a:latin typeface="Times New Roman" pitchFamily="18" charset="0"/>
              </a:rPr>
            </a:br>
            <a:r>
              <a:rPr lang="en-US" sz="2200" b="1" i="1" smtClean="0">
                <a:latin typeface="Times New Roman" pitchFamily="18" charset="0"/>
              </a:rPr>
              <a:t>R</a:t>
            </a:r>
            <a:r>
              <a:rPr lang="en-US" sz="2200" b="1" smtClean="0">
                <a:latin typeface="Times New Roman" pitchFamily="18" charset="0"/>
              </a:rPr>
              <a:t> = 7 </a:t>
            </a:r>
            <a:r>
              <a:rPr lang="en-US" sz="2200" b="1" smtClean="0">
                <a:latin typeface="Times New Roman" pitchFamily="18" charset="0"/>
                <a:sym typeface="Symbol" pitchFamily="18" charset="2"/>
              </a:rPr>
              <a:t>	 </a:t>
            </a:r>
            <a:r>
              <a:rPr lang="en-US" sz="2200" b="1" i="1" smtClean="0">
                <a:latin typeface="Times New Roman" pitchFamily="18" charset="0"/>
                <a:cs typeface="Times New Roman" pitchFamily="18" charset="0"/>
                <a:sym typeface="Symbol" pitchFamily="18" charset="2"/>
              </a:rPr>
              <a:t>b</a:t>
            </a:r>
            <a:r>
              <a:rPr lang="en-US" sz="2200" b="1" smtClean="0">
                <a:latin typeface="Times New Roman" pitchFamily="18" charset="0"/>
                <a:cs typeface="Times New Roman" pitchFamily="18" charset="0"/>
                <a:sym typeface="Symbol" pitchFamily="18" charset="2"/>
              </a:rPr>
              <a:t> = </a:t>
            </a:r>
            <a:r>
              <a:rPr lang="en-US" sz="2200" b="1" smtClean="0">
                <a:latin typeface="Times New Roman" pitchFamily="18" charset="0"/>
                <a:sym typeface="Symbol" pitchFamily="18" charset="2"/>
              </a:rPr>
              <a:t>20  10</a:t>
            </a:r>
            <a:r>
              <a:rPr lang="en-US" sz="2200" b="1" baseline="30000" smtClean="0">
                <a:latin typeface="Times New Roman" pitchFamily="18" charset="0"/>
                <a:cs typeface="Times New Roman" pitchFamily="18" charset="0"/>
                <a:sym typeface="Symbol" pitchFamily="18" charset="2"/>
              </a:rPr>
              <a:t>–3</a:t>
            </a:r>
            <a:r>
              <a:rPr lang="en-US" sz="2200" b="1" smtClean="0">
                <a:latin typeface="Times New Roman" pitchFamily="18" charset="0"/>
                <a:cs typeface="Times New Roman" pitchFamily="18" charset="0"/>
                <a:sym typeface="Symbol" pitchFamily="18" charset="2"/>
              </a:rPr>
              <a:t> m</a:t>
            </a:r>
            <a:r>
              <a:rPr lang="en-US" sz="2200" b="1" smtClean="0">
                <a:latin typeface="Times New Roman" pitchFamily="18" charset="0"/>
                <a:sym typeface="Symbol" pitchFamily="18" charset="2"/>
              </a:rPr>
              <a:t> </a:t>
            </a:r>
            <a:r>
              <a:rPr lang="en-US" sz="2200" b="1" smtClean="0">
                <a:latin typeface="Times New Roman" pitchFamily="18" charset="0"/>
                <a:cs typeface="Times New Roman" pitchFamily="18" charset="0"/>
                <a:sym typeface="Symbol" pitchFamily="18" charset="2"/>
              </a:rPr>
              <a:t/>
            </a:r>
            <a:br>
              <a:rPr lang="en-US" sz="2200" b="1" smtClean="0">
                <a:latin typeface="Times New Roman" pitchFamily="18" charset="0"/>
                <a:cs typeface="Times New Roman" pitchFamily="18" charset="0"/>
                <a:sym typeface="Symbol" pitchFamily="18" charset="2"/>
              </a:rPr>
            </a:br>
            <a:r>
              <a:rPr lang="en-US" sz="2200" b="1" i="1" smtClean="0">
                <a:latin typeface="Times New Roman" pitchFamily="18" charset="0"/>
                <a:cs typeface="Times New Roman" pitchFamily="18" charset="0"/>
                <a:sym typeface="Symbol" pitchFamily="18" charset="2"/>
              </a:rPr>
              <a:t>B</a:t>
            </a:r>
            <a:r>
              <a:rPr lang="en-US" sz="2200" b="1" smtClean="0">
                <a:latin typeface="Times New Roman" pitchFamily="18" charset="0"/>
                <a:cs typeface="Times New Roman" pitchFamily="18" charset="0"/>
                <a:sym typeface="Symbol" pitchFamily="18" charset="2"/>
              </a:rPr>
              <a:t> = 0.4 T	 </a:t>
            </a:r>
            <a:r>
              <a:rPr lang="en-US" sz="2200" b="1" i="1" smtClean="0">
                <a:latin typeface="Times New Roman" pitchFamily="18" charset="0"/>
                <a:cs typeface="Times New Roman" pitchFamily="18" charset="0"/>
                <a:sym typeface="Symbol" pitchFamily="18" charset="2"/>
              </a:rPr>
              <a:t>k</a:t>
            </a:r>
            <a:r>
              <a:rPr lang="en-US" sz="2200" b="1" smtClean="0">
                <a:latin typeface="Times New Roman" pitchFamily="18" charset="0"/>
                <a:cs typeface="Times New Roman" pitchFamily="18" charset="0"/>
                <a:sym typeface="Symbol" pitchFamily="18" charset="2"/>
              </a:rPr>
              <a:t> = </a:t>
            </a:r>
            <a:r>
              <a:rPr lang="en-US" sz="2200" b="1" smtClean="0">
                <a:latin typeface="Times New Roman" pitchFamily="18" charset="0"/>
              </a:rPr>
              <a:t>3.0 </a:t>
            </a:r>
            <a:r>
              <a:rPr lang="en-US" sz="2200" b="1" smtClean="0">
                <a:latin typeface="Times New Roman" pitchFamily="18" charset="0"/>
                <a:sym typeface="Symbol" pitchFamily="18" charset="2"/>
              </a:rPr>
              <a:t> 10</a:t>
            </a:r>
            <a:r>
              <a:rPr lang="en-US" sz="2200" b="1" baseline="30000" smtClean="0">
                <a:latin typeface="Times New Roman" pitchFamily="18" charset="0"/>
                <a:cs typeface="Times New Roman" pitchFamily="18" charset="0"/>
                <a:sym typeface="Symbol" pitchFamily="18" charset="2"/>
              </a:rPr>
              <a:t>–6</a:t>
            </a:r>
            <a:r>
              <a:rPr lang="en-US" sz="2200" b="1" smtClean="0">
                <a:latin typeface="Times New Roman" pitchFamily="18" charset="0"/>
                <a:cs typeface="Times New Roman" pitchFamily="18" charset="0"/>
                <a:sym typeface="Symbol" pitchFamily="18" charset="2"/>
              </a:rPr>
              <a:t> N</a:t>
            </a:r>
            <a:r>
              <a:rPr lang="en-US" sz="2200" b="1" baseline="30000" smtClean="0">
                <a:latin typeface="Times New Roman" pitchFamily="18" charset="0"/>
                <a:cs typeface="Times New Roman" pitchFamily="18" charset="0"/>
                <a:sym typeface="Symbol" pitchFamily="18" charset="2"/>
              </a:rPr>
              <a:t> </a:t>
            </a:r>
            <a:r>
              <a:rPr lang="en-US" sz="2200" b="1" smtClean="0">
                <a:latin typeface="Times New Roman" pitchFamily="18" charset="0"/>
                <a:cs typeface="Times New Roman" pitchFamily="18" charset="0"/>
                <a:sym typeface="Symbol" pitchFamily="18" charset="2"/>
              </a:rPr>
              <a:t>m/°</a:t>
            </a:r>
            <a:r>
              <a:rPr lang="en-US" sz="2200" b="1" smtClean="0"/>
              <a:t> </a:t>
            </a:r>
            <a:endParaRPr lang="en-US" sz="2200" b="1" smtClean="0">
              <a:latin typeface="Times New Roman" pitchFamily="18" charset="0"/>
              <a:cs typeface="Times New Roman" pitchFamily="18" charset="0"/>
              <a:sym typeface="Symbol" pitchFamily="18" charset="2"/>
            </a:endParaRPr>
          </a:p>
        </p:txBody>
      </p:sp>
      <p:sp>
        <p:nvSpPr>
          <p:cNvPr id="586759" name="Line 41"/>
          <p:cNvSpPr>
            <a:spLocks noChangeShapeType="1"/>
          </p:cNvSpPr>
          <p:nvPr/>
        </p:nvSpPr>
        <p:spPr bwMode="auto">
          <a:xfrm>
            <a:off x="2462213" y="3451225"/>
            <a:ext cx="4105275" cy="0"/>
          </a:xfrm>
          <a:prstGeom prst="line">
            <a:avLst/>
          </a:prstGeom>
          <a:noFill/>
          <a:ln w="15875">
            <a:solidFill>
              <a:srgbClr val="000066"/>
            </a:solidFill>
            <a:round/>
            <a:headEnd/>
            <a:tailEnd/>
          </a:ln>
        </p:spPr>
        <p:txBody>
          <a:bodyPr lIns="90000" tIns="46800" rIns="90000" bIns="46800"/>
          <a:lstStyle/>
          <a:p>
            <a:endParaRPr lang="en-US"/>
          </a:p>
        </p:txBody>
      </p:sp>
      <p:sp>
        <p:nvSpPr>
          <p:cNvPr id="586760" name="Rectangle 42"/>
          <p:cNvSpPr>
            <a:spLocks noChangeArrowheads="1"/>
          </p:cNvSpPr>
          <p:nvPr/>
        </p:nvSpPr>
        <p:spPr bwMode="auto">
          <a:xfrm>
            <a:off x="257175" y="3563938"/>
            <a:ext cx="552450" cy="460375"/>
          </a:xfrm>
          <a:prstGeom prst="rect">
            <a:avLst/>
          </a:prstGeom>
          <a:noFill/>
          <a:ln w="15875" algn="ctr">
            <a:noFill/>
            <a:miter lim="800000"/>
            <a:headEnd/>
            <a:tailEnd/>
          </a:ln>
        </p:spPr>
        <p:txBody>
          <a:bodyPr wrap="none" lIns="90000" tIns="46800" rIns="90000" bIns="46800">
            <a:spAutoFit/>
          </a:bodyPr>
          <a:lstStyle/>
          <a:p>
            <a:pPr>
              <a:lnSpc>
                <a:spcPct val="110000"/>
              </a:lnSpc>
            </a:pPr>
            <a:r>
              <a:rPr lang="en-US" sz="2200">
                <a:solidFill>
                  <a:srgbClr val="000066"/>
                </a:solidFill>
              </a:rPr>
              <a:t>(b)</a:t>
            </a:r>
            <a:endParaRPr lang="en-ZA" sz="2200">
              <a:solidFill>
                <a:srgbClr val="000066"/>
              </a:solidFill>
            </a:endParaRPr>
          </a:p>
        </p:txBody>
      </p:sp>
      <p:sp>
        <p:nvSpPr>
          <p:cNvPr id="464941" name="Rectangle 45"/>
          <p:cNvSpPr>
            <a:spLocks noChangeArrowheads="1"/>
          </p:cNvSpPr>
          <p:nvPr/>
        </p:nvSpPr>
        <p:spPr bwMode="auto">
          <a:xfrm>
            <a:off x="1042988" y="5341938"/>
            <a:ext cx="3302000" cy="460375"/>
          </a:xfrm>
          <a:prstGeom prst="rect">
            <a:avLst/>
          </a:prstGeom>
          <a:noFill/>
          <a:ln w="12700" algn="ctr">
            <a:noFill/>
            <a:miter lim="800000"/>
            <a:headEnd/>
            <a:tailEnd type="none" w="lg" len="lg"/>
          </a:ln>
        </p:spPr>
        <p:txBody>
          <a:bodyPr lIns="90000" tIns="46800" rIns="90000" bIns="46800">
            <a:spAutoFit/>
          </a:bodyPr>
          <a:lstStyle/>
          <a:p>
            <a:pPr>
              <a:lnSpc>
                <a:spcPct val="110000"/>
              </a:lnSpc>
            </a:pPr>
            <a:r>
              <a:rPr lang="en-US" sz="2200" b="1">
                <a:solidFill>
                  <a:srgbClr val="000066"/>
                </a:solidFill>
                <a:latin typeface="Times New Roman" pitchFamily="18" charset="0"/>
              </a:rPr>
              <a:t>12</a:t>
            </a:r>
            <a:r>
              <a:rPr lang="en-US" sz="2200" b="1">
                <a:solidFill>
                  <a:srgbClr val="000066"/>
                </a:solidFill>
                <a:latin typeface="Times New Roman" pitchFamily="18" charset="0"/>
                <a:sym typeface="Symbol" pitchFamily="18" charset="2"/>
              </a:rPr>
              <a:t> = 0.0375</a:t>
            </a:r>
            <a:r>
              <a:rPr lang="en-US" sz="2200" b="1" i="1" baseline="30000">
                <a:solidFill>
                  <a:srgbClr val="000066"/>
                </a:solidFill>
                <a:latin typeface="Times New Roman" pitchFamily="18" charset="0"/>
                <a:sym typeface="Symbol" pitchFamily="18" charset="2"/>
              </a:rPr>
              <a:t> </a:t>
            </a:r>
            <a:r>
              <a:rPr lang="en-US" sz="2200" b="1">
                <a:solidFill>
                  <a:srgbClr val="000066"/>
                </a:solidFill>
                <a:latin typeface="Times New Roman" pitchFamily="18" charset="0"/>
                <a:sym typeface="Symbol" pitchFamily="18" charset="2"/>
              </a:rPr>
              <a:t>(</a:t>
            </a:r>
            <a:r>
              <a:rPr lang="en-US" sz="2200" b="1" i="1">
                <a:solidFill>
                  <a:srgbClr val="000066"/>
                </a:solidFill>
                <a:latin typeface="Times New Roman" pitchFamily="18" charset="0"/>
                <a:sym typeface="Symbol" pitchFamily="18" charset="2"/>
              </a:rPr>
              <a:t>R</a:t>
            </a:r>
            <a:r>
              <a:rPr lang="en-US" sz="2200" b="1" baseline="-25000">
                <a:solidFill>
                  <a:srgbClr val="000066"/>
                </a:solidFill>
                <a:latin typeface="Times New Roman" pitchFamily="18" charset="0"/>
                <a:sym typeface="Symbol" pitchFamily="18" charset="2"/>
              </a:rPr>
              <a:t>multiplier</a:t>
            </a:r>
            <a:r>
              <a:rPr lang="en-US" sz="2200" b="1">
                <a:solidFill>
                  <a:srgbClr val="000066"/>
                </a:solidFill>
                <a:latin typeface="Times New Roman" pitchFamily="18" charset="0"/>
                <a:sym typeface="Symbol" pitchFamily="18" charset="2"/>
              </a:rPr>
              <a:t> + 7)</a:t>
            </a:r>
          </a:p>
        </p:txBody>
      </p:sp>
      <p:sp>
        <p:nvSpPr>
          <p:cNvPr id="464970" name="Rectangle 74"/>
          <p:cNvSpPr>
            <a:spLocks noChangeArrowheads="1"/>
          </p:cNvSpPr>
          <p:nvPr/>
        </p:nvSpPr>
        <p:spPr bwMode="auto">
          <a:xfrm>
            <a:off x="1055688" y="5843588"/>
            <a:ext cx="7842250" cy="460375"/>
          </a:xfrm>
          <a:prstGeom prst="rect">
            <a:avLst/>
          </a:prstGeom>
          <a:noFill/>
          <a:ln w="12700" algn="ctr">
            <a:noFill/>
            <a:miter lim="800000"/>
            <a:headEnd/>
            <a:tailEnd type="none" w="lg" len="lg"/>
          </a:ln>
        </p:spPr>
        <p:txBody>
          <a:bodyPr lIns="90000" tIns="46800" rIns="90000" bIns="46800">
            <a:spAutoFit/>
          </a:bodyPr>
          <a:lstStyle/>
          <a:p>
            <a:pPr>
              <a:lnSpc>
                <a:spcPct val="110000"/>
              </a:lnSpc>
            </a:pPr>
            <a:r>
              <a:rPr lang="en-US" sz="2200">
                <a:solidFill>
                  <a:srgbClr val="000066"/>
                </a:solidFill>
                <a:sym typeface="Symbol" pitchFamily="18" charset="2"/>
              </a:rPr>
              <a:t>I.e. </a:t>
            </a:r>
            <a:r>
              <a:rPr lang="en-US" sz="2200" b="1" i="1">
                <a:solidFill>
                  <a:srgbClr val="000066"/>
                </a:solidFill>
                <a:latin typeface="Times New Roman" pitchFamily="18" charset="0"/>
                <a:sym typeface="Symbol" pitchFamily="18" charset="2"/>
              </a:rPr>
              <a:t>R</a:t>
            </a:r>
            <a:r>
              <a:rPr lang="en-US" sz="2200" b="1" baseline="-25000">
                <a:solidFill>
                  <a:srgbClr val="000066"/>
                </a:solidFill>
                <a:latin typeface="Times New Roman" pitchFamily="18" charset="0"/>
                <a:sym typeface="Symbol" pitchFamily="18" charset="2"/>
              </a:rPr>
              <a:t>multiplier</a:t>
            </a:r>
            <a:r>
              <a:rPr lang="en-US" sz="2200">
                <a:solidFill>
                  <a:srgbClr val="000066"/>
                </a:solidFill>
                <a:sym typeface="Symbol" pitchFamily="18" charset="2"/>
              </a:rPr>
              <a:t> </a:t>
            </a:r>
            <a:r>
              <a:rPr lang="en-US" sz="2200" b="1">
                <a:solidFill>
                  <a:srgbClr val="000066"/>
                </a:solidFill>
                <a:latin typeface="Times New Roman" pitchFamily="18" charset="0"/>
                <a:sym typeface="Symbol" pitchFamily="18" charset="2"/>
              </a:rPr>
              <a:t> 320  </a:t>
            </a:r>
            <a:r>
              <a:rPr lang="en-US" sz="2200">
                <a:solidFill>
                  <a:srgbClr val="000066"/>
                </a:solidFill>
                <a:sym typeface="Symbol" pitchFamily="18" charset="2"/>
              </a:rPr>
              <a:t>must be connected in series with </a:t>
            </a:r>
          </a:p>
        </p:txBody>
      </p:sp>
      <p:sp>
        <p:nvSpPr>
          <p:cNvPr id="586763" name="Rectangle 76"/>
          <p:cNvSpPr>
            <a:spLocks noChangeArrowheads="1"/>
          </p:cNvSpPr>
          <p:nvPr/>
        </p:nvSpPr>
        <p:spPr bwMode="auto">
          <a:xfrm>
            <a:off x="179388" y="1973263"/>
            <a:ext cx="8689975" cy="1196975"/>
          </a:xfrm>
          <a:prstGeom prst="rect">
            <a:avLst/>
          </a:prstGeom>
          <a:noFill/>
          <a:ln w="9525">
            <a:noFill/>
            <a:miter lim="800000"/>
            <a:headEnd/>
            <a:tailEnd/>
          </a:ln>
        </p:spPr>
        <p:txBody>
          <a:bodyPr lIns="90000" tIns="46800" rIns="90000" bIns="46800">
            <a:spAutoFit/>
          </a:bodyPr>
          <a:lstStyle/>
          <a:p>
            <a:pPr marL="636588" lvl="1" indent="-457200">
              <a:lnSpc>
                <a:spcPct val="110000"/>
              </a:lnSpc>
              <a:buFont typeface="Arial" charset="0"/>
              <a:buAutoNum type="alphaLcParenR"/>
            </a:pPr>
            <a:r>
              <a:rPr lang="en-US" sz="2200" dirty="0">
                <a:solidFill>
                  <a:srgbClr val="808080"/>
                </a:solidFill>
              </a:rPr>
              <a:t>Current required for a </a:t>
            </a:r>
            <a:r>
              <a:rPr lang="en-US" sz="2200" dirty="0" smtClean="0">
                <a:solidFill>
                  <a:srgbClr val="808080"/>
                </a:solidFill>
              </a:rPr>
              <a:t/>
            </a:r>
            <a:br>
              <a:rPr lang="en-US" sz="2200" dirty="0" smtClean="0">
                <a:solidFill>
                  <a:srgbClr val="808080"/>
                </a:solidFill>
              </a:rPr>
            </a:br>
            <a:r>
              <a:rPr lang="en-US" sz="2200" dirty="0" smtClean="0">
                <a:solidFill>
                  <a:srgbClr val="808080"/>
                </a:solidFill>
              </a:rPr>
              <a:t> </a:t>
            </a:r>
            <a:r>
              <a:rPr lang="en-US" sz="2200" dirty="0">
                <a:solidFill>
                  <a:srgbClr val="808080"/>
                </a:solidFill>
              </a:rPr>
              <a:t>full-scale deflection of 90°.</a:t>
            </a:r>
          </a:p>
          <a:p>
            <a:pPr marL="636588" lvl="1" indent="-457200">
              <a:lnSpc>
                <a:spcPct val="110000"/>
              </a:lnSpc>
              <a:buFont typeface="Arial" charset="0"/>
              <a:buAutoNum type="alphaLcParenR"/>
            </a:pPr>
            <a:r>
              <a:rPr lang="en-US" sz="2200" dirty="0">
                <a:solidFill>
                  <a:srgbClr val="000066"/>
                </a:solidFill>
              </a:rPr>
              <a:t>Modification required to function as a 0</a:t>
            </a:r>
            <a:r>
              <a:rPr lang="en-US" sz="2200" dirty="0">
                <a:solidFill>
                  <a:srgbClr val="000066"/>
                </a:solidFill>
                <a:latin typeface="Times New Roman" pitchFamily="18" charset="0"/>
                <a:cs typeface="Times New Roman" pitchFamily="18" charset="0"/>
              </a:rPr>
              <a:t>–</a:t>
            </a:r>
            <a:r>
              <a:rPr lang="en-US" sz="2200" dirty="0">
                <a:solidFill>
                  <a:srgbClr val="000066"/>
                </a:solidFill>
              </a:rPr>
              <a:t>12 V voltmeter.</a:t>
            </a:r>
          </a:p>
        </p:txBody>
      </p:sp>
      <p:sp>
        <p:nvSpPr>
          <p:cNvPr id="586764" name="Rectangle 78"/>
          <p:cNvSpPr>
            <a:spLocks noChangeArrowheads="1"/>
          </p:cNvSpPr>
          <p:nvPr/>
        </p:nvSpPr>
        <p:spPr bwMode="auto">
          <a:xfrm>
            <a:off x="6551613" y="3432175"/>
            <a:ext cx="1360487" cy="1790700"/>
          </a:xfrm>
          <a:prstGeom prst="rect">
            <a:avLst/>
          </a:prstGeom>
          <a:noFill/>
          <a:ln w="9525">
            <a:noFill/>
            <a:miter lim="800000"/>
            <a:headEnd/>
            <a:tailEnd/>
          </a:ln>
        </p:spPr>
        <p:txBody>
          <a:bodyPr lIns="12700" tIns="12700" rIns="12700" bIns="12700"/>
          <a:lstStyle/>
          <a:p>
            <a:pPr algn="ctr">
              <a:lnSpc>
                <a:spcPct val="110000"/>
              </a:lnSpc>
            </a:pPr>
            <a:r>
              <a:rPr lang="en-US" altLang="ko-KR" sz="12000" b="1" i="1">
                <a:solidFill>
                  <a:srgbClr val="C0C0C0"/>
                </a:solidFill>
                <a:latin typeface="Times New Roman" pitchFamily="18" charset="0"/>
                <a:ea typeface="굴림" pitchFamily="34" charset="-127"/>
              </a:rPr>
              <a:t>V</a:t>
            </a:r>
            <a:endParaRPr lang="en-ZA" sz="12000"/>
          </a:p>
        </p:txBody>
      </p:sp>
      <p:sp>
        <p:nvSpPr>
          <p:cNvPr id="586765" name="Freeform 79"/>
          <p:cNvSpPr>
            <a:spLocks/>
          </p:cNvSpPr>
          <p:nvPr/>
        </p:nvSpPr>
        <p:spPr bwMode="auto">
          <a:xfrm>
            <a:off x="5903913" y="4394200"/>
            <a:ext cx="2652712" cy="957263"/>
          </a:xfrm>
          <a:custGeom>
            <a:avLst/>
            <a:gdLst>
              <a:gd name="T0" fmla="*/ 0 w 1989"/>
              <a:gd name="T1" fmla="*/ 2147483647 h 717"/>
              <a:gd name="T2" fmla="*/ 0 w 1989"/>
              <a:gd name="T3" fmla="*/ 0 h 717"/>
              <a:gd name="T4" fmla="*/ 2147483647 w 1989"/>
              <a:gd name="T5" fmla="*/ 0 h 717"/>
              <a:gd name="T6" fmla="*/ 2147483647 w 1989"/>
              <a:gd name="T7" fmla="*/ 2147483647 h 717"/>
              <a:gd name="T8" fmla="*/ 0 60000 65536"/>
              <a:gd name="T9" fmla="*/ 0 60000 65536"/>
              <a:gd name="T10" fmla="*/ 0 60000 65536"/>
              <a:gd name="T11" fmla="*/ 0 60000 65536"/>
              <a:gd name="T12" fmla="*/ 0 w 1989"/>
              <a:gd name="T13" fmla="*/ 0 h 717"/>
              <a:gd name="T14" fmla="*/ 1989 w 1989"/>
              <a:gd name="T15" fmla="*/ 717 h 717"/>
            </a:gdLst>
            <a:ahLst/>
            <a:cxnLst>
              <a:cxn ang="T8">
                <a:pos x="T0" y="T1"/>
              </a:cxn>
              <a:cxn ang="T9">
                <a:pos x="T2" y="T3"/>
              </a:cxn>
              <a:cxn ang="T10">
                <a:pos x="T4" y="T5"/>
              </a:cxn>
              <a:cxn ang="T11">
                <a:pos x="T6" y="T7"/>
              </a:cxn>
            </a:cxnLst>
            <a:rect l="T12" t="T13" r="T14" b="T15"/>
            <a:pathLst>
              <a:path w="1989" h="717">
                <a:moveTo>
                  <a:pt x="0" y="717"/>
                </a:moveTo>
                <a:lnTo>
                  <a:pt x="0" y="0"/>
                </a:lnTo>
                <a:lnTo>
                  <a:pt x="1989" y="0"/>
                </a:lnTo>
                <a:lnTo>
                  <a:pt x="1989" y="717"/>
                </a:lnTo>
              </a:path>
            </a:pathLst>
          </a:custGeom>
          <a:noFill/>
          <a:ln w="15875">
            <a:solidFill>
              <a:schemeClr val="tx1"/>
            </a:solidFill>
            <a:round/>
            <a:headEnd/>
            <a:tailEnd/>
          </a:ln>
        </p:spPr>
        <p:txBody>
          <a:bodyPr lIns="90000" tIns="46800" rIns="90000" bIns="46800"/>
          <a:lstStyle/>
          <a:p>
            <a:endParaRPr lang="en-US"/>
          </a:p>
        </p:txBody>
      </p:sp>
      <p:sp>
        <p:nvSpPr>
          <p:cNvPr id="586766" name="Line 80"/>
          <p:cNvSpPr>
            <a:spLocks noChangeShapeType="1"/>
          </p:cNvSpPr>
          <p:nvPr/>
        </p:nvSpPr>
        <p:spPr bwMode="auto">
          <a:xfrm>
            <a:off x="6448425" y="4570413"/>
            <a:ext cx="304800" cy="0"/>
          </a:xfrm>
          <a:prstGeom prst="line">
            <a:avLst/>
          </a:prstGeom>
          <a:noFill/>
          <a:ln w="15875">
            <a:solidFill>
              <a:srgbClr val="800080"/>
            </a:solidFill>
            <a:round/>
            <a:headEnd/>
            <a:tailEnd type="triangle" w="med" len="med"/>
          </a:ln>
        </p:spPr>
        <p:txBody>
          <a:bodyPr/>
          <a:lstStyle/>
          <a:p>
            <a:endParaRPr lang="en-US"/>
          </a:p>
        </p:txBody>
      </p:sp>
      <p:sp>
        <p:nvSpPr>
          <p:cNvPr id="586767" name="Oval 82"/>
          <p:cNvSpPr>
            <a:spLocks noChangeArrowheads="1"/>
          </p:cNvSpPr>
          <p:nvPr/>
        </p:nvSpPr>
        <p:spPr bwMode="auto">
          <a:xfrm>
            <a:off x="6021388" y="3621088"/>
            <a:ext cx="2397125" cy="1514475"/>
          </a:xfrm>
          <a:prstGeom prst="ellipse">
            <a:avLst/>
          </a:prstGeom>
          <a:noFill/>
          <a:ln w="38100" algn="ctr">
            <a:solidFill>
              <a:srgbClr val="969696"/>
            </a:solidFill>
            <a:round/>
            <a:headEnd/>
            <a:tailEnd/>
          </a:ln>
        </p:spPr>
        <p:txBody>
          <a:bodyPr wrap="none" lIns="90000" tIns="46800" rIns="90000" bIns="46800" anchor="ctr"/>
          <a:lstStyle/>
          <a:p>
            <a:pPr>
              <a:lnSpc>
                <a:spcPct val="110000"/>
              </a:lnSpc>
            </a:pPr>
            <a:endParaRPr lang="en-GB"/>
          </a:p>
        </p:txBody>
      </p:sp>
      <p:grpSp>
        <p:nvGrpSpPr>
          <p:cNvPr id="586768" name="Group 83"/>
          <p:cNvGrpSpPr>
            <a:grpSpLocks/>
          </p:cNvGrpSpPr>
          <p:nvPr/>
        </p:nvGrpSpPr>
        <p:grpSpPr bwMode="auto">
          <a:xfrm>
            <a:off x="6407150" y="4291013"/>
            <a:ext cx="693738" cy="192087"/>
            <a:chOff x="2380" y="3027"/>
            <a:chExt cx="752" cy="171"/>
          </a:xfrm>
        </p:grpSpPr>
        <p:sp>
          <p:nvSpPr>
            <p:cNvPr id="586790" name="Rectangle 84"/>
            <p:cNvSpPr>
              <a:spLocks noChangeArrowheads="1"/>
            </p:cNvSpPr>
            <p:nvPr/>
          </p:nvSpPr>
          <p:spPr bwMode="auto">
            <a:xfrm>
              <a:off x="2476" y="3074"/>
              <a:ext cx="568" cy="82"/>
            </a:xfrm>
            <a:prstGeom prst="rect">
              <a:avLst/>
            </a:prstGeom>
            <a:solidFill>
              <a:srgbClr val="EBEBFF"/>
            </a:solidFill>
            <a:ln w="6350" algn="ctr">
              <a:noFill/>
              <a:miter lim="800000"/>
              <a:headEnd/>
              <a:tailEnd/>
            </a:ln>
          </p:spPr>
          <p:txBody>
            <a:bodyPr wrap="none" lIns="90000" tIns="46800" rIns="90000" bIns="46800" anchor="ctr"/>
            <a:lstStyle/>
            <a:p>
              <a:pPr>
                <a:lnSpc>
                  <a:spcPct val="110000"/>
                </a:lnSpc>
              </a:pPr>
              <a:endParaRPr lang="en-GB"/>
            </a:p>
          </p:txBody>
        </p:sp>
        <p:sp>
          <p:nvSpPr>
            <p:cNvPr id="586791" name="Freeform 85"/>
            <p:cNvSpPr>
              <a:spLocks/>
            </p:cNvSpPr>
            <p:nvPr/>
          </p:nvSpPr>
          <p:spPr bwMode="auto">
            <a:xfrm>
              <a:off x="2380" y="3027"/>
              <a:ext cx="752" cy="171"/>
            </a:xfrm>
            <a:custGeom>
              <a:avLst/>
              <a:gdLst>
                <a:gd name="T0" fmla="*/ 0 w 668"/>
                <a:gd name="T1" fmla="*/ 130 h 152"/>
                <a:gd name="T2" fmla="*/ 128 w 668"/>
                <a:gd name="T3" fmla="*/ 133 h 152"/>
                <a:gd name="T4" fmla="*/ 200 w 668"/>
                <a:gd name="T5" fmla="*/ 0 h 152"/>
                <a:gd name="T6" fmla="*/ 271 w 668"/>
                <a:gd name="T7" fmla="*/ 243 h 152"/>
                <a:gd name="T8" fmla="*/ 384 w 668"/>
                <a:gd name="T9" fmla="*/ 0 h 152"/>
                <a:gd name="T10" fmla="*/ 477 w 668"/>
                <a:gd name="T11" fmla="*/ 237 h 152"/>
                <a:gd name="T12" fmla="*/ 591 w 668"/>
                <a:gd name="T13" fmla="*/ 0 h 152"/>
                <a:gd name="T14" fmla="*/ 684 w 668"/>
                <a:gd name="T15" fmla="*/ 237 h 152"/>
                <a:gd name="T16" fmla="*/ 789 w 668"/>
                <a:gd name="T17" fmla="*/ 0 h 152"/>
                <a:gd name="T18" fmla="*/ 901 w 668"/>
                <a:gd name="T19" fmla="*/ 237 h 152"/>
                <a:gd name="T20" fmla="*/ 954 w 668"/>
                <a:gd name="T21" fmla="*/ 133 h 152"/>
                <a:gd name="T22" fmla="*/ 1074 w 668"/>
                <a:gd name="T23" fmla="*/ 130 h 15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68"/>
                <a:gd name="T37" fmla="*/ 0 h 152"/>
                <a:gd name="T38" fmla="*/ 668 w 668"/>
                <a:gd name="T39" fmla="*/ 152 h 15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68" h="152">
                  <a:moveTo>
                    <a:pt x="0" y="82"/>
                  </a:moveTo>
                  <a:lnTo>
                    <a:pt x="80" y="83"/>
                  </a:lnTo>
                  <a:lnTo>
                    <a:pt x="124" y="0"/>
                  </a:lnTo>
                  <a:lnTo>
                    <a:pt x="169" y="152"/>
                  </a:lnTo>
                  <a:lnTo>
                    <a:pt x="239" y="0"/>
                  </a:lnTo>
                  <a:lnTo>
                    <a:pt x="298" y="148"/>
                  </a:lnTo>
                  <a:lnTo>
                    <a:pt x="368" y="0"/>
                  </a:lnTo>
                  <a:lnTo>
                    <a:pt x="426" y="148"/>
                  </a:lnTo>
                  <a:lnTo>
                    <a:pt x="491" y="0"/>
                  </a:lnTo>
                  <a:lnTo>
                    <a:pt x="561" y="148"/>
                  </a:lnTo>
                  <a:lnTo>
                    <a:pt x="593" y="83"/>
                  </a:lnTo>
                  <a:lnTo>
                    <a:pt x="668" y="82"/>
                  </a:lnTo>
                </a:path>
              </a:pathLst>
            </a:custGeom>
            <a:noFill/>
            <a:ln w="15875">
              <a:solidFill>
                <a:srgbClr val="000000"/>
              </a:solidFill>
              <a:round/>
              <a:headEnd/>
              <a:tailEnd/>
            </a:ln>
          </p:spPr>
          <p:txBody>
            <a:bodyPr/>
            <a:lstStyle/>
            <a:p>
              <a:endParaRPr lang="en-US"/>
            </a:p>
          </p:txBody>
        </p:sp>
      </p:grpSp>
      <p:grpSp>
        <p:nvGrpSpPr>
          <p:cNvPr id="465001" name="Group 105"/>
          <p:cNvGrpSpPr>
            <a:grpSpLocks/>
          </p:cNvGrpSpPr>
          <p:nvPr/>
        </p:nvGrpSpPr>
        <p:grpSpPr bwMode="auto">
          <a:xfrm>
            <a:off x="8267700" y="5875338"/>
            <a:ext cx="392113" cy="427037"/>
            <a:chOff x="4605" y="2690"/>
            <a:chExt cx="247" cy="269"/>
          </a:xfrm>
        </p:grpSpPr>
        <p:sp>
          <p:nvSpPr>
            <p:cNvPr id="586788" name="Oval 87"/>
            <p:cNvSpPr>
              <a:spLocks noChangeArrowheads="1"/>
            </p:cNvSpPr>
            <p:nvPr/>
          </p:nvSpPr>
          <p:spPr bwMode="auto">
            <a:xfrm>
              <a:off x="4605" y="2710"/>
              <a:ext cx="247" cy="246"/>
            </a:xfrm>
            <a:prstGeom prst="ellipse">
              <a:avLst/>
            </a:prstGeom>
            <a:solidFill>
              <a:srgbClr val="FFFFFF"/>
            </a:solidFill>
            <a:ln w="15875">
              <a:solidFill>
                <a:schemeClr val="tx1"/>
              </a:solidFill>
              <a:round/>
              <a:headEnd/>
              <a:tailEnd/>
            </a:ln>
          </p:spPr>
          <p:txBody>
            <a:bodyPr/>
            <a:lstStyle/>
            <a:p>
              <a:pPr>
                <a:lnSpc>
                  <a:spcPct val="110000"/>
                </a:lnSpc>
              </a:pPr>
              <a:endParaRPr lang="en-GB"/>
            </a:p>
          </p:txBody>
        </p:sp>
        <p:sp>
          <p:nvSpPr>
            <p:cNvPr id="586789" name="Rectangle 88"/>
            <p:cNvSpPr>
              <a:spLocks noChangeArrowheads="1"/>
            </p:cNvSpPr>
            <p:nvPr/>
          </p:nvSpPr>
          <p:spPr bwMode="auto">
            <a:xfrm>
              <a:off x="4605" y="2690"/>
              <a:ext cx="237" cy="269"/>
            </a:xfrm>
            <a:prstGeom prst="rect">
              <a:avLst/>
            </a:prstGeom>
            <a:noFill/>
            <a:ln w="15875">
              <a:noFill/>
              <a:miter lim="800000"/>
              <a:headEnd/>
              <a:tailEnd/>
            </a:ln>
          </p:spPr>
          <p:txBody>
            <a:bodyPr lIns="12700" tIns="12700" rIns="12700" bIns="12700"/>
            <a:lstStyle/>
            <a:p>
              <a:pPr algn="ctr">
                <a:lnSpc>
                  <a:spcPct val="110000"/>
                </a:lnSpc>
              </a:pPr>
              <a:r>
                <a:rPr lang="en-GB" sz="2200" b="1">
                  <a:solidFill>
                    <a:srgbClr val="000066"/>
                  </a:solidFill>
                  <a:latin typeface="Times New Roman" pitchFamily="18" charset="0"/>
                </a:rPr>
                <a:t>G</a:t>
              </a:r>
              <a:endParaRPr lang="en-ZA" sz="2200">
                <a:solidFill>
                  <a:srgbClr val="000066"/>
                </a:solidFill>
              </a:endParaRPr>
            </a:p>
          </p:txBody>
        </p:sp>
      </p:grpSp>
      <p:sp>
        <p:nvSpPr>
          <p:cNvPr id="586770" name="Line 89"/>
          <p:cNvSpPr>
            <a:spLocks noChangeShapeType="1"/>
          </p:cNvSpPr>
          <p:nvPr/>
        </p:nvSpPr>
        <p:spPr bwMode="auto">
          <a:xfrm>
            <a:off x="5967413" y="5451475"/>
            <a:ext cx="515937" cy="0"/>
          </a:xfrm>
          <a:prstGeom prst="line">
            <a:avLst/>
          </a:prstGeom>
          <a:noFill/>
          <a:ln w="25400">
            <a:solidFill>
              <a:srgbClr val="800080"/>
            </a:solidFill>
            <a:round/>
            <a:headEnd/>
            <a:tailEnd type="triangle" w="lg" len="lg"/>
          </a:ln>
        </p:spPr>
        <p:txBody>
          <a:bodyPr/>
          <a:lstStyle/>
          <a:p>
            <a:endParaRPr lang="en-US"/>
          </a:p>
        </p:txBody>
      </p:sp>
      <p:sp>
        <p:nvSpPr>
          <p:cNvPr id="586771" name="Rectangle 90"/>
          <p:cNvSpPr>
            <a:spLocks noChangeArrowheads="1"/>
          </p:cNvSpPr>
          <p:nvPr/>
        </p:nvSpPr>
        <p:spPr bwMode="auto">
          <a:xfrm>
            <a:off x="6094413" y="5435600"/>
            <a:ext cx="254000" cy="339725"/>
          </a:xfrm>
          <a:prstGeom prst="rect">
            <a:avLst/>
          </a:prstGeom>
          <a:noFill/>
          <a:ln w="9525" algn="ctr">
            <a:noFill/>
            <a:miter lim="800000"/>
            <a:headEnd/>
            <a:tailEnd/>
          </a:ln>
        </p:spPr>
        <p:txBody>
          <a:bodyPr lIns="12700" tIns="12700" rIns="12700" bIns="12700"/>
          <a:lstStyle/>
          <a:p>
            <a:pPr algn="ctr">
              <a:lnSpc>
                <a:spcPct val="110000"/>
              </a:lnSpc>
            </a:pPr>
            <a:r>
              <a:rPr lang="en-US" altLang="ko-KR" b="1" i="1">
                <a:solidFill>
                  <a:srgbClr val="000066"/>
                </a:solidFill>
                <a:latin typeface="Times New Roman" pitchFamily="18" charset="0"/>
                <a:ea typeface="굴림" pitchFamily="34" charset="-127"/>
              </a:rPr>
              <a:t>I</a:t>
            </a:r>
            <a:endParaRPr lang="en-ZA" b="1" i="1">
              <a:solidFill>
                <a:srgbClr val="000066"/>
              </a:solidFill>
              <a:latin typeface="Times New Roman" pitchFamily="18" charset="0"/>
            </a:endParaRPr>
          </a:p>
        </p:txBody>
      </p:sp>
      <p:sp>
        <p:nvSpPr>
          <p:cNvPr id="586772" name="Rectangle 91"/>
          <p:cNvSpPr>
            <a:spLocks noChangeArrowheads="1"/>
          </p:cNvSpPr>
          <p:nvPr/>
        </p:nvSpPr>
        <p:spPr bwMode="auto">
          <a:xfrm>
            <a:off x="6061075" y="3986213"/>
            <a:ext cx="1514475" cy="273050"/>
          </a:xfrm>
          <a:prstGeom prst="rect">
            <a:avLst/>
          </a:prstGeom>
          <a:noFill/>
          <a:ln w="9525">
            <a:noFill/>
            <a:miter lim="800000"/>
            <a:headEnd/>
            <a:tailEnd/>
          </a:ln>
        </p:spPr>
        <p:txBody>
          <a:bodyPr lIns="12700" tIns="12700" rIns="12700" bIns="12700">
            <a:spAutoFit/>
          </a:bodyPr>
          <a:lstStyle/>
          <a:p>
            <a:pPr algn="ctr">
              <a:lnSpc>
                <a:spcPct val="90000"/>
              </a:lnSpc>
            </a:pPr>
            <a:r>
              <a:rPr lang="en-US" altLang="ko-KR" sz="1800">
                <a:solidFill>
                  <a:srgbClr val="000066"/>
                </a:solidFill>
                <a:ea typeface="굴림" pitchFamily="34" charset="-127"/>
              </a:rPr>
              <a:t>multiplier, </a:t>
            </a:r>
            <a:r>
              <a:rPr lang="en-US" altLang="ko-KR" sz="1800" b="1" i="1">
                <a:solidFill>
                  <a:srgbClr val="000066"/>
                </a:solidFill>
                <a:latin typeface="Times New Roman" pitchFamily="18" charset="0"/>
                <a:ea typeface="굴림" pitchFamily="34" charset="-127"/>
              </a:rPr>
              <a:t>R</a:t>
            </a:r>
            <a:r>
              <a:rPr lang="en-US" altLang="ko-KR" sz="1800">
                <a:solidFill>
                  <a:srgbClr val="000066"/>
                </a:solidFill>
                <a:ea typeface="굴림" pitchFamily="34" charset="-127"/>
              </a:rPr>
              <a:t> </a:t>
            </a:r>
            <a:endParaRPr lang="en-ZA" sz="1800">
              <a:solidFill>
                <a:srgbClr val="000066"/>
              </a:solidFill>
              <a:ea typeface="굴림" pitchFamily="34" charset="-127"/>
            </a:endParaRPr>
          </a:p>
        </p:txBody>
      </p:sp>
      <p:sp>
        <p:nvSpPr>
          <p:cNvPr id="586773" name="Line 92"/>
          <p:cNvSpPr>
            <a:spLocks noChangeShapeType="1"/>
          </p:cNvSpPr>
          <p:nvPr/>
        </p:nvSpPr>
        <p:spPr bwMode="auto">
          <a:xfrm flipH="1">
            <a:off x="5214938" y="5353050"/>
            <a:ext cx="423862" cy="0"/>
          </a:xfrm>
          <a:prstGeom prst="line">
            <a:avLst/>
          </a:prstGeom>
          <a:noFill/>
          <a:ln w="22225">
            <a:solidFill>
              <a:schemeClr val="tx1"/>
            </a:solidFill>
            <a:prstDash val="dash"/>
            <a:round/>
            <a:headEnd/>
            <a:tailEnd/>
          </a:ln>
        </p:spPr>
        <p:txBody>
          <a:bodyPr lIns="90000" tIns="46800" rIns="90000" bIns="46800"/>
          <a:lstStyle/>
          <a:p>
            <a:endParaRPr lang="en-US"/>
          </a:p>
        </p:txBody>
      </p:sp>
      <p:sp>
        <p:nvSpPr>
          <p:cNvPr id="586774" name="Line 93"/>
          <p:cNvSpPr>
            <a:spLocks noChangeShapeType="1"/>
          </p:cNvSpPr>
          <p:nvPr/>
        </p:nvSpPr>
        <p:spPr bwMode="auto">
          <a:xfrm flipH="1">
            <a:off x="8745538" y="5353050"/>
            <a:ext cx="423862" cy="0"/>
          </a:xfrm>
          <a:prstGeom prst="line">
            <a:avLst/>
          </a:prstGeom>
          <a:noFill/>
          <a:ln w="22225">
            <a:solidFill>
              <a:schemeClr val="tx1"/>
            </a:solidFill>
            <a:prstDash val="dash"/>
            <a:round/>
            <a:headEnd/>
            <a:tailEnd/>
          </a:ln>
        </p:spPr>
        <p:txBody>
          <a:bodyPr lIns="90000" tIns="46800" rIns="90000" bIns="46800"/>
          <a:lstStyle/>
          <a:p>
            <a:endParaRPr lang="en-US"/>
          </a:p>
        </p:txBody>
      </p:sp>
      <p:sp>
        <p:nvSpPr>
          <p:cNvPr id="586775" name="Line 94"/>
          <p:cNvSpPr>
            <a:spLocks noChangeShapeType="1"/>
          </p:cNvSpPr>
          <p:nvPr/>
        </p:nvSpPr>
        <p:spPr bwMode="auto">
          <a:xfrm>
            <a:off x="5638800" y="5353050"/>
            <a:ext cx="3125788" cy="0"/>
          </a:xfrm>
          <a:prstGeom prst="line">
            <a:avLst/>
          </a:prstGeom>
          <a:noFill/>
          <a:ln w="25400">
            <a:solidFill>
              <a:schemeClr val="tx1"/>
            </a:solidFill>
            <a:round/>
            <a:headEnd/>
            <a:tailEnd/>
          </a:ln>
        </p:spPr>
        <p:txBody>
          <a:bodyPr lIns="90000" tIns="46800" rIns="90000" bIns="46800"/>
          <a:lstStyle/>
          <a:p>
            <a:endParaRPr lang="en-US"/>
          </a:p>
        </p:txBody>
      </p:sp>
      <p:grpSp>
        <p:nvGrpSpPr>
          <p:cNvPr id="586776" name="Group 95"/>
          <p:cNvGrpSpPr>
            <a:grpSpLocks/>
          </p:cNvGrpSpPr>
          <p:nvPr/>
        </p:nvGrpSpPr>
        <p:grpSpPr bwMode="auto">
          <a:xfrm>
            <a:off x="7351713" y="5268913"/>
            <a:ext cx="523875" cy="152400"/>
            <a:chOff x="2380" y="3027"/>
            <a:chExt cx="752" cy="171"/>
          </a:xfrm>
        </p:grpSpPr>
        <p:sp>
          <p:nvSpPr>
            <p:cNvPr id="586786" name="Rectangle 96"/>
            <p:cNvSpPr>
              <a:spLocks noChangeArrowheads="1"/>
            </p:cNvSpPr>
            <p:nvPr/>
          </p:nvSpPr>
          <p:spPr bwMode="auto">
            <a:xfrm>
              <a:off x="2476" y="3074"/>
              <a:ext cx="568" cy="82"/>
            </a:xfrm>
            <a:prstGeom prst="rect">
              <a:avLst/>
            </a:prstGeom>
            <a:solidFill>
              <a:srgbClr val="EBEBFF"/>
            </a:solidFill>
            <a:ln w="6350" algn="ctr">
              <a:noFill/>
              <a:miter lim="800000"/>
              <a:headEnd/>
              <a:tailEnd/>
            </a:ln>
          </p:spPr>
          <p:txBody>
            <a:bodyPr wrap="none" lIns="90000" tIns="46800" rIns="90000" bIns="46800" anchor="ctr"/>
            <a:lstStyle/>
            <a:p>
              <a:pPr>
                <a:lnSpc>
                  <a:spcPct val="110000"/>
                </a:lnSpc>
              </a:pPr>
              <a:endParaRPr lang="en-GB"/>
            </a:p>
          </p:txBody>
        </p:sp>
        <p:sp>
          <p:nvSpPr>
            <p:cNvPr id="586787" name="Freeform 97"/>
            <p:cNvSpPr>
              <a:spLocks/>
            </p:cNvSpPr>
            <p:nvPr/>
          </p:nvSpPr>
          <p:spPr bwMode="auto">
            <a:xfrm>
              <a:off x="2380" y="3027"/>
              <a:ext cx="752" cy="171"/>
            </a:xfrm>
            <a:custGeom>
              <a:avLst/>
              <a:gdLst>
                <a:gd name="T0" fmla="*/ 0 w 668"/>
                <a:gd name="T1" fmla="*/ 130 h 152"/>
                <a:gd name="T2" fmla="*/ 128 w 668"/>
                <a:gd name="T3" fmla="*/ 133 h 152"/>
                <a:gd name="T4" fmla="*/ 200 w 668"/>
                <a:gd name="T5" fmla="*/ 0 h 152"/>
                <a:gd name="T6" fmla="*/ 271 w 668"/>
                <a:gd name="T7" fmla="*/ 243 h 152"/>
                <a:gd name="T8" fmla="*/ 384 w 668"/>
                <a:gd name="T9" fmla="*/ 0 h 152"/>
                <a:gd name="T10" fmla="*/ 477 w 668"/>
                <a:gd name="T11" fmla="*/ 237 h 152"/>
                <a:gd name="T12" fmla="*/ 591 w 668"/>
                <a:gd name="T13" fmla="*/ 0 h 152"/>
                <a:gd name="T14" fmla="*/ 684 w 668"/>
                <a:gd name="T15" fmla="*/ 237 h 152"/>
                <a:gd name="T16" fmla="*/ 789 w 668"/>
                <a:gd name="T17" fmla="*/ 0 h 152"/>
                <a:gd name="T18" fmla="*/ 901 w 668"/>
                <a:gd name="T19" fmla="*/ 237 h 152"/>
                <a:gd name="T20" fmla="*/ 954 w 668"/>
                <a:gd name="T21" fmla="*/ 133 h 152"/>
                <a:gd name="T22" fmla="*/ 1074 w 668"/>
                <a:gd name="T23" fmla="*/ 130 h 15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68"/>
                <a:gd name="T37" fmla="*/ 0 h 152"/>
                <a:gd name="T38" fmla="*/ 668 w 668"/>
                <a:gd name="T39" fmla="*/ 152 h 15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68" h="152">
                  <a:moveTo>
                    <a:pt x="0" y="82"/>
                  </a:moveTo>
                  <a:lnTo>
                    <a:pt x="80" y="83"/>
                  </a:lnTo>
                  <a:lnTo>
                    <a:pt x="124" y="0"/>
                  </a:lnTo>
                  <a:lnTo>
                    <a:pt x="169" y="152"/>
                  </a:lnTo>
                  <a:lnTo>
                    <a:pt x="239" y="0"/>
                  </a:lnTo>
                  <a:lnTo>
                    <a:pt x="298" y="148"/>
                  </a:lnTo>
                  <a:lnTo>
                    <a:pt x="368" y="0"/>
                  </a:lnTo>
                  <a:lnTo>
                    <a:pt x="426" y="148"/>
                  </a:lnTo>
                  <a:lnTo>
                    <a:pt x="491" y="0"/>
                  </a:lnTo>
                  <a:lnTo>
                    <a:pt x="561" y="148"/>
                  </a:lnTo>
                  <a:lnTo>
                    <a:pt x="593" y="83"/>
                  </a:lnTo>
                  <a:lnTo>
                    <a:pt x="668" y="82"/>
                  </a:lnTo>
                </a:path>
              </a:pathLst>
            </a:custGeom>
            <a:noFill/>
            <a:ln w="22225">
              <a:solidFill>
                <a:srgbClr val="000000"/>
              </a:solidFill>
              <a:round/>
              <a:headEnd/>
              <a:tailEnd/>
            </a:ln>
          </p:spPr>
          <p:txBody>
            <a:bodyPr/>
            <a:lstStyle/>
            <a:p>
              <a:endParaRPr lang="en-US"/>
            </a:p>
          </p:txBody>
        </p:sp>
      </p:grpSp>
      <p:sp>
        <p:nvSpPr>
          <p:cNvPr id="586777" name="Rectangle 99"/>
          <p:cNvSpPr>
            <a:spLocks noChangeArrowheads="1"/>
          </p:cNvSpPr>
          <p:nvPr/>
        </p:nvSpPr>
        <p:spPr bwMode="auto">
          <a:xfrm>
            <a:off x="7359650" y="4502150"/>
            <a:ext cx="971550" cy="304800"/>
          </a:xfrm>
          <a:prstGeom prst="rect">
            <a:avLst/>
          </a:prstGeom>
          <a:noFill/>
          <a:ln w="9525">
            <a:noFill/>
            <a:miter lim="800000"/>
            <a:headEnd/>
            <a:tailEnd/>
          </a:ln>
        </p:spPr>
        <p:txBody>
          <a:bodyPr lIns="12700" tIns="12700" rIns="12700" bIns="12700"/>
          <a:lstStyle/>
          <a:p>
            <a:pPr algn="ctr">
              <a:lnSpc>
                <a:spcPct val="110000"/>
              </a:lnSpc>
            </a:pPr>
            <a:r>
              <a:rPr lang="en-US" altLang="ko-KR" sz="1800" b="1" i="1">
                <a:solidFill>
                  <a:srgbClr val="000066"/>
                </a:solidFill>
                <a:latin typeface="Times New Roman" pitchFamily="18" charset="0"/>
                <a:ea typeface="굴림" pitchFamily="34" charset="-127"/>
              </a:rPr>
              <a:t>R</a:t>
            </a:r>
            <a:r>
              <a:rPr lang="en-US" altLang="ko-KR" sz="1800" b="1" baseline="-25000">
                <a:solidFill>
                  <a:srgbClr val="000066"/>
                </a:solidFill>
                <a:latin typeface="Times New Roman" pitchFamily="18" charset="0"/>
                <a:ea typeface="굴림" pitchFamily="34" charset="-127"/>
              </a:rPr>
              <a:t>G</a:t>
            </a:r>
            <a:r>
              <a:rPr lang="en-US" altLang="ko-KR" sz="1800" b="1">
                <a:solidFill>
                  <a:srgbClr val="000066"/>
                </a:solidFill>
                <a:latin typeface="Times New Roman" pitchFamily="18" charset="0"/>
                <a:ea typeface="굴림" pitchFamily="34" charset="-127"/>
              </a:rPr>
              <a:t> = 7 </a:t>
            </a:r>
            <a:r>
              <a:rPr lang="en-US" altLang="ko-KR" sz="1800" b="1">
                <a:solidFill>
                  <a:srgbClr val="000066"/>
                </a:solidFill>
                <a:latin typeface="Times New Roman" pitchFamily="18" charset="0"/>
                <a:ea typeface="굴림" pitchFamily="34" charset="-127"/>
                <a:sym typeface="Symbol" pitchFamily="18" charset="2"/>
              </a:rPr>
              <a:t></a:t>
            </a:r>
            <a:endParaRPr lang="en-US" sz="1800">
              <a:solidFill>
                <a:srgbClr val="000066"/>
              </a:solidFill>
              <a:sym typeface="Symbol" pitchFamily="18" charset="2"/>
            </a:endParaRPr>
          </a:p>
        </p:txBody>
      </p:sp>
      <p:sp>
        <p:nvSpPr>
          <p:cNvPr id="586778" name="Rectangle 103"/>
          <p:cNvSpPr>
            <a:spLocks noChangeArrowheads="1"/>
          </p:cNvSpPr>
          <p:nvPr/>
        </p:nvSpPr>
        <p:spPr bwMode="auto">
          <a:xfrm>
            <a:off x="7113588" y="5402263"/>
            <a:ext cx="1035050" cy="300037"/>
          </a:xfrm>
          <a:prstGeom prst="rect">
            <a:avLst/>
          </a:prstGeom>
          <a:noFill/>
          <a:ln w="9525">
            <a:noFill/>
            <a:miter lim="800000"/>
            <a:headEnd/>
            <a:tailEnd/>
          </a:ln>
        </p:spPr>
        <p:txBody>
          <a:bodyPr lIns="12700" tIns="12700" rIns="12700" bIns="12700">
            <a:spAutoFit/>
          </a:bodyPr>
          <a:lstStyle/>
          <a:p>
            <a:pPr algn="ctr">
              <a:lnSpc>
                <a:spcPct val="90000"/>
              </a:lnSpc>
            </a:pPr>
            <a:r>
              <a:rPr lang="en-US" altLang="ko-KR" sz="2000" b="1" i="1">
                <a:solidFill>
                  <a:srgbClr val="000066"/>
                </a:solidFill>
                <a:latin typeface="Times New Roman" pitchFamily="18" charset="0"/>
                <a:ea typeface="굴림" pitchFamily="34" charset="-127"/>
              </a:rPr>
              <a:t>R</a:t>
            </a:r>
            <a:r>
              <a:rPr lang="en-US" altLang="ko-KR" sz="2000" b="1" baseline="-25000">
                <a:solidFill>
                  <a:srgbClr val="000066"/>
                </a:solidFill>
                <a:latin typeface="Times New Roman" pitchFamily="18" charset="0"/>
                <a:ea typeface="굴림" pitchFamily="34" charset="-127"/>
              </a:rPr>
              <a:t>measured</a:t>
            </a:r>
            <a:r>
              <a:rPr lang="en-US" altLang="ko-KR" sz="2000" b="1">
                <a:solidFill>
                  <a:srgbClr val="000066"/>
                </a:solidFill>
                <a:ea typeface="굴림" pitchFamily="34" charset="-127"/>
              </a:rPr>
              <a:t> </a:t>
            </a:r>
            <a:endParaRPr lang="en-ZA" sz="2000" b="1">
              <a:solidFill>
                <a:srgbClr val="000066"/>
              </a:solidFill>
              <a:ea typeface="굴림" pitchFamily="34" charset="-127"/>
            </a:endParaRPr>
          </a:p>
        </p:txBody>
      </p:sp>
      <p:sp>
        <p:nvSpPr>
          <p:cNvPr id="465000" name="Rectangle 104"/>
          <p:cNvSpPr>
            <a:spLocks noChangeArrowheads="1"/>
          </p:cNvSpPr>
          <p:nvPr/>
        </p:nvSpPr>
        <p:spPr bwMode="auto">
          <a:xfrm>
            <a:off x="1042988" y="4841875"/>
            <a:ext cx="1114425" cy="460375"/>
          </a:xfrm>
          <a:prstGeom prst="rect">
            <a:avLst/>
          </a:prstGeom>
          <a:noFill/>
          <a:ln w="12700" algn="ctr">
            <a:noFill/>
            <a:miter lim="800000"/>
            <a:headEnd/>
            <a:tailEnd type="none" w="lg" len="lg"/>
          </a:ln>
        </p:spPr>
        <p:txBody>
          <a:bodyPr lIns="90000" tIns="46800" rIns="90000" bIns="46800">
            <a:spAutoFit/>
          </a:bodyPr>
          <a:lstStyle/>
          <a:p>
            <a:pPr>
              <a:lnSpc>
                <a:spcPct val="110000"/>
              </a:lnSpc>
            </a:pPr>
            <a:r>
              <a:rPr lang="en-US" sz="2200" b="1">
                <a:solidFill>
                  <a:srgbClr val="000066"/>
                </a:solidFill>
                <a:latin typeface="Times New Roman" pitchFamily="18" charset="0"/>
                <a:sym typeface="Symbol" pitchFamily="18" charset="2"/>
              </a:rPr>
              <a:t>V = </a:t>
            </a:r>
            <a:r>
              <a:rPr lang="en-US" sz="2200" b="1" i="1">
                <a:solidFill>
                  <a:srgbClr val="000066"/>
                </a:solidFill>
                <a:latin typeface="Times New Roman" pitchFamily="18" charset="0"/>
                <a:sym typeface="Symbol" pitchFamily="18" charset="2"/>
              </a:rPr>
              <a:t>IR</a:t>
            </a:r>
            <a:endParaRPr lang="en-US" sz="2200" b="1">
              <a:solidFill>
                <a:srgbClr val="000066"/>
              </a:solidFill>
              <a:latin typeface="Times New Roman" pitchFamily="18" charset="0"/>
              <a:sym typeface="Symbol" pitchFamily="18" charset="2"/>
            </a:endParaRPr>
          </a:p>
        </p:txBody>
      </p:sp>
      <p:sp>
        <p:nvSpPr>
          <p:cNvPr id="586780" name="Line 106"/>
          <p:cNvSpPr>
            <a:spLocks noChangeShapeType="1"/>
          </p:cNvSpPr>
          <p:nvPr/>
        </p:nvSpPr>
        <p:spPr bwMode="auto">
          <a:xfrm>
            <a:off x="5356225" y="5451475"/>
            <a:ext cx="515938" cy="0"/>
          </a:xfrm>
          <a:prstGeom prst="line">
            <a:avLst/>
          </a:prstGeom>
          <a:noFill/>
          <a:ln w="38100">
            <a:solidFill>
              <a:srgbClr val="800080"/>
            </a:solidFill>
            <a:round/>
            <a:headEnd/>
            <a:tailEnd type="triangle" w="lg" len="lg"/>
          </a:ln>
        </p:spPr>
        <p:txBody>
          <a:bodyPr/>
          <a:lstStyle/>
          <a:p>
            <a:endParaRPr lang="en-US"/>
          </a:p>
        </p:txBody>
      </p:sp>
      <p:sp>
        <p:nvSpPr>
          <p:cNvPr id="586781" name="Line 107"/>
          <p:cNvSpPr>
            <a:spLocks noChangeShapeType="1"/>
          </p:cNvSpPr>
          <p:nvPr/>
        </p:nvSpPr>
        <p:spPr bwMode="auto">
          <a:xfrm rot="-5400000">
            <a:off x="5665788" y="5116513"/>
            <a:ext cx="304800" cy="0"/>
          </a:xfrm>
          <a:prstGeom prst="line">
            <a:avLst/>
          </a:prstGeom>
          <a:noFill/>
          <a:ln w="15875">
            <a:solidFill>
              <a:srgbClr val="800080"/>
            </a:solidFill>
            <a:round/>
            <a:headEnd/>
            <a:tailEnd type="triangle" w="med" len="med"/>
          </a:ln>
        </p:spPr>
        <p:txBody>
          <a:bodyPr/>
          <a:lstStyle/>
          <a:p>
            <a:endParaRPr lang="en-US"/>
          </a:p>
        </p:txBody>
      </p:sp>
      <p:grpSp>
        <p:nvGrpSpPr>
          <p:cNvPr id="586782" name="Group 109"/>
          <p:cNvGrpSpPr>
            <a:grpSpLocks/>
          </p:cNvGrpSpPr>
          <p:nvPr/>
        </p:nvGrpSpPr>
        <p:grpSpPr bwMode="auto">
          <a:xfrm>
            <a:off x="7613650" y="4165600"/>
            <a:ext cx="392113" cy="427038"/>
            <a:chOff x="4605" y="2690"/>
            <a:chExt cx="247" cy="269"/>
          </a:xfrm>
        </p:grpSpPr>
        <p:sp>
          <p:nvSpPr>
            <p:cNvPr id="586784" name="Oval 110"/>
            <p:cNvSpPr>
              <a:spLocks noChangeArrowheads="1"/>
            </p:cNvSpPr>
            <p:nvPr/>
          </p:nvSpPr>
          <p:spPr bwMode="auto">
            <a:xfrm>
              <a:off x="4605" y="2710"/>
              <a:ext cx="247" cy="246"/>
            </a:xfrm>
            <a:prstGeom prst="ellipse">
              <a:avLst/>
            </a:prstGeom>
            <a:solidFill>
              <a:srgbClr val="FFFFFF"/>
            </a:solidFill>
            <a:ln w="15875">
              <a:solidFill>
                <a:schemeClr val="tx1"/>
              </a:solidFill>
              <a:round/>
              <a:headEnd/>
              <a:tailEnd/>
            </a:ln>
          </p:spPr>
          <p:txBody>
            <a:bodyPr/>
            <a:lstStyle/>
            <a:p>
              <a:pPr>
                <a:lnSpc>
                  <a:spcPct val="110000"/>
                </a:lnSpc>
              </a:pPr>
              <a:endParaRPr lang="en-GB"/>
            </a:p>
          </p:txBody>
        </p:sp>
        <p:sp>
          <p:nvSpPr>
            <p:cNvPr id="586785" name="Rectangle 111"/>
            <p:cNvSpPr>
              <a:spLocks noChangeArrowheads="1"/>
            </p:cNvSpPr>
            <p:nvPr/>
          </p:nvSpPr>
          <p:spPr bwMode="auto">
            <a:xfrm>
              <a:off x="4605" y="2690"/>
              <a:ext cx="237" cy="269"/>
            </a:xfrm>
            <a:prstGeom prst="rect">
              <a:avLst/>
            </a:prstGeom>
            <a:noFill/>
            <a:ln w="15875">
              <a:noFill/>
              <a:miter lim="800000"/>
              <a:headEnd/>
              <a:tailEnd/>
            </a:ln>
          </p:spPr>
          <p:txBody>
            <a:bodyPr lIns="12700" tIns="12700" rIns="12700" bIns="12700"/>
            <a:lstStyle/>
            <a:p>
              <a:pPr algn="ctr">
                <a:lnSpc>
                  <a:spcPct val="110000"/>
                </a:lnSpc>
              </a:pPr>
              <a:r>
                <a:rPr lang="en-GB" sz="2200" b="1">
                  <a:solidFill>
                    <a:srgbClr val="000066"/>
                  </a:solidFill>
                  <a:latin typeface="Times New Roman" pitchFamily="18" charset="0"/>
                </a:rPr>
                <a:t>G</a:t>
              </a:r>
              <a:endParaRPr lang="en-ZA" sz="2200">
                <a:solidFill>
                  <a:srgbClr val="000066"/>
                </a:solidFill>
              </a:endParaRPr>
            </a:p>
          </p:txBody>
        </p:sp>
      </p:grpSp>
      <p:sp>
        <p:nvSpPr>
          <p:cNvPr id="586783" name="Rectangle 81"/>
          <p:cNvSpPr>
            <a:spLocks noChangeArrowheads="1"/>
          </p:cNvSpPr>
          <p:nvPr/>
        </p:nvSpPr>
        <p:spPr bwMode="auto">
          <a:xfrm>
            <a:off x="6016625" y="4546600"/>
            <a:ext cx="1276350" cy="304800"/>
          </a:xfrm>
          <a:prstGeom prst="rect">
            <a:avLst/>
          </a:prstGeom>
          <a:noFill/>
          <a:ln w="9525">
            <a:noFill/>
            <a:miter lim="800000"/>
            <a:headEnd/>
            <a:tailEnd/>
          </a:ln>
        </p:spPr>
        <p:txBody>
          <a:bodyPr lIns="12700" tIns="12700" rIns="12700" bIns="12700"/>
          <a:lstStyle/>
          <a:p>
            <a:pPr algn="ctr">
              <a:lnSpc>
                <a:spcPct val="110000"/>
              </a:lnSpc>
            </a:pPr>
            <a:r>
              <a:rPr lang="en-US" altLang="ko-KR" sz="1800" b="1" i="1">
                <a:solidFill>
                  <a:srgbClr val="000066"/>
                </a:solidFill>
                <a:latin typeface="Times New Roman" pitchFamily="18" charset="0"/>
                <a:ea typeface="굴림" pitchFamily="34" charset="-127"/>
              </a:rPr>
              <a:t>I</a:t>
            </a:r>
            <a:r>
              <a:rPr lang="en-US" altLang="ko-KR" sz="1800" b="1">
                <a:solidFill>
                  <a:srgbClr val="000066"/>
                </a:solidFill>
                <a:latin typeface="Times New Roman" pitchFamily="18" charset="0"/>
                <a:ea typeface="굴림" pitchFamily="34" charset="-127"/>
              </a:rPr>
              <a:t> = 37.5 mA</a:t>
            </a:r>
            <a:endParaRPr lang="en-ZA" sz="1800">
              <a:solidFill>
                <a:srgbClr val="000066"/>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50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49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497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650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4941" grpId="0"/>
      <p:bldP spid="464970" grpId="0"/>
      <p:bldP spid="46500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57" name="Footer Placeholder 3"/>
          <p:cNvSpPr>
            <a:spLocks noGrp="1"/>
          </p:cNvSpPr>
          <p:nvPr>
            <p:ph type="ftr" sz="quarter" idx="10"/>
          </p:nvPr>
        </p:nvSpPr>
        <p:spPr>
          <a:noFill/>
        </p:spPr>
        <p:txBody>
          <a:bodyPr/>
          <a:lstStyle/>
          <a:p>
            <a:r>
              <a:rPr lang="en-ZA" smtClean="0">
                <a:cs typeface="Arial" charset="0"/>
              </a:rPr>
              <a:t>MAGNETIC FORCES</a:t>
            </a:r>
          </a:p>
        </p:txBody>
      </p:sp>
      <p:sp>
        <p:nvSpPr>
          <p:cNvPr id="286858" name="Date Placeholder 4"/>
          <p:cNvSpPr>
            <a:spLocks noGrp="1"/>
          </p:cNvSpPr>
          <p:nvPr>
            <p:ph type="dt" sz="quarter" idx="11"/>
          </p:nvPr>
        </p:nvSpPr>
        <p:spPr>
          <a:noFill/>
        </p:spPr>
        <p:txBody>
          <a:bodyPr/>
          <a:lstStyle/>
          <a:p>
            <a:r>
              <a:rPr lang="en-ZA" smtClean="0">
                <a:cs typeface="Arial" charset="0"/>
              </a:rPr>
              <a:t>PHY1013S</a:t>
            </a:r>
          </a:p>
        </p:txBody>
      </p:sp>
      <p:sp>
        <p:nvSpPr>
          <p:cNvPr id="286859" name="Slide Number Placeholder 5"/>
          <p:cNvSpPr>
            <a:spLocks noGrp="1"/>
          </p:cNvSpPr>
          <p:nvPr>
            <p:ph type="sldNum" sz="quarter" idx="12"/>
          </p:nvPr>
        </p:nvSpPr>
        <p:spPr>
          <a:noFill/>
        </p:spPr>
        <p:txBody>
          <a:bodyPr/>
          <a:lstStyle/>
          <a:p>
            <a:fld id="{1F8417DC-B709-4451-87D2-4B4DF8E2E418}" type="slidenum">
              <a:rPr lang="en-ZA" smtClean="0">
                <a:cs typeface="Arial" charset="0"/>
              </a:rPr>
              <a:pPr/>
              <a:t>3</a:t>
            </a:fld>
            <a:endParaRPr lang="en-ZA" smtClean="0">
              <a:cs typeface="Arial" charset="0"/>
            </a:endParaRPr>
          </a:p>
        </p:txBody>
      </p:sp>
      <p:sp>
        <p:nvSpPr>
          <p:cNvPr id="286847" name="Line 127"/>
          <p:cNvSpPr>
            <a:spLocks noChangeShapeType="1"/>
          </p:cNvSpPr>
          <p:nvPr/>
        </p:nvSpPr>
        <p:spPr bwMode="auto">
          <a:xfrm rot="5400000" flipH="1" flipV="1">
            <a:off x="6595269" y="4188619"/>
            <a:ext cx="700088" cy="0"/>
          </a:xfrm>
          <a:prstGeom prst="line">
            <a:avLst/>
          </a:prstGeom>
          <a:noFill/>
          <a:ln w="44450">
            <a:solidFill>
              <a:srgbClr val="FF0000"/>
            </a:solidFill>
            <a:round/>
            <a:headEnd/>
            <a:tailEnd type="stealth" w="lg" len="lg"/>
          </a:ln>
        </p:spPr>
        <p:txBody>
          <a:bodyPr lIns="90000" tIns="46800" rIns="90000" bIns="46800"/>
          <a:lstStyle/>
          <a:p>
            <a:endParaRPr lang="en-US"/>
          </a:p>
        </p:txBody>
      </p:sp>
      <p:sp>
        <p:nvSpPr>
          <p:cNvPr id="286861" name="Rectangle 2"/>
          <p:cNvSpPr>
            <a:spLocks noGrp="1" noChangeArrowheads="1"/>
          </p:cNvSpPr>
          <p:nvPr>
            <p:ph type="title"/>
          </p:nvPr>
        </p:nvSpPr>
        <p:spPr/>
        <p:txBody>
          <a:bodyPr/>
          <a:lstStyle/>
          <a:p>
            <a:pPr eaLnBrk="1" hangingPunct="1"/>
            <a:r>
              <a:rPr lang="en-ZA" sz="2800" smtClean="0"/>
              <a:t>MAGNETIC FORCES ON MOVING CHARGES</a:t>
            </a:r>
          </a:p>
        </p:txBody>
      </p:sp>
      <p:sp>
        <p:nvSpPr>
          <p:cNvPr id="286862" name="Rectangle 3"/>
          <p:cNvSpPr>
            <a:spLocks noGrp="1" noChangeArrowheads="1"/>
          </p:cNvSpPr>
          <p:nvPr>
            <p:ph type="body" idx="1"/>
          </p:nvPr>
        </p:nvSpPr>
        <p:spPr>
          <a:xfrm>
            <a:off x="179388" y="1343025"/>
            <a:ext cx="4865687" cy="1296988"/>
          </a:xfrm>
        </p:spPr>
        <p:txBody>
          <a:bodyPr/>
          <a:lstStyle/>
          <a:p>
            <a:pPr lvl="1" indent="0" eaLnBrk="1" hangingPunct="1"/>
            <a:r>
              <a:rPr lang="en-ZA" smtClean="0"/>
              <a:t>A positive charge moves at right angles (out of the screen) to a magnetic field…</a:t>
            </a:r>
          </a:p>
        </p:txBody>
      </p:sp>
      <p:sp>
        <p:nvSpPr>
          <p:cNvPr id="286724" name="Rectangle 4"/>
          <p:cNvSpPr>
            <a:spLocks noChangeArrowheads="1"/>
          </p:cNvSpPr>
          <p:nvPr/>
        </p:nvSpPr>
        <p:spPr bwMode="auto">
          <a:xfrm>
            <a:off x="179388" y="2668588"/>
            <a:ext cx="5170487" cy="1296987"/>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Since it is moving, the positive charge creates its </a:t>
            </a:r>
            <a:r>
              <a:rPr lang="en-ZA" i="1">
                <a:solidFill>
                  <a:srgbClr val="000066"/>
                </a:solidFill>
              </a:rPr>
              <a:t>own</a:t>
            </a:r>
            <a:r>
              <a:rPr lang="en-ZA">
                <a:solidFill>
                  <a:srgbClr val="000066"/>
                </a:solidFill>
              </a:rPr>
              <a:t> magnetic field (dotted lines)…</a:t>
            </a:r>
          </a:p>
        </p:txBody>
      </p:sp>
      <p:sp>
        <p:nvSpPr>
          <p:cNvPr id="286725" name="Rectangle 5"/>
          <p:cNvSpPr>
            <a:spLocks noChangeArrowheads="1"/>
          </p:cNvSpPr>
          <p:nvPr/>
        </p:nvSpPr>
        <p:spPr bwMode="auto">
          <a:xfrm>
            <a:off x="179388" y="3995738"/>
            <a:ext cx="5170487" cy="895350"/>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The two magnetic fields interact, or superimpose…</a:t>
            </a:r>
          </a:p>
        </p:txBody>
      </p:sp>
      <p:sp>
        <p:nvSpPr>
          <p:cNvPr id="286726" name="Rectangle 6"/>
          <p:cNvSpPr>
            <a:spLocks noChangeArrowheads="1"/>
          </p:cNvSpPr>
          <p:nvPr/>
        </p:nvSpPr>
        <p:spPr bwMode="auto">
          <a:xfrm>
            <a:off x="179388" y="4921250"/>
            <a:ext cx="5100637" cy="895350"/>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 giving rise to a magnetic force,  </a:t>
            </a:r>
            <a:r>
              <a:rPr lang="en-ZA" b="1" i="1">
                <a:solidFill>
                  <a:srgbClr val="000066"/>
                </a:solidFill>
                <a:latin typeface="Times New Roman" pitchFamily="18" charset="0"/>
              </a:rPr>
              <a:t>       </a:t>
            </a:r>
            <a:r>
              <a:rPr lang="en-ZA">
                <a:solidFill>
                  <a:srgbClr val="000066"/>
                </a:solidFill>
              </a:rPr>
              <a:t>, on the moving</a:t>
            </a:r>
          </a:p>
        </p:txBody>
      </p:sp>
      <p:sp>
        <p:nvSpPr>
          <p:cNvPr id="286866" name="Line 7"/>
          <p:cNvSpPr>
            <a:spLocks noChangeShapeType="1"/>
          </p:cNvSpPr>
          <p:nvPr/>
        </p:nvSpPr>
        <p:spPr bwMode="auto">
          <a:xfrm>
            <a:off x="8270875" y="2919413"/>
            <a:ext cx="457200" cy="0"/>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graphicFrame>
        <p:nvGraphicFramePr>
          <p:cNvPr id="286728" name="Object 8"/>
          <p:cNvGraphicFramePr>
            <a:graphicFrameLocks noChangeAspect="1"/>
          </p:cNvGraphicFramePr>
          <p:nvPr/>
        </p:nvGraphicFramePr>
        <p:xfrm>
          <a:off x="8742363" y="2747963"/>
          <a:ext cx="228600" cy="292100"/>
        </p:xfrm>
        <a:graphic>
          <a:graphicData uri="http://schemas.openxmlformats.org/presentationml/2006/ole">
            <mc:AlternateContent xmlns:mc="http://schemas.openxmlformats.org/markup-compatibility/2006">
              <mc:Choice xmlns:v="urn:schemas-microsoft-com:vml" Requires="v">
                <p:oleObj spid="_x0000_s286969" name="Equation" r:id="rId4" imgW="228600" imgH="291960" progId="Equation.DSMT4">
                  <p:embed/>
                </p:oleObj>
              </mc:Choice>
              <mc:Fallback>
                <p:oleObj name="Equation" r:id="rId4" imgW="228600" imgH="291960" progId="Equation.DSMT4">
                  <p:embed/>
                  <p:pic>
                    <p:nvPicPr>
                      <p:cNvPr id="0"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42363" y="2747963"/>
                        <a:ext cx="2286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86867" name="Group 9"/>
          <p:cNvGrpSpPr>
            <a:grpSpLocks/>
          </p:cNvGrpSpPr>
          <p:nvPr/>
        </p:nvGrpSpPr>
        <p:grpSpPr bwMode="auto">
          <a:xfrm>
            <a:off x="5532438" y="1608138"/>
            <a:ext cx="3127375" cy="1482725"/>
            <a:chOff x="2937" y="886"/>
            <a:chExt cx="2422" cy="934"/>
          </a:xfrm>
        </p:grpSpPr>
        <p:grpSp>
          <p:nvGrpSpPr>
            <p:cNvPr id="286910" name="Group 10"/>
            <p:cNvGrpSpPr>
              <a:grpSpLocks/>
            </p:cNvGrpSpPr>
            <p:nvPr/>
          </p:nvGrpSpPr>
          <p:grpSpPr bwMode="auto">
            <a:xfrm>
              <a:off x="2937" y="886"/>
              <a:ext cx="2422" cy="2"/>
              <a:chOff x="1219" y="945"/>
              <a:chExt cx="3154" cy="2"/>
            </a:xfrm>
          </p:grpSpPr>
          <p:sp>
            <p:nvSpPr>
              <p:cNvPr id="286923" name="Line 11"/>
              <p:cNvSpPr>
                <a:spLocks noChangeShapeType="1"/>
              </p:cNvSpPr>
              <p:nvPr/>
            </p:nvSpPr>
            <p:spPr bwMode="auto">
              <a:xfrm rot="-5400000">
                <a:off x="4076" y="916"/>
                <a:ext cx="0"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286924" name="Line 12"/>
              <p:cNvSpPr>
                <a:spLocks noChangeShapeType="1"/>
              </p:cNvSpPr>
              <p:nvPr/>
            </p:nvSpPr>
            <p:spPr bwMode="auto">
              <a:xfrm>
                <a:off x="1219" y="947"/>
                <a:ext cx="3154"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grpSp>
        <p:grpSp>
          <p:nvGrpSpPr>
            <p:cNvPr id="286911" name="Group 13"/>
            <p:cNvGrpSpPr>
              <a:grpSpLocks/>
            </p:cNvGrpSpPr>
            <p:nvPr/>
          </p:nvGrpSpPr>
          <p:grpSpPr bwMode="auto">
            <a:xfrm>
              <a:off x="2937" y="1119"/>
              <a:ext cx="2422" cy="1"/>
              <a:chOff x="1219" y="945"/>
              <a:chExt cx="3154" cy="2"/>
            </a:xfrm>
          </p:grpSpPr>
          <p:sp>
            <p:nvSpPr>
              <p:cNvPr id="286921" name="Line 14"/>
              <p:cNvSpPr>
                <a:spLocks noChangeShapeType="1"/>
              </p:cNvSpPr>
              <p:nvPr/>
            </p:nvSpPr>
            <p:spPr bwMode="auto">
              <a:xfrm rot="-5400000">
                <a:off x="4076" y="916"/>
                <a:ext cx="0"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286922" name="Line 15"/>
              <p:cNvSpPr>
                <a:spLocks noChangeShapeType="1"/>
              </p:cNvSpPr>
              <p:nvPr/>
            </p:nvSpPr>
            <p:spPr bwMode="auto">
              <a:xfrm>
                <a:off x="1219" y="947"/>
                <a:ext cx="3154"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grpSp>
        <p:grpSp>
          <p:nvGrpSpPr>
            <p:cNvPr id="286912" name="Group 16"/>
            <p:cNvGrpSpPr>
              <a:grpSpLocks/>
            </p:cNvGrpSpPr>
            <p:nvPr/>
          </p:nvGrpSpPr>
          <p:grpSpPr bwMode="auto">
            <a:xfrm>
              <a:off x="2937" y="1352"/>
              <a:ext cx="2422" cy="2"/>
              <a:chOff x="1219" y="945"/>
              <a:chExt cx="3154" cy="2"/>
            </a:xfrm>
          </p:grpSpPr>
          <p:sp>
            <p:nvSpPr>
              <p:cNvPr id="286919" name="Line 17"/>
              <p:cNvSpPr>
                <a:spLocks noChangeShapeType="1"/>
              </p:cNvSpPr>
              <p:nvPr/>
            </p:nvSpPr>
            <p:spPr bwMode="auto">
              <a:xfrm rot="-5400000">
                <a:off x="4076" y="916"/>
                <a:ext cx="0"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286920" name="Line 18"/>
              <p:cNvSpPr>
                <a:spLocks noChangeShapeType="1"/>
              </p:cNvSpPr>
              <p:nvPr/>
            </p:nvSpPr>
            <p:spPr bwMode="auto">
              <a:xfrm>
                <a:off x="1219" y="947"/>
                <a:ext cx="3154"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grpSp>
        <p:grpSp>
          <p:nvGrpSpPr>
            <p:cNvPr id="286913" name="Group 19"/>
            <p:cNvGrpSpPr>
              <a:grpSpLocks/>
            </p:cNvGrpSpPr>
            <p:nvPr/>
          </p:nvGrpSpPr>
          <p:grpSpPr bwMode="auto">
            <a:xfrm>
              <a:off x="2937" y="1585"/>
              <a:ext cx="2422" cy="2"/>
              <a:chOff x="1219" y="945"/>
              <a:chExt cx="3154" cy="2"/>
            </a:xfrm>
          </p:grpSpPr>
          <p:sp>
            <p:nvSpPr>
              <p:cNvPr id="286917" name="Line 20"/>
              <p:cNvSpPr>
                <a:spLocks noChangeShapeType="1"/>
              </p:cNvSpPr>
              <p:nvPr/>
            </p:nvSpPr>
            <p:spPr bwMode="auto">
              <a:xfrm rot="-5400000">
                <a:off x="4076" y="916"/>
                <a:ext cx="0"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286918" name="Line 21"/>
              <p:cNvSpPr>
                <a:spLocks noChangeShapeType="1"/>
              </p:cNvSpPr>
              <p:nvPr/>
            </p:nvSpPr>
            <p:spPr bwMode="auto">
              <a:xfrm>
                <a:off x="1219" y="947"/>
                <a:ext cx="3154"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grpSp>
        <p:grpSp>
          <p:nvGrpSpPr>
            <p:cNvPr id="286914" name="Group 22"/>
            <p:cNvGrpSpPr>
              <a:grpSpLocks/>
            </p:cNvGrpSpPr>
            <p:nvPr/>
          </p:nvGrpSpPr>
          <p:grpSpPr bwMode="auto">
            <a:xfrm>
              <a:off x="2937" y="1818"/>
              <a:ext cx="2422" cy="2"/>
              <a:chOff x="1219" y="945"/>
              <a:chExt cx="3154" cy="2"/>
            </a:xfrm>
          </p:grpSpPr>
          <p:sp>
            <p:nvSpPr>
              <p:cNvPr id="286915" name="Line 23"/>
              <p:cNvSpPr>
                <a:spLocks noChangeShapeType="1"/>
              </p:cNvSpPr>
              <p:nvPr/>
            </p:nvSpPr>
            <p:spPr bwMode="auto">
              <a:xfrm rot="-5400000">
                <a:off x="4076" y="916"/>
                <a:ext cx="0"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286916" name="Line 24"/>
              <p:cNvSpPr>
                <a:spLocks noChangeShapeType="1"/>
              </p:cNvSpPr>
              <p:nvPr/>
            </p:nvSpPr>
            <p:spPr bwMode="auto">
              <a:xfrm>
                <a:off x="1219" y="947"/>
                <a:ext cx="3154"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grpSp>
      </p:grpSp>
      <p:grpSp>
        <p:nvGrpSpPr>
          <p:cNvPr id="286868" name="Group 25"/>
          <p:cNvGrpSpPr>
            <a:grpSpLocks/>
          </p:cNvGrpSpPr>
          <p:nvPr/>
        </p:nvGrpSpPr>
        <p:grpSpPr bwMode="auto">
          <a:xfrm>
            <a:off x="6732588" y="2068513"/>
            <a:ext cx="384175" cy="438150"/>
            <a:chOff x="584" y="2882"/>
            <a:chExt cx="175" cy="199"/>
          </a:xfrm>
        </p:grpSpPr>
        <p:sp>
          <p:nvSpPr>
            <p:cNvPr id="286908" name="Oval 26"/>
            <p:cNvSpPr>
              <a:spLocks noChangeAspect="1" noChangeArrowheads="1"/>
            </p:cNvSpPr>
            <p:nvPr/>
          </p:nvSpPr>
          <p:spPr bwMode="auto">
            <a:xfrm>
              <a:off x="607" y="2929"/>
              <a:ext cx="152" cy="152"/>
            </a:xfrm>
            <a:prstGeom prst="ellipse">
              <a:avLst/>
            </a:prstGeom>
            <a:gradFill rotWithShape="1">
              <a:gsLst>
                <a:gs pos="0">
                  <a:srgbClr val="FFFFFF"/>
                </a:gs>
                <a:gs pos="100000">
                  <a:srgbClr val="FF0000"/>
                </a:gs>
              </a:gsLst>
              <a:path path="shape">
                <a:fillToRect l="50000" t="50000" r="50000" b="50000"/>
              </a:path>
            </a:gradFill>
            <a:ln w="9525">
              <a:solidFill>
                <a:srgbClr val="000000"/>
              </a:solidFill>
              <a:round/>
              <a:headEnd/>
              <a:tailEnd/>
            </a:ln>
          </p:spPr>
          <p:txBody>
            <a:bodyPr/>
            <a:lstStyle/>
            <a:p>
              <a:pPr>
                <a:lnSpc>
                  <a:spcPct val="110000"/>
                </a:lnSpc>
              </a:pPr>
              <a:endParaRPr lang="en-GB"/>
            </a:p>
          </p:txBody>
        </p:sp>
        <p:sp>
          <p:nvSpPr>
            <p:cNvPr id="286909" name="Rectangle 27"/>
            <p:cNvSpPr>
              <a:spLocks noChangeArrowheads="1"/>
            </p:cNvSpPr>
            <p:nvPr/>
          </p:nvSpPr>
          <p:spPr bwMode="auto">
            <a:xfrm>
              <a:off x="584" y="2882"/>
              <a:ext cx="170" cy="164"/>
            </a:xfrm>
            <a:prstGeom prst="rect">
              <a:avLst/>
            </a:prstGeom>
            <a:noFill/>
            <a:ln w="19050" algn="ctr">
              <a:noFill/>
              <a:miter lim="800000"/>
              <a:headEnd/>
              <a:tailEnd type="none" w="lg" len="lg"/>
            </a:ln>
          </p:spPr>
          <p:txBody>
            <a:bodyPr lIns="90000" tIns="46800" rIns="90000" bIns="46800">
              <a:spAutoFit/>
            </a:bodyPr>
            <a:lstStyle/>
            <a:p>
              <a:pPr marL="2419350" indent="-2419350">
                <a:lnSpc>
                  <a:spcPct val="110000"/>
                </a:lnSpc>
              </a:pPr>
              <a:r>
                <a:rPr lang="en-ZA" sz="1600" b="1">
                  <a:solidFill>
                    <a:srgbClr val="000066"/>
                  </a:solidFill>
                </a:rPr>
                <a:t>+</a:t>
              </a:r>
            </a:p>
          </p:txBody>
        </p:sp>
      </p:grpSp>
      <p:grpSp>
        <p:nvGrpSpPr>
          <p:cNvPr id="286869" name="Group 28"/>
          <p:cNvGrpSpPr>
            <a:grpSpLocks/>
          </p:cNvGrpSpPr>
          <p:nvPr/>
        </p:nvGrpSpPr>
        <p:grpSpPr bwMode="auto">
          <a:xfrm>
            <a:off x="6858000" y="2254250"/>
            <a:ext cx="177800" cy="177800"/>
            <a:chOff x="5376" y="3734"/>
            <a:chExt cx="112" cy="112"/>
          </a:xfrm>
        </p:grpSpPr>
        <p:sp>
          <p:nvSpPr>
            <p:cNvPr id="286906" name="Oval 29"/>
            <p:cNvSpPr>
              <a:spLocks noChangeArrowheads="1"/>
            </p:cNvSpPr>
            <p:nvPr/>
          </p:nvSpPr>
          <p:spPr bwMode="auto">
            <a:xfrm flipV="1">
              <a:off x="5404" y="3762"/>
              <a:ext cx="56" cy="56"/>
            </a:xfrm>
            <a:prstGeom prst="ellipse">
              <a:avLst/>
            </a:prstGeom>
            <a:solidFill>
              <a:srgbClr val="00CC00"/>
            </a:solidFill>
            <a:ln w="15875" algn="ctr">
              <a:noFill/>
              <a:round/>
              <a:headEnd/>
              <a:tailEnd type="none" w="lg" len="lg"/>
            </a:ln>
          </p:spPr>
          <p:txBody>
            <a:bodyPr lIns="90000" tIns="46800" rIns="90000" bIns="46800" anchor="ctr">
              <a:spAutoFit/>
            </a:bodyPr>
            <a:lstStyle/>
            <a:p>
              <a:pPr>
                <a:lnSpc>
                  <a:spcPct val="110000"/>
                </a:lnSpc>
              </a:pPr>
              <a:endParaRPr lang="en-GB"/>
            </a:p>
          </p:txBody>
        </p:sp>
        <p:sp>
          <p:nvSpPr>
            <p:cNvPr id="286907" name="Oval 30"/>
            <p:cNvSpPr>
              <a:spLocks noChangeArrowheads="1"/>
            </p:cNvSpPr>
            <p:nvPr/>
          </p:nvSpPr>
          <p:spPr bwMode="auto">
            <a:xfrm>
              <a:off x="5376" y="3734"/>
              <a:ext cx="112" cy="112"/>
            </a:xfrm>
            <a:prstGeom prst="ellipse">
              <a:avLst/>
            </a:prstGeom>
            <a:noFill/>
            <a:ln w="9525" algn="ctr">
              <a:solidFill>
                <a:schemeClr val="tx1"/>
              </a:solidFill>
              <a:round/>
              <a:headEnd/>
              <a:tailEnd type="none" w="lg" len="lg"/>
            </a:ln>
          </p:spPr>
          <p:txBody>
            <a:bodyPr wrap="none" lIns="90000" tIns="46800" rIns="90000" bIns="46800" anchor="ctr"/>
            <a:lstStyle/>
            <a:p>
              <a:pPr>
                <a:lnSpc>
                  <a:spcPct val="110000"/>
                </a:lnSpc>
              </a:pPr>
              <a:endParaRPr lang="en-GB"/>
            </a:p>
          </p:txBody>
        </p:sp>
      </p:grpSp>
      <p:grpSp>
        <p:nvGrpSpPr>
          <p:cNvPr id="286758" name="Group 38"/>
          <p:cNvGrpSpPr>
            <a:grpSpLocks/>
          </p:cNvGrpSpPr>
          <p:nvPr/>
        </p:nvGrpSpPr>
        <p:grpSpPr bwMode="auto">
          <a:xfrm>
            <a:off x="6657975" y="2051050"/>
            <a:ext cx="581025" cy="581025"/>
            <a:chOff x="4194" y="1227"/>
            <a:chExt cx="366" cy="366"/>
          </a:xfrm>
        </p:grpSpPr>
        <p:sp>
          <p:nvSpPr>
            <p:cNvPr id="286903" name="Oval 35"/>
            <p:cNvSpPr>
              <a:spLocks noChangeArrowheads="1"/>
            </p:cNvSpPr>
            <p:nvPr/>
          </p:nvSpPr>
          <p:spPr bwMode="auto">
            <a:xfrm>
              <a:off x="4194" y="1227"/>
              <a:ext cx="366" cy="366"/>
            </a:xfrm>
            <a:prstGeom prst="ellipse">
              <a:avLst/>
            </a:prstGeom>
            <a:noFill/>
            <a:ln w="15875" algn="ctr">
              <a:solidFill>
                <a:srgbClr val="2891FF"/>
              </a:solidFill>
              <a:prstDash val="dash"/>
              <a:round/>
              <a:headEnd/>
              <a:tailEnd type="none" w="lg" len="lg"/>
            </a:ln>
          </p:spPr>
          <p:txBody>
            <a:bodyPr lIns="90000" tIns="46800" rIns="90000" bIns="46800">
              <a:spAutoFit/>
            </a:bodyPr>
            <a:lstStyle/>
            <a:p>
              <a:pPr>
                <a:lnSpc>
                  <a:spcPct val="110000"/>
                </a:lnSpc>
              </a:pPr>
              <a:endParaRPr lang="en-GB"/>
            </a:p>
          </p:txBody>
        </p:sp>
        <p:sp>
          <p:nvSpPr>
            <p:cNvPr id="286904" name="Line 36"/>
            <p:cNvSpPr>
              <a:spLocks noChangeShapeType="1"/>
            </p:cNvSpPr>
            <p:nvPr/>
          </p:nvSpPr>
          <p:spPr bwMode="auto">
            <a:xfrm rot="-5400000">
              <a:off x="4379" y="1572"/>
              <a:ext cx="0" cy="37"/>
            </a:xfrm>
            <a:prstGeom prst="line">
              <a:avLst/>
            </a:prstGeom>
            <a:noFill/>
            <a:ln w="15875">
              <a:solidFill>
                <a:srgbClr val="2891FF"/>
              </a:solidFill>
              <a:prstDash val="dash"/>
              <a:round/>
              <a:headEnd/>
              <a:tailEnd type="stealth" w="lg" len="lg"/>
            </a:ln>
          </p:spPr>
          <p:txBody>
            <a:bodyPr lIns="90000" tIns="46800" rIns="90000" bIns="46800">
              <a:spAutoFit/>
            </a:bodyPr>
            <a:lstStyle/>
            <a:p>
              <a:endParaRPr lang="en-US"/>
            </a:p>
          </p:txBody>
        </p:sp>
        <p:sp>
          <p:nvSpPr>
            <p:cNvPr id="286905" name="Line 37"/>
            <p:cNvSpPr>
              <a:spLocks noChangeShapeType="1"/>
            </p:cNvSpPr>
            <p:nvPr/>
          </p:nvSpPr>
          <p:spPr bwMode="auto">
            <a:xfrm rot="5400000" flipH="1">
              <a:off x="4379" y="1208"/>
              <a:ext cx="0" cy="37"/>
            </a:xfrm>
            <a:prstGeom prst="line">
              <a:avLst/>
            </a:prstGeom>
            <a:noFill/>
            <a:ln w="15875">
              <a:solidFill>
                <a:srgbClr val="2891FF"/>
              </a:solidFill>
              <a:prstDash val="dash"/>
              <a:round/>
              <a:headEnd/>
              <a:tailEnd type="stealth" w="lg" len="lg"/>
            </a:ln>
          </p:spPr>
          <p:txBody>
            <a:bodyPr lIns="90000" tIns="46800" rIns="90000" bIns="46800">
              <a:spAutoFit/>
            </a:bodyPr>
            <a:lstStyle/>
            <a:p>
              <a:endParaRPr lang="en-US"/>
            </a:p>
          </p:txBody>
        </p:sp>
      </p:grpSp>
      <p:grpSp>
        <p:nvGrpSpPr>
          <p:cNvPr id="286759" name="Group 39"/>
          <p:cNvGrpSpPr>
            <a:grpSpLocks/>
          </p:cNvGrpSpPr>
          <p:nvPr/>
        </p:nvGrpSpPr>
        <p:grpSpPr bwMode="auto">
          <a:xfrm>
            <a:off x="6329363" y="1722438"/>
            <a:ext cx="1238250" cy="1238250"/>
            <a:chOff x="4194" y="1227"/>
            <a:chExt cx="366" cy="366"/>
          </a:xfrm>
        </p:grpSpPr>
        <p:sp>
          <p:nvSpPr>
            <p:cNvPr id="286900" name="Oval 40"/>
            <p:cNvSpPr>
              <a:spLocks noChangeArrowheads="1"/>
            </p:cNvSpPr>
            <p:nvPr/>
          </p:nvSpPr>
          <p:spPr bwMode="auto">
            <a:xfrm>
              <a:off x="4194" y="1227"/>
              <a:ext cx="366" cy="366"/>
            </a:xfrm>
            <a:prstGeom prst="ellipse">
              <a:avLst/>
            </a:prstGeom>
            <a:noFill/>
            <a:ln w="15875" algn="ctr">
              <a:solidFill>
                <a:srgbClr val="2891FF"/>
              </a:solidFill>
              <a:prstDash val="dash"/>
              <a:round/>
              <a:headEnd/>
              <a:tailEnd type="none" w="lg" len="lg"/>
            </a:ln>
          </p:spPr>
          <p:txBody>
            <a:bodyPr lIns="90000" tIns="46800" rIns="90000" bIns="46800">
              <a:spAutoFit/>
            </a:bodyPr>
            <a:lstStyle/>
            <a:p>
              <a:pPr>
                <a:lnSpc>
                  <a:spcPct val="110000"/>
                </a:lnSpc>
              </a:pPr>
              <a:endParaRPr lang="en-GB"/>
            </a:p>
          </p:txBody>
        </p:sp>
        <p:sp>
          <p:nvSpPr>
            <p:cNvPr id="286901" name="Line 41"/>
            <p:cNvSpPr>
              <a:spLocks noChangeShapeType="1"/>
            </p:cNvSpPr>
            <p:nvPr/>
          </p:nvSpPr>
          <p:spPr bwMode="auto">
            <a:xfrm rot="-5400000">
              <a:off x="4379" y="1572"/>
              <a:ext cx="0" cy="37"/>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286902" name="Line 42"/>
            <p:cNvSpPr>
              <a:spLocks noChangeShapeType="1"/>
            </p:cNvSpPr>
            <p:nvPr/>
          </p:nvSpPr>
          <p:spPr bwMode="auto">
            <a:xfrm rot="5400000" flipH="1">
              <a:off x="4379" y="1208"/>
              <a:ext cx="0" cy="37"/>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grpSp>
      <p:sp>
        <p:nvSpPr>
          <p:cNvPr id="286872" name="Line 44"/>
          <p:cNvSpPr>
            <a:spLocks noChangeShapeType="1"/>
          </p:cNvSpPr>
          <p:nvPr/>
        </p:nvSpPr>
        <p:spPr bwMode="auto">
          <a:xfrm rot="-5400000">
            <a:off x="6965157" y="1580356"/>
            <a:ext cx="0" cy="58737"/>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286873" name="Line 45"/>
          <p:cNvSpPr>
            <a:spLocks noChangeShapeType="1"/>
          </p:cNvSpPr>
          <p:nvPr/>
        </p:nvSpPr>
        <p:spPr bwMode="auto">
          <a:xfrm rot="-5400000">
            <a:off x="6968332" y="1948656"/>
            <a:ext cx="0" cy="58737"/>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286874" name="Line 46"/>
          <p:cNvSpPr>
            <a:spLocks noChangeShapeType="1"/>
          </p:cNvSpPr>
          <p:nvPr/>
        </p:nvSpPr>
        <p:spPr bwMode="auto">
          <a:xfrm rot="-5400000">
            <a:off x="6965157" y="2690019"/>
            <a:ext cx="0" cy="58737"/>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286875" name="Line 47"/>
          <p:cNvSpPr>
            <a:spLocks noChangeShapeType="1"/>
          </p:cNvSpPr>
          <p:nvPr/>
        </p:nvSpPr>
        <p:spPr bwMode="auto">
          <a:xfrm rot="-5400000">
            <a:off x="6968332" y="3058319"/>
            <a:ext cx="0" cy="58737"/>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grpSp>
        <p:nvGrpSpPr>
          <p:cNvPr id="286804" name="Group 84"/>
          <p:cNvGrpSpPr>
            <a:grpSpLocks/>
          </p:cNvGrpSpPr>
          <p:nvPr/>
        </p:nvGrpSpPr>
        <p:grpSpPr bwMode="auto">
          <a:xfrm>
            <a:off x="6732588" y="4391025"/>
            <a:ext cx="384175" cy="438150"/>
            <a:chOff x="584" y="2882"/>
            <a:chExt cx="175" cy="199"/>
          </a:xfrm>
        </p:grpSpPr>
        <p:sp>
          <p:nvSpPr>
            <p:cNvPr id="286898" name="Oval 85"/>
            <p:cNvSpPr>
              <a:spLocks noChangeAspect="1" noChangeArrowheads="1"/>
            </p:cNvSpPr>
            <p:nvPr/>
          </p:nvSpPr>
          <p:spPr bwMode="auto">
            <a:xfrm>
              <a:off x="607" y="2929"/>
              <a:ext cx="152" cy="152"/>
            </a:xfrm>
            <a:prstGeom prst="ellipse">
              <a:avLst/>
            </a:prstGeom>
            <a:gradFill rotWithShape="1">
              <a:gsLst>
                <a:gs pos="0">
                  <a:srgbClr val="FFFFFF"/>
                </a:gs>
                <a:gs pos="100000">
                  <a:srgbClr val="FF0000"/>
                </a:gs>
              </a:gsLst>
              <a:path path="shape">
                <a:fillToRect l="50000" t="50000" r="50000" b="50000"/>
              </a:path>
            </a:gradFill>
            <a:ln w="9525">
              <a:solidFill>
                <a:srgbClr val="000000"/>
              </a:solidFill>
              <a:round/>
              <a:headEnd/>
              <a:tailEnd/>
            </a:ln>
          </p:spPr>
          <p:txBody>
            <a:bodyPr/>
            <a:lstStyle/>
            <a:p>
              <a:pPr>
                <a:lnSpc>
                  <a:spcPct val="110000"/>
                </a:lnSpc>
              </a:pPr>
              <a:endParaRPr lang="en-GB"/>
            </a:p>
          </p:txBody>
        </p:sp>
        <p:sp>
          <p:nvSpPr>
            <p:cNvPr id="286899" name="Rectangle 86"/>
            <p:cNvSpPr>
              <a:spLocks noChangeArrowheads="1"/>
            </p:cNvSpPr>
            <p:nvPr/>
          </p:nvSpPr>
          <p:spPr bwMode="auto">
            <a:xfrm>
              <a:off x="584" y="2882"/>
              <a:ext cx="170" cy="164"/>
            </a:xfrm>
            <a:prstGeom prst="rect">
              <a:avLst/>
            </a:prstGeom>
            <a:noFill/>
            <a:ln w="19050" algn="ctr">
              <a:noFill/>
              <a:miter lim="800000"/>
              <a:headEnd/>
              <a:tailEnd type="none" w="lg" len="lg"/>
            </a:ln>
          </p:spPr>
          <p:txBody>
            <a:bodyPr lIns="90000" tIns="46800" rIns="90000" bIns="46800">
              <a:spAutoFit/>
            </a:bodyPr>
            <a:lstStyle/>
            <a:p>
              <a:pPr marL="2419350" indent="-2419350">
                <a:lnSpc>
                  <a:spcPct val="110000"/>
                </a:lnSpc>
              </a:pPr>
              <a:r>
                <a:rPr lang="en-ZA" sz="1600" b="1">
                  <a:solidFill>
                    <a:srgbClr val="000066"/>
                  </a:solidFill>
                </a:rPr>
                <a:t>+</a:t>
              </a:r>
            </a:p>
          </p:txBody>
        </p:sp>
      </p:grpSp>
      <p:grpSp>
        <p:nvGrpSpPr>
          <p:cNvPr id="286807" name="Group 87"/>
          <p:cNvGrpSpPr>
            <a:grpSpLocks/>
          </p:cNvGrpSpPr>
          <p:nvPr/>
        </p:nvGrpSpPr>
        <p:grpSpPr bwMode="auto">
          <a:xfrm>
            <a:off x="6858000" y="4576763"/>
            <a:ext cx="177800" cy="177800"/>
            <a:chOff x="5376" y="3734"/>
            <a:chExt cx="112" cy="112"/>
          </a:xfrm>
        </p:grpSpPr>
        <p:sp>
          <p:nvSpPr>
            <p:cNvPr id="286896" name="Oval 88"/>
            <p:cNvSpPr>
              <a:spLocks noChangeArrowheads="1"/>
            </p:cNvSpPr>
            <p:nvPr/>
          </p:nvSpPr>
          <p:spPr bwMode="auto">
            <a:xfrm flipV="1">
              <a:off x="5404" y="3762"/>
              <a:ext cx="56" cy="56"/>
            </a:xfrm>
            <a:prstGeom prst="ellipse">
              <a:avLst/>
            </a:prstGeom>
            <a:solidFill>
              <a:srgbClr val="00CC00"/>
            </a:solidFill>
            <a:ln w="15875" algn="ctr">
              <a:noFill/>
              <a:round/>
              <a:headEnd/>
              <a:tailEnd type="none" w="lg" len="lg"/>
            </a:ln>
          </p:spPr>
          <p:txBody>
            <a:bodyPr lIns="90000" tIns="46800" rIns="90000" bIns="46800" anchor="ctr">
              <a:spAutoFit/>
            </a:bodyPr>
            <a:lstStyle/>
            <a:p>
              <a:pPr>
                <a:lnSpc>
                  <a:spcPct val="110000"/>
                </a:lnSpc>
              </a:pPr>
              <a:endParaRPr lang="en-GB"/>
            </a:p>
          </p:txBody>
        </p:sp>
        <p:sp>
          <p:nvSpPr>
            <p:cNvPr id="286897" name="Oval 89"/>
            <p:cNvSpPr>
              <a:spLocks noChangeArrowheads="1"/>
            </p:cNvSpPr>
            <p:nvPr/>
          </p:nvSpPr>
          <p:spPr bwMode="auto">
            <a:xfrm>
              <a:off x="5376" y="3734"/>
              <a:ext cx="112" cy="112"/>
            </a:xfrm>
            <a:prstGeom prst="ellipse">
              <a:avLst/>
            </a:prstGeom>
            <a:noFill/>
            <a:ln w="9525" algn="ctr">
              <a:solidFill>
                <a:schemeClr val="tx1"/>
              </a:solidFill>
              <a:round/>
              <a:headEnd/>
              <a:tailEnd type="none" w="lg" len="lg"/>
            </a:ln>
          </p:spPr>
          <p:txBody>
            <a:bodyPr wrap="none" lIns="90000" tIns="46800" rIns="90000" bIns="46800" anchor="ctr"/>
            <a:lstStyle/>
            <a:p>
              <a:pPr>
                <a:lnSpc>
                  <a:spcPct val="110000"/>
                </a:lnSpc>
              </a:pPr>
              <a:endParaRPr lang="en-GB"/>
            </a:p>
          </p:txBody>
        </p:sp>
      </p:grpSp>
      <p:grpSp>
        <p:nvGrpSpPr>
          <p:cNvPr id="2" name="Group 137"/>
          <p:cNvGrpSpPr>
            <a:grpSpLocks/>
          </p:cNvGrpSpPr>
          <p:nvPr/>
        </p:nvGrpSpPr>
        <p:grpSpPr bwMode="auto">
          <a:xfrm>
            <a:off x="5532438" y="3695700"/>
            <a:ext cx="3438525" cy="1847850"/>
            <a:chOff x="3485" y="2328"/>
            <a:chExt cx="2166" cy="1164"/>
          </a:xfrm>
        </p:grpSpPr>
        <p:sp>
          <p:nvSpPr>
            <p:cNvPr id="286880" name="Line 82"/>
            <p:cNvSpPr>
              <a:spLocks noChangeShapeType="1"/>
            </p:cNvSpPr>
            <p:nvPr/>
          </p:nvSpPr>
          <p:spPr bwMode="auto">
            <a:xfrm rot="-5400000">
              <a:off x="5270" y="3389"/>
              <a:ext cx="0" cy="37"/>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286881" name="Line 66"/>
            <p:cNvSpPr>
              <a:spLocks noChangeShapeType="1"/>
            </p:cNvSpPr>
            <p:nvPr/>
          </p:nvSpPr>
          <p:spPr bwMode="auto">
            <a:xfrm>
              <a:off x="5210" y="3302"/>
              <a:ext cx="288" cy="0"/>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graphicFrame>
          <p:nvGraphicFramePr>
            <p:cNvPr id="286787" name="Object 67"/>
            <p:cNvGraphicFramePr>
              <a:graphicFrameLocks noChangeAspect="1"/>
            </p:cNvGraphicFramePr>
            <p:nvPr/>
          </p:nvGraphicFramePr>
          <p:xfrm>
            <a:off x="5507" y="3194"/>
            <a:ext cx="144" cy="184"/>
          </p:xfrm>
          <a:graphic>
            <a:graphicData uri="http://schemas.openxmlformats.org/presentationml/2006/ole">
              <mc:AlternateContent xmlns:mc="http://schemas.openxmlformats.org/markup-compatibility/2006">
                <mc:Choice xmlns:v="urn:schemas-microsoft-com:vml" Requires="v">
                  <p:oleObj spid="_x0000_s286970" name="Equation" r:id="rId6" imgW="228600" imgH="291960" progId="Equation.DSMT4">
                    <p:embed/>
                  </p:oleObj>
                </mc:Choice>
                <mc:Fallback>
                  <p:oleObj name="Equation" r:id="rId6" imgW="228600" imgH="291960" progId="Equation.DSMT4">
                    <p:embed/>
                    <p:pic>
                      <p:nvPicPr>
                        <p:cNvPr id="0" name="Picture 6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07" y="3194"/>
                          <a:ext cx="144" cy="1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6882" name="Freeform 71"/>
            <p:cNvSpPr>
              <a:spLocks/>
            </p:cNvSpPr>
            <p:nvPr/>
          </p:nvSpPr>
          <p:spPr bwMode="auto">
            <a:xfrm>
              <a:off x="3485" y="2328"/>
              <a:ext cx="1970" cy="150"/>
            </a:xfrm>
            <a:custGeom>
              <a:avLst/>
              <a:gdLst>
                <a:gd name="T0" fmla="*/ 0 w 1970"/>
                <a:gd name="T1" fmla="*/ 150 h 150"/>
                <a:gd name="T2" fmla="*/ 892 w 1970"/>
                <a:gd name="T3" fmla="*/ 3 h 150"/>
                <a:gd name="T4" fmla="*/ 1783 w 1970"/>
                <a:gd name="T5" fmla="*/ 147 h 150"/>
                <a:gd name="T6" fmla="*/ 1970 w 1970"/>
                <a:gd name="T7" fmla="*/ 150 h 150"/>
                <a:gd name="T8" fmla="*/ 0 60000 65536"/>
                <a:gd name="T9" fmla="*/ 0 60000 65536"/>
                <a:gd name="T10" fmla="*/ 0 60000 65536"/>
                <a:gd name="T11" fmla="*/ 0 60000 65536"/>
                <a:gd name="T12" fmla="*/ 0 w 1970"/>
                <a:gd name="T13" fmla="*/ 0 h 150"/>
                <a:gd name="T14" fmla="*/ 1970 w 1970"/>
                <a:gd name="T15" fmla="*/ 150 h 150"/>
              </a:gdLst>
              <a:ahLst/>
              <a:cxnLst>
                <a:cxn ang="T8">
                  <a:pos x="T0" y="T1"/>
                </a:cxn>
                <a:cxn ang="T9">
                  <a:pos x="T2" y="T3"/>
                </a:cxn>
                <a:cxn ang="T10">
                  <a:pos x="T4" y="T5"/>
                </a:cxn>
                <a:cxn ang="T11">
                  <a:pos x="T6" y="T7"/>
                </a:cxn>
              </a:cxnLst>
              <a:rect l="T12" t="T13" r="T14" b="T15"/>
              <a:pathLst>
                <a:path w="1970" h="150">
                  <a:moveTo>
                    <a:pt x="0" y="150"/>
                  </a:moveTo>
                  <a:cubicBezTo>
                    <a:pt x="175" y="150"/>
                    <a:pt x="564" y="3"/>
                    <a:pt x="892" y="3"/>
                  </a:cubicBezTo>
                  <a:cubicBezTo>
                    <a:pt x="1189" y="0"/>
                    <a:pt x="1609" y="147"/>
                    <a:pt x="1783" y="147"/>
                  </a:cubicBezTo>
                  <a:lnTo>
                    <a:pt x="1970" y="150"/>
                  </a:lnTo>
                </a:path>
              </a:pathLst>
            </a:custGeom>
            <a:noFill/>
            <a:ln w="15875">
              <a:solidFill>
                <a:srgbClr val="2891FF"/>
              </a:solidFill>
              <a:round/>
              <a:headEnd/>
              <a:tailEnd type="none" w="lg" len="lg"/>
            </a:ln>
          </p:spPr>
          <p:txBody>
            <a:bodyPr lIns="90000" tIns="46800" rIns="90000" bIns="46800">
              <a:spAutoFit/>
            </a:bodyPr>
            <a:lstStyle/>
            <a:p>
              <a:endParaRPr lang="en-US"/>
            </a:p>
          </p:txBody>
        </p:sp>
        <p:sp>
          <p:nvSpPr>
            <p:cNvPr id="286883" name="Freeform 74"/>
            <p:cNvSpPr>
              <a:spLocks/>
            </p:cNvSpPr>
            <p:nvPr/>
          </p:nvSpPr>
          <p:spPr bwMode="auto">
            <a:xfrm>
              <a:off x="3485" y="2709"/>
              <a:ext cx="1970" cy="372"/>
            </a:xfrm>
            <a:custGeom>
              <a:avLst/>
              <a:gdLst>
                <a:gd name="T0" fmla="*/ 0 w 1970"/>
                <a:gd name="T1" fmla="*/ 1 h 372"/>
                <a:gd name="T2" fmla="*/ 892 w 1970"/>
                <a:gd name="T3" fmla="*/ 372 h 372"/>
                <a:gd name="T4" fmla="*/ 1783 w 1970"/>
                <a:gd name="T5" fmla="*/ 0 h 372"/>
                <a:gd name="T6" fmla="*/ 1970 w 1970"/>
                <a:gd name="T7" fmla="*/ 1 h 372"/>
                <a:gd name="T8" fmla="*/ 0 60000 65536"/>
                <a:gd name="T9" fmla="*/ 0 60000 65536"/>
                <a:gd name="T10" fmla="*/ 0 60000 65536"/>
                <a:gd name="T11" fmla="*/ 0 60000 65536"/>
                <a:gd name="T12" fmla="*/ 0 w 1970"/>
                <a:gd name="T13" fmla="*/ 0 h 372"/>
                <a:gd name="T14" fmla="*/ 1970 w 1970"/>
                <a:gd name="T15" fmla="*/ 372 h 372"/>
              </a:gdLst>
              <a:ahLst/>
              <a:cxnLst>
                <a:cxn ang="T8">
                  <a:pos x="T0" y="T1"/>
                </a:cxn>
                <a:cxn ang="T9">
                  <a:pos x="T2" y="T3"/>
                </a:cxn>
                <a:cxn ang="T10">
                  <a:pos x="T4" y="T5"/>
                </a:cxn>
                <a:cxn ang="T11">
                  <a:pos x="T6" y="T7"/>
                </a:cxn>
              </a:cxnLst>
              <a:rect l="T12" t="T13" r="T14" b="T15"/>
              <a:pathLst>
                <a:path w="1970" h="372">
                  <a:moveTo>
                    <a:pt x="0" y="1"/>
                  </a:moveTo>
                  <a:cubicBezTo>
                    <a:pt x="637" y="0"/>
                    <a:pt x="605" y="372"/>
                    <a:pt x="892" y="372"/>
                  </a:cubicBezTo>
                  <a:cubicBezTo>
                    <a:pt x="1179" y="372"/>
                    <a:pt x="1144" y="0"/>
                    <a:pt x="1783" y="0"/>
                  </a:cubicBezTo>
                  <a:lnTo>
                    <a:pt x="1970" y="1"/>
                  </a:lnTo>
                </a:path>
              </a:pathLst>
            </a:custGeom>
            <a:noFill/>
            <a:ln w="15875">
              <a:solidFill>
                <a:srgbClr val="2891FF"/>
              </a:solidFill>
              <a:round/>
              <a:headEnd/>
              <a:tailEnd type="none" w="lg" len="lg"/>
            </a:ln>
          </p:spPr>
          <p:txBody>
            <a:bodyPr lIns="90000" tIns="46800" rIns="90000" bIns="46800">
              <a:spAutoFit/>
            </a:bodyPr>
            <a:lstStyle/>
            <a:p>
              <a:endParaRPr lang="en-US"/>
            </a:p>
          </p:txBody>
        </p:sp>
        <p:sp>
          <p:nvSpPr>
            <p:cNvPr id="286884" name="Freeform 80"/>
            <p:cNvSpPr>
              <a:spLocks/>
            </p:cNvSpPr>
            <p:nvPr/>
          </p:nvSpPr>
          <p:spPr bwMode="auto">
            <a:xfrm>
              <a:off x="3485" y="3177"/>
              <a:ext cx="1970" cy="120"/>
            </a:xfrm>
            <a:custGeom>
              <a:avLst/>
              <a:gdLst>
                <a:gd name="T0" fmla="*/ 0 w 1970"/>
                <a:gd name="T1" fmla="*/ 0 h 120"/>
                <a:gd name="T2" fmla="*/ 892 w 1970"/>
                <a:gd name="T3" fmla="*/ 120 h 120"/>
                <a:gd name="T4" fmla="*/ 1780 w 1970"/>
                <a:gd name="T5" fmla="*/ 0 h 120"/>
                <a:gd name="T6" fmla="*/ 1970 w 1970"/>
                <a:gd name="T7" fmla="*/ 0 h 120"/>
                <a:gd name="T8" fmla="*/ 0 60000 65536"/>
                <a:gd name="T9" fmla="*/ 0 60000 65536"/>
                <a:gd name="T10" fmla="*/ 0 60000 65536"/>
                <a:gd name="T11" fmla="*/ 0 60000 65536"/>
                <a:gd name="T12" fmla="*/ 0 w 1970"/>
                <a:gd name="T13" fmla="*/ 0 h 120"/>
                <a:gd name="T14" fmla="*/ 1970 w 1970"/>
                <a:gd name="T15" fmla="*/ 120 h 120"/>
              </a:gdLst>
              <a:ahLst/>
              <a:cxnLst>
                <a:cxn ang="T8">
                  <a:pos x="T0" y="T1"/>
                </a:cxn>
                <a:cxn ang="T9">
                  <a:pos x="T2" y="T3"/>
                </a:cxn>
                <a:cxn ang="T10">
                  <a:pos x="T4" y="T5"/>
                </a:cxn>
                <a:cxn ang="T11">
                  <a:pos x="T6" y="T7"/>
                </a:cxn>
              </a:cxnLst>
              <a:rect l="T12" t="T13" r="T14" b="T15"/>
              <a:pathLst>
                <a:path w="1970" h="120">
                  <a:moveTo>
                    <a:pt x="0" y="0"/>
                  </a:moveTo>
                  <a:cubicBezTo>
                    <a:pt x="175" y="0"/>
                    <a:pt x="564" y="120"/>
                    <a:pt x="892" y="120"/>
                  </a:cubicBezTo>
                  <a:cubicBezTo>
                    <a:pt x="1189" y="120"/>
                    <a:pt x="1609" y="3"/>
                    <a:pt x="1780" y="0"/>
                  </a:cubicBezTo>
                  <a:lnTo>
                    <a:pt x="1970" y="0"/>
                  </a:lnTo>
                </a:path>
              </a:pathLst>
            </a:custGeom>
            <a:noFill/>
            <a:ln w="15875">
              <a:solidFill>
                <a:srgbClr val="2891FF"/>
              </a:solidFill>
              <a:round/>
              <a:headEnd/>
              <a:tailEnd type="none" w="lg" len="lg"/>
            </a:ln>
          </p:spPr>
          <p:txBody>
            <a:bodyPr lIns="90000" tIns="46800" rIns="90000" bIns="46800">
              <a:spAutoFit/>
            </a:bodyPr>
            <a:lstStyle/>
            <a:p>
              <a:endParaRPr lang="en-US"/>
            </a:p>
          </p:txBody>
        </p:sp>
        <p:sp>
          <p:nvSpPr>
            <p:cNvPr id="286885" name="Freeform 83"/>
            <p:cNvSpPr>
              <a:spLocks/>
            </p:cNvSpPr>
            <p:nvPr/>
          </p:nvSpPr>
          <p:spPr bwMode="auto">
            <a:xfrm>
              <a:off x="3485" y="3408"/>
              <a:ext cx="1970" cy="84"/>
            </a:xfrm>
            <a:custGeom>
              <a:avLst/>
              <a:gdLst>
                <a:gd name="T0" fmla="*/ 0 w 1970"/>
                <a:gd name="T1" fmla="*/ 2 h 84"/>
                <a:gd name="T2" fmla="*/ 892 w 1970"/>
                <a:gd name="T3" fmla="*/ 84 h 84"/>
                <a:gd name="T4" fmla="*/ 1780 w 1970"/>
                <a:gd name="T5" fmla="*/ 0 h 84"/>
                <a:gd name="T6" fmla="*/ 1970 w 1970"/>
                <a:gd name="T7" fmla="*/ 2 h 84"/>
                <a:gd name="T8" fmla="*/ 0 60000 65536"/>
                <a:gd name="T9" fmla="*/ 0 60000 65536"/>
                <a:gd name="T10" fmla="*/ 0 60000 65536"/>
                <a:gd name="T11" fmla="*/ 0 60000 65536"/>
                <a:gd name="T12" fmla="*/ 0 w 1970"/>
                <a:gd name="T13" fmla="*/ 0 h 84"/>
                <a:gd name="T14" fmla="*/ 1970 w 1970"/>
                <a:gd name="T15" fmla="*/ 84 h 84"/>
              </a:gdLst>
              <a:ahLst/>
              <a:cxnLst>
                <a:cxn ang="T8">
                  <a:pos x="T0" y="T1"/>
                </a:cxn>
                <a:cxn ang="T9">
                  <a:pos x="T2" y="T3"/>
                </a:cxn>
                <a:cxn ang="T10">
                  <a:pos x="T4" y="T5"/>
                </a:cxn>
                <a:cxn ang="T11">
                  <a:pos x="T6" y="T7"/>
                </a:cxn>
              </a:cxnLst>
              <a:rect l="T12" t="T13" r="T14" b="T15"/>
              <a:pathLst>
                <a:path w="1970" h="84">
                  <a:moveTo>
                    <a:pt x="0" y="2"/>
                  </a:moveTo>
                  <a:cubicBezTo>
                    <a:pt x="148" y="2"/>
                    <a:pt x="595" y="84"/>
                    <a:pt x="892" y="84"/>
                  </a:cubicBezTo>
                  <a:cubicBezTo>
                    <a:pt x="1189" y="84"/>
                    <a:pt x="1600" y="14"/>
                    <a:pt x="1780" y="0"/>
                  </a:cubicBezTo>
                  <a:lnTo>
                    <a:pt x="1970" y="2"/>
                  </a:lnTo>
                </a:path>
              </a:pathLst>
            </a:custGeom>
            <a:noFill/>
            <a:ln w="15875">
              <a:solidFill>
                <a:srgbClr val="2891FF"/>
              </a:solidFill>
              <a:round/>
              <a:headEnd/>
              <a:tailEnd type="none" w="lg" len="lg"/>
            </a:ln>
          </p:spPr>
          <p:txBody>
            <a:bodyPr lIns="90000" tIns="46800" rIns="90000" bIns="46800">
              <a:spAutoFit/>
            </a:bodyPr>
            <a:lstStyle/>
            <a:p>
              <a:endParaRPr lang="en-US"/>
            </a:p>
          </p:txBody>
        </p:sp>
        <p:sp>
          <p:nvSpPr>
            <p:cNvPr id="286886" name="Line 98"/>
            <p:cNvSpPr>
              <a:spLocks noChangeShapeType="1"/>
            </p:cNvSpPr>
            <p:nvPr/>
          </p:nvSpPr>
          <p:spPr bwMode="auto">
            <a:xfrm rot="-5400000">
              <a:off x="4408" y="2311"/>
              <a:ext cx="0" cy="37"/>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286887" name="Line 99"/>
            <p:cNvSpPr>
              <a:spLocks noChangeShapeType="1"/>
            </p:cNvSpPr>
            <p:nvPr/>
          </p:nvSpPr>
          <p:spPr bwMode="auto">
            <a:xfrm rot="-5400000">
              <a:off x="4401" y="3060"/>
              <a:ext cx="0" cy="37"/>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286888" name="Line 70"/>
            <p:cNvSpPr>
              <a:spLocks noChangeShapeType="1"/>
            </p:cNvSpPr>
            <p:nvPr/>
          </p:nvSpPr>
          <p:spPr bwMode="auto">
            <a:xfrm rot="-5400000">
              <a:off x="5270" y="2457"/>
              <a:ext cx="0" cy="37"/>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286889" name="Line 73"/>
            <p:cNvSpPr>
              <a:spLocks noChangeShapeType="1"/>
            </p:cNvSpPr>
            <p:nvPr/>
          </p:nvSpPr>
          <p:spPr bwMode="auto">
            <a:xfrm rot="-5400000">
              <a:off x="5270" y="2690"/>
              <a:ext cx="0" cy="37"/>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286890" name="Line 76"/>
            <p:cNvSpPr>
              <a:spLocks noChangeShapeType="1"/>
            </p:cNvSpPr>
            <p:nvPr/>
          </p:nvSpPr>
          <p:spPr bwMode="auto">
            <a:xfrm rot="-5400000">
              <a:off x="5270" y="2923"/>
              <a:ext cx="0" cy="37"/>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286891" name="Line 79"/>
            <p:cNvSpPr>
              <a:spLocks noChangeShapeType="1"/>
            </p:cNvSpPr>
            <p:nvPr/>
          </p:nvSpPr>
          <p:spPr bwMode="auto">
            <a:xfrm rot="-5400000">
              <a:off x="5270" y="3156"/>
              <a:ext cx="0" cy="37"/>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286892" name="Freeform 77"/>
            <p:cNvSpPr>
              <a:spLocks/>
            </p:cNvSpPr>
            <p:nvPr/>
          </p:nvSpPr>
          <p:spPr bwMode="auto">
            <a:xfrm>
              <a:off x="3485" y="2943"/>
              <a:ext cx="1970" cy="239"/>
            </a:xfrm>
            <a:custGeom>
              <a:avLst/>
              <a:gdLst>
                <a:gd name="T0" fmla="*/ 0 w 1970"/>
                <a:gd name="T1" fmla="*/ 1 h 239"/>
                <a:gd name="T2" fmla="*/ 892 w 1970"/>
                <a:gd name="T3" fmla="*/ 237 h 239"/>
                <a:gd name="T4" fmla="*/ 1783 w 1970"/>
                <a:gd name="T5" fmla="*/ 2 h 239"/>
                <a:gd name="T6" fmla="*/ 1970 w 1970"/>
                <a:gd name="T7" fmla="*/ 1 h 239"/>
                <a:gd name="T8" fmla="*/ 0 60000 65536"/>
                <a:gd name="T9" fmla="*/ 0 60000 65536"/>
                <a:gd name="T10" fmla="*/ 0 60000 65536"/>
                <a:gd name="T11" fmla="*/ 0 60000 65536"/>
                <a:gd name="T12" fmla="*/ 0 w 1970"/>
                <a:gd name="T13" fmla="*/ 0 h 239"/>
                <a:gd name="T14" fmla="*/ 1970 w 1970"/>
                <a:gd name="T15" fmla="*/ 239 h 239"/>
              </a:gdLst>
              <a:ahLst/>
              <a:cxnLst>
                <a:cxn ang="T8">
                  <a:pos x="T0" y="T1"/>
                </a:cxn>
                <a:cxn ang="T9">
                  <a:pos x="T2" y="T3"/>
                </a:cxn>
                <a:cxn ang="T10">
                  <a:pos x="T4" y="T5"/>
                </a:cxn>
                <a:cxn ang="T11">
                  <a:pos x="T6" y="T7"/>
                </a:cxn>
              </a:cxnLst>
              <a:rect l="T12" t="T13" r="T14" b="T15"/>
              <a:pathLst>
                <a:path w="1970" h="239">
                  <a:moveTo>
                    <a:pt x="0" y="1"/>
                  </a:moveTo>
                  <a:cubicBezTo>
                    <a:pt x="403" y="0"/>
                    <a:pt x="617" y="235"/>
                    <a:pt x="892" y="237"/>
                  </a:cubicBezTo>
                  <a:cubicBezTo>
                    <a:pt x="1167" y="239"/>
                    <a:pt x="1375" y="0"/>
                    <a:pt x="1783" y="2"/>
                  </a:cubicBezTo>
                  <a:lnTo>
                    <a:pt x="1970" y="1"/>
                  </a:lnTo>
                </a:path>
              </a:pathLst>
            </a:custGeom>
            <a:noFill/>
            <a:ln w="15875">
              <a:solidFill>
                <a:srgbClr val="2891FF"/>
              </a:solidFill>
              <a:round/>
              <a:headEnd/>
              <a:tailEnd type="none" w="lg" len="lg"/>
            </a:ln>
          </p:spPr>
          <p:txBody>
            <a:bodyPr lIns="90000" tIns="46800" rIns="90000" bIns="46800">
              <a:spAutoFit/>
            </a:bodyPr>
            <a:lstStyle/>
            <a:p>
              <a:endParaRPr lang="en-US"/>
            </a:p>
          </p:txBody>
        </p:sp>
        <p:sp>
          <p:nvSpPr>
            <p:cNvPr id="286893" name="Line 124"/>
            <p:cNvSpPr>
              <a:spLocks noChangeShapeType="1"/>
            </p:cNvSpPr>
            <p:nvPr/>
          </p:nvSpPr>
          <p:spPr bwMode="auto">
            <a:xfrm rot="-5400000">
              <a:off x="4401" y="3159"/>
              <a:ext cx="0" cy="37"/>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286894" name="Line 125"/>
            <p:cNvSpPr>
              <a:spLocks noChangeShapeType="1"/>
            </p:cNvSpPr>
            <p:nvPr/>
          </p:nvSpPr>
          <p:spPr bwMode="auto">
            <a:xfrm rot="-5400000">
              <a:off x="4401" y="3275"/>
              <a:ext cx="0" cy="37"/>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286895" name="Line 126"/>
            <p:cNvSpPr>
              <a:spLocks noChangeShapeType="1"/>
            </p:cNvSpPr>
            <p:nvPr/>
          </p:nvSpPr>
          <p:spPr bwMode="auto">
            <a:xfrm rot="-5400000">
              <a:off x="4401" y="3471"/>
              <a:ext cx="0" cy="37"/>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grpSp>
      <p:graphicFrame>
        <p:nvGraphicFramePr>
          <p:cNvPr id="286848" name="Object 128"/>
          <p:cNvGraphicFramePr>
            <a:graphicFrameLocks noChangeAspect="1"/>
          </p:cNvGraphicFramePr>
          <p:nvPr/>
        </p:nvGraphicFramePr>
        <p:xfrm>
          <a:off x="1350963" y="5362575"/>
          <a:ext cx="635000" cy="482600"/>
        </p:xfrm>
        <a:graphic>
          <a:graphicData uri="http://schemas.openxmlformats.org/presentationml/2006/ole">
            <mc:AlternateContent xmlns:mc="http://schemas.openxmlformats.org/markup-compatibility/2006">
              <mc:Choice xmlns:v="urn:schemas-microsoft-com:vml" Requires="v">
                <p:oleObj spid="_x0000_s286971" name="Equation" r:id="rId7" imgW="634680" imgH="482400" progId="Equation.DSMT4">
                  <p:embed/>
                </p:oleObj>
              </mc:Choice>
              <mc:Fallback>
                <p:oleObj name="Equation" r:id="rId7" imgW="634680" imgH="482400" progId="Equation.DSMT4">
                  <p:embed/>
                  <p:pic>
                    <p:nvPicPr>
                      <p:cNvPr id="0" name="Picture 12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50963" y="5362575"/>
                        <a:ext cx="6350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849" name="Object 129"/>
          <p:cNvGraphicFramePr>
            <a:graphicFrameLocks noChangeAspect="1"/>
          </p:cNvGraphicFramePr>
          <p:nvPr/>
        </p:nvGraphicFramePr>
        <p:xfrm>
          <a:off x="6357938" y="3908425"/>
          <a:ext cx="546100" cy="406400"/>
        </p:xfrm>
        <a:graphic>
          <a:graphicData uri="http://schemas.openxmlformats.org/presentationml/2006/ole">
            <mc:AlternateContent xmlns:mc="http://schemas.openxmlformats.org/markup-compatibility/2006">
              <mc:Choice xmlns:v="urn:schemas-microsoft-com:vml" Requires="v">
                <p:oleObj spid="_x0000_s286972" name="Equation" r:id="rId9" imgW="545760" imgH="406080" progId="Equation.DSMT4">
                  <p:embed/>
                </p:oleObj>
              </mc:Choice>
              <mc:Fallback>
                <p:oleObj name="Equation" r:id="rId9" imgW="545760" imgH="406080" progId="Equation.DSMT4">
                  <p:embed/>
                  <p:pic>
                    <p:nvPicPr>
                      <p:cNvPr id="0" name="Picture 12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357938" y="3908425"/>
                        <a:ext cx="5461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6851" name="Rectangle 131"/>
          <p:cNvSpPr>
            <a:spLocks noChangeArrowheads="1"/>
          </p:cNvSpPr>
          <p:nvPr/>
        </p:nvSpPr>
        <p:spPr bwMode="auto">
          <a:xfrm>
            <a:off x="354013" y="5730875"/>
            <a:ext cx="8456612" cy="493713"/>
          </a:xfrm>
          <a:prstGeom prst="rect">
            <a:avLst/>
          </a:prstGeom>
          <a:noFill/>
          <a:ln w="15875" algn="ctr">
            <a:noFill/>
            <a:miter lim="800000"/>
            <a:headEnd/>
            <a:tailEnd type="none" w="lg" len="lg"/>
          </a:ln>
        </p:spPr>
        <p:txBody>
          <a:bodyPr lIns="90000" tIns="46800" rIns="90000" bIns="46800">
            <a:spAutoFit/>
          </a:bodyPr>
          <a:lstStyle/>
          <a:p>
            <a:pPr>
              <a:lnSpc>
                <a:spcPct val="110000"/>
              </a:lnSpc>
            </a:pPr>
            <a:r>
              <a:rPr lang="en-ZA">
                <a:solidFill>
                  <a:srgbClr val="000066"/>
                </a:solidFill>
              </a:rPr>
              <a:t>charge (a force at right </a:t>
            </a:r>
            <a:r>
              <a:rPr lang="en-ZA">
                <a:solidFill>
                  <a:srgbClr val="000066"/>
                </a:solidFill>
                <a:sym typeface="Symbol" pitchFamily="18" charset="2"/>
              </a:rPr>
              <a:t>angles to both     and    )</a:t>
            </a:r>
            <a:r>
              <a:rPr lang="en-ZA">
                <a:solidFill>
                  <a:srgbClr val="000066"/>
                </a:solidFill>
              </a:rPr>
              <a:t>.</a:t>
            </a:r>
          </a:p>
        </p:txBody>
      </p:sp>
      <p:graphicFrame>
        <p:nvGraphicFramePr>
          <p:cNvPr id="286853" name="Object 133"/>
          <p:cNvGraphicFramePr>
            <a:graphicFrameLocks noChangeAspect="1"/>
          </p:cNvGraphicFramePr>
          <p:nvPr/>
        </p:nvGraphicFramePr>
        <p:xfrm>
          <a:off x="7137400" y="4500563"/>
          <a:ext cx="177800" cy="254000"/>
        </p:xfrm>
        <a:graphic>
          <a:graphicData uri="http://schemas.openxmlformats.org/presentationml/2006/ole">
            <mc:AlternateContent xmlns:mc="http://schemas.openxmlformats.org/markup-compatibility/2006">
              <mc:Choice xmlns:v="urn:schemas-microsoft-com:vml" Requires="v">
                <p:oleObj spid="_x0000_s286973" name="Equation" r:id="rId11" imgW="177480" imgH="253800" progId="Equation.DSMT4">
                  <p:embed/>
                </p:oleObj>
              </mc:Choice>
              <mc:Fallback>
                <p:oleObj name="Equation" r:id="rId11" imgW="177480" imgH="253800" progId="Equation.DSMT4">
                  <p:embed/>
                  <p:pic>
                    <p:nvPicPr>
                      <p:cNvPr id="0" name="Picture 13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137400" y="4500563"/>
                        <a:ext cx="177800" cy="25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854" name="Object 134"/>
          <p:cNvGraphicFramePr>
            <a:graphicFrameLocks noChangeAspect="1"/>
          </p:cNvGraphicFramePr>
          <p:nvPr/>
        </p:nvGraphicFramePr>
        <p:xfrm>
          <a:off x="7137400" y="2190750"/>
          <a:ext cx="177800" cy="254000"/>
        </p:xfrm>
        <a:graphic>
          <a:graphicData uri="http://schemas.openxmlformats.org/presentationml/2006/ole">
            <mc:AlternateContent xmlns:mc="http://schemas.openxmlformats.org/markup-compatibility/2006">
              <mc:Choice xmlns:v="urn:schemas-microsoft-com:vml" Requires="v">
                <p:oleObj spid="_x0000_s286974" name="Equation" r:id="rId13" imgW="177480" imgH="253800" progId="Equation.DSMT4">
                  <p:embed/>
                </p:oleObj>
              </mc:Choice>
              <mc:Fallback>
                <p:oleObj name="Equation" r:id="rId13" imgW="177480" imgH="253800" progId="Equation.DSMT4">
                  <p:embed/>
                  <p:pic>
                    <p:nvPicPr>
                      <p:cNvPr id="0" name="Picture 13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137400" y="2190750"/>
                        <a:ext cx="177800" cy="25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855" name="Object 135"/>
          <p:cNvGraphicFramePr>
            <a:graphicFrameLocks noChangeAspect="1"/>
          </p:cNvGraphicFramePr>
          <p:nvPr/>
        </p:nvGraphicFramePr>
        <p:xfrm>
          <a:off x="6096000" y="5819775"/>
          <a:ext cx="203200" cy="292100"/>
        </p:xfrm>
        <a:graphic>
          <a:graphicData uri="http://schemas.openxmlformats.org/presentationml/2006/ole">
            <mc:AlternateContent xmlns:mc="http://schemas.openxmlformats.org/markup-compatibility/2006">
              <mc:Choice xmlns:v="urn:schemas-microsoft-com:vml" Requires="v">
                <p:oleObj spid="_x0000_s286975" name="Equation" r:id="rId14" imgW="203040" imgH="291960" progId="Equation.DSMT4">
                  <p:embed/>
                </p:oleObj>
              </mc:Choice>
              <mc:Fallback>
                <p:oleObj name="Equation" r:id="rId14" imgW="203040" imgH="291960" progId="Equation.DSMT4">
                  <p:embed/>
                  <p:pic>
                    <p:nvPicPr>
                      <p:cNvPr id="0" name="Picture 13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96000" y="5819775"/>
                        <a:ext cx="2032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856" name="Object 136"/>
          <p:cNvGraphicFramePr>
            <a:graphicFrameLocks noChangeAspect="1"/>
          </p:cNvGraphicFramePr>
          <p:nvPr/>
        </p:nvGraphicFramePr>
        <p:xfrm>
          <a:off x="6985000" y="5756275"/>
          <a:ext cx="266700" cy="342900"/>
        </p:xfrm>
        <a:graphic>
          <a:graphicData uri="http://schemas.openxmlformats.org/presentationml/2006/ole">
            <mc:AlternateContent xmlns:mc="http://schemas.openxmlformats.org/markup-compatibility/2006">
              <mc:Choice xmlns:v="urn:schemas-microsoft-com:vml" Requires="v">
                <p:oleObj spid="_x0000_s286976" name="Equation" r:id="rId16" imgW="266400" imgH="342720" progId="Equation.DSMT4">
                  <p:embed/>
                </p:oleObj>
              </mc:Choice>
              <mc:Fallback>
                <p:oleObj name="Equation" r:id="rId16" imgW="266400" imgH="342720" progId="Equation.DSMT4">
                  <p:embed/>
                  <p:pic>
                    <p:nvPicPr>
                      <p:cNvPr id="0" name="Picture 136"/>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985000" y="5756275"/>
                        <a:ext cx="2667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24"/>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286758"/>
                                        </p:tgtEl>
                                        <p:attrNameLst>
                                          <p:attrName>style.visibility</p:attrName>
                                        </p:attrNameLst>
                                      </p:cBhvr>
                                      <p:to>
                                        <p:strVal val="visible"/>
                                      </p:to>
                                    </p:set>
                                    <p:animEffect transition="in" filter="fade">
                                      <p:cBhvr>
                                        <p:cTn id="9" dur="2000"/>
                                        <p:tgtEl>
                                          <p:spTgt spid="286758"/>
                                        </p:tgtEl>
                                      </p:cBhvr>
                                    </p:animEffect>
                                  </p:childTnLst>
                                </p:cTn>
                              </p:par>
                              <p:par>
                                <p:cTn id="10" presetID="10" presetClass="entr" presetSubtype="0" fill="hold" nodeType="withEffect">
                                  <p:stCondLst>
                                    <p:cond delay="800"/>
                                  </p:stCondLst>
                                  <p:childTnLst>
                                    <p:set>
                                      <p:cBhvr>
                                        <p:cTn id="11" dur="1" fill="hold">
                                          <p:stCondLst>
                                            <p:cond delay="0"/>
                                          </p:stCondLst>
                                        </p:cTn>
                                        <p:tgtEl>
                                          <p:spTgt spid="286759"/>
                                        </p:tgtEl>
                                        <p:attrNameLst>
                                          <p:attrName>style.visibility</p:attrName>
                                        </p:attrNameLst>
                                      </p:cBhvr>
                                      <p:to>
                                        <p:strVal val="visible"/>
                                      </p:to>
                                    </p:set>
                                    <p:animEffect transition="in" filter="fade">
                                      <p:cBhvr>
                                        <p:cTn id="12" dur="2000"/>
                                        <p:tgtEl>
                                          <p:spTgt spid="286759"/>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8672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680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8680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86853"/>
                                        </p:tgtEl>
                                        <p:attrNameLst>
                                          <p:attrName>style.visibility</p:attrName>
                                        </p:attrNameLst>
                                      </p:cBhvr>
                                      <p:to>
                                        <p:strVal val="visible"/>
                                      </p:to>
                                    </p:set>
                                  </p:childTnLst>
                                </p:cTn>
                              </p:par>
                              <p:par>
                                <p:cTn id="23" presetID="10" presetClass="entr" presetSubtype="0" fill="hold" nodeType="with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fade">
                                      <p:cBhvr>
                                        <p:cTn id="25" dur="2000"/>
                                        <p:tgtEl>
                                          <p:spTgt spid="2"/>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86726"/>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286848"/>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286855"/>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286856"/>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286851"/>
                                        </p:tgtEl>
                                        <p:attrNameLst>
                                          <p:attrName>style.visibility</p:attrName>
                                        </p:attrNameLst>
                                      </p:cBhvr>
                                      <p:to>
                                        <p:strVal val="visible"/>
                                      </p:to>
                                    </p:set>
                                  </p:childTnLst>
                                </p:cTn>
                              </p:par>
                              <p:par>
                                <p:cTn id="38" presetID="22" presetClass="entr" presetSubtype="4" fill="hold" grpId="0" nodeType="withEffect">
                                  <p:stCondLst>
                                    <p:cond delay="0"/>
                                  </p:stCondLst>
                                  <p:childTnLst>
                                    <p:set>
                                      <p:cBhvr>
                                        <p:cTn id="39" dur="1" fill="hold">
                                          <p:stCondLst>
                                            <p:cond delay="0"/>
                                          </p:stCondLst>
                                        </p:cTn>
                                        <p:tgtEl>
                                          <p:spTgt spid="286847"/>
                                        </p:tgtEl>
                                        <p:attrNameLst>
                                          <p:attrName>style.visibility</p:attrName>
                                        </p:attrNameLst>
                                      </p:cBhvr>
                                      <p:to>
                                        <p:strVal val="visible"/>
                                      </p:to>
                                    </p:set>
                                    <p:animEffect transition="in" filter="wipe(down)">
                                      <p:cBhvr>
                                        <p:cTn id="40" dur="1000"/>
                                        <p:tgtEl>
                                          <p:spTgt spid="286847"/>
                                        </p:tgtEl>
                                      </p:cBhvr>
                                    </p:animEffect>
                                  </p:childTnLst>
                                </p:cTn>
                              </p:par>
                              <p:par>
                                <p:cTn id="41" presetID="10" presetClass="entr" presetSubtype="0" fill="hold" nodeType="withEffect">
                                  <p:stCondLst>
                                    <p:cond delay="500"/>
                                  </p:stCondLst>
                                  <p:childTnLst>
                                    <p:set>
                                      <p:cBhvr>
                                        <p:cTn id="42" dur="1" fill="hold">
                                          <p:stCondLst>
                                            <p:cond delay="0"/>
                                          </p:stCondLst>
                                        </p:cTn>
                                        <p:tgtEl>
                                          <p:spTgt spid="286849"/>
                                        </p:tgtEl>
                                        <p:attrNameLst>
                                          <p:attrName>style.visibility</p:attrName>
                                        </p:attrNameLst>
                                      </p:cBhvr>
                                      <p:to>
                                        <p:strVal val="visible"/>
                                      </p:to>
                                    </p:set>
                                    <p:animEffect transition="in" filter="fade">
                                      <p:cBhvr>
                                        <p:cTn id="43" dur="500"/>
                                        <p:tgtEl>
                                          <p:spTgt spid="2868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47" grpId="0" animBg="1"/>
      <p:bldP spid="286724" grpId="0"/>
      <p:bldP spid="286725" grpId="0"/>
      <p:bldP spid="286726" grpId="0"/>
      <p:bldP spid="28685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902" name="Footer Placeholder 3"/>
          <p:cNvSpPr>
            <a:spLocks noGrp="1"/>
          </p:cNvSpPr>
          <p:nvPr>
            <p:ph type="ftr" sz="quarter" idx="10"/>
          </p:nvPr>
        </p:nvSpPr>
        <p:spPr>
          <a:noFill/>
        </p:spPr>
        <p:txBody>
          <a:bodyPr/>
          <a:lstStyle/>
          <a:p>
            <a:r>
              <a:rPr lang="en-ZA" smtClean="0">
                <a:cs typeface="Arial" charset="0"/>
              </a:rPr>
              <a:t>MAGNETIC FORCES</a:t>
            </a:r>
          </a:p>
        </p:txBody>
      </p:sp>
      <p:sp>
        <p:nvSpPr>
          <p:cNvPr id="292903" name="Date Placeholder 4"/>
          <p:cNvSpPr>
            <a:spLocks noGrp="1"/>
          </p:cNvSpPr>
          <p:nvPr>
            <p:ph type="dt" sz="quarter" idx="11"/>
          </p:nvPr>
        </p:nvSpPr>
        <p:spPr>
          <a:noFill/>
        </p:spPr>
        <p:txBody>
          <a:bodyPr/>
          <a:lstStyle/>
          <a:p>
            <a:r>
              <a:rPr lang="en-ZA" smtClean="0">
                <a:cs typeface="Arial" charset="0"/>
              </a:rPr>
              <a:t>PHY1013S</a:t>
            </a:r>
          </a:p>
        </p:txBody>
      </p:sp>
      <p:sp>
        <p:nvSpPr>
          <p:cNvPr id="292904" name="Slide Number Placeholder 5"/>
          <p:cNvSpPr>
            <a:spLocks noGrp="1"/>
          </p:cNvSpPr>
          <p:nvPr>
            <p:ph type="sldNum" sz="quarter" idx="12"/>
          </p:nvPr>
        </p:nvSpPr>
        <p:spPr>
          <a:noFill/>
        </p:spPr>
        <p:txBody>
          <a:bodyPr/>
          <a:lstStyle/>
          <a:p>
            <a:fld id="{E30C1D94-B0DC-4BB5-8140-A532F71007FD}" type="slidenum">
              <a:rPr lang="en-ZA" smtClean="0">
                <a:cs typeface="Arial" charset="0"/>
              </a:rPr>
              <a:pPr/>
              <a:t>4</a:t>
            </a:fld>
            <a:endParaRPr lang="en-ZA" smtClean="0">
              <a:cs typeface="Arial" charset="0"/>
            </a:endParaRPr>
          </a:p>
        </p:txBody>
      </p:sp>
      <p:sp>
        <p:nvSpPr>
          <p:cNvPr id="292905" name="Rectangle 2"/>
          <p:cNvSpPr>
            <a:spLocks noGrp="1" noChangeArrowheads="1"/>
          </p:cNvSpPr>
          <p:nvPr>
            <p:ph type="title"/>
          </p:nvPr>
        </p:nvSpPr>
        <p:spPr/>
        <p:txBody>
          <a:bodyPr/>
          <a:lstStyle/>
          <a:p>
            <a:pPr eaLnBrk="1" hangingPunct="1"/>
            <a:r>
              <a:rPr lang="en-ZA" sz="2800" smtClean="0"/>
              <a:t>MAGNETIC FORCES ON MOVING CHARGES</a:t>
            </a:r>
          </a:p>
        </p:txBody>
      </p:sp>
      <p:sp>
        <p:nvSpPr>
          <p:cNvPr id="292906" name="Rectangle 3"/>
          <p:cNvSpPr>
            <a:spLocks noGrp="1" noChangeArrowheads="1"/>
          </p:cNvSpPr>
          <p:nvPr>
            <p:ph type="body" idx="1"/>
          </p:nvPr>
        </p:nvSpPr>
        <p:spPr>
          <a:xfrm>
            <a:off x="179388" y="1343025"/>
            <a:ext cx="8774112" cy="493713"/>
          </a:xfrm>
        </p:spPr>
        <p:txBody>
          <a:bodyPr/>
          <a:lstStyle/>
          <a:p>
            <a:pPr lvl="1" indent="0" eaLnBrk="1" hangingPunct="1"/>
            <a:r>
              <a:rPr lang="en-ZA" smtClean="0"/>
              <a:t>For an electric field:</a:t>
            </a:r>
          </a:p>
        </p:txBody>
      </p:sp>
      <p:graphicFrame>
        <p:nvGraphicFramePr>
          <p:cNvPr id="292868" name="Object 4"/>
          <p:cNvGraphicFramePr>
            <a:graphicFrameLocks noChangeAspect="1"/>
          </p:cNvGraphicFramePr>
          <p:nvPr/>
        </p:nvGraphicFramePr>
        <p:xfrm>
          <a:off x="3686175" y="1381125"/>
          <a:ext cx="1282700" cy="431800"/>
        </p:xfrm>
        <a:graphic>
          <a:graphicData uri="http://schemas.openxmlformats.org/presentationml/2006/ole">
            <mc:AlternateContent xmlns:mc="http://schemas.openxmlformats.org/markup-compatibility/2006">
              <mc:Choice xmlns:v="urn:schemas-microsoft-com:vml" Requires="v">
                <p:oleObj spid="_x0000_s293056" name="Equation" r:id="rId4" imgW="1282680" imgH="431640" progId="Equation.DSMT4">
                  <p:embed/>
                </p:oleObj>
              </mc:Choice>
              <mc:Fallback>
                <p:oleObj name="Equation" r:id="rId4" imgW="1282680" imgH="431640" progId="Equation.DSMT4">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86175" y="1381125"/>
                        <a:ext cx="12827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2869" name="Rectangle 5"/>
          <p:cNvSpPr>
            <a:spLocks noChangeArrowheads="1"/>
          </p:cNvSpPr>
          <p:nvPr/>
        </p:nvSpPr>
        <p:spPr bwMode="auto">
          <a:xfrm>
            <a:off x="179388" y="1920875"/>
            <a:ext cx="8774112" cy="493713"/>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In a magnetic field:</a:t>
            </a:r>
          </a:p>
        </p:txBody>
      </p:sp>
      <p:graphicFrame>
        <p:nvGraphicFramePr>
          <p:cNvPr id="292870" name="Object 6"/>
          <p:cNvGraphicFramePr>
            <a:graphicFrameLocks noChangeAspect="1"/>
          </p:cNvGraphicFramePr>
          <p:nvPr/>
        </p:nvGraphicFramePr>
        <p:xfrm>
          <a:off x="3538538" y="1960563"/>
          <a:ext cx="1752600" cy="482600"/>
        </p:xfrm>
        <a:graphic>
          <a:graphicData uri="http://schemas.openxmlformats.org/presentationml/2006/ole">
            <mc:AlternateContent xmlns:mc="http://schemas.openxmlformats.org/markup-compatibility/2006">
              <mc:Choice xmlns:v="urn:schemas-microsoft-com:vml" Requires="v">
                <p:oleObj spid="_x0000_s293057" name="Equation" r:id="rId6" imgW="1752480" imgH="482400" progId="Equation.DSMT4">
                  <p:embed/>
                </p:oleObj>
              </mc:Choice>
              <mc:Fallback>
                <p:oleObj name="Equation" r:id="rId6" imgW="1752480" imgH="482400" progId="Equation.DSMT4">
                  <p:embed/>
                  <p:pic>
                    <p:nvPicPr>
                      <p:cNvPr id="0"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38538" y="1960563"/>
                        <a:ext cx="17526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2871" name="Rectangle 7"/>
          <p:cNvSpPr>
            <a:spLocks noChangeArrowheads="1"/>
          </p:cNvSpPr>
          <p:nvPr/>
        </p:nvSpPr>
        <p:spPr bwMode="auto">
          <a:xfrm>
            <a:off x="1112838" y="2773363"/>
            <a:ext cx="7899400" cy="3543300"/>
          </a:xfrm>
          <a:prstGeom prst="rect">
            <a:avLst/>
          </a:prstGeom>
          <a:noFill/>
          <a:ln w="9525">
            <a:noFill/>
            <a:miter lim="800000"/>
            <a:headEnd/>
            <a:tailEnd/>
          </a:ln>
        </p:spPr>
        <p:txBody>
          <a:bodyPr lIns="90000" tIns="46800" rIns="90000" bIns="46800">
            <a:spAutoFit/>
          </a:bodyPr>
          <a:lstStyle/>
          <a:p>
            <a:pPr marL="717550" lvl="2" indent="-358775">
              <a:lnSpc>
                <a:spcPct val="110000"/>
              </a:lnSpc>
              <a:buFontTx/>
              <a:buBlip>
                <a:blip r:embed="rId8"/>
              </a:buBlip>
            </a:pPr>
            <a:r>
              <a:rPr lang="en-ZA" sz="2200">
                <a:solidFill>
                  <a:srgbClr val="000066"/>
                </a:solidFill>
              </a:rPr>
              <a:t>Magnetism is an interaction between </a:t>
            </a:r>
            <a:br>
              <a:rPr lang="en-ZA" sz="2200">
                <a:solidFill>
                  <a:srgbClr val="000066"/>
                </a:solidFill>
              </a:rPr>
            </a:br>
            <a:r>
              <a:rPr lang="en-ZA" sz="2200" i="1">
                <a:solidFill>
                  <a:srgbClr val="000066"/>
                </a:solidFill>
              </a:rPr>
              <a:t>moving</a:t>
            </a:r>
            <a:r>
              <a:rPr lang="en-ZA" sz="2200" i="1" baseline="30000">
                <a:solidFill>
                  <a:srgbClr val="000066"/>
                </a:solidFill>
              </a:rPr>
              <a:t> </a:t>
            </a:r>
            <a:r>
              <a:rPr lang="en-ZA" sz="2200">
                <a:solidFill>
                  <a:srgbClr val="000066"/>
                </a:solidFill>
              </a:rPr>
              <a:t> charges.  (</a:t>
            </a:r>
            <a:r>
              <a:rPr lang="en-ZA" sz="2200" b="1" i="1">
                <a:solidFill>
                  <a:srgbClr val="000066"/>
                </a:solidFill>
                <a:latin typeface="Times New Roman" pitchFamily="18" charset="0"/>
              </a:rPr>
              <a:t>v</a:t>
            </a:r>
            <a:r>
              <a:rPr lang="en-ZA" sz="2200" b="1">
                <a:solidFill>
                  <a:srgbClr val="000066"/>
                </a:solidFill>
                <a:latin typeface="Times New Roman" pitchFamily="18" charset="0"/>
              </a:rPr>
              <a:t> = 0 </a:t>
            </a:r>
            <a:r>
              <a:rPr lang="en-ZA" sz="2200" b="1">
                <a:solidFill>
                  <a:srgbClr val="000066"/>
                </a:solidFill>
                <a:latin typeface="Times New Roman" pitchFamily="18" charset="0"/>
                <a:sym typeface="Symbol" pitchFamily="18" charset="2"/>
              </a:rPr>
              <a:t> </a:t>
            </a:r>
            <a:r>
              <a:rPr lang="en-ZA" sz="2200">
                <a:solidFill>
                  <a:srgbClr val="000066"/>
                </a:solidFill>
              </a:rPr>
              <a:t>no field and/or no force.) </a:t>
            </a:r>
            <a:endParaRPr lang="en-ZA" sz="2200" b="1">
              <a:solidFill>
                <a:srgbClr val="000066"/>
              </a:solidFill>
              <a:latin typeface="Times New Roman" pitchFamily="18" charset="0"/>
              <a:sym typeface="Symbol" pitchFamily="18" charset="2"/>
            </a:endParaRPr>
          </a:p>
          <a:p>
            <a:pPr marL="179388" lvl="1">
              <a:lnSpc>
                <a:spcPct val="110000"/>
              </a:lnSpc>
              <a:buFont typeface="Arial" charset="0"/>
              <a:buNone/>
            </a:pPr>
            <a:endParaRPr lang="en-ZA" sz="1000">
              <a:solidFill>
                <a:srgbClr val="000066"/>
              </a:solidFill>
            </a:endParaRPr>
          </a:p>
          <a:p>
            <a:pPr marL="717550" lvl="2" indent="-358775">
              <a:lnSpc>
                <a:spcPct val="110000"/>
              </a:lnSpc>
              <a:buFontTx/>
              <a:buBlip>
                <a:blip r:embed="rId8"/>
              </a:buBlip>
            </a:pPr>
            <a:r>
              <a:rPr lang="en-ZA" sz="2200">
                <a:solidFill>
                  <a:srgbClr val="000066"/>
                </a:solidFill>
              </a:rPr>
              <a:t>The direction of           is given by the RH rule.</a:t>
            </a:r>
            <a:br>
              <a:rPr lang="en-ZA" sz="2200">
                <a:solidFill>
                  <a:srgbClr val="000066"/>
                </a:solidFill>
              </a:rPr>
            </a:br>
            <a:r>
              <a:rPr lang="en-ZA" sz="2200">
                <a:solidFill>
                  <a:srgbClr val="000066"/>
                </a:solidFill>
              </a:rPr>
              <a:t>(A </a:t>
            </a:r>
            <a:r>
              <a:rPr lang="en-ZA" sz="2200" b="1">
                <a:solidFill>
                  <a:srgbClr val="000066"/>
                </a:solidFill>
                <a:latin typeface="Times New Roman" pitchFamily="18" charset="0"/>
                <a:cs typeface="Times New Roman" pitchFamily="18" charset="0"/>
              </a:rPr>
              <a:t>–</a:t>
            </a:r>
            <a:r>
              <a:rPr lang="en-ZA" sz="2200">
                <a:solidFill>
                  <a:srgbClr val="000066"/>
                </a:solidFill>
              </a:rPr>
              <a:t>ve charge experiences           in opposite dir’n.)</a:t>
            </a:r>
          </a:p>
          <a:p>
            <a:pPr marL="179388" lvl="1">
              <a:lnSpc>
                <a:spcPct val="110000"/>
              </a:lnSpc>
              <a:buFont typeface="Arial" charset="0"/>
              <a:buNone/>
            </a:pPr>
            <a:endParaRPr lang="en-ZA" sz="1000">
              <a:solidFill>
                <a:srgbClr val="000066"/>
              </a:solidFill>
            </a:endParaRPr>
          </a:p>
          <a:p>
            <a:pPr marL="717550" lvl="2" indent="-358775">
              <a:lnSpc>
                <a:spcPct val="110000"/>
              </a:lnSpc>
              <a:buFontTx/>
              <a:buBlip>
                <a:blip r:embed="rId8"/>
              </a:buBlip>
            </a:pPr>
            <a:r>
              <a:rPr lang="en-ZA" sz="2200">
                <a:solidFill>
                  <a:srgbClr val="000066"/>
                </a:solidFill>
              </a:rPr>
              <a:t>For </a:t>
            </a:r>
            <a:r>
              <a:rPr lang="en-ZA" sz="2200" b="1" i="1">
                <a:solidFill>
                  <a:srgbClr val="000066"/>
                </a:solidFill>
                <a:latin typeface="Times New Roman" pitchFamily="18" charset="0"/>
                <a:sym typeface="Symbol" pitchFamily="18" charset="2"/>
              </a:rPr>
              <a:t> </a:t>
            </a:r>
            <a:r>
              <a:rPr lang="en-ZA" sz="2200" b="1">
                <a:solidFill>
                  <a:srgbClr val="000066"/>
                </a:solidFill>
                <a:latin typeface="Times New Roman" pitchFamily="18" charset="0"/>
              </a:rPr>
              <a:t>= 0</a:t>
            </a:r>
            <a:r>
              <a:rPr lang="en-US" sz="2200" b="1">
                <a:solidFill>
                  <a:srgbClr val="000066"/>
                </a:solidFill>
                <a:latin typeface="Times New Roman" pitchFamily="18" charset="0"/>
                <a:cs typeface="Times New Roman" pitchFamily="18" charset="0"/>
              </a:rPr>
              <a:t>°</a:t>
            </a:r>
            <a:r>
              <a:rPr lang="en-ZA" sz="2200" b="1">
                <a:solidFill>
                  <a:srgbClr val="000066"/>
                </a:solidFill>
                <a:latin typeface="Times New Roman" pitchFamily="18" charset="0"/>
              </a:rPr>
              <a:t>  </a:t>
            </a:r>
            <a:r>
              <a:rPr lang="en-ZA" sz="2200">
                <a:solidFill>
                  <a:srgbClr val="000066"/>
                </a:solidFill>
              </a:rPr>
              <a:t>or </a:t>
            </a:r>
            <a:r>
              <a:rPr lang="en-ZA" sz="2200" b="1" i="1">
                <a:solidFill>
                  <a:srgbClr val="000066"/>
                </a:solidFill>
                <a:latin typeface="Times New Roman" pitchFamily="18" charset="0"/>
                <a:sym typeface="Symbol" pitchFamily="18" charset="2"/>
              </a:rPr>
              <a:t> </a:t>
            </a:r>
            <a:r>
              <a:rPr lang="en-ZA" sz="2200" b="1">
                <a:solidFill>
                  <a:srgbClr val="000066"/>
                </a:solidFill>
                <a:latin typeface="Times New Roman" pitchFamily="18" charset="0"/>
              </a:rPr>
              <a:t>= 180</a:t>
            </a:r>
            <a:r>
              <a:rPr lang="en-US" sz="2200" b="1">
                <a:solidFill>
                  <a:srgbClr val="000066"/>
                </a:solidFill>
                <a:latin typeface="Times New Roman" pitchFamily="18" charset="0"/>
                <a:cs typeface="Times New Roman" pitchFamily="18" charset="0"/>
              </a:rPr>
              <a:t>°</a:t>
            </a:r>
            <a:r>
              <a:rPr lang="en-US" sz="2200" b="1">
                <a:solidFill>
                  <a:srgbClr val="000066"/>
                </a:solidFill>
                <a:cs typeface="Times New Roman" pitchFamily="18" charset="0"/>
              </a:rPr>
              <a:t>,</a:t>
            </a:r>
            <a:r>
              <a:rPr lang="en-US" sz="2200" b="1">
                <a:solidFill>
                  <a:srgbClr val="000066"/>
                </a:solidFill>
                <a:latin typeface="Times New Roman" pitchFamily="18" charset="0"/>
                <a:cs typeface="Times New Roman" pitchFamily="18" charset="0"/>
              </a:rPr>
              <a:t> </a:t>
            </a:r>
            <a:r>
              <a:rPr lang="en-ZA" sz="2200" b="1" i="1">
                <a:solidFill>
                  <a:srgbClr val="000066"/>
                </a:solidFill>
                <a:latin typeface="Times New Roman" pitchFamily="18" charset="0"/>
              </a:rPr>
              <a:t>F</a:t>
            </a:r>
            <a:r>
              <a:rPr lang="en-ZA" sz="2200" b="1" baseline="-25000">
                <a:solidFill>
                  <a:srgbClr val="000066"/>
                </a:solidFill>
                <a:latin typeface="Times New Roman" pitchFamily="18" charset="0"/>
              </a:rPr>
              <a:t>mag</a:t>
            </a:r>
            <a:r>
              <a:rPr lang="en-ZA" sz="2200">
                <a:solidFill>
                  <a:srgbClr val="000066"/>
                </a:solidFill>
              </a:rPr>
              <a:t> </a:t>
            </a:r>
            <a:r>
              <a:rPr lang="en-ZA" sz="2200" b="1">
                <a:solidFill>
                  <a:srgbClr val="000066"/>
                </a:solidFill>
                <a:latin typeface="Times New Roman" pitchFamily="18" charset="0"/>
              </a:rPr>
              <a:t>= 0</a:t>
            </a:r>
            <a:r>
              <a:rPr lang="en-ZA" sz="2200">
                <a:solidFill>
                  <a:srgbClr val="000066"/>
                </a:solidFill>
              </a:rPr>
              <a:t>.</a:t>
            </a:r>
            <a:r>
              <a:rPr lang="en-ZA" sz="2200" b="1">
                <a:solidFill>
                  <a:srgbClr val="000066"/>
                </a:solidFill>
                <a:latin typeface="Times New Roman" pitchFamily="18" charset="0"/>
              </a:rPr>
              <a:t/>
            </a:r>
            <a:br>
              <a:rPr lang="en-ZA" sz="2200" b="1">
                <a:solidFill>
                  <a:srgbClr val="000066"/>
                </a:solidFill>
                <a:latin typeface="Times New Roman" pitchFamily="18" charset="0"/>
              </a:rPr>
            </a:br>
            <a:r>
              <a:rPr lang="en-ZA" sz="2200">
                <a:solidFill>
                  <a:srgbClr val="000066"/>
                </a:solidFill>
              </a:rPr>
              <a:t>For </a:t>
            </a:r>
            <a:r>
              <a:rPr lang="en-ZA" sz="2200" b="1" i="1">
                <a:solidFill>
                  <a:srgbClr val="000066"/>
                </a:solidFill>
                <a:latin typeface="Times New Roman" pitchFamily="18" charset="0"/>
                <a:sym typeface="Symbol" pitchFamily="18" charset="2"/>
              </a:rPr>
              <a:t> </a:t>
            </a:r>
            <a:r>
              <a:rPr lang="en-ZA" sz="2200" b="1">
                <a:solidFill>
                  <a:srgbClr val="000066"/>
                </a:solidFill>
                <a:latin typeface="Times New Roman" pitchFamily="18" charset="0"/>
              </a:rPr>
              <a:t>= 90</a:t>
            </a:r>
            <a:r>
              <a:rPr lang="en-US" sz="2200" b="1">
                <a:solidFill>
                  <a:srgbClr val="000066"/>
                </a:solidFill>
                <a:latin typeface="Times New Roman" pitchFamily="18" charset="0"/>
                <a:cs typeface="Times New Roman" pitchFamily="18" charset="0"/>
              </a:rPr>
              <a:t>°</a:t>
            </a:r>
            <a:r>
              <a:rPr lang="en-US" sz="2200" b="1">
                <a:solidFill>
                  <a:srgbClr val="000066"/>
                </a:solidFill>
                <a:cs typeface="Times New Roman" pitchFamily="18" charset="0"/>
              </a:rPr>
              <a:t>,</a:t>
            </a:r>
            <a:r>
              <a:rPr lang="en-US" sz="2200" b="1">
                <a:solidFill>
                  <a:srgbClr val="000066"/>
                </a:solidFill>
                <a:latin typeface="Times New Roman" pitchFamily="18" charset="0"/>
                <a:cs typeface="Times New Roman" pitchFamily="18" charset="0"/>
              </a:rPr>
              <a:t> </a:t>
            </a:r>
            <a:r>
              <a:rPr lang="en-ZA" sz="2200" b="1" i="1">
                <a:solidFill>
                  <a:srgbClr val="000066"/>
                </a:solidFill>
                <a:latin typeface="Times New Roman" pitchFamily="18" charset="0"/>
              </a:rPr>
              <a:t>F</a:t>
            </a:r>
            <a:r>
              <a:rPr lang="en-ZA" sz="2200" b="1" baseline="-25000">
                <a:solidFill>
                  <a:srgbClr val="000066"/>
                </a:solidFill>
                <a:latin typeface="Times New Roman" pitchFamily="18" charset="0"/>
              </a:rPr>
              <a:t>mag</a:t>
            </a:r>
            <a:r>
              <a:rPr lang="en-ZA" sz="2200">
                <a:solidFill>
                  <a:srgbClr val="000066"/>
                </a:solidFill>
              </a:rPr>
              <a:t> is a maximum:  </a:t>
            </a:r>
            <a:r>
              <a:rPr lang="en-ZA" sz="2200" b="1" i="1">
                <a:solidFill>
                  <a:srgbClr val="000066"/>
                </a:solidFill>
                <a:latin typeface="Times New Roman" pitchFamily="18" charset="0"/>
              </a:rPr>
              <a:t>F</a:t>
            </a:r>
            <a:r>
              <a:rPr lang="en-ZA" sz="2200" b="1" baseline="-25000">
                <a:solidFill>
                  <a:srgbClr val="000066"/>
                </a:solidFill>
                <a:latin typeface="Times New Roman" pitchFamily="18" charset="0"/>
              </a:rPr>
              <a:t>mag</a:t>
            </a:r>
            <a:r>
              <a:rPr lang="en-ZA" sz="2200">
                <a:solidFill>
                  <a:srgbClr val="000066"/>
                </a:solidFill>
              </a:rPr>
              <a:t> </a:t>
            </a:r>
            <a:r>
              <a:rPr lang="en-ZA" sz="2200" b="1">
                <a:solidFill>
                  <a:srgbClr val="000066"/>
                </a:solidFill>
                <a:latin typeface="Times New Roman" pitchFamily="18" charset="0"/>
              </a:rPr>
              <a:t>= </a:t>
            </a:r>
            <a:r>
              <a:rPr lang="en-ZA" sz="2200" b="1">
                <a:solidFill>
                  <a:srgbClr val="000066"/>
                </a:solidFill>
                <a:latin typeface="Times New Roman" pitchFamily="18" charset="0"/>
                <a:sym typeface="Symbol" pitchFamily="18" charset="2"/>
              </a:rPr>
              <a:t></a:t>
            </a:r>
            <a:r>
              <a:rPr lang="en-ZA" sz="2200" b="1" i="1">
                <a:solidFill>
                  <a:srgbClr val="000066"/>
                </a:solidFill>
                <a:latin typeface="Times New Roman" pitchFamily="18" charset="0"/>
                <a:sym typeface="Symbol" pitchFamily="18" charset="2"/>
              </a:rPr>
              <a:t>q</a:t>
            </a:r>
            <a:r>
              <a:rPr lang="en-ZA" sz="2200" b="1">
                <a:solidFill>
                  <a:srgbClr val="000066"/>
                </a:solidFill>
                <a:latin typeface="Times New Roman" pitchFamily="18" charset="0"/>
                <a:sym typeface="Symbol" pitchFamily="18" charset="2"/>
              </a:rPr>
              <a:t></a:t>
            </a:r>
            <a:r>
              <a:rPr lang="en-ZA" sz="2200" b="1" i="1">
                <a:solidFill>
                  <a:srgbClr val="000066"/>
                </a:solidFill>
                <a:latin typeface="Times New Roman" pitchFamily="18" charset="0"/>
                <a:sym typeface="Symbol" pitchFamily="18" charset="2"/>
              </a:rPr>
              <a:t>vB</a:t>
            </a:r>
            <a:r>
              <a:rPr lang="en-ZA" sz="2200">
                <a:solidFill>
                  <a:srgbClr val="000066"/>
                </a:solidFill>
              </a:rPr>
              <a:t>.</a:t>
            </a:r>
          </a:p>
          <a:p>
            <a:pPr marL="179388" lvl="1">
              <a:lnSpc>
                <a:spcPct val="110000"/>
              </a:lnSpc>
              <a:buFont typeface="Arial" charset="0"/>
              <a:buNone/>
            </a:pPr>
            <a:endParaRPr lang="en-ZA" sz="1000">
              <a:solidFill>
                <a:srgbClr val="000066"/>
              </a:solidFill>
            </a:endParaRPr>
          </a:p>
          <a:p>
            <a:pPr marL="717550" lvl="2" indent="-358775">
              <a:lnSpc>
                <a:spcPct val="110000"/>
              </a:lnSpc>
              <a:buFontTx/>
              <a:buBlip>
                <a:blip r:embed="rId8"/>
              </a:buBlip>
            </a:pPr>
            <a:r>
              <a:rPr lang="en-ZA" sz="2200">
                <a:solidFill>
                  <a:srgbClr val="000066"/>
                </a:solidFill>
              </a:rPr>
              <a:t>Since it is always perpendicular to   ,           affects the </a:t>
            </a:r>
            <a:r>
              <a:rPr lang="en-ZA" sz="2200" i="1">
                <a:solidFill>
                  <a:srgbClr val="000066"/>
                </a:solidFill>
              </a:rPr>
              <a:t>direction</a:t>
            </a:r>
            <a:r>
              <a:rPr lang="en-ZA" sz="2200">
                <a:solidFill>
                  <a:srgbClr val="000066"/>
                </a:solidFill>
              </a:rPr>
              <a:t>, but </a:t>
            </a:r>
            <a:r>
              <a:rPr lang="en-ZA" sz="2200" i="1">
                <a:solidFill>
                  <a:srgbClr val="000066"/>
                </a:solidFill>
              </a:rPr>
              <a:t>not the speed</a:t>
            </a:r>
            <a:r>
              <a:rPr lang="en-ZA" sz="2200" i="1" baseline="30000">
                <a:solidFill>
                  <a:srgbClr val="000066"/>
                </a:solidFill>
              </a:rPr>
              <a:t> </a:t>
            </a:r>
            <a:r>
              <a:rPr lang="en-ZA" sz="2200" i="1">
                <a:solidFill>
                  <a:srgbClr val="000066"/>
                </a:solidFill>
              </a:rPr>
              <a:t> </a:t>
            </a:r>
            <a:r>
              <a:rPr lang="en-ZA" sz="2200">
                <a:solidFill>
                  <a:srgbClr val="000066"/>
                </a:solidFill>
              </a:rPr>
              <a:t>of the charge.</a:t>
            </a:r>
          </a:p>
        </p:txBody>
      </p:sp>
      <p:sp>
        <p:nvSpPr>
          <p:cNvPr id="292872" name="Rectangle 8"/>
          <p:cNvSpPr>
            <a:spLocks noChangeArrowheads="1"/>
          </p:cNvSpPr>
          <p:nvPr/>
        </p:nvSpPr>
        <p:spPr bwMode="auto">
          <a:xfrm>
            <a:off x="179388" y="2740025"/>
            <a:ext cx="8774112" cy="493713"/>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Notes:</a:t>
            </a:r>
            <a:endParaRPr lang="en-ZA">
              <a:solidFill>
                <a:srgbClr val="FF0000"/>
              </a:solidFill>
            </a:endParaRPr>
          </a:p>
        </p:txBody>
      </p:sp>
      <p:sp>
        <p:nvSpPr>
          <p:cNvPr id="292873" name="Rectangle 9"/>
          <p:cNvSpPr>
            <a:spLocks noChangeArrowheads="1"/>
          </p:cNvSpPr>
          <p:nvPr/>
        </p:nvSpPr>
        <p:spPr bwMode="auto">
          <a:xfrm>
            <a:off x="3475038" y="1905000"/>
            <a:ext cx="1876425" cy="560388"/>
          </a:xfrm>
          <a:prstGeom prst="rect">
            <a:avLst/>
          </a:prstGeom>
          <a:noFill/>
          <a:ln w="25400" algn="ctr">
            <a:solidFill>
              <a:srgbClr val="FF0000"/>
            </a:solidFill>
            <a:miter lim="800000"/>
            <a:headEnd/>
            <a:tailEnd/>
          </a:ln>
        </p:spPr>
        <p:txBody>
          <a:bodyPr wrap="none" lIns="90000" tIns="46800" rIns="90000" bIns="46800" anchor="ctr"/>
          <a:lstStyle/>
          <a:p>
            <a:pPr>
              <a:lnSpc>
                <a:spcPct val="110000"/>
              </a:lnSpc>
            </a:pPr>
            <a:endParaRPr lang="en-GB"/>
          </a:p>
        </p:txBody>
      </p:sp>
      <p:sp>
        <p:nvSpPr>
          <p:cNvPr id="292874" name="Text Box 10"/>
          <p:cNvSpPr txBox="1">
            <a:spLocks noChangeArrowheads="1"/>
          </p:cNvSpPr>
          <p:nvPr/>
        </p:nvSpPr>
        <p:spPr bwMode="auto">
          <a:xfrm>
            <a:off x="7589838" y="2112963"/>
            <a:ext cx="257175" cy="339725"/>
          </a:xfrm>
          <a:prstGeom prst="rect">
            <a:avLst/>
          </a:prstGeom>
          <a:noFill/>
          <a:ln w="9525">
            <a:noFill/>
            <a:miter lim="800000"/>
            <a:headEnd/>
            <a:tailEnd/>
          </a:ln>
        </p:spPr>
        <p:txBody>
          <a:bodyPr lIns="0" tIns="0" rIns="0" bIns="0"/>
          <a:lstStyle/>
          <a:p>
            <a:pPr>
              <a:lnSpc>
                <a:spcPct val="110000"/>
              </a:lnSpc>
            </a:pPr>
            <a:r>
              <a:rPr lang="en-US" altLang="ko-KR" sz="2000" b="1" i="1">
                <a:solidFill>
                  <a:srgbClr val="000066"/>
                </a:solidFill>
                <a:latin typeface="Times New Roman" pitchFamily="18" charset="0"/>
                <a:ea typeface="굴림" pitchFamily="34" charset="-127"/>
                <a:sym typeface="Symbol" pitchFamily="18" charset="2"/>
              </a:rPr>
              <a:t></a:t>
            </a:r>
            <a:endParaRPr lang="en-US" sz="2000" b="1">
              <a:solidFill>
                <a:srgbClr val="000066"/>
              </a:solidFill>
              <a:sym typeface="Symbol" pitchFamily="18" charset="2"/>
            </a:endParaRPr>
          </a:p>
        </p:txBody>
      </p:sp>
      <p:sp>
        <p:nvSpPr>
          <p:cNvPr id="292878" name="Line 14"/>
          <p:cNvSpPr>
            <a:spLocks noChangeShapeType="1"/>
          </p:cNvSpPr>
          <p:nvPr/>
        </p:nvSpPr>
        <p:spPr bwMode="auto">
          <a:xfrm flipV="1">
            <a:off x="7308850" y="1360488"/>
            <a:ext cx="0" cy="1006475"/>
          </a:xfrm>
          <a:prstGeom prst="line">
            <a:avLst/>
          </a:prstGeom>
          <a:noFill/>
          <a:ln w="44450">
            <a:solidFill>
              <a:srgbClr val="FF0000"/>
            </a:solidFill>
            <a:round/>
            <a:headEnd/>
            <a:tailEnd type="stealth" w="lg" len="lg"/>
          </a:ln>
        </p:spPr>
        <p:txBody>
          <a:bodyPr lIns="90000" tIns="46800" rIns="90000" bIns="46800"/>
          <a:lstStyle/>
          <a:p>
            <a:endParaRPr lang="en-US"/>
          </a:p>
        </p:txBody>
      </p:sp>
      <p:sp>
        <p:nvSpPr>
          <p:cNvPr id="292879" name="Line 15"/>
          <p:cNvSpPr>
            <a:spLocks noChangeShapeType="1"/>
          </p:cNvSpPr>
          <p:nvPr/>
        </p:nvSpPr>
        <p:spPr bwMode="auto">
          <a:xfrm flipV="1">
            <a:off x="7307263" y="1843088"/>
            <a:ext cx="992187" cy="528637"/>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sp>
        <p:nvSpPr>
          <p:cNvPr id="292881" name="Freeform 17"/>
          <p:cNvSpPr>
            <a:spLocks/>
          </p:cNvSpPr>
          <p:nvPr/>
        </p:nvSpPr>
        <p:spPr bwMode="auto">
          <a:xfrm>
            <a:off x="7327900" y="2174875"/>
            <a:ext cx="149225" cy="230188"/>
          </a:xfrm>
          <a:custGeom>
            <a:avLst/>
            <a:gdLst>
              <a:gd name="T0" fmla="*/ 0 w 94"/>
              <a:gd name="T1" fmla="*/ 0 h 145"/>
              <a:gd name="T2" fmla="*/ 2147483647 w 94"/>
              <a:gd name="T3" fmla="*/ 2147483647 h 145"/>
              <a:gd name="T4" fmla="*/ 2147483647 w 94"/>
              <a:gd name="T5" fmla="*/ 2147483647 h 145"/>
              <a:gd name="T6" fmla="*/ 0 60000 65536"/>
              <a:gd name="T7" fmla="*/ 0 60000 65536"/>
              <a:gd name="T8" fmla="*/ 0 60000 65536"/>
              <a:gd name="T9" fmla="*/ 0 w 94"/>
              <a:gd name="T10" fmla="*/ 0 h 145"/>
              <a:gd name="T11" fmla="*/ 94 w 94"/>
              <a:gd name="T12" fmla="*/ 145 h 145"/>
            </a:gdLst>
            <a:ahLst/>
            <a:cxnLst>
              <a:cxn ang="T6">
                <a:pos x="T0" y="T1"/>
              </a:cxn>
              <a:cxn ang="T7">
                <a:pos x="T2" y="T3"/>
              </a:cxn>
              <a:cxn ang="T8">
                <a:pos x="T4" y="T5"/>
              </a:cxn>
            </a:cxnLst>
            <a:rect l="T9" t="T10" r="T11" b="T12"/>
            <a:pathLst>
              <a:path w="94" h="145">
                <a:moveTo>
                  <a:pt x="0" y="0"/>
                </a:moveTo>
                <a:lnTo>
                  <a:pt x="94" y="30"/>
                </a:lnTo>
                <a:lnTo>
                  <a:pt x="93" y="145"/>
                </a:lnTo>
              </a:path>
            </a:pathLst>
          </a:custGeom>
          <a:noFill/>
          <a:ln w="12700">
            <a:solidFill>
              <a:srgbClr val="000000"/>
            </a:solidFill>
            <a:round/>
            <a:headEnd/>
            <a:tailEnd/>
          </a:ln>
        </p:spPr>
        <p:txBody>
          <a:bodyPr/>
          <a:lstStyle/>
          <a:p>
            <a:endParaRPr lang="en-US"/>
          </a:p>
        </p:txBody>
      </p:sp>
      <p:sp>
        <p:nvSpPr>
          <p:cNvPr id="292882" name="Freeform 18"/>
          <p:cNvSpPr>
            <a:spLocks/>
          </p:cNvSpPr>
          <p:nvPr/>
        </p:nvSpPr>
        <p:spPr bwMode="auto">
          <a:xfrm>
            <a:off x="7323138" y="2046288"/>
            <a:ext cx="179387" cy="204787"/>
          </a:xfrm>
          <a:custGeom>
            <a:avLst/>
            <a:gdLst>
              <a:gd name="T0" fmla="*/ 2147483647 w 113"/>
              <a:gd name="T1" fmla="*/ 2147483647 h 129"/>
              <a:gd name="T2" fmla="*/ 2147483647 w 113"/>
              <a:gd name="T3" fmla="*/ 0 h 129"/>
              <a:gd name="T4" fmla="*/ 0 w 113"/>
              <a:gd name="T5" fmla="*/ 2147483647 h 129"/>
              <a:gd name="T6" fmla="*/ 0 60000 65536"/>
              <a:gd name="T7" fmla="*/ 0 60000 65536"/>
              <a:gd name="T8" fmla="*/ 0 60000 65536"/>
              <a:gd name="T9" fmla="*/ 0 w 113"/>
              <a:gd name="T10" fmla="*/ 0 h 129"/>
              <a:gd name="T11" fmla="*/ 113 w 113"/>
              <a:gd name="T12" fmla="*/ 129 h 129"/>
            </a:gdLst>
            <a:ahLst/>
            <a:cxnLst>
              <a:cxn ang="T6">
                <a:pos x="T0" y="T1"/>
              </a:cxn>
              <a:cxn ang="T7">
                <a:pos x="T2" y="T3"/>
              </a:cxn>
              <a:cxn ang="T8">
                <a:pos x="T4" y="T5"/>
              </a:cxn>
            </a:cxnLst>
            <a:rect l="T9" t="T10" r="T11" b="T12"/>
            <a:pathLst>
              <a:path w="113" h="129">
                <a:moveTo>
                  <a:pt x="113" y="129"/>
                </a:moveTo>
                <a:lnTo>
                  <a:pt x="113" y="0"/>
                </a:lnTo>
                <a:lnTo>
                  <a:pt x="0" y="58"/>
                </a:lnTo>
              </a:path>
            </a:pathLst>
          </a:custGeom>
          <a:noFill/>
          <a:ln w="12700">
            <a:solidFill>
              <a:srgbClr val="000000"/>
            </a:solidFill>
            <a:round/>
            <a:headEnd/>
            <a:tailEnd/>
          </a:ln>
        </p:spPr>
        <p:txBody>
          <a:bodyPr/>
          <a:lstStyle/>
          <a:p>
            <a:endParaRPr lang="en-US"/>
          </a:p>
        </p:txBody>
      </p:sp>
      <p:sp>
        <p:nvSpPr>
          <p:cNvPr id="292883" name="Arc 19"/>
          <p:cNvSpPr>
            <a:spLocks/>
          </p:cNvSpPr>
          <p:nvPr/>
        </p:nvSpPr>
        <p:spPr bwMode="auto">
          <a:xfrm rot="2108661">
            <a:off x="7478713" y="2052638"/>
            <a:ext cx="441325" cy="363537"/>
          </a:xfrm>
          <a:custGeom>
            <a:avLst/>
            <a:gdLst>
              <a:gd name="T0" fmla="*/ 2147483647 w 21600"/>
              <a:gd name="T1" fmla="*/ 0 h 17886"/>
              <a:gd name="T2" fmla="*/ 2147483647 w 21600"/>
              <a:gd name="T3" fmla="*/ 2147483647 h 17886"/>
              <a:gd name="T4" fmla="*/ 0 w 21600"/>
              <a:gd name="T5" fmla="*/ 2147483647 h 17886"/>
              <a:gd name="T6" fmla="*/ 0 60000 65536"/>
              <a:gd name="T7" fmla="*/ 0 60000 65536"/>
              <a:gd name="T8" fmla="*/ 0 60000 65536"/>
              <a:gd name="T9" fmla="*/ 0 w 21600"/>
              <a:gd name="T10" fmla="*/ 0 h 17886"/>
              <a:gd name="T11" fmla="*/ 21600 w 21600"/>
              <a:gd name="T12" fmla="*/ 17886 h 17886"/>
            </a:gdLst>
            <a:ahLst/>
            <a:cxnLst>
              <a:cxn ang="T6">
                <a:pos x="T0" y="T1"/>
              </a:cxn>
              <a:cxn ang="T7">
                <a:pos x="T2" y="T3"/>
              </a:cxn>
              <a:cxn ang="T8">
                <a:pos x="T4" y="T5"/>
              </a:cxn>
            </a:cxnLst>
            <a:rect l="T9" t="T10" r="T11" b="T12"/>
            <a:pathLst>
              <a:path w="21600" h="17886" fill="none" extrusionOk="0">
                <a:moveTo>
                  <a:pt x="12110" y="0"/>
                </a:moveTo>
                <a:cubicBezTo>
                  <a:pt x="18045" y="4018"/>
                  <a:pt x="21600" y="10719"/>
                  <a:pt x="21600" y="17886"/>
                </a:cubicBezTo>
              </a:path>
              <a:path w="21600" h="17886" stroke="0" extrusionOk="0">
                <a:moveTo>
                  <a:pt x="12110" y="0"/>
                </a:moveTo>
                <a:cubicBezTo>
                  <a:pt x="18045" y="4018"/>
                  <a:pt x="21600" y="10719"/>
                  <a:pt x="21600" y="17886"/>
                </a:cubicBezTo>
                <a:lnTo>
                  <a:pt x="0" y="17886"/>
                </a:lnTo>
                <a:close/>
              </a:path>
            </a:pathLst>
          </a:custGeom>
          <a:noFill/>
          <a:ln w="15875">
            <a:solidFill>
              <a:srgbClr val="808080"/>
            </a:solidFill>
            <a:round/>
            <a:headEnd type="arrow" w="med" len="med"/>
            <a:tailEnd type="none" w="lg" len="lg"/>
          </a:ln>
        </p:spPr>
        <p:txBody>
          <a:bodyPr wrap="none" lIns="90000" tIns="46800" rIns="90000" bIns="46800" anchor="ctr"/>
          <a:lstStyle/>
          <a:p>
            <a:endParaRPr lang="en-US"/>
          </a:p>
        </p:txBody>
      </p:sp>
      <p:graphicFrame>
        <p:nvGraphicFramePr>
          <p:cNvPr id="292884" name="Object 20"/>
          <p:cNvGraphicFramePr>
            <a:graphicFrameLocks noChangeAspect="1"/>
          </p:cNvGraphicFramePr>
          <p:nvPr/>
        </p:nvGraphicFramePr>
        <p:xfrm>
          <a:off x="6708775" y="1374775"/>
          <a:ext cx="533400" cy="406400"/>
        </p:xfrm>
        <a:graphic>
          <a:graphicData uri="http://schemas.openxmlformats.org/presentationml/2006/ole">
            <mc:AlternateContent xmlns:mc="http://schemas.openxmlformats.org/markup-compatibility/2006">
              <mc:Choice xmlns:v="urn:schemas-microsoft-com:vml" Requires="v">
                <p:oleObj spid="_x0000_s293058" name="Equation" r:id="rId9" imgW="533160" imgH="406080" progId="Equation.DSMT4">
                  <p:embed/>
                </p:oleObj>
              </mc:Choice>
              <mc:Fallback>
                <p:oleObj name="Equation" r:id="rId9" imgW="533160" imgH="406080" progId="Equation.DSMT4">
                  <p:embed/>
                  <p:pic>
                    <p:nvPicPr>
                      <p:cNvPr id="0" name="Picture 2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08775" y="1374775"/>
                        <a:ext cx="533400"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2885" name="Object 21"/>
          <p:cNvGraphicFramePr>
            <a:graphicFrameLocks noChangeAspect="1"/>
          </p:cNvGraphicFramePr>
          <p:nvPr/>
        </p:nvGraphicFramePr>
        <p:xfrm>
          <a:off x="8342313" y="1616075"/>
          <a:ext cx="228600" cy="292100"/>
        </p:xfrm>
        <a:graphic>
          <a:graphicData uri="http://schemas.openxmlformats.org/presentationml/2006/ole">
            <mc:AlternateContent xmlns:mc="http://schemas.openxmlformats.org/markup-compatibility/2006">
              <mc:Choice xmlns:v="urn:schemas-microsoft-com:vml" Requires="v">
                <p:oleObj spid="_x0000_s293059" name="Equation" r:id="rId11" imgW="228600" imgH="291960" progId="Equation.DSMT4">
                  <p:embed/>
                </p:oleObj>
              </mc:Choice>
              <mc:Fallback>
                <p:oleObj name="Equation" r:id="rId11" imgW="228600" imgH="291960" progId="Equation.DSMT4">
                  <p:embed/>
                  <p:pic>
                    <p:nvPicPr>
                      <p:cNvPr id="0" name="Picture 2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342313" y="1616075"/>
                        <a:ext cx="2286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2886" name="Object 22"/>
          <p:cNvGraphicFramePr>
            <a:graphicFrameLocks noChangeAspect="1"/>
          </p:cNvGraphicFramePr>
          <p:nvPr/>
        </p:nvGraphicFramePr>
        <p:xfrm>
          <a:off x="8291513" y="2498725"/>
          <a:ext cx="177800" cy="254000"/>
        </p:xfrm>
        <a:graphic>
          <a:graphicData uri="http://schemas.openxmlformats.org/presentationml/2006/ole">
            <mc:AlternateContent xmlns:mc="http://schemas.openxmlformats.org/markup-compatibility/2006">
              <mc:Choice xmlns:v="urn:schemas-microsoft-com:vml" Requires="v">
                <p:oleObj spid="_x0000_s293060" name="Equation" r:id="rId13" imgW="177480" imgH="253800" progId="Equation.DSMT4">
                  <p:embed/>
                </p:oleObj>
              </mc:Choice>
              <mc:Fallback>
                <p:oleObj name="Equation" r:id="rId13" imgW="177480" imgH="253800" progId="Equation.DSMT4">
                  <p:embed/>
                  <p:pic>
                    <p:nvPicPr>
                      <p:cNvPr id="0" name="Picture 2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291513" y="2498725"/>
                        <a:ext cx="177800" cy="25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2887" name="Object 23"/>
          <p:cNvGraphicFramePr>
            <a:graphicFrameLocks noChangeAspect="1"/>
          </p:cNvGraphicFramePr>
          <p:nvPr/>
        </p:nvGraphicFramePr>
        <p:xfrm>
          <a:off x="5567363" y="4059238"/>
          <a:ext cx="635000" cy="482600"/>
        </p:xfrm>
        <a:graphic>
          <a:graphicData uri="http://schemas.openxmlformats.org/presentationml/2006/ole">
            <mc:AlternateContent xmlns:mc="http://schemas.openxmlformats.org/markup-compatibility/2006">
              <mc:Choice xmlns:v="urn:schemas-microsoft-com:vml" Requires="v">
                <p:oleObj spid="_x0000_s293061" name="Equation" r:id="rId15" imgW="634680" imgH="482400" progId="Equation.DSMT4">
                  <p:embed/>
                </p:oleObj>
              </mc:Choice>
              <mc:Fallback>
                <p:oleObj name="Equation" r:id="rId15" imgW="634680" imgH="482400" progId="Equation.DSMT4">
                  <p:embed/>
                  <p:pic>
                    <p:nvPicPr>
                      <p:cNvPr id="0" name="Picture 2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567363" y="4059238"/>
                        <a:ext cx="6350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2890" name="Object 26"/>
          <p:cNvGraphicFramePr>
            <a:graphicFrameLocks noChangeAspect="1"/>
          </p:cNvGraphicFramePr>
          <p:nvPr/>
        </p:nvGraphicFramePr>
        <p:xfrm>
          <a:off x="4116388" y="3689350"/>
          <a:ext cx="635000" cy="482600"/>
        </p:xfrm>
        <a:graphic>
          <a:graphicData uri="http://schemas.openxmlformats.org/presentationml/2006/ole">
            <mc:AlternateContent xmlns:mc="http://schemas.openxmlformats.org/markup-compatibility/2006">
              <mc:Choice xmlns:v="urn:schemas-microsoft-com:vml" Requires="v">
                <p:oleObj spid="_x0000_s293062" name="Equation" r:id="rId17" imgW="634680" imgH="482400" progId="Equation.DSMT4">
                  <p:embed/>
                </p:oleObj>
              </mc:Choice>
              <mc:Fallback>
                <p:oleObj name="Equation" r:id="rId17" imgW="634680" imgH="482400" progId="Equation.DSMT4">
                  <p:embed/>
                  <p:pic>
                    <p:nvPicPr>
                      <p:cNvPr id="0" name="Picture 2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116388" y="3689350"/>
                        <a:ext cx="6350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2891" name="Object 27"/>
          <p:cNvGraphicFramePr>
            <a:graphicFrameLocks noChangeAspect="1"/>
          </p:cNvGraphicFramePr>
          <p:nvPr/>
        </p:nvGraphicFramePr>
        <p:xfrm>
          <a:off x="6604000" y="5564188"/>
          <a:ext cx="190500" cy="279400"/>
        </p:xfrm>
        <a:graphic>
          <a:graphicData uri="http://schemas.openxmlformats.org/presentationml/2006/ole">
            <mc:AlternateContent xmlns:mc="http://schemas.openxmlformats.org/markup-compatibility/2006">
              <mc:Choice xmlns:v="urn:schemas-microsoft-com:vml" Requires="v">
                <p:oleObj spid="_x0000_s293063" name="Equation" r:id="rId18" imgW="190440" imgH="279360" progId="Equation.DSMT4">
                  <p:embed/>
                </p:oleObj>
              </mc:Choice>
              <mc:Fallback>
                <p:oleObj name="Equation" r:id="rId18" imgW="190440" imgH="279360" progId="Equation.DSMT4">
                  <p:embed/>
                  <p:pic>
                    <p:nvPicPr>
                      <p:cNvPr id="0" name="Picture 27"/>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604000" y="5564188"/>
                        <a:ext cx="190500" cy="279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2892" name="Object 28"/>
          <p:cNvGraphicFramePr>
            <a:graphicFrameLocks noChangeAspect="1"/>
          </p:cNvGraphicFramePr>
          <p:nvPr/>
        </p:nvGraphicFramePr>
        <p:xfrm>
          <a:off x="6902450" y="5484813"/>
          <a:ext cx="635000" cy="482600"/>
        </p:xfrm>
        <a:graphic>
          <a:graphicData uri="http://schemas.openxmlformats.org/presentationml/2006/ole">
            <mc:AlternateContent xmlns:mc="http://schemas.openxmlformats.org/markup-compatibility/2006">
              <mc:Choice xmlns:v="urn:schemas-microsoft-com:vml" Requires="v">
                <p:oleObj spid="_x0000_s293064" name="Equation" r:id="rId20" imgW="634680" imgH="482400" progId="Equation.DSMT4">
                  <p:embed/>
                </p:oleObj>
              </mc:Choice>
              <mc:Fallback>
                <p:oleObj name="Equation" r:id="rId20" imgW="634680" imgH="482400" progId="Equation.DSMT4">
                  <p:embed/>
                  <p:pic>
                    <p:nvPicPr>
                      <p:cNvPr id="0" name="Picture 2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902450" y="5484813"/>
                        <a:ext cx="6350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2897" name="Line 33"/>
          <p:cNvSpPr>
            <a:spLocks noChangeShapeType="1"/>
          </p:cNvSpPr>
          <p:nvPr/>
        </p:nvSpPr>
        <p:spPr bwMode="auto">
          <a:xfrm flipV="1">
            <a:off x="7308850" y="1360488"/>
            <a:ext cx="0" cy="1006475"/>
          </a:xfrm>
          <a:prstGeom prst="line">
            <a:avLst/>
          </a:prstGeom>
          <a:noFill/>
          <a:ln w="44450">
            <a:solidFill>
              <a:srgbClr val="FF0000"/>
            </a:solidFill>
            <a:round/>
            <a:headEnd/>
            <a:tailEnd type="stealth" w="lg" len="lg"/>
          </a:ln>
        </p:spPr>
        <p:txBody>
          <a:bodyPr lIns="90000" tIns="46800" rIns="90000" bIns="46800"/>
          <a:lstStyle/>
          <a:p>
            <a:endParaRPr lang="en-US"/>
          </a:p>
        </p:txBody>
      </p:sp>
      <p:sp>
        <p:nvSpPr>
          <p:cNvPr id="292899" name="Line 35"/>
          <p:cNvSpPr>
            <a:spLocks noChangeShapeType="1"/>
          </p:cNvSpPr>
          <p:nvPr/>
        </p:nvSpPr>
        <p:spPr bwMode="auto">
          <a:xfrm flipV="1">
            <a:off x="7307263" y="1843088"/>
            <a:ext cx="992187" cy="528637"/>
          </a:xfrm>
          <a:prstGeom prst="line">
            <a:avLst/>
          </a:prstGeom>
          <a:noFill/>
          <a:ln w="44450">
            <a:solidFill>
              <a:srgbClr val="FF327D"/>
            </a:solidFill>
            <a:round/>
            <a:headEnd/>
            <a:tailEnd type="stealth" w="lg" len="lg"/>
          </a:ln>
        </p:spPr>
        <p:txBody>
          <a:bodyPr lIns="90000" tIns="46800" rIns="90000" bIns="46800">
            <a:spAutoFit/>
          </a:bodyPr>
          <a:lstStyle/>
          <a:p>
            <a:endParaRPr lang="en-US"/>
          </a:p>
        </p:txBody>
      </p:sp>
      <p:graphicFrame>
        <p:nvGraphicFramePr>
          <p:cNvPr id="292900" name="Object 36"/>
          <p:cNvGraphicFramePr>
            <a:graphicFrameLocks noChangeAspect="1"/>
          </p:cNvGraphicFramePr>
          <p:nvPr/>
        </p:nvGraphicFramePr>
        <p:xfrm>
          <a:off x="7924800" y="2098675"/>
          <a:ext cx="495300" cy="368300"/>
        </p:xfrm>
        <a:graphic>
          <a:graphicData uri="http://schemas.openxmlformats.org/presentationml/2006/ole">
            <mc:AlternateContent xmlns:mc="http://schemas.openxmlformats.org/markup-compatibility/2006">
              <mc:Choice xmlns:v="urn:schemas-microsoft-com:vml" Requires="v">
                <p:oleObj spid="_x0000_s293065" name="Equation" r:id="rId21" imgW="495000" imgH="368280" progId="Equation.DSMT4">
                  <p:embed/>
                </p:oleObj>
              </mc:Choice>
              <mc:Fallback>
                <p:oleObj name="Equation" r:id="rId21" imgW="495000" imgH="368280" progId="Equation.DSMT4">
                  <p:embed/>
                  <p:pic>
                    <p:nvPicPr>
                      <p:cNvPr id="0" name="Picture 36"/>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924800" y="2098675"/>
                        <a:ext cx="495300" cy="36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2901" name="Object 37"/>
          <p:cNvGraphicFramePr>
            <a:graphicFrameLocks noChangeAspect="1"/>
          </p:cNvGraphicFramePr>
          <p:nvPr/>
        </p:nvGraphicFramePr>
        <p:xfrm>
          <a:off x="8335963" y="1616075"/>
          <a:ext cx="241300" cy="292100"/>
        </p:xfrm>
        <a:graphic>
          <a:graphicData uri="http://schemas.openxmlformats.org/presentationml/2006/ole">
            <mc:AlternateContent xmlns:mc="http://schemas.openxmlformats.org/markup-compatibility/2006">
              <mc:Choice xmlns:v="urn:schemas-microsoft-com:vml" Requires="v">
                <p:oleObj spid="_x0000_s293066" name="Equation" r:id="rId23" imgW="241200" imgH="291960" progId="Equation.DSMT4">
                  <p:embed/>
                </p:oleObj>
              </mc:Choice>
              <mc:Fallback>
                <p:oleObj name="Equation" r:id="rId23" imgW="241200" imgH="291960" progId="Equation.DSMT4">
                  <p:embed/>
                  <p:pic>
                    <p:nvPicPr>
                      <p:cNvPr id="0" name="Picture 37"/>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8335963" y="1616075"/>
                        <a:ext cx="2413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Line 38"/>
          <p:cNvSpPr>
            <a:spLocks noChangeShapeType="1"/>
          </p:cNvSpPr>
          <p:nvPr/>
        </p:nvSpPr>
        <p:spPr bwMode="auto">
          <a:xfrm flipV="1">
            <a:off x="7308850" y="2058988"/>
            <a:ext cx="704850" cy="371475"/>
          </a:xfrm>
          <a:prstGeom prst="line">
            <a:avLst/>
          </a:prstGeom>
          <a:noFill/>
          <a:ln w="44450">
            <a:solidFill>
              <a:srgbClr val="FF0000"/>
            </a:solidFill>
            <a:round/>
            <a:headEnd/>
            <a:tailEnd type="stealth" w="lg" len="lg"/>
          </a:ln>
        </p:spPr>
        <p:txBody>
          <a:bodyPr lIns="90000" tIns="46800" rIns="90000" bIns="46800"/>
          <a:lstStyle/>
          <a:p>
            <a:endParaRPr lang="en-US"/>
          </a:p>
        </p:txBody>
      </p:sp>
      <p:grpSp>
        <p:nvGrpSpPr>
          <p:cNvPr id="292920" name="Group 32"/>
          <p:cNvGrpSpPr>
            <a:grpSpLocks/>
          </p:cNvGrpSpPr>
          <p:nvPr/>
        </p:nvGrpSpPr>
        <p:grpSpPr bwMode="auto">
          <a:xfrm>
            <a:off x="7159625" y="2185988"/>
            <a:ext cx="241300" cy="360362"/>
            <a:chOff x="4510" y="1377"/>
            <a:chExt cx="152" cy="227"/>
          </a:xfrm>
        </p:grpSpPr>
        <p:sp>
          <p:nvSpPr>
            <p:cNvPr id="292923" name="Oval 30"/>
            <p:cNvSpPr>
              <a:spLocks noChangeAspect="1" noChangeArrowheads="1"/>
            </p:cNvSpPr>
            <p:nvPr/>
          </p:nvSpPr>
          <p:spPr bwMode="auto">
            <a:xfrm>
              <a:off x="4535" y="1429"/>
              <a:ext cx="127" cy="127"/>
            </a:xfrm>
            <a:prstGeom prst="ellipse">
              <a:avLst/>
            </a:prstGeom>
            <a:gradFill rotWithShape="1">
              <a:gsLst>
                <a:gs pos="0">
                  <a:srgbClr val="FFFFFF"/>
                </a:gs>
                <a:gs pos="100000">
                  <a:srgbClr val="FF0000"/>
                </a:gs>
              </a:gsLst>
              <a:path path="shape">
                <a:fillToRect l="50000" t="50000" r="50000" b="50000"/>
              </a:path>
            </a:gradFill>
            <a:ln w="9525">
              <a:solidFill>
                <a:srgbClr val="000000"/>
              </a:solidFill>
              <a:round/>
              <a:headEnd/>
              <a:tailEnd/>
            </a:ln>
          </p:spPr>
          <p:txBody>
            <a:bodyPr/>
            <a:lstStyle/>
            <a:p>
              <a:pPr>
                <a:lnSpc>
                  <a:spcPct val="110000"/>
                </a:lnSpc>
              </a:pPr>
              <a:endParaRPr lang="en-GB"/>
            </a:p>
          </p:txBody>
        </p:sp>
        <p:sp>
          <p:nvSpPr>
            <p:cNvPr id="292924" name="Rectangle 31"/>
            <p:cNvSpPr>
              <a:spLocks noChangeArrowheads="1"/>
            </p:cNvSpPr>
            <p:nvPr/>
          </p:nvSpPr>
          <p:spPr bwMode="auto">
            <a:xfrm>
              <a:off x="4510" y="1377"/>
              <a:ext cx="142" cy="227"/>
            </a:xfrm>
            <a:prstGeom prst="rect">
              <a:avLst/>
            </a:prstGeom>
            <a:noFill/>
            <a:ln w="19050" algn="ctr">
              <a:noFill/>
              <a:miter lim="800000"/>
              <a:headEnd/>
              <a:tailEnd type="none" w="lg" len="lg"/>
            </a:ln>
          </p:spPr>
          <p:txBody>
            <a:bodyPr lIns="90000" tIns="46800" rIns="90000" bIns="46800">
              <a:spAutoFit/>
            </a:bodyPr>
            <a:lstStyle/>
            <a:p>
              <a:pPr marL="2419350" indent="-2419350">
                <a:lnSpc>
                  <a:spcPct val="110000"/>
                </a:lnSpc>
              </a:pPr>
              <a:r>
                <a:rPr lang="en-ZA" sz="1600" b="1">
                  <a:solidFill>
                    <a:srgbClr val="000066"/>
                  </a:solidFill>
                  <a:latin typeface="Times New Roman" pitchFamily="18" charset="0"/>
                </a:rPr>
                <a:t>+</a:t>
              </a:r>
            </a:p>
          </p:txBody>
        </p:sp>
      </p:grpSp>
      <p:sp>
        <p:nvSpPr>
          <p:cNvPr id="292880" name="Line 16"/>
          <p:cNvSpPr>
            <a:spLocks noChangeShapeType="1"/>
          </p:cNvSpPr>
          <p:nvPr/>
        </p:nvSpPr>
        <p:spPr bwMode="auto">
          <a:xfrm>
            <a:off x="7307263" y="2368550"/>
            <a:ext cx="927100" cy="309563"/>
          </a:xfrm>
          <a:prstGeom prst="line">
            <a:avLst/>
          </a:prstGeom>
          <a:noFill/>
          <a:ln w="44450">
            <a:solidFill>
              <a:srgbClr val="00CC00"/>
            </a:solidFill>
            <a:round/>
            <a:headEnd/>
            <a:tailEnd type="stealth" w="lg" len="lg"/>
          </a:ln>
        </p:spPr>
        <p:txBody>
          <a:bodyPr lIns="90000" tIns="46800" rIns="90000" bIns="46800"/>
          <a:lstStyle/>
          <a:p>
            <a:endParaRPr lang="en-US"/>
          </a:p>
        </p:txBody>
      </p:sp>
      <p:sp>
        <p:nvSpPr>
          <p:cNvPr id="292898" name="Line 34"/>
          <p:cNvSpPr>
            <a:spLocks noChangeShapeType="1"/>
          </p:cNvSpPr>
          <p:nvPr/>
        </p:nvSpPr>
        <p:spPr bwMode="auto">
          <a:xfrm>
            <a:off x="7307263" y="2368550"/>
            <a:ext cx="927100" cy="309563"/>
          </a:xfrm>
          <a:prstGeom prst="line">
            <a:avLst/>
          </a:prstGeom>
          <a:noFill/>
          <a:ln w="44450">
            <a:solidFill>
              <a:srgbClr val="00CC00"/>
            </a:solidFill>
            <a:round/>
            <a:headEnd/>
            <a:tailEnd type="stealth" w="lg" len="lg"/>
          </a:ln>
        </p:spPr>
        <p:txBody>
          <a:bodyPr lIns="90000" tIns="46800" rIns="90000" bIns="46800"/>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2869"/>
                                        </p:tgtEl>
                                        <p:attrNameLst>
                                          <p:attrName>style.visibility</p:attrName>
                                        </p:attrNameLst>
                                      </p:cBhvr>
                                      <p:to>
                                        <p:strVal val="visible"/>
                                      </p:to>
                                    </p:set>
                                  </p:childTnLst>
                                </p:cTn>
                              </p:par>
                              <p:par>
                                <p:cTn id="7" presetID="10" presetClass="exit" presetSubtype="0" fill="hold" nodeType="withEffect">
                                  <p:stCondLst>
                                    <p:cond delay="0"/>
                                  </p:stCondLst>
                                  <p:childTnLst>
                                    <p:animEffect transition="out" filter="fade">
                                      <p:cBhvr>
                                        <p:cTn id="8" dur="500"/>
                                        <p:tgtEl>
                                          <p:spTgt spid="292900"/>
                                        </p:tgtEl>
                                      </p:cBhvr>
                                    </p:animEffect>
                                    <p:set>
                                      <p:cBhvr>
                                        <p:cTn id="9" dur="1" fill="hold">
                                          <p:stCondLst>
                                            <p:cond delay="499"/>
                                          </p:stCondLst>
                                        </p:cTn>
                                        <p:tgtEl>
                                          <p:spTgt spid="292900"/>
                                        </p:tgtEl>
                                        <p:attrNameLst>
                                          <p:attrName>style.visibility</p:attrName>
                                        </p:attrNameLst>
                                      </p:cBhvr>
                                      <p:to>
                                        <p:strVal val="hidden"/>
                                      </p:to>
                                    </p:set>
                                  </p:childTnLst>
                                </p:cTn>
                              </p:par>
                              <p:par>
                                <p:cTn id="10" presetID="10" presetClass="exit" presetSubtype="0" fill="hold" grpId="0" nodeType="withEffect">
                                  <p:stCondLst>
                                    <p:cond delay="0"/>
                                  </p:stCondLst>
                                  <p:childTnLst>
                                    <p:animEffect transition="out" filter="fad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par>
                                <p:cTn id="13" presetID="10" presetClass="exit" presetSubtype="0" fill="hold" grpId="0" nodeType="withEffect">
                                  <p:stCondLst>
                                    <p:cond delay="0"/>
                                  </p:stCondLst>
                                  <p:childTnLst>
                                    <p:animEffect transition="out" filter="fade">
                                      <p:cBhvr>
                                        <p:cTn id="14" dur="500"/>
                                        <p:tgtEl>
                                          <p:spTgt spid="292899"/>
                                        </p:tgtEl>
                                      </p:cBhvr>
                                    </p:animEffect>
                                    <p:set>
                                      <p:cBhvr>
                                        <p:cTn id="15" dur="1" fill="hold">
                                          <p:stCondLst>
                                            <p:cond delay="499"/>
                                          </p:stCondLst>
                                        </p:cTn>
                                        <p:tgtEl>
                                          <p:spTgt spid="292899"/>
                                        </p:tgtEl>
                                        <p:attrNameLst>
                                          <p:attrName>style.visibility</p:attrName>
                                        </p:attrNameLst>
                                      </p:cBhvr>
                                      <p:to>
                                        <p:strVal val="hidden"/>
                                      </p:to>
                                    </p:set>
                                  </p:childTnLst>
                                </p:cTn>
                              </p:par>
                              <p:par>
                                <p:cTn id="16" presetID="10" presetClass="exit" presetSubtype="0" fill="hold" nodeType="withEffect">
                                  <p:stCondLst>
                                    <p:cond delay="0"/>
                                  </p:stCondLst>
                                  <p:childTnLst>
                                    <p:animEffect transition="out" filter="fade">
                                      <p:cBhvr>
                                        <p:cTn id="17" dur="500"/>
                                        <p:tgtEl>
                                          <p:spTgt spid="292901"/>
                                        </p:tgtEl>
                                      </p:cBhvr>
                                    </p:animEffect>
                                    <p:set>
                                      <p:cBhvr>
                                        <p:cTn id="18" dur="1" fill="hold">
                                          <p:stCondLst>
                                            <p:cond delay="499"/>
                                          </p:stCondLst>
                                        </p:cTn>
                                        <p:tgtEl>
                                          <p:spTgt spid="292901"/>
                                        </p:tgtEl>
                                        <p:attrNameLst>
                                          <p:attrName>style.visibility</p:attrName>
                                        </p:attrNameLst>
                                      </p:cBhvr>
                                      <p:to>
                                        <p:strVal val="hidden"/>
                                      </p:to>
                                    </p:set>
                                  </p:childTnLst>
                                </p:cTn>
                              </p:par>
                              <p:par>
                                <p:cTn id="19" presetID="10" presetClass="entr" presetSubtype="0" fill="hold" grpId="0" nodeType="withEffect">
                                  <p:stCondLst>
                                    <p:cond delay="0"/>
                                  </p:stCondLst>
                                  <p:childTnLst>
                                    <p:set>
                                      <p:cBhvr>
                                        <p:cTn id="20" dur="1" fill="hold">
                                          <p:stCondLst>
                                            <p:cond delay="0"/>
                                          </p:stCondLst>
                                        </p:cTn>
                                        <p:tgtEl>
                                          <p:spTgt spid="292879"/>
                                        </p:tgtEl>
                                        <p:attrNameLst>
                                          <p:attrName>style.visibility</p:attrName>
                                        </p:attrNameLst>
                                      </p:cBhvr>
                                      <p:to>
                                        <p:strVal val="visible"/>
                                      </p:to>
                                    </p:set>
                                    <p:animEffect transition="in" filter="fade">
                                      <p:cBhvr>
                                        <p:cTn id="21" dur="1000"/>
                                        <p:tgtEl>
                                          <p:spTgt spid="292879"/>
                                        </p:tgtEl>
                                      </p:cBhvr>
                                    </p:animEffect>
                                  </p:childTnLst>
                                </p:cTn>
                              </p:par>
                              <p:par>
                                <p:cTn id="22" presetID="10" presetClass="entr" presetSubtype="0" fill="hold" nodeType="withEffect">
                                  <p:stCondLst>
                                    <p:cond delay="500"/>
                                  </p:stCondLst>
                                  <p:childTnLst>
                                    <p:set>
                                      <p:cBhvr>
                                        <p:cTn id="23" dur="1" fill="hold">
                                          <p:stCondLst>
                                            <p:cond delay="0"/>
                                          </p:stCondLst>
                                        </p:cTn>
                                        <p:tgtEl>
                                          <p:spTgt spid="292885"/>
                                        </p:tgtEl>
                                        <p:attrNameLst>
                                          <p:attrName>style.visibility</p:attrName>
                                        </p:attrNameLst>
                                      </p:cBhvr>
                                      <p:to>
                                        <p:strVal val="visible"/>
                                      </p:to>
                                    </p:set>
                                    <p:animEffect transition="in" filter="fade">
                                      <p:cBhvr>
                                        <p:cTn id="24" dur="500"/>
                                        <p:tgtEl>
                                          <p:spTgt spid="292885"/>
                                        </p:tgtEl>
                                      </p:cBhvr>
                                    </p:animEffect>
                                  </p:childTnLst>
                                </p:cTn>
                              </p:par>
                              <p:par>
                                <p:cTn id="25" presetID="22" presetClass="entr" presetSubtype="8" fill="hold" grpId="0" nodeType="withEffect">
                                  <p:stCondLst>
                                    <p:cond delay="1000"/>
                                  </p:stCondLst>
                                  <p:childTnLst>
                                    <p:set>
                                      <p:cBhvr>
                                        <p:cTn id="26" dur="1" fill="hold">
                                          <p:stCondLst>
                                            <p:cond delay="0"/>
                                          </p:stCondLst>
                                        </p:cTn>
                                        <p:tgtEl>
                                          <p:spTgt spid="292880"/>
                                        </p:tgtEl>
                                        <p:attrNameLst>
                                          <p:attrName>style.visibility</p:attrName>
                                        </p:attrNameLst>
                                      </p:cBhvr>
                                      <p:to>
                                        <p:strVal val="visible"/>
                                      </p:to>
                                    </p:set>
                                    <p:animEffect transition="in" filter="wipe(left)">
                                      <p:cBhvr>
                                        <p:cTn id="27" dur="2000"/>
                                        <p:tgtEl>
                                          <p:spTgt spid="292880"/>
                                        </p:tgtEl>
                                      </p:cBhvr>
                                    </p:animEffect>
                                  </p:childTnLst>
                                </p:cTn>
                              </p:par>
                              <p:par>
                                <p:cTn id="28" presetID="10" presetClass="entr" presetSubtype="0" fill="hold" nodeType="withEffect">
                                  <p:stCondLst>
                                    <p:cond delay="2500"/>
                                  </p:stCondLst>
                                  <p:childTnLst>
                                    <p:set>
                                      <p:cBhvr>
                                        <p:cTn id="29" dur="1" fill="hold">
                                          <p:stCondLst>
                                            <p:cond delay="0"/>
                                          </p:stCondLst>
                                        </p:cTn>
                                        <p:tgtEl>
                                          <p:spTgt spid="292886"/>
                                        </p:tgtEl>
                                        <p:attrNameLst>
                                          <p:attrName>style.visibility</p:attrName>
                                        </p:attrNameLst>
                                      </p:cBhvr>
                                      <p:to>
                                        <p:strVal val="visible"/>
                                      </p:to>
                                    </p:set>
                                    <p:animEffect transition="in" filter="fade">
                                      <p:cBhvr>
                                        <p:cTn id="30" dur="500"/>
                                        <p:tgtEl>
                                          <p:spTgt spid="292886"/>
                                        </p:tgtEl>
                                      </p:cBhvr>
                                    </p:animEffect>
                                  </p:childTnLst>
                                </p:cTn>
                              </p:par>
                              <p:par>
                                <p:cTn id="31" presetID="22" presetClass="entr" presetSubtype="4" fill="hold" grpId="0" nodeType="withEffect">
                                  <p:stCondLst>
                                    <p:cond delay="1000"/>
                                  </p:stCondLst>
                                  <p:childTnLst>
                                    <p:set>
                                      <p:cBhvr>
                                        <p:cTn id="32" dur="1" fill="hold">
                                          <p:stCondLst>
                                            <p:cond delay="0"/>
                                          </p:stCondLst>
                                        </p:cTn>
                                        <p:tgtEl>
                                          <p:spTgt spid="292878"/>
                                        </p:tgtEl>
                                        <p:attrNameLst>
                                          <p:attrName>style.visibility</p:attrName>
                                        </p:attrNameLst>
                                      </p:cBhvr>
                                      <p:to>
                                        <p:strVal val="visible"/>
                                      </p:to>
                                    </p:set>
                                    <p:animEffect transition="in" filter="wipe(down)">
                                      <p:cBhvr>
                                        <p:cTn id="33" dur="2000"/>
                                        <p:tgtEl>
                                          <p:spTgt spid="292878"/>
                                        </p:tgtEl>
                                      </p:cBhvr>
                                    </p:animEffect>
                                  </p:childTnLst>
                                </p:cTn>
                              </p:par>
                              <p:par>
                                <p:cTn id="34" presetID="10" presetClass="entr" presetSubtype="0" fill="hold" nodeType="withEffect">
                                  <p:stCondLst>
                                    <p:cond delay="1000"/>
                                  </p:stCondLst>
                                  <p:childTnLst>
                                    <p:set>
                                      <p:cBhvr>
                                        <p:cTn id="35" dur="1" fill="hold">
                                          <p:stCondLst>
                                            <p:cond delay="0"/>
                                          </p:stCondLst>
                                        </p:cTn>
                                        <p:tgtEl>
                                          <p:spTgt spid="292870"/>
                                        </p:tgtEl>
                                        <p:attrNameLst>
                                          <p:attrName>style.visibility</p:attrName>
                                        </p:attrNameLst>
                                      </p:cBhvr>
                                      <p:to>
                                        <p:strVal val="visible"/>
                                      </p:to>
                                    </p:set>
                                    <p:animEffect transition="in" filter="fade">
                                      <p:cBhvr>
                                        <p:cTn id="36" dur="1000"/>
                                        <p:tgtEl>
                                          <p:spTgt spid="292870"/>
                                        </p:tgtEl>
                                      </p:cBhvr>
                                    </p:animEffect>
                                  </p:childTnLst>
                                </p:cTn>
                              </p:par>
                              <p:par>
                                <p:cTn id="37" presetID="9" presetClass="entr" presetSubtype="0" fill="hold" grpId="0" nodeType="withEffect">
                                  <p:stCondLst>
                                    <p:cond delay="1500"/>
                                  </p:stCondLst>
                                  <p:childTnLst>
                                    <p:set>
                                      <p:cBhvr>
                                        <p:cTn id="38" dur="1" fill="hold">
                                          <p:stCondLst>
                                            <p:cond delay="0"/>
                                          </p:stCondLst>
                                        </p:cTn>
                                        <p:tgtEl>
                                          <p:spTgt spid="292873"/>
                                        </p:tgtEl>
                                        <p:attrNameLst>
                                          <p:attrName>style.visibility</p:attrName>
                                        </p:attrNameLst>
                                      </p:cBhvr>
                                      <p:to>
                                        <p:strVal val="visible"/>
                                      </p:to>
                                    </p:set>
                                    <p:animEffect transition="in" filter="dissolve">
                                      <p:cBhvr>
                                        <p:cTn id="39" dur="500"/>
                                        <p:tgtEl>
                                          <p:spTgt spid="292873"/>
                                        </p:tgtEl>
                                      </p:cBhvr>
                                    </p:animEffect>
                                  </p:childTnLst>
                                </p:cTn>
                              </p:par>
                              <p:par>
                                <p:cTn id="40" presetID="10" presetClass="entr" presetSubtype="0" fill="hold" nodeType="withEffect">
                                  <p:stCondLst>
                                    <p:cond delay="2500"/>
                                  </p:stCondLst>
                                  <p:childTnLst>
                                    <p:set>
                                      <p:cBhvr>
                                        <p:cTn id="41" dur="1" fill="hold">
                                          <p:stCondLst>
                                            <p:cond delay="0"/>
                                          </p:stCondLst>
                                        </p:cTn>
                                        <p:tgtEl>
                                          <p:spTgt spid="292884"/>
                                        </p:tgtEl>
                                        <p:attrNameLst>
                                          <p:attrName>style.visibility</p:attrName>
                                        </p:attrNameLst>
                                      </p:cBhvr>
                                      <p:to>
                                        <p:strVal val="visible"/>
                                      </p:to>
                                    </p:set>
                                    <p:animEffect transition="in" filter="fade">
                                      <p:cBhvr>
                                        <p:cTn id="42" dur="500"/>
                                        <p:tgtEl>
                                          <p:spTgt spid="292884"/>
                                        </p:tgtEl>
                                      </p:cBhvr>
                                    </p:animEffect>
                                  </p:childTnLst>
                                </p:cTn>
                              </p:par>
                              <p:par>
                                <p:cTn id="43" presetID="22" presetClass="entr" presetSubtype="4" fill="hold" grpId="0" nodeType="withEffect">
                                  <p:stCondLst>
                                    <p:cond delay="2000"/>
                                  </p:stCondLst>
                                  <p:childTnLst>
                                    <p:set>
                                      <p:cBhvr>
                                        <p:cTn id="44" dur="1" fill="hold">
                                          <p:stCondLst>
                                            <p:cond delay="0"/>
                                          </p:stCondLst>
                                        </p:cTn>
                                        <p:tgtEl>
                                          <p:spTgt spid="292883"/>
                                        </p:tgtEl>
                                        <p:attrNameLst>
                                          <p:attrName>style.visibility</p:attrName>
                                        </p:attrNameLst>
                                      </p:cBhvr>
                                      <p:to>
                                        <p:strVal val="visible"/>
                                      </p:to>
                                    </p:set>
                                    <p:animEffect transition="in" filter="wipe(down)">
                                      <p:cBhvr>
                                        <p:cTn id="45" dur="1000"/>
                                        <p:tgtEl>
                                          <p:spTgt spid="292883"/>
                                        </p:tgtEl>
                                      </p:cBhvr>
                                    </p:animEffect>
                                  </p:childTnLst>
                                </p:cTn>
                              </p:par>
                              <p:par>
                                <p:cTn id="46" presetID="10" presetClass="entr" presetSubtype="0" fill="hold" grpId="0" nodeType="withEffect">
                                  <p:stCondLst>
                                    <p:cond delay="2500"/>
                                  </p:stCondLst>
                                  <p:childTnLst>
                                    <p:set>
                                      <p:cBhvr>
                                        <p:cTn id="47" dur="1" fill="hold">
                                          <p:stCondLst>
                                            <p:cond delay="0"/>
                                          </p:stCondLst>
                                        </p:cTn>
                                        <p:tgtEl>
                                          <p:spTgt spid="292874"/>
                                        </p:tgtEl>
                                        <p:attrNameLst>
                                          <p:attrName>style.visibility</p:attrName>
                                        </p:attrNameLst>
                                      </p:cBhvr>
                                      <p:to>
                                        <p:strVal val="visible"/>
                                      </p:to>
                                    </p:set>
                                    <p:animEffect transition="in" filter="fade">
                                      <p:cBhvr>
                                        <p:cTn id="48" dur="500"/>
                                        <p:tgtEl>
                                          <p:spTgt spid="292874"/>
                                        </p:tgtEl>
                                      </p:cBhvr>
                                    </p:animEffect>
                                  </p:childTnLst>
                                </p:cTn>
                              </p:par>
                              <p:par>
                                <p:cTn id="49" presetID="10" presetClass="entr" presetSubtype="0" fill="hold" grpId="0" nodeType="withEffect">
                                  <p:stCondLst>
                                    <p:cond delay="3000"/>
                                  </p:stCondLst>
                                  <p:childTnLst>
                                    <p:set>
                                      <p:cBhvr>
                                        <p:cTn id="50" dur="1" fill="hold">
                                          <p:stCondLst>
                                            <p:cond delay="0"/>
                                          </p:stCondLst>
                                        </p:cTn>
                                        <p:tgtEl>
                                          <p:spTgt spid="292882"/>
                                        </p:tgtEl>
                                        <p:attrNameLst>
                                          <p:attrName>style.visibility</p:attrName>
                                        </p:attrNameLst>
                                      </p:cBhvr>
                                      <p:to>
                                        <p:strVal val="visible"/>
                                      </p:to>
                                    </p:set>
                                    <p:animEffect transition="in" filter="fade">
                                      <p:cBhvr>
                                        <p:cTn id="51" dur="1000"/>
                                        <p:tgtEl>
                                          <p:spTgt spid="292882"/>
                                        </p:tgtEl>
                                      </p:cBhvr>
                                    </p:animEffect>
                                  </p:childTnLst>
                                </p:cTn>
                              </p:par>
                              <p:par>
                                <p:cTn id="52" presetID="10" presetClass="entr" presetSubtype="0" fill="hold" grpId="0" nodeType="withEffect">
                                  <p:stCondLst>
                                    <p:cond delay="4000"/>
                                  </p:stCondLst>
                                  <p:childTnLst>
                                    <p:set>
                                      <p:cBhvr>
                                        <p:cTn id="53" dur="1" fill="hold">
                                          <p:stCondLst>
                                            <p:cond delay="0"/>
                                          </p:stCondLst>
                                        </p:cTn>
                                        <p:tgtEl>
                                          <p:spTgt spid="292881"/>
                                        </p:tgtEl>
                                        <p:attrNameLst>
                                          <p:attrName>style.visibility</p:attrName>
                                        </p:attrNameLst>
                                      </p:cBhvr>
                                      <p:to>
                                        <p:strVal val="visible"/>
                                      </p:to>
                                    </p:set>
                                    <p:animEffect transition="in" filter="fade">
                                      <p:cBhvr>
                                        <p:cTn id="54" dur="1000"/>
                                        <p:tgtEl>
                                          <p:spTgt spid="292881"/>
                                        </p:tgtEl>
                                      </p:cBhvr>
                                    </p:animEffec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9287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92871">
                                            <p:txEl>
                                              <p:pRg st="0" end="0"/>
                                            </p:txEl>
                                          </p:spTgt>
                                        </p:tgtEl>
                                        <p:attrNameLst>
                                          <p:attrName>style.visibility</p:attrName>
                                        </p:attrNameLst>
                                      </p:cBhvr>
                                      <p:to>
                                        <p:strVal val="visible"/>
                                      </p:to>
                                    </p:set>
                                  </p:childTnLst>
                                </p:cTn>
                              </p:par>
                              <p:par>
                                <p:cTn id="63" presetID="6" presetClass="emph" presetSubtype="0" fill="hold" grpId="1" nodeType="withEffect">
                                  <p:stCondLst>
                                    <p:cond delay="0"/>
                                  </p:stCondLst>
                                  <p:childTnLst>
                                    <p:animScale>
                                      <p:cBhvr>
                                        <p:cTn id="64" dur="1000" fill="hold"/>
                                        <p:tgtEl>
                                          <p:spTgt spid="292878"/>
                                        </p:tgtEl>
                                      </p:cBhvr>
                                      <p:by x="0" y="0"/>
                                    </p:animScale>
                                  </p:childTnLst>
                                </p:cTn>
                              </p:par>
                              <p:par>
                                <p:cTn id="65" presetID="42" presetClass="path" presetSubtype="0" fill="hold" grpId="2" nodeType="withEffect">
                                  <p:stCondLst>
                                    <p:cond delay="0"/>
                                  </p:stCondLst>
                                  <p:childTnLst>
                                    <p:animMotion origin="layout" path="M 4.44444E-6 7.40741E-7 L 4.44444E-6 0.05926 " pathEditMode="relative" rAng="0" ptsTypes="AA">
                                      <p:cBhvr>
                                        <p:cTn id="66" dur="1000" fill="hold"/>
                                        <p:tgtEl>
                                          <p:spTgt spid="292878"/>
                                        </p:tgtEl>
                                        <p:attrNameLst>
                                          <p:attrName>ppt_x</p:attrName>
                                          <p:attrName>ppt_y</p:attrName>
                                        </p:attrNameLst>
                                      </p:cBhvr>
                                      <p:rCtr x="0" y="30"/>
                                    </p:animMotion>
                                  </p:childTnLst>
                                </p:cTn>
                              </p:par>
                              <p:par>
                                <p:cTn id="67" presetID="6" presetClass="emph" presetSubtype="0" fill="hold" grpId="1" nodeType="withEffect">
                                  <p:stCondLst>
                                    <p:cond delay="0"/>
                                  </p:stCondLst>
                                  <p:childTnLst>
                                    <p:animScale>
                                      <p:cBhvr>
                                        <p:cTn id="68" dur="1000" fill="hold"/>
                                        <p:tgtEl>
                                          <p:spTgt spid="292880"/>
                                        </p:tgtEl>
                                      </p:cBhvr>
                                      <p:by x="0" y="0"/>
                                    </p:animScale>
                                  </p:childTnLst>
                                </p:cTn>
                              </p:par>
                              <p:par>
                                <p:cTn id="69" presetID="35" presetClass="path" presetSubtype="0" fill="hold" grpId="2" nodeType="withEffect">
                                  <p:stCondLst>
                                    <p:cond delay="0"/>
                                  </p:stCondLst>
                                  <p:childTnLst>
                                    <p:animMotion origin="layout" path="M 3.61111E-6 -4.07407E-6 L -0.05122 -0.02268 " pathEditMode="relative" rAng="0" ptsTypes="AA">
                                      <p:cBhvr>
                                        <p:cTn id="70" dur="1000" fill="hold"/>
                                        <p:tgtEl>
                                          <p:spTgt spid="292880"/>
                                        </p:tgtEl>
                                        <p:attrNameLst>
                                          <p:attrName>ppt_x</p:attrName>
                                          <p:attrName>ppt_y</p:attrName>
                                        </p:attrNameLst>
                                      </p:cBhvr>
                                      <p:rCtr x="-26" y="-11"/>
                                    </p:animMotion>
                                  </p:childTnLst>
                                </p:cTn>
                              </p:par>
                              <p:par>
                                <p:cTn id="71" presetID="10" presetClass="exit" presetSubtype="0" fill="hold" nodeType="withEffect">
                                  <p:stCondLst>
                                    <p:cond delay="0"/>
                                  </p:stCondLst>
                                  <p:childTnLst>
                                    <p:animEffect transition="out" filter="fade">
                                      <p:cBhvr>
                                        <p:cTn id="72" dur="500"/>
                                        <p:tgtEl>
                                          <p:spTgt spid="292884"/>
                                        </p:tgtEl>
                                      </p:cBhvr>
                                    </p:animEffect>
                                    <p:set>
                                      <p:cBhvr>
                                        <p:cTn id="73" dur="1" fill="hold">
                                          <p:stCondLst>
                                            <p:cond delay="499"/>
                                          </p:stCondLst>
                                        </p:cTn>
                                        <p:tgtEl>
                                          <p:spTgt spid="292884"/>
                                        </p:tgtEl>
                                        <p:attrNameLst>
                                          <p:attrName>style.visibility</p:attrName>
                                        </p:attrNameLst>
                                      </p:cBhvr>
                                      <p:to>
                                        <p:strVal val="hidden"/>
                                      </p:to>
                                    </p:set>
                                  </p:childTnLst>
                                </p:cTn>
                              </p:par>
                              <p:par>
                                <p:cTn id="74" presetID="10" presetClass="exit" presetSubtype="0" fill="hold" grpId="1" nodeType="withEffect">
                                  <p:stCondLst>
                                    <p:cond delay="0"/>
                                  </p:stCondLst>
                                  <p:childTnLst>
                                    <p:animEffect transition="out" filter="fade">
                                      <p:cBhvr>
                                        <p:cTn id="75" dur="500"/>
                                        <p:tgtEl>
                                          <p:spTgt spid="292881"/>
                                        </p:tgtEl>
                                      </p:cBhvr>
                                    </p:animEffect>
                                    <p:set>
                                      <p:cBhvr>
                                        <p:cTn id="76" dur="1" fill="hold">
                                          <p:stCondLst>
                                            <p:cond delay="499"/>
                                          </p:stCondLst>
                                        </p:cTn>
                                        <p:tgtEl>
                                          <p:spTgt spid="292881"/>
                                        </p:tgtEl>
                                        <p:attrNameLst>
                                          <p:attrName>style.visibility</p:attrName>
                                        </p:attrNameLst>
                                      </p:cBhvr>
                                      <p:to>
                                        <p:strVal val="hidden"/>
                                      </p:to>
                                    </p:set>
                                  </p:childTnLst>
                                </p:cTn>
                              </p:par>
                              <p:par>
                                <p:cTn id="77" presetID="10" presetClass="exit" presetSubtype="0" fill="hold" grpId="1" nodeType="withEffect">
                                  <p:stCondLst>
                                    <p:cond delay="0"/>
                                  </p:stCondLst>
                                  <p:childTnLst>
                                    <p:animEffect transition="out" filter="fade">
                                      <p:cBhvr>
                                        <p:cTn id="78" dur="500"/>
                                        <p:tgtEl>
                                          <p:spTgt spid="292882"/>
                                        </p:tgtEl>
                                      </p:cBhvr>
                                    </p:animEffect>
                                    <p:set>
                                      <p:cBhvr>
                                        <p:cTn id="79" dur="1" fill="hold">
                                          <p:stCondLst>
                                            <p:cond delay="499"/>
                                          </p:stCondLst>
                                        </p:cTn>
                                        <p:tgtEl>
                                          <p:spTgt spid="292882"/>
                                        </p:tgtEl>
                                        <p:attrNameLst>
                                          <p:attrName>style.visibility</p:attrName>
                                        </p:attrNameLst>
                                      </p:cBhvr>
                                      <p:to>
                                        <p:strVal val="hidden"/>
                                      </p:to>
                                    </p:set>
                                  </p:childTnLst>
                                </p:cTn>
                              </p:par>
                              <p:par>
                                <p:cTn id="80" presetID="10" presetClass="exit" presetSubtype="0" fill="hold" grpId="1" nodeType="withEffect">
                                  <p:stCondLst>
                                    <p:cond delay="0"/>
                                  </p:stCondLst>
                                  <p:childTnLst>
                                    <p:animEffect transition="out" filter="fade">
                                      <p:cBhvr>
                                        <p:cTn id="81" dur="500"/>
                                        <p:tgtEl>
                                          <p:spTgt spid="292874"/>
                                        </p:tgtEl>
                                      </p:cBhvr>
                                    </p:animEffect>
                                    <p:set>
                                      <p:cBhvr>
                                        <p:cTn id="82" dur="1" fill="hold">
                                          <p:stCondLst>
                                            <p:cond delay="499"/>
                                          </p:stCondLst>
                                        </p:cTn>
                                        <p:tgtEl>
                                          <p:spTgt spid="292874"/>
                                        </p:tgtEl>
                                        <p:attrNameLst>
                                          <p:attrName>style.visibility</p:attrName>
                                        </p:attrNameLst>
                                      </p:cBhvr>
                                      <p:to>
                                        <p:strVal val="hidden"/>
                                      </p:to>
                                    </p:set>
                                  </p:childTnLst>
                                </p:cTn>
                              </p:par>
                              <p:par>
                                <p:cTn id="83" presetID="10" presetClass="exit" presetSubtype="0" fill="hold" grpId="1" nodeType="withEffect">
                                  <p:stCondLst>
                                    <p:cond delay="0"/>
                                  </p:stCondLst>
                                  <p:childTnLst>
                                    <p:animEffect transition="out" filter="fade">
                                      <p:cBhvr>
                                        <p:cTn id="84" dur="500"/>
                                        <p:tgtEl>
                                          <p:spTgt spid="292883"/>
                                        </p:tgtEl>
                                      </p:cBhvr>
                                    </p:animEffect>
                                    <p:set>
                                      <p:cBhvr>
                                        <p:cTn id="85" dur="1" fill="hold">
                                          <p:stCondLst>
                                            <p:cond delay="499"/>
                                          </p:stCondLst>
                                        </p:cTn>
                                        <p:tgtEl>
                                          <p:spTgt spid="292883"/>
                                        </p:tgtEl>
                                        <p:attrNameLst>
                                          <p:attrName>style.visibility</p:attrName>
                                        </p:attrNameLst>
                                      </p:cBhvr>
                                      <p:to>
                                        <p:strVal val="hidden"/>
                                      </p:to>
                                    </p:set>
                                  </p:childTnLst>
                                </p:cTn>
                              </p:par>
                              <p:par>
                                <p:cTn id="86" presetID="10" presetClass="exit" presetSubtype="0" fill="hold" nodeType="withEffect">
                                  <p:stCondLst>
                                    <p:cond delay="0"/>
                                  </p:stCondLst>
                                  <p:childTnLst>
                                    <p:animEffect transition="out" filter="fade">
                                      <p:cBhvr>
                                        <p:cTn id="87" dur="500"/>
                                        <p:tgtEl>
                                          <p:spTgt spid="292886"/>
                                        </p:tgtEl>
                                      </p:cBhvr>
                                    </p:animEffect>
                                    <p:set>
                                      <p:cBhvr>
                                        <p:cTn id="88" dur="1" fill="hold">
                                          <p:stCondLst>
                                            <p:cond delay="499"/>
                                          </p:stCondLst>
                                        </p:cTn>
                                        <p:tgtEl>
                                          <p:spTgt spid="292886"/>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292871">
                                            <p:txEl>
                                              <p:pRg st="2" end="2"/>
                                            </p:txEl>
                                          </p:spTgt>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292897"/>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292898"/>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292890"/>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292887"/>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292884"/>
                                        </p:tgtEl>
                                        <p:attrNameLst>
                                          <p:attrName>style.visibility</p:attrName>
                                        </p:attrNameLst>
                                      </p:cBhvr>
                                      <p:to>
                                        <p:strVal val="visible"/>
                                      </p:to>
                                    </p:set>
                                  </p:childTnLst>
                                </p:cTn>
                              </p:par>
                              <p:par>
                                <p:cTn id="103" presetID="1" presetClass="entr" presetSubtype="0" fill="hold" grpId="3" nodeType="withEffect">
                                  <p:stCondLst>
                                    <p:cond delay="0"/>
                                  </p:stCondLst>
                                  <p:childTnLst>
                                    <p:set>
                                      <p:cBhvr>
                                        <p:cTn id="104" dur="1" fill="hold">
                                          <p:stCondLst>
                                            <p:cond delay="0"/>
                                          </p:stCondLst>
                                        </p:cTn>
                                        <p:tgtEl>
                                          <p:spTgt spid="292878"/>
                                        </p:tgtEl>
                                        <p:attrNameLst>
                                          <p:attrName>style.visibility</p:attrName>
                                        </p:attrNameLst>
                                      </p:cBhvr>
                                      <p:to>
                                        <p:strVal val="visible"/>
                                      </p:to>
                                    </p:set>
                                  </p:childTnLst>
                                </p:cTn>
                              </p:par>
                              <p:par>
                                <p:cTn id="105" presetID="1" presetClass="entr" presetSubtype="0" fill="hold" grpId="2" nodeType="withEffect">
                                  <p:stCondLst>
                                    <p:cond delay="0"/>
                                  </p:stCondLst>
                                  <p:childTnLst>
                                    <p:set>
                                      <p:cBhvr>
                                        <p:cTn id="106" dur="1" fill="hold">
                                          <p:stCondLst>
                                            <p:cond delay="0"/>
                                          </p:stCondLst>
                                        </p:cTn>
                                        <p:tgtEl>
                                          <p:spTgt spid="292882"/>
                                        </p:tgtEl>
                                        <p:attrNameLst>
                                          <p:attrName>style.visibility</p:attrName>
                                        </p:attrNameLst>
                                      </p:cBhvr>
                                      <p:to>
                                        <p:strVal val="visible"/>
                                      </p:to>
                                    </p:set>
                                  </p:childTnLst>
                                </p:cTn>
                              </p:par>
                              <p:par>
                                <p:cTn id="107" presetID="1" presetClass="entr" presetSubtype="0" fill="hold" grpId="2" nodeType="withEffect">
                                  <p:stCondLst>
                                    <p:cond delay="0"/>
                                  </p:stCondLst>
                                  <p:childTnLst>
                                    <p:set>
                                      <p:cBhvr>
                                        <p:cTn id="108" dur="1" fill="hold">
                                          <p:stCondLst>
                                            <p:cond delay="0"/>
                                          </p:stCondLst>
                                        </p:cTn>
                                        <p:tgtEl>
                                          <p:spTgt spid="292881"/>
                                        </p:tgtEl>
                                        <p:attrNameLst>
                                          <p:attrName>style.visibility</p:attrName>
                                        </p:attrNameLst>
                                      </p:cBhvr>
                                      <p:to>
                                        <p:strVal val="visible"/>
                                      </p:to>
                                    </p:set>
                                  </p:childTnLst>
                                </p:cTn>
                              </p:par>
                              <p:par>
                                <p:cTn id="109" presetID="1" presetClass="entr" presetSubtype="0" fill="hold" grpId="2" nodeType="withEffect">
                                  <p:stCondLst>
                                    <p:cond delay="0"/>
                                  </p:stCondLst>
                                  <p:childTnLst>
                                    <p:set>
                                      <p:cBhvr>
                                        <p:cTn id="110" dur="1" fill="hold">
                                          <p:stCondLst>
                                            <p:cond delay="0"/>
                                          </p:stCondLst>
                                        </p:cTn>
                                        <p:tgtEl>
                                          <p:spTgt spid="292874"/>
                                        </p:tgtEl>
                                        <p:attrNameLst>
                                          <p:attrName>style.visibility</p:attrName>
                                        </p:attrNameLst>
                                      </p:cBhvr>
                                      <p:to>
                                        <p:strVal val="visible"/>
                                      </p:to>
                                    </p:set>
                                  </p:childTnLst>
                                </p:cTn>
                              </p:par>
                              <p:par>
                                <p:cTn id="111" presetID="1" presetClass="entr" presetSubtype="0" fill="hold" grpId="2" nodeType="withEffect">
                                  <p:stCondLst>
                                    <p:cond delay="0"/>
                                  </p:stCondLst>
                                  <p:childTnLst>
                                    <p:set>
                                      <p:cBhvr>
                                        <p:cTn id="112" dur="1" fill="hold">
                                          <p:stCondLst>
                                            <p:cond delay="0"/>
                                          </p:stCondLst>
                                        </p:cTn>
                                        <p:tgtEl>
                                          <p:spTgt spid="292883"/>
                                        </p:tgtEl>
                                        <p:attrNameLst>
                                          <p:attrName>style.visibility</p:attrName>
                                        </p:attrNameLst>
                                      </p:cBhvr>
                                      <p:to>
                                        <p:strVal val="visible"/>
                                      </p:to>
                                    </p:set>
                                  </p:childTnLst>
                                </p:cTn>
                              </p:par>
                              <p:par>
                                <p:cTn id="113" presetID="1" presetClass="entr" presetSubtype="0" fill="hold" grpId="3" nodeType="withEffect">
                                  <p:stCondLst>
                                    <p:cond delay="0"/>
                                  </p:stCondLst>
                                  <p:childTnLst>
                                    <p:set>
                                      <p:cBhvr>
                                        <p:cTn id="114" dur="1" fill="hold">
                                          <p:stCondLst>
                                            <p:cond delay="0"/>
                                          </p:stCondLst>
                                        </p:cTn>
                                        <p:tgtEl>
                                          <p:spTgt spid="292880"/>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292886"/>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nodeType="clickEffect">
                                  <p:stCondLst>
                                    <p:cond delay="0"/>
                                  </p:stCondLst>
                                  <p:childTnLst>
                                    <p:set>
                                      <p:cBhvr>
                                        <p:cTn id="120" dur="1" fill="hold">
                                          <p:stCondLst>
                                            <p:cond delay="0"/>
                                          </p:stCondLst>
                                        </p:cTn>
                                        <p:tgtEl>
                                          <p:spTgt spid="292871">
                                            <p:txEl>
                                              <p:pRg st="4" end="4"/>
                                            </p:txEl>
                                          </p:spTgt>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nodeType="clickEffect">
                                  <p:stCondLst>
                                    <p:cond delay="0"/>
                                  </p:stCondLst>
                                  <p:childTnLst>
                                    <p:set>
                                      <p:cBhvr>
                                        <p:cTn id="124" dur="1" fill="hold">
                                          <p:stCondLst>
                                            <p:cond delay="0"/>
                                          </p:stCondLst>
                                        </p:cTn>
                                        <p:tgtEl>
                                          <p:spTgt spid="292871">
                                            <p:txEl>
                                              <p:pRg st="6" end="6"/>
                                            </p:txEl>
                                          </p:spTgt>
                                        </p:tgtEl>
                                        <p:attrNameLst>
                                          <p:attrName>style.visibility</p:attrName>
                                        </p:attrNameLst>
                                      </p:cBhvr>
                                      <p:to>
                                        <p:strVal val="visible"/>
                                      </p:to>
                                    </p:set>
                                  </p:childTnLst>
                                </p:cTn>
                              </p:par>
                              <p:par>
                                <p:cTn id="125" presetID="1" presetClass="entr" presetSubtype="0" fill="hold" nodeType="withEffect">
                                  <p:stCondLst>
                                    <p:cond delay="0"/>
                                  </p:stCondLst>
                                  <p:childTnLst>
                                    <p:set>
                                      <p:cBhvr>
                                        <p:cTn id="126" dur="1" fill="hold">
                                          <p:stCondLst>
                                            <p:cond delay="0"/>
                                          </p:stCondLst>
                                        </p:cTn>
                                        <p:tgtEl>
                                          <p:spTgt spid="292892"/>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2928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69" grpId="0"/>
      <p:bldP spid="292872" grpId="0"/>
      <p:bldP spid="292873" grpId="0" animBg="1"/>
      <p:bldP spid="292874" grpId="0"/>
      <p:bldP spid="292874" grpId="1"/>
      <p:bldP spid="292874" grpId="2"/>
      <p:bldP spid="292878" grpId="0" animBg="1"/>
      <p:bldP spid="292878" grpId="1" animBg="1"/>
      <p:bldP spid="292878" grpId="2" animBg="1"/>
      <p:bldP spid="292878" grpId="3" animBg="1"/>
      <p:bldP spid="292879" grpId="0" animBg="1"/>
      <p:bldP spid="292881" grpId="0" animBg="1"/>
      <p:bldP spid="292881" grpId="1" animBg="1"/>
      <p:bldP spid="292881" grpId="2" animBg="1"/>
      <p:bldP spid="292882" grpId="0" animBg="1"/>
      <p:bldP spid="292882" grpId="1" animBg="1"/>
      <p:bldP spid="292882" grpId="2" animBg="1"/>
      <p:bldP spid="292883" grpId="0" animBg="1"/>
      <p:bldP spid="292883" grpId="1" animBg="1"/>
      <p:bldP spid="292883" grpId="2" animBg="1"/>
      <p:bldP spid="292897" grpId="0" animBg="1"/>
      <p:bldP spid="292899" grpId="0" animBg="1"/>
      <p:bldP spid="2" grpId="0" animBg="1"/>
      <p:bldP spid="292880" grpId="0" animBg="1"/>
      <p:bldP spid="292880" grpId="1" animBg="1"/>
      <p:bldP spid="292880" grpId="2" animBg="1"/>
      <p:bldP spid="292880" grpId="3" animBg="1"/>
      <p:bldP spid="29289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65" name="Footer Placeholder 3"/>
          <p:cNvSpPr>
            <a:spLocks noGrp="1"/>
          </p:cNvSpPr>
          <p:nvPr>
            <p:ph type="ftr" sz="quarter" idx="10"/>
          </p:nvPr>
        </p:nvSpPr>
        <p:spPr>
          <a:noFill/>
        </p:spPr>
        <p:txBody>
          <a:bodyPr/>
          <a:lstStyle/>
          <a:p>
            <a:r>
              <a:rPr lang="en-ZA" smtClean="0">
                <a:cs typeface="Arial" charset="0"/>
              </a:rPr>
              <a:t>MAGNETIC FORCES</a:t>
            </a:r>
          </a:p>
        </p:txBody>
      </p:sp>
      <p:sp>
        <p:nvSpPr>
          <p:cNvPr id="309266" name="Date Placeholder 4"/>
          <p:cNvSpPr>
            <a:spLocks noGrp="1"/>
          </p:cNvSpPr>
          <p:nvPr>
            <p:ph type="dt" sz="quarter" idx="11"/>
          </p:nvPr>
        </p:nvSpPr>
        <p:spPr>
          <a:noFill/>
        </p:spPr>
        <p:txBody>
          <a:bodyPr/>
          <a:lstStyle/>
          <a:p>
            <a:r>
              <a:rPr lang="en-ZA" smtClean="0">
                <a:cs typeface="Arial" charset="0"/>
              </a:rPr>
              <a:t>PHY1013S</a:t>
            </a:r>
          </a:p>
        </p:txBody>
      </p:sp>
      <p:sp>
        <p:nvSpPr>
          <p:cNvPr id="309267" name="Slide Number Placeholder 5"/>
          <p:cNvSpPr>
            <a:spLocks noGrp="1"/>
          </p:cNvSpPr>
          <p:nvPr>
            <p:ph type="sldNum" sz="quarter" idx="12"/>
          </p:nvPr>
        </p:nvSpPr>
        <p:spPr>
          <a:noFill/>
        </p:spPr>
        <p:txBody>
          <a:bodyPr/>
          <a:lstStyle/>
          <a:p>
            <a:fld id="{E008CE93-F3A6-4198-A0B1-BF58078AD832}" type="slidenum">
              <a:rPr lang="en-ZA" smtClean="0">
                <a:cs typeface="Arial" charset="0"/>
              </a:rPr>
              <a:pPr/>
              <a:t>5</a:t>
            </a:fld>
            <a:endParaRPr lang="en-ZA" smtClean="0">
              <a:cs typeface="Arial" charset="0"/>
            </a:endParaRPr>
          </a:p>
        </p:txBody>
      </p:sp>
      <p:sp>
        <p:nvSpPr>
          <p:cNvPr id="309268" name="Rectangle 5"/>
          <p:cNvSpPr>
            <a:spLocks noGrp="1" noChangeArrowheads="1"/>
          </p:cNvSpPr>
          <p:nvPr>
            <p:ph type="title"/>
          </p:nvPr>
        </p:nvSpPr>
        <p:spPr>
          <a:xfrm>
            <a:off x="455613" y="554038"/>
            <a:ext cx="8231187" cy="1066800"/>
          </a:xfrm>
        </p:spPr>
        <p:txBody>
          <a:bodyPr>
            <a:spAutoFit/>
          </a:bodyPr>
          <a:lstStyle/>
          <a:p>
            <a:pPr eaLnBrk="1" hangingPunct="1"/>
            <a:r>
              <a:rPr lang="en-US" smtClean="0"/>
              <a:t>MOTION OF CHARGED PARTICLES IN MAGNETIC FIELDS</a:t>
            </a:r>
            <a:endParaRPr lang="en-ZA" smtClean="0"/>
          </a:p>
        </p:txBody>
      </p:sp>
      <p:sp>
        <p:nvSpPr>
          <p:cNvPr id="309269" name="Text Box 6"/>
          <p:cNvSpPr txBox="1">
            <a:spLocks noChangeArrowheads="1"/>
          </p:cNvSpPr>
          <p:nvPr/>
        </p:nvSpPr>
        <p:spPr bwMode="auto">
          <a:xfrm>
            <a:off x="350838" y="1800225"/>
            <a:ext cx="3560762" cy="544513"/>
          </a:xfrm>
          <a:prstGeom prst="rect">
            <a:avLst/>
          </a:prstGeom>
          <a:solidFill>
            <a:srgbClr val="D9D9FF"/>
          </a:solidFill>
          <a:ln w="15875" algn="ctr">
            <a:solidFill>
              <a:srgbClr val="000066"/>
            </a:solidFill>
            <a:miter lim="800000"/>
            <a:headEnd/>
            <a:tailEnd type="none" w="lg" len="lg"/>
          </a:ln>
        </p:spPr>
        <p:txBody>
          <a:bodyPr lIns="90000" tIns="46800" rIns="90000" bIns="46800">
            <a:spAutoFit/>
          </a:bodyPr>
          <a:lstStyle/>
          <a:p>
            <a:pPr>
              <a:lnSpc>
                <a:spcPct val="110000"/>
              </a:lnSpc>
              <a:spcBef>
                <a:spcPct val="50000"/>
              </a:spcBef>
            </a:pPr>
            <a:r>
              <a:rPr lang="en-ZA">
                <a:solidFill>
                  <a:srgbClr val="000066"/>
                </a:solidFill>
              </a:rPr>
              <a:t>Case 1:  </a:t>
            </a:r>
            <a:r>
              <a:rPr lang="en-ZA" sz="2600" b="1" i="1">
                <a:solidFill>
                  <a:srgbClr val="000066"/>
                </a:solidFill>
                <a:latin typeface="Times New Roman" pitchFamily="18" charset="0"/>
                <a:sym typeface="Symbol" pitchFamily="18" charset="2"/>
              </a:rPr>
              <a:t> </a:t>
            </a:r>
            <a:r>
              <a:rPr lang="en-ZA" sz="2600" b="1">
                <a:solidFill>
                  <a:srgbClr val="000066"/>
                </a:solidFill>
                <a:latin typeface="Times New Roman" pitchFamily="18" charset="0"/>
              </a:rPr>
              <a:t>= 0</a:t>
            </a:r>
            <a:r>
              <a:rPr lang="en-US" sz="2600" b="1">
                <a:solidFill>
                  <a:srgbClr val="000066"/>
                </a:solidFill>
                <a:latin typeface="Times New Roman" pitchFamily="18" charset="0"/>
                <a:cs typeface="Times New Roman" pitchFamily="18" charset="0"/>
              </a:rPr>
              <a:t>°</a:t>
            </a:r>
            <a:r>
              <a:rPr lang="en-ZA" sz="2600" b="1">
                <a:solidFill>
                  <a:srgbClr val="000066"/>
                </a:solidFill>
                <a:latin typeface="Times New Roman" pitchFamily="18" charset="0"/>
              </a:rPr>
              <a:t>  </a:t>
            </a:r>
            <a:r>
              <a:rPr lang="en-ZA" sz="2600">
                <a:solidFill>
                  <a:srgbClr val="000066"/>
                </a:solidFill>
              </a:rPr>
              <a:t>or </a:t>
            </a:r>
            <a:r>
              <a:rPr lang="en-ZA" sz="2600" b="1">
                <a:solidFill>
                  <a:srgbClr val="000066"/>
                </a:solidFill>
                <a:latin typeface="Times New Roman" pitchFamily="18" charset="0"/>
              </a:rPr>
              <a:t>180</a:t>
            </a:r>
            <a:r>
              <a:rPr lang="en-US" sz="2600" b="1">
                <a:solidFill>
                  <a:srgbClr val="000066"/>
                </a:solidFill>
                <a:latin typeface="Times New Roman" pitchFamily="18" charset="0"/>
                <a:cs typeface="Times New Roman" pitchFamily="18" charset="0"/>
              </a:rPr>
              <a:t>°</a:t>
            </a:r>
            <a:endParaRPr lang="en-ZA" sz="2600" b="1">
              <a:solidFill>
                <a:srgbClr val="000066"/>
              </a:solidFill>
              <a:latin typeface="Times New Roman" pitchFamily="18" charset="0"/>
              <a:cs typeface="Times New Roman" pitchFamily="18" charset="0"/>
            </a:endParaRPr>
          </a:p>
        </p:txBody>
      </p:sp>
      <p:sp>
        <p:nvSpPr>
          <p:cNvPr id="309256" name="Rectangle 8"/>
          <p:cNvSpPr>
            <a:spLocks noChangeArrowheads="1"/>
          </p:cNvSpPr>
          <p:nvPr/>
        </p:nvSpPr>
        <p:spPr bwMode="auto">
          <a:xfrm>
            <a:off x="3986213" y="1838325"/>
            <a:ext cx="5054600" cy="493713"/>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Particles continue undeflected.</a:t>
            </a:r>
          </a:p>
        </p:txBody>
      </p:sp>
      <p:sp>
        <p:nvSpPr>
          <p:cNvPr id="309271" name="Line 15"/>
          <p:cNvSpPr>
            <a:spLocks noChangeShapeType="1"/>
          </p:cNvSpPr>
          <p:nvPr/>
        </p:nvSpPr>
        <p:spPr bwMode="auto">
          <a:xfrm>
            <a:off x="7224713" y="4837113"/>
            <a:ext cx="457200" cy="0"/>
          </a:xfrm>
          <a:prstGeom prst="line">
            <a:avLst/>
          </a:prstGeom>
          <a:noFill/>
          <a:ln w="44450">
            <a:solidFill>
              <a:srgbClr val="2891FF"/>
            </a:solidFill>
            <a:round/>
            <a:headEnd/>
            <a:tailEnd type="stealth" w="lg" len="lg"/>
          </a:ln>
        </p:spPr>
        <p:txBody>
          <a:bodyPr lIns="90000" tIns="46800" rIns="90000" bIns="46800">
            <a:spAutoFit/>
          </a:bodyPr>
          <a:lstStyle/>
          <a:p>
            <a:endParaRPr lang="en-US"/>
          </a:p>
        </p:txBody>
      </p:sp>
      <p:graphicFrame>
        <p:nvGraphicFramePr>
          <p:cNvPr id="309264" name="Object 16"/>
          <p:cNvGraphicFramePr>
            <a:graphicFrameLocks noChangeAspect="1"/>
          </p:cNvGraphicFramePr>
          <p:nvPr/>
        </p:nvGraphicFramePr>
        <p:xfrm>
          <a:off x="7696200" y="4665663"/>
          <a:ext cx="228600" cy="292100"/>
        </p:xfrm>
        <a:graphic>
          <a:graphicData uri="http://schemas.openxmlformats.org/presentationml/2006/ole">
            <mc:AlternateContent xmlns:mc="http://schemas.openxmlformats.org/markup-compatibility/2006">
              <mc:Choice xmlns:v="urn:schemas-microsoft-com:vml" Requires="v">
                <p:oleObj spid="_x0000_s309279" name="Equation" r:id="rId4" imgW="228600" imgH="291960" progId="Equation.DSMT4">
                  <p:embed/>
                </p:oleObj>
              </mc:Choice>
              <mc:Fallback>
                <p:oleObj name="Equation" r:id="rId4" imgW="228600" imgH="291960" progId="Equation.DSMT4">
                  <p:embed/>
                  <p:pic>
                    <p:nvPicPr>
                      <p:cNvPr id="0" name="Picture 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96200" y="4665663"/>
                        <a:ext cx="228600" cy="292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09272" name="Group 17"/>
          <p:cNvGrpSpPr>
            <a:grpSpLocks/>
          </p:cNvGrpSpPr>
          <p:nvPr/>
        </p:nvGrpSpPr>
        <p:grpSpPr bwMode="auto">
          <a:xfrm>
            <a:off x="0" y="2892425"/>
            <a:ext cx="9144000" cy="3092450"/>
            <a:chOff x="2937" y="886"/>
            <a:chExt cx="2422" cy="934"/>
          </a:xfrm>
        </p:grpSpPr>
        <p:grpSp>
          <p:nvGrpSpPr>
            <p:cNvPr id="309285" name="Group 18"/>
            <p:cNvGrpSpPr>
              <a:grpSpLocks/>
            </p:cNvGrpSpPr>
            <p:nvPr/>
          </p:nvGrpSpPr>
          <p:grpSpPr bwMode="auto">
            <a:xfrm>
              <a:off x="2937" y="886"/>
              <a:ext cx="2422" cy="2"/>
              <a:chOff x="1219" y="945"/>
              <a:chExt cx="3154" cy="2"/>
            </a:xfrm>
          </p:grpSpPr>
          <p:sp>
            <p:nvSpPr>
              <p:cNvPr id="309298" name="Line 19"/>
              <p:cNvSpPr>
                <a:spLocks noChangeShapeType="1"/>
              </p:cNvSpPr>
              <p:nvPr/>
            </p:nvSpPr>
            <p:spPr bwMode="auto">
              <a:xfrm rot="-5400000">
                <a:off x="4076" y="916"/>
                <a:ext cx="0"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309299" name="Line 20"/>
              <p:cNvSpPr>
                <a:spLocks noChangeShapeType="1"/>
              </p:cNvSpPr>
              <p:nvPr/>
            </p:nvSpPr>
            <p:spPr bwMode="auto">
              <a:xfrm>
                <a:off x="1219" y="947"/>
                <a:ext cx="3154"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grpSp>
        <p:grpSp>
          <p:nvGrpSpPr>
            <p:cNvPr id="2" name="Group 21"/>
            <p:cNvGrpSpPr>
              <a:grpSpLocks/>
            </p:cNvGrpSpPr>
            <p:nvPr/>
          </p:nvGrpSpPr>
          <p:grpSpPr bwMode="auto">
            <a:xfrm>
              <a:off x="2937" y="1119"/>
              <a:ext cx="2422" cy="1"/>
              <a:chOff x="1219" y="945"/>
              <a:chExt cx="3154" cy="2"/>
            </a:xfrm>
          </p:grpSpPr>
          <p:sp>
            <p:nvSpPr>
              <p:cNvPr id="309296" name="Line 22"/>
              <p:cNvSpPr>
                <a:spLocks noChangeShapeType="1"/>
              </p:cNvSpPr>
              <p:nvPr/>
            </p:nvSpPr>
            <p:spPr bwMode="auto">
              <a:xfrm rot="-5400000">
                <a:off x="4076" y="916"/>
                <a:ext cx="0"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309297" name="Line 23"/>
              <p:cNvSpPr>
                <a:spLocks noChangeShapeType="1"/>
              </p:cNvSpPr>
              <p:nvPr/>
            </p:nvSpPr>
            <p:spPr bwMode="auto">
              <a:xfrm>
                <a:off x="1219" y="947"/>
                <a:ext cx="3154"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grpSp>
        <p:grpSp>
          <p:nvGrpSpPr>
            <p:cNvPr id="309287" name="Group 24"/>
            <p:cNvGrpSpPr>
              <a:grpSpLocks/>
            </p:cNvGrpSpPr>
            <p:nvPr/>
          </p:nvGrpSpPr>
          <p:grpSpPr bwMode="auto">
            <a:xfrm>
              <a:off x="2937" y="1352"/>
              <a:ext cx="2422" cy="2"/>
              <a:chOff x="1219" y="945"/>
              <a:chExt cx="3154" cy="2"/>
            </a:xfrm>
          </p:grpSpPr>
          <p:sp>
            <p:nvSpPr>
              <p:cNvPr id="309294" name="Line 25"/>
              <p:cNvSpPr>
                <a:spLocks noChangeShapeType="1"/>
              </p:cNvSpPr>
              <p:nvPr/>
            </p:nvSpPr>
            <p:spPr bwMode="auto">
              <a:xfrm rot="-5400000">
                <a:off x="4076" y="916"/>
                <a:ext cx="0"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3" name="Line 26"/>
              <p:cNvSpPr>
                <a:spLocks noChangeShapeType="1"/>
              </p:cNvSpPr>
              <p:nvPr/>
            </p:nvSpPr>
            <p:spPr bwMode="auto">
              <a:xfrm>
                <a:off x="1219" y="947"/>
                <a:ext cx="3154"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grpSp>
        <p:grpSp>
          <p:nvGrpSpPr>
            <p:cNvPr id="309288" name="Group 27"/>
            <p:cNvGrpSpPr>
              <a:grpSpLocks/>
            </p:cNvGrpSpPr>
            <p:nvPr/>
          </p:nvGrpSpPr>
          <p:grpSpPr bwMode="auto">
            <a:xfrm>
              <a:off x="2937" y="1585"/>
              <a:ext cx="2422" cy="2"/>
              <a:chOff x="1219" y="945"/>
              <a:chExt cx="3154" cy="2"/>
            </a:xfrm>
          </p:grpSpPr>
          <p:sp>
            <p:nvSpPr>
              <p:cNvPr id="4" name="Line 28"/>
              <p:cNvSpPr>
                <a:spLocks noChangeShapeType="1"/>
              </p:cNvSpPr>
              <p:nvPr/>
            </p:nvSpPr>
            <p:spPr bwMode="auto">
              <a:xfrm rot="-5400000">
                <a:off x="4076" y="916"/>
                <a:ext cx="0"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309293" name="Line 29"/>
              <p:cNvSpPr>
                <a:spLocks noChangeShapeType="1"/>
              </p:cNvSpPr>
              <p:nvPr/>
            </p:nvSpPr>
            <p:spPr bwMode="auto">
              <a:xfrm>
                <a:off x="1219" y="947"/>
                <a:ext cx="3154"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grpSp>
        <p:grpSp>
          <p:nvGrpSpPr>
            <p:cNvPr id="5" name="Group 30"/>
            <p:cNvGrpSpPr>
              <a:grpSpLocks/>
            </p:cNvGrpSpPr>
            <p:nvPr/>
          </p:nvGrpSpPr>
          <p:grpSpPr bwMode="auto">
            <a:xfrm>
              <a:off x="2937" y="1818"/>
              <a:ext cx="2422" cy="2"/>
              <a:chOff x="1219" y="945"/>
              <a:chExt cx="3154" cy="2"/>
            </a:xfrm>
          </p:grpSpPr>
          <p:sp>
            <p:nvSpPr>
              <p:cNvPr id="309290" name="Line 31"/>
              <p:cNvSpPr>
                <a:spLocks noChangeShapeType="1"/>
              </p:cNvSpPr>
              <p:nvPr/>
            </p:nvSpPr>
            <p:spPr bwMode="auto">
              <a:xfrm rot="-5400000">
                <a:off x="4076" y="916"/>
                <a:ext cx="0" cy="58"/>
              </a:xfrm>
              <a:prstGeom prst="line">
                <a:avLst/>
              </a:prstGeom>
              <a:noFill/>
              <a:ln w="15875">
                <a:solidFill>
                  <a:srgbClr val="2891FF"/>
                </a:solidFill>
                <a:round/>
                <a:headEnd/>
                <a:tailEnd type="stealth" w="lg" len="lg"/>
              </a:ln>
            </p:spPr>
            <p:txBody>
              <a:bodyPr lIns="90000" tIns="46800" rIns="90000" bIns="46800">
                <a:spAutoFit/>
              </a:bodyPr>
              <a:lstStyle/>
              <a:p>
                <a:endParaRPr lang="en-US"/>
              </a:p>
            </p:txBody>
          </p:sp>
          <p:sp>
            <p:nvSpPr>
              <p:cNvPr id="309291" name="Line 32"/>
              <p:cNvSpPr>
                <a:spLocks noChangeShapeType="1"/>
              </p:cNvSpPr>
              <p:nvPr/>
            </p:nvSpPr>
            <p:spPr bwMode="auto">
              <a:xfrm>
                <a:off x="1219" y="947"/>
                <a:ext cx="3154" cy="0"/>
              </a:xfrm>
              <a:prstGeom prst="line">
                <a:avLst/>
              </a:prstGeom>
              <a:noFill/>
              <a:ln w="15875">
                <a:solidFill>
                  <a:srgbClr val="2891FF"/>
                </a:solidFill>
                <a:round/>
                <a:headEnd/>
                <a:tailEnd type="none" w="lg" len="lg"/>
              </a:ln>
            </p:spPr>
            <p:txBody>
              <a:bodyPr lIns="90000" tIns="46800" rIns="90000" bIns="46800">
                <a:spAutoFit/>
              </a:bodyPr>
              <a:lstStyle/>
              <a:p>
                <a:endParaRPr lang="en-US"/>
              </a:p>
            </p:txBody>
          </p:sp>
        </p:grpSp>
      </p:grpSp>
      <p:grpSp>
        <p:nvGrpSpPr>
          <p:cNvPr id="309286" name="Group 38"/>
          <p:cNvGrpSpPr>
            <a:grpSpLocks/>
          </p:cNvGrpSpPr>
          <p:nvPr/>
        </p:nvGrpSpPr>
        <p:grpSpPr bwMode="auto">
          <a:xfrm>
            <a:off x="9144000" y="3852863"/>
            <a:ext cx="301625" cy="360362"/>
            <a:chOff x="4171" y="527"/>
            <a:chExt cx="190" cy="227"/>
          </a:xfrm>
        </p:grpSpPr>
        <p:sp>
          <p:nvSpPr>
            <p:cNvPr id="309283" name="Oval 39"/>
            <p:cNvSpPr>
              <a:spLocks noChangeAspect="1" noChangeArrowheads="1"/>
            </p:cNvSpPr>
            <p:nvPr/>
          </p:nvSpPr>
          <p:spPr bwMode="auto">
            <a:xfrm>
              <a:off x="4171" y="564"/>
              <a:ext cx="190" cy="190"/>
            </a:xfrm>
            <a:prstGeom prst="ellipse">
              <a:avLst/>
            </a:prstGeom>
            <a:gradFill rotWithShape="1">
              <a:gsLst>
                <a:gs pos="0">
                  <a:srgbClr val="FFFFFF"/>
                </a:gs>
                <a:gs pos="100000">
                  <a:srgbClr val="0066FF"/>
                </a:gs>
              </a:gsLst>
              <a:path path="shape">
                <a:fillToRect l="50000" t="50000" r="50000" b="50000"/>
              </a:path>
            </a:gradFill>
            <a:ln w="9525">
              <a:solidFill>
                <a:srgbClr val="000000"/>
              </a:solidFill>
              <a:round/>
              <a:headEnd/>
              <a:tailEnd/>
            </a:ln>
          </p:spPr>
          <p:txBody>
            <a:bodyPr/>
            <a:lstStyle/>
            <a:p>
              <a:pPr>
                <a:lnSpc>
                  <a:spcPct val="110000"/>
                </a:lnSpc>
              </a:pPr>
              <a:endParaRPr lang="en-GB"/>
            </a:p>
          </p:txBody>
        </p:sp>
        <p:sp>
          <p:nvSpPr>
            <p:cNvPr id="309284" name="Rectangle 40"/>
            <p:cNvSpPr>
              <a:spLocks noChangeAspect="1" noChangeArrowheads="1"/>
            </p:cNvSpPr>
            <p:nvPr/>
          </p:nvSpPr>
          <p:spPr bwMode="auto">
            <a:xfrm>
              <a:off x="4172" y="527"/>
              <a:ext cx="189" cy="158"/>
            </a:xfrm>
            <a:prstGeom prst="rect">
              <a:avLst/>
            </a:prstGeom>
            <a:noFill/>
            <a:ln w="9525">
              <a:noFill/>
              <a:miter lim="800000"/>
              <a:headEnd/>
              <a:tailEnd/>
            </a:ln>
          </p:spPr>
          <p:txBody>
            <a:bodyPr lIns="12700" tIns="12700" rIns="12700" bIns="12700"/>
            <a:lstStyle/>
            <a:p>
              <a:pPr algn="ctr">
                <a:lnSpc>
                  <a:spcPct val="110000"/>
                </a:lnSpc>
              </a:pPr>
              <a:r>
                <a:rPr lang="en-US" altLang="ko-KR" sz="2000" b="1" i="1">
                  <a:solidFill>
                    <a:srgbClr val="000066"/>
                  </a:solidFill>
                  <a:latin typeface="Times New Roman" pitchFamily="18" charset="0"/>
                  <a:ea typeface="굴림" pitchFamily="34" charset="-127"/>
                  <a:cs typeface="Times New Roman" pitchFamily="18" charset="0"/>
                </a:rPr>
                <a:t>–</a:t>
              </a:r>
              <a:endParaRPr lang="en-ZA" sz="2000" b="1" i="1">
                <a:solidFill>
                  <a:srgbClr val="000066"/>
                </a:solidFill>
                <a:latin typeface="Times New Roman" pitchFamily="18" charset="0"/>
                <a:ea typeface="굴림" pitchFamily="34" charset="-127"/>
                <a:cs typeface="Times New Roman" pitchFamily="18" charset="0"/>
              </a:endParaRPr>
            </a:p>
          </p:txBody>
        </p:sp>
      </p:grpSp>
      <p:grpSp>
        <p:nvGrpSpPr>
          <p:cNvPr id="309289" name="Group 41"/>
          <p:cNvGrpSpPr>
            <a:grpSpLocks/>
          </p:cNvGrpSpPr>
          <p:nvPr/>
        </p:nvGrpSpPr>
        <p:grpSpPr bwMode="auto">
          <a:xfrm>
            <a:off x="-301625" y="3109913"/>
            <a:ext cx="301625" cy="338137"/>
            <a:chOff x="3979" y="3171"/>
            <a:chExt cx="190" cy="213"/>
          </a:xfrm>
        </p:grpSpPr>
        <p:sp>
          <p:nvSpPr>
            <p:cNvPr id="309281" name="Oval 42"/>
            <p:cNvSpPr>
              <a:spLocks noChangeAspect="1" noChangeArrowheads="1"/>
            </p:cNvSpPr>
            <p:nvPr/>
          </p:nvSpPr>
          <p:spPr bwMode="auto">
            <a:xfrm>
              <a:off x="3979" y="3194"/>
              <a:ext cx="190" cy="190"/>
            </a:xfrm>
            <a:prstGeom prst="ellipse">
              <a:avLst/>
            </a:prstGeom>
            <a:gradFill rotWithShape="1">
              <a:gsLst>
                <a:gs pos="0">
                  <a:srgbClr val="FFFFFF"/>
                </a:gs>
                <a:gs pos="100000">
                  <a:srgbClr val="FF0000"/>
                </a:gs>
              </a:gsLst>
              <a:path path="shape">
                <a:fillToRect l="50000" t="50000" r="50000" b="50000"/>
              </a:path>
            </a:gradFill>
            <a:ln w="9525">
              <a:solidFill>
                <a:srgbClr val="000000"/>
              </a:solidFill>
              <a:round/>
              <a:headEnd/>
              <a:tailEnd/>
            </a:ln>
          </p:spPr>
          <p:txBody>
            <a:bodyPr/>
            <a:lstStyle/>
            <a:p>
              <a:pPr>
                <a:lnSpc>
                  <a:spcPct val="110000"/>
                </a:lnSpc>
              </a:pPr>
              <a:endParaRPr lang="en-GB"/>
            </a:p>
          </p:txBody>
        </p:sp>
        <p:sp>
          <p:nvSpPr>
            <p:cNvPr id="309282" name="Rectangle 43"/>
            <p:cNvSpPr>
              <a:spLocks noChangeAspect="1" noChangeArrowheads="1"/>
            </p:cNvSpPr>
            <p:nvPr/>
          </p:nvSpPr>
          <p:spPr bwMode="auto">
            <a:xfrm>
              <a:off x="3980" y="3171"/>
              <a:ext cx="189" cy="158"/>
            </a:xfrm>
            <a:prstGeom prst="rect">
              <a:avLst/>
            </a:prstGeom>
            <a:noFill/>
            <a:ln w="9525">
              <a:noFill/>
              <a:miter lim="800000"/>
              <a:headEnd/>
              <a:tailEnd/>
            </a:ln>
          </p:spPr>
          <p:txBody>
            <a:bodyPr lIns="12700" tIns="12700" rIns="12700" bIns="12700"/>
            <a:lstStyle/>
            <a:p>
              <a:pPr algn="ctr">
                <a:lnSpc>
                  <a:spcPct val="110000"/>
                </a:lnSpc>
              </a:pPr>
              <a:r>
                <a:rPr lang="en-US" altLang="ko-KR" sz="2000" b="1" i="1">
                  <a:solidFill>
                    <a:srgbClr val="000066"/>
                  </a:solidFill>
                  <a:latin typeface="Times New Roman" pitchFamily="18" charset="0"/>
                  <a:ea typeface="굴림" pitchFamily="34" charset="-127"/>
                </a:rPr>
                <a:t>+</a:t>
              </a:r>
              <a:endParaRPr lang="en-ZA" sz="2000" b="1" i="1">
                <a:solidFill>
                  <a:srgbClr val="000066"/>
                </a:solidFill>
                <a:latin typeface="Times New Roman" pitchFamily="18" charset="0"/>
              </a:endParaRPr>
            </a:p>
          </p:txBody>
        </p:sp>
      </p:grpSp>
      <p:grpSp>
        <p:nvGrpSpPr>
          <p:cNvPr id="309292" name="Group 44"/>
          <p:cNvGrpSpPr>
            <a:grpSpLocks/>
          </p:cNvGrpSpPr>
          <p:nvPr/>
        </p:nvGrpSpPr>
        <p:grpSpPr bwMode="auto">
          <a:xfrm>
            <a:off x="-301625" y="5402263"/>
            <a:ext cx="301625" cy="360362"/>
            <a:chOff x="4171" y="527"/>
            <a:chExt cx="190" cy="227"/>
          </a:xfrm>
        </p:grpSpPr>
        <p:sp>
          <p:nvSpPr>
            <p:cNvPr id="309279" name="Oval 45"/>
            <p:cNvSpPr>
              <a:spLocks noChangeAspect="1" noChangeArrowheads="1"/>
            </p:cNvSpPr>
            <p:nvPr/>
          </p:nvSpPr>
          <p:spPr bwMode="auto">
            <a:xfrm>
              <a:off x="4171" y="564"/>
              <a:ext cx="190" cy="190"/>
            </a:xfrm>
            <a:prstGeom prst="ellipse">
              <a:avLst/>
            </a:prstGeom>
            <a:gradFill rotWithShape="1">
              <a:gsLst>
                <a:gs pos="0">
                  <a:srgbClr val="FFFFFF"/>
                </a:gs>
                <a:gs pos="100000">
                  <a:srgbClr val="0066FF"/>
                </a:gs>
              </a:gsLst>
              <a:path path="shape">
                <a:fillToRect l="50000" t="50000" r="50000" b="50000"/>
              </a:path>
            </a:gradFill>
            <a:ln w="9525">
              <a:solidFill>
                <a:srgbClr val="000000"/>
              </a:solidFill>
              <a:round/>
              <a:headEnd/>
              <a:tailEnd/>
            </a:ln>
          </p:spPr>
          <p:txBody>
            <a:bodyPr/>
            <a:lstStyle/>
            <a:p>
              <a:pPr>
                <a:lnSpc>
                  <a:spcPct val="110000"/>
                </a:lnSpc>
              </a:pPr>
              <a:endParaRPr lang="en-GB"/>
            </a:p>
          </p:txBody>
        </p:sp>
        <p:sp>
          <p:nvSpPr>
            <p:cNvPr id="309280" name="Rectangle 46"/>
            <p:cNvSpPr>
              <a:spLocks noChangeAspect="1" noChangeArrowheads="1"/>
            </p:cNvSpPr>
            <p:nvPr/>
          </p:nvSpPr>
          <p:spPr bwMode="auto">
            <a:xfrm>
              <a:off x="4172" y="527"/>
              <a:ext cx="189" cy="158"/>
            </a:xfrm>
            <a:prstGeom prst="rect">
              <a:avLst/>
            </a:prstGeom>
            <a:noFill/>
            <a:ln w="9525">
              <a:noFill/>
              <a:miter lim="800000"/>
              <a:headEnd/>
              <a:tailEnd/>
            </a:ln>
          </p:spPr>
          <p:txBody>
            <a:bodyPr lIns="12700" tIns="12700" rIns="12700" bIns="12700"/>
            <a:lstStyle/>
            <a:p>
              <a:pPr algn="ctr">
                <a:lnSpc>
                  <a:spcPct val="110000"/>
                </a:lnSpc>
              </a:pPr>
              <a:r>
                <a:rPr lang="en-US" altLang="ko-KR" sz="2000" b="1" i="1">
                  <a:solidFill>
                    <a:srgbClr val="000066"/>
                  </a:solidFill>
                  <a:latin typeface="Times New Roman" pitchFamily="18" charset="0"/>
                  <a:ea typeface="굴림" pitchFamily="34" charset="-127"/>
                  <a:cs typeface="Times New Roman" pitchFamily="18" charset="0"/>
                </a:rPr>
                <a:t>–</a:t>
              </a:r>
              <a:endParaRPr lang="en-ZA" sz="2000" b="1" i="1">
                <a:solidFill>
                  <a:srgbClr val="000066"/>
                </a:solidFill>
                <a:latin typeface="Times New Roman" pitchFamily="18" charset="0"/>
                <a:ea typeface="굴림" pitchFamily="34" charset="-127"/>
                <a:cs typeface="Times New Roman" pitchFamily="18" charset="0"/>
              </a:endParaRPr>
            </a:p>
          </p:txBody>
        </p:sp>
      </p:grpSp>
      <p:grpSp>
        <p:nvGrpSpPr>
          <p:cNvPr id="309295" name="Group 47"/>
          <p:cNvGrpSpPr>
            <a:grpSpLocks/>
          </p:cNvGrpSpPr>
          <p:nvPr/>
        </p:nvGrpSpPr>
        <p:grpSpPr bwMode="auto">
          <a:xfrm>
            <a:off x="-301625" y="4659313"/>
            <a:ext cx="301625" cy="338137"/>
            <a:chOff x="3979" y="3171"/>
            <a:chExt cx="190" cy="213"/>
          </a:xfrm>
        </p:grpSpPr>
        <p:sp>
          <p:nvSpPr>
            <p:cNvPr id="309277" name="Oval 48"/>
            <p:cNvSpPr>
              <a:spLocks noChangeAspect="1" noChangeArrowheads="1"/>
            </p:cNvSpPr>
            <p:nvPr/>
          </p:nvSpPr>
          <p:spPr bwMode="auto">
            <a:xfrm>
              <a:off x="3979" y="3194"/>
              <a:ext cx="190" cy="190"/>
            </a:xfrm>
            <a:prstGeom prst="ellipse">
              <a:avLst/>
            </a:prstGeom>
            <a:gradFill rotWithShape="1">
              <a:gsLst>
                <a:gs pos="0">
                  <a:srgbClr val="FFFFFF"/>
                </a:gs>
                <a:gs pos="100000">
                  <a:srgbClr val="FF0000"/>
                </a:gs>
              </a:gsLst>
              <a:path path="shape">
                <a:fillToRect l="50000" t="50000" r="50000" b="50000"/>
              </a:path>
            </a:gradFill>
            <a:ln w="9525">
              <a:solidFill>
                <a:srgbClr val="000000"/>
              </a:solidFill>
              <a:round/>
              <a:headEnd/>
              <a:tailEnd/>
            </a:ln>
          </p:spPr>
          <p:txBody>
            <a:bodyPr/>
            <a:lstStyle/>
            <a:p>
              <a:pPr>
                <a:lnSpc>
                  <a:spcPct val="110000"/>
                </a:lnSpc>
              </a:pPr>
              <a:endParaRPr lang="en-GB"/>
            </a:p>
          </p:txBody>
        </p:sp>
        <p:sp>
          <p:nvSpPr>
            <p:cNvPr id="309278" name="Rectangle 49"/>
            <p:cNvSpPr>
              <a:spLocks noChangeAspect="1" noChangeArrowheads="1"/>
            </p:cNvSpPr>
            <p:nvPr/>
          </p:nvSpPr>
          <p:spPr bwMode="auto">
            <a:xfrm>
              <a:off x="3980" y="3171"/>
              <a:ext cx="189" cy="158"/>
            </a:xfrm>
            <a:prstGeom prst="rect">
              <a:avLst/>
            </a:prstGeom>
            <a:noFill/>
            <a:ln w="9525">
              <a:noFill/>
              <a:miter lim="800000"/>
              <a:headEnd/>
              <a:tailEnd/>
            </a:ln>
          </p:spPr>
          <p:txBody>
            <a:bodyPr lIns="12700" tIns="12700" rIns="12700" bIns="12700"/>
            <a:lstStyle/>
            <a:p>
              <a:pPr algn="ctr">
                <a:lnSpc>
                  <a:spcPct val="110000"/>
                </a:lnSpc>
              </a:pPr>
              <a:r>
                <a:rPr lang="en-US" altLang="ko-KR" sz="2000" b="1" i="1">
                  <a:solidFill>
                    <a:srgbClr val="000066"/>
                  </a:solidFill>
                  <a:latin typeface="Times New Roman" pitchFamily="18" charset="0"/>
                  <a:ea typeface="굴림" pitchFamily="34" charset="-127"/>
                </a:rPr>
                <a:t>+</a:t>
              </a:r>
              <a:endParaRPr lang="en-ZA" sz="2000" b="1" i="1">
                <a:solidFill>
                  <a:srgbClr val="000066"/>
                </a:solidFill>
                <a:latin typeface="Times New Roman"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9256"/>
                                        </p:tgtEl>
                                        <p:attrNameLst>
                                          <p:attrName>style.visibility</p:attrName>
                                        </p:attrNameLst>
                                      </p:cBhvr>
                                      <p:to>
                                        <p:strVal val="visible"/>
                                      </p:to>
                                    </p:set>
                                  </p:childTnLst>
                                </p:cTn>
                              </p:par>
                              <p:par>
                                <p:cTn id="7" presetID="63" presetClass="path" presetSubtype="0" repeatCount="indefinite" autoRev="1" fill="hold" nodeType="withEffect">
                                  <p:stCondLst>
                                    <p:cond delay="0"/>
                                  </p:stCondLst>
                                  <p:endCondLst>
                                    <p:cond evt="onNext" delay="0">
                                      <p:tgtEl>
                                        <p:sldTgt/>
                                      </p:tgtEl>
                                    </p:cond>
                                  </p:endCondLst>
                                  <p:childTnLst>
                                    <p:animMotion origin="layout" path="M 3.05556E-6 1.85185E-6 L 1.07361 1.85185E-6 " pathEditMode="relative" rAng="0" ptsTypes="AA">
                                      <p:cBhvr>
                                        <p:cTn id="8" dur="4500" fill="hold"/>
                                        <p:tgtEl>
                                          <p:spTgt spid="309289"/>
                                        </p:tgtEl>
                                        <p:attrNameLst>
                                          <p:attrName>ppt_x</p:attrName>
                                          <p:attrName>ppt_y</p:attrName>
                                        </p:attrNameLst>
                                      </p:cBhvr>
                                      <p:rCtr x="537" y="0"/>
                                    </p:animMotion>
                                  </p:childTnLst>
                                </p:cTn>
                              </p:par>
                              <p:par>
                                <p:cTn id="9" presetID="63" presetClass="path" presetSubtype="0" repeatCount="indefinite" autoRev="1" fill="hold" nodeType="withEffect">
                                  <p:stCondLst>
                                    <p:cond delay="1800"/>
                                  </p:stCondLst>
                                  <p:endCondLst>
                                    <p:cond evt="onNext" delay="0">
                                      <p:tgtEl>
                                        <p:sldTgt/>
                                      </p:tgtEl>
                                    </p:cond>
                                  </p:endCondLst>
                                  <p:childTnLst>
                                    <p:animMotion origin="layout" path="M -1.04358 -2.96296E-6 L 0 -2.96296E-6 " pathEditMode="relative" rAng="0" ptsTypes="AA">
                                      <p:cBhvr>
                                        <p:cTn id="10" dur="3050" spd="-100000" fill="hold"/>
                                        <p:tgtEl>
                                          <p:spTgt spid="309286"/>
                                        </p:tgtEl>
                                        <p:attrNameLst>
                                          <p:attrName>ppt_x</p:attrName>
                                          <p:attrName>ppt_y</p:attrName>
                                        </p:attrNameLst>
                                      </p:cBhvr>
                                      <p:rCtr x="522" y="0"/>
                                    </p:animMotion>
                                  </p:childTnLst>
                                </p:cTn>
                              </p:par>
                              <p:par>
                                <p:cTn id="11" presetID="63" presetClass="path" presetSubtype="0" repeatCount="indefinite" autoRev="1" fill="hold" nodeType="withEffect">
                                  <p:stCondLst>
                                    <p:cond delay="2600"/>
                                  </p:stCondLst>
                                  <p:endCondLst>
                                    <p:cond evt="onNext" delay="0">
                                      <p:tgtEl>
                                        <p:sldTgt/>
                                      </p:tgtEl>
                                    </p:cond>
                                  </p:endCondLst>
                                  <p:childTnLst>
                                    <p:animMotion origin="layout" path="M 3.05556E-6 1.48148E-6 L 1.05972 1.48148E-6 " pathEditMode="relative" rAng="0" ptsTypes="AA">
                                      <p:cBhvr>
                                        <p:cTn id="12" dur="2450" fill="hold"/>
                                        <p:tgtEl>
                                          <p:spTgt spid="309295"/>
                                        </p:tgtEl>
                                        <p:attrNameLst>
                                          <p:attrName>ppt_x</p:attrName>
                                          <p:attrName>ppt_y</p:attrName>
                                        </p:attrNameLst>
                                      </p:cBhvr>
                                      <p:rCtr x="530" y="0"/>
                                    </p:animMotion>
                                  </p:childTnLst>
                                </p:cTn>
                              </p:par>
                              <p:par>
                                <p:cTn id="13" presetID="63" presetClass="path" presetSubtype="0" repeatCount="indefinite" autoRev="1" fill="hold" nodeType="withEffect">
                                  <p:stCondLst>
                                    <p:cond delay="4800"/>
                                  </p:stCondLst>
                                  <p:endCondLst>
                                    <p:cond evt="onNext" delay="0">
                                      <p:tgtEl>
                                        <p:sldTgt/>
                                      </p:tgtEl>
                                    </p:cond>
                                  </p:endCondLst>
                                  <p:childTnLst>
                                    <p:animMotion origin="layout" path="M 3.05556E-6 1.11111E-6 L 1.07552 1.11111E-6 " pathEditMode="relative" rAng="0" ptsTypes="AA">
                                      <p:cBhvr>
                                        <p:cTn id="14" dur="5000" fill="hold"/>
                                        <p:tgtEl>
                                          <p:spTgt spid="309292"/>
                                        </p:tgtEl>
                                        <p:attrNameLst>
                                          <p:attrName>ppt_x</p:attrName>
                                          <p:attrName>ppt_y</p:attrName>
                                        </p:attrNameLst>
                                      </p:cBhvr>
                                      <p:rCtr x="538"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25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225" name="Footer Placeholder 3"/>
          <p:cNvSpPr>
            <a:spLocks noGrp="1"/>
          </p:cNvSpPr>
          <p:nvPr>
            <p:ph type="ftr" sz="quarter" idx="10"/>
          </p:nvPr>
        </p:nvSpPr>
        <p:spPr>
          <a:noFill/>
        </p:spPr>
        <p:txBody>
          <a:bodyPr/>
          <a:lstStyle/>
          <a:p>
            <a:r>
              <a:rPr lang="en-ZA" smtClean="0">
                <a:cs typeface="Arial" charset="0"/>
              </a:rPr>
              <a:t>MAGNETIC FORCES</a:t>
            </a:r>
          </a:p>
        </p:txBody>
      </p:sp>
      <p:sp>
        <p:nvSpPr>
          <p:cNvPr id="302226" name="Date Placeholder 4"/>
          <p:cNvSpPr>
            <a:spLocks noGrp="1"/>
          </p:cNvSpPr>
          <p:nvPr>
            <p:ph type="dt" sz="quarter" idx="11"/>
          </p:nvPr>
        </p:nvSpPr>
        <p:spPr>
          <a:noFill/>
        </p:spPr>
        <p:txBody>
          <a:bodyPr/>
          <a:lstStyle/>
          <a:p>
            <a:r>
              <a:rPr lang="en-ZA" smtClean="0">
                <a:cs typeface="Arial" charset="0"/>
              </a:rPr>
              <a:t>PHY1013S</a:t>
            </a:r>
          </a:p>
        </p:txBody>
      </p:sp>
      <p:sp>
        <p:nvSpPr>
          <p:cNvPr id="302227" name="Slide Number Placeholder 5"/>
          <p:cNvSpPr>
            <a:spLocks noGrp="1"/>
          </p:cNvSpPr>
          <p:nvPr>
            <p:ph type="sldNum" sz="quarter" idx="12"/>
          </p:nvPr>
        </p:nvSpPr>
        <p:spPr>
          <a:noFill/>
        </p:spPr>
        <p:txBody>
          <a:bodyPr/>
          <a:lstStyle/>
          <a:p>
            <a:fld id="{C322CCD3-9E5D-4F5A-A43E-FD260941BEE3}" type="slidenum">
              <a:rPr lang="en-ZA" smtClean="0">
                <a:cs typeface="Arial" charset="0"/>
              </a:rPr>
              <a:pPr/>
              <a:t>6</a:t>
            </a:fld>
            <a:endParaRPr lang="en-ZA" smtClean="0">
              <a:cs typeface="Arial" charset="0"/>
            </a:endParaRPr>
          </a:p>
        </p:txBody>
      </p:sp>
      <p:sp>
        <p:nvSpPr>
          <p:cNvPr id="302228" name="Rectangle 76"/>
          <p:cNvSpPr>
            <a:spLocks noChangeArrowheads="1"/>
          </p:cNvSpPr>
          <p:nvPr/>
        </p:nvSpPr>
        <p:spPr bwMode="auto">
          <a:xfrm>
            <a:off x="5586413" y="4108450"/>
            <a:ext cx="3033712" cy="2225675"/>
          </a:xfrm>
          <a:prstGeom prst="rect">
            <a:avLst/>
          </a:prstGeom>
          <a:noFill/>
          <a:ln w="9525">
            <a:noFill/>
            <a:miter lim="800000"/>
            <a:headEnd/>
            <a:tailEnd/>
          </a:ln>
        </p:spPr>
        <p:txBody>
          <a:bodyPr lIns="90000" tIns="46800" rIns="90000" bIns="46800">
            <a:spAutoFit/>
          </a:bodyPr>
          <a:lstStyle/>
          <a:p>
            <a:pPr marL="179388" lvl="1">
              <a:buFont typeface="Arial" charset="0"/>
              <a:buNone/>
            </a:pPr>
            <a:r>
              <a:rPr lang="en-ZA" sz="2000">
                <a:solidFill>
                  <a:srgbClr val="0073E6"/>
                </a:solidFill>
                <a:sym typeface="Symbol" pitchFamily="18" charset="2"/>
              </a:rPr>
              <a:t>                                 </a:t>
            </a:r>
          </a:p>
          <a:p>
            <a:pPr marL="179388" lvl="1">
              <a:buFont typeface="Arial" charset="0"/>
              <a:buNone/>
            </a:pPr>
            <a:endParaRPr lang="en-ZA" sz="2000">
              <a:solidFill>
                <a:srgbClr val="0073E6"/>
              </a:solidFill>
              <a:sym typeface="Symbol" pitchFamily="18" charset="2"/>
            </a:endParaRPr>
          </a:p>
          <a:p>
            <a:pPr marL="179388" lvl="1">
              <a:buFont typeface="Arial" charset="0"/>
              <a:buNone/>
            </a:pPr>
            <a:r>
              <a:rPr lang="en-ZA" sz="2000">
                <a:solidFill>
                  <a:srgbClr val="0073E6"/>
                </a:solidFill>
                <a:sym typeface="Symbol" pitchFamily="18" charset="2"/>
              </a:rPr>
              <a:t>                                 </a:t>
            </a:r>
          </a:p>
          <a:p>
            <a:pPr marL="179388" lvl="1">
              <a:buFont typeface="Arial" charset="0"/>
              <a:buNone/>
            </a:pPr>
            <a:endParaRPr lang="en-ZA" sz="2000">
              <a:solidFill>
                <a:srgbClr val="0073E6"/>
              </a:solidFill>
              <a:sym typeface="Symbol" pitchFamily="18" charset="2"/>
            </a:endParaRPr>
          </a:p>
          <a:p>
            <a:pPr marL="179388" lvl="1">
              <a:buFont typeface="Arial" charset="0"/>
              <a:buNone/>
            </a:pPr>
            <a:r>
              <a:rPr lang="en-ZA" sz="2000">
                <a:solidFill>
                  <a:srgbClr val="0073E6"/>
                </a:solidFill>
                <a:sym typeface="Symbol" pitchFamily="18" charset="2"/>
              </a:rPr>
              <a:t>                                 </a:t>
            </a:r>
          </a:p>
          <a:p>
            <a:pPr marL="179388" lvl="1">
              <a:buFont typeface="Arial" charset="0"/>
              <a:buNone/>
            </a:pPr>
            <a:endParaRPr lang="en-ZA" sz="2000">
              <a:solidFill>
                <a:srgbClr val="0073E6"/>
              </a:solidFill>
              <a:sym typeface="Symbol" pitchFamily="18" charset="2"/>
            </a:endParaRPr>
          </a:p>
          <a:p>
            <a:pPr marL="179388" lvl="1">
              <a:buFont typeface="Arial" charset="0"/>
              <a:buNone/>
            </a:pPr>
            <a:r>
              <a:rPr lang="en-ZA" sz="2000">
                <a:solidFill>
                  <a:srgbClr val="0073E6"/>
                </a:solidFill>
                <a:sym typeface="Symbol" pitchFamily="18" charset="2"/>
              </a:rPr>
              <a:t>                                 </a:t>
            </a:r>
          </a:p>
        </p:txBody>
      </p:sp>
      <p:sp>
        <p:nvSpPr>
          <p:cNvPr id="302169" name="Rectangle 89"/>
          <p:cNvSpPr>
            <a:spLocks noChangeArrowheads="1"/>
          </p:cNvSpPr>
          <p:nvPr/>
        </p:nvSpPr>
        <p:spPr bwMode="auto">
          <a:xfrm>
            <a:off x="179388" y="3478213"/>
            <a:ext cx="8683625" cy="493712"/>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So                    , from which we derive the cyclotron…</a:t>
            </a:r>
          </a:p>
        </p:txBody>
      </p:sp>
      <p:sp>
        <p:nvSpPr>
          <p:cNvPr id="302167" name="Rectangle 87"/>
          <p:cNvSpPr>
            <a:spLocks noGrp="1" noChangeArrowheads="1"/>
          </p:cNvSpPr>
          <p:nvPr>
            <p:ph type="body" idx="1"/>
          </p:nvPr>
        </p:nvSpPr>
        <p:spPr>
          <a:xfrm>
            <a:off x="179388" y="2505075"/>
            <a:ext cx="8818562" cy="895350"/>
          </a:xfrm>
        </p:spPr>
        <p:txBody>
          <a:bodyPr/>
          <a:lstStyle/>
          <a:p>
            <a:pPr lvl="1" indent="0" eaLnBrk="1" hangingPunct="1"/>
            <a:r>
              <a:rPr lang="en-ZA" smtClean="0"/>
              <a:t>The charged particle moves at constant speed in a circle of radius, </a:t>
            </a:r>
            <a:r>
              <a:rPr lang="en-ZA" b="1" i="1" smtClean="0">
                <a:latin typeface="Times New Roman" pitchFamily="18" charset="0"/>
              </a:rPr>
              <a:t>r</a:t>
            </a:r>
            <a:r>
              <a:rPr lang="en-ZA" smtClean="0"/>
              <a:t>.</a:t>
            </a:r>
          </a:p>
        </p:txBody>
      </p:sp>
      <p:sp>
        <p:nvSpPr>
          <p:cNvPr id="302231" name="Rectangle 2"/>
          <p:cNvSpPr>
            <a:spLocks noGrp="1" noChangeArrowheads="1"/>
          </p:cNvSpPr>
          <p:nvPr>
            <p:ph type="title"/>
          </p:nvPr>
        </p:nvSpPr>
        <p:spPr>
          <a:xfrm>
            <a:off x="455613" y="554038"/>
            <a:ext cx="8231187" cy="1066800"/>
          </a:xfrm>
        </p:spPr>
        <p:txBody>
          <a:bodyPr>
            <a:spAutoFit/>
          </a:bodyPr>
          <a:lstStyle/>
          <a:p>
            <a:pPr eaLnBrk="1" hangingPunct="1"/>
            <a:r>
              <a:rPr lang="en-US" smtClean="0"/>
              <a:t>MOTION OF CHARGED PARTICLES IN MAGNETIC FIELDS</a:t>
            </a:r>
            <a:endParaRPr lang="en-ZA" smtClean="0"/>
          </a:p>
        </p:txBody>
      </p:sp>
      <p:sp>
        <p:nvSpPr>
          <p:cNvPr id="302232" name="Text Box 20"/>
          <p:cNvSpPr txBox="1">
            <a:spLocks noChangeArrowheads="1"/>
          </p:cNvSpPr>
          <p:nvPr/>
        </p:nvSpPr>
        <p:spPr bwMode="auto">
          <a:xfrm>
            <a:off x="350838" y="1798638"/>
            <a:ext cx="2506662" cy="544512"/>
          </a:xfrm>
          <a:prstGeom prst="rect">
            <a:avLst/>
          </a:prstGeom>
          <a:solidFill>
            <a:srgbClr val="D9D9FF"/>
          </a:solidFill>
          <a:ln w="15875" algn="ctr">
            <a:solidFill>
              <a:srgbClr val="000066"/>
            </a:solidFill>
            <a:miter lim="800000"/>
            <a:headEnd/>
            <a:tailEnd type="none" w="lg" len="lg"/>
          </a:ln>
        </p:spPr>
        <p:txBody>
          <a:bodyPr lIns="90000" tIns="46800" rIns="90000" bIns="46800">
            <a:spAutoFit/>
          </a:bodyPr>
          <a:lstStyle/>
          <a:p>
            <a:pPr>
              <a:lnSpc>
                <a:spcPct val="110000"/>
              </a:lnSpc>
              <a:spcBef>
                <a:spcPct val="50000"/>
              </a:spcBef>
            </a:pPr>
            <a:r>
              <a:rPr lang="en-ZA">
                <a:solidFill>
                  <a:srgbClr val="000066"/>
                </a:solidFill>
              </a:rPr>
              <a:t>Case 2:  </a:t>
            </a:r>
            <a:r>
              <a:rPr lang="en-ZA" sz="2600" b="1" i="1">
                <a:solidFill>
                  <a:srgbClr val="000066"/>
                </a:solidFill>
                <a:latin typeface="Times New Roman" pitchFamily="18" charset="0"/>
                <a:sym typeface="Symbol" pitchFamily="18" charset="2"/>
              </a:rPr>
              <a:t> </a:t>
            </a:r>
            <a:r>
              <a:rPr lang="en-ZA" sz="2600" b="1">
                <a:solidFill>
                  <a:srgbClr val="000066"/>
                </a:solidFill>
                <a:latin typeface="Times New Roman" pitchFamily="18" charset="0"/>
              </a:rPr>
              <a:t>= 90</a:t>
            </a:r>
            <a:r>
              <a:rPr lang="en-US" sz="2600" b="1">
                <a:solidFill>
                  <a:srgbClr val="000066"/>
                </a:solidFill>
                <a:latin typeface="Times New Roman" pitchFamily="18" charset="0"/>
                <a:cs typeface="Times New Roman" pitchFamily="18" charset="0"/>
              </a:rPr>
              <a:t>°</a:t>
            </a:r>
            <a:endParaRPr lang="en-ZA" sz="2600" b="1">
              <a:solidFill>
                <a:srgbClr val="000066"/>
              </a:solidFill>
              <a:latin typeface="Times New Roman" pitchFamily="18" charset="0"/>
              <a:cs typeface="Times New Roman" pitchFamily="18" charset="0"/>
            </a:endParaRPr>
          </a:p>
        </p:txBody>
      </p:sp>
      <p:sp>
        <p:nvSpPr>
          <p:cNvPr id="302158" name="Rectangle 78"/>
          <p:cNvSpPr>
            <a:spLocks noChangeArrowheads="1"/>
          </p:cNvSpPr>
          <p:nvPr/>
        </p:nvSpPr>
        <p:spPr bwMode="auto">
          <a:xfrm>
            <a:off x="3171825" y="1838325"/>
            <a:ext cx="4970463" cy="493713"/>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ZA" b="1" i="1">
                <a:solidFill>
                  <a:srgbClr val="000066"/>
                </a:solidFill>
                <a:latin typeface="Times New Roman" pitchFamily="18" charset="0"/>
              </a:rPr>
              <a:t>F</a:t>
            </a:r>
            <a:r>
              <a:rPr lang="en-ZA" b="1" baseline="-25000">
                <a:solidFill>
                  <a:srgbClr val="000066"/>
                </a:solidFill>
                <a:latin typeface="Times New Roman" pitchFamily="18" charset="0"/>
              </a:rPr>
              <a:t>mag</a:t>
            </a:r>
            <a:r>
              <a:rPr lang="en-ZA">
                <a:solidFill>
                  <a:srgbClr val="000066"/>
                </a:solidFill>
              </a:rPr>
              <a:t> </a:t>
            </a:r>
            <a:r>
              <a:rPr lang="en-ZA" b="1">
                <a:solidFill>
                  <a:srgbClr val="000066"/>
                </a:solidFill>
                <a:latin typeface="Times New Roman" pitchFamily="18" charset="0"/>
              </a:rPr>
              <a:t>= </a:t>
            </a:r>
            <a:r>
              <a:rPr lang="en-ZA" b="1">
                <a:solidFill>
                  <a:srgbClr val="000066"/>
                </a:solidFill>
                <a:latin typeface="Times New Roman" pitchFamily="18" charset="0"/>
                <a:sym typeface="Symbol" pitchFamily="18" charset="2"/>
              </a:rPr>
              <a:t></a:t>
            </a:r>
            <a:r>
              <a:rPr lang="en-ZA" b="1" i="1">
                <a:solidFill>
                  <a:srgbClr val="000066"/>
                </a:solidFill>
                <a:latin typeface="Times New Roman" pitchFamily="18" charset="0"/>
                <a:sym typeface="Symbol" pitchFamily="18" charset="2"/>
              </a:rPr>
              <a:t>q</a:t>
            </a:r>
            <a:r>
              <a:rPr lang="en-ZA" b="1">
                <a:solidFill>
                  <a:srgbClr val="000066"/>
                </a:solidFill>
                <a:latin typeface="Times New Roman" pitchFamily="18" charset="0"/>
                <a:sym typeface="Symbol" pitchFamily="18" charset="2"/>
              </a:rPr>
              <a:t></a:t>
            </a:r>
            <a:r>
              <a:rPr lang="en-ZA" b="1" i="1">
                <a:solidFill>
                  <a:srgbClr val="000066"/>
                </a:solidFill>
                <a:latin typeface="Times New Roman" pitchFamily="18" charset="0"/>
                <a:sym typeface="Symbol" pitchFamily="18" charset="2"/>
              </a:rPr>
              <a:t>vB </a:t>
            </a:r>
            <a:r>
              <a:rPr lang="en-ZA">
                <a:solidFill>
                  <a:srgbClr val="000066"/>
                </a:solidFill>
              </a:rPr>
              <a:t>is</a:t>
            </a:r>
            <a:r>
              <a:rPr lang="en-ZA" i="1">
                <a:solidFill>
                  <a:srgbClr val="000066"/>
                </a:solidFill>
                <a:sym typeface="Symbol" pitchFamily="18" charset="2"/>
              </a:rPr>
              <a:t> </a:t>
            </a:r>
            <a:r>
              <a:rPr lang="en-ZA">
                <a:solidFill>
                  <a:srgbClr val="000066"/>
                </a:solidFill>
                <a:sym typeface="Symbol" pitchFamily="18" charset="2"/>
              </a:rPr>
              <a:t>a </a:t>
            </a:r>
            <a:r>
              <a:rPr lang="en-ZA" i="1">
                <a:solidFill>
                  <a:srgbClr val="000066"/>
                </a:solidFill>
                <a:sym typeface="Symbol" pitchFamily="18" charset="2"/>
              </a:rPr>
              <a:t>centripetal</a:t>
            </a:r>
            <a:r>
              <a:rPr lang="en-ZA" i="1" baseline="30000">
                <a:solidFill>
                  <a:srgbClr val="000066"/>
                </a:solidFill>
                <a:sym typeface="Symbol" pitchFamily="18" charset="2"/>
              </a:rPr>
              <a:t> </a:t>
            </a:r>
            <a:r>
              <a:rPr lang="en-ZA">
                <a:solidFill>
                  <a:srgbClr val="000066"/>
                </a:solidFill>
                <a:sym typeface="Symbol" pitchFamily="18" charset="2"/>
              </a:rPr>
              <a:t> force.</a:t>
            </a:r>
            <a:endParaRPr lang="en-ZA" i="1">
              <a:solidFill>
                <a:srgbClr val="000066"/>
              </a:solidFill>
              <a:latin typeface="Times New Roman" pitchFamily="18" charset="0"/>
              <a:sym typeface="Symbol" pitchFamily="18" charset="2"/>
            </a:endParaRPr>
          </a:p>
        </p:txBody>
      </p:sp>
      <p:graphicFrame>
        <p:nvGraphicFramePr>
          <p:cNvPr id="302160" name="Object 80"/>
          <p:cNvGraphicFramePr>
            <a:graphicFrameLocks noChangeAspect="1"/>
          </p:cNvGraphicFramePr>
          <p:nvPr/>
        </p:nvGraphicFramePr>
        <p:xfrm>
          <a:off x="950913" y="3368675"/>
          <a:ext cx="1435100" cy="673100"/>
        </p:xfrm>
        <a:graphic>
          <a:graphicData uri="http://schemas.openxmlformats.org/presentationml/2006/ole">
            <mc:AlternateContent xmlns:mc="http://schemas.openxmlformats.org/markup-compatibility/2006">
              <mc:Choice xmlns:v="urn:schemas-microsoft-com:vml" Requires="v">
                <p:oleObj spid="_x0000_s302337" name="Equation" r:id="rId4" imgW="1434960" imgH="672840" progId="Equation.DSMT4">
                  <p:embed/>
                </p:oleObj>
              </mc:Choice>
              <mc:Fallback>
                <p:oleObj name="Equation" r:id="rId4" imgW="1434960" imgH="672840" progId="Equation.DSMT4">
                  <p:embed/>
                  <p:pic>
                    <p:nvPicPr>
                      <p:cNvPr id="0" name="Picture 8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0913" y="3368675"/>
                        <a:ext cx="1435100" cy="673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2170" name="Rectangle 90"/>
          <p:cNvSpPr>
            <a:spLocks noChangeArrowheads="1"/>
          </p:cNvSpPr>
          <p:nvPr/>
        </p:nvSpPr>
        <p:spPr bwMode="auto">
          <a:xfrm>
            <a:off x="184150" y="4157663"/>
            <a:ext cx="2262188" cy="460375"/>
          </a:xfrm>
          <a:prstGeom prst="rect">
            <a:avLst/>
          </a:prstGeom>
          <a:noFill/>
          <a:ln w="9525">
            <a:noFill/>
            <a:miter lim="800000"/>
            <a:headEnd/>
            <a:tailEnd/>
          </a:ln>
        </p:spPr>
        <p:txBody>
          <a:bodyPr lIns="90000" tIns="46800" rIns="90000" bIns="46800">
            <a:spAutoFit/>
          </a:bodyPr>
          <a:lstStyle/>
          <a:p>
            <a:pPr marL="179388" lvl="1" algn="r">
              <a:lnSpc>
                <a:spcPct val="110000"/>
              </a:lnSpc>
              <a:buFont typeface="Arial" charset="0"/>
              <a:buNone/>
            </a:pPr>
            <a:r>
              <a:rPr lang="en-ZA" sz="2200">
                <a:solidFill>
                  <a:srgbClr val="000066"/>
                </a:solidFill>
              </a:rPr>
              <a:t>…radius:</a:t>
            </a:r>
          </a:p>
        </p:txBody>
      </p:sp>
      <p:graphicFrame>
        <p:nvGraphicFramePr>
          <p:cNvPr id="302171" name="Object 91"/>
          <p:cNvGraphicFramePr>
            <a:graphicFrameLocks noChangeAspect="1"/>
          </p:cNvGraphicFramePr>
          <p:nvPr/>
        </p:nvGraphicFramePr>
        <p:xfrm>
          <a:off x="2757488" y="4124325"/>
          <a:ext cx="863600" cy="609600"/>
        </p:xfrm>
        <a:graphic>
          <a:graphicData uri="http://schemas.openxmlformats.org/presentationml/2006/ole">
            <mc:AlternateContent xmlns:mc="http://schemas.openxmlformats.org/markup-compatibility/2006">
              <mc:Choice xmlns:v="urn:schemas-microsoft-com:vml" Requires="v">
                <p:oleObj spid="_x0000_s302338" name="Equation" r:id="rId6" imgW="863280" imgH="609480" progId="Equation.DSMT4">
                  <p:embed/>
                </p:oleObj>
              </mc:Choice>
              <mc:Fallback>
                <p:oleObj name="Equation" r:id="rId6" imgW="863280" imgH="609480" progId="Equation.DSMT4">
                  <p:embed/>
                  <p:pic>
                    <p:nvPicPr>
                      <p:cNvPr id="0" name="Picture 9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57488" y="4124325"/>
                        <a:ext cx="8636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2172" name="Rectangle 92"/>
          <p:cNvSpPr>
            <a:spLocks noChangeArrowheads="1"/>
          </p:cNvSpPr>
          <p:nvPr/>
        </p:nvSpPr>
        <p:spPr bwMode="auto">
          <a:xfrm>
            <a:off x="184150" y="4913313"/>
            <a:ext cx="2262188" cy="460375"/>
          </a:xfrm>
          <a:prstGeom prst="rect">
            <a:avLst/>
          </a:prstGeom>
          <a:noFill/>
          <a:ln w="9525">
            <a:noFill/>
            <a:miter lim="800000"/>
            <a:headEnd/>
            <a:tailEnd/>
          </a:ln>
        </p:spPr>
        <p:txBody>
          <a:bodyPr lIns="90000" tIns="46800" rIns="90000" bIns="46800">
            <a:spAutoFit/>
          </a:bodyPr>
          <a:lstStyle/>
          <a:p>
            <a:pPr marL="179388" lvl="1" algn="r">
              <a:lnSpc>
                <a:spcPct val="110000"/>
              </a:lnSpc>
              <a:buFont typeface="Arial" charset="0"/>
              <a:buNone/>
            </a:pPr>
            <a:r>
              <a:rPr lang="en-ZA" sz="2200">
                <a:solidFill>
                  <a:srgbClr val="000066"/>
                </a:solidFill>
              </a:rPr>
              <a:t>…period:</a:t>
            </a:r>
          </a:p>
        </p:txBody>
      </p:sp>
      <p:graphicFrame>
        <p:nvGraphicFramePr>
          <p:cNvPr id="302173" name="Object 93"/>
          <p:cNvGraphicFramePr>
            <a:graphicFrameLocks noChangeAspect="1"/>
          </p:cNvGraphicFramePr>
          <p:nvPr/>
        </p:nvGraphicFramePr>
        <p:xfrm>
          <a:off x="2757488" y="4884738"/>
          <a:ext cx="1866900" cy="609600"/>
        </p:xfrm>
        <a:graphic>
          <a:graphicData uri="http://schemas.openxmlformats.org/presentationml/2006/ole">
            <mc:AlternateContent xmlns:mc="http://schemas.openxmlformats.org/markup-compatibility/2006">
              <mc:Choice xmlns:v="urn:schemas-microsoft-com:vml" Requires="v">
                <p:oleObj spid="_x0000_s302339" name="Equation" r:id="rId8" imgW="1866600" imgH="609480" progId="Equation.DSMT4">
                  <p:embed/>
                </p:oleObj>
              </mc:Choice>
              <mc:Fallback>
                <p:oleObj name="Equation" r:id="rId8" imgW="1866600" imgH="609480" progId="Equation.DSMT4">
                  <p:embed/>
                  <p:pic>
                    <p:nvPicPr>
                      <p:cNvPr id="0" name="Picture 9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57488" y="4884738"/>
                        <a:ext cx="18669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2174" name="Rectangle 94"/>
          <p:cNvSpPr>
            <a:spLocks noChangeArrowheads="1"/>
          </p:cNvSpPr>
          <p:nvPr/>
        </p:nvSpPr>
        <p:spPr bwMode="auto">
          <a:xfrm>
            <a:off x="184150" y="5670550"/>
            <a:ext cx="2262188" cy="460375"/>
          </a:xfrm>
          <a:prstGeom prst="rect">
            <a:avLst/>
          </a:prstGeom>
          <a:noFill/>
          <a:ln w="9525">
            <a:noFill/>
            <a:miter lim="800000"/>
            <a:headEnd/>
            <a:tailEnd/>
          </a:ln>
        </p:spPr>
        <p:txBody>
          <a:bodyPr lIns="90000" tIns="46800" rIns="90000" bIns="46800">
            <a:spAutoFit/>
          </a:bodyPr>
          <a:lstStyle/>
          <a:p>
            <a:pPr marL="179388" lvl="1" algn="r">
              <a:lnSpc>
                <a:spcPct val="110000"/>
              </a:lnSpc>
              <a:buFont typeface="Arial" charset="0"/>
              <a:buNone/>
            </a:pPr>
            <a:r>
              <a:rPr lang="en-ZA" sz="2200">
                <a:solidFill>
                  <a:srgbClr val="000066"/>
                </a:solidFill>
              </a:rPr>
              <a:t>…frequency:</a:t>
            </a:r>
          </a:p>
        </p:txBody>
      </p:sp>
      <p:sp>
        <p:nvSpPr>
          <p:cNvPr id="302176" name="Rectangle 96"/>
          <p:cNvSpPr>
            <a:spLocks noChangeArrowheads="1"/>
          </p:cNvSpPr>
          <p:nvPr/>
        </p:nvSpPr>
        <p:spPr bwMode="auto">
          <a:xfrm>
            <a:off x="2200275" y="2903538"/>
            <a:ext cx="6597650" cy="493712"/>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ZA">
                <a:solidFill>
                  <a:srgbClr val="000066"/>
                </a:solidFill>
              </a:rPr>
              <a:t>The particle is describing </a:t>
            </a:r>
            <a:r>
              <a:rPr lang="en-ZA">
                <a:solidFill>
                  <a:srgbClr val="FF0000"/>
                </a:solidFill>
              </a:rPr>
              <a:t>cyclotron motion</a:t>
            </a:r>
            <a:r>
              <a:rPr lang="en-ZA">
                <a:solidFill>
                  <a:srgbClr val="000066"/>
                </a:solidFill>
              </a:rPr>
              <a:t>.</a:t>
            </a:r>
          </a:p>
        </p:txBody>
      </p:sp>
      <p:graphicFrame>
        <p:nvGraphicFramePr>
          <p:cNvPr id="302177" name="Object 97"/>
          <p:cNvGraphicFramePr>
            <a:graphicFrameLocks noChangeAspect="1"/>
          </p:cNvGraphicFramePr>
          <p:nvPr/>
        </p:nvGraphicFramePr>
        <p:xfrm>
          <a:off x="2757488" y="5588000"/>
          <a:ext cx="1638300" cy="609600"/>
        </p:xfrm>
        <a:graphic>
          <a:graphicData uri="http://schemas.openxmlformats.org/presentationml/2006/ole">
            <mc:AlternateContent xmlns:mc="http://schemas.openxmlformats.org/markup-compatibility/2006">
              <mc:Choice xmlns:v="urn:schemas-microsoft-com:vml" Requires="v">
                <p:oleObj spid="_x0000_s302340" name="Equation" r:id="rId10" imgW="1638000" imgH="609480" progId="Equation.DSMT4">
                  <p:embed/>
                </p:oleObj>
              </mc:Choice>
              <mc:Fallback>
                <p:oleObj name="Equation" r:id="rId10" imgW="1638000" imgH="609480" progId="Equation.DSMT4">
                  <p:embed/>
                  <p:pic>
                    <p:nvPicPr>
                      <p:cNvPr id="0" name="Picture 9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757488" y="5588000"/>
                        <a:ext cx="16383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2184" name="Object 104"/>
          <p:cNvGraphicFramePr>
            <a:graphicFrameLocks noChangeAspect="1"/>
          </p:cNvGraphicFramePr>
          <p:nvPr/>
        </p:nvGraphicFramePr>
        <p:xfrm>
          <a:off x="7191375" y="4021138"/>
          <a:ext cx="190500" cy="249237"/>
        </p:xfrm>
        <a:graphic>
          <a:graphicData uri="http://schemas.openxmlformats.org/presentationml/2006/ole">
            <mc:AlternateContent xmlns:mc="http://schemas.openxmlformats.org/markup-compatibility/2006">
              <mc:Choice xmlns:v="urn:schemas-microsoft-com:vml" Requires="v">
                <p:oleObj spid="_x0000_s302341" name="Equation" r:id="rId12" imgW="190440" imgH="279360" progId="Equation.DSMT4">
                  <p:embed/>
                </p:oleObj>
              </mc:Choice>
              <mc:Fallback>
                <p:oleObj name="Equation" r:id="rId12" imgW="190440" imgH="279360" progId="Equation.DSMT4">
                  <p:embed/>
                  <p:pic>
                    <p:nvPicPr>
                      <p:cNvPr id="0" name="Picture 10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191375" y="4021138"/>
                        <a:ext cx="190500" cy="2492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02230" name="Group 150"/>
          <p:cNvGrpSpPr>
            <a:grpSpLocks/>
          </p:cNvGrpSpPr>
          <p:nvPr/>
        </p:nvGrpSpPr>
        <p:grpSpPr bwMode="auto">
          <a:xfrm>
            <a:off x="6267450" y="4405313"/>
            <a:ext cx="1633538" cy="1631950"/>
            <a:chOff x="3948" y="2775"/>
            <a:chExt cx="1029" cy="1028"/>
          </a:xfrm>
        </p:grpSpPr>
        <p:sp>
          <p:nvSpPr>
            <p:cNvPr id="302256" name="Oval 81"/>
            <p:cNvSpPr>
              <a:spLocks noChangeArrowheads="1"/>
            </p:cNvSpPr>
            <p:nvPr/>
          </p:nvSpPr>
          <p:spPr bwMode="auto">
            <a:xfrm>
              <a:off x="3948" y="2775"/>
              <a:ext cx="1029" cy="1028"/>
            </a:xfrm>
            <a:prstGeom prst="ellipse">
              <a:avLst/>
            </a:prstGeom>
            <a:noFill/>
            <a:ln w="25400" algn="ctr">
              <a:solidFill>
                <a:srgbClr val="3366FF"/>
              </a:solidFill>
              <a:round/>
              <a:headEnd/>
              <a:tailEnd type="none" w="lg" len="lg"/>
            </a:ln>
          </p:spPr>
          <p:txBody>
            <a:bodyPr wrap="none" lIns="90000" tIns="46800" rIns="90000" bIns="46800" anchor="ctr"/>
            <a:lstStyle/>
            <a:p>
              <a:pPr>
                <a:lnSpc>
                  <a:spcPct val="110000"/>
                </a:lnSpc>
              </a:pPr>
              <a:endParaRPr lang="en-GB"/>
            </a:p>
          </p:txBody>
        </p:sp>
        <p:sp>
          <p:nvSpPr>
            <p:cNvPr id="302257" name="Line 103"/>
            <p:cNvSpPr>
              <a:spLocks noChangeShapeType="1"/>
            </p:cNvSpPr>
            <p:nvPr/>
          </p:nvSpPr>
          <p:spPr bwMode="auto">
            <a:xfrm flipV="1">
              <a:off x="4974" y="3270"/>
              <a:ext cx="0" cy="76"/>
            </a:xfrm>
            <a:prstGeom prst="line">
              <a:avLst/>
            </a:prstGeom>
            <a:noFill/>
            <a:ln w="25400">
              <a:solidFill>
                <a:srgbClr val="3366FF"/>
              </a:solidFill>
              <a:round/>
              <a:headEnd/>
              <a:tailEnd type="triangle" w="lg" len="lg"/>
            </a:ln>
          </p:spPr>
          <p:txBody>
            <a:bodyPr wrap="none" lIns="90000" tIns="46800" rIns="90000" bIns="46800" anchor="ctr"/>
            <a:lstStyle/>
            <a:p>
              <a:endParaRPr lang="en-US"/>
            </a:p>
          </p:txBody>
        </p:sp>
        <p:sp>
          <p:nvSpPr>
            <p:cNvPr id="302258" name="Line 107"/>
            <p:cNvSpPr>
              <a:spLocks noChangeShapeType="1"/>
            </p:cNvSpPr>
            <p:nvPr/>
          </p:nvSpPr>
          <p:spPr bwMode="auto">
            <a:xfrm>
              <a:off x="3948" y="3270"/>
              <a:ext cx="0" cy="76"/>
            </a:xfrm>
            <a:prstGeom prst="line">
              <a:avLst/>
            </a:prstGeom>
            <a:noFill/>
            <a:ln w="25400">
              <a:solidFill>
                <a:srgbClr val="3366FF"/>
              </a:solidFill>
              <a:round/>
              <a:headEnd/>
              <a:tailEnd type="triangle" w="lg" len="lg"/>
            </a:ln>
          </p:spPr>
          <p:txBody>
            <a:bodyPr wrap="none" lIns="90000" tIns="46800" rIns="90000" bIns="46800" anchor="ctr"/>
            <a:lstStyle/>
            <a:p>
              <a:endParaRPr lang="en-US"/>
            </a:p>
          </p:txBody>
        </p:sp>
      </p:grpSp>
      <p:graphicFrame>
        <p:nvGraphicFramePr>
          <p:cNvPr id="302188" name="Object 108"/>
          <p:cNvGraphicFramePr>
            <a:graphicFrameLocks noChangeAspect="1"/>
          </p:cNvGraphicFramePr>
          <p:nvPr/>
        </p:nvGraphicFramePr>
        <p:xfrm>
          <a:off x="6881813" y="5062538"/>
          <a:ext cx="533400" cy="361950"/>
        </p:xfrm>
        <a:graphic>
          <a:graphicData uri="http://schemas.openxmlformats.org/presentationml/2006/ole">
            <mc:AlternateContent xmlns:mc="http://schemas.openxmlformats.org/markup-compatibility/2006">
              <mc:Choice xmlns:v="urn:schemas-microsoft-com:vml" Requires="v">
                <p:oleObj spid="_x0000_s302342" name="Equation" r:id="rId14" imgW="533160" imgH="406080" progId="Equation.DSMT4">
                  <p:embed/>
                </p:oleObj>
              </mc:Choice>
              <mc:Fallback>
                <p:oleObj name="Equation" r:id="rId14" imgW="533160" imgH="406080" progId="Equation.DSMT4">
                  <p:embed/>
                  <p:pic>
                    <p:nvPicPr>
                      <p:cNvPr id="0" name="Picture 10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881813" y="5062538"/>
                        <a:ext cx="533400"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2239" name="Line 105"/>
          <p:cNvSpPr>
            <a:spLocks noChangeShapeType="1"/>
          </p:cNvSpPr>
          <p:nvPr/>
        </p:nvSpPr>
        <p:spPr bwMode="auto">
          <a:xfrm rot="14400000" flipV="1">
            <a:off x="7224712" y="4438651"/>
            <a:ext cx="695325" cy="0"/>
          </a:xfrm>
          <a:prstGeom prst="line">
            <a:avLst/>
          </a:prstGeom>
          <a:noFill/>
          <a:ln w="44450">
            <a:solidFill>
              <a:srgbClr val="00CC00"/>
            </a:solidFill>
            <a:round/>
            <a:headEnd/>
            <a:tailEnd type="stealth" w="lg" len="lg"/>
          </a:ln>
        </p:spPr>
        <p:txBody>
          <a:bodyPr lIns="90000" tIns="46800" rIns="90000" bIns="46800"/>
          <a:lstStyle/>
          <a:p>
            <a:endParaRPr lang="en-US"/>
          </a:p>
        </p:txBody>
      </p:sp>
      <p:sp>
        <p:nvSpPr>
          <p:cNvPr id="302203" name="Line 123"/>
          <p:cNvSpPr>
            <a:spLocks noChangeShapeType="1"/>
          </p:cNvSpPr>
          <p:nvPr/>
        </p:nvSpPr>
        <p:spPr bwMode="auto">
          <a:xfrm flipH="1">
            <a:off x="7223125" y="4848225"/>
            <a:ext cx="528638" cy="304800"/>
          </a:xfrm>
          <a:prstGeom prst="line">
            <a:avLst/>
          </a:prstGeom>
          <a:noFill/>
          <a:ln w="44450">
            <a:solidFill>
              <a:srgbClr val="FF0000"/>
            </a:solidFill>
            <a:round/>
            <a:headEnd/>
            <a:tailEnd type="stealth" w="lg" len="lg"/>
          </a:ln>
        </p:spPr>
        <p:txBody>
          <a:bodyPr lIns="90000" tIns="46800" rIns="90000" bIns="46800"/>
          <a:lstStyle/>
          <a:p>
            <a:endParaRPr lang="en-US"/>
          </a:p>
        </p:txBody>
      </p:sp>
      <p:sp>
        <p:nvSpPr>
          <p:cNvPr id="302241" name="Oval 101"/>
          <p:cNvSpPr>
            <a:spLocks noChangeAspect="1" noChangeArrowheads="1"/>
          </p:cNvSpPr>
          <p:nvPr/>
        </p:nvSpPr>
        <p:spPr bwMode="auto">
          <a:xfrm>
            <a:off x="7685088" y="4719638"/>
            <a:ext cx="190500" cy="188912"/>
          </a:xfrm>
          <a:prstGeom prst="ellipse">
            <a:avLst/>
          </a:prstGeom>
          <a:gradFill rotWithShape="1">
            <a:gsLst>
              <a:gs pos="0">
                <a:srgbClr val="FFFFFF"/>
              </a:gs>
              <a:gs pos="100000">
                <a:srgbClr val="FF0000"/>
              </a:gs>
            </a:gsLst>
            <a:path path="shape">
              <a:fillToRect l="50000" t="50000" r="50000" b="50000"/>
            </a:path>
          </a:gradFill>
          <a:ln w="9525">
            <a:solidFill>
              <a:srgbClr val="000000"/>
            </a:solidFill>
            <a:round/>
            <a:headEnd/>
            <a:tailEnd/>
          </a:ln>
        </p:spPr>
        <p:txBody>
          <a:bodyPr/>
          <a:lstStyle/>
          <a:p>
            <a:pPr>
              <a:lnSpc>
                <a:spcPct val="110000"/>
              </a:lnSpc>
            </a:pPr>
            <a:endParaRPr lang="en-GB"/>
          </a:p>
        </p:txBody>
      </p:sp>
      <p:sp>
        <p:nvSpPr>
          <p:cNvPr id="302242" name="Rectangle 102"/>
          <p:cNvSpPr>
            <a:spLocks noChangeArrowheads="1"/>
          </p:cNvSpPr>
          <p:nvPr/>
        </p:nvSpPr>
        <p:spPr bwMode="auto">
          <a:xfrm>
            <a:off x="7640638" y="4633913"/>
            <a:ext cx="212725" cy="325437"/>
          </a:xfrm>
          <a:prstGeom prst="rect">
            <a:avLst/>
          </a:prstGeom>
          <a:noFill/>
          <a:ln w="19050" algn="ctr">
            <a:noFill/>
            <a:miter lim="800000"/>
            <a:headEnd/>
            <a:tailEnd type="none" w="lg" len="lg"/>
          </a:ln>
        </p:spPr>
        <p:txBody>
          <a:bodyPr lIns="90000" tIns="46800" rIns="90000" bIns="46800">
            <a:spAutoFit/>
          </a:bodyPr>
          <a:lstStyle/>
          <a:p>
            <a:pPr marL="2419350" indent="-2419350">
              <a:lnSpc>
                <a:spcPct val="110000"/>
              </a:lnSpc>
            </a:pPr>
            <a:r>
              <a:rPr lang="en-ZA" sz="1400" b="1" i="1">
                <a:solidFill>
                  <a:srgbClr val="000066"/>
                </a:solidFill>
                <a:latin typeface="Times New Roman" pitchFamily="18" charset="0"/>
              </a:rPr>
              <a:t>+</a:t>
            </a:r>
          </a:p>
        </p:txBody>
      </p:sp>
      <p:sp>
        <p:nvSpPr>
          <p:cNvPr id="2" name="Line 145"/>
          <p:cNvSpPr>
            <a:spLocks noChangeShapeType="1"/>
          </p:cNvSpPr>
          <p:nvPr/>
        </p:nvSpPr>
        <p:spPr bwMode="auto">
          <a:xfrm flipV="1">
            <a:off x="7094538" y="4452938"/>
            <a:ext cx="233362" cy="757237"/>
          </a:xfrm>
          <a:prstGeom prst="line">
            <a:avLst/>
          </a:prstGeom>
          <a:noFill/>
          <a:ln w="12700">
            <a:solidFill>
              <a:srgbClr val="808080"/>
            </a:solidFill>
            <a:round/>
            <a:headEnd/>
            <a:tailEnd type="none" w="lg" len="lg"/>
          </a:ln>
        </p:spPr>
        <p:txBody>
          <a:bodyPr lIns="90000" tIns="46800" rIns="90000" bIns="46800"/>
          <a:lstStyle/>
          <a:p>
            <a:endParaRPr lang="en-US"/>
          </a:p>
        </p:txBody>
      </p:sp>
      <p:sp>
        <p:nvSpPr>
          <p:cNvPr id="3" name="Rectangle 147"/>
          <p:cNvSpPr>
            <a:spLocks noChangeArrowheads="1"/>
          </p:cNvSpPr>
          <p:nvPr/>
        </p:nvSpPr>
        <p:spPr bwMode="auto">
          <a:xfrm>
            <a:off x="6810375" y="4433888"/>
            <a:ext cx="604838" cy="427037"/>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sz="2000" b="1" i="1">
                <a:solidFill>
                  <a:srgbClr val="000066"/>
                </a:solidFill>
                <a:latin typeface="Times New Roman" pitchFamily="18" charset="0"/>
              </a:rPr>
              <a:t>r</a:t>
            </a:r>
          </a:p>
        </p:txBody>
      </p:sp>
      <p:grpSp>
        <p:nvGrpSpPr>
          <p:cNvPr id="302233" name="Group 153"/>
          <p:cNvGrpSpPr>
            <a:grpSpLocks/>
          </p:cNvGrpSpPr>
          <p:nvPr/>
        </p:nvGrpSpPr>
        <p:grpSpPr bwMode="auto">
          <a:xfrm>
            <a:off x="5691188" y="4524375"/>
            <a:ext cx="1171575" cy="884238"/>
            <a:chOff x="3585" y="2850"/>
            <a:chExt cx="738" cy="557"/>
          </a:xfrm>
        </p:grpSpPr>
        <p:sp>
          <p:nvSpPr>
            <p:cNvPr id="302251" name="Line 132"/>
            <p:cNvSpPr>
              <a:spLocks noChangeShapeType="1"/>
            </p:cNvSpPr>
            <p:nvPr/>
          </p:nvSpPr>
          <p:spPr bwMode="auto">
            <a:xfrm rot="8100000" flipV="1">
              <a:off x="3653" y="3150"/>
              <a:ext cx="438" cy="0"/>
            </a:xfrm>
            <a:prstGeom prst="line">
              <a:avLst/>
            </a:prstGeom>
            <a:noFill/>
            <a:ln w="44450">
              <a:solidFill>
                <a:srgbClr val="00CC00"/>
              </a:solidFill>
              <a:round/>
              <a:headEnd/>
              <a:tailEnd type="stealth" w="lg" len="lg"/>
            </a:ln>
          </p:spPr>
          <p:txBody>
            <a:bodyPr lIns="90000" tIns="46800" rIns="90000" bIns="46800"/>
            <a:lstStyle/>
            <a:p>
              <a:endParaRPr lang="en-US"/>
            </a:p>
          </p:txBody>
        </p:sp>
        <p:sp>
          <p:nvSpPr>
            <p:cNvPr id="302252" name="Line 133"/>
            <p:cNvSpPr>
              <a:spLocks noChangeShapeType="1"/>
            </p:cNvSpPr>
            <p:nvPr/>
          </p:nvSpPr>
          <p:spPr bwMode="auto">
            <a:xfrm rot="15300000" flipH="1">
              <a:off x="4060" y="3014"/>
              <a:ext cx="333" cy="192"/>
            </a:xfrm>
            <a:prstGeom prst="line">
              <a:avLst/>
            </a:prstGeom>
            <a:noFill/>
            <a:ln w="44450">
              <a:solidFill>
                <a:srgbClr val="FF0000"/>
              </a:solidFill>
              <a:round/>
              <a:headEnd/>
              <a:tailEnd type="stealth" w="lg" len="lg"/>
            </a:ln>
          </p:spPr>
          <p:txBody>
            <a:bodyPr lIns="90000" tIns="46800" rIns="90000" bIns="46800"/>
            <a:lstStyle/>
            <a:p>
              <a:endParaRPr lang="en-US"/>
            </a:p>
          </p:txBody>
        </p:sp>
        <p:graphicFrame>
          <p:nvGraphicFramePr>
            <p:cNvPr id="302223" name="Object 143"/>
            <p:cNvGraphicFramePr>
              <a:graphicFrameLocks noChangeAspect="1"/>
            </p:cNvGraphicFramePr>
            <p:nvPr/>
          </p:nvGraphicFramePr>
          <p:xfrm>
            <a:off x="3585" y="3250"/>
            <a:ext cx="120" cy="157"/>
          </p:xfrm>
          <a:graphic>
            <a:graphicData uri="http://schemas.openxmlformats.org/presentationml/2006/ole">
              <mc:AlternateContent xmlns:mc="http://schemas.openxmlformats.org/markup-compatibility/2006">
                <mc:Choice xmlns:v="urn:schemas-microsoft-com:vml" Requires="v">
                  <p:oleObj spid="_x0000_s302343" name="Equation" r:id="rId16" imgW="190440" imgH="279360" progId="Equation.DSMT4">
                    <p:embed/>
                  </p:oleObj>
                </mc:Choice>
                <mc:Fallback>
                  <p:oleObj name="Equation" r:id="rId16" imgW="190440" imgH="279360" progId="Equation.DSMT4">
                    <p:embed/>
                    <p:pic>
                      <p:nvPicPr>
                        <p:cNvPr id="0" name="Picture 14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585" y="3250"/>
                          <a:ext cx="120" cy="1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02253" name="Group 152"/>
            <p:cNvGrpSpPr>
              <a:grpSpLocks/>
            </p:cNvGrpSpPr>
            <p:nvPr/>
          </p:nvGrpSpPr>
          <p:grpSpPr bwMode="auto">
            <a:xfrm>
              <a:off x="3973" y="2850"/>
              <a:ext cx="153" cy="205"/>
              <a:chOff x="3973" y="2850"/>
              <a:chExt cx="153" cy="205"/>
            </a:xfrm>
          </p:grpSpPr>
          <p:sp>
            <p:nvSpPr>
              <p:cNvPr id="302254" name="Oval 135"/>
              <p:cNvSpPr>
                <a:spLocks noChangeAspect="1" noChangeArrowheads="1"/>
              </p:cNvSpPr>
              <p:nvPr/>
            </p:nvSpPr>
            <p:spPr bwMode="auto">
              <a:xfrm rot="-6300000">
                <a:off x="4007" y="2902"/>
                <a:ext cx="120" cy="119"/>
              </a:xfrm>
              <a:prstGeom prst="ellipse">
                <a:avLst/>
              </a:prstGeom>
              <a:gradFill rotWithShape="1">
                <a:gsLst>
                  <a:gs pos="0">
                    <a:srgbClr val="FFFFFF"/>
                  </a:gs>
                  <a:gs pos="100000">
                    <a:srgbClr val="FF0000"/>
                  </a:gs>
                </a:gsLst>
                <a:path path="shape">
                  <a:fillToRect l="50000" t="50000" r="50000" b="50000"/>
                </a:path>
              </a:gradFill>
              <a:ln w="9525">
                <a:solidFill>
                  <a:srgbClr val="000000"/>
                </a:solidFill>
                <a:round/>
                <a:headEnd/>
                <a:tailEnd/>
              </a:ln>
            </p:spPr>
            <p:txBody>
              <a:bodyPr/>
              <a:lstStyle/>
              <a:p>
                <a:pPr>
                  <a:lnSpc>
                    <a:spcPct val="110000"/>
                  </a:lnSpc>
                </a:pPr>
                <a:endParaRPr lang="en-GB"/>
              </a:p>
            </p:txBody>
          </p:sp>
          <p:sp>
            <p:nvSpPr>
              <p:cNvPr id="302255" name="Rectangle 136"/>
              <p:cNvSpPr>
                <a:spLocks noChangeArrowheads="1"/>
              </p:cNvSpPr>
              <p:nvPr/>
            </p:nvSpPr>
            <p:spPr bwMode="auto">
              <a:xfrm>
                <a:off x="3973" y="2850"/>
                <a:ext cx="134" cy="205"/>
              </a:xfrm>
              <a:prstGeom prst="rect">
                <a:avLst/>
              </a:prstGeom>
              <a:noFill/>
              <a:ln w="19050" algn="ctr">
                <a:noFill/>
                <a:miter lim="800000"/>
                <a:headEnd/>
                <a:tailEnd type="none" w="lg" len="lg"/>
              </a:ln>
            </p:spPr>
            <p:txBody>
              <a:bodyPr lIns="90000" tIns="46800" rIns="90000" bIns="46800">
                <a:spAutoFit/>
              </a:bodyPr>
              <a:lstStyle/>
              <a:p>
                <a:pPr marL="2419350" indent="-2419350">
                  <a:lnSpc>
                    <a:spcPct val="110000"/>
                  </a:lnSpc>
                </a:pPr>
                <a:r>
                  <a:rPr lang="en-ZA" sz="1400" b="1" i="1">
                    <a:solidFill>
                      <a:srgbClr val="000066"/>
                    </a:solidFill>
                    <a:latin typeface="Times New Roman" pitchFamily="18" charset="0"/>
                  </a:rPr>
                  <a:t>+</a:t>
                </a:r>
              </a:p>
            </p:txBody>
          </p:sp>
        </p:grpSp>
      </p:grpSp>
      <p:grpSp>
        <p:nvGrpSpPr>
          <p:cNvPr id="4" name="Group 151"/>
          <p:cNvGrpSpPr>
            <a:grpSpLocks/>
          </p:cNvGrpSpPr>
          <p:nvPr/>
        </p:nvGrpSpPr>
        <p:grpSpPr bwMode="auto">
          <a:xfrm>
            <a:off x="6938963" y="5424488"/>
            <a:ext cx="1157287" cy="755650"/>
            <a:chOff x="4371" y="3417"/>
            <a:chExt cx="729" cy="476"/>
          </a:xfrm>
        </p:grpSpPr>
        <p:sp>
          <p:nvSpPr>
            <p:cNvPr id="302247" name="Line 138"/>
            <p:cNvSpPr>
              <a:spLocks noChangeShapeType="1"/>
            </p:cNvSpPr>
            <p:nvPr/>
          </p:nvSpPr>
          <p:spPr bwMode="auto">
            <a:xfrm flipV="1">
              <a:off x="4519" y="3807"/>
              <a:ext cx="438" cy="0"/>
            </a:xfrm>
            <a:prstGeom prst="line">
              <a:avLst/>
            </a:prstGeom>
            <a:noFill/>
            <a:ln w="44450">
              <a:solidFill>
                <a:srgbClr val="00CC00"/>
              </a:solidFill>
              <a:round/>
              <a:headEnd/>
              <a:tailEnd type="stealth" w="lg" len="lg"/>
            </a:ln>
          </p:spPr>
          <p:txBody>
            <a:bodyPr lIns="90000" tIns="46800" rIns="90000" bIns="46800"/>
            <a:lstStyle/>
            <a:p>
              <a:endParaRPr lang="en-US"/>
            </a:p>
          </p:txBody>
        </p:sp>
        <p:sp>
          <p:nvSpPr>
            <p:cNvPr id="302248" name="Line 139"/>
            <p:cNvSpPr>
              <a:spLocks noChangeShapeType="1"/>
            </p:cNvSpPr>
            <p:nvPr/>
          </p:nvSpPr>
          <p:spPr bwMode="auto">
            <a:xfrm rot="7200000" flipH="1">
              <a:off x="4300" y="3488"/>
              <a:ext cx="333" cy="192"/>
            </a:xfrm>
            <a:prstGeom prst="line">
              <a:avLst/>
            </a:prstGeom>
            <a:noFill/>
            <a:ln w="44450">
              <a:solidFill>
                <a:srgbClr val="FF0000"/>
              </a:solidFill>
              <a:round/>
              <a:headEnd/>
              <a:tailEnd type="stealth" w="lg" len="lg"/>
            </a:ln>
          </p:spPr>
          <p:txBody>
            <a:bodyPr lIns="90000" tIns="46800" rIns="90000" bIns="46800"/>
            <a:lstStyle/>
            <a:p>
              <a:endParaRPr lang="en-US"/>
            </a:p>
          </p:txBody>
        </p:sp>
        <p:sp>
          <p:nvSpPr>
            <p:cNvPr id="302249" name="Oval 141"/>
            <p:cNvSpPr>
              <a:spLocks noChangeAspect="1" noChangeArrowheads="1"/>
            </p:cNvSpPr>
            <p:nvPr/>
          </p:nvSpPr>
          <p:spPr bwMode="auto">
            <a:xfrm rot="7200000">
              <a:off x="4407" y="3741"/>
              <a:ext cx="120" cy="119"/>
            </a:xfrm>
            <a:prstGeom prst="ellipse">
              <a:avLst/>
            </a:prstGeom>
            <a:gradFill rotWithShape="1">
              <a:gsLst>
                <a:gs pos="0">
                  <a:srgbClr val="FFFFFF"/>
                </a:gs>
                <a:gs pos="100000">
                  <a:srgbClr val="FF0000"/>
                </a:gs>
              </a:gsLst>
              <a:path path="shape">
                <a:fillToRect l="50000" t="50000" r="50000" b="50000"/>
              </a:path>
            </a:gradFill>
            <a:ln w="9525">
              <a:solidFill>
                <a:srgbClr val="000000"/>
              </a:solidFill>
              <a:round/>
              <a:headEnd/>
              <a:tailEnd/>
            </a:ln>
          </p:spPr>
          <p:txBody>
            <a:bodyPr/>
            <a:lstStyle/>
            <a:p>
              <a:pPr>
                <a:lnSpc>
                  <a:spcPct val="110000"/>
                </a:lnSpc>
              </a:pPr>
              <a:endParaRPr lang="en-GB"/>
            </a:p>
          </p:txBody>
        </p:sp>
        <p:graphicFrame>
          <p:nvGraphicFramePr>
            <p:cNvPr id="302224" name="Object 144"/>
            <p:cNvGraphicFramePr>
              <a:graphicFrameLocks noChangeAspect="1"/>
            </p:cNvGraphicFramePr>
            <p:nvPr/>
          </p:nvGraphicFramePr>
          <p:xfrm>
            <a:off x="4980" y="3709"/>
            <a:ext cx="120" cy="157"/>
          </p:xfrm>
          <a:graphic>
            <a:graphicData uri="http://schemas.openxmlformats.org/presentationml/2006/ole">
              <mc:AlternateContent xmlns:mc="http://schemas.openxmlformats.org/markup-compatibility/2006">
                <mc:Choice xmlns:v="urn:schemas-microsoft-com:vml" Requires="v">
                  <p:oleObj spid="_x0000_s302344" name="Equation" r:id="rId17" imgW="190440" imgH="279360" progId="Equation.DSMT4">
                    <p:embed/>
                  </p:oleObj>
                </mc:Choice>
                <mc:Fallback>
                  <p:oleObj name="Equation" r:id="rId17" imgW="190440" imgH="279360" progId="Equation.DSMT4">
                    <p:embed/>
                    <p:pic>
                      <p:nvPicPr>
                        <p:cNvPr id="0" name="Picture 14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980" y="3709"/>
                          <a:ext cx="120" cy="1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2250" name="Rectangle 142"/>
            <p:cNvSpPr>
              <a:spLocks noChangeArrowheads="1"/>
            </p:cNvSpPr>
            <p:nvPr/>
          </p:nvSpPr>
          <p:spPr bwMode="auto">
            <a:xfrm>
              <a:off x="4376" y="3688"/>
              <a:ext cx="134" cy="205"/>
            </a:xfrm>
            <a:prstGeom prst="rect">
              <a:avLst/>
            </a:prstGeom>
            <a:noFill/>
            <a:ln w="19050" algn="ctr">
              <a:noFill/>
              <a:miter lim="800000"/>
              <a:headEnd/>
              <a:tailEnd type="none" w="lg" len="lg"/>
            </a:ln>
          </p:spPr>
          <p:txBody>
            <a:bodyPr lIns="90000" tIns="46800" rIns="90000" bIns="46800">
              <a:spAutoFit/>
            </a:bodyPr>
            <a:lstStyle/>
            <a:p>
              <a:pPr marL="2419350" indent="-2419350">
                <a:lnSpc>
                  <a:spcPct val="110000"/>
                </a:lnSpc>
              </a:pPr>
              <a:r>
                <a:rPr lang="en-ZA" sz="1400" b="1" i="1">
                  <a:solidFill>
                    <a:srgbClr val="000066"/>
                  </a:solidFill>
                  <a:latin typeface="Times New Roman" pitchFamily="18" charset="0"/>
                </a:rPr>
                <a:t>+</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2158"/>
                                        </p:tgtEl>
                                        <p:attrNameLst>
                                          <p:attrName>style.visibility</p:attrName>
                                        </p:attrNameLst>
                                      </p:cBhvr>
                                      <p:to>
                                        <p:strVal val="visible"/>
                                      </p:to>
                                    </p:set>
                                  </p:childTnLst>
                                </p:cTn>
                              </p:par>
                              <p:par>
                                <p:cTn id="7" presetID="22" presetClass="entr" presetSubtype="2" fill="hold" grpId="0" nodeType="withEffect">
                                  <p:stCondLst>
                                    <p:cond delay="0"/>
                                  </p:stCondLst>
                                  <p:childTnLst>
                                    <p:set>
                                      <p:cBhvr>
                                        <p:cTn id="8" dur="1" fill="hold">
                                          <p:stCondLst>
                                            <p:cond delay="0"/>
                                          </p:stCondLst>
                                        </p:cTn>
                                        <p:tgtEl>
                                          <p:spTgt spid="302203"/>
                                        </p:tgtEl>
                                        <p:attrNameLst>
                                          <p:attrName>style.visibility</p:attrName>
                                        </p:attrNameLst>
                                      </p:cBhvr>
                                      <p:to>
                                        <p:strVal val="visible"/>
                                      </p:to>
                                    </p:set>
                                    <p:animEffect transition="in" filter="wipe(right)">
                                      <p:cBhvr>
                                        <p:cTn id="9" dur="500"/>
                                        <p:tgtEl>
                                          <p:spTgt spid="302203"/>
                                        </p:tgtEl>
                                      </p:cBhvr>
                                    </p:animEffect>
                                  </p:childTnLst>
                                </p:cTn>
                              </p:par>
                            </p:childTnLst>
                          </p:cTn>
                        </p:par>
                        <p:par>
                          <p:cTn id="10" fill="hold">
                            <p:stCondLst>
                              <p:cond delay="500"/>
                            </p:stCondLst>
                            <p:childTnLst>
                              <p:par>
                                <p:cTn id="11" presetID="1" presetClass="entr" presetSubtype="0" fill="hold" nodeType="afterEffect">
                                  <p:stCondLst>
                                    <p:cond delay="0"/>
                                  </p:stCondLst>
                                  <p:childTnLst>
                                    <p:set>
                                      <p:cBhvr>
                                        <p:cTn id="12" dur="1" fill="hold">
                                          <p:stCondLst>
                                            <p:cond delay="0"/>
                                          </p:stCondLst>
                                        </p:cTn>
                                        <p:tgtEl>
                                          <p:spTgt spid="30218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02167">
                                            <p:txEl>
                                              <p:pRg st="0" end="0"/>
                                            </p:txEl>
                                          </p:spTgt>
                                        </p:tgtEl>
                                        <p:attrNameLst>
                                          <p:attrName>style.visibility</p:attrName>
                                        </p:attrNameLst>
                                      </p:cBhvr>
                                      <p:to>
                                        <p:strVal val="visible"/>
                                      </p:to>
                                    </p:set>
                                  </p:childTnLst>
                                </p:cTn>
                              </p:par>
                              <p:par>
                                <p:cTn id="17" presetID="10" presetClass="entr" presetSubtype="0" fill="hold" nodeType="withEffect">
                                  <p:stCondLst>
                                    <p:cond delay="0"/>
                                  </p:stCondLst>
                                  <p:childTnLst>
                                    <p:set>
                                      <p:cBhvr>
                                        <p:cTn id="18" dur="1" fill="hold">
                                          <p:stCondLst>
                                            <p:cond delay="0"/>
                                          </p:stCondLst>
                                        </p:cTn>
                                        <p:tgtEl>
                                          <p:spTgt spid="302230"/>
                                        </p:tgtEl>
                                        <p:attrNameLst>
                                          <p:attrName>style.visibility</p:attrName>
                                        </p:attrNameLst>
                                      </p:cBhvr>
                                      <p:to>
                                        <p:strVal val="visible"/>
                                      </p:to>
                                    </p:set>
                                    <p:animEffect transition="in" filter="fade">
                                      <p:cBhvr>
                                        <p:cTn id="19" dur="2000"/>
                                        <p:tgtEl>
                                          <p:spTgt spid="302230"/>
                                        </p:tgtEl>
                                      </p:cBhvr>
                                    </p:animEffect>
                                  </p:childTnLst>
                                </p:cTn>
                              </p:par>
                              <p:par>
                                <p:cTn id="20" presetID="1" presetClass="entr" presetSubtype="0" fill="hold" nodeType="withEffect">
                                  <p:stCondLst>
                                    <p:cond delay="1000"/>
                                  </p:stCondLst>
                                  <p:childTnLst>
                                    <p:set>
                                      <p:cBhvr>
                                        <p:cTn id="21" dur="1" fill="hold">
                                          <p:stCondLst>
                                            <p:cond delay="0"/>
                                          </p:stCondLst>
                                        </p:cTn>
                                        <p:tgtEl>
                                          <p:spTgt spid="302233"/>
                                        </p:tgtEl>
                                        <p:attrNameLst>
                                          <p:attrName>style.visibility</p:attrName>
                                        </p:attrNameLst>
                                      </p:cBhvr>
                                      <p:to>
                                        <p:strVal val="visible"/>
                                      </p:to>
                                    </p:set>
                                  </p:childTnLst>
                                </p:cTn>
                              </p:par>
                              <p:par>
                                <p:cTn id="22" presetID="1" presetClass="entr" presetSubtype="0" fill="hold" nodeType="withEffect">
                                  <p:stCondLst>
                                    <p:cond delay="2000"/>
                                  </p:stCondLst>
                                  <p:childTnLst>
                                    <p:set>
                                      <p:cBhvr>
                                        <p:cTn id="23" dur="1" fill="hold">
                                          <p:stCondLst>
                                            <p:cond delay="0"/>
                                          </p:stCondLst>
                                        </p:cTn>
                                        <p:tgtEl>
                                          <p:spTgt spid="4"/>
                                        </p:tgtEl>
                                        <p:attrNameLst>
                                          <p:attrName>style.visibility</p:attrName>
                                        </p:attrNameLst>
                                      </p:cBhvr>
                                      <p:to>
                                        <p:strVal val="visible"/>
                                      </p:to>
                                    </p:set>
                                  </p:childTnLst>
                                </p:cTn>
                              </p:par>
                              <p:par>
                                <p:cTn id="24" presetID="10" presetClass="entr" presetSubtype="0" fill="hold" grpId="0" nodeType="withEffect">
                                  <p:stCondLst>
                                    <p:cond delay="200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1000"/>
                                        <p:tgtEl>
                                          <p:spTgt spid="2"/>
                                        </p:tgtEl>
                                      </p:cBhvr>
                                    </p:animEffect>
                                  </p:childTnLst>
                                </p:cTn>
                              </p:par>
                              <p:par>
                                <p:cTn id="27" presetID="10" presetClass="entr" presetSubtype="0" fill="hold" grpId="0" nodeType="withEffect">
                                  <p:stCondLst>
                                    <p:cond delay="2000"/>
                                  </p:stCondLst>
                                  <p:childTnLst>
                                    <p:set>
                                      <p:cBhvr>
                                        <p:cTn id="28" dur="1" fill="hold">
                                          <p:stCondLst>
                                            <p:cond delay="0"/>
                                          </p:stCondLst>
                                        </p:cTn>
                                        <p:tgtEl>
                                          <p:spTgt spid="3"/>
                                        </p:tgtEl>
                                        <p:attrNameLst>
                                          <p:attrName>style.visibility</p:attrName>
                                        </p:attrNameLst>
                                      </p:cBhvr>
                                      <p:to>
                                        <p:strVal val="visible"/>
                                      </p:to>
                                    </p:set>
                                    <p:animEffect transition="in" filter="fade">
                                      <p:cBhvr>
                                        <p:cTn id="29" dur="1000"/>
                                        <p:tgtEl>
                                          <p:spTgt spid="3"/>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02176"/>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302169"/>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302160"/>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02170"/>
                                        </p:tgtEl>
                                        <p:attrNameLst>
                                          <p:attrName>style.visibility</p:attrName>
                                        </p:attrNameLst>
                                      </p:cBhvr>
                                      <p:to>
                                        <p:strVal val="visible"/>
                                      </p:to>
                                    </p:set>
                                  </p:childTnLst>
                                </p:cTn>
                              </p:par>
                              <p:par>
                                <p:cTn id="44" presetID="10" presetClass="entr" presetSubtype="0" fill="hold" nodeType="withEffect">
                                  <p:stCondLst>
                                    <p:cond delay="0"/>
                                  </p:stCondLst>
                                  <p:childTnLst>
                                    <p:set>
                                      <p:cBhvr>
                                        <p:cTn id="45" dur="1" fill="hold">
                                          <p:stCondLst>
                                            <p:cond delay="0"/>
                                          </p:stCondLst>
                                        </p:cTn>
                                        <p:tgtEl>
                                          <p:spTgt spid="302171"/>
                                        </p:tgtEl>
                                        <p:attrNameLst>
                                          <p:attrName>style.visibility</p:attrName>
                                        </p:attrNameLst>
                                      </p:cBhvr>
                                      <p:to>
                                        <p:strVal val="visible"/>
                                      </p:to>
                                    </p:set>
                                    <p:animEffect transition="in" filter="fade">
                                      <p:cBhvr>
                                        <p:cTn id="46" dur="1000"/>
                                        <p:tgtEl>
                                          <p:spTgt spid="302171"/>
                                        </p:tgtEl>
                                      </p:cBhvr>
                                    </p:animEffec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02172"/>
                                        </p:tgtEl>
                                        <p:attrNameLst>
                                          <p:attrName>style.visibility</p:attrName>
                                        </p:attrNameLst>
                                      </p:cBhvr>
                                      <p:to>
                                        <p:strVal val="visible"/>
                                      </p:to>
                                    </p:set>
                                  </p:childTnLst>
                                </p:cTn>
                              </p:par>
                              <p:par>
                                <p:cTn id="51" presetID="10" presetClass="entr" presetSubtype="0" fill="hold" nodeType="withEffect">
                                  <p:stCondLst>
                                    <p:cond delay="0"/>
                                  </p:stCondLst>
                                  <p:childTnLst>
                                    <p:set>
                                      <p:cBhvr>
                                        <p:cTn id="52" dur="1" fill="hold">
                                          <p:stCondLst>
                                            <p:cond delay="0"/>
                                          </p:stCondLst>
                                        </p:cTn>
                                        <p:tgtEl>
                                          <p:spTgt spid="302173"/>
                                        </p:tgtEl>
                                        <p:attrNameLst>
                                          <p:attrName>style.visibility</p:attrName>
                                        </p:attrNameLst>
                                      </p:cBhvr>
                                      <p:to>
                                        <p:strVal val="visible"/>
                                      </p:to>
                                    </p:set>
                                    <p:animEffect transition="in" filter="fade">
                                      <p:cBhvr>
                                        <p:cTn id="53" dur="1000"/>
                                        <p:tgtEl>
                                          <p:spTgt spid="302173"/>
                                        </p:tgtEl>
                                      </p:cBhvr>
                                    </p:animEffec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302174"/>
                                        </p:tgtEl>
                                        <p:attrNameLst>
                                          <p:attrName>style.visibility</p:attrName>
                                        </p:attrNameLst>
                                      </p:cBhvr>
                                      <p:to>
                                        <p:strVal val="visible"/>
                                      </p:to>
                                    </p:set>
                                  </p:childTnLst>
                                </p:cTn>
                              </p:par>
                              <p:par>
                                <p:cTn id="58" presetID="10" presetClass="entr" presetSubtype="0" fill="hold" nodeType="withEffect">
                                  <p:stCondLst>
                                    <p:cond delay="0"/>
                                  </p:stCondLst>
                                  <p:childTnLst>
                                    <p:set>
                                      <p:cBhvr>
                                        <p:cTn id="59" dur="1" fill="hold">
                                          <p:stCondLst>
                                            <p:cond delay="0"/>
                                          </p:stCondLst>
                                        </p:cTn>
                                        <p:tgtEl>
                                          <p:spTgt spid="302177"/>
                                        </p:tgtEl>
                                        <p:attrNameLst>
                                          <p:attrName>style.visibility</p:attrName>
                                        </p:attrNameLst>
                                      </p:cBhvr>
                                      <p:to>
                                        <p:strVal val="visible"/>
                                      </p:to>
                                    </p:set>
                                    <p:animEffect transition="in" filter="fade">
                                      <p:cBhvr>
                                        <p:cTn id="60" dur="1000"/>
                                        <p:tgtEl>
                                          <p:spTgt spid="3021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2169" grpId="0"/>
      <p:bldP spid="302167" grpId="0" build="p"/>
      <p:bldP spid="302158" grpId="0"/>
      <p:bldP spid="302170" grpId="0"/>
      <p:bldP spid="302172" grpId="0"/>
      <p:bldP spid="302174" grpId="0"/>
      <p:bldP spid="302176" grpId="0"/>
      <p:bldP spid="302203" grpId="0" animBg="1"/>
      <p:bldP spid="2" grpId="0" animBg="1"/>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7" name="Footer Placeholder 3"/>
          <p:cNvSpPr>
            <a:spLocks noGrp="1"/>
          </p:cNvSpPr>
          <p:nvPr>
            <p:ph type="ftr" sz="quarter" idx="10"/>
          </p:nvPr>
        </p:nvSpPr>
        <p:spPr>
          <a:noFill/>
        </p:spPr>
        <p:txBody>
          <a:bodyPr/>
          <a:lstStyle/>
          <a:p>
            <a:r>
              <a:rPr lang="en-ZA" smtClean="0">
                <a:cs typeface="Arial" charset="0"/>
              </a:rPr>
              <a:t>MAGNETIC FORCES</a:t>
            </a:r>
          </a:p>
        </p:txBody>
      </p:sp>
      <p:sp>
        <p:nvSpPr>
          <p:cNvPr id="316418" name="Date Placeholder 4"/>
          <p:cNvSpPr>
            <a:spLocks noGrp="1"/>
          </p:cNvSpPr>
          <p:nvPr>
            <p:ph type="dt" sz="quarter" idx="11"/>
          </p:nvPr>
        </p:nvSpPr>
        <p:spPr>
          <a:noFill/>
        </p:spPr>
        <p:txBody>
          <a:bodyPr/>
          <a:lstStyle/>
          <a:p>
            <a:r>
              <a:rPr lang="en-ZA" smtClean="0">
                <a:cs typeface="Arial" charset="0"/>
              </a:rPr>
              <a:t>PHY1013S</a:t>
            </a:r>
          </a:p>
        </p:txBody>
      </p:sp>
      <p:sp>
        <p:nvSpPr>
          <p:cNvPr id="316419" name="Slide Number Placeholder 5"/>
          <p:cNvSpPr>
            <a:spLocks noGrp="1"/>
          </p:cNvSpPr>
          <p:nvPr>
            <p:ph type="sldNum" sz="quarter" idx="12"/>
          </p:nvPr>
        </p:nvSpPr>
        <p:spPr>
          <a:noFill/>
        </p:spPr>
        <p:txBody>
          <a:bodyPr/>
          <a:lstStyle/>
          <a:p>
            <a:fld id="{AE5539B5-DF1D-4D09-B353-FC1EA63DC07F}" type="slidenum">
              <a:rPr lang="en-ZA" smtClean="0">
                <a:cs typeface="Arial" charset="0"/>
              </a:rPr>
              <a:pPr/>
              <a:t>7</a:t>
            </a:fld>
            <a:endParaRPr lang="en-ZA" smtClean="0">
              <a:cs typeface="Arial" charset="0"/>
            </a:endParaRPr>
          </a:p>
        </p:txBody>
      </p:sp>
      <p:sp>
        <p:nvSpPr>
          <p:cNvPr id="316420" name="Rectangle 2"/>
          <p:cNvSpPr>
            <a:spLocks noGrp="1" noChangeArrowheads="1"/>
          </p:cNvSpPr>
          <p:nvPr>
            <p:ph type="title"/>
          </p:nvPr>
        </p:nvSpPr>
        <p:spPr/>
        <p:txBody>
          <a:bodyPr/>
          <a:lstStyle/>
          <a:p>
            <a:pPr eaLnBrk="1" hangingPunct="1"/>
            <a:r>
              <a:rPr lang="en-ZA" smtClean="0"/>
              <a:t>THE BUBBLE CHAMBER</a:t>
            </a:r>
          </a:p>
        </p:txBody>
      </p:sp>
      <p:sp>
        <p:nvSpPr>
          <p:cNvPr id="316421" name="Rectangle 3"/>
          <p:cNvSpPr>
            <a:spLocks noGrp="1" noChangeArrowheads="1"/>
          </p:cNvSpPr>
          <p:nvPr>
            <p:ph type="body" idx="1"/>
          </p:nvPr>
        </p:nvSpPr>
        <p:spPr>
          <a:xfrm>
            <a:off x="179388" y="1343025"/>
            <a:ext cx="4189412" cy="4721225"/>
          </a:xfrm>
        </p:spPr>
        <p:txBody>
          <a:bodyPr/>
          <a:lstStyle/>
          <a:p>
            <a:pPr lvl="1" indent="0" eaLnBrk="1" hangingPunct="1"/>
            <a:r>
              <a:rPr lang="en-ZA" sz="2300" smtClean="0"/>
              <a:t>Particle physicists used to glean information about elementary particles and the structure of the universe from the tracks left by charged particles passing through super-heated liquid hydrogen in the presence of a magnetic field (perpendicular to the plane of the screen).</a:t>
            </a:r>
          </a:p>
        </p:txBody>
      </p:sp>
      <p:pic>
        <p:nvPicPr>
          <p:cNvPr id="316422" name="Picture 4" descr="bubblechamber_track1"/>
          <p:cNvPicPr>
            <a:picLocks noChangeAspect="1" noChangeArrowheads="1"/>
          </p:cNvPicPr>
          <p:nvPr/>
        </p:nvPicPr>
        <p:blipFill>
          <a:blip r:embed="rId3"/>
          <a:srcRect/>
          <a:stretch>
            <a:fillRect/>
          </a:stretch>
        </p:blipFill>
        <p:spPr bwMode="auto">
          <a:xfrm>
            <a:off x="4525963" y="1344613"/>
            <a:ext cx="4419600" cy="4968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308" name="Footer Placeholder 3"/>
          <p:cNvSpPr>
            <a:spLocks noGrp="1"/>
          </p:cNvSpPr>
          <p:nvPr>
            <p:ph type="ftr" sz="quarter" idx="10"/>
          </p:nvPr>
        </p:nvSpPr>
        <p:spPr>
          <a:noFill/>
        </p:spPr>
        <p:txBody>
          <a:bodyPr/>
          <a:lstStyle/>
          <a:p>
            <a:r>
              <a:rPr lang="en-ZA" smtClean="0">
                <a:cs typeface="Arial" charset="0"/>
              </a:rPr>
              <a:t>MAGNETIC FORCES</a:t>
            </a:r>
          </a:p>
        </p:txBody>
      </p:sp>
      <p:sp>
        <p:nvSpPr>
          <p:cNvPr id="310309" name="Date Placeholder 4"/>
          <p:cNvSpPr>
            <a:spLocks noGrp="1"/>
          </p:cNvSpPr>
          <p:nvPr>
            <p:ph type="dt" sz="quarter" idx="11"/>
          </p:nvPr>
        </p:nvSpPr>
        <p:spPr>
          <a:noFill/>
        </p:spPr>
        <p:txBody>
          <a:bodyPr/>
          <a:lstStyle/>
          <a:p>
            <a:r>
              <a:rPr lang="en-ZA" smtClean="0">
                <a:cs typeface="Arial" charset="0"/>
              </a:rPr>
              <a:t>PHY1013S</a:t>
            </a:r>
          </a:p>
        </p:txBody>
      </p:sp>
      <p:sp>
        <p:nvSpPr>
          <p:cNvPr id="310310" name="Slide Number Placeholder 5"/>
          <p:cNvSpPr>
            <a:spLocks noGrp="1"/>
          </p:cNvSpPr>
          <p:nvPr>
            <p:ph type="sldNum" sz="quarter" idx="12"/>
          </p:nvPr>
        </p:nvSpPr>
        <p:spPr>
          <a:noFill/>
        </p:spPr>
        <p:txBody>
          <a:bodyPr/>
          <a:lstStyle/>
          <a:p>
            <a:fld id="{7F735D5A-8D88-4F5A-B4CA-DFE90FAA3F6B}" type="slidenum">
              <a:rPr lang="en-ZA" smtClean="0">
                <a:cs typeface="Arial" charset="0"/>
              </a:rPr>
              <a:pPr/>
              <a:t>8</a:t>
            </a:fld>
            <a:endParaRPr lang="en-ZA" smtClean="0">
              <a:cs typeface="Arial" charset="0"/>
            </a:endParaRPr>
          </a:p>
        </p:txBody>
      </p:sp>
      <p:sp>
        <p:nvSpPr>
          <p:cNvPr id="310311" name="Rectangle 2"/>
          <p:cNvSpPr>
            <a:spLocks noGrp="1" noChangeArrowheads="1"/>
          </p:cNvSpPr>
          <p:nvPr>
            <p:ph type="title"/>
          </p:nvPr>
        </p:nvSpPr>
        <p:spPr/>
        <p:txBody>
          <a:bodyPr/>
          <a:lstStyle/>
          <a:p>
            <a:pPr eaLnBrk="1" hangingPunct="1"/>
            <a:r>
              <a:rPr lang="en-ZA" smtClean="0"/>
              <a:t>THE CYCLOTRON</a:t>
            </a:r>
          </a:p>
        </p:txBody>
      </p:sp>
      <p:sp>
        <p:nvSpPr>
          <p:cNvPr id="310312" name="Rectangle 3"/>
          <p:cNvSpPr>
            <a:spLocks noGrp="1" noChangeArrowheads="1"/>
          </p:cNvSpPr>
          <p:nvPr>
            <p:ph type="body" idx="1"/>
          </p:nvPr>
        </p:nvSpPr>
        <p:spPr>
          <a:xfrm>
            <a:off x="179388" y="1343025"/>
            <a:ext cx="5681662" cy="2903538"/>
          </a:xfrm>
        </p:spPr>
        <p:txBody>
          <a:bodyPr/>
          <a:lstStyle/>
          <a:p>
            <a:pPr lvl="1" indent="0" eaLnBrk="1" hangingPunct="1"/>
            <a:r>
              <a:rPr lang="en-ZA" smtClean="0"/>
              <a:t>A cyclotron, consisting of </a:t>
            </a:r>
            <a:br>
              <a:rPr lang="en-ZA" smtClean="0"/>
            </a:br>
            <a:r>
              <a:rPr lang="en-ZA" smtClean="0"/>
              <a:t>two hollow copper “dees”, accelerates charged </a:t>
            </a:r>
            <a:br>
              <a:rPr lang="en-ZA" smtClean="0"/>
            </a:br>
            <a:r>
              <a:rPr lang="en-ZA" smtClean="0"/>
              <a:t>particles to very high speeds, making use of the fact that the cyclotron period is inde-</a:t>
            </a:r>
            <a:br>
              <a:rPr lang="en-ZA" smtClean="0"/>
            </a:br>
            <a:r>
              <a:rPr lang="en-ZA" smtClean="0"/>
              <a:t>pendent of particle speed                  .</a:t>
            </a:r>
          </a:p>
        </p:txBody>
      </p:sp>
      <p:sp>
        <p:nvSpPr>
          <p:cNvPr id="310276" name="Rectangle 4"/>
          <p:cNvSpPr>
            <a:spLocks noChangeArrowheads="1"/>
          </p:cNvSpPr>
          <p:nvPr/>
        </p:nvSpPr>
        <p:spPr bwMode="auto">
          <a:xfrm>
            <a:off x="179388" y="4537075"/>
            <a:ext cx="5356225" cy="1698625"/>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A moderate potential difference between the dees, accelerates a charged particle (e.g. a proton) from one dee to the other…</a:t>
            </a:r>
          </a:p>
        </p:txBody>
      </p:sp>
      <p:grpSp>
        <p:nvGrpSpPr>
          <p:cNvPr id="310284" name="Group 12"/>
          <p:cNvGrpSpPr>
            <a:grpSpLocks/>
          </p:cNvGrpSpPr>
          <p:nvPr/>
        </p:nvGrpSpPr>
        <p:grpSpPr bwMode="auto">
          <a:xfrm rot="2700000">
            <a:off x="6238875" y="3824288"/>
            <a:ext cx="2244725" cy="2028825"/>
            <a:chOff x="3820" y="2292"/>
            <a:chExt cx="1414" cy="1278"/>
          </a:xfrm>
        </p:grpSpPr>
        <p:sp>
          <p:nvSpPr>
            <p:cNvPr id="310345" name="Freeform 10"/>
            <p:cNvSpPr>
              <a:spLocks/>
            </p:cNvSpPr>
            <p:nvPr/>
          </p:nvSpPr>
          <p:spPr bwMode="auto">
            <a:xfrm>
              <a:off x="3820" y="2292"/>
              <a:ext cx="640" cy="1278"/>
            </a:xfrm>
            <a:custGeom>
              <a:avLst/>
              <a:gdLst>
                <a:gd name="T0" fmla="*/ 640 w 640"/>
                <a:gd name="T1" fmla="*/ 0 h 1278"/>
                <a:gd name="T2" fmla="*/ 640 w 640"/>
                <a:gd name="T3" fmla="*/ 1278 h 1278"/>
                <a:gd name="T4" fmla="*/ 0 w 640"/>
                <a:gd name="T5" fmla="*/ 638 h 1278"/>
                <a:gd name="T6" fmla="*/ 640 w 640"/>
                <a:gd name="T7" fmla="*/ 0 h 1278"/>
                <a:gd name="T8" fmla="*/ 0 60000 65536"/>
                <a:gd name="T9" fmla="*/ 0 60000 65536"/>
                <a:gd name="T10" fmla="*/ 0 60000 65536"/>
                <a:gd name="T11" fmla="*/ 0 60000 65536"/>
                <a:gd name="T12" fmla="*/ 0 w 640"/>
                <a:gd name="T13" fmla="*/ 0 h 1278"/>
                <a:gd name="T14" fmla="*/ 640 w 640"/>
                <a:gd name="T15" fmla="*/ 1278 h 1278"/>
              </a:gdLst>
              <a:ahLst/>
              <a:cxnLst>
                <a:cxn ang="T8">
                  <a:pos x="T0" y="T1"/>
                </a:cxn>
                <a:cxn ang="T9">
                  <a:pos x="T2" y="T3"/>
                </a:cxn>
                <a:cxn ang="T10">
                  <a:pos x="T4" y="T5"/>
                </a:cxn>
                <a:cxn ang="T11">
                  <a:pos x="T6" y="T7"/>
                </a:cxn>
              </a:cxnLst>
              <a:rect l="T12" t="T13" r="T14" b="T15"/>
              <a:pathLst>
                <a:path w="640" h="1278">
                  <a:moveTo>
                    <a:pt x="640" y="0"/>
                  </a:moveTo>
                  <a:cubicBezTo>
                    <a:pt x="640" y="639"/>
                    <a:pt x="640" y="1278"/>
                    <a:pt x="640" y="1278"/>
                  </a:cubicBezTo>
                  <a:cubicBezTo>
                    <a:pt x="250" y="1278"/>
                    <a:pt x="0" y="950"/>
                    <a:pt x="0" y="638"/>
                  </a:cubicBezTo>
                  <a:cubicBezTo>
                    <a:pt x="0" y="326"/>
                    <a:pt x="248" y="0"/>
                    <a:pt x="640" y="0"/>
                  </a:cubicBezTo>
                  <a:close/>
                </a:path>
              </a:pathLst>
            </a:custGeom>
            <a:noFill/>
            <a:ln w="15875">
              <a:solidFill>
                <a:schemeClr val="tx1"/>
              </a:solidFill>
              <a:round/>
              <a:headEnd/>
              <a:tailEnd type="none" w="lg" len="lg"/>
            </a:ln>
          </p:spPr>
          <p:txBody>
            <a:bodyPr lIns="90000" tIns="46800" rIns="90000" bIns="46800"/>
            <a:lstStyle/>
            <a:p>
              <a:endParaRPr lang="en-US"/>
            </a:p>
          </p:txBody>
        </p:sp>
        <p:sp>
          <p:nvSpPr>
            <p:cNvPr id="310346" name="Freeform 11"/>
            <p:cNvSpPr>
              <a:spLocks/>
            </p:cNvSpPr>
            <p:nvPr/>
          </p:nvSpPr>
          <p:spPr bwMode="auto">
            <a:xfrm flipH="1">
              <a:off x="4594" y="2292"/>
              <a:ext cx="640" cy="1278"/>
            </a:xfrm>
            <a:custGeom>
              <a:avLst/>
              <a:gdLst>
                <a:gd name="T0" fmla="*/ 640 w 640"/>
                <a:gd name="T1" fmla="*/ 0 h 1278"/>
                <a:gd name="T2" fmla="*/ 640 w 640"/>
                <a:gd name="T3" fmla="*/ 1278 h 1278"/>
                <a:gd name="T4" fmla="*/ 0 w 640"/>
                <a:gd name="T5" fmla="*/ 638 h 1278"/>
                <a:gd name="T6" fmla="*/ 640 w 640"/>
                <a:gd name="T7" fmla="*/ 0 h 1278"/>
                <a:gd name="T8" fmla="*/ 0 60000 65536"/>
                <a:gd name="T9" fmla="*/ 0 60000 65536"/>
                <a:gd name="T10" fmla="*/ 0 60000 65536"/>
                <a:gd name="T11" fmla="*/ 0 60000 65536"/>
                <a:gd name="T12" fmla="*/ 0 w 640"/>
                <a:gd name="T13" fmla="*/ 0 h 1278"/>
                <a:gd name="T14" fmla="*/ 640 w 640"/>
                <a:gd name="T15" fmla="*/ 1278 h 1278"/>
              </a:gdLst>
              <a:ahLst/>
              <a:cxnLst>
                <a:cxn ang="T8">
                  <a:pos x="T0" y="T1"/>
                </a:cxn>
                <a:cxn ang="T9">
                  <a:pos x="T2" y="T3"/>
                </a:cxn>
                <a:cxn ang="T10">
                  <a:pos x="T4" y="T5"/>
                </a:cxn>
                <a:cxn ang="T11">
                  <a:pos x="T6" y="T7"/>
                </a:cxn>
              </a:cxnLst>
              <a:rect l="T12" t="T13" r="T14" b="T15"/>
              <a:pathLst>
                <a:path w="640" h="1278">
                  <a:moveTo>
                    <a:pt x="640" y="0"/>
                  </a:moveTo>
                  <a:cubicBezTo>
                    <a:pt x="640" y="639"/>
                    <a:pt x="640" y="1278"/>
                    <a:pt x="640" y="1278"/>
                  </a:cubicBezTo>
                  <a:cubicBezTo>
                    <a:pt x="250" y="1278"/>
                    <a:pt x="0" y="950"/>
                    <a:pt x="0" y="638"/>
                  </a:cubicBezTo>
                  <a:cubicBezTo>
                    <a:pt x="0" y="326"/>
                    <a:pt x="248" y="0"/>
                    <a:pt x="640" y="0"/>
                  </a:cubicBezTo>
                  <a:close/>
                </a:path>
              </a:pathLst>
            </a:custGeom>
            <a:noFill/>
            <a:ln w="15875">
              <a:solidFill>
                <a:schemeClr val="tx1"/>
              </a:solidFill>
              <a:round/>
              <a:headEnd/>
              <a:tailEnd type="none" w="lg" len="lg"/>
            </a:ln>
          </p:spPr>
          <p:txBody>
            <a:bodyPr lIns="90000" tIns="46800" rIns="90000" bIns="46800"/>
            <a:lstStyle/>
            <a:p>
              <a:endParaRPr lang="en-US"/>
            </a:p>
          </p:txBody>
        </p:sp>
      </p:grpSp>
      <p:sp>
        <p:nvSpPr>
          <p:cNvPr id="310315" name="Line 24"/>
          <p:cNvSpPr>
            <a:spLocks noChangeShapeType="1"/>
          </p:cNvSpPr>
          <p:nvPr/>
        </p:nvSpPr>
        <p:spPr bwMode="auto">
          <a:xfrm flipV="1">
            <a:off x="5670550" y="2430463"/>
            <a:ext cx="2659063" cy="307975"/>
          </a:xfrm>
          <a:prstGeom prst="line">
            <a:avLst/>
          </a:prstGeom>
          <a:noFill/>
          <a:ln w="15875">
            <a:solidFill>
              <a:schemeClr val="tx1"/>
            </a:solidFill>
            <a:round/>
            <a:headEnd/>
            <a:tailEnd type="none" w="lg" len="lg"/>
          </a:ln>
        </p:spPr>
        <p:txBody>
          <a:bodyPr lIns="90000" tIns="46800" rIns="90000" bIns="46800"/>
          <a:lstStyle/>
          <a:p>
            <a:endParaRPr lang="en-US"/>
          </a:p>
        </p:txBody>
      </p:sp>
      <p:sp>
        <p:nvSpPr>
          <p:cNvPr id="310297" name="Freeform 25"/>
          <p:cNvSpPr>
            <a:spLocks/>
          </p:cNvSpPr>
          <p:nvPr/>
        </p:nvSpPr>
        <p:spPr bwMode="auto">
          <a:xfrm>
            <a:off x="5670550" y="1835150"/>
            <a:ext cx="2657475" cy="904875"/>
          </a:xfrm>
          <a:custGeom>
            <a:avLst/>
            <a:gdLst/>
            <a:ahLst/>
            <a:cxnLst>
              <a:cxn ang="0">
                <a:pos x="0" y="180"/>
              </a:cxn>
              <a:cxn ang="0">
                <a:pos x="1674" y="0"/>
              </a:cxn>
              <a:cxn ang="0">
                <a:pos x="1674" y="376"/>
              </a:cxn>
              <a:cxn ang="0">
                <a:pos x="0" y="570"/>
              </a:cxn>
              <a:cxn ang="0">
                <a:pos x="0" y="180"/>
              </a:cxn>
            </a:cxnLst>
            <a:rect l="0" t="0" r="r" b="b"/>
            <a:pathLst>
              <a:path w="1674" h="570">
                <a:moveTo>
                  <a:pt x="0" y="180"/>
                </a:moveTo>
                <a:lnTo>
                  <a:pt x="1674" y="0"/>
                </a:lnTo>
                <a:lnTo>
                  <a:pt x="1674" y="376"/>
                </a:lnTo>
                <a:lnTo>
                  <a:pt x="0" y="570"/>
                </a:lnTo>
                <a:lnTo>
                  <a:pt x="0" y="180"/>
                </a:lnTo>
                <a:close/>
              </a:path>
            </a:pathLst>
          </a:custGeom>
          <a:gradFill rotWithShape="1">
            <a:gsLst>
              <a:gs pos="0">
                <a:schemeClr val="tx1"/>
              </a:gs>
              <a:gs pos="100000">
                <a:schemeClr val="tx1">
                  <a:gamma/>
                  <a:tint val="66667"/>
                  <a:invGamma/>
                </a:schemeClr>
              </a:gs>
            </a:gsLst>
            <a:lin ang="0" scaled="1"/>
          </a:gradFill>
          <a:ln w="15875" cap="flat" cmpd="sng">
            <a:solidFill>
              <a:schemeClr val="tx1"/>
            </a:solidFill>
            <a:prstDash val="solid"/>
            <a:round/>
            <a:headEnd type="none" w="med" len="med"/>
            <a:tailEnd type="none" w="lg" len="lg"/>
          </a:ln>
          <a:effectLst/>
        </p:spPr>
        <p:txBody>
          <a:bodyPr lIns="90000" tIns="46800" rIns="90000" bIns="46800"/>
          <a:lstStyle/>
          <a:p>
            <a:pPr>
              <a:lnSpc>
                <a:spcPct val="110000"/>
              </a:lnSpc>
              <a:defRPr/>
            </a:pPr>
            <a:endParaRPr lang="en-ZA">
              <a:cs typeface="+mn-cs"/>
            </a:endParaRPr>
          </a:p>
        </p:txBody>
      </p:sp>
      <p:grpSp>
        <p:nvGrpSpPr>
          <p:cNvPr id="310317" name="Group 26"/>
          <p:cNvGrpSpPr>
            <a:grpSpLocks/>
          </p:cNvGrpSpPr>
          <p:nvPr/>
        </p:nvGrpSpPr>
        <p:grpSpPr bwMode="auto">
          <a:xfrm>
            <a:off x="5502275" y="1651000"/>
            <a:ext cx="3238500" cy="1403350"/>
            <a:chOff x="3466" y="1040"/>
            <a:chExt cx="2040" cy="884"/>
          </a:xfrm>
        </p:grpSpPr>
        <p:grpSp>
          <p:nvGrpSpPr>
            <p:cNvPr id="310339" name="Group 19"/>
            <p:cNvGrpSpPr>
              <a:grpSpLocks/>
            </p:cNvGrpSpPr>
            <p:nvPr/>
          </p:nvGrpSpPr>
          <p:grpSpPr bwMode="auto">
            <a:xfrm>
              <a:off x="3466" y="1040"/>
              <a:ext cx="1782" cy="685"/>
              <a:chOff x="3466" y="1040"/>
              <a:chExt cx="1782" cy="685"/>
            </a:xfrm>
          </p:grpSpPr>
          <p:sp>
            <p:nvSpPr>
              <p:cNvPr id="310343" name="Freeform 16"/>
              <p:cNvSpPr>
                <a:spLocks/>
              </p:cNvSpPr>
              <p:nvPr/>
            </p:nvSpPr>
            <p:spPr bwMode="auto">
              <a:xfrm>
                <a:off x="3466" y="1040"/>
                <a:ext cx="1782" cy="685"/>
              </a:xfrm>
              <a:custGeom>
                <a:avLst/>
                <a:gdLst>
                  <a:gd name="T0" fmla="*/ 106 w 1782"/>
                  <a:gd name="T1" fmla="*/ 296 h 685"/>
                  <a:gd name="T2" fmla="*/ 1782 w 1782"/>
                  <a:gd name="T3" fmla="*/ 116 h 685"/>
                  <a:gd name="T4" fmla="*/ 608 w 1782"/>
                  <a:gd name="T5" fmla="*/ 24 h 685"/>
                  <a:gd name="T6" fmla="*/ 2 w 1782"/>
                  <a:gd name="T7" fmla="*/ 211 h 685"/>
                  <a:gd name="T8" fmla="*/ 2 w 1782"/>
                  <a:gd name="T9" fmla="*/ 606 h 685"/>
                  <a:gd name="T10" fmla="*/ 106 w 1782"/>
                  <a:gd name="T11" fmla="*/ 685 h 685"/>
                  <a:gd name="T12" fmla="*/ 106 w 1782"/>
                  <a:gd name="T13" fmla="*/ 296 h 685"/>
                  <a:gd name="T14" fmla="*/ 0 60000 65536"/>
                  <a:gd name="T15" fmla="*/ 0 60000 65536"/>
                  <a:gd name="T16" fmla="*/ 0 60000 65536"/>
                  <a:gd name="T17" fmla="*/ 0 60000 65536"/>
                  <a:gd name="T18" fmla="*/ 0 60000 65536"/>
                  <a:gd name="T19" fmla="*/ 0 60000 65536"/>
                  <a:gd name="T20" fmla="*/ 0 60000 65536"/>
                  <a:gd name="T21" fmla="*/ 0 w 1782"/>
                  <a:gd name="T22" fmla="*/ 0 h 685"/>
                  <a:gd name="T23" fmla="*/ 1782 w 1782"/>
                  <a:gd name="T24" fmla="*/ 685 h 6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82" h="685">
                    <a:moveTo>
                      <a:pt x="106" y="296"/>
                    </a:moveTo>
                    <a:lnTo>
                      <a:pt x="1782" y="116"/>
                    </a:lnTo>
                    <a:cubicBezTo>
                      <a:pt x="1540" y="4"/>
                      <a:pt x="904" y="0"/>
                      <a:pt x="608" y="24"/>
                    </a:cubicBezTo>
                    <a:cubicBezTo>
                      <a:pt x="312" y="48"/>
                      <a:pt x="2" y="110"/>
                      <a:pt x="2" y="211"/>
                    </a:cubicBezTo>
                    <a:cubicBezTo>
                      <a:pt x="2" y="211"/>
                      <a:pt x="0" y="408"/>
                      <a:pt x="2" y="606"/>
                    </a:cubicBezTo>
                    <a:cubicBezTo>
                      <a:pt x="2" y="636"/>
                      <a:pt x="67" y="675"/>
                      <a:pt x="106" y="685"/>
                    </a:cubicBezTo>
                    <a:cubicBezTo>
                      <a:pt x="106" y="489"/>
                      <a:pt x="106" y="377"/>
                      <a:pt x="106" y="296"/>
                    </a:cubicBezTo>
                    <a:close/>
                  </a:path>
                </a:pathLst>
              </a:custGeom>
              <a:solidFill>
                <a:srgbClr val="F5935D"/>
              </a:solidFill>
              <a:ln w="15875">
                <a:solidFill>
                  <a:schemeClr val="tx1"/>
                </a:solidFill>
                <a:round/>
                <a:headEnd/>
                <a:tailEnd type="none" w="lg" len="lg"/>
              </a:ln>
            </p:spPr>
            <p:txBody>
              <a:bodyPr lIns="90000" tIns="46800" rIns="90000" bIns="46800"/>
              <a:lstStyle/>
              <a:p>
                <a:endParaRPr lang="en-US"/>
              </a:p>
            </p:txBody>
          </p:sp>
          <p:sp>
            <p:nvSpPr>
              <p:cNvPr id="310344" name="Freeform 17"/>
              <p:cNvSpPr>
                <a:spLocks/>
              </p:cNvSpPr>
              <p:nvPr/>
            </p:nvSpPr>
            <p:spPr bwMode="auto">
              <a:xfrm>
                <a:off x="3468" y="1250"/>
                <a:ext cx="104" cy="86"/>
              </a:xfrm>
              <a:custGeom>
                <a:avLst/>
                <a:gdLst>
                  <a:gd name="T0" fmla="*/ 0 w 104"/>
                  <a:gd name="T1" fmla="*/ 0 h 86"/>
                  <a:gd name="T2" fmla="*/ 104 w 104"/>
                  <a:gd name="T3" fmla="*/ 86 h 86"/>
                  <a:gd name="T4" fmla="*/ 0 60000 65536"/>
                  <a:gd name="T5" fmla="*/ 0 60000 65536"/>
                  <a:gd name="T6" fmla="*/ 0 w 104"/>
                  <a:gd name="T7" fmla="*/ 0 h 86"/>
                  <a:gd name="T8" fmla="*/ 104 w 104"/>
                  <a:gd name="T9" fmla="*/ 86 h 86"/>
                </a:gdLst>
                <a:ahLst/>
                <a:cxnLst>
                  <a:cxn ang="T4">
                    <a:pos x="T0" y="T1"/>
                  </a:cxn>
                  <a:cxn ang="T5">
                    <a:pos x="T2" y="T3"/>
                  </a:cxn>
                </a:cxnLst>
                <a:rect l="T6" t="T7" r="T8" b="T9"/>
                <a:pathLst>
                  <a:path w="104" h="86">
                    <a:moveTo>
                      <a:pt x="0" y="0"/>
                    </a:moveTo>
                    <a:cubicBezTo>
                      <a:pt x="0" y="34"/>
                      <a:pt x="74" y="78"/>
                      <a:pt x="104" y="86"/>
                    </a:cubicBezTo>
                  </a:path>
                </a:pathLst>
              </a:custGeom>
              <a:solidFill>
                <a:srgbClr val="FFCC99"/>
              </a:solidFill>
              <a:ln w="15875">
                <a:solidFill>
                  <a:schemeClr val="tx1"/>
                </a:solidFill>
                <a:round/>
                <a:headEnd/>
                <a:tailEnd type="none" w="lg" len="lg"/>
              </a:ln>
            </p:spPr>
            <p:txBody>
              <a:bodyPr lIns="90000" tIns="46800" rIns="90000" bIns="46800"/>
              <a:lstStyle/>
              <a:p>
                <a:endParaRPr lang="en-US"/>
              </a:p>
            </p:txBody>
          </p:sp>
        </p:grpSp>
        <p:grpSp>
          <p:nvGrpSpPr>
            <p:cNvPr id="310340" name="Group 23"/>
            <p:cNvGrpSpPr>
              <a:grpSpLocks/>
            </p:cNvGrpSpPr>
            <p:nvPr/>
          </p:nvGrpSpPr>
          <p:grpSpPr bwMode="auto">
            <a:xfrm>
              <a:off x="3716" y="1228"/>
              <a:ext cx="1790" cy="696"/>
              <a:chOff x="3570" y="1154"/>
              <a:chExt cx="1790" cy="696"/>
            </a:xfrm>
          </p:grpSpPr>
          <p:sp>
            <p:nvSpPr>
              <p:cNvPr id="310341" name="Freeform 21"/>
              <p:cNvSpPr>
                <a:spLocks/>
              </p:cNvSpPr>
              <p:nvPr/>
            </p:nvSpPr>
            <p:spPr bwMode="auto">
              <a:xfrm>
                <a:off x="3570" y="1154"/>
                <a:ext cx="1790" cy="696"/>
              </a:xfrm>
              <a:custGeom>
                <a:avLst/>
                <a:gdLst>
                  <a:gd name="T0" fmla="*/ 2 w 1790"/>
                  <a:gd name="T1" fmla="*/ 182 h 696"/>
                  <a:gd name="T2" fmla="*/ 0 w 1790"/>
                  <a:gd name="T3" fmla="*/ 572 h 696"/>
                  <a:gd name="T4" fmla="*/ 1148 w 1790"/>
                  <a:gd name="T5" fmla="*/ 668 h 696"/>
                  <a:gd name="T6" fmla="*/ 1788 w 1790"/>
                  <a:gd name="T7" fmla="*/ 482 h 696"/>
                  <a:gd name="T8" fmla="*/ 1788 w 1790"/>
                  <a:gd name="T9" fmla="*/ 92 h 696"/>
                  <a:gd name="T10" fmla="*/ 1678 w 1790"/>
                  <a:gd name="T11" fmla="*/ 0 h 696"/>
                  <a:gd name="T12" fmla="*/ 2 w 1790"/>
                  <a:gd name="T13" fmla="*/ 182 h 696"/>
                  <a:gd name="T14" fmla="*/ 0 60000 65536"/>
                  <a:gd name="T15" fmla="*/ 0 60000 65536"/>
                  <a:gd name="T16" fmla="*/ 0 60000 65536"/>
                  <a:gd name="T17" fmla="*/ 0 60000 65536"/>
                  <a:gd name="T18" fmla="*/ 0 60000 65536"/>
                  <a:gd name="T19" fmla="*/ 0 60000 65536"/>
                  <a:gd name="T20" fmla="*/ 0 60000 65536"/>
                  <a:gd name="T21" fmla="*/ 0 w 1790"/>
                  <a:gd name="T22" fmla="*/ 0 h 696"/>
                  <a:gd name="T23" fmla="*/ 1790 w 1790"/>
                  <a:gd name="T24" fmla="*/ 696 h 6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90" h="696">
                    <a:moveTo>
                      <a:pt x="2" y="182"/>
                    </a:moveTo>
                    <a:lnTo>
                      <a:pt x="0" y="572"/>
                    </a:lnTo>
                    <a:cubicBezTo>
                      <a:pt x="352" y="696"/>
                      <a:pt x="798" y="688"/>
                      <a:pt x="1148" y="668"/>
                    </a:cubicBezTo>
                    <a:cubicBezTo>
                      <a:pt x="1498" y="648"/>
                      <a:pt x="1788" y="576"/>
                      <a:pt x="1788" y="482"/>
                    </a:cubicBezTo>
                    <a:lnTo>
                      <a:pt x="1788" y="92"/>
                    </a:lnTo>
                    <a:cubicBezTo>
                      <a:pt x="1790" y="63"/>
                      <a:pt x="1748" y="27"/>
                      <a:pt x="1678" y="0"/>
                    </a:cubicBezTo>
                    <a:cubicBezTo>
                      <a:pt x="840" y="91"/>
                      <a:pt x="2" y="182"/>
                      <a:pt x="2" y="182"/>
                    </a:cubicBezTo>
                    <a:close/>
                  </a:path>
                </a:pathLst>
              </a:custGeom>
              <a:solidFill>
                <a:srgbClr val="F5935D"/>
              </a:solidFill>
              <a:ln w="15875">
                <a:solidFill>
                  <a:schemeClr val="tx1"/>
                </a:solidFill>
                <a:round/>
                <a:headEnd/>
                <a:tailEnd type="none" w="lg" len="lg"/>
              </a:ln>
            </p:spPr>
            <p:txBody>
              <a:bodyPr lIns="90000" tIns="46800" rIns="90000" bIns="46800"/>
              <a:lstStyle/>
              <a:p>
                <a:endParaRPr lang="en-US"/>
              </a:p>
            </p:txBody>
          </p:sp>
          <p:sp>
            <p:nvSpPr>
              <p:cNvPr id="310342" name="Freeform 22"/>
              <p:cNvSpPr>
                <a:spLocks/>
              </p:cNvSpPr>
              <p:nvPr/>
            </p:nvSpPr>
            <p:spPr bwMode="auto">
              <a:xfrm>
                <a:off x="3572" y="1244"/>
                <a:ext cx="1786" cy="208"/>
              </a:xfrm>
              <a:custGeom>
                <a:avLst/>
                <a:gdLst>
                  <a:gd name="T0" fmla="*/ 0 w 1786"/>
                  <a:gd name="T1" fmla="*/ 92 h 208"/>
                  <a:gd name="T2" fmla="*/ 1142 w 1786"/>
                  <a:gd name="T3" fmla="*/ 188 h 208"/>
                  <a:gd name="T4" fmla="*/ 1786 w 1786"/>
                  <a:gd name="T5" fmla="*/ 0 h 208"/>
                  <a:gd name="T6" fmla="*/ 0 60000 65536"/>
                  <a:gd name="T7" fmla="*/ 0 60000 65536"/>
                  <a:gd name="T8" fmla="*/ 0 60000 65536"/>
                  <a:gd name="T9" fmla="*/ 0 w 1786"/>
                  <a:gd name="T10" fmla="*/ 0 h 208"/>
                  <a:gd name="T11" fmla="*/ 1786 w 1786"/>
                  <a:gd name="T12" fmla="*/ 208 h 208"/>
                </a:gdLst>
                <a:ahLst/>
                <a:cxnLst>
                  <a:cxn ang="T6">
                    <a:pos x="T0" y="T1"/>
                  </a:cxn>
                  <a:cxn ang="T7">
                    <a:pos x="T2" y="T3"/>
                  </a:cxn>
                  <a:cxn ang="T8">
                    <a:pos x="T4" y="T5"/>
                  </a:cxn>
                </a:cxnLst>
                <a:rect l="T9" t="T10" r="T11" b="T12"/>
                <a:pathLst>
                  <a:path w="1786" h="208">
                    <a:moveTo>
                      <a:pt x="0" y="92"/>
                    </a:moveTo>
                    <a:cubicBezTo>
                      <a:pt x="352" y="208"/>
                      <a:pt x="778" y="206"/>
                      <a:pt x="1142" y="188"/>
                    </a:cubicBezTo>
                    <a:cubicBezTo>
                      <a:pt x="1506" y="170"/>
                      <a:pt x="1786" y="86"/>
                      <a:pt x="1786" y="0"/>
                    </a:cubicBezTo>
                  </a:path>
                </a:pathLst>
              </a:custGeom>
              <a:noFill/>
              <a:ln w="15875">
                <a:solidFill>
                  <a:schemeClr val="tx1"/>
                </a:solidFill>
                <a:round/>
                <a:headEnd/>
                <a:tailEnd type="none" w="lg" len="lg"/>
              </a:ln>
            </p:spPr>
            <p:txBody>
              <a:bodyPr lIns="90000" tIns="46800" rIns="90000" bIns="46800"/>
              <a:lstStyle/>
              <a:p>
                <a:endParaRPr lang="en-US"/>
              </a:p>
            </p:txBody>
          </p:sp>
        </p:grpSp>
      </p:grpSp>
      <p:graphicFrame>
        <p:nvGraphicFramePr>
          <p:cNvPr id="310307" name="Object 35"/>
          <p:cNvGraphicFramePr>
            <a:graphicFrameLocks noChangeAspect="1"/>
          </p:cNvGraphicFramePr>
          <p:nvPr/>
        </p:nvGraphicFramePr>
        <p:xfrm>
          <a:off x="4302125" y="3719513"/>
          <a:ext cx="1295400" cy="660400"/>
        </p:xfrm>
        <a:graphic>
          <a:graphicData uri="http://schemas.openxmlformats.org/presentationml/2006/ole">
            <mc:AlternateContent xmlns:mc="http://schemas.openxmlformats.org/markup-compatibility/2006">
              <mc:Choice xmlns:v="urn:schemas-microsoft-com:vml" Requires="v">
                <p:oleObj spid="_x0000_s310322" name="Equation" r:id="rId4" imgW="1295280" imgH="660240" progId="Equation.DSMT4">
                  <p:embed/>
                </p:oleObj>
              </mc:Choice>
              <mc:Fallback>
                <p:oleObj name="Equation" r:id="rId4" imgW="1295280" imgH="660240" progId="Equation.DSMT4">
                  <p:embed/>
                  <p:pic>
                    <p:nvPicPr>
                      <p:cNvPr id="0" name="Picture 3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02125" y="3719513"/>
                        <a:ext cx="12954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Group 37"/>
          <p:cNvGrpSpPr>
            <a:grpSpLocks/>
          </p:cNvGrpSpPr>
          <p:nvPr/>
        </p:nvGrpSpPr>
        <p:grpSpPr bwMode="auto">
          <a:xfrm>
            <a:off x="6284913" y="3671888"/>
            <a:ext cx="2187575" cy="2278062"/>
            <a:chOff x="315" y="624"/>
            <a:chExt cx="1378" cy="1435"/>
          </a:xfrm>
        </p:grpSpPr>
        <p:sp>
          <p:nvSpPr>
            <p:cNvPr id="310323" name="Oval 38"/>
            <p:cNvSpPr>
              <a:spLocks noChangeArrowheads="1"/>
            </p:cNvSpPr>
            <p:nvPr/>
          </p:nvSpPr>
          <p:spPr bwMode="auto">
            <a:xfrm>
              <a:off x="315" y="624"/>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310324" name="Oval 39"/>
            <p:cNvSpPr>
              <a:spLocks noChangeArrowheads="1"/>
            </p:cNvSpPr>
            <p:nvPr/>
          </p:nvSpPr>
          <p:spPr bwMode="auto">
            <a:xfrm>
              <a:off x="756" y="624"/>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310325" name="Oval 40"/>
            <p:cNvSpPr>
              <a:spLocks noChangeArrowheads="1"/>
            </p:cNvSpPr>
            <p:nvPr/>
          </p:nvSpPr>
          <p:spPr bwMode="auto">
            <a:xfrm>
              <a:off x="1199" y="624"/>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3" name="Oval 41"/>
            <p:cNvSpPr>
              <a:spLocks noChangeArrowheads="1"/>
            </p:cNvSpPr>
            <p:nvPr/>
          </p:nvSpPr>
          <p:spPr bwMode="auto">
            <a:xfrm>
              <a:off x="315" y="1541"/>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4" name="Oval 42"/>
            <p:cNvSpPr>
              <a:spLocks noChangeArrowheads="1"/>
            </p:cNvSpPr>
            <p:nvPr/>
          </p:nvSpPr>
          <p:spPr bwMode="auto">
            <a:xfrm>
              <a:off x="756" y="1541"/>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5" name="Oval 43"/>
            <p:cNvSpPr>
              <a:spLocks noChangeArrowheads="1"/>
            </p:cNvSpPr>
            <p:nvPr/>
          </p:nvSpPr>
          <p:spPr bwMode="auto">
            <a:xfrm>
              <a:off x="1199" y="1541"/>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6" name="Oval 44"/>
            <p:cNvSpPr>
              <a:spLocks noChangeArrowheads="1"/>
            </p:cNvSpPr>
            <p:nvPr/>
          </p:nvSpPr>
          <p:spPr bwMode="auto">
            <a:xfrm>
              <a:off x="1637" y="624"/>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310330" name="Oval 45"/>
            <p:cNvSpPr>
              <a:spLocks noChangeArrowheads="1"/>
            </p:cNvSpPr>
            <p:nvPr/>
          </p:nvSpPr>
          <p:spPr bwMode="auto">
            <a:xfrm>
              <a:off x="1637" y="1541"/>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310331" name="Oval 46"/>
            <p:cNvSpPr>
              <a:spLocks noChangeArrowheads="1"/>
            </p:cNvSpPr>
            <p:nvPr/>
          </p:nvSpPr>
          <p:spPr bwMode="auto">
            <a:xfrm>
              <a:off x="315" y="1081"/>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310332" name="Oval 47"/>
            <p:cNvSpPr>
              <a:spLocks noChangeArrowheads="1"/>
            </p:cNvSpPr>
            <p:nvPr/>
          </p:nvSpPr>
          <p:spPr bwMode="auto">
            <a:xfrm>
              <a:off x="756" y="1081"/>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310333" name="Oval 48"/>
            <p:cNvSpPr>
              <a:spLocks noChangeArrowheads="1"/>
            </p:cNvSpPr>
            <p:nvPr/>
          </p:nvSpPr>
          <p:spPr bwMode="auto">
            <a:xfrm>
              <a:off x="1199" y="1081"/>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310334" name="Oval 49"/>
            <p:cNvSpPr>
              <a:spLocks noChangeArrowheads="1"/>
            </p:cNvSpPr>
            <p:nvPr/>
          </p:nvSpPr>
          <p:spPr bwMode="auto">
            <a:xfrm>
              <a:off x="1637" y="1081"/>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310335" name="Oval 50"/>
            <p:cNvSpPr>
              <a:spLocks noChangeArrowheads="1"/>
            </p:cNvSpPr>
            <p:nvPr/>
          </p:nvSpPr>
          <p:spPr bwMode="auto">
            <a:xfrm>
              <a:off x="315" y="2003"/>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310336" name="Oval 51"/>
            <p:cNvSpPr>
              <a:spLocks noChangeArrowheads="1"/>
            </p:cNvSpPr>
            <p:nvPr/>
          </p:nvSpPr>
          <p:spPr bwMode="auto">
            <a:xfrm>
              <a:off x="756" y="2003"/>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310337" name="Oval 52"/>
            <p:cNvSpPr>
              <a:spLocks noChangeArrowheads="1"/>
            </p:cNvSpPr>
            <p:nvPr/>
          </p:nvSpPr>
          <p:spPr bwMode="auto">
            <a:xfrm>
              <a:off x="1199" y="2003"/>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310338" name="Oval 53"/>
            <p:cNvSpPr>
              <a:spLocks noChangeArrowheads="1"/>
            </p:cNvSpPr>
            <p:nvPr/>
          </p:nvSpPr>
          <p:spPr bwMode="auto">
            <a:xfrm>
              <a:off x="1637" y="2003"/>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grpSp>
      <p:sp>
        <p:nvSpPr>
          <p:cNvPr id="310326" name="Rectangle 54"/>
          <p:cNvSpPr>
            <a:spLocks noChangeArrowheads="1"/>
          </p:cNvSpPr>
          <p:nvPr/>
        </p:nvSpPr>
        <p:spPr bwMode="auto">
          <a:xfrm>
            <a:off x="7797800" y="3538538"/>
            <a:ext cx="369888" cy="528637"/>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ZA" sz="2600" b="1">
                <a:solidFill>
                  <a:srgbClr val="000066"/>
                </a:solidFill>
                <a:latin typeface="Times New Roman" pitchFamily="18" charset="0"/>
              </a:rPr>
              <a:t>+</a:t>
            </a:r>
          </a:p>
        </p:txBody>
      </p:sp>
      <p:sp>
        <p:nvSpPr>
          <p:cNvPr id="310327" name="Rectangle 55"/>
          <p:cNvSpPr>
            <a:spLocks noChangeArrowheads="1"/>
          </p:cNvSpPr>
          <p:nvPr/>
        </p:nvSpPr>
        <p:spPr bwMode="auto">
          <a:xfrm>
            <a:off x="8202613" y="3873500"/>
            <a:ext cx="346075" cy="528638"/>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ZA" sz="2600" b="1">
                <a:solidFill>
                  <a:srgbClr val="000066"/>
                </a:solidFill>
                <a:latin typeface="Times New Roman" pitchFamily="18" charset="0"/>
                <a:cs typeface="Times New Roman" pitchFamily="18" charset="0"/>
              </a:rPr>
              <a:t>–</a:t>
            </a:r>
          </a:p>
        </p:txBody>
      </p:sp>
      <p:sp>
        <p:nvSpPr>
          <p:cNvPr id="310328" name="Line 56"/>
          <p:cNvSpPr>
            <a:spLocks noChangeShapeType="1"/>
          </p:cNvSpPr>
          <p:nvPr/>
        </p:nvSpPr>
        <p:spPr bwMode="auto">
          <a:xfrm>
            <a:off x="7294563" y="4752975"/>
            <a:ext cx="144462" cy="144463"/>
          </a:xfrm>
          <a:prstGeom prst="line">
            <a:avLst/>
          </a:prstGeom>
          <a:noFill/>
          <a:ln w="25400">
            <a:solidFill>
              <a:srgbClr val="3366FF"/>
            </a:solidFill>
            <a:round/>
            <a:headEnd/>
            <a:tailEnd type="none" w="lg" len="lg"/>
          </a:ln>
        </p:spPr>
        <p:txBody>
          <a:bodyPr wrap="none" lIns="90000" tIns="46800" rIns="90000" bIns="46800" anchor="ctr"/>
          <a:lstStyle/>
          <a:p>
            <a:endParaRPr lang="en-US"/>
          </a:p>
        </p:txBody>
      </p:sp>
      <p:sp>
        <p:nvSpPr>
          <p:cNvPr id="310329" name="Line 57"/>
          <p:cNvSpPr>
            <a:spLocks noChangeShapeType="1"/>
          </p:cNvSpPr>
          <p:nvPr/>
        </p:nvSpPr>
        <p:spPr bwMode="auto">
          <a:xfrm rot="-2700000">
            <a:off x="7373938" y="4743450"/>
            <a:ext cx="1587" cy="179388"/>
          </a:xfrm>
          <a:prstGeom prst="line">
            <a:avLst/>
          </a:prstGeom>
          <a:noFill/>
          <a:ln w="25400">
            <a:solidFill>
              <a:srgbClr val="3366FF"/>
            </a:solidFill>
            <a:round/>
            <a:headEnd/>
            <a:tailEnd type="triangle" w="lg" len="lg"/>
          </a:ln>
        </p:spPr>
        <p:txBody>
          <a:bodyPr wrap="none" lIns="90000" tIns="46800" rIns="90000" bIns="46800"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028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103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032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10276"/>
                                        </p:tgtEl>
                                        <p:attrNameLst>
                                          <p:attrName>style.visibility</p:attrName>
                                        </p:attrNameLst>
                                      </p:cBhvr>
                                      <p:to>
                                        <p:strVal val="visible"/>
                                      </p:to>
                                    </p:set>
                                  </p:childTnLst>
                                </p:cTn>
                              </p:par>
                              <p:par>
                                <p:cTn id="15" presetID="22" presetClass="entr" presetSubtype="1" fill="hold" grpId="0" nodeType="withEffect">
                                  <p:stCondLst>
                                    <p:cond delay="0"/>
                                  </p:stCondLst>
                                  <p:childTnLst>
                                    <p:set>
                                      <p:cBhvr>
                                        <p:cTn id="16" dur="1" fill="hold">
                                          <p:stCondLst>
                                            <p:cond delay="0"/>
                                          </p:stCondLst>
                                        </p:cTn>
                                        <p:tgtEl>
                                          <p:spTgt spid="310328"/>
                                        </p:tgtEl>
                                        <p:attrNameLst>
                                          <p:attrName>style.visibility</p:attrName>
                                        </p:attrNameLst>
                                      </p:cBhvr>
                                      <p:to>
                                        <p:strVal val="visible"/>
                                      </p:to>
                                    </p:set>
                                    <p:animEffect transition="in" filter="wipe(up)">
                                      <p:cBhvr>
                                        <p:cTn id="17" dur="1000"/>
                                        <p:tgtEl>
                                          <p:spTgt spid="310328"/>
                                        </p:tgtEl>
                                      </p:cBhvr>
                                    </p:animEffect>
                                  </p:childTnLst>
                                </p:cTn>
                              </p:par>
                              <p:par>
                                <p:cTn id="18" presetID="10" presetClass="entr" presetSubtype="0" fill="hold" grpId="0" nodeType="withEffect">
                                  <p:stCondLst>
                                    <p:cond delay="800"/>
                                  </p:stCondLst>
                                  <p:childTnLst>
                                    <p:set>
                                      <p:cBhvr>
                                        <p:cTn id="19" dur="1" fill="hold">
                                          <p:stCondLst>
                                            <p:cond delay="0"/>
                                          </p:stCondLst>
                                        </p:cTn>
                                        <p:tgtEl>
                                          <p:spTgt spid="310329"/>
                                        </p:tgtEl>
                                        <p:attrNameLst>
                                          <p:attrName>style.visibility</p:attrName>
                                        </p:attrNameLst>
                                      </p:cBhvr>
                                      <p:to>
                                        <p:strVal val="visible"/>
                                      </p:to>
                                    </p:set>
                                    <p:animEffect transition="in" filter="fade">
                                      <p:cBhvr>
                                        <p:cTn id="20" dur="200"/>
                                        <p:tgtEl>
                                          <p:spTgt spid="3103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76" grpId="0"/>
      <p:bldP spid="310326" grpId="0"/>
      <p:bldP spid="310327" grpId="0"/>
      <p:bldP spid="310328" grpId="0" animBg="1"/>
      <p:bldP spid="31032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1" name="Footer Placeholder 3"/>
          <p:cNvSpPr>
            <a:spLocks noGrp="1"/>
          </p:cNvSpPr>
          <p:nvPr>
            <p:ph type="ftr" sz="quarter" idx="10"/>
          </p:nvPr>
        </p:nvSpPr>
        <p:spPr>
          <a:noFill/>
        </p:spPr>
        <p:txBody>
          <a:bodyPr/>
          <a:lstStyle/>
          <a:p>
            <a:r>
              <a:rPr lang="en-ZA" smtClean="0">
                <a:cs typeface="Arial" charset="0"/>
              </a:rPr>
              <a:t>MAGNETIC FORCES</a:t>
            </a:r>
          </a:p>
        </p:txBody>
      </p:sp>
      <p:sp>
        <p:nvSpPr>
          <p:cNvPr id="322562" name="Date Placeholder 4"/>
          <p:cNvSpPr>
            <a:spLocks noGrp="1"/>
          </p:cNvSpPr>
          <p:nvPr>
            <p:ph type="dt" sz="quarter" idx="11"/>
          </p:nvPr>
        </p:nvSpPr>
        <p:spPr>
          <a:noFill/>
        </p:spPr>
        <p:txBody>
          <a:bodyPr/>
          <a:lstStyle/>
          <a:p>
            <a:r>
              <a:rPr lang="en-ZA" smtClean="0">
                <a:cs typeface="Arial" charset="0"/>
              </a:rPr>
              <a:t>PHY1013S</a:t>
            </a:r>
          </a:p>
        </p:txBody>
      </p:sp>
      <p:sp>
        <p:nvSpPr>
          <p:cNvPr id="322563" name="Slide Number Placeholder 5"/>
          <p:cNvSpPr>
            <a:spLocks noGrp="1"/>
          </p:cNvSpPr>
          <p:nvPr>
            <p:ph type="sldNum" sz="quarter" idx="12"/>
          </p:nvPr>
        </p:nvSpPr>
        <p:spPr>
          <a:noFill/>
        </p:spPr>
        <p:txBody>
          <a:bodyPr/>
          <a:lstStyle/>
          <a:p>
            <a:fld id="{F5114BD5-4B09-41D4-8E85-6DBAB01270D2}" type="slidenum">
              <a:rPr lang="en-ZA" smtClean="0">
                <a:cs typeface="Arial" charset="0"/>
              </a:rPr>
              <a:pPr/>
              <a:t>9</a:t>
            </a:fld>
            <a:endParaRPr lang="en-ZA" smtClean="0">
              <a:cs typeface="Arial" charset="0"/>
            </a:endParaRPr>
          </a:p>
        </p:txBody>
      </p:sp>
      <p:sp>
        <p:nvSpPr>
          <p:cNvPr id="311299" name="Rectangle 3"/>
          <p:cNvSpPr>
            <a:spLocks noGrp="1" noChangeArrowheads="1"/>
          </p:cNvSpPr>
          <p:nvPr>
            <p:ph type="body" idx="1"/>
          </p:nvPr>
        </p:nvSpPr>
        <p:spPr>
          <a:xfrm>
            <a:off x="179388" y="2719388"/>
            <a:ext cx="8774112" cy="1698625"/>
          </a:xfrm>
        </p:spPr>
        <p:txBody>
          <a:bodyPr/>
          <a:lstStyle/>
          <a:p>
            <a:pPr lvl="1" indent="0" eaLnBrk="1" hangingPunct="1"/>
            <a:r>
              <a:rPr lang="en-ZA" smtClean="0"/>
              <a:t>As the proton returns to the gap (after exactly ½</a:t>
            </a:r>
            <a:r>
              <a:rPr lang="en-ZA" b="1" i="1" smtClean="0">
                <a:latin typeface="Times New Roman" pitchFamily="18" charset="0"/>
              </a:rPr>
              <a:t>T</a:t>
            </a:r>
            <a:r>
              <a:rPr lang="en-ZA" smtClean="0"/>
              <a:t>), the voltage between the dees is </a:t>
            </a:r>
            <a:br>
              <a:rPr lang="en-ZA" smtClean="0"/>
            </a:br>
            <a:r>
              <a:rPr lang="en-ZA" smtClean="0"/>
              <a:t>reversed, accelerating the </a:t>
            </a:r>
            <a:br>
              <a:rPr lang="en-ZA" smtClean="0"/>
            </a:br>
            <a:r>
              <a:rPr lang="en-ZA" smtClean="0"/>
              <a:t>proton into the opposite dee…</a:t>
            </a:r>
          </a:p>
        </p:txBody>
      </p:sp>
      <p:sp>
        <p:nvSpPr>
          <p:cNvPr id="311388" name="Rectangle 92"/>
          <p:cNvSpPr>
            <a:spLocks noChangeArrowheads="1"/>
          </p:cNvSpPr>
          <p:nvPr/>
        </p:nvSpPr>
        <p:spPr bwMode="auto">
          <a:xfrm>
            <a:off x="7797800" y="3538538"/>
            <a:ext cx="369888" cy="528637"/>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ZA" sz="2600" b="1">
                <a:solidFill>
                  <a:srgbClr val="000066"/>
                </a:solidFill>
                <a:latin typeface="Times New Roman" pitchFamily="18" charset="0"/>
              </a:rPr>
              <a:t>+</a:t>
            </a:r>
          </a:p>
        </p:txBody>
      </p:sp>
      <p:sp>
        <p:nvSpPr>
          <p:cNvPr id="311389" name="Rectangle 93"/>
          <p:cNvSpPr>
            <a:spLocks noChangeArrowheads="1"/>
          </p:cNvSpPr>
          <p:nvPr/>
        </p:nvSpPr>
        <p:spPr bwMode="auto">
          <a:xfrm>
            <a:off x="8202613" y="3873500"/>
            <a:ext cx="346075" cy="528638"/>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ZA" sz="2600" b="1">
                <a:solidFill>
                  <a:srgbClr val="000066"/>
                </a:solidFill>
                <a:latin typeface="Times New Roman" pitchFamily="18" charset="0"/>
                <a:cs typeface="Times New Roman" pitchFamily="18" charset="0"/>
              </a:rPr>
              <a:t>–</a:t>
            </a:r>
          </a:p>
        </p:txBody>
      </p:sp>
      <p:sp>
        <p:nvSpPr>
          <p:cNvPr id="311390" name="Rectangle 94"/>
          <p:cNvSpPr>
            <a:spLocks noChangeArrowheads="1"/>
          </p:cNvSpPr>
          <p:nvPr/>
        </p:nvSpPr>
        <p:spPr bwMode="auto">
          <a:xfrm>
            <a:off x="7808913" y="3505200"/>
            <a:ext cx="346075" cy="528638"/>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ZA" sz="2600" b="1">
                <a:solidFill>
                  <a:srgbClr val="000066"/>
                </a:solidFill>
                <a:latin typeface="Times New Roman" pitchFamily="18" charset="0"/>
                <a:cs typeface="Times New Roman" pitchFamily="18" charset="0"/>
              </a:rPr>
              <a:t>–</a:t>
            </a:r>
          </a:p>
        </p:txBody>
      </p:sp>
      <p:sp>
        <p:nvSpPr>
          <p:cNvPr id="311391" name="Rectangle 95"/>
          <p:cNvSpPr>
            <a:spLocks noChangeArrowheads="1"/>
          </p:cNvSpPr>
          <p:nvPr/>
        </p:nvSpPr>
        <p:spPr bwMode="auto">
          <a:xfrm>
            <a:off x="8202613" y="3906838"/>
            <a:ext cx="369887" cy="528637"/>
          </a:xfrm>
          <a:prstGeom prst="rect">
            <a:avLst/>
          </a:prstGeom>
          <a:noFill/>
          <a:ln w="15875" algn="ctr">
            <a:noFill/>
            <a:miter lim="800000"/>
            <a:headEnd/>
            <a:tailEnd type="none" w="lg" len="lg"/>
          </a:ln>
        </p:spPr>
        <p:txBody>
          <a:bodyPr wrap="none" lIns="90000" tIns="46800" rIns="90000" bIns="46800">
            <a:spAutoFit/>
          </a:bodyPr>
          <a:lstStyle/>
          <a:p>
            <a:pPr>
              <a:lnSpc>
                <a:spcPct val="110000"/>
              </a:lnSpc>
            </a:pPr>
            <a:r>
              <a:rPr lang="en-ZA" sz="2600" b="1">
                <a:solidFill>
                  <a:srgbClr val="000066"/>
                </a:solidFill>
                <a:latin typeface="Times New Roman" pitchFamily="18" charset="0"/>
                <a:cs typeface="Times New Roman" pitchFamily="18" charset="0"/>
              </a:rPr>
              <a:t>+</a:t>
            </a:r>
          </a:p>
        </p:txBody>
      </p:sp>
      <p:sp>
        <p:nvSpPr>
          <p:cNvPr id="322569" name="Rectangle 14"/>
          <p:cNvSpPr>
            <a:spLocks noChangeArrowheads="1"/>
          </p:cNvSpPr>
          <p:nvPr/>
        </p:nvSpPr>
        <p:spPr bwMode="auto">
          <a:xfrm>
            <a:off x="179388" y="1344613"/>
            <a:ext cx="8758237" cy="1296987"/>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Shielded from electric fields inside the dee, the proton responds only to the magnetic field, executing a semicircular path at constant speed…</a:t>
            </a:r>
          </a:p>
        </p:txBody>
      </p:sp>
      <p:sp>
        <p:nvSpPr>
          <p:cNvPr id="322570" name="Rectangle 2"/>
          <p:cNvSpPr>
            <a:spLocks noGrp="1" noChangeArrowheads="1"/>
          </p:cNvSpPr>
          <p:nvPr>
            <p:ph type="title"/>
          </p:nvPr>
        </p:nvSpPr>
        <p:spPr/>
        <p:txBody>
          <a:bodyPr/>
          <a:lstStyle/>
          <a:p>
            <a:pPr eaLnBrk="1" hangingPunct="1"/>
            <a:r>
              <a:rPr lang="en-ZA" smtClean="0"/>
              <a:t>THE CYCLOTRON</a:t>
            </a:r>
          </a:p>
        </p:txBody>
      </p:sp>
      <p:sp>
        <p:nvSpPr>
          <p:cNvPr id="322571" name="Freeform 39"/>
          <p:cNvSpPr>
            <a:spLocks/>
          </p:cNvSpPr>
          <p:nvPr/>
        </p:nvSpPr>
        <p:spPr bwMode="auto">
          <a:xfrm rot="2700000">
            <a:off x="6418263" y="3389312"/>
            <a:ext cx="1016000" cy="2028825"/>
          </a:xfrm>
          <a:custGeom>
            <a:avLst/>
            <a:gdLst>
              <a:gd name="T0" fmla="*/ 2147483647 w 640"/>
              <a:gd name="T1" fmla="*/ 0 h 1278"/>
              <a:gd name="T2" fmla="*/ 2147483647 w 640"/>
              <a:gd name="T3" fmla="*/ 2147483647 h 1278"/>
              <a:gd name="T4" fmla="*/ 0 w 640"/>
              <a:gd name="T5" fmla="*/ 2147483647 h 1278"/>
              <a:gd name="T6" fmla="*/ 2147483647 w 640"/>
              <a:gd name="T7" fmla="*/ 0 h 1278"/>
              <a:gd name="T8" fmla="*/ 0 60000 65536"/>
              <a:gd name="T9" fmla="*/ 0 60000 65536"/>
              <a:gd name="T10" fmla="*/ 0 60000 65536"/>
              <a:gd name="T11" fmla="*/ 0 60000 65536"/>
              <a:gd name="T12" fmla="*/ 0 w 640"/>
              <a:gd name="T13" fmla="*/ 0 h 1278"/>
              <a:gd name="T14" fmla="*/ 640 w 640"/>
              <a:gd name="T15" fmla="*/ 1278 h 1278"/>
            </a:gdLst>
            <a:ahLst/>
            <a:cxnLst>
              <a:cxn ang="T8">
                <a:pos x="T0" y="T1"/>
              </a:cxn>
              <a:cxn ang="T9">
                <a:pos x="T2" y="T3"/>
              </a:cxn>
              <a:cxn ang="T10">
                <a:pos x="T4" y="T5"/>
              </a:cxn>
              <a:cxn ang="T11">
                <a:pos x="T6" y="T7"/>
              </a:cxn>
            </a:cxnLst>
            <a:rect l="T12" t="T13" r="T14" b="T15"/>
            <a:pathLst>
              <a:path w="640" h="1278">
                <a:moveTo>
                  <a:pt x="640" y="0"/>
                </a:moveTo>
                <a:cubicBezTo>
                  <a:pt x="640" y="639"/>
                  <a:pt x="640" y="1278"/>
                  <a:pt x="640" y="1278"/>
                </a:cubicBezTo>
                <a:cubicBezTo>
                  <a:pt x="250" y="1278"/>
                  <a:pt x="0" y="950"/>
                  <a:pt x="0" y="638"/>
                </a:cubicBezTo>
                <a:cubicBezTo>
                  <a:pt x="0" y="326"/>
                  <a:pt x="248" y="0"/>
                  <a:pt x="640" y="0"/>
                </a:cubicBezTo>
                <a:close/>
              </a:path>
            </a:pathLst>
          </a:custGeom>
          <a:noFill/>
          <a:ln w="15875">
            <a:solidFill>
              <a:schemeClr val="tx1"/>
            </a:solidFill>
            <a:round/>
            <a:headEnd/>
            <a:tailEnd type="none" w="lg" len="lg"/>
          </a:ln>
        </p:spPr>
        <p:txBody>
          <a:bodyPr lIns="90000" tIns="46800" rIns="90000" bIns="46800"/>
          <a:lstStyle/>
          <a:p>
            <a:endParaRPr lang="en-US"/>
          </a:p>
        </p:txBody>
      </p:sp>
      <p:sp>
        <p:nvSpPr>
          <p:cNvPr id="322572" name="Freeform 40"/>
          <p:cNvSpPr>
            <a:spLocks/>
          </p:cNvSpPr>
          <p:nvPr/>
        </p:nvSpPr>
        <p:spPr bwMode="auto">
          <a:xfrm rot="2700000" flipH="1">
            <a:off x="7286625" y="4257675"/>
            <a:ext cx="1016000" cy="2028825"/>
          </a:xfrm>
          <a:custGeom>
            <a:avLst/>
            <a:gdLst>
              <a:gd name="T0" fmla="*/ 2147483647 w 640"/>
              <a:gd name="T1" fmla="*/ 0 h 1278"/>
              <a:gd name="T2" fmla="*/ 2147483647 w 640"/>
              <a:gd name="T3" fmla="*/ 2147483647 h 1278"/>
              <a:gd name="T4" fmla="*/ 0 w 640"/>
              <a:gd name="T5" fmla="*/ 2147483647 h 1278"/>
              <a:gd name="T6" fmla="*/ 2147483647 w 640"/>
              <a:gd name="T7" fmla="*/ 0 h 1278"/>
              <a:gd name="T8" fmla="*/ 0 60000 65536"/>
              <a:gd name="T9" fmla="*/ 0 60000 65536"/>
              <a:gd name="T10" fmla="*/ 0 60000 65536"/>
              <a:gd name="T11" fmla="*/ 0 60000 65536"/>
              <a:gd name="T12" fmla="*/ 0 w 640"/>
              <a:gd name="T13" fmla="*/ 0 h 1278"/>
              <a:gd name="T14" fmla="*/ 640 w 640"/>
              <a:gd name="T15" fmla="*/ 1278 h 1278"/>
            </a:gdLst>
            <a:ahLst/>
            <a:cxnLst>
              <a:cxn ang="T8">
                <a:pos x="T0" y="T1"/>
              </a:cxn>
              <a:cxn ang="T9">
                <a:pos x="T2" y="T3"/>
              </a:cxn>
              <a:cxn ang="T10">
                <a:pos x="T4" y="T5"/>
              </a:cxn>
              <a:cxn ang="T11">
                <a:pos x="T6" y="T7"/>
              </a:cxn>
            </a:cxnLst>
            <a:rect l="T12" t="T13" r="T14" b="T15"/>
            <a:pathLst>
              <a:path w="640" h="1278">
                <a:moveTo>
                  <a:pt x="640" y="0"/>
                </a:moveTo>
                <a:cubicBezTo>
                  <a:pt x="640" y="639"/>
                  <a:pt x="640" y="1278"/>
                  <a:pt x="640" y="1278"/>
                </a:cubicBezTo>
                <a:cubicBezTo>
                  <a:pt x="250" y="1278"/>
                  <a:pt x="0" y="950"/>
                  <a:pt x="0" y="638"/>
                </a:cubicBezTo>
                <a:cubicBezTo>
                  <a:pt x="0" y="326"/>
                  <a:pt x="248" y="0"/>
                  <a:pt x="640" y="0"/>
                </a:cubicBezTo>
                <a:close/>
              </a:path>
            </a:pathLst>
          </a:custGeom>
          <a:noFill/>
          <a:ln w="15875">
            <a:solidFill>
              <a:schemeClr val="tx1"/>
            </a:solidFill>
            <a:round/>
            <a:headEnd/>
            <a:tailEnd type="none" w="lg" len="lg"/>
          </a:ln>
        </p:spPr>
        <p:txBody>
          <a:bodyPr lIns="90000" tIns="46800" rIns="90000" bIns="46800"/>
          <a:lstStyle/>
          <a:p>
            <a:endParaRPr lang="en-US"/>
          </a:p>
        </p:txBody>
      </p:sp>
      <p:sp>
        <p:nvSpPr>
          <p:cNvPr id="311337" name="Arc 41"/>
          <p:cNvSpPr>
            <a:spLocks/>
          </p:cNvSpPr>
          <p:nvPr/>
        </p:nvSpPr>
        <p:spPr bwMode="auto">
          <a:xfrm rot="8100000" flipH="1">
            <a:off x="7377113" y="4921250"/>
            <a:ext cx="117475" cy="117475"/>
          </a:xfrm>
          <a:custGeom>
            <a:avLst/>
            <a:gdLst>
              <a:gd name="T0" fmla="*/ 0 w 21600"/>
              <a:gd name="T1" fmla="*/ 0 h 21600"/>
              <a:gd name="T2" fmla="*/ 102780711 w 21600"/>
              <a:gd name="T3" fmla="*/ 102780711 h 21600"/>
              <a:gd name="T4" fmla="*/ 0 w 21600"/>
              <a:gd name="T5" fmla="*/ 102780711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3366FF"/>
            </a:solidFill>
            <a:round/>
            <a:headEnd/>
            <a:tailEnd type="none" w="lg" len="lg"/>
          </a:ln>
        </p:spPr>
        <p:txBody>
          <a:bodyPr wrap="none" lIns="90000" tIns="46800" rIns="90000" bIns="46800" anchor="ctr"/>
          <a:lstStyle/>
          <a:p>
            <a:endParaRPr lang="en-US"/>
          </a:p>
        </p:txBody>
      </p:sp>
      <p:sp>
        <p:nvSpPr>
          <p:cNvPr id="311338" name="Arc 42"/>
          <p:cNvSpPr>
            <a:spLocks/>
          </p:cNvSpPr>
          <p:nvPr/>
        </p:nvSpPr>
        <p:spPr bwMode="auto">
          <a:xfrm rot="13500000" flipH="1">
            <a:off x="7296150" y="5003800"/>
            <a:ext cx="117475" cy="117475"/>
          </a:xfrm>
          <a:custGeom>
            <a:avLst/>
            <a:gdLst>
              <a:gd name="T0" fmla="*/ 0 w 21600"/>
              <a:gd name="T1" fmla="*/ 0 h 21600"/>
              <a:gd name="T2" fmla="*/ 102780711 w 21600"/>
              <a:gd name="T3" fmla="*/ 102780711 h 21600"/>
              <a:gd name="T4" fmla="*/ 0 w 21600"/>
              <a:gd name="T5" fmla="*/ 102780711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3366FF"/>
            </a:solidFill>
            <a:round/>
            <a:headEnd/>
            <a:tailEnd type="none" w="lg" len="lg"/>
          </a:ln>
        </p:spPr>
        <p:txBody>
          <a:bodyPr wrap="none" lIns="90000" tIns="46800" rIns="90000" bIns="46800" anchor="ctr"/>
          <a:lstStyle/>
          <a:p>
            <a:endParaRPr lang="en-US"/>
          </a:p>
        </p:txBody>
      </p:sp>
      <p:grpSp>
        <p:nvGrpSpPr>
          <p:cNvPr id="322575" name="Group 44"/>
          <p:cNvGrpSpPr>
            <a:grpSpLocks/>
          </p:cNvGrpSpPr>
          <p:nvPr/>
        </p:nvGrpSpPr>
        <p:grpSpPr bwMode="auto">
          <a:xfrm>
            <a:off x="6284913" y="3671888"/>
            <a:ext cx="2187575" cy="2278062"/>
            <a:chOff x="315" y="624"/>
            <a:chExt cx="1378" cy="1435"/>
          </a:xfrm>
        </p:grpSpPr>
        <p:sp>
          <p:nvSpPr>
            <p:cNvPr id="322600" name="Oval 45"/>
            <p:cNvSpPr>
              <a:spLocks noChangeArrowheads="1"/>
            </p:cNvSpPr>
            <p:nvPr/>
          </p:nvSpPr>
          <p:spPr bwMode="auto">
            <a:xfrm>
              <a:off x="315" y="624"/>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322601" name="Oval 46"/>
            <p:cNvSpPr>
              <a:spLocks noChangeArrowheads="1"/>
            </p:cNvSpPr>
            <p:nvPr/>
          </p:nvSpPr>
          <p:spPr bwMode="auto">
            <a:xfrm>
              <a:off x="756" y="624"/>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322602" name="Oval 47"/>
            <p:cNvSpPr>
              <a:spLocks noChangeArrowheads="1"/>
            </p:cNvSpPr>
            <p:nvPr/>
          </p:nvSpPr>
          <p:spPr bwMode="auto">
            <a:xfrm>
              <a:off x="1199" y="624"/>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322603" name="Oval 48"/>
            <p:cNvSpPr>
              <a:spLocks noChangeArrowheads="1"/>
            </p:cNvSpPr>
            <p:nvPr/>
          </p:nvSpPr>
          <p:spPr bwMode="auto">
            <a:xfrm>
              <a:off x="315" y="1541"/>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322604" name="Oval 49"/>
            <p:cNvSpPr>
              <a:spLocks noChangeArrowheads="1"/>
            </p:cNvSpPr>
            <p:nvPr/>
          </p:nvSpPr>
          <p:spPr bwMode="auto">
            <a:xfrm>
              <a:off x="756" y="1541"/>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322605" name="Oval 50"/>
            <p:cNvSpPr>
              <a:spLocks noChangeArrowheads="1"/>
            </p:cNvSpPr>
            <p:nvPr/>
          </p:nvSpPr>
          <p:spPr bwMode="auto">
            <a:xfrm>
              <a:off x="1199" y="1541"/>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322606" name="Oval 51"/>
            <p:cNvSpPr>
              <a:spLocks noChangeArrowheads="1"/>
            </p:cNvSpPr>
            <p:nvPr/>
          </p:nvSpPr>
          <p:spPr bwMode="auto">
            <a:xfrm>
              <a:off x="1637" y="624"/>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322607" name="Oval 52"/>
            <p:cNvSpPr>
              <a:spLocks noChangeArrowheads="1"/>
            </p:cNvSpPr>
            <p:nvPr/>
          </p:nvSpPr>
          <p:spPr bwMode="auto">
            <a:xfrm>
              <a:off x="1637" y="1541"/>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322608" name="Oval 53"/>
            <p:cNvSpPr>
              <a:spLocks noChangeArrowheads="1"/>
            </p:cNvSpPr>
            <p:nvPr/>
          </p:nvSpPr>
          <p:spPr bwMode="auto">
            <a:xfrm>
              <a:off x="315" y="1081"/>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322609" name="Oval 54"/>
            <p:cNvSpPr>
              <a:spLocks noChangeArrowheads="1"/>
            </p:cNvSpPr>
            <p:nvPr/>
          </p:nvSpPr>
          <p:spPr bwMode="auto">
            <a:xfrm>
              <a:off x="756" y="1081"/>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322610" name="Oval 55"/>
            <p:cNvSpPr>
              <a:spLocks noChangeArrowheads="1"/>
            </p:cNvSpPr>
            <p:nvPr/>
          </p:nvSpPr>
          <p:spPr bwMode="auto">
            <a:xfrm>
              <a:off x="1199" y="1081"/>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322611" name="Oval 56"/>
            <p:cNvSpPr>
              <a:spLocks noChangeArrowheads="1"/>
            </p:cNvSpPr>
            <p:nvPr/>
          </p:nvSpPr>
          <p:spPr bwMode="auto">
            <a:xfrm>
              <a:off x="1637" y="1081"/>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322612" name="Oval 57"/>
            <p:cNvSpPr>
              <a:spLocks noChangeArrowheads="1"/>
            </p:cNvSpPr>
            <p:nvPr/>
          </p:nvSpPr>
          <p:spPr bwMode="auto">
            <a:xfrm>
              <a:off x="315" y="2003"/>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322613" name="Oval 58"/>
            <p:cNvSpPr>
              <a:spLocks noChangeArrowheads="1"/>
            </p:cNvSpPr>
            <p:nvPr/>
          </p:nvSpPr>
          <p:spPr bwMode="auto">
            <a:xfrm>
              <a:off x="756" y="2003"/>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322614" name="Oval 59"/>
            <p:cNvSpPr>
              <a:spLocks noChangeArrowheads="1"/>
            </p:cNvSpPr>
            <p:nvPr/>
          </p:nvSpPr>
          <p:spPr bwMode="auto">
            <a:xfrm>
              <a:off x="1199" y="2003"/>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sp>
          <p:nvSpPr>
            <p:cNvPr id="322615" name="Oval 60"/>
            <p:cNvSpPr>
              <a:spLocks noChangeArrowheads="1"/>
            </p:cNvSpPr>
            <p:nvPr/>
          </p:nvSpPr>
          <p:spPr bwMode="auto">
            <a:xfrm>
              <a:off x="1637" y="2003"/>
              <a:ext cx="56" cy="56"/>
            </a:xfrm>
            <a:prstGeom prst="ellipse">
              <a:avLst/>
            </a:prstGeom>
            <a:solidFill>
              <a:srgbClr val="0073E6"/>
            </a:solidFill>
            <a:ln w="15875" algn="ctr">
              <a:noFill/>
              <a:round/>
              <a:headEnd/>
              <a:tailEnd type="none" w="lg" len="lg"/>
            </a:ln>
          </p:spPr>
          <p:txBody>
            <a:bodyPr wrap="none" lIns="90000" tIns="46800" rIns="90000" bIns="46800" anchor="ctr">
              <a:spAutoFit/>
            </a:bodyPr>
            <a:lstStyle/>
            <a:p>
              <a:pPr>
                <a:lnSpc>
                  <a:spcPct val="110000"/>
                </a:lnSpc>
              </a:pPr>
              <a:endParaRPr lang="en-GB"/>
            </a:p>
          </p:txBody>
        </p:sp>
      </p:grpSp>
      <p:sp>
        <p:nvSpPr>
          <p:cNvPr id="311357" name="Rectangle 61"/>
          <p:cNvSpPr>
            <a:spLocks noChangeArrowheads="1"/>
          </p:cNvSpPr>
          <p:nvPr/>
        </p:nvSpPr>
        <p:spPr bwMode="auto">
          <a:xfrm>
            <a:off x="179388" y="4460875"/>
            <a:ext cx="5081587" cy="1296988"/>
          </a:xfrm>
          <a:prstGeom prst="rect">
            <a:avLst/>
          </a:prstGeom>
          <a:noFill/>
          <a:ln w="9525">
            <a:noFill/>
            <a:miter lim="800000"/>
            <a:headEnd/>
            <a:tailEnd/>
          </a:ln>
        </p:spPr>
        <p:txBody>
          <a:bodyPr lIns="90000" tIns="46800" rIns="90000" bIns="46800">
            <a:spAutoFit/>
          </a:bodyPr>
          <a:lstStyle/>
          <a:p>
            <a:pPr marL="179388" lvl="1">
              <a:lnSpc>
                <a:spcPct val="110000"/>
              </a:lnSpc>
              <a:buFont typeface="Arial" charset="0"/>
              <a:buNone/>
            </a:pPr>
            <a:r>
              <a:rPr lang="en-ZA">
                <a:solidFill>
                  <a:srgbClr val="000066"/>
                </a:solidFill>
              </a:rPr>
              <a:t>…where once again it travels in a semicircle before returning to the gap for another “kick”.</a:t>
            </a:r>
          </a:p>
        </p:txBody>
      </p:sp>
      <p:sp>
        <p:nvSpPr>
          <p:cNvPr id="311361" name="Arc 65"/>
          <p:cNvSpPr>
            <a:spLocks/>
          </p:cNvSpPr>
          <p:nvPr/>
        </p:nvSpPr>
        <p:spPr bwMode="auto">
          <a:xfrm rot="8100000" flipV="1">
            <a:off x="7031038" y="4664075"/>
            <a:ext cx="209550" cy="209550"/>
          </a:xfrm>
          <a:custGeom>
            <a:avLst/>
            <a:gdLst>
              <a:gd name="T0" fmla="*/ 0 w 21600"/>
              <a:gd name="T1" fmla="*/ 0 h 21600"/>
              <a:gd name="T2" fmla="*/ 1856191987 w 21600"/>
              <a:gd name="T3" fmla="*/ 1856191987 h 21600"/>
              <a:gd name="T4" fmla="*/ 0 w 21600"/>
              <a:gd name="T5" fmla="*/ 185619198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3366FF"/>
            </a:solidFill>
            <a:round/>
            <a:headEnd/>
            <a:tailEnd type="none" w="lg" len="lg"/>
          </a:ln>
        </p:spPr>
        <p:txBody>
          <a:bodyPr wrap="none" lIns="90000" tIns="46800" rIns="90000" bIns="46800" anchor="ctr"/>
          <a:lstStyle/>
          <a:p>
            <a:endParaRPr lang="en-US"/>
          </a:p>
        </p:txBody>
      </p:sp>
      <p:sp>
        <p:nvSpPr>
          <p:cNvPr id="311362" name="Arc 66"/>
          <p:cNvSpPr>
            <a:spLocks/>
          </p:cNvSpPr>
          <p:nvPr/>
        </p:nvSpPr>
        <p:spPr bwMode="auto">
          <a:xfrm rot="13500000" flipV="1">
            <a:off x="7175500" y="4516438"/>
            <a:ext cx="209550" cy="209550"/>
          </a:xfrm>
          <a:custGeom>
            <a:avLst/>
            <a:gdLst>
              <a:gd name="T0" fmla="*/ 0 w 21600"/>
              <a:gd name="T1" fmla="*/ 0 h 21600"/>
              <a:gd name="T2" fmla="*/ 1856191987 w 21600"/>
              <a:gd name="T3" fmla="*/ 1856191987 h 21600"/>
              <a:gd name="T4" fmla="*/ 0 w 21600"/>
              <a:gd name="T5" fmla="*/ 185619198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3366FF"/>
            </a:solidFill>
            <a:round/>
            <a:headEnd/>
            <a:tailEnd type="none" w="lg" len="lg"/>
          </a:ln>
        </p:spPr>
        <p:txBody>
          <a:bodyPr wrap="none" lIns="90000" tIns="46800" rIns="90000" bIns="46800" anchor="ctr"/>
          <a:lstStyle/>
          <a:p>
            <a:endParaRPr lang="en-US"/>
          </a:p>
        </p:txBody>
      </p:sp>
      <p:sp>
        <p:nvSpPr>
          <p:cNvPr id="311363" name="Line 67"/>
          <p:cNvSpPr>
            <a:spLocks noChangeShapeType="1"/>
          </p:cNvSpPr>
          <p:nvPr/>
        </p:nvSpPr>
        <p:spPr bwMode="auto">
          <a:xfrm>
            <a:off x="7137400" y="4924425"/>
            <a:ext cx="144463" cy="144463"/>
          </a:xfrm>
          <a:prstGeom prst="line">
            <a:avLst/>
          </a:prstGeom>
          <a:noFill/>
          <a:ln w="25400">
            <a:solidFill>
              <a:srgbClr val="3366FF"/>
            </a:solidFill>
            <a:round/>
            <a:headEnd/>
            <a:tailEnd type="none" w="lg" len="lg"/>
          </a:ln>
        </p:spPr>
        <p:txBody>
          <a:bodyPr wrap="none" lIns="90000" tIns="46800" rIns="90000" bIns="46800" anchor="ctr"/>
          <a:lstStyle/>
          <a:p>
            <a:endParaRPr lang="en-US"/>
          </a:p>
        </p:txBody>
      </p:sp>
      <p:sp>
        <p:nvSpPr>
          <p:cNvPr id="311366" name="Arc 70"/>
          <p:cNvSpPr>
            <a:spLocks/>
          </p:cNvSpPr>
          <p:nvPr/>
        </p:nvSpPr>
        <p:spPr bwMode="auto">
          <a:xfrm rot="13500000" flipH="1">
            <a:off x="7183438" y="5065713"/>
            <a:ext cx="327025" cy="327025"/>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3366FF"/>
            </a:solidFill>
            <a:round/>
            <a:headEnd/>
            <a:tailEnd type="none" w="lg" len="lg"/>
          </a:ln>
        </p:spPr>
        <p:txBody>
          <a:bodyPr wrap="none" lIns="90000" tIns="46800" rIns="90000" bIns="46800" anchor="ctr"/>
          <a:lstStyle/>
          <a:p>
            <a:endParaRPr lang="en-US"/>
          </a:p>
        </p:txBody>
      </p:sp>
      <p:sp>
        <p:nvSpPr>
          <p:cNvPr id="311367" name="Line 71"/>
          <p:cNvSpPr>
            <a:spLocks noChangeShapeType="1"/>
          </p:cNvSpPr>
          <p:nvPr/>
        </p:nvSpPr>
        <p:spPr bwMode="auto">
          <a:xfrm>
            <a:off x="7429500" y="4624388"/>
            <a:ext cx="144463" cy="144462"/>
          </a:xfrm>
          <a:prstGeom prst="line">
            <a:avLst/>
          </a:prstGeom>
          <a:noFill/>
          <a:ln w="25400">
            <a:solidFill>
              <a:srgbClr val="3366FF"/>
            </a:solidFill>
            <a:round/>
            <a:headEnd/>
            <a:tailEnd type="none" w="lg" len="lg"/>
          </a:ln>
        </p:spPr>
        <p:txBody>
          <a:bodyPr wrap="none" lIns="90000" tIns="46800" rIns="90000" bIns="46800" anchor="ctr"/>
          <a:lstStyle/>
          <a:p>
            <a:endParaRPr lang="en-US"/>
          </a:p>
        </p:txBody>
      </p:sp>
      <p:sp>
        <p:nvSpPr>
          <p:cNvPr id="311369" name="Arc 73"/>
          <p:cNvSpPr>
            <a:spLocks/>
          </p:cNvSpPr>
          <p:nvPr/>
        </p:nvSpPr>
        <p:spPr bwMode="auto">
          <a:xfrm rot="8100000" flipV="1">
            <a:off x="6738937" y="4530726"/>
            <a:ext cx="455613" cy="455612"/>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3366FF"/>
            </a:solidFill>
            <a:round/>
            <a:headEnd/>
            <a:tailEnd type="none" w="lg" len="lg"/>
          </a:ln>
        </p:spPr>
        <p:txBody>
          <a:bodyPr wrap="none" lIns="90000" tIns="46800" rIns="90000" bIns="46800" anchor="ctr"/>
          <a:lstStyle/>
          <a:p>
            <a:endParaRPr lang="en-US"/>
          </a:p>
        </p:txBody>
      </p:sp>
      <p:sp>
        <p:nvSpPr>
          <p:cNvPr id="311370" name="Arc 74"/>
          <p:cNvSpPr>
            <a:spLocks/>
          </p:cNvSpPr>
          <p:nvPr/>
        </p:nvSpPr>
        <p:spPr bwMode="auto">
          <a:xfrm rot="13500000" flipV="1">
            <a:off x="7053263" y="4210050"/>
            <a:ext cx="455612" cy="455613"/>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3366FF"/>
            </a:solidFill>
            <a:round/>
            <a:headEnd/>
            <a:tailEnd type="none" w="lg" len="lg"/>
          </a:ln>
        </p:spPr>
        <p:txBody>
          <a:bodyPr wrap="none" lIns="90000" tIns="46800" rIns="90000" bIns="46800" anchor="ctr"/>
          <a:lstStyle/>
          <a:p>
            <a:endParaRPr lang="en-US"/>
          </a:p>
        </p:txBody>
      </p:sp>
      <p:sp>
        <p:nvSpPr>
          <p:cNvPr id="311371" name="Line 75"/>
          <p:cNvSpPr>
            <a:spLocks noChangeShapeType="1"/>
          </p:cNvSpPr>
          <p:nvPr/>
        </p:nvSpPr>
        <p:spPr bwMode="auto">
          <a:xfrm>
            <a:off x="6970713" y="5084763"/>
            <a:ext cx="144462" cy="144462"/>
          </a:xfrm>
          <a:prstGeom prst="line">
            <a:avLst/>
          </a:prstGeom>
          <a:noFill/>
          <a:ln w="25400">
            <a:solidFill>
              <a:srgbClr val="3366FF"/>
            </a:solidFill>
            <a:round/>
            <a:headEnd/>
            <a:tailEnd type="none" w="lg" len="lg"/>
          </a:ln>
        </p:spPr>
        <p:txBody>
          <a:bodyPr wrap="none" lIns="90000" tIns="46800" rIns="90000" bIns="46800" anchor="ctr"/>
          <a:lstStyle/>
          <a:p>
            <a:endParaRPr lang="en-US"/>
          </a:p>
        </p:txBody>
      </p:sp>
      <p:sp>
        <p:nvSpPr>
          <p:cNvPr id="311373" name="Arc 77"/>
          <p:cNvSpPr>
            <a:spLocks/>
          </p:cNvSpPr>
          <p:nvPr/>
        </p:nvSpPr>
        <p:spPr bwMode="auto">
          <a:xfrm rot="8100000" flipH="1">
            <a:off x="7458075" y="4708525"/>
            <a:ext cx="584200" cy="5842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3366FF"/>
            </a:solidFill>
            <a:round/>
            <a:headEnd/>
            <a:tailEnd type="none" w="lg" len="lg"/>
          </a:ln>
        </p:spPr>
        <p:txBody>
          <a:bodyPr wrap="none" lIns="90000" tIns="46800" rIns="90000" bIns="46800" anchor="ctr"/>
          <a:lstStyle/>
          <a:p>
            <a:endParaRPr lang="en-US"/>
          </a:p>
        </p:txBody>
      </p:sp>
      <p:sp>
        <p:nvSpPr>
          <p:cNvPr id="311374" name="Arc 78"/>
          <p:cNvSpPr>
            <a:spLocks/>
          </p:cNvSpPr>
          <p:nvPr/>
        </p:nvSpPr>
        <p:spPr bwMode="auto">
          <a:xfrm rot="13500000" flipH="1">
            <a:off x="7051675" y="5113338"/>
            <a:ext cx="584200" cy="5842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3366FF"/>
            </a:solidFill>
            <a:round/>
            <a:headEnd/>
            <a:tailEnd type="none" w="lg" len="lg"/>
          </a:ln>
        </p:spPr>
        <p:txBody>
          <a:bodyPr wrap="none" lIns="90000" tIns="46800" rIns="90000" bIns="46800" anchor="ctr"/>
          <a:lstStyle/>
          <a:p>
            <a:endParaRPr lang="en-US"/>
          </a:p>
        </p:txBody>
      </p:sp>
      <p:sp>
        <p:nvSpPr>
          <p:cNvPr id="311375" name="Line 79"/>
          <p:cNvSpPr>
            <a:spLocks noChangeShapeType="1"/>
          </p:cNvSpPr>
          <p:nvPr/>
        </p:nvSpPr>
        <p:spPr bwMode="auto">
          <a:xfrm>
            <a:off x="7607300" y="4443413"/>
            <a:ext cx="144463" cy="144462"/>
          </a:xfrm>
          <a:prstGeom prst="line">
            <a:avLst/>
          </a:prstGeom>
          <a:noFill/>
          <a:ln w="25400">
            <a:solidFill>
              <a:srgbClr val="3366FF"/>
            </a:solidFill>
            <a:round/>
            <a:headEnd/>
            <a:tailEnd type="none" w="lg" len="lg"/>
          </a:ln>
        </p:spPr>
        <p:txBody>
          <a:bodyPr wrap="none" lIns="90000" tIns="46800" rIns="90000" bIns="46800" anchor="ctr"/>
          <a:lstStyle/>
          <a:p>
            <a:endParaRPr lang="en-US"/>
          </a:p>
        </p:txBody>
      </p:sp>
      <p:sp>
        <p:nvSpPr>
          <p:cNvPr id="311379" name="Line 83"/>
          <p:cNvSpPr>
            <a:spLocks noChangeShapeType="1"/>
          </p:cNvSpPr>
          <p:nvPr/>
        </p:nvSpPr>
        <p:spPr bwMode="auto">
          <a:xfrm>
            <a:off x="6794500" y="5265738"/>
            <a:ext cx="144463" cy="144462"/>
          </a:xfrm>
          <a:prstGeom prst="line">
            <a:avLst/>
          </a:prstGeom>
          <a:noFill/>
          <a:ln w="25400">
            <a:solidFill>
              <a:srgbClr val="3366FF"/>
            </a:solidFill>
            <a:round/>
            <a:headEnd/>
            <a:tailEnd type="none" w="lg" len="lg"/>
          </a:ln>
        </p:spPr>
        <p:txBody>
          <a:bodyPr wrap="none" lIns="90000" tIns="46800" rIns="90000" bIns="46800" anchor="ctr"/>
          <a:lstStyle/>
          <a:p>
            <a:endParaRPr lang="en-US"/>
          </a:p>
        </p:txBody>
      </p:sp>
      <p:grpSp>
        <p:nvGrpSpPr>
          <p:cNvPr id="311386" name="Group 90"/>
          <p:cNvGrpSpPr>
            <a:grpSpLocks/>
          </p:cNvGrpSpPr>
          <p:nvPr/>
        </p:nvGrpSpPr>
        <p:grpSpPr bwMode="auto">
          <a:xfrm>
            <a:off x="6415088" y="4349750"/>
            <a:ext cx="757237" cy="757238"/>
            <a:chOff x="4041" y="2740"/>
            <a:chExt cx="477" cy="477"/>
          </a:xfrm>
        </p:grpSpPr>
        <p:sp>
          <p:nvSpPr>
            <p:cNvPr id="322598" name="Arc 81"/>
            <p:cNvSpPr>
              <a:spLocks/>
            </p:cNvSpPr>
            <p:nvPr/>
          </p:nvSpPr>
          <p:spPr bwMode="auto">
            <a:xfrm rot="8100000" flipV="1">
              <a:off x="4041" y="2740"/>
              <a:ext cx="477" cy="47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3366FF"/>
              </a:solidFill>
              <a:round/>
              <a:headEnd/>
              <a:tailEnd type="none" w="lg" len="lg"/>
            </a:ln>
          </p:spPr>
          <p:txBody>
            <a:bodyPr wrap="none" lIns="90000" tIns="46800" rIns="90000" bIns="46800" anchor="ctr"/>
            <a:lstStyle/>
            <a:p>
              <a:endParaRPr lang="en-US"/>
            </a:p>
          </p:txBody>
        </p:sp>
        <p:sp>
          <p:nvSpPr>
            <p:cNvPr id="322599" name="Line 84"/>
            <p:cNvSpPr>
              <a:spLocks noChangeShapeType="1"/>
            </p:cNvSpPr>
            <p:nvPr/>
          </p:nvSpPr>
          <p:spPr bwMode="auto">
            <a:xfrm flipV="1">
              <a:off x="4140" y="2935"/>
              <a:ext cx="0" cy="80"/>
            </a:xfrm>
            <a:prstGeom prst="line">
              <a:avLst/>
            </a:prstGeom>
            <a:noFill/>
            <a:ln w="25400">
              <a:solidFill>
                <a:srgbClr val="3366FF"/>
              </a:solidFill>
              <a:round/>
              <a:headEnd/>
              <a:tailEnd type="triangle" w="lg" len="lg"/>
            </a:ln>
          </p:spPr>
          <p:txBody>
            <a:bodyPr wrap="none" lIns="90000" tIns="46800" rIns="90000" bIns="46800" anchor="ctr"/>
            <a:lstStyle/>
            <a:p>
              <a:endParaRPr lang="en-US"/>
            </a:p>
          </p:txBody>
        </p:sp>
      </p:grpSp>
      <p:grpSp>
        <p:nvGrpSpPr>
          <p:cNvPr id="311385" name="Group 89"/>
          <p:cNvGrpSpPr>
            <a:grpSpLocks/>
          </p:cNvGrpSpPr>
          <p:nvPr/>
        </p:nvGrpSpPr>
        <p:grpSpPr bwMode="auto">
          <a:xfrm>
            <a:off x="7408863" y="4835525"/>
            <a:ext cx="327025" cy="327025"/>
            <a:chOff x="4667" y="3046"/>
            <a:chExt cx="206" cy="206"/>
          </a:xfrm>
        </p:grpSpPr>
        <p:sp>
          <p:nvSpPr>
            <p:cNvPr id="322596" name="Arc 69"/>
            <p:cNvSpPr>
              <a:spLocks/>
            </p:cNvSpPr>
            <p:nvPr/>
          </p:nvSpPr>
          <p:spPr bwMode="auto">
            <a:xfrm rot="8100000" flipH="1">
              <a:off x="4667" y="3046"/>
              <a:ext cx="206" cy="20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3366FF"/>
              </a:solidFill>
              <a:round/>
              <a:headEnd/>
              <a:tailEnd type="none" w="lg" len="lg"/>
            </a:ln>
          </p:spPr>
          <p:txBody>
            <a:bodyPr wrap="none" lIns="90000" tIns="46800" rIns="90000" bIns="46800" anchor="ctr"/>
            <a:lstStyle/>
            <a:p>
              <a:endParaRPr lang="en-US"/>
            </a:p>
          </p:txBody>
        </p:sp>
        <p:sp>
          <p:nvSpPr>
            <p:cNvPr id="322597" name="Line 85"/>
            <p:cNvSpPr>
              <a:spLocks noChangeShapeType="1"/>
            </p:cNvSpPr>
            <p:nvPr/>
          </p:nvSpPr>
          <p:spPr bwMode="auto">
            <a:xfrm>
              <a:off x="4828" y="3117"/>
              <a:ext cx="0" cy="80"/>
            </a:xfrm>
            <a:prstGeom prst="line">
              <a:avLst/>
            </a:prstGeom>
            <a:noFill/>
            <a:ln w="25400">
              <a:solidFill>
                <a:srgbClr val="3366FF"/>
              </a:solidFill>
              <a:round/>
              <a:headEnd/>
              <a:tailEnd type="triangle" w="lg" len="lg"/>
            </a:ln>
          </p:spPr>
          <p:txBody>
            <a:bodyPr wrap="none" lIns="90000" tIns="46800" rIns="90000" bIns="46800" anchor="ctr"/>
            <a:lstStyle/>
            <a:p>
              <a:endParaRPr lang="en-US"/>
            </a:p>
          </p:txBody>
        </p:sp>
      </p:grpSp>
      <p:grpSp>
        <p:nvGrpSpPr>
          <p:cNvPr id="311387" name="Group 91"/>
          <p:cNvGrpSpPr>
            <a:grpSpLocks/>
          </p:cNvGrpSpPr>
          <p:nvPr/>
        </p:nvGrpSpPr>
        <p:grpSpPr bwMode="auto">
          <a:xfrm>
            <a:off x="6946900" y="3817938"/>
            <a:ext cx="936625" cy="757237"/>
            <a:chOff x="4370" y="2405"/>
            <a:chExt cx="590" cy="477"/>
          </a:xfrm>
        </p:grpSpPr>
        <p:sp>
          <p:nvSpPr>
            <p:cNvPr id="322594" name="Arc 82"/>
            <p:cNvSpPr>
              <a:spLocks/>
            </p:cNvSpPr>
            <p:nvPr/>
          </p:nvSpPr>
          <p:spPr bwMode="auto">
            <a:xfrm rot="13500000" flipV="1">
              <a:off x="4370" y="2405"/>
              <a:ext cx="477" cy="477"/>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a:solidFill>
                <a:srgbClr val="3366FF"/>
              </a:solidFill>
              <a:round/>
              <a:headEnd/>
              <a:tailEnd type="none" w="lg" len="lg"/>
            </a:ln>
          </p:spPr>
          <p:txBody>
            <a:bodyPr wrap="none" lIns="90000" tIns="46800" rIns="90000" bIns="46800" anchor="ctr"/>
            <a:lstStyle/>
            <a:p>
              <a:endParaRPr lang="en-US"/>
            </a:p>
          </p:txBody>
        </p:sp>
        <p:sp>
          <p:nvSpPr>
            <p:cNvPr id="322595" name="Line 87"/>
            <p:cNvSpPr>
              <a:spLocks noChangeShapeType="1"/>
            </p:cNvSpPr>
            <p:nvPr/>
          </p:nvSpPr>
          <p:spPr bwMode="auto">
            <a:xfrm rot="-2700000">
              <a:off x="4960" y="2621"/>
              <a:ext cx="0" cy="80"/>
            </a:xfrm>
            <a:prstGeom prst="line">
              <a:avLst/>
            </a:prstGeom>
            <a:noFill/>
            <a:ln w="25400">
              <a:solidFill>
                <a:srgbClr val="3366FF"/>
              </a:solidFill>
              <a:round/>
              <a:headEnd/>
              <a:tailEnd type="triangle" w="lg" len="lg"/>
            </a:ln>
          </p:spPr>
          <p:txBody>
            <a:bodyPr wrap="none" lIns="90000" tIns="46800" rIns="90000" bIns="46800" anchor="ctr"/>
            <a:lstStyle/>
            <a:p>
              <a:endParaRPr lang="en-US"/>
            </a:p>
          </p:txBody>
        </p:sp>
      </p:grpSp>
      <p:sp>
        <p:nvSpPr>
          <p:cNvPr id="322592" name="Line 96"/>
          <p:cNvSpPr>
            <a:spLocks noChangeShapeType="1"/>
          </p:cNvSpPr>
          <p:nvPr/>
        </p:nvSpPr>
        <p:spPr bwMode="auto">
          <a:xfrm>
            <a:off x="7294563" y="4752975"/>
            <a:ext cx="144462" cy="144463"/>
          </a:xfrm>
          <a:prstGeom prst="line">
            <a:avLst/>
          </a:prstGeom>
          <a:noFill/>
          <a:ln w="25400">
            <a:solidFill>
              <a:srgbClr val="3366FF"/>
            </a:solidFill>
            <a:round/>
            <a:headEnd/>
            <a:tailEnd type="none" w="lg" len="lg"/>
          </a:ln>
        </p:spPr>
        <p:txBody>
          <a:bodyPr wrap="none" lIns="90000" tIns="46800" rIns="90000" bIns="46800" anchor="ctr"/>
          <a:lstStyle/>
          <a:p>
            <a:endParaRPr lang="en-US"/>
          </a:p>
        </p:txBody>
      </p:sp>
      <p:sp>
        <p:nvSpPr>
          <p:cNvPr id="322593" name="Line 97"/>
          <p:cNvSpPr>
            <a:spLocks noChangeShapeType="1"/>
          </p:cNvSpPr>
          <p:nvPr/>
        </p:nvSpPr>
        <p:spPr bwMode="auto">
          <a:xfrm rot="-2700000">
            <a:off x="7373938" y="4743450"/>
            <a:ext cx="1587" cy="179388"/>
          </a:xfrm>
          <a:prstGeom prst="line">
            <a:avLst/>
          </a:prstGeom>
          <a:noFill/>
          <a:ln w="25400">
            <a:solidFill>
              <a:srgbClr val="3366FF"/>
            </a:solidFill>
            <a:round/>
            <a:headEnd/>
            <a:tailEnd type="triangle" w="lg" len="lg"/>
          </a:ln>
        </p:spPr>
        <p:txBody>
          <a:bodyPr wrap="none" lIns="90000" tIns="46800" rIns="90000" bIns="46800"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1138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1389"/>
                                        </p:tgtEl>
                                        <p:attrNameLst>
                                          <p:attrName>style.visibility</p:attrName>
                                        </p:attrNameLst>
                                      </p:cBhvr>
                                      <p:to>
                                        <p:strVal val="visible"/>
                                      </p:to>
                                    </p:set>
                                  </p:childTnLst>
                                </p:cTn>
                              </p:par>
                            </p:childTnLst>
                          </p:cTn>
                        </p:par>
                        <p:par>
                          <p:cTn id="9" fill="hold">
                            <p:stCondLst>
                              <p:cond delay="0"/>
                            </p:stCondLst>
                            <p:childTnLst>
                              <p:par>
                                <p:cTn id="10" presetID="22" presetClass="entr" presetSubtype="1" fill="hold" grpId="0" nodeType="afterEffect">
                                  <p:stCondLst>
                                    <p:cond delay="0"/>
                                  </p:stCondLst>
                                  <p:childTnLst>
                                    <p:set>
                                      <p:cBhvr>
                                        <p:cTn id="11" dur="1" fill="hold">
                                          <p:stCondLst>
                                            <p:cond delay="0"/>
                                          </p:stCondLst>
                                        </p:cTn>
                                        <p:tgtEl>
                                          <p:spTgt spid="311337"/>
                                        </p:tgtEl>
                                        <p:attrNameLst>
                                          <p:attrName>style.visibility</p:attrName>
                                        </p:attrNameLst>
                                      </p:cBhvr>
                                      <p:to>
                                        <p:strVal val="visible"/>
                                      </p:to>
                                    </p:set>
                                    <p:animEffect transition="in" filter="wipe(up)">
                                      <p:cBhvr>
                                        <p:cTn id="12" dur="2000"/>
                                        <p:tgtEl>
                                          <p:spTgt spid="311337"/>
                                        </p:tgtEl>
                                      </p:cBhvr>
                                    </p:animEffect>
                                  </p:childTnLst>
                                </p:cTn>
                              </p:par>
                            </p:childTnLst>
                          </p:cTn>
                        </p:par>
                        <p:par>
                          <p:cTn id="13" fill="hold">
                            <p:stCondLst>
                              <p:cond delay="2000"/>
                            </p:stCondLst>
                            <p:childTnLst>
                              <p:par>
                                <p:cTn id="14" presetID="22" presetClass="entr" presetSubtype="2" fill="hold" grpId="0" nodeType="afterEffect">
                                  <p:stCondLst>
                                    <p:cond delay="0"/>
                                  </p:stCondLst>
                                  <p:childTnLst>
                                    <p:set>
                                      <p:cBhvr>
                                        <p:cTn id="15" dur="1" fill="hold">
                                          <p:stCondLst>
                                            <p:cond delay="0"/>
                                          </p:stCondLst>
                                        </p:cTn>
                                        <p:tgtEl>
                                          <p:spTgt spid="311338"/>
                                        </p:tgtEl>
                                        <p:attrNameLst>
                                          <p:attrName>style.visibility</p:attrName>
                                        </p:attrNameLst>
                                      </p:cBhvr>
                                      <p:to>
                                        <p:strVal val="visible"/>
                                      </p:to>
                                    </p:set>
                                    <p:animEffect transition="in" filter="wipe(right)">
                                      <p:cBhvr>
                                        <p:cTn id="16" dur="2000"/>
                                        <p:tgtEl>
                                          <p:spTgt spid="311338"/>
                                        </p:tgtEl>
                                      </p:cBhvr>
                                    </p:animEffect>
                                  </p:childTnLst>
                                </p:cTn>
                              </p:par>
                            </p:childTnLst>
                          </p:cTn>
                        </p:par>
                        <p:par>
                          <p:cTn id="17" fill="hold">
                            <p:stCondLst>
                              <p:cond delay="4000"/>
                            </p:stCondLst>
                            <p:childTnLst>
                              <p:par>
                                <p:cTn id="18" presetID="22" presetClass="entr" presetSubtype="4" fill="hold" grpId="0" nodeType="afterEffect">
                                  <p:stCondLst>
                                    <p:cond delay="0"/>
                                  </p:stCondLst>
                                  <p:childTnLst>
                                    <p:set>
                                      <p:cBhvr>
                                        <p:cTn id="19" dur="1" fill="hold">
                                          <p:stCondLst>
                                            <p:cond delay="0"/>
                                          </p:stCondLst>
                                        </p:cTn>
                                        <p:tgtEl>
                                          <p:spTgt spid="311363"/>
                                        </p:tgtEl>
                                        <p:attrNameLst>
                                          <p:attrName>style.visibility</p:attrName>
                                        </p:attrNameLst>
                                      </p:cBhvr>
                                      <p:to>
                                        <p:strVal val="visible"/>
                                      </p:to>
                                    </p:set>
                                    <p:animEffect transition="in" filter="wipe(down)">
                                      <p:cBhvr>
                                        <p:cTn id="20" dur="2000"/>
                                        <p:tgtEl>
                                          <p:spTgt spid="311363"/>
                                        </p:tgtEl>
                                      </p:cBhvr>
                                    </p:animEffect>
                                  </p:childTnLst>
                                </p:cTn>
                              </p:par>
                              <p:par>
                                <p:cTn id="21" presetID="1" presetClass="entr" presetSubtype="0" fill="hold" grpId="0" nodeType="withEffect">
                                  <p:stCondLst>
                                    <p:cond delay="0"/>
                                  </p:stCondLst>
                                  <p:childTnLst>
                                    <p:set>
                                      <p:cBhvr>
                                        <p:cTn id="22" dur="1" fill="hold">
                                          <p:stCondLst>
                                            <p:cond delay="0"/>
                                          </p:stCondLst>
                                        </p:cTn>
                                        <p:tgtEl>
                                          <p:spTgt spid="311299">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1139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11391"/>
                                        </p:tgtEl>
                                        <p:attrNameLst>
                                          <p:attrName>style.visibility</p:attrName>
                                        </p:attrNameLst>
                                      </p:cBhvr>
                                      <p:to>
                                        <p:strVal val="visible"/>
                                      </p:to>
                                    </p:set>
                                  </p:childTnLst>
                                </p:cTn>
                              </p:par>
                              <p:par>
                                <p:cTn id="27" presetID="1" presetClass="exit" presetSubtype="0" fill="hold" grpId="1" nodeType="withEffect">
                                  <p:stCondLst>
                                    <p:cond delay="0"/>
                                  </p:stCondLst>
                                  <p:childTnLst>
                                    <p:set>
                                      <p:cBhvr>
                                        <p:cTn id="28" dur="1" fill="hold">
                                          <p:stCondLst>
                                            <p:cond delay="0"/>
                                          </p:stCondLst>
                                        </p:cTn>
                                        <p:tgtEl>
                                          <p:spTgt spid="311388"/>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311389"/>
                                        </p:tgtEl>
                                        <p:attrNameLst>
                                          <p:attrName>style.visibility</p:attrName>
                                        </p:attrNameLst>
                                      </p:cBhvr>
                                      <p:to>
                                        <p:strVal val="hidden"/>
                                      </p:to>
                                    </p:set>
                                  </p:childTnLst>
                                </p:cTn>
                              </p:par>
                            </p:childTnLst>
                          </p:cTn>
                        </p:par>
                        <p:par>
                          <p:cTn id="31" fill="hold">
                            <p:stCondLst>
                              <p:cond delay="6000"/>
                            </p:stCondLst>
                            <p:childTnLst>
                              <p:par>
                                <p:cTn id="32" presetID="22" presetClass="entr" presetSubtype="4" fill="hold" grpId="0" nodeType="afterEffect">
                                  <p:stCondLst>
                                    <p:cond delay="0"/>
                                  </p:stCondLst>
                                  <p:childTnLst>
                                    <p:set>
                                      <p:cBhvr>
                                        <p:cTn id="33" dur="1" fill="hold">
                                          <p:stCondLst>
                                            <p:cond delay="0"/>
                                          </p:stCondLst>
                                        </p:cTn>
                                        <p:tgtEl>
                                          <p:spTgt spid="311361"/>
                                        </p:tgtEl>
                                        <p:attrNameLst>
                                          <p:attrName>style.visibility</p:attrName>
                                        </p:attrNameLst>
                                      </p:cBhvr>
                                      <p:to>
                                        <p:strVal val="visible"/>
                                      </p:to>
                                    </p:set>
                                    <p:animEffect transition="in" filter="wipe(down)">
                                      <p:cBhvr>
                                        <p:cTn id="34" dur="2000"/>
                                        <p:tgtEl>
                                          <p:spTgt spid="311361"/>
                                        </p:tgtEl>
                                      </p:cBhvr>
                                    </p:animEffect>
                                  </p:childTnLst>
                                </p:cTn>
                              </p:par>
                              <p:par>
                                <p:cTn id="35" presetID="1" presetClass="entr" presetSubtype="0" fill="hold" grpId="0" nodeType="withEffect">
                                  <p:stCondLst>
                                    <p:cond delay="0"/>
                                  </p:stCondLst>
                                  <p:childTnLst>
                                    <p:set>
                                      <p:cBhvr>
                                        <p:cTn id="36" dur="1" fill="hold">
                                          <p:stCondLst>
                                            <p:cond delay="0"/>
                                          </p:stCondLst>
                                        </p:cTn>
                                        <p:tgtEl>
                                          <p:spTgt spid="311357"/>
                                        </p:tgtEl>
                                        <p:attrNameLst>
                                          <p:attrName>style.visibility</p:attrName>
                                        </p:attrNameLst>
                                      </p:cBhvr>
                                      <p:to>
                                        <p:strVal val="visible"/>
                                      </p:to>
                                    </p:set>
                                  </p:childTnLst>
                                </p:cTn>
                              </p:par>
                            </p:childTnLst>
                          </p:cTn>
                        </p:par>
                        <p:par>
                          <p:cTn id="37" fill="hold">
                            <p:stCondLst>
                              <p:cond delay="8000"/>
                            </p:stCondLst>
                            <p:childTnLst>
                              <p:par>
                                <p:cTn id="38" presetID="22" presetClass="entr" presetSubtype="8" fill="hold" grpId="0" nodeType="afterEffect">
                                  <p:stCondLst>
                                    <p:cond delay="0"/>
                                  </p:stCondLst>
                                  <p:childTnLst>
                                    <p:set>
                                      <p:cBhvr>
                                        <p:cTn id="39" dur="1" fill="hold">
                                          <p:stCondLst>
                                            <p:cond delay="0"/>
                                          </p:stCondLst>
                                        </p:cTn>
                                        <p:tgtEl>
                                          <p:spTgt spid="311362"/>
                                        </p:tgtEl>
                                        <p:attrNameLst>
                                          <p:attrName>style.visibility</p:attrName>
                                        </p:attrNameLst>
                                      </p:cBhvr>
                                      <p:to>
                                        <p:strVal val="visible"/>
                                      </p:to>
                                    </p:set>
                                    <p:animEffect transition="in" filter="wipe(left)">
                                      <p:cBhvr>
                                        <p:cTn id="40" dur="2000"/>
                                        <p:tgtEl>
                                          <p:spTgt spid="311362"/>
                                        </p:tgtEl>
                                      </p:cBhvr>
                                    </p:animEffect>
                                  </p:childTnLst>
                                </p:cTn>
                              </p:par>
                            </p:childTnLst>
                          </p:cTn>
                        </p:par>
                        <p:par>
                          <p:cTn id="41" fill="hold">
                            <p:stCondLst>
                              <p:cond delay="10000"/>
                            </p:stCondLst>
                            <p:childTnLst>
                              <p:par>
                                <p:cTn id="42" presetID="22" presetClass="entr" presetSubtype="8" fill="hold" grpId="0" nodeType="afterEffect">
                                  <p:stCondLst>
                                    <p:cond delay="0"/>
                                  </p:stCondLst>
                                  <p:childTnLst>
                                    <p:set>
                                      <p:cBhvr>
                                        <p:cTn id="43" dur="1" fill="hold">
                                          <p:stCondLst>
                                            <p:cond delay="0"/>
                                          </p:stCondLst>
                                        </p:cTn>
                                        <p:tgtEl>
                                          <p:spTgt spid="311367"/>
                                        </p:tgtEl>
                                        <p:attrNameLst>
                                          <p:attrName>style.visibility</p:attrName>
                                        </p:attrNameLst>
                                      </p:cBhvr>
                                      <p:to>
                                        <p:strVal val="visible"/>
                                      </p:to>
                                    </p:set>
                                    <p:animEffect transition="in" filter="wipe(left)">
                                      <p:cBhvr>
                                        <p:cTn id="44" dur="1500"/>
                                        <p:tgtEl>
                                          <p:spTgt spid="311367"/>
                                        </p:tgtEl>
                                      </p:cBhvr>
                                    </p:animEffect>
                                  </p:childTnLst>
                                </p:cTn>
                              </p:par>
                              <p:par>
                                <p:cTn id="45" presetID="1" presetClass="entr" presetSubtype="0" fill="hold" grpId="2" nodeType="withEffect">
                                  <p:stCondLst>
                                    <p:cond delay="0"/>
                                  </p:stCondLst>
                                  <p:childTnLst>
                                    <p:set>
                                      <p:cBhvr>
                                        <p:cTn id="46" dur="1" fill="hold">
                                          <p:stCondLst>
                                            <p:cond delay="0"/>
                                          </p:stCondLst>
                                        </p:cTn>
                                        <p:tgtEl>
                                          <p:spTgt spid="311389"/>
                                        </p:tgtEl>
                                        <p:attrNameLst>
                                          <p:attrName>style.visibility</p:attrName>
                                        </p:attrNameLst>
                                      </p:cBhvr>
                                      <p:to>
                                        <p:strVal val="visible"/>
                                      </p:to>
                                    </p:set>
                                  </p:childTnLst>
                                </p:cTn>
                              </p:par>
                              <p:par>
                                <p:cTn id="47" presetID="1" presetClass="entr" presetSubtype="0" fill="hold" grpId="2" nodeType="withEffect">
                                  <p:stCondLst>
                                    <p:cond delay="0"/>
                                  </p:stCondLst>
                                  <p:childTnLst>
                                    <p:set>
                                      <p:cBhvr>
                                        <p:cTn id="48" dur="1" fill="hold">
                                          <p:stCondLst>
                                            <p:cond delay="0"/>
                                          </p:stCondLst>
                                        </p:cTn>
                                        <p:tgtEl>
                                          <p:spTgt spid="311388"/>
                                        </p:tgtEl>
                                        <p:attrNameLst>
                                          <p:attrName>style.visibility</p:attrName>
                                        </p:attrNameLst>
                                      </p:cBhvr>
                                      <p:to>
                                        <p:strVal val="visible"/>
                                      </p:to>
                                    </p:set>
                                  </p:childTnLst>
                                </p:cTn>
                              </p:par>
                              <p:par>
                                <p:cTn id="49" presetID="1" presetClass="exit" presetSubtype="0" fill="hold" grpId="2" nodeType="withEffect">
                                  <p:stCondLst>
                                    <p:cond delay="0"/>
                                  </p:stCondLst>
                                  <p:childTnLst>
                                    <p:set>
                                      <p:cBhvr>
                                        <p:cTn id="50" dur="1" fill="hold">
                                          <p:stCondLst>
                                            <p:cond delay="0"/>
                                          </p:stCondLst>
                                        </p:cTn>
                                        <p:tgtEl>
                                          <p:spTgt spid="311390"/>
                                        </p:tgtEl>
                                        <p:attrNameLst>
                                          <p:attrName>style.visibility</p:attrName>
                                        </p:attrNameLst>
                                      </p:cBhvr>
                                      <p:to>
                                        <p:strVal val="hidden"/>
                                      </p:to>
                                    </p:set>
                                  </p:childTnLst>
                                </p:cTn>
                              </p:par>
                              <p:par>
                                <p:cTn id="51" presetID="1" presetClass="exit" presetSubtype="0" fill="hold" grpId="2" nodeType="withEffect">
                                  <p:stCondLst>
                                    <p:cond delay="0"/>
                                  </p:stCondLst>
                                  <p:childTnLst>
                                    <p:set>
                                      <p:cBhvr>
                                        <p:cTn id="52" dur="1" fill="hold">
                                          <p:stCondLst>
                                            <p:cond delay="0"/>
                                          </p:stCondLst>
                                        </p:cTn>
                                        <p:tgtEl>
                                          <p:spTgt spid="311391"/>
                                        </p:tgtEl>
                                        <p:attrNameLst>
                                          <p:attrName>style.visibility</p:attrName>
                                        </p:attrNameLst>
                                      </p:cBhvr>
                                      <p:to>
                                        <p:strVal val="hidden"/>
                                      </p:to>
                                    </p:set>
                                  </p:childTnLst>
                                </p:cTn>
                              </p:par>
                            </p:childTnLst>
                          </p:cTn>
                        </p:par>
                        <p:par>
                          <p:cTn id="53" fill="hold">
                            <p:stCondLst>
                              <p:cond delay="11500"/>
                            </p:stCondLst>
                            <p:childTnLst>
                              <p:par>
                                <p:cTn id="54" presetID="22" presetClass="entr" presetSubtype="1" fill="hold" nodeType="afterEffect">
                                  <p:stCondLst>
                                    <p:cond delay="0"/>
                                  </p:stCondLst>
                                  <p:childTnLst>
                                    <p:set>
                                      <p:cBhvr>
                                        <p:cTn id="55" dur="1" fill="hold">
                                          <p:stCondLst>
                                            <p:cond delay="0"/>
                                          </p:stCondLst>
                                        </p:cTn>
                                        <p:tgtEl>
                                          <p:spTgt spid="311385"/>
                                        </p:tgtEl>
                                        <p:attrNameLst>
                                          <p:attrName>style.visibility</p:attrName>
                                        </p:attrNameLst>
                                      </p:cBhvr>
                                      <p:to>
                                        <p:strVal val="visible"/>
                                      </p:to>
                                    </p:set>
                                    <p:animEffect transition="in" filter="wipe(up)">
                                      <p:cBhvr>
                                        <p:cTn id="56" dur="2000"/>
                                        <p:tgtEl>
                                          <p:spTgt spid="311385"/>
                                        </p:tgtEl>
                                      </p:cBhvr>
                                    </p:animEffect>
                                  </p:childTnLst>
                                </p:cTn>
                              </p:par>
                            </p:childTnLst>
                          </p:cTn>
                        </p:par>
                        <p:par>
                          <p:cTn id="57" fill="hold">
                            <p:stCondLst>
                              <p:cond delay="13500"/>
                            </p:stCondLst>
                            <p:childTnLst>
                              <p:par>
                                <p:cTn id="58" presetID="22" presetClass="entr" presetSubtype="2" fill="hold" grpId="0" nodeType="afterEffect">
                                  <p:stCondLst>
                                    <p:cond delay="0"/>
                                  </p:stCondLst>
                                  <p:childTnLst>
                                    <p:set>
                                      <p:cBhvr>
                                        <p:cTn id="59" dur="1" fill="hold">
                                          <p:stCondLst>
                                            <p:cond delay="0"/>
                                          </p:stCondLst>
                                        </p:cTn>
                                        <p:tgtEl>
                                          <p:spTgt spid="311366"/>
                                        </p:tgtEl>
                                        <p:attrNameLst>
                                          <p:attrName>style.visibility</p:attrName>
                                        </p:attrNameLst>
                                      </p:cBhvr>
                                      <p:to>
                                        <p:strVal val="visible"/>
                                      </p:to>
                                    </p:set>
                                    <p:animEffect transition="in" filter="wipe(right)">
                                      <p:cBhvr>
                                        <p:cTn id="60" dur="2000"/>
                                        <p:tgtEl>
                                          <p:spTgt spid="311366"/>
                                        </p:tgtEl>
                                      </p:cBhvr>
                                    </p:animEffect>
                                  </p:childTnLst>
                                </p:cTn>
                              </p:par>
                            </p:childTnLst>
                          </p:cTn>
                        </p:par>
                        <p:par>
                          <p:cTn id="61" fill="hold">
                            <p:stCondLst>
                              <p:cond delay="15500"/>
                            </p:stCondLst>
                            <p:childTnLst>
                              <p:par>
                                <p:cTn id="62" presetID="22" presetClass="entr" presetSubtype="2" fill="hold" grpId="0" nodeType="afterEffect">
                                  <p:stCondLst>
                                    <p:cond delay="0"/>
                                  </p:stCondLst>
                                  <p:childTnLst>
                                    <p:set>
                                      <p:cBhvr>
                                        <p:cTn id="63" dur="1" fill="hold">
                                          <p:stCondLst>
                                            <p:cond delay="0"/>
                                          </p:stCondLst>
                                        </p:cTn>
                                        <p:tgtEl>
                                          <p:spTgt spid="311371"/>
                                        </p:tgtEl>
                                        <p:attrNameLst>
                                          <p:attrName>style.visibility</p:attrName>
                                        </p:attrNameLst>
                                      </p:cBhvr>
                                      <p:to>
                                        <p:strVal val="visible"/>
                                      </p:to>
                                    </p:set>
                                    <p:animEffect transition="in" filter="wipe(right)">
                                      <p:cBhvr>
                                        <p:cTn id="64" dur="1500"/>
                                        <p:tgtEl>
                                          <p:spTgt spid="311371"/>
                                        </p:tgtEl>
                                      </p:cBhvr>
                                    </p:animEffect>
                                  </p:childTnLst>
                                </p:cTn>
                              </p:par>
                              <p:par>
                                <p:cTn id="65" presetID="1" presetClass="entr" presetSubtype="0" fill="hold" grpId="3" nodeType="withEffect">
                                  <p:stCondLst>
                                    <p:cond delay="0"/>
                                  </p:stCondLst>
                                  <p:childTnLst>
                                    <p:set>
                                      <p:cBhvr>
                                        <p:cTn id="66" dur="1" fill="hold">
                                          <p:stCondLst>
                                            <p:cond delay="0"/>
                                          </p:stCondLst>
                                        </p:cTn>
                                        <p:tgtEl>
                                          <p:spTgt spid="311390"/>
                                        </p:tgtEl>
                                        <p:attrNameLst>
                                          <p:attrName>style.visibility</p:attrName>
                                        </p:attrNameLst>
                                      </p:cBhvr>
                                      <p:to>
                                        <p:strVal val="visible"/>
                                      </p:to>
                                    </p:set>
                                  </p:childTnLst>
                                </p:cTn>
                              </p:par>
                              <p:par>
                                <p:cTn id="67" presetID="1" presetClass="entr" presetSubtype="0" fill="hold" grpId="3" nodeType="withEffect">
                                  <p:stCondLst>
                                    <p:cond delay="0"/>
                                  </p:stCondLst>
                                  <p:childTnLst>
                                    <p:set>
                                      <p:cBhvr>
                                        <p:cTn id="68" dur="1" fill="hold">
                                          <p:stCondLst>
                                            <p:cond delay="0"/>
                                          </p:stCondLst>
                                        </p:cTn>
                                        <p:tgtEl>
                                          <p:spTgt spid="311391"/>
                                        </p:tgtEl>
                                        <p:attrNameLst>
                                          <p:attrName>style.visibility</p:attrName>
                                        </p:attrNameLst>
                                      </p:cBhvr>
                                      <p:to>
                                        <p:strVal val="visible"/>
                                      </p:to>
                                    </p:set>
                                  </p:childTnLst>
                                </p:cTn>
                              </p:par>
                              <p:par>
                                <p:cTn id="69" presetID="1" presetClass="exit" presetSubtype="0" fill="hold" grpId="3" nodeType="withEffect">
                                  <p:stCondLst>
                                    <p:cond delay="0"/>
                                  </p:stCondLst>
                                  <p:childTnLst>
                                    <p:set>
                                      <p:cBhvr>
                                        <p:cTn id="70" dur="1" fill="hold">
                                          <p:stCondLst>
                                            <p:cond delay="0"/>
                                          </p:stCondLst>
                                        </p:cTn>
                                        <p:tgtEl>
                                          <p:spTgt spid="311388"/>
                                        </p:tgtEl>
                                        <p:attrNameLst>
                                          <p:attrName>style.visibility</p:attrName>
                                        </p:attrNameLst>
                                      </p:cBhvr>
                                      <p:to>
                                        <p:strVal val="hidden"/>
                                      </p:to>
                                    </p:set>
                                  </p:childTnLst>
                                </p:cTn>
                              </p:par>
                              <p:par>
                                <p:cTn id="71" presetID="1" presetClass="exit" presetSubtype="0" fill="hold" grpId="3" nodeType="withEffect">
                                  <p:stCondLst>
                                    <p:cond delay="0"/>
                                  </p:stCondLst>
                                  <p:childTnLst>
                                    <p:set>
                                      <p:cBhvr>
                                        <p:cTn id="72" dur="1" fill="hold">
                                          <p:stCondLst>
                                            <p:cond delay="0"/>
                                          </p:stCondLst>
                                        </p:cTn>
                                        <p:tgtEl>
                                          <p:spTgt spid="311389"/>
                                        </p:tgtEl>
                                        <p:attrNameLst>
                                          <p:attrName>style.visibility</p:attrName>
                                        </p:attrNameLst>
                                      </p:cBhvr>
                                      <p:to>
                                        <p:strVal val="hidden"/>
                                      </p:to>
                                    </p:set>
                                  </p:childTnLst>
                                </p:cTn>
                              </p:par>
                            </p:childTnLst>
                          </p:cTn>
                        </p:par>
                        <p:par>
                          <p:cTn id="73" fill="hold">
                            <p:stCondLst>
                              <p:cond delay="17000"/>
                            </p:stCondLst>
                            <p:childTnLst>
                              <p:par>
                                <p:cTn id="74" presetID="22" presetClass="entr" presetSubtype="4" fill="hold" grpId="0" nodeType="afterEffect">
                                  <p:stCondLst>
                                    <p:cond delay="0"/>
                                  </p:stCondLst>
                                  <p:childTnLst>
                                    <p:set>
                                      <p:cBhvr>
                                        <p:cTn id="75" dur="1" fill="hold">
                                          <p:stCondLst>
                                            <p:cond delay="0"/>
                                          </p:stCondLst>
                                        </p:cTn>
                                        <p:tgtEl>
                                          <p:spTgt spid="311369"/>
                                        </p:tgtEl>
                                        <p:attrNameLst>
                                          <p:attrName>style.visibility</p:attrName>
                                        </p:attrNameLst>
                                      </p:cBhvr>
                                      <p:to>
                                        <p:strVal val="visible"/>
                                      </p:to>
                                    </p:set>
                                    <p:animEffect transition="in" filter="wipe(down)">
                                      <p:cBhvr>
                                        <p:cTn id="76" dur="2000"/>
                                        <p:tgtEl>
                                          <p:spTgt spid="311369"/>
                                        </p:tgtEl>
                                      </p:cBhvr>
                                    </p:animEffect>
                                  </p:childTnLst>
                                </p:cTn>
                              </p:par>
                            </p:childTnLst>
                          </p:cTn>
                        </p:par>
                        <p:par>
                          <p:cTn id="77" fill="hold">
                            <p:stCondLst>
                              <p:cond delay="19000"/>
                            </p:stCondLst>
                            <p:childTnLst>
                              <p:par>
                                <p:cTn id="78" presetID="22" presetClass="entr" presetSubtype="8" fill="hold" grpId="0" nodeType="afterEffect">
                                  <p:stCondLst>
                                    <p:cond delay="0"/>
                                  </p:stCondLst>
                                  <p:childTnLst>
                                    <p:set>
                                      <p:cBhvr>
                                        <p:cTn id="79" dur="1" fill="hold">
                                          <p:stCondLst>
                                            <p:cond delay="0"/>
                                          </p:stCondLst>
                                        </p:cTn>
                                        <p:tgtEl>
                                          <p:spTgt spid="311370"/>
                                        </p:tgtEl>
                                        <p:attrNameLst>
                                          <p:attrName>style.visibility</p:attrName>
                                        </p:attrNameLst>
                                      </p:cBhvr>
                                      <p:to>
                                        <p:strVal val="visible"/>
                                      </p:to>
                                    </p:set>
                                    <p:animEffect transition="in" filter="wipe(left)">
                                      <p:cBhvr>
                                        <p:cTn id="80" dur="2000"/>
                                        <p:tgtEl>
                                          <p:spTgt spid="311370"/>
                                        </p:tgtEl>
                                      </p:cBhvr>
                                    </p:animEffect>
                                  </p:childTnLst>
                                </p:cTn>
                              </p:par>
                            </p:childTnLst>
                          </p:cTn>
                        </p:par>
                        <p:par>
                          <p:cTn id="81" fill="hold">
                            <p:stCondLst>
                              <p:cond delay="21000"/>
                            </p:stCondLst>
                            <p:childTnLst>
                              <p:par>
                                <p:cTn id="82" presetID="22" presetClass="entr" presetSubtype="8" fill="hold" grpId="0" nodeType="afterEffect">
                                  <p:stCondLst>
                                    <p:cond delay="0"/>
                                  </p:stCondLst>
                                  <p:childTnLst>
                                    <p:set>
                                      <p:cBhvr>
                                        <p:cTn id="83" dur="1" fill="hold">
                                          <p:stCondLst>
                                            <p:cond delay="0"/>
                                          </p:stCondLst>
                                        </p:cTn>
                                        <p:tgtEl>
                                          <p:spTgt spid="311375"/>
                                        </p:tgtEl>
                                        <p:attrNameLst>
                                          <p:attrName>style.visibility</p:attrName>
                                        </p:attrNameLst>
                                      </p:cBhvr>
                                      <p:to>
                                        <p:strVal val="visible"/>
                                      </p:to>
                                    </p:set>
                                    <p:animEffect transition="in" filter="wipe(left)">
                                      <p:cBhvr>
                                        <p:cTn id="84" dur="1000"/>
                                        <p:tgtEl>
                                          <p:spTgt spid="311375"/>
                                        </p:tgtEl>
                                      </p:cBhvr>
                                    </p:animEffect>
                                  </p:childTnLst>
                                </p:cTn>
                              </p:par>
                              <p:par>
                                <p:cTn id="85" presetID="1" presetClass="entr" presetSubtype="0" fill="hold" grpId="4" nodeType="withEffect">
                                  <p:stCondLst>
                                    <p:cond delay="0"/>
                                  </p:stCondLst>
                                  <p:childTnLst>
                                    <p:set>
                                      <p:cBhvr>
                                        <p:cTn id="86" dur="1" fill="hold">
                                          <p:stCondLst>
                                            <p:cond delay="0"/>
                                          </p:stCondLst>
                                        </p:cTn>
                                        <p:tgtEl>
                                          <p:spTgt spid="311388"/>
                                        </p:tgtEl>
                                        <p:attrNameLst>
                                          <p:attrName>style.visibility</p:attrName>
                                        </p:attrNameLst>
                                      </p:cBhvr>
                                      <p:to>
                                        <p:strVal val="visible"/>
                                      </p:to>
                                    </p:set>
                                  </p:childTnLst>
                                </p:cTn>
                              </p:par>
                              <p:par>
                                <p:cTn id="87" presetID="1" presetClass="entr" presetSubtype="0" fill="hold" grpId="4" nodeType="withEffect">
                                  <p:stCondLst>
                                    <p:cond delay="0"/>
                                  </p:stCondLst>
                                  <p:childTnLst>
                                    <p:set>
                                      <p:cBhvr>
                                        <p:cTn id="88" dur="1" fill="hold">
                                          <p:stCondLst>
                                            <p:cond delay="0"/>
                                          </p:stCondLst>
                                        </p:cTn>
                                        <p:tgtEl>
                                          <p:spTgt spid="311389"/>
                                        </p:tgtEl>
                                        <p:attrNameLst>
                                          <p:attrName>style.visibility</p:attrName>
                                        </p:attrNameLst>
                                      </p:cBhvr>
                                      <p:to>
                                        <p:strVal val="visible"/>
                                      </p:to>
                                    </p:set>
                                  </p:childTnLst>
                                </p:cTn>
                              </p:par>
                              <p:par>
                                <p:cTn id="89" presetID="1" presetClass="exit" presetSubtype="0" fill="hold" grpId="4" nodeType="withEffect">
                                  <p:stCondLst>
                                    <p:cond delay="0"/>
                                  </p:stCondLst>
                                  <p:childTnLst>
                                    <p:set>
                                      <p:cBhvr>
                                        <p:cTn id="90" dur="1" fill="hold">
                                          <p:stCondLst>
                                            <p:cond delay="0"/>
                                          </p:stCondLst>
                                        </p:cTn>
                                        <p:tgtEl>
                                          <p:spTgt spid="311390"/>
                                        </p:tgtEl>
                                        <p:attrNameLst>
                                          <p:attrName>style.visibility</p:attrName>
                                        </p:attrNameLst>
                                      </p:cBhvr>
                                      <p:to>
                                        <p:strVal val="hidden"/>
                                      </p:to>
                                    </p:set>
                                  </p:childTnLst>
                                </p:cTn>
                              </p:par>
                              <p:par>
                                <p:cTn id="91" presetID="1" presetClass="exit" presetSubtype="0" fill="hold" grpId="4" nodeType="withEffect">
                                  <p:stCondLst>
                                    <p:cond delay="0"/>
                                  </p:stCondLst>
                                  <p:childTnLst>
                                    <p:set>
                                      <p:cBhvr>
                                        <p:cTn id="92" dur="1" fill="hold">
                                          <p:stCondLst>
                                            <p:cond delay="0"/>
                                          </p:stCondLst>
                                        </p:cTn>
                                        <p:tgtEl>
                                          <p:spTgt spid="311391"/>
                                        </p:tgtEl>
                                        <p:attrNameLst>
                                          <p:attrName>style.visibility</p:attrName>
                                        </p:attrNameLst>
                                      </p:cBhvr>
                                      <p:to>
                                        <p:strVal val="hidden"/>
                                      </p:to>
                                    </p:set>
                                  </p:childTnLst>
                                </p:cTn>
                              </p:par>
                            </p:childTnLst>
                          </p:cTn>
                        </p:par>
                        <p:par>
                          <p:cTn id="93" fill="hold">
                            <p:stCondLst>
                              <p:cond delay="22000"/>
                            </p:stCondLst>
                            <p:childTnLst>
                              <p:par>
                                <p:cTn id="94" presetID="22" presetClass="entr" presetSubtype="1" fill="hold" grpId="0" nodeType="afterEffect">
                                  <p:stCondLst>
                                    <p:cond delay="0"/>
                                  </p:stCondLst>
                                  <p:childTnLst>
                                    <p:set>
                                      <p:cBhvr>
                                        <p:cTn id="95" dur="1" fill="hold">
                                          <p:stCondLst>
                                            <p:cond delay="0"/>
                                          </p:stCondLst>
                                        </p:cTn>
                                        <p:tgtEl>
                                          <p:spTgt spid="311373"/>
                                        </p:tgtEl>
                                        <p:attrNameLst>
                                          <p:attrName>style.visibility</p:attrName>
                                        </p:attrNameLst>
                                      </p:cBhvr>
                                      <p:to>
                                        <p:strVal val="visible"/>
                                      </p:to>
                                    </p:set>
                                    <p:animEffect transition="in" filter="wipe(up)">
                                      <p:cBhvr>
                                        <p:cTn id="96" dur="2000"/>
                                        <p:tgtEl>
                                          <p:spTgt spid="311373"/>
                                        </p:tgtEl>
                                      </p:cBhvr>
                                    </p:animEffect>
                                  </p:childTnLst>
                                </p:cTn>
                              </p:par>
                            </p:childTnLst>
                          </p:cTn>
                        </p:par>
                        <p:par>
                          <p:cTn id="97" fill="hold">
                            <p:stCondLst>
                              <p:cond delay="24000"/>
                            </p:stCondLst>
                            <p:childTnLst>
                              <p:par>
                                <p:cTn id="98" presetID="22" presetClass="entr" presetSubtype="2" fill="hold" grpId="0" nodeType="afterEffect">
                                  <p:stCondLst>
                                    <p:cond delay="0"/>
                                  </p:stCondLst>
                                  <p:childTnLst>
                                    <p:set>
                                      <p:cBhvr>
                                        <p:cTn id="99" dur="1" fill="hold">
                                          <p:stCondLst>
                                            <p:cond delay="0"/>
                                          </p:stCondLst>
                                        </p:cTn>
                                        <p:tgtEl>
                                          <p:spTgt spid="311374"/>
                                        </p:tgtEl>
                                        <p:attrNameLst>
                                          <p:attrName>style.visibility</p:attrName>
                                        </p:attrNameLst>
                                      </p:cBhvr>
                                      <p:to>
                                        <p:strVal val="visible"/>
                                      </p:to>
                                    </p:set>
                                    <p:animEffect transition="in" filter="wipe(right)">
                                      <p:cBhvr>
                                        <p:cTn id="100" dur="2000"/>
                                        <p:tgtEl>
                                          <p:spTgt spid="311374"/>
                                        </p:tgtEl>
                                      </p:cBhvr>
                                    </p:animEffect>
                                  </p:childTnLst>
                                </p:cTn>
                              </p:par>
                            </p:childTnLst>
                          </p:cTn>
                        </p:par>
                        <p:par>
                          <p:cTn id="101" fill="hold">
                            <p:stCondLst>
                              <p:cond delay="26000"/>
                            </p:stCondLst>
                            <p:childTnLst>
                              <p:par>
                                <p:cTn id="102" presetID="22" presetClass="entr" presetSubtype="4" fill="hold" grpId="0" nodeType="afterEffect">
                                  <p:stCondLst>
                                    <p:cond delay="0"/>
                                  </p:stCondLst>
                                  <p:childTnLst>
                                    <p:set>
                                      <p:cBhvr>
                                        <p:cTn id="103" dur="1" fill="hold">
                                          <p:stCondLst>
                                            <p:cond delay="0"/>
                                          </p:stCondLst>
                                        </p:cTn>
                                        <p:tgtEl>
                                          <p:spTgt spid="311379"/>
                                        </p:tgtEl>
                                        <p:attrNameLst>
                                          <p:attrName>style.visibility</p:attrName>
                                        </p:attrNameLst>
                                      </p:cBhvr>
                                      <p:to>
                                        <p:strVal val="visible"/>
                                      </p:to>
                                    </p:set>
                                    <p:animEffect transition="in" filter="wipe(down)">
                                      <p:cBhvr>
                                        <p:cTn id="104" dur="500"/>
                                        <p:tgtEl>
                                          <p:spTgt spid="311379"/>
                                        </p:tgtEl>
                                      </p:cBhvr>
                                    </p:animEffect>
                                  </p:childTnLst>
                                </p:cTn>
                              </p:par>
                              <p:par>
                                <p:cTn id="105" presetID="1" presetClass="entr" presetSubtype="0" fill="hold" grpId="1" nodeType="withEffect">
                                  <p:stCondLst>
                                    <p:cond delay="0"/>
                                  </p:stCondLst>
                                  <p:childTnLst>
                                    <p:set>
                                      <p:cBhvr>
                                        <p:cTn id="106" dur="1" fill="hold">
                                          <p:stCondLst>
                                            <p:cond delay="0"/>
                                          </p:stCondLst>
                                        </p:cTn>
                                        <p:tgtEl>
                                          <p:spTgt spid="311390"/>
                                        </p:tgtEl>
                                        <p:attrNameLst>
                                          <p:attrName>style.visibility</p:attrName>
                                        </p:attrNameLst>
                                      </p:cBhvr>
                                      <p:to>
                                        <p:strVal val="visible"/>
                                      </p:to>
                                    </p:set>
                                  </p:childTnLst>
                                </p:cTn>
                              </p:par>
                              <p:par>
                                <p:cTn id="107" presetID="1" presetClass="entr" presetSubtype="0" fill="hold" grpId="1" nodeType="withEffect">
                                  <p:stCondLst>
                                    <p:cond delay="0"/>
                                  </p:stCondLst>
                                  <p:childTnLst>
                                    <p:set>
                                      <p:cBhvr>
                                        <p:cTn id="108" dur="1" fill="hold">
                                          <p:stCondLst>
                                            <p:cond delay="0"/>
                                          </p:stCondLst>
                                        </p:cTn>
                                        <p:tgtEl>
                                          <p:spTgt spid="311391"/>
                                        </p:tgtEl>
                                        <p:attrNameLst>
                                          <p:attrName>style.visibility</p:attrName>
                                        </p:attrNameLst>
                                      </p:cBhvr>
                                      <p:to>
                                        <p:strVal val="visible"/>
                                      </p:to>
                                    </p:set>
                                  </p:childTnLst>
                                </p:cTn>
                              </p:par>
                              <p:par>
                                <p:cTn id="109" presetID="1" presetClass="exit" presetSubtype="0" fill="hold" grpId="5" nodeType="withEffect">
                                  <p:stCondLst>
                                    <p:cond delay="0"/>
                                  </p:stCondLst>
                                  <p:childTnLst>
                                    <p:set>
                                      <p:cBhvr>
                                        <p:cTn id="110" dur="1" fill="hold">
                                          <p:stCondLst>
                                            <p:cond delay="0"/>
                                          </p:stCondLst>
                                        </p:cTn>
                                        <p:tgtEl>
                                          <p:spTgt spid="311388"/>
                                        </p:tgtEl>
                                        <p:attrNameLst>
                                          <p:attrName>style.visibility</p:attrName>
                                        </p:attrNameLst>
                                      </p:cBhvr>
                                      <p:to>
                                        <p:strVal val="hidden"/>
                                      </p:to>
                                    </p:set>
                                  </p:childTnLst>
                                </p:cTn>
                              </p:par>
                              <p:par>
                                <p:cTn id="111" presetID="1" presetClass="exit" presetSubtype="0" fill="hold" grpId="5" nodeType="withEffect">
                                  <p:stCondLst>
                                    <p:cond delay="0"/>
                                  </p:stCondLst>
                                  <p:childTnLst>
                                    <p:set>
                                      <p:cBhvr>
                                        <p:cTn id="112" dur="1" fill="hold">
                                          <p:stCondLst>
                                            <p:cond delay="0"/>
                                          </p:stCondLst>
                                        </p:cTn>
                                        <p:tgtEl>
                                          <p:spTgt spid="311389"/>
                                        </p:tgtEl>
                                        <p:attrNameLst>
                                          <p:attrName>style.visibility</p:attrName>
                                        </p:attrNameLst>
                                      </p:cBhvr>
                                      <p:to>
                                        <p:strVal val="hidden"/>
                                      </p:to>
                                    </p:set>
                                  </p:childTnLst>
                                </p:cTn>
                              </p:par>
                            </p:childTnLst>
                          </p:cTn>
                        </p:par>
                        <p:par>
                          <p:cTn id="113" fill="hold">
                            <p:stCondLst>
                              <p:cond delay="26500"/>
                            </p:stCondLst>
                            <p:childTnLst>
                              <p:par>
                                <p:cTn id="114" presetID="22" presetClass="entr" presetSubtype="4" fill="hold" nodeType="afterEffect">
                                  <p:stCondLst>
                                    <p:cond delay="0"/>
                                  </p:stCondLst>
                                  <p:childTnLst>
                                    <p:set>
                                      <p:cBhvr>
                                        <p:cTn id="115" dur="1" fill="hold">
                                          <p:stCondLst>
                                            <p:cond delay="0"/>
                                          </p:stCondLst>
                                        </p:cTn>
                                        <p:tgtEl>
                                          <p:spTgt spid="311386"/>
                                        </p:tgtEl>
                                        <p:attrNameLst>
                                          <p:attrName>style.visibility</p:attrName>
                                        </p:attrNameLst>
                                      </p:cBhvr>
                                      <p:to>
                                        <p:strVal val="visible"/>
                                      </p:to>
                                    </p:set>
                                    <p:animEffect transition="in" filter="wipe(down)">
                                      <p:cBhvr>
                                        <p:cTn id="116" dur="2000"/>
                                        <p:tgtEl>
                                          <p:spTgt spid="311386"/>
                                        </p:tgtEl>
                                      </p:cBhvr>
                                    </p:animEffect>
                                  </p:childTnLst>
                                </p:cTn>
                              </p:par>
                            </p:childTnLst>
                          </p:cTn>
                        </p:par>
                        <p:par>
                          <p:cTn id="117" fill="hold">
                            <p:stCondLst>
                              <p:cond delay="28500"/>
                            </p:stCondLst>
                            <p:childTnLst>
                              <p:par>
                                <p:cTn id="118" presetID="22" presetClass="entr" presetSubtype="8" fill="hold" nodeType="afterEffect">
                                  <p:stCondLst>
                                    <p:cond delay="0"/>
                                  </p:stCondLst>
                                  <p:childTnLst>
                                    <p:set>
                                      <p:cBhvr>
                                        <p:cTn id="119" dur="1" fill="hold">
                                          <p:stCondLst>
                                            <p:cond delay="0"/>
                                          </p:stCondLst>
                                        </p:cTn>
                                        <p:tgtEl>
                                          <p:spTgt spid="311387"/>
                                        </p:tgtEl>
                                        <p:attrNameLst>
                                          <p:attrName>style.visibility</p:attrName>
                                        </p:attrNameLst>
                                      </p:cBhvr>
                                      <p:to>
                                        <p:strVal val="visible"/>
                                      </p:to>
                                    </p:set>
                                    <p:animEffect transition="in" filter="wipe(left)">
                                      <p:cBhvr>
                                        <p:cTn id="120" dur="2000"/>
                                        <p:tgtEl>
                                          <p:spTgt spid="311387"/>
                                        </p:tgtEl>
                                      </p:cBhvr>
                                    </p:animEffect>
                                  </p:childTnLst>
                                </p:cTn>
                              </p:par>
                              <p:par>
                                <p:cTn id="121" presetID="10" presetClass="exit" presetSubtype="0" fill="hold" grpId="5" nodeType="withEffect">
                                  <p:stCondLst>
                                    <p:cond delay="1500"/>
                                  </p:stCondLst>
                                  <p:childTnLst>
                                    <p:animEffect transition="out" filter="fade">
                                      <p:cBhvr>
                                        <p:cTn id="122" dur="500"/>
                                        <p:tgtEl>
                                          <p:spTgt spid="311391"/>
                                        </p:tgtEl>
                                      </p:cBhvr>
                                    </p:animEffect>
                                    <p:set>
                                      <p:cBhvr>
                                        <p:cTn id="123" dur="1" fill="hold">
                                          <p:stCondLst>
                                            <p:cond delay="499"/>
                                          </p:stCondLst>
                                        </p:cTn>
                                        <p:tgtEl>
                                          <p:spTgt spid="311391"/>
                                        </p:tgtEl>
                                        <p:attrNameLst>
                                          <p:attrName>style.visibility</p:attrName>
                                        </p:attrNameLst>
                                      </p:cBhvr>
                                      <p:to>
                                        <p:strVal val="hidden"/>
                                      </p:to>
                                    </p:set>
                                  </p:childTnLst>
                                </p:cTn>
                              </p:par>
                              <p:par>
                                <p:cTn id="124" presetID="10" presetClass="exit" presetSubtype="0" fill="hold" grpId="5" nodeType="withEffect">
                                  <p:stCondLst>
                                    <p:cond delay="1500"/>
                                  </p:stCondLst>
                                  <p:childTnLst>
                                    <p:animEffect transition="out" filter="fade">
                                      <p:cBhvr>
                                        <p:cTn id="125" dur="500"/>
                                        <p:tgtEl>
                                          <p:spTgt spid="311390"/>
                                        </p:tgtEl>
                                      </p:cBhvr>
                                    </p:animEffect>
                                    <p:set>
                                      <p:cBhvr>
                                        <p:cTn id="126" dur="1" fill="hold">
                                          <p:stCondLst>
                                            <p:cond delay="499"/>
                                          </p:stCondLst>
                                        </p:cTn>
                                        <p:tgtEl>
                                          <p:spTgt spid="31139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99" grpId="0" build="p"/>
      <p:bldP spid="311388" grpId="0"/>
      <p:bldP spid="311388" grpId="1"/>
      <p:bldP spid="311388" grpId="2"/>
      <p:bldP spid="311388" grpId="3"/>
      <p:bldP spid="311388" grpId="4"/>
      <p:bldP spid="311388" grpId="5"/>
      <p:bldP spid="311389" grpId="0"/>
      <p:bldP spid="311389" grpId="1"/>
      <p:bldP spid="311389" grpId="2"/>
      <p:bldP spid="311389" grpId="3"/>
      <p:bldP spid="311389" grpId="4"/>
      <p:bldP spid="311389" grpId="5"/>
      <p:bldP spid="311390" grpId="0"/>
      <p:bldP spid="311390" grpId="1"/>
      <p:bldP spid="311390" grpId="2"/>
      <p:bldP spid="311390" grpId="3"/>
      <p:bldP spid="311390" grpId="4"/>
      <p:bldP spid="311390" grpId="5"/>
      <p:bldP spid="311391" grpId="0"/>
      <p:bldP spid="311391" grpId="1"/>
      <p:bldP spid="311391" grpId="2"/>
      <p:bldP spid="311391" grpId="3"/>
      <p:bldP spid="311391" grpId="4"/>
      <p:bldP spid="311391" grpId="5"/>
      <p:bldP spid="311337" grpId="0" animBg="1"/>
      <p:bldP spid="311338" grpId="0" animBg="1"/>
      <p:bldP spid="311357" grpId="0"/>
      <p:bldP spid="311361" grpId="0" animBg="1"/>
      <p:bldP spid="311362" grpId="0" animBg="1"/>
      <p:bldP spid="311363" grpId="0" animBg="1"/>
      <p:bldP spid="311366" grpId="0" animBg="1"/>
      <p:bldP spid="311367" grpId="0" animBg="1"/>
      <p:bldP spid="311369" grpId="0" animBg="1"/>
      <p:bldP spid="311370" grpId="0" animBg="1"/>
      <p:bldP spid="311371" grpId="0" animBg="1"/>
      <p:bldP spid="311373" grpId="0" animBg="1"/>
      <p:bldP spid="311374" grpId="0" animBg="1"/>
      <p:bldP spid="311375" grpId="0" animBg="1"/>
      <p:bldP spid="311379" grpId="0" animBg="1"/>
    </p:bldLst>
  </p:timing>
</p:sld>
</file>

<file path=ppt/theme/theme1.xml><?xml version="1.0" encoding="utf-8"?>
<a:theme xmlns:a="http://schemas.openxmlformats.org/drawingml/2006/main" name="PHY1010W">
  <a:themeElements>
    <a:clrScheme name="PHY1010W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HY1010W">
      <a:majorFont>
        <a:latin typeface="Arial Rounded MT Bold"/>
        <a:ea typeface=""/>
        <a:cs typeface=""/>
      </a:majorFont>
      <a:minorFont>
        <a:latin typeface="Arial Rounded MT Bol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lg" len="lg"/>
        </a:ln>
        <a:effec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10000"/>
          </a:lnSpc>
          <a:spcBef>
            <a:spcPct val="0"/>
          </a:spcBef>
          <a:spcAft>
            <a:spcPct val="0"/>
          </a:spcAft>
          <a:buClrTx/>
          <a:buSzTx/>
          <a:buFontTx/>
          <a:buNone/>
          <a:tabLst/>
          <a:defRPr kumimoji="0" lang="en-ZA" sz="2400" b="0" i="0" u="none" strike="noStrike" cap="none" normalizeH="0" baseline="0" smtClean="0">
            <a:ln>
              <a:noFill/>
            </a:ln>
            <a:solidFill>
              <a:schemeClr val="tx1"/>
            </a:solidFill>
            <a:effectLst/>
            <a:latin typeface="Arial Rounded MT Bold" pitchFamily="34"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lg" len="lg"/>
        </a:ln>
        <a:effec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10000"/>
          </a:lnSpc>
          <a:spcBef>
            <a:spcPct val="0"/>
          </a:spcBef>
          <a:spcAft>
            <a:spcPct val="0"/>
          </a:spcAft>
          <a:buClrTx/>
          <a:buSzTx/>
          <a:buFontTx/>
          <a:buNone/>
          <a:tabLst/>
          <a:defRPr kumimoji="0" lang="en-ZA" sz="2400" b="0" i="0" u="none" strike="noStrike" cap="none" normalizeH="0" baseline="0" smtClean="0">
            <a:ln>
              <a:noFill/>
            </a:ln>
            <a:solidFill>
              <a:schemeClr val="tx1"/>
            </a:solidFill>
            <a:effectLst/>
            <a:latin typeface="Arial Rounded MT Bold" pitchFamily="34" charset="0"/>
          </a:defRPr>
        </a:defPPr>
      </a:lstStyle>
    </a:lnDef>
  </a:objectDefaults>
  <a:extraClrSchemeLst>
    <a:extraClrScheme>
      <a:clrScheme name="PHY1010W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HY1010W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HY1010W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HY1010W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HY1010W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HY1010W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HY1010W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HY1010W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HY1010W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HY1010W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HY1010W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HY1010W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PHY1010W</Template>
  <TotalTime>9230</TotalTime>
  <Words>1673</Words>
  <Application>Microsoft Office PowerPoint</Application>
  <PresentationFormat>On-screen Show (4:3)</PresentationFormat>
  <Paragraphs>416</Paragraphs>
  <Slides>29</Slides>
  <Notes>29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PHY1010W</vt:lpstr>
      <vt:lpstr>Equation</vt:lpstr>
      <vt:lpstr>PHY1013S MAGNETIC FORCE  </vt:lpstr>
      <vt:lpstr>MAGNETIC FORCES</vt:lpstr>
      <vt:lpstr>MAGNETIC FORCES ON MOVING CHARGES</vt:lpstr>
      <vt:lpstr>MAGNETIC FORCES ON MOVING CHARGES</vt:lpstr>
      <vt:lpstr>MOTION OF CHARGED PARTICLES IN MAGNETIC FIELDS</vt:lpstr>
      <vt:lpstr>MOTION OF CHARGED PARTICLES IN MAGNETIC FIELDS</vt:lpstr>
      <vt:lpstr>THE BUBBLE CHAMBER</vt:lpstr>
      <vt:lpstr>THE CYCLOTRON</vt:lpstr>
      <vt:lpstr>THE CYCLOTRON</vt:lpstr>
      <vt:lpstr>MOTION OF CHARGED PARTICLES IN MAGNETIC FIELDS</vt:lpstr>
      <vt:lpstr>THE VAN ALLEN BELTS</vt:lpstr>
      <vt:lpstr>CROSSED FIELDS:  Discovery of the electron</vt:lpstr>
      <vt:lpstr>CROSSED FIELDS:  The mass spectrometer</vt:lpstr>
      <vt:lpstr>CROSSED FIELDS:  The Hall effect</vt:lpstr>
      <vt:lpstr>CROSSED FIELDS:  The Hall effect  (a)</vt:lpstr>
      <vt:lpstr>CROSSED FIELDS:  The Hall effect  (a)</vt:lpstr>
      <vt:lpstr>CROSSED FIELDS:  The Hall effect  (b)</vt:lpstr>
      <vt:lpstr>CROSSED FIELDS:  The Hall effect  (c)</vt:lpstr>
      <vt:lpstr>MAGNETIC FORCES ON  CURRENT-CARRYING WIRES</vt:lpstr>
      <vt:lpstr>MAGNETIC FORCES ON  CURRENT-CARRYING WIRES</vt:lpstr>
      <vt:lpstr>FORCE BETWEEN TWO PARALLEL CONDUCTORS</vt:lpstr>
      <vt:lpstr>FORCE BETWEEN TWO PARALLEL CONDUCTORS</vt:lpstr>
      <vt:lpstr>TORQUE ON A CURRENT LOOP </vt:lpstr>
      <vt:lpstr>TORQUE ON A CURRENT LOOP </vt:lpstr>
      <vt:lpstr>POTENTIAL ENERGY OF DIPOLES IN FIELDS </vt:lpstr>
      <vt:lpstr>DC MOTOR</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MAGNETIC FORCES</dc:title>
  <dc:creator>Gregor Leigh</dc:creator>
  <cp:lastModifiedBy>Angus James Morrison</cp:lastModifiedBy>
  <cp:revision>341</cp:revision>
  <dcterms:created xsi:type="dcterms:W3CDTF">2006-09-28T13:18:35Z</dcterms:created>
  <dcterms:modified xsi:type="dcterms:W3CDTF">2014-05-19T16:23:44Z</dcterms:modified>
</cp:coreProperties>
</file>