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5"/>
  </p:notesMasterIdLst>
  <p:handoutMasterIdLst>
    <p:handoutMasterId r:id="rId46"/>
  </p:handoutMasterIdLst>
  <p:sldIdLst>
    <p:sldId id="436" r:id="rId2"/>
    <p:sldId id="435" r:id="rId3"/>
    <p:sldId id="432" r:id="rId4"/>
    <p:sldId id="351" r:id="rId5"/>
    <p:sldId id="434" r:id="rId6"/>
    <p:sldId id="350" r:id="rId7"/>
    <p:sldId id="352" r:id="rId8"/>
    <p:sldId id="360" r:id="rId9"/>
    <p:sldId id="361" r:id="rId10"/>
    <p:sldId id="362" r:id="rId11"/>
    <p:sldId id="363" r:id="rId12"/>
    <p:sldId id="366" r:id="rId13"/>
    <p:sldId id="364" r:id="rId14"/>
    <p:sldId id="369" r:id="rId15"/>
    <p:sldId id="393" r:id="rId16"/>
    <p:sldId id="375" r:id="rId17"/>
    <p:sldId id="378" r:id="rId18"/>
    <p:sldId id="387" r:id="rId19"/>
    <p:sldId id="381" r:id="rId20"/>
    <p:sldId id="380" r:id="rId21"/>
    <p:sldId id="390" r:id="rId22"/>
    <p:sldId id="383" r:id="rId23"/>
    <p:sldId id="388" r:id="rId24"/>
    <p:sldId id="391" r:id="rId25"/>
    <p:sldId id="394" r:id="rId26"/>
    <p:sldId id="431" r:id="rId27"/>
    <p:sldId id="405" r:id="rId28"/>
    <p:sldId id="398" r:id="rId29"/>
    <p:sldId id="400" r:id="rId30"/>
    <p:sldId id="401" r:id="rId31"/>
    <p:sldId id="406" r:id="rId32"/>
    <p:sldId id="407" r:id="rId33"/>
    <p:sldId id="403" r:id="rId34"/>
    <p:sldId id="404" r:id="rId35"/>
    <p:sldId id="413" r:id="rId36"/>
    <p:sldId id="408" r:id="rId37"/>
    <p:sldId id="410" r:id="rId38"/>
    <p:sldId id="416" r:id="rId39"/>
    <p:sldId id="421" r:id="rId40"/>
    <p:sldId id="424" r:id="rId41"/>
    <p:sldId id="423" r:id="rId42"/>
    <p:sldId id="429" r:id="rId43"/>
    <p:sldId id="430" r:id="rId4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Rounded MT Bold" pitchFamily="34" charset="0"/>
        <a:ea typeface="+mn-ea"/>
        <a:cs typeface="Arial" charset="0"/>
      </a:defRPr>
    </a:lvl1pPr>
    <a:lvl2pPr marL="457200" algn="l" rtl="0" fontAlgn="base">
      <a:spcBef>
        <a:spcPct val="0"/>
      </a:spcBef>
      <a:spcAft>
        <a:spcPct val="0"/>
      </a:spcAft>
      <a:defRPr sz="2400" kern="1200">
        <a:solidFill>
          <a:schemeClr val="tx1"/>
        </a:solidFill>
        <a:latin typeface="Arial Rounded MT Bold" pitchFamily="34" charset="0"/>
        <a:ea typeface="+mn-ea"/>
        <a:cs typeface="Arial" charset="0"/>
      </a:defRPr>
    </a:lvl2pPr>
    <a:lvl3pPr marL="914400" algn="l" rtl="0" fontAlgn="base">
      <a:spcBef>
        <a:spcPct val="0"/>
      </a:spcBef>
      <a:spcAft>
        <a:spcPct val="0"/>
      </a:spcAft>
      <a:defRPr sz="2400" kern="1200">
        <a:solidFill>
          <a:schemeClr val="tx1"/>
        </a:solidFill>
        <a:latin typeface="Arial Rounded MT Bold" pitchFamily="34" charset="0"/>
        <a:ea typeface="+mn-ea"/>
        <a:cs typeface="Arial" charset="0"/>
      </a:defRPr>
    </a:lvl3pPr>
    <a:lvl4pPr marL="1371600" algn="l" rtl="0" fontAlgn="base">
      <a:spcBef>
        <a:spcPct val="0"/>
      </a:spcBef>
      <a:spcAft>
        <a:spcPct val="0"/>
      </a:spcAft>
      <a:defRPr sz="2400" kern="1200">
        <a:solidFill>
          <a:schemeClr val="tx1"/>
        </a:solidFill>
        <a:latin typeface="Arial Rounded MT Bold" pitchFamily="34" charset="0"/>
        <a:ea typeface="+mn-ea"/>
        <a:cs typeface="Arial" charset="0"/>
      </a:defRPr>
    </a:lvl4pPr>
    <a:lvl5pPr marL="1828800" algn="l" rtl="0" fontAlgn="base">
      <a:spcBef>
        <a:spcPct val="0"/>
      </a:spcBef>
      <a:spcAft>
        <a:spcPct val="0"/>
      </a:spcAft>
      <a:defRPr sz="2400" kern="1200">
        <a:solidFill>
          <a:schemeClr val="tx1"/>
        </a:solidFill>
        <a:latin typeface="Arial Rounded MT Bold" pitchFamily="34" charset="0"/>
        <a:ea typeface="+mn-ea"/>
        <a:cs typeface="Arial" charset="0"/>
      </a:defRPr>
    </a:lvl5pPr>
    <a:lvl6pPr marL="2286000" algn="l" defTabSz="914400" rtl="0" eaLnBrk="1" latinLnBrk="0" hangingPunct="1">
      <a:defRPr sz="2400" kern="1200">
        <a:solidFill>
          <a:schemeClr val="tx1"/>
        </a:solidFill>
        <a:latin typeface="Arial Rounded MT Bold" pitchFamily="34" charset="0"/>
        <a:ea typeface="+mn-ea"/>
        <a:cs typeface="Arial" charset="0"/>
      </a:defRPr>
    </a:lvl6pPr>
    <a:lvl7pPr marL="2743200" algn="l" defTabSz="914400" rtl="0" eaLnBrk="1" latinLnBrk="0" hangingPunct="1">
      <a:defRPr sz="2400" kern="1200">
        <a:solidFill>
          <a:schemeClr val="tx1"/>
        </a:solidFill>
        <a:latin typeface="Arial Rounded MT Bold" pitchFamily="34" charset="0"/>
        <a:ea typeface="+mn-ea"/>
        <a:cs typeface="Arial" charset="0"/>
      </a:defRPr>
    </a:lvl7pPr>
    <a:lvl8pPr marL="3200400" algn="l" defTabSz="914400" rtl="0" eaLnBrk="1" latinLnBrk="0" hangingPunct="1">
      <a:defRPr sz="2400" kern="1200">
        <a:solidFill>
          <a:schemeClr val="tx1"/>
        </a:solidFill>
        <a:latin typeface="Arial Rounded MT Bold" pitchFamily="34" charset="0"/>
        <a:ea typeface="+mn-ea"/>
        <a:cs typeface="Arial" charset="0"/>
      </a:defRPr>
    </a:lvl8pPr>
    <a:lvl9pPr marL="3657600" algn="l" defTabSz="914400" rtl="0" eaLnBrk="1" latinLnBrk="0" hangingPunct="1">
      <a:defRPr sz="2400" kern="1200">
        <a:solidFill>
          <a:schemeClr val="tx1"/>
        </a:solidFill>
        <a:latin typeface="Arial Rounded MT Bold"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DBB191"/>
    <a:srgbClr val="EBEBFF"/>
    <a:srgbClr val="DDDDDD"/>
    <a:srgbClr val="7DBEFF"/>
    <a:srgbClr val="000066"/>
    <a:srgbClr val="FF0000"/>
    <a:srgbClr val="289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4" autoAdjust="0"/>
    <p:restoredTop sz="99077" autoAdjust="0"/>
  </p:normalViewPr>
  <p:slideViewPr>
    <p:cSldViewPr snapToGrid="0">
      <p:cViewPr varScale="1">
        <p:scale>
          <a:sx n="69" d="100"/>
          <a:sy n="69" d="100"/>
        </p:scale>
        <p:origin x="-180" y="-80"/>
      </p:cViewPr>
      <p:guideLst>
        <p:guide orient="horz" pos="2400"/>
        <p:guide pos="285"/>
      </p:guideLst>
    </p:cSldViewPr>
  </p:slideViewPr>
  <p:notesTextViewPr>
    <p:cViewPr>
      <p:scale>
        <a:sx n="100" d="100"/>
        <a:sy n="100" d="100"/>
      </p:scale>
      <p:origin x="0" y="0"/>
    </p:cViewPr>
  </p:notesTextViewPr>
  <p:notesViewPr>
    <p:cSldViewPr snapToGrid="0">
      <p:cViewPr varScale="1">
        <p:scale>
          <a:sx n="85" d="100"/>
          <a:sy n="85" d="100"/>
        </p:scale>
        <p:origin x="-64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39.wmf"/><Relationship Id="rId1" Type="http://schemas.openxmlformats.org/officeDocument/2006/relationships/image" Target="../media/image40.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6.wmf"/><Relationship Id="rId7" Type="http://schemas.openxmlformats.org/officeDocument/2006/relationships/image" Target="../media/image48.wmf"/><Relationship Id="rId2" Type="http://schemas.openxmlformats.org/officeDocument/2006/relationships/image" Target="../media/image39.wmf"/><Relationship Id="rId1" Type="http://schemas.openxmlformats.org/officeDocument/2006/relationships/image" Target="../media/image45.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39.wmf"/><Relationship Id="rId1" Type="http://schemas.openxmlformats.org/officeDocument/2006/relationships/image" Target="../media/image49.wmf"/><Relationship Id="rId6" Type="http://schemas.openxmlformats.org/officeDocument/2006/relationships/image" Target="../media/image25.wmf"/><Relationship Id="rId5" Type="http://schemas.openxmlformats.org/officeDocument/2006/relationships/image" Target="../media/image52.wmf"/><Relationship Id="rId4" Type="http://schemas.openxmlformats.org/officeDocument/2006/relationships/image" Target="../media/image5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5.wmf"/><Relationship Id="rId1" Type="http://schemas.openxmlformats.org/officeDocument/2006/relationships/image" Target="../media/image41.wmf"/><Relationship Id="rId4" Type="http://schemas.openxmlformats.org/officeDocument/2006/relationships/image" Target="../media/image56.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4" Type="http://schemas.openxmlformats.org/officeDocument/2006/relationships/image" Target="../media/image6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5" Type="http://schemas.openxmlformats.org/officeDocument/2006/relationships/image" Target="../media/image67.wmf"/><Relationship Id="rId4" Type="http://schemas.openxmlformats.org/officeDocument/2006/relationships/image" Target="../media/image66.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75.wmf"/><Relationship Id="rId3" Type="http://schemas.openxmlformats.org/officeDocument/2006/relationships/image" Target="../media/image70.wmf"/><Relationship Id="rId7" Type="http://schemas.openxmlformats.org/officeDocument/2006/relationships/image" Target="../media/image74.wmf"/><Relationship Id="rId2" Type="http://schemas.openxmlformats.org/officeDocument/2006/relationships/image" Target="../media/image69.wmf"/><Relationship Id="rId1" Type="http://schemas.openxmlformats.org/officeDocument/2006/relationships/image" Target="../media/image68.wmf"/><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80.wmf"/><Relationship Id="rId2" Type="http://schemas.openxmlformats.org/officeDocument/2006/relationships/image" Target="../media/image79.wmf"/><Relationship Id="rId1" Type="http://schemas.openxmlformats.org/officeDocument/2006/relationships/image" Target="../media/image76.wmf"/><Relationship Id="rId4" Type="http://schemas.openxmlformats.org/officeDocument/2006/relationships/image" Target="../media/image8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83.wmf"/><Relationship Id="rId2" Type="http://schemas.openxmlformats.org/officeDocument/2006/relationships/image" Target="../media/image79.wmf"/><Relationship Id="rId1" Type="http://schemas.openxmlformats.org/officeDocument/2006/relationships/image" Target="../media/image82.wmf"/><Relationship Id="rId5" Type="http://schemas.openxmlformats.org/officeDocument/2006/relationships/image" Target="../media/image84.wmf"/><Relationship Id="rId4" Type="http://schemas.openxmlformats.org/officeDocument/2006/relationships/image" Target="../media/image52.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85.wmf"/><Relationship Id="rId2" Type="http://schemas.openxmlformats.org/officeDocument/2006/relationships/image" Target="../media/image87.wmf"/><Relationship Id="rId1" Type="http://schemas.openxmlformats.org/officeDocument/2006/relationships/image" Target="../media/image86.wmf"/><Relationship Id="rId5" Type="http://schemas.openxmlformats.org/officeDocument/2006/relationships/image" Target="../media/image89.wmf"/><Relationship Id="rId4" Type="http://schemas.openxmlformats.org/officeDocument/2006/relationships/image" Target="../media/image8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2.wmf"/><Relationship Id="rId1" Type="http://schemas.openxmlformats.org/officeDocument/2006/relationships/image" Target="../media/image25.wmf"/><Relationship Id="rId5" Type="http://schemas.openxmlformats.org/officeDocument/2006/relationships/image" Target="../media/image21.wmf"/><Relationship Id="rId4"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20.wmf"/><Relationship Id="rId7" Type="http://schemas.openxmlformats.org/officeDocument/2006/relationships/image" Target="../media/image33.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2.wmf"/><Relationship Id="rId5" Type="http://schemas.openxmlformats.org/officeDocument/2006/relationships/image" Target="../media/image31.wmf"/><Relationship Id="rId10" Type="http://schemas.openxmlformats.org/officeDocument/2006/relationships/image" Target="../media/image36.wmf"/><Relationship Id="rId4" Type="http://schemas.openxmlformats.org/officeDocument/2006/relationships/image" Target="../media/image30.wmf"/><Relationship Id="rId9"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latin typeface="Arial" charset="0"/>
                <a:cs typeface="+mn-cs"/>
              </a:defRPr>
            </a:lvl1pPr>
          </a:lstStyle>
          <a:p>
            <a:pPr>
              <a:defRPr/>
            </a:pPr>
            <a:endParaRPr lang="en-US"/>
          </a:p>
        </p:txBody>
      </p:sp>
      <p:sp>
        <p:nvSpPr>
          <p:cNvPr id="2764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800">
                <a:cs typeface="+mn-cs"/>
              </a:defRPr>
            </a:lvl1pPr>
          </a:lstStyle>
          <a:p>
            <a:pPr>
              <a:defRPr/>
            </a:pPr>
            <a:r>
              <a:rPr lang="en-US"/>
              <a:t>Magnetic fields</a:t>
            </a:r>
          </a:p>
        </p:txBody>
      </p:sp>
      <p:sp>
        <p:nvSpPr>
          <p:cNvPr id="2764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a:latin typeface="Arial" charset="0"/>
                <a:cs typeface="+mn-cs"/>
              </a:defRPr>
            </a:lvl1pPr>
          </a:lstStyle>
          <a:p>
            <a:pPr>
              <a:defRPr/>
            </a:pPr>
            <a:endParaRPr lang="en-US"/>
          </a:p>
        </p:txBody>
      </p:sp>
      <p:sp>
        <p:nvSpPr>
          <p:cNvPr id="2764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a:latin typeface="Arial" charset="0"/>
                <a:cs typeface="+mn-cs"/>
              </a:defRPr>
            </a:lvl1pPr>
          </a:lstStyle>
          <a:p>
            <a:pPr>
              <a:defRPr/>
            </a:pPr>
            <a:fld id="{60EA60FD-8A37-4A93-862E-81E1D1CADBA8}" type="slidenum">
              <a:rPr lang="en-US"/>
              <a:pPr>
                <a:defRPr/>
              </a:pPr>
              <a:t>‹#›</a:t>
            </a:fld>
            <a:endParaRPr lang="en-US"/>
          </a:p>
        </p:txBody>
      </p:sp>
    </p:spTree>
    <p:extLst>
      <p:ext uri="{BB962C8B-B14F-4D97-AF65-F5344CB8AC3E}">
        <p14:creationId xmlns:p14="http://schemas.microsoft.com/office/powerpoint/2010/main" val="2159503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a:latin typeface="Arial" charset="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a:latin typeface="Arial" charset="0"/>
                <a:cs typeface="+mn-cs"/>
              </a:defRPr>
            </a:lvl1pPr>
          </a:lstStyle>
          <a:p>
            <a:pPr>
              <a:defRPr/>
            </a:pPr>
            <a:fld id="{1B74823A-3168-441C-9586-E25DE9108CC3}" type="slidenum">
              <a:rPr lang="en-US"/>
              <a:pPr>
                <a:defRPr/>
              </a:pPr>
              <a:t>‹#›</a:t>
            </a:fld>
            <a:endParaRPr lang="en-US"/>
          </a:p>
        </p:txBody>
      </p:sp>
    </p:spTree>
    <p:extLst>
      <p:ext uri="{BB962C8B-B14F-4D97-AF65-F5344CB8AC3E}">
        <p14:creationId xmlns:p14="http://schemas.microsoft.com/office/powerpoint/2010/main" val="2453670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Rounded MT Bold" pitchFamily="34" charset="0"/>
              </a:defRPr>
            </a:lvl1pPr>
            <a:lvl2pPr marL="744287" indent="-286264" eaLnBrk="0" hangingPunct="0">
              <a:defRPr sz="2400">
                <a:solidFill>
                  <a:schemeClr val="tx1"/>
                </a:solidFill>
                <a:latin typeface="Arial Rounded MT Bold" pitchFamily="34" charset="0"/>
              </a:defRPr>
            </a:lvl2pPr>
            <a:lvl3pPr marL="1145057" indent="-229011" eaLnBrk="0" hangingPunct="0">
              <a:defRPr sz="2400">
                <a:solidFill>
                  <a:schemeClr val="tx1"/>
                </a:solidFill>
                <a:latin typeface="Arial Rounded MT Bold" pitchFamily="34" charset="0"/>
              </a:defRPr>
            </a:lvl3pPr>
            <a:lvl4pPr marL="1603080" indent="-229011" eaLnBrk="0" hangingPunct="0">
              <a:defRPr sz="2400">
                <a:solidFill>
                  <a:schemeClr val="tx1"/>
                </a:solidFill>
                <a:latin typeface="Arial Rounded MT Bold" pitchFamily="34" charset="0"/>
              </a:defRPr>
            </a:lvl4pPr>
            <a:lvl5pPr marL="2061103" indent="-229011" eaLnBrk="0" hangingPunct="0">
              <a:defRPr sz="2400">
                <a:solidFill>
                  <a:schemeClr val="tx1"/>
                </a:solidFill>
                <a:latin typeface="Arial Rounded MT Bold" pitchFamily="34" charset="0"/>
              </a:defRPr>
            </a:lvl5pPr>
            <a:lvl6pPr marL="2519126" indent="-229011" eaLnBrk="0" fontAlgn="base" hangingPunct="0">
              <a:lnSpc>
                <a:spcPct val="110000"/>
              </a:lnSpc>
              <a:spcBef>
                <a:spcPct val="0"/>
              </a:spcBef>
              <a:spcAft>
                <a:spcPct val="0"/>
              </a:spcAft>
              <a:defRPr sz="2400">
                <a:solidFill>
                  <a:schemeClr val="tx1"/>
                </a:solidFill>
                <a:latin typeface="Arial Rounded MT Bold" pitchFamily="34" charset="0"/>
              </a:defRPr>
            </a:lvl6pPr>
            <a:lvl7pPr marL="2977149" indent="-229011" eaLnBrk="0" fontAlgn="base" hangingPunct="0">
              <a:lnSpc>
                <a:spcPct val="110000"/>
              </a:lnSpc>
              <a:spcBef>
                <a:spcPct val="0"/>
              </a:spcBef>
              <a:spcAft>
                <a:spcPct val="0"/>
              </a:spcAft>
              <a:defRPr sz="2400">
                <a:solidFill>
                  <a:schemeClr val="tx1"/>
                </a:solidFill>
                <a:latin typeface="Arial Rounded MT Bold" pitchFamily="34" charset="0"/>
              </a:defRPr>
            </a:lvl7pPr>
            <a:lvl8pPr marL="3435172" indent="-229011" eaLnBrk="0" fontAlgn="base" hangingPunct="0">
              <a:lnSpc>
                <a:spcPct val="110000"/>
              </a:lnSpc>
              <a:spcBef>
                <a:spcPct val="0"/>
              </a:spcBef>
              <a:spcAft>
                <a:spcPct val="0"/>
              </a:spcAft>
              <a:defRPr sz="2400">
                <a:solidFill>
                  <a:schemeClr val="tx1"/>
                </a:solidFill>
                <a:latin typeface="Arial Rounded MT Bold" pitchFamily="34" charset="0"/>
              </a:defRPr>
            </a:lvl8pPr>
            <a:lvl9pPr marL="3893195" indent="-229011" eaLnBrk="0" fontAlgn="base" hangingPunct="0">
              <a:lnSpc>
                <a:spcPct val="110000"/>
              </a:lnSpc>
              <a:spcBef>
                <a:spcPct val="0"/>
              </a:spcBef>
              <a:spcAft>
                <a:spcPct val="0"/>
              </a:spcAft>
              <a:defRPr sz="2400">
                <a:solidFill>
                  <a:schemeClr val="tx1"/>
                </a:solidFill>
                <a:latin typeface="Arial Rounded MT Bold" pitchFamily="34" charset="0"/>
              </a:defRPr>
            </a:lvl9pPr>
          </a:lstStyle>
          <a:p>
            <a:pPr eaLnBrk="1" hangingPunct="1"/>
            <a:fld id="{34996E43-A4C2-48CB-9F1C-EF3353100F5B}" type="slidenum">
              <a:rPr lang="en-US" altLang="en-US" sz="1200">
                <a:latin typeface="Arial" pitchFamily="34" charset="0"/>
              </a:rPr>
              <a:pPr eaLnBrk="1" hangingPunct="1"/>
              <a:t>1</a:t>
            </a:fld>
            <a:endParaRPr lang="en-US" altLang="en-US" sz="1200">
              <a:latin typeface="Arial" pitchFamily="34" charset="0"/>
            </a:endParaRPr>
          </a:p>
        </p:txBody>
      </p:sp>
      <p:sp>
        <p:nvSpPr>
          <p:cNvPr id="48131" name="Rectangle 2"/>
          <p:cNvSpPr>
            <a:spLocks noGrp="1" noRot="1" noChangeAspect="1" noChangeArrowheads="1" noTextEdit="1"/>
          </p:cNvSpPr>
          <p:nvPr>
            <p:ph type="sldImg"/>
          </p:nvPr>
        </p:nvSpPr>
        <p:spPr>
          <a:xfrm>
            <a:off x="1143000" y="685800"/>
            <a:ext cx="4575175" cy="3430588"/>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Rectangle 7"/>
          <p:cNvSpPr>
            <a:spLocks noGrp="1" noChangeArrowheads="1"/>
          </p:cNvSpPr>
          <p:nvPr>
            <p:ph type="sldNum" sz="quarter" idx="5"/>
          </p:nvPr>
        </p:nvSpPr>
        <p:spPr>
          <a:noFill/>
        </p:spPr>
        <p:txBody>
          <a:bodyPr/>
          <a:lstStyle/>
          <a:p>
            <a:fld id="{E3C03B18-DB51-44C5-8654-6C0C9B613479}" type="slidenum">
              <a:rPr lang="en-US" smtClean="0">
                <a:cs typeface="Arial" charset="0"/>
              </a:rPr>
              <a:pPr/>
              <a:t>10</a:t>
            </a:fld>
            <a:endParaRPr lang="en-US" smtClean="0">
              <a:cs typeface="Arial" charset="0"/>
            </a:endParaRP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p:spPr>
        <p:txBody>
          <a:bodyPr/>
          <a:lstStyle/>
          <a:p>
            <a:fld id="{24D91EC9-4A6E-47FF-B1CB-55F5BFAF51D0}" type="slidenum">
              <a:rPr lang="en-US" smtClean="0">
                <a:cs typeface="Arial" charset="0"/>
              </a:rPr>
              <a:pPr/>
              <a:t>11</a:t>
            </a:fld>
            <a:endParaRPr lang="en-US" smtClean="0">
              <a:cs typeface="Arial" charset="0"/>
            </a:endParaRPr>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7"/>
          <p:cNvSpPr>
            <a:spLocks noGrp="1" noChangeArrowheads="1"/>
          </p:cNvSpPr>
          <p:nvPr>
            <p:ph type="sldNum" sz="quarter" idx="5"/>
          </p:nvPr>
        </p:nvSpPr>
        <p:spPr>
          <a:noFill/>
        </p:spPr>
        <p:txBody>
          <a:bodyPr/>
          <a:lstStyle/>
          <a:p>
            <a:fld id="{7AD371AA-2205-4E3C-9BC6-3A48BB513FAE}" type="slidenum">
              <a:rPr lang="en-US" smtClean="0">
                <a:cs typeface="Arial" charset="0"/>
              </a:rPr>
              <a:pPr/>
              <a:t>12</a:t>
            </a:fld>
            <a:endParaRPr lang="en-US" smtClean="0">
              <a:cs typeface="Arial" charset="0"/>
            </a:endParaRPr>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Rectangle 7"/>
          <p:cNvSpPr>
            <a:spLocks noGrp="1" noChangeArrowheads="1"/>
          </p:cNvSpPr>
          <p:nvPr>
            <p:ph type="sldNum" sz="quarter" idx="5"/>
          </p:nvPr>
        </p:nvSpPr>
        <p:spPr>
          <a:noFill/>
        </p:spPr>
        <p:txBody>
          <a:bodyPr/>
          <a:lstStyle/>
          <a:p>
            <a:fld id="{BF653213-D801-4D6A-9732-ADE42C70A763}" type="slidenum">
              <a:rPr lang="en-US" smtClean="0">
                <a:cs typeface="Arial" charset="0"/>
              </a:rPr>
              <a:pPr/>
              <a:t>13</a:t>
            </a:fld>
            <a:endParaRPr lang="en-US" smtClean="0">
              <a:cs typeface="Arial" charset="0"/>
            </a:endParaRPr>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7" name="Rectangle 7"/>
          <p:cNvSpPr>
            <a:spLocks noGrp="1" noChangeArrowheads="1"/>
          </p:cNvSpPr>
          <p:nvPr>
            <p:ph type="sldNum" sz="quarter" idx="5"/>
          </p:nvPr>
        </p:nvSpPr>
        <p:spPr>
          <a:noFill/>
        </p:spPr>
        <p:txBody>
          <a:bodyPr/>
          <a:lstStyle/>
          <a:p>
            <a:fld id="{E557119D-11F2-44E2-AF2E-892D6B0BC0AD}" type="slidenum">
              <a:rPr lang="en-US" smtClean="0">
                <a:cs typeface="Arial" charset="0"/>
              </a:rPr>
              <a:pPr/>
              <a:t>14</a:t>
            </a:fld>
            <a:endParaRPr lang="en-US" smtClean="0">
              <a:cs typeface="Arial" charset="0"/>
            </a:endParaRPr>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5" name="Rectangle 7"/>
          <p:cNvSpPr>
            <a:spLocks noGrp="1" noChangeArrowheads="1"/>
          </p:cNvSpPr>
          <p:nvPr>
            <p:ph type="sldNum" sz="quarter" idx="5"/>
          </p:nvPr>
        </p:nvSpPr>
        <p:spPr>
          <a:noFill/>
        </p:spPr>
        <p:txBody>
          <a:bodyPr/>
          <a:lstStyle/>
          <a:p>
            <a:fld id="{C5DE93FE-A183-48D5-9664-C0AF3875BF99}" type="slidenum">
              <a:rPr lang="en-US" smtClean="0">
                <a:cs typeface="Arial" charset="0"/>
              </a:rPr>
              <a:pPr/>
              <a:t>15</a:t>
            </a:fld>
            <a:endParaRPr lang="en-US" smtClean="0">
              <a:cs typeface="Arial" charset="0"/>
            </a:endParaRPr>
          </a:p>
        </p:txBody>
      </p:sp>
      <p:sp>
        <p:nvSpPr>
          <p:cNvPr id="405506" name="Rectangle 2"/>
          <p:cNvSpPr>
            <a:spLocks noGrp="1" noRot="1" noChangeAspect="1" noChangeArrowheads="1" noTextEdit="1"/>
          </p:cNvSpPr>
          <p:nvPr>
            <p:ph type="sldImg"/>
          </p:nvPr>
        </p:nvSpPr>
        <p:spPr>
          <a:ln/>
        </p:spPr>
      </p:sp>
      <p:sp>
        <p:nvSpPr>
          <p:cNvPr id="405507"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Rectangle 7"/>
          <p:cNvSpPr>
            <a:spLocks noGrp="1" noChangeArrowheads="1"/>
          </p:cNvSpPr>
          <p:nvPr>
            <p:ph type="sldNum" sz="quarter" idx="5"/>
          </p:nvPr>
        </p:nvSpPr>
        <p:spPr>
          <a:noFill/>
        </p:spPr>
        <p:txBody>
          <a:bodyPr/>
          <a:lstStyle/>
          <a:p>
            <a:fld id="{F8A65F58-6D80-4F67-B0B9-D47A746ACA2A}" type="slidenum">
              <a:rPr lang="en-US" smtClean="0">
                <a:cs typeface="Arial" charset="0"/>
              </a:rPr>
              <a:pPr/>
              <a:t>16</a:t>
            </a:fld>
            <a:endParaRPr lang="en-US" smtClean="0">
              <a:cs typeface="Arial" charset="0"/>
            </a:endParaRPr>
          </a:p>
        </p:txBody>
      </p:sp>
      <p:sp>
        <p:nvSpPr>
          <p:cNvPr id="407554" name="Rectangle 2"/>
          <p:cNvSpPr>
            <a:spLocks noGrp="1" noRot="1" noChangeAspect="1" noChangeArrowheads="1" noTextEdit="1"/>
          </p:cNvSpPr>
          <p:nvPr>
            <p:ph type="sldImg"/>
          </p:nvPr>
        </p:nvSpPr>
        <p:spPr>
          <a:ln/>
        </p:spPr>
      </p:sp>
      <p:sp>
        <p:nvSpPr>
          <p:cNvPr id="407555"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7" name="Rectangle 7"/>
          <p:cNvSpPr>
            <a:spLocks noGrp="1" noChangeArrowheads="1"/>
          </p:cNvSpPr>
          <p:nvPr>
            <p:ph type="sldNum" sz="quarter" idx="5"/>
          </p:nvPr>
        </p:nvSpPr>
        <p:spPr>
          <a:noFill/>
        </p:spPr>
        <p:txBody>
          <a:bodyPr/>
          <a:lstStyle/>
          <a:p>
            <a:fld id="{1C85DDC9-72C8-4DEA-ADEF-67FC51CF995D}" type="slidenum">
              <a:rPr lang="en-US" smtClean="0">
                <a:cs typeface="Arial" charset="0"/>
              </a:rPr>
              <a:pPr/>
              <a:t>17</a:t>
            </a:fld>
            <a:endParaRPr lang="en-US" smtClean="0">
              <a:cs typeface="Arial" charset="0"/>
            </a:endParaRPr>
          </a:p>
        </p:txBody>
      </p:sp>
      <p:sp>
        <p:nvSpPr>
          <p:cNvPr id="413698" name="Rectangle 2"/>
          <p:cNvSpPr>
            <a:spLocks noGrp="1" noRot="1" noChangeAspect="1" noChangeArrowheads="1" noTextEdit="1"/>
          </p:cNvSpPr>
          <p:nvPr>
            <p:ph type="sldImg"/>
          </p:nvPr>
        </p:nvSpPr>
        <p:spPr>
          <a:ln/>
        </p:spPr>
      </p:sp>
      <p:sp>
        <p:nvSpPr>
          <p:cNvPr id="41369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5" name="Rectangle 7"/>
          <p:cNvSpPr>
            <a:spLocks noGrp="1" noChangeArrowheads="1"/>
          </p:cNvSpPr>
          <p:nvPr>
            <p:ph type="sldNum" sz="quarter" idx="5"/>
          </p:nvPr>
        </p:nvSpPr>
        <p:spPr>
          <a:noFill/>
        </p:spPr>
        <p:txBody>
          <a:bodyPr/>
          <a:lstStyle/>
          <a:p>
            <a:fld id="{7C931778-4E24-4F92-913C-9A5E52AF7B5D}" type="slidenum">
              <a:rPr lang="en-US" smtClean="0">
                <a:cs typeface="Arial" charset="0"/>
              </a:rPr>
              <a:pPr/>
              <a:t>18</a:t>
            </a:fld>
            <a:endParaRPr lang="en-US" smtClean="0">
              <a:cs typeface="Arial" charset="0"/>
            </a:endParaRPr>
          </a:p>
        </p:txBody>
      </p:sp>
      <p:sp>
        <p:nvSpPr>
          <p:cNvPr id="415746" name="Rectangle 2"/>
          <p:cNvSpPr>
            <a:spLocks noGrp="1" noRot="1" noChangeAspect="1" noChangeArrowheads="1" noTextEdit="1"/>
          </p:cNvSpPr>
          <p:nvPr>
            <p:ph type="sldImg"/>
          </p:nvPr>
        </p:nvSpPr>
        <p:spPr>
          <a:ln/>
        </p:spPr>
      </p:sp>
      <p:sp>
        <p:nvSpPr>
          <p:cNvPr id="415747"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7"/>
          <p:cNvSpPr>
            <a:spLocks noGrp="1" noChangeArrowheads="1"/>
          </p:cNvSpPr>
          <p:nvPr>
            <p:ph type="sldNum" sz="quarter" idx="5"/>
          </p:nvPr>
        </p:nvSpPr>
        <p:spPr>
          <a:noFill/>
        </p:spPr>
        <p:txBody>
          <a:bodyPr/>
          <a:lstStyle/>
          <a:p>
            <a:fld id="{97D52B1C-81F1-4826-A386-E5433C31E402}" type="slidenum">
              <a:rPr lang="en-US" smtClean="0">
                <a:cs typeface="Arial" charset="0"/>
              </a:rPr>
              <a:pPr/>
              <a:t>19</a:t>
            </a:fld>
            <a:endParaRPr lang="en-US" smtClean="0">
              <a:cs typeface="Arial" charset="0"/>
            </a:endParaRPr>
          </a:p>
        </p:txBody>
      </p:sp>
      <p:sp>
        <p:nvSpPr>
          <p:cNvPr id="417794" name="Rectangle 2"/>
          <p:cNvSpPr>
            <a:spLocks noGrp="1" noRot="1" noChangeAspect="1" noChangeArrowheads="1" noTextEdit="1"/>
          </p:cNvSpPr>
          <p:nvPr>
            <p:ph type="sldImg"/>
          </p:nvPr>
        </p:nvSpPr>
        <p:spPr>
          <a:ln/>
        </p:spPr>
      </p:sp>
      <p:sp>
        <p:nvSpPr>
          <p:cNvPr id="417795"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065A7C9-3068-4940-A624-871D6BEA3EE4}" type="slidenum">
              <a:rPr lang="en-US" sz="1200">
                <a:latin typeface="Arial" charset="0"/>
              </a:rPr>
              <a:pPr algn="r"/>
              <a:t>2</a:t>
            </a:fld>
            <a:endParaRPr lang="en-US" sz="1200">
              <a:latin typeface="Arial"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1" name="Rectangle 7"/>
          <p:cNvSpPr>
            <a:spLocks noGrp="1" noChangeArrowheads="1"/>
          </p:cNvSpPr>
          <p:nvPr>
            <p:ph type="sldNum" sz="quarter" idx="5"/>
          </p:nvPr>
        </p:nvSpPr>
        <p:spPr>
          <a:noFill/>
        </p:spPr>
        <p:txBody>
          <a:bodyPr/>
          <a:lstStyle/>
          <a:p>
            <a:fld id="{744E3061-B6C0-4182-90BE-9C146FB85929}" type="slidenum">
              <a:rPr lang="en-US" smtClean="0">
                <a:cs typeface="Arial" charset="0"/>
              </a:rPr>
              <a:pPr/>
              <a:t>20</a:t>
            </a:fld>
            <a:endParaRPr lang="en-US" smtClean="0">
              <a:cs typeface="Arial" charset="0"/>
            </a:endParaRPr>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7" name="Rectangle 7"/>
          <p:cNvSpPr>
            <a:spLocks noGrp="1" noChangeArrowheads="1"/>
          </p:cNvSpPr>
          <p:nvPr>
            <p:ph type="sldNum" sz="quarter" idx="5"/>
          </p:nvPr>
        </p:nvSpPr>
        <p:spPr>
          <a:noFill/>
        </p:spPr>
        <p:txBody>
          <a:bodyPr/>
          <a:lstStyle/>
          <a:p>
            <a:fld id="{481606AE-45A3-44F2-B913-6CBBB2F50992}" type="slidenum">
              <a:rPr lang="en-US" smtClean="0">
                <a:cs typeface="Arial" charset="0"/>
              </a:rPr>
              <a:pPr/>
              <a:t>21</a:t>
            </a:fld>
            <a:endParaRPr lang="en-US" smtClean="0">
              <a:cs typeface="Arial" charset="0"/>
            </a:endParaRPr>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7" name="Rectangle 7"/>
          <p:cNvSpPr>
            <a:spLocks noGrp="1" noChangeArrowheads="1"/>
          </p:cNvSpPr>
          <p:nvPr>
            <p:ph type="sldNum" sz="quarter" idx="5"/>
          </p:nvPr>
        </p:nvSpPr>
        <p:spPr>
          <a:noFill/>
        </p:spPr>
        <p:txBody>
          <a:bodyPr/>
          <a:lstStyle/>
          <a:p>
            <a:fld id="{A0814DA1-7A67-440A-B95B-D808A607A387}" type="slidenum">
              <a:rPr lang="en-US" smtClean="0">
                <a:cs typeface="Arial" charset="0"/>
              </a:rPr>
              <a:pPr/>
              <a:t>22</a:t>
            </a:fld>
            <a:endParaRPr lang="en-US" smtClean="0">
              <a:cs typeface="Arial" charset="0"/>
            </a:endParaRPr>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5" name="Rectangle 7"/>
          <p:cNvSpPr>
            <a:spLocks noGrp="1" noChangeArrowheads="1"/>
          </p:cNvSpPr>
          <p:nvPr>
            <p:ph type="sldNum" sz="quarter" idx="5"/>
          </p:nvPr>
        </p:nvSpPr>
        <p:spPr>
          <a:noFill/>
        </p:spPr>
        <p:txBody>
          <a:bodyPr/>
          <a:lstStyle/>
          <a:p>
            <a:fld id="{ABB35809-E6E6-4861-92EE-E117896B6B31}" type="slidenum">
              <a:rPr lang="en-US" smtClean="0">
                <a:cs typeface="Arial" charset="0"/>
              </a:rPr>
              <a:pPr/>
              <a:t>23</a:t>
            </a:fld>
            <a:endParaRPr lang="en-US" smtClean="0">
              <a:cs typeface="Arial" charset="0"/>
            </a:endParaRPr>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7" name="Rectangle 7"/>
          <p:cNvSpPr>
            <a:spLocks noGrp="1" noChangeArrowheads="1"/>
          </p:cNvSpPr>
          <p:nvPr>
            <p:ph type="sldNum" sz="quarter" idx="5"/>
          </p:nvPr>
        </p:nvSpPr>
        <p:spPr>
          <a:noFill/>
        </p:spPr>
        <p:txBody>
          <a:bodyPr/>
          <a:lstStyle/>
          <a:p>
            <a:fld id="{698EBA69-60DB-4843-A3BF-9AE1EEACE0CF}" type="slidenum">
              <a:rPr lang="en-US" smtClean="0">
                <a:cs typeface="Arial" charset="0"/>
              </a:rPr>
              <a:pPr/>
              <a:t>24</a:t>
            </a:fld>
            <a:endParaRPr lang="en-US" smtClean="0">
              <a:cs typeface="Arial" charset="0"/>
            </a:endParaRPr>
          </a:p>
        </p:txBody>
      </p:sp>
      <p:sp>
        <p:nvSpPr>
          <p:cNvPr id="505858" name="Rectangle 2"/>
          <p:cNvSpPr>
            <a:spLocks noGrp="1" noRot="1" noChangeAspect="1" noChangeArrowheads="1" noTextEdit="1"/>
          </p:cNvSpPr>
          <p:nvPr>
            <p:ph type="sldImg"/>
          </p:nvPr>
        </p:nvSpPr>
        <p:spPr>
          <a:ln/>
        </p:spPr>
      </p:sp>
      <p:sp>
        <p:nvSpPr>
          <p:cNvPr id="50585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5" name="Rectangle 7"/>
          <p:cNvSpPr>
            <a:spLocks noGrp="1" noChangeArrowheads="1"/>
          </p:cNvSpPr>
          <p:nvPr>
            <p:ph type="sldNum" sz="quarter" idx="5"/>
          </p:nvPr>
        </p:nvSpPr>
        <p:spPr>
          <a:noFill/>
        </p:spPr>
        <p:txBody>
          <a:bodyPr/>
          <a:lstStyle/>
          <a:p>
            <a:fld id="{3A60E27D-2453-4C11-A0EF-B6B0AAEDCD03}" type="slidenum">
              <a:rPr lang="en-US" smtClean="0">
                <a:cs typeface="Arial" charset="0"/>
              </a:rPr>
              <a:pPr/>
              <a:t>25</a:t>
            </a:fld>
            <a:endParaRPr lang="en-US" smtClean="0">
              <a:cs typeface="Arial" charset="0"/>
            </a:endParaRPr>
          </a:p>
        </p:txBody>
      </p:sp>
      <p:sp>
        <p:nvSpPr>
          <p:cNvPr id="431106" name="Rectangle 2"/>
          <p:cNvSpPr>
            <a:spLocks noGrp="1" noRot="1" noChangeAspect="1" noChangeArrowheads="1" noTextEdit="1"/>
          </p:cNvSpPr>
          <p:nvPr>
            <p:ph type="sldImg"/>
          </p:nvPr>
        </p:nvSpPr>
        <p:spPr>
          <a:ln/>
        </p:spPr>
      </p:sp>
      <p:sp>
        <p:nvSpPr>
          <p:cNvPr id="431107"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7" name="Rectangle 7"/>
          <p:cNvSpPr>
            <a:spLocks noGrp="1" noChangeArrowheads="1"/>
          </p:cNvSpPr>
          <p:nvPr>
            <p:ph type="sldNum" sz="quarter" idx="5"/>
          </p:nvPr>
        </p:nvSpPr>
        <p:spPr>
          <a:noFill/>
        </p:spPr>
        <p:txBody>
          <a:bodyPr/>
          <a:lstStyle/>
          <a:p>
            <a:fld id="{39675F0E-77B3-432F-89E1-415B5324D0E6}" type="slidenum">
              <a:rPr lang="en-US" smtClean="0">
                <a:cs typeface="Arial" charset="0"/>
              </a:rPr>
              <a:pPr/>
              <a:t>26</a:t>
            </a:fld>
            <a:endParaRPr lang="en-US" smtClean="0">
              <a:cs typeface="Arial" charset="0"/>
            </a:endParaRPr>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3" name="Rectangle 7"/>
          <p:cNvSpPr>
            <a:spLocks noGrp="1" noChangeArrowheads="1"/>
          </p:cNvSpPr>
          <p:nvPr>
            <p:ph type="sldNum" sz="quarter" idx="5"/>
          </p:nvPr>
        </p:nvSpPr>
        <p:spPr>
          <a:noFill/>
        </p:spPr>
        <p:txBody>
          <a:bodyPr/>
          <a:lstStyle/>
          <a:p>
            <a:fld id="{F68D6C07-80A0-4516-8965-9F95481B1B2F}" type="slidenum">
              <a:rPr lang="en-US" smtClean="0">
                <a:cs typeface="Arial" charset="0"/>
              </a:rPr>
              <a:pPr/>
              <a:t>27</a:t>
            </a:fld>
            <a:endParaRPr lang="en-US" smtClean="0">
              <a:cs typeface="Arial" charset="0"/>
            </a:endParaRPr>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1" name="Rectangle 7"/>
          <p:cNvSpPr>
            <a:spLocks noGrp="1" noChangeArrowheads="1"/>
          </p:cNvSpPr>
          <p:nvPr>
            <p:ph type="sldNum" sz="quarter" idx="5"/>
          </p:nvPr>
        </p:nvSpPr>
        <p:spPr>
          <a:noFill/>
        </p:spPr>
        <p:txBody>
          <a:bodyPr/>
          <a:lstStyle/>
          <a:p>
            <a:fld id="{B1BB06AB-C782-4C88-BF2E-ECE84B44E8E2}" type="slidenum">
              <a:rPr lang="en-US" smtClean="0">
                <a:cs typeface="Arial" charset="0"/>
              </a:rPr>
              <a:pPr/>
              <a:t>28</a:t>
            </a:fld>
            <a:endParaRPr lang="en-US" smtClean="0">
              <a:cs typeface="Arial" charset="0"/>
            </a:endParaRPr>
          </a:p>
        </p:txBody>
      </p:sp>
      <p:sp>
        <p:nvSpPr>
          <p:cNvPr id="491522" name="Rectangle 2"/>
          <p:cNvSpPr>
            <a:spLocks noGrp="1" noRot="1" noChangeAspect="1" noChangeArrowheads="1" noTextEdit="1"/>
          </p:cNvSpPr>
          <p:nvPr>
            <p:ph type="sldImg"/>
          </p:nvPr>
        </p:nvSpPr>
        <p:spPr>
          <a:ln/>
        </p:spPr>
      </p:sp>
      <p:sp>
        <p:nvSpPr>
          <p:cNvPr id="49152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69" name="Rectangle 7"/>
          <p:cNvSpPr>
            <a:spLocks noGrp="1" noChangeArrowheads="1"/>
          </p:cNvSpPr>
          <p:nvPr>
            <p:ph type="sldNum" sz="quarter" idx="5"/>
          </p:nvPr>
        </p:nvSpPr>
        <p:spPr>
          <a:noFill/>
        </p:spPr>
        <p:txBody>
          <a:bodyPr/>
          <a:lstStyle/>
          <a:p>
            <a:fld id="{930C364F-D34B-4323-AE8E-CC5AC0F35646}" type="slidenum">
              <a:rPr lang="en-US" smtClean="0">
                <a:cs typeface="Arial" charset="0"/>
              </a:rPr>
              <a:pPr/>
              <a:t>29</a:t>
            </a:fld>
            <a:endParaRPr lang="en-US" smtClean="0">
              <a:cs typeface="Arial" charset="0"/>
            </a:endParaRPr>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C48F4F32-392D-459B-AC23-4B2069C27834}" type="slidenum">
              <a:rPr lang="en-US" smtClean="0">
                <a:cs typeface="Arial" charset="0"/>
              </a:rPr>
              <a:pPr/>
              <a:t>3</a:t>
            </a:fld>
            <a:endParaRPr lang="en-US" smtClean="0">
              <a:cs typeface="Arial"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1" name="Rectangle 7"/>
          <p:cNvSpPr>
            <a:spLocks noGrp="1" noChangeArrowheads="1"/>
          </p:cNvSpPr>
          <p:nvPr>
            <p:ph type="sldNum" sz="quarter" idx="5"/>
          </p:nvPr>
        </p:nvSpPr>
        <p:spPr>
          <a:noFill/>
        </p:spPr>
        <p:txBody>
          <a:bodyPr/>
          <a:lstStyle/>
          <a:p>
            <a:fld id="{6A71F9EF-1477-4049-9C3B-C576E62FFEE4}" type="slidenum">
              <a:rPr lang="en-US" smtClean="0">
                <a:cs typeface="Arial" charset="0"/>
              </a:rPr>
              <a:pPr/>
              <a:t>30</a:t>
            </a:fld>
            <a:endParaRPr lang="en-US" smtClean="0">
              <a:cs typeface="Arial" charset="0"/>
            </a:endParaRPr>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89" name="Rectangle 7"/>
          <p:cNvSpPr>
            <a:spLocks noGrp="1" noChangeArrowheads="1"/>
          </p:cNvSpPr>
          <p:nvPr>
            <p:ph type="sldNum" sz="quarter" idx="5"/>
          </p:nvPr>
        </p:nvSpPr>
        <p:spPr>
          <a:noFill/>
        </p:spPr>
        <p:txBody>
          <a:bodyPr/>
          <a:lstStyle/>
          <a:p>
            <a:fld id="{A57D2F80-914C-423A-809F-1384484D97B5}" type="slidenum">
              <a:rPr lang="en-US" smtClean="0">
                <a:cs typeface="Arial" charset="0"/>
              </a:rPr>
              <a:pPr/>
              <a:t>31</a:t>
            </a:fld>
            <a:endParaRPr lang="en-US" smtClean="0">
              <a:cs typeface="Arial" charset="0"/>
            </a:endParaRPr>
          </a:p>
        </p:txBody>
      </p:sp>
      <p:sp>
        <p:nvSpPr>
          <p:cNvPr id="498690" name="Rectangle 2"/>
          <p:cNvSpPr>
            <a:spLocks noGrp="1" noRot="1" noChangeAspect="1" noChangeArrowheads="1" noTextEdit="1"/>
          </p:cNvSpPr>
          <p:nvPr>
            <p:ph type="sldImg"/>
          </p:nvPr>
        </p:nvSpPr>
        <p:spPr>
          <a:ln/>
        </p:spPr>
      </p:sp>
      <p:sp>
        <p:nvSpPr>
          <p:cNvPr id="49869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7" name="Rectangle 7"/>
          <p:cNvSpPr>
            <a:spLocks noGrp="1" noChangeArrowheads="1"/>
          </p:cNvSpPr>
          <p:nvPr>
            <p:ph type="sldNum" sz="quarter" idx="5"/>
          </p:nvPr>
        </p:nvSpPr>
        <p:spPr>
          <a:noFill/>
        </p:spPr>
        <p:txBody>
          <a:bodyPr/>
          <a:lstStyle/>
          <a:p>
            <a:fld id="{96255A55-36B8-43D4-9CED-B6613D92BE84}" type="slidenum">
              <a:rPr lang="en-US" smtClean="0">
                <a:cs typeface="Arial" charset="0"/>
              </a:rPr>
              <a:pPr/>
              <a:t>32</a:t>
            </a:fld>
            <a:endParaRPr lang="en-US" smtClean="0">
              <a:cs typeface="Arial" charset="0"/>
            </a:endParaRPr>
          </a:p>
        </p:txBody>
      </p:sp>
      <p:sp>
        <p:nvSpPr>
          <p:cNvPr id="500738" name="Rectangle 2"/>
          <p:cNvSpPr>
            <a:spLocks noGrp="1" noRot="1" noChangeAspect="1" noChangeArrowheads="1" noTextEdit="1"/>
          </p:cNvSpPr>
          <p:nvPr>
            <p:ph type="sldImg"/>
          </p:nvPr>
        </p:nvSpPr>
        <p:spPr>
          <a:ln/>
        </p:spPr>
      </p:sp>
      <p:sp>
        <p:nvSpPr>
          <p:cNvPr id="50073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09" name="Rectangle 7"/>
          <p:cNvSpPr>
            <a:spLocks noGrp="1" noChangeArrowheads="1"/>
          </p:cNvSpPr>
          <p:nvPr>
            <p:ph type="sldNum" sz="quarter" idx="5"/>
          </p:nvPr>
        </p:nvSpPr>
        <p:spPr>
          <a:noFill/>
        </p:spPr>
        <p:txBody>
          <a:bodyPr/>
          <a:lstStyle/>
          <a:p>
            <a:fld id="{3FDD0C1A-008B-4654-B992-E1D980E4E1DB}" type="slidenum">
              <a:rPr lang="en-US" smtClean="0">
                <a:cs typeface="Arial" charset="0"/>
              </a:rPr>
              <a:pPr/>
              <a:t>33</a:t>
            </a:fld>
            <a:endParaRPr lang="en-US" smtClean="0">
              <a:cs typeface="Arial" charset="0"/>
            </a:endParaRPr>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1" name="Rectangle 7"/>
          <p:cNvSpPr>
            <a:spLocks noGrp="1" noChangeArrowheads="1"/>
          </p:cNvSpPr>
          <p:nvPr>
            <p:ph type="sldNum" sz="quarter" idx="5"/>
          </p:nvPr>
        </p:nvSpPr>
        <p:spPr>
          <a:noFill/>
        </p:spPr>
        <p:txBody>
          <a:bodyPr/>
          <a:lstStyle/>
          <a:p>
            <a:fld id="{CCF07786-2B1F-4DEC-820D-31A7035521DC}" type="slidenum">
              <a:rPr lang="en-US" smtClean="0">
                <a:cs typeface="Arial" charset="0"/>
              </a:rPr>
              <a:pPr/>
              <a:t>34</a:t>
            </a:fld>
            <a:endParaRPr lang="en-US" smtClean="0">
              <a:cs typeface="Arial" charset="0"/>
            </a:endParaRPr>
          </a:p>
        </p:txBody>
      </p:sp>
      <p:sp>
        <p:nvSpPr>
          <p:cNvPr id="506882" name="Rectangle 2"/>
          <p:cNvSpPr>
            <a:spLocks noGrp="1" noRot="1" noChangeAspect="1" noChangeArrowheads="1" noTextEdit="1"/>
          </p:cNvSpPr>
          <p:nvPr>
            <p:ph type="sldImg"/>
          </p:nvPr>
        </p:nvSpPr>
        <p:spPr>
          <a:ln/>
        </p:spPr>
      </p:sp>
      <p:sp>
        <p:nvSpPr>
          <p:cNvPr id="50688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29" name="Rectangle 7"/>
          <p:cNvSpPr>
            <a:spLocks noGrp="1" noChangeArrowheads="1"/>
          </p:cNvSpPr>
          <p:nvPr>
            <p:ph type="sldNum" sz="quarter" idx="5"/>
          </p:nvPr>
        </p:nvSpPr>
        <p:spPr>
          <a:noFill/>
        </p:spPr>
        <p:txBody>
          <a:bodyPr/>
          <a:lstStyle/>
          <a:p>
            <a:fld id="{F47D19C6-2B03-4D0A-B327-6DD7F280C14E}" type="slidenum">
              <a:rPr lang="en-US" smtClean="0">
                <a:cs typeface="Arial" charset="0"/>
              </a:rPr>
              <a:pPr/>
              <a:t>35</a:t>
            </a:fld>
            <a:endParaRPr lang="en-US" smtClean="0">
              <a:cs typeface="Arial" charset="0"/>
            </a:endParaRPr>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7" name="Rectangle 7"/>
          <p:cNvSpPr>
            <a:spLocks noGrp="1" noChangeArrowheads="1"/>
          </p:cNvSpPr>
          <p:nvPr>
            <p:ph type="sldNum" sz="quarter" idx="5"/>
          </p:nvPr>
        </p:nvSpPr>
        <p:spPr>
          <a:noFill/>
        </p:spPr>
        <p:txBody>
          <a:bodyPr/>
          <a:lstStyle/>
          <a:p>
            <a:fld id="{AEE78A6C-283B-4F54-8380-E23342A6AB21}" type="slidenum">
              <a:rPr lang="en-US" smtClean="0">
                <a:cs typeface="Arial" charset="0"/>
              </a:rPr>
              <a:pPr/>
              <a:t>36</a:t>
            </a:fld>
            <a:endParaRPr lang="en-US" smtClean="0">
              <a:cs typeface="Arial" charset="0"/>
            </a:endParaRPr>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5" name="Rectangle 7"/>
          <p:cNvSpPr>
            <a:spLocks noGrp="1" noChangeArrowheads="1"/>
          </p:cNvSpPr>
          <p:nvPr>
            <p:ph type="sldNum" sz="quarter" idx="5"/>
          </p:nvPr>
        </p:nvSpPr>
        <p:spPr>
          <a:noFill/>
        </p:spPr>
        <p:txBody>
          <a:bodyPr/>
          <a:lstStyle/>
          <a:p>
            <a:fld id="{D40C20CB-0801-461F-85C1-42056D72EA57}" type="slidenum">
              <a:rPr lang="en-US" smtClean="0">
                <a:cs typeface="Arial" charset="0"/>
              </a:rPr>
              <a:pPr/>
              <a:t>37</a:t>
            </a:fld>
            <a:endParaRPr lang="en-US" smtClean="0">
              <a:cs typeface="Arial" charset="0"/>
            </a:endParaRPr>
          </a:p>
        </p:txBody>
      </p:sp>
      <p:sp>
        <p:nvSpPr>
          <p:cNvPr id="513026" name="Rectangle 2"/>
          <p:cNvSpPr>
            <a:spLocks noGrp="1" noRot="1" noChangeAspect="1" noChangeArrowheads="1" noTextEdit="1"/>
          </p:cNvSpPr>
          <p:nvPr>
            <p:ph type="sldImg"/>
          </p:nvPr>
        </p:nvSpPr>
        <p:spPr>
          <a:ln/>
        </p:spPr>
      </p:sp>
      <p:sp>
        <p:nvSpPr>
          <p:cNvPr id="51302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1" name="Rectangle 7"/>
          <p:cNvSpPr>
            <a:spLocks noGrp="1" noChangeArrowheads="1"/>
          </p:cNvSpPr>
          <p:nvPr>
            <p:ph type="sldNum" sz="quarter" idx="5"/>
          </p:nvPr>
        </p:nvSpPr>
        <p:spPr>
          <a:noFill/>
        </p:spPr>
        <p:txBody>
          <a:bodyPr/>
          <a:lstStyle/>
          <a:p>
            <a:fld id="{45178B6F-A0E7-4F10-9DEB-3D435A297599}" type="slidenum">
              <a:rPr lang="en-US" smtClean="0">
                <a:cs typeface="Arial" charset="0"/>
              </a:rPr>
              <a:pPr/>
              <a:t>38</a:t>
            </a:fld>
            <a:endParaRPr lang="en-US" smtClean="0">
              <a:cs typeface="Arial" charset="0"/>
            </a:endParaRPr>
          </a:p>
        </p:txBody>
      </p:sp>
      <p:sp>
        <p:nvSpPr>
          <p:cNvPr id="517122" name="Rectangle 2"/>
          <p:cNvSpPr>
            <a:spLocks noGrp="1" noRot="1" noChangeAspect="1" noChangeArrowheads="1" noTextEdit="1"/>
          </p:cNvSpPr>
          <p:nvPr>
            <p:ph type="sldImg"/>
          </p:nvPr>
        </p:nvSpPr>
        <p:spPr>
          <a:ln/>
        </p:spPr>
      </p:sp>
      <p:sp>
        <p:nvSpPr>
          <p:cNvPr id="51712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69" name="Rectangle 7"/>
          <p:cNvSpPr>
            <a:spLocks noGrp="1" noChangeArrowheads="1"/>
          </p:cNvSpPr>
          <p:nvPr>
            <p:ph type="sldNum" sz="quarter" idx="5"/>
          </p:nvPr>
        </p:nvSpPr>
        <p:spPr>
          <a:noFill/>
        </p:spPr>
        <p:txBody>
          <a:bodyPr/>
          <a:lstStyle/>
          <a:p>
            <a:fld id="{3DA5695B-6EF9-4A7E-899A-06BE8BC62063}" type="slidenum">
              <a:rPr lang="en-US" smtClean="0">
                <a:cs typeface="Arial" charset="0"/>
              </a:rPr>
              <a:pPr/>
              <a:t>39</a:t>
            </a:fld>
            <a:endParaRPr lang="en-US" smtClean="0">
              <a:cs typeface="Arial" charset="0"/>
            </a:endParaRPr>
          </a:p>
        </p:txBody>
      </p:sp>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3" name="Rectangle 7"/>
          <p:cNvSpPr>
            <a:spLocks noGrp="1" noChangeArrowheads="1"/>
          </p:cNvSpPr>
          <p:nvPr>
            <p:ph type="sldNum" sz="quarter" idx="5"/>
          </p:nvPr>
        </p:nvSpPr>
        <p:spPr>
          <a:noFill/>
        </p:spPr>
        <p:txBody>
          <a:bodyPr/>
          <a:lstStyle/>
          <a:p>
            <a:fld id="{04447678-F171-4298-A555-8AC463BE0C11}" type="slidenum">
              <a:rPr lang="en-US" smtClean="0">
                <a:cs typeface="Arial" charset="0"/>
              </a:rPr>
              <a:pPr/>
              <a:t>4</a:t>
            </a:fld>
            <a:endParaRPr lang="en-US" smtClean="0">
              <a:cs typeface="Arial" charset="0"/>
            </a:endParaRPr>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7" name="Rectangle 7"/>
          <p:cNvSpPr>
            <a:spLocks noGrp="1" noChangeArrowheads="1"/>
          </p:cNvSpPr>
          <p:nvPr>
            <p:ph type="sldNum" sz="quarter" idx="5"/>
          </p:nvPr>
        </p:nvSpPr>
        <p:spPr>
          <a:noFill/>
        </p:spPr>
        <p:txBody>
          <a:bodyPr/>
          <a:lstStyle/>
          <a:p>
            <a:fld id="{DD9A1830-7768-41A7-9890-3B0C9BBC7CC3}" type="slidenum">
              <a:rPr lang="en-US" smtClean="0">
                <a:cs typeface="Arial" charset="0"/>
              </a:rPr>
              <a:pPr/>
              <a:t>40</a:t>
            </a:fld>
            <a:endParaRPr lang="en-US" smtClean="0">
              <a:cs typeface="Arial" charset="0"/>
            </a:endParaRPr>
          </a:p>
        </p:txBody>
      </p:sp>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5" name="Rectangle 7"/>
          <p:cNvSpPr>
            <a:spLocks noGrp="1" noChangeArrowheads="1"/>
          </p:cNvSpPr>
          <p:nvPr>
            <p:ph type="sldNum" sz="quarter" idx="5"/>
          </p:nvPr>
        </p:nvSpPr>
        <p:spPr>
          <a:noFill/>
        </p:spPr>
        <p:txBody>
          <a:bodyPr/>
          <a:lstStyle/>
          <a:p>
            <a:fld id="{DF323E51-0300-459F-B660-709C446573AD}" type="slidenum">
              <a:rPr lang="en-US" smtClean="0">
                <a:cs typeface="Arial" charset="0"/>
              </a:rPr>
              <a:pPr/>
              <a:t>41</a:t>
            </a:fld>
            <a:endParaRPr lang="en-US" smtClean="0">
              <a:cs typeface="Arial" charset="0"/>
            </a:endParaRPr>
          </a:p>
        </p:txBody>
      </p:sp>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3" name="Rectangle 7"/>
          <p:cNvSpPr>
            <a:spLocks noGrp="1" noChangeArrowheads="1"/>
          </p:cNvSpPr>
          <p:nvPr>
            <p:ph type="sldNum" sz="quarter" idx="5"/>
          </p:nvPr>
        </p:nvSpPr>
        <p:spPr>
          <a:noFill/>
        </p:spPr>
        <p:txBody>
          <a:bodyPr/>
          <a:lstStyle/>
          <a:p>
            <a:fld id="{C3D711D3-0482-4091-AAF8-E354B08C97EF}" type="slidenum">
              <a:rPr lang="en-US" smtClean="0">
                <a:cs typeface="Arial" charset="0"/>
              </a:rPr>
              <a:pPr/>
              <a:t>42</a:t>
            </a:fld>
            <a:endParaRPr lang="en-US" smtClean="0">
              <a:cs typeface="Arial" charset="0"/>
            </a:endParaRPr>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09" name="Rectangle 7"/>
          <p:cNvSpPr>
            <a:spLocks noGrp="1" noChangeArrowheads="1"/>
          </p:cNvSpPr>
          <p:nvPr>
            <p:ph type="sldNum" sz="quarter" idx="5"/>
          </p:nvPr>
        </p:nvSpPr>
        <p:spPr>
          <a:noFill/>
        </p:spPr>
        <p:txBody>
          <a:bodyPr/>
          <a:lstStyle/>
          <a:p>
            <a:fld id="{74139C67-15FB-48F5-8179-FCE6C49641A6}" type="slidenum">
              <a:rPr lang="en-US" smtClean="0">
                <a:cs typeface="Arial" charset="0"/>
              </a:rPr>
              <a:pPr/>
              <a:t>43</a:t>
            </a:fld>
            <a:endParaRPr lang="en-US" smtClean="0">
              <a:cs typeface="Arial" charset="0"/>
            </a:endParaRPr>
          </a:p>
        </p:txBody>
      </p:sp>
      <p:sp>
        <p:nvSpPr>
          <p:cNvPr id="529410" name="Rectangle 2"/>
          <p:cNvSpPr>
            <a:spLocks noGrp="1" noRot="1" noChangeAspect="1" noChangeArrowheads="1" noTextEdit="1"/>
          </p:cNvSpPr>
          <p:nvPr>
            <p:ph type="sldImg"/>
          </p:nvPr>
        </p:nvSpPr>
        <p:spPr>
          <a:ln/>
        </p:spPr>
      </p:sp>
      <p:sp>
        <p:nvSpPr>
          <p:cNvPr id="52941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Rectangle 7"/>
          <p:cNvSpPr>
            <a:spLocks noGrp="1" noChangeArrowheads="1"/>
          </p:cNvSpPr>
          <p:nvPr>
            <p:ph type="sldNum" sz="quarter" idx="5"/>
          </p:nvPr>
        </p:nvSpPr>
        <p:spPr>
          <a:noFill/>
        </p:spPr>
        <p:txBody>
          <a:bodyPr/>
          <a:lstStyle/>
          <a:p>
            <a:fld id="{55E03A82-0FAB-4628-9F94-5BEDF5B4C6CD}" type="slidenum">
              <a:rPr lang="en-US" smtClean="0">
                <a:cs typeface="Arial" charset="0"/>
              </a:rPr>
              <a:pPr/>
              <a:t>5</a:t>
            </a:fld>
            <a:endParaRPr lang="en-US" smtClean="0">
              <a:cs typeface="Arial" charset="0"/>
            </a:endParaRPr>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Rectangle 7"/>
          <p:cNvSpPr>
            <a:spLocks noGrp="1" noChangeArrowheads="1"/>
          </p:cNvSpPr>
          <p:nvPr>
            <p:ph type="sldNum" sz="quarter" idx="5"/>
          </p:nvPr>
        </p:nvSpPr>
        <p:spPr>
          <a:noFill/>
        </p:spPr>
        <p:txBody>
          <a:bodyPr/>
          <a:lstStyle/>
          <a:p>
            <a:fld id="{DF1BA52A-A449-4E2D-93F4-44819DD35855}" type="slidenum">
              <a:rPr lang="en-US" smtClean="0">
                <a:cs typeface="Arial" charset="0"/>
              </a:rPr>
              <a:pPr/>
              <a:t>6</a:t>
            </a:fld>
            <a:endParaRPr lang="en-US" smtClean="0">
              <a:cs typeface="Arial" charset="0"/>
            </a:endParaRPr>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89" name="Rectangle 7"/>
          <p:cNvSpPr>
            <a:spLocks noGrp="1" noChangeArrowheads="1"/>
          </p:cNvSpPr>
          <p:nvPr>
            <p:ph type="sldNum" sz="quarter" idx="5"/>
          </p:nvPr>
        </p:nvSpPr>
        <p:spPr>
          <a:noFill/>
        </p:spPr>
        <p:txBody>
          <a:bodyPr/>
          <a:lstStyle/>
          <a:p>
            <a:fld id="{8A189326-56E8-457A-BB1B-4D8CEC35BAF5}" type="slidenum">
              <a:rPr lang="en-US" smtClean="0">
                <a:cs typeface="Arial" charset="0"/>
              </a:rPr>
              <a:pPr/>
              <a:t>7</a:t>
            </a:fld>
            <a:endParaRPr lang="en-US" smtClean="0">
              <a:cs typeface="Arial" charset="0"/>
            </a:endParaRPr>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7" name="Rectangle 7"/>
          <p:cNvSpPr>
            <a:spLocks noGrp="1" noChangeArrowheads="1"/>
          </p:cNvSpPr>
          <p:nvPr>
            <p:ph type="sldNum" sz="quarter" idx="5"/>
          </p:nvPr>
        </p:nvSpPr>
        <p:spPr>
          <a:noFill/>
        </p:spPr>
        <p:txBody>
          <a:bodyPr/>
          <a:lstStyle/>
          <a:p>
            <a:fld id="{5C3D7DAC-083F-4FBD-A04B-247535C20BFD}" type="slidenum">
              <a:rPr lang="en-US" smtClean="0">
                <a:cs typeface="Arial" charset="0"/>
              </a:rPr>
              <a:pPr/>
              <a:t>8</a:t>
            </a:fld>
            <a:endParaRPr lang="en-US" smtClean="0">
              <a:cs typeface="Arial" charset="0"/>
            </a:endParaRPr>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Rectangle 7"/>
          <p:cNvSpPr>
            <a:spLocks noGrp="1" noChangeArrowheads="1"/>
          </p:cNvSpPr>
          <p:nvPr>
            <p:ph type="sldNum" sz="quarter" idx="5"/>
          </p:nvPr>
        </p:nvSpPr>
        <p:spPr>
          <a:noFill/>
        </p:spPr>
        <p:txBody>
          <a:bodyPr/>
          <a:lstStyle/>
          <a:p>
            <a:fld id="{C1EBED5D-244F-4556-B733-9D20CE0E6206}" type="slidenum">
              <a:rPr lang="en-US" smtClean="0">
                <a:cs typeface="Arial" charset="0"/>
              </a:rPr>
              <a:pPr/>
              <a:t>9</a:t>
            </a:fld>
            <a:endParaRPr lang="en-US" smtClean="0">
              <a:cs typeface="Arial" charset="0"/>
            </a:endParaRPr>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a:noFill/>
          <a:ln/>
        </p:spPr>
        <p:txBody>
          <a:bodyPr/>
          <a:lstStyle/>
          <a:p>
            <a:pPr eaLnBrk="1" hangingPunct="1"/>
            <a:endParaRPr lang="en-Z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5"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A3F895E6-1771-4117-9391-0D2CC9C1BF5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5"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081E3426-2334-4C73-AB16-4C91E3E761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1163" y="574675"/>
            <a:ext cx="2192337" cy="29432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79388" y="574675"/>
            <a:ext cx="6429375" cy="2943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5"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5B374D40-B37E-4BD3-8027-07084EF0D5B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574675"/>
            <a:ext cx="8231187" cy="655638"/>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179388" y="1343025"/>
            <a:ext cx="4310062" cy="217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1850" y="1343025"/>
            <a:ext cx="4311650" cy="217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6"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156D7CF6-338B-4C59-8EBA-2DE29B0A21B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5"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580BAD13-0A5D-4D12-AB46-F6F27C75E92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5"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50916EBE-E6D3-4CB0-A564-B273FE75624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79388" y="1343025"/>
            <a:ext cx="4310062" cy="217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1850" y="1343025"/>
            <a:ext cx="4311650" cy="217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6"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EDEB0407-2C24-474C-9325-D4279BF767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8"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9" name="Rectangle 4"/>
          <p:cNvSpPr>
            <a:spLocks noGrp="1" noChangeArrowheads="1"/>
          </p:cNvSpPr>
          <p:nvPr>
            <p:ph type="sldNum" sz="quarter" idx="12"/>
          </p:nvPr>
        </p:nvSpPr>
        <p:spPr>
          <a:ln/>
        </p:spPr>
        <p:txBody>
          <a:bodyPr/>
          <a:lstStyle>
            <a:lvl1pPr>
              <a:defRPr/>
            </a:lvl1pPr>
          </a:lstStyle>
          <a:p>
            <a:pPr>
              <a:defRPr/>
            </a:pPr>
            <a:fld id="{E2CBE1FD-C7B5-402E-BB0A-A55A2E9E6C9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4"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5" name="Rectangle 4"/>
          <p:cNvSpPr>
            <a:spLocks noGrp="1" noChangeArrowheads="1"/>
          </p:cNvSpPr>
          <p:nvPr>
            <p:ph type="sldNum" sz="quarter" idx="12"/>
          </p:nvPr>
        </p:nvSpPr>
        <p:spPr>
          <a:ln/>
        </p:spPr>
        <p:txBody>
          <a:bodyPr/>
          <a:lstStyle>
            <a:lvl1pPr>
              <a:defRPr/>
            </a:lvl1pPr>
          </a:lstStyle>
          <a:p>
            <a:pPr>
              <a:defRPr/>
            </a:pPr>
            <a:fld id="{6A1E87E1-ACCE-4D81-9131-ECF4DAFECC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3"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4" name="Rectangle 4"/>
          <p:cNvSpPr>
            <a:spLocks noGrp="1" noChangeArrowheads="1"/>
          </p:cNvSpPr>
          <p:nvPr>
            <p:ph type="sldNum" sz="quarter" idx="12"/>
          </p:nvPr>
        </p:nvSpPr>
        <p:spPr>
          <a:ln/>
        </p:spPr>
        <p:txBody>
          <a:bodyPr/>
          <a:lstStyle>
            <a:lvl1pPr>
              <a:defRPr/>
            </a:lvl1pPr>
          </a:lstStyle>
          <a:p>
            <a:pPr>
              <a:defRPr/>
            </a:pPr>
            <a:fld id="{6144C09D-BCC3-42EA-9E84-874F3A329F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6"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077AEAEC-C2D3-4474-A08D-82C90D4BD8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t>MAGNETIC FIELDS</a:t>
            </a:r>
          </a:p>
        </p:txBody>
      </p:sp>
      <p:sp>
        <p:nvSpPr>
          <p:cNvPr id="6" name="Rectangle 3"/>
          <p:cNvSpPr>
            <a:spLocks noGrp="1" noChangeArrowheads="1"/>
          </p:cNvSpPr>
          <p:nvPr>
            <p:ph type="dt" sz="half" idx="11"/>
          </p:nvPr>
        </p:nvSpPr>
        <p:spPr>
          <a:ln/>
        </p:spPr>
        <p:txBody>
          <a:bodyPr/>
          <a:lstStyle>
            <a:lvl1pPr>
              <a:defRPr/>
            </a:lvl1pPr>
          </a:lstStyle>
          <a:p>
            <a:pPr>
              <a:defRPr/>
            </a:pPr>
            <a:r>
              <a:rPr lang="en-US"/>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A432EA7F-F2D8-4AC4-96EF-EFEF21DF472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EBFF"/>
        </a:solidFill>
        <a:effectLst/>
      </p:bgPr>
    </p:bg>
    <p:spTree>
      <p:nvGrpSpPr>
        <p:cNvPr id="1" name=""/>
        <p:cNvGrpSpPr/>
        <p:nvPr/>
      </p:nvGrpSpPr>
      <p:grpSpPr>
        <a:xfrm>
          <a:off x="0" y="0"/>
          <a:ext cx="0" cy="0"/>
          <a:chOff x="0" y="0"/>
          <a:chExt cx="0" cy="0"/>
        </a:xfrm>
      </p:grpSpPr>
      <p:sp>
        <p:nvSpPr>
          <p:cNvPr id="4108" name="Rectangle 12"/>
          <p:cNvSpPr>
            <a:spLocks noGrp="1" noChangeArrowheads="1"/>
          </p:cNvSpPr>
          <p:nvPr>
            <p:ph type="ftr" sz="quarter" idx="3"/>
          </p:nvPr>
        </p:nvSpPr>
        <p:spPr bwMode="auto">
          <a:xfrm>
            <a:off x="7496175" y="182563"/>
            <a:ext cx="1565275" cy="274637"/>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lnSpc>
                <a:spcPct val="100000"/>
              </a:lnSpc>
              <a:defRPr sz="1200">
                <a:solidFill>
                  <a:srgbClr val="5F5F5F"/>
                </a:solidFill>
                <a:latin typeface="Arial" charset="0"/>
                <a:cs typeface="+mn-cs"/>
              </a:defRPr>
            </a:lvl1pPr>
          </a:lstStyle>
          <a:p>
            <a:pPr>
              <a:defRPr/>
            </a:pPr>
            <a:r>
              <a:rPr lang="en-US"/>
              <a:t>MAGNETIC FIELDS</a:t>
            </a:r>
          </a:p>
        </p:txBody>
      </p:sp>
      <p:sp>
        <p:nvSpPr>
          <p:cNvPr id="1027" name="Rectangle 2"/>
          <p:cNvSpPr>
            <a:spLocks noGrp="1" noChangeArrowheads="1"/>
          </p:cNvSpPr>
          <p:nvPr>
            <p:ph type="body" idx="1"/>
          </p:nvPr>
        </p:nvSpPr>
        <p:spPr bwMode="auto">
          <a:xfrm>
            <a:off x="179388" y="1343025"/>
            <a:ext cx="8774112" cy="2174875"/>
          </a:xfrm>
          <a:prstGeom prst="rect">
            <a:avLst/>
          </a:prstGeom>
          <a:noFill/>
          <a:ln w="9525">
            <a:noFill/>
            <a:miter lim="800000"/>
            <a:headEnd/>
            <a:tailEnd/>
          </a:ln>
        </p:spPr>
        <p:txBody>
          <a:bodyPr vert="horz" wrap="square" lIns="90000" tIns="46800" rIns="90000" bIns="4680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9" name="Rectangle 3"/>
          <p:cNvSpPr>
            <a:spLocks noGrp="1" noChangeArrowheads="1"/>
          </p:cNvSpPr>
          <p:nvPr>
            <p:ph type="dt" sz="half" idx="2"/>
          </p:nvPr>
        </p:nvSpPr>
        <p:spPr bwMode="auto">
          <a:xfrm>
            <a:off x="107950" y="182563"/>
            <a:ext cx="1079500"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solidFill>
                  <a:srgbClr val="5F5F5F"/>
                </a:solidFill>
                <a:latin typeface="Arial" charset="0"/>
                <a:cs typeface="+mn-cs"/>
              </a:defRPr>
            </a:lvl1pPr>
          </a:lstStyle>
          <a:p>
            <a:pPr>
              <a:defRPr/>
            </a:pPr>
            <a:r>
              <a:rPr lang="en-US"/>
              <a:t>PHY1013S</a:t>
            </a:r>
          </a:p>
        </p:txBody>
      </p:sp>
      <p:sp>
        <p:nvSpPr>
          <p:cNvPr id="4100" name="Rectangle 4"/>
          <p:cNvSpPr>
            <a:spLocks noGrp="1" noChangeArrowheads="1"/>
          </p:cNvSpPr>
          <p:nvPr>
            <p:ph type="sldNum" sz="quarter" idx="4"/>
          </p:nvPr>
        </p:nvSpPr>
        <p:spPr bwMode="auto">
          <a:xfrm>
            <a:off x="8064500" y="6381750"/>
            <a:ext cx="94615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1">
                <a:solidFill>
                  <a:srgbClr val="5F5F5F"/>
                </a:solidFill>
                <a:latin typeface="Koala" pitchFamily="34" charset="0"/>
                <a:cs typeface="+mn-cs"/>
              </a:defRPr>
            </a:lvl1pPr>
          </a:lstStyle>
          <a:p>
            <a:pPr>
              <a:defRPr/>
            </a:pPr>
            <a:fld id="{ECB57C95-AED7-4142-BD7C-0375A2AFD199}" type="slidenum">
              <a:rPr lang="en-US"/>
              <a:pPr>
                <a:defRPr/>
              </a:pPr>
              <a:t>‹#›</a:t>
            </a:fld>
            <a:endParaRPr lang="en-US"/>
          </a:p>
        </p:txBody>
      </p:sp>
      <p:sp>
        <p:nvSpPr>
          <p:cNvPr id="4101" name="Line 5"/>
          <p:cNvSpPr>
            <a:spLocks noChangeShapeType="1"/>
          </p:cNvSpPr>
          <p:nvPr/>
        </p:nvSpPr>
        <p:spPr bwMode="auto">
          <a:xfrm>
            <a:off x="179388" y="438150"/>
            <a:ext cx="8785225" cy="0"/>
          </a:xfrm>
          <a:prstGeom prst="line">
            <a:avLst/>
          </a:prstGeom>
          <a:noFill/>
          <a:ln w="22225">
            <a:solidFill>
              <a:srgbClr val="F8DC0E"/>
            </a:solidFill>
            <a:miter lim="800000"/>
            <a:headEnd/>
            <a:tailEnd/>
          </a:ln>
          <a:effectLst/>
        </p:spPr>
        <p:txBody>
          <a:bodyPr wrap="none"/>
          <a:lstStyle/>
          <a:p>
            <a:pPr>
              <a:lnSpc>
                <a:spcPct val="110000"/>
              </a:lnSpc>
              <a:defRPr/>
            </a:pPr>
            <a:endParaRPr lang="en-ZA">
              <a:cs typeface="+mn-cs"/>
            </a:endParaRPr>
          </a:p>
        </p:txBody>
      </p:sp>
      <p:sp>
        <p:nvSpPr>
          <p:cNvPr id="1031" name="Rectangle 6"/>
          <p:cNvSpPr>
            <a:spLocks noGrp="1" noChangeArrowheads="1"/>
          </p:cNvSpPr>
          <p:nvPr>
            <p:ph type="title"/>
          </p:nvPr>
        </p:nvSpPr>
        <p:spPr bwMode="auto">
          <a:xfrm>
            <a:off x="455613" y="574675"/>
            <a:ext cx="8231187" cy="655638"/>
          </a:xfrm>
          <a:prstGeom prst="rect">
            <a:avLst/>
          </a:prstGeom>
          <a:noFill/>
          <a:ln w="9525">
            <a:noFill/>
            <a:miter lim="800000"/>
            <a:headEnd/>
            <a:tailEnd/>
          </a:ln>
        </p:spPr>
        <p:txBody>
          <a:bodyPr vert="horz" wrap="square" lIns="90000" tIns="46800" rIns="90000" bIns="46800" numCol="1" anchor="ctr" anchorCtr="0" compatLnSpc="1">
            <a:prstTxWarp prst="textNoShape">
              <a:avLst/>
            </a:prstTxWarp>
          </a:bodyPr>
          <a:lstStyle/>
          <a:p>
            <a:pPr lvl="0"/>
            <a:r>
              <a:rPr lang="en-US" smtClean="0"/>
              <a:t>Click to edit Master title style</a:t>
            </a:r>
          </a:p>
        </p:txBody>
      </p:sp>
      <p:sp>
        <p:nvSpPr>
          <p:cNvPr id="4103" name="Line 7"/>
          <p:cNvSpPr>
            <a:spLocks noChangeShapeType="1"/>
          </p:cNvSpPr>
          <p:nvPr/>
        </p:nvSpPr>
        <p:spPr bwMode="auto">
          <a:xfrm>
            <a:off x="179388" y="6429375"/>
            <a:ext cx="8785225" cy="0"/>
          </a:xfrm>
          <a:prstGeom prst="line">
            <a:avLst/>
          </a:prstGeom>
          <a:noFill/>
          <a:ln w="22225">
            <a:solidFill>
              <a:srgbClr val="F8DC0E"/>
            </a:solidFill>
            <a:miter lim="800000"/>
            <a:headEnd/>
            <a:tailEnd/>
          </a:ln>
          <a:effectLst/>
        </p:spPr>
        <p:txBody>
          <a:bodyPr wrap="none"/>
          <a:lstStyle/>
          <a:p>
            <a:pPr>
              <a:lnSpc>
                <a:spcPct val="110000"/>
              </a:lnSpc>
              <a:defRPr/>
            </a:pPr>
            <a:endParaRPr lang="en-ZA">
              <a:cs typeface="+mn-cs"/>
            </a:endParaRPr>
          </a:p>
        </p:txBody>
      </p:sp>
      <p:sp>
        <p:nvSpPr>
          <p:cNvPr id="4104" name="Rectangle 8"/>
          <p:cNvSpPr>
            <a:spLocks noChangeArrowheads="1"/>
          </p:cNvSpPr>
          <p:nvPr/>
        </p:nvSpPr>
        <p:spPr bwMode="auto">
          <a:xfrm>
            <a:off x="3984625" y="182563"/>
            <a:ext cx="1108075" cy="274637"/>
          </a:xfrm>
          <a:prstGeom prst="rect">
            <a:avLst/>
          </a:prstGeom>
          <a:noFill/>
          <a:ln w="9525">
            <a:noFill/>
            <a:miter lim="800000"/>
            <a:headEnd/>
            <a:tailEnd/>
          </a:ln>
          <a:effectLst/>
        </p:spPr>
        <p:txBody>
          <a:bodyPr wrap="none">
            <a:spAutoFit/>
          </a:bodyPr>
          <a:lstStyle/>
          <a:p>
            <a:pPr algn="ctr">
              <a:defRPr/>
            </a:pPr>
            <a:r>
              <a:rPr lang="en-US" sz="1200">
                <a:solidFill>
                  <a:srgbClr val="5F5F5F"/>
                </a:solidFill>
                <a:latin typeface="Arial" charset="0"/>
                <a:cs typeface="+mn-cs"/>
              </a:rPr>
              <a:t>MAGNETISM</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a:solidFill>
            <a:srgbClr val="800080"/>
          </a:solidFill>
          <a:latin typeface="+mj-lt"/>
          <a:ea typeface="+mj-ea"/>
          <a:cs typeface="+mj-cs"/>
        </a:defRPr>
      </a:lvl1pPr>
      <a:lvl2pPr algn="ctr" rtl="0" eaLnBrk="0" fontAlgn="base" hangingPunct="0">
        <a:spcBef>
          <a:spcPct val="0"/>
        </a:spcBef>
        <a:spcAft>
          <a:spcPct val="0"/>
        </a:spcAft>
        <a:defRPr sz="3200">
          <a:solidFill>
            <a:srgbClr val="800080"/>
          </a:solidFill>
          <a:latin typeface="Arial Rounded MT Bold" pitchFamily="34" charset="0"/>
        </a:defRPr>
      </a:lvl2pPr>
      <a:lvl3pPr algn="ctr" rtl="0" eaLnBrk="0" fontAlgn="base" hangingPunct="0">
        <a:spcBef>
          <a:spcPct val="0"/>
        </a:spcBef>
        <a:spcAft>
          <a:spcPct val="0"/>
        </a:spcAft>
        <a:defRPr sz="3200">
          <a:solidFill>
            <a:srgbClr val="800080"/>
          </a:solidFill>
          <a:latin typeface="Arial Rounded MT Bold" pitchFamily="34" charset="0"/>
        </a:defRPr>
      </a:lvl3pPr>
      <a:lvl4pPr algn="ctr" rtl="0" eaLnBrk="0" fontAlgn="base" hangingPunct="0">
        <a:spcBef>
          <a:spcPct val="0"/>
        </a:spcBef>
        <a:spcAft>
          <a:spcPct val="0"/>
        </a:spcAft>
        <a:defRPr sz="3200">
          <a:solidFill>
            <a:srgbClr val="800080"/>
          </a:solidFill>
          <a:latin typeface="Arial Rounded MT Bold" pitchFamily="34" charset="0"/>
        </a:defRPr>
      </a:lvl4pPr>
      <a:lvl5pPr algn="ctr" rtl="0" eaLnBrk="0" fontAlgn="base" hangingPunct="0">
        <a:spcBef>
          <a:spcPct val="0"/>
        </a:spcBef>
        <a:spcAft>
          <a:spcPct val="0"/>
        </a:spcAft>
        <a:defRPr sz="3200">
          <a:solidFill>
            <a:srgbClr val="800080"/>
          </a:solidFill>
          <a:latin typeface="Arial Rounded MT Bold" pitchFamily="34" charset="0"/>
        </a:defRPr>
      </a:lvl5pPr>
      <a:lvl6pPr marL="457200" algn="ctr" rtl="0" fontAlgn="base">
        <a:spcBef>
          <a:spcPct val="0"/>
        </a:spcBef>
        <a:spcAft>
          <a:spcPct val="0"/>
        </a:spcAft>
        <a:defRPr sz="3200">
          <a:solidFill>
            <a:srgbClr val="800080"/>
          </a:solidFill>
          <a:latin typeface="Arial Rounded MT Bold" pitchFamily="34" charset="0"/>
        </a:defRPr>
      </a:lvl6pPr>
      <a:lvl7pPr marL="914400" algn="ctr" rtl="0" fontAlgn="base">
        <a:spcBef>
          <a:spcPct val="0"/>
        </a:spcBef>
        <a:spcAft>
          <a:spcPct val="0"/>
        </a:spcAft>
        <a:defRPr sz="3200">
          <a:solidFill>
            <a:srgbClr val="800080"/>
          </a:solidFill>
          <a:latin typeface="Arial Rounded MT Bold" pitchFamily="34" charset="0"/>
        </a:defRPr>
      </a:lvl7pPr>
      <a:lvl8pPr marL="1371600" algn="ctr" rtl="0" fontAlgn="base">
        <a:spcBef>
          <a:spcPct val="0"/>
        </a:spcBef>
        <a:spcAft>
          <a:spcPct val="0"/>
        </a:spcAft>
        <a:defRPr sz="3200">
          <a:solidFill>
            <a:srgbClr val="800080"/>
          </a:solidFill>
          <a:latin typeface="Arial Rounded MT Bold" pitchFamily="34" charset="0"/>
        </a:defRPr>
      </a:lvl8pPr>
      <a:lvl9pPr marL="1828800" algn="ctr" rtl="0" fontAlgn="base">
        <a:spcBef>
          <a:spcPct val="0"/>
        </a:spcBef>
        <a:spcAft>
          <a:spcPct val="0"/>
        </a:spcAft>
        <a:defRPr sz="3200">
          <a:solidFill>
            <a:srgbClr val="800080"/>
          </a:solidFill>
          <a:latin typeface="Arial Rounded MT Bold" pitchFamily="34" charset="0"/>
        </a:defRPr>
      </a:lvl9pPr>
    </p:titleStyle>
    <p:bodyStyle>
      <a:lvl1pPr marL="342900" indent="-342900" algn="l" rtl="0" eaLnBrk="0" fontAlgn="base" hangingPunct="0">
        <a:lnSpc>
          <a:spcPct val="110000"/>
        </a:lnSpc>
        <a:spcBef>
          <a:spcPct val="0"/>
        </a:spcBef>
        <a:spcAft>
          <a:spcPct val="0"/>
        </a:spcAft>
        <a:defRPr sz="2600">
          <a:solidFill>
            <a:srgbClr val="000066"/>
          </a:solidFill>
          <a:latin typeface="+mn-lt"/>
          <a:ea typeface="+mn-ea"/>
          <a:cs typeface="+mn-cs"/>
        </a:defRPr>
      </a:lvl1pPr>
      <a:lvl2pPr marL="179388" indent="277813" algn="l" rtl="0" eaLnBrk="0" fontAlgn="base" hangingPunct="0">
        <a:lnSpc>
          <a:spcPct val="110000"/>
        </a:lnSpc>
        <a:spcBef>
          <a:spcPct val="0"/>
        </a:spcBef>
        <a:spcAft>
          <a:spcPct val="0"/>
        </a:spcAft>
        <a:buFont typeface="Arial" charset="0"/>
        <a:defRPr sz="2400">
          <a:solidFill>
            <a:srgbClr val="000066"/>
          </a:solidFill>
          <a:latin typeface="+mn-lt"/>
        </a:defRPr>
      </a:lvl2pPr>
      <a:lvl3pPr marL="717550" indent="-358775" algn="l" rtl="0" eaLnBrk="0" fontAlgn="base" hangingPunct="0">
        <a:lnSpc>
          <a:spcPct val="110000"/>
        </a:lnSpc>
        <a:spcBef>
          <a:spcPct val="0"/>
        </a:spcBef>
        <a:spcAft>
          <a:spcPct val="0"/>
        </a:spcAft>
        <a:buBlip>
          <a:blip r:embed="rId14"/>
        </a:buBlip>
        <a:defRPr sz="2200">
          <a:solidFill>
            <a:srgbClr val="000066"/>
          </a:solidFill>
          <a:latin typeface="+mn-lt"/>
        </a:defRPr>
      </a:lvl3pPr>
      <a:lvl4pPr marL="896938" indent="474663" algn="l" rtl="0" eaLnBrk="0" fontAlgn="base" hangingPunct="0">
        <a:lnSpc>
          <a:spcPct val="120000"/>
        </a:lnSpc>
        <a:spcBef>
          <a:spcPct val="0"/>
        </a:spcBef>
        <a:spcAft>
          <a:spcPct val="0"/>
        </a:spcAft>
        <a:buSzPct val="50000"/>
        <a:buFont typeface="Arial" charset="0"/>
        <a:defRPr sz="2400">
          <a:solidFill>
            <a:srgbClr val="000066"/>
          </a:solidFill>
          <a:latin typeface="+mn-lt"/>
        </a:defRPr>
      </a:lvl4pPr>
      <a:lvl5pPr marL="1076325" indent="752475" algn="l" rtl="0" eaLnBrk="0" fontAlgn="base" hangingPunct="0">
        <a:lnSpc>
          <a:spcPct val="120000"/>
        </a:lnSpc>
        <a:spcBef>
          <a:spcPct val="0"/>
        </a:spcBef>
        <a:spcAft>
          <a:spcPct val="0"/>
        </a:spcAft>
        <a:defRPr sz="2400">
          <a:solidFill>
            <a:srgbClr val="000066"/>
          </a:solidFill>
          <a:latin typeface="+mn-lt"/>
        </a:defRPr>
      </a:lvl5pPr>
      <a:lvl6pPr marL="1533525" algn="l" rtl="0" fontAlgn="base">
        <a:lnSpc>
          <a:spcPct val="120000"/>
        </a:lnSpc>
        <a:spcBef>
          <a:spcPct val="0"/>
        </a:spcBef>
        <a:spcAft>
          <a:spcPct val="0"/>
        </a:spcAft>
        <a:defRPr sz="2400">
          <a:solidFill>
            <a:srgbClr val="000066"/>
          </a:solidFill>
          <a:latin typeface="+mn-lt"/>
        </a:defRPr>
      </a:lvl6pPr>
      <a:lvl7pPr marL="1990725" algn="l" rtl="0" fontAlgn="base">
        <a:lnSpc>
          <a:spcPct val="120000"/>
        </a:lnSpc>
        <a:spcBef>
          <a:spcPct val="0"/>
        </a:spcBef>
        <a:spcAft>
          <a:spcPct val="0"/>
        </a:spcAft>
        <a:defRPr sz="2400">
          <a:solidFill>
            <a:srgbClr val="000066"/>
          </a:solidFill>
          <a:latin typeface="+mn-lt"/>
        </a:defRPr>
      </a:lvl7pPr>
      <a:lvl8pPr marL="2447925" algn="l" rtl="0" fontAlgn="base">
        <a:lnSpc>
          <a:spcPct val="120000"/>
        </a:lnSpc>
        <a:spcBef>
          <a:spcPct val="0"/>
        </a:spcBef>
        <a:spcAft>
          <a:spcPct val="0"/>
        </a:spcAft>
        <a:defRPr sz="2400">
          <a:solidFill>
            <a:srgbClr val="000066"/>
          </a:solidFill>
          <a:latin typeface="+mn-lt"/>
        </a:defRPr>
      </a:lvl8pPr>
      <a:lvl9pPr marL="2905125" algn="l" rtl="0" fontAlgn="base">
        <a:lnSpc>
          <a:spcPct val="120000"/>
        </a:lnSpc>
        <a:spcBef>
          <a:spcPct val="0"/>
        </a:spcBef>
        <a:spcAft>
          <a:spcPct val="0"/>
        </a:spcAft>
        <a:defRPr sz="24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oleObject" Target="../embeddings/oleObject17.bin"/><Relationship Id="rId3" Type="http://schemas.openxmlformats.org/officeDocument/2006/relationships/notesSlide" Target="../notesSlides/notesSlide10.xml"/><Relationship Id="rId7" Type="http://schemas.openxmlformats.org/officeDocument/2006/relationships/oleObject" Target="../embeddings/oleObject13.bin"/><Relationship Id="rId12"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5.wmf"/><Relationship Id="rId11" Type="http://schemas.openxmlformats.org/officeDocument/2006/relationships/oleObject" Target="../embeddings/oleObject16.bin"/><Relationship Id="rId5" Type="http://schemas.openxmlformats.org/officeDocument/2006/relationships/oleObject" Target="../embeddings/oleObject12.bin"/><Relationship Id="rId10" Type="http://schemas.openxmlformats.org/officeDocument/2006/relationships/image" Target="../media/image16.wmf"/><Relationship Id="rId4" Type="http://schemas.openxmlformats.org/officeDocument/2006/relationships/image" Target="../media/image1.png"/><Relationship Id="rId9" Type="http://schemas.openxmlformats.org/officeDocument/2006/relationships/oleObject" Target="../embeddings/oleObject15.bin"/><Relationship Id="rId14"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4.wmf"/><Relationship Id="rId3" Type="http://schemas.openxmlformats.org/officeDocument/2006/relationships/notesSlide" Target="../notesSlides/notesSlide14.xml"/><Relationship Id="rId7" Type="http://schemas.openxmlformats.org/officeDocument/2006/relationships/image" Target="../media/image21.wmf"/><Relationship Id="rId12"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1.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2.wmf"/></Relationships>
</file>

<file path=ppt/slides/_rels/slide15.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27.wmf"/><Relationship Id="rId3" Type="http://schemas.openxmlformats.org/officeDocument/2006/relationships/notesSlide" Target="../notesSlides/notesSlide15.xml"/><Relationship Id="rId7" Type="http://schemas.openxmlformats.org/officeDocument/2006/relationships/oleObject" Target="../embeddings/oleObject27.bin"/><Relationship Id="rId12" Type="http://schemas.openxmlformats.org/officeDocument/2006/relationships/oleObject" Target="../embeddings/oleObject29.bin"/><Relationship Id="rId2" Type="http://schemas.openxmlformats.org/officeDocument/2006/relationships/slideLayout" Target="../slideLayouts/slideLayout2.xml"/><Relationship Id="rId16" Type="http://schemas.openxmlformats.org/officeDocument/2006/relationships/oleObject" Target="../embeddings/oleObject31.bin"/><Relationship Id="rId1" Type="http://schemas.openxmlformats.org/officeDocument/2006/relationships/vmlDrawing" Target="../drawings/vmlDrawing6.vml"/><Relationship Id="rId6" Type="http://schemas.openxmlformats.org/officeDocument/2006/relationships/oleObject" Target="../embeddings/oleObject26.bin"/><Relationship Id="rId11" Type="http://schemas.openxmlformats.org/officeDocument/2006/relationships/image" Target="../media/image26.wmf"/><Relationship Id="rId5" Type="http://schemas.openxmlformats.org/officeDocument/2006/relationships/image" Target="../media/image25.wmf"/><Relationship Id="rId15" Type="http://schemas.openxmlformats.org/officeDocument/2006/relationships/image" Target="../media/image21.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1.png"/><Relationship Id="rId14" Type="http://schemas.openxmlformats.org/officeDocument/2006/relationships/oleObject" Target="../embeddings/oleObject30.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image" Target="../media/image31.wmf"/><Relationship Id="rId18" Type="http://schemas.openxmlformats.org/officeDocument/2006/relationships/oleObject" Target="../embeddings/oleObject39.bin"/><Relationship Id="rId3" Type="http://schemas.openxmlformats.org/officeDocument/2006/relationships/notesSlide" Target="../notesSlides/notesSlide17.xml"/><Relationship Id="rId21" Type="http://schemas.openxmlformats.org/officeDocument/2006/relationships/image" Target="../media/image35.wmf"/><Relationship Id="rId7" Type="http://schemas.openxmlformats.org/officeDocument/2006/relationships/image" Target="../media/image29.wmf"/><Relationship Id="rId12" Type="http://schemas.openxmlformats.org/officeDocument/2006/relationships/oleObject" Target="../embeddings/oleObject36.bin"/><Relationship Id="rId17" Type="http://schemas.openxmlformats.org/officeDocument/2006/relationships/image" Target="../media/image33.wmf"/><Relationship Id="rId2" Type="http://schemas.openxmlformats.org/officeDocument/2006/relationships/slideLayout" Target="../slideLayouts/slideLayout2.xml"/><Relationship Id="rId16" Type="http://schemas.openxmlformats.org/officeDocument/2006/relationships/oleObject" Target="../embeddings/oleObject38.bin"/><Relationship Id="rId20" Type="http://schemas.openxmlformats.org/officeDocument/2006/relationships/oleObject" Target="../embeddings/oleObject40.bin"/><Relationship Id="rId1" Type="http://schemas.openxmlformats.org/officeDocument/2006/relationships/vmlDrawing" Target="../drawings/vmlDrawing7.vml"/><Relationship Id="rId6" Type="http://schemas.openxmlformats.org/officeDocument/2006/relationships/oleObject" Target="../embeddings/oleObject33.bin"/><Relationship Id="rId11" Type="http://schemas.openxmlformats.org/officeDocument/2006/relationships/image" Target="../media/image30.wmf"/><Relationship Id="rId5" Type="http://schemas.openxmlformats.org/officeDocument/2006/relationships/image" Target="../media/image28.wmf"/><Relationship Id="rId15" Type="http://schemas.openxmlformats.org/officeDocument/2006/relationships/image" Target="../media/image32.wmf"/><Relationship Id="rId23" Type="http://schemas.openxmlformats.org/officeDocument/2006/relationships/image" Target="../media/image36.wmf"/><Relationship Id="rId10" Type="http://schemas.openxmlformats.org/officeDocument/2006/relationships/oleObject" Target="../embeddings/oleObject35.bin"/><Relationship Id="rId19" Type="http://schemas.openxmlformats.org/officeDocument/2006/relationships/image" Target="../media/image34.wmf"/><Relationship Id="rId4" Type="http://schemas.openxmlformats.org/officeDocument/2006/relationships/oleObject" Target="../embeddings/oleObject32.bin"/><Relationship Id="rId9" Type="http://schemas.openxmlformats.org/officeDocument/2006/relationships/image" Target="../media/image20.wmf"/><Relationship Id="rId14" Type="http://schemas.openxmlformats.org/officeDocument/2006/relationships/oleObject" Target="../embeddings/oleObject37.bin"/><Relationship Id="rId22" Type="http://schemas.openxmlformats.org/officeDocument/2006/relationships/oleObject" Target="../embeddings/oleObject41.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notesSlide" Target="../notesSlides/notesSlide18.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3.bin"/><Relationship Id="rId5" Type="http://schemas.openxmlformats.org/officeDocument/2006/relationships/image" Target="../media/image19.wmf"/><Relationship Id="rId4" Type="http://schemas.openxmlformats.org/officeDocument/2006/relationships/oleObject" Target="../embeddings/oleObject42.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38.wmf"/><Relationship Id="rId4" Type="http://schemas.openxmlformats.org/officeDocument/2006/relationships/oleObject" Target="../embeddings/oleObject45.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39.wmf"/><Relationship Id="rId4" Type="http://schemas.openxmlformats.org/officeDocument/2006/relationships/oleObject" Target="../embeddings/oleObject46.bin"/></Relationships>
</file>

<file path=ppt/slides/_rels/slide2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oleObject" Target="../embeddings/oleObject51.bin"/><Relationship Id="rId3" Type="http://schemas.openxmlformats.org/officeDocument/2006/relationships/notesSlide" Target="../notesSlides/notesSlide23.xml"/><Relationship Id="rId7" Type="http://schemas.openxmlformats.org/officeDocument/2006/relationships/image" Target="../media/image39.wmf"/><Relationship Id="rId12" Type="http://schemas.openxmlformats.org/officeDocument/2006/relationships/image" Target="../media/image42.wmf"/><Relationship Id="rId2" Type="http://schemas.openxmlformats.org/officeDocument/2006/relationships/slideLayout" Target="../slideLayouts/slideLayout2.xml"/><Relationship Id="rId16" Type="http://schemas.openxmlformats.org/officeDocument/2006/relationships/image" Target="../media/image44.wmf"/><Relationship Id="rId1" Type="http://schemas.openxmlformats.org/officeDocument/2006/relationships/vmlDrawing" Target="../drawings/vmlDrawing11.vml"/><Relationship Id="rId6" Type="http://schemas.openxmlformats.org/officeDocument/2006/relationships/oleObject" Target="../embeddings/oleObject48.bin"/><Relationship Id="rId11" Type="http://schemas.openxmlformats.org/officeDocument/2006/relationships/oleObject" Target="../embeddings/oleObject50.bin"/><Relationship Id="rId5" Type="http://schemas.openxmlformats.org/officeDocument/2006/relationships/image" Target="../media/image40.wmf"/><Relationship Id="rId15" Type="http://schemas.openxmlformats.org/officeDocument/2006/relationships/oleObject" Target="../embeddings/oleObject52.bin"/><Relationship Id="rId10" Type="http://schemas.openxmlformats.org/officeDocument/2006/relationships/image" Target="../media/image41.wmf"/><Relationship Id="rId4" Type="http://schemas.openxmlformats.org/officeDocument/2006/relationships/oleObject" Target="../embeddings/oleObject47.bin"/><Relationship Id="rId9" Type="http://schemas.openxmlformats.org/officeDocument/2006/relationships/oleObject" Target="../embeddings/oleObject49.bin"/><Relationship Id="rId14" Type="http://schemas.openxmlformats.org/officeDocument/2006/relationships/image" Target="../media/image43.wmf"/></Relationships>
</file>

<file path=ppt/slides/_rels/slide24.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oleObject" Target="../embeddings/oleObject57.bin"/><Relationship Id="rId18" Type="http://schemas.openxmlformats.org/officeDocument/2006/relationships/image" Target="../media/image48.wmf"/><Relationship Id="rId3" Type="http://schemas.openxmlformats.org/officeDocument/2006/relationships/notesSlide" Target="../notesSlides/notesSlide24.xml"/><Relationship Id="rId7" Type="http://schemas.openxmlformats.org/officeDocument/2006/relationships/image" Target="../media/image39.wmf"/><Relationship Id="rId12" Type="http://schemas.openxmlformats.org/officeDocument/2006/relationships/image" Target="../media/image47.wmf"/><Relationship Id="rId17" Type="http://schemas.openxmlformats.org/officeDocument/2006/relationships/oleObject" Target="../embeddings/oleObject59.bin"/><Relationship Id="rId2" Type="http://schemas.openxmlformats.org/officeDocument/2006/relationships/slideLayout" Target="../slideLayouts/slideLayout2.xml"/><Relationship Id="rId16" Type="http://schemas.openxmlformats.org/officeDocument/2006/relationships/image" Target="../media/image43.wmf"/><Relationship Id="rId1" Type="http://schemas.openxmlformats.org/officeDocument/2006/relationships/vmlDrawing" Target="../drawings/vmlDrawing12.vml"/><Relationship Id="rId6" Type="http://schemas.openxmlformats.org/officeDocument/2006/relationships/oleObject" Target="../embeddings/oleObject54.bin"/><Relationship Id="rId11" Type="http://schemas.openxmlformats.org/officeDocument/2006/relationships/oleObject" Target="../embeddings/oleObject56.bin"/><Relationship Id="rId5" Type="http://schemas.openxmlformats.org/officeDocument/2006/relationships/image" Target="../media/image45.wmf"/><Relationship Id="rId15" Type="http://schemas.openxmlformats.org/officeDocument/2006/relationships/oleObject" Target="../embeddings/oleObject58.bin"/><Relationship Id="rId10" Type="http://schemas.openxmlformats.org/officeDocument/2006/relationships/image" Target="../media/image46.wmf"/><Relationship Id="rId4" Type="http://schemas.openxmlformats.org/officeDocument/2006/relationships/oleObject" Target="../embeddings/oleObject53.bin"/><Relationship Id="rId9" Type="http://schemas.openxmlformats.org/officeDocument/2006/relationships/oleObject" Target="../embeddings/oleObject55.bin"/><Relationship Id="rId14" Type="http://schemas.openxmlformats.org/officeDocument/2006/relationships/image" Target="../media/image42.wmf"/></Relationships>
</file>

<file path=ppt/slides/_rels/slide25.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oleObject" Target="../embeddings/oleObject64.bin"/><Relationship Id="rId18" Type="http://schemas.openxmlformats.org/officeDocument/2006/relationships/oleObject" Target="../embeddings/oleObject67.bin"/><Relationship Id="rId3" Type="http://schemas.openxmlformats.org/officeDocument/2006/relationships/notesSlide" Target="../notesSlides/notesSlide25.xml"/><Relationship Id="rId7" Type="http://schemas.openxmlformats.org/officeDocument/2006/relationships/oleObject" Target="../embeddings/oleObject61.bin"/><Relationship Id="rId12" Type="http://schemas.openxmlformats.org/officeDocument/2006/relationships/image" Target="../media/image51.wmf"/><Relationship Id="rId17" Type="http://schemas.openxmlformats.org/officeDocument/2006/relationships/oleObject" Target="../embeddings/oleObject66.bin"/><Relationship Id="rId2" Type="http://schemas.openxmlformats.org/officeDocument/2006/relationships/slideLayout" Target="../slideLayouts/slideLayout2.xml"/><Relationship Id="rId16" Type="http://schemas.openxmlformats.org/officeDocument/2006/relationships/image" Target="../media/image25.wmf"/><Relationship Id="rId1" Type="http://schemas.openxmlformats.org/officeDocument/2006/relationships/vmlDrawing" Target="../drawings/vmlDrawing13.vml"/><Relationship Id="rId6" Type="http://schemas.openxmlformats.org/officeDocument/2006/relationships/image" Target="../media/image49.wmf"/><Relationship Id="rId11" Type="http://schemas.openxmlformats.org/officeDocument/2006/relationships/oleObject" Target="../embeddings/oleObject63.bin"/><Relationship Id="rId5" Type="http://schemas.openxmlformats.org/officeDocument/2006/relationships/oleObject" Target="../embeddings/oleObject60.bin"/><Relationship Id="rId15" Type="http://schemas.openxmlformats.org/officeDocument/2006/relationships/oleObject" Target="../embeddings/oleObject65.bin"/><Relationship Id="rId10" Type="http://schemas.openxmlformats.org/officeDocument/2006/relationships/image" Target="../media/image50.wmf"/><Relationship Id="rId4" Type="http://schemas.openxmlformats.org/officeDocument/2006/relationships/image" Target="../media/image1.png"/><Relationship Id="rId9" Type="http://schemas.openxmlformats.org/officeDocument/2006/relationships/oleObject" Target="../embeddings/oleObject62.bin"/><Relationship Id="rId14" Type="http://schemas.openxmlformats.org/officeDocument/2006/relationships/image" Target="../media/image52.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52.wmf"/><Relationship Id="rId4" Type="http://schemas.openxmlformats.org/officeDocument/2006/relationships/oleObject" Target="../embeddings/oleObject68.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53.wmf"/><Relationship Id="rId4" Type="http://schemas.openxmlformats.org/officeDocument/2006/relationships/oleObject" Target="../embeddings/oleObject69.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54.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71.bin"/><Relationship Id="rId5" Type="http://schemas.openxmlformats.org/officeDocument/2006/relationships/image" Target="../media/image53.wmf"/><Relationship Id="rId4" Type="http://schemas.openxmlformats.org/officeDocument/2006/relationships/oleObject" Target="../embeddings/oleObject70.bin"/></Relationships>
</file>

<file path=ppt/slides/_rels/slide32.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notesSlide" Target="../notesSlides/notesSlide32.xml"/><Relationship Id="rId7" Type="http://schemas.openxmlformats.org/officeDocument/2006/relationships/oleObject" Target="../embeddings/oleObject73.bin"/><Relationship Id="rId12"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1.wmf"/><Relationship Id="rId11" Type="http://schemas.openxmlformats.org/officeDocument/2006/relationships/oleObject" Target="../embeddings/oleObject75.bin"/><Relationship Id="rId5" Type="http://schemas.openxmlformats.org/officeDocument/2006/relationships/oleObject" Target="../embeddings/oleObject72.bin"/><Relationship Id="rId10" Type="http://schemas.openxmlformats.org/officeDocument/2006/relationships/image" Target="../media/image53.wmf"/><Relationship Id="rId4" Type="http://schemas.openxmlformats.org/officeDocument/2006/relationships/image" Target="../media/image1.png"/><Relationship Id="rId9" Type="http://schemas.openxmlformats.org/officeDocument/2006/relationships/oleObject" Target="../embeddings/oleObject74.bin"/></Relationships>
</file>

<file path=ppt/slides/_rels/slide33.x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notesSlide" Target="../notesSlides/notesSlide33.xml"/><Relationship Id="rId7"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57.wmf"/><Relationship Id="rId5" Type="http://schemas.openxmlformats.org/officeDocument/2006/relationships/oleObject" Target="../embeddings/oleObject76.bin"/><Relationship Id="rId10" Type="http://schemas.openxmlformats.org/officeDocument/2006/relationships/image" Target="../media/image59.wmf"/><Relationship Id="rId4" Type="http://schemas.openxmlformats.org/officeDocument/2006/relationships/image" Target="../media/image1.png"/><Relationship Id="rId9" Type="http://schemas.openxmlformats.org/officeDocument/2006/relationships/oleObject" Target="../embeddings/oleObject78.bin"/></Relationships>
</file>

<file path=ppt/slides/_rels/slide34.x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notesSlide" Target="../notesSlides/notesSlide34.xml"/><Relationship Id="rId7" Type="http://schemas.openxmlformats.org/officeDocument/2006/relationships/oleObject" Target="../embeddings/oleObject80.bin"/><Relationship Id="rId12"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60.wmf"/><Relationship Id="rId11" Type="http://schemas.openxmlformats.org/officeDocument/2006/relationships/oleObject" Target="../embeddings/oleObject82.bin"/><Relationship Id="rId5" Type="http://schemas.openxmlformats.org/officeDocument/2006/relationships/oleObject" Target="../embeddings/oleObject79.bin"/><Relationship Id="rId10" Type="http://schemas.openxmlformats.org/officeDocument/2006/relationships/image" Target="../media/image62.wmf"/><Relationship Id="rId4" Type="http://schemas.openxmlformats.org/officeDocument/2006/relationships/image" Target="../media/image1.png"/><Relationship Id="rId9" Type="http://schemas.openxmlformats.org/officeDocument/2006/relationships/oleObject" Target="../embeddings/oleObject81.bin"/></Relationships>
</file>

<file path=ppt/slides/_rels/slide35.xml.rels><?xml version="1.0" encoding="UTF-8" standalone="yes"?>
<Relationships xmlns="http://schemas.openxmlformats.org/package/2006/relationships"><Relationship Id="rId8" Type="http://schemas.openxmlformats.org/officeDocument/2006/relationships/image" Target="../media/image64.wmf"/><Relationship Id="rId13" Type="http://schemas.openxmlformats.org/officeDocument/2006/relationships/oleObject" Target="../embeddings/oleObject87.bin"/><Relationship Id="rId3" Type="http://schemas.openxmlformats.org/officeDocument/2006/relationships/notesSlide" Target="../notesSlides/notesSlide35.xml"/><Relationship Id="rId7" Type="http://schemas.openxmlformats.org/officeDocument/2006/relationships/oleObject" Target="../embeddings/oleObject84.bin"/><Relationship Id="rId12" Type="http://schemas.openxmlformats.org/officeDocument/2006/relationships/image" Target="../media/image66.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63.wmf"/><Relationship Id="rId11" Type="http://schemas.openxmlformats.org/officeDocument/2006/relationships/oleObject" Target="../embeddings/oleObject86.bin"/><Relationship Id="rId5" Type="http://schemas.openxmlformats.org/officeDocument/2006/relationships/oleObject" Target="../embeddings/oleObject83.bin"/><Relationship Id="rId10" Type="http://schemas.openxmlformats.org/officeDocument/2006/relationships/image" Target="../media/image65.wmf"/><Relationship Id="rId4" Type="http://schemas.openxmlformats.org/officeDocument/2006/relationships/image" Target="../media/image1.png"/><Relationship Id="rId9" Type="http://schemas.openxmlformats.org/officeDocument/2006/relationships/oleObject" Target="../embeddings/oleObject85.bin"/><Relationship Id="rId14" Type="http://schemas.openxmlformats.org/officeDocument/2006/relationships/image" Target="../media/image67.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90.bin"/><Relationship Id="rId13" Type="http://schemas.openxmlformats.org/officeDocument/2006/relationships/image" Target="../media/image72.wmf"/><Relationship Id="rId18" Type="http://schemas.openxmlformats.org/officeDocument/2006/relationships/oleObject" Target="../embeddings/oleObject95.bin"/><Relationship Id="rId3" Type="http://schemas.openxmlformats.org/officeDocument/2006/relationships/notesSlide" Target="../notesSlides/notesSlide37.xml"/><Relationship Id="rId7" Type="http://schemas.openxmlformats.org/officeDocument/2006/relationships/image" Target="../media/image69.wmf"/><Relationship Id="rId12" Type="http://schemas.openxmlformats.org/officeDocument/2006/relationships/oleObject" Target="../embeddings/oleObject92.bin"/><Relationship Id="rId17" Type="http://schemas.openxmlformats.org/officeDocument/2006/relationships/image" Target="../media/image74.wmf"/><Relationship Id="rId2" Type="http://schemas.openxmlformats.org/officeDocument/2006/relationships/slideLayout" Target="../slideLayouts/slideLayout2.xml"/><Relationship Id="rId16" Type="http://schemas.openxmlformats.org/officeDocument/2006/relationships/oleObject" Target="../embeddings/oleObject94.bin"/><Relationship Id="rId1" Type="http://schemas.openxmlformats.org/officeDocument/2006/relationships/vmlDrawing" Target="../drawings/vmlDrawing21.vml"/><Relationship Id="rId6" Type="http://schemas.openxmlformats.org/officeDocument/2006/relationships/oleObject" Target="../embeddings/oleObject89.bin"/><Relationship Id="rId11" Type="http://schemas.openxmlformats.org/officeDocument/2006/relationships/image" Target="../media/image71.wmf"/><Relationship Id="rId5" Type="http://schemas.openxmlformats.org/officeDocument/2006/relationships/image" Target="../media/image68.wmf"/><Relationship Id="rId15" Type="http://schemas.openxmlformats.org/officeDocument/2006/relationships/image" Target="../media/image73.wmf"/><Relationship Id="rId10" Type="http://schemas.openxmlformats.org/officeDocument/2006/relationships/oleObject" Target="../embeddings/oleObject91.bin"/><Relationship Id="rId19" Type="http://schemas.openxmlformats.org/officeDocument/2006/relationships/image" Target="../media/image75.wmf"/><Relationship Id="rId4" Type="http://schemas.openxmlformats.org/officeDocument/2006/relationships/oleObject" Target="../embeddings/oleObject88.bin"/><Relationship Id="rId9" Type="http://schemas.openxmlformats.org/officeDocument/2006/relationships/image" Target="../media/image70.wmf"/><Relationship Id="rId14" Type="http://schemas.openxmlformats.org/officeDocument/2006/relationships/oleObject" Target="../embeddings/oleObject93.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98.bin"/><Relationship Id="rId3" Type="http://schemas.openxmlformats.org/officeDocument/2006/relationships/notesSlide" Target="../notesSlides/notesSlide38.xml"/><Relationship Id="rId7" Type="http://schemas.openxmlformats.org/officeDocument/2006/relationships/image" Target="../media/image77.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97.bin"/><Relationship Id="rId5" Type="http://schemas.openxmlformats.org/officeDocument/2006/relationships/image" Target="../media/image76.wmf"/><Relationship Id="rId4" Type="http://schemas.openxmlformats.org/officeDocument/2006/relationships/oleObject" Target="../embeddings/oleObject96.bin"/><Relationship Id="rId9" Type="http://schemas.openxmlformats.org/officeDocument/2006/relationships/image" Target="../media/image78.wmf"/></Relationships>
</file>

<file path=ppt/slides/_rels/slide39.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notesSlide" Target="../notesSlides/notesSlide39.xml"/><Relationship Id="rId7" Type="http://schemas.openxmlformats.org/officeDocument/2006/relationships/oleObject" Target="../embeddings/oleObject100.bin"/><Relationship Id="rId12" Type="http://schemas.openxmlformats.org/officeDocument/2006/relationships/image" Target="../media/image81.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76.wmf"/><Relationship Id="rId11" Type="http://schemas.openxmlformats.org/officeDocument/2006/relationships/oleObject" Target="../embeddings/oleObject102.bin"/><Relationship Id="rId5" Type="http://schemas.openxmlformats.org/officeDocument/2006/relationships/oleObject" Target="../embeddings/oleObject99.bin"/><Relationship Id="rId10" Type="http://schemas.openxmlformats.org/officeDocument/2006/relationships/image" Target="../media/image80.wmf"/><Relationship Id="rId4" Type="http://schemas.openxmlformats.org/officeDocument/2006/relationships/image" Target="../media/image1.png"/><Relationship Id="rId9" Type="http://schemas.openxmlformats.org/officeDocument/2006/relationships/oleObject" Target="../embeddings/oleObject10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notesSlide" Target="../notesSlides/notesSlide4.xml"/><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8.wmf"/><Relationship Id="rId2" Type="http://schemas.openxmlformats.org/officeDocument/2006/relationships/slideLayout" Target="../slideLayouts/slideLayout2.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image" Target="../media/image76.wmf"/><Relationship Id="rId4" Type="http://schemas.openxmlformats.org/officeDocument/2006/relationships/oleObject" Target="../embeddings/oleObject103.bin"/></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106.bin"/><Relationship Id="rId13" Type="http://schemas.openxmlformats.org/officeDocument/2006/relationships/image" Target="../media/image84.wmf"/><Relationship Id="rId3" Type="http://schemas.openxmlformats.org/officeDocument/2006/relationships/notesSlide" Target="../notesSlides/notesSlide41.xml"/><Relationship Id="rId7" Type="http://schemas.openxmlformats.org/officeDocument/2006/relationships/image" Target="../media/image79.wmf"/><Relationship Id="rId12" Type="http://schemas.openxmlformats.org/officeDocument/2006/relationships/oleObject" Target="../embeddings/oleObject108.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105.bin"/><Relationship Id="rId11" Type="http://schemas.openxmlformats.org/officeDocument/2006/relationships/image" Target="../media/image52.wmf"/><Relationship Id="rId5" Type="http://schemas.openxmlformats.org/officeDocument/2006/relationships/image" Target="../media/image82.wmf"/><Relationship Id="rId10" Type="http://schemas.openxmlformats.org/officeDocument/2006/relationships/oleObject" Target="../embeddings/oleObject107.bin"/><Relationship Id="rId4" Type="http://schemas.openxmlformats.org/officeDocument/2006/relationships/oleObject" Target="../embeddings/oleObject104.bin"/><Relationship Id="rId9" Type="http://schemas.openxmlformats.org/officeDocument/2006/relationships/image" Target="../media/image83.wmf"/></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85.wmf"/><Relationship Id="rId4" Type="http://schemas.openxmlformats.org/officeDocument/2006/relationships/oleObject" Target="../embeddings/oleObject109.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112.bin"/><Relationship Id="rId13" Type="http://schemas.openxmlformats.org/officeDocument/2006/relationships/image" Target="../media/image89.wmf"/><Relationship Id="rId3" Type="http://schemas.openxmlformats.org/officeDocument/2006/relationships/notesSlide" Target="../notesSlides/notesSlide43.xml"/><Relationship Id="rId7" Type="http://schemas.openxmlformats.org/officeDocument/2006/relationships/image" Target="../media/image87.wmf"/><Relationship Id="rId12" Type="http://schemas.openxmlformats.org/officeDocument/2006/relationships/oleObject" Target="../embeddings/oleObject114.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111.bin"/><Relationship Id="rId11" Type="http://schemas.openxmlformats.org/officeDocument/2006/relationships/image" Target="../media/image88.wmf"/><Relationship Id="rId5" Type="http://schemas.openxmlformats.org/officeDocument/2006/relationships/image" Target="../media/image86.wmf"/><Relationship Id="rId10" Type="http://schemas.openxmlformats.org/officeDocument/2006/relationships/oleObject" Target="../embeddings/oleObject113.bin"/><Relationship Id="rId4" Type="http://schemas.openxmlformats.org/officeDocument/2006/relationships/oleObject" Target="../embeddings/oleObject110.bin"/><Relationship Id="rId9" Type="http://schemas.openxmlformats.org/officeDocument/2006/relationships/image" Target="../media/image85.wmf"/><Relationship Id="rId14" Type="http://schemas.openxmlformats.org/officeDocument/2006/relationships/oleObject" Target="../embeddings/oleObject115.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864947" y="1661013"/>
            <a:ext cx="5429989" cy="3418501"/>
          </a:xfrm>
          <a:noFill/>
        </p:spPr>
        <p:txBody>
          <a:bodyPr wrap="none">
            <a:spAutoFit/>
          </a:bodyPr>
          <a:lstStyle/>
          <a:p>
            <a:pPr eaLnBrk="1" hangingPunct="1">
              <a:lnSpc>
                <a:spcPct val="150000"/>
              </a:lnSpc>
              <a:spcBef>
                <a:spcPct val="100000"/>
              </a:spcBef>
            </a:pPr>
            <a:r>
              <a:rPr lang="en-US" altLang="en-US" sz="4400" b="1" smtClean="0">
                <a:solidFill>
                  <a:srgbClr val="FF0000"/>
                </a:solidFill>
              </a:rPr>
              <a:t>PHY1013S</a:t>
            </a:r>
            <a:r>
              <a:rPr lang="en-US" altLang="en-US" sz="4400" b="1" dirty="0" smtClean="0">
                <a:solidFill>
                  <a:srgbClr val="0000CC"/>
                </a:solidFill>
              </a:rPr>
              <a:t/>
            </a:r>
            <a:br>
              <a:rPr lang="en-US" altLang="en-US" sz="4400" b="1" dirty="0" smtClean="0">
                <a:solidFill>
                  <a:srgbClr val="0000CC"/>
                </a:solidFill>
              </a:rPr>
            </a:br>
            <a:r>
              <a:rPr lang="en-US" altLang="en-US" sz="4400" b="1" dirty="0" smtClean="0">
                <a:solidFill>
                  <a:schemeClr val="tx1"/>
                </a:solidFill>
              </a:rPr>
              <a:t>MAGNETIC FIELDS</a:t>
            </a:r>
            <a:br>
              <a:rPr lang="en-US" altLang="en-US" sz="44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endParaRPr lang="en-US" altLang="en-US" sz="2800" b="1" dirty="0" smtClean="0">
              <a:solidFill>
                <a:schemeClr val="tx1"/>
              </a:solidFill>
            </a:endParaRPr>
          </a:p>
        </p:txBody>
      </p:sp>
      <p:sp useBgFill="1">
        <p:nvSpPr>
          <p:cNvPr id="14339" name="TextBox 2"/>
          <p:cNvSpPr txBox="1">
            <a:spLocks noChangeArrowheads="1"/>
          </p:cNvSpPr>
          <p:nvPr/>
        </p:nvSpPr>
        <p:spPr bwMode="auto">
          <a:xfrm>
            <a:off x="0" y="153988"/>
            <a:ext cx="9144000" cy="49847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Rounded MT Bold" pitchFamily="34" charset="0"/>
              </a:defRPr>
            </a:lvl1pPr>
            <a:lvl2pPr marL="742950" indent="-285750" eaLnBrk="0" hangingPunct="0">
              <a:defRPr sz="2400">
                <a:solidFill>
                  <a:schemeClr val="tx1"/>
                </a:solidFill>
                <a:latin typeface="Arial Rounded MT Bold" pitchFamily="34" charset="0"/>
              </a:defRPr>
            </a:lvl2pPr>
            <a:lvl3pPr marL="1143000" indent="-228600" eaLnBrk="0" hangingPunct="0">
              <a:defRPr sz="2400">
                <a:solidFill>
                  <a:schemeClr val="tx1"/>
                </a:solidFill>
                <a:latin typeface="Arial Rounded MT Bold" pitchFamily="34" charset="0"/>
              </a:defRPr>
            </a:lvl3pPr>
            <a:lvl4pPr marL="1600200" indent="-228600" eaLnBrk="0" hangingPunct="0">
              <a:defRPr sz="2400">
                <a:solidFill>
                  <a:schemeClr val="tx1"/>
                </a:solidFill>
                <a:latin typeface="Arial Rounded MT Bold" pitchFamily="34" charset="0"/>
              </a:defRPr>
            </a:lvl4pPr>
            <a:lvl5pPr marL="2057400" indent="-228600" eaLnBrk="0" hangingPunct="0">
              <a:defRPr sz="2400">
                <a:solidFill>
                  <a:schemeClr val="tx1"/>
                </a:solidFill>
                <a:latin typeface="Arial Rounded MT Bold" pitchFamily="34" charset="0"/>
              </a:defRPr>
            </a:lvl5pPr>
            <a:lvl6pPr marL="2514600" indent="-228600" eaLnBrk="0" fontAlgn="base" hangingPunct="0">
              <a:lnSpc>
                <a:spcPct val="110000"/>
              </a:lnSpc>
              <a:spcBef>
                <a:spcPct val="0"/>
              </a:spcBef>
              <a:spcAft>
                <a:spcPct val="0"/>
              </a:spcAft>
              <a:defRPr sz="2400">
                <a:solidFill>
                  <a:schemeClr val="tx1"/>
                </a:solidFill>
                <a:latin typeface="Arial Rounded MT Bold" pitchFamily="34" charset="0"/>
              </a:defRPr>
            </a:lvl6pPr>
            <a:lvl7pPr marL="2971800" indent="-228600" eaLnBrk="0" fontAlgn="base" hangingPunct="0">
              <a:lnSpc>
                <a:spcPct val="110000"/>
              </a:lnSpc>
              <a:spcBef>
                <a:spcPct val="0"/>
              </a:spcBef>
              <a:spcAft>
                <a:spcPct val="0"/>
              </a:spcAft>
              <a:defRPr sz="2400">
                <a:solidFill>
                  <a:schemeClr val="tx1"/>
                </a:solidFill>
                <a:latin typeface="Arial Rounded MT Bold" pitchFamily="34" charset="0"/>
              </a:defRPr>
            </a:lvl7pPr>
            <a:lvl8pPr marL="3429000" indent="-228600" eaLnBrk="0" fontAlgn="base" hangingPunct="0">
              <a:lnSpc>
                <a:spcPct val="110000"/>
              </a:lnSpc>
              <a:spcBef>
                <a:spcPct val="0"/>
              </a:spcBef>
              <a:spcAft>
                <a:spcPct val="0"/>
              </a:spcAft>
              <a:defRPr sz="2400">
                <a:solidFill>
                  <a:schemeClr val="tx1"/>
                </a:solidFill>
                <a:latin typeface="Arial Rounded MT Bold" pitchFamily="34" charset="0"/>
              </a:defRPr>
            </a:lvl8pPr>
            <a:lvl9pPr marL="3886200" indent="-228600" eaLnBrk="0" fontAlgn="base" hangingPunct="0">
              <a:lnSpc>
                <a:spcPct val="110000"/>
              </a:lnSpc>
              <a:spcBef>
                <a:spcPct val="0"/>
              </a:spcBef>
              <a:spcAft>
                <a:spcPct val="0"/>
              </a:spcAft>
              <a:defRPr sz="2400">
                <a:solidFill>
                  <a:schemeClr val="tx1"/>
                </a:solidFill>
                <a:latin typeface="Arial Rounded MT Bold" pitchFamily="34" charset="0"/>
              </a:defRPr>
            </a:lvl9pPr>
          </a:lstStyle>
          <a:p>
            <a:pPr eaLnBrk="1" hangingPunct="1"/>
            <a:r>
              <a:rPr lang="en-US" altLang="en-US"/>
              <a:t>                        </a:t>
            </a:r>
          </a:p>
        </p:txBody>
      </p:sp>
      <p:sp>
        <p:nvSpPr>
          <p:cNvPr id="14340" name="Rectangle 1"/>
          <p:cNvSpPr>
            <a:spLocks noChangeArrowheads="1"/>
          </p:cNvSpPr>
          <p:nvPr/>
        </p:nvSpPr>
        <p:spPr bwMode="auto">
          <a:xfrm>
            <a:off x="179388" y="5475288"/>
            <a:ext cx="61928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Rounded MT Bold" pitchFamily="34" charset="0"/>
              </a:defRPr>
            </a:lvl1pPr>
            <a:lvl2pPr marL="742950" indent="-285750" eaLnBrk="0" hangingPunct="0">
              <a:defRPr sz="2400">
                <a:solidFill>
                  <a:schemeClr val="tx1"/>
                </a:solidFill>
                <a:latin typeface="Arial Rounded MT Bold" pitchFamily="34" charset="0"/>
              </a:defRPr>
            </a:lvl2pPr>
            <a:lvl3pPr marL="1143000" indent="-228600" eaLnBrk="0" hangingPunct="0">
              <a:defRPr sz="2400">
                <a:solidFill>
                  <a:schemeClr val="tx1"/>
                </a:solidFill>
                <a:latin typeface="Arial Rounded MT Bold" pitchFamily="34" charset="0"/>
              </a:defRPr>
            </a:lvl3pPr>
            <a:lvl4pPr marL="1600200" indent="-228600" eaLnBrk="0" hangingPunct="0">
              <a:defRPr sz="2400">
                <a:solidFill>
                  <a:schemeClr val="tx1"/>
                </a:solidFill>
                <a:latin typeface="Arial Rounded MT Bold" pitchFamily="34" charset="0"/>
              </a:defRPr>
            </a:lvl4pPr>
            <a:lvl5pPr marL="2057400" indent="-228600" eaLnBrk="0" hangingPunct="0">
              <a:defRPr sz="2400">
                <a:solidFill>
                  <a:schemeClr val="tx1"/>
                </a:solidFill>
                <a:latin typeface="Arial Rounded MT Bold" pitchFamily="34" charset="0"/>
              </a:defRPr>
            </a:lvl5pPr>
            <a:lvl6pPr marL="2514600" indent="-228600" eaLnBrk="0" fontAlgn="base" hangingPunct="0">
              <a:lnSpc>
                <a:spcPct val="110000"/>
              </a:lnSpc>
              <a:spcBef>
                <a:spcPct val="0"/>
              </a:spcBef>
              <a:spcAft>
                <a:spcPct val="0"/>
              </a:spcAft>
              <a:defRPr sz="2400">
                <a:solidFill>
                  <a:schemeClr val="tx1"/>
                </a:solidFill>
                <a:latin typeface="Arial Rounded MT Bold" pitchFamily="34" charset="0"/>
              </a:defRPr>
            </a:lvl6pPr>
            <a:lvl7pPr marL="2971800" indent="-228600" eaLnBrk="0" fontAlgn="base" hangingPunct="0">
              <a:lnSpc>
                <a:spcPct val="110000"/>
              </a:lnSpc>
              <a:spcBef>
                <a:spcPct val="0"/>
              </a:spcBef>
              <a:spcAft>
                <a:spcPct val="0"/>
              </a:spcAft>
              <a:defRPr sz="2400">
                <a:solidFill>
                  <a:schemeClr val="tx1"/>
                </a:solidFill>
                <a:latin typeface="Arial Rounded MT Bold" pitchFamily="34" charset="0"/>
              </a:defRPr>
            </a:lvl7pPr>
            <a:lvl8pPr marL="3429000" indent="-228600" eaLnBrk="0" fontAlgn="base" hangingPunct="0">
              <a:lnSpc>
                <a:spcPct val="110000"/>
              </a:lnSpc>
              <a:spcBef>
                <a:spcPct val="0"/>
              </a:spcBef>
              <a:spcAft>
                <a:spcPct val="0"/>
              </a:spcAft>
              <a:defRPr sz="2400">
                <a:solidFill>
                  <a:schemeClr val="tx1"/>
                </a:solidFill>
                <a:latin typeface="Arial Rounded MT Bold" pitchFamily="34" charset="0"/>
              </a:defRPr>
            </a:lvl8pPr>
            <a:lvl9pPr marL="3886200" indent="-228600" eaLnBrk="0" fontAlgn="base" hangingPunct="0">
              <a:lnSpc>
                <a:spcPct val="110000"/>
              </a:lnSpc>
              <a:spcBef>
                <a:spcPct val="0"/>
              </a:spcBef>
              <a:spcAft>
                <a:spcPct val="0"/>
              </a:spcAft>
              <a:defRPr sz="2400">
                <a:solidFill>
                  <a:schemeClr val="tx1"/>
                </a:solidFill>
                <a:latin typeface="Arial Rounded MT Bold" pitchFamily="34" charset="0"/>
              </a:defRPr>
            </a:lvl9pPr>
          </a:lstStyle>
          <a:p>
            <a:pPr eaLnBrk="1" hangingPunct="1"/>
            <a:r>
              <a:rPr lang="en-US" altLang="en-US" sz="2800" dirty="0" err="1" smtClean="0">
                <a:latin typeface="Comic Sans MS" pitchFamily="66" charset="0"/>
              </a:rPr>
              <a:t>Gregor</a:t>
            </a:r>
            <a:r>
              <a:rPr lang="en-US" altLang="en-US" sz="2800" dirty="0" smtClean="0">
                <a:latin typeface="Comic Sans MS" pitchFamily="66" charset="0"/>
              </a:rPr>
              <a:t> Leigh</a:t>
            </a:r>
            <a:r>
              <a:rPr lang="en-US" altLang="en-US" sz="2800" dirty="0">
                <a:latin typeface="Comic Sans MS" pitchFamily="66" charset="0"/>
              </a:rPr>
              <a:t/>
            </a:r>
            <a:br>
              <a:rPr lang="en-US" altLang="en-US" sz="2800" dirty="0">
                <a:latin typeface="Comic Sans MS" pitchFamily="66" charset="0"/>
              </a:rPr>
            </a:br>
            <a:r>
              <a:rPr lang="en-ZA" altLang="en-US" sz="2800" dirty="0" smtClean="0">
                <a:latin typeface="Comic Sans MS" pitchFamily="66" charset="0"/>
              </a:rPr>
              <a:t>gregor.leigh@uct.ac.za</a:t>
            </a:r>
            <a:endParaRPr lang="en-ZA" altLang="en-US" sz="2800" dirty="0"/>
          </a:p>
        </p:txBody>
      </p:sp>
    </p:spTree>
    <p:extLst>
      <p:ext uri="{BB962C8B-B14F-4D97-AF65-F5344CB8AC3E}">
        <p14:creationId xmlns:p14="http://schemas.microsoft.com/office/powerpoint/2010/main" val="242977057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255" name="Footer Placeholder 3"/>
          <p:cNvSpPr>
            <a:spLocks noGrp="1"/>
          </p:cNvSpPr>
          <p:nvPr>
            <p:ph type="ftr" sz="quarter" idx="10"/>
          </p:nvPr>
        </p:nvSpPr>
        <p:spPr>
          <a:noFill/>
        </p:spPr>
        <p:txBody>
          <a:bodyPr/>
          <a:lstStyle/>
          <a:p>
            <a:r>
              <a:rPr lang="en-US" smtClean="0">
                <a:cs typeface="Arial" charset="0"/>
              </a:rPr>
              <a:t>MAGNETIC FIELDS</a:t>
            </a:r>
          </a:p>
        </p:txBody>
      </p:sp>
      <p:sp>
        <p:nvSpPr>
          <p:cNvPr id="305256" name="Date Placeholder 4"/>
          <p:cNvSpPr>
            <a:spLocks noGrp="1"/>
          </p:cNvSpPr>
          <p:nvPr>
            <p:ph type="dt" sz="quarter" idx="11"/>
          </p:nvPr>
        </p:nvSpPr>
        <p:spPr>
          <a:noFill/>
        </p:spPr>
        <p:txBody>
          <a:bodyPr/>
          <a:lstStyle/>
          <a:p>
            <a:r>
              <a:rPr lang="en-US" smtClean="0">
                <a:cs typeface="Arial" charset="0"/>
              </a:rPr>
              <a:t>PHY1013S</a:t>
            </a:r>
          </a:p>
        </p:txBody>
      </p:sp>
      <p:sp>
        <p:nvSpPr>
          <p:cNvPr id="305257" name="Slide Number Placeholder 5"/>
          <p:cNvSpPr>
            <a:spLocks noGrp="1"/>
          </p:cNvSpPr>
          <p:nvPr>
            <p:ph type="sldNum" sz="quarter" idx="12"/>
          </p:nvPr>
        </p:nvSpPr>
        <p:spPr>
          <a:noFill/>
        </p:spPr>
        <p:txBody>
          <a:bodyPr/>
          <a:lstStyle/>
          <a:p>
            <a:fld id="{BEE469E7-B518-4B25-9FD8-75BA6C4DCEEE}" type="slidenum">
              <a:rPr lang="en-US" smtClean="0">
                <a:cs typeface="Arial" charset="0"/>
              </a:rPr>
              <a:pPr/>
              <a:t>10</a:t>
            </a:fld>
            <a:endParaRPr lang="en-US" smtClean="0">
              <a:cs typeface="Arial" charset="0"/>
            </a:endParaRPr>
          </a:p>
        </p:txBody>
      </p:sp>
      <p:sp>
        <p:nvSpPr>
          <p:cNvPr id="305164" name="Rectangle 12"/>
          <p:cNvSpPr>
            <a:spLocks noChangeArrowheads="1"/>
          </p:cNvSpPr>
          <p:nvPr/>
        </p:nvSpPr>
        <p:spPr bwMode="auto">
          <a:xfrm>
            <a:off x="1190625" y="2427288"/>
            <a:ext cx="7751763" cy="3876675"/>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4"/>
              </a:buBlip>
            </a:pPr>
            <a:r>
              <a:rPr lang="en-ZA" sz="2200">
                <a:solidFill>
                  <a:srgbClr val="000066"/>
                </a:solidFill>
              </a:rPr>
              <a:t>The magnitude of the </a:t>
            </a:r>
            <a:r>
              <a:rPr lang="en-ZA" sz="2200">
                <a:solidFill>
                  <a:srgbClr val="FF0000"/>
                </a:solidFill>
              </a:rPr>
              <a:t>magnetic field vector</a:t>
            </a:r>
            <a:r>
              <a:rPr lang="en-ZA" sz="2200">
                <a:solidFill>
                  <a:srgbClr val="000066"/>
                </a:solidFill>
              </a:rPr>
              <a:t>,    , at each point is called the </a:t>
            </a:r>
            <a:r>
              <a:rPr lang="en-ZA" sz="2200">
                <a:solidFill>
                  <a:srgbClr val="FF0000"/>
                </a:solidFill>
              </a:rPr>
              <a:t>magnetic field strength</a:t>
            </a:r>
            <a:r>
              <a:rPr lang="en-ZA" sz="2200">
                <a:solidFill>
                  <a:srgbClr val="000066"/>
                </a:solidFill>
              </a:rPr>
              <a:t>, </a:t>
            </a:r>
            <a:r>
              <a:rPr lang="en-ZA" sz="2200" b="1" i="1">
                <a:solidFill>
                  <a:srgbClr val="000066"/>
                </a:solidFill>
                <a:latin typeface="Times New Roman" pitchFamily="18" charset="0"/>
              </a:rPr>
              <a:t>B</a:t>
            </a:r>
            <a:r>
              <a:rPr lang="en-ZA" sz="2200">
                <a:solidFill>
                  <a:srgbClr val="000066"/>
                </a:solidFill>
              </a:rPr>
              <a:t>.</a:t>
            </a:r>
          </a:p>
          <a:p>
            <a:pPr marL="179388" lvl="1">
              <a:lnSpc>
                <a:spcPct val="110000"/>
              </a:lnSpc>
              <a:buFont typeface="Arial" charset="0"/>
              <a:buNone/>
            </a:pPr>
            <a:endParaRPr lang="en-ZA" sz="600">
              <a:solidFill>
                <a:srgbClr val="000066"/>
              </a:solidFill>
            </a:endParaRPr>
          </a:p>
          <a:p>
            <a:pPr marL="717550" lvl="2" indent="-358775">
              <a:lnSpc>
                <a:spcPct val="110000"/>
              </a:lnSpc>
              <a:buFontTx/>
              <a:buBlip>
                <a:blip r:embed="rId4"/>
              </a:buBlip>
            </a:pPr>
            <a:r>
              <a:rPr lang="en-ZA" sz="2200">
                <a:solidFill>
                  <a:srgbClr val="000066"/>
                </a:solidFill>
              </a:rPr>
              <a:t>A magnetic field also exerts forces on magnetic dipoles.  The force on a north pole is parallel to    ; the force on a south pole is in the opposite direction to    , so </a:t>
            </a:r>
            <a:br>
              <a:rPr lang="en-ZA" sz="2200">
                <a:solidFill>
                  <a:srgbClr val="000066"/>
                </a:solidFill>
              </a:rPr>
            </a:br>
            <a:r>
              <a:rPr lang="en-ZA" sz="2200">
                <a:solidFill>
                  <a:srgbClr val="000066"/>
                </a:solidFill>
              </a:rPr>
              <a:t> magnetic dipoles </a:t>
            </a:r>
            <a:br>
              <a:rPr lang="en-ZA" sz="2200">
                <a:solidFill>
                  <a:srgbClr val="000066"/>
                </a:solidFill>
              </a:rPr>
            </a:br>
            <a:r>
              <a:rPr lang="en-ZA" sz="2200">
                <a:solidFill>
                  <a:srgbClr val="000066"/>
                </a:solidFill>
              </a:rPr>
              <a:t>(e.g. compasses) </a:t>
            </a:r>
            <a:br>
              <a:rPr lang="en-ZA" sz="2200">
                <a:solidFill>
                  <a:srgbClr val="000066"/>
                </a:solidFill>
              </a:rPr>
            </a:br>
            <a:r>
              <a:rPr lang="en-ZA" sz="2200">
                <a:solidFill>
                  <a:srgbClr val="000066"/>
                </a:solidFill>
              </a:rPr>
              <a:t>experience </a:t>
            </a:r>
            <a:r>
              <a:rPr lang="en-ZA" sz="2200" i="1">
                <a:solidFill>
                  <a:srgbClr val="000066"/>
                </a:solidFill>
              </a:rPr>
              <a:t>torque</a:t>
            </a:r>
            <a:br>
              <a:rPr lang="en-ZA" sz="2200" i="1">
                <a:solidFill>
                  <a:srgbClr val="000066"/>
                </a:solidFill>
              </a:rPr>
            </a:br>
            <a:r>
              <a:rPr lang="en-ZA" sz="2200">
                <a:solidFill>
                  <a:srgbClr val="000066"/>
                </a:solidFill>
              </a:rPr>
              <a:t>in a magnetic field:</a:t>
            </a:r>
          </a:p>
        </p:txBody>
      </p:sp>
      <p:sp>
        <p:nvSpPr>
          <p:cNvPr id="305259" name="Rectangle 2"/>
          <p:cNvSpPr>
            <a:spLocks noGrp="1" noChangeArrowheads="1"/>
          </p:cNvSpPr>
          <p:nvPr>
            <p:ph type="title"/>
          </p:nvPr>
        </p:nvSpPr>
        <p:spPr/>
        <p:txBody>
          <a:bodyPr/>
          <a:lstStyle/>
          <a:p>
            <a:pPr eaLnBrk="1" hangingPunct="1"/>
            <a:r>
              <a:rPr lang="en-ZA" smtClean="0"/>
              <a:t>MAGNETIC FIELDS</a:t>
            </a:r>
          </a:p>
        </p:txBody>
      </p:sp>
      <p:sp>
        <p:nvSpPr>
          <p:cNvPr id="305260" name="Rectangle 3"/>
          <p:cNvSpPr>
            <a:spLocks noGrp="1" noChangeArrowheads="1"/>
          </p:cNvSpPr>
          <p:nvPr>
            <p:ph type="body" idx="1"/>
          </p:nvPr>
        </p:nvSpPr>
        <p:spPr>
          <a:xfrm>
            <a:off x="179388" y="1343025"/>
            <a:ext cx="8774112" cy="895350"/>
          </a:xfrm>
        </p:spPr>
        <p:txBody>
          <a:bodyPr/>
          <a:lstStyle/>
          <a:p>
            <a:pPr marL="2605088" lvl="1" indent="-2425700" eaLnBrk="1" hangingPunct="1"/>
            <a:r>
              <a:rPr lang="en-US" smtClean="0"/>
              <a:t>Magnetic field:	A region in which a </a:t>
            </a:r>
            <a:r>
              <a:rPr lang="en-US" i="1" smtClean="0"/>
              <a:t>moving</a:t>
            </a:r>
            <a:r>
              <a:rPr lang="en-US" i="1" baseline="30000" smtClean="0"/>
              <a:t> </a:t>
            </a:r>
            <a:r>
              <a:rPr lang="en-US" smtClean="0"/>
              <a:t> charged particle experiences a </a:t>
            </a:r>
            <a:r>
              <a:rPr lang="en-US" i="1" smtClean="0"/>
              <a:t>magnetic</a:t>
            </a:r>
            <a:r>
              <a:rPr lang="en-US" i="1" baseline="30000" smtClean="0"/>
              <a:t> </a:t>
            </a:r>
            <a:r>
              <a:rPr lang="en-US" smtClean="0"/>
              <a:t> force.</a:t>
            </a:r>
            <a:endParaRPr lang="en-ZA" smtClean="0"/>
          </a:p>
        </p:txBody>
      </p:sp>
      <p:graphicFrame>
        <p:nvGraphicFramePr>
          <p:cNvPr id="305163" name="Object 97"/>
          <p:cNvGraphicFramePr>
            <a:graphicFrameLocks noChangeAspect="1"/>
          </p:cNvGraphicFramePr>
          <p:nvPr/>
        </p:nvGraphicFramePr>
        <p:xfrm>
          <a:off x="7921625" y="2451100"/>
          <a:ext cx="242888" cy="320675"/>
        </p:xfrm>
        <a:graphic>
          <a:graphicData uri="http://schemas.openxmlformats.org/presentationml/2006/ole">
            <mc:AlternateContent xmlns:mc="http://schemas.openxmlformats.org/markup-compatibility/2006">
              <mc:Choice xmlns:v="urn:schemas-microsoft-com:vml" Requires="v">
                <p:oleObj spid="_x0000_s305273" name="Equation" r:id="rId5" imgW="241091" imgH="317225" progId="Equation.DSMT4">
                  <p:embed/>
                </p:oleObj>
              </mc:Choice>
              <mc:Fallback>
                <p:oleObj name="Equation" r:id="rId5" imgW="241091" imgH="317225" progId="Equation.DSMT4">
                  <p:embed/>
                  <p:pic>
                    <p:nvPicPr>
                      <p:cNvPr id="0" name="Picture 9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1625" y="2451100"/>
                        <a:ext cx="242888"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5165" name="Rectangle 13"/>
          <p:cNvSpPr>
            <a:spLocks noChangeArrowheads="1"/>
          </p:cNvSpPr>
          <p:nvPr/>
        </p:nvSpPr>
        <p:spPr bwMode="auto">
          <a:xfrm>
            <a:off x="179388" y="2393950"/>
            <a:ext cx="877411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Notes:</a:t>
            </a:r>
            <a:endParaRPr lang="en-ZA">
              <a:solidFill>
                <a:srgbClr val="FF0000"/>
              </a:solidFill>
            </a:endParaRPr>
          </a:p>
        </p:txBody>
      </p:sp>
      <p:graphicFrame>
        <p:nvGraphicFramePr>
          <p:cNvPr id="305166" name="Object 98"/>
          <p:cNvGraphicFramePr>
            <a:graphicFrameLocks noChangeAspect="1"/>
          </p:cNvGraphicFramePr>
          <p:nvPr/>
        </p:nvGraphicFramePr>
        <p:xfrm>
          <a:off x="8350250" y="3660775"/>
          <a:ext cx="242888" cy="320675"/>
        </p:xfrm>
        <a:graphic>
          <a:graphicData uri="http://schemas.openxmlformats.org/presentationml/2006/ole">
            <mc:AlternateContent xmlns:mc="http://schemas.openxmlformats.org/markup-compatibility/2006">
              <mc:Choice xmlns:v="urn:schemas-microsoft-com:vml" Requires="v">
                <p:oleObj spid="_x0000_s305274" name="Equation" r:id="rId7" imgW="241091" imgH="317225" progId="Equation.DSMT4">
                  <p:embed/>
                </p:oleObj>
              </mc:Choice>
              <mc:Fallback>
                <p:oleObj name="Equation" r:id="rId7" imgW="241091" imgH="317225" progId="Equation.DSMT4">
                  <p:embed/>
                  <p:pic>
                    <p:nvPicPr>
                      <p:cNvPr id="0" name="Picture 9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50250" y="3660775"/>
                        <a:ext cx="242888"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5167" name="Object 99"/>
          <p:cNvGraphicFramePr>
            <a:graphicFrameLocks noChangeAspect="1"/>
          </p:cNvGraphicFramePr>
          <p:nvPr/>
        </p:nvGraphicFramePr>
        <p:xfrm>
          <a:off x="3600450" y="4384675"/>
          <a:ext cx="242888" cy="320675"/>
        </p:xfrm>
        <a:graphic>
          <a:graphicData uri="http://schemas.openxmlformats.org/presentationml/2006/ole">
            <mc:AlternateContent xmlns:mc="http://schemas.openxmlformats.org/markup-compatibility/2006">
              <mc:Choice xmlns:v="urn:schemas-microsoft-com:vml" Requires="v">
                <p:oleObj spid="_x0000_s305275" name="Equation" r:id="rId8" imgW="241091" imgH="317225" progId="Equation.DSMT4">
                  <p:embed/>
                </p:oleObj>
              </mc:Choice>
              <mc:Fallback>
                <p:oleObj name="Equation" r:id="rId8" imgW="241091" imgH="317225" progId="Equation.DSMT4">
                  <p:embed/>
                  <p:pic>
                    <p:nvPicPr>
                      <p:cNvPr id="0" name="Picture 9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0450" y="4384675"/>
                        <a:ext cx="242888"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5171" name="Line 19"/>
          <p:cNvSpPr>
            <a:spLocks noChangeShapeType="1"/>
          </p:cNvSpPr>
          <p:nvPr/>
        </p:nvSpPr>
        <p:spPr bwMode="auto">
          <a:xfrm>
            <a:off x="7167563" y="5899150"/>
            <a:ext cx="457200"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305172" name="Object 100"/>
          <p:cNvGraphicFramePr>
            <a:graphicFrameLocks noChangeAspect="1"/>
          </p:cNvGraphicFramePr>
          <p:nvPr/>
        </p:nvGraphicFramePr>
        <p:xfrm>
          <a:off x="7639050" y="5727700"/>
          <a:ext cx="228600" cy="292100"/>
        </p:xfrm>
        <a:graphic>
          <a:graphicData uri="http://schemas.openxmlformats.org/presentationml/2006/ole">
            <mc:AlternateContent xmlns:mc="http://schemas.openxmlformats.org/markup-compatibility/2006">
              <mc:Choice xmlns:v="urn:schemas-microsoft-com:vml" Requires="v">
                <p:oleObj spid="_x0000_s305276" name="Equation" r:id="rId9" imgW="228501" imgH="291973" progId="Equation.DSMT4">
                  <p:embed/>
                </p:oleObj>
              </mc:Choice>
              <mc:Fallback>
                <p:oleObj name="Equation" r:id="rId9" imgW="228501" imgH="291973" progId="Equation.DSMT4">
                  <p:embed/>
                  <p:pic>
                    <p:nvPicPr>
                      <p:cNvPr id="0" name="Picture 10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39050" y="572770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5194" name="Group 42"/>
          <p:cNvGrpSpPr>
            <a:grpSpLocks/>
          </p:cNvGrpSpPr>
          <p:nvPr/>
        </p:nvGrpSpPr>
        <p:grpSpPr bwMode="auto">
          <a:xfrm>
            <a:off x="5233988" y="4683125"/>
            <a:ext cx="3298825" cy="1457325"/>
            <a:chOff x="3249" y="2910"/>
            <a:chExt cx="2078" cy="701"/>
          </a:xfrm>
        </p:grpSpPr>
        <p:grpSp>
          <p:nvGrpSpPr>
            <p:cNvPr id="305273" name="Group 22"/>
            <p:cNvGrpSpPr>
              <a:grpSpLocks/>
            </p:cNvGrpSpPr>
            <p:nvPr/>
          </p:nvGrpSpPr>
          <p:grpSpPr bwMode="auto">
            <a:xfrm>
              <a:off x="3249" y="2910"/>
              <a:ext cx="2078" cy="2"/>
              <a:chOff x="1219" y="945"/>
              <a:chExt cx="3154" cy="2"/>
            </a:xfrm>
          </p:grpSpPr>
          <p:sp>
            <p:nvSpPr>
              <p:cNvPr id="305283" name="Line 23"/>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5284" name="Line 24"/>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305274" name="Group 25"/>
            <p:cNvGrpSpPr>
              <a:grpSpLocks/>
            </p:cNvGrpSpPr>
            <p:nvPr/>
          </p:nvGrpSpPr>
          <p:grpSpPr bwMode="auto">
            <a:xfrm>
              <a:off x="3249" y="3143"/>
              <a:ext cx="2078" cy="1"/>
              <a:chOff x="1219" y="945"/>
              <a:chExt cx="3154" cy="2"/>
            </a:xfrm>
          </p:grpSpPr>
          <p:sp>
            <p:nvSpPr>
              <p:cNvPr id="305281" name="Line 26"/>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5282" name="Line 27"/>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305275" name="Group 28"/>
            <p:cNvGrpSpPr>
              <a:grpSpLocks/>
            </p:cNvGrpSpPr>
            <p:nvPr/>
          </p:nvGrpSpPr>
          <p:grpSpPr bwMode="auto">
            <a:xfrm>
              <a:off x="3249" y="3376"/>
              <a:ext cx="2078" cy="2"/>
              <a:chOff x="1219" y="945"/>
              <a:chExt cx="3154" cy="2"/>
            </a:xfrm>
          </p:grpSpPr>
          <p:sp>
            <p:nvSpPr>
              <p:cNvPr id="305279" name="Line 29"/>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5280" name="Line 30"/>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305276" name="Group 31"/>
            <p:cNvGrpSpPr>
              <a:grpSpLocks/>
            </p:cNvGrpSpPr>
            <p:nvPr/>
          </p:nvGrpSpPr>
          <p:grpSpPr bwMode="auto">
            <a:xfrm>
              <a:off x="3249" y="3609"/>
              <a:ext cx="2078" cy="2"/>
              <a:chOff x="1219" y="945"/>
              <a:chExt cx="3154" cy="2"/>
            </a:xfrm>
          </p:grpSpPr>
          <p:sp>
            <p:nvSpPr>
              <p:cNvPr id="305277" name="Line 32"/>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5278" name="Line 33"/>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grpSp>
        <p:nvGrpSpPr>
          <p:cNvPr id="305193" name="Group 41"/>
          <p:cNvGrpSpPr>
            <a:grpSpLocks/>
          </p:cNvGrpSpPr>
          <p:nvPr/>
        </p:nvGrpSpPr>
        <p:grpSpPr bwMode="auto">
          <a:xfrm rot="2700000">
            <a:off x="6477001" y="4692650"/>
            <a:ext cx="165100" cy="1438275"/>
            <a:chOff x="2690" y="3168"/>
            <a:chExt cx="88" cy="728"/>
          </a:xfrm>
        </p:grpSpPr>
        <p:grpSp>
          <p:nvGrpSpPr>
            <p:cNvPr id="305269" name="Group 39"/>
            <p:cNvGrpSpPr>
              <a:grpSpLocks/>
            </p:cNvGrpSpPr>
            <p:nvPr/>
          </p:nvGrpSpPr>
          <p:grpSpPr bwMode="auto">
            <a:xfrm>
              <a:off x="2690" y="3168"/>
              <a:ext cx="88" cy="728"/>
              <a:chOff x="3508" y="3168"/>
              <a:chExt cx="88" cy="728"/>
            </a:xfrm>
          </p:grpSpPr>
          <p:sp>
            <p:nvSpPr>
              <p:cNvPr id="305271" name="AutoShape 37"/>
              <p:cNvSpPr>
                <a:spLocks noChangeArrowheads="1"/>
              </p:cNvSpPr>
              <p:nvPr/>
            </p:nvSpPr>
            <p:spPr bwMode="auto">
              <a:xfrm>
                <a:off x="3508" y="3168"/>
                <a:ext cx="88" cy="364"/>
              </a:xfrm>
              <a:prstGeom prst="triangle">
                <a:avLst>
                  <a:gd name="adj" fmla="val 50000"/>
                </a:avLst>
              </a:prstGeom>
              <a:solidFill>
                <a:srgbClr val="FF6441"/>
              </a:solidFill>
              <a:ln w="12700" algn="ctr">
                <a:solidFill>
                  <a:schemeClr val="tx1"/>
                </a:solidFill>
                <a:miter lim="800000"/>
                <a:headEnd/>
                <a:tailEnd type="none" w="lg" len="lg"/>
              </a:ln>
            </p:spPr>
            <p:txBody>
              <a:bodyPr wrap="none" lIns="90000" tIns="46800" rIns="90000" bIns="46800" anchor="ctr"/>
              <a:lstStyle/>
              <a:p>
                <a:pPr>
                  <a:lnSpc>
                    <a:spcPct val="110000"/>
                  </a:lnSpc>
                </a:pPr>
                <a:endParaRPr lang="en-ZA"/>
              </a:p>
            </p:txBody>
          </p:sp>
          <p:sp>
            <p:nvSpPr>
              <p:cNvPr id="305272" name="AutoShape 38"/>
              <p:cNvSpPr>
                <a:spLocks noChangeArrowheads="1"/>
              </p:cNvSpPr>
              <p:nvPr/>
            </p:nvSpPr>
            <p:spPr bwMode="auto">
              <a:xfrm flipV="1">
                <a:off x="3508" y="3532"/>
                <a:ext cx="88" cy="364"/>
              </a:xfrm>
              <a:prstGeom prst="triangle">
                <a:avLst>
                  <a:gd name="adj" fmla="val 50000"/>
                </a:avLst>
              </a:prstGeom>
              <a:solidFill>
                <a:srgbClr val="DDDDDD"/>
              </a:solidFill>
              <a:ln w="12700" algn="ctr">
                <a:solidFill>
                  <a:schemeClr val="tx1"/>
                </a:solidFill>
                <a:miter lim="800000"/>
                <a:headEnd/>
                <a:tailEnd type="none" w="lg" len="lg"/>
              </a:ln>
            </p:spPr>
            <p:txBody>
              <a:bodyPr wrap="none" lIns="90000" tIns="46800" rIns="90000" bIns="46800" anchor="ctr"/>
              <a:lstStyle/>
              <a:p>
                <a:pPr>
                  <a:lnSpc>
                    <a:spcPct val="110000"/>
                  </a:lnSpc>
                </a:pPr>
                <a:endParaRPr lang="en-ZA"/>
              </a:p>
            </p:txBody>
          </p:sp>
        </p:grpSp>
        <p:sp>
          <p:nvSpPr>
            <p:cNvPr id="305270" name="Oval 40"/>
            <p:cNvSpPr>
              <a:spLocks noChangeArrowheads="1"/>
            </p:cNvSpPr>
            <p:nvPr/>
          </p:nvSpPr>
          <p:spPr bwMode="auto">
            <a:xfrm>
              <a:off x="2719" y="3518"/>
              <a:ext cx="28" cy="28"/>
            </a:xfrm>
            <a:prstGeom prst="ellipse">
              <a:avLst/>
            </a:prstGeom>
            <a:solidFill>
              <a:schemeClr val="tx1"/>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305195" name="Group 43"/>
          <p:cNvGrpSpPr>
            <a:grpSpLocks/>
          </p:cNvGrpSpPr>
          <p:nvPr/>
        </p:nvGrpSpPr>
        <p:grpSpPr bwMode="auto">
          <a:xfrm>
            <a:off x="5273675" y="5822950"/>
            <a:ext cx="801688" cy="314325"/>
            <a:chOff x="3429" y="1737"/>
            <a:chExt cx="505" cy="198"/>
          </a:xfrm>
        </p:grpSpPr>
        <p:sp>
          <p:nvSpPr>
            <p:cNvPr id="305268" name="Line 44"/>
            <p:cNvSpPr>
              <a:spLocks noChangeShapeType="1"/>
            </p:cNvSpPr>
            <p:nvPr/>
          </p:nvSpPr>
          <p:spPr bwMode="auto">
            <a:xfrm flipH="1">
              <a:off x="3603" y="1806"/>
              <a:ext cx="331" cy="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305253" name="Object 101"/>
            <p:cNvGraphicFramePr>
              <a:graphicFrameLocks noChangeAspect="1"/>
            </p:cNvGraphicFramePr>
            <p:nvPr/>
          </p:nvGraphicFramePr>
          <p:xfrm>
            <a:off x="3429" y="1737"/>
            <a:ext cx="163" cy="198"/>
          </p:xfrm>
          <a:graphic>
            <a:graphicData uri="http://schemas.openxmlformats.org/presentationml/2006/ole">
              <mc:AlternateContent xmlns:mc="http://schemas.openxmlformats.org/markup-compatibility/2006">
                <mc:Choice xmlns:v="urn:schemas-microsoft-com:vml" Requires="v">
                  <p:oleObj spid="_x0000_s305277" name="Equation" r:id="rId11" imgW="304668" imgH="368140" progId="Equation.DSMT4">
                    <p:embed/>
                  </p:oleObj>
                </mc:Choice>
                <mc:Fallback>
                  <p:oleObj name="Equation" r:id="rId11" imgW="304668" imgH="368140" progId="Equation.DSMT4">
                    <p:embed/>
                    <p:pic>
                      <p:nvPicPr>
                        <p:cNvPr id="0" name="Picture 10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 y="1737"/>
                          <a:ext cx="163" cy="1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05198" name="Group 46"/>
          <p:cNvGrpSpPr>
            <a:grpSpLocks/>
          </p:cNvGrpSpPr>
          <p:nvPr/>
        </p:nvGrpSpPr>
        <p:grpSpPr bwMode="auto">
          <a:xfrm>
            <a:off x="7051675" y="4710113"/>
            <a:ext cx="820738" cy="314325"/>
            <a:chOff x="4551" y="1039"/>
            <a:chExt cx="517" cy="198"/>
          </a:xfrm>
        </p:grpSpPr>
        <p:sp>
          <p:nvSpPr>
            <p:cNvPr id="305267" name="Line 47"/>
            <p:cNvSpPr>
              <a:spLocks noChangeShapeType="1"/>
            </p:cNvSpPr>
            <p:nvPr/>
          </p:nvSpPr>
          <p:spPr bwMode="auto">
            <a:xfrm>
              <a:off x="4551" y="1158"/>
              <a:ext cx="332" cy="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305254" name="Object 102"/>
            <p:cNvGraphicFramePr>
              <a:graphicFrameLocks noChangeAspect="1"/>
            </p:cNvGraphicFramePr>
            <p:nvPr/>
          </p:nvGraphicFramePr>
          <p:xfrm>
            <a:off x="4885" y="1039"/>
            <a:ext cx="183" cy="198"/>
          </p:xfrm>
          <a:graphic>
            <a:graphicData uri="http://schemas.openxmlformats.org/presentationml/2006/ole">
              <mc:AlternateContent xmlns:mc="http://schemas.openxmlformats.org/markup-compatibility/2006">
                <mc:Choice xmlns:v="urn:schemas-microsoft-com:vml" Requires="v">
                  <p:oleObj spid="_x0000_s305278" name="Equation" r:id="rId13" imgW="342751" imgH="368140" progId="Equation.DSMT4">
                    <p:embed/>
                  </p:oleObj>
                </mc:Choice>
                <mc:Fallback>
                  <p:oleObj name="Equation" r:id="rId13" imgW="342751" imgH="368140" progId="Equation.DSMT4">
                    <p:embed/>
                    <p:pic>
                      <p:nvPicPr>
                        <p:cNvPr id="0" name="Picture 10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85" y="1039"/>
                          <a:ext cx="183" cy="1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51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516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516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516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516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5167"/>
                                        </p:tgtEl>
                                        <p:attrNameLst>
                                          <p:attrName>style.visibility</p:attrName>
                                        </p:attrNameLst>
                                      </p:cBhvr>
                                      <p:to>
                                        <p:strVal val="visible"/>
                                      </p:to>
                                    </p:set>
                                  </p:childTnLst>
                                </p:cTn>
                              </p:par>
                              <p:par>
                                <p:cTn id="21" presetID="10" presetClass="entr" presetSubtype="0" fill="hold" grpId="0" nodeType="withEffect">
                                  <p:stCondLst>
                                    <p:cond delay="0"/>
                                  </p:stCondLst>
                                  <p:childTnLst>
                                    <p:set>
                                      <p:cBhvr>
                                        <p:cTn id="22" dur="1" fill="hold">
                                          <p:stCondLst>
                                            <p:cond delay="0"/>
                                          </p:stCondLst>
                                        </p:cTn>
                                        <p:tgtEl>
                                          <p:spTgt spid="305171"/>
                                        </p:tgtEl>
                                        <p:attrNameLst>
                                          <p:attrName>style.visibility</p:attrName>
                                        </p:attrNameLst>
                                      </p:cBhvr>
                                      <p:to>
                                        <p:strVal val="visible"/>
                                      </p:to>
                                    </p:set>
                                    <p:animEffect transition="in" filter="fade">
                                      <p:cBhvr>
                                        <p:cTn id="23" dur="2000"/>
                                        <p:tgtEl>
                                          <p:spTgt spid="305171"/>
                                        </p:tgtEl>
                                      </p:cBhvr>
                                    </p:animEffect>
                                  </p:childTnLst>
                                </p:cTn>
                              </p:par>
                              <p:par>
                                <p:cTn id="24" presetID="10" presetClass="entr" presetSubtype="0" fill="hold" nodeType="withEffect">
                                  <p:stCondLst>
                                    <p:cond delay="0"/>
                                  </p:stCondLst>
                                  <p:childTnLst>
                                    <p:set>
                                      <p:cBhvr>
                                        <p:cTn id="25" dur="1" fill="hold">
                                          <p:stCondLst>
                                            <p:cond delay="0"/>
                                          </p:stCondLst>
                                        </p:cTn>
                                        <p:tgtEl>
                                          <p:spTgt spid="305172"/>
                                        </p:tgtEl>
                                        <p:attrNameLst>
                                          <p:attrName>style.visibility</p:attrName>
                                        </p:attrNameLst>
                                      </p:cBhvr>
                                      <p:to>
                                        <p:strVal val="visible"/>
                                      </p:to>
                                    </p:set>
                                    <p:animEffect transition="in" filter="fade">
                                      <p:cBhvr>
                                        <p:cTn id="26" dur="2000"/>
                                        <p:tgtEl>
                                          <p:spTgt spid="305172"/>
                                        </p:tgtEl>
                                      </p:cBhvr>
                                    </p:animEffect>
                                  </p:childTnLst>
                                </p:cTn>
                              </p:par>
                              <p:par>
                                <p:cTn id="27" presetID="10" presetClass="entr" presetSubtype="0" fill="hold" nodeType="withEffect">
                                  <p:stCondLst>
                                    <p:cond delay="0"/>
                                  </p:stCondLst>
                                  <p:childTnLst>
                                    <p:set>
                                      <p:cBhvr>
                                        <p:cTn id="28" dur="1" fill="hold">
                                          <p:stCondLst>
                                            <p:cond delay="0"/>
                                          </p:stCondLst>
                                        </p:cTn>
                                        <p:tgtEl>
                                          <p:spTgt spid="305194"/>
                                        </p:tgtEl>
                                        <p:attrNameLst>
                                          <p:attrName>style.visibility</p:attrName>
                                        </p:attrNameLst>
                                      </p:cBhvr>
                                      <p:to>
                                        <p:strVal val="visible"/>
                                      </p:to>
                                    </p:set>
                                    <p:animEffect transition="in" filter="fade">
                                      <p:cBhvr>
                                        <p:cTn id="29" dur="2000"/>
                                        <p:tgtEl>
                                          <p:spTgt spid="305194"/>
                                        </p:tgtEl>
                                      </p:cBhvr>
                                    </p:animEffect>
                                  </p:childTnLst>
                                </p:cTn>
                              </p:par>
                              <p:par>
                                <p:cTn id="30" presetID="10" presetClass="entr" presetSubtype="0" fill="hold" nodeType="withEffect">
                                  <p:stCondLst>
                                    <p:cond delay="0"/>
                                  </p:stCondLst>
                                  <p:childTnLst>
                                    <p:set>
                                      <p:cBhvr>
                                        <p:cTn id="31" dur="1" fill="hold">
                                          <p:stCondLst>
                                            <p:cond delay="0"/>
                                          </p:stCondLst>
                                        </p:cTn>
                                        <p:tgtEl>
                                          <p:spTgt spid="305193"/>
                                        </p:tgtEl>
                                        <p:attrNameLst>
                                          <p:attrName>style.visibility</p:attrName>
                                        </p:attrNameLst>
                                      </p:cBhvr>
                                      <p:to>
                                        <p:strVal val="visible"/>
                                      </p:to>
                                    </p:set>
                                    <p:animEffect transition="in" filter="fade">
                                      <p:cBhvr>
                                        <p:cTn id="32" dur="2000"/>
                                        <p:tgtEl>
                                          <p:spTgt spid="305193"/>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0519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0519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0" presetClass="path" presetSubtype="0" fill="hold" nodeType="clickEffect">
                                  <p:stCondLst>
                                    <p:cond delay="0"/>
                                  </p:stCondLst>
                                  <p:childTnLst>
                                    <p:animMotion origin="layout" path="M 0 4.07407E-6 C 0.01597 0.01203 0.02847 0.04537 0.02917 0.07592 " pathEditMode="relative" rAng="0" ptsTypes="ff">
                                      <p:cBhvr>
                                        <p:cTn id="44" dur="1000" fill="hold"/>
                                        <p:tgtEl>
                                          <p:spTgt spid="305198"/>
                                        </p:tgtEl>
                                        <p:attrNameLst>
                                          <p:attrName>ppt_x</p:attrName>
                                          <p:attrName>ppt_y</p:attrName>
                                        </p:attrNameLst>
                                      </p:cBhvr>
                                      <p:rCtr x="1500" y="3800"/>
                                    </p:animMotion>
                                  </p:childTnLst>
                                </p:cTn>
                              </p:par>
                              <p:par>
                                <p:cTn id="45" presetID="0" presetClass="path" presetSubtype="0" fill="hold" nodeType="withEffect">
                                  <p:stCondLst>
                                    <p:cond delay="0"/>
                                  </p:stCondLst>
                                  <p:childTnLst>
                                    <p:animMotion origin="layout" path="M -1.11111E-6 5.55112E-17 C -0.01632 -0.01944 -0.02673 -0.04167 -0.02882 -0.07546 " pathEditMode="relative" rAng="0" ptsTypes="ff">
                                      <p:cBhvr>
                                        <p:cTn id="46" dur="1000" fill="hold"/>
                                        <p:tgtEl>
                                          <p:spTgt spid="305195"/>
                                        </p:tgtEl>
                                        <p:attrNameLst>
                                          <p:attrName>ppt_x</p:attrName>
                                          <p:attrName>ppt_y</p:attrName>
                                        </p:attrNameLst>
                                      </p:cBhvr>
                                      <p:rCtr x="-1400" y="-3800"/>
                                    </p:animMotion>
                                  </p:childTnLst>
                                </p:cTn>
                              </p:par>
                              <p:par>
                                <p:cTn id="47" presetID="8" presetClass="emph" presetSubtype="0" fill="hold" nodeType="withEffect">
                                  <p:stCondLst>
                                    <p:cond delay="0"/>
                                  </p:stCondLst>
                                  <p:childTnLst>
                                    <p:animRot by="2700000">
                                      <p:cBhvr>
                                        <p:cTn id="48" dur="1000" fill="hold"/>
                                        <p:tgtEl>
                                          <p:spTgt spid="30519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65" grpId="0"/>
      <p:bldP spid="30517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203" name="Footer Placeholder 3"/>
          <p:cNvSpPr>
            <a:spLocks noGrp="1"/>
          </p:cNvSpPr>
          <p:nvPr>
            <p:ph type="ftr" sz="quarter" idx="10"/>
          </p:nvPr>
        </p:nvSpPr>
        <p:spPr>
          <a:noFill/>
        </p:spPr>
        <p:txBody>
          <a:bodyPr/>
          <a:lstStyle/>
          <a:p>
            <a:r>
              <a:rPr lang="en-US" smtClean="0">
                <a:cs typeface="Arial" charset="0"/>
              </a:rPr>
              <a:t>MAGNETIC FIELDS</a:t>
            </a:r>
          </a:p>
        </p:txBody>
      </p:sp>
      <p:sp>
        <p:nvSpPr>
          <p:cNvPr id="306204" name="Date Placeholder 4"/>
          <p:cNvSpPr>
            <a:spLocks noGrp="1"/>
          </p:cNvSpPr>
          <p:nvPr>
            <p:ph type="dt" sz="quarter" idx="11"/>
          </p:nvPr>
        </p:nvSpPr>
        <p:spPr>
          <a:noFill/>
        </p:spPr>
        <p:txBody>
          <a:bodyPr/>
          <a:lstStyle/>
          <a:p>
            <a:r>
              <a:rPr lang="en-US" smtClean="0">
                <a:cs typeface="Arial" charset="0"/>
              </a:rPr>
              <a:t>PHY1013S</a:t>
            </a:r>
          </a:p>
        </p:txBody>
      </p:sp>
      <p:sp>
        <p:nvSpPr>
          <p:cNvPr id="306205" name="Slide Number Placeholder 5"/>
          <p:cNvSpPr>
            <a:spLocks noGrp="1"/>
          </p:cNvSpPr>
          <p:nvPr>
            <p:ph type="sldNum" sz="quarter" idx="12"/>
          </p:nvPr>
        </p:nvSpPr>
        <p:spPr>
          <a:noFill/>
        </p:spPr>
        <p:txBody>
          <a:bodyPr/>
          <a:lstStyle/>
          <a:p>
            <a:fld id="{C5995934-CF2E-4A37-AD3E-B78E1CBA6F41}" type="slidenum">
              <a:rPr lang="en-US" smtClean="0">
                <a:cs typeface="Arial" charset="0"/>
              </a:rPr>
              <a:pPr/>
              <a:t>11</a:t>
            </a:fld>
            <a:endParaRPr lang="en-US" smtClean="0">
              <a:cs typeface="Arial" charset="0"/>
            </a:endParaRPr>
          </a:p>
        </p:txBody>
      </p:sp>
      <p:sp>
        <p:nvSpPr>
          <p:cNvPr id="306206" name="Rectangle 2"/>
          <p:cNvSpPr>
            <a:spLocks noGrp="1" noChangeArrowheads="1"/>
          </p:cNvSpPr>
          <p:nvPr>
            <p:ph type="title"/>
          </p:nvPr>
        </p:nvSpPr>
        <p:spPr/>
        <p:txBody>
          <a:bodyPr/>
          <a:lstStyle/>
          <a:p>
            <a:pPr eaLnBrk="1" hangingPunct="1"/>
            <a:r>
              <a:rPr lang="en-ZA" smtClean="0"/>
              <a:t>MAGNETIC FIELD LINES</a:t>
            </a:r>
          </a:p>
        </p:txBody>
      </p:sp>
      <p:sp>
        <p:nvSpPr>
          <p:cNvPr id="306207" name="Rectangle 3"/>
          <p:cNvSpPr>
            <a:spLocks noGrp="1" noChangeArrowheads="1"/>
          </p:cNvSpPr>
          <p:nvPr>
            <p:ph type="body" idx="1"/>
          </p:nvPr>
        </p:nvSpPr>
        <p:spPr>
          <a:xfrm>
            <a:off x="179388" y="1343025"/>
            <a:ext cx="8774112" cy="493713"/>
          </a:xfrm>
        </p:spPr>
        <p:txBody>
          <a:bodyPr/>
          <a:lstStyle/>
          <a:p>
            <a:pPr lvl="1" indent="0" eaLnBrk="1" hangingPunct="1"/>
            <a:r>
              <a:rPr lang="en-ZA" smtClean="0"/>
              <a:t>As in the case of electric fields, for </a:t>
            </a:r>
            <a:r>
              <a:rPr lang="en-ZA" i="1" smtClean="0"/>
              <a:t>magnetic</a:t>
            </a:r>
            <a:r>
              <a:rPr lang="en-ZA" smtClean="0"/>
              <a:t> fields…</a:t>
            </a:r>
            <a:r>
              <a:rPr lang="en-US" smtClean="0"/>
              <a:t> </a:t>
            </a:r>
            <a:endParaRPr lang="en-ZA" smtClean="0"/>
          </a:p>
        </p:txBody>
      </p:sp>
      <p:sp>
        <p:nvSpPr>
          <p:cNvPr id="306180" name="Rectangle 4"/>
          <p:cNvSpPr>
            <a:spLocks noChangeArrowheads="1"/>
          </p:cNvSpPr>
          <p:nvPr/>
        </p:nvSpPr>
        <p:spPr bwMode="auto">
          <a:xfrm>
            <a:off x="179388" y="1897063"/>
            <a:ext cx="8774112" cy="2606675"/>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4"/>
              </a:buBlip>
            </a:pPr>
            <a:r>
              <a:rPr lang="en-US" sz="2200">
                <a:solidFill>
                  <a:srgbClr val="000066"/>
                </a:solidFill>
              </a:rPr>
              <a:t>A few imaginary lines are used to represent the existence of the field.</a:t>
            </a:r>
          </a:p>
          <a:p>
            <a:pPr marL="717550" lvl="2" indent="-358775">
              <a:lnSpc>
                <a:spcPct val="110000"/>
              </a:lnSpc>
              <a:buFontTx/>
              <a:buBlip>
                <a:blip r:embed="rId4"/>
              </a:buBlip>
            </a:pPr>
            <a:endParaRPr lang="en-US" sz="600">
              <a:solidFill>
                <a:srgbClr val="000066"/>
              </a:solidFill>
            </a:endParaRPr>
          </a:p>
          <a:p>
            <a:pPr marL="717550" lvl="2" indent="-358775">
              <a:lnSpc>
                <a:spcPct val="110000"/>
              </a:lnSpc>
              <a:buFontTx/>
              <a:buBlip>
                <a:blip r:embed="rId4"/>
              </a:buBlip>
            </a:pPr>
            <a:r>
              <a:rPr lang="en-US" sz="2200">
                <a:solidFill>
                  <a:srgbClr val="000066"/>
                </a:solidFill>
              </a:rPr>
              <a:t>The direction of the magnetic field vector,    , is given by the tangent to a field line at any point.</a:t>
            </a:r>
          </a:p>
          <a:p>
            <a:pPr marL="717550" lvl="2" indent="-358775">
              <a:lnSpc>
                <a:spcPct val="110000"/>
              </a:lnSpc>
              <a:buFontTx/>
              <a:buBlip>
                <a:blip r:embed="rId4"/>
              </a:buBlip>
            </a:pPr>
            <a:endParaRPr lang="en-US" sz="600">
              <a:solidFill>
                <a:srgbClr val="000066"/>
              </a:solidFill>
            </a:endParaRPr>
          </a:p>
          <a:p>
            <a:pPr marL="717550" lvl="2" indent="-358775">
              <a:lnSpc>
                <a:spcPct val="110000"/>
              </a:lnSpc>
              <a:buFontTx/>
              <a:buBlip>
                <a:blip r:embed="rId4"/>
              </a:buBlip>
            </a:pPr>
            <a:r>
              <a:rPr lang="en-US" sz="2200">
                <a:solidFill>
                  <a:srgbClr val="000066"/>
                </a:solidFill>
              </a:rPr>
              <a:t>Field lines never touch or cross each other.</a:t>
            </a:r>
          </a:p>
          <a:p>
            <a:pPr marL="717550" lvl="2" indent="-358775">
              <a:lnSpc>
                <a:spcPct val="110000"/>
              </a:lnSpc>
              <a:buFontTx/>
              <a:buBlip>
                <a:blip r:embed="rId4"/>
              </a:buBlip>
            </a:pPr>
            <a:endParaRPr lang="en-US" sz="600">
              <a:solidFill>
                <a:srgbClr val="000066"/>
              </a:solidFill>
            </a:endParaRPr>
          </a:p>
          <a:p>
            <a:pPr marL="717550" lvl="2" indent="-358775">
              <a:lnSpc>
                <a:spcPct val="110000"/>
              </a:lnSpc>
              <a:buFontTx/>
              <a:buBlip>
                <a:blip r:embed="rId4"/>
              </a:buBlip>
            </a:pPr>
            <a:r>
              <a:rPr lang="en-US" sz="2200">
                <a:solidFill>
                  <a:srgbClr val="000066"/>
                </a:solidFill>
              </a:rPr>
              <a:t>Line density indicates the strength (magnitude) of    .</a:t>
            </a:r>
            <a:endParaRPr lang="en-ZA" sz="2200">
              <a:solidFill>
                <a:srgbClr val="000066"/>
              </a:solidFill>
            </a:endParaRPr>
          </a:p>
        </p:txBody>
      </p:sp>
      <p:graphicFrame>
        <p:nvGraphicFramePr>
          <p:cNvPr id="306181" name="Object 25"/>
          <p:cNvGraphicFramePr>
            <a:graphicFrameLocks noChangeAspect="1"/>
          </p:cNvGraphicFramePr>
          <p:nvPr/>
        </p:nvGraphicFramePr>
        <p:xfrm>
          <a:off x="6675438" y="2755900"/>
          <a:ext cx="242887" cy="320675"/>
        </p:xfrm>
        <a:graphic>
          <a:graphicData uri="http://schemas.openxmlformats.org/presentationml/2006/ole">
            <mc:AlternateContent xmlns:mc="http://schemas.openxmlformats.org/markup-compatibility/2006">
              <mc:Choice xmlns:v="urn:schemas-microsoft-com:vml" Requires="v">
                <p:oleObj spid="_x0000_s306209" name="Equation" r:id="rId5" imgW="241091" imgH="317225" progId="Equation.DSMT4">
                  <p:embed/>
                </p:oleObj>
              </mc:Choice>
              <mc:Fallback>
                <p:oleObj name="Equation" r:id="rId5" imgW="241091" imgH="317225" progId="Equation.DSMT4">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5438" y="2755900"/>
                        <a:ext cx="242887"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6182" name="Rectangle 6"/>
          <p:cNvSpPr>
            <a:spLocks noChangeArrowheads="1"/>
          </p:cNvSpPr>
          <p:nvPr/>
        </p:nvSpPr>
        <p:spPr bwMode="auto">
          <a:xfrm>
            <a:off x="179388" y="4729163"/>
            <a:ext cx="87741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However…</a:t>
            </a:r>
            <a:r>
              <a:rPr lang="en-US">
                <a:solidFill>
                  <a:srgbClr val="000066"/>
                </a:solidFill>
              </a:rPr>
              <a:t> </a:t>
            </a:r>
            <a:endParaRPr lang="en-ZA">
              <a:solidFill>
                <a:srgbClr val="000066"/>
              </a:solidFill>
            </a:endParaRPr>
          </a:p>
        </p:txBody>
      </p:sp>
      <p:sp>
        <p:nvSpPr>
          <p:cNvPr id="306183" name="Rectangle 7"/>
          <p:cNvSpPr>
            <a:spLocks noChangeArrowheads="1"/>
          </p:cNvSpPr>
          <p:nvPr/>
        </p:nvSpPr>
        <p:spPr bwMode="auto">
          <a:xfrm>
            <a:off x="179388" y="5238750"/>
            <a:ext cx="8774112" cy="930275"/>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4"/>
              </a:buBlip>
            </a:pPr>
            <a:r>
              <a:rPr lang="en-US" sz="2200" i="1">
                <a:solidFill>
                  <a:srgbClr val="000066"/>
                </a:solidFill>
              </a:rPr>
              <a:t>Magnetic</a:t>
            </a:r>
            <a:r>
              <a:rPr lang="en-US" sz="2200" i="1" baseline="30000">
                <a:solidFill>
                  <a:srgbClr val="000066"/>
                </a:solidFill>
              </a:rPr>
              <a:t> </a:t>
            </a:r>
            <a:r>
              <a:rPr lang="en-US" sz="2200">
                <a:solidFill>
                  <a:srgbClr val="000066"/>
                </a:solidFill>
              </a:rPr>
              <a:t> field lines are NOT lines of force.</a:t>
            </a:r>
          </a:p>
          <a:p>
            <a:pPr marL="717550" lvl="2" indent="-358775">
              <a:lnSpc>
                <a:spcPct val="110000"/>
              </a:lnSpc>
              <a:buFontTx/>
              <a:buBlip>
                <a:blip r:embed="rId4"/>
              </a:buBlip>
            </a:pPr>
            <a:endParaRPr lang="en-US" sz="600">
              <a:solidFill>
                <a:srgbClr val="000066"/>
              </a:solidFill>
            </a:endParaRPr>
          </a:p>
          <a:p>
            <a:pPr marL="717550" lvl="2" indent="-358775">
              <a:lnSpc>
                <a:spcPct val="110000"/>
              </a:lnSpc>
              <a:buFontTx/>
              <a:buBlip>
                <a:blip r:embed="rId4"/>
              </a:buBlip>
            </a:pPr>
            <a:r>
              <a:rPr lang="en-US" sz="2200" i="1">
                <a:solidFill>
                  <a:srgbClr val="000066"/>
                </a:solidFill>
              </a:rPr>
              <a:t>Magnetic</a:t>
            </a:r>
            <a:r>
              <a:rPr lang="en-US" sz="2200" i="1" baseline="30000">
                <a:solidFill>
                  <a:srgbClr val="000066"/>
                </a:solidFill>
              </a:rPr>
              <a:t> </a:t>
            </a:r>
            <a:r>
              <a:rPr lang="en-US" sz="2200">
                <a:solidFill>
                  <a:srgbClr val="000066"/>
                </a:solidFill>
              </a:rPr>
              <a:t> field lines form </a:t>
            </a:r>
            <a:r>
              <a:rPr lang="en-US" sz="2200" i="1">
                <a:solidFill>
                  <a:srgbClr val="000066"/>
                </a:solidFill>
              </a:rPr>
              <a:t>closed</a:t>
            </a:r>
            <a:r>
              <a:rPr lang="en-US" sz="2200">
                <a:solidFill>
                  <a:srgbClr val="000066"/>
                </a:solidFill>
              </a:rPr>
              <a:t> </a:t>
            </a:r>
            <a:r>
              <a:rPr lang="en-US" sz="2200" i="1">
                <a:solidFill>
                  <a:srgbClr val="000066"/>
                </a:solidFill>
              </a:rPr>
              <a:t>loops</a:t>
            </a:r>
            <a:r>
              <a:rPr lang="en-US" sz="2200">
                <a:solidFill>
                  <a:srgbClr val="000066"/>
                </a:solidFill>
              </a:rPr>
              <a:t>.</a:t>
            </a:r>
            <a:endParaRPr lang="en-ZA" sz="2200">
              <a:solidFill>
                <a:srgbClr val="000066"/>
              </a:solidFill>
            </a:endParaRPr>
          </a:p>
        </p:txBody>
      </p:sp>
      <p:graphicFrame>
        <p:nvGraphicFramePr>
          <p:cNvPr id="306184" name="Object 26"/>
          <p:cNvGraphicFramePr>
            <a:graphicFrameLocks noChangeAspect="1"/>
          </p:cNvGraphicFramePr>
          <p:nvPr/>
        </p:nvGraphicFramePr>
        <p:xfrm>
          <a:off x="7751763" y="4073525"/>
          <a:ext cx="242887" cy="320675"/>
        </p:xfrm>
        <a:graphic>
          <a:graphicData uri="http://schemas.openxmlformats.org/presentationml/2006/ole">
            <mc:AlternateContent xmlns:mc="http://schemas.openxmlformats.org/markup-compatibility/2006">
              <mc:Choice xmlns:v="urn:schemas-microsoft-com:vml" Requires="v">
                <p:oleObj spid="_x0000_s306210" name="Equation" r:id="rId7" imgW="241091" imgH="317225" progId="Equation.DSMT4">
                  <p:embed/>
                </p:oleObj>
              </mc:Choice>
              <mc:Fallback>
                <p:oleObj name="Equation" r:id="rId7" imgW="241091" imgH="317225" progId="Equation.DSMT4">
                  <p:embed/>
                  <p:pic>
                    <p:nvPicPr>
                      <p:cNvPr id="0"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51763" y="4073525"/>
                        <a:ext cx="242887"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61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618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618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618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6180">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61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618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618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61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Footer Placeholder 3"/>
          <p:cNvSpPr>
            <a:spLocks noGrp="1"/>
          </p:cNvSpPr>
          <p:nvPr>
            <p:ph type="ftr" sz="quarter" idx="10"/>
          </p:nvPr>
        </p:nvSpPr>
        <p:spPr>
          <a:noFill/>
        </p:spPr>
        <p:txBody>
          <a:bodyPr/>
          <a:lstStyle/>
          <a:p>
            <a:r>
              <a:rPr lang="en-US" smtClean="0">
                <a:cs typeface="Arial" charset="0"/>
              </a:rPr>
              <a:t>MAGNETIC FIELDS</a:t>
            </a:r>
          </a:p>
        </p:txBody>
      </p:sp>
      <p:sp>
        <p:nvSpPr>
          <p:cNvPr id="321538" name="Date Placeholder 4"/>
          <p:cNvSpPr>
            <a:spLocks noGrp="1"/>
          </p:cNvSpPr>
          <p:nvPr>
            <p:ph type="dt" sz="quarter" idx="11"/>
          </p:nvPr>
        </p:nvSpPr>
        <p:spPr>
          <a:noFill/>
        </p:spPr>
        <p:txBody>
          <a:bodyPr/>
          <a:lstStyle/>
          <a:p>
            <a:r>
              <a:rPr lang="en-US" smtClean="0">
                <a:cs typeface="Arial" charset="0"/>
              </a:rPr>
              <a:t>PHY1013S</a:t>
            </a:r>
          </a:p>
        </p:txBody>
      </p:sp>
      <p:sp>
        <p:nvSpPr>
          <p:cNvPr id="321539" name="Slide Number Placeholder 5"/>
          <p:cNvSpPr>
            <a:spLocks noGrp="1"/>
          </p:cNvSpPr>
          <p:nvPr>
            <p:ph type="sldNum" sz="quarter" idx="12"/>
          </p:nvPr>
        </p:nvSpPr>
        <p:spPr>
          <a:noFill/>
        </p:spPr>
        <p:txBody>
          <a:bodyPr/>
          <a:lstStyle/>
          <a:p>
            <a:fld id="{A28FB878-7246-42F3-A826-9836E36CAA29}" type="slidenum">
              <a:rPr lang="en-US" smtClean="0">
                <a:cs typeface="Arial" charset="0"/>
              </a:rPr>
              <a:pPr/>
              <a:t>12</a:t>
            </a:fld>
            <a:endParaRPr lang="en-US" smtClean="0">
              <a:cs typeface="Arial" charset="0"/>
            </a:endParaRPr>
          </a:p>
        </p:txBody>
      </p:sp>
      <p:sp>
        <p:nvSpPr>
          <p:cNvPr id="322711" name="Rectangle 151"/>
          <p:cNvSpPr>
            <a:spLocks noChangeArrowheads="1"/>
          </p:cNvSpPr>
          <p:nvPr/>
        </p:nvSpPr>
        <p:spPr bwMode="auto">
          <a:xfrm flipV="1">
            <a:off x="6442075" y="2449513"/>
            <a:ext cx="450850" cy="1951037"/>
          </a:xfrm>
          <a:prstGeom prst="rect">
            <a:avLst/>
          </a:prstGeom>
          <a:solidFill>
            <a:srgbClr val="DDDDDD"/>
          </a:solidFill>
          <a:ln w="12700" algn="ctr">
            <a:solidFill>
              <a:schemeClr val="tx1"/>
            </a:solidFill>
            <a:miter lim="800000"/>
            <a:headEnd/>
            <a:tailEnd type="none" w="lg" len="lg"/>
          </a:ln>
        </p:spPr>
        <p:txBody>
          <a:bodyPr lIns="90000" tIns="46800" rIns="90000" bIns="46800">
            <a:spAutoFit/>
          </a:bodyPr>
          <a:lstStyle/>
          <a:p>
            <a:pPr>
              <a:lnSpc>
                <a:spcPct val="110000"/>
              </a:lnSpc>
            </a:pPr>
            <a:endParaRPr lang="en-ZA"/>
          </a:p>
        </p:txBody>
      </p:sp>
      <p:grpSp>
        <p:nvGrpSpPr>
          <p:cNvPr id="322763" name="Group 203"/>
          <p:cNvGrpSpPr>
            <a:grpSpLocks/>
          </p:cNvGrpSpPr>
          <p:nvPr/>
        </p:nvGrpSpPr>
        <p:grpSpPr bwMode="auto">
          <a:xfrm>
            <a:off x="6440488" y="2449513"/>
            <a:ext cx="450850" cy="1951037"/>
            <a:chOff x="4930" y="1063"/>
            <a:chExt cx="193" cy="863"/>
          </a:xfrm>
        </p:grpSpPr>
        <p:sp>
          <p:nvSpPr>
            <p:cNvPr id="321592" name="Rectangle 201"/>
            <p:cNvSpPr>
              <a:spLocks noChangeArrowheads="1"/>
            </p:cNvSpPr>
            <p:nvPr/>
          </p:nvSpPr>
          <p:spPr bwMode="auto">
            <a:xfrm>
              <a:off x="4930" y="1493"/>
              <a:ext cx="193" cy="433"/>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3200">
                  <a:solidFill>
                    <a:srgbClr val="000066"/>
                  </a:solidFill>
                </a:rPr>
                <a:t/>
              </a:r>
              <a:br>
                <a:rPr lang="en-ZA" sz="3200">
                  <a:solidFill>
                    <a:srgbClr val="000066"/>
                  </a:solidFill>
                </a:rPr>
              </a:br>
              <a:r>
                <a:rPr lang="en-ZA" sz="2200">
                  <a:solidFill>
                    <a:srgbClr val="000066"/>
                  </a:solidFill>
                </a:rPr>
                <a:t>S</a:t>
              </a:r>
            </a:p>
          </p:txBody>
        </p:sp>
        <p:sp>
          <p:nvSpPr>
            <p:cNvPr id="321593" name="Rectangle 202"/>
            <p:cNvSpPr>
              <a:spLocks noChangeArrowheads="1"/>
            </p:cNvSpPr>
            <p:nvPr/>
          </p:nvSpPr>
          <p:spPr bwMode="auto">
            <a:xfrm>
              <a:off x="4930" y="1063"/>
              <a:ext cx="193"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N</a:t>
              </a:r>
            </a:p>
            <a:p>
              <a:pPr algn="ctr">
                <a:lnSpc>
                  <a:spcPct val="110000"/>
                </a:lnSpc>
              </a:pPr>
              <a:r>
                <a:rPr lang="en-ZA" sz="1800">
                  <a:solidFill>
                    <a:srgbClr val="000066"/>
                  </a:solidFill>
                </a:rPr>
                <a:t/>
              </a:r>
              <a:br>
                <a:rPr lang="en-ZA" sz="1800">
                  <a:solidFill>
                    <a:srgbClr val="000066"/>
                  </a:solidFill>
                </a:rPr>
              </a:br>
              <a:endParaRPr lang="en-ZA" sz="1800">
                <a:solidFill>
                  <a:srgbClr val="000066"/>
                </a:solidFill>
              </a:endParaRPr>
            </a:p>
          </p:txBody>
        </p:sp>
      </p:grpSp>
      <p:sp>
        <p:nvSpPr>
          <p:cNvPr id="321542" name="Line 59"/>
          <p:cNvSpPr>
            <a:spLocks noChangeShapeType="1"/>
          </p:cNvSpPr>
          <p:nvPr/>
        </p:nvSpPr>
        <p:spPr bwMode="auto">
          <a:xfrm rot="5400000" flipV="1">
            <a:off x="4774406" y="4495007"/>
            <a:ext cx="3795713" cy="0"/>
          </a:xfrm>
          <a:prstGeom prst="line">
            <a:avLst/>
          </a:prstGeom>
          <a:noFill/>
          <a:ln w="15875">
            <a:solidFill>
              <a:srgbClr val="2891FE"/>
            </a:solidFill>
            <a:round/>
            <a:headEnd/>
            <a:tailEnd type="none" w="lg" len="lg"/>
          </a:ln>
        </p:spPr>
        <p:txBody>
          <a:bodyPr lIns="90000" tIns="46800" rIns="90000" bIns="46800">
            <a:spAutoFit/>
          </a:bodyPr>
          <a:lstStyle/>
          <a:p>
            <a:endParaRPr lang="en-US"/>
          </a:p>
        </p:txBody>
      </p:sp>
      <p:sp>
        <p:nvSpPr>
          <p:cNvPr id="321543" name="Line 60"/>
          <p:cNvSpPr>
            <a:spLocks noChangeShapeType="1"/>
          </p:cNvSpPr>
          <p:nvPr/>
        </p:nvSpPr>
        <p:spPr bwMode="auto">
          <a:xfrm rot="5400000" flipV="1">
            <a:off x="5599113" y="1522413"/>
            <a:ext cx="2147887" cy="1587"/>
          </a:xfrm>
          <a:prstGeom prst="line">
            <a:avLst/>
          </a:prstGeom>
          <a:noFill/>
          <a:ln w="15875">
            <a:solidFill>
              <a:srgbClr val="2891FE"/>
            </a:solidFill>
            <a:round/>
            <a:headEnd/>
            <a:tailEnd type="none" w="lg" len="lg"/>
          </a:ln>
        </p:spPr>
        <p:txBody>
          <a:bodyPr lIns="90000" tIns="46800" rIns="90000" bIns="46800">
            <a:spAutoFit/>
          </a:bodyPr>
          <a:lstStyle/>
          <a:p>
            <a:endParaRPr lang="en-US"/>
          </a:p>
        </p:txBody>
      </p:sp>
      <p:sp>
        <p:nvSpPr>
          <p:cNvPr id="321544" name="Line 61"/>
          <p:cNvSpPr>
            <a:spLocks noChangeShapeType="1"/>
          </p:cNvSpPr>
          <p:nvPr/>
        </p:nvSpPr>
        <p:spPr bwMode="auto">
          <a:xfrm rot="5400000" flipV="1">
            <a:off x="4774406" y="4495007"/>
            <a:ext cx="3795713" cy="0"/>
          </a:xfrm>
          <a:prstGeom prst="line">
            <a:avLst/>
          </a:prstGeom>
          <a:noFill/>
          <a:ln w="15875">
            <a:solidFill>
              <a:srgbClr val="2891FE"/>
            </a:solidFill>
            <a:round/>
            <a:headEnd/>
            <a:tailEnd type="none" w="lg" len="lg"/>
          </a:ln>
        </p:spPr>
        <p:txBody>
          <a:bodyPr lIns="90000" tIns="46800" rIns="90000" bIns="46800">
            <a:spAutoFit/>
          </a:bodyPr>
          <a:lstStyle/>
          <a:p>
            <a:endParaRPr lang="en-US"/>
          </a:p>
        </p:txBody>
      </p:sp>
      <p:sp>
        <p:nvSpPr>
          <p:cNvPr id="321545" name="Line 62"/>
          <p:cNvSpPr>
            <a:spLocks noChangeShapeType="1"/>
          </p:cNvSpPr>
          <p:nvPr/>
        </p:nvSpPr>
        <p:spPr bwMode="auto">
          <a:xfrm rot="5400000" flipV="1">
            <a:off x="5599113" y="1522413"/>
            <a:ext cx="2147887" cy="1587"/>
          </a:xfrm>
          <a:prstGeom prst="line">
            <a:avLst/>
          </a:prstGeom>
          <a:noFill/>
          <a:ln w="15875">
            <a:solidFill>
              <a:srgbClr val="2891FE"/>
            </a:solidFill>
            <a:round/>
            <a:headEnd/>
            <a:tailEnd type="none" w="lg" len="lg"/>
          </a:ln>
        </p:spPr>
        <p:txBody>
          <a:bodyPr lIns="90000" tIns="46800" rIns="90000" bIns="46800">
            <a:spAutoFit/>
          </a:bodyPr>
          <a:lstStyle/>
          <a:p>
            <a:endParaRPr lang="en-US"/>
          </a:p>
        </p:txBody>
      </p:sp>
      <p:sp>
        <p:nvSpPr>
          <p:cNvPr id="321546" name="Line 77"/>
          <p:cNvSpPr>
            <a:spLocks noChangeShapeType="1"/>
          </p:cNvSpPr>
          <p:nvPr/>
        </p:nvSpPr>
        <p:spPr bwMode="auto">
          <a:xfrm rot="-5400000">
            <a:off x="6640512" y="3414713"/>
            <a:ext cx="60325"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47" name="Line 81"/>
          <p:cNvSpPr>
            <a:spLocks noChangeShapeType="1"/>
          </p:cNvSpPr>
          <p:nvPr/>
        </p:nvSpPr>
        <p:spPr bwMode="auto">
          <a:xfrm rot="5400000" flipH="1" flipV="1">
            <a:off x="6638925" y="1071563"/>
            <a:ext cx="66675"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48" name="Line 92"/>
          <p:cNvSpPr>
            <a:spLocks noChangeShapeType="1"/>
          </p:cNvSpPr>
          <p:nvPr/>
        </p:nvSpPr>
        <p:spPr bwMode="auto">
          <a:xfrm rot="5400000" flipH="1" flipV="1">
            <a:off x="6638925" y="5857876"/>
            <a:ext cx="66675"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grpSp>
        <p:nvGrpSpPr>
          <p:cNvPr id="321549" name="Group 174"/>
          <p:cNvGrpSpPr>
            <a:grpSpLocks/>
          </p:cNvGrpSpPr>
          <p:nvPr/>
        </p:nvGrpSpPr>
        <p:grpSpPr bwMode="auto">
          <a:xfrm flipV="1">
            <a:off x="6699250" y="447675"/>
            <a:ext cx="2200275" cy="5953125"/>
            <a:chOff x="2892" y="282"/>
            <a:chExt cx="1386" cy="3750"/>
          </a:xfrm>
        </p:grpSpPr>
        <p:sp>
          <p:nvSpPr>
            <p:cNvPr id="321573" name="Freeform 67"/>
            <p:cNvSpPr>
              <a:spLocks/>
            </p:cNvSpPr>
            <p:nvPr/>
          </p:nvSpPr>
          <p:spPr bwMode="auto">
            <a:xfrm>
              <a:off x="2934" y="936"/>
              <a:ext cx="1311" cy="2535"/>
            </a:xfrm>
            <a:custGeom>
              <a:avLst/>
              <a:gdLst>
                <a:gd name="T0" fmla="*/ 2 w 1311"/>
                <a:gd name="T1" fmla="*/ 1200 h 2535"/>
                <a:gd name="T2" fmla="*/ 0 w 1311"/>
                <a:gd name="T3" fmla="*/ 1767 h 2535"/>
                <a:gd name="T4" fmla="*/ 1308 w 1311"/>
                <a:gd name="T5" fmla="*/ 1226 h 2535"/>
                <a:gd name="T6" fmla="*/ 3 w 1311"/>
                <a:gd name="T7" fmla="*/ 678 h 2535"/>
                <a:gd name="T8" fmla="*/ 2 w 1311"/>
                <a:gd name="T9" fmla="*/ 1221 h 2535"/>
                <a:gd name="T10" fmla="*/ 0 60000 65536"/>
                <a:gd name="T11" fmla="*/ 0 60000 65536"/>
                <a:gd name="T12" fmla="*/ 0 60000 65536"/>
                <a:gd name="T13" fmla="*/ 0 60000 65536"/>
                <a:gd name="T14" fmla="*/ 0 60000 65536"/>
                <a:gd name="T15" fmla="*/ 0 w 1311"/>
                <a:gd name="T16" fmla="*/ 0 h 2535"/>
                <a:gd name="T17" fmla="*/ 1311 w 1311"/>
                <a:gd name="T18" fmla="*/ 2535 h 2535"/>
              </a:gdLst>
              <a:ahLst/>
              <a:cxnLst>
                <a:cxn ang="T10">
                  <a:pos x="T0" y="T1"/>
                </a:cxn>
                <a:cxn ang="T11">
                  <a:pos x="T2" y="T3"/>
                </a:cxn>
                <a:cxn ang="T12">
                  <a:pos x="T4" y="T5"/>
                </a:cxn>
                <a:cxn ang="T13">
                  <a:pos x="T6" y="T7"/>
                </a:cxn>
                <a:cxn ang="T14">
                  <a:pos x="T8" y="T9"/>
                </a:cxn>
              </a:cxnLst>
              <a:rect l="T15" t="T16" r="T17" b="T18"/>
              <a:pathLst>
                <a:path w="1311" h="2535">
                  <a:moveTo>
                    <a:pt x="2" y="1200"/>
                  </a:moveTo>
                  <a:lnTo>
                    <a:pt x="0" y="1767"/>
                  </a:lnTo>
                  <a:cubicBezTo>
                    <a:pt x="3" y="2535"/>
                    <a:pt x="1305" y="2389"/>
                    <a:pt x="1308" y="1226"/>
                  </a:cubicBezTo>
                  <a:cubicBezTo>
                    <a:pt x="1311" y="63"/>
                    <a:pt x="3" y="0"/>
                    <a:pt x="3" y="678"/>
                  </a:cubicBezTo>
                  <a:lnTo>
                    <a:pt x="2" y="1221"/>
                  </a:ln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74" name="Freeform 70"/>
            <p:cNvSpPr>
              <a:spLocks/>
            </p:cNvSpPr>
            <p:nvPr/>
          </p:nvSpPr>
          <p:spPr bwMode="auto">
            <a:xfrm>
              <a:off x="2988" y="1395"/>
              <a:ext cx="346" cy="1521"/>
            </a:xfrm>
            <a:custGeom>
              <a:avLst/>
              <a:gdLst>
                <a:gd name="T0" fmla="*/ 0 w 346"/>
                <a:gd name="T1" fmla="*/ 755 h 1521"/>
                <a:gd name="T2" fmla="*/ 2 w 346"/>
                <a:gd name="T3" fmla="*/ 1236 h 1521"/>
                <a:gd name="T4" fmla="*/ 345 w 346"/>
                <a:gd name="T5" fmla="*/ 765 h 1521"/>
                <a:gd name="T6" fmla="*/ 0 w 346"/>
                <a:gd name="T7" fmla="*/ 282 h 1521"/>
                <a:gd name="T8" fmla="*/ 0 w 346"/>
                <a:gd name="T9" fmla="*/ 768 h 1521"/>
                <a:gd name="T10" fmla="*/ 0 60000 65536"/>
                <a:gd name="T11" fmla="*/ 0 60000 65536"/>
                <a:gd name="T12" fmla="*/ 0 60000 65536"/>
                <a:gd name="T13" fmla="*/ 0 60000 65536"/>
                <a:gd name="T14" fmla="*/ 0 60000 65536"/>
                <a:gd name="T15" fmla="*/ 0 w 346"/>
                <a:gd name="T16" fmla="*/ 0 h 1521"/>
                <a:gd name="T17" fmla="*/ 346 w 346"/>
                <a:gd name="T18" fmla="*/ 1521 h 1521"/>
              </a:gdLst>
              <a:ahLst/>
              <a:cxnLst>
                <a:cxn ang="T10">
                  <a:pos x="T0" y="T1"/>
                </a:cxn>
                <a:cxn ang="T11">
                  <a:pos x="T2" y="T3"/>
                </a:cxn>
                <a:cxn ang="T12">
                  <a:pos x="T4" y="T5"/>
                </a:cxn>
                <a:cxn ang="T13">
                  <a:pos x="T6" y="T7"/>
                </a:cxn>
                <a:cxn ang="T14">
                  <a:pos x="T8" y="T9"/>
                </a:cxn>
              </a:cxnLst>
              <a:rect l="T15" t="T16" r="T17" b="T18"/>
              <a:pathLst>
                <a:path w="346" h="1521">
                  <a:moveTo>
                    <a:pt x="0" y="755"/>
                  </a:moveTo>
                  <a:lnTo>
                    <a:pt x="2" y="1236"/>
                  </a:lnTo>
                  <a:cubicBezTo>
                    <a:pt x="2" y="1521"/>
                    <a:pt x="346" y="1291"/>
                    <a:pt x="345" y="765"/>
                  </a:cubicBezTo>
                  <a:cubicBezTo>
                    <a:pt x="344" y="239"/>
                    <a:pt x="36" y="0"/>
                    <a:pt x="0" y="282"/>
                  </a:cubicBezTo>
                  <a:lnTo>
                    <a:pt x="0" y="768"/>
                  </a:ln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75" name="Freeform 74"/>
            <p:cNvSpPr>
              <a:spLocks/>
            </p:cNvSpPr>
            <p:nvPr/>
          </p:nvSpPr>
          <p:spPr bwMode="auto">
            <a:xfrm>
              <a:off x="2912" y="614"/>
              <a:ext cx="1366" cy="1564"/>
            </a:xfrm>
            <a:custGeom>
              <a:avLst/>
              <a:gdLst>
                <a:gd name="T0" fmla="*/ 0 w 1366"/>
                <a:gd name="T1" fmla="*/ 1564 h 1564"/>
                <a:gd name="T2" fmla="*/ 0 w 1366"/>
                <a:gd name="T3" fmla="*/ 1003 h 1564"/>
                <a:gd name="T4" fmla="*/ 1366 w 1366"/>
                <a:gd name="T5" fmla="*/ 418 h 1564"/>
                <a:gd name="T6" fmla="*/ 0 60000 65536"/>
                <a:gd name="T7" fmla="*/ 0 60000 65536"/>
                <a:gd name="T8" fmla="*/ 0 60000 65536"/>
                <a:gd name="T9" fmla="*/ 0 w 1366"/>
                <a:gd name="T10" fmla="*/ 0 h 1564"/>
                <a:gd name="T11" fmla="*/ 1366 w 1366"/>
                <a:gd name="T12" fmla="*/ 1564 h 1564"/>
              </a:gdLst>
              <a:ahLst/>
              <a:cxnLst>
                <a:cxn ang="T6">
                  <a:pos x="T0" y="T1"/>
                </a:cxn>
                <a:cxn ang="T7">
                  <a:pos x="T2" y="T3"/>
                </a:cxn>
                <a:cxn ang="T8">
                  <a:pos x="T4" y="T5"/>
                </a:cxn>
              </a:cxnLst>
              <a:rect l="T9" t="T10" r="T11" b="T12"/>
              <a:pathLst>
                <a:path w="1366" h="1564">
                  <a:moveTo>
                    <a:pt x="0" y="1564"/>
                  </a:moveTo>
                  <a:lnTo>
                    <a:pt x="0" y="1003"/>
                  </a:lnTo>
                  <a:cubicBezTo>
                    <a:pt x="5" y="152"/>
                    <a:pt x="750" y="0"/>
                    <a:pt x="1366" y="418"/>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76" name="Freeform 75"/>
            <p:cNvSpPr>
              <a:spLocks/>
            </p:cNvSpPr>
            <p:nvPr/>
          </p:nvSpPr>
          <p:spPr bwMode="auto">
            <a:xfrm>
              <a:off x="2892" y="282"/>
              <a:ext cx="543" cy="1894"/>
            </a:xfrm>
            <a:custGeom>
              <a:avLst/>
              <a:gdLst>
                <a:gd name="T0" fmla="*/ 0 w 543"/>
                <a:gd name="T1" fmla="*/ 1894 h 1894"/>
                <a:gd name="T2" fmla="*/ 0 w 543"/>
                <a:gd name="T3" fmla="*/ 1302 h 1894"/>
                <a:gd name="T4" fmla="*/ 543 w 543"/>
                <a:gd name="T5" fmla="*/ 0 h 1894"/>
                <a:gd name="T6" fmla="*/ 0 60000 65536"/>
                <a:gd name="T7" fmla="*/ 0 60000 65536"/>
                <a:gd name="T8" fmla="*/ 0 60000 65536"/>
                <a:gd name="T9" fmla="*/ 0 w 543"/>
                <a:gd name="T10" fmla="*/ 0 h 1894"/>
                <a:gd name="T11" fmla="*/ 543 w 543"/>
                <a:gd name="T12" fmla="*/ 1894 h 1894"/>
              </a:gdLst>
              <a:ahLst/>
              <a:cxnLst>
                <a:cxn ang="T6">
                  <a:pos x="T0" y="T1"/>
                </a:cxn>
                <a:cxn ang="T7">
                  <a:pos x="T2" y="T3"/>
                </a:cxn>
                <a:cxn ang="T8">
                  <a:pos x="T4" y="T5"/>
                </a:cxn>
              </a:cxnLst>
              <a:rect l="T9" t="T10" r="T11" b="T12"/>
              <a:pathLst>
                <a:path w="543" h="1894">
                  <a:moveTo>
                    <a:pt x="0" y="1894"/>
                  </a:moveTo>
                  <a:lnTo>
                    <a:pt x="0" y="1302"/>
                  </a:lnTo>
                  <a:cubicBezTo>
                    <a:pt x="4" y="996"/>
                    <a:pt x="80" y="458"/>
                    <a:pt x="543" y="0"/>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77" name="Line 87"/>
            <p:cNvSpPr>
              <a:spLocks noChangeShapeType="1"/>
            </p:cNvSpPr>
            <p:nvPr/>
          </p:nvSpPr>
          <p:spPr bwMode="auto">
            <a:xfrm rot="16200000" flipV="1">
              <a:off x="3655" y="2158"/>
              <a:ext cx="32"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78" name="Line 89"/>
            <p:cNvSpPr>
              <a:spLocks noChangeShapeType="1"/>
            </p:cNvSpPr>
            <p:nvPr/>
          </p:nvSpPr>
          <p:spPr bwMode="auto">
            <a:xfrm rot="16200000" flipV="1">
              <a:off x="3316" y="2158"/>
              <a:ext cx="31" cy="1"/>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79" name="Line 90"/>
            <p:cNvSpPr>
              <a:spLocks noChangeShapeType="1"/>
            </p:cNvSpPr>
            <p:nvPr/>
          </p:nvSpPr>
          <p:spPr bwMode="auto">
            <a:xfrm rot="6151729" flipH="1" flipV="1">
              <a:off x="3683" y="3105"/>
              <a:ext cx="16" cy="27"/>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0" name="Freeform 100"/>
            <p:cNvSpPr>
              <a:spLocks/>
            </p:cNvSpPr>
            <p:nvPr/>
          </p:nvSpPr>
          <p:spPr bwMode="auto">
            <a:xfrm>
              <a:off x="2957" y="1239"/>
              <a:ext cx="715" cy="1841"/>
            </a:xfrm>
            <a:custGeom>
              <a:avLst/>
              <a:gdLst>
                <a:gd name="T0" fmla="*/ 3 w 715"/>
                <a:gd name="T1" fmla="*/ 906 h 1841"/>
                <a:gd name="T2" fmla="*/ 3 w 715"/>
                <a:gd name="T3" fmla="*/ 1439 h 1841"/>
                <a:gd name="T4" fmla="*/ 715 w 715"/>
                <a:gd name="T5" fmla="*/ 918 h 1841"/>
                <a:gd name="T6" fmla="*/ 3 w 715"/>
                <a:gd name="T7" fmla="*/ 396 h 1841"/>
                <a:gd name="T8" fmla="*/ 3 w 715"/>
                <a:gd name="T9" fmla="*/ 921 h 1841"/>
                <a:gd name="T10" fmla="*/ 0 60000 65536"/>
                <a:gd name="T11" fmla="*/ 0 60000 65536"/>
                <a:gd name="T12" fmla="*/ 0 60000 65536"/>
                <a:gd name="T13" fmla="*/ 0 60000 65536"/>
                <a:gd name="T14" fmla="*/ 0 60000 65536"/>
                <a:gd name="T15" fmla="*/ 0 w 715"/>
                <a:gd name="T16" fmla="*/ 0 h 1841"/>
                <a:gd name="T17" fmla="*/ 715 w 715"/>
                <a:gd name="T18" fmla="*/ 1841 h 1841"/>
              </a:gdLst>
              <a:ahLst/>
              <a:cxnLst>
                <a:cxn ang="T10">
                  <a:pos x="T0" y="T1"/>
                </a:cxn>
                <a:cxn ang="T11">
                  <a:pos x="T2" y="T3"/>
                </a:cxn>
                <a:cxn ang="T12">
                  <a:pos x="T4" y="T5"/>
                </a:cxn>
                <a:cxn ang="T13">
                  <a:pos x="T6" y="T7"/>
                </a:cxn>
                <a:cxn ang="T14">
                  <a:pos x="T8" y="T9"/>
                </a:cxn>
              </a:cxnLst>
              <a:rect l="T15" t="T16" r="T17" b="T18"/>
              <a:pathLst>
                <a:path w="715" h="1841">
                  <a:moveTo>
                    <a:pt x="3" y="906"/>
                  </a:moveTo>
                  <a:lnTo>
                    <a:pt x="3" y="1439"/>
                  </a:lnTo>
                  <a:cubicBezTo>
                    <a:pt x="0" y="1841"/>
                    <a:pt x="715" y="1782"/>
                    <a:pt x="715" y="918"/>
                  </a:cubicBezTo>
                  <a:cubicBezTo>
                    <a:pt x="715" y="54"/>
                    <a:pt x="12" y="0"/>
                    <a:pt x="3" y="396"/>
                  </a:cubicBezTo>
                  <a:lnTo>
                    <a:pt x="3" y="921"/>
                  </a:ln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81" name="Line 101"/>
            <p:cNvSpPr>
              <a:spLocks noChangeShapeType="1"/>
            </p:cNvSpPr>
            <p:nvPr/>
          </p:nvSpPr>
          <p:spPr bwMode="auto">
            <a:xfrm flipV="1">
              <a:off x="4242" y="2139"/>
              <a:ext cx="0" cy="44"/>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2" name="Freeform 158"/>
            <p:cNvSpPr>
              <a:spLocks/>
            </p:cNvSpPr>
            <p:nvPr/>
          </p:nvSpPr>
          <p:spPr bwMode="auto">
            <a:xfrm flipV="1">
              <a:off x="2912" y="2136"/>
              <a:ext cx="1366" cy="1564"/>
            </a:xfrm>
            <a:custGeom>
              <a:avLst/>
              <a:gdLst>
                <a:gd name="T0" fmla="*/ 0 w 1366"/>
                <a:gd name="T1" fmla="*/ 1564 h 1564"/>
                <a:gd name="T2" fmla="*/ 0 w 1366"/>
                <a:gd name="T3" fmla="*/ 1003 h 1564"/>
                <a:gd name="T4" fmla="*/ 1366 w 1366"/>
                <a:gd name="T5" fmla="*/ 418 h 1564"/>
                <a:gd name="T6" fmla="*/ 0 60000 65536"/>
                <a:gd name="T7" fmla="*/ 0 60000 65536"/>
                <a:gd name="T8" fmla="*/ 0 60000 65536"/>
                <a:gd name="T9" fmla="*/ 0 w 1366"/>
                <a:gd name="T10" fmla="*/ 0 h 1564"/>
                <a:gd name="T11" fmla="*/ 1366 w 1366"/>
                <a:gd name="T12" fmla="*/ 1564 h 1564"/>
              </a:gdLst>
              <a:ahLst/>
              <a:cxnLst>
                <a:cxn ang="T6">
                  <a:pos x="T0" y="T1"/>
                </a:cxn>
                <a:cxn ang="T7">
                  <a:pos x="T2" y="T3"/>
                </a:cxn>
                <a:cxn ang="T8">
                  <a:pos x="T4" y="T5"/>
                </a:cxn>
              </a:cxnLst>
              <a:rect l="T9" t="T10" r="T11" b="T12"/>
              <a:pathLst>
                <a:path w="1366" h="1564">
                  <a:moveTo>
                    <a:pt x="0" y="1564"/>
                  </a:moveTo>
                  <a:lnTo>
                    <a:pt x="0" y="1003"/>
                  </a:lnTo>
                  <a:cubicBezTo>
                    <a:pt x="5" y="152"/>
                    <a:pt x="750" y="0"/>
                    <a:pt x="1366" y="418"/>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83" name="Freeform 159"/>
            <p:cNvSpPr>
              <a:spLocks/>
            </p:cNvSpPr>
            <p:nvPr/>
          </p:nvSpPr>
          <p:spPr bwMode="auto">
            <a:xfrm flipV="1">
              <a:off x="2892" y="2138"/>
              <a:ext cx="543" cy="1894"/>
            </a:xfrm>
            <a:custGeom>
              <a:avLst/>
              <a:gdLst>
                <a:gd name="T0" fmla="*/ 0 w 543"/>
                <a:gd name="T1" fmla="*/ 1894 h 1894"/>
                <a:gd name="T2" fmla="*/ 0 w 543"/>
                <a:gd name="T3" fmla="*/ 1302 h 1894"/>
                <a:gd name="T4" fmla="*/ 543 w 543"/>
                <a:gd name="T5" fmla="*/ 0 h 1894"/>
                <a:gd name="T6" fmla="*/ 0 60000 65536"/>
                <a:gd name="T7" fmla="*/ 0 60000 65536"/>
                <a:gd name="T8" fmla="*/ 0 60000 65536"/>
                <a:gd name="T9" fmla="*/ 0 w 543"/>
                <a:gd name="T10" fmla="*/ 0 h 1894"/>
                <a:gd name="T11" fmla="*/ 543 w 543"/>
                <a:gd name="T12" fmla="*/ 1894 h 1894"/>
              </a:gdLst>
              <a:ahLst/>
              <a:cxnLst>
                <a:cxn ang="T6">
                  <a:pos x="T0" y="T1"/>
                </a:cxn>
                <a:cxn ang="T7">
                  <a:pos x="T2" y="T3"/>
                </a:cxn>
                <a:cxn ang="T8">
                  <a:pos x="T4" y="T5"/>
                </a:cxn>
              </a:cxnLst>
              <a:rect l="T9" t="T10" r="T11" b="T12"/>
              <a:pathLst>
                <a:path w="543" h="1894">
                  <a:moveTo>
                    <a:pt x="0" y="1894"/>
                  </a:moveTo>
                  <a:lnTo>
                    <a:pt x="0" y="1302"/>
                  </a:lnTo>
                  <a:cubicBezTo>
                    <a:pt x="4" y="996"/>
                    <a:pt x="80" y="458"/>
                    <a:pt x="543" y="0"/>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84" name="Line 86"/>
            <p:cNvSpPr>
              <a:spLocks noChangeShapeType="1"/>
            </p:cNvSpPr>
            <p:nvPr/>
          </p:nvSpPr>
          <p:spPr bwMode="auto">
            <a:xfrm rot="-6356255">
              <a:off x="3295" y="2881"/>
              <a:ext cx="0" cy="38"/>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5" name="Line 85"/>
            <p:cNvSpPr>
              <a:spLocks noChangeShapeType="1"/>
            </p:cNvSpPr>
            <p:nvPr/>
          </p:nvSpPr>
          <p:spPr bwMode="auto">
            <a:xfrm rot="-1289106">
              <a:off x="3055" y="3216"/>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6" name="Line 167"/>
            <p:cNvSpPr>
              <a:spLocks noChangeShapeType="1"/>
            </p:cNvSpPr>
            <p:nvPr/>
          </p:nvSpPr>
          <p:spPr bwMode="auto">
            <a:xfrm rot="1289106" flipH="1">
              <a:off x="3181" y="566"/>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7" name="Line 88"/>
            <p:cNvSpPr>
              <a:spLocks noChangeShapeType="1"/>
            </p:cNvSpPr>
            <p:nvPr/>
          </p:nvSpPr>
          <p:spPr bwMode="auto">
            <a:xfrm rot="17156255" flipV="1">
              <a:off x="3274" y="1390"/>
              <a:ext cx="0" cy="38"/>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8" name="Line 169"/>
            <p:cNvSpPr>
              <a:spLocks noChangeShapeType="1"/>
            </p:cNvSpPr>
            <p:nvPr/>
          </p:nvSpPr>
          <p:spPr bwMode="auto">
            <a:xfrm rot="15448271" flipV="1">
              <a:off x="3683" y="1215"/>
              <a:ext cx="16" cy="27"/>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89" name="Line 170"/>
            <p:cNvSpPr>
              <a:spLocks noChangeShapeType="1"/>
            </p:cNvSpPr>
            <p:nvPr/>
          </p:nvSpPr>
          <p:spPr bwMode="auto">
            <a:xfrm rot="1289106" flipH="1">
              <a:off x="3055" y="1058"/>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90" name="Line 171"/>
            <p:cNvSpPr>
              <a:spLocks noChangeShapeType="1"/>
            </p:cNvSpPr>
            <p:nvPr/>
          </p:nvSpPr>
          <p:spPr bwMode="auto">
            <a:xfrm rot="-1289106">
              <a:off x="3181" y="3706"/>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91" name="Line 173"/>
            <p:cNvSpPr>
              <a:spLocks noChangeShapeType="1"/>
            </p:cNvSpPr>
            <p:nvPr/>
          </p:nvSpPr>
          <p:spPr bwMode="auto">
            <a:xfrm rot="5400000" flipV="1">
              <a:off x="2939" y="2163"/>
              <a:ext cx="38"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grpSp>
      <p:grpSp>
        <p:nvGrpSpPr>
          <p:cNvPr id="321550" name="Group 175"/>
          <p:cNvGrpSpPr>
            <a:grpSpLocks/>
          </p:cNvGrpSpPr>
          <p:nvPr/>
        </p:nvGrpSpPr>
        <p:grpSpPr bwMode="auto">
          <a:xfrm flipH="1" flipV="1">
            <a:off x="4443413" y="447675"/>
            <a:ext cx="2200275" cy="5953125"/>
            <a:chOff x="2892" y="282"/>
            <a:chExt cx="1386" cy="3750"/>
          </a:xfrm>
        </p:grpSpPr>
        <p:sp>
          <p:nvSpPr>
            <p:cNvPr id="321554" name="Freeform 176"/>
            <p:cNvSpPr>
              <a:spLocks/>
            </p:cNvSpPr>
            <p:nvPr/>
          </p:nvSpPr>
          <p:spPr bwMode="auto">
            <a:xfrm>
              <a:off x="2934" y="936"/>
              <a:ext cx="1311" cy="2535"/>
            </a:xfrm>
            <a:custGeom>
              <a:avLst/>
              <a:gdLst>
                <a:gd name="T0" fmla="*/ 2 w 1311"/>
                <a:gd name="T1" fmla="*/ 1200 h 2535"/>
                <a:gd name="T2" fmla="*/ 0 w 1311"/>
                <a:gd name="T3" fmla="*/ 1767 h 2535"/>
                <a:gd name="T4" fmla="*/ 1308 w 1311"/>
                <a:gd name="T5" fmla="*/ 1226 h 2535"/>
                <a:gd name="T6" fmla="*/ 3 w 1311"/>
                <a:gd name="T7" fmla="*/ 678 h 2535"/>
                <a:gd name="T8" fmla="*/ 2 w 1311"/>
                <a:gd name="T9" fmla="*/ 1221 h 2535"/>
                <a:gd name="T10" fmla="*/ 0 60000 65536"/>
                <a:gd name="T11" fmla="*/ 0 60000 65536"/>
                <a:gd name="T12" fmla="*/ 0 60000 65536"/>
                <a:gd name="T13" fmla="*/ 0 60000 65536"/>
                <a:gd name="T14" fmla="*/ 0 60000 65536"/>
                <a:gd name="T15" fmla="*/ 0 w 1311"/>
                <a:gd name="T16" fmla="*/ 0 h 2535"/>
                <a:gd name="T17" fmla="*/ 1311 w 1311"/>
                <a:gd name="T18" fmla="*/ 2535 h 2535"/>
              </a:gdLst>
              <a:ahLst/>
              <a:cxnLst>
                <a:cxn ang="T10">
                  <a:pos x="T0" y="T1"/>
                </a:cxn>
                <a:cxn ang="T11">
                  <a:pos x="T2" y="T3"/>
                </a:cxn>
                <a:cxn ang="T12">
                  <a:pos x="T4" y="T5"/>
                </a:cxn>
                <a:cxn ang="T13">
                  <a:pos x="T6" y="T7"/>
                </a:cxn>
                <a:cxn ang="T14">
                  <a:pos x="T8" y="T9"/>
                </a:cxn>
              </a:cxnLst>
              <a:rect l="T15" t="T16" r="T17" b="T18"/>
              <a:pathLst>
                <a:path w="1311" h="2535">
                  <a:moveTo>
                    <a:pt x="2" y="1200"/>
                  </a:moveTo>
                  <a:lnTo>
                    <a:pt x="0" y="1767"/>
                  </a:lnTo>
                  <a:cubicBezTo>
                    <a:pt x="3" y="2535"/>
                    <a:pt x="1305" y="2389"/>
                    <a:pt x="1308" y="1226"/>
                  </a:cubicBezTo>
                  <a:cubicBezTo>
                    <a:pt x="1311" y="63"/>
                    <a:pt x="3" y="0"/>
                    <a:pt x="3" y="678"/>
                  </a:cubicBezTo>
                  <a:lnTo>
                    <a:pt x="2" y="1221"/>
                  </a:ln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55" name="Freeform 177"/>
            <p:cNvSpPr>
              <a:spLocks/>
            </p:cNvSpPr>
            <p:nvPr/>
          </p:nvSpPr>
          <p:spPr bwMode="auto">
            <a:xfrm>
              <a:off x="2988" y="1395"/>
              <a:ext cx="346" cy="1521"/>
            </a:xfrm>
            <a:custGeom>
              <a:avLst/>
              <a:gdLst>
                <a:gd name="T0" fmla="*/ 0 w 346"/>
                <a:gd name="T1" fmla="*/ 755 h 1521"/>
                <a:gd name="T2" fmla="*/ 2 w 346"/>
                <a:gd name="T3" fmla="*/ 1236 h 1521"/>
                <a:gd name="T4" fmla="*/ 345 w 346"/>
                <a:gd name="T5" fmla="*/ 765 h 1521"/>
                <a:gd name="T6" fmla="*/ 0 w 346"/>
                <a:gd name="T7" fmla="*/ 282 h 1521"/>
                <a:gd name="T8" fmla="*/ 0 w 346"/>
                <a:gd name="T9" fmla="*/ 768 h 1521"/>
                <a:gd name="T10" fmla="*/ 0 60000 65536"/>
                <a:gd name="T11" fmla="*/ 0 60000 65536"/>
                <a:gd name="T12" fmla="*/ 0 60000 65536"/>
                <a:gd name="T13" fmla="*/ 0 60000 65536"/>
                <a:gd name="T14" fmla="*/ 0 60000 65536"/>
                <a:gd name="T15" fmla="*/ 0 w 346"/>
                <a:gd name="T16" fmla="*/ 0 h 1521"/>
                <a:gd name="T17" fmla="*/ 346 w 346"/>
                <a:gd name="T18" fmla="*/ 1521 h 1521"/>
              </a:gdLst>
              <a:ahLst/>
              <a:cxnLst>
                <a:cxn ang="T10">
                  <a:pos x="T0" y="T1"/>
                </a:cxn>
                <a:cxn ang="T11">
                  <a:pos x="T2" y="T3"/>
                </a:cxn>
                <a:cxn ang="T12">
                  <a:pos x="T4" y="T5"/>
                </a:cxn>
                <a:cxn ang="T13">
                  <a:pos x="T6" y="T7"/>
                </a:cxn>
                <a:cxn ang="T14">
                  <a:pos x="T8" y="T9"/>
                </a:cxn>
              </a:cxnLst>
              <a:rect l="T15" t="T16" r="T17" b="T18"/>
              <a:pathLst>
                <a:path w="346" h="1521">
                  <a:moveTo>
                    <a:pt x="0" y="755"/>
                  </a:moveTo>
                  <a:lnTo>
                    <a:pt x="2" y="1236"/>
                  </a:lnTo>
                  <a:cubicBezTo>
                    <a:pt x="2" y="1521"/>
                    <a:pt x="346" y="1291"/>
                    <a:pt x="345" y="765"/>
                  </a:cubicBezTo>
                  <a:cubicBezTo>
                    <a:pt x="344" y="239"/>
                    <a:pt x="36" y="0"/>
                    <a:pt x="0" y="282"/>
                  </a:cubicBezTo>
                  <a:lnTo>
                    <a:pt x="0" y="768"/>
                  </a:ln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56" name="Freeform 178"/>
            <p:cNvSpPr>
              <a:spLocks/>
            </p:cNvSpPr>
            <p:nvPr/>
          </p:nvSpPr>
          <p:spPr bwMode="auto">
            <a:xfrm>
              <a:off x="2912" y="614"/>
              <a:ext cx="1366" cy="1564"/>
            </a:xfrm>
            <a:custGeom>
              <a:avLst/>
              <a:gdLst>
                <a:gd name="T0" fmla="*/ 0 w 1366"/>
                <a:gd name="T1" fmla="*/ 1564 h 1564"/>
                <a:gd name="T2" fmla="*/ 0 w 1366"/>
                <a:gd name="T3" fmla="*/ 1003 h 1564"/>
                <a:gd name="T4" fmla="*/ 1366 w 1366"/>
                <a:gd name="T5" fmla="*/ 418 h 1564"/>
                <a:gd name="T6" fmla="*/ 0 60000 65536"/>
                <a:gd name="T7" fmla="*/ 0 60000 65536"/>
                <a:gd name="T8" fmla="*/ 0 60000 65536"/>
                <a:gd name="T9" fmla="*/ 0 w 1366"/>
                <a:gd name="T10" fmla="*/ 0 h 1564"/>
                <a:gd name="T11" fmla="*/ 1366 w 1366"/>
                <a:gd name="T12" fmla="*/ 1564 h 1564"/>
              </a:gdLst>
              <a:ahLst/>
              <a:cxnLst>
                <a:cxn ang="T6">
                  <a:pos x="T0" y="T1"/>
                </a:cxn>
                <a:cxn ang="T7">
                  <a:pos x="T2" y="T3"/>
                </a:cxn>
                <a:cxn ang="T8">
                  <a:pos x="T4" y="T5"/>
                </a:cxn>
              </a:cxnLst>
              <a:rect l="T9" t="T10" r="T11" b="T12"/>
              <a:pathLst>
                <a:path w="1366" h="1564">
                  <a:moveTo>
                    <a:pt x="0" y="1564"/>
                  </a:moveTo>
                  <a:lnTo>
                    <a:pt x="0" y="1003"/>
                  </a:lnTo>
                  <a:cubicBezTo>
                    <a:pt x="5" y="152"/>
                    <a:pt x="750" y="0"/>
                    <a:pt x="1366" y="418"/>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57" name="Freeform 179"/>
            <p:cNvSpPr>
              <a:spLocks/>
            </p:cNvSpPr>
            <p:nvPr/>
          </p:nvSpPr>
          <p:spPr bwMode="auto">
            <a:xfrm>
              <a:off x="2892" y="282"/>
              <a:ext cx="543" cy="1894"/>
            </a:xfrm>
            <a:custGeom>
              <a:avLst/>
              <a:gdLst>
                <a:gd name="T0" fmla="*/ 0 w 543"/>
                <a:gd name="T1" fmla="*/ 1894 h 1894"/>
                <a:gd name="T2" fmla="*/ 0 w 543"/>
                <a:gd name="T3" fmla="*/ 1302 h 1894"/>
                <a:gd name="T4" fmla="*/ 543 w 543"/>
                <a:gd name="T5" fmla="*/ 0 h 1894"/>
                <a:gd name="T6" fmla="*/ 0 60000 65536"/>
                <a:gd name="T7" fmla="*/ 0 60000 65536"/>
                <a:gd name="T8" fmla="*/ 0 60000 65536"/>
                <a:gd name="T9" fmla="*/ 0 w 543"/>
                <a:gd name="T10" fmla="*/ 0 h 1894"/>
                <a:gd name="T11" fmla="*/ 543 w 543"/>
                <a:gd name="T12" fmla="*/ 1894 h 1894"/>
              </a:gdLst>
              <a:ahLst/>
              <a:cxnLst>
                <a:cxn ang="T6">
                  <a:pos x="T0" y="T1"/>
                </a:cxn>
                <a:cxn ang="T7">
                  <a:pos x="T2" y="T3"/>
                </a:cxn>
                <a:cxn ang="T8">
                  <a:pos x="T4" y="T5"/>
                </a:cxn>
              </a:cxnLst>
              <a:rect l="T9" t="T10" r="T11" b="T12"/>
              <a:pathLst>
                <a:path w="543" h="1894">
                  <a:moveTo>
                    <a:pt x="0" y="1894"/>
                  </a:moveTo>
                  <a:lnTo>
                    <a:pt x="0" y="1302"/>
                  </a:lnTo>
                  <a:cubicBezTo>
                    <a:pt x="4" y="996"/>
                    <a:pt x="80" y="458"/>
                    <a:pt x="543" y="0"/>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58" name="Line 180"/>
            <p:cNvSpPr>
              <a:spLocks noChangeShapeType="1"/>
            </p:cNvSpPr>
            <p:nvPr/>
          </p:nvSpPr>
          <p:spPr bwMode="auto">
            <a:xfrm rot="16200000" flipV="1">
              <a:off x="3655" y="2158"/>
              <a:ext cx="32"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59" name="Line 181"/>
            <p:cNvSpPr>
              <a:spLocks noChangeShapeType="1"/>
            </p:cNvSpPr>
            <p:nvPr/>
          </p:nvSpPr>
          <p:spPr bwMode="auto">
            <a:xfrm rot="16200000" flipV="1">
              <a:off x="3316" y="2158"/>
              <a:ext cx="31" cy="1"/>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0" name="Line 182"/>
            <p:cNvSpPr>
              <a:spLocks noChangeShapeType="1"/>
            </p:cNvSpPr>
            <p:nvPr/>
          </p:nvSpPr>
          <p:spPr bwMode="auto">
            <a:xfrm rot="6151729" flipH="1" flipV="1">
              <a:off x="3683" y="3105"/>
              <a:ext cx="16" cy="27"/>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1" name="Freeform 183"/>
            <p:cNvSpPr>
              <a:spLocks/>
            </p:cNvSpPr>
            <p:nvPr/>
          </p:nvSpPr>
          <p:spPr bwMode="auto">
            <a:xfrm>
              <a:off x="2957" y="1239"/>
              <a:ext cx="715" cy="1841"/>
            </a:xfrm>
            <a:custGeom>
              <a:avLst/>
              <a:gdLst>
                <a:gd name="T0" fmla="*/ 3 w 715"/>
                <a:gd name="T1" fmla="*/ 906 h 1841"/>
                <a:gd name="T2" fmla="*/ 3 w 715"/>
                <a:gd name="T3" fmla="*/ 1439 h 1841"/>
                <a:gd name="T4" fmla="*/ 715 w 715"/>
                <a:gd name="T5" fmla="*/ 918 h 1841"/>
                <a:gd name="T6" fmla="*/ 3 w 715"/>
                <a:gd name="T7" fmla="*/ 396 h 1841"/>
                <a:gd name="T8" fmla="*/ 3 w 715"/>
                <a:gd name="T9" fmla="*/ 921 h 1841"/>
                <a:gd name="T10" fmla="*/ 0 60000 65536"/>
                <a:gd name="T11" fmla="*/ 0 60000 65536"/>
                <a:gd name="T12" fmla="*/ 0 60000 65536"/>
                <a:gd name="T13" fmla="*/ 0 60000 65536"/>
                <a:gd name="T14" fmla="*/ 0 60000 65536"/>
                <a:gd name="T15" fmla="*/ 0 w 715"/>
                <a:gd name="T16" fmla="*/ 0 h 1841"/>
                <a:gd name="T17" fmla="*/ 715 w 715"/>
                <a:gd name="T18" fmla="*/ 1841 h 1841"/>
              </a:gdLst>
              <a:ahLst/>
              <a:cxnLst>
                <a:cxn ang="T10">
                  <a:pos x="T0" y="T1"/>
                </a:cxn>
                <a:cxn ang="T11">
                  <a:pos x="T2" y="T3"/>
                </a:cxn>
                <a:cxn ang="T12">
                  <a:pos x="T4" y="T5"/>
                </a:cxn>
                <a:cxn ang="T13">
                  <a:pos x="T6" y="T7"/>
                </a:cxn>
                <a:cxn ang="T14">
                  <a:pos x="T8" y="T9"/>
                </a:cxn>
              </a:cxnLst>
              <a:rect l="T15" t="T16" r="T17" b="T18"/>
              <a:pathLst>
                <a:path w="715" h="1841">
                  <a:moveTo>
                    <a:pt x="3" y="906"/>
                  </a:moveTo>
                  <a:lnTo>
                    <a:pt x="3" y="1439"/>
                  </a:lnTo>
                  <a:cubicBezTo>
                    <a:pt x="0" y="1841"/>
                    <a:pt x="715" y="1782"/>
                    <a:pt x="715" y="918"/>
                  </a:cubicBezTo>
                  <a:cubicBezTo>
                    <a:pt x="715" y="54"/>
                    <a:pt x="12" y="0"/>
                    <a:pt x="3" y="396"/>
                  </a:cubicBezTo>
                  <a:lnTo>
                    <a:pt x="3" y="921"/>
                  </a:ln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62" name="Line 184"/>
            <p:cNvSpPr>
              <a:spLocks noChangeShapeType="1"/>
            </p:cNvSpPr>
            <p:nvPr/>
          </p:nvSpPr>
          <p:spPr bwMode="auto">
            <a:xfrm flipV="1">
              <a:off x="4242" y="2139"/>
              <a:ext cx="0" cy="44"/>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3" name="Freeform 185"/>
            <p:cNvSpPr>
              <a:spLocks/>
            </p:cNvSpPr>
            <p:nvPr/>
          </p:nvSpPr>
          <p:spPr bwMode="auto">
            <a:xfrm flipV="1">
              <a:off x="2912" y="2136"/>
              <a:ext cx="1366" cy="1564"/>
            </a:xfrm>
            <a:custGeom>
              <a:avLst/>
              <a:gdLst>
                <a:gd name="T0" fmla="*/ 0 w 1366"/>
                <a:gd name="T1" fmla="*/ 1564 h 1564"/>
                <a:gd name="T2" fmla="*/ 0 w 1366"/>
                <a:gd name="T3" fmla="*/ 1003 h 1564"/>
                <a:gd name="T4" fmla="*/ 1366 w 1366"/>
                <a:gd name="T5" fmla="*/ 418 h 1564"/>
                <a:gd name="T6" fmla="*/ 0 60000 65536"/>
                <a:gd name="T7" fmla="*/ 0 60000 65536"/>
                <a:gd name="T8" fmla="*/ 0 60000 65536"/>
                <a:gd name="T9" fmla="*/ 0 w 1366"/>
                <a:gd name="T10" fmla="*/ 0 h 1564"/>
                <a:gd name="T11" fmla="*/ 1366 w 1366"/>
                <a:gd name="T12" fmla="*/ 1564 h 1564"/>
              </a:gdLst>
              <a:ahLst/>
              <a:cxnLst>
                <a:cxn ang="T6">
                  <a:pos x="T0" y="T1"/>
                </a:cxn>
                <a:cxn ang="T7">
                  <a:pos x="T2" y="T3"/>
                </a:cxn>
                <a:cxn ang="T8">
                  <a:pos x="T4" y="T5"/>
                </a:cxn>
              </a:cxnLst>
              <a:rect l="T9" t="T10" r="T11" b="T12"/>
              <a:pathLst>
                <a:path w="1366" h="1564">
                  <a:moveTo>
                    <a:pt x="0" y="1564"/>
                  </a:moveTo>
                  <a:lnTo>
                    <a:pt x="0" y="1003"/>
                  </a:lnTo>
                  <a:cubicBezTo>
                    <a:pt x="5" y="152"/>
                    <a:pt x="750" y="0"/>
                    <a:pt x="1366" y="418"/>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64" name="Freeform 186"/>
            <p:cNvSpPr>
              <a:spLocks/>
            </p:cNvSpPr>
            <p:nvPr/>
          </p:nvSpPr>
          <p:spPr bwMode="auto">
            <a:xfrm flipV="1">
              <a:off x="2892" y="2138"/>
              <a:ext cx="543" cy="1894"/>
            </a:xfrm>
            <a:custGeom>
              <a:avLst/>
              <a:gdLst>
                <a:gd name="T0" fmla="*/ 0 w 543"/>
                <a:gd name="T1" fmla="*/ 1894 h 1894"/>
                <a:gd name="T2" fmla="*/ 0 w 543"/>
                <a:gd name="T3" fmla="*/ 1302 h 1894"/>
                <a:gd name="T4" fmla="*/ 543 w 543"/>
                <a:gd name="T5" fmla="*/ 0 h 1894"/>
                <a:gd name="T6" fmla="*/ 0 60000 65536"/>
                <a:gd name="T7" fmla="*/ 0 60000 65536"/>
                <a:gd name="T8" fmla="*/ 0 60000 65536"/>
                <a:gd name="T9" fmla="*/ 0 w 543"/>
                <a:gd name="T10" fmla="*/ 0 h 1894"/>
                <a:gd name="T11" fmla="*/ 543 w 543"/>
                <a:gd name="T12" fmla="*/ 1894 h 1894"/>
              </a:gdLst>
              <a:ahLst/>
              <a:cxnLst>
                <a:cxn ang="T6">
                  <a:pos x="T0" y="T1"/>
                </a:cxn>
                <a:cxn ang="T7">
                  <a:pos x="T2" y="T3"/>
                </a:cxn>
                <a:cxn ang="T8">
                  <a:pos x="T4" y="T5"/>
                </a:cxn>
              </a:cxnLst>
              <a:rect l="T9" t="T10" r="T11" b="T12"/>
              <a:pathLst>
                <a:path w="543" h="1894">
                  <a:moveTo>
                    <a:pt x="0" y="1894"/>
                  </a:moveTo>
                  <a:lnTo>
                    <a:pt x="0" y="1302"/>
                  </a:lnTo>
                  <a:cubicBezTo>
                    <a:pt x="4" y="996"/>
                    <a:pt x="80" y="458"/>
                    <a:pt x="543" y="0"/>
                  </a:cubicBezTo>
                </a:path>
              </a:pathLst>
            </a:custGeom>
            <a:noFill/>
            <a:ln w="15875">
              <a:solidFill>
                <a:srgbClr val="2891FE"/>
              </a:solidFill>
              <a:round/>
              <a:headEnd/>
              <a:tailEnd type="none" w="lg" len="lg"/>
            </a:ln>
          </p:spPr>
          <p:txBody>
            <a:bodyPr lIns="90000" tIns="46800" rIns="90000" bIns="46800">
              <a:spAutoFit/>
            </a:bodyPr>
            <a:lstStyle/>
            <a:p>
              <a:endParaRPr lang="en-US"/>
            </a:p>
          </p:txBody>
        </p:sp>
        <p:sp>
          <p:nvSpPr>
            <p:cNvPr id="321565" name="Line 187"/>
            <p:cNvSpPr>
              <a:spLocks noChangeShapeType="1"/>
            </p:cNvSpPr>
            <p:nvPr/>
          </p:nvSpPr>
          <p:spPr bwMode="auto">
            <a:xfrm rot="-6356255">
              <a:off x="3295" y="2881"/>
              <a:ext cx="0" cy="38"/>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6" name="Line 188"/>
            <p:cNvSpPr>
              <a:spLocks noChangeShapeType="1"/>
            </p:cNvSpPr>
            <p:nvPr/>
          </p:nvSpPr>
          <p:spPr bwMode="auto">
            <a:xfrm rot="-1289106">
              <a:off x="3055" y="3216"/>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7" name="Line 189"/>
            <p:cNvSpPr>
              <a:spLocks noChangeShapeType="1"/>
            </p:cNvSpPr>
            <p:nvPr/>
          </p:nvSpPr>
          <p:spPr bwMode="auto">
            <a:xfrm rot="1289106" flipH="1">
              <a:off x="3181" y="566"/>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8" name="Line 190"/>
            <p:cNvSpPr>
              <a:spLocks noChangeShapeType="1"/>
            </p:cNvSpPr>
            <p:nvPr/>
          </p:nvSpPr>
          <p:spPr bwMode="auto">
            <a:xfrm rot="17156255" flipV="1">
              <a:off x="3274" y="1390"/>
              <a:ext cx="0" cy="38"/>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69" name="Line 191"/>
            <p:cNvSpPr>
              <a:spLocks noChangeShapeType="1"/>
            </p:cNvSpPr>
            <p:nvPr/>
          </p:nvSpPr>
          <p:spPr bwMode="auto">
            <a:xfrm rot="15448271" flipV="1">
              <a:off x="3683" y="1215"/>
              <a:ext cx="16" cy="27"/>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70" name="Line 192"/>
            <p:cNvSpPr>
              <a:spLocks noChangeShapeType="1"/>
            </p:cNvSpPr>
            <p:nvPr/>
          </p:nvSpPr>
          <p:spPr bwMode="auto">
            <a:xfrm rot="1289106" flipH="1">
              <a:off x="3055" y="1058"/>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71" name="Line 193"/>
            <p:cNvSpPr>
              <a:spLocks noChangeShapeType="1"/>
            </p:cNvSpPr>
            <p:nvPr/>
          </p:nvSpPr>
          <p:spPr bwMode="auto">
            <a:xfrm rot="-1289106">
              <a:off x="3181" y="3706"/>
              <a:ext cx="9" cy="4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sp>
          <p:nvSpPr>
            <p:cNvPr id="321572" name="Line 194"/>
            <p:cNvSpPr>
              <a:spLocks noChangeShapeType="1"/>
            </p:cNvSpPr>
            <p:nvPr/>
          </p:nvSpPr>
          <p:spPr bwMode="auto">
            <a:xfrm rot="5400000" flipV="1">
              <a:off x="2939" y="2163"/>
              <a:ext cx="38" cy="0"/>
            </a:xfrm>
            <a:prstGeom prst="line">
              <a:avLst/>
            </a:prstGeom>
            <a:noFill/>
            <a:ln w="15875">
              <a:solidFill>
                <a:srgbClr val="2891FE"/>
              </a:solidFill>
              <a:round/>
              <a:headEnd/>
              <a:tailEnd type="stealth" w="lg" len="lg"/>
            </a:ln>
          </p:spPr>
          <p:txBody>
            <a:bodyPr lIns="90000" tIns="46800" rIns="90000" bIns="46800">
              <a:spAutoFit/>
            </a:bodyPr>
            <a:lstStyle/>
            <a:p>
              <a:endParaRPr lang="en-US"/>
            </a:p>
          </p:txBody>
        </p:sp>
      </p:grpSp>
      <p:sp>
        <p:nvSpPr>
          <p:cNvPr id="321551" name="Rectangle 195"/>
          <p:cNvSpPr>
            <a:spLocks noGrp="1" noChangeArrowheads="1"/>
          </p:cNvSpPr>
          <p:nvPr>
            <p:ph type="title"/>
          </p:nvPr>
        </p:nvSpPr>
        <p:spPr/>
        <p:txBody>
          <a:bodyPr/>
          <a:lstStyle/>
          <a:p>
            <a:pPr eaLnBrk="1" hangingPunct="1"/>
            <a:r>
              <a:rPr lang="en-ZA" smtClean="0"/>
              <a:t>MAGNETIC POLES</a:t>
            </a:r>
          </a:p>
        </p:txBody>
      </p:sp>
      <p:sp>
        <p:nvSpPr>
          <p:cNvPr id="320528" name="Rectangle 196"/>
          <p:cNvSpPr>
            <a:spLocks noGrp="1" noChangeArrowheads="1"/>
          </p:cNvSpPr>
          <p:nvPr>
            <p:ph type="body" idx="1"/>
          </p:nvPr>
        </p:nvSpPr>
        <p:spPr>
          <a:xfrm>
            <a:off x="179388" y="1343025"/>
            <a:ext cx="4175125" cy="2501900"/>
          </a:xfrm>
        </p:spPr>
        <p:txBody>
          <a:bodyPr/>
          <a:lstStyle/>
          <a:p>
            <a:pPr lvl="1" indent="0" eaLnBrk="1" hangingPunct="1"/>
            <a:r>
              <a:rPr lang="en-US" smtClean="0"/>
              <a:t>The north pole of a magnetic device </a:t>
            </a:r>
            <a:br>
              <a:rPr lang="en-US" smtClean="0"/>
            </a:br>
            <a:r>
              <a:rPr lang="en-US" smtClean="0"/>
              <a:t>(e.g. a bar magnet) is the region where the highest concentration of field lines </a:t>
            </a:r>
            <a:r>
              <a:rPr lang="en-US" i="1" smtClean="0"/>
              <a:t>leaves</a:t>
            </a:r>
            <a:r>
              <a:rPr lang="en-US" i="1" baseline="30000" smtClean="0"/>
              <a:t> </a:t>
            </a:r>
            <a:r>
              <a:rPr lang="en-US" smtClean="0"/>
              <a:t> the device.</a:t>
            </a:r>
          </a:p>
        </p:txBody>
      </p:sp>
      <p:sp>
        <p:nvSpPr>
          <p:cNvPr id="320529" name="Rectangle 197"/>
          <p:cNvSpPr>
            <a:spLocks noChangeArrowheads="1"/>
          </p:cNvSpPr>
          <p:nvPr/>
        </p:nvSpPr>
        <p:spPr bwMode="auto">
          <a:xfrm>
            <a:off x="179388" y="3994150"/>
            <a:ext cx="4265612"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The south pole is the region where the highest concentration of field lines </a:t>
            </a:r>
            <a:r>
              <a:rPr lang="en-US" i="1">
                <a:solidFill>
                  <a:srgbClr val="000066"/>
                </a:solidFill>
              </a:rPr>
              <a:t>enters</a:t>
            </a:r>
            <a:r>
              <a:rPr lang="en-US" i="1" baseline="30000">
                <a:solidFill>
                  <a:srgbClr val="000066"/>
                </a:solidFill>
              </a:rPr>
              <a:t> </a:t>
            </a:r>
            <a:r>
              <a:rPr lang="en-US">
                <a:solidFill>
                  <a:srgbClr val="000066"/>
                </a:solidFill>
              </a:rPr>
              <a:t> the device.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0528">
                                            <p:txEl>
                                              <p:pRg st="0" end="0"/>
                                            </p:txEl>
                                          </p:spTgt>
                                        </p:tgtEl>
                                        <p:attrNameLst>
                                          <p:attrName>style.visibility</p:attrName>
                                        </p:attrNameLst>
                                      </p:cBhvr>
                                      <p:to>
                                        <p:strVal val="visible"/>
                                      </p:to>
                                    </p:set>
                                  </p:childTnLst>
                                </p:cTn>
                              </p:par>
                              <p:par>
                                <p:cTn id="7" presetID="10" presetClass="exit" presetSubtype="0" fill="hold" grpId="0" nodeType="withEffect">
                                  <p:stCondLst>
                                    <p:cond delay="0"/>
                                  </p:stCondLst>
                                  <p:childTnLst>
                                    <p:animEffect transition="out" filter="fade">
                                      <p:cBhvr>
                                        <p:cTn id="8" dur="2000"/>
                                        <p:tgtEl>
                                          <p:spTgt spid="322711"/>
                                        </p:tgtEl>
                                      </p:cBhvr>
                                    </p:animEffect>
                                    <p:set>
                                      <p:cBhvr>
                                        <p:cTn id="9" dur="1" fill="hold">
                                          <p:stCondLst>
                                            <p:cond delay="1999"/>
                                          </p:stCondLst>
                                        </p:cTn>
                                        <p:tgtEl>
                                          <p:spTgt spid="322711"/>
                                        </p:tgtEl>
                                        <p:attrNameLst>
                                          <p:attrName>style.visibility</p:attrName>
                                        </p:attrNameLst>
                                      </p:cBhvr>
                                      <p:to>
                                        <p:strVal val="hidden"/>
                                      </p:to>
                                    </p:set>
                                  </p:childTnLst>
                                </p:cTn>
                              </p:par>
                              <p:par>
                                <p:cTn id="10" presetID="10" presetClass="entr" presetSubtype="0" fill="hold" nodeType="withEffect">
                                  <p:stCondLst>
                                    <p:cond delay="0"/>
                                  </p:stCondLst>
                                  <p:childTnLst>
                                    <p:set>
                                      <p:cBhvr>
                                        <p:cTn id="11" dur="1" fill="hold">
                                          <p:stCondLst>
                                            <p:cond delay="0"/>
                                          </p:stCondLst>
                                        </p:cTn>
                                        <p:tgtEl>
                                          <p:spTgt spid="322763"/>
                                        </p:tgtEl>
                                        <p:attrNameLst>
                                          <p:attrName>style.visibility</p:attrName>
                                        </p:attrNameLst>
                                      </p:cBhvr>
                                      <p:to>
                                        <p:strVal val="visible"/>
                                      </p:to>
                                    </p:set>
                                    <p:animEffect transition="in" filter="fade">
                                      <p:cBhvr>
                                        <p:cTn id="12" dur="2000"/>
                                        <p:tgtEl>
                                          <p:spTgt spid="32276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05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711" grpId="0" animBg="1"/>
      <p:bldP spid="320528" grpId="0" build="p"/>
      <p:bldP spid="3205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Footer Placeholder 3"/>
          <p:cNvSpPr>
            <a:spLocks noGrp="1"/>
          </p:cNvSpPr>
          <p:nvPr>
            <p:ph type="ftr" sz="quarter" idx="10"/>
          </p:nvPr>
        </p:nvSpPr>
        <p:spPr>
          <a:noFill/>
        </p:spPr>
        <p:txBody>
          <a:bodyPr/>
          <a:lstStyle/>
          <a:p>
            <a:r>
              <a:rPr lang="en-US" smtClean="0">
                <a:cs typeface="Arial" charset="0"/>
              </a:rPr>
              <a:t>MAGNETIC FIELDS</a:t>
            </a:r>
          </a:p>
        </p:txBody>
      </p:sp>
      <p:sp>
        <p:nvSpPr>
          <p:cNvPr id="323586" name="Date Placeholder 4"/>
          <p:cNvSpPr>
            <a:spLocks noGrp="1"/>
          </p:cNvSpPr>
          <p:nvPr>
            <p:ph type="dt" sz="quarter" idx="11"/>
          </p:nvPr>
        </p:nvSpPr>
        <p:spPr>
          <a:noFill/>
        </p:spPr>
        <p:txBody>
          <a:bodyPr/>
          <a:lstStyle/>
          <a:p>
            <a:r>
              <a:rPr lang="en-US" smtClean="0">
                <a:cs typeface="Arial" charset="0"/>
              </a:rPr>
              <a:t>PHY1013S</a:t>
            </a:r>
          </a:p>
        </p:txBody>
      </p:sp>
      <p:sp>
        <p:nvSpPr>
          <p:cNvPr id="323587" name="Slide Number Placeholder 5"/>
          <p:cNvSpPr>
            <a:spLocks noGrp="1"/>
          </p:cNvSpPr>
          <p:nvPr>
            <p:ph type="sldNum" sz="quarter" idx="12"/>
          </p:nvPr>
        </p:nvSpPr>
        <p:spPr>
          <a:noFill/>
        </p:spPr>
        <p:txBody>
          <a:bodyPr/>
          <a:lstStyle/>
          <a:p>
            <a:fld id="{3A5A7909-BAE6-464E-BAD0-0765166C45FB}" type="slidenum">
              <a:rPr lang="en-US" smtClean="0">
                <a:cs typeface="Arial" charset="0"/>
              </a:rPr>
              <a:pPr/>
              <a:t>13</a:t>
            </a:fld>
            <a:endParaRPr lang="en-US" smtClean="0">
              <a:cs typeface="Arial" charset="0"/>
            </a:endParaRPr>
          </a:p>
        </p:txBody>
      </p:sp>
      <p:sp>
        <p:nvSpPr>
          <p:cNvPr id="323588" name="Oval 24"/>
          <p:cNvSpPr>
            <a:spLocks noChangeArrowheads="1"/>
          </p:cNvSpPr>
          <p:nvPr/>
        </p:nvSpPr>
        <p:spPr bwMode="auto">
          <a:xfrm>
            <a:off x="7453313" y="3571875"/>
            <a:ext cx="447675" cy="95250"/>
          </a:xfrm>
          <a:prstGeom prst="ellipse">
            <a:avLst/>
          </a:prstGeom>
          <a:noFill/>
          <a:ln w="15875" algn="ctr">
            <a:solidFill>
              <a:srgbClr val="419BFE"/>
            </a:solidFill>
            <a:round/>
            <a:headEnd/>
            <a:tailEnd type="none" w="lg" len="lg"/>
          </a:ln>
        </p:spPr>
        <p:txBody>
          <a:bodyPr lIns="90000" tIns="46800" rIns="90000" bIns="46800">
            <a:spAutoFit/>
          </a:bodyPr>
          <a:lstStyle/>
          <a:p>
            <a:pPr>
              <a:lnSpc>
                <a:spcPct val="110000"/>
              </a:lnSpc>
            </a:pPr>
            <a:endParaRPr lang="en-ZA"/>
          </a:p>
        </p:txBody>
      </p:sp>
      <p:sp>
        <p:nvSpPr>
          <p:cNvPr id="323589" name="Rectangle 2"/>
          <p:cNvSpPr>
            <a:spLocks noGrp="1" noChangeArrowheads="1"/>
          </p:cNvSpPr>
          <p:nvPr>
            <p:ph type="title"/>
          </p:nvPr>
        </p:nvSpPr>
        <p:spPr/>
        <p:txBody>
          <a:bodyPr/>
          <a:lstStyle/>
          <a:p>
            <a:pPr eaLnBrk="1" hangingPunct="1"/>
            <a:r>
              <a:rPr lang="en-ZA" smtClean="0"/>
              <a:t>MAGNETIC FIELDS DUE TO CURRENTS</a:t>
            </a:r>
          </a:p>
        </p:txBody>
      </p:sp>
      <p:sp>
        <p:nvSpPr>
          <p:cNvPr id="323590" name="Rectangle 3"/>
          <p:cNvSpPr>
            <a:spLocks noGrp="1" noChangeArrowheads="1"/>
          </p:cNvSpPr>
          <p:nvPr>
            <p:ph type="body" idx="1"/>
          </p:nvPr>
        </p:nvSpPr>
        <p:spPr>
          <a:xfrm>
            <a:off x="179388" y="1343025"/>
            <a:ext cx="6524625" cy="2100263"/>
          </a:xfrm>
        </p:spPr>
        <p:txBody>
          <a:bodyPr/>
          <a:lstStyle/>
          <a:p>
            <a:pPr lvl="1" indent="0" eaLnBrk="1" hangingPunct="1"/>
            <a:r>
              <a:rPr lang="en-ZA" smtClean="0"/>
              <a:t>Following Oersted’s serendipitous discovery, it was quickly determined </a:t>
            </a:r>
            <a:br>
              <a:rPr lang="en-ZA" smtClean="0"/>
            </a:br>
            <a:r>
              <a:rPr lang="en-ZA" smtClean="0"/>
              <a:t>that the magnetic field due to a straight, current-carrying wire is circular, and arranged concentrically around the wire.</a:t>
            </a:r>
          </a:p>
        </p:txBody>
      </p:sp>
      <p:sp>
        <p:nvSpPr>
          <p:cNvPr id="323592" name="Oval 27"/>
          <p:cNvSpPr>
            <a:spLocks noChangeArrowheads="1"/>
          </p:cNvSpPr>
          <p:nvPr/>
        </p:nvSpPr>
        <p:spPr bwMode="auto">
          <a:xfrm>
            <a:off x="7210425" y="3522663"/>
            <a:ext cx="933450" cy="231775"/>
          </a:xfrm>
          <a:prstGeom prst="ellipse">
            <a:avLst/>
          </a:prstGeom>
          <a:noFill/>
          <a:ln w="15875" algn="ctr">
            <a:solidFill>
              <a:srgbClr val="419BFE"/>
            </a:solidFill>
            <a:round/>
            <a:headEnd/>
            <a:tailEnd type="none" w="lg" len="lg"/>
          </a:ln>
        </p:spPr>
        <p:txBody>
          <a:bodyPr lIns="90000" tIns="46800" rIns="90000" bIns="46800">
            <a:spAutoFit/>
          </a:bodyPr>
          <a:lstStyle/>
          <a:p>
            <a:pPr>
              <a:lnSpc>
                <a:spcPct val="110000"/>
              </a:lnSpc>
            </a:pPr>
            <a:endParaRPr lang="en-ZA"/>
          </a:p>
        </p:txBody>
      </p:sp>
      <p:sp>
        <p:nvSpPr>
          <p:cNvPr id="323593" name="Oval 28"/>
          <p:cNvSpPr>
            <a:spLocks noChangeArrowheads="1"/>
          </p:cNvSpPr>
          <p:nvPr/>
        </p:nvSpPr>
        <p:spPr bwMode="auto">
          <a:xfrm>
            <a:off x="6937375" y="3473450"/>
            <a:ext cx="1479550" cy="387350"/>
          </a:xfrm>
          <a:prstGeom prst="ellipse">
            <a:avLst/>
          </a:prstGeom>
          <a:noFill/>
          <a:ln w="15875" algn="ctr">
            <a:solidFill>
              <a:srgbClr val="419BFE"/>
            </a:solidFill>
            <a:round/>
            <a:headEnd/>
            <a:tailEnd type="none" w="lg" len="lg"/>
          </a:ln>
        </p:spPr>
        <p:txBody>
          <a:bodyPr lIns="90000" tIns="46800" rIns="90000" bIns="46800">
            <a:spAutoFit/>
          </a:bodyPr>
          <a:lstStyle/>
          <a:p>
            <a:pPr>
              <a:lnSpc>
                <a:spcPct val="110000"/>
              </a:lnSpc>
            </a:pPr>
            <a:endParaRPr lang="en-ZA"/>
          </a:p>
        </p:txBody>
      </p:sp>
      <p:sp>
        <p:nvSpPr>
          <p:cNvPr id="323594" name="Oval 30"/>
          <p:cNvSpPr>
            <a:spLocks noChangeArrowheads="1"/>
          </p:cNvSpPr>
          <p:nvPr/>
        </p:nvSpPr>
        <p:spPr bwMode="auto">
          <a:xfrm>
            <a:off x="6550025" y="3422650"/>
            <a:ext cx="2254250" cy="603250"/>
          </a:xfrm>
          <a:prstGeom prst="ellipse">
            <a:avLst/>
          </a:prstGeom>
          <a:noFill/>
          <a:ln w="15875" algn="ctr">
            <a:solidFill>
              <a:srgbClr val="419BFE"/>
            </a:solidFill>
            <a:round/>
            <a:headEnd/>
            <a:tailEnd type="none" w="lg" len="lg"/>
          </a:ln>
        </p:spPr>
        <p:txBody>
          <a:bodyPr lIns="90000" tIns="46800" rIns="90000" bIns="46800">
            <a:spAutoFit/>
          </a:bodyPr>
          <a:lstStyle/>
          <a:p>
            <a:pPr>
              <a:lnSpc>
                <a:spcPct val="110000"/>
              </a:lnSpc>
            </a:pPr>
            <a:endParaRPr lang="en-ZA"/>
          </a:p>
        </p:txBody>
      </p:sp>
      <p:sp>
        <p:nvSpPr>
          <p:cNvPr id="307220" name="AutoShape 20"/>
          <p:cNvSpPr>
            <a:spLocks noChangeArrowheads="1"/>
          </p:cNvSpPr>
          <p:nvPr/>
        </p:nvSpPr>
        <p:spPr bwMode="auto">
          <a:xfrm rot="10800000" flipV="1">
            <a:off x="7624763" y="1441450"/>
            <a:ext cx="111125" cy="3008313"/>
          </a:xfrm>
          <a:prstGeom prst="can">
            <a:avLst>
              <a:gd name="adj" fmla="val 36095"/>
            </a:avLst>
          </a:prstGeom>
          <a:gradFill rotWithShape="1">
            <a:gsLst>
              <a:gs pos="0">
                <a:srgbClr val="FFB464"/>
              </a:gs>
              <a:gs pos="50000">
                <a:srgbClr val="FFDBB5"/>
              </a:gs>
              <a:gs pos="100000">
                <a:srgbClr val="FFB464"/>
              </a:gs>
            </a:gsLst>
            <a:lin ang="0" scaled="1"/>
          </a:gradFill>
          <a:ln w="6350">
            <a:solidFill>
              <a:srgbClr val="000000"/>
            </a:solidFill>
            <a:round/>
            <a:headEnd/>
            <a:tailEnd type="none" w="lg" len="lg"/>
          </a:ln>
        </p:spPr>
        <p:txBody>
          <a:bodyPr/>
          <a:lstStyle/>
          <a:p>
            <a:pPr>
              <a:lnSpc>
                <a:spcPct val="110000"/>
              </a:lnSpc>
            </a:pPr>
            <a:endParaRPr lang="en-ZA"/>
          </a:p>
        </p:txBody>
      </p:sp>
      <p:sp>
        <p:nvSpPr>
          <p:cNvPr id="307248" name="AutoShape 48"/>
          <p:cNvSpPr>
            <a:spLocks noChangeArrowheads="1"/>
          </p:cNvSpPr>
          <p:nvPr/>
        </p:nvSpPr>
        <p:spPr bwMode="auto">
          <a:xfrm rot="10800000">
            <a:off x="7624763" y="3074988"/>
            <a:ext cx="111125" cy="1374775"/>
          </a:xfrm>
          <a:prstGeom prst="can">
            <a:avLst>
              <a:gd name="adj" fmla="val 0"/>
            </a:avLst>
          </a:prstGeom>
          <a:gradFill rotWithShape="1">
            <a:gsLst>
              <a:gs pos="0">
                <a:srgbClr val="FFB464"/>
              </a:gs>
              <a:gs pos="50000">
                <a:srgbClr val="FFDBB5"/>
              </a:gs>
              <a:gs pos="100000">
                <a:srgbClr val="FFB464"/>
              </a:gs>
            </a:gsLst>
            <a:lin ang="0" scaled="1"/>
          </a:gradFill>
          <a:ln w="6350">
            <a:solidFill>
              <a:srgbClr val="000000"/>
            </a:solidFill>
            <a:round/>
            <a:headEnd/>
            <a:tailEnd type="none" w="lg" len="lg"/>
          </a:ln>
        </p:spPr>
        <p:txBody>
          <a:bodyPr/>
          <a:lstStyle/>
          <a:p>
            <a:pPr>
              <a:lnSpc>
                <a:spcPct val="110000"/>
              </a:lnSpc>
            </a:pPr>
            <a:endParaRPr lang="en-ZA"/>
          </a:p>
        </p:txBody>
      </p:sp>
      <p:sp>
        <p:nvSpPr>
          <p:cNvPr id="323597" name="Line 26"/>
          <p:cNvSpPr>
            <a:spLocks noChangeShapeType="1"/>
          </p:cNvSpPr>
          <p:nvPr/>
        </p:nvSpPr>
        <p:spPr bwMode="auto">
          <a:xfrm>
            <a:off x="7618413" y="3665538"/>
            <a:ext cx="120650" cy="1587"/>
          </a:xfrm>
          <a:prstGeom prst="line">
            <a:avLst/>
          </a:prstGeom>
          <a:noFill/>
          <a:ln w="15875">
            <a:solidFill>
              <a:srgbClr val="419BFE"/>
            </a:solidFill>
            <a:round/>
            <a:headEnd/>
            <a:tailEnd type="none" w="lg" len="lg"/>
          </a:ln>
        </p:spPr>
        <p:txBody>
          <a:bodyPr lIns="90000" tIns="46800" rIns="90000" bIns="46800">
            <a:spAutoFit/>
          </a:bodyPr>
          <a:lstStyle/>
          <a:p>
            <a:endParaRPr lang="en-US"/>
          </a:p>
        </p:txBody>
      </p:sp>
      <p:sp>
        <p:nvSpPr>
          <p:cNvPr id="323598" name="Line 31"/>
          <p:cNvSpPr>
            <a:spLocks noChangeShapeType="1"/>
          </p:cNvSpPr>
          <p:nvPr/>
        </p:nvSpPr>
        <p:spPr bwMode="auto">
          <a:xfrm>
            <a:off x="7618413" y="3752850"/>
            <a:ext cx="120650" cy="1588"/>
          </a:xfrm>
          <a:prstGeom prst="line">
            <a:avLst/>
          </a:prstGeom>
          <a:noFill/>
          <a:ln w="15875">
            <a:solidFill>
              <a:srgbClr val="419BFE"/>
            </a:solidFill>
            <a:round/>
            <a:headEnd/>
            <a:tailEnd type="none" w="lg" len="lg"/>
          </a:ln>
        </p:spPr>
        <p:txBody>
          <a:bodyPr lIns="90000" tIns="46800" rIns="90000" bIns="46800">
            <a:spAutoFit/>
          </a:bodyPr>
          <a:lstStyle/>
          <a:p>
            <a:endParaRPr lang="en-US"/>
          </a:p>
        </p:txBody>
      </p:sp>
      <p:sp>
        <p:nvSpPr>
          <p:cNvPr id="323599" name="Line 32"/>
          <p:cNvSpPr>
            <a:spLocks noChangeShapeType="1"/>
          </p:cNvSpPr>
          <p:nvPr/>
        </p:nvSpPr>
        <p:spPr bwMode="auto">
          <a:xfrm>
            <a:off x="7618413" y="3860800"/>
            <a:ext cx="120650" cy="1588"/>
          </a:xfrm>
          <a:prstGeom prst="line">
            <a:avLst/>
          </a:prstGeom>
          <a:noFill/>
          <a:ln w="15875">
            <a:solidFill>
              <a:srgbClr val="419BFE"/>
            </a:solidFill>
            <a:round/>
            <a:headEnd/>
            <a:tailEnd type="none" w="lg" len="lg"/>
          </a:ln>
        </p:spPr>
        <p:txBody>
          <a:bodyPr lIns="90000" tIns="46800" rIns="90000" bIns="46800">
            <a:spAutoFit/>
          </a:bodyPr>
          <a:lstStyle/>
          <a:p>
            <a:endParaRPr lang="en-US"/>
          </a:p>
        </p:txBody>
      </p:sp>
      <p:sp>
        <p:nvSpPr>
          <p:cNvPr id="323600" name="Line 33"/>
          <p:cNvSpPr>
            <a:spLocks noChangeShapeType="1"/>
          </p:cNvSpPr>
          <p:nvPr/>
        </p:nvSpPr>
        <p:spPr bwMode="auto">
          <a:xfrm>
            <a:off x="7618413" y="4022725"/>
            <a:ext cx="120650" cy="1588"/>
          </a:xfrm>
          <a:prstGeom prst="line">
            <a:avLst/>
          </a:prstGeom>
          <a:noFill/>
          <a:ln w="15875">
            <a:solidFill>
              <a:srgbClr val="419BFE"/>
            </a:solidFill>
            <a:round/>
            <a:headEnd/>
            <a:tailEnd type="none" w="lg" len="lg"/>
          </a:ln>
        </p:spPr>
        <p:txBody>
          <a:bodyPr lIns="90000" tIns="46800" rIns="90000" bIns="46800">
            <a:spAutoFit/>
          </a:bodyPr>
          <a:lstStyle/>
          <a:p>
            <a:endParaRPr lang="en-US"/>
          </a:p>
        </p:txBody>
      </p:sp>
      <p:grpSp>
        <p:nvGrpSpPr>
          <p:cNvPr id="307247" name="Group 47"/>
          <p:cNvGrpSpPr>
            <a:grpSpLocks/>
          </p:cNvGrpSpPr>
          <p:nvPr/>
        </p:nvGrpSpPr>
        <p:grpSpPr bwMode="auto">
          <a:xfrm>
            <a:off x="7018338" y="3536950"/>
            <a:ext cx="1752600" cy="447675"/>
            <a:chOff x="4421" y="2228"/>
            <a:chExt cx="1104" cy="282"/>
          </a:xfrm>
        </p:grpSpPr>
        <p:sp>
          <p:nvSpPr>
            <p:cNvPr id="323624" name="Line 22"/>
            <p:cNvSpPr>
              <a:spLocks noChangeShapeType="1"/>
            </p:cNvSpPr>
            <p:nvPr/>
          </p:nvSpPr>
          <p:spPr bwMode="auto">
            <a:xfrm flipH="1">
              <a:off x="4623" y="2228"/>
              <a:ext cx="62" cy="12"/>
            </a:xfrm>
            <a:prstGeom prst="line">
              <a:avLst/>
            </a:prstGeom>
            <a:noFill/>
            <a:ln w="15875">
              <a:solidFill>
                <a:srgbClr val="419BFE"/>
              </a:solidFill>
              <a:round/>
              <a:headEnd/>
              <a:tailEnd type="stealth" w="lg" len="lg"/>
            </a:ln>
          </p:spPr>
          <p:txBody>
            <a:bodyPr lIns="90000" tIns="46800" rIns="90000" bIns="46800">
              <a:spAutoFit/>
            </a:bodyPr>
            <a:lstStyle/>
            <a:p>
              <a:endParaRPr lang="en-US"/>
            </a:p>
          </p:txBody>
        </p:sp>
        <p:sp>
          <p:nvSpPr>
            <p:cNvPr id="323625" name="Line 35"/>
            <p:cNvSpPr>
              <a:spLocks noChangeShapeType="1"/>
            </p:cNvSpPr>
            <p:nvPr/>
          </p:nvSpPr>
          <p:spPr bwMode="auto">
            <a:xfrm>
              <a:off x="4653" y="2420"/>
              <a:ext cx="62" cy="8"/>
            </a:xfrm>
            <a:prstGeom prst="line">
              <a:avLst/>
            </a:prstGeom>
            <a:noFill/>
            <a:ln w="15875">
              <a:solidFill>
                <a:srgbClr val="419BFE"/>
              </a:solidFill>
              <a:round/>
              <a:headEnd/>
              <a:tailEnd type="stealth" w="lg" len="lg"/>
            </a:ln>
          </p:spPr>
          <p:txBody>
            <a:bodyPr lIns="90000" tIns="46800" rIns="90000" bIns="46800">
              <a:spAutoFit/>
            </a:bodyPr>
            <a:lstStyle/>
            <a:p>
              <a:endParaRPr lang="en-US"/>
            </a:p>
          </p:txBody>
        </p:sp>
        <p:sp>
          <p:nvSpPr>
            <p:cNvPr id="323626" name="Line 36"/>
            <p:cNvSpPr>
              <a:spLocks noChangeShapeType="1"/>
            </p:cNvSpPr>
            <p:nvPr/>
          </p:nvSpPr>
          <p:spPr bwMode="auto">
            <a:xfrm>
              <a:off x="4421" y="2502"/>
              <a:ext cx="62" cy="8"/>
            </a:xfrm>
            <a:prstGeom prst="line">
              <a:avLst/>
            </a:prstGeom>
            <a:noFill/>
            <a:ln w="15875">
              <a:solidFill>
                <a:srgbClr val="419BFE"/>
              </a:solidFill>
              <a:round/>
              <a:headEnd/>
              <a:tailEnd type="stealth" w="lg" len="lg"/>
            </a:ln>
          </p:spPr>
          <p:txBody>
            <a:bodyPr lIns="90000" tIns="46800" rIns="90000" bIns="46800">
              <a:spAutoFit/>
            </a:bodyPr>
            <a:lstStyle/>
            <a:p>
              <a:endParaRPr lang="en-US"/>
            </a:p>
          </p:txBody>
        </p:sp>
        <p:sp>
          <p:nvSpPr>
            <p:cNvPr id="323627" name="Line 37"/>
            <p:cNvSpPr>
              <a:spLocks noChangeShapeType="1"/>
            </p:cNvSpPr>
            <p:nvPr/>
          </p:nvSpPr>
          <p:spPr bwMode="auto">
            <a:xfrm flipV="1">
              <a:off x="5475" y="2390"/>
              <a:ext cx="50" cy="38"/>
            </a:xfrm>
            <a:prstGeom prst="line">
              <a:avLst/>
            </a:prstGeom>
            <a:noFill/>
            <a:ln w="15875">
              <a:solidFill>
                <a:srgbClr val="419BFE"/>
              </a:solidFill>
              <a:round/>
              <a:headEnd/>
              <a:tailEnd type="stealth" w="lg" len="lg"/>
            </a:ln>
          </p:spPr>
          <p:txBody>
            <a:bodyPr lIns="90000" tIns="46800" rIns="90000" bIns="46800">
              <a:spAutoFit/>
            </a:bodyPr>
            <a:lstStyle/>
            <a:p>
              <a:endParaRPr lang="en-US"/>
            </a:p>
          </p:txBody>
        </p:sp>
        <p:sp>
          <p:nvSpPr>
            <p:cNvPr id="323628" name="Line 38"/>
            <p:cNvSpPr>
              <a:spLocks noChangeShapeType="1"/>
            </p:cNvSpPr>
            <p:nvPr/>
          </p:nvSpPr>
          <p:spPr bwMode="auto">
            <a:xfrm flipH="1" flipV="1">
              <a:off x="5197" y="2234"/>
              <a:ext cx="56" cy="22"/>
            </a:xfrm>
            <a:prstGeom prst="line">
              <a:avLst/>
            </a:prstGeom>
            <a:noFill/>
            <a:ln w="15875">
              <a:solidFill>
                <a:srgbClr val="419BFE"/>
              </a:solidFill>
              <a:round/>
              <a:headEnd/>
              <a:tailEnd type="stealth" w="lg" len="lg"/>
            </a:ln>
          </p:spPr>
          <p:txBody>
            <a:bodyPr lIns="90000" tIns="46800" rIns="90000" bIns="46800">
              <a:spAutoFit/>
            </a:bodyPr>
            <a:lstStyle/>
            <a:p>
              <a:endParaRPr lang="en-US"/>
            </a:p>
          </p:txBody>
        </p:sp>
      </p:grpSp>
      <p:sp>
        <p:nvSpPr>
          <p:cNvPr id="307240" name="Rectangle 40"/>
          <p:cNvSpPr>
            <a:spLocks noChangeArrowheads="1"/>
          </p:cNvSpPr>
          <p:nvPr/>
        </p:nvSpPr>
        <p:spPr bwMode="auto">
          <a:xfrm>
            <a:off x="179388" y="3476625"/>
            <a:ext cx="6186487"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The direction of the field lines is given by the right-hand curled fingers rule.</a:t>
            </a:r>
          </a:p>
        </p:txBody>
      </p:sp>
      <p:sp>
        <p:nvSpPr>
          <p:cNvPr id="307241" name="Rectangle 41"/>
          <p:cNvSpPr>
            <a:spLocks noChangeArrowheads="1"/>
          </p:cNvSpPr>
          <p:nvPr/>
        </p:nvSpPr>
        <p:spPr bwMode="auto">
          <a:xfrm>
            <a:off x="179388" y="4422775"/>
            <a:ext cx="8732837"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The 3-d aspect of </a:t>
            </a:r>
            <a:r>
              <a:rPr lang="en-ZA" b="1" i="1">
                <a:solidFill>
                  <a:srgbClr val="000066"/>
                </a:solidFill>
                <a:latin typeface="Times New Roman" pitchFamily="18" charset="0"/>
              </a:rPr>
              <a:t>B</a:t>
            </a:r>
            <a:r>
              <a:rPr lang="en-ZA">
                <a:solidFill>
                  <a:srgbClr val="000066"/>
                </a:solidFill>
              </a:rPr>
              <a:t> and </a:t>
            </a:r>
            <a:r>
              <a:rPr lang="en-ZA" b="1" i="1">
                <a:solidFill>
                  <a:srgbClr val="000066"/>
                </a:solidFill>
                <a:latin typeface="Times New Roman" pitchFamily="18" charset="0"/>
              </a:rPr>
              <a:t>I</a:t>
            </a:r>
            <a:r>
              <a:rPr lang="en-ZA">
                <a:solidFill>
                  <a:srgbClr val="000066"/>
                </a:solidFill>
              </a:rPr>
              <a:t> necessitates special notation:</a:t>
            </a:r>
          </a:p>
        </p:txBody>
      </p:sp>
      <p:sp>
        <p:nvSpPr>
          <p:cNvPr id="307242" name="Rectangle 42"/>
          <p:cNvSpPr>
            <a:spLocks noChangeArrowheads="1"/>
          </p:cNvSpPr>
          <p:nvPr/>
        </p:nvSpPr>
        <p:spPr bwMode="auto">
          <a:xfrm>
            <a:off x="179388" y="5010150"/>
            <a:ext cx="348456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Field lines into page:</a:t>
            </a:r>
          </a:p>
        </p:txBody>
      </p:sp>
      <p:sp>
        <p:nvSpPr>
          <p:cNvPr id="307243" name="Rectangle 43"/>
          <p:cNvSpPr>
            <a:spLocks noChangeArrowheads="1"/>
          </p:cNvSpPr>
          <p:nvPr/>
        </p:nvSpPr>
        <p:spPr bwMode="auto">
          <a:xfrm>
            <a:off x="179388" y="5740400"/>
            <a:ext cx="3844925"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Field lines out of page:</a:t>
            </a:r>
          </a:p>
        </p:txBody>
      </p:sp>
      <p:sp>
        <p:nvSpPr>
          <p:cNvPr id="323606" name="Line 44"/>
          <p:cNvSpPr>
            <a:spLocks noChangeShapeType="1"/>
          </p:cNvSpPr>
          <p:nvPr/>
        </p:nvSpPr>
        <p:spPr bwMode="auto">
          <a:xfrm rot="16200000" flipV="1">
            <a:off x="7326312" y="1765301"/>
            <a:ext cx="390525" cy="0"/>
          </a:xfrm>
          <a:prstGeom prst="line">
            <a:avLst/>
          </a:prstGeom>
          <a:noFill/>
          <a:ln w="15875">
            <a:solidFill>
              <a:srgbClr val="800080"/>
            </a:solidFill>
            <a:round/>
            <a:headEnd/>
            <a:tailEnd type="triangle" w="lg" len="lg"/>
          </a:ln>
        </p:spPr>
        <p:txBody>
          <a:bodyPr/>
          <a:lstStyle/>
          <a:p>
            <a:endParaRPr lang="en-US"/>
          </a:p>
        </p:txBody>
      </p:sp>
      <p:sp>
        <p:nvSpPr>
          <p:cNvPr id="323607" name="Text Box 45"/>
          <p:cNvSpPr txBox="1">
            <a:spLocks noChangeArrowheads="1"/>
          </p:cNvSpPr>
          <p:nvPr/>
        </p:nvSpPr>
        <p:spPr bwMode="auto">
          <a:xfrm>
            <a:off x="7126288" y="1652588"/>
            <a:ext cx="425450" cy="369887"/>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307250" name="Freeform 50"/>
          <p:cNvSpPr>
            <a:spLocks/>
          </p:cNvSpPr>
          <p:nvPr/>
        </p:nvSpPr>
        <p:spPr bwMode="auto">
          <a:xfrm>
            <a:off x="7624763" y="1441450"/>
            <a:ext cx="111125" cy="801688"/>
          </a:xfrm>
          <a:custGeom>
            <a:avLst/>
            <a:gdLst>
              <a:gd name="T0" fmla="*/ 0 w 72"/>
              <a:gd name="T1" fmla="*/ 0 h 505"/>
              <a:gd name="T2" fmla="*/ 0 w 72"/>
              <a:gd name="T3" fmla="*/ 2147483647 h 505"/>
              <a:gd name="T4" fmla="*/ 2147483647 w 72"/>
              <a:gd name="T5" fmla="*/ 2147483647 h 505"/>
              <a:gd name="T6" fmla="*/ 2147483647 w 72"/>
              <a:gd name="T7" fmla="*/ 0 h 505"/>
              <a:gd name="T8" fmla="*/ 0 w 72"/>
              <a:gd name="T9" fmla="*/ 0 h 505"/>
              <a:gd name="T10" fmla="*/ 0 60000 65536"/>
              <a:gd name="T11" fmla="*/ 0 60000 65536"/>
              <a:gd name="T12" fmla="*/ 0 60000 65536"/>
              <a:gd name="T13" fmla="*/ 0 60000 65536"/>
              <a:gd name="T14" fmla="*/ 0 60000 65536"/>
              <a:gd name="T15" fmla="*/ 0 w 72"/>
              <a:gd name="T16" fmla="*/ 0 h 505"/>
              <a:gd name="T17" fmla="*/ 72 w 72"/>
              <a:gd name="T18" fmla="*/ 505 h 505"/>
            </a:gdLst>
            <a:ahLst/>
            <a:cxnLst>
              <a:cxn ang="T10">
                <a:pos x="T0" y="T1"/>
              </a:cxn>
              <a:cxn ang="T11">
                <a:pos x="T2" y="T3"/>
              </a:cxn>
              <a:cxn ang="T12">
                <a:pos x="T4" y="T5"/>
              </a:cxn>
              <a:cxn ang="T13">
                <a:pos x="T6" y="T7"/>
              </a:cxn>
              <a:cxn ang="T14">
                <a:pos x="T8" y="T9"/>
              </a:cxn>
            </a:cxnLst>
            <a:rect l="T15" t="T16" r="T17" b="T18"/>
            <a:pathLst>
              <a:path w="72" h="505">
                <a:moveTo>
                  <a:pt x="0" y="0"/>
                </a:moveTo>
                <a:lnTo>
                  <a:pt x="0" y="486"/>
                </a:lnTo>
                <a:lnTo>
                  <a:pt x="72" y="505"/>
                </a:lnTo>
                <a:lnTo>
                  <a:pt x="72" y="0"/>
                </a:lnTo>
                <a:lnTo>
                  <a:pt x="0" y="0"/>
                </a:lnTo>
                <a:close/>
              </a:path>
            </a:pathLst>
          </a:custGeom>
          <a:gradFill rotWithShape="1">
            <a:gsLst>
              <a:gs pos="0">
                <a:srgbClr val="FFB464"/>
              </a:gs>
              <a:gs pos="50000">
                <a:srgbClr val="FFDBB5"/>
              </a:gs>
              <a:gs pos="100000">
                <a:srgbClr val="FFB464"/>
              </a:gs>
            </a:gsLst>
            <a:lin ang="0" scaled="1"/>
          </a:gradFill>
          <a:ln w="6350">
            <a:solidFill>
              <a:srgbClr val="000000"/>
            </a:solidFill>
            <a:round/>
            <a:headEnd/>
            <a:tailEnd type="none" w="lg" len="lg"/>
          </a:ln>
        </p:spPr>
        <p:txBody>
          <a:bodyPr/>
          <a:lstStyle/>
          <a:p>
            <a:endParaRPr lang="en-US"/>
          </a:p>
        </p:txBody>
      </p:sp>
      <p:sp>
        <p:nvSpPr>
          <p:cNvPr id="307252" name="Rectangle 52"/>
          <p:cNvSpPr>
            <a:spLocks noChangeArrowheads="1"/>
          </p:cNvSpPr>
          <p:nvPr/>
        </p:nvSpPr>
        <p:spPr bwMode="auto">
          <a:xfrm>
            <a:off x="3695700" y="4846638"/>
            <a:ext cx="1468438" cy="822325"/>
          </a:xfrm>
          <a:prstGeom prst="rect">
            <a:avLst/>
          </a:prstGeom>
          <a:noFill/>
          <a:ln w="9525">
            <a:noFill/>
            <a:miter lim="800000"/>
            <a:headEnd/>
            <a:tailEnd/>
          </a:ln>
        </p:spPr>
        <p:txBody>
          <a:bodyPr lIns="90000" tIns="46800" rIns="90000" bIns="46800">
            <a:spAutoFit/>
          </a:bodyPr>
          <a:lstStyle/>
          <a:p>
            <a:pPr marL="179388" lvl="1">
              <a:buFont typeface="Arial" charset="0"/>
              <a:buNone/>
            </a:pPr>
            <a:r>
              <a:rPr lang="en-ZA">
                <a:solidFill>
                  <a:srgbClr val="2891FF"/>
                </a:solidFill>
                <a:sym typeface="Symbol" pitchFamily="18" charset="2"/>
              </a:rPr>
              <a:t>    </a:t>
            </a:r>
            <a:br>
              <a:rPr lang="en-ZA">
                <a:solidFill>
                  <a:srgbClr val="2891FF"/>
                </a:solidFill>
                <a:sym typeface="Symbol" pitchFamily="18" charset="2"/>
              </a:rPr>
            </a:br>
            <a:r>
              <a:rPr lang="en-ZA">
                <a:solidFill>
                  <a:srgbClr val="2891FF"/>
                </a:solidFill>
                <a:sym typeface="Symbol" pitchFamily="18" charset="2"/>
              </a:rPr>
              <a:t>    </a:t>
            </a:r>
          </a:p>
        </p:txBody>
      </p:sp>
      <p:grpSp>
        <p:nvGrpSpPr>
          <p:cNvPr id="307260" name="Group 60"/>
          <p:cNvGrpSpPr>
            <a:grpSpLocks/>
          </p:cNvGrpSpPr>
          <p:nvPr/>
        </p:nvGrpSpPr>
        <p:grpSpPr bwMode="auto">
          <a:xfrm>
            <a:off x="4005263" y="5799138"/>
            <a:ext cx="733425" cy="455612"/>
            <a:chOff x="2674" y="3653"/>
            <a:chExt cx="462" cy="287"/>
          </a:xfrm>
        </p:grpSpPr>
        <p:sp>
          <p:nvSpPr>
            <p:cNvPr id="323618" name="Oval 51"/>
            <p:cNvSpPr>
              <a:spLocks noChangeArrowheads="1"/>
            </p:cNvSpPr>
            <p:nvPr/>
          </p:nvSpPr>
          <p:spPr bwMode="auto">
            <a:xfrm>
              <a:off x="2674" y="3653"/>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23619" name="Oval 55"/>
            <p:cNvSpPr>
              <a:spLocks noChangeArrowheads="1"/>
            </p:cNvSpPr>
            <p:nvPr/>
          </p:nvSpPr>
          <p:spPr bwMode="auto">
            <a:xfrm>
              <a:off x="2875" y="3653"/>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23620" name="Oval 56"/>
            <p:cNvSpPr>
              <a:spLocks noChangeArrowheads="1"/>
            </p:cNvSpPr>
            <p:nvPr/>
          </p:nvSpPr>
          <p:spPr bwMode="auto">
            <a:xfrm>
              <a:off x="3080" y="3653"/>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23621" name="Oval 57"/>
            <p:cNvSpPr>
              <a:spLocks noChangeArrowheads="1"/>
            </p:cNvSpPr>
            <p:nvPr/>
          </p:nvSpPr>
          <p:spPr bwMode="auto">
            <a:xfrm>
              <a:off x="2674" y="3884"/>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23622" name="Oval 58"/>
            <p:cNvSpPr>
              <a:spLocks noChangeArrowheads="1"/>
            </p:cNvSpPr>
            <p:nvPr/>
          </p:nvSpPr>
          <p:spPr bwMode="auto">
            <a:xfrm>
              <a:off x="2875" y="3884"/>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23623" name="Oval 59"/>
            <p:cNvSpPr>
              <a:spLocks noChangeArrowheads="1"/>
            </p:cNvSpPr>
            <p:nvPr/>
          </p:nvSpPr>
          <p:spPr bwMode="auto">
            <a:xfrm>
              <a:off x="3080" y="3884"/>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sp>
        <p:nvSpPr>
          <p:cNvPr id="307261" name="Rectangle 61"/>
          <p:cNvSpPr>
            <a:spLocks noChangeArrowheads="1"/>
          </p:cNvSpPr>
          <p:nvPr/>
        </p:nvSpPr>
        <p:spPr bwMode="auto">
          <a:xfrm>
            <a:off x="4991100" y="5010150"/>
            <a:ext cx="3484563"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Current into page:</a:t>
            </a:r>
          </a:p>
        </p:txBody>
      </p:sp>
      <p:sp>
        <p:nvSpPr>
          <p:cNvPr id="307262" name="Rectangle 62"/>
          <p:cNvSpPr>
            <a:spLocks noChangeArrowheads="1"/>
          </p:cNvSpPr>
          <p:nvPr/>
        </p:nvSpPr>
        <p:spPr bwMode="auto">
          <a:xfrm>
            <a:off x="4991100" y="5740400"/>
            <a:ext cx="3430588"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Current out of page:</a:t>
            </a:r>
          </a:p>
        </p:txBody>
      </p:sp>
      <p:sp>
        <p:nvSpPr>
          <p:cNvPr id="322593" name="Rectangle 63"/>
          <p:cNvSpPr>
            <a:spLocks noChangeArrowheads="1"/>
          </p:cNvSpPr>
          <p:nvPr/>
        </p:nvSpPr>
        <p:spPr bwMode="auto">
          <a:xfrm>
            <a:off x="8447088" y="5024438"/>
            <a:ext cx="361950" cy="528637"/>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a:solidFill>
                  <a:srgbClr val="800080"/>
                </a:solidFill>
                <a:sym typeface="Symbol" pitchFamily="18" charset="2"/>
              </a:rPr>
              <a:t></a:t>
            </a:r>
          </a:p>
        </p:txBody>
      </p:sp>
      <p:sp>
        <p:nvSpPr>
          <p:cNvPr id="322594" name="Oval 71"/>
          <p:cNvSpPr>
            <a:spLocks noChangeArrowheads="1"/>
          </p:cNvSpPr>
          <p:nvPr/>
        </p:nvSpPr>
        <p:spPr bwMode="auto">
          <a:xfrm>
            <a:off x="8531225" y="5222875"/>
            <a:ext cx="177800" cy="177800"/>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nvGrpSpPr>
          <p:cNvPr id="307273" name="Group 73"/>
          <p:cNvGrpSpPr>
            <a:grpSpLocks/>
          </p:cNvGrpSpPr>
          <p:nvPr/>
        </p:nvGrpSpPr>
        <p:grpSpPr bwMode="auto">
          <a:xfrm>
            <a:off x="8534400" y="5927725"/>
            <a:ext cx="177800" cy="177800"/>
            <a:chOff x="5376" y="3734"/>
            <a:chExt cx="112" cy="112"/>
          </a:xfrm>
        </p:grpSpPr>
        <p:sp>
          <p:nvSpPr>
            <p:cNvPr id="323616" name="Oval 67"/>
            <p:cNvSpPr>
              <a:spLocks noChangeArrowheads="1"/>
            </p:cNvSpPr>
            <p:nvPr/>
          </p:nvSpPr>
          <p:spPr bwMode="auto">
            <a:xfrm flipV="1">
              <a:off x="5409" y="3767"/>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323617" name="Oval 72"/>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248"/>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307220"/>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307247"/>
                                        </p:tgtEl>
                                        <p:attrNameLst>
                                          <p:attrName>style.visibility</p:attrName>
                                        </p:attrNameLst>
                                      </p:cBhvr>
                                      <p:to>
                                        <p:strVal val="visible"/>
                                      </p:to>
                                    </p:set>
                                    <p:animEffect transition="in" filter="fade">
                                      <p:cBhvr>
                                        <p:cTn id="15" dur="1000"/>
                                        <p:tgtEl>
                                          <p:spTgt spid="30724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0724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0724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0725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07243"/>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0726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07261"/>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2259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2259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07262"/>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3072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0" grpId="0" animBg="1"/>
      <p:bldP spid="307248" grpId="0" animBg="1"/>
      <p:bldP spid="307240" grpId="0"/>
      <p:bldP spid="307241" grpId="0"/>
      <p:bldP spid="307242" grpId="0"/>
      <p:bldP spid="307243" grpId="0"/>
      <p:bldP spid="307250" grpId="0" animBg="1"/>
      <p:bldP spid="307252" grpId="0"/>
      <p:bldP spid="307261" grpId="0"/>
      <p:bldP spid="307262" grpId="0"/>
      <p:bldP spid="322593" grpId="0"/>
      <p:bldP spid="32259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066" name="Footer Placeholder 3"/>
          <p:cNvSpPr>
            <a:spLocks noGrp="1"/>
          </p:cNvSpPr>
          <p:nvPr>
            <p:ph type="ftr" sz="quarter" idx="10"/>
          </p:nvPr>
        </p:nvSpPr>
        <p:spPr>
          <a:noFill/>
        </p:spPr>
        <p:txBody>
          <a:bodyPr/>
          <a:lstStyle/>
          <a:p>
            <a:r>
              <a:rPr lang="en-US" smtClean="0">
                <a:cs typeface="Arial" charset="0"/>
              </a:rPr>
              <a:t>MAGNETIC FIELDS</a:t>
            </a:r>
          </a:p>
        </p:txBody>
      </p:sp>
      <p:sp>
        <p:nvSpPr>
          <p:cNvPr id="341067" name="Date Placeholder 4"/>
          <p:cNvSpPr>
            <a:spLocks noGrp="1"/>
          </p:cNvSpPr>
          <p:nvPr>
            <p:ph type="dt" sz="quarter" idx="11"/>
          </p:nvPr>
        </p:nvSpPr>
        <p:spPr>
          <a:noFill/>
        </p:spPr>
        <p:txBody>
          <a:bodyPr/>
          <a:lstStyle/>
          <a:p>
            <a:r>
              <a:rPr lang="en-US" smtClean="0">
                <a:cs typeface="Arial" charset="0"/>
              </a:rPr>
              <a:t>PHY1013S</a:t>
            </a:r>
          </a:p>
        </p:txBody>
      </p:sp>
      <p:sp>
        <p:nvSpPr>
          <p:cNvPr id="341068" name="Slide Number Placeholder 5"/>
          <p:cNvSpPr>
            <a:spLocks noGrp="1"/>
          </p:cNvSpPr>
          <p:nvPr>
            <p:ph type="sldNum" sz="quarter" idx="12"/>
          </p:nvPr>
        </p:nvSpPr>
        <p:spPr>
          <a:noFill/>
        </p:spPr>
        <p:txBody>
          <a:bodyPr/>
          <a:lstStyle/>
          <a:p>
            <a:fld id="{12393E3F-AC9B-46D7-BFA8-F291932FB9A7}" type="slidenum">
              <a:rPr lang="en-US" smtClean="0">
                <a:cs typeface="Arial" charset="0"/>
              </a:rPr>
              <a:pPr/>
              <a:t>14</a:t>
            </a:fld>
            <a:endParaRPr lang="en-US" smtClean="0">
              <a:cs typeface="Arial" charset="0"/>
            </a:endParaRPr>
          </a:p>
        </p:txBody>
      </p:sp>
      <p:sp>
        <p:nvSpPr>
          <p:cNvPr id="341069" name="Rectangle 2"/>
          <p:cNvSpPr>
            <a:spLocks noGrp="1" noChangeArrowheads="1"/>
          </p:cNvSpPr>
          <p:nvPr>
            <p:ph type="title"/>
          </p:nvPr>
        </p:nvSpPr>
        <p:spPr/>
        <p:txBody>
          <a:bodyPr/>
          <a:lstStyle/>
          <a:p>
            <a:pPr eaLnBrk="1" hangingPunct="1"/>
            <a:r>
              <a:rPr lang="en-ZA" smtClean="0"/>
              <a:t>FIELD DUE TO A MOVING CHARGE</a:t>
            </a:r>
          </a:p>
        </p:txBody>
      </p:sp>
      <p:sp>
        <p:nvSpPr>
          <p:cNvPr id="341070" name="Rectangle 3"/>
          <p:cNvSpPr>
            <a:spLocks noGrp="1" noChangeArrowheads="1"/>
          </p:cNvSpPr>
          <p:nvPr>
            <p:ph type="body" idx="1"/>
          </p:nvPr>
        </p:nvSpPr>
        <p:spPr>
          <a:xfrm>
            <a:off x="179388" y="1343025"/>
            <a:ext cx="8774112" cy="895350"/>
          </a:xfrm>
        </p:spPr>
        <p:txBody>
          <a:bodyPr/>
          <a:lstStyle/>
          <a:p>
            <a:pPr lvl="1" indent="0" eaLnBrk="1" hangingPunct="1"/>
            <a:r>
              <a:rPr lang="en-ZA" smtClean="0"/>
              <a:t>The magnetic field due to an electric current is in fact due to the </a:t>
            </a:r>
            <a:r>
              <a:rPr lang="en-ZA" i="1" smtClean="0"/>
              <a:t>individual moving charges</a:t>
            </a:r>
            <a:r>
              <a:rPr lang="en-ZA" smtClean="0"/>
              <a:t>.</a:t>
            </a:r>
          </a:p>
        </p:txBody>
      </p:sp>
      <p:sp>
        <p:nvSpPr>
          <p:cNvPr id="340996" name="Rectangle 4"/>
          <p:cNvSpPr>
            <a:spLocks noChangeArrowheads="1"/>
          </p:cNvSpPr>
          <p:nvPr/>
        </p:nvSpPr>
        <p:spPr bwMode="auto">
          <a:xfrm>
            <a:off x="179388" y="2279650"/>
            <a:ext cx="5600700"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A charge </a:t>
            </a:r>
            <a:r>
              <a:rPr lang="en-ZA" b="1" i="1">
                <a:solidFill>
                  <a:srgbClr val="000066"/>
                </a:solidFill>
                <a:latin typeface="Times New Roman" pitchFamily="18" charset="0"/>
              </a:rPr>
              <a:t>q</a:t>
            </a:r>
            <a:r>
              <a:rPr lang="en-ZA">
                <a:solidFill>
                  <a:srgbClr val="000066"/>
                </a:solidFill>
              </a:rPr>
              <a:t> moving at velocity     produces, at some point P, a magnetic field whose magnitude is given by the Biot-Savart law:</a:t>
            </a:r>
          </a:p>
        </p:txBody>
      </p:sp>
      <p:graphicFrame>
        <p:nvGraphicFramePr>
          <p:cNvPr id="340997" name="Object 69"/>
          <p:cNvGraphicFramePr>
            <a:graphicFrameLocks noChangeAspect="1"/>
          </p:cNvGraphicFramePr>
          <p:nvPr/>
        </p:nvGraphicFramePr>
        <p:xfrm>
          <a:off x="4840288" y="2374900"/>
          <a:ext cx="203200" cy="292100"/>
        </p:xfrm>
        <a:graphic>
          <a:graphicData uri="http://schemas.openxmlformats.org/presentationml/2006/ole">
            <mc:AlternateContent xmlns:mc="http://schemas.openxmlformats.org/markup-compatibility/2006">
              <mc:Choice xmlns:v="urn:schemas-microsoft-com:vml" Requires="v">
                <p:oleObj spid="_x0000_s341081" name="Equation" r:id="rId4" imgW="203112" imgH="291973" progId="Equation.DSMT4">
                  <p:embed/>
                </p:oleObj>
              </mc:Choice>
              <mc:Fallback>
                <p:oleObj name="Equation" r:id="rId4" imgW="203112" imgH="291973" progId="Equation.DSMT4">
                  <p:embed/>
                  <p:pic>
                    <p:nvPicPr>
                      <p:cNvPr id="0" name="Picture 6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0288" y="2374900"/>
                        <a:ext cx="2032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0998" name="Object 70"/>
          <p:cNvGraphicFramePr>
            <a:graphicFrameLocks noChangeAspect="1"/>
          </p:cNvGraphicFramePr>
          <p:nvPr/>
        </p:nvGraphicFramePr>
        <p:xfrm>
          <a:off x="3584575" y="4122738"/>
          <a:ext cx="1968500" cy="749300"/>
        </p:xfrm>
        <a:graphic>
          <a:graphicData uri="http://schemas.openxmlformats.org/presentationml/2006/ole">
            <mc:AlternateContent xmlns:mc="http://schemas.openxmlformats.org/markup-compatibility/2006">
              <mc:Choice xmlns:v="urn:schemas-microsoft-com:vml" Requires="v">
                <p:oleObj spid="_x0000_s341082" name="Equation" r:id="rId6" imgW="1968500" imgH="749300" progId="Equation.DSMT4">
                  <p:embed/>
                </p:oleObj>
              </mc:Choice>
              <mc:Fallback>
                <p:oleObj name="Equation" r:id="rId6" imgW="1968500" imgH="749300" progId="Equation.DSMT4">
                  <p:embed/>
                  <p:pic>
                    <p:nvPicPr>
                      <p:cNvPr id="0" name="Picture 7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4575" y="4122738"/>
                        <a:ext cx="19685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07" name="Oval 15"/>
          <p:cNvSpPr>
            <a:spLocks noChangeArrowheads="1"/>
          </p:cNvSpPr>
          <p:nvPr/>
        </p:nvSpPr>
        <p:spPr bwMode="auto">
          <a:xfrm>
            <a:off x="8191500" y="314960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41008" name="Line 16"/>
          <p:cNvSpPr>
            <a:spLocks noChangeShapeType="1"/>
          </p:cNvSpPr>
          <p:nvPr/>
        </p:nvSpPr>
        <p:spPr bwMode="auto">
          <a:xfrm flipV="1">
            <a:off x="6854825" y="2301875"/>
            <a:ext cx="0" cy="1176338"/>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341010" name="Line 18"/>
          <p:cNvSpPr>
            <a:spLocks noChangeShapeType="1"/>
          </p:cNvSpPr>
          <p:nvPr/>
        </p:nvSpPr>
        <p:spPr bwMode="auto">
          <a:xfrm flipV="1">
            <a:off x="6940550" y="3201988"/>
            <a:ext cx="1247775" cy="323850"/>
          </a:xfrm>
          <a:prstGeom prst="line">
            <a:avLst/>
          </a:prstGeom>
          <a:noFill/>
          <a:ln w="44450">
            <a:solidFill>
              <a:srgbClr val="3366FF"/>
            </a:solidFill>
            <a:round/>
            <a:headEnd/>
            <a:tailEnd type="stealth" w="lg" len="lg"/>
          </a:ln>
        </p:spPr>
        <p:txBody>
          <a:bodyPr lIns="90000" tIns="46800" rIns="90000" bIns="46800"/>
          <a:lstStyle/>
          <a:p>
            <a:endParaRPr lang="en-US"/>
          </a:p>
        </p:txBody>
      </p:sp>
      <p:graphicFrame>
        <p:nvGraphicFramePr>
          <p:cNvPr id="341011" name="Object 71"/>
          <p:cNvGraphicFramePr>
            <a:graphicFrameLocks noChangeAspect="1"/>
          </p:cNvGraphicFramePr>
          <p:nvPr/>
        </p:nvGraphicFramePr>
        <p:xfrm>
          <a:off x="7024688" y="2332038"/>
          <a:ext cx="190500" cy="279400"/>
        </p:xfrm>
        <a:graphic>
          <a:graphicData uri="http://schemas.openxmlformats.org/presentationml/2006/ole">
            <mc:AlternateContent xmlns:mc="http://schemas.openxmlformats.org/markup-compatibility/2006">
              <mc:Choice xmlns:v="urn:schemas-microsoft-com:vml" Requires="v">
                <p:oleObj spid="_x0000_s341083" name="Equation" r:id="rId8" imgW="190500" imgH="279400" progId="Equation.DSMT4">
                  <p:embed/>
                </p:oleObj>
              </mc:Choice>
              <mc:Fallback>
                <p:oleObj name="Equation" r:id="rId8" imgW="190500" imgH="279400" progId="Equation.DSMT4">
                  <p:embed/>
                  <p:pic>
                    <p:nvPicPr>
                      <p:cNvPr id="0" name="Picture 7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24688" y="2332038"/>
                        <a:ext cx="1905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1012" name="Object 72"/>
          <p:cNvGraphicFramePr>
            <a:graphicFrameLocks noChangeAspect="1"/>
          </p:cNvGraphicFramePr>
          <p:nvPr/>
        </p:nvGraphicFramePr>
        <p:xfrm>
          <a:off x="7575550" y="3367088"/>
          <a:ext cx="190500" cy="266700"/>
        </p:xfrm>
        <a:graphic>
          <a:graphicData uri="http://schemas.openxmlformats.org/presentationml/2006/ole">
            <mc:AlternateContent xmlns:mc="http://schemas.openxmlformats.org/markup-compatibility/2006">
              <mc:Choice xmlns:v="urn:schemas-microsoft-com:vml" Requires="v">
                <p:oleObj spid="_x0000_s341084" name="Equation" r:id="rId10" imgW="190335" imgH="266469" progId="Equation.DSMT4">
                  <p:embed/>
                </p:oleObj>
              </mc:Choice>
              <mc:Fallback>
                <p:oleObj name="Equation" r:id="rId10" imgW="190335" imgH="266469" progId="Equation.DSMT4">
                  <p:embed/>
                  <p:pic>
                    <p:nvPicPr>
                      <p:cNvPr id="0" name="Picture 7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75550" y="3367088"/>
                        <a:ext cx="1905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15" name="Rectangle 23"/>
          <p:cNvSpPr>
            <a:spLocks noChangeArrowheads="1"/>
          </p:cNvSpPr>
          <p:nvPr/>
        </p:nvSpPr>
        <p:spPr bwMode="auto">
          <a:xfrm>
            <a:off x="7816850" y="2733675"/>
            <a:ext cx="719138" cy="762000"/>
          </a:xfrm>
          <a:prstGeom prst="rect">
            <a:avLst/>
          </a:prstGeom>
          <a:noFill/>
          <a:ln w="9525">
            <a:noFill/>
            <a:miter lim="800000"/>
            <a:headEnd/>
            <a:tailEnd/>
          </a:ln>
        </p:spPr>
        <p:txBody>
          <a:bodyPr lIns="90000" tIns="46800" rIns="90000" bIns="46800">
            <a:spAutoFit/>
          </a:bodyPr>
          <a:lstStyle/>
          <a:p>
            <a:pPr marL="179388" lvl="1">
              <a:buFont typeface="Arial" charset="0"/>
              <a:buNone/>
            </a:pPr>
            <a:r>
              <a:rPr lang="en-ZA" sz="4400">
                <a:solidFill>
                  <a:srgbClr val="2891FF"/>
                </a:solidFill>
                <a:sym typeface="Symbol" pitchFamily="18" charset="2"/>
              </a:rPr>
              <a:t></a:t>
            </a:r>
          </a:p>
        </p:txBody>
      </p:sp>
      <p:sp>
        <p:nvSpPr>
          <p:cNvPr id="341016" name="Rectangle 24"/>
          <p:cNvSpPr>
            <a:spLocks noChangeArrowheads="1"/>
          </p:cNvSpPr>
          <p:nvPr/>
        </p:nvSpPr>
        <p:spPr bwMode="auto">
          <a:xfrm>
            <a:off x="6669088" y="3009900"/>
            <a:ext cx="604837" cy="42703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2000" b="1" i="1">
                <a:solidFill>
                  <a:srgbClr val="000066"/>
                </a:solidFill>
                <a:latin typeface="Times New Roman" pitchFamily="18" charset="0"/>
                <a:sym typeface="Symbol" pitchFamily="18" charset="2"/>
              </a:rPr>
              <a:t></a:t>
            </a:r>
          </a:p>
        </p:txBody>
      </p:sp>
      <p:sp>
        <p:nvSpPr>
          <p:cNvPr id="341017" name="Arc 25"/>
          <p:cNvSpPr>
            <a:spLocks/>
          </p:cNvSpPr>
          <p:nvPr/>
        </p:nvSpPr>
        <p:spPr bwMode="auto">
          <a:xfrm rot="-829627">
            <a:off x="6789738" y="2895600"/>
            <a:ext cx="509587" cy="557213"/>
          </a:xfrm>
          <a:custGeom>
            <a:avLst/>
            <a:gdLst>
              <a:gd name="T0" fmla="*/ 2147483647 w 21600"/>
              <a:gd name="T1" fmla="*/ 0 h 20823"/>
              <a:gd name="T2" fmla="*/ 2147483647 w 21600"/>
              <a:gd name="T3" fmla="*/ 2147483647 h 20823"/>
              <a:gd name="T4" fmla="*/ 0 w 21600"/>
              <a:gd name="T5" fmla="*/ 2147483647 h 20823"/>
              <a:gd name="T6" fmla="*/ 0 60000 65536"/>
              <a:gd name="T7" fmla="*/ 0 60000 65536"/>
              <a:gd name="T8" fmla="*/ 0 60000 65536"/>
              <a:gd name="T9" fmla="*/ 0 w 21600"/>
              <a:gd name="T10" fmla="*/ 0 h 20823"/>
              <a:gd name="T11" fmla="*/ 21600 w 21600"/>
              <a:gd name="T12" fmla="*/ 20823 h 20823"/>
            </a:gdLst>
            <a:ahLst/>
            <a:cxnLst>
              <a:cxn ang="T6">
                <a:pos x="T0" y="T1"/>
              </a:cxn>
              <a:cxn ang="T7">
                <a:pos x="T2" y="T3"/>
              </a:cxn>
              <a:cxn ang="T8">
                <a:pos x="T4" y="T5"/>
              </a:cxn>
            </a:cxnLst>
            <a:rect l="T9" t="T10" r="T11" b="T12"/>
            <a:pathLst>
              <a:path w="21600" h="20823" fill="none" extrusionOk="0">
                <a:moveTo>
                  <a:pt x="5741" y="0"/>
                </a:moveTo>
                <a:cubicBezTo>
                  <a:pt x="15110" y="2583"/>
                  <a:pt x="21600" y="11105"/>
                  <a:pt x="21600" y="20823"/>
                </a:cubicBezTo>
              </a:path>
              <a:path w="21600" h="20823" stroke="0" extrusionOk="0">
                <a:moveTo>
                  <a:pt x="5741" y="0"/>
                </a:moveTo>
                <a:cubicBezTo>
                  <a:pt x="15110" y="2583"/>
                  <a:pt x="21600" y="11105"/>
                  <a:pt x="21600" y="20823"/>
                </a:cubicBezTo>
                <a:lnTo>
                  <a:pt x="0" y="20823"/>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sp>
        <p:nvSpPr>
          <p:cNvPr id="341019" name="Rectangle 27"/>
          <p:cNvSpPr>
            <a:spLocks noChangeArrowheads="1"/>
          </p:cNvSpPr>
          <p:nvPr/>
        </p:nvSpPr>
        <p:spPr bwMode="auto">
          <a:xfrm>
            <a:off x="179388" y="5567363"/>
            <a:ext cx="4125912"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Units:  [</a:t>
            </a:r>
            <a:r>
              <a:rPr lang="en-ZA">
                <a:solidFill>
                  <a:srgbClr val="000066"/>
                </a:solidFill>
                <a:sym typeface="Symbol" pitchFamily="18" charset="2"/>
              </a:rPr>
              <a:t>N/(A</a:t>
            </a:r>
            <a:r>
              <a:rPr lang="en-ZA" baseline="30000">
                <a:solidFill>
                  <a:srgbClr val="000066"/>
                </a:solidFill>
                <a:sym typeface="Symbol" pitchFamily="18" charset="2"/>
              </a:rPr>
              <a:t> </a:t>
            </a:r>
            <a:r>
              <a:rPr lang="en-ZA">
                <a:solidFill>
                  <a:srgbClr val="000066"/>
                </a:solidFill>
                <a:sym typeface="Symbol" pitchFamily="18" charset="2"/>
              </a:rPr>
              <a:t>m) </a:t>
            </a:r>
            <a:r>
              <a:rPr lang="en-ZA">
                <a:solidFill>
                  <a:srgbClr val="000066"/>
                </a:solidFill>
                <a:latin typeface="Times New Roman" pitchFamily="18" charset="0"/>
                <a:sym typeface="Symbol" pitchFamily="18" charset="2"/>
              </a:rPr>
              <a:t>=</a:t>
            </a:r>
            <a:r>
              <a:rPr lang="en-ZA">
                <a:solidFill>
                  <a:srgbClr val="000066"/>
                </a:solidFill>
                <a:sym typeface="Symbol" pitchFamily="18" charset="2"/>
              </a:rPr>
              <a:t> tesla, T]</a:t>
            </a:r>
          </a:p>
        </p:txBody>
      </p:sp>
      <p:graphicFrame>
        <p:nvGraphicFramePr>
          <p:cNvPr id="341020" name="Object 73"/>
          <p:cNvGraphicFramePr>
            <a:graphicFrameLocks noChangeAspect="1"/>
          </p:cNvGraphicFramePr>
          <p:nvPr/>
        </p:nvGraphicFramePr>
        <p:xfrm>
          <a:off x="8108950" y="3311525"/>
          <a:ext cx="241300" cy="317500"/>
        </p:xfrm>
        <a:graphic>
          <a:graphicData uri="http://schemas.openxmlformats.org/presentationml/2006/ole">
            <mc:AlternateContent xmlns:mc="http://schemas.openxmlformats.org/markup-compatibility/2006">
              <mc:Choice xmlns:v="urn:schemas-microsoft-com:vml" Requires="v">
                <p:oleObj spid="_x0000_s341085" name="Equation" r:id="rId12" imgW="241091" imgH="317225" progId="Equation.DSMT4">
                  <p:embed/>
                </p:oleObj>
              </mc:Choice>
              <mc:Fallback>
                <p:oleObj name="Equation" r:id="rId12" imgW="241091" imgH="317225" progId="Equation.DSMT4">
                  <p:embed/>
                  <p:pic>
                    <p:nvPicPr>
                      <p:cNvPr id="0" name="Picture 7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08950" y="3311525"/>
                        <a:ext cx="2413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06" name="Rectangle 14"/>
          <p:cNvSpPr>
            <a:spLocks noChangeArrowheads="1"/>
          </p:cNvSpPr>
          <p:nvPr/>
        </p:nvSpPr>
        <p:spPr bwMode="auto">
          <a:xfrm>
            <a:off x="8151813" y="2711450"/>
            <a:ext cx="366712" cy="460375"/>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200">
                <a:solidFill>
                  <a:srgbClr val="000066"/>
                </a:solidFill>
              </a:rPr>
              <a:t>P</a:t>
            </a:r>
          </a:p>
        </p:txBody>
      </p:sp>
      <p:grpSp>
        <p:nvGrpSpPr>
          <p:cNvPr id="2" name="Group 29"/>
          <p:cNvGrpSpPr>
            <a:grpSpLocks/>
          </p:cNvGrpSpPr>
          <p:nvPr/>
        </p:nvGrpSpPr>
        <p:grpSpPr bwMode="auto">
          <a:xfrm rot="5400000">
            <a:off x="6788150" y="3727450"/>
            <a:ext cx="123825" cy="174625"/>
            <a:chOff x="17325" y="9564"/>
            <a:chExt cx="158" cy="225"/>
          </a:xfrm>
        </p:grpSpPr>
        <p:sp>
          <p:nvSpPr>
            <p:cNvPr id="341086" name="Freeform 30"/>
            <p:cNvSpPr>
              <a:spLocks/>
            </p:cNvSpPr>
            <p:nvPr/>
          </p:nvSpPr>
          <p:spPr bwMode="auto">
            <a:xfrm>
              <a:off x="17325" y="9564"/>
              <a:ext cx="38" cy="225"/>
            </a:xfrm>
            <a:custGeom>
              <a:avLst/>
              <a:gdLst>
                <a:gd name="T0" fmla="*/ 0 w 38"/>
                <a:gd name="T1" fmla="*/ 0 h 225"/>
                <a:gd name="T2" fmla="*/ 0 w 38"/>
                <a:gd name="T3" fmla="*/ 225 h 225"/>
                <a:gd name="T4" fmla="*/ 0 60000 65536"/>
                <a:gd name="T5" fmla="*/ 0 60000 65536"/>
                <a:gd name="T6" fmla="*/ 0 w 38"/>
                <a:gd name="T7" fmla="*/ 0 h 225"/>
                <a:gd name="T8" fmla="*/ 38 w 38"/>
                <a:gd name="T9" fmla="*/ 225 h 225"/>
              </a:gdLst>
              <a:ahLst/>
              <a:cxnLst>
                <a:cxn ang="T4">
                  <a:pos x="T0" y="T1"/>
                </a:cxn>
                <a:cxn ang="T5">
                  <a:pos x="T2" y="T3"/>
                </a:cxn>
              </a:cxnLst>
              <a:rect l="T6" t="T7" r="T8" b="T9"/>
              <a:pathLst>
                <a:path w="38" h="225">
                  <a:moveTo>
                    <a:pt x="0" y="0"/>
                  </a:moveTo>
                  <a:cubicBezTo>
                    <a:pt x="38" y="90"/>
                    <a:pt x="38" y="128"/>
                    <a:pt x="0" y="225"/>
                  </a:cubicBezTo>
                </a:path>
              </a:pathLst>
            </a:custGeom>
            <a:noFill/>
            <a:ln w="12700">
              <a:solidFill>
                <a:srgbClr val="000000"/>
              </a:solidFill>
              <a:round/>
              <a:headEnd/>
              <a:tailEnd/>
            </a:ln>
          </p:spPr>
          <p:txBody>
            <a:bodyPr/>
            <a:lstStyle/>
            <a:p>
              <a:endParaRPr lang="en-US"/>
            </a:p>
          </p:txBody>
        </p:sp>
        <p:sp>
          <p:nvSpPr>
            <p:cNvPr id="341087" name="Freeform 31"/>
            <p:cNvSpPr>
              <a:spLocks/>
            </p:cNvSpPr>
            <p:nvPr/>
          </p:nvSpPr>
          <p:spPr bwMode="auto">
            <a:xfrm>
              <a:off x="17445" y="9564"/>
              <a:ext cx="38" cy="225"/>
            </a:xfrm>
            <a:custGeom>
              <a:avLst/>
              <a:gdLst>
                <a:gd name="T0" fmla="*/ 0 w 38"/>
                <a:gd name="T1" fmla="*/ 0 h 225"/>
                <a:gd name="T2" fmla="*/ 0 w 38"/>
                <a:gd name="T3" fmla="*/ 225 h 225"/>
                <a:gd name="T4" fmla="*/ 0 60000 65536"/>
                <a:gd name="T5" fmla="*/ 0 60000 65536"/>
                <a:gd name="T6" fmla="*/ 0 w 38"/>
                <a:gd name="T7" fmla="*/ 0 h 225"/>
                <a:gd name="T8" fmla="*/ 38 w 38"/>
                <a:gd name="T9" fmla="*/ 225 h 225"/>
              </a:gdLst>
              <a:ahLst/>
              <a:cxnLst>
                <a:cxn ang="T4">
                  <a:pos x="T0" y="T1"/>
                </a:cxn>
                <a:cxn ang="T5">
                  <a:pos x="T2" y="T3"/>
                </a:cxn>
              </a:cxnLst>
              <a:rect l="T6" t="T7" r="T8" b="T9"/>
              <a:pathLst>
                <a:path w="38" h="225">
                  <a:moveTo>
                    <a:pt x="0" y="0"/>
                  </a:moveTo>
                  <a:cubicBezTo>
                    <a:pt x="38" y="90"/>
                    <a:pt x="38" y="128"/>
                    <a:pt x="0" y="225"/>
                  </a:cubicBezTo>
                </a:path>
              </a:pathLst>
            </a:custGeom>
            <a:noFill/>
            <a:ln w="12700">
              <a:solidFill>
                <a:srgbClr val="000000"/>
              </a:solidFill>
              <a:round/>
              <a:headEnd/>
              <a:tailEnd/>
            </a:ln>
          </p:spPr>
          <p:txBody>
            <a:bodyPr/>
            <a:lstStyle/>
            <a:p>
              <a:endParaRPr lang="en-US"/>
            </a:p>
          </p:txBody>
        </p:sp>
      </p:grpSp>
      <p:grpSp>
        <p:nvGrpSpPr>
          <p:cNvPr id="341002" name="Group 10"/>
          <p:cNvGrpSpPr>
            <a:grpSpLocks/>
          </p:cNvGrpSpPr>
          <p:nvPr/>
        </p:nvGrpSpPr>
        <p:grpSpPr bwMode="auto">
          <a:xfrm>
            <a:off x="6700838" y="3357563"/>
            <a:ext cx="277812" cy="360362"/>
            <a:chOff x="584" y="2882"/>
            <a:chExt cx="175" cy="227"/>
          </a:xfrm>
        </p:grpSpPr>
        <p:sp>
          <p:nvSpPr>
            <p:cNvPr id="341084" name="Oval 11"/>
            <p:cNvSpPr>
              <a:spLocks noChangeAspect="1" noChangeArrowheads="1"/>
            </p:cNvSpPr>
            <p:nvPr/>
          </p:nvSpPr>
          <p:spPr bwMode="auto">
            <a:xfrm>
              <a:off x="607" y="2929"/>
              <a:ext cx="152" cy="152"/>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ZA"/>
            </a:p>
          </p:txBody>
        </p:sp>
        <p:sp>
          <p:nvSpPr>
            <p:cNvPr id="341085" name="Rectangle 12"/>
            <p:cNvSpPr>
              <a:spLocks noChangeArrowheads="1"/>
            </p:cNvSpPr>
            <p:nvPr/>
          </p:nvSpPr>
          <p:spPr bwMode="auto">
            <a:xfrm>
              <a:off x="584" y="2882"/>
              <a:ext cx="170" cy="227"/>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600" b="1" i="1">
                  <a:solidFill>
                    <a:srgbClr val="000066"/>
                  </a:solidFill>
                  <a:latin typeface="Times New Roman" pitchFamily="18" charset="0"/>
                </a:rPr>
                <a:t>+</a:t>
              </a:r>
            </a:p>
          </p:txBody>
        </p:sp>
      </p:grpSp>
      <p:sp>
        <p:nvSpPr>
          <p:cNvPr id="3" name="Rectangle 32"/>
          <p:cNvSpPr>
            <a:spLocks noChangeArrowheads="1"/>
          </p:cNvSpPr>
          <p:nvPr/>
        </p:nvSpPr>
        <p:spPr bwMode="auto">
          <a:xfrm>
            <a:off x="179388" y="4972050"/>
            <a:ext cx="8658225"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The direction of the field is given by the right-hand rule.</a:t>
            </a:r>
          </a:p>
        </p:txBody>
      </p:sp>
      <p:sp>
        <p:nvSpPr>
          <p:cNvPr id="4" name="Rectangle 33"/>
          <p:cNvSpPr>
            <a:spLocks noChangeArrowheads="1"/>
          </p:cNvSpPr>
          <p:nvPr/>
        </p:nvSpPr>
        <p:spPr bwMode="auto">
          <a:xfrm>
            <a:off x="4929188" y="5567363"/>
            <a:ext cx="3579812"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1</a:t>
            </a:r>
            <a:r>
              <a:rPr lang="en-ZA">
                <a:solidFill>
                  <a:srgbClr val="000066"/>
                </a:solidFill>
                <a:sym typeface="Symbol" pitchFamily="18" charset="2"/>
              </a:rPr>
              <a:t> tesla  10</a:t>
            </a:r>
            <a:r>
              <a:rPr lang="en-ZA" baseline="30000">
                <a:solidFill>
                  <a:srgbClr val="000066"/>
                </a:solidFill>
                <a:sym typeface="Symbol" pitchFamily="18" charset="2"/>
              </a:rPr>
              <a:t>4</a:t>
            </a:r>
            <a:r>
              <a:rPr lang="en-ZA">
                <a:solidFill>
                  <a:srgbClr val="000066"/>
                </a:solidFill>
                <a:sym typeface="Symbol" pitchFamily="18" charset="2"/>
              </a:rPr>
              <a:t> gauss, 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9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0997"/>
                                        </p:tgtEl>
                                        <p:attrNameLst>
                                          <p:attrName>style.visibility</p:attrName>
                                        </p:attrNameLst>
                                      </p:cBhvr>
                                      <p:to>
                                        <p:strVal val="visible"/>
                                      </p:to>
                                    </p:set>
                                  </p:childTnLst>
                                </p:cTn>
                              </p:par>
                              <p:par>
                                <p:cTn id="9" presetID="10" presetClass="entr" presetSubtype="0" fill="hold" grpId="0" nodeType="withEffect">
                                  <p:stCondLst>
                                    <p:cond delay="0"/>
                                  </p:stCondLst>
                                  <p:childTnLst>
                                    <p:set>
                                      <p:cBhvr>
                                        <p:cTn id="10" dur="1" fill="hold">
                                          <p:stCondLst>
                                            <p:cond delay="0"/>
                                          </p:stCondLst>
                                        </p:cTn>
                                        <p:tgtEl>
                                          <p:spTgt spid="341007"/>
                                        </p:tgtEl>
                                        <p:attrNameLst>
                                          <p:attrName>style.visibility</p:attrName>
                                        </p:attrNameLst>
                                      </p:cBhvr>
                                      <p:to>
                                        <p:strVal val="visible"/>
                                      </p:to>
                                    </p:set>
                                    <p:animEffect transition="in" filter="fade">
                                      <p:cBhvr>
                                        <p:cTn id="11" dur="1000"/>
                                        <p:tgtEl>
                                          <p:spTgt spid="34100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41006"/>
                                        </p:tgtEl>
                                        <p:attrNameLst>
                                          <p:attrName>style.visibility</p:attrName>
                                        </p:attrNameLst>
                                      </p:cBhvr>
                                      <p:to>
                                        <p:strVal val="visible"/>
                                      </p:to>
                                    </p:set>
                                    <p:animEffect transition="in" filter="fade">
                                      <p:cBhvr>
                                        <p:cTn id="14" dur="1000"/>
                                        <p:tgtEl>
                                          <p:spTgt spid="341006"/>
                                        </p:tgtEl>
                                      </p:cBhvr>
                                    </p:animEffect>
                                  </p:childTnLst>
                                </p:cTn>
                              </p:par>
                              <p:par>
                                <p:cTn id="15" presetID="10" presetClass="entr" presetSubtype="0" fill="hold" nodeType="withEffect">
                                  <p:stCondLst>
                                    <p:cond delay="0"/>
                                  </p:stCondLst>
                                  <p:childTnLst>
                                    <p:set>
                                      <p:cBhvr>
                                        <p:cTn id="16" dur="1" fill="hold">
                                          <p:stCondLst>
                                            <p:cond delay="0"/>
                                          </p:stCondLst>
                                        </p:cTn>
                                        <p:tgtEl>
                                          <p:spTgt spid="340998"/>
                                        </p:tgtEl>
                                        <p:attrNameLst>
                                          <p:attrName>style.visibility</p:attrName>
                                        </p:attrNameLst>
                                      </p:cBhvr>
                                      <p:to>
                                        <p:strVal val="visible"/>
                                      </p:to>
                                    </p:set>
                                    <p:animEffect transition="in" filter="fade">
                                      <p:cBhvr>
                                        <p:cTn id="17" dur="1000"/>
                                        <p:tgtEl>
                                          <p:spTgt spid="340998"/>
                                        </p:tgtEl>
                                      </p:cBhvr>
                                    </p:animEffect>
                                  </p:childTnLst>
                                </p:cTn>
                              </p:par>
                              <p:par>
                                <p:cTn id="18" presetID="2" presetClass="entr" presetSubtype="4" fill="hold" nodeType="withEffect">
                                  <p:stCondLst>
                                    <p:cond delay="0"/>
                                  </p:stCondLst>
                                  <p:childTnLst>
                                    <p:set>
                                      <p:cBhvr>
                                        <p:cTn id="19" dur="1" fill="hold">
                                          <p:stCondLst>
                                            <p:cond delay="0"/>
                                          </p:stCondLst>
                                        </p:cTn>
                                        <p:tgtEl>
                                          <p:spTgt spid="341002"/>
                                        </p:tgtEl>
                                        <p:attrNameLst>
                                          <p:attrName>style.visibility</p:attrName>
                                        </p:attrNameLst>
                                      </p:cBhvr>
                                      <p:to>
                                        <p:strVal val="visible"/>
                                      </p:to>
                                    </p:set>
                                    <p:anim calcmode="lin" valueType="num">
                                      <p:cBhvr additive="base">
                                        <p:cTn id="20" dur="3000" fill="hold"/>
                                        <p:tgtEl>
                                          <p:spTgt spid="341002"/>
                                        </p:tgtEl>
                                        <p:attrNameLst>
                                          <p:attrName>ppt_x</p:attrName>
                                        </p:attrNameLst>
                                      </p:cBhvr>
                                      <p:tavLst>
                                        <p:tav tm="0">
                                          <p:val>
                                            <p:strVal val="#ppt_x"/>
                                          </p:val>
                                        </p:tav>
                                        <p:tav tm="100000">
                                          <p:val>
                                            <p:strVal val="#ppt_x"/>
                                          </p:val>
                                        </p:tav>
                                      </p:tavLst>
                                    </p:anim>
                                    <p:anim calcmode="lin" valueType="num">
                                      <p:cBhvr additive="base">
                                        <p:cTn id="21" dur="3000" fill="hold"/>
                                        <p:tgtEl>
                                          <p:spTgt spid="341002"/>
                                        </p:tgtEl>
                                        <p:attrNameLst>
                                          <p:attrName>ppt_y</p:attrName>
                                        </p:attrNameLst>
                                      </p:cBhvr>
                                      <p:tavLst>
                                        <p:tav tm="0">
                                          <p:val>
                                            <p:strVal val="1+#ppt_h/2"/>
                                          </p:val>
                                        </p:tav>
                                        <p:tav tm="100000">
                                          <p:val>
                                            <p:strVal val="#ppt_y"/>
                                          </p:val>
                                        </p:tav>
                                      </p:tavLst>
                                    </p:anim>
                                  </p:childTnLst>
                                </p:cTn>
                              </p:par>
                              <p:par>
                                <p:cTn id="22" presetID="1" presetClass="entr" presetSubtype="0" fill="hold" nodeType="withEffect">
                                  <p:stCondLst>
                                    <p:cond delay="3000"/>
                                  </p:stCondLst>
                                  <p:childTnLst>
                                    <p:set>
                                      <p:cBhvr>
                                        <p:cTn id="23" dur="1" fill="hold">
                                          <p:stCondLst>
                                            <p:cond delay="0"/>
                                          </p:stCondLst>
                                        </p:cTn>
                                        <p:tgtEl>
                                          <p:spTgt spid="2"/>
                                        </p:tgtEl>
                                        <p:attrNameLst>
                                          <p:attrName>style.visibility</p:attrName>
                                        </p:attrNameLst>
                                      </p:cBhvr>
                                      <p:to>
                                        <p:strVal val="visible"/>
                                      </p:to>
                                    </p:set>
                                  </p:childTnLst>
                                </p:cTn>
                              </p:par>
                              <p:par>
                                <p:cTn id="24" presetID="22" presetClass="entr" presetSubtype="4" fill="hold" grpId="0" nodeType="withEffect">
                                  <p:stCondLst>
                                    <p:cond delay="3000"/>
                                  </p:stCondLst>
                                  <p:childTnLst>
                                    <p:set>
                                      <p:cBhvr>
                                        <p:cTn id="25" dur="1" fill="hold">
                                          <p:stCondLst>
                                            <p:cond delay="0"/>
                                          </p:stCondLst>
                                        </p:cTn>
                                        <p:tgtEl>
                                          <p:spTgt spid="341008"/>
                                        </p:tgtEl>
                                        <p:attrNameLst>
                                          <p:attrName>style.visibility</p:attrName>
                                        </p:attrNameLst>
                                      </p:cBhvr>
                                      <p:to>
                                        <p:strVal val="visible"/>
                                      </p:to>
                                    </p:set>
                                    <p:animEffect transition="in" filter="wipe(down)">
                                      <p:cBhvr>
                                        <p:cTn id="26" dur="1000"/>
                                        <p:tgtEl>
                                          <p:spTgt spid="341008"/>
                                        </p:tgtEl>
                                      </p:cBhvr>
                                    </p:animEffect>
                                  </p:childTnLst>
                                </p:cTn>
                              </p:par>
                              <p:par>
                                <p:cTn id="27" presetID="10" presetClass="entr" presetSubtype="0" fill="hold" nodeType="withEffect">
                                  <p:stCondLst>
                                    <p:cond delay="3500"/>
                                  </p:stCondLst>
                                  <p:childTnLst>
                                    <p:set>
                                      <p:cBhvr>
                                        <p:cTn id="28" dur="1" fill="hold">
                                          <p:stCondLst>
                                            <p:cond delay="0"/>
                                          </p:stCondLst>
                                        </p:cTn>
                                        <p:tgtEl>
                                          <p:spTgt spid="341011"/>
                                        </p:tgtEl>
                                        <p:attrNameLst>
                                          <p:attrName>style.visibility</p:attrName>
                                        </p:attrNameLst>
                                      </p:cBhvr>
                                      <p:to>
                                        <p:strVal val="visible"/>
                                      </p:to>
                                    </p:set>
                                    <p:animEffect transition="in" filter="fade">
                                      <p:cBhvr>
                                        <p:cTn id="29" dur="500"/>
                                        <p:tgtEl>
                                          <p:spTgt spid="341011"/>
                                        </p:tgtEl>
                                      </p:cBhvr>
                                    </p:animEffect>
                                  </p:childTnLst>
                                </p:cTn>
                              </p:par>
                              <p:par>
                                <p:cTn id="30" presetID="22" presetClass="entr" presetSubtype="8" fill="hold" grpId="0" nodeType="withEffect">
                                  <p:stCondLst>
                                    <p:cond delay="4000"/>
                                  </p:stCondLst>
                                  <p:childTnLst>
                                    <p:set>
                                      <p:cBhvr>
                                        <p:cTn id="31" dur="1" fill="hold">
                                          <p:stCondLst>
                                            <p:cond delay="0"/>
                                          </p:stCondLst>
                                        </p:cTn>
                                        <p:tgtEl>
                                          <p:spTgt spid="341010"/>
                                        </p:tgtEl>
                                        <p:attrNameLst>
                                          <p:attrName>style.visibility</p:attrName>
                                        </p:attrNameLst>
                                      </p:cBhvr>
                                      <p:to>
                                        <p:strVal val="visible"/>
                                      </p:to>
                                    </p:set>
                                    <p:animEffect transition="in" filter="wipe(left)">
                                      <p:cBhvr>
                                        <p:cTn id="32" dur="1000"/>
                                        <p:tgtEl>
                                          <p:spTgt spid="341010"/>
                                        </p:tgtEl>
                                      </p:cBhvr>
                                    </p:animEffect>
                                  </p:childTnLst>
                                </p:cTn>
                              </p:par>
                              <p:par>
                                <p:cTn id="33" presetID="10" presetClass="entr" presetSubtype="0" fill="hold" nodeType="withEffect">
                                  <p:stCondLst>
                                    <p:cond delay="4500"/>
                                  </p:stCondLst>
                                  <p:childTnLst>
                                    <p:set>
                                      <p:cBhvr>
                                        <p:cTn id="34" dur="1" fill="hold">
                                          <p:stCondLst>
                                            <p:cond delay="0"/>
                                          </p:stCondLst>
                                        </p:cTn>
                                        <p:tgtEl>
                                          <p:spTgt spid="341012"/>
                                        </p:tgtEl>
                                        <p:attrNameLst>
                                          <p:attrName>style.visibility</p:attrName>
                                        </p:attrNameLst>
                                      </p:cBhvr>
                                      <p:to>
                                        <p:strVal val="visible"/>
                                      </p:to>
                                    </p:set>
                                    <p:animEffect transition="in" filter="fade">
                                      <p:cBhvr>
                                        <p:cTn id="35" dur="500"/>
                                        <p:tgtEl>
                                          <p:spTgt spid="341012"/>
                                        </p:tgtEl>
                                      </p:cBhvr>
                                    </p:animEffect>
                                  </p:childTnLst>
                                </p:cTn>
                              </p:par>
                              <p:par>
                                <p:cTn id="36" presetID="10" presetClass="entr" presetSubtype="0" fill="hold" nodeType="withEffect">
                                  <p:stCondLst>
                                    <p:cond delay="4500"/>
                                  </p:stCondLst>
                                  <p:childTnLst>
                                    <p:set>
                                      <p:cBhvr>
                                        <p:cTn id="37" dur="1" fill="hold">
                                          <p:stCondLst>
                                            <p:cond delay="0"/>
                                          </p:stCondLst>
                                        </p:cTn>
                                        <p:tgtEl>
                                          <p:spTgt spid="341020"/>
                                        </p:tgtEl>
                                        <p:attrNameLst>
                                          <p:attrName>style.visibility</p:attrName>
                                        </p:attrNameLst>
                                      </p:cBhvr>
                                      <p:to>
                                        <p:strVal val="visible"/>
                                      </p:to>
                                    </p:set>
                                    <p:animEffect transition="in" filter="fade">
                                      <p:cBhvr>
                                        <p:cTn id="38" dur="1000"/>
                                        <p:tgtEl>
                                          <p:spTgt spid="341020"/>
                                        </p:tgtEl>
                                      </p:cBhvr>
                                    </p:animEffect>
                                  </p:childTnLst>
                                </p:cTn>
                              </p:par>
                              <p:par>
                                <p:cTn id="39" presetID="22" presetClass="entr" presetSubtype="4" fill="hold" grpId="0" nodeType="withEffect">
                                  <p:stCondLst>
                                    <p:cond delay="4500"/>
                                  </p:stCondLst>
                                  <p:childTnLst>
                                    <p:set>
                                      <p:cBhvr>
                                        <p:cTn id="40" dur="1" fill="hold">
                                          <p:stCondLst>
                                            <p:cond delay="0"/>
                                          </p:stCondLst>
                                        </p:cTn>
                                        <p:tgtEl>
                                          <p:spTgt spid="341017"/>
                                        </p:tgtEl>
                                        <p:attrNameLst>
                                          <p:attrName>style.visibility</p:attrName>
                                        </p:attrNameLst>
                                      </p:cBhvr>
                                      <p:to>
                                        <p:strVal val="visible"/>
                                      </p:to>
                                    </p:set>
                                    <p:animEffect transition="in" filter="wipe(down)">
                                      <p:cBhvr>
                                        <p:cTn id="41" dur="1000"/>
                                        <p:tgtEl>
                                          <p:spTgt spid="341017"/>
                                        </p:tgtEl>
                                      </p:cBhvr>
                                    </p:animEffect>
                                  </p:childTnLst>
                                </p:cTn>
                              </p:par>
                              <p:par>
                                <p:cTn id="42" presetID="10" presetClass="entr" presetSubtype="0" fill="hold" grpId="0" nodeType="withEffect">
                                  <p:stCondLst>
                                    <p:cond delay="5000"/>
                                  </p:stCondLst>
                                  <p:childTnLst>
                                    <p:set>
                                      <p:cBhvr>
                                        <p:cTn id="43" dur="1" fill="hold">
                                          <p:stCondLst>
                                            <p:cond delay="0"/>
                                          </p:stCondLst>
                                        </p:cTn>
                                        <p:tgtEl>
                                          <p:spTgt spid="341016"/>
                                        </p:tgtEl>
                                        <p:attrNameLst>
                                          <p:attrName>style.visibility</p:attrName>
                                        </p:attrNameLst>
                                      </p:cBhvr>
                                      <p:to>
                                        <p:strVal val="visible"/>
                                      </p:to>
                                    </p:set>
                                    <p:animEffect transition="in" filter="fade">
                                      <p:cBhvr>
                                        <p:cTn id="44" dur="500"/>
                                        <p:tgtEl>
                                          <p:spTgt spid="341016"/>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childTnLst>
                                </p:cTn>
                              </p:par>
                              <p:par>
                                <p:cTn id="49" presetID="10" presetClass="entr" presetSubtype="0" fill="hold" grpId="0" nodeType="withEffect">
                                  <p:stCondLst>
                                    <p:cond delay="0"/>
                                  </p:stCondLst>
                                  <p:childTnLst>
                                    <p:set>
                                      <p:cBhvr>
                                        <p:cTn id="50" dur="1" fill="hold">
                                          <p:stCondLst>
                                            <p:cond delay="0"/>
                                          </p:stCondLst>
                                        </p:cTn>
                                        <p:tgtEl>
                                          <p:spTgt spid="341015"/>
                                        </p:tgtEl>
                                        <p:attrNameLst>
                                          <p:attrName>style.visibility</p:attrName>
                                        </p:attrNameLst>
                                      </p:cBhvr>
                                      <p:to>
                                        <p:strVal val="visible"/>
                                      </p:to>
                                    </p:set>
                                    <p:animEffect transition="in" filter="fade">
                                      <p:cBhvr>
                                        <p:cTn id="51" dur="1000"/>
                                        <p:tgtEl>
                                          <p:spTgt spid="341015"/>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341019">
                                            <p:txEl>
                                              <p:pRg st="0" end="0"/>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6" grpId="0"/>
      <p:bldP spid="341007" grpId="0" animBg="1"/>
      <p:bldP spid="341008" grpId="0" animBg="1"/>
      <p:bldP spid="341010" grpId="0" animBg="1"/>
      <p:bldP spid="341015" grpId="0"/>
      <p:bldP spid="341016" grpId="0"/>
      <p:bldP spid="341017" grpId="0" animBg="1"/>
      <p:bldP spid="341006"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601" name="Footer Placeholder 3"/>
          <p:cNvSpPr>
            <a:spLocks noGrp="1"/>
          </p:cNvSpPr>
          <p:nvPr>
            <p:ph type="ftr" sz="quarter" idx="10"/>
          </p:nvPr>
        </p:nvSpPr>
        <p:spPr>
          <a:noFill/>
        </p:spPr>
        <p:txBody>
          <a:bodyPr/>
          <a:lstStyle/>
          <a:p>
            <a:r>
              <a:rPr lang="en-US" smtClean="0">
                <a:cs typeface="Arial" charset="0"/>
              </a:rPr>
              <a:t>MAGNETIC FIELDS</a:t>
            </a:r>
          </a:p>
        </p:txBody>
      </p:sp>
      <p:sp>
        <p:nvSpPr>
          <p:cNvPr id="404602" name="Date Placeholder 4"/>
          <p:cNvSpPr>
            <a:spLocks noGrp="1"/>
          </p:cNvSpPr>
          <p:nvPr>
            <p:ph type="dt" sz="quarter" idx="11"/>
          </p:nvPr>
        </p:nvSpPr>
        <p:spPr>
          <a:noFill/>
        </p:spPr>
        <p:txBody>
          <a:bodyPr/>
          <a:lstStyle/>
          <a:p>
            <a:r>
              <a:rPr lang="en-US" smtClean="0">
                <a:cs typeface="Arial" charset="0"/>
              </a:rPr>
              <a:t>PHY1013S</a:t>
            </a:r>
          </a:p>
        </p:txBody>
      </p:sp>
      <p:sp>
        <p:nvSpPr>
          <p:cNvPr id="404603" name="Slide Number Placeholder 5"/>
          <p:cNvSpPr>
            <a:spLocks noGrp="1"/>
          </p:cNvSpPr>
          <p:nvPr>
            <p:ph type="sldNum" sz="quarter" idx="12"/>
          </p:nvPr>
        </p:nvSpPr>
        <p:spPr>
          <a:noFill/>
        </p:spPr>
        <p:txBody>
          <a:bodyPr/>
          <a:lstStyle/>
          <a:p>
            <a:fld id="{98DD327E-CA22-442F-9AC2-965F5245A0B0}" type="slidenum">
              <a:rPr lang="en-US" smtClean="0">
                <a:cs typeface="Arial" charset="0"/>
              </a:rPr>
              <a:pPr/>
              <a:t>15</a:t>
            </a:fld>
            <a:endParaRPr lang="en-US" smtClean="0">
              <a:cs typeface="Arial" charset="0"/>
            </a:endParaRPr>
          </a:p>
        </p:txBody>
      </p:sp>
      <p:graphicFrame>
        <p:nvGraphicFramePr>
          <p:cNvPr id="404594" name="Object 114"/>
          <p:cNvGraphicFramePr>
            <a:graphicFrameLocks noChangeAspect="1"/>
          </p:cNvGraphicFramePr>
          <p:nvPr/>
        </p:nvGraphicFramePr>
        <p:xfrm>
          <a:off x="8394700" y="1285875"/>
          <a:ext cx="228600" cy="292100"/>
        </p:xfrm>
        <a:graphic>
          <a:graphicData uri="http://schemas.openxmlformats.org/presentationml/2006/ole">
            <mc:AlternateContent xmlns:mc="http://schemas.openxmlformats.org/markup-compatibility/2006">
              <mc:Choice xmlns:v="urn:schemas-microsoft-com:vml" Requires="v">
                <p:oleObj spid="_x0000_s404622" name="Equation" r:id="rId4" imgW="228501" imgH="291973" progId="Equation.DSMT4">
                  <p:embed/>
                </p:oleObj>
              </mc:Choice>
              <mc:Fallback>
                <p:oleObj name="Equation" r:id="rId4" imgW="228501" imgH="291973" progId="Equation.DSMT4">
                  <p:embed/>
                  <p:pic>
                    <p:nvPicPr>
                      <p:cNvPr id="0" name="Picture 1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94700" y="1285875"/>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4604" name="Line 60"/>
          <p:cNvSpPr>
            <a:spLocks noChangeShapeType="1"/>
          </p:cNvSpPr>
          <p:nvPr/>
        </p:nvSpPr>
        <p:spPr bwMode="auto">
          <a:xfrm flipH="1" flipV="1">
            <a:off x="8115300" y="2044700"/>
            <a:ext cx="19050" cy="5873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4605" name="Line 66"/>
          <p:cNvSpPr>
            <a:spLocks noChangeShapeType="1"/>
          </p:cNvSpPr>
          <p:nvPr/>
        </p:nvSpPr>
        <p:spPr bwMode="auto">
          <a:xfrm flipV="1">
            <a:off x="8107363" y="2112963"/>
            <a:ext cx="98425" cy="39687"/>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04509" name="Line 29"/>
          <p:cNvSpPr>
            <a:spLocks noChangeShapeType="1"/>
          </p:cNvSpPr>
          <p:nvPr/>
        </p:nvSpPr>
        <p:spPr bwMode="auto">
          <a:xfrm flipH="1" flipV="1">
            <a:off x="6740525" y="2582863"/>
            <a:ext cx="550863" cy="29527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07" name="Rectangle 2"/>
          <p:cNvSpPr>
            <a:spLocks noGrp="1" noChangeArrowheads="1"/>
          </p:cNvSpPr>
          <p:nvPr>
            <p:ph type="title"/>
          </p:nvPr>
        </p:nvSpPr>
        <p:spPr/>
        <p:txBody>
          <a:bodyPr/>
          <a:lstStyle/>
          <a:p>
            <a:pPr eaLnBrk="1" hangingPunct="1"/>
            <a:r>
              <a:rPr lang="en-ZA" smtClean="0"/>
              <a:t>BIOT-SAVART LAW</a:t>
            </a:r>
          </a:p>
        </p:txBody>
      </p:sp>
      <p:sp>
        <p:nvSpPr>
          <p:cNvPr id="404608" name="Line 4"/>
          <p:cNvSpPr>
            <a:spLocks noChangeShapeType="1"/>
          </p:cNvSpPr>
          <p:nvPr/>
        </p:nvSpPr>
        <p:spPr bwMode="auto">
          <a:xfrm flipV="1">
            <a:off x="5402263" y="1887538"/>
            <a:ext cx="3382962" cy="1370012"/>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04609" name="Line 12"/>
          <p:cNvSpPr>
            <a:spLocks noChangeShapeType="1"/>
          </p:cNvSpPr>
          <p:nvPr/>
        </p:nvSpPr>
        <p:spPr bwMode="auto">
          <a:xfrm flipH="1" flipV="1">
            <a:off x="7010400" y="2465388"/>
            <a:ext cx="19050" cy="57150"/>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4610" name="Oval 58"/>
          <p:cNvSpPr>
            <a:spLocks noChangeArrowheads="1"/>
          </p:cNvSpPr>
          <p:nvPr/>
        </p:nvSpPr>
        <p:spPr bwMode="auto">
          <a:xfrm rot="-1407187">
            <a:off x="8131175" y="1617663"/>
            <a:ext cx="501650" cy="860425"/>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4611" name="Line 13"/>
          <p:cNvSpPr>
            <a:spLocks noChangeShapeType="1"/>
          </p:cNvSpPr>
          <p:nvPr/>
        </p:nvSpPr>
        <p:spPr bwMode="auto">
          <a:xfrm>
            <a:off x="7918450" y="2363788"/>
            <a:ext cx="38100" cy="11747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4612" name="Line 15"/>
          <p:cNvSpPr>
            <a:spLocks noChangeShapeType="1"/>
          </p:cNvSpPr>
          <p:nvPr/>
        </p:nvSpPr>
        <p:spPr bwMode="auto">
          <a:xfrm flipV="1">
            <a:off x="7375525" y="2043113"/>
            <a:ext cx="1020763" cy="417512"/>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404613" name="Oval 16"/>
          <p:cNvSpPr>
            <a:spLocks noChangeArrowheads="1"/>
          </p:cNvSpPr>
          <p:nvPr/>
        </p:nvSpPr>
        <p:spPr bwMode="auto">
          <a:xfrm rot="-1407187">
            <a:off x="7032625" y="2068513"/>
            <a:ext cx="498475" cy="857250"/>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4614" name="Oval 37"/>
          <p:cNvSpPr>
            <a:spLocks noChangeArrowheads="1"/>
          </p:cNvSpPr>
          <p:nvPr/>
        </p:nvSpPr>
        <p:spPr bwMode="auto">
          <a:xfrm rot="-1407187">
            <a:off x="6640513" y="1397000"/>
            <a:ext cx="1282700" cy="2198688"/>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4615" name="Line 39"/>
          <p:cNvSpPr>
            <a:spLocks noChangeShapeType="1"/>
          </p:cNvSpPr>
          <p:nvPr/>
        </p:nvSpPr>
        <p:spPr bwMode="auto">
          <a:xfrm flipV="1">
            <a:off x="6634163" y="2717800"/>
            <a:ext cx="98425" cy="39688"/>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04616" name="Line 40"/>
          <p:cNvSpPr>
            <a:spLocks noChangeShapeType="1"/>
          </p:cNvSpPr>
          <p:nvPr/>
        </p:nvSpPr>
        <p:spPr bwMode="auto">
          <a:xfrm flipV="1">
            <a:off x="7005638" y="2566988"/>
            <a:ext cx="98425" cy="39687"/>
          </a:xfrm>
          <a:prstGeom prst="line">
            <a:avLst/>
          </a:prstGeom>
          <a:noFill/>
          <a:ln w="15875">
            <a:solidFill>
              <a:schemeClr val="tx1"/>
            </a:solidFill>
            <a:round/>
            <a:headEnd/>
            <a:tailEnd type="none" w="lg" len="lg"/>
          </a:ln>
        </p:spPr>
        <p:txBody>
          <a:bodyPr lIns="90000" tIns="46800" rIns="90000" bIns="46800"/>
          <a:lstStyle/>
          <a:p>
            <a:endParaRPr lang="en-US"/>
          </a:p>
        </p:txBody>
      </p:sp>
      <p:graphicFrame>
        <p:nvGraphicFramePr>
          <p:cNvPr id="404595" name="Object 115"/>
          <p:cNvGraphicFramePr>
            <a:graphicFrameLocks noChangeAspect="1"/>
          </p:cNvGraphicFramePr>
          <p:nvPr/>
        </p:nvGraphicFramePr>
        <p:xfrm>
          <a:off x="7308850" y="1222375"/>
          <a:ext cx="228600" cy="292100"/>
        </p:xfrm>
        <a:graphic>
          <a:graphicData uri="http://schemas.openxmlformats.org/presentationml/2006/ole">
            <mc:AlternateContent xmlns:mc="http://schemas.openxmlformats.org/markup-compatibility/2006">
              <mc:Choice xmlns:v="urn:schemas-microsoft-com:vml" Requires="v">
                <p:oleObj spid="_x0000_s404623" name="Equation" r:id="rId6" imgW="228501" imgH="291973" progId="Equation.DSMT4">
                  <p:embed/>
                </p:oleObj>
              </mc:Choice>
              <mc:Fallback>
                <p:oleObj name="Equation" r:id="rId6" imgW="228501" imgH="291973" progId="Equation.DSMT4">
                  <p:embed/>
                  <p:pic>
                    <p:nvPicPr>
                      <p:cNvPr id="0"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8850" y="1222375"/>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4596" name="Object 116"/>
          <p:cNvGraphicFramePr>
            <a:graphicFrameLocks noChangeAspect="1"/>
          </p:cNvGraphicFramePr>
          <p:nvPr/>
        </p:nvGraphicFramePr>
        <p:xfrm>
          <a:off x="8210550" y="1752600"/>
          <a:ext cx="190500" cy="279400"/>
        </p:xfrm>
        <a:graphic>
          <a:graphicData uri="http://schemas.openxmlformats.org/presentationml/2006/ole">
            <mc:AlternateContent xmlns:mc="http://schemas.openxmlformats.org/markup-compatibility/2006">
              <mc:Choice xmlns:v="urn:schemas-microsoft-com:vml" Requires="v">
                <p:oleObj spid="_x0000_s404624" name="Equation" r:id="rId7" imgW="190500" imgH="279400" progId="Equation.DSMT4">
                  <p:embed/>
                </p:oleObj>
              </mc:Choice>
              <mc:Fallback>
                <p:oleObj name="Equation" r:id="rId7" imgW="190500" imgH="279400" progId="Equation.DSMT4">
                  <p:embed/>
                  <p:pic>
                    <p:nvPicPr>
                      <p:cNvPr id="0" name="Picture 1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10550" y="1752600"/>
                        <a:ext cx="1905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04617" name="Group 44"/>
          <p:cNvGrpSpPr>
            <a:grpSpLocks/>
          </p:cNvGrpSpPr>
          <p:nvPr/>
        </p:nvGrpSpPr>
        <p:grpSpPr bwMode="auto">
          <a:xfrm>
            <a:off x="7165975" y="2262188"/>
            <a:ext cx="284163" cy="360362"/>
            <a:chOff x="4050" y="1722"/>
            <a:chExt cx="179" cy="227"/>
          </a:xfrm>
        </p:grpSpPr>
        <p:sp>
          <p:nvSpPr>
            <p:cNvPr id="404648" name="Oval 45"/>
            <p:cNvSpPr>
              <a:spLocks noChangeAspect="1" noChangeArrowheads="1"/>
            </p:cNvSpPr>
            <p:nvPr/>
          </p:nvSpPr>
          <p:spPr bwMode="auto">
            <a:xfrm>
              <a:off x="4058" y="1783"/>
              <a:ext cx="160" cy="158"/>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ZA"/>
            </a:p>
          </p:txBody>
        </p:sp>
        <p:sp>
          <p:nvSpPr>
            <p:cNvPr id="404649" name="Rectangle 46"/>
            <p:cNvSpPr>
              <a:spLocks noChangeArrowheads="1"/>
            </p:cNvSpPr>
            <p:nvPr/>
          </p:nvSpPr>
          <p:spPr bwMode="auto">
            <a:xfrm>
              <a:off x="4050" y="1722"/>
              <a:ext cx="179" cy="227"/>
            </a:xfrm>
            <a:prstGeom prst="rect">
              <a:avLst/>
            </a:prstGeom>
            <a:noFill/>
            <a:ln w="19050" algn="ctr">
              <a:noFill/>
              <a:miter lim="800000"/>
              <a:headEnd/>
              <a:tailEnd type="none" w="lg" len="lg"/>
            </a:ln>
          </p:spPr>
          <p:txBody>
            <a:bodyPr lIns="90000" tIns="46800" rIns="90000" bIns="46800">
              <a:spAutoFit/>
            </a:bodyPr>
            <a:lstStyle/>
            <a:p>
              <a:pPr marL="2419350" indent="-2419350" algn="ctr">
                <a:lnSpc>
                  <a:spcPct val="110000"/>
                </a:lnSpc>
              </a:pPr>
              <a:r>
                <a:rPr lang="en-ZA" sz="1600" b="1" i="1">
                  <a:solidFill>
                    <a:srgbClr val="000066"/>
                  </a:solidFill>
                  <a:latin typeface="Times New Roman" pitchFamily="18" charset="0"/>
                </a:rPr>
                <a:t>q</a:t>
              </a:r>
            </a:p>
          </p:txBody>
        </p:sp>
      </p:grpSp>
      <p:sp>
        <p:nvSpPr>
          <p:cNvPr id="404527" name="Rectangle 47"/>
          <p:cNvSpPr>
            <a:spLocks noChangeArrowheads="1"/>
          </p:cNvSpPr>
          <p:nvPr/>
        </p:nvSpPr>
        <p:spPr bwMode="auto">
          <a:xfrm>
            <a:off x="185738" y="2071688"/>
            <a:ext cx="5716587" cy="1733550"/>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9"/>
              </a:buBlip>
              <a:tabLst>
                <a:tab pos="2328863" algn="l"/>
              </a:tabLst>
            </a:pPr>
            <a:r>
              <a:rPr lang="en-US" sz="2200" b="1" i="1">
                <a:solidFill>
                  <a:srgbClr val="000066"/>
                </a:solidFill>
                <a:sym typeface="Symbol" pitchFamily="18" charset="2"/>
              </a:rPr>
              <a:t></a:t>
            </a:r>
            <a:r>
              <a:rPr lang="en-US" sz="2200" b="1" baseline="-25000">
                <a:solidFill>
                  <a:srgbClr val="000066"/>
                </a:solidFill>
                <a:latin typeface="Times New Roman" pitchFamily="18" charset="0"/>
              </a:rPr>
              <a:t>0</a:t>
            </a:r>
            <a:r>
              <a:rPr lang="en-US" sz="2200">
                <a:solidFill>
                  <a:srgbClr val="000066"/>
                </a:solidFill>
              </a:rPr>
              <a:t> is the </a:t>
            </a:r>
            <a:r>
              <a:rPr lang="en-US" sz="2200">
                <a:solidFill>
                  <a:srgbClr val="FF0000"/>
                </a:solidFill>
              </a:rPr>
              <a:t>permeability constant</a:t>
            </a:r>
            <a:r>
              <a:rPr lang="en-US" sz="2200">
                <a:solidFill>
                  <a:srgbClr val="000066"/>
                </a:solidFill>
              </a:rPr>
              <a:t> </a:t>
            </a:r>
            <a:br>
              <a:rPr lang="en-US" sz="2200">
                <a:solidFill>
                  <a:srgbClr val="000066"/>
                </a:solidFill>
              </a:rPr>
            </a:br>
            <a:r>
              <a:rPr lang="en-US" sz="2200">
                <a:solidFill>
                  <a:srgbClr val="000066"/>
                </a:solidFill>
              </a:rPr>
              <a:t>for free space</a:t>
            </a:r>
            <a:r>
              <a:rPr lang="en-ZA" sz="2200">
                <a:solidFill>
                  <a:srgbClr val="000066"/>
                </a:solidFill>
              </a:rPr>
              <a:t>:  </a:t>
            </a:r>
            <a:r>
              <a:rPr lang="en-US" sz="2200" b="1" i="1">
                <a:solidFill>
                  <a:srgbClr val="000066"/>
                </a:solidFill>
                <a:sym typeface="Symbol" pitchFamily="18" charset="2"/>
              </a:rPr>
              <a:t></a:t>
            </a:r>
            <a:r>
              <a:rPr lang="en-US" sz="2200" b="1" baseline="-25000">
                <a:solidFill>
                  <a:srgbClr val="000066"/>
                </a:solidFill>
                <a:latin typeface="Times New Roman" pitchFamily="18" charset="0"/>
              </a:rPr>
              <a:t>0</a:t>
            </a:r>
            <a:r>
              <a:rPr lang="en-US" sz="2200">
                <a:solidFill>
                  <a:srgbClr val="000066"/>
                </a:solidFill>
              </a:rPr>
              <a:t> </a:t>
            </a:r>
            <a:r>
              <a:rPr lang="en-US" sz="2200" b="1">
                <a:solidFill>
                  <a:srgbClr val="000066"/>
                </a:solidFill>
                <a:latin typeface="Times New Roman" pitchFamily="18" charset="0"/>
              </a:rPr>
              <a:t>= 4</a:t>
            </a:r>
            <a:r>
              <a:rPr lang="en-US" sz="2200" b="1" i="1">
                <a:solidFill>
                  <a:srgbClr val="000066"/>
                </a:solidFill>
                <a:latin typeface="Times New Roman" pitchFamily="18" charset="0"/>
                <a:sym typeface="Symbol" pitchFamily="18" charset="2"/>
              </a:rPr>
              <a:t></a:t>
            </a:r>
            <a:r>
              <a:rPr lang="en-US" sz="2200" b="1">
                <a:solidFill>
                  <a:srgbClr val="000066"/>
                </a:solidFill>
                <a:latin typeface="Times New Roman" pitchFamily="18" charset="0"/>
                <a:sym typeface="Symbol" pitchFamily="18" charset="2"/>
              </a:rPr>
              <a:t>  10</a:t>
            </a:r>
            <a:r>
              <a:rPr lang="en-US" sz="2200" b="1" baseline="30000">
                <a:solidFill>
                  <a:srgbClr val="000066"/>
                </a:solidFill>
                <a:latin typeface="Times New Roman" pitchFamily="18" charset="0"/>
                <a:cs typeface="Times New Roman" pitchFamily="18" charset="0"/>
                <a:sym typeface="Symbol" pitchFamily="18" charset="2"/>
              </a:rPr>
              <a:t>–7</a:t>
            </a:r>
            <a:r>
              <a:rPr lang="en-US" sz="2200" b="1">
                <a:solidFill>
                  <a:srgbClr val="000066"/>
                </a:solidFill>
                <a:latin typeface="Times New Roman" pitchFamily="18" charset="0"/>
                <a:cs typeface="Times New Roman" pitchFamily="18" charset="0"/>
                <a:sym typeface="Symbol" pitchFamily="18" charset="2"/>
              </a:rPr>
              <a:t> </a:t>
            </a:r>
            <a:r>
              <a:rPr lang="en-US" sz="2200">
                <a:solidFill>
                  <a:srgbClr val="000066"/>
                </a:solidFill>
                <a:cs typeface="Times New Roman" pitchFamily="18" charset="0"/>
                <a:sym typeface="Symbol" pitchFamily="18" charset="2"/>
              </a:rPr>
              <a:t>T</a:t>
            </a:r>
            <a:r>
              <a:rPr lang="en-US" sz="2200" baseline="30000">
                <a:solidFill>
                  <a:srgbClr val="000066"/>
                </a:solidFill>
                <a:cs typeface="Times New Roman" pitchFamily="18" charset="0"/>
                <a:sym typeface="Symbol" pitchFamily="18" charset="2"/>
              </a:rPr>
              <a:t> </a:t>
            </a:r>
            <a:r>
              <a:rPr lang="en-US" sz="2200">
                <a:solidFill>
                  <a:srgbClr val="000066"/>
                </a:solidFill>
                <a:cs typeface="Times New Roman" pitchFamily="18" charset="0"/>
                <a:sym typeface="Symbol" pitchFamily="18" charset="2"/>
              </a:rPr>
              <a:t>m/A</a:t>
            </a:r>
          </a:p>
          <a:p>
            <a:pPr marL="717550" lvl="2" indent="-358775">
              <a:lnSpc>
                <a:spcPct val="110000"/>
              </a:lnSpc>
              <a:buFontTx/>
              <a:buBlip>
                <a:blip r:embed="rId9"/>
              </a:buBlip>
              <a:tabLst>
                <a:tab pos="2328863" algn="l"/>
              </a:tabLst>
            </a:pPr>
            <a:endParaRPr lang="en-US" sz="500" b="1" i="1">
              <a:solidFill>
                <a:srgbClr val="000066"/>
              </a:solidFill>
              <a:latin typeface="Times New Roman" pitchFamily="18" charset="0"/>
              <a:cs typeface="Times New Roman" pitchFamily="18" charset="0"/>
              <a:sym typeface="Symbol" pitchFamily="18" charset="2"/>
            </a:endParaRPr>
          </a:p>
          <a:p>
            <a:pPr marL="717550" lvl="2" indent="-358775">
              <a:lnSpc>
                <a:spcPct val="110000"/>
              </a:lnSpc>
              <a:buFontTx/>
              <a:buBlip>
                <a:blip r:embed="rId9"/>
              </a:buBlip>
              <a:tabLst>
                <a:tab pos="2328863" algn="l"/>
              </a:tabLst>
            </a:pPr>
            <a:r>
              <a:rPr lang="en-US" sz="2200" b="1" i="1">
                <a:solidFill>
                  <a:srgbClr val="000066"/>
                </a:solidFill>
                <a:latin typeface="Times New Roman" pitchFamily="18" charset="0"/>
                <a:cs typeface="Times New Roman" pitchFamily="18" charset="0"/>
                <a:sym typeface="Symbol" pitchFamily="18" charset="2"/>
              </a:rPr>
              <a:t>B</a:t>
            </a:r>
            <a:r>
              <a:rPr lang="en-US" sz="2200" b="1">
                <a:solidFill>
                  <a:srgbClr val="000066"/>
                </a:solidFill>
                <a:latin typeface="Times New Roman" pitchFamily="18" charset="0"/>
                <a:cs typeface="Times New Roman" pitchFamily="18" charset="0"/>
                <a:sym typeface="Symbol" pitchFamily="18" charset="2"/>
              </a:rPr>
              <a:t> = 0</a:t>
            </a:r>
            <a:r>
              <a:rPr lang="en-US" sz="2200">
                <a:solidFill>
                  <a:srgbClr val="000066"/>
                </a:solidFill>
                <a:cs typeface="Times New Roman" pitchFamily="18" charset="0"/>
                <a:sym typeface="Symbol" pitchFamily="18" charset="2"/>
              </a:rPr>
              <a:t> along the line of motion.</a:t>
            </a:r>
          </a:p>
          <a:p>
            <a:pPr marL="717550" lvl="2" indent="-358775">
              <a:lnSpc>
                <a:spcPct val="110000"/>
              </a:lnSpc>
              <a:buFontTx/>
              <a:buBlip>
                <a:blip r:embed="rId9"/>
              </a:buBlip>
              <a:tabLst>
                <a:tab pos="2328863" algn="l"/>
              </a:tabLst>
            </a:pPr>
            <a:endParaRPr lang="en-US" sz="500" b="1" i="1">
              <a:solidFill>
                <a:srgbClr val="000066"/>
              </a:solidFill>
              <a:latin typeface="Times New Roman" pitchFamily="18" charset="0"/>
              <a:cs typeface="Times New Roman" pitchFamily="18" charset="0"/>
              <a:sym typeface="Symbol" pitchFamily="18" charset="2"/>
            </a:endParaRPr>
          </a:p>
          <a:p>
            <a:pPr marL="717550" lvl="2" indent="-358775">
              <a:lnSpc>
                <a:spcPct val="110000"/>
              </a:lnSpc>
              <a:buFontTx/>
              <a:buBlip>
                <a:blip r:embed="rId9"/>
              </a:buBlip>
              <a:tabLst>
                <a:tab pos="2328863" algn="l"/>
              </a:tabLst>
            </a:pPr>
            <a:r>
              <a:rPr lang="en-US" sz="2200" b="1" i="1">
                <a:solidFill>
                  <a:srgbClr val="000066"/>
                </a:solidFill>
                <a:latin typeface="Times New Roman" pitchFamily="18" charset="0"/>
                <a:cs typeface="Times New Roman" pitchFamily="18" charset="0"/>
                <a:sym typeface="Symbol" pitchFamily="18" charset="2"/>
              </a:rPr>
              <a:t>B</a:t>
            </a:r>
            <a:r>
              <a:rPr lang="en-US" sz="2200" b="1">
                <a:solidFill>
                  <a:srgbClr val="000066"/>
                </a:solidFill>
                <a:latin typeface="Times New Roman" pitchFamily="18" charset="0"/>
                <a:cs typeface="Times New Roman" pitchFamily="18" charset="0"/>
                <a:sym typeface="Symbol" pitchFamily="18" charset="2"/>
              </a:rPr>
              <a:t> </a:t>
            </a:r>
            <a:r>
              <a:rPr lang="en-US" sz="2200">
                <a:solidFill>
                  <a:srgbClr val="000066"/>
                </a:solidFill>
                <a:cs typeface="Times New Roman" pitchFamily="18" charset="0"/>
                <a:sym typeface="Symbol" pitchFamily="18" charset="2"/>
              </a:rPr>
              <a:t>(but NOT </a:t>
            </a:r>
            <a:r>
              <a:rPr lang="en-US" sz="2200" b="1" i="1">
                <a:solidFill>
                  <a:srgbClr val="000066"/>
                </a:solidFill>
                <a:latin typeface="Times New Roman" pitchFamily="18" charset="0"/>
                <a:cs typeface="Times New Roman" pitchFamily="18" charset="0"/>
                <a:sym typeface="Symbol" pitchFamily="18" charset="2"/>
              </a:rPr>
              <a:t>E</a:t>
            </a:r>
            <a:r>
              <a:rPr lang="en-US" sz="2200">
                <a:solidFill>
                  <a:srgbClr val="000066"/>
                </a:solidFill>
                <a:cs typeface="Times New Roman" pitchFamily="18" charset="0"/>
                <a:sym typeface="Symbol" pitchFamily="18" charset="2"/>
              </a:rPr>
              <a:t>!) is zero if </a:t>
            </a:r>
            <a:r>
              <a:rPr lang="en-US" sz="2200" b="1" i="1">
                <a:solidFill>
                  <a:srgbClr val="000066"/>
                </a:solidFill>
                <a:latin typeface="Times New Roman" pitchFamily="18" charset="0"/>
                <a:cs typeface="Times New Roman" pitchFamily="18" charset="0"/>
                <a:sym typeface="Symbol" pitchFamily="18" charset="2"/>
              </a:rPr>
              <a:t>v</a:t>
            </a:r>
            <a:r>
              <a:rPr lang="en-US" sz="2200" b="1">
                <a:solidFill>
                  <a:srgbClr val="000066"/>
                </a:solidFill>
                <a:latin typeface="Times New Roman" pitchFamily="18" charset="0"/>
                <a:cs typeface="Times New Roman" pitchFamily="18" charset="0"/>
                <a:sym typeface="Symbol" pitchFamily="18" charset="2"/>
              </a:rPr>
              <a:t> = 0</a:t>
            </a:r>
            <a:r>
              <a:rPr lang="en-US" sz="2200">
                <a:solidFill>
                  <a:srgbClr val="000066"/>
                </a:solidFill>
                <a:cs typeface="Times New Roman" pitchFamily="18" charset="0"/>
                <a:sym typeface="Symbol" pitchFamily="18" charset="2"/>
              </a:rPr>
              <a:t>.</a:t>
            </a:r>
          </a:p>
        </p:txBody>
      </p:sp>
      <p:sp>
        <p:nvSpPr>
          <p:cNvPr id="404528" name="Rectangle 48"/>
          <p:cNvSpPr>
            <a:spLocks noChangeArrowheads="1"/>
          </p:cNvSpPr>
          <p:nvPr/>
        </p:nvSpPr>
        <p:spPr bwMode="auto">
          <a:xfrm>
            <a:off x="185738" y="3789363"/>
            <a:ext cx="8701087" cy="2370137"/>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9"/>
              </a:buBlip>
              <a:tabLst>
                <a:tab pos="2328863" algn="l"/>
              </a:tabLst>
            </a:pPr>
            <a:r>
              <a:rPr lang="en-US" sz="2200">
                <a:solidFill>
                  <a:srgbClr val="000066"/>
                </a:solidFill>
                <a:cs typeface="Times New Roman" pitchFamily="18" charset="0"/>
                <a:sym typeface="Symbol" pitchFamily="18" charset="2"/>
              </a:rPr>
              <a:t>The field can also be represented graphically by drawing field vectors at a few select points.</a:t>
            </a:r>
          </a:p>
          <a:p>
            <a:pPr marL="717550" lvl="2" indent="-358775">
              <a:lnSpc>
                <a:spcPct val="110000"/>
              </a:lnSpc>
              <a:buFontTx/>
              <a:buBlip>
                <a:blip r:embed="rId9"/>
              </a:buBlip>
              <a:tabLst>
                <a:tab pos="2328863" algn="l"/>
              </a:tabLst>
            </a:pPr>
            <a:endParaRPr lang="en-US" sz="500" b="1" i="1">
              <a:solidFill>
                <a:srgbClr val="000066"/>
              </a:solidFill>
              <a:latin typeface="Times New Roman" pitchFamily="18" charset="0"/>
              <a:cs typeface="Times New Roman" pitchFamily="18" charset="0"/>
              <a:sym typeface="Symbol" pitchFamily="18" charset="2"/>
            </a:endParaRPr>
          </a:p>
          <a:p>
            <a:pPr marL="717550" lvl="2" indent="-358775">
              <a:lnSpc>
                <a:spcPct val="110000"/>
              </a:lnSpc>
              <a:buFontTx/>
              <a:buBlip>
                <a:blip r:embed="rId9"/>
              </a:buBlip>
              <a:tabLst>
                <a:tab pos="2328863" algn="l"/>
              </a:tabLst>
            </a:pPr>
            <a:r>
              <a:rPr lang="en-US" sz="2200">
                <a:solidFill>
                  <a:srgbClr val="000066"/>
                </a:solidFill>
                <a:cs typeface="Times New Roman" pitchFamily="18" charset="0"/>
                <a:sym typeface="Symbol" pitchFamily="18" charset="2"/>
              </a:rPr>
              <a:t>The </a:t>
            </a:r>
            <a:r>
              <a:rPr lang="en-US" sz="2200">
                <a:solidFill>
                  <a:srgbClr val="000066"/>
                </a:solidFill>
              </a:rPr>
              <a:t>principle of superposition applies, </a:t>
            </a:r>
            <a:br>
              <a:rPr lang="en-US" sz="2200">
                <a:solidFill>
                  <a:srgbClr val="000066"/>
                </a:solidFill>
              </a:rPr>
            </a:br>
            <a:r>
              <a:rPr lang="en-US" sz="2200">
                <a:solidFill>
                  <a:srgbClr val="000066"/>
                </a:solidFill>
              </a:rPr>
              <a:t>so, for more than one moving charge:</a:t>
            </a:r>
          </a:p>
          <a:p>
            <a:pPr marL="717550" lvl="2" indent="-358775">
              <a:lnSpc>
                <a:spcPct val="110000"/>
              </a:lnSpc>
              <a:buFontTx/>
              <a:buBlip>
                <a:blip r:embed="rId9"/>
              </a:buBlip>
              <a:tabLst>
                <a:tab pos="2328863" algn="l"/>
              </a:tabLst>
            </a:pPr>
            <a:endParaRPr lang="en-US" sz="300" b="1" i="1">
              <a:solidFill>
                <a:srgbClr val="000066"/>
              </a:solidFill>
              <a:latin typeface="Times New Roman" pitchFamily="18" charset="0"/>
              <a:cs typeface="Times New Roman" pitchFamily="18" charset="0"/>
              <a:sym typeface="Symbol" pitchFamily="18" charset="2"/>
            </a:endParaRPr>
          </a:p>
          <a:p>
            <a:pPr marL="717550" lvl="2" indent="-358775">
              <a:lnSpc>
                <a:spcPct val="110000"/>
              </a:lnSpc>
              <a:buFontTx/>
              <a:buBlip>
                <a:blip r:embed="rId9"/>
              </a:buBlip>
              <a:tabLst>
                <a:tab pos="2328863" algn="l"/>
              </a:tabLst>
            </a:pPr>
            <a:endParaRPr lang="en-US" sz="1800" b="1">
              <a:solidFill>
                <a:srgbClr val="000066"/>
              </a:solidFill>
            </a:endParaRPr>
          </a:p>
          <a:p>
            <a:pPr marL="717550" lvl="2" indent="-358775">
              <a:lnSpc>
                <a:spcPct val="110000"/>
              </a:lnSpc>
              <a:buFontTx/>
              <a:buBlip>
                <a:blip r:embed="rId9"/>
              </a:buBlip>
              <a:tabLst>
                <a:tab pos="2328863" algn="l"/>
              </a:tabLst>
            </a:pPr>
            <a:r>
              <a:rPr lang="en-US" sz="2200">
                <a:solidFill>
                  <a:srgbClr val="000066"/>
                </a:solidFill>
              </a:rPr>
              <a:t>In vector notation:</a:t>
            </a:r>
            <a:r>
              <a:rPr lang="en-US" sz="2200" b="1">
                <a:solidFill>
                  <a:srgbClr val="000066"/>
                </a:solidFill>
              </a:rPr>
              <a:t> </a:t>
            </a:r>
          </a:p>
        </p:txBody>
      </p:sp>
      <p:graphicFrame>
        <p:nvGraphicFramePr>
          <p:cNvPr id="404529" name="Object 117"/>
          <p:cNvGraphicFramePr>
            <a:graphicFrameLocks noChangeAspect="1"/>
          </p:cNvGraphicFramePr>
          <p:nvPr/>
        </p:nvGraphicFramePr>
        <p:xfrm>
          <a:off x="6169025" y="5027613"/>
          <a:ext cx="2844800" cy="406400"/>
        </p:xfrm>
        <a:graphic>
          <a:graphicData uri="http://schemas.openxmlformats.org/presentationml/2006/ole">
            <mc:AlternateContent xmlns:mc="http://schemas.openxmlformats.org/markup-compatibility/2006">
              <mc:Choice xmlns:v="urn:schemas-microsoft-com:vml" Requires="v">
                <p:oleObj spid="_x0000_s404625" name="Equation" r:id="rId10" imgW="2844800" imgH="406400" progId="Equation.DSMT4">
                  <p:embed/>
                </p:oleObj>
              </mc:Choice>
              <mc:Fallback>
                <p:oleObj name="Equation" r:id="rId10" imgW="2844800" imgH="406400" progId="Equation.DSMT4">
                  <p:embed/>
                  <p:pic>
                    <p:nvPicPr>
                      <p:cNvPr id="0" name="Picture 1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69025" y="5027613"/>
                        <a:ext cx="28448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4530" name="Object 118"/>
          <p:cNvGraphicFramePr>
            <a:graphicFrameLocks noChangeAspect="1"/>
          </p:cNvGraphicFramePr>
          <p:nvPr/>
        </p:nvGraphicFramePr>
        <p:xfrm>
          <a:off x="3692525" y="5541963"/>
          <a:ext cx="1752600" cy="749300"/>
        </p:xfrm>
        <a:graphic>
          <a:graphicData uri="http://schemas.openxmlformats.org/presentationml/2006/ole">
            <mc:AlternateContent xmlns:mc="http://schemas.openxmlformats.org/markup-compatibility/2006">
              <mc:Choice xmlns:v="urn:schemas-microsoft-com:vml" Requires="v">
                <p:oleObj spid="_x0000_s404626" name="Equation" r:id="rId12" imgW="1752600" imgH="749300" progId="Equation.DSMT4">
                  <p:embed/>
                </p:oleObj>
              </mc:Choice>
              <mc:Fallback>
                <p:oleObj name="Equation" r:id="rId12" imgW="1752600" imgH="749300" progId="Equation.DSMT4">
                  <p:embed/>
                  <p:pic>
                    <p:nvPicPr>
                      <p:cNvPr id="0" name="Picture 1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92525" y="5541963"/>
                        <a:ext cx="17526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4531" name="Rectangle 51"/>
          <p:cNvSpPr>
            <a:spLocks noChangeArrowheads="1"/>
          </p:cNvSpPr>
          <p:nvPr/>
        </p:nvSpPr>
        <p:spPr bwMode="auto">
          <a:xfrm>
            <a:off x="3608388" y="5518150"/>
            <a:ext cx="1931987" cy="830263"/>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graphicFrame>
        <p:nvGraphicFramePr>
          <p:cNvPr id="404599" name="Object 119"/>
          <p:cNvGraphicFramePr>
            <a:graphicFrameLocks noChangeAspect="1"/>
          </p:cNvGraphicFramePr>
          <p:nvPr/>
        </p:nvGraphicFramePr>
        <p:xfrm>
          <a:off x="3584575" y="1263650"/>
          <a:ext cx="1968500" cy="749300"/>
        </p:xfrm>
        <a:graphic>
          <a:graphicData uri="http://schemas.openxmlformats.org/presentationml/2006/ole">
            <mc:AlternateContent xmlns:mc="http://schemas.openxmlformats.org/markup-compatibility/2006">
              <mc:Choice xmlns:v="urn:schemas-microsoft-com:vml" Requires="v">
                <p:oleObj spid="_x0000_s404627" name="Equation" r:id="rId14" imgW="1968500" imgH="749300" progId="Equation.DSMT4">
                  <p:embed/>
                </p:oleObj>
              </mc:Choice>
              <mc:Fallback>
                <p:oleObj name="Equation" r:id="rId14" imgW="1968500" imgH="749300" progId="Equation.DSMT4">
                  <p:embed/>
                  <p:pic>
                    <p:nvPicPr>
                      <p:cNvPr id="0" name="Picture 11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84575" y="1263650"/>
                        <a:ext cx="19685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4533" name="Freeform 53"/>
          <p:cNvSpPr>
            <a:spLocks/>
          </p:cNvSpPr>
          <p:nvPr/>
        </p:nvSpPr>
        <p:spPr bwMode="auto">
          <a:xfrm>
            <a:off x="4679950" y="2838450"/>
            <a:ext cx="908050" cy="323850"/>
          </a:xfrm>
          <a:custGeom>
            <a:avLst/>
            <a:gdLst>
              <a:gd name="T0" fmla="*/ 2147483647 w 572"/>
              <a:gd name="T1" fmla="*/ 2147483647 h 204"/>
              <a:gd name="T2" fmla="*/ 0 w 572"/>
              <a:gd name="T3" fmla="*/ 2147483647 h 204"/>
              <a:gd name="T4" fmla="*/ 0 60000 65536"/>
              <a:gd name="T5" fmla="*/ 0 60000 65536"/>
              <a:gd name="T6" fmla="*/ 0 w 572"/>
              <a:gd name="T7" fmla="*/ 0 h 204"/>
              <a:gd name="T8" fmla="*/ 572 w 572"/>
              <a:gd name="T9" fmla="*/ 204 h 204"/>
            </a:gdLst>
            <a:ahLst/>
            <a:cxnLst>
              <a:cxn ang="T4">
                <a:pos x="T0" y="T1"/>
              </a:cxn>
              <a:cxn ang="T5">
                <a:pos x="T2" y="T3"/>
              </a:cxn>
            </a:cxnLst>
            <a:rect l="T6" t="T7" r="T8" b="T9"/>
            <a:pathLst>
              <a:path w="572" h="204">
                <a:moveTo>
                  <a:pt x="572" y="204"/>
                </a:moveTo>
                <a:cubicBezTo>
                  <a:pt x="496" y="120"/>
                  <a:pt x="260" y="0"/>
                  <a:pt x="0" y="120"/>
                </a:cubicBezTo>
              </a:path>
            </a:pathLst>
          </a:custGeom>
          <a:noFill/>
          <a:ln w="12700">
            <a:solidFill>
              <a:srgbClr val="000066"/>
            </a:solidFill>
            <a:round/>
            <a:headEnd type="arrow" w="lg" len="lg"/>
            <a:tailEnd type="none" w="lg" len="lg"/>
          </a:ln>
        </p:spPr>
        <p:txBody>
          <a:bodyPr lIns="90000" tIns="46800" rIns="90000" bIns="46800"/>
          <a:lstStyle/>
          <a:p>
            <a:endParaRPr lang="en-US"/>
          </a:p>
        </p:txBody>
      </p:sp>
      <p:graphicFrame>
        <p:nvGraphicFramePr>
          <p:cNvPr id="404600" name="Object 120"/>
          <p:cNvGraphicFramePr>
            <a:graphicFrameLocks noChangeAspect="1"/>
          </p:cNvGraphicFramePr>
          <p:nvPr/>
        </p:nvGraphicFramePr>
        <p:xfrm>
          <a:off x="6203950" y="2181225"/>
          <a:ext cx="228600" cy="292100"/>
        </p:xfrm>
        <a:graphic>
          <a:graphicData uri="http://schemas.openxmlformats.org/presentationml/2006/ole">
            <mc:AlternateContent xmlns:mc="http://schemas.openxmlformats.org/markup-compatibility/2006">
              <mc:Choice xmlns:v="urn:schemas-microsoft-com:vml" Requires="v">
                <p:oleObj spid="_x0000_s404628" name="Equation" r:id="rId16" imgW="228501" imgH="291973" progId="Equation.DSMT4">
                  <p:embed/>
                </p:oleObj>
              </mc:Choice>
              <mc:Fallback>
                <p:oleObj name="Equation" r:id="rId16" imgW="228501" imgH="291973" progId="Equation.DSMT4">
                  <p:embed/>
                  <p:pic>
                    <p:nvPicPr>
                      <p:cNvPr id="0" name="Picture 1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03950" y="2181225"/>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4622" name="Oval 5"/>
          <p:cNvSpPr>
            <a:spLocks noChangeArrowheads="1"/>
          </p:cNvSpPr>
          <p:nvPr/>
        </p:nvSpPr>
        <p:spPr bwMode="auto">
          <a:xfrm rot="-1407187">
            <a:off x="5940425" y="2513013"/>
            <a:ext cx="501650" cy="860425"/>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4623" name="Line 6"/>
          <p:cNvSpPr>
            <a:spLocks noChangeShapeType="1"/>
          </p:cNvSpPr>
          <p:nvPr/>
        </p:nvSpPr>
        <p:spPr bwMode="auto">
          <a:xfrm>
            <a:off x="6434138" y="2873375"/>
            <a:ext cx="19050" cy="5873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4624" name="Line 7"/>
          <p:cNvSpPr>
            <a:spLocks noChangeShapeType="1"/>
          </p:cNvSpPr>
          <p:nvPr/>
        </p:nvSpPr>
        <p:spPr bwMode="auto">
          <a:xfrm flipH="1" flipV="1">
            <a:off x="5924550" y="2940050"/>
            <a:ext cx="19050" cy="5873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4625" name="Line 14"/>
          <p:cNvSpPr>
            <a:spLocks noChangeShapeType="1"/>
          </p:cNvSpPr>
          <p:nvPr/>
        </p:nvSpPr>
        <p:spPr bwMode="auto">
          <a:xfrm flipH="1" flipV="1">
            <a:off x="6596063" y="2468563"/>
            <a:ext cx="38100" cy="11747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nvGrpSpPr>
          <p:cNvPr id="2" name="Group 70"/>
          <p:cNvGrpSpPr>
            <a:grpSpLocks/>
          </p:cNvGrpSpPr>
          <p:nvPr/>
        </p:nvGrpSpPr>
        <p:grpSpPr bwMode="auto">
          <a:xfrm>
            <a:off x="5843588" y="1362075"/>
            <a:ext cx="2897187" cy="2263775"/>
            <a:chOff x="3681" y="858"/>
            <a:chExt cx="1825" cy="1426"/>
          </a:xfrm>
        </p:grpSpPr>
        <p:grpSp>
          <p:nvGrpSpPr>
            <p:cNvPr id="404630" name="Group 67"/>
            <p:cNvGrpSpPr>
              <a:grpSpLocks/>
            </p:cNvGrpSpPr>
            <p:nvPr/>
          </p:nvGrpSpPr>
          <p:grpSpPr bwMode="auto">
            <a:xfrm>
              <a:off x="5061" y="858"/>
              <a:ext cx="445" cy="862"/>
              <a:chOff x="5061" y="858"/>
              <a:chExt cx="445" cy="862"/>
            </a:xfrm>
          </p:grpSpPr>
          <p:sp>
            <p:nvSpPr>
              <p:cNvPr id="404644" name="Line 62"/>
              <p:cNvSpPr>
                <a:spLocks noChangeShapeType="1"/>
              </p:cNvSpPr>
              <p:nvPr/>
            </p:nvSpPr>
            <p:spPr bwMode="auto">
              <a:xfrm>
                <a:off x="5282" y="1055"/>
                <a:ext cx="224" cy="12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5" name="Line 63"/>
              <p:cNvSpPr>
                <a:spLocks noChangeShapeType="1"/>
              </p:cNvSpPr>
              <p:nvPr/>
            </p:nvSpPr>
            <p:spPr bwMode="auto">
              <a:xfrm flipH="1" flipV="1">
                <a:off x="5061" y="1410"/>
                <a:ext cx="224" cy="119"/>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6" name="Line 64"/>
              <p:cNvSpPr>
                <a:spLocks noChangeShapeType="1"/>
              </p:cNvSpPr>
              <p:nvPr/>
            </p:nvSpPr>
            <p:spPr bwMode="auto">
              <a:xfrm>
                <a:off x="5463" y="1415"/>
                <a:ext cx="0" cy="30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7" name="Line 65"/>
              <p:cNvSpPr>
                <a:spLocks noChangeShapeType="1"/>
              </p:cNvSpPr>
              <p:nvPr/>
            </p:nvSpPr>
            <p:spPr bwMode="auto">
              <a:xfrm flipV="1">
                <a:off x="5100" y="858"/>
                <a:ext cx="0" cy="30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nvGrpSpPr>
            <p:cNvPr id="404631" name="Group 68"/>
            <p:cNvGrpSpPr>
              <a:grpSpLocks/>
            </p:cNvGrpSpPr>
            <p:nvPr/>
          </p:nvGrpSpPr>
          <p:grpSpPr bwMode="auto">
            <a:xfrm>
              <a:off x="4130" y="962"/>
              <a:ext cx="914" cy="1219"/>
              <a:chOff x="4130" y="962"/>
              <a:chExt cx="914" cy="1219"/>
            </a:xfrm>
          </p:grpSpPr>
          <p:sp>
            <p:nvSpPr>
              <p:cNvPr id="404637" name="Line 30"/>
              <p:cNvSpPr>
                <a:spLocks noChangeShapeType="1"/>
              </p:cNvSpPr>
              <p:nvPr/>
            </p:nvSpPr>
            <p:spPr bwMode="auto">
              <a:xfrm>
                <a:off x="4766" y="1697"/>
                <a:ext cx="0" cy="48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38" name="Line 31"/>
              <p:cNvSpPr>
                <a:spLocks noChangeShapeType="1"/>
              </p:cNvSpPr>
              <p:nvPr/>
            </p:nvSpPr>
            <p:spPr bwMode="auto">
              <a:xfrm flipV="1">
                <a:off x="4409" y="962"/>
                <a:ext cx="0" cy="484"/>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39" name="Line 32"/>
              <p:cNvSpPr>
                <a:spLocks noChangeShapeType="1"/>
              </p:cNvSpPr>
              <p:nvPr/>
            </p:nvSpPr>
            <p:spPr bwMode="auto">
              <a:xfrm>
                <a:off x="4589" y="967"/>
                <a:ext cx="228" cy="12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0" name="Line 33"/>
              <p:cNvSpPr>
                <a:spLocks noChangeShapeType="1"/>
              </p:cNvSpPr>
              <p:nvPr/>
            </p:nvSpPr>
            <p:spPr bwMode="auto">
              <a:xfrm flipH="1" flipV="1">
                <a:off x="4371" y="2060"/>
                <a:ext cx="226" cy="12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1" name="Line 34"/>
              <p:cNvSpPr>
                <a:spLocks noChangeShapeType="1"/>
              </p:cNvSpPr>
              <p:nvPr/>
            </p:nvSpPr>
            <p:spPr bwMode="auto">
              <a:xfrm>
                <a:off x="5044" y="1823"/>
                <a:ext cx="0" cy="2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2" name="Line 35"/>
              <p:cNvSpPr>
                <a:spLocks noChangeShapeType="1"/>
              </p:cNvSpPr>
              <p:nvPr/>
            </p:nvSpPr>
            <p:spPr bwMode="auto">
              <a:xfrm flipV="1">
                <a:off x="4130" y="1031"/>
                <a:ext cx="0" cy="28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43" name="Line 36"/>
              <p:cNvSpPr>
                <a:spLocks noChangeShapeType="1"/>
              </p:cNvSpPr>
              <p:nvPr/>
            </p:nvSpPr>
            <p:spPr bwMode="auto">
              <a:xfrm>
                <a:off x="4590" y="1338"/>
                <a:ext cx="351" cy="1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nvGrpSpPr>
            <p:cNvPr id="404632" name="Group 69"/>
            <p:cNvGrpSpPr>
              <a:grpSpLocks/>
            </p:cNvGrpSpPr>
            <p:nvPr/>
          </p:nvGrpSpPr>
          <p:grpSpPr bwMode="auto">
            <a:xfrm>
              <a:off x="3681" y="1422"/>
              <a:ext cx="445" cy="862"/>
              <a:chOff x="3681" y="1422"/>
              <a:chExt cx="445" cy="862"/>
            </a:xfrm>
          </p:grpSpPr>
          <p:sp>
            <p:nvSpPr>
              <p:cNvPr id="404633" name="Line 19"/>
              <p:cNvSpPr>
                <a:spLocks noChangeShapeType="1"/>
              </p:cNvSpPr>
              <p:nvPr/>
            </p:nvSpPr>
            <p:spPr bwMode="auto">
              <a:xfrm>
                <a:off x="3902" y="1619"/>
                <a:ext cx="224" cy="12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34" name="Line 20"/>
              <p:cNvSpPr>
                <a:spLocks noChangeShapeType="1"/>
              </p:cNvSpPr>
              <p:nvPr/>
            </p:nvSpPr>
            <p:spPr bwMode="auto">
              <a:xfrm flipH="1" flipV="1">
                <a:off x="3681" y="1974"/>
                <a:ext cx="224" cy="119"/>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35" name="Line 21"/>
              <p:cNvSpPr>
                <a:spLocks noChangeShapeType="1"/>
              </p:cNvSpPr>
              <p:nvPr/>
            </p:nvSpPr>
            <p:spPr bwMode="auto">
              <a:xfrm>
                <a:off x="4083" y="1979"/>
                <a:ext cx="0" cy="30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4636" name="Line 22"/>
              <p:cNvSpPr>
                <a:spLocks noChangeShapeType="1"/>
              </p:cNvSpPr>
              <p:nvPr/>
            </p:nvSpPr>
            <p:spPr bwMode="auto">
              <a:xfrm flipV="1">
                <a:off x="3720" y="1422"/>
                <a:ext cx="0" cy="30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sp>
        <p:nvSpPr>
          <p:cNvPr id="404627" name="Line 38"/>
          <p:cNvSpPr>
            <a:spLocks noChangeShapeType="1"/>
          </p:cNvSpPr>
          <p:nvPr/>
        </p:nvSpPr>
        <p:spPr bwMode="auto">
          <a:xfrm flipV="1">
            <a:off x="5916613" y="3008313"/>
            <a:ext cx="98425" cy="39687"/>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04628" name="Line 11"/>
          <p:cNvSpPr>
            <a:spLocks noChangeShapeType="1"/>
          </p:cNvSpPr>
          <p:nvPr/>
        </p:nvSpPr>
        <p:spPr bwMode="auto">
          <a:xfrm>
            <a:off x="7534275" y="2463800"/>
            <a:ext cx="19050" cy="5873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4629" name="Line 59"/>
          <p:cNvSpPr>
            <a:spLocks noChangeShapeType="1"/>
          </p:cNvSpPr>
          <p:nvPr/>
        </p:nvSpPr>
        <p:spPr bwMode="auto">
          <a:xfrm>
            <a:off x="8624888" y="1978025"/>
            <a:ext cx="19050" cy="5873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45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4527">
                                            <p:txEl>
                                              <p:pRg st="2" end="2"/>
                                            </p:txEl>
                                          </p:spTgt>
                                        </p:tgtEl>
                                        <p:attrNameLst>
                                          <p:attrName>style.visibility</p:attrName>
                                        </p:attrNameLst>
                                      </p:cBhvr>
                                      <p:to>
                                        <p:strVal val="visible"/>
                                      </p:to>
                                    </p:set>
                                  </p:childTnLst>
                                </p:cTn>
                              </p:par>
                              <p:par>
                                <p:cTn id="11" presetID="22" presetClass="entr" presetSubtype="8" fill="hold" grpId="0" nodeType="withEffect">
                                  <p:stCondLst>
                                    <p:cond delay="0"/>
                                  </p:stCondLst>
                                  <p:childTnLst>
                                    <p:set>
                                      <p:cBhvr>
                                        <p:cTn id="12" dur="1" fill="hold">
                                          <p:stCondLst>
                                            <p:cond delay="0"/>
                                          </p:stCondLst>
                                        </p:cTn>
                                        <p:tgtEl>
                                          <p:spTgt spid="404533"/>
                                        </p:tgtEl>
                                        <p:attrNameLst>
                                          <p:attrName>style.visibility</p:attrName>
                                        </p:attrNameLst>
                                      </p:cBhvr>
                                      <p:to>
                                        <p:strVal val="visible"/>
                                      </p:to>
                                    </p:set>
                                    <p:animEffect transition="in" filter="wipe(left)">
                                      <p:cBhvr>
                                        <p:cTn id="13" dur="1000"/>
                                        <p:tgtEl>
                                          <p:spTgt spid="40453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04527">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04528">
                                            <p:txEl>
                                              <p:pRg st="0" end="0"/>
                                            </p:txEl>
                                          </p:spTgt>
                                        </p:tgtEl>
                                        <p:attrNameLst>
                                          <p:attrName>style.visibility</p:attrName>
                                        </p:attrNameLst>
                                      </p:cBhvr>
                                      <p:to>
                                        <p:strVal val="visible"/>
                                      </p:to>
                                    </p:set>
                                  </p:childTnLst>
                                </p:cTn>
                              </p:par>
                              <p:par>
                                <p:cTn id="22" presetID="10" presetClass="entr" presetSubtype="0" fill="hold"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04509"/>
                                        </p:tgtEl>
                                        <p:attrNameLst>
                                          <p:attrName>style.visibility</p:attrName>
                                        </p:attrNameLst>
                                      </p:cBhvr>
                                      <p:to>
                                        <p:strVal val="visible"/>
                                      </p:to>
                                    </p:set>
                                    <p:animEffect transition="in" filter="fade">
                                      <p:cBhvr>
                                        <p:cTn id="27" dur="1000"/>
                                        <p:tgtEl>
                                          <p:spTgt spid="40450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04528">
                                            <p:txEl>
                                              <p:pRg st="2" end="2"/>
                                            </p:txEl>
                                          </p:spTgt>
                                        </p:tgtEl>
                                        <p:attrNameLst>
                                          <p:attrName>style.visibility</p:attrName>
                                        </p:attrNameLst>
                                      </p:cBhvr>
                                      <p:to>
                                        <p:strVal val="visible"/>
                                      </p:to>
                                    </p:set>
                                  </p:childTnLst>
                                </p:cTn>
                              </p:par>
                              <p:par>
                                <p:cTn id="32" presetID="10" presetClass="entr" presetSubtype="0" fill="hold" nodeType="withEffect">
                                  <p:stCondLst>
                                    <p:cond delay="0"/>
                                  </p:stCondLst>
                                  <p:childTnLst>
                                    <p:set>
                                      <p:cBhvr>
                                        <p:cTn id="33" dur="1" fill="hold">
                                          <p:stCondLst>
                                            <p:cond delay="0"/>
                                          </p:stCondLst>
                                        </p:cTn>
                                        <p:tgtEl>
                                          <p:spTgt spid="404529"/>
                                        </p:tgtEl>
                                        <p:attrNameLst>
                                          <p:attrName>style.visibility</p:attrName>
                                        </p:attrNameLst>
                                      </p:cBhvr>
                                      <p:to>
                                        <p:strVal val="visible"/>
                                      </p:to>
                                    </p:set>
                                    <p:animEffect transition="in" filter="fade">
                                      <p:cBhvr>
                                        <p:cTn id="34" dur="1000"/>
                                        <p:tgtEl>
                                          <p:spTgt spid="404529"/>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04528">
                                            <p:txEl>
                                              <p:pRg st="5" end="5"/>
                                            </p:txEl>
                                          </p:spTgt>
                                        </p:tgtEl>
                                        <p:attrNameLst>
                                          <p:attrName>style.visibility</p:attrName>
                                        </p:attrNameLst>
                                      </p:cBhvr>
                                      <p:to>
                                        <p:strVal val="visible"/>
                                      </p:to>
                                    </p:set>
                                  </p:childTnLst>
                                </p:cTn>
                              </p:par>
                              <p:par>
                                <p:cTn id="39" presetID="10" presetClass="entr" presetSubtype="0" fill="hold" nodeType="withEffect">
                                  <p:stCondLst>
                                    <p:cond delay="0"/>
                                  </p:stCondLst>
                                  <p:childTnLst>
                                    <p:set>
                                      <p:cBhvr>
                                        <p:cTn id="40" dur="1" fill="hold">
                                          <p:stCondLst>
                                            <p:cond delay="0"/>
                                          </p:stCondLst>
                                        </p:cTn>
                                        <p:tgtEl>
                                          <p:spTgt spid="404530"/>
                                        </p:tgtEl>
                                        <p:attrNameLst>
                                          <p:attrName>style.visibility</p:attrName>
                                        </p:attrNameLst>
                                      </p:cBhvr>
                                      <p:to>
                                        <p:strVal val="visible"/>
                                      </p:to>
                                    </p:set>
                                    <p:animEffect transition="in" filter="fade">
                                      <p:cBhvr>
                                        <p:cTn id="41" dur="1000"/>
                                        <p:tgtEl>
                                          <p:spTgt spid="404530"/>
                                        </p:tgtEl>
                                      </p:cBhvr>
                                    </p:animEffect>
                                  </p:childTnLst>
                                </p:cTn>
                              </p:par>
                              <p:par>
                                <p:cTn id="42" presetID="9" presetClass="entr" presetSubtype="0" fill="hold" grpId="0" nodeType="withEffect">
                                  <p:stCondLst>
                                    <p:cond delay="1500"/>
                                  </p:stCondLst>
                                  <p:childTnLst>
                                    <p:set>
                                      <p:cBhvr>
                                        <p:cTn id="43" dur="1" fill="hold">
                                          <p:stCondLst>
                                            <p:cond delay="0"/>
                                          </p:stCondLst>
                                        </p:cTn>
                                        <p:tgtEl>
                                          <p:spTgt spid="404531"/>
                                        </p:tgtEl>
                                        <p:attrNameLst>
                                          <p:attrName>style.visibility</p:attrName>
                                        </p:attrNameLst>
                                      </p:cBhvr>
                                      <p:to>
                                        <p:strVal val="visible"/>
                                      </p:to>
                                    </p:set>
                                    <p:animEffect transition="in" filter="dissolve">
                                      <p:cBhvr>
                                        <p:cTn id="44" dur="500"/>
                                        <p:tgtEl>
                                          <p:spTgt spid="404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509" grpId="0" animBg="1"/>
      <p:bldP spid="404531" grpId="0" animBg="1"/>
      <p:bldP spid="4045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1" name="Footer Placeholder 3"/>
          <p:cNvSpPr>
            <a:spLocks noGrp="1"/>
          </p:cNvSpPr>
          <p:nvPr>
            <p:ph type="ftr" sz="quarter" idx="10"/>
          </p:nvPr>
        </p:nvSpPr>
        <p:spPr>
          <a:noFill/>
        </p:spPr>
        <p:txBody>
          <a:bodyPr/>
          <a:lstStyle/>
          <a:p>
            <a:r>
              <a:rPr lang="en-US" smtClean="0">
                <a:cs typeface="Arial" charset="0"/>
              </a:rPr>
              <a:t>MAGNETIC FIELDS</a:t>
            </a:r>
          </a:p>
        </p:txBody>
      </p:sp>
      <p:sp>
        <p:nvSpPr>
          <p:cNvPr id="430082" name="Date Placeholder 4"/>
          <p:cNvSpPr>
            <a:spLocks noGrp="1"/>
          </p:cNvSpPr>
          <p:nvPr>
            <p:ph type="dt" sz="quarter" idx="11"/>
          </p:nvPr>
        </p:nvSpPr>
        <p:spPr>
          <a:noFill/>
        </p:spPr>
        <p:txBody>
          <a:bodyPr/>
          <a:lstStyle/>
          <a:p>
            <a:r>
              <a:rPr lang="en-US" smtClean="0">
                <a:cs typeface="Arial" charset="0"/>
              </a:rPr>
              <a:t>PHY1013S</a:t>
            </a:r>
          </a:p>
        </p:txBody>
      </p:sp>
      <p:sp>
        <p:nvSpPr>
          <p:cNvPr id="430083" name="Slide Number Placeholder 5"/>
          <p:cNvSpPr>
            <a:spLocks noGrp="1"/>
          </p:cNvSpPr>
          <p:nvPr>
            <p:ph type="sldNum" sz="quarter" idx="12"/>
          </p:nvPr>
        </p:nvSpPr>
        <p:spPr>
          <a:noFill/>
        </p:spPr>
        <p:txBody>
          <a:bodyPr/>
          <a:lstStyle/>
          <a:p>
            <a:fld id="{A2CD8478-C0EB-4E9C-9938-1CB1C6EB29F6}" type="slidenum">
              <a:rPr lang="en-US" smtClean="0">
                <a:cs typeface="Arial" charset="0"/>
              </a:rPr>
              <a:pPr/>
              <a:t>16</a:t>
            </a:fld>
            <a:endParaRPr lang="en-US" smtClean="0">
              <a:cs typeface="Arial" charset="0"/>
            </a:endParaRPr>
          </a:p>
        </p:txBody>
      </p:sp>
      <p:sp>
        <p:nvSpPr>
          <p:cNvPr id="430084" name="Rectangle 2"/>
          <p:cNvSpPr>
            <a:spLocks noGrp="1" noChangeArrowheads="1"/>
          </p:cNvSpPr>
          <p:nvPr>
            <p:ph type="title"/>
          </p:nvPr>
        </p:nvSpPr>
        <p:spPr/>
        <p:txBody>
          <a:bodyPr/>
          <a:lstStyle/>
          <a:p>
            <a:pPr eaLnBrk="1" hangingPunct="1"/>
            <a:r>
              <a:rPr lang="en-ZA" smtClean="0"/>
              <a:t>TYPICAL MAGNETIC FIELD STRENGTHS</a:t>
            </a:r>
            <a:endParaRPr lang="en-US" smtClean="0"/>
          </a:p>
        </p:txBody>
      </p:sp>
      <p:graphicFrame>
        <p:nvGraphicFramePr>
          <p:cNvPr id="347177" name="Group 41"/>
          <p:cNvGraphicFramePr>
            <a:graphicFrameLocks noGrp="1"/>
          </p:cNvGraphicFramePr>
          <p:nvPr/>
        </p:nvGraphicFramePr>
        <p:xfrm>
          <a:off x="608013" y="1808163"/>
          <a:ext cx="7927975" cy="3921127"/>
        </p:xfrm>
        <a:graphic>
          <a:graphicData uri="http://schemas.openxmlformats.org/drawingml/2006/table">
            <a:tbl>
              <a:tblPr/>
              <a:tblGrid>
                <a:gridCol w="5014912"/>
                <a:gridCol w="2913063"/>
              </a:tblGrid>
              <a:tr h="533400">
                <a:tc>
                  <a:txBody>
                    <a:body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ZA" sz="2200" b="0" i="0" u="none" strike="noStrike" cap="none" normalizeH="0" baseline="0" smtClean="0">
                          <a:ln>
                            <a:noFill/>
                          </a:ln>
                          <a:solidFill>
                            <a:srgbClr val="000066"/>
                          </a:solidFill>
                          <a:effectLst/>
                          <a:latin typeface="Arial Rounded MT Bold" pitchFamily="34" charset="0"/>
                        </a:rPr>
                        <a:t>Field location</a:t>
                      </a:r>
                      <a:endParaRPr kumimoji="0" lang="en-US"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905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905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solidFill>
                      <a:srgbClr val="DDDDDD"/>
                    </a:solid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ZA" sz="2200" b="0" i="0" u="none" strike="noStrike" cap="none" normalizeH="0" baseline="0" smtClean="0">
                          <a:ln>
                            <a:noFill/>
                          </a:ln>
                          <a:solidFill>
                            <a:srgbClr val="000066"/>
                          </a:solidFill>
                          <a:effectLst/>
                          <a:latin typeface="Arial Rounded MT Bold" pitchFamily="34" charset="0"/>
                        </a:rPr>
                        <a:t>Field strength [T]</a:t>
                      </a:r>
                      <a:endParaRPr kumimoji="0" lang="en-US"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2700" cap="flat" cmpd="sng" algn="ctr">
                      <a:solidFill>
                        <a:schemeClr val="tx1"/>
                      </a:solidFill>
                      <a:prstDash val="solid"/>
                      <a:round/>
                      <a:headEnd type="none" w="med" len="med"/>
                      <a:tailEnd type="none" w="lg" len="lg"/>
                    </a:lnL>
                    <a:lnR w="19050" cap="flat" cmpd="sng" algn="ctr">
                      <a:solidFill>
                        <a:schemeClr val="tx1"/>
                      </a:solidFill>
                      <a:prstDash val="solid"/>
                      <a:round/>
                      <a:headEnd type="none" w="med" len="med"/>
                      <a:tailEnd type="none" w="lg" len="lg"/>
                    </a:lnR>
                    <a:lnT w="1905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solidFill>
                      <a:srgbClr val="DDDDDD"/>
                    </a:solidFill>
                  </a:tcPr>
                </a:tc>
              </a:tr>
              <a:tr h="676275">
                <a:tc>
                  <a:txBody>
                    <a:body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905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cs typeface="Times New Roman" pitchFamily="18" charset="0"/>
                      </a:endParaRPr>
                    </a:p>
                  </a:txBody>
                  <a:tcPr marL="90000" marR="90000" marT="46800" marB="46800" anchor="ctr" horzOverflow="overflow">
                    <a:lnL w="12700" cap="flat" cmpd="sng" algn="ctr">
                      <a:solidFill>
                        <a:schemeClr val="tx1"/>
                      </a:solidFill>
                      <a:prstDash val="solid"/>
                      <a:round/>
                      <a:headEnd type="none" w="med" len="med"/>
                      <a:tailEnd type="none" w="lg" len="lg"/>
                    </a:lnL>
                    <a:lnR w="1905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77863">
                <a:tc>
                  <a:txBody>
                    <a:body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905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cs typeface="Times New Roman" pitchFamily="18" charset="0"/>
                      </a:endParaRPr>
                    </a:p>
                  </a:txBody>
                  <a:tcPr marL="90000" marR="90000" marT="46800" marB="46800" anchor="ctr" horzOverflow="overflow">
                    <a:lnL w="12700" cap="flat" cmpd="sng" algn="ctr">
                      <a:solidFill>
                        <a:schemeClr val="tx1"/>
                      </a:solidFill>
                      <a:prstDash val="solid"/>
                      <a:round/>
                      <a:headEnd type="none" w="med" len="med"/>
                      <a:tailEnd type="none" w="lg" len="lg"/>
                    </a:lnL>
                    <a:lnR w="1905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77863">
                <a:tc>
                  <a:txBody>
                    <a:body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905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2700" cap="flat" cmpd="sng" algn="ctr">
                      <a:solidFill>
                        <a:schemeClr val="tx1"/>
                      </a:solidFill>
                      <a:prstDash val="solid"/>
                      <a:round/>
                      <a:headEnd type="none" w="med" len="med"/>
                      <a:tailEnd type="none" w="lg" len="lg"/>
                    </a:lnL>
                    <a:lnR w="1905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77863">
                <a:tc>
                  <a:txBody>
                    <a:body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905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2700" cap="flat" cmpd="sng" algn="ctr">
                      <a:solidFill>
                        <a:schemeClr val="tx1"/>
                      </a:solidFill>
                      <a:prstDash val="solid"/>
                      <a:round/>
                      <a:headEnd type="none" w="med" len="med"/>
                      <a:tailEnd type="none" w="lg" len="lg"/>
                    </a:lnL>
                    <a:lnR w="1905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77863">
                <a:tc>
                  <a:txBody>
                    <a:bodyPr/>
                    <a:lstStyle/>
                    <a:p>
                      <a:pPr marL="0" marR="0" lvl="0" indent="0" algn="l"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905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905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0"/>
                        </a:spcAft>
                        <a:buClrTx/>
                        <a:buSzTx/>
                        <a:buFontTx/>
                        <a:buNone/>
                        <a:tabLst/>
                      </a:pPr>
                      <a:endParaRPr kumimoji="0" lang="en-ZA" sz="2200" b="0" i="0" u="none" strike="noStrike" cap="none" normalizeH="0" baseline="0" smtClean="0">
                        <a:ln>
                          <a:noFill/>
                        </a:ln>
                        <a:solidFill>
                          <a:srgbClr val="000066"/>
                        </a:solidFill>
                        <a:effectLst/>
                        <a:latin typeface="Arial Rounded MT Bold" pitchFamily="34" charset="0"/>
                      </a:endParaRPr>
                    </a:p>
                  </a:txBody>
                  <a:tcPr marL="90000" marR="90000" marT="46800" marB="46800" anchor="ctr" horzOverflow="overflow">
                    <a:lnL w="12700" cap="flat" cmpd="sng" algn="ctr">
                      <a:solidFill>
                        <a:schemeClr val="tx1"/>
                      </a:solidFill>
                      <a:prstDash val="solid"/>
                      <a:round/>
                      <a:headEnd type="none" w="med" len="med"/>
                      <a:tailEnd type="none" w="lg" len="lg"/>
                    </a:lnL>
                    <a:lnR w="1905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9050"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347162" name="Rectangle 26"/>
          <p:cNvSpPr>
            <a:spLocks noChangeArrowheads="1"/>
          </p:cNvSpPr>
          <p:nvPr/>
        </p:nvSpPr>
        <p:spPr bwMode="auto">
          <a:xfrm>
            <a:off x="606425" y="2457450"/>
            <a:ext cx="2897188"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Surface of the Earth</a:t>
            </a:r>
            <a:endParaRPr lang="en-US" sz="2200">
              <a:solidFill>
                <a:srgbClr val="000066"/>
              </a:solidFill>
            </a:endParaRPr>
          </a:p>
        </p:txBody>
      </p:sp>
      <p:sp>
        <p:nvSpPr>
          <p:cNvPr id="347163" name="Rectangle 27"/>
          <p:cNvSpPr>
            <a:spLocks noChangeArrowheads="1"/>
          </p:cNvSpPr>
          <p:nvPr/>
        </p:nvSpPr>
        <p:spPr bwMode="auto">
          <a:xfrm>
            <a:off x="608013" y="3132138"/>
            <a:ext cx="2155825"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Fridge magnet</a:t>
            </a:r>
            <a:endParaRPr lang="en-US" sz="2200">
              <a:solidFill>
                <a:srgbClr val="000066"/>
              </a:solidFill>
            </a:endParaRPr>
          </a:p>
        </p:txBody>
      </p:sp>
      <p:sp>
        <p:nvSpPr>
          <p:cNvPr id="347164" name="Rectangle 28"/>
          <p:cNvSpPr>
            <a:spLocks noChangeArrowheads="1"/>
          </p:cNvSpPr>
          <p:nvPr/>
        </p:nvSpPr>
        <p:spPr bwMode="auto">
          <a:xfrm>
            <a:off x="604838" y="3806825"/>
            <a:ext cx="2779712"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Laboratory magnet</a:t>
            </a:r>
            <a:endParaRPr lang="en-US" sz="2200">
              <a:solidFill>
                <a:srgbClr val="000066"/>
              </a:solidFill>
            </a:endParaRPr>
          </a:p>
        </p:txBody>
      </p:sp>
      <p:sp>
        <p:nvSpPr>
          <p:cNvPr id="347166" name="Rectangle 30"/>
          <p:cNvSpPr>
            <a:spLocks noChangeArrowheads="1"/>
          </p:cNvSpPr>
          <p:nvPr/>
        </p:nvSpPr>
        <p:spPr bwMode="auto">
          <a:xfrm>
            <a:off x="603250" y="4481513"/>
            <a:ext cx="3621088"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Superconducting magnet</a:t>
            </a:r>
            <a:endParaRPr lang="en-US" sz="2200">
              <a:solidFill>
                <a:srgbClr val="000066"/>
              </a:solidFill>
            </a:endParaRPr>
          </a:p>
        </p:txBody>
      </p:sp>
      <p:sp>
        <p:nvSpPr>
          <p:cNvPr id="347167" name="Rectangle 31"/>
          <p:cNvSpPr>
            <a:spLocks noChangeArrowheads="1"/>
          </p:cNvSpPr>
          <p:nvPr/>
        </p:nvSpPr>
        <p:spPr bwMode="auto">
          <a:xfrm>
            <a:off x="6545263" y="2455863"/>
            <a:ext cx="1182687"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5 </a:t>
            </a:r>
            <a:r>
              <a:rPr lang="en-ZA" sz="2200">
                <a:solidFill>
                  <a:srgbClr val="000066"/>
                </a:solidFill>
                <a:sym typeface="Symbol" pitchFamily="18" charset="2"/>
              </a:rPr>
              <a:t> </a:t>
            </a:r>
            <a:r>
              <a:rPr lang="en-ZA" sz="2200">
                <a:solidFill>
                  <a:srgbClr val="000066"/>
                </a:solidFill>
              </a:rPr>
              <a:t>10</a:t>
            </a:r>
            <a:r>
              <a:rPr lang="en-ZA" sz="2200" baseline="30000">
                <a:solidFill>
                  <a:srgbClr val="000066"/>
                </a:solidFill>
                <a:cs typeface="Times New Roman" pitchFamily="18" charset="0"/>
              </a:rPr>
              <a:t>–5</a:t>
            </a:r>
            <a:endParaRPr lang="en-US" sz="2200" baseline="30000">
              <a:solidFill>
                <a:srgbClr val="000066"/>
              </a:solidFill>
              <a:cs typeface="Times New Roman" pitchFamily="18" charset="0"/>
            </a:endParaRPr>
          </a:p>
        </p:txBody>
      </p:sp>
      <p:sp>
        <p:nvSpPr>
          <p:cNvPr id="347168" name="Rectangle 32"/>
          <p:cNvSpPr>
            <a:spLocks noChangeArrowheads="1"/>
          </p:cNvSpPr>
          <p:nvPr/>
        </p:nvSpPr>
        <p:spPr bwMode="auto">
          <a:xfrm>
            <a:off x="6543675" y="3128963"/>
            <a:ext cx="1182688" cy="711200"/>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5 </a:t>
            </a:r>
            <a:r>
              <a:rPr lang="en-ZA" sz="2200">
                <a:solidFill>
                  <a:srgbClr val="000066"/>
                </a:solidFill>
                <a:sym typeface="Symbol" pitchFamily="18" charset="2"/>
              </a:rPr>
              <a:t> </a:t>
            </a:r>
            <a:r>
              <a:rPr lang="en-ZA" sz="2200">
                <a:solidFill>
                  <a:srgbClr val="000066"/>
                </a:solidFill>
              </a:rPr>
              <a:t>10</a:t>
            </a:r>
            <a:r>
              <a:rPr lang="en-ZA" sz="2200" baseline="30000">
                <a:solidFill>
                  <a:srgbClr val="000066"/>
                </a:solidFill>
                <a:cs typeface="Times New Roman" pitchFamily="18" charset="0"/>
              </a:rPr>
              <a:t>–3</a:t>
            </a:r>
            <a:endParaRPr lang="en-US" sz="2200" baseline="30000">
              <a:solidFill>
                <a:srgbClr val="000066"/>
              </a:solidFill>
              <a:cs typeface="Times New Roman" pitchFamily="18" charset="0"/>
            </a:endParaRPr>
          </a:p>
          <a:p>
            <a:pPr marL="2419350" indent="-2419350">
              <a:lnSpc>
                <a:spcPct val="110000"/>
              </a:lnSpc>
            </a:pPr>
            <a:endParaRPr lang="en-ZA" sz="2200" baseline="30000">
              <a:solidFill>
                <a:srgbClr val="000066"/>
              </a:solidFill>
              <a:cs typeface="Times New Roman" pitchFamily="18" charset="0"/>
            </a:endParaRPr>
          </a:p>
        </p:txBody>
      </p:sp>
      <p:sp>
        <p:nvSpPr>
          <p:cNvPr id="347169" name="Rectangle 33"/>
          <p:cNvSpPr>
            <a:spLocks noChangeArrowheads="1"/>
          </p:cNvSpPr>
          <p:nvPr/>
        </p:nvSpPr>
        <p:spPr bwMode="auto">
          <a:xfrm>
            <a:off x="6548438" y="3802063"/>
            <a:ext cx="1174750"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0.1 </a:t>
            </a:r>
            <a:r>
              <a:rPr lang="en-ZA" sz="2200">
                <a:solidFill>
                  <a:srgbClr val="000066"/>
                </a:solidFill>
                <a:cs typeface="Times New Roman" pitchFamily="18" charset="0"/>
              </a:rPr>
              <a:t>to 1</a:t>
            </a:r>
            <a:endParaRPr lang="en-US" sz="2200" baseline="30000">
              <a:solidFill>
                <a:srgbClr val="000066"/>
              </a:solidFill>
              <a:cs typeface="Times New Roman" pitchFamily="18" charset="0"/>
            </a:endParaRPr>
          </a:p>
        </p:txBody>
      </p:sp>
      <p:sp>
        <p:nvSpPr>
          <p:cNvPr id="347171" name="Rectangle 35"/>
          <p:cNvSpPr>
            <a:spLocks noChangeArrowheads="1"/>
          </p:cNvSpPr>
          <p:nvPr/>
        </p:nvSpPr>
        <p:spPr bwMode="auto">
          <a:xfrm>
            <a:off x="6878638" y="4484688"/>
            <a:ext cx="514350"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10</a:t>
            </a:r>
            <a:endParaRPr lang="en-US" sz="2200" baseline="30000">
              <a:solidFill>
                <a:srgbClr val="000066"/>
              </a:solidFill>
            </a:endParaRPr>
          </a:p>
        </p:txBody>
      </p:sp>
      <p:sp>
        <p:nvSpPr>
          <p:cNvPr id="347178" name="Rectangle 42"/>
          <p:cNvSpPr>
            <a:spLocks noChangeArrowheads="1"/>
          </p:cNvSpPr>
          <p:nvPr/>
        </p:nvSpPr>
        <p:spPr bwMode="auto">
          <a:xfrm>
            <a:off x="603250" y="5165725"/>
            <a:ext cx="2747963"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Surface of a pulsar</a:t>
            </a:r>
            <a:endParaRPr lang="en-US" sz="2200">
              <a:solidFill>
                <a:srgbClr val="000066"/>
              </a:solidFill>
            </a:endParaRPr>
          </a:p>
        </p:txBody>
      </p:sp>
      <p:sp>
        <p:nvSpPr>
          <p:cNvPr id="347179" name="Rectangle 43"/>
          <p:cNvSpPr>
            <a:spLocks noChangeArrowheads="1"/>
          </p:cNvSpPr>
          <p:nvPr/>
        </p:nvSpPr>
        <p:spPr bwMode="auto">
          <a:xfrm>
            <a:off x="6878638" y="5168900"/>
            <a:ext cx="1100137" cy="460375"/>
          </a:xfrm>
          <a:prstGeom prst="rect">
            <a:avLst/>
          </a:prstGeom>
          <a:noFill/>
          <a:ln w="19050" algn="ctr">
            <a:noFill/>
            <a:miter lim="800000"/>
            <a:headEnd/>
            <a:tailEnd type="none" w="lg" len="lg"/>
          </a:ln>
        </p:spPr>
        <p:txBody>
          <a:bodyPr wrap="none" lIns="90000" tIns="46800" rIns="90000" bIns="46800">
            <a:spAutoFit/>
          </a:bodyPr>
          <a:lstStyle/>
          <a:p>
            <a:pPr marL="2419350" indent="-2419350">
              <a:lnSpc>
                <a:spcPct val="110000"/>
              </a:lnSpc>
            </a:pPr>
            <a:r>
              <a:rPr lang="en-ZA" sz="2200">
                <a:solidFill>
                  <a:srgbClr val="000066"/>
                </a:solidFill>
              </a:rPr>
              <a:t>10</a:t>
            </a:r>
            <a:r>
              <a:rPr lang="en-ZA" sz="2200" baseline="30000">
                <a:solidFill>
                  <a:srgbClr val="000066"/>
                </a:solidFill>
              </a:rPr>
              <a:t>11</a:t>
            </a:r>
            <a:r>
              <a:rPr lang="en-ZA" sz="2200">
                <a:solidFill>
                  <a:srgbClr val="000066"/>
                </a:solidFill>
              </a:rPr>
              <a:t> (!)</a:t>
            </a:r>
            <a:endParaRPr lang="en-US" sz="2200" baseline="300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71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71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716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71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716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717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717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7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62" grpId="0"/>
      <p:bldP spid="347163" grpId="0"/>
      <p:bldP spid="347164" grpId="0"/>
      <p:bldP spid="347166" grpId="0"/>
      <p:bldP spid="347167" grpId="0"/>
      <p:bldP spid="347168" grpId="0"/>
      <p:bldP spid="347169" grpId="0"/>
      <p:bldP spid="347171" grpId="0"/>
      <p:bldP spid="347178" grpId="0"/>
      <p:bldP spid="34717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604" name="Footer Placeholder 3"/>
          <p:cNvSpPr>
            <a:spLocks noGrp="1"/>
          </p:cNvSpPr>
          <p:nvPr>
            <p:ph type="ftr" sz="quarter" idx="10"/>
          </p:nvPr>
        </p:nvSpPr>
        <p:spPr>
          <a:noFill/>
        </p:spPr>
        <p:txBody>
          <a:bodyPr/>
          <a:lstStyle/>
          <a:p>
            <a:r>
              <a:rPr lang="en-US" smtClean="0">
                <a:cs typeface="Arial" charset="0"/>
              </a:rPr>
              <a:t>MAGNETIC FIELDS</a:t>
            </a:r>
          </a:p>
        </p:txBody>
      </p:sp>
      <p:sp>
        <p:nvSpPr>
          <p:cNvPr id="361605" name="Date Placeholder 4"/>
          <p:cNvSpPr>
            <a:spLocks noGrp="1"/>
          </p:cNvSpPr>
          <p:nvPr>
            <p:ph type="dt" sz="quarter" idx="11"/>
          </p:nvPr>
        </p:nvSpPr>
        <p:spPr>
          <a:noFill/>
        </p:spPr>
        <p:txBody>
          <a:bodyPr/>
          <a:lstStyle/>
          <a:p>
            <a:r>
              <a:rPr lang="en-US" smtClean="0">
                <a:cs typeface="Arial" charset="0"/>
              </a:rPr>
              <a:t>PHY1013S</a:t>
            </a:r>
          </a:p>
        </p:txBody>
      </p:sp>
      <p:sp>
        <p:nvSpPr>
          <p:cNvPr id="361606" name="Slide Number Placeholder 5"/>
          <p:cNvSpPr>
            <a:spLocks noGrp="1"/>
          </p:cNvSpPr>
          <p:nvPr>
            <p:ph type="sldNum" sz="quarter" idx="12"/>
          </p:nvPr>
        </p:nvSpPr>
        <p:spPr>
          <a:noFill/>
        </p:spPr>
        <p:txBody>
          <a:bodyPr/>
          <a:lstStyle/>
          <a:p>
            <a:fld id="{3010660C-5184-4971-8C7D-5D2D050D57FC}" type="slidenum">
              <a:rPr lang="en-US" smtClean="0">
                <a:cs typeface="Arial" charset="0"/>
              </a:rPr>
              <a:pPr/>
              <a:t>17</a:t>
            </a:fld>
            <a:endParaRPr lang="en-US" smtClean="0">
              <a:cs typeface="Arial" charset="0"/>
            </a:endParaRPr>
          </a:p>
        </p:txBody>
      </p:sp>
      <p:graphicFrame>
        <p:nvGraphicFramePr>
          <p:cNvPr id="361512" name="Object 122"/>
          <p:cNvGraphicFramePr>
            <a:graphicFrameLocks noChangeAspect="1"/>
          </p:cNvGraphicFramePr>
          <p:nvPr/>
        </p:nvGraphicFramePr>
        <p:xfrm>
          <a:off x="1463675" y="2719388"/>
          <a:ext cx="1130300" cy="609600"/>
        </p:xfrm>
        <a:graphic>
          <a:graphicData uri="http://schemas.openxmlformats.org/presentationml/2006/ole">
            <mc:AlternateContent xmlns:mc="http://schemas.openxmlformats.org/markup-compatibility/2006">
              <mc:Choice xmlns:v="urn:schemas-microsoft-com:vml" Requires="v">
                <p:oleObj spid="_x0000_s361634" name="Equation" r:id="rId4" imgW="1129810" imgH="609336" progId="Equation.DSMT4">
                  <p:embed/>
                </p:oleObj>
              </mc:Choice>
              <mc:Fallback>
                <p:oleObj name="Equation" r:id="rId4" imgW="1129810" imgH="609336" progId="Equation.DSMT4">
                  <p:embed/>
                  <p:pic>
                    <p:nvPicPr>
                      <p:cNvPr id="0" name="Picture 1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3675" y="2719388"/>
                        <a:ext cx="11303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1474" name="AutoShape 2"/>
          <p:cNvSpPr>
            <a:spLocks noChangeArrowheads="1"/>
          </p:cNvSpPr>
          <p:nvPr/>
        </p:nvSpPr>
        <p:spPr bwMode="auto">
          <a:xfrm rot="10283741" flipH="1" flipV="1">
            <a:off x="4619625" y="3248025"/>
            <a:ext cx="3584575" cy="854075"/>
          </a:xfrm>
          <a:prstGeom prst="parallelogram">
            <a:avLst>
              <a:gd name="adj" fmla="val 13951"/>
            </a:avLst>
          </a:prstGeom>
          <a:gradFill rotWithShape="1">
            <a:gsLst>
              <a:gs pos="0">
                <a:srgbClr val="FFFFFF"/>
              </a:gs>
              <a:gs pos="100000">
                <a:srgbClr val="B2B2B2"/>
              </a:gs>
            </a:gsLst>
            <a:lin ang="2700000" scaled="1"/>
          </a:gradFill>
          <a:ln w="3175" algn="ctr">
            <a:solidFill>
              <a:schemeClr val="tx1"/>
            </a:solidFill>
            <a:miter lim="800000"/>
            <a:headEnd/>
            <a:tailEnd type="none" w="lg" len="lg"/>
          </a:ln>
        </p:spPr>
        <p:txBody>
          <a:bodyPr wrap="none" lIns="90000" tIns="46800" rIns="90000" bIns="46800" anchor="ctr"/>
          <a:lstStyle/>
          <a:p>
            <a:pPr>
              <a:lnSpc>
                <a:spcPct val="110000"/>
              </a:lnSpc>
            </a:pPr>
            <a:endParaRPr lang="en-ZA"/>
          </a:p>
        </p:txBody>
      </p:sp>
      <p:sp>
        <p:nvSpPr>
          <p:cNvPr id="361475" name="AutoShape 3"/>
          <p:cNvSpPr>
            <a:spLocks noChangeArrowheads="1"/>
          </p:cNvSpPr>
          <p:nvPr/>
        </p:nvSpPr>
        <p:spPr bwMode="auto">
          <a:xfrm rot="20997355" flipV="1">
            <a:off x="4811713" y="4192588"/>
            <a:ext cx="4157662" cy="525462"/>
          </a:xfrm>
          <a:prstGeom prst="parallelogram">
            <a:avLst>
              <a:gd name="adj" fmla="val 138797"/>
            </a:avLst>
          </a:prstGeom>
          <a:gradFill rotWithShape="1">
            <a:gsLst>
              <a:gs pos="0">
                <a:srgbClr val="FFFFFF"/>
              </a:gs>
              <a:gs pos="100000">
                <a:srgbClr val="B2B2B2"/>
              </a:gs>
            </a:gsLst>
            <a:lin ang="2700000" scaled="1"/>
          </a:gradFill>
          <a:ln w="3175" algn="ctr">
            <a:solidFill>
              <a:schemeClr val="tx1"/>
            </a:solidFill>
            <a:miter lim="800000"/>
            <a:headEnd/>
            <a:tailEnd type="none" w="lg" len="lg"/>
          </a:ln>
        </p:spPr>
        <p:txBody>
          <a:bodyPr wrap="none" lIns="90000" tIns="46800" rIns="90000" bIns="46800" anchor="ctr"/>
          <a:lstStyle/>
          <a:p>
            <a:pPr>
              <a:lnSpc>
                <a:spcPct val="110000"/>
              </a:lnSpc>
            </a:pPr>
            <a:endParaRPr lang="en-ZA"/>
          </a:p>
        </p:txBody>
      </p:sp>
      <p:sp>
        <p:nvSpPr>
          <p:cNvPr id="361609" name="Rectangle 4"/>
          <p:cNvSpPr>
            <a:spLocks noGrp="1" noChangeArrowheads="1"/>
          </p:cNvSpPr>
          <p:nvPr>
            <p:ph type="title"/>
          </p:nvPr>
        </p:nvSpPr>
        <p:spPr/>
        <p:txBody>
          <a:bodyPr/>
          <a:lstStyle/>
          <a:p>
            <a:pPr eaLnBrk="1" hangingPunct="1"/>
            <a:r>
              <a:rPr lang="en-ZA" smtClean="0"/>
              <a:t>THE MAGNETIC FIELD OF A CURRENT</a:t>
            </a:r>
          </a:p>
        </p:txBody>
      </p:sp>
      <p:sp>
        <p:nvSpPr>
          <p:cNvPr id="361610" name="Rectangle 5"/>
          <p:cNvSpPr>
            <a:spLocks noGrp="1" noChangeArrowheads="1"/>
          </p:cNvSpPr>
          <p:nvPr>
            <p:ph type="body" idx="1"/>
          </p:nvPr>
        </p:nvSpPr>
        <p:spPr>
          <a:xfrm>
            <a:off x="179388" y="1343025"/>
            <a:ext cx="8774112" cy="1296988"/>
          </a:xfrm>
        </p:spPr>
        <p:txBody>
          <a:bodyPr/>
          <a:lstStyle/>
          <a:p>
            <a:pPr lvl="1" indent="0" eaLnBrk="1" hangingPunct="1"/>
            <a:r>
              <a:rPr lang="en-ZA" smtClean="0"/>
              <a:t>By considering </a:t>
            </a:r>
            <a:r>
              <a:rPr lang="en-US" smtClean="0"/>
              <a:t>a small charge element </a:t>
            </a:r>
            <a:r>
              <a:rPr lang="en-US" b="1" smtClean="0">
                <a:latin typeface="Times New Roman" pitchFamily="18" charset="0"/>
                <a:sym typeface="Symbol" pitchFamily="18" charset="2"/>
              </a:rPr>
              <a:t></a:t>
            </a:r>
            <a:r>
              <a:rPr lang="en-US" b="1" i="1" smtClean="0">
                <a:latin typeface="Times New Roman" pitchFamily="18" charset="0"/>
                <a:sym typeface="Symbol" pitchFamily="18" charset="2"/>
              </a:rPr>
              <a:t>Q</a:t>
            </a:r>
            <a:r>
              <a:rPr lang="en-US" smtClean="0"/>
              <a:t> travelling at velocity     within a current distribution (i.e. a wire), we can rewrite the Biot-Savart law in terms of current.</a:t>
            </a:r>
            <a:endParaRPr lang="en-ZA" smtClean="0"/>
          </a:p>
        </p:txBody>
      </p:sp>
      <p:sp>
        <p:nvSpPr>
          <p:cNvPr id="361478" name="Text Box 6"/>
          <p:cNvSpPr txBox="1">
            <a:spLocks noChangeArrowheads="1"/>
          </p:cNvSpPr>
          <p:nvPr/>
        </p:nvSpPr>
        <p:spPr bwMode="auto">
          <a:xfrm>
            <a:off x="8223250" y="3409950"/>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aphicFrame>
        <p:nvGraphicFramePr>
          <p:cNvPr id="361479" name="Object 123"/>
          <p:cNvGraphicFramePr>
            <a:graphicFrameLocks noChangeAspect="1"/>
          </p:cNvGraphicFramePr>
          <p:nvPr/>
        </p:nvGraphicFramePr>
        <p:xfrm>
          <a:off x="6132513" y="4476750"/>
          <a:ext cx="355600" cy="279400"/>
        </p:xfrm>
        <a:graphic>
          <a:graphicData uri="http://schemas.openxmlformats.org/presentationml/2006/ole">
            <mc:AlternateContent xmlns:mc="http://schemas.openxmlformats.org/markup-compatibility/2006">
              <mc:Choice xmlns:v="urn:schemas-microsoft-com:vml" Requires="v">
                <p:oleObj spid="_x0000_s361635" name="Equation" r:id="rId6" imgW="355446" imgH="279279" progId="Equation.DSMT4">
                  <p:embed/>
                </p:oleObj>
              </mc:Choice>
              <mc:Fallback>
                <p:oleObj name="Equation" r:id="rId6" imgW="355446" imgH="279279" progId="Equation.DSMT4">
                  <p:embed/>
                  <p:pic>
                    <p:nvPicPr>
                      <p:cNvPr id="0" name="Picture 1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32513" y="4476750"/>
                        <a:ext cx="3556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1481" name="Line 9"/>
          <p:cNvSpPr>
            <a:spLocks noChangeShapeType="1"/>
          </p:cNvSpPr>
          <p:nvPr/>
        </p:nvSpPr>
        <p:spPr bwMode="auto">
          <a:xfrm rot="-607452">
            <a:off x="8242300" y="3725863"/>
            <a:ext cx="523875" cy="0"/>
          </a:xfrm>
          <a:prstGeom prst="line">
            <a:avLst/>
          </a:prstGeom>
          <a:noFill/>
          <a:ln w="15875">
            <a:solidFill>
              <a:srgbClr val="800080"/>
            </a:solidFill>
            <a:round/>
            <a:headEnd/>
            <a:tailEnd type="triangle" w="lg" len="lg"/>
          </a:ln>
        </p:spPr>
        <p:txBody>
          <a:bodyPr/>
          <a:lstStyle/>
          <a:p>
            <a:endParaRPr lang="en-US"/>
          </a:p>
        </p:txBody>
      </p:sp>
      <p:grpSp>
        <p:nvGrpSpPr>
          <p:cNvPr id="361613" name="Group 10"/>
          <p:cNvGrpSpPr>
            <a:grpSpLocks/>
          </p:cNvGrpSpPr>
          <p:nvPr/>
        </p:nvGrpSpPr>
        <p:grpSpPr bwMode="auto">
          <a:xfrm rot="-607452">
            <a:off x="4686300" y="3894138"/>
            <a:ext cx="3592513" cy="382587"/>
            <a:chOff x="2195" y="2231"/>
            <a:chExt cx="2780" cy="271"/>
          </a:xfrm>
        </p:grpSpPr>
        <p:sp>
          <p:nvSpPr>
            <p:cNvPr id="361628" name="AutoShape 11"/>
            <p:cNvSpPr>
              <a:spLocks noChangeArrowheads="1"/>
            </p:cNvSpPr>
            <p:nvPr/>
          </p:nvSpPr>
          <p:spPr bwMode="auto">
            <a:xfrm rot="-5400000">
              <a:off x="3449" y="977"/>
              <a:ext cx="271" cy="2780"/>
            </a:xfrm>
            <a:prstGeom prst="can">
              <a:avLst>
                <a:gd name="adj" fmla="val 52004"/>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361629" name="Group 12"/>
            <p:cNvGrpSpPr>
              <a:grpSpLocks/>
            </p:cNvGrpSpPr>
            <p:nvPr/>
          </p:nvGrpSpPr>
          <p:grpSpPr bwMode="auto">
            <a:xfrm>
              <a:off x="2212" y="2276"/>
              <a:ext cx="104" cy="184"/>
              <a:chOff x="2212" y="2276"/>
              <a:chExt cx="104" cy="184"/>
            </a:xfrm>
          </p:grpSpPr>
          <p:sp>
            <p:nvSpPr>
              <p:cNvPr id="361630" name="Line 13"/>
              <p:cNvSpPr>
                <a:spLocks noChangeShapeType="1"/>
              </p:cNvSpPr>
              <p:nvPr/>
            </p:nvSpPr>
            <p:spPr bwMode="auto">
              <a:xfrm>
                <a:off x="2212" y="2276"/>
                <a:ext cx="100" cy="180"/>
              </a:xfrm>
              <a:prstGeom prst="line">
                <a:avLst/>
              </a:prstGeom>
              <a:noFill/>
              <a:ln w="19050">
                <a:solidFill>
                  <a:srgbClr val="800080"/>
                </a:solidFill>
                <a:round/>
                <a:headEnd/>
                <a:tailEnd type="none" w="lg" len="lg"/>
              </a:ln>
            </p:spPr>
            <p:txBody>
              <a:bodyPr/>
              <a:lstStyle/>
              <a:p>
                <a:endParaRPr lang="en-US"/>
              </a:p>
            </p:txBody>
          </p:sp>
          <p:sp>
            <p:nvSpPr>
              <p:cNvPr id="361631" name="Line 14"/>
              <p:cNvSpPr>
                <a:spLocks noChangeShapeType="1"/>
              </p:cNvSpPr>
              <p:nvPr/>
            </p:nvSpPr>
            <p:spPr bwMode="auto">
              <a:xfrm flipH="1">
                <a:off x="2216" y="2280"/>
                <a:ext cx="100" cy="180"/>
              </a:xfrm>
              <a:prstGeom prst="line">
                <a:avLst/>
              </a:prstGeom>
              <a:noFill/>
              <a:ln w="19050">
                <a:solidFill>
                  <a:srgbClr val="800080"/>
                </a:solidFill>
                <a:round/>
                <a:headEnd/>
                <a:tailEnd type="none" w="lg" len="lg"/>
              </a:ln>
            </p:spPr>
            <p:txBody>
              <a:bodyPr/>
              <a:lstStyle/>
              <a:p>
                <a:endParaRPr lang="en-US"/>
              </a:p>
            </p:txBody>
          </p:sp>
        </p:grpSp>
      </p:grpSp>
      <p:sp>
        <p:nvSpPr>
          <p:cNvPr id="361614" name="AutoShape 15"/>
          <p:cNvSpPr>
            <a:spLocks noChangeArrowheads="1"/>
          </p:cNvSpPr>
          <p:nvPr/>
        </p:nvSpPr>
        <p:spPr bwMode="auto">
          <a:xfrm rot="-6007452">
            <a:off x="6042025" y="3678238"/>
            <a:ext cx="382587" cy="903288"/>
          </a:xfrm>
          <a:prstGeom prst="can">
            <a:avLst>
              <a:gd name="adj" fmla="val 47286"/>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ZA"/>
          </a:p>
        </p:txBody>
      </p:sp>
      <p:sp>
        <p:nvSpPr>
          <p:cNvPr id="361488" name="Line 16"/>
          <p:cNvSpPr>
            <a:spLocks noChangeShapeType="1"/>
          </p:cNvSpPr>
          <p:nvPr/>
        </p:nvSpPr>
        <p:spPr bwMode="auto">
          <a:xfrm rot="-607452">
            <a:off x="5929313" y="4459288"/>
            <a:ext cx="744537" cy="0"/>
          </a:xfrm>
          <a:prstGeom prst="line">
            <a:avLst/>
          </a:prstGeom>
          <a:noFill/>
          <a:ln w="44450">
            <a:solidFill>
              <a:srgbClr val="3366FF"/>
            </a:solidFill>
            <a:round/>
            <a:headEnd/>
            <a:tailEnd type="stealth" w="lg" len="lg"/>
          </a:ln>
        </p:spPr>
        <p:txBody>
          <a:bodyPr lIns="90000" tIns="46800" rIns="90000" bIns="46800"/>
          <a:lstStyle/>
          <a:p>
            <a:endParaRPr lang="en-US"/>
          </a:p>
        </p:txBody>
      </p:sp>
      <p:sp>
        <p:nvSpPr>
          <p:cNvPr id="361489" name="Line 17"/>
          <p:cNvSpPr>
            <a:spLocks noChangeShapeType="1"/>
          </p:cNvSpPr>
          <p:nvPr/>
        </p:nvSpPr>
        <p:spPr bwMode="auto">
          <a:xfrm rot="-607452">
            <a:off x="6670675" y="4008438"/>
            <a:ext cx="485775" cy="0"/>
          </a:xfrm>
          <a:prstGeom prst="line">
            <a:avLst/>
          </a:prstGeom>
          <a:noFill/>
          <a:ln w="44450">
            <a:solidFill>
              <a:srgbClr val="00CC00"/>
            </a:solidFill>
            <a:round/>
            <a:headEnd/>
            <a:tailEnd type="stealth" w="lg" len="lg"/>
          </a:ln>
        </p:spPr>
        <p:txBody>
          <a:bodyPr lIns="90000" tIns="46800" rIns="90000" bIns="46800"/>
          <a:lstStyle/>
          <a:p>
            <a:endParaRPr lang="en-US"/>
          </a:p>
        </p:txBody>
      </p:sp>
      <p:graphicFrame>
        <p:nvGraphicFramePr>
          <p:cNvPr id="361596" name="Object 124"/>
          <p:cNvGraphicFramePr>
            <a:graphicFrameLocks noChangeAspect="1"/>
          </p:cNvGraphicFramePr>
          <p:nvPr/>
        </p:nvGraphicFramePr>
        <p:xfrm>
          <a:off x="1692275" y="1844675"/>
          <a:ext cx="203200" cy="292100"/>
        </p:xfrm>
        <a:graphic>
          <a:graphicData uri="http://schemas.openxmlformats.org/presentationml/2006/ole">
            <mc:AlternateContent xmlns:mc="http://schemas.openxmlformats.org/markup-compatibility/2006">
              <mc:Choice xmlns:v="urn:schemas-microsoft-com:vml" Requires="v">
                <p:oleObj spid="_x0000_s361636" name="Equation" r:id="rId8" imgW="203112" imgH="291973" progId="Equation.DSMT4">
                  <p:embed/>
                </p:oleObj>
              </mc:Choice>
              <mc:Fallback>
                <p:oleObj name="Equation" r:id="rId8" imgW="203112" imgH="291973" progId="Equation.DSMT4">
                  <p:embed/>
                  <p:pic>
                    <p:nvPicPr>
                      <p:cNvPr id="0" name="Picture 1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92275" y="1844675"/>
                        <a:ext cx="2032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91" name="Object 125"/>
          <p:cNvGraphicFramePr>
            <a:graphicFrameLocks noChangeAspect="1"/>
          </p:cNvGraphicFramePr>
          <p:nvPr/>
        </p:nvGraphicFramePr>
        <p:xfrm>
          <a:off x="7175500" y="3806825"/>
          <a:ext cx="190500" cy="249238"/>
        </p:xfrm>
        <a:graphic>
          <a:graphicData uri="http://schemas.openxmlformats.org/presentationml/2006/ole">
            <mc:AlternateContent xmlns:mc="http://schemas.openxmlformats.org/markup-compatibility/2006">
              <mc:Choice xmlns:v="urn:schemas-microsoft-com:vml" Requires="v">
                <p:oleObj spid="_x0000_s361637" name="Equation" r:id="rId10" imgW="190500" imgH="279400" progId="Equation.DSMT4">
                  <p:embed/>
                </p:oleObj>
              </mc:Choice>
              <mc:Fallback>
                <p:oleObj name="Equation" r:id="rId10" imgW="190500" imgH="279400" progId="Equation.DSMT4">
                  <p:embed/>
                  <p:pic>
                    <p:nvPicPr>
                      <p:cNvPr id="0" name="Picture 12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75500" y="3806825"/>
                        <a:ext cx="190500"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1493" name="Rectangle 21"/>
          <p:cNvSpPr>
            <a:spLocks noChangeArrowheads="1"/>
          </p:cNvSpPr>
          <p:nvPr/>
        </p:nvSpPr>
        <p:spPr bwMode="auto">
          <a:xfrm>
            <a:off x="179388" y="3332163"/>
            <a:ext cx="4392612"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Hence for a short segment of current-carrying wire:</a:t>
            </a:r>
          </a:p>
        </p:txBody>
      </p:sp>
      <p:graphicFrame>
        <p:nvGraphicFramePr>
          <p:cNvPr id="361494" name="Object 126"/>
          <p:cNvGraphicFramePr>
            <a:graphicFrameLocks noChangeAspect="1"/>
          </p:cNvGraphicFramePr>
          <p:nvPr/>
        </p:nvGraphicFramePr>
        <p:xfrm>
          <a:off x="1254125" y="4379913"/>
          <a:ext cx="2120900" cy="749300"/>
        </p:xfrm>
        <a:graphic>
          <a:graphicData uri="http://schemas.openxmlformats.org/presentationml/2006/ole">
            <mc:AlternateContent xmlns:mc="http://schemas.openxmlformats.org/markup-compatibility/2006">
              <mc:Choice xmlns:v="urn:schemas-microsoft-com:vml" Requires="v">
                <p:oleObj spid="_x0000_s361638" name="Equation" r:id="rId12" imgW="2120900" imgH="749300" progId="Equation.DSMT4">
                  <p:embed/>
                </p:oleObj>
              </mc:Choice>
              <mc:Fallback>
                <p:oleObj name="Equation" r:id="rId12" imgW="2120900" imgH="749300" progId="Equation.DSMT4">
                  <p:embed/>
                  <p:pic>
                    <p:nvPicPr>
                      <p:cNvPr id="0" name="Picture 12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54125" y="4379913"/>
                        <a:ext cx="21209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1495" name="Rectangle 23"/>
          <p:cNvSpPr>
            <a:spLocks noChangeArrowheads="1"/>
          </p:cNvSpPr>
          <p:nvPr/>
        </p:nvSpPr>
        <p:spPr bwMode="auto">
          <a:xfrm>
            <a:off x="1185863" y="4365625"/>
            <a:ext cx="2284412" cy="830263"/>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361496" name="Rectangle 24"/>
          <p:cNvSpPr>
            <a:spLocks noChangeArrowheads="1"/>
          </p:cNvSpPr>
          <p:nvPr/>
        </p:nvSpPr>
        <p:spPr bwMode="auto">
          <a:xfrm>
            <a:off x="179388" y="5364163"/>
            <a:ext cx="8774112"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We now use this basic equation to determine the fields due to variously shaped current-carrying wires…</a:t>
            </a:r>
          </a:p>
        </p:txBody>
      </p:sp>
      <p:sp>
        <p:nvSpPr>
          <p:cNvPr id="361497" name="Rectangle 25"/>
          <p:cNvSpPr>
            <a:spLocks noChangeArrowheads="1"/>
          </p:cNvSpPr>
          <p:nvPr/>
        </p:nvSpPr>
        <p:spPr bwMode="auto">
          <a:xfrm>
            <a:off x="5646738" y="3543300"/>
            <a:ext cx="520700"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sym typeface="Symbol" pitchFamily="18" charset="2"/>
              </a:rPr>
              <a:t></a:t>
            </a:r>
            <a:r>
              <a:rPr lang="en-US" sz="2000" b="1" i="1">
                <a:solidFill>
                  <a:srgbClr val="000066"/>
                </a:solidFill>
                <a:latin typeface="Times New Roman" pitchFamily="18" charset="0"/>
                <a:sym typeface="Symbol" pitchFamily="18" charset="2"/>
              </a:rPr>
              <a:t>Q</a:t>
            </a:r>
          </a:p>
        </p:txBody>
      </p:sp>
      <p:sp>
        <p:nvSpPr>
          <p:cNvPr id="361498" name="Line 26"/>
          <p:cNvSpPr>
            <a:spLocks noChangeShapeType="1"/>
          </p:cNvSpPr>
          <p:nvPr/>
        </p:nvSpPr>
        <p:spPr bwMode="auto">
          <a:xfrm flipV="1">
            <a:off x="6275388" y="3287713"/>
            <a:ext cx="1098550" cy="806450"/>
          </a:xfrm>
          <a:prstGeom prst="line">
            <a:avLst/>
          </a:prstGeom>
          <a:noFill/>
          <a:ln w="25400">
            <a:solidFill>
              <a:schemeClr val="tx1"/>
            </a:solidFill>
            <a:prstDash val="dash"/>
            <a:round/>
            <a:headEnd/>
            <a:tailEnd type="none" w="lg" len="lg"/>
          </a:ln>
        </p:spPr>
        <p:txBody>
          <a:bodyPr lIns="90000" tIns="46800" rIns="90000" bIns="46800"/>
          <a:lstStyle/>
          <a:p>
            <a:endParaRPr lang="en-US"/>
          </a:p>
        </p:txBody>
      </p:sp>
      <p:graphicFrame>
        <p:nvGraphicFramePr>
          <p:cNvPr id="361499" name="Object 127"/>
          <p:cNvGraphicFramePr>
            <a:graphicFrameLocks noChangeAspect="1"/>
          </p:cNvGraphicFramePr>
          <p:nvPr/>
        </p:nvGraphicFramePr>
        <p:xfrm>
          <a:off x="6559550" y="3451225"/>
          <a:ext cx="177800" cy="249238"/>
        </p:xfrm>
        <a:graphic>
          <a:graphicData uri="http://schemas.openxmlformats.org/presentationml/2006/ole">
            <mc:AlternateContent xmlns:mc="http://schemas.openxmlformats.org/markup-compatibility/2006">
              <mc:Choice xmlns:v="urn:schemas-microsoft-com:vml" Requires="v">
                <p:oleObj spid="_x0000_s361639" name="Equation" r:id="rId14" imgW="177646" imgH="279158" progId="Equation.DSMT4">
                  <p:embed/>
                </p:oleObj>
              </mc:Choice>
              <mc:Fallback>
                <p:oleObj name="Equation" r:id="rId14" imgW="177646" imgH="279158" progId="Equation.DSMT4">
                  <p:embed/>
                  <p:pic>
                    <p:nvPicPr>
                      <p:cNvPr id="0" name="Picture 12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59550" y="3451225"/>
                        <a:ext cx="177800"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500" name="Object 128"/>
          <p:cNvGraphicFramePr>
            <a:graphicFrameLocks noChangeAspect="1"/>
          </p:cNvGraphicFramePr>
          <p:nvPr/>
        </p:nvGraphicFramePr>
        <p:xfrm>
          <a:off x="7715250" y="3046413"/>
          <a:ext cx="406400" cy="284162"/>
        </p:xfrm>
        <a:graphic>
          <a:graphicData uri="http://schemas.openxmlformats.org/presentationml/2006/ole">
            <mc:AlternateContent xmlns:mc="http://schemas.openxmlformats.org/markup-compatibility/2006">
              <mc:Choice xmlns:v="urn:schemas-microsoft-com:vml" Requires="v">
                <p:oleObj spid="_x0000_s361640" name="Equation" r:id="rId16" imgW="406048" imgH="317225" progId="Equation.DSMT4">
                  <p:embed/>
                </p:oleObj>
              </mc:Choice>
              <mc:Fallback>
                <p:oleObj name="Equation" r:id="rId16" imgW="406048" imgH="317225" progId="Equation.DSMT4">
                  <p:embed/>
                  <p:pic>
                    <p:nvPicPr>
                      <p:cNvPr id="0" name="Picture 12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715250" y="3046413"/>
                        <a:ext cx="406400" cy="284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1501" name="Oval 29"/>
          <p:cNvSpPr>
            <a:spLocks noChangeArrowheads="1"/>
          </p:cNvSpPr>
          <p:nvPr/>
        </p:nvSpPr>
        <p:spPr bwMode="auto">
          <a:xfrm>
            <a:off x="7362825" y="3227388"/>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61502" name="Line 30"/>
          <p:cNvSpPr>
            <a:spLocks noChangeShapeType="1"/>
          </p:cNvSpPr>
          <p:nvPr/>
        </p:nvSpPr>
        <p:spPr bwMode="auto">
          <a:xfrm>
            <a:off x="7421563" y="3284538"/>
            <a:ext cx="508000" cy="19050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361505" name="Object 129"/>
          <p:cNvGraphicFramePr>
            <a:graphicFrameLocks noChangeAspect="1"/>
          </p:cNvGraphicFramePr>
          <p:nvPr/>
        </p:nvGraphicFramePr>
        <p:xfrm>
          <a:off x="3781425" y="2868613"/>
          <a:ext cx="787400" cy="292100"/>
        </p:xfrm>
        <a:graphic>
          <a:graphicData uri="http://schemas.openxmlformats.org/presentationml/2006/ole">
            <mc:AlternateContent xmlns:mc="http://schemas.openxmlformats.org/markup-compatibility/2006">
              <mc:Choice xmlns:v="urn:schemas-microsoft-com:vml" Requires="v">
                <p:oleObj spid="_x0000_s361641" name="Equation" r:id="rId18" imgW="787400" imgH="292100" progId="Equation.DSMT4">
                  <p:embed/>
                </p:oleObj>
              </mc:Choice>
              <mc:Fallback>
                <p:oleObj name="Equation" r:id="rId18" imgW="787400" imgH="292100" progId="Equation.DSMT4">
                  <p:embed/>
                  <p:pic>
                    <p:nvPicPr>
                      <p:cNvPr id="0" name="Picture 12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81425" y="2868613"/>
                        <a:ext cx="7874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507" name="Object 130"/>
          <p:cNvGraphicFramePr>
            <a:graphicFrameLocks noChangeAspect="1"/>
          </p:cNvGraphicFramePr>
          <p:nvPr/>
        </p:nvGraphicFramePr>
        <p:xfrm>
          <a:off x="530225" y="2817813"/>
          <a:ext cx="901700" cy="419100"/>
        </p:xfrm>
        <a:graphic>
          <a:graphicData uri="http://schemas.openxmlformats.org/presentationml/2006/ole">
            <mc:AlternateContent xmlns:mc="http://schemas.openxmlformats.org/markup-compatibility/2006">
              <mc:Choice xmlns:v="urn:schemas-microsoft-com:vml" Requires="v">
                <p:oleObj spid="_x0000_s361642" name="Equation" r:id="rId20" imgW="901309" imgH="418918" progId="Equation.DSMT4">
                  <p:embed/>
                </p:oleObj>
              </mc:Choice>
              <mc:Fallback>
                <p:oleObj name="Equation" r:id="rId20" imgW="901309" imgH="418918" progId="Equation.DSMT4">
                  <p:embed/>
                  <p:pic>
                    <p:nvPicPr>
                      <p:cNvPr id="0" name="Picture 13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0225" y="2817813"/>
                        <a:ext cx="9017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1508" name="Line 36"/>
          <p:cNvSpPr>
            <a:spLocks noChangeShapeType="1"/>
          </p:cNvSpPr>
          <p:nvPr/>
        </p:nvSpPr>
        <p:spPr bwMode="auto">
          <a:xfrm flipV="1">
            <a:off x="6275388" y="3721100"/>
            <a:ext cx="508000" cy="373063"/>
          </a:xfrm>
          <a:prstGeom prst="line">
            <a:avLst/>
          </a:prstGeom>
          <a:noFill/>
          <a:ln w="44450">
            <a:solidFill>
              <a:schemeClr val="tx1"/>
            </a:solidFill>
            <a:round/>
            <a:headEnd/>
            <a:tailEnd type="stealth" w="lg" len="lg"/>
          </a:ln>
        </p:spPr>
        <p:txBody>
          <a:bodyPr lIns="90000" tIns="46800" rIns="90000" bIns="46800"/>
          <a:lstStyle/>
          <a:p>
            <a:endParaRPr lang="en-US"/>
          </a:p>
        </p:txBody>
      </p:sp>
      <p:sp>
        <p:nvSpPr>
          <p:cNvPr id="361509" name="Oval 37"/>
          <p:cNvSpPr>
            <a:spLocks noChangeArrowheads="1"/>
          </p:cNvSpPr>
          <p:nvPr/>
        </p:nvSpPr>
        <p:spPr bwMode="auto">
          <a:xfrm rot="10800000" flipV="1">
            <a:off x="3816350" y="2727325"/>
            <a:ext cx="965200" cy="609600"/>
          </a:xfrm>
          <a:prstGeom prst="ellipse">
            <a:avLst/>
          </a:prstGeom>
          <a:noFill/>
          <a:ln w="38100" algn="ctr">
            <a:solidFill>
              <a:srgbClr val="969696"/>
            </a:solidFill>
            <a:round/>
            <a:headEnd/>
            <a:tailEnd type="none" w="lg" len="lg"/>
          </a:ln>
        </p:spPr>
        <p:txBody>
          <a:bodyPr wrap="none" lIns="90000" tIns="46800" rIns="90000" bIns="46800" anchor="ctr"/>
          <a:lstStyle/>
          <a:p>
            <a:pPr>
              <a:lnSpc>
                <a:spcPct val="110000"/>
              </a:lnSpc>
            </a:pPr>
            <a:endParaRPr lang="en-ZA"/>
          </a:p>
        </p:txBody>
      </p:sp>
      <p:sp>
        <p:nvSpPr>
          <p:cNvPr id="361510" name="Freeform 38"/>
          <p:cNvSpPr>
            <a:spLocks/>
          </p:cNvSpPr>
          <p:nvPr/>
        </p:nvSpPr>
        <p:spPr bwMode="auto">
          <a:xfrm>
            <a:off x="4465638" y="2560638"/>
            <a:ext cx="876300" cy="274637"/>
          </a:xfrm>
          <a:custGeom>
            <a:avLst/>
            <a:gdLst>
              <a:gd name="T0" fmla="*/ 2147483647 w 552"/>
              <a:gd name="T1" fmla="*/ 2147483647 h 173"/>
              <a:gd name="T2" fmla="*/ 0 w 552"/>
              <a:gd name="T3" fmla="*/ 2147483647 h 173"/>
              <a:gd name="T4" fmla="*/ 0 60000 65536"/>
              <a:gd name="T5" fmla="*/ 0 60000 65536"/>
              <a:gd name="T6" fmla="*/ 0 w 552"/>
              <a:gd name="T7" fmla="*/ 0 h 173"/>
              <a:gd name="T8" fmla="*/ 552 w 552"/>
              <a:gd name="T9" fmla="*/ 173 h 173"/>
            </a:gdLst>
            <a:ahLst/>
            <a:cxnLst>
              <a:cxn ang="T4">
                <a:pos x="T0" y="T1"/>
              </a:cxn>
              <a:cxn ang="T5">
                <a:pos x="T2" y="T3"/>
              </a:cxn>
            </a:cxnLst>
            <a:rect l="T6" t="T7" r="T8" b="T9"/>
            <a:pathLst>
              <a:path w="552" h="173">
                <a:moveTo>
                  <a:pt x="552" y="134"/>
                </a:moveTo>
                <a:cubicBezTo>
                  <a:pt x="369" y="0"/>
                  <a:pt x="101" y="38"/>
                  <a:pt x="0" y="173"/>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
        <p:nvSpPr>
          <p:cNvPr id="361511" name="Rectangle 39"/>
          <p:cNvSpPr>
            <a:spLocks noChangeArrowheads="1"/>
          </p:cNvSpPr>
          <p:nvPr/>
        </p:nvSpPr>
        <p:spPr bwMode="auto">
          <a:xfrm>
            <a:off x="4892675" y="2676525"/>
            <a:ext cx="2170113" cy="393700"/>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1800">
                <a:solidFill>
                  <a:srgbClr val="000066"/>
                </a:solidFill>
              </a:rPr>
              <a:t>“current element”</a:t>
            </a:r>
          </a:p>
        </p:txBody>
      </p:sp>
      <p:graphicFrame>
        <p:nvGraphicFramePr>
          <p:cNvPr id="361513" name="Object 131"/>
          <p:cNvGraphicFramePr>
            <a:graphicFrameLocks noChangeAspect="1"/>
          </p:cNvGraphicFramePr>
          <p:nvPr/>
        </p:nvGraphicFramePr>
        <p:xfrm>
          <a:off x="2632075" y="2671763"/>
          <a:ext cx="1130300" cy="660400"/>
        </p:xfrm>
        <a:graphic>
          <a:graphicData uri="http://schemas.openxmlformats.org/presentationml/2006/ole">
            <mc:AlternateContent xmlns:mc="http://schemas.openxmlformats.org/markup-compatibility/2006">
              <mc:Choice xmlns:v="urn:schemas-microsoft-com:vml" Requires="v">
                <p:oleObj spid="_x0000_s361643" name="Equation" r:id="rId22" imgW="1129810" imgH="660113" progId="Equation.DSMT4">
                  <p:embed/>
                </p:oleObj>
              </mc:Choice>
              <mc:Fallback>
                <p:oleObj name="Equation" r:id="rId22" imgW="1129810" imgH="660113" progId="Equation.DSMT4">
                  <p:embed/>
                  <p:pic>
                    <p:nvPicPr>
                      <p:cNvPr id="0" name="Picture 13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632075" y="2671763"/>
                        <a:ext cx="11303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15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15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148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147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15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1505"/>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61509"/>
                                        </p:tgtEl>
                                        <p:attrNameLst>
                                          <p:attrName>style.visibility</p:attrName>
                                        </p:attrNameLst>
                                      </p:cBhvr>
                                      <p:to>
                                        <p:strVal val="visible"/>
                                      </p:to>
                                    </p:set>
                                    <p:animEffect transition="in" filter="fade">
                                      <p:cBhvr>
                                        <p:cTn id="25" dur="1000"/>
                                        <p:tgtEl>
                                          <p:spTgt spid="361509"/>
                                        </p:tgtEl>
                                      </p:cBhvr>
                                    </p:animEffect>
                                  </p:childTnLst>
                                </p:cTn>
                              </p:par>
                              <p:par>
                                <p:cTn id="26" presetID="22" presetClass="entr" presetSubtype="8" fill="hold" grpId="0" nodeType="withEffect">
                                  <p:stCondLst>
                                    <p:cond delay="700"/>
                                  </p:stCondLst>
                                  <p:childTnLst>
                                    <p:set>
                                      <p:cBhvr>
                                        <p:cTn id="27" dur="1" fill="hold">
                                          <p:stCondLst>
                                            <p:cond delay="0"/>
                                          </p:stCondLst>
                                        </p:cTn>
                                        <p:tgtEl>
                                          <p:spTgt spid="361510"/>
                                        </p:tgtEl>
                                        <p:attrNameLst>
                                          <p:attrName>style.visibility</p:attrName>
                                        </p:attrNameLst>
                                      </p:cBhvr>
                                      <p:to>
                                        <p:strVal val="visible"/>
                                      </p:to>
                                    </p:set>
                                    <p:animEffect transition="in" filter="wipe(left)">
                                      <p:cBhvr>
                                        <p:cTn id="28" dur="1000"/>
                                        <p:tgtEl>
                                          <p:spTgt spid="361510"/>
                                        </p:tgtEl>
                                      </p:cBhvr>
                                    </p:animEffect>
                                  </p:childTnLst>
                                </p:cTn>
                              </p:par>
                              <p:par>
                                <p:cTn id="29" presetID="1" presetClass="entr" presetSubtype="0" fill="hold" grpId="0" nodeType="withEffect">
                                  <p:stCondLst>
                                    <p:cond delay="1700"/>
                                  </p:stCondLst>
                                  <p:childTnLst>
                                    <p:set>
                                      <p:cBhvr>
                                        <p:cTn id="30" dur="1" fill="hold">
                                          <p:stCondLst>
                                            <p:cond delay="0"/>
                                          </p:stCondLst>
                                        </p:cTn>
                                        <p:tgtEl>
                                          <p:spTgt spid="361511"/>
                                        </p:tgtEl>
                                        <p:attrNameLst>
                                          <p:attrName>style.visibility</p:attrName>
                                        </p:attrNameLst>
                                      </p:cBhvr>
                                      <p:to>
                                        <p:strVal val="visible"/>
                                      </p:to>
                                    </p:set>
                                  </p:childTnLst>
                                </p:cTn>
                              </p:par>
                              <p:par>
                                <p:cTn id="31" presetID="10" presetClass="entr" presetSubtype="0" fill="hold" grpId="0" nodeType="withEffect">
                                  <p:stCondLst>
                                    <p:cond delay="0"/>
                                  </p:stCondLst>
                                  <p:childTnLst>
                                    <p:set>
                                      <p:cBhvr>
                                        <p:cTn id="32" dur="1" fill="hold">
                                          <p:stCondLst>
                                            <p:cond delay="0"/>
                                          </p:stCondLst>
                                        </p:cTn>
                                        <p:tgtEl>
                                          <p:spTgt spid="361481"/>
                                        </p:tgtEl>
                                        <p:attrNameLst>
                                          <p:attrName>style.visibility</p:attrName>
                                        </p:attrNameLst>
                                      </p:cBhvr>
                                      <p:to>
                                        <p:strVal val="visible"/>
                                      </p:to>
                                    </p:set>
                                    <p:animEffect transition="in" filter="fade">
                                      <p:cBhvr>
                                        <p:cTn id="33" dur="1000"/>
                                        <p:tgtEl>
                                          <p:spTgt spid="36148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1478"/>
                                        </p:tgtEl>
                                        <p:attrNameLst>
                                          <p:attrName>style.visibility</p:attrName>
                                        </p:attrNameLst>
                                      </p:cBhvr>
                                      <p:to>
                                        <p:strVal val="visible"/>
                                      </p:to>
                                    </p:set>
                                    <p:animEffect transition="in" filter="fade">
                                      <p:cBhvr>
                                        <p:cTn id="36" dur="1000"/>
                                        <p:tgtEl>
                                          <p:spTgt spid="361478"/>
                                        </p:tgtEl>
                                      </p:cBhvr>
                                    </p:animEffect>
                                  </p:childTnLst>
                                </p:cTn>
                              </p:par>
                              <p:par>
                                <p:cTn id="37" presetID="10" presetClass="exit" presetSubtype="0" fill="hold" grpId="0" nodeType="withEffect">
                                  <p:stCondLst>
                                    <p:cond delay="0"/>
                                  </p:stCondLst>
                                  <p:childTnLst>
                                    <p:animEffect transition="out" filter="fade">
                                      <p:cBhvr>
                                        <p:cTn id="38" dur="1000"/>
                                        <p:tgtEl>
                                          <p:spTgt spid="361489"/>
                                        </p:tgtEl>
                                      </p:cBhvr>
                                    </p:animEffect>
                                    <p:set>
                                      <p:cBhvr>
                                        <p:cTn id="39" dur="1" fill="hold">
                                          <p:stCondLst>
                                            <p:cond delay="999"/>
                                          </p:stCondLst>
                                        </p:cTn>
                                        <p:tgtEl>
                                          <p:spTgt spid="361489"/>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1000"/>
                                        <p:tgtEl>
                                          <p:spTgt spid="361491"/>
                                        </p:tgtEl>
                                      </p:cBhvr>
                                    </p:animEffect>
                                    <p:set>
                                      <p:cBhvr>
                                        <p:cTn id="42" dur="1" fill="hold">
                                          <p:stCondLst>
                                            <p:cond delay="999"/>
                                          </p:stCondLst>
                                        </p:cTn>
                                        <p:tgtEl>
                                          <p:spTgt spid="361491"/>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1000"/>
                                        <p:tgtEl>
                                          <p:spTgt spid="361497"/>
                                        </p:tgtEl>
                                      </p:cBhvr>
                                    </p:animEffect>
                                    <p:set>
                                      <p:cBhvr>
                                        <p:cTn id="45" dur="1" fill="hold">
                                          <p:stCondLst>
                                            <p:cond delay="999"/>
                                          </p:stCondLst>
                                        </p:cTn>
                                        <p:tgtEl>
                                          <p:spTgt spid="361497"/>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361493"/>
                                        </p:tgtEl>
                                        <p:attrNameLst>
                                          <p:attrName>style.visibility</p:attrName>
                                        </p:attrNameLst>
                                      </p:cBhvr>
                                      <p:to>
                                        <p:strVal val="visible"/>
                                      </p:to>
                                    </p:set>
                                  </p:childTnLst>
                                </p:cTn>
                              </p:par>
                              <p:par>
                                <p:cTn id="50" presetID="10" presetClass="entr" presetSubtype="0" fill="hold" nodeType="withEffect">
                                  <p:stCondLst>
                                    <p:cond delay="0"/>
                                  </p:stCondLst>
                                  <p:childTnLst>
                                    <p:set>
                                      <p:cBhvr>
                                        <p:cTn id="51" dur="1" fill="hold">
                                          <p:stCondLst>
                                            <p:cond delay="0"/>
                                          </p:stCondLst>
                                        </p:cTn>
                                        <p:tgtEl>
                                          <p:spTgt spid="361494"/>
                                        </p:tgtEl>
                                        <p:attrNameLst>
                                          <p:attrName>style.visibility</p:attrName>
                                        </p:attrNameLst>
                                      </p:cBhvr>
                                      <p:to>
                                        <p:strVal val="visible"/>
                                      </p:to>
                                    </p:set>
                                    <p:animEffect transition="in" filter="fade">
                                      <p:cBhvr>
                                        <p:cTn id="52" dur="1000"/>
                                        <p:tgtEl>
                                          <p:spTgt spid="361494"/>
                                        </p:tgtEl>
                                      </p:cBhvr>
                                    </p:animEffect>
                                  </p:childTnLst>
                                </p:cTn>
                              </p:par>
                              <p:par>
                                <p:cTn id="53" presetID="9" presetClass="entr" presetSubtype="0" fill="hold" grpId="0" nodeType="withEffect">
                                  <p:stCondLst>
                                    <p:cond delay="1500"/>
                                  </p:stCondLst>
                                  <p:childTnLst>
                                    <p:set>
                                      <p:cBhvr>
                                        <p:cTn id="54" dur="1" fill="hold">
                                          <p:stCondLst>
                                            <p:cond delay="0"/>
                                          </p:stCondLst>
                                        </p:cTn>
                                        <p:tgtEl>
                                          <p:spTgt spid="361495"/>
                                        </p:tgtEl>
                                        <p:attrNameLst>
                                          <p:attrName>style.visibility</p:attrName>
                                        </p:attrNameLst>
                                      </p:cBhvr>
                                      <p:to>
                                        <p:strVal val="visible"/>
                                      </p:to>
                                    </p:set>
                                    <p:animEffect transition="in" filter="dissolve">
                                      <p:cBhvr>
                                        <p:cTn id="55" dur="500"/>
                                        <p:tgtEl>
                                          <p:spTgt spid="361495"/>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61474"/>
                                        </p:tgtEl>
                                        <p:attrNameLst>
                                          <p:attrName>style.visibility</p:attrName>
                                        </p:attrNameLst>
                                      </p:cBhvr>
                                      <p:to>
                                        <p:strVal val="visible"/>
                                      </p:to>
                                    </p:set>
                                    <p:animEffect transition="in" filter="fade">
                                      <p:cBhvr>
                                        <p:cTn id="58" dur="1000"/>
                                        <p:tgtEl>
                                          <p:spTgt spid="361474"/>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61475"/>
                                        </p:tgtEl>
                                        <p:attrNameLst>
                                          <p:attrName>style.visibility</p:attrName>
                                        </p:attrNameLst>
                                      </p:cBhvr>
                                      <p:to>
                                        <p:strVal val="visible"/>
                                      </p:to>
                                    </p:set>
                                    <p:animEffect transition="in" filter="fade">
                                      <p:cBhvr>
                                        <p:cTn id="61" dur="1000"/>
                                        <p:tgtEl>
                                          <p:spTgt spid="361475"/>
                                        </p:tgtEl>
                                      </p:cBhvr>
                                    </p:animEffect>
                                  </p:childTnLst>
                                </p:cTn>
                              </p:par>
                              <p:par>
                                <p:cTn id="62" presetID="22" presetClass="entr" presetSubtype="8" fill="hold" grpId="0" nodeType="withEffect">
                                  <p:stCondLst>
                                    <p:cond delay="1000"/>
                                  </p:stCondLst>
                                  <p:childTnLst>
                                    <p:set>
                                      <p:cBhvr>
                                        <p:cTn id="63" dur="1" fill="hold">
                                          <p:stCondLst>
                                            <p:cond delay="0"/>
                                          </p:stCondLst>
                                        </p:cTn>
                                        <p:tgtEl>
                                          <p:spTgt spid="361498"/>
                                        </p:tgtEl>
                                        <p:attrNameLst>
                                          <p:attrName>style.visibility</p:attrName>
                                        </p:attrNameLst>
                                      </p:cBhvr>
                                      <p:to>
                                        <p:strVal val="visible"/>
                                      </p:to>
                                    </p:set>
                                    <p:animEffect transition="in" filter="wipe(left)">
                                      <p:cBhvr>
                                        <p:cTn id="64" dur="2000"/>
                                        <p:tgtEl>
                                          <p:spTgt spid="361498"/>
                                        </p:tgtEl>
                                      </p:cBhvr>
                                    </p:animEffect>
                                  </p:childTnLst>
                                </p:cTn>
                              </p:par>
                              <p:par>
                                <p:cTn id="65" presetID="22" presetClass="entr" presetSubtype="8" fill="hold" grpId="0" nodeType="withEffect">
                                  <p:stCondLst>
                                    <p:cond delay="1000"/>
                                  </p:stCondLst>
                                  <p:childTnLst>
                                    <p:set>
                                      <p:cBhvr>
                                        <p:cTn id="66" dur="1" fill="hold">
                                          <p:stCondLst>
                                            <p:cond delay="0"/>
                                          </p:stCondLst>
                                        </p:cTn>
                                        <p:tgtEl>
                                          <p:spTgt spid="361508"/>
                                        </p:tgtEl>
                                        <p:attrNameLst>
                                          <p:attrName>style.visibility</p:attrName>
                                        </p:attrNameLst>
                                      </p:cBhvr>
                                      <p:to>
                                        <p:strVal val="visible"/>
                                      </p:to>
                                    </p:set>
                                    <p:animEffect transition="in" filter="wipe(left)">
                                      <p:cBhvr>
                                        <p:cTn id="67" dur="700"/>
                                        <p:tgtEl>
                                          <p:spTgt spid="361508"/>
                                        </p:tgtEl>
                                      </p:cBhvr>
                                    </p:animEffect>
                                  </p:childTnLst>
                                </p:cTn>
                              </p:par>
                              <p:par>
                                <p:cTn id="68" presetID="0" presetClass="path" presetSubtype="0" fill="hold" grpId="1" nodeType="withEffect">
                                  <p:stCondLst>
                                    <p:cond delay="1000"/>
                                  </p:stCondLst>
                                  <p:childTnLst>
                                    <p:animMotion origin="layout" path="M -2.5E-6 -1.48148E-6 L 0.03785 -0.06065 " pathEditMode="relative" rAng="0" ptsTypes="AA">
                                      <p:cBhvr>
                                        <p:cTn id="69" dur="500" fill="hold"/>
                                        <p:tgtEl>
                                          <p:spTgt spid="361488"/>
                                        </p:tgtEl>
                                        <p:attrNameLst>
                                          <p:attrName>ppt_x</p:attrName>
                                          <p:attrName>ppt_y</p:attrName>
                                        </p:attrNameLst>
                                      </p:cBhvr>
                                      <p:rCtr x="1900" y="-3000"/>
                                    </p:animMotion>
                                  </p:childTnLst>
                                </p:cTn>
                              </p:par>
                              <p:par>
                                <p:cTn id="70" presetID="0" presetClass="path" presetSubtype="0" fill="hold" nodeType="withEffect">
                                  <p:stCondLst>
                                    <p:cond delay="1000"/>
                                  </p:stCondLst>
                                  <p:childTnLst>
                                    <p:animMotion origin="layout" path="M -4.16667E-6 1.85185E-6 L 0.03941 -0.0338 " pathEditMode="relative" rAng="0" ptsTypes="AA">
                                      <p:cBhvr>
                                        <p:cTn id="71" dur="500" fill="hold"/>
                                        <p:tgtEl>
                                          <p:spTgt spid="361479"/>
                                        </p:tgtEl>
                                        <p:attrNameLst>
                                          <p:attrName>ppt_x</p:attrName>
                                          <p:attrName>ppt_y</p:attrName>
                                        </p:attrNameLst>
                                      </p:cBhvr>
                                      <p:rCtr x="2000" y="-1700"/>
                                    </p:animMotion>
                                  </p:childTnLst>
                                </p:cTn>
                              </p:par>
                              <p:par>
                                <p:cTn id="72" presetID="10" presetClass="entr" presetSubtype="0" fill="hold" nodeType="withEffect">
                                  <p:stCondLst>
                                    <p:cond delay="2500"/>
                                  </p:stCondLst>
                                  <p:childTnLst>
                                    <p:set>
                                      <p:cBhvr>
                                        <p:cTn id="73" dur="1" fill="hold">
                                          <p:stCondLst>
                                            <p:cond delay="0"/>
                                          </p:stCondLst>
                                        </p:cTn>
                                        <p:tgtEl>
                                          <p:spTgt spid="361499"/>
                                        </p:tgtEl>
                                        <p:attrNameLst>
                                          <p:attrName>style.visibility</p:attrName>
                                        </p:attrNameLst>
                                      </p:cBhvr>
                                      <p:to>
                                        <p:strVal val="visible"/>
                                      </p:to>
                                    </p:set>
                                    <p:animEffect transition="in" filter="fade">
                                      <p:cBhvr>
                                        <p:cTn id="74" dur="500"/>
                                        <p:tgtEl>
                                          <p:spTgt spid="361499"/>
                                        </p:tgtEl>
                                      </p:cBhvr>
                                    </p:animEffect>
                                  </p:childTnLst>
                                </p:cTn>
                              </p:par>
                              <p:par>
                                <p:cTn id="75" presetID="10" presetClass="entr" presetSubtype="0" fill="hold" grpId="0" nodeType="withEffect">
                                  <p:stCondLst>
                                    <p:cond delay="2000"/>
                                  </p:stCondLst>
                                  <p:childTnLst>
                                    <p:set>
                                      <p:cBhvr>
                                        <p:cTn id="76" dur="1" fill="hold">
                                          <p:stCondLst>
                                            <p:cond delay="0"/>
                                          </p:stCondLst>
                                        </p:cTn>
                                        <p:tgtEl>
                                          <p:spTgt spid="361501"/>
                                        </p:tgtEl>
                                        <p:attrNameLst>
                                          <p:attrName>style.visibility</p:attrName>
                                        </p:attrNameLst>
                                      </p:cBhvr>
                                      <p:to>
                                        <p:strVal val="visible"/>
                                      </p:to>
                                    </p:set>
                                    <p:animEffect transition="in" filter="fade">
                                      <p:cBhvr>
                                        <p:cTn id="77" dur="1000"/>
                                        <p:tgtEl>
                                          <p:spTgt spid="361501"/>
                                        </p:tgtEl>
                                      </p:cBhvr>
                                    </p:animEffect>
                                  </p:childTnLst>
                                </p:cTn>
                              </p:par>
                              <p:par>
                                <p:cTn id="78" presetID="22" presetClass="entr" presetSubtype="8" fill="hold" grpId="0" nodeType="withEffect">
                                  <p:stCondLst>
                                    <p:cond delay="3000"/>
                                  </p:stCondLst>
                                  <p:childTnLst>
                                    <p:set>
                                      <p:cBhvr>
                                        <p:cTn id="79" dur="1" fill="hold">
                                          <p:stCondLst>
                                            <p:cond delay="0"/>
                                          </p:stCondLst>
                                        </p:cTn>
                                        <p:tgtEl>
                                          <p:spTgt spid="361502"/>
                                        </p:tgtEl>
                                        <p:attrNameLst>
                                          <p:attrName>style.visibility</p:attrName>
                                        </p:attrNameLst>
                                      </p:cBhvr>
                                      <p:to>
                                        <p:strVal val="visible"/>
                                      </p:to>
                                    </p:set>
                                    <p:animEffect transition="in" filter="wipe(left)">
                                      <p:cBhvr>
                                        <p:cTn id="80" dur="2000"/>
                                        <p:tgtEl>
                                          <p:spTgt spid="361502"/>
                                        </p:tgtEl>
                                      </p:cBhvr>
                                    </p:animEffect>
                                  </p:childTnLst>
                                </p:cTn>
                              </p:par>
                              <p:par>
                                <p:cTn id="81" presetID="10" presetClass="entr" presetSubtype="0" fill="hold" nodeType="withEffect">
                                  <p:stCondLst>
                                    <p:cond delay="4500"/>
                                  </p:stCondLst>
                                  <p:childTnLst>
                                    <p:set>
                                      <p:cBhvr>
                                        <p:cTn id="82" dur="1" fill="hold">
                                          <p:stCondLst>
                                            <p:cond delay="0"/>
                                          </p:stCondLst>
                                        </p:cTn>
                                        <p:tgtEl>
                                          <p:spTgt spid="361500"/>
                                        </p:tgtEl>
                                        <p:attrNameLst>
                                          <p:attrName>style.visibility</p:attrName>
                                        </p:attrNameLst>
                                      </p:cBhvr>
                                      <p:to>
                                        <p:strVal val="visible"/>
                                      </p:to>
                                    </p:set>
                                    <p:animEffect transition="in" filter="fade">
                                      <p:cBhvr>
                                        <p:cTn id="83" dur="500"/>
                                        <p:tgtEl>
                                          <p:spTgt spid="361500"/>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3614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animBg="1"/>
      <p:bldP spid="361475" grpId="0" animBg="1"/>
      <p:bldP spid="361478" grpId="0"/>
      <p:bldP spid="361481" grpId="0" animBg="1"/>
      <p:bldP spid="361488" grpId="0" animBg="1"/>
      <p:bldP spid="361488" grpId="1" animBg="1"/>
      <p:bldP spid="361489" grpId="0" animBg="1"/>
      <p:bldP spid="361493" grpId="0"/>
      <p:bldP spid="361495" grpId="0" animBg="1"/>
      <p:bldP spid="361496" grpId="0"/>
      <p:bldP spid="361497" grpId="0"/>
      <p:bldP spid="361498" grpId="0" animBg="1"/>
      <p:bldP spid="361501" grpId="0" animBg="1"/>
      <p:bldP spid="361502" grpId="0" animBg="1"/>
      <p:bldP spid="361508" grpId="0" animBg="1"/>
      <p:bldP spid="361509" grpId="0" animBg="1"/>
      <p:bldP spid="361510" grpId="0" animBg="1"/>
      <p:bldP spid="3615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63" name="Footer Placeholder 3"/>
          <p:cNvSpPr>
            <a:spLocks noGrp="1"/>
          </p:cNvSpPr>
          <p:nvPr>
            <p:ph type="ftr" sz="quarter" idx="10"/>
          </p:nvPr>
        </p:nvSpPr>
        <p:spPr>
          <a:noFill/>
        </p:spPr>
        <p:txBody>
          <a:bodyPr/>
          <a:lstStyle/>
          <a:p>
            <a:r>
              <a:rPr lang="en-US" smtClean="0">
                <a:cs typeface="Arial" charset="0"/>
              </a:rPr>
              <a:t>MAGNETIC FIELDS</a:t>
            </a:r>
          </a:p>
        </p:txBody>
      </p:sp>
      <p:sp>
        <p:nvSpPr>
          <p:cNvPr id="380964" name="Date Placeholder 4"/>
          <p:cNvSpPr>
            <a:spLocks noGrp="1"/>
          </p:cNvSpPr>
          <p:nvPr>
            <p:ph type="dt" sz="quarter" idx="11"/>
          </p:nvPr>
        </p:nvSpPr>
        <p:spPr>
          <a:noFill/>
        </p:spPr>
        <p:txBody>
          <a:bodyPr/>
          <a:lstStyle/>
          <a:p>
            <a:r>
              <a:rPr lang="en-US" smtClean="0">
                <a:cs typeface="Arial" charset="0"/>
              </a:rPr>
              <a:t>PHY1013S</a:t>
            </a:r>
          </a:p>
        </p:txBody>
      </p:sp>
      <p:sp>
        <p:nvSpPr>
          <p:cNvPr id="380965" name="Slide Number Placeholder 5"/>
          <p:cNvSpPr>
            <a:spLocks noGrp="1"/>
          </p:cNvSpPr>
          <p:nvPr>
            <p:ph type="sldNum" sz="quarter" idx="12"/>
          </p:nvPr>
        </p:nvSpPr>
        <p:spPr>
          <a:noFill/>
        </p:spPr>
        <p:txBody>
          <a:bodyPr/>
          <a:lstStyle/>
          <a:p>
            <a:fld id="{BE37F53C-355B-46C5-878A-F11242654263}" type="slidenum">
              <a:rPr lang="en-US" smtClean="0">
                <a:cs typeface="Arial" charset="0"/>
              </a:rPr>
              <a:pPr/>
              <a:t>18</a:t>
            </a:fld>
            <a:endParaRPr lang="en-US" smtClean="0">
              <a:cs typeface="Arial" charset="0"/>
            </a:endParaRPr>
          </a:p>
        </p:txBody>
      </p:sp>
      <p:sp>
        <p:nvSpPr>
          <p:cNvPr id="380932" name="Rectangle 4"/>
          <p:cNvSpPr>
            <a:spLocks noGrp="1" noChangeArrowheads="1"/>
          </p:cNvSpPr>
          <p:nvPr>
            <p:ph type="body" idx="1"/>
          </p:nvPr>
        </p:nvSpPr>
        <p:spPr>
          <a:xfrm>
            <a:off x="179388" y="1908175"/>
            <a:ext cx="8964612" cy="4278313"/>
          </a:xfrm>
        </p:spPr>
        <p:txBody>
          <a:bodyPr/>
          <a:lstStyle/>
          <a:p>
            <a:pPr marL="712788" lvl="1" indent="-533400" eaLnBrk="1" hangingPunct="1">
              <a:buFontTx/>
              <a:buAutoNum type="arabicPeriod"/>
            </a:pPr>
            <a:r>
              <a:rPr lang="en-ZA" sz="2200" smtClean="0"/>
              <a:t>Draw a picture.</a:t>
            </a:r>
          </a:p>
          <a:p>
            <a:pPr marL="712788" lvl="1" indent="-533400" eaLnBrk="1" hangingPunct="1">
              <a:buFontTx/>
              <a:buAutoNum type="arabicPeriod"/>
            </a:pPr>
            <a:endParaRPr lang="en-ZA" sz="400" smtClean="0"/>
          </a:p>
          <a:p>
            <a:pPr marL="712788" lvl="1" indent="-533400" eaLnBrk="1" hangingPunct="1">
              <a:buFontTx/>
              <a:buAutoNum type="arabicPeriod"/>
            </a:pPr>
            <a:r>
              <a:rPr lang="en-ZA" sz="2200" smtClean="0"/>
              <a:t>Identify the point P at which you wish to determine      </a:t>
            </a:r>
            <a:br>
              <a:rPr lang="en-ZA" sz="2200" smtClean="0"/>
            </a:br>
            <a:r>
              <a:rPr lang="en-ZA" sz="2200" smtClean="0"/>
              <a:t>and establish a coordinate system.</a:t>
            </a:r>
          </a:p>
          <a:p>
            <a:pPr marL="712788" lvl="1" indent="-533400" eaLnBrk="1" hangingPunct="1">
              <a:buFontTx/>
              <a:buAutoNum type="arabicPeriod"/>
            </a:pPr>
            <a:endParaRPr lang="en-ZA" sz="400" smtClean="0"/>
          </a:p>
          <a:p>
            <a:pPr marL="712788" lvl="1" indent="-533400" eaLnBrk="1" hangingPunct="1">
              <a:buFontTx/>
              <a:buAutoNum type="arabicPeriod"/>
            </a:pPr>
            <a:r>
              <a:rPr lang="en-ZA" sz="2200" smtClean="0"/>
              <a:t>Divide the current-carrying wire into current elements, </a:t>
            </a:r>
            <a:r>
              <a:rPr lang="en-ZA" sz="2200" b="1" i="1" smtClean="0">
                <a:latin typeface="Times New Roman" pitchFamily="18" charset="0"/>
              </a:rPr>
              <a:t>I</a:t>
            </a:r>
            <a:r>
              <a:rPr lang="en-ZA" sz="2200" b="1" smtClean="0">
                <a:latin typeface="Times New Roman" pitchFamily="18" charset="0"/>
                <a:sym typeface="Symbol" pitchFamily="18" charset="2"/>
              </a:rPr>
              <a:t></a:t>
            </a:r>
            <a:r>
              <a:rPr lang="en-ZA" sz="2200" b="1" i="1" smtClean="0">
                <a:latin typeface="Times New Roman" pitchFamily="18" charset="0"/>
                <a:sym typeface="Symbol" pitchFamily="18" charset="2"/>
              </a:rPr>
              <a:t>s</a:t>
            </a:r>
            <a:r>
              <a:rPr lang="en-ZA" smtClean="0"/>
              <a:t>. </a:t>
            </a:r>
            <a:endParaRPr lang="en-ZA" b="1" i="1" smtClean="0">
              <a:latin typeface="Times New Roman" pitchFamily="18" charset="0"/>
              <a:cs typeface="Times New Roman" pitchFamily="18" charset="0"/>
            </a:endParaRPr>
          </a:p>
          <a:p>
            <a:pPr marL="712788" lvl="1" indent="-533400" eaLnBrk="1" hangingPunct="1">
              <a:buFontTx/>
              <a:buAutoNum type="arabicPeriod"/>
            </a:pPr>
            <a:endParaRPr lang="en-ZA" sz="400" smtClean="0"/>
          </a:p>
          <a:p>
            <a:pPr marL="712788" lvl="1" indent="-533400" eaLnBrk="1" hangingPunct="1">
              <a:buFontTx/>
              <a:buAutoNum type="arabicPeriod" startAt="4"/>
            </a:pPr>
            <a:r>
              <a:rPr lang="en-ZA" sz="2200" smtClean="0"/>
              <a:t>Draw the magnetic field at P for one or two segments.</a:t>
            </a:r>
            <a:endParaRPr lang="en-ZA" sz="300" smtClean="0"/>
          </a:p>
          <a:p>
            <a:pPr marL="712788" lvl="1" indent="-533400" eaLnBrk="1" hangingPunct="1">
              <a:buFontTx/>
              <a:buAutoNum type="arabicPeriod"/>
            </a:pPr>
            <a:endParaRPr lang="en-ZA" sz="300" smtClean="0"/>
          </a:p>
          <a:p>
            <a:pPr marL="712788" lvl="1" indent="-533400" eaLnBrk="1" hangingPunct="1">
              <a:buFontTx/>
              <a:buAutoNum type="arabicPeriod" startAt="4"/>
            </a:pPr>
            <a:r>
              <a:rPr lang="en-ZA" sz="2200" smtClean="0"/>
              <a:t>Use symmetry to simplify the field wherever possible.</a:t>
            </a:r>
            <a:endParaRPr lang="en-ZA" sz="300" smtClean="0"/>
          </a:p>
          <a:p>
            <a:pPr marL="712788" lvl="1" indent="-533400" eaLnBrk="1" hangingPunct="1">
              <a:buFontTx/>
              <a:buAutoNum type="arabicPeriod" startAt="4"/>
            </a:pPr>
            <a:endParaRPr lang="en-ZA" sz="300" smtClean="0"/>
          </a:p>
          <a:p>
            <a:pPr marL="712788" lvl="1" indent="-533400" eaLnBrk="1" hangingPunct="1">
              <a:buFontTx/>
              <a:buAutoNum type="arabicPeriod" startAt="4"/>
            </a:pPr>
            <a:r>
              <a:rPr lang="en-ZA" sz="2200" smtClean="0"/>
              <a:t>Apply the Biot-Savart law, and                       :                    </a:t>
            </a:r>
          </a:p>
          <a:p>
            <a:pPr marL="712788" lvl="1" indent="-533400" eaLnBrk="1" hangingPunct="1">
              <a:buFontTx/>
              <a:buAutoNum type="arabicPeriod"/>
            </a:pPr>
            <a:endParaRPr lang="en-ZA" sz="400" smtClean="0"/>
          </a:p>
          <a:p>
            <a:pPr marL="1311275" lvl="2" indent="-419100" eaLnBrk="1" hangingPunct="1"/>
            <a:r>
              <a:rPr lang="en-ZA" smtClean="0"/>
              <a:t>Find an expression for each component (</a:t>
            </a:r>
            <a:r>
              <a:rPr lang="en-ZA" b="1" i="1" smtClean="0">
                <a:latin typeface="Times New Roman" pitchFamily="18" charset="0"/>
              </a:rPr>
              <a:t>x</a:t>
            </a:r>
            <a:r>
              <a:rPr lang="en-ZA" smtClean="0"/>
              <a:t>, </a:t>
            </a:r>
            <a:r>
              <a:rPr lang="en-ZA" b="1" i="1" smtClean="0">
                <a:latin typeface="Times New Roman" pitchFamily="18" charset="0"/>
              </a:rPr>
              <a:t>y</a:t>
            </a:r>
            <a:r>
              <a:rPr lang="en-ZA" smtClean="0"/>
              <a:t>, </a:t>
            </a:r>
            <a:r>
              <a:rPr lang="en-ZA" b="1" i="1" smtClean="0">
                <a:latin typeface="Times New Roman" pitchFamily="18" charset="0"/>
              </a:rPr>
              <a:t>z</a:t>
            </a:r>
            <a:r>
              <a:rPr lang="en-ZA" smtClean="0"/>
              <a:t>) of    .</a:t>
            </a:r>
          </a:p>
          <a:p>
            <a:pPr marL="1311275" lvl="2" indent="-419100" eaLnBrk="1" hangingPunct="1"/>
            <a:endParaRPr lang="en-ZA" sz="300" smtClean="0"/>
          </a:p>
          <a:p>
            <a:pPr marL="1311275" lvl="2" indent="-419100" eaLnBrk="1" hangingPunct="1"/>
            <a:r>
              <a:rPr lang="en-ZA" smtClean="0"/>
              <a:t>Express all angles and distances i.t.o. the </a:t>
            </a:r>
            <a:r>
              <a:rPr lang="en-ZA" i="1" smtClean="0"/>
              <a:t>coordinates</a:t>
            </a:r>
            <a:r>
              <a:rPr lang="en-ZA" smtClean="0"/>
              <a:t>.</a:t>
            </a:r>
            <a:endParaRPr lang="en-ZA" i="1" smtClean="0"/>
          </a:p>
          <a:p>
            <a:pPr marL="1311275" lvl="2" indent="-419100" eaLnBrk="1" hangingPunct="1"/>
            <a:endParaRPr lang="en-ZA" sz="300" smtClean="0"/>
          </a:p>
          <a:p>
            <a:pPr marL="1311275" lvl="2" indent="-419100" eaLnBrk="1" hangingPunct="1"/>
            <a:r>
              <a:rPr lang="en-ZA" smtClean="0"/>
              <a:t>Let </a:t>
            </a:r>
            <a:r>
              <a:rPr lang="en-ZA" b="1" smtClean="0">
                <a:latin typeface="Times New Roman" pitchFamily="18" charset="0"/>
                <a:sym typeface="Symbol" pitchFamily="18" charset="2"/>
              </a:rPr>
              <a:t></a:t>
            </a:r>
            <a:r>
              <a:rPr lang="en-ZA" b="1" i="1" smtClean="0">
                <a:latin typeface="Times New Roman" pitchFamily="18" charset="0"/>
                <a:sym typeface="Symbol" pitchFamily="18" charset="2"/>
              </a:rPr>
              <a:t>s </a:t>
            </a:r>
            <a:r>
              <a:rPr lang="en-ZA" b="1" smtClean="0">
                <a:latin typeface="Times New Roman" pitchFamily="18" charset="0"/>
                <a:sym typeface="Symbol" pitchFamily="18" charset="2"/>
              </a:rPr>
              <a:t> </a:t>
            </a:r>
            <a:r>
              <a:rPr lang="en-ZA" b="1" i="1" smtClean="0">
                <a:latin typeface="Times New Roman" pitchFamily="18" charset="0"/>
                <a:sym typeface="Symbol" pitchFamily="18" charset="2"/>
              </a:rPr>
              <a:t>ds </a:t>
            </a:r>
            <a:r>
              <a:rPr lang="en-ZA" smtClean="0"/>
              <a:t>and integrate.</a:t>
            </a:r>
          </a:p>
        </p:txBody>
      </p:sp>
      <p:sp>
        <p:nvSpPr>
          <p:cNvPr id="380967" name="Rectangle 2"/>
          <p:cNvSpPr>
            <a:spLocks noGrp="1" noChangeArrowheads="1"/>
          </p:cNvSpPr>
          <p:nvPr>
            <p:ph type="title"/>
          </p:nvPr>
        </p:nvSpPr>
        <p:spPr/>
        <p:txBody>
          <a:bodyPr/>
          <a:lstStyle/>
          <a:p>
            <a:pPr eaLnBrk="1" hangingPunct="1"/>
            <a:r>
              <a:rPr lang="en-ZA" smtClean="0"/>
              <a:t>THE MAGNETIC FIELD OF A CURRENT</a:t>
            </a:r>
            <a:endParaRPr lang="en-US" smtClean="0"/>
          </a:p>
        </p:txBody>
      </p:sp>
      <p:sp>
        <p:nvSpPr>
          <p:cNvPr id="380968" name="Rectangle 3"/>
          <p:cNvSpPr>
            <a:spLocks noChangeArrowheads="1"/>
          </p:cNvSpPr>
          <p:nvPr/>
        </p:nvSpPr>
        <p:spPr bwMode="auto">
          <a:xfrm>
            <a:off x="179388" y="1358900"/>
            <a:ext cx="8774112" cy="493713"/>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ZA">
                <a:solidFill>
                  <a:srgbClr val="000066"/>
                </a:solidFill>
              </a:rPr>
              <a:t>Problem-solving strategy:</a:t>
            </a:r>
            <a:endParaRPr lang="en-US" sz="2300">
              <a:solidFill>
                <a:srgbClr val="000066"/>
              </a:solidFill>
            </a:endParaRPr>
          </a:p>
        </p:txBody>
      </p:sp>
      <p:graphicFrame>
        <p:nvGraphicFramePr>
          <p:cNvPr id="380933" name="Object 32"/>
          <p:cNvGraphicFramePr>
            <a:graphicFrameLocks noChangeAspect="1"/>
          </p:cNvGraphicFramePr>
          <p:nvPr/>
        </p:nvGraphicFramePr>
        <p:xfrm>
          <a:off x="7805738" y="2371725"/>
          <a:ext cx="242887" cy="320675"/>
        </p:xfrm>
        <a:graphic>
          <a:graphicData uri="http://schemas.openxmlformats.org/presentationml/2006/ole">
            <mc:AlternateContent xmlns:mc="http://schemas.openxmlformats.org/markup-compatibility/2006">
              <mc:Choice xmlns:v="urn:schemas-microsoft-com:vml" Requires="v">
                <p:oleObj spid="_x0000_s380972" name="Equation" r:id="rId4" imgW="241091" imgH="317225" progId="Equation.DSMT4">
                  <p:embed/>
                </p:oleObj>
              </mc:Choice>
              <mc:Fallback>
                <p:oleObj name="Equation" r:id="rId4" imgW="241091" imgH="317225" progId="Equation.DSMT4">
                  <p:embed/>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05738" y="2371725"/>
                        <a:ext cx="242887"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0934" name="Object 33"/>
          <p:cNvGraphicFramePr>
            <a:graphicFrameLocks noChangeAspect="1"/>
          </p:cNvGraphicFramePr>
          <p:nvPr/>
        </p:nvGraphicFramePr>
        <p:xfrm>
          <a:off x="5172075" y="4479925"/>
          <a:ext cx="1524000" cy="406400"/>
        </p:xfrm>
        <a:graphic>
          <a:graphicData uri="http://schemas.openxmlformats.org/presentationml/2006/ole">
            <mc:AlternateContent xmlns:mc="http://schemas.openxmlformats.org/markup-compatibility/2006">
              <mc:Choice xmlns:v="urn:schemas-microsoft-com:vml" Requires="v">
                <p:oleObj spid="_x0000_s380973" name="Equation" r:id="rId6" imgW="1523339" imgH="406224" progId="Equation.DSMT4">
                  <p:embed/>
                </p:oleObj>
              </mc:Choice>
              <mc:Fallback>
                <p:oleObj name="Equation" r:id="rId6" imgW="1523339" imgH="406224" progId="Equation.DSMT4">
                  <p:embed/>
                  <p:pic>
                    <p:nvPicPr>
                      <p:cNvPr id="0"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72075" y="4479925"/>
                        <a:ext cx="15240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0935" name="Object 34"/>
          <p:cNvGraphicFramePr>
            <a:graphicFrameLocks noChangeAspect="1"/>
          </p:cNvGraphicFramePr>
          <p:nvPr/>
        </p:nvGraphicFramePr>
        <p:xfrm>
          <a:off x="8274050" y="4910138"/>
          <a:ext cx="242888" cy="320675"/>
        </p:xfrm>
        <a:graphic>
          <a:graphicData uri="http://schemas.openxmlformats.org/presentationml/2006/ole">
            <mc:AlternateContent xmlns:mc="http://schemas.openxmlformats.org/markup-compatibility/2006">
              <mc:Choice xmlns:v="urn:schemas-microsoft-com:vml" Requires="v">
                <p:oleObj spid="_x0000_s380974" name="Equation" r:id="rId8" imgW="241091" imgH="317225" progId="Equation.DSMT4">
                  <p:embed/>
                </p:oleObj>
              </mc:Choice>
              <mc:Fallback>
                <p:oleObj name="Equation" r:id="rId8" imgW="241091" imgH="317225" progId="Equation.DSMT4">
                  <p:embed/>
                  <p:pic>
                    <p:nvPicPr>
                      <p:cNvPr id="0" name="Picture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4050" y="4910138"/>
                        <a:ext cx="242888"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09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093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09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093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8093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80932">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8093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809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80932">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093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80932">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8093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69" name="Footer Placeholder 3"/>
          <p:cNvSpPr>
            <a:spLocks noGrp="1"/>
          </p:cNvSpPr>
          <p:nvPr>
            <p:ph type="ftr" sz="quarter" idx="10"/>
          </p:nvPr>
        </p:nvSpPr>
        <p:spPr>
          <a:noFill/>
        </p:spPr>
        <p:txBody>
          <a:bodyPr/>
          <a:lstStyle/>
          <a:p>
            <a:r>
              <a:rPr lang="en-US" smtClean="0">
                <a:cs typeface="Arial" charset="0"/>
              </a:rPr>
              <a:t>MAGNETIC FIELDS</a:t>
            </a:r>
          </a:p>
        </p:txBody>
      </p:sp>
      <p:sp>
        <p:nvSpPr>
          <p:cNvPr id="416770" name="Date Placeholder 4"/>
          <p:cNvSpPr>
            <a:spLocks noGrp="1"/>
          </p:cNvSpPr>
          <p:nvPr>
            <p:ph type="dt" sz="quarter" idx="11"/>
          </p:nvPr>
        </p:nvSpPr>
        <p:spPr>
          <a:noFill/>
        </p:spPr>
        <p:txBody>
          <a:bodyPr/>
          <a:lstStyle/>
          <a:p>
            <a:r>
              <a:rPr lang="en-US" smtClean="0">
                <a:cs typeface="Arial" charset="0"/>
              </a:rPr>
              <a:t>PHY1013S</a:t>
            </a:r>
          </a:p>
        </p:txBody>
      </p:sp>
      <p:sp>
        <p:nvSpPr>
          <p:cNvPr id="416771" name="Slide Number Placeholder 5"/>
          <p:cNvSpPr>
            <a:spLocks noGrp="1"/>
          </p:cNvSpPr>
          <p:nvPr>
            <p:ph type="sldNum" sz="quarter" idx="12"/>
          </p:nvPr>
        </p:nvSpPr>
        <p:spPr>
          <a:noFill/>
        </p:spPr>
        <p:txBody>
          <a:bodyPr/>
          <a:lstStyle/>
          <a:p>
            <a:fld id="{2C4AC9AB-60FD-4A03-BFC8-5FA91081466A}" type="slidenum">
              <a:rPr lang="en-US" smtClean="0">
                <a:cs typeface="Arial" charset="0"/>
              </a:rPr>
              <a:pPr/>
              <a:t>19</a:t>
            </a:fld>
            <a:endParaRPr lang="en-US" smtClean="0">
              <a:cs typeface="Arial" charset="0"/>
            </a:endParaRPr>
          </a:p>
        </p:txBody>
      </p:sp>
      <p:sp>
        <p:nvSpPr>
          <p:cNvPr id="416772"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367620" name="Text Box 4"/>
          <p:cNvSpPr txBox="1">
            <a:spLocks noChangeArrowheads="1"/>
          </p:cNvSpPr>
          <p:nvPr/>
        </p:nvSpPr>
        <p:spPr bwMode="auto">
          <a:xfrm>
            <a:off x="8431213" y="2970213"/>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pSp>
        <p:nvGrpSpPr>
          <p:cNvPr id="367622" name="Group 6"/>
          <p:cNvGrpSpPr>
            <a:grpSpLocks/>
          </p:cNvGrpSpPr>
          <p:nvPr/>
        </p:nvGrpSpPr>
        <p:grpSpPr bwMode="auto">
          <a:xfrm>
            <a:off x="4402138" y="3211513"/>
            <a:ext cx="3986212" cy="225425"/>
            <a:chOff x="2020" y="2054"/>
            <a:chExt cx="2511" cy="142"/>
          </a:xfrm>
        </p:grpSpPr>
        <p:sp>
          <p:nvSpPr>
            <p:cNvPr id="416778" name="AutoShape 7"/>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416779" name="Group 8"/>
            <p:cNvGrpSpPr>
              <a:grpSpLocks/>
            </p:cNvGrpSpPr>
            <p:nvPr/>
          </p:nvGrpSpPr>
          <p:grpSpPr bwMode="auto">
            <a:xfrm>
              <a:off x="2032" y="2074"/>
              <a:ext cx="52" cy="106"/>
              <a:chOff x="2032" y="2074"/>
              <a:chExt cx="52" cy="106"/>
            </a:xfrm>
          </p:grpSpPr>
          <p:sp>
            <p:nvSpPr>
              <p:cNvPr id="416780" name="Line 9"/>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416781" name="Line 10"/>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367640" name="Line 24"/>
          <p:cNvSpPr>
            <a:spLocks noChangeShapeType="1"/>
          </p:cNvSpPr>
          <p:nvPr/>
        </p:nvSpPr>
        <p:spPr bwMode="auto">
          <a:xfrm>
            <a:off x="7010400" y="3324225"/>
            <a:ext cx="1951038" cy="0"/>
          </a:xfrm>
          <a:prstGeom prst="line">
            <a:avLst/>
          </a:prstGeom>
          <a:noFill/>
          <a:ln w="15875">
            <a:solidFill>
              <a:srgbClr val="800080"/>
            </a:solidFill>
            <a:round/>
            <a:headEnd/>
            <a:tailEnd type="triangle" w="lg" len="lg"/>
          </a:ln>
        </p:spPr>
        <p:txBody>
          <a:bodyPr/>
          <a:lstStyle/>
          <a:p>
            <a:endParaRPr lang="en-US"/>
          </a:p>
        </p:txBody>
      </p:sp>
      <p:sp>
        <p:nvSpPr>
          <p:cNvPr id="367650" name="Rectangle 34"/>
          <p:cNvSpPr>
            <a:spLocks noChangeArrowheads="1"/>
          </p:cNvSpPr>
          <p:nvPr/>
        </p:nvSpPr>
        <p:spPr bwMode="auto">
          <a:xfrm>
            <a:off x="179388" y="5381625"/>
            <a:ext cx="8774112" cy="493713"/>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1.	Draw a picture.</a:t>
            </a:r>
          </a:p>
        </p:txBody>
      </p:sp>
      <p:sp>
        <p:nvSpPr>
          <p:cNvPr id="367651" name="Line 35"/>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76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7651"/>
                                        </p:tgtEl>
                                        <p:attrNameLst>
                                          <p:attrName>style.visibility</p:attrName>
                                        </p:attrNameLst>
                                      </p:cBhvr>
                                      <p:to>
                                        <p:strVal val="visible"/>
                                      </p:to>
                                    </p:set>
                                  </p:childTnLst>
                                </p:cTn>
                              </p:par>
                              <p:par>
                                <p:cTn id="9" presetID="10" presetClass="entr" presetSubtype="0" fill="hold" grpId="0" nodeType="withEffect">
                                  <p:stCondLst>
                                    <p:cond delay="0"/>
                                  </p:stCondLst>
                                  <p:childTnLst>
                                    <p:set>
                                      <p:cBhvr>
                                        <p:cTn id="10" dur="1" fill="hold">
                                          <p:stCondLst>
                                            <p:cond delay="0"/>
                                          </p:stCondLst>
                                        </p:cTn>
                                        <p:tgtEl>
                                          <p:spTgt spid="367620"/>
                                        </p:tgtEl>
                                        <p:attrNameLst>
                                          <p:attrName>style.visibility</p:attrName>
                                        </p:attrNameLst>
                                      </p:cBhvr>
                                      <p:to>
                                        <p:strVal val="visible"/>
                                      </p:to>
                                    </p:set>
                                    <p:animEffect transition="in" filter="fade">
                                      <p:cBhvr>
                                        <p:cTn id="11" dur="1000"/>
                                        <p:tgtEl>
                                          <p:spTgt spid="367620"/>
                                        </p:tgtEl>
                                      </p:cBhvr>
                                    </p:animEffect>
                                  </p:childTnLst>
                                </p:cTn>
                              </p:par>
                              <p:par>
                                <p:cTn id="12" presetID="10" presetClass="entr" presetSubtype="0" fill="hold" nodeType="withEffect">
                                  <p:stCondLst>
                                    <p:cond delay="0"/>
                                  </p:stCondLst>
                                  <p:childTnLst>
                                    <p:set>
                                      <p:cBhvr>
                                        <p:cTn id="13" dur="1" fill="hold">
                                          <p:stCondLst>
                                            <p:cond delay="0"/>
                                          </p:stCondLst>
                                        </p:cTn>
                                        <p:tgtEl>
                                          <p:spTgt spid="367622"/>
                                        </p:tgtEl>
                                        <p:attrNameLst>
                                          <p:attrName>style.visibility</p:attrName>
                                        </p:attrNameLst>
                                      </p:cBhvr>
                                      <p:to>
                                        <p:strVal val="visible"/>
                                      </p:to>
                                    </p:set>
                                    <p:animEffect transition="in" filter="fade">
                                      <p:cBhvr>
                                        <p:cTn id="14" dur="1000"/>
                                        <p:tgtEl>
                                          <p:spTgt spid="36762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67640"/>
                                        </p:tgtEl>
                                        <p:attrNameLst>
                                          <p:attrName>style.visibility</p:attrName>
                                        </p:attrNameLst>
                                      </p:cBhvr>
                                      <p:to>
                                        <p:strVal val="visible"/>
                                      </p:to>
                                    </p:set>
                                    <p:animEffect transition="in" filter="fade">
                                      <p:cBhvr>
                                        <p:cTn id="17" dur="1000"/>
                                        <p:tgtEl>
                                          <p:spTgt spid="367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0" grpId="0"/>
      <p:bldP spid="367640" grpId="0" animBg="1"/>
      <p:bldP spid="367650" grpId="0"/>
      <p:bldP spid="3676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txBox="1">
            <a:spLocks noGrp="1"/>
          </p:cNvSpPr>
          <p:nvPr/>
        </p:nvSpPr>
        <p:spPr bwMode="auto">
          <a:xfrm>
            <a:off x="7646988" y="193675"/>
            <a:ext cx="1401762" cy="261938"/>
          </a:xfrm>
          <a:prstGeom prst="rect">
            <a:avLst/>
          </a:prstGeom>
          <a:noFill/>
          <a:ln w="9525">
            <a:noFill/>
            <a:miter lim="800000"/>
            <a:headEnd/>
            <a:tailEnd/>
          </a:ln>
        </p:spPr>
        <p:txBody>
          <a:bodyPr/>
          <a:lstStyle/>
          <a:p>
            <a:pPr algn="r"/>
            <a:r>
              <a:rPr lang="en-US" sz="1200">
                <a:solidFill>
                  <a:srgbClr val="5F5F5F"/>
                </a:solidFill>
                <a:latin typeface="Arial" charset="0"/>
              </a:rPr>
              <a:t>INTRODUCTION</a:t>
            </a:r>
          </a:p>
          <a:p>
            <a:pPr algn="r"/>
            <a:endParaRPr lang="en-US" sz="1400">
              <a:latin typeface="Arial" charset="0"/>
            </a:endParaRPr>
          </a:p>
        </p:txBody>
      </p:sp>
      <p:sp>
        <p:nvSpPr>
          <p:cNvPr id="176131" name="Slide Number Placeholder 6"/>
          <p:cNvSpPr txBox="1">
            <a:spLocks noGrp="1"/>
          </p:cNvSpPr>
          <p:nvPr/>
        </p:nvSpPr>
        <p:spPr bwMode="auto">
          <a:xfrm>
            <a:off x="8064500" y="6381750"/>
            <a:ext cx="946150" cy="339725"/>
          </a:xfrm>
          <a:prstGeom prst="rect">
            <a:avLst/>
          </a:prstGeom>
          <a:noFill/>
          <a:ln>
            <a:miter lim="800000"/>
            <a:headEnd/>
            <a:tailEnd/>
          </a:ln>
        </p:spPr>
        <p:txBody>
          <a:bodyPr/>
          <a:lstStyle/>
          <a:p>
            <a:pPr algn="r">
              <a:defRPr/>
            </a:pPr>
            <a:fld id="{011D9111-9E1C-4A8D-AB0D-6809D3924FEE}" type="slidenum">
              <a:rPr lang="en-US" sz="1400" b="1">
                <a:solidFill>
                  <a:srgbClr val="5F5F5F"/>
                </a:solidFill>
                <a:latin typeface="Koala"/>
                <a:cs typeface="+mn-cs"/>
              </a:rPr>
              <a:pPr algn="r">
                <a:defRPr/>
              </a:pPr>
              <a:t>2</a:t>
            </a:fld>
            <a:endParaRPr lang="en-US" sz="1400" b="1">
              <a:solidFill>
                <a:srgbClr val="5F5F5F"/>
              </a:solidFill>
              <a:latin typeface="Koala"/>
              <a:cs typeface="+mn-cs"/>
            </a:endParaRPr>
          </a:p>
        </p:txBody>
      </p:sp>
      <p:sp>
        <p:nvSpPr>
          <p:cNvPr id="16387" name="Rectangle 2"/>
          <p:cNvSpPr>
            <a:spLocks noChangeArrowheads="1"/>
          </p:cNvSpPr>
          <p:nvPr/>
        </p:nvSpPr>
        <p:spPr bwMode="auto">
          <a:xfrm>
            <a:off x="457200" y="658813"/>
            <a:ext cx="8229600" cy="558800"/>
          </a:xfrm>
          <a:prstGeom prst="rect">
            <a:avLst/>
          </a:prstGeom>
          <a:noFill/>
          <a:ln w="9525">
            <a:noFill/>
            <a:miter lim="800000"/>
            <a:headEnd/>
            <a:tailEnd/>
          </a:ln>
        </p:spPr>
        <p:txBody>
          <a:bodyPr anchor="ctr"/>
          <a:lstStyle/>
          <a:p>
            <a:pPr algn="ctr"/>
            <a:r>
              <a:rPr lang="en-US" sz="3200">
                <a:solidFill>
                  <a:srgbClr val="800080"/>
                </a:solidFill>
              </a:rPr>
              <a:t>MAGNETISM OUTLINE</a:t>
            </a:r>
          </a:p>
        </p:txBody>
      </p:sp>
      <p:sp>
        <p:nvSpPr>
          <p:cNvPr id="16388" name="Date Placeholder 5"/>
          <p:cNvSpPr txBox="1">
            <a:spLocks noGrp="1"/>
          </p:cNvSpPr>
          <p:nvPr/>
        </p:nvSpPr>
        <p:spPr bwMode="auto">
          <a:xfrm>
            <a:off x="107950" y="182563"/>
            <a:ext cx="1079500" cy="288925"/>
          </a:xfrm>
          <a:prstGeom prst="rect">
            <a:avLst/>
          </a:prstGeom>
          <a:noFill/>
          <a:ln w="9525">
            <a:noFill/>
            <a:miter lim="800000"/>
            <a:headEnd/>
            <a:tailEnd/>
          </a:ln>
        </p:spPr>
        <p:txBody>
          <a:bodyPr/>
          <a:lstStyle/>
          <a:p>
            <a:r>
              <a:rPr lang="en-US" sz="1200">
                <a:solidFill>
                  <a:srgbClr val="5F5F5F"/>
                </a:solidFill>
                <a:latin typeface="Arial" charset="0"/>
              </a:rPr>
              <a:t>PHY1013S</a:t>
            </a:r>
          </a:p>
        </p:txBody>
      </p:sp>
      <p:graphicFrame>
        <p:nvGraphicFramePr>
          <p:cNvPr id="72792" name="Group 88"/>
          <p:cNvGraphicFramePr>
            <a:graphicFrameLocks noGrp="1"/>
          </p:cNvGraphicFramePr>
          <p:nvPr/>
        </p:nvGraphicFramePr>
        <p:xfrm>
          <a:off x="511175" y="1754188"/>
          <a:ext cx="8189913" cy="4129090"/>
        </p:xfrm>
        <a:graphic>
          <a:graphicData uri="http://schemas.openxmlformats.org/drawingml/2006/table">
            <a:tbl>
              <a:tblPr/>
              <a:tblGrid>
                <a:gridCol w="2051050"/>
                <a:gridCol w="4808538"/>
                <a:gridCol w="1330325"/>
              </a:tblGrid>
              <a:tr h="673100">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dirty="0" smtClean="0">
                          <a:ln>
                            <a:noFill/>
                          </a:ln>
                          <a:solidFill>
                            <a:srgbClr val="000066"/>
                          </a:solidFill>
                          <a:effectLst/>
                          <a:latin typeface="Arial Rounded MT Bold" pitchFamily="34" charset="0"/>
                          <a:cs typeface="Arial" charset="0"/>
                        </a:rPr>
                        <a:t>Chapter</a:t>
                      </a:r>
                    </a:p>
                  </a:txBody>
                  <a:tcPr anchor="ctr" horzOverflow="overflow">
                    <a:lnL w="28575" cap="flat" cmpd="sng" algn="ctr">
                      <a:solidFill>
                        <a:srgbClr val="000066"/>
                      </a:solidFill>
                      <a:prstDash val="solid"/>
                      <a:miter lim="800000"/>
                      <a:headEnd type="none" w="med" len="med"/>
                      <a:tailEnd type="none" w="med" len="med"/>
                    </a:lnL>
                    <a:lnR>
                      <a:noFill/>
                    </a:lnR>
                    <a:lnT w="28575" cap="flat" cmpd="sng" algn="ctr">
                      <a:solidFill>
                        <a:srgbClr val="000066"/>
                      </a:solidFill>
                      <a:prstDash val="solid"/>
                      <a:miter lim="800000"/>
                      <a:headEnd type="none" w="med" len="med"/>
                      <a:tailEnd type="none" w="med" len="med"/>
                    </a:lnT>
                    <a:lnB w="28575"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600" b="0" i="0" u="none" strike="noStrike" cap="none" normalizeH="0" baseline="0" smtClean="0">
                          <a:ln>
                            <a:noFill/>
                          </a:ln>
                          <a:solidFill>
                            <a:srgbClr val="000066"/>
                          </a:solidFill>
                          <a:effectLst/>
                          <a:latin typeface="Arial Rounded MT Bold" pitchFamily="34" charset="0"/>
                          <a:cs typeface="Arial" charset="0"/>
                        </a:rPr>
                        <a:t>Topics</a:t>
                      </a:r>
                    </a:p>
                  </a:txBody>
                  <a:tcPr anchor="ctr" horzOverflow="overflow">
                    <a:lnL>
                      <a:noFill/>
                    </a:lnL>
                    <a:lnR>
                      <a:noFill/>
                    </a:lnR>
                    <a:lnT w="28575" cap="flat" cmpd="sng" algn="ctr">
                      <a:solidFill>
                        <a:srgbClr val="000066"/>
                      </a:solidFill>
                      <a:prstDash val="solid"/>
                      <a:miter lim="800000"/>
                      <a:headEnd type="none" w="med" len="med"/>
                      <a:tailEnd type="none" w="med" len="med"/>
                    </a:lnT>
                    <a:lnB w="28575"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20000"/>
                        </a:spcAft>
                        <a:buClrTx/>
                        <a:buSzTx/>
                        <a:buFontTx/>
                        <a:buNone/>
                        <a:tabLst/>
                      </a:pPr>
                      <a:r>
                        <a:rPr kumimoji="0" lang="en-US" sz="2000" b="0" i="0" u="none" strike="noStrike" cap="none" normalizeH="0" baseline="0" smtClean="0">
                          <a:ln>
                            <a:noFill/>
                          </a:ln>
                          <a:solidFill>
                            <a:srgbClr val="000066"/>
                          </a:solidFill>
                          <a:effectLst/>
                          <a:latin typeface="Arial Rounded MT Bold" pitchFamily="34" charset="0"/>
                          <a:cs typeface="Arial" charset="0"/>
                        </a:rPr>
                        <a:t>Lectures</a:t>
                      </a:r>
                    </a:p>
                  </a:txBody>
                  <a:tcPr anchor="ctr" horzOverflow="overflow">
                    <a:lnL>
                      <a:noFill/>
                    </a:lnL>
                    <a:lnR w="28575" cap="flat" cmpd="sng" algn="ctr">
                      <a:solidFill>
                        <a:srgbClr val="000066"/>
                      </a:solidFill>
                      <a:prstDash val="solid"/>
                      <a:miter lim="800000"/>
                      <a:headEnd type="none" w="med" len="med"/>
                      <a:tailEnd type="none" w="med" len="med"/>
                    </a:lnR>
                    <a:lnT w="28575" cap="flat" cmpd="sng" algn="ctr">
                      <a:solidFill>
                        <a:srgbClr val="000066"/>
                      </a:solidFill>
                      <a:prstDash val="solid"/>
                      <a:miter lim="800000"/>
                      <a:headEnd type="none" w="med" len="med"/>
                      <a:tailEnd type="none" w="med" len="med"/>
                    </a:lnT>
                    <a:lnB w="28575" cap="flat" cmpd="sng" algn="ctr">
                      <a:solidFill>
                        <a:srgbClr val="000066"/>
                      </a:solidFill>
                      <a:prstDash val="solid"/>
                      <a:miter lim="800000"/>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66"/>
                          </a:solidFill>
                          <a:effectLst/>
                          <a:latin typeface="Arial Rounded MT Bold" pitchFamily="34" charset="0"/>
                          <a:cs typeface="Arial" charset="0"/>
                        </a:rPr>
                        <a:t>32.1 - 32.3</a:t>
                      </a:r>
                    </a:p>
                  </a:txBody>
                  <a:tcPr anchor="ctr" horzOverflow="overflow">
                    <a:lnL w="28575" cap="flat" cmpd="sng" algn="ctr">
                      <a:solidFill>
                        <a:srgbClr val="000066"/>
                      </a:solidFill>
                      <a:prstDash val="solid"/>
                      <a:miter lim="800000"/>
                      <a:headEnd type="none" w="med" len="med"/>
                      <a:tailEnd type="none" w="med" len="med"/>
                    </a:lnL>
                    <a:lnR>
                      <a:noFill/>
                    </a:lnR>
                    <a:lnT w="28575" cap="flat" cmpd="sng" algn="ctr">
                      <a:solidFill>
                        <a:srgbClr val="000066"/>
                      </a:solidFill>
                      <a:prstDash val="solid"/>
                      <a:miter lim="800000"/>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66"/>
                          </a:solidFill>
                          <a:effectLst/>
                          <a:latin typeface="Arial Rounded MT Bold" pitchFamily="34" charset="0"/>
                          <a:cs typeface="Arial" charset="0"/>
                        </a:rPr>
                        <a:t>Magnetic Fields I</a:t>
                      </a:r>
                    </a:p>
                  </a:txBody>
                  <a:tcPr anchor="ctr" horzOverflow="overflow">
                    <a:lnL>
                      <a:noFill/>
                    </a:lnL>
                    <a:lnR>
                      <a:noFill/>
                    </a:lnR>
                    <a:lnT w="28575" cap="flat" cmpd="sng" algn="ctr">
                      <a:solidFill>
                        <a:srgbClr val="000066"/>
                      </a:solidFill>
                      <a:prstDash val="solid"/>
                      <a:miter lim="800000"/>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r" defTabSz="625475"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66"/>
                          </a:solidFill>
                          <a:effectLst/>
                          <a:latin typeface="Arial Rounded MT Bold" pitchFamily="34" charset="0"/>
                          <a:cs typeface="Arial" charset="0"/>
                        </a:rPr>
                        <a:t>30 – 32</a:t>
                      </a:r>
                    </a:p>
                  </a:txBody>
                  <a:tcPr anchor="ctr" horzOverflow="overflow">
                    <a:lnL>
                      <a:noFill/>
                    </a:lnL>
                    <a:lnR w="28575" cap="flat" cmpd="sng" algn="ctr">
                      <a:solidFill>
                        <a:srgbClr val="000066"/>
                      </a:solidFill>
                      <a:prstDash val="solid"/>
                      <a:miter lim="800000"/>
                      <a:headEnd type="none" w="med" len="med"/>
                      <a:tailEnd type="none" w="med" len="med"/>
                    </a:lnR>
                    <a:lnT w="28575" cap="flat" cmpd="sng" algn="ctr">
                      <a:solidFill>
                        <a:srgbClr val="000066"/>
                      </a:solidFill>
                      <a:prstDash val="solid"/>
                      <a:miter lim="800000"/>
                      <a:headEnd type="none" w="med" len="med"/>
                      <a:tailEnd type="none" w="med" len="med"/>
                    </a:lnT>
                    <a:lnB w="12700" cap="flat" cmpd="sng" algn="ctr">
                      <a:solidFill>
                        <a:srgbClr val="000066"/>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66"/>
                          </a:solidFill>
                          <a:effectLst/>
                          <a:latin typeface="Arial Rounded MT Bold" pitchFamily="34" charset="0"/>
                          <a:cs typeface="Arial" charset="0"/>
                        </a:rPr>
                        <a:t>32.4 - 32.6</a:t>
                      </a:r>
                    </a:p>
                  </a:txBody>
                  <a:tcPr anchor="ctr" horzOverflow="overflow">
                    <a:lnL w="28575" cap="flat" cmpd="sng" algn="ctr">
                      <a:solidFill>
                        <a:srgbClr val="000066"/>
                      </a:solidFill>
                      <a:prstDash val="solid"/>
                      <a:miter lim="800000"/>
                      <a:headEnd type="none" w="med" len="med"/>
                      <a:tailEnd type="none" w="med" len="med"/>
                    </a:lnL>
                    <a:lnR>
                      <a:noFill/>
                    </a:lnR>
                    <a:lnT w="12700" cap="flat" cmpd="sng" algn="ctr">
                      <a:solidFill>
                        <a:srgbClr val="000066"/>
                      </a:solidFill>
                      <a:prstDash val="solid"/>
                      <a:round/>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66"/>
                          </a:solidFill>
                          <a:effectLst/>
                          <a:latin typeface="Arial Rounded MT Bold" pitchFamily="34" charset="0"/>
                          <a:cs typeface="Arial" charset="0"/>
                        </a:rPr>
                        <a:t>Magnetic Fields II</a:t>
                      </a:r>
                    </a:p>
                  </a:txBody>
                  <a:tcPr anchor="ctr" horzOverflow="overflow">
                    <a:lnL>
                      <a:noFill/>
                    </a:lnL>
                    <a:lnR>
                      <a:noFill/>
                    </a:lnR>
                    <a:lnT w="12700" cap="flat" cmpd="sng" algn="ctr">
                      <a:solidFill>
                        <a:srgbClr val="000066"/>
                      </a:solidFill>
                      <a:prstDash val="solid"/>
                      <a:round/>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r" defTabSz="625475"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66"/>
                          </a:solidFill>
                          <a:effectLst/>
                          <a:latin typeface="Arial Rounded MT Bold" pitchFamily="34" charset="0"/>
                          <a:cs typeface="Arial" charset="0"/>
                        </a:rPr>
                        <a:t>33 – 36</a:t>
                      </a:r>
                    </a:p>
                  </a:txBody>
                  <a:tcPr anchor="ctr" horzOverflow="overflow">
                    <a:lnL>
                      <a:noFill/>
                    </a:lnL>
                    <a:lnR w="28575" cap="flat" cmpd="sng" algn="ctr">
                      <a:solidFill>
                        <a:srgbClr val="000066"/>
                      </a:solidFill>
                      <a:prstDash val="solid"/>
                      <a:miter lim="800000"/>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66"/>
                          </a:solidFill>
                          <a:effectLst/>
                          <a:latin typeface="Arial Rounded MT Bold" pitchFamily="34" charset="0"/>
                          <a:cs typeface="Arial" charset="0"/>
                        </a:rPr>
                        <a:t>32.7 - 32.10</a:t>
                      </a:r>
                    </a:p>
                  </a:txBody>
                  <a:tcPr anchor="ctr" horzOverflow="overflow">
                    <a:lnL w="28575" cap="flat" cmpd="sng" algn="ctr">
                      <a:solidFill>
                        <a:srgbClr val="000066"/>
                      </a:solidFill>
                      <a:prstDash val="solid"/>
                      <a:miter lim="800000"/>
                      <a:headEnd type="none" w="med" len="med"/>
                      <a:tailEnd type="none" w="med" len="med"/>
                    </a:lnL>
                    <a:lnR>
                      <a:noFill/>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66"/>
                          </a:solidFill>
                          <a:effectLst/>
                          <a:latin typeface="Arial Rounded MT Bold" pitchFamily="34" charset="0"/>
                          <a:cs typeface="Arial" charset="0"/>
                        </a:rPr>
                        <a:t>Magnetic Forces</a:t>
                      </a:r>
                    </a:p>
                  </a:txBody>
                  <a:tcPr anchor="ctr" horzOverflow="overflow">
                    <a:lnL>
                      <a:noFill/>
                    </a:lnL>
                    <a:lnR>
                      <a:noFill/>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66"/>
                          </a:solidFill>
                          <a:effectLst/>
                          <a:latin typeface="Arial Rounded MT Bold" pitchFamily="34" charset="0"/>
                          <a:cs typeface="Arial" charset="0"/>
                        </a:rPr>
                        <a:t>37 – 41</a:t>
                      </a:r>
                    </a:p>
                  </a:txBody>
                  <a:tcPr anchor="ctr" horzOverflow="overflow">
                    <a:lnL>
                      <a:noFill/>
                    </a:lnL>
                    <a:lnR w="28575" cap="flat" cmpd="sng" algn="ctr">
                      <a:solidFill>
                        <a:srgbClr val="000066"/>
                      </a:solidFill>
                      <a:prstDash val="solid"/>
                      <a:miter lim="800000"/>
                      <a:headEnd type="none" w="med" len="med"/>
                      <a:tailEnd type="none" w="med" len="med"/>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r>
              <a:tr h="574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66"/>
                          </a:solidFill>
                          <a:effectLst/>
                          <a:latin typeface="Arial Rounded MT Bold" pitchFamily="34" charset="0"/>
                          <a:cs typeface="Arial" charset="0"/>
                        </a:rPr>
                        <a:t>33.1 – 33.2</a:t>
                      </a:r>
                    </a:p>
                  </a:txBody>
                  <a:tcPr anchor="ctr" horzOverflow="overflow">
                    <a:lnL w="28575" cap="flat" cmpd="sng" algn="ctr">
                      <a:solidFill>
                        <a:srgbClr val="000066"/>
                      </a:solidFill>
                      <a:prstDash val="solid"/>
                      <a:miter lim="800000"/>
                      <a:headEnd type="none" w="med" len="med"/>
                      <a:tailEnd type="none" w="med" len="med"/>
                    </a:lnL>
                    <a:lnR>
                      <a:noFill/>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2400" b="0" i="0" u="none" strike="noStrike" cap="none" normalizeH="0" baseline="0" smtClean="0">
                          <a:ln>
                            <a:noFill/>
                          </a:ln>
                          <a:solidFill>
                            <a:srgbClr val="000066"/>
                          </a:solidFill>
                          <a:effectLst/>
                          <a:latin typeface="Arial Rounded MT Bold" pitchFamily="34" charset="0"/>
                          <a:cs typeface="Arial" charset="0"/>
                        </a:rPr>
                        <a:t>Electromagnetic Induction I</a:t>
                      </a:r>
                      <a:endParaRPr kumimoji="0" lang="en-US" sz="2400" b="0" i="0" u="none" strike="noStrike" cap="none" normalizeH="0" baseline="0" smtClean="0">
                        <a:ln>
                          <a:noFill/>
                        </a:ln>
                        <a:solidFill>
                          <a:srgbClr val="000066"/>
                        </a:solidFill>
                        <a:effectLst/>
                        <a:latin typeface="Arial Rounded MT Bold" pitchFamily="34" charset="0"/>
                        <a:cs typeface="Arial" charset="0"/>
                      </a:endParaRPr>
                    </a:p>
                  </a:txBody>
                  <a:tcPr anchor="ctr" horzOverflow="overflow">
                    <a:lnL>
                      <a:noFill/>
                    </a:lnL>
                    <a:lnR>
                      <a:noFill/>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66"/>
                          </a:solidFill>
                          <a:effectLst/>
                          <a:latin typeface="Arial Rounded MT Bold" pitchFamily="34" charset="0"/>
                          <a:cs typeface="Arial" charset="0"/>
                        </a:rPr>
                        <a:t>42 – 44</a:t>
                      </a:r>
                    </a:p>
                  </a:txBody>
                  <a:tcPr anchor="ctr" horzOverflow="overflow">
                    <a:lnL>
                      <a:noFill/>
                    </a:lnL>
                    <a:lnR w="28575" cap="flat" cmpd="sng" algn="ctr">
                      <a:solidFill>
                        <a:srgbClr val="000066"/>
                      </a:solidFill>
                      <a:prstDash val="solid"/>
                      <a:miter lim="800000"/>
                      <a:headEnd type="none" w="med" len="med"/>
                      <a:tailEnd type="none" w="med" len="med"/>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66"/>
                          </a:solidFill>
                          <a:effectLst/>
                          <a:latin typeface="Arial Rounded MT Bold" pitchFamily="34" charset="0"/>
                          <a:cs typeface="Arial" charset="0"/>
                        </a:rPr>
                        <a:t>33.3 – 33.7</a:t>
                      </a:r>
                    </a:p>
                  </a:txBody>
                  <a:tcPr anchor="ctr" horzOverflow="overflow">
                    <a:lnL w="28575" cap="flat" cmpd="sng" algn="ctr">
                      <a:solidFill>
                        <a:srgbClr val="000066"/>
                      </a:solidFill>
                      <a:prstDash val="solid"/>
                      <a:miter lim="800000"/>
                      <a:headEnd type="none" w="med" len="med"/>
                      <a:tailEnd type="none" w="med" len="med"/>
                    </a:lnL>
                    <a:lnR>
                      <a:noFill/>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2400" b="0" i="0" u="none" strike="noStrike" cap="none" normalizeH="0" baseline="0" smtClean="0">
                          <a:ln>
                            <a:noFill/>
                          </a:ln>
                          <a:solidFill>
                            <a:srgbClr val="000066"/>
                          </a:solidFill>
                          <a:effectLst/>
                          <a:latin typeface="Arial Rounded MT Bold" pitchFamily="34" charset="0"/>
                          <a:cs typeface="Arial" charset="0"/>
                        </a:rPr>
                        <a:t>Electromagnetic Induction II</a:t>
                      </a:r>
                      <a:endParaRPr kumimoji="0" lang="en-US" sz="2400" b="0" i="0" u="none" strike="noStrike" cap="none" normalizeH="0" baseline="0" smtClean="0">
                        <a:ln>
                          <a:noFill/>
                        </a:ln>
                        <a:solidFill>
                          <a:srgbClr val="000066"/>
                        </a:solidFill>
                        <a:effectLst/>
                        <a:latin typeface="Arial Rounded MT Bold" pitchFamily="34" charset="0"/>
                        <a:cs typeface="Arial" charset="0"/>
                      </a:endParaRPr>
                    </a:p>
                  </a:txBody>
                  <a:tcPr anchor="ctr" horzOverflow="overflow">
                    <a:lnL>
                      <a:noFill/>
                    </a:lnL>
                    <a:lnR>
                      <a:noFill/>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66"/>
                          </a:solidFill>
                          <a:effectLst/>
                          <a:latin typeface="Arial Rounded MT Bold" pitchFamily="34" charset="0"/>
                          <a:cs typeface="Arial" charset="0"/>
                        </a:rPr>
                        <a:t>45 – 47</a:t>
                      </a:r>
                    </a:p>
                  </a:txBody>
                  <a:tcPr anchor="ctr" horzOverflow="overflow">
                    <a:lnL>
                      <a:noFill/>
                    </a:lnL>
                    <a:lnR w="28575" cap="flat" cmpd="sng" algn="ctr">
                      <a:solidFill>
                        <a:srgbClr val="000066"/>
                      </a:solidFill>
                      <a:prstDash val="solid"/>
                      <a:miter lim="800000"/>
                      <a:headEnd type="none" w="med" len="med"/>
                      <a:tailEnd type="none" w="med" len="med"/>
                    </a:lnR>
                    <a:lnT w="12700" cap="flat" cmpd="sng" algn="ctr">
                      <a:solidFill>
                        <a:srgbClr val="000066"/>
                      </a:solidFill>
                      <a:prstDash val="solid"/>
                      <a:miter lim="800000"/>
                      <a:headEnd type="none" w="med" len="med"/>
                      <a:tailEnd type="none" w="med" len="med"/>
                    </a:lnT>
                    <a:lnB w="12700" cap="flat" cmpd="sng" algn="ctr">
                      <a:solidFill>
                        <a:srgbClr val="000066"/>
                      </a:solidFill>
                      <a:prstDash val="solid"/>
                      <a:miter lim="800000"/>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66"/>
                          </a:solidFill>
                          <a:effectLst/>
                          <a:latin typeface="Arial Rounded MT Bold" pitchFamily="34" charset="0"/>
                          <a:cs typeface="Arial" charset="0"/>
                        </a:rPr>
                        <a:t>33.8 </a:t>
                      </a:r>
                      <a:r>
                        <a:rPr kumimoji="0" lang="en-US" sz="2200" b="0" i="0" u="none" strike="noStrike" cap="none" normalizeH="0" baseline="0" smtClean="0">
                          <a:ln>
                            <a:noFill/>
                          </a:ln>
                          <a:solidFill>
                            <a:srgbClr val="000066"/>
                          </a:solidFill>
                          <a:effectLst/>
                          <a:latin typeface="Arial Rounded MT Bold" pitchFamily="34" charset="0"/>
                          <a:cs typeface="Arial" charset="0"/>
                        </a:rPr>
                        <a:t>&amp; 33.10</a:t>
                      </a:r>
                      <a:endParaRPr kumimoji="0" lang="en-US" sz="2200" b="0" i="0" u="none" strike="noStrike" cap="none" normalizeH="0" baseline="0" dirty="0" smtClean="0">
                        <a:ln>
                          <a:noFill/>
                        </a:ln>
                        <a:solidFill>
                          <a:srgbClr val="000066"/>
                        </a:solidFill>
                        <a:effectLst/>
                        <a:latin typeface="Arial Rounded MT Bold" pitchFamily="34" charset="0"/>
                        <a:cs typeface="Arial" charset="0"/>
                      </a:endParaRPr>
                    </a:p>
                  </a:txBody>
                  <a:tcPr anchor="ctr" horzOverflow="overflow">
                    <a:lnL w="28575" cap="flat" cmpd="sng" algn="ctr">
                      <a:solidFill>
                        <a:srgbClr val="000066"/>
                      </a:solidFill>
                      <a:prstDash val="solid"/>
                      <a:miter lim="800000"/>
                      <a:headEnd type="none" w="med" len="med"/>
                      <a:tailEnd type="none" w="med" len="med"/>
                    </a:lnL>
                    <a:lnR>
                      <a:noFill/>
                    </a:lnR>
                    <a:lnT w="12700" cap="flat" cmpd="sng" algn="ctr">
                      <a:solidFill>
                        <a:srgbClr val="000066"/>
                      </a:solidFill>
                      <a:prstDash val="solid"/>
                      <a:miter lim="800000"/>
                      <a:headEnd type="none" w="med" len="med"/>
                      <a:tailEnd type="none" w="med" len="med"/>
                    </a:lnT>
                    <a:lnB w="28575"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66"/>
                          </a:solidFill>
                          <a:effectLst/>
                          <a:latin typeface="Arial Rounded MT Bold" pitchFamily="34" charset="0"/>
                          <a:cs typeface="Arial" charset="0"/>
                        </a:rPr>
                        <a:t>Inductance</a:t>
                      </a:r>
                    </a:p>
                  </a:txBody>
                  <a:tcPr anchor="ctr" horzOverflow="overflow">
                    <a:lnL>
                      <a:noFill/>
                    </a:lnL>
                    <a:lnR>
                      <a:noFill/>
                    </a:lnR>
                    <a:lnT w="12700" cap="flat" cmpd="sng" algn="ctr">
                      <a:solidFill>
                        <a:srgbClr val="000066"/>
                      </a:solidFill>
                      <a:prstDash val="solid"/>
                      <a:miter lim="800000"/>
                      <a:headEnd type="none" w="med" len="med"/>
                      <a:tailEnd type="none" w="med" len="med"/>
                    </a:lnT>
                    <a:lnB w="28575" cap="flat" cmpd="sng" algn="ctr">
                      <a:solidFill>
                        <a:srgbClr val="000066"/>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66"/>
                          </a:solidFill>
                          <a:effectLst/>
                          <a:latin typeface="Arial Rounded MT Bold" pitchFamily="34" charset="0"/>
                          <a:cs typeface="Arial" charset="0"/>
                        </a:rPr>
                        <a:t>48 – 50</a:t>
                      </a:r>
                    </a:p>
                  </a:txBody>
                  <a:tcPr anchor="ctr" horzOverflow="overflow">
                    <a:lnL>
                      <a:noFill/>
                    </a:lnL>
                    <a:lnR w="28575" cap="flat" cmpd="sng" algn="ctr">
                      <a:solidFill>
                        <a:srgbClr val="000066"/>
                      </a:solidFill>
                      <a:prstDash val="solid"/>
                      <a:miter lim="800000"/>
                      <a:headEnd type="none" w="med" len="med"/>
                      <a:tailEnd type="none" w="med" len="med"/>
                    </a:lnR>
                    <a:lnT w="12700" cap="flat" cmpd="sng" algn="ctr">
                      <a:solidFill>
                        <a:srgbClr val="000066"/>
                      </a:solidFill>
                      <a:prstDash val="solid"/>
                      <a:miter lim="800000"/>
                      <a:headEnd type="none" w="med" len="med"/>
                      <a:tailEnd type="none" w="med" len="med"/>
                    </a:lnT>
                    <a:lnB w="28575" cap="flat" cmpd="sng" algn="ctr">
                      <a:solidFill>
                        <a:srgbClr val="000066"/>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626" name="Footer Placeholder 3"/>
          <p:cNvSpPr>
            <a:spLocks noGrp="1"/>
          </p:cNvSpPr>
          <p:nvPr>
            <p:ph type="ftr" sz="quarter" idx="10"/>
          </p:nvPr>
        </p:nvSpPr>
        <p:spPr>
          <a:noFill/>
        </p:spPr>
        <p:txBody>
          <a:bodyPr/>
          <a:lstStyle/>
          <a:p>
            <a:r>
              <a:rPr lang="en-US" smtClean="0">
                <a:cs typeface="Arial" charset="0"/>
              </a:rPr>
              <a:t>MAGNETIC FIELDS</a:t>
            </a:r>
          </a:p>
        </p:txBody>
      </p:sp>
      <p:sp>
        <p:nvSpPr>
          <p:cNvPr id="365627" name="Date Placeholder 4"/>
          <p:cNvSpPr>
            <a:spLocks noGrp="1"/>
          </p:cNvSpPr>
          <p:nvPr>
            <p:ph type="dt" sz="quarter" idx="11"/>
          </p:nvPr>
        </p:nvSpPr>
        <p:spPr>
          <a:noFill/>
        </p:spPr>
        <p:txBody>
          <a:bodyPr/>
          <a:lstStyle/>
          <a:p>
            <a:r>
              <a:rPr lang="en-US" smtClean="0">
                <a:cs typeface="Arial" charset="0"/>
              </a:rPr>
              <a:t>PHY1013S</a:t>
            </a:r>
          </a:p>
        </p:txBody>
      </p:sp>
      <p:sp>
        <p:nvSpPr>
          <p:cNvPr id="365628" name="Slide Number Placeholder 5"/>
          <p:cNvSpPr>
            <a:spLocks noGrp="1"/>
          </p:cNvSpPr>
          <p:nvPr>
            <p:ph type="sldNum" sz="quarter" idx="12"/>
          </p:nvPr>
        </p:nvSpPr>
        <p:spPr>
          <a:noFill/>
        </p:spPr>
        <p:txBody>
          <a:bodyPr/>
          <a:lstStyle/>
          <a:p>
            <a:fld id="{8622114F-99D0-4F74-B990-BCC6887BD01C}" type="slidenum">
              <a:rPr lang="en-US" smtClean="0">
                <a:cs typeface="Arial" charset="0"/>
              </a:rPr>
              <a:pPr/>
              <a:t>20</a:t>
            </a:fld>
            <a:endParaRPr lang="en-US" smtClean="0">
              <a:cs typeface="Arial" charset="0"/>
            </a:endParaRPr>
          </a:p>
        </p:txBody>
      </p:sp>
      <p:sp>
        <p:nvSpPr>
          <p:cNvPr id="365629" name="Rectangle 4"/>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365630" name="Text Box 9"/>
          <p:cNvSpPr txBox="1">
            <a:spLocks noChangeArrowheads="1"/>
          </p:cNvSpPr>
          <p:nvPr/>
        </p:nvSpPr>
        <p:spPr bwMode="auto">
          <a:xfrm>
            <a:off x="8431213" y="2970213"/>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pSp>
        <p:nvGrpSpPr>
          <p:cNvPr id="365631" name="Group 17"/>
          <p:cNvGrpSpPr>
            <a:grpSpLocks/>
          </p:cNvGrpSpPr>
          <p:nvPr/>
        </p:nvGrpSpPr>
        <p:grpSpPr bwMode="auto">
          <a:xfrm>
            <a:off x="4402138" y="3211513"/>
            <a:ext cx="3986212" cy="225425"/>
            <a:chOff x="2020" y="2054"/>
            <a:chExt cx="2511" cy="142"/>
          </a:xfrm>
        </p:grpSpPr>
        <p:sp>
          <p:nvSpPr>
            <p:cNvPr id="365643" name="AutoShape 6"/>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365644" name="Group 16"/>
            <p:cNvGrpSpPr>
              <a:grpSpLocks/>
            </p:cNvGrpSpPr>
            <p:nvPr/>
          </p:nvGrpSpPr>
          <p:grpSpPr bwMode="auto">
            <a:xfrm>
              <a:off x="2032" y="2074"/>
              <a:ext cx="52" cy="106"/>
              <a:chOff x="2032" y="2074"/>
              <a:chExt cx="52" cy="106"/>
            </a:xfrm>
          </p:grpSpPr>
          <p:sp>
            <p:nvSpPr>
              <p:cNvPr id="365645" name="Line 14"/>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365646" name="Line 15"/>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365632" name="Oval 24"/>
          <p:cNvSpPr>
            <a:spLocks noChangeArrowheads="1"/>
          </p:cNvSpPr>
          <p:nvPr/>
        </p:nvSpPr>
        <p:spPr bwMode="auto">
          <a:xfrm>
            <a:off x="5057775" y="224155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nvGrpSpPr>
          <p:cNvPr id="365613" name="Group 45"/>
          <p:cNvGrpSpPr>
            <a:grpSpLocks/>
          </p:cNvGrpSpPr>
          <p:nvPr/>
        </p:nvGrpSpPr>
        <p:grpSpPr bwMode="auto">
          <a:xfrm>
            <a:off x="4572000" y="1546225"/>
            <a:ext cx="4318000" cy="2700338"/>
            <a:chOff x="2880" y="974"/>
            <a:chExt cx="2720" cy="1701"/>
          </a:xfrm>
        </p:grpSpPr>
        <p:sp>
          <p:nvSpPr>
            <p:cNvPr id="365638" name="Line 19"/>
            <p:cNvSpPr>
              <a:spLocks noChangeShapeType="1"/>
            </p:cNvSpPr>
            <p:nvPr/>
          </p:nvSpPr>
          <p:spPr bwMode="auto">
            <a:xfrm flipV="1">
              <a:off x="3212" y="1078"/>
              <a:ext cx="0" cy="1457"/>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65639" name="Rectangle 20"/>
            <p:cNvSpPr>
              <a:spLocks noChangeArrowheads="1"/>
            </p:cNvSpPr>
            <p:nvPr/>
          </p:nvSpPr>
          <p:spPr bwMode="auto">
            <a:xfrm>
              <a:off x="2880" y="974"/>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365640" name="Line 21"/>
            <p:cNvSpPr>
              <a:spLocks noChangeShapeType="1"/>
            </p:cNvSpPr>
            <p:nvPr/>
          </p:nvSpPr>
          <p:spPr bwMode="auto">
            <a:xfrm>
              <a:off x="3042" y="2427"/>
              <a:ext cx="25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65641" name="Rectangle 23"/>
            <p:cNvSpPr>
              <a:spLocks noChangeArrowheads="1"/>
            </p:cNvSpPr>
            <p:nvPr/>
          </p:nvSpPr>
          <p:spPr bwMode="auto">
            <a:xfrm>
              <a:off x="3004" y="2394"/>
              <a:ext cx="221" cy="269"/>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000" b="1">
                  <a:solidFill>
                    <a:srgbClr val="000066"/>
                  </a:solidFill>
                  <a:latin typeface="Times New Roman" pitchFamily="18" charset="0"/>
                </a:rPr>
                <a:t>O</a:t>
              </a:r>
            </a:p>
          </p:txBody>
        </p:sp>
        <p:sp>
          <p:nvSpPr>
            <p:cNvPr id="365642" name="Rectangle 29"/>
            <p:cNvSpPr>
              <a:spLocks noChangeArrowheads="1"/>
            </p:cNvSpPr>
            <p:nvPr/>
          </p:nvSpPr>
          <p:spPr bwMode="auto">
            <a:xfrm>
              <a:off x="5193" y="2406"/>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p>
          </p:txBody>
        </p:sp>
      </p:grpSp>
      <p:sp>
        <p:nvSpPr>
          <p:cNvPr id="365634" name="Rectangle 31"/>
          <p:cNvSpPr>
            <a:spLocks noChangeArrowheads="1"/>
          </p:cNvSpPr>
          <p:nvPr/>
        </p:nvSpPr>
        <p:spPr bwMode="auto">
          <a:xfrm>
            <a:off x="4730750" y="1946275"/>
            <a:ext cx="350838"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buFont typeface="Arial" charset="0"/>
              <a:buNone/>
            </a:pPr>
            <a:r>
              <a:rPr lang="en-US" sz="2000">
                <a:solidFill>
                  <a:srgbClr val="000066"/>
                </a:solidFill>
              </a:rPr>
              <a:t>P</a:t>
            </a:r>
          </a:p>
        </p:txBody>
      </p:sp>
      <p:sp>
        <p:nvSpPr>
          <p:cNvPr id="365635" name="Line 32"/>
          <p:cNvSpPr>
            <a:spLocks noChangeShapeType="1"/>
          </p:cNvSpPr>
          <p:nvPr/>
        </p:nvSpPr>
        <p:spPr bwMode="auto">
          <a:xfrm>
            <a:off x="7010400" y="3324225"/>
            <a:ext cx="1951038" cy="0"/>
          </a:xfrm>
          <a:prstGeom prst="line">
            <a:avLst/>
          </a:prstGeom>
          <a:noFill/>
          <a:ln w="15875">
            <a:solidFill>
              <a:srgbClr val="800080"/>
            </a:solidFill>
            <a:round/>
            <a:headEnd/>
            <a:tailEnd type="triangle" w="lg" len="lg"/>
          </a:ln>
        </p:spPr>
        <p:txBody>
          <a:bodyPr/>
          <a:lstStyle/>
          <a:p>
            <a:endParaRPr lang="en-US"/>
          </a:p>
        </p:txBody>
      </p:sp>
      <p:sp>
        <p:nvSpPr>
          <p:cNvPr id="365636" name="Rectangle 46"/>
          <p:cNvSpPr>
            <a:spLocks noChangeArrowheads="1"/>
          </p:cNvSpPr>
          <p:nvPr/>
        </p:nvSpPr>
        <p:spPr bwMode="auto">
          <a:xfrm>
            <a:off x="179388" y="5381625"/>
            <a:ext cx="8774112" cy="895350"/>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2.	Identify the point P at which you wish to determine      </a:t>
            </a:r>
            <a:br>
              <a:rPr lang="en-US">
                <a:solidFill>
                  <a:srgbClr val="0000CC"/>
                </a:solidFill>
              </a:rPr>
            </a:br>
            <a:r>
              <a:rPr lang="en-US">
                <a:solidFill>
                  <a:srgbClr val="0000CC"/>
                </a:solidFill>
              </a:rPr>
              <a:t>and establish a coordinate system.</a:t>
            </a:r>
          </a:p>
        </p:txBody>
      </p:sp>
      <p:sp>
        <p:nvSpPr>
          <p:cNvPr id="365637" name="Line 47"/>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graphicFrame>
        <p:nvGraphicFramePr>
          <p:cNvPr id="365625" name="Object 57"/>
          <p:cNvGraphicFramePr>
            <a:graphicFrameLocks noChangeAspect="1"/>
          </p:cNvGraphicFramePr>
          <p:nvPr/>
        </p:nvGraphicFramePr>
        <p:xfrm>
          <a:off x="8258175" y="5394325"/>
          <a:ext cx="268288" cy="346075"/>
        </p:xfrm>
        <a:graphic>
          <a:graphicData uri="http://schemas.openxmlformats.org/presentationml/2006/ole">
            <mc:AlternateContent xmlns:mc="http://schemas.openxmlformats.org/markup-compatibility/2006">
              <mc:Choice xmlns:v="urn:schemas-microsoft-com:vml" Requires="v">
                <p:oleObj spid="_x0000_s365629" name="Equation" r:id="rId4" imgW="266469" imgH="342603" progId="Equation.DSMT4">
                  <p:embed/>
                </p:oleObj>
              </mc:Choice>
              <mc:Fallback>
                <p:oleObj name="Equation" r:id="rId4" imgW="266469" imgH="342603" progId="Equation.DSMT4">
                  <p:embed/>
                  <p:pic>
                    <p:nvPicPr>
                      <p:cNvPr id="0" name="Picture 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8175" y="5394325"/>
                        <a:ext cx="268288"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365613"/>
                                        </p:tgtEl>
                                        <p:attrNameLst>
                                          <p:attrName>style.visibility</p:attrName>
                                        </p:attrNameLst>
                                      </p:cBhvr>
                                      <p:to>
                                        <p:strVal val="visible"/>
                                      </p:to>
                                    </p:set>
                                    <p:animEffect transition="in" filter="fade">
                                      <p:cBhvr>
                                        <p:cTn id="7" dur="1000"/>
                                        <p:tgtEl>
                                          <p:spTgt spid="365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5" name="Footer Placeholder 3"/>
          <p:cNvSpPr>
            <a:spLocks noGrp="1"/>
          </p:cNvSpPr>
          <p:nvPr>
            <p:ph type="ftr" sz="quarter" idx="10"/>
          </p:nvPr>
        </p:nvSpPr>
        <p:spPr>
          <a:noFill/>
        </p:spPr>
        <p:txBody>
          <a:bodyPr/>
          <a:lstStyle/>
          <a:p>
            <a:r>
              <a:rPr lang="en-US" smtClean="0">
                <a:cs typeface="Arial" charset="0"/>
              </a:rPr>
              <a:t>MAGNETIC FIELDS</a:t>
            </a:r>
          </a:p>
        </p:txBody>
      </p:sp>
      <p:sp>
        <p:nvSpPr>
          <p:cNvPr id="420866" name="Date Placeholder 4"/>
          <p:cNvSpPr>
            <a:spLocks noGrp="1"/>
          </p:cNvSpPr>
          <p:nvPr>
            <p:ph type="dt" sz="quarter" idx="11"/>
          </p:nvPr>
        </p:nvSpPr>
        <p:spPr>
          <a:noFill/>
        </p:spPr>
        <p:txBody>
          <a:bodyPr/>
          <a:lstStyle/>
          <a:p>
            <a:r>
              <a:rPr lang="en-US" smtClean="0">
                <a:cs typeface="Arial" charset="0"/>
              </a:rPr>
              <a:t>PHY1013S</a:t>
            </a:r>
          </a:p>
        </p:txBody>
      </p:sp>
      <p:sp>
        <p:nvSpPr>
          <p:cNvPr id="420867" name="Slide Number Placeholder 5"/>
          <p:cNvSpPr>
            <a:spLocks noGrp="1"/>
          </p:cNvSpPr>
          <p:nvPr>
            <p:ph type="sldNum" sz="quarter" idx="12"/>
          </p:nvPr>
        </p:nvSpPr>
        <p:spPr>
          <a:noFill/>
        </p:spPr>
        <p:txBody>
          <a:bodyPr/>
          <a:lstStyle/>
          <a:p>
            <a:fld id="{206B0C52-E3AD-413C-A2C2-42C9B66022CE}" type="slidenum">
              <a:rPr lang="en-US" smtClean="0">
                <a:cs typeface="Arial" charset="0"/>
              </a:rPr>
              <a:pPr/>
              <a:t>21</a:t>
            </a:fld>
            <a:endParaRPr lang="en-US" smtClean="0">
              <a:cs typeface="Arial" charset="0"/>
            </a:endParaRPr>
          </a:p>
        </p:txBody>
      </p:sp>
      <p:sp>
        <p:nvSpPr>
          <p:cNvPr id="420868"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420869" name="Text Box 3"/>
          <p:cNvSpPr txBox="1">
            <a:spLocks noChangeArrowheads="1"/>
          </p:cNvSpPr>
          <p:nvPr/>
        </p:nvSpPr>
        <p:spPr bwMode="auto">
          <a:xfrm>
            <a:off x="8431213" y="2970213"/>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pSp>
        <p:nvGrpSpPr>
          <p:cNvPr id="420870" name="Group 5"/>
          <p:cNvGrpSpPr>
            <a:grpSpLocks/>
          </p:cNvGrpSpPr>
          <p:nvPr/>
        </p:nvGrpSpPr>
        <p:grpSpPr bwMode="auto">
          <a:xfrm>
            <a:off x="4402138" y="3211513"/>
            <a:ext cx="3986212" cy="225425"/>
            <a:chOff x="2020" y="2054"/>
            <a:chExt cx="2511" cy="142"/>
          </a:xfrm>
        </p:grpSpPr>
        <p:sp>
          <p:nvSpPr>
            <p:cNvPr id="420888" name="AutoShape 6"/>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420889" name="Group 7"/>
            <p:cNvGrpSpPr>
              <a:grpSpLocks/>
            </p:cNvGrpSpPr>
            <p:nvPr/>
          </p:nvGrpSpPr>
          <p:grpSpPr bwMode="auto">
            <a:xfrm>
              <a:off x="2032" y="2074"/>
              <a:ext cx="52" cy="106"/>
              <a:chOff x="2032" y="2074"/>
              <a:chExt cx="52" cy="106"/>
            </a:xfrm>
          </p:grpSpPr>
          <p:sp>
            <p:nvSpPr>
              <p:cNvPr id="420890" name="Line 8"/>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420891" name="Line 9"/>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387082" name="AutoShape 10"/>
          <p:cNvSpPr>
            <a:spLocks noChangeArrowheads="1"/>
          </p:cNvSpPr>
          <p:nvPr/>
        </p:nvSpPr>
        <p:spPr bwMode="auto">
          <a:xfrm rot="5400000" flipV="1">
            <a:off x="6859587" y="3041651"/>
            <a:ext cx="225425" cy="565150"/>
          </a:xfrm>
          <a:prstGeom prst="can">
            <a:avLst>
              <a:gd name="adj" fmla="val 54784"/>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ZA"/>
          </a:p>
        </p:txBody>
      </p:sp>
      <p:sp>
        <p:nvSpPr>
          <p:cNvPr id="420872" name="Oval 12"/>
          <p:cNvSpPr>
            <a:spLocks noChangeArrowheads="1"/>
          </p:cNvSpPr>
          <p:nvPr/>
        </p:nvSpPr>
        <p:spPr bwMode="auto">
          <a:xfrm>
            <a:off x="5057775" y="224155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nvGrpSpPr>
          <p:cNvPr id="420873" name="Group 13"/>
          <p:cNvGrpSpPr>
            <a:grpSpLocks/>
          </p:cNvGrpSpPr>
          <p:nvPr/>
        </p:nvGrpSpPr>
        <p:grpSpPr bwMode="auto">
          <a:xfrm>
            <a:off x="4572000" y="1546225"/>
            <a:ext cx="4318000" cy="2700338"/>
            <a:chOff x="2880" y="974"/>
            <a:chExt cx="2720" cy="1701"/>
          </a:xfrm>
        </p:grpSpPr>
        <p:sp>
          <p:nvSpPr>
            <p:cNvPr id="420883" name="Line 14"/>
            <p:cNvSpPr>
              <a:spLocks noChangeShapeType="1"/>
            </p:cNvSpPr>
            <p:nvPr/>
          </p:nvSpPr>
          <p:spPr bwMode="auto">
            <a:xfrm flipV="1">
              <a:off x="3212" y="1078"/>
              <a:ext cx="0" cy="1457"/>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20884" name="Rectangle 15"/>
            <p:cNvSpPr>
              <a:spLocks noChangeArrowheads="1"/>
            </p:cNvSpPr>
            <p:nvPr/>
          </p:nvSpPr>
          <p:spPr bwMode="auto">
            <a:xfrm>
              <a:off x="2880" y="974"/>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20885" name="Line 16"/>
            <p:cNvSpPr>
              <a:spLocks noChangeShapeType="1"/>
            </p:cNvSpPr>
            <p:nvPr/>
          </p:nvSpPr>
          <p:spPr bwMode="auto">
            <a:xfrm>
              <a:off x="3042" y="2427"/>
              <a:ext cx="25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20886" name="Rectangle 17"/>
            <p:cNvSpPr>
              <a:spLocks noChangeArrowheads="1"/>
            </p:cNvSpPr>
            <p:nvPr/>
          </p:nvSpPr>
          <p:spPr bwMode="auto">
            <a:xfrm>
              <a:off x="3004" y="2394"/>
              <a:ext cx="221" cy="269"/>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000" b="1">
                  <a:solidFill>
                    <a:srgbClr val="000066"/>
                  </a:solidFill>
                  <a:latin typeface="Times New Roman" pitchFamily="18" charset="0"/>
                </a:rPr>
                <a:t>O</a:t>
              </a:r>
            </a:p>
          </p:txBody>
        </p:sp>
        <p:sp>
          <p:nvSpPr>
            <p:cNvPr id="420887" name="Rectangle 18"/>
            <p:cNvSpPr>
              <a:spLocks noChangeArrowheads="1"/>
            </p:cNvSpPr>
            <p:nvPr/>
          </p:nvSpPr>
          <p:spPr bwMode="auto">
            <a:xfrm>
              <a:off x="5193" y="2406"/>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p>
          </p:txBody>
        </p:sp>
      </p:grpSp>
      <p:sp>
        <p:nvSpPr>
          <p:cNvPr id="420874" name="Rectangle 20"/>
          <p:cNvSpPr>
            <a:spLocks noChangeArrowheads="1"/>
          </p:cNvSpPr>
          <p:nvPr/>
        </p:nvSpPr>
        <p:spPr bwMode="auto">
          <a:xfrm>
            <a:off x="4730750" y="1946275"/>
            <a:ext cx="350838"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buFont typeface="Arial" charset="0"/>
              <a:buNone/>
            </a:pPr>
            <a:r>
              <a:rPr lang="en-US" sz="2000">
                <a:solidFill>
                  <a:srgbClr val="000066"/>
                </a:solidFill>
              </a:rPr>
              <a:t>P</a:t>
            </a:r>
          </a:p>
        </p:txBody>
      </p:sp>
      <p:sp>
        <p:nvSpPr>
          <p:cNvPr id="420875" name="Line 21"/>
          <p:cNvSpPr>
            <a:spLocks noChangeShapeType="1"/>
          </p:cNvSpPr>
          <p:nvPr/>
        </p:nvSpPr>
        <p:spPr bwMode="auto">
          <a:xfrm>
            <a:off x="7010400" y="3324225"/>
            <a:ext cx="1951038" cy="0"/>
          </a:xfrm>
          <a:prstGeom prst="line">
            <a:avLst/>
          </a:prstGeom>
          <a:noFill/>
          <a:ln w="15875">
            <a:solidFill>
              <a:srgbClr val="800080"/>
            </a:solidFill>
            <a:round/>
            <a:headEnd/>
            <a:tailEnd type="triangle" w="lg" len="lg"/>
          </a:ln>
        </p:spPr>
        <p:txBody>
          <a:bodyPr/>
          <a:lstStyle/>
          <a:p>
            <a:endParaRPr lang="en-US"/>
          </a:p>
        </p:txBody>
      </p:sp>
      <p:grpSp>
        <p:nvGrpSpPr>
          <p:cNvPr id="387094" name="Group 22"/>
          <p:cNvGrpSpPr>
            <a:grpSpLocks/>
          </p:cNvGrpSpPr>
          <p:nvPr/>
        </p:nvGrpSpPr>
        <p:grpSpPr bwMode="auto">
          <a:xfrm>
            <a:off x="6734175" y="3448050"/>
            <a:ext cx="482600" cy="431800"/>
            <a:chOff x="4242" y="2172"/>
            <a:chExt cx="304" cy="272"/>
          </a:xfrm>
        </p:grpSpPr>
        <p:sp>
          <p:nvSpPr>
            <p:cNvPr id="420881" name="Text Box 23"/>
            <p:cNvSpPr txBox="1">
              <a:spLocks noChangeArrowheads="1"/>
            </p:cNvSpPr>
            <p:nvPr/>
          </p:nvSpPr>
          <p:spPr bwMode="auto">
            <a:xfrm>
              <a:off x="4276" y="2172"/>
              <a:ext cx="264" cy="272"/>
            </a:xfrm>
            <a:prstGeom prst="rect">
              <a:avLst/>
            </a:prstGeom>
            <a:noFill/>
            <a:ln w="9525">
              <a:noFill/>
              <a:miter lim="800000"/>
              <a:headEnd/>
              <a:tailEnd/>
            </a:ln>
          </p:spPr>
          <p:txBody>
            <a:bodyPr lIns="0" tIns="0" rIns="0" bIns="0"/>
            <a:lstStyle/>
            <a:p>
              <a:pPr algn="ctr">
                <a:lnSpc>
                  <a:spcPct val="110000"/>
                </a:lnSpc>
              </a:pPr>
              <a:r>
                <a:rPr lang="en-US" altLang="ko-KR" sz="2000" b="1">
                  <a:solidFill>
                    <a:srgbClr val="000066"/>
                  </a:solidFill>
                  <a:latin typeface="Times New Roman" pitchFamily="18" charset="0"/>
                  <a:ea typeface="굴림" pitchFamily="34" charset="-127"/>
                  <a:sym typeface="Symbol" pitchFamily="18" charset="2"/>
                </a:rPr>
                <a:t></a:t>
              </a:r>
              <a:r>
                <a:rPr lang="en-US" altLang="ko-KR" sz="2000" b="1" i="1">
                  <a:solidFill>
                    <a:srgbClr val="000066"/>
                  </a:solidFill>
                  <a:latin typeface="Times New Roman" pitchFamily="18" charset="0"/>
                  <a:ea typeface="굴림" pitchFamily="34" charset="-127"/>
                  <a:sym typeface="Symbol" pitchFamily="18" charset="2"/>
                </a:rPr>
                <a:t>x</a:t>
              </a:r>
              <a:endParaRPr lang="en-US" sz="2000">
                <a:solidFill>
                  <a:srgbClr val="000066"/>
                </a:solidFill>
                <a:sym typeface="Symbol" pitchFamily="18" charset="2"/>
              </a:endParaRPr>
            </a:p>
          </p:txBody>
        </p:sp>
        <p:sp>
          <p:nvSpPr>
            <p:cNvPr id="420882" name="Line 24"/>
            <p:cNvSpPr>
              <a:spLocks noChangeShapeType="1"/>
            </p:cNvSpPr>
            <p:nvPr/>
          </p:nvSpPr>
          <p:spPr bwMode="auto">
            <a:xfrm flipH="1" flipV="1">
              <a:off x="4242" y="2213"/>
              <a:ext cx="304" cy="0"/>
            </a:xfrm>
            <a:prstGeom prst="line">
              <a:avLst/>
            </a:prstGeom>
            <a:noFill/>
            <a:ln w="9525">
              <a:solidFill>
                <a:srgbClr val="000000"/>
              </a:solidFill>
              <a:round/>
              <a:headEnd type="arrow" w="med" len="lg"/>
              <a:tailEnd type="arrow" w="med" len="lg"/>
            </a:ln>
          </p:spPr>
          <p:txBody>
            <a:bodyPr/>
            <a:lstStyle/>
            <a:p>
              <a:endParaRPr lang="en-US"/>
            </a:p>
          </p:txBody>
        </p:sp>
      </p:grpSp>
      <p:sp>
        <p:nvSpPr>
          <p:cNvPr id="420877" name="Rectangle 27"/>
          <p:cNvSpPr>
            <a:spLocks noChangeArrowheads="1"/>
          </p:cNvSpPr>
          <p:nvPr/>
        </p:nvSpPr>
        <p:spPr bwMode="auto">
          <a:xfrm>
            <a:off x="179388" y="5381625"/>
            <a:ext cx="8774112" cy="895350"/>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3.	Divide the current-carrying wire into short segments, or current elements, </a:t>
            </a:r>
            <a:r>
              <a:rPr lang="en-US" b="1" i="1">
                <a:solidFill>
                  <a:srgbClr val="0000CC"/>
                </a:solidFill>
                <a:latin typeface="Times New Roman" pitchFamily="18" charset="0"/>
                <a:sym typeface="Symbol" pitchFamily="18" charset="2"/>
              </a:rPr>
              <a:t>I</a:t>
            </a:r>
            <a:r>
              <a:rPr lang="en-US" b="1">
                <a:solidFill>
                  <a:srgbClr val="0000CC"/>
                </a:solidFill>
                <a:latin typeface="Times New Roman" pitchFamily="18" charset="0"/>
                <a:sym typeface="Symbol" pitchFamily="18" charset="2"/>
              </a:rPr>
              <a:t></a:t>
            </a:r>
            <a:r>
              <a:rPr lang="en-US" b="1" i="1">
                <a:solidFill>
                  <a:srgbClr val="0000CC"/>
                </a:solidFill>
                <a:latin typeface="Times New Roman" pitchFamily="18" charset="0"/>
                <a:sym typeface="Symbol" pitchFamily="18" charset="2"/>
              </a:rPr>
              <a:t>x</a:t>
            </a:r>
            <a:r>
              <a:rPr lang="en-US">
                <a:solidFill>
                  <a:srgbClr val="0000CC"/>
                </a:solidFill>
              </a:rPr>
              <a:t>.</a:t>
            </a:r>
          </a:p>
        </p:txBody>
      </p:sp>
      <p:sp>
        <p:nvSpPr>
          <p:cNvPr id="420878" name="Line 28"/>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387101" name="Rectangle 29"/>
          <p:cNvSpPr>
            <a:spLocks noChangeArrowheads="1"/>
          </p:cNvSpPr>
          <p:nvPr/>
        </p:nvSpPr>
        <p:spPr bwMode="auto">
          <a:xfrm>
            <a:off x="7439025" y="2159000"/>
            <a:ext cx="1511300" cy="701675"/>
          </a:xfrm>
          <a:prstGeom prst="rect">
            <a:avLst/>
          </a:prstGeom>
          <a:noFill/>
          <a:ln w="15875" algn="ctr">
            <a:noFill/>
            <a:miter lim="800000"/>
            <a:headEnd/>
            <a:tailEnd type="none" w="lg" len="lg"/>
          </a:ln>
        </p:spPr>
        <p:txBody>
          <a:bodyPr lIns="90000" tIns="46800" rIns="90000" bIns="46800">
            <a:spAutoFit/>
          </a:bodyPr>
          <a:lstStyle/>
          <a:p>
            <a:r>
              <a:rPr lang="en-US" sz="2000">
                <a:solidFill>
                  <a:srgbClr val="000066"/>
                </a:solidFill>
              </a:rPr>
              <a:t>segment </a:t>
            </a:r>
            <a:r>
              <a:rPr lang="en-US" sz="2000" b="1" i="1">
                <a:solidFill>
                  <a:srgbClr val="000066"/>
                </a:solidFill>
                <a:latin typeface="Times New Roman" pitchFamily="18" charset="0"/>
              </a:rPr>
              <a:t>k </a:t>
            </a:r>
            <a:r>
              <a:rPr lang="en-US" sz="2000">
                <a:solidFill>
                  <a:srgbClr val="000066"/>
                </a:solidFill>
              </a:rPr>
              <a:t>charge </a:t>
            </a:r>
            <a:r>
              <a:rPr lang="en-US" sz="2000" b="1">
                <a:solidFill>
                  <a:srgbClr val="000066"/>
                </a:solidFill>
                <a:latin typeface="Times New Roman" pitchFamily="18" charset="0"/>
                <a:sym typeface="Symbol" pitchFamily="18" charset="2"/>
              </a:rPr>
              <a:t></a:t>
            </a:r>
            <a:r>
              <a:rPr lang="en-US" sz="2000" b="1" i="1">
                <a:solidFill>
                  <a:srgbClr val="000066"/>
                </a:solidFill>
                <a:latin typeface="Times New Roman" pitchFamily="18" charset="0"/>
                <a:sym typeface="Symbol" pitchFamily="18" charset="2"/>
              </a:rPr>
              <a:t>Q</a:t>
            </a:r>
            <a:r>
              <a:rPr lang="en-US" sz="2000">
                <a:solidFill>
                  <a:srgbClr val="000066"/>
                </a:solidFill>
              </a:rPr>
              <a:t> </a:t>
            </a:r>
            <a:endParaRPr lang="en-ZA" sz="2000">
              <a:solidFill>
                <a:srgbClr val="000066"/>
              </a:solidFill>
            </a:endParaRPr>
          </a:p>
        </p:txBody>
      </p:sp>
      <p:sp>
        <p:nvSpPr>
          <p:cNvPr id="387102" name="Freeform 30"/>
          <p:cNvSpPr>
            <a:spLocks/>
          </p:cNvSpPr>
          <p:nvPr/>
        </p:nvSpPr>
        <p:spPr bwMode="auto">
          <a:xfrm>
            <a:off x="7143750" y="2536825"/>
            <a:ext cx="404813" cy="658813"/>
          </a:xfrm>
          <a:custGeom>
            <a:avLst/>
            <a:gdLst>
              <a:gd name="T0" fmla="*/ 0 w 255"/>
              <a:gd name="T1" fmla="*/ 2147483647 h 415"/>
              <a:gd name="T2" fmla="*/ 2147483647 w 255"/>
              <a:gd name="T3" fmla="*/ 0 h 415"/>
              <a:gd name="T4" fmla="*/ 0 60000 65536"/>
              <a:gd name="T5" fmla="*/ 0 60000 65536"/>
              <a:gd name="T6" fmla="*/ 0 w 255"/>
              <a:gd name="T7" fmla="*/ 0 h 415"/>
              <a:gd name="T8" fmla="*/ 255 w 255"/>
              <a:gd name="T9" fmla="*/ 415 h 415"/>
            </a:gdLst>
            <a:ahLst/>
            <a:cxnLst>
              <a:cxn ang="T4">
                <a:pos x="T0" y="T1"/>
              </a:cxn>
              <a:cxn ang="T5">
                <a:pos x="T2" y="T3"/>
              </a:cxn>
            </a:cxnLst>
            <a:rect l="T6" t="T7" r="T8" b="T9"/>
            <a:pathLst>
              <a:path w="255" h="415">
                <a:moveTo>
                  <a:pt x="0" y="415"/>
                </a:moveTo>
                <a:cubicBezTo>
                  <a:pt x="54" y="225"/>
                  <a:pt x="40" y="191"/>
                  <a:pt x="255" y="0"/>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7082"/>
                                        </p:tgtEl>
                                        <p:attrNameLst>
                                          <p:attrName>style.visibility</p:attrName>
                                        </p:attrNameLst>
                                      </p:cBhvr>
                                      <p:to>
                                        <p:strVal val="visible"/>
                                      </p:to>
                                    </p:set>
                                    <p:animEffect transition="in" filter="fade">
                                      <p:cBhvr>
                                        <p:cTn id="7" dur="1000"/>
                                        <p:tgtEl>
                                          <p:spTgt spid="387082"/>
                                        </p:tgtEl>
                                      </p:cBhvr>
                                    </p:animEffect>
                                  </p:childTnLst>
                                </p:cTn>
                              </p:par>
                              <p:par>
                                <p:cTn id="8" presetID="10" presetClass="entr" presetSubtype="0" fill="hold" nodeType="withEffect">
                                  <p:stCondLst>
                                    <p:cond delay="0"/>
                                  </p:stCondLst>
                                  <p:childTnLst>
                                    <p:set>
                                      <p:cBhvr>
                                        <p:cTn id="9" dur="1" fill="hold">
                                          <p:stCondLst>
                                            <p:cond delay="0"/>
                                          </p:stCondLst>
                                        </p:cTn>
                                        <p:tgtEl>
                                          <p:spTgt spid="387094"/>
                                        </p:tgtEl>
                                        <p:attrNameLst>
                                          <p:attrName>style.visibility</p:attrName>
                                        </p:attrNameLst>
                                      </p:cBhvr>
                                      <p:to>
                                        <p:strVal val="visible"/>
                                      </p:to>
                                    </p:set>
                                    <p:animEffect transition="in" filter="fade">
                                      <p:cBhvr>
                                        <p:cTn id="10" dur="1000"/>
                                        <p:tgtEl>
                                          <p:spTgt spid="38709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87101"/>
                                        </p:tgtEl>
                                        <p:attrNameLst>
                                          <p:attrName>style.visibility</p:attrName>
                                        </p:attrNameLst>
                                      </p:cBhvr>
                                      <p:to>
                                        <p:strVal val="visible"/>
                                      </p:to>
                                    </p:set>
                                    <p:animEffect transition="in" filter="fade">
                                      <p:cBhvr>
                                        <p:cTn id="13" dur="1000"/>
                                        <p:tgtEl>
                                          <p:spTgt spid="387101"/>
                                        </p:tgtEl>
                                      </p:cBhvr>
                                    </p:animEffect>
                                  </p:childTnLst>
                                </p:cTn>
                              </p:par>
                              <p:par>
                                <p:cTn id="14" presetID="22" presetClass="entr" presetSubtype="1" fill="hold" grpId="0" nodeType="withEffect">
                                  <p:stCondLst>
                                    <p:cond delay="500"/>
                                  </p:stCondLst>
                                  <p:childTnLst>
                                    <p:set>
                                      <p:cBhvr>
                                        <p:cTn id="15" dur="1" fill="hold">
                                          <p:stCondLst>
                                            <p:cond delay="0"/>
                                          </p:stCondLst>
                                        </p:cTn>
                                        <p:tgtEl>
                                          <p:spTgt spid="387102"/>
                                        </p:tgtEl>
                                        <p:attrNameLst>
                                          <p:attrName>style.visibility</p:attrName>
                                        </p:attrNameLst>
                                      </p:cBhvr>
                                      <p:to>
                                        <p:strVal val="visible"/>
                                      </p:to>
                                    </p:set>
                                    <p:animEffect transition="in" filter="wipe(up)">
                                      <p:cBhvr>
                                        <p:cTn id="16" dur="500"/>
                                        <p:tgtEl>
                                          <p:spTgt spid="387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82" grpId="0" animBg="1"/>
      <p:bldP spid="387101" grpId="0"/>
      <p:bldP spid="38710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66" name="Footer Placeholder 3"/>
          <p:cNvSpPr>
            <a:spLocks noGrp="1"/>
          </p:cNvSpPr>
          <p:nvPr>
            <p:ph type="ftr" sz="quarter" idx="10"/>
          </p:nvPr>
        </p:nvSpPr>
        <p:spPr>
          <a:noFill/>
        </p:spPr>
        <p:txBody>
          <a:bodyPr/>
          <a:lstStyle/>
          <a:p>
            <a:r>
              <a:rPr lang="en-US" smtClean="0">
                <a:cs typeface="Arial" charset="0"/>
              </a:rPr>
              <a:t>MAGNETIC FIELDS</a:t>
            </a:r>
          </a:p>
        </p:txBody>
      </p:sp>
      <p:sp>
        <p:nvSpPr>
          <p:cNvPr id="371767" name="Date Placeholder 4"/>
          <p:cNvSpPr>
            <a:spLocks noGrp="1"/>
          </p:cNvSpPr>
          <p:nvPr>
            <p:ph type="dt" sz="quarter" idx="11"/>
          </p:nvPr>
        </p:nvSpPr>
        <p:spPr>
          <a:noFill/>
        </p:spPr>
        <p:txBody>
          <a:bodyPr/>
          <a:lstStyle/>
          <a:p>
            <a:r>
              <a:rPr lang="en-US" smtClean="0">
                <a:cs typeface="Arial" charset="0"/>
              </a:rPr>
              <a:t>PHY1013S</a:t>
            </a:r>
          </a:p>
        </p:txBody>
      </p:sp>
      <p:sp>
        <p:nvSpPr>
          <p:cNvPr id="371768" name="Slide Number Placeholder 5"/>
          <p:cNvSpPr>
            <a:spLocks noGrp="1"/>
          </p:cNvSpPr>
          <p:nvPr>
            <p:ph type="sldNum" sz="quarter" idx="12"/>
          </p:nvPr>
        </p:nvSpPr>
        <p:spPr>
          <a:noFill/>
        </p:spPr>
        <p:txBody>
          <a:bodyPr/>
          <a:lstStyle/>
          <a:p>
            <a:fld id="{3194C1EC-E165-4531-B22A-4D35A8C43446}" type="slidenum">
              <a:rPr lang="en-US" smtClean="0">
                <a:cs typeface="Arial" charset="0"/>
              </a:rPr>
              <a:pPr/>
              <a:t>22</a:t>
            </a:fld>
            <a:endParaRPr lang="en-US" smtClean="0">
              <a:cs typeface="Arial" charset="0"/>
            </a:endParaRPr>
          </a:p>
        </p:txBody>
      </p:sp>
      <p:sp>
        <p:nvSpPr>
          <p:cNvPr id="371769"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371770" name="Rectangle 3"/>
          <p:cNvSpPr>
            <a:spLocks noGrp="1" noChangeArrowheads="1"/>
          </p:cNvSpPr>
          <p:nvPr>
            <p:ph type="body" idx="1"/>
          </p:nvPr>
        </p:nvSpPr>
        <p:spPr>
          <a:xfrm>
            <a:off x="179388" y="1916113"/>
            <a:ext cx="3824287" cy="2903537"/>
          </a:xfrm>
        </p:spPr>
        <p:txBody>
          <a:bodyPr/>
          <a:lstStyle/>
          <a:p>
            <a:pPr lvl="1" indent="0" eaLnBrk="1" hangingPunct="1"/>
            <a:r>
              <a:rPr lang="en-US" smtClean="0"/>
              <a:t>According to the </a:t>
            </a:r>
            <a:br>
              <a:rPr lang="en-US" smtClean="0"/>
            </a:br>
            <a:r>
              <a:rPr lang="en-US" smtClean="0"/>
              <a:t>RH rule, </a:t>
            </a:r>
            <a:r>
              <a:rPr lang="en-US" i="1" smtClean="0"/>
              <a:t>wherever</a:t>
            </a:r>
            <a:r>
              <a:rPr lang="en-US" i="1" baseline="30000" smtClean="0"/>
              <a:t> </a:t>
            </a:r>
            <a:r>
              <a:rPr lang="en-US" smtClean="0"/>
              <a:t> the segment </a:t>
            </a:r>
            <a:r>
              <a:rPr lang="en-US" b="1" i="1" smtClean="0">
                <a:latin typeface="Times New Roman" pitchFamily="18" charset="0"/>
              </a:rPr>
              <a:t>k</a:t>
            </a:r>
            <a:r>
              <a:rPr lang="en-US" smtClean="0"/>
              <a:t> lies along the </a:t>
            </a:r>
            <a:r>
              <a:rPr lang="en-US" b="1" i="1" smtClean="0">
                <a:latin typeface="Times New Roman" pitchFamily="18" charset="0"/>
              </a:rPr>
              <a:t>x-</a:t>
            </a:r>
            <a:r>
              <a:rPr lang="en-US" smtClean="0"/>
              <a:t>axis the magnetic field at P due to the segment points out of the page.</a:t>
            </a:r>
          </a:p>
        </p:txBody>
      </p:sp>
      <p:sp>
        <p:nvSpPr>
          <p:cNvPr id="371771" name="Text Box 4"/>
          <p:cNvSpPr txBox="1">
            <a:spLocks noChangeArrowheads="1"/>
          </p:cNvSpPr>
          <p:nvPr/>
        </p:nvSpPr>
        <p:spPr bwMode="auto">
          <a:xfrm>
            <a:off x="8431213" y="2970213"/>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pSp>
        <p:nvGrpSpPr>
          <p:cNvPr id="371772" name="Group 6"/>
          <p:cNvGrpSpPr>
            <a:grpSpLocks/>
          </p:cNvGrpSpPr>
          <p:nvPr/>
        </p:nvGrpSpPr>
        <p:grpSpPr bwMode="auto">
          <a:xfrm>
            <a:off x="4402138" y="3211513"/>
            <a:ext cx="3986212" cy="225425"/>
            <a:chOff x="2020" y="2054"/>
            <a:chExt cx="2511" cy="142"/>
          </a:xfrm>
        </p:grpSpPr>
        <p:sp>
          <p:nvSpPr>
            <p:cNvPr id="371791" name="AutoShape 7"/>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371792" name="Group 8"/>
            <p:cNvGrpSpPr>
              <a:grpSpLocks/>
            </p:cNvGrpSpPr>
            <p:nvPr/>
          </p:nvGrpSpPr>
          <p:grpSpPr bwMode="auto">
            <a:xfrm>
              <a:off x="2032" y="2074"/>
              <a:ext cx="52" cy="106"/>
              <a:chOff x="2032" y="2074"/>
              <a:chExt cx="52" cy="106"/>
            </a:xfrm>
          </p:grpSpPr>
          <p:sp>
            <p:nvSpPr>
              <p:cNvPr id="371793" name="Line 9"/>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371794" name="Line 10"/>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371773" name="AutoShape 11"/>
          <p:cNvSpPr>
            <a:spLocks noChangeArrowheads="1"/>
          </p:cNvSpPr>
          <p:nvPr/>
        </p:nvSpPr>
        <p:spPr bwMode="auto">
          <a:xfrm rot="5400000" flipV="1">
            <a:off x="6859587" y="3041651"/>
            <a:ext cx="225425" cy="565150"/>
          </a:xfrm>
          <a:prstGeom prst="can">
            <a:avLst>
              <a:gd name="adj" fmla="val 54784"/>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ZA"/>
          </a:p>
        </p:txBody>
      </p:sp>
      <p:grpSp>
        <p:nvGrpSpPr>
          <p:cNvPr id="371774" name="Group 16"/>
          <p:cNvGrpSpPr>
            <a:grpSpLocks/>
          </p:cNvGrpSpPr>
          <p:nvPr/>
        </p:nvGrpSpPr>
        <p:grpSpPr bwMode="auto">
          <a:xfrm>
            <a:off x="4572000" y="1546225"/>
            <a:ext cx="4318000" cy="2700338"/>
            <a:chOff x="2880" y="974"/>
            <a:chExt cx="2720" cy="1701"/>
          </a:xfrm>
        </p:grpSpPr>
        <p:sp>
          <p:nvSpPr>
            <p:cNvPr id="371786" name="Line 17"/>
            <p:cNvSpPr>
              <a:spLocks noChangeShapeType="1"/>
            </p:cNvSpPr>
            <p:nvPr/>
          </p:nvSpPr>
          <p:spPr bwMode="auto">
            <a:xfrm flipV="1">
              <a:off x="3212" y="1078"/>
              <a:ext cx="0" cy="1457"/>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71787" name="Rectangle 18"/>
            <p:cNvSpPr>
              <a:spLocks noChangeArrowheads="1"/>
            </p:cNvSpPr>
            <p:nvPr/>
          </p:nvSpPr>
          <p:spPr bwMode="auto">
            <a:xfrm>
              <a:off x="2880" y="974"/>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371788" name="Line 19"/>
            <p:cNvSpPr>
              <a:spLocks noChangeShapeType="1"/>
            </p:cNvSpPr>
            <p:nvPr/>
          </p:nvSpPr>
          <p:spPr bwMode="auto">
            <a:xfrm>
              <a:off x="3042" y="2427"/>
              <a:ext cx="25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71789" name="Rectangle 20"/>
            <p:cNvSpPr>
              <a:spLocks noChangeArrowheads="1"/>
            </p:cNvSpPr>
            <p:nvPr/>
          </p:nvSpPr>
          <p:spPr bwMode="auto">
            <a:xfrm>
              <a:off x="3004" y="2394"/>
              <a:ext cx="221" cy="269"/>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000" b="1">
                  <a:solidFill>
                    <a:srgbClr val="000066"/>
                  </a:solidFill>
                  <a:latin typeface="Times New Roman" pitchFamily="18" charset="0"/>
                </a:rPr>
                <a:t>O</a:t>
              </a:r>
            </a:p>
          </p:txBody>
        </p:sp>
        <p:sp>
          <p:nvSpPr>
            <p:cNvPr id="371790" name="Rectangle 21"/>
            <p:cNvSpPr>
              <a:spLocks noChangeArrowheads="1"/>
            </p:cNvSpPr>
            <p:nvPr/>
          </p:nvSpPr>
          <p:spPr bwMode="auto">
            <a:xfrm>
              <a:off x="5193" y="2406"/>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p>
          </p:txBody>
        </p:sp>
      </p:grpSp>
      <p:sp>
        <p:nvSpPr>
          <p:cNvPr id="371775" name="Rectangle 23"/>
          <p:cNvSpPr>
            <a:spLocks noChangeArrowheads="1"/>
          </p:cNvSpPr>
          <p:nvPr/>
        </p:nvSpPr>
        <p:spPr bwMode="auto">
          <a:xfrm>
            <a:off x="4730750" y="1946275"/>
            <a:ext cx="350838"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buFont typeface="Arial" charset="0"/>
              <a:buNone/>
            </a:pPr>
            <a:r>
              <a:rPr lang="en-US" sz="2000">
                <a:solidFill>
                  <a:srgbClr val="000066"/>
                </a:solidFill>
              </a:rPr>
              <a:t>P</a:t>
            </a:r>
          </a:p>
        </p:txBody>
      </p:sp>
      <p:sp>
        <p:nvSpPr>
          <p:cNvPr id="371776" name="Line 24"/>
          <p:cNvSpPr>
            <a:spLocks noChangeShapeType="1"/>
          </p:cNvSpPr>
          <p:nvPr/>
        </p:nvSpPr>
        <p:spPr bwMode="auto">
          <a:xfrm>
            <a:off x="7010400" y="3324225"/>
            <a:ext cx="1951038" cy="0"/>
          </a:xfrm>
          <a:prstGeom prst="line">
            <a:avLst/>
          </a:prstGeom>
          <a:noFill/>
          <a:ln w="15875">
            <a:solidFill>
              <a:srgbClr val="800080"/>
            </a:solidFill>
            <a:round/>
            <a:headEnd/>
            <a:tailEnd type="triangle" w="lg" len="lg"/>
          </a:ln>
        </p:spPr>
        <p:txBody>
          <a:bodyPr/>
          <a:lstStyle/>
          <a:p>
            <a:endParaRPr lang="en-US"/>
          </a:p>
        </p:txBody>
      </p:sp>
      <p:grpSp>
        <p:nvGrpSpPr>
          <p:cNvPr id="371777" name="Group 35"/>
          <p:cNvGrpSpPr>
            <a:grpSpLocks/>
          </p:cNvGrpSpPr>
          <p:nvPr/>
        </p:nvGrpSpPr>
        <p:grpSpPr bwMode="auto">
          <a:xfrm>
            <a:off x="6734175" y="3448050"/>
            <a:ext cx="482600" cy="431800"/>
            <a:chOff x="4242" y="2172"/>
            <a:chExt cx="304" cy="272"/>
          </a:xfrm>
        </p:grpSpPr>
        <p:sp>
          <p:nvSpPr>
            <p:cNvPr id="371784" name="Text Box 25"/>
            <p:cNvSpPr txBox="1">
              <a:spLocks noChangeArrowheads="1"/>
            </p:cNvSpPr>
            <p:nvPr/>
          </p:nvSpPr>
          <p:spPr bwMode="auto">
            <a:xfrm>
              <a:off x="4276" y="2172"/>
              <a:ext cx="264" cy="272"/>
            </a:xfrm>
            <a:prstGeom prst="rect">
              <a:avLst/>
            </a:prstGeom>
            <a:noFill/>
            <a:ln w="9525">
              <a:noFill/>
              <a:miter lim="800000"/>
              <a:headEnd/>
              <a:tailEnd/>
            </a:ln>
          </p:spPr>
          <p:txBody>
            <a:bodyPr lIns="0" tIns="0" rIns="0" bIns="0"/>
            <a:lstStyle/>
            <a:p>
              <a:pPr algn="ctr">
                <a:lnSpc>
                  <a:spcPct val="110000"/>
                </a:lnSpc>
              </a:pPr>
              <a:r>
                <a:rPr lang="en-US" altLang="ko-KR" sz="2000" b="1">
                  <a:solidFill>
                    <a:srgbClr val="000066"/>
                  </a:solidFill>
                  <a:latin typeface="Times New Roman" pitchFamily="18" charset="0"/>
                  <a:ea typeface="굴림" pitchFamily="34" charset="-127"/>
                  <a:sym typeface="Symbol" pitchFamily="18" charset="2"/>
                </a:rPr>
                <a:t></a:t>
              </a:r>
              <a:r>
                <a:rPr lang="en-US" altLang="ko-KR" sz="2000" b="1" i="1">
                  <a:solidFill>
                    <a:srgbClr val="000066"/>
                  </a:solidFill>
                  <a:latin typeface="Times New Roman" pitchFamily="18" charset="0"/>
                  <a:ea typeface="굴림" pitchFamily="34" charset="-127"/>
                  <a:sym typeface="Symbol" pitchFamily="18" charset="2"/>
                </a:rPr>
                <a:t>x</a:t>
              </a:r>
              <a:endParaRPr lang="en-US" sz="2000">
                <a:solidFill>
                  <a:srgbClr val="000066"/>
                </a:solidFill>
                <a:sym typeface="Symbol" pitchFamily="18" charset="2"/>
              </a:endParaRPr>
            </a:p>
          </p:txBody>
        </p:sp>
        <p:sp>
          <p:nvSpPr>
            <p:cNvPr id="371785" name="Line 26"/>
            <p:cNvSpPr>
              <a:spLocks noChangeShapeType="1"/>
            </p:cNvSpPr>
            <p:nvPr/>
          </p:nvSpPr>
          <p:spPr bwMode="auto">
            <a:xfrm flipH="1" flipV="1">
              <a:off x="4242" y="2213"/>
              <a:ext cx="304" cy="0"/>
            </a:xfrm>
            <a:prstGeom prst="line">
              <a:avLst/>
            </a:prstGeom>
            <a:noFill/>
            <a:ln w="9525">
              <a:solidFill>
                <a:srgbClr val="000000"/>
              </a:solidFill>
              <a:round/>
              <a:headEnd type="arrow" w="med" len="lg"/>
              <a:tailEnd type="arrow" w="med" len="lg"/>
            </a:ln>
          </p:spPr>
          <p:txBody>
            <a:bodyPr/>
            <a:lstStyle/>
            <a:p>
              <a:endParaRPr lang="en-US"/>
            </a:p>
          </p:txBody>
        </p:sp>
      </p:grpSp>
      <p:sp>
        <p:nvSpPr>
          <p:cNvPr id="371778" name="Rectangle 32"/>
          <p:cNvSpPr>
            <a:spLocks noChangeArrowheads="1"/>
          </p:cNvSpPr>
          <p:nvPr/>
        </p:nvSpPr>
        <p:spPr bwMode="auto">
          <a:xfrm>
            <a:off x="179388" y="5381625"/>
            <a:ext cx="8774112" cy="493713"/>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4.	Draw the magnetic field at P for one or two segments.</a:t>
            </a:r>
          </a:p>
        </p:txBody>
      </p:sp>
      <p:sp>
        <p:nvSpPr>
          <p:cNvPr id="371779" name="Line 33"/>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graphicFrame>
        <p:nvGraphicFramePr>
          <p:cNvPr id="371756" name="Object 53"/>
          <p:cNvGraphicFramePr>
            <a:graphicFrameLocks noChangeAspect="1"/>
          </p:cNvGraphicFramePr>
          <p:nvPr/>
        </p:nvGraphicFramePr>
        <p:xfrm>
          <a:off x="6562725" y="2689225"/>
          <a:ext cx="177800" cy="249238"/>
        </p:xfrm>
        <a:graphic>
          <a:graphicData uri="http://schemas.openxmlformats.org/presentationml/2006/ole">
            <mc:AlternateContent xmlns:mc="http://schemas.openxmlformats.org/markup-compatibility/2006">
              <mc:Choice xmlns:v="urn:schemas-microsoft-com:vml" Requires="v">
                <p:oleObj spid="_x0000_s371769" name="Equation" r:id="rId4" imgW="177646" imgH="279158" progId="Equation.DSMT4">
                  <p:embed/>
                </p:oleObj>
              </mc:Choice>
              <mc:Fallback>
                <p:oleObj name="Equation" r:id="rId4" imgW="177646" imgH="279158" progId="Equation.DSMT4">
                  <p:embed/>
                  <p:pic>
                    <p:nvPicPr>
                      <p:cNvPr id="0"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62725" y="2689225"/>
                        <a:ext cx="177800"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Line 47"/>
          <p:cNvSpPr>
            <a:spLocks noChangeShapeType="1"/>
          </p:cNvSpPr>
          <p:nvPr/>
        </p:nvSpPr>
        <p:spPr bwMode="auto">
          <a:xfrm>
            <a:off x="5097463" y="2279650"/>
            <a:ext cx="1889125" cy="1036638"/>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3" name="Line 48"/>
          <p:cNvSpPr>
            <a:spLocks noChangeShapeType="1"/>
          </p:cNvSpPr>
          <p:nvPr/>
        </p:nvSpPr>
        <p:spPr bwMode="auto">
          <a:xfrm flipH="1" flipV="1">
            <a:off x="6286500" y="2932113"/>
            <a:ext cx="695325" cy="381000"/>
          </a:xfrm>
          <a:prstGeom prst="line">
            <a:avLst/>
          </a:prstGeom>
          <a:noFill/>
          <a:ln w="44450">
            <a:solidFill>
              <a:schemeClr val="tx1"/>
            </a:solidFill>
            <a:round/>
            <a:headEnd/>
            <a:tailEnd type="stealth" w="lg" len="lg"/>
          </a:ln>
        </p:spPr>
        <p:txBody>
          <a:bodyPr lIns="90000" tIns="46800" rIns="90000" bIns="46800"/>
          <a:lstStyle/>
          <a:p>
            <a:endParaRPr lang="en-US"/>
          </a:p>
        </p:txBody>
      </p:sp>
      <p:sp>
        <p:nvSpPr>
          <p:cNvPr id="371782" name="Oval 13"/>
          <p:cNvSpPr>
            <a:spLocks noChangeArrowheads="1"/>
          </p:cNvSpPr>
          <p:nvPr/>
        </p:nvSpPr>
        <p:spPr bwMode="auto">
          <a:xfrm>
            <a:off x="5057775" y="224155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371753" name="Oval 41"/>
          <p:cNvSpPr>
            <a:spLocks noChangeArrowheads="1"/>
          </p:cNvSpPr>
          <p:nvPr/>
        </p:nvSpPr>
        <p:spPr bwMode="auto">
          <a:xfrm>
            <a:off x="5056188" y="2238375"/>
            <a:ext cx="88900" cy="88900"/>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900"/>
                                        <p:tgtEl>
                                          <p:spTgt spid="3"/>
                                        </p:tgtEl>
                                      </p:cBhvr>
                                    </p:animEffect>
                                  </p:childTnLst>
                                </p:cTn>
                              </p:par>
                              <p:par>
                                <p:cTn id="11" presetID="10" presetClass="entr" presetSubtype="0" fill="hold" nodeType="withEffect">
                                  <p:stCondLst>
                                    <p:cond delay="500"/>
                                  </p:stCondLst>
                                  <p:childTnLst>
                                    <p:set>
                                      <p:cBhvr>
                                        <p:cTn id="12" dur="1" fill="hold">
                                          <p:stCondLst>
                                            <p:cond delay="0"/>
                                          </p:stCondLst>
                                        </p:cTn>
                                        <p:tgtEl>
                                          <p:spTgt spid="371756"/>
                                        </p:tgtEl>
                                        <p:attrNameLst>
                                          <p:attrName>style.visibility</p:attrName>
                                        </p:attrNameLst>
                                      </p:cBhvr>
                                      <p:to>
                                        <p:strVal val="visible"/>
                                      </p:to>
                                    </p:set>
                                    <p:animEffect transition="in" filter="fade">
                                      <p:cBhvr>
                                        <p:cTn id="13" dur="500"/>
                                        <p:tgtEl>
                                          <p:spTgt spid="371756"/>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371753"/>
                                        </p:tgtEl>
                                        <p:attrNameLst>
                                          <p:attrName>style.visibility</p:attrName>
                                        </p:attrNameLst>
                                      </p:cBhvr>
                                      <p:to>
                                        <p:strVal val="visible"/>
                                      </p:to>
                                    </p:set>
                                    <p:animEffect transition="in" filter="fade">
                                      <p:cBhvr>
                                        <p:cTn id="16" dur="1000"/>
                                        <p:tgtEl>
                                          <p:spTgt spid="3717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7175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070" name="Footer Placeholder 3"/>
          <p:cNvSpPr>
            <a:spLocks noGrp="1"/>
          </p:cNvSpPr>
          <p:nvPr>
            <p:ph type="ftr" sz="quarter" idx="10"/>
          </p:nvPr>
        </p:nvSpPr>
        <p:spPr>
          <a:noFill/>
        </p:spPr>
        <p:txBody>
          <a:bodyPr/>
          <a:lstStyle/>
          <a:p>
            <a:r>
              <a:rPr lang="en-US" smtClean="0">
                <a:cs typeface="Arial" charset="0"/>
              </a:rPr>
              <a:t>MAGNETIC FIELDS</a:t>
            </a:r>
          </a:p>
        </p:txBody>
      </p:sp>
      <p:sp>
        <p:nvSpPr>
          <p:cNvPr id="383071" name="Date Placeholder 4"/>
          <p:cNvSpPr>
            <a:spLocks noGrp="1"/>
          </p:cNvSpPr>
          <p:nvPr>
            <p:ph type="dt" sz="quarter" idx="11"/>
          </p:nvPr>
        </p:nvSpPr>
        <p:spPr>
          <a:noFill/>
        </p:spPr>
        <p:txBody>
          <a:bodyPr/>
          <a:lstStyle/>
          <a:p>
            <a:r>
              <a:rPr lang="en-US" smtClean="0">
                <a:cs typeface="Arial" charset="0"/>
              </a:rPr>
              <a:t>PHY1013S</a:t>
            </a:r>
          </a:p>
        </p:txBody>
      </p:sp>
      <p:sp>
        <p:nvSpPr>
          <p:cNvPr id="383072" name="Slide Number Placeholder 5"/>
          <p:cNvSpPr>
            <a:spLocks noGrp="1"/>
          </p:cNvSpPr>
          <p:nvPr>
            <p:ph type="sldNum" sz="quarter" idx="12"/>
          </p:nvPr>
        </p:nvSpPr>
        <p:spPr>
          <a:noFill/>
        </p:spPr>
        <p:txBody>
          <a:bodyPr/>
          <a:lstStyle/>
          <a:p>
            <a:fld id="{4ACA8E43-716A-4A3B-A6BA-75CD05964D45}" type="slidenum">
              <a:rPr lang="en-US" smtClean="0">
                <a:cs typeface="Arial" charset="0"/>
              </a:rPr>
              <a:pPr/>
              <a:t>23</a:t>
            </a:fld>
            <a:endParaRPr lang="en-US" smtClean="0">
              <a:cs typeface="Arial" charset="0"/>
            </a:endParaRPr>
          </a:p>
        </p:txBody>
      </p:sp>
      <p:graphicFrame>
        <p:nvGraphicFramePr>
          <p:cNvPr id="383014" name="Object 88"/>
          <p:cNvGraphicFramePr>
            <a:graphicFrameLocks noChangeAspect="1"/>
          </p:cNvGraphicFramePr>
          <p:nvPr/>
        </p:nvGraphicFramePr>
        <p:xfrm>
          <a:off x="428625" y="4321175"/>
          <a:ext cx="2692400" cy="749300"/>
        </p:xfrm>
        <a:graphic>
          <a:graphicData uri="http://schemas.openxmlformats.org/presentationml/2006/ole">
            <mc:AlternateContent xmlns:mc="http://schemas.openxmlformats.org/markup-compatibility/2006">
              <mc:Choice xmlns:v="urn:schemas-microsoft-com:vml" Requires="v">
                <p:oleObj spid="_x0000_s383088" name="Equation" r:id="rId4" imgW="2692400" imgH="749300" progId="Equation.DSMT4">
                  <p:embed/>
                </p:oleObj>
              </mc:Choice>
              <mc:Fallback>
                <p:oleObj name="Equation" r:id="rId4" imgW="2692400" imgH="749300" progId="Equation.DSMT4">
                  <p:embed/>
                  <p:pic>
                    <p:nvPicPr>
                      <p:cNvPr id="0" name="Picture 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25" y="4321175"/>
                        <a:ext cx="26924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3073"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383074" name="Rectangle 3"/>
          <p:cNvSpPr>
            <a:spLocks noGrp="1" noChangeArrowheads="1"/>
          </p:cNvSpPr>
          <p:nvPr>
            <p:ph type="body" idx="1"/>
          </p:nvPr>
        </p:nvSpPr>
        <p:spPr>
          <a:xfrm>
            <a:off x="179388" y="1916113"/>
            <a:ext cx="3654425" cy="2100262"/>
          </a:xfrm>
        </p:spPr>
        <p:txBody>
          <a:bodyPr/>
          <a:lstStyle/>
          <a:p>
            <a:pPr lvl="1" indent="0" eaLnBrk="1" hangingPunct="1"/>
            <a:r>
              <a:rPr lang="en-US" smtClean="0"/>
              <a:t>Since the field at P points directly out of the page, the only non-zero component of        is        :</a:t>
            </a:r>
          </a:p>
        </p:txBody>
      </p:sp>
      <p:sp>
        <p:nvSpPr>
          <p:cNvPr id="383075" name="Text Box 4"/>
          <p:cNvSpPr txBox="1">
            <a:spLocks noChangeArrowheads="1"/>
          </p:cNvSpPr>
          <p:nvPr/>
        </p:nvSpPr>
        <p:spPr bwMode="auto">
          <a:xfrm>
            <a:off x="8431213" y="2970213"/>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aphicFrame>
        <p:nvGraphicFramePr>
          <p:cNvPr id="383065" name="Object 89"/>
          <p:cNvGraphicFramePr>
            <a:graphicFrameLocks noChangeAspect="1"/>
          </p:cNvGraphicFramePr>
          <p:nvPr/>
        </p:nvGraphicFramePr>
        <p:xfrm>
          <a:off x="6562725" y="2689225"/>
          <a:ext cx="177800" cy="249238"/>
        </p:xfrm>
        <a:graphic>
          <a:graphicData uri="http://schemas.openxmlformats.org/presentationml/2006/ole">
            <mc:AlternateContent xmlns:mc="http://schemas.openxmlformats.org/markup-compatibility/2006">
              <mc:Choice xmlns:v="urn:schemas-microsoft-com:vml" Requires="v">
                <p:oleObj spid="_x0000_s383089" name="Equation" r:id="rId6" imgW="177646" imgH="279158" progId="Equation.DSMT4">
                  <p:embed/>
                </p:oleObj>
              </mc:Choice>
              <mc:Fallback>
                <p:oleObj name="Equation" r:id="rId6" imgW="177646" imgH="279158" progId="Equation.DSMT4">
                  <p:embed/>
                  <p:pic>
                    <p:nvPicPr>
                      <p:cNvPr id="0" name="Picture 8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62725" y="2689225"/>
                        <a:ext cx="177800"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83076" name="Group 6"/>
          <p:cNvGrpSpPr>
            <a:grpSpLocks/>
          </p:cNvGrpSpPr>
          <p:nvPr/>
        </p:nvGrpSpPr>
        <p:grpSpPr bwMode="auto">
          <a:xfrm>
            <a:off x="4402138" y="3211513"/>
            <a:ext cx="3986212" cy="225425"/>
            <a:chOff x="2020" y="2054"/>
            <a:chExt cx="2511" cy="142"/>
          </a:xfrm>
        </p:grpSpPr>
        <p:sp>
          <p:nvSpPr>
            <p:cNvPr id="383098" name="AutoShape 7"/>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383099" name="Group 8"/>
            <p:cNvGrpSpPr>
              <a:grpSpLocks/>
            </p:cNvGrpSpPr>
            <p:nvPr/>
          </p:nvGrpSpPr>
          <p:grpSpPr bwMode="auto">
            <a:xfrm>
              <a:off x="2032" y="2074"/>
              <a:ext cx="52" cy="106"/>
              <a:chOff x="2032" y="2074"/>
              <a:chExt cx="52" cy="106"/>
            </a:xfrm>
          </p:grpSpPr>
          <p:sp>
            <p:nvSpPr>
              <p:cNvPr id="383100" name="Line 9"/>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383101" name="Line 10"/>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383077" name="AutoShape 11"/>
          <p:cNvSpPr>
            <a:spLocks noChangeArrowheads="1"/>
          </p:cNvSpPr>
          <p:nvPr/>
        </p:nvSpPr>
        <p:spPr bwMode="auto">
          <a:xfrm rot="5400000" flipV="1">
            <a:off x="6859587" y="3041651"/>
            <a:ext cx="225425" cy="565150"/>
          </a:xfrm>
          <a:prstGeom prst="can">
            <a:avLst>
              <a:gd name="adj" fmla="val 54784"/>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ZA"/>
          </a:p>
        </p:txBody>
      </p:sp>
      <p:sp>
        <p:nvSpPr>
          <p:cNvPr id="383078" name="Oval 13"/>
          <p:cNvSpPr>
            <a:spLocks noChangeArrowheads="1"/>
          </p:cNvSpPr>
          <p:nvPr/>
        </p:nvSpPr>
        <p:spPr bwMode="auto">
          <a:xfrm>
            <a:off x="5057775" y="224155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nvGrpSpPr>
          <p:cNvPr id="383079" name="Group 14"/>
          <p:cNvGrpSpPr>
            <a:grpSpLocks/>
          </p:cNvGrpSpPr>
          <p:nvPr/>
        </p:nvGrpSpPr>
        <p:grpSpPr bwMode="auto">
          <a:xfrm>
            <a:off x="4572000" y="1546225"/>
            <a:ext cx="4318000" cy="2700338"/>
            <a:chOff x="2880" y="974"/>
            <a:chExt cx="2720" cy="1701"/>
          </a:xfrm>
        </p:grpSpPr>
        <p:sp>
          <p:nvSpPr>
            <p:cNvPr id="383093" name="Line 15"/>
            <p:cNvSpPr>
              <a:spLocks noChangeShapeType="1"/>
            </p:cNvSpPr>
            <p:nvPr/>
          </p:nvSpPr>
          <p:spPr bwMode="auto">
            <a:xfrm flipV="1">
              <a:off x="3212" y="1078"/>
              <a:ext cx="0" cy="1457"/>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83094" name="Rectangle 16"/>
            <p:cNvSpPr>
              <a:spLocks noChangeArrowheads="1"/>
            </p:cNvSpPr>
            <p:nvPr/>
          </p:nvSpPr>
          <p:spPr bwMode="auto">
            <a:xfrm>
              <a:off x="2880" y="974"/>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383095" name="Line 17"/>
            <p:cNvSpPr>
              <a:spLocks noChangeShapeType="1"/>
            </p:cNvSpPr>
            <p:nvPr/>
          </p:nvSpPr>
          <p:spPr bwMode="auto">
            <a:xfrm>
              <a:off x="3042" y="2427"/>
              <a:ext cx="25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83096" name="Rectangle 18"/>
            <p:cNvSpPr>
              <a:spLocks noChangeArrowheads="1"/>
            </p:cNvSpPr>
            <p:nvPr/>
          </p:nvSpPr>
          <p:spPr bwMode="auto">
            <a:xfrm>
              <a:off x="3004" y="2394"/>
              <a:ext cx="221" cy="269"/>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000" b="1">
                  <a:solidFill>
                    <a:srgbClr val="000066"/>
                  </a:solidFill>
                  <a:latin typeface="Times New Roman" pitchFamily="18" charset="0"/>
                </a:rPr>
                <a:t>O</a:t>
              </a:r>
            </a:p>
          </p:txBody>
        </p:sp>
        <p:sp>
          <p:nvSpPr>
            <p:cNvPr id="383097" name="Rectangle 19"/>
            <p:cNvSpPr>
              <a:spLocks noChangeArrowheads="1"/>
            </p:cNvSpPr>
            <p:nvPr/>
          </p:nvSpPr>
          <p:spPr bwMode="auto">
            <a:xfrm>
              <a:off x="5193" y="2406"/>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p>
          </p:txBody>
        </p:sp>
      </p:grpSp>
      <p:sp>
        <p:nvSpPr>
          <p:cNvPr id="383080" name="Rectangle 21"/>
          <p:cNvSpPr>
            <a:spLocks noChangeArrowheads="1"/>
          </p:cNvSpPr>
          <p:nvPr/>
        </p:nvSpPr>
        <p:spPr bwMode="auto">
          <a:xfrm>
            <a:off x="4730750" y="1946275"/>
            <a:ext cx="350838"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buFont typeface="Arial" charset="0"/>
              <a:buNone/>
            </a:pPr>
            <a:r>
              <a:rPr lang="en-US" sz="2000">
                <a:solidFill>
                  <a:srgbClr val="000066"/>
                </a:solidFill>
              </a:rPr>
              <a:t>P</a:t>
            </a:r>
          </a:p>
        </p:txBody>
      </p:sp>
      <p:sp>
        <p:nvSpPr>
          <p:cNvPr id="383081" name="Line 22"/>
          <p:cNvSpPr>
            <a:spLocks noChangeShapeType="1"/>
          </p:cNvSpPr>
          <p:nvPr/>
        </p:nvSpPr>
        <p:spPr bwMode="auto">
          <a:xfrm>
            <a:off x="7010400" y="3324225"/>
            <a:ext cx="1951038" cy="0"/>
          </a:xfrm>
          <a:prstGeom prst="line">
            <a:avLst/>
          </a:prstGeom>
          <a:noFill/>
          <a:ln w="15875">
            <a:solidFill>
              <a:srgbClr val="800080"/>
            </a:solidFill>
            <a:round/>
            <a:headEnd/>
            <a:tailEnd type="triangle" w="lg" len="lg"/>
          </a:ln>
        </p:spPr>
        <p:txBody>
          <a:bodyPr/>
          <a:lstStyle/>
          <a:p>
            <a:endParaRPr lang="en-US"/>
          </a:p>
        </p:txBody>
      </p:sp>
      <p:grpSp>
        <p:nvGrpSpPr>
          <p:cNvPr id="383082" name="Group 23"/>
          <p:cNvGrpSpPr>
            <a:grpSpLocks/>
          </p:cNvGrpSpPr>
          <p:nvPr/>
        </p:nvGrpSpPr>
        <p:grpSpPr bwMode="auto">
          <a:xfrm>
            <a:off x="6734175" y="3448050"/>
            <a:ext cx="482600" cy="431800"/>
            <a:chOff x="4242" y="2172"/>
            <a:chExt cx="304" cy="272"/>
          </a:xfrm>
        </p:grpSpPr>
        <p:sp>
          <p:nvSpPr>
            <p:cNvPr id="383091" name="Text Box 24"/>
            <p:cNvSpPr txBox="1">
              <a:spLocks noChangeArrowheads="1"/>
            </p:cNvSpPr>
            <p:nvPr/>
          </p:nvSpPr>
          <p:spPr bwMode="auto">
            <a:xfrm>
              <a:off x="4276" y="2172"/>
              <a:ext cx="264" cy="272"/>
            </a:xfrm>
            <a:prstGeom prst="rect">
              <a:avLst/>
            </a:prstGeom>
            <a:noFill/>
            <a:ln w="9525">
              <a:noFill/>
              <a:miter lim="800000"/>
              <a:headEnd/>
              <a:tailEnd/>
            </a:ln>
          </p:spPr>
          <p:txBody>
            <a:bodyPr lIns="0" tIns="0" rIns="0" bIns="0"/>
            <a:lstStyle/>
            <a:p>
              <a:pPr algn="ctr">
                <a:lnSpc>
                  <a:spcPct val="110000"/>
                </a:lnSpc>
              </a:pPr>
              <a:r>
                <a:rPr lang="en-US" altLang="ko-KR" sz="2000" b="1">
                  <a:solidFill>
                    <a:srgbClr val="000066"/>
                  </a:solidFill>
                  <a:latin typeface="Times New Roman" pitchFamily="18" charset="0"/>
                  <a:ea typeface="굴림" pitchFamily="34" charset="-127"/>
                  <a:sym typeface="Symbol" pitchFamily="18" charset="2"/>
                </a:rPr>
                <a:t></a:t>
              </a:r>
              <a:r>
                <a:rPr lang="en-US" altLang="ko-KR" sz="2000" b="1" i="1">
                  <a:solidFill>
                    <a:srgbClr val="000066"/>
                  </a:solidFill>
                  <a:latin typeface="Times New Roman" pitchFamily="18" charset="0"/>
                  <a:ea typeface="굴림" pitchFamily="34" charset="-127"/>
                  <a:sym typeface="Symbol" pitchFamily="18" charset="2"/>
                </a:rPr>
                <a:t>x</a:t>
              </a:r>
              <a:endParaRPr lang="en-US" sz="2000">
                <a:solidFill>
                  <a:srgbClr val="000066"/>
                </a:solidFill>
                <a:sym typeface="Symbol" pitchFamily="18" charset="2"/>
              </a:endParaRPr>
            </a:p>
          </p:txBody>
        </p:sp>
        <p:sp>
          <p:nvSpPr>
            <p:cNvPr id="383092" name="Line 25"/>
            <p:cNvSpPr>
              <a:spLocks noChangeShapeType="1"/>
            </p:cNvSpPr>
            <p:nvPr/>
          </p:nvSpPr>
          <p:spPr bwMode="auto">
            <a:xfrm flipH="1" flipV="1">
              <a:off x="4242" y="2213"/>
              <a:ext cx="304" cy="0"/>
            </a:xfrm>
            <a:prstGeom prst="line">
              <a:avLst/>
            </a:prstGeom>
            <a:noFill/>
            <a:ln w="9525">
              <a:solidFill>
                <a:srgbClr val="000000"/>
              </a:solidFill>
              <a:round/>
              <a:headEnd type="arrow" w="med" len="lg"/>
              <a:tailEnd type="arrow" w="med" len="lg"/>
            </a:ln>
          </p:spPr>
          <p:txBody>
            <a:bodyPr/>
            <a:lstStyle/>
            <a:p>
              <a:endParaRPr lang="en-US"/>
            </a:p>
          </p:txBody>
        </p:sp>
      </p:grpSp>
      <p:sp>
        <p:nvSpPr>
          <p:cNvPr id="383083" name="Line 26"/>
          <p:cNvSpPr>
            <a:spLocks noChangeShapeType="1"/>
          </p:cNvSpPr>
          <p:nvPr/>
        </p:nvSpPr>
        <p:spPr bwMode="auto">
          <a:xfrm>
            <a:off x="5097463" y="2279650"/>
            <a:ext cx="1889125" cy="1036638"/>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383084" name="Line 27"/>
          <p:cNvSpPr>
            <a:spLocks noChangeShapeType="1"/>
          </p:cNvSpPr>
          <p:nvPr/>
        </p:nvSpPr>
        <p:spPr bwMode="auto">
          <a:xfrm flipH="1" flipV="1">
            <a:off x="6286500" y="2932113"/>
            <a:ext cx="695325" cy="381000"/>
          </a:xfrm>
          <a:prstGeom prst="line">
            <a:avLst/>
          </a:prstGeom>
          <a:noFill/>
          <a:ln w="44450">
            <a:solidFill>
              <a:schemeClr val="tx1"/>
            </a:solidFill>
            <a:round/>
            <a:headEnd/>
            <a:tailEnd type="stealth" w="lg" len="lg"/>
          </a:ln>
        </p:spPr>
        <p:txBody>
          <a:bodyPr lIns="90000" tIns="46800" rIns="90000" bIns="46800"/>
          <a:lstStyle/>
          <a:p>
            <a:endParaRPr lang="en-US"/>
          </a:p>
        </p:txBody>
      </p:sp>
      <p:sp>
        <p:nvSpPr>
          <p:cNvPr id="383085" name="Rectangle 28"/>
          <p:cNvSpPr>
            <a:spLocks noChangeArrowheads="1"/>
          </p:cNvSpPr>
          <p:nvPr/>
        </p:nvSpPr>
        <p:spPr bwMode="auto">
          <a:xfrm>
            <a:off x="179388" y="5381625"/>
            <a:ext cx="8774112" cy="862013"/>
          </a:xfrm>
          <a:prstGeom prst="rect">
            <a:avLst/>
          </a:prstGeom>
          <a:noFill/>
          <a:ln w="9525">
            <a:noFill/>
            <a:miter lim="800000"/>
            <a:headEnd/>
            <a:tailEnd/>
          </a:ln>
        </p:spPr>
        <p:txBody>
          <a:bodyPr lIns="90000" tIns="46800" rIns="90000" bIns="46800">
            <a:spAutoFit/>
          </a:bodyPr>
          <a:lstStyle/>
          <a:p>
            <a:pPr>
              <a:lnSpc>
                <a:spcPct val="110000"/>
              </a:lnSpc>
              <a:tabLst>
                <a:tab pos="541338" algn="l"/>
              </a:tabLst>
            </a:pPr>
            <a:r>
              <a:rPr lang="en-US">
                <a:solidFill>
                  <a:srgbClr val="0000CC"/>
                </a:solidFill>
              </a:rPr>
              <a:t>6.	Apply the Biot-Savart law:</a:t>
            </a:r>
          </a:p>
          <a:p>
            <a:pPr marL="896938" lvl="2" indent="-355600">
              <a:lnSpc>
                <a:spcPct val="110000"/>
              </a:lnSpc>
              <a:buFontTx/>
              <a:buBlip>
                <a:blip r:embed="rId8"/>
              </a:buBlip>
              <a:tabLst>
                <a:tab pos="541338" algn="l"/>
              </a:tabLst>
            </a:pPr>
            <a:r>
              <a:rPr lang="en-ZA" sz="2200">
                <a:solidFill>
                  <a:srgbClr val="0000CC"/>
                </a:solidFill>
              </a:rPr>
              <a:t>Find an expression for each component (</a:t>
            </a:r>
            <a:r>
              <a:rPr lang="en-ZA" sz="2200" b="1" i="1">
                <a:solidFill>
                  <a:srgbClr val="0000CC"/>
                </a:solidFill>
                <a:latin typeface="Times New Roman" pitchFamily="18" charset="0"/>
              </a:rPr>
              <a:t>x, y, z</a:t>
            </a:r>
            <a:r>
              <a:rPr lang="en-ZA" sz="2200">
                <a:solidFill>
                  <a:srgbClr val="0000CC"/>
                </a:solidFill>
              </a:rPr>
              <a:t>) of    .</a:t>
            </a:r>
            <a:endParaRPr lang="en-US" sz="2000">
              <a:solidFill>
                <a:srgbClr val="0000CC"/>
              </a:solidFill>
            </a:endParaRPr>
          </a:p>
        </p:txBody>
      </p:sp>
      <p:sp>
        <p:nvSpPr>
          <p:cNvPr id="383086" name="Line 29"/>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383087" name="Oval 30"/>
          <p:cNvSpPr>
            <a:spLocks noChangeArrowheads="1"/>
          </p:cNvSpPr>
          <p:nvPr/>
        </p:nvSpPr>
        <p:spPr bwMode="auto">
          <a:xfrm>
            <a:off x="5056188" y="2238375"/>
            <a:ext cx="88900" cy="88900"/>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aphicFrame>
        <p:nvGraphicFramePr>
          <p:cNvPr id="383066" name="Object 90"/>
          <p:cNvGraphicFramePr>
            <a:graphicFrameLocks noChangeAspect="1"/>
          </p:cNvGraphicFramePr>
          <p:nvPr/>
        </p:nvGraphicFramePr>
        <p:xfrm>
          <a:off x="7813675" y="5807075"/>
          <a:ext cx="242888" cy="319088"/>
        </p:xfrm>
        <a:graphic>
          <a:graphicData uri="http://schemas.openxmlformats.org/presentationml/2006/ole">
            <mc:AlternateContent xmlns:mc="http://schemas.openxmlformats.org/markup-compatibility/2006">
              <mc:Choice xmlns:v="urn:schemas-microsoft-com:vml" Requires="v">
                <p:oleObj spid="_x0000_s383090" name="Equation" r:id="rId9" imgW="241091" imgH="317225" progId="Equation.DSMT4">
                  <p:embed/>
                </p:oleObj>
              </mc:Choice>
              <mc:Fallback>
                <p:oleObj name="Equation" r:id="rId9" imgW="241091" imgH="317225" progId="Equation.DSMT4">
                  <p:embed/>
                  <p:pic>
                    <p:nvPicPr>
                      <p:cNvPr id="0" name="Picture 9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13675" y="5807075"/>
                        <a:ext cx="242888" cy="319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3067" name="Object 91"/>
          <p:cNvGraphicFramePr>
            <a:graphicFrameLocks noChangeAspect="1"/>
          </p:cNvGraphicFramePr>
          <p:nvPr/>
        </p:nvGraphicFramePr>
        <p:xfrm>
          <a:off x="814388" y="3551238"/>
          <a:ext cx="446087" cy="346075"/>
        </p:xfrm>
        <a:graphic>
          <a:graphicData uri="http://schemas.openxmlformats.org/presentationml/2006/ole">
            <mc:AlternateContent xmlns:mc="http://schemas.openxmlformats.org/markup-compatibility/2006">
              <mc:Choice xmlns:v="urn:schemas-microsoft-com:vml" Requires="v">
                <p:oleObj spid="_x0000_s383091" name="Equation" r:id="rId11" imgW="444307" imgH="342751" progId="Equation.DSMT4">
                  <p:embed/>
                </p:oleObj>
              </mc:Choice>
              <mc:Fallback>
                <p:oleObj name="Equation" r:id="rId11" imgW="444307" imgH="342751" progId="Equation.DSMT4">
                  <p:embed/>
                  <p:pic>
                    <p:nvPicPr>
                      <p:cNvPr id="0" name="Picture 9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14388" y="3551238"/>
                        <a:ext cx="44608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3068" name="Object 92"/>
          <p:cNvGraphicFramePr>
            <a:graphicFrameLocks noChangeAspect="1"/>
          </p:cNvGraphicFramePr>
          <p:nvPr/>
        </p:nvGraphicFramePr>
        <p:xfrm>
          <a:off x="1668463" y="3556000"/>
          <a:ext cx="538162" cy="447675"/>
        </p:xfrm>
        <a:graphic>
          <a:graphicData uri="http://schemas.openxmlformats.org/presentationml/2006/ole">
            <mc:AlternateContent xmlns:mc="http://schemas.openxmlformats.org/markup-compatibility/2006">
              <mc:Choice xmlns:v="urn:schemas-microsoft-com:vml" Requires="v">
                <p:oleObj spid="_x0000_s383092" name="Equation" r:id="rId13" imgW="533169" imgH="444307" progId="Equation.DSMT4">
                  <p:embed/>
                </p:oleObj>
              </mc:Choice>
              <mc:Fallback>
                <p:oleObj name="Equation" r:id="rId13" imgW="533169" imgH="444307" progId="Equation.DSMT4">
                  <p:embed/>
                  <p:pic>
                    <p:nvPicPr>
                      <p:cNvPr id="0" name="Picture 9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68463" y="3556000"/>
                        <a:ext cx="538162"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3011" name="Rectangle 35"/>
          <p:cNvSpPr>
            <a:spLocks noChangeArrowheads="1"/>
          </p:cNvSpPr>
          <p:nvPr/>
        </p:nvSpPr>
        <p:spPr bwMode="auto">
          <a:xfrm>
            <a:off x="5526088" y="2246313"/>
            <a:ext cx="752475"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r>
              <a:rPr lang="en-US" sz="2000" b="1" i="1" baseline="-25000">
                <a:solidFill>
                  <a:srgbClr val="000066"/>
                </a:solidFill>
                <a:latin typeface="Times New Roman" pitchFamily="18" charset="0"/>
              </a:rPr>
              <a:t>k</a:t>
            </a:r>
            <a:endParaRPr lang="en-US" sz="2000" b="1" i="1">
              <a:solidFill>
                <a:srgbClr val="000066"/>
              </a:solidFill>
              <a:latin typeface="Times New Roman" pitchFamily="18" charset="0"/>
            </a:endParaRPr>
          </a:p>
        </p:txBody>
      </p:sp>
      <p:sp>
        <p:nvSpPr>
          <p:cNvPr id="383012" name="Rectangle 36"/>
          <p:cNvSpPr>
            <a:spLocks noChangeArrowheads="1"/>
          </p:cNvSpPr>
          <p:nvPr/>
        </p:nvSpPr>
        <p:spPr bwMode="auto">
          <a:xfrm>
            <a:off x="6769100" y="2757488"/>
            <a:ext cx="604838" cy="460375"/>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200" b="1" i="1">
                <a:solidFill>
                  <a:srgbClr val="000066"/>
                </a:solidFill>
                <a:latin typeface="Times New Roman" pitchFamily="18" charset="0"/>
                <a:sym typeface="Symbol" pitchFamily="18" charset="2"/>
              </a:rPr>
              <a:t></a:t>
            </a:r>
            <a:r>
              <a:rPr lang="en-US" sz="2200" b="1" i="1" baseline="-25000">
                <a:solidFill>
                  <a:srgbClr val="000066"/>
                </a:solidFill>
                <a:latin typeface="Times New Roman" pitchFamily="18" charset="0"/>
                <a:sym typeface="Symbol" pitchFamily="18" charset="2"/>
              </a:rPr>
              <a:t>k</a:t>
            </a:r>
            <a:endParaRPr lang="en-US" sz="2200" b="1" i="1">
              <a:solidFill>
                <a:srgbClr val="000066"/>
              </a:solidFill>
              <a:latin typeface="Times New Roman" pitchFamily="18" charset="0"/>
              <a:sym typeface="Symbol" pitchFamily="18" charset="2"/>
            </a:endParaRPr>
          </a:p>
        </p:txBody>
      </p:sp>
      <p:sp>
        <p:nvSpPr>
          <p:cNvPr id="383013" name="Arc 37"/>
          <p:cNvSpPr>
            <a:spLocks/>
          </p:cNvSpPr>
          <p:nvPr/>
        </p:nvSpPr>
        <p:spPr bwMode="auto">
          <a:xfrm>
            <a:off x="6597650" y="2871788"/>
            <a:ext cx="825500" cy="442912"/>
          </a:xfrm>
          <a:custGeom>
            <a:avLst/>
            <a:gdLst>
              <a:gd name="T0" fmla="*/ 0 w 40334"/>
              <a:gd name="T1" fmla="*/ 2147483647 h 21600"/>
              <a:gd name="T2" fmla="*/ 2147483647 w 40334"/>
              <a:gd name="T3" fmla="*/ 2147483647 h 21600"/>
              <a:gd name="T4" fmla="*/ 2147483647 w 40334"/>
              <a:gd name="T5" fmla="*/ 2147483647 h 21600"/>
              <a:gd name="T6" fmla="*/ 0 60000 65536"/>
              <a:gd name="T7" fmla="*/ 0 60000 65536"/>
              <a:gd name="T8" fmla="*/ 0 60000 65536"/>
              <a:gd name="T9" fmla="*/ 0 w 40334"/>
              <a:gd name="T10" fmla="*/ 0 h 21600"/>
              <a:gd name="T11" fmla="*/ 40334 w 40334"/>
              <a:gd name="T12" fmla="*/ 21600 h 21600"/>
            </a:gdLst>
            <a:ahLst/>
            <a:cxnLst>
              <a:cxn ang="T6">
                <a:pos x="T0" y="T1"/>
              </a:cxn>
              <a:cxn ang="T7">
                <a:pos x="T2" y="T3"/>
              </a:cxn>
              <a:cxn ang="T8">
                <a:pos x="T4" y="T5"/>
              </a:cxn>
            </a:cxnLst>
            <a:rect l="T9" t="T10" r="T11" b="T12"/>
            <a:pathLst>
              <a:path w="40334" h="21600" fill="none" extrusionOk="0">
                <a:moveTo>
                  <a:pt x="0" y="10848"/>
                </a:moveTo>
                <a:cubicBezTo>
                  <a:pt x="3851" y="4137"/>
                  <a:pt x="10997" y="-1"/>
                  <a:pt x="18734" y="0"/>
                </a:cubicBezTo>
                <a:cubicBezTo>
                  <a:pt x="30663" y="0"/>
                  <a:pt x="40334" y="9670"/>
                  <a:pt x="40334" y="21600"/>
                </a:cubicBezTo>
              </a:path>
              <a:path w="40334" h="21600" stroke="0" extrusionOk="0">
                <a:moveTo>
                  <a:pt x="0" y="10848"/>
                </a:moveTo>
                <a:cubicBezTo>
                  <a:pt x="3851" y="4137"/>
                  <a:pt x="10997" y="-1"/>
                  <a:pt x="18734" y="0"/>
                </a:cubicBezTo>
                <a:cubicBezTo>
                  <a:pt x="30663" y="0"/>
                  <a:pt x="40334" y="9670"/>
                  <a:pt x="40334" y="21600"/>
                </a:cubicBezTo>
                <a:lnTo>
                  <a:pt x="18734" y="21600"/>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aphicFrame>
        <p:nvGraphicFramePr>
          <p:cNvPr id="383015" name="Object 93"/>
          <p:cNvGraphicFramePr>
            <a:graphicFrameLocks noChangeAspect="1"/>
          </p:cNvGraphicFramePr>
          <p:nvPr/>
        </p:nvGraphicFramePr>
        <p:xfrm>
          <a:off x="3146425" y="4321175"/>
          <a:ext cx="1879600" cy="749300"/>
        </p:xfrm>
        <a:graphic>
          <a:graphicData uri="http://schemas.openxmlformats.org/presentationml/2006/ole">
            <mc:AlternateContent xmlns:mc="http://schemas.openxmlformats.org/markup-compatibility/2006">
              <mc:Choice xmlns:v="urn:schemas-microsoft-com:vml" Requires="v">
                <p:oleObj spid="_x0000_s383093" name="Equation" r:id="rId15" imgW="1879600" imgH="749300" progId="Equation.DSMT4">
                  <p:embed/>
                </p:oleObj>
              </mc:Choice>
              <mc:Fallback>
                <p:oleObj name="Equation" r:id="rId15" imgW="1879600" imgH="749300" progId="Equation.DSMT4">
                  <p:embed/>
                  <p:pic>
                    <p:nvPicPr>
                      <p:cNvPr id="0" name="Picture 9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46425" y="4321175"/>
                        <a:ext cx="18796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383011"/>
                                        </p:tgtEl>
                                        <p:attrNameLst>
                                          <p:attrName>style.visibility</p:attrName>
                                        </p:attrNameLst>
                                      </p:cBhvr>
                                      <p:to>
                                        <p:strVal val="visible"/>
                                      </p:to>
                                    </p:set>
                                    <p:animEffect transition="in" filter="fade">
                                      <p:cBhvr>
                                        <p:cTn id="7" dur="1000"/>
                                        <p:tgtEl>
                                          <p:spTgt spid="383011"/>
                                        </p:tgtEl>
                                      </p:cBhvr>
                                    </p:animEffect>
                                  </p:childTnLst>
                                </p:cTn>
                              </p:par>
                              <p:par>
                                <p:cTn id="8" presetID="22" presetClass="entr" presetSubtype="2" fill="hold" grpId="0" nodeType="withEffect">
                                  <p:stCondLst>
                                    <p:cond delay="1000"/>
                                  </p:stCondLst>
                                  <p:childTnLst>
                                    <p:set>
                                      <p:cBhvr>
                                        <p:cTn id="9" dur="1" fill="hold">
                                          <p:stCondLst>
                                            <p:cond delay="0"/>
                                          </p:stCondLst>
                                        </p:cTn>
                                        <p:tgtEl>
                                          <p:spTgt spid="383013"/>
                                        </p:tgtEl>
                                        <p:attrNameLst>
                                          <p:attrName>style.visibility</p:attrName>
                                        </p:attrNameLst>
                                      </p:cBhvr>
                                      <p:to>
                                        <p:strVal val="visible"/>
                                      </p:to>
                                    </p:set>
                                    <p:animEffect transition="in" filter="wipe(right)">
                                      <p:cBhvr>
                                        <p:cTn id="10" dur="1000"/>
                                        <p:tgtEl>
                                          <p:spTgt spid="383013"/>
                                        </p:tgtEl>
                                      </p:cBhvr>
                                    </p:animEffect>
                                  </p:childTnLst>
                                </p:cTn>
                              </p:par>
                              <p:par>
                                <p:cTn id="11" presetID="10" presetClass="entr" presetSubtype="0" fill="hold" nodeType="withEffect">
                                  <p:stCondLst>
                                    <p:cond delay="1500"/>
                                  </p:stCondLst>
                                  <p:childTnLst>
                                    <p:set>
                                      <p:cBhvr>
                                        <p:cTn id="12" dur="1" fill="hold">
                                          <p:stCondLst>
                                            <p:cond delay="0"/>
                                          </p:stCondLst>
                                        </p:cTn>
                                        <p:tgtEl>
                                          <p:spTgt spid="383012"/>
                                        </p:tgtEl>
                                        <p:attrNameLst>
                                          <p:attrName>style.visibility</p:attrName>
                                        </p:attrNameLst>
                                      </p:cBhvr>
                                      <p:to>
                                        <p:strVal val="visible"/>
                                      </p:to>
                                    </p:set>
                                    <p:animEffect transition="in" filter="fade">
                                      <p:cBhvr>
                                        <p:cTn id="13" dur="500"/>
                                        <p:tgtEl>
                                          <p:spTgt spid="383012"/>
                                        </p:tgtEl>
                                      </p:cBhvr>
                                    </p:animEffect>
                                  </p:childTnLst>
                                </p:cTn>
                              </p:par>
                              <p:par>
                                <p:cTn id="14" presetID="10" presetClass="entr" presetSubtype="0" fill="hold" nodeType="withEffect">
                                  <p:stCondLst>
                                    <p:cond delay="500"/>
                                  </p:stCondLst>
                                  <p:childTnLst>
                                    <p:set>
                                      <p:cBhvr>
                                        <p:cTn id="15" dur="1" fill="hold">
                                          <p:stCondLst>
                                            <p:cond delay="0"/>
                                          </p:stCondLst>
                                        </p:cTn>
                                        <p:tgtEl>
                                          <p:spTgt spid="383014"/>
                                        </p:tgtEl>
                                        <p:attrNameLst>
                                          <p:attrName>style.visibility</p:attrName>
                                        </p:attrNameLst>
                                      </p:cBhvr>
                                      <p:to>
                                        <p:strVal val="visible"/>
                                      </p:to>
                                    </p:set>
                                    <p:animEffect transition="in" filter="fade">
                                      <p:cBhvr>
                                        <p:cTn id="16" dur="1000"/>
                                        <p:tgtEl>
                                          <p:spTgt spid="38301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830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011" grpId="0"/>
      <p:bldP spid="3830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34" name="Footer Placeholder 3"/>
          <p:cNvSpPr>
            <a:spLocks noGrp="1"/>
          </p:cNvSpPr>
          <p:nvPr>
            <p:ph type="ftr" sz="quarter" idx="10"/>
          </p:nvPr>
        </p:nvSpPr>
        <p:spPr>
          <a:noFill/>
        </p:spPr>
        <p:txBody>
          <a:bodyPr/>
          <a:lstStyle/>
          <a:p>
            <a:r>
              <a:rPr lang="en-US" smtClean="0">
                <a:cs typeface="Arial" charset="0"/>
              </a:rPr>
              <a:t>MAGNETIC FIELDS</a:t>
            </a:r>
          </a:p>
        </p:txBody>
      </p:sp>
      <p:sp>
        <p:nvSpPr>
          <p:cNvPr id="389235" name="Date Placeholder 4"/>
          <p:cNvSpPr>
            <a:spLocks noGrp="1"/>
          </p:cNvSpPr>
          <p:nvPr>
            <p:ph type="dt" sz="quarter" idx="11"/>
          </p:nvPr>
        </p:nvSpPr>
        <p:spPr>
          <a:noFill/>
        </p:spPr>
        <p:txBody>
          <a:bodyPr/>
          <a:lstStyle/>
          <a:p>
            <a:r>
              <a:rPr lang="en-US" smtClean="0">
                <a:cs typeface="Arial" charset="0"/>
              </a:rPr>
              <a:t>PHY1013S</a:t>
            </a:r>
          </a:p>
        </p:txBody>
      </p:sp>
      <p:sp>
        <p:nvSpPr>
          <p:cNvPr id="389236" name="Slide Number Placeholder 5"/>
          <p:cNvSpPr>
            <a:spLocks noGrp="1"/>
          </p:cNvSpPr>
          <p:nvPr>
            <p:ph type="sldNum" sz="quarter" idx="12"/>
          </p:nvPr>
        </p:nvSpPr>
        <p:spPr>
          <a:noFill/>
        </p:spPr>
        <p:txBody>
          <a:bodyPr/>
          <a:lstStyle/>
          <a:p>
            <a:fld id="{670F0CBA-8F56-461E-9FF8-6AD293922B94}" type="slidenum">
              <a:rPr lang="en-US" smtClean="0">
                <a:cs typeface="Arial" charset="0"/>
              </a:rPr>
              <a:pPr/>
              <a:t>24</a:t>
            </a:fld>
            <a:endParaRPr lang="en-US" smtClean="0">
              <a:cs typeface="Arial" charset="0"/>
            </a:endParaRPr>
          </a:p>
        </p:txBody>
      </p:sp>
      <p:graphicFrame>
        <p:nvGraphicFramePr>
          <p:cNvPr id="389227" name="Object 107"/>
          <p:cNvGraphicFramePr>
            <a:graphicFrameLocks noChangeAspect="1"/>
          </p:cNvGraphicFramePr>
          <p:nvPr/>
        </p:nvGraphicFramePr>
        <p:xfrm>
          <a:off x="419100" y="4321175"/>
          <a:ext cx="2730500" cy="749300"/>
        </p:xfrm>
        <a:graphic>
          <a:graphicData uri="http://schemas.openxmlformats.org/presentationml/2006/ole">
            <mc:AlternateContent xmlns:mc="http://schemas.openxmlformats.org/markup-compatibility/2006">
              <mc:Choice xmlns:v="urn:schemas-microsoft-com:vml" Requires="v">
                <p:oleObj spid="_x0000_s389255" name="Equation" r:id="rId4" imgW="2730500" imgH="749300" progId="Equation.DSMT4">
                  <p:embed/>
                </p:oleObj>
              </mc:Choice>
              <mc:Fallback>
                <p:oleObj name="Equation" r:id="rId4" imgW="2730500" imgH="749300" progId="Equation.DSMT4">
                  <p:embed/>
                  <p:pic>
                    <p:nvPicPr>
                      <p:cNvPr id="0" name="Picture 1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 y="4321175"/>
                        <a:ext cx="27305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237"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389238" name="Text Box 4"/>
          <p:cNvSpPr txBox="1">
            <a:spLocks noChangeArrowheads="1"/>
          </p:cNvSpPr>
          <p:nvPr/>
        </p:nvSpPr>
        <p:spPr bwMode="auto">
          <a:xfrm>
            <a:off x="8431213" y="2970213"/>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aphicFrame>
        <p:nvGraphicFramePr>
          <p:cNvPr id="389228" name="Object 108"/>
          <p:cNvGraphicFramePr>
            <a:graphicFrameLocks noChangeAspect="1"/>
          </p:cNvGraphicFramePr>
          <p:nvPr/>
        </p:nvGraphicFramePr>
        <p:xfrm>
          <a:off x="6562725" y="2689225"/>
          <a:ext cx="177800" cy="249238"/>
        </p:xfrm>
        <a:graphic>
          <a:graphicData uri="http://schemas.openxmlformats.org/presentationml/2006/ole">
            <mc:AlternateContent xmlns:mc="http://schemas.openxmlformats.org/markup-compatibility/2006">
              <mc:Choice xmlns:v="urn:schemas-microsoft-com:vml" Requires="v">
                <p:oleObj spid="_x0000_s389256" name="Equation" r:id="rId6" imgW="177646" imgH="279158" progId="Equation.DSMT4">
                  <p:embed/>
                </p:oleObj>
              </mc:Choice>
              <mc:Fallback>
                <p:oleObj name="Equation" r:id="rId6" imgW="177646" imgH="279158" progId="Equation.DSMT4">
                  <p:embed/>
                  <p:pic>
                    <p:nvPicPr>
                      <p:cNvPr id="0" name="Picture 10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62725" y="2689225"/>
                        <a:ext cx="177800"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89239" name="Group 6"/>
          <p:cNvGrpSpPr>
            <a:grpSpLocks/>
          </p:cNvGrpSpPr>
          <p:nvPr/>
        </p:nvGrpSpPr>
        <p:grpSpPr bwMode="auto">
          <a:xfrm>
            <a:off x="4402138" y="3211513"/>
            <a:ext cx="3986212" cy="225425"/>
            <a:chOff x="2020" y="2054"/>
            <a:chExt cx="2511" cy="142"/>
          </a:xfrm>
        </p:grpSpPr>
        <p:sp>
          <p:nvSpPr>
            <p:cNvPr id="389266" name="AutoShape 7"/>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389267" name="Group 8"/>
            <p:cNvGrpSpPr>
              <a:grpSpLocks/>
            </p:cNvGrpSpPr>
            <p:nvPr/>
          </p:nvGrpSpPr>
          <p:grpSpPr bwMode="auto">
            <a:xfrm>
              <a:off x="2032" y="2074"/>
              <a:ext cx="52" cy="106"/>
              <a:chOff x="2032" y="2074"/>
              <a:chExt cx="52" cy="106"/>
            </a:xfrm>
          </p:grpSpPr>
          <p:sp>
            <p:nvSpPr>
              <p:cNvPr id="389268" name="Line 9"/>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389269" name="Line 10"/>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389240" name="AutoShape 11"/>
          <p:cNvSpPr>
            <a:spLocks noChangeArrowheads="1"/>
          </p:cNvSpPr>
          <p:nvPr/>
        </p:nvSpPr>
        <p:spPr bwMode="auto">
          <a:xfrm rot="5400000" flipV="1">
            <a:off x="6859587" y="3041651"/>
            <a:ext cx="225425" cy="565150"/>
          </a:xfrm>
          <a:prstGeom prst="can">
            <a:avLst>
              <a:gd name="adj" fmla="val 54784"/>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ZA"/>
          </a:p>
        </p:txBody>
      </p:sp>
      <p:sp>
        <p:nvSpPr>
          <p:cNvPr id="389241" name="Oval 13"/>
          <p:cNvSpPr>
            <a:spLocks noChangeArrowheads="1"/>
          </p:cNvSpPr>
          <p:nvPr/>
        </p:nvSpPr>
        <p:spPr bwMode="auto">
          <a:xfrm>
            <a:off x="5057775" y="224155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nvGrpSpPr>
          <p:cNvPr id="389242" name="Group 14"/>
          <p:cNvGrpSpPr>
            <a:grpSpLocks/>
          </p:cNvGrpSpPr>
          <p:nvPr/>
        </p:nvGrpSpPr>
        <p:grpSpPr bwMode="auto">
          <a:xfrm>
            <a:off x="4572000" y="1546225"/>
            <a:ext cx="4318000" cy="2700338"/>
            <a:chOff x="2880" y="974"/>
            <a:chExt cx="2720" cy="1701"/>
          </a:xfrm>
        </p:grpSpPr>
        <p:sp>
          <p:nvSpPr>
            <p:cNvPr id="389261" name="Line 15"/>
            <p:cNvSpPr>
              <a:spLocks noChangeShapeType="1"/>
            </p:cNvSpPr>
            <p:nvPr/>
          </p:nvSpPr>
          <p:spPr bwMode="auto">
            <a:xfrm flipV="1">
              <a:off x="3212" y="1078"/>
              <a:ext cx="0" cy="1457"/>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89262" name="Rectangle 16"/>
            <p:cNvSpPr>
              <a:spLocks noChangeArrowheads="1"/>
            </p:cNvSpPr>
            <p:nvPr/>
          </p:nvSpPr>
          <p:spPr bwMode="auto">
            <a:xfrm>
              <a:off x="2880" y="974"/>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389263" name="Line 17"/>
            <p:cNvSpPr>
              <a:spLocks noChangeShapeType="1"/>
            </p:cNvSpPr>
            <p:nvPr/>
          </p:nvSpPr>
          <p:spPr bwMode="auto">
            <a:xfrm>
              <a:off x="3042" y="2427"/>
              <a:ext cx="25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389264" name="Rectangle 18"/>
            <p:cNvSpPr>
              <a:spLocks noChangeArrowheads="1"/>
            </p:cNvSpPr>
            <p:nvPr/>
          </p:nvSpPr>
          <p:spPr bwMode="auto">
            <a:xfrm>
              <a:off x="3004" y="2394"/>
              <a:ext cx="221" cy="269"/>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000" b="1">
                  <a:solidFill>
                    <a:srgbClr val="000066"/>
                  </a:solidFill>
                  <a:latin typeface="Times New Roman" pitchFamily="18" charset="0"/>
                </a:rPr>
                <a:t>O</a:t>
              </a:r>
            </a:p>
          </p:txBody>
        </p:sp>
        <p:sp>
          <p:nvSpPr>
            <p:cNvPr id="389265" name="Rectangle 19"/>
            <p:cNvSpPr>
              <a:spLocks noChangeArrowheads="1"/>
            </p:cNvSpPr>
            <p:nvPr/>
          </p:nvSpPr>
          <p:spPr bwMode="auto">
            <a:xfrm>
              <a:off x="5193" y="2406"/>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p>
          </p:txBody>
        </p:sp>
      </p:grpSp>
      <p:sp>
        <p:nvSpPr>
          <p:cNvPr id="389243" name="Rectangle 21"/>
          <p:cNvSpPr>
            <a:spLocks noChangeArrowheads="1"/>
          </p:cNvSpPr>
          <p:nvPr/>
        </p:nvSpPr>
        <p:spPr bwMode="auto">
          <a:xfrm>
            <a:off x="4730750" y="1946275"/>
            <a:ext cx="350838"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buFont typeface="Arial" charset="0"/>
              <a:buNone/>
            </a:pPr>
            <a:r>
              <a:rPr lang="en-US" sz="2000">
                <a:solidFill>
                  <a:srgbClr val="000066"/>
                </a:solidFill>
              </a:rPr>
              <a:t>P</a:t>
            </a:r>
          </a:p>
        </p:txBody>
      </p:sp>
      <p:sp>
        <p:nvSpPr>
          <p:cNvPr id="389244" name="Line 22"/>
          <p:cNvSpPr>
            <a:spLocks noChangeShapeType="1"/>
          </p:cNvSpPr>
          <p:nvPr/>
        </p:nvSpPr>
        <p:spPr bwMode="auto">
          <a:xfrm>
            <a:off x="7010400" y="3324225"/>
            <a:ext cx="1951038" cy="0"/>
          </a:xfrm>
          <a:prstGeom prst="line">
            <a:avLst/>
          </a:prstGeom>
          <a:noFill/>
          <a:ln w="15875">
            <a:solidFill>
              <a:srgbClr val="800080"/>
            </a:solidFill>
            <a:round/>
            <a:headEnd/>
            <a:tailEnd type="triangle" w="lg" len="lg"/>
          </a:ln>
        </p:spPr>
        <p:txBody>
          <a:bodyPr/>
          <a:lstStyle/>
          <a:p>
            <a:endParaRPr lang="en-US"/>
          </a:p>
        </p:txBody>
      </p:sp>
      <p:grpSp>
        <p:nvGrpSpPr>
          <p:cNvPr id="389245" name="Group 23"/>
          <p:cNvGrpSpPr>
            <a:grpSpLocks/>
          </p:cNvGrpSpPr>
          <p:nvPr/>
        </p:nvGrpSpPr>
        <p:grpSpPr bwMode="auto">
          <a:xfrm>
            <a:off x="6734175" y="3448050"/>
            <a:ext cx="482600" cy="431800"/>
            <a:chOff x="4242" y="2172"/>
            <a:chExt cx="304" cy="272"/>
          </a:xfrm>
        </p:grpSpPr>
        <p:sp>
          <p:nvSpPr>
            <p:cNvPr id="389259" name="Text Box 24"/>
            <p:cNvSpPr txBox="1">
              <a:spLocks noChangeArrowheads="1"/>
            </p:cNvSpPr>
            <p:nvPr/>
          </p:nvSpPr>
          <p:spPr bwMode="auto">
            <a:xfrm>
              <a:off x="4276" y="2172"/>
              <a:ext cx="264" cy="272"/>
            </a:xfrm>
            <a:prstGeom prst="rect">
              <a:avLst/>
            </a:prstGeom>
            <a:noFill/>
            <a:ln w="9525">
              <a:noFill/>
              <a:miter lim="800000"/>
              <a:headEnd/>
              <a:tailEnd/>
            </a:ln>
          </p:spPr>
          <p:txBody>
            <a:bodyPr lIns="0" tIns="0" rIns="0" bIns="0"/>
            <a:lstStyle/>
            <a:p>
              <a:pPr algn="ctr">
                <a:lnSpc>
                  <a:spcPct val="110000"/>
                </a:lnSpc>
              </a:pPr>
              <a:r>
                <a:rPr lang="en-US" altLang="ko-KR" sz="2000" b="1">
                  <a:solidFill>
                    <a:srgbClr val="000066"/>
                  </a:solidFill>
                  <a:latin typeface="Times New Roman" pitchFamily="18" charset="0"/>
                  <a:ea typeface="굴림" pitchFamily="34" charset="-127"/>
                  <a:sym typeface="Symbol" pitchFamily="18" charset="2"/>
                </a:rPr>
                <a:t></a:t>
              </a:r>
              <a:r>
                <a:rPr lang="en-US" altLang="ko-KR" sz="2000" b="1" i="1">
                  <a:solidFill>
                    <a:srgbClr val="000066"/>
                  </a:solidFill>
                  <a:latin typeface="Times New Roman" pitchFamily="18" charset="0"/>
                  <a:ea typeface="굴림" pitchFamily="34" charset="-127"/>
                  <a:sym typeface="Symbol" pitchFamily="18" charset="2"/>
                </a:rPr>
                <a:t>x</a:t>
              </a:r>
              <a:endParaRPr lang="en-US" sz="2000">
                <a:solidFill>
                  <a:srgbClr val="000066"/>
                </a:solidFill>
                <a:sym typeface="Symbol" pitchFamily="18" charset="2"/>
              </a:endParaRPr>
            </a:p>
          </p:txBody>
        </p:sp>
        <p:sp>
          <p:nvSpPr>
            <p:cNvPr id="389260" name="Line 25"/>
            <p:cNvSpPr>
              <a:spLocks noChangeShapeType="1"/>
            </p:cNvSpPr>
            <p:nvPr/>
          </p:nvSpPr>
          <p:spPr bwMode="auto">
            <a:xfrm flipH="1" flipV="1">
              <a:off x="4242" y="2213"/>
              <a:ext cx="304" cy="0"/>
            </a:xfrm>
            <a:prstGeom prst="line">
              <a:avLst/>
            </a:prstGeom>
            <a:noFill/>
            <a:ln w="9525">
              <a:solidFill>
                <a:srgbClr val="000000"/>
              </a:solidFill>
              <a:round/>
              <a:headEnd type="arrow" w="med" len="lg"/>
              <a:tailEnd type="arrow" w="med" len="lg"/>
            </a:ln>
          </p:spPr>
          <p:txBody>
            <a:bodyPr/>
            <a:lstStyle/>
            <a:p>
              <a:endParaRPr lang="en-US"/>
            </a:p>
          </p:txBody>
        </p:sp>
      </p:grpSp>
      <p:sp>
        <p:nvSpPr>
          <p:cNvPr id="389246" name="Line 26"/>
          <p:cNvSpPr>
            <a:spLocks noChangeShapeType="1"/>
          </p:cNvSpPr>
          <p:nvPr/>
        </p:nvSpPr>
        <p:spPr bwMode="auto">
          <a:xfrm>
            <a:off x="5097463" y="2279650"/>
            <a:ext cx="1889125" cy="1036638"/>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389247" name="Line 27"/>
          <p:cNvSpPr>
            <a:spLocks noChangeShapeType="1"/>
          </p:cNvSpPr>
          <p:nvPr/>
        </p:nvSpPr>
        <p:spPr bwMode="auto">
          <a:xfrm flipH="1" flipV="1">
            <a:off x="6286500" y="2932113"/>
            <a:ext cx="695325" cy="381000"/>
          </a:xfrm>
          <a:prstGeom prst="line">
            <a:avLst/>
          </a:prstGeom>
          <a:noFill/>
          <a:ln w="44450">
            <a:solidFill>
              <a:schemeClr val="tx1"/>
            </a:solidFill>
            <a:round/>
            <a:headEnd/>
            <a:tailEnd type="stealth" w="lg" len="lg"/>
          </a:ln>
        </p:spPr>
        <p:txBody>
          <a:bodyPr lIns="90000" tIns="46800" rIns="90000" bIns="46800"/>
          <a:lstStyle/>
          <a:p>
            <a:endParaRPr lang="en-US"/>
          </a:p>
        </p:txBody>
      </p:sp>
      <p:sp>
        <p:nvSpPr>
          <p:cNvPr id="389248" name="Rectangle 28"/>
          <p:cNvSpPr>
            <a:spLocks noChangeArrowheads="1"/>
          </p:cNvSpPr>
          <p:nvPr/>
        </p:nvSpPr>
        <p:spPr bwMode="auto">
          <a:xfrm>
            <a:off x="179388" y="5381625"/>
            <a:ext cx="8774112" cy="862013"/>
          </a:xfrm>
          <a:prstGeom prst="rect">
            <a:avLst/>
          </a:prstGeom>
          <a:noFill/>
          <a:ln w="9525">
            <a:noFill/>
            <a:miter lim="800000"/>
            <a:headEnd/>
            <a:tailEnd/>
          </a:ln>
        </p:spPr>
        <p:txBody>
          <a:bodyPr lIns="90000" tIns="46800" rIns="90000" bIns="46800">
            <a:spAutoFit/>
          </a:bodyPr>
          <a:lstStyle/>
          <a:p>
            <a:pPr>
              <a:lnSpc>
                <a:spcPct val="110000"/>
              </a:lnSpc>
              <a:tabLst>
                <a:tab pos="541338" algn="l"/>
              </a:tabLst>
            </a:pPr>
            <a:r>
              <a:rPr lang="en-US">
                <a:solidFill>
                  <a:srgbClr val="0000CC"/>
                </a:solidFill>
              </a:rPr>
              <a:t>6.	Apply the Biot-Savart law:</a:t>
            </a:r>
          </a:p>
          <a:p>
            <a:pPr marL="896938" lvl="2" indent="-355600">
              <a:lnSpc>
                <a:spcPct val="110000"/>
              </a:lnSpc>
              <a:buFontTx/>
              <a:buBlip>
                <a:blip r:embed="rId8"/>
              </a:buBlip>
              <a:tabLst>
                <a:tab pos="541338" algn="l"/>
              </a:tabLst>
            </a:pPr>
            <a:r>
              <a:rPr lang="en-US" sz="2200">
                <a:solidFill>
                  <a:srgbClr val="0000CC"/>
                </a:solidFill>
              </a:rPr>
              <a:t>Express all angles and distances i.t.o. the </a:t>
            </a:r>
            <a:r>
              <a:rPr lang="en-US" sz="2200" i="1">
                <a:solidFill>
                  <a:srgbClr val="0000CC"/>
                </a:solidFill>
              </a:rPr>
              <a:t>coordinates</a:t>
            </a:r>
            <a:r>
              <a:rPr lang="en-ZA" sz="2200">
                <a:solidFill>
                  <a:srgbClr val="0000CC"/>
                </a:solidFill>
              </a:rPr>
              <a:t>.</a:t>
            </a:r>
            <a:endParaRPr lang="en-US" sz="2200">
              <a:solidFill>
                <a:srgbClr val="0000CC"/>
              </a:solidFill>
            </a:endParaRPr>
          </a:p>
        </p:txBody>
      </p:sp>
      <p:sp>
        <p:nvSpPr>
          <p:cNvPr id="389249" name="Line 29"/>
          <p:cNvSpPr>
            <a:spLocks noChangeShapeType="1"/>
          </p:cNvSpPr>
          <p:nvPr/>
        </p:nvSpPr>
        <p:spPr bwMode="auto">
          <a:xfrm>
            <a:off x="476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389250" name="Oval 30"/>
          <p:cNvSpPr>
            <a:spLocks noChangeArrowheads="1"/>
          </p:cNvSpPr>
          <p:nvPr/>
        </p:nvSpPr>
        <p:spPr bwMode="auto">
          <a:xfrm>
            <a:off x="5056188" y="2238375"/>
            <a:ext cx="88900" cy="88900"/>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aphicFrame>
        <p:nvGraphicFramePr>
          <p:cNvPr id="389156" name="Object 109"/>
          <p:cNvGraphicFramePr>
            <a:graphicFrameLocks noChangeAspect="1"/>
          </p:cNvGraphicFramePr>
          <p:nvPr/>
        </p:nvGraphicFramePr>
        <p:xfrm>
          <a:off x="4792663" y="4319588"/>
          <a:ext cx="1397000" cy="749300"/>
        </p:xfrm>
        <a:graphic>
          <a:graphicData uri="http://schemas.openxmlformats.org/presentationml/2006/ole">
            <mc:AlternateContent xmlns:mc="http://schemas.openxmlformats.org/markup-compatibility/2006">
              <mc:Choice xmlns:v="urn:schemas-microsoft-com:vml" Requires="v">
                <p:oleObj spid="_x0000_s389257" name="Equation" r:id="rId9" imgW="1397000" imgH="749300" progId="Equation.DSMT4">
                  <p:embed/>
                </p:oleObj>
              </mc:Choice>
              <mc:Fallback>
                <p:oleObj name="Equation" r:id="rId9" imgW="1397000" imgH="749300" progId="Equation.DSMT4">
                  <p:embed/>
                  <p:pic>
                    <p:nvPicPr>
                      <p:cNvPr id="0" name="Picture 10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92663" y="4319588"/>
                        <a:ext cx="13970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57" name="Object 110"/>
          <p:cNvGraphicFramePr>
            <a:graphicFrameLocks noChangeAspect="1"/>
          </p:cNvGraphicFramePr>
          <p:nvPr/>
        </p:nvGraphicFramePr>
        <p:xfrm>
          <a:off x="6296025" y="4327525"/>
          <a:ext cx="2552700" cy="965200"/>
        </p:xfrm>
        <a:graphic>
          <a:graphicData uri="http://schemas.openxmlformats.org/presentationml/2006/ole">
            <mc:AlternateContent xmlns:mc="http://schemas.openxmlformats.org/markup-compatibility/2006">
              <mc:Choice xmlns:v="urn:schemas-microsoft-com:vml" Requires="v">
                <p:oleObj spid="_x0000_s389258" name="Equation" r:id="rId11" imgW="2552700" imgH="965200" progId="Equation.DSMT4">
                  <p:embed/>
                </p:oleObj>
              </mc:Choice>
              <mc:Fallback>
                <p:oleObj name="Equation" r:id="rId11" imgW="2552700" imgH="965200" progId="Equation.DSMT4">
                  <p:embed/>
                  <p:pic>
                    <p:nvPicPr>
                      <p:cNvPr id="0" name="Picture 1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96025" y="4327525"/>
                        <a:ext cx="25527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58" name="Text Box 38"/>
          <p:cNvSpPr txBox="1">
            <a:spLocks noChangeArrowheads="1"/>
          </p:cNvSpPr>
          <p:nvPr/>
        </p:nvSpPr>
        <p:spPr bwMode="auto">
          <a:xfrm>
            <a:off x="4318000" y="2581275"/>
            <a:ext cx="349250" cy="431800"/>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d</a:t>
            </a:r>
            <a:endParaRPr lang="en-US" sz="2200">
              <a:solidFill>
                <a:srgbClr val="000066"/>
              </a:solidFill>
            </a:endParaRPr>
          </a:p>
        </p:txBody>
      </p:sp>
      <p:sp>
        <p:nvSpPr>
          <p:cNvPr id="389159" name="Line 39"/>
          <p:cNvSpPr>
            <a:spLocks noChangeShapeType="1"/>
          </p:cNvSpPr>
          <p:nvPr/>
        </p:nvSpPr>
        <p:spPr bwMode="auto">
          <a:xfrm rot="-5400000" flipH="1" flipV="1">
            <a:off x="4112419" y="2801144"/>
            <a:ext cx="1058862" cy="0"/>
          </a:xfrm>
          <a:prstGeom prst="line">
            <a:avLst/>
          </a:prstGeom>
          <a:noFill/>
          <a:ln w="9525">
            <a:solidFill>
              <a:srgbClr val="000000"/>
            </a:solidFill>
            <a:round/>
            <a:headEnd type="arrow" w="lg" len="lg"/>
            <a:tailEnd type="arrow" w="sm" len="med"/>
          </a:ln>
        </p:spPr>
        <p:txBody>
          <a:bodyPr/>
          <a:lstStyle/>
          <a:p>
            <a:endParaRPr lang="en-US"/>
          </a:p>
        </p:txBody>
      </p:sp>
      <p:sp>
        <p:nvSpPr>
          <p:cNvPr id="389160" name="Line 40"/>
          <p:cNvSpPr>
            <a:spLocks noChangeShapeType="1"/>
          </p:cNvSpPr>
          <p:nvPr/>
        </p:nvSpPr>
        <p:spPr bwMode="auto">
          <a:xfrm>
            <a:off x="6999288" y="3803650"/>
            <a:ext cx="0" cy="122238"/>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389161" name="Rectangle 41"/>
          <p:cNvSpPr>
            <a:spLocks noChangeArrowheads="1"/>
          </p:cNvSpPr>
          <p:nvPr/>
        </p:nvSpPr>
        <p:spPr bwMode="auto">
          <a:xfrm>
            <a:off x="6623050" y="3806825"/>
            <a:ext cx="752475" cy="427038"/>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r>
              <a:rPr lang="en-US" sz="2000" b="1" i="1" baseline="-25000">
                <a:solidFill>
                  <a:srgbClr val="000066"/>
                </a:solidFill>
                <a:latin typeface="Times New Roman" pitchFamily="18" charset="0"/>
              </a:rPr>
              <a:t>k</a:t>
            </a:r>
            <a:endParaRPr lang="en-US" sz="2000" b="1" i="1">
              <a:solidFill>
                <a:srgbClr val="000066"/>
              </a:solidFill>
              <a:latin typeface="Times New Roman" pitchFamily="18" charset="0"/>
            </a:endParaRPr>
          </a:p>
        </p:txBody>
      </p:sp>
      <p:sp>
        <p:nvSpPr>
          <p:cNvPr id="389255" name="Rectangle 42"/>
          <p:cNvSpPr>
            <a:spLocks noChangeArrowheads="1"/>
          </p:cNvSpPr>
          <p:nvPr/>
        </p:nvSpPr>
        <p:spPr bwMode="auto">
          <a:xfrm>
            <a:off x="5526088" y="2246313"/>
            <a:ext cx="752475"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r>
              <a:rPr lang="en-US" sz="2000" b="1" i="1" baseline="-25000">
                <a:solidFill>
                  <a:srgbClr val="000066"/>
                </a:solidFill>
                <a:latin typeface="Times New Roman" pitchFamily="18" charset="0"/>
              </a:rPr>
              <a:t>k</a:t>
            </a:r>
            <a:endParaRPr lang="en-US" sz="2000" b="1" i="1">
              <a:solidFill>
                <a:srgbClr val="000066"/>
              </a:solidFill>
              <a:latin typeface="Times New Roman" pitchFamily="18" charset="0"/>
            </a:endParaRPr>
          </a:p>
        </p:txBody>
      </p:sp>
      <p:sp>
        <p:nvSpPr>
          <p:cNvPr id="389256" name="Rectangle 43"/>
          <p:cNvSpPr>
            <a:spLocks noChangeArrowheads="1"/>
          </p:cNvSpPr>
          <p:nvPr/>
        </p:nvSpPr>
        <p:spPr bwMode="auto">
          <a:xfrm>
            <a:off x="6769100" y="2757488"/>
            <a:ext cx="604838" cy="460375"/>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200" b="1" i="1">
                <a:solidFill>
                  <a:srgbClr val="000066"/>
                </a:solidFill>
                <a:latin typeface="Times New Roman" pitchFamily="18" charset="0"/>
                <a:sym typeface="Symbol" pitchFamily="18" charset="2"/>
              </a:rPr>
              <a:t></a:t>
            </a:r>
            <a:r>
              <a:rPr lang="en-US" sz="2200" b="1" i="1" baseline="-25000">
                <a:solidFill>
                  <a:srgbClr val="000066"/>
                </a:solidFill>
                <a:latin typeface="Times New Roman" pitchFamily="18" charset="0"/>
                <a:sym typeface="Symbol" pitchFamily="18" charset="2"/>
              </a:rPr>
              <a:t>k</a:t>
            </a:r>
            <a:endParaRPr lang="en-US" sz="2200" b="1" i="1">
              <a:solidFill>
                <a:srgbClr val="000066"/>
              </a:solidFill>
              <a:latin typeface="Times New Roman" pitchFamily="18" charset="0"/>
              <a:sym typeface="Symbol" pitchFamily="18" charset="2"/>
            </a:endParaRPr>
          </a:p>
        </p:txBody>
      </p:sp>
      <p:sp>
        <p:nvSpPr>
          <p:cNvPr id="389257" name="Arc 44"/>
          <p:cNvSpPr>
            <a:spLocks/>
          </p:cNvSpPr>
          <p:nvPr/>
        </p:nvSpPr>
        <p:spPr bwMode="auto">
          <a:xfrm>
            <a:off x="6597650" y="2871788"/>
            <a:ext cx="825500" cy="442912"/>
          </a:xfrm>
          <a:custGeom>
            <a:avLst/>
            <a:gdLst>
              <a:gd name="T0" fmla="*/ 0 w 40334"/>
              <a:gd name="T1" fmla="*/ 2147483647 h 21600"/>
              <a:gd name="T2" fmla="*/ 2147483647 w 40334"/>
              <a:gd name="T3" fmla="*/ 2147483647 h 21600"/>
              <a:gd name="T4" fmla="*/ 2147483647 w 40334"/>
              <a:gd name="T5" fmla="*/ 2147483647 h 21600"/>
              <a:gd name="T6" fmla="*/ 0 60000 65536"/>
              <a:gd name="T7" fmla="*/ 0 60000 65536"/>
              <a:gd name="T8" fmla="*/ 0 60000 65536"/>
              <a:gd name="T9" fmla="*/ 0 w 40334"/>
              <a:gd name="T10" fmla="*/ 0 h 21600"/>
              <a:gd name="T11" fmla="*/ 40334 w 40334"/>
              <a:gd name="T12" fmla="*/ 21600 h 21600"/>
            </a:gdLst>
            <a:ahLst/>
            <a:cxnLst>
              <a:cxn ang="T6">
                <a:pos x="T0" y="T1"/>
              </a:cxn>
              <a:cxn ang="T7">
                <a:pos x="T2" y="T3"/>
              </a:cxn>
              <a:cxn ang="T8">
                <a:pos x="T4" y="T5"/>
              </a:cxn>
            </a:cxnLst>
            <a:rect l="T9" t="T10" r="T11" b="T12"/>
            <a:pathLst>
              <a:path w="40334" h="21600" fill="none" extrusionOk="0">
                <a:moveTo>
                  <a:pt x="0" y="10848"/>
                </a:moveTo>
                <a:cubicBezTo>
                  <a:pt x="3851" y="4137"/>
                  <a:pt x="10997" y="-1"/>
                  <a:pt x="18734" y="0"/>
                </a:cubicBezTo>
                <a:cubicBezTo>
                  <a:pt x="30663" y="0"/>
                  <a:pt x="40334" y="9670"/>
                  <a:pt x="40334" y="21600"/>
                </a:cubicBezTo>
              </a:path>
              <a:path w="40334" h="21600" stroke="0" extrusionOk="0">
                <a:moveTo>
                  <a:pt x="0" y="10848"/>
                </a:moveTo>
                <a:cubicBezTo>
                  <a:pt x="3851" y="4137"/>
                  <a:pt x="10997" y="-1"/>
                  <a:pt x="18734" y="0"/>
                </a:cubicBezTo>
                <a:cubicBezTo>
                  <a:pt x="30663" y="0"/>
                  <a:pt x="40334" y="9670"/>
                  <a:pt x="40334" y="21600"/>
                </a:cubicBezTo>
                <a:lnTo>
                  <a:pt x="18734" y="21600"/>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sp>
        <p:nvSpPr>
          <p:cNvPr id="389258" name="Rectangle 46"/>
          <p:cNvSpPr>
            <a:spLocks noGrp="1" noChangeArrowheads="1"/>
          </p:cNvSpPr>
          <p:nvPr>
            <p:ph type="body" idx="1"/>
          </p:nvPr>
        </p:nvSpPr>
        <p:spPr>
          <a:xfrm>
            <a:off x="179388" y="1916113"/>
            <a:ext cx="3654425" cy="2100262"/>
          </a:xfrm>
        </p:spPr>
        <p:txBody>
          <a:bodyPr/>
          <a:lstStyle/>
          <a:p>
            <a:pPr lvl="1" indent="0" eaLnBrk="1" hangingPunct="1"/>
            <a:r>
              <a:rPr lang="en-US" smtClean="0"/>
              <a:t>Since the field at P points directly out of the page, the only non-zero component of        is        :</a:t>
            </a:r>
          </a:p>
        </p:txBody>
      </p:sp>
      <p:graphicFrame>
        <p:nvGraphicFramePr>
          <p:cNvPr id="389231" name="Object 111"/>
          <p:cNvGraphicFramePr>
            <a:graphicFrameLocks noChangeAspect="1"/>
          </p:cNvGraphicFramePr>
          <p:nvPr/>
        </p:nvGraphicFramePr>
        <p:xfrm>
          <a:off x="814388" y="3551238"/>
          <a:ext cx="446087" cy="346075"/>
        </p:xfrm>
        <a:graphic>
          <a:graphicData uri="http://schemas.openxmlformats.org/presentationml/2006/ole">
            <mc:AlternateContent xmlns:mc="http://schemas.openxmlformats.org/markup-compatibility/2006">
              <mc:Choice xmlns:v="urn:schemas-microsoft-com:vml" Requires="v">
                <p:oleObj spid="_x0000_s389259" name="Equation" r:id="rId13" imgW="444307" imgH="342751" progId="Equation.DSMT4">
                  <p:embed/>
                </p:oleObj>
              </mc:Choice>
              <mc:Fallback>
                <p:oleObj name="Equation" r:id="rId13" imgW="444307" imgH="342751" progId="Equation.DSMT4">
                  <p:embed/>
                  <p:pic>
                    <p:nvPicPr>
                      <p:cNvPr id="0" name="Picture 1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4388" y="3551238"/>
                        <a:ext cx="44608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232" name="Object 112"/>
          <p:cNvGraphicFramePr>
            <a:graphicFrameLocks noChangeAspect="1"/>
          </p:cNvGraphicFramePr>
          <p:nvPr/>
        </p:nvGraphicFramePr>
        <p:xfrm>
          <a:off x="1668463" y="3556000"/>
          <a:ext cx="538162" cy="447675"/>
        </p:xfrm>
        <a:graphic>
          <a:graphicData uri="http://schemas.openxmlformats.org/presentationml/2006/ole">
            <mc:AlternateContent xmlns:mc="http://schemas.openxmlformats.org/markup-compatibility/2006">
              <mc:Choice xmlns:v="urn:schemas-microsoft-com:vml" Requires="v">
                <p:oleObj spid="_x0000_s389260" name="Equation" r:id="rId15" imgW="533169" imgH="444307" progId="Equation.DSMT4">
                  <p:embed/>
                </p:oleObj>
              </mc:Choice>
              <mc:Fallback>
                <p:oleObj name="Equation" r:id="rId15" imgW="533169" imgH="444307" progId="Equation.DSMT4">
                  <p:embed/>
                  <p:pic>
                    <p:nvPicPr>
                      <p:cNvPr id="0" name="Picture 1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68463" y="3556000"/>
                        <a:ext cx="538162"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69" name="Object 113"/>
          <p:cNvGraphicFramePr>
            <a:graphicFrameLocks noChangeAspect="1"/>
          </p:cNvGraphicFramePr>
          <p:nvPr/>
        </p:nvGraphicFramePr>
        <p:xfrm>
          <a:off x="3162300" y="4256088"/>
          <a:ext cx="1562100" cy="812800"/>
        </p:xfrm>
        <a:graphic>
          <a:graphicData uri="http://schemas.openxmlformats.org/presentationml/2006/ole">
            <mc:AlternateContent xmlns:mc="http://schemas.openxmlformats.org/markup-compatibility/2006">
              <mc:Choice xmlns:v="urn:schemas-microsoft-com:vml" Requires="v">
                <p:oleObj spid="_x0000_s389261" name="Equation" r:id="rId17" imgW="1562100" imgH="812800" progId="Equation.DSMT4">
                  <p:embed/>
                </p:oleObj>
              </mc:Choice>
              <mc:Fallback>
                <p:oleObj name="Equation" r:id="rId17" imgW="1562100" imgH="812800" progId="Equation.DSMT4">
                  <p:embed/>
                  <p:pic>
                    <p:nvPicPr>
                      <p:cNvPr id="0" name="Picture 1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62300" y="4256088"/>
                        <a:ext cx="1562100" cy="812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60"/>
                                        </p:tgtEl>
                                        <p:attrNameLst>
                                          <p:attrName>style.visibility</p:attrName>
                                        </p:attrNameLst>
                                      </p:cBhvr>
                                      <p:to>
                                        <p:strVal val="visible"/>
                                      </p:to>
                                    </p:set>
                                    <p:animEffect transition="in" filter="fade">
                                      <p:cBhvr>
                                        <p:cTn id="7" dur="1000"/>
                                        <p:tgtEl>
                                          <p:spTgt spid="3891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9161"/>
                                        </p:tgtEl>
                                        <p:attrNameLst>
                                          <p:attrName>style.visibility</p:attrName>
                                        </p:attrNameLst>
                                      </p:cBhvr>
                                      <p:to>
                                        <p:strVal val="visible"/>
                                      </p:to>
                                    </p:set>
                                    <p:animEffect transition="in" filter="fade">
                                      <p:cBhvr>
                                        <p:cTn id="10" dur="1000"/>
                                        <p:tgtEl>
                                          <p:spTgt spid="3891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89159"/>
                                        </p:tgtEl>
                                        <p:attrNameLst>
                                          <p:attrName>style.visibility</p:attrName>
                                        </p:attrNameLst>
                                      </p:cBhvr>
                                      <p:to>
                                        <p:strVal val="visible"/>
                                      </p:to>
                                    </p:set>
                                    <p:animEffect transition="in" filter="fade">
                                      <p:cBhvr>
                                        <p:cTn id="13" dur="1000"/>
                                        <p:tgtEl>
                                          <p:spTgt spid="38915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89158"/>
                                        </p:tgtEl>
                                        <p:attrNameLst>
                                          <p:attrName>style.visibility</p:attrName>
                                        </p:attrNameLst>
                                      </p:cBhvr>
                                      <p:to>
                                        <p:strVal val="visible"/>
                                      </p:to>
                                    </p:set>
                                    <p:animEffect transition="in" filter="fade">
                                      <p:cBhvr>
                                        <p:cTn id="16" dur="1000"/>
                                        <p:tgtEl>
                                          <p:spTgt spid="38915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8916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8915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89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8" grpId="0"/>
      <p:bldP spid="389159" grpId="0" animBg="1"/>
      <p:bldP spid="389160" grpId="0" animBg="1"/>
      <p:bldP spid="38916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727" name="Footer Placeholder 3"/>
          <p:cNvSpPr>
            <a:spLocks noGrp="1"/>
          </p:cNvSpPr>
          <p:nvPr>
            <p:ph type="ftr" sz="quarter" idx="10"/>
          </p:nvPr>
        </p:nvSpPr>
        <p:spPr>
          <a:noFill/>
        </p:spPr>
        <p:txBody>
          <a:bodyPr/>
          <a:lstStyle/>
          <a:p>
            <a:r>
              <a:rPr lang="en-US" smtClean="0">
                <a:cs typeface="Arial" charset="0"/>
              </a:rPr>
              <a:t>MAGNETIC FIELDS</a:t>
            </a:r>
          </a:p>
        </p:txBody>
      </p:sp>
      <p:sp>
        <p:nvSpPr>
          <p:cNvPr id="406728" name="Date Placeholder 4"/>
          <p:cNvSpPr>
            <a:spLocks noGrp="1"/>
          </p:cNvSpPr>
          <p:nvPr>
            <p:ph type="dt" sz="quarter" idx="11"/>
          </p:nvPr>
        </p:nvSpPr>
        <p:spPr>
          <a:noFill/>
        </p:spPr>
        <p:txBody>
          <a:bodyPr/>
          <a:lstStyle/>
          <a:p>
            <a:r>
              <a:rPr lang="en-US" smtClean="0">
                <a:cs typeface="Arial" charset="0"/>
              </a:rPr>
              <a:t>PHY1013S</a:t>
            </a:r>
          </a:p>
        </p:txBody>
      </p:sp>
      <p:sp>
        <p:nvSpPr>
          <p:cNvPr id="406729" name="Slide Number Placeholder 5"/>
          <p:cNvSpPr>
            <a:spLocks noGrp="1"/>
          </p:cNvSpPr>
          <p:nvPr>
            <p:ph type="sldNum" sz="quarter" idx="12"/>
          </p:nvPr>
        </p:nvSpPr>
        <p:spPr>
          <a:noFill/>
        </p:spPr>
        <p:txBody>
          <a:bodyPr/>
          <a:lstStyle/>
          <a:p>
            <a:fld id="{847E1581-7786-4D14-B204-03B52634D143}" type="slidenum">
              <a:rPr lang="en-US" smtClean="0">
                <a:cs typeface="Arial" charset="0"/>
              </a:rPr>
              <a:pPr/>
              <a:t>25</a:t>
            </a:fld>
            <a:endParaRPr lang="en-US" smtClean="0">
              <a:cs typeface="Arial" charset="0"/>
            </a:endParaRPr>
          </a:p>
        </p:txBody>
      </p:sp>
      <p:sp>
        <p:nvSpPr>
          <p:cNvPr id="406730"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LONG, STRAIGHT WIRE</a:t>
            </a:r>
          </a:p>
        </p:txBody>
      </p:sp>
      <p:sp>
        <p:nvSpPr>
          <p:cNvPr id="406731" name="Rectangle 3"/>
          <p:cNvSpPr>
            <a:spLocks noChangeArrowheads="1"/>
          </p:cNvSpPr>
          <p:nvPr/>
        </p:nvSpPr>
        <p:spPr bwMode="auto">
          <a:xfrm>
            <a:off x="179388" y="5381625"/>
            <a:ext cx="8774112" cy="862013"/>
          </a:xfrm>
          <a:prstGeom prst="rect">
            <a:avLst/>
          </a:prstGeom>
          <a:noFill/>
          <a:ln w="9525">
            <a:noFill/>
            <a:miter lim="800000"/>
            <a:headEnd/>
            <a:tailEnd/>
          </a:ln>
        </p:spPr>
        <p:txBody>
          <a:bodyPr lIns="90000" tIns="46800" rIns="90000" bIns="46800">
            <a:spAutoFit/>
          </a:bodyPr>
          <a:lstStyle/>
          <a:p>
            <a:pPr>
              <a:lnSpc>
                <a:spcPct val="110000"/>
              </a:lnSpc>
              <a:tabLst>
                <a:tab pos="541338" algn="l"/>
              </a:tabLst>
            </a:pPr>
            <a:r>
              <a:rPr lang="en-US">
                <a:solidFill>
                  <a:srgbClr val="0000CC"/>
                </a:solidFill>
              </a:rPr>
              <a:t>6.	Apply the Biot-Savart law:</a:t>
            </a:r>
          </a:p>
          <a:p>
            <a:pPr marL="896938" lvl="2" indent="-355600">
              <a:lnSpc>
                <a:spcPct val="110000"/>
              </a:lnSpc>
              <a:buFontTx/>
              <a:buBlip>
                <a:blip r:embed="rId4"/>
              </a:buBlip>
              <a:tabLst>
                <a:tab pos="541338" algn="l"/>
              </a:tabLst>
            </a:pPr>
            <a:r>
              <a:rPr lang="en-US" sz="2200">
                <a:solidFill>
                  <a:srgbClr val="0000CC"/>
                </a:solidFill>
              </a:rPr>
              <a:t>Let </a:t>
            </a:r>
            <a:r>
              <a:rPr lang="en-US" sz="2200" b="1">
                <a:solidFill>
                  <a:srgbClr val="0000CC"/>
                </a:solidFill>
                <a:sym typeface="Symbol" pitchFamily="18" charset="2"/>
              </a:rPr>
              <a:t></a:t>
            </a:r>
            <a:r>
              <a:rPr lang="en-US" sz="2200" b="1" i="1">
                <a:solidFill>
                  <a:srgbClr val="0000CC"/>
                </a:solidFill>
                <a:latin typeface="Times New Roman" pitchFamily="18" charset="0"/>
              </a:rPr>
              <a:t>x</a:t>
            </a:r>
            <a:r>
              <a:rPr lang="en-US" sz="2200">
                <a:solidFill>
                  <a:srgbClr val="0000CC"/>
                </a:solidFill>
              </a:rPr>
              <a:t> </a:t>
            </a:r>
            <a:r>
              <a:rPr lang="en-US" sz="2200" b="1">
                <a:solidFill>
                  <a:srgbClr val="0000CC"/>
                </a:solidFill>
                <a:sym typeface="Symbol" pitchFamily="18" charset="2"/>
              </a:rPr>
              <a:t></a:t>
            </a:r>
            <a:r>
              <a:rPr lang="en-US" sz="2200">
                <a:solidFill>
                  <a:srgbClr val="0000CC"/>
                </a:solidFill>
              </a:rPr>
              <a:t> </a:t>
            </a:r>
            <a:r>
              <a:rPr lang="en-US" sz="2200" b="1" i="1">
                <a:solidFill>
                  <a:srgbClr val="0000CC"/>
                </a:solidFill>
                <a:latin typeface="Times New Roman" pitchFamily="18" charset="0"/>
              </a:rPr>
              <a:t>dx</a:t>
            </a:r>
            <a:r>
              <a:rPr lang="en-US" sz="2200">
                <a:solidFill>
                  <a:srgbClr val="0000CC"/>
                </a:solidFill>
              </a:rPr>
              <a:t> and integrate</a:t>
            </a:r>
            <a:r>
              <a:rPr lang="en-ZA" sz="2200">
                <a:solidFill>
                  <a:srgbClr val="0000CC"/>
                </a:solidFill>
              </a:rPr>
              <a:t>.</a:t>
            </a:r>
            <a:endParaRPr lang="en-US" sz="2200">
              <a:solidFill>
                <a:srgbClr val="0000CC"/>
              </a:solidFill>
            </a:endParaRPr>
          </a:p>
        </p:txBody>
      </p:sp>
      <p:sp>
        <p:nvSpPr>
          <p:cNvPr id="406732" name="Line 4"/>
          <p:cNvSpPr>
            <a:spLocks noChangeShapeType="1"/>
          </p:cNvSpPr>
          <p:nvPr/>
        </p:nvSpPr>
        <p:spPr bwMode="auto">
          <a:xfrm>
            <a:off x="476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graphicFrame>
        <p:nvGraphicFramePr>
          <p:cNvPr id="406533" name="Object 191"/>
          <p:cNvGraphicFramePr>
            <a:graphicFrameLocks noChangeAspect="1"/>
          </p:cNvGraphicFramePr>
          <p:nvPr/>
        </p:nvGraphicFramePr>
        <p:xfrm>
          <a:off x="422275" y="2420938"/>
          <a:ext cx="3213100" cy="901700"/>
        </p:xfrm>
        <a:graphic>
          <a:graphicData uri="http://schemas.openxmlformats.org/presentationml/2006/ole">
            <mc:AlternateContent xmlns:mc="http://schemas.openxmlformats.org/markup-compatibility/2006">
              <mc:Choice xmlns:v="urn:schemas-microsoft-com:vml" Requires="v">
                <p:oleObj spid="_x0000_s406751" name="Equation" r:id="rId5" imgW="3213100" imgH="901700" progId="Equation.DSMT4">
                  <p:embed/>
                </p:oleObj>
              </mc:Choice>
              <mc:Fallback>
                <p:oleObj name="Equation" r:id="rId5" imgW="3213100" imgH="901700" progId="Equation.DSMT4">
                  <p:embed/>
                  <p:pic>
                    <p:nvPicPr>
                      <p:cNvPr id="0" name="Picture 19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275" y="2420938"/>
                        <a:ext cx="3213100"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06534" name="Group 6"/>
          <p:cNvGrpSpPr>
            <a:grpSpLocks/>
          </p:cNvGrpSpPr>
          <p:nvPr/>
        </p:nvGrpSpPr>
        <p:grpSpPr bwMode="auto">
          <a:xfrm>
            <a:off x="4318000" y="1546225"/>
            <a:ext cx="4643438" cy="2700338"/>
            <a:chOff x="2720" y="974"/>
            <a:chExt cx="2925" cy="1701"/>
          </a:xfrm>
        </p:grpSpPr>
        <p:sp>
          <p:nvSpPr>
            <p:cNvPr id="406783" name="Text Box 7"/>
            <p:cNvSpPr txBox="1">
              <a:spLocks noChangeArrowheads="1"/>
            </p:cNvSpPr>
            <p:nvPr/>
          </p:nvSpPr>
          <p:spPr bwMode="auto">
            <a:xfrm>
              <a:off x="5311" y="1871"/>
              <a:ext cx="257"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aphicFrame>
          <p:nvGraphicFramePr>
            <p:cNvPr id="406720" name="Object 192"/>
            <p:cNvGraphicFramePr>
              <a:graphicFrameLocks noChangeAspect="1"/>
            </p:cNvGraphicFramePr>
            <p:nvPr/>
          </p:nvGraphicFramePr>
          <p:xfrm>
            <a:off x="4134" y="1694"/>
            <a:ext cx="112" cy="157"/>
          </p:xfrm>
          <a:graphic>
            <a:graphicData uri="http://schemas.openxmlformats.org/presentationml/2006/ole">
              <mc:AlternateContent xmlns:mc="http://schemas.openxmlformats.org/markup-compatibility/2006">
                <mc:Choice xmlns:v="urn:schemas-microsoft-com:vml" Requires="v">
                  <p:oleObj spid="_x0000_s406752" name="Equation" r:id="rId7" imgW="177646" imgH="279158" progId="Equation.DSMT4">
                    <p:embed/>
                  </p:oleObj>
                </mc:Choice>
                <mc:Fallback>
                  <p:oleObj name="Equation" r:id="rId7" imgW="177646" imgH="279158" progId="Equation.DSMT4">
                    <p:embed/>
                    <p:pic>
                      <p:nvPicPr>
                        <p:cNvPr id="0" name="Picture 19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4" y="1694"/>
                          <a:ext cx="112" cy="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06784" name="Group 9"/>
            <p:cNvGrpSpPr>
              <a:grpSpLocks/>
            </p:cNvGrpSpPr>
            <p:nvPr/>
          </p:nvGrpSpPr>
          <p:grpSpPr bwMode="auto">
            <a:xfrm>
              <a:off x="2773" y="2023"/>
              <a:ext cx="2511" cy="142"/>
              <a:chOff x="2020" y="2054"/>
              <a:chExt cx="2511" cy="142"/>
            </a:xfrm>
          </p:grpSpPr>
          <p:sp>
            <p:nvSpPr>
              <p:cNvPr id="406808" name="AutoShape 10"/>
              <p:cNvSpPr>
                <a:spLocks noChangeArrowheads="1"/>
              </p:cNvSpPr>
              <p:nvPr/>
            </p:nvSpPr>
            <p:spPr bwMode="auto">
              <a:xfrm rot="5400000" flipV="1">
                <a:off x="3205" y="869"/>
                <a:ext cx="142" cy="2511"/>
              </a:xfrm>
              <a:prstGeom prst="can">
                <a:avLst>
                  <a:gd name="adj" fmla="val 53786"/>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grpSp>
            <p:nvGrpSpPr>
              <p:cNvPr id="406809" name="Group 11"/>
              <p:cNvGrpSpPr>
                <a:grpSpLocks/>
              </p:cNvGrpSpPr>
              <p:nvPr/>
            </p:nvGrpSpPr>
            <p:grpSpPr bwMode="auto">
              <a:xfrm>
                <a:off x="2032" y="2074"/>
                <a:ext cx="52" cy="106"/>
                <a:chOff x="2032" y="2074"/>
                <a:chExt cx="52" cy="106"/>
              </a:xfrm>
            </p:grpSpPr>
            <p:sp>
              <p:nvSpPr>
                <p:cNvPr id="406810" name="Line 12"/>
                <p:cNvSpPr>
                  <a:spLocks noChangeShapeType="1"/>
                </p:cNvSpPr>
                <p:nvPr/>
              </p:nvSpPr>
              <p:spPr bwMode="auto">
                <a:xfrm>
                  <a:off x="2032" y="2074"/>
                  <a:ext cx="50" cy="106"/>
                </a:xfrm>
                <a:prstGeom prst="line">
                  <a:avLst/>
                </a:prstGeom>
                <a:noFill/>
                <a:ln w="15875">
                  <a:solidFill>
                    <a:srgbClr val="800080"/>
                  </a:solidFill>
                  <a:round/>
                  <a:headEnd/>
                  <a:tailEnd type="none" w="lg" len="lg"/>
                </a:ln>
              </p:spPr>
              <p:txBody>
                <a:bodyPr/>
                <a:lstStyle/>
                <a:p>
                  <a:endParaRPr lang="en-US"/>
                </a:p>
              </p:txBody>
            </p:sp>
            <p:sp>
              <p:nvSpPr>
                <p:cNvPr id="406811" name="Line 13"/>
                <p:cNvSpPr>
                  <a:spLocks noChangeShapeType="1"/>
                </p:cNvSpPr>
                <p:nvPr/>
              </p:nvSpPr>
              <p:spPr bwMode="auto">
                <a:xfrm flipH="1">
                  <a:off x="2034" y="2074"/>
                  <a:ext cx="50" cy="106"/>
                </a:xfrm>
                <a:prstGeom prst="line">
                  <a:avLst/>
                </a:prstGeom>
                <a:noFill/>
                <a:ln w="15875">
                  <a:solidFill>
                    <a:srgbClr val="800080"/>
                  </a:solidFill>
                  <a:round/>
                  <a:headEnd/>
                  <a:tailEnd type="none" w="lg" len="lg"/>
                </a:ln>
              </p:spPr>
              <p:txBody>
                <a:bodyPr/>
                <a:lstStyle/>
                <a:p>
                  <a:endParaRPr lang="en-US"/>
                </a:p>
              </p:txBody>
            </p:sp>
          </p:grpSp>
        </p:grpSp>
        <p:sp>
          <p:nvSpPr>
            <p:cNvPr id="406785" name="AutoShape 14"/>
            <p:cNvSpPr>
              <a:spLocks noChangeArrowheads="1"/>
            </p:cNvSpPr>
            <p:nvPr/>
          </p:nvSpPr>
          <p:spPr bwMode="auto">
            <a:xfrm rot="5400000" flipV="1">
              <a:off x="4321" y="1916"/>
              <a:ext cx="142" cy="356"/>
            </a:xfrm>
            <a:prstGeom prst="can">
              <a:avLst>
                <a:gd name="adj" fmla="val 54784"/>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ZA"/>
            </a:p>
          </p:txBody>
        </p:sp>
        <p:sp>
          <p:nvSpPr>
            <p:cNvPr id="406786" name="Oval 15"/>
            <p:cNvSpPr>
              <a:spLocks noChangeArrowheads="1"/>
            </p:cNvSpPr>
            <p:nvPr/>
          </p:nvSpPr>
          <p:spPr bwMode="auto">
            <a:xfrm>
              <a:off x="3186" y="1412"/>
              <a:ext cx="56" cy="56"/>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nvGrpSpPr>
            <p:cNvPr id="406787" name="Group 16"/>
            <p:cNvGrpSpPr>
              <a:grpSpLocks/>
            </p:cNvGrpSpPr>
            <p:nvPr/>
          </p:nvGrpSpPr>
          <p:grpSpPr bwMode="auto">
            <a:xfrm>
              <a:off x="2880" y="974"/>
              <a:ext cx="2720" cy="1701"/>
              <a:chOff x="2880" y="974"/>
              <a:chExt cx="2720" cy="1701"/>
            </a:xfrm>
          </p:grpSpPr>
          <p:sp>
            <p:nvSpPr>
              <p:cNvPr id="406803" name="Line 17"/>
              <p:cNvSpPr>
                <a:spLocks noChangeShapeType="1"/>
              </p:cNvSpPr>
              <p:nvPr/>
            </p:nvSpPr>
            <p:spPr bwMode="auto">
              <a:xfrm flipV="1">
                <a:off x="3212" y="1078"/>
                <a:ext cx="0" cy="1457"/>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06804" name="Rectangle 18"/>
              <p:cNvSpPr>
                <a:spLocks noChangeArrowheads="1"/>
              </p:cNvSpPr>
              <p:nvPr/>
            </p:nvSpPr>
            <p:spPr bwMode="auto">
              <a:xfrm>
                <a:off x="2880" y="974"/>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06805" name="Line 19"/>
              <p:cNvSpPr>
                <a:spLocks noChangeShapeType="1"/>
              </p:cNvSpPr>
              <p:nvPr/>
            </p:nvSpPr>
            <p:spPr bwMode="auto">
              <a:xfrm>
                <a:off x="3042" y="2427"/>
                <a:ext cx="25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06806" name="Rectangle 20"/>
              <p:cNvSpPr>
                <a:spLocks noChangeArrowheads="1"/>
              </p:cNvSpPr>
              <p:nvPr/>
            </p:nvSpPr>
            <p:spPr bwMode="auto">
              <a:xfrm>
                <a:off x="3004" y="2394"/>
                <a:ext cx="221" cy="269"/>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000" b="1">
                    <a:solidFill>
                      <a:srgbClr val="000066"/>
                    </a:solidFill>
                    <a:latin typeface="Times New Roman" pitchFamily="18" charset="0"/>
                  </a:rPr>
                  <a:t>O</a:t>
                </a:r>
              </a:p>
            </p:txBody>
          </p:sp>
          <p:sp>
            <p:nvSpPr>
              <p:cNvPr id="406807" name="Rectangle 21"/>
              <p:cNvSpPr>
                <a:spLocks noChangeArrowheads="1"/>
              </p:cNvSpPr>
              <p:nvPr/>
            </p:nvSpPr>
            <p:spPr bwMode="auto">
              <a:xfrm>
                <a:off x="5193" y="2406"/>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p>
            </p:txBody>
          </p:sp>
        </p:grpSp>
        <p:sp>
          <p:nvSpPr>
            <p:cNvPr id="406788" name="Rectangle 22"/>
            <p:cNvSpPr>
              <a:spLocks noChangeArrowheads="1"/>
            </p:cNvSpPr>
            <p:nvPr/>
          </p:nvSpPr>
          <p:spPr bwMode="auto">
            <a:xfrm>
              <a:off x="2980" y="1226"/>
              <a:ext cx="221" cy="269"/>
            </a:xfrm>
            <a:prstGeom prst="rect">
              <a:avLst/>
            </a:prstGeom>
            <a:noFill/>
            <a:ln w="15875" algn="ctr">
              <a:noFill/>
              <a:miter lim="800000"/>
              <a:headEnd/>
              <a:tailEnd type="none" w="lg" len="lg"/>
            </a:ln>
          </p:spPr>
          <p:txBody>
            <a:bodyPr wrap="none" lIns="90000" tIns="46800" rIns="90000" bIns="46800">
              <a:spAutoFit/>
            </a:bodyPr>
            <a:lstStyle/>
            <a:p>
              <a:pPr>
                <a:lnSpc>
                  <a:spcPct val="110000"/>
                </a:lnSpc>
                <a:buFont typeface="Arial" charset="0"/>
                <a:buNone/>
              </a:pPr>
              <a:r>
                <a:rPr lang="en-US" sz="2000">
                  <a:solidFill>
                    <a:srgbClr val="000066"/>
                  </a:solidFill>
                </a:rPr>
                <a:t>P</a:t>
              </a:r>
            </a:p>
          </p:txBody>
        </p:sp>
        <p:sp>
          <p:nvSpPr>
            <p:cNvPr id="406789" name="Line 23"/>
            <p:cNvSpPr>
              <a:spLocks noChangeShapeType="1"/>
            </p:cNvSpPr>
            <p:nvPr/>
          </p:nvSpPr>
          <p:spPr bwMode="auto">
            <a:xfrm>
              <a:off x="4416" y="2094"/>
              <a:ext cx="1229" cy="0"/>
            </a:xfrm>
            <a:prstGeom prst="line">
              <a:avLst/>
            </a:prstGeom>
            <a:noFill/>
            <a:ln w="15875">
              <a:solidFill>
                <a:srgbClr val="800080"/>
              </a:solidFill>
              <a:round/>
              <a:headEnd/>
              <a:tailEnd type="triangle" w="lg" len="lg"/>
            </a:ln>
          </p:spPr>
          <p:txBody>
            <a:bodyPr/>
            <a:lstStyle/>
            <a:p>
              <a:endParaRPr lang="en-US"/>
            </a:p>
          </p:txBody>
        </p:sp>
        <p:grpSp>
          <p:nvGrpSpPr>
            <p:cNvPr id="406790" name="Group 24"/>
            <p:cNvGrpSpPr>
              <a:grpSpLocks/>
            </p:cNvGrpSpPr>
            <p:nvPr/>
          </p:nvGrpSpPr>
          <p:grpSpPr bwMode="auto">
            <a:xfrm>
              <a:off x="4242" y="2172"/>
              <a:ext cx="304" cy="272"/>
              <a:chOff x="4242" y="2172"/>
              <a:chExt cx="304" cy="272"/>
            </a:xfrm>
          </p:grpSpPr>
          <p:sp>
            <p:nvSpPr>
              <p:cNvPr id="406801" name="Text Box 25"/>
              <p:cNvSpPr txBox="1">
                <a:spLocks noChangeArrowheads="1"/>
              </p:cNvSpPr>
              <p:nvPr/>
            </p:nvSpPr>
            <p:spPr bwMode="auto">
              <a:xfrm>
                <a:off x="4276" y="2172"/>
                <a:ext cx="264" cy="272"/>
              </a:xfrm>
              <a:prstGeom prst="rect">
                <a:avLst/>
              </a:prstGeom>
              <a:noFill/>
              <a:ln w="9525">
                <a:noFill/>
                <a:miter lim="800000"/>
                <a:headEnd/>
                <a:tailEnd/>
              </a:ln>
            </p:spPr>
            <p:txBody>
              <a:bodyPr lIns="0" tIns="0" rIns="0" bIns="0"/>
              <a:lstStyle/>
              <a:p>
                <a:pPr algn="ctr">
                  <a:lnSpc>
                    <a:spcPct val="110000"/>
                  </a:lnSpc>
                </a:pPr>
                <a:r>
                  <a:rPr lang="en-US" altLang="ko-KR" sz="2000" b="1">
                    <a:solidFill>
                      <a:srgbClr val="000066"/>
                    </a:solidFill>
                    <a:latin typeface="Times New Roman" pitchFamily="18" charset="0"/>
                    <a:ea typeface="굴림" pitchFamily="34" charset="-127"/>
                    <a:sym typeface="Symbol" pitchFamily="18" charset="2"/>
                  </a:rPr>
                  <a:t></a:t>
                </a:r>
                <a:r>
                  <a:rPr lang="en-US" altLang="ko-KR" sz="2000" b="1" i="1">
                    <a:solidFill>
                      <a:srgbClr val="000066"/>
                    </a:solidFill>
                    <a:latin typeface="Times New Roman" pitchFamily="18" charset="0"/>
                    <a:ea typeface="굴림" pitchFamily="34" charset="-127"/>
                    <a:sym typeface="Symbol" pitchFamily="18" charset="2"/>
                  </a:rPr>
                  <a:t>x</a:t>
                </a:r>
                <a:endParaRPr lang="en-US" sz="2000">
                  <a:solidFill>
                    <a:srgbClr val="000066"/>
                  </a:solidFill>
                  <a:sym typeface="Symbol" pitchFamily="18" charset="2"/>
                </a:endParaRPr>
              </a:p>
            </p:txBody>
          </p:sp>
          <p:sp>
            <p:nvSpPr>
              <p:cNvPr id="406802" name="Line 26"/>
              <p:cNvSpPr>
                <a:spLocks noChangeShapeType="1"/>
              </p:cNvSpPr>
              <p:nvPr/>
            </p:nvSpPr>
            <p:spPr bwMode="auto">
              <a:xfrm flipH="1" flipV="1">
                <a:off x="4242" y="2213"/>
                <a:ext cx="304" cy="0"/>
              </a:xfrm>
              <a:prstGeom prst="line">
                <a:avLst/>
              </a:prstGeom>
              <a:noFill/>
              <a:ln w="9525">
                <a:solidFill>
                  <a:srgbClr val="000000"/>
                </a:solidFill>
                <a:round/>
                <a:headEnd type="arrow" w="med" len="lg"/>
                <a:tailEnd type="arrow" w="med" len="lg"/>
              </a:ln>
            </p:spPr>
            <p:txBody>
              <a:bodyPr/>
              <a:lstStyle/>
              <a:p>
                <a:endParaRPr lang="en-US"/>
              </a:p>
            </p:txBody>
          </p:sp>
        </p:grpSp>
        <p:sp>
          <p:nvSpPr>
            <p:cNvPr id="406791" name="Line 27"/>
            <p:cNvSpPr>
              <a:spLocks noChangeShapeType="1"/>
            </p:cNvSpPr>
            <p:nvPr/>
          </p:nvSpPr>
          <p:spPr bwMode="auto">
            <a:xfrm>
              <a:off x="3211" y="1436"/>
              <a:ext cx="1190" cy="653"/>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06792" name="Line 28"/>
            <p:cNvSpPr>
              <a:spLocks noChangeShapeType="1"/>
            </p:cNvSpPr>
            <p:nvPr/>
          </p:nvSpPr>
          <p:spPr bwMode="auto">
            <a:xfrm flipH="1" flipV="1">
              <a:off x="3960" y="1847"/>
              <a:ext cx="438" cy="240"/>
            </a:xfrm>
            <a:prstGeom prst="line">
              <a:avLst/>
            </a:prstGeom>
            <a:noFill/>
            <a:ln w="44450">
              <a:solidFill>
                <a:schemeClr val="tx1"/>
              </a:solidFill>
              <a:round/>
              <a:headEnd/>
              <a:tailEnd type="stealth" w="lg" len="lg"/>
            </a:ln>
          </p:spPr>
          <p:txBody>
            <a:bodyPr lIns="90000" tIns="46800" rIns="90000" bIns="46800"/>
            <a:lstStyle/>
            <a:p>
              <a:endParaRPr lang="en-US"/>
            </a:p>
          </p:txBody>
        </p:sp>
        <p:sp>
          <p:nvSpPr>
            <p:cNvPr id="406793" name="Oval 29"/>
            <p:cNvSpPr>
              <a:spLocks noChangeArrowheads="1"/>
            </p:cNvSpPr>
            <p:nvPr/>
          </p:nvSpPr>
          <p:spPr bwMode="auto">
            <a:xfrm>
              <a:off x="3185" y="1410"/>
              <a:ext cx="56" cy="56"/>
            </a:xfrm>
            <a:prstGeom prst="ellipse">
              <a:avLst/>
            </a:prstGeom>
            <a:solidFill>
              <a:srgbClr val="2891FF"/>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406794" name="Text Box 30"/>
            <p:cNvSpPr txBox="1">
              <a:spLocks noChangeArrowheads="1"/>
            </p:cNvSpPr>
            <p:nvPr/>
          </p:nvSpPr>
          <p:spPr bwMode="auto">
            <a:xfrm>
              <a:off x="2720" y="1626"/>
              <a:ext cx="220" cy="272"/>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d</a:t>
              </a:r>
              <a:endParaRPr lang="en-US" sz="2200">
                <a:solidFill>
                  <a:srgbClr val="000066"/>
                </a:solidFill>
              </a:endParaRPr>
            </a:p>
          </p:txBody>
        </p:sp>
        <p:sp>
          <p:nvSpPr>
            <p:cNvPr id="406795" name="Line 31"/>
            <p:cNvSpPr>
              <a:spLocks noChangeShapeType="1"/>
            </p:cNvSpPr>
            <p:nvPr/>
          </p:nvSpPr>
          <p:spPr bwMode="auto">
            <a:xfrm rot="-5400000" flipH="1" flipV="1">
              <a:off x="2590" y="1765"/>
              <a:ext cx="667" cy="0"/>
            </a:xfrm>
            <a:prstGeom prst="line">
              <a:avLst/>
            </a:prstGeom>
            <a:noFill/>
            <a:ln w="9525">
              <a:solidFill>
                <a:srgbClr val="000000"/>
              </a:solidFill>
              <a:round/>
              <a:headEnd type="arrow" w="lg" len="lg"/>
              <a:tailEnd type="arrow" w="sm" len="med"/>
            </a:ln>
          </p:spPr>
          <p:txBody>
            <a:bodyPr/>
            <a:lstStyle/>
            <a:p>
              <a:endParaRPr lang="en-US"/>
            </a:p>
          </p:txBody>
        </p:sp>
        <p:sp>
          <p:nvSpPr>
            <p:cNvPr id="406796" name="Line 32"/>
            <p:cNvSpPr>
              <a:spLocks noChangeShapeType="1"/>
            </p:cNvSpPr>
            <p:nvPr/>
          </p:nvSpPr>
          <p:spPr bwMode="auto">
            <a:xfrm>
              <a:off x="4409" y="2396"/>
              <a:ext cx="0" cy="77"/>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06797" name="Rectangle 33"/>
            <p:cNvSpPr>
              <a:spLocks noChangeArrowheads="1"/>
            </p:cNvSpPr>
            <p:nvPr/>
          </p:nvSpPr>
          <p:spPr bwMode="auto">
            <a:xfrm>
              <a:off x="4172" y="2398"/>
              <a:ext cx="474"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x</a:t>
              </a:r>
              <a:r>
                <a:rPr lang="en-US" sz="2000" b="1" i="1" baseline="-25000">
                  <a:solidFill>
                    <a:srgbClr val="000066"/>
                  </a:solidFill>
                  <a:latin typeface="Times New Roman" pitchFamily="18" charset="0"/>
                </a:rPr>
                <a:t>k</a:t>
              </a:r>
              <a:endParaRPr lang="en-US" sz="2000" b="1" i="1">
                <a:solidFill>
                  <a:srgbClr val="000066"/>
                </a:solidFill>
                <a:latin typeface="Times New Roman" pitchFamily="18" charset="0"/>
              </a:endParaRPr>
            </a:p>
          </p:txBody>
        </p:sp>
        <p:sp>
          <p:nvSpPr>
            <p:cNvPr id="406798" name="Rectangle 34"/>
            <p:cNvSpPr>
              <a:spLocks noChangeArrowheads="1"/>
            </p:cNvSpPr>
            <p:nvPr/>
          </p:nvSpPr>
          <p:spPr bwMode="auto">
            <a:xfrm>
              <a:off x="3481" y="1415"/>
              <a:ext cx="474"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r>
                <a:rPr lang="en-US" sz="2000" b="1" i="1" baseline="-25000">
                  <a:solidFill>
                    <a:srgbClr val="000066"/>
                  </a:solidFill>
                  <a:latin typeface="Times New Roman" pitchFamily="18" charset="0"/>
                </a:rPr>
                <a:t>k</a:t>
              </a:r>
              <a:endParaRPr lang="en-US" sz="2000" b="1" i="1">
                <a:solidFill>
                  <a:srgbClr val="000066"/>
                </a:solidFill>
                <a:latin typeface="Times New Roman" pitchFamily="18" charset="0"/>
              </a:endParaRPr>
            </a:p>
          </p:txBody>
        </p:sp>
        <p:sp>
          <p:nvSpPr>
            <p:cNvPr id="406799" name="Rectangle 35"/>
            <p:cNvSpPr>
              <a:spLocks noChangeArrowheads="1"/>
            </p:cNvSpPr>
            <p:nvPr/>
          </p:nvSpPr>
          <p:spPr bwMode="auto">
            <a:xfrm>
              <a:off x="4264" y="1737"/>
              <a:ext cx="381" cy="290"/>
            </a:xfrm>
            <a:prstGeom prst="rect">
              <a:avLst/>
            </a:prstGeom>
            <a:noFill/>
            <a:ln w="9525">
              <a:noFill/>
              <a:miter lim="800000"/>
              <a:headEnd/>
              <a:tailEnd/>
            </a:ln>
          </p:spPr>
          <p:txBody>
            <a:bodyPr lIns="90000" tIns="46800" rIns="90000" bIns="46800">
              <a:spAutoFit/>
            </a:bodyPr>
            <a:lstStyle/>
            <a:p>
              <a:pPr marL="342900" indent="-342900">
                <a:lnSpc>
                  <a:spcPct val="110000"/>
                </a:lnSpc>
              </a:pPr>
              <a:r>
                <a:rPr lang="en-US" sz="2200" b="1" i="1">
                  <a:solidFill>
                    <a:srgbClr val="000066"/>
                  </a:solidFill>
                  <a:latin typeface="Times New Roman" pitchFamily="18" charset="0"/>
                  <a:sym typeface="Symbol" pitchFamily="18" charset="2"/>
                </a:rPr>
                <a:t></a:t>
              </a:r>
              <a:r>
                <a:rPr lang="en-US" sz="2200" b="1" i="1" baseline="-25000">
                  <a:solidFill>
                    <a:srgbClr val="000066"/>
                  </a:solidFill>
                  <a:latin typeface="Times New Roman" pitchFamily="18" charset="0"/>
                  <a:sym typeface="Symbol" pitchFamily="18" charset="2"/>
                </a:rPr>
                <a:t>k</a:t>
              </a:r>
              <a:endParaRPr lang="en-US" sz="2200" b="1" i="1">
                <a:solidFill>
                  <a:srgbClr val="000066"/>
                </a:solidFill>
                <a:latin typeface="Times New Roman" pitchFamily="18" charset="0"/>
                <a:sym typeface="Symbol" pitchFamily="18" charset="2"/>
              </a:endParaRPr>
            </a:p>
          </p:txBody>
        </p:sp>
        <p:sp>
          <p:nvSpPr>
            <p:cNvPr id="406800" name="Arc 36"/>
            <p:cNvSpPr>
              <a:spLocks/>
            </p:cNvSpPr>
            <p:nvPr/>
          </p:nvSpPr>
          <p:spPr bwMode="auto">
            <a:xfrm>
              <a:off x="4156" y="1809"/>
              <a:ext cx="520" cy="279"/>
            </a:xfrm>
            <a:custGeom>
              <a:avLst/>
              <a:gdLst>
                <a:gd name="T0" fmla="*/ 0 w 40334"/>
                <a:gd name="T1" fmla="*/ 0 h 21600"/>
                <a:gd name="T2" fmla="*/ 0 w 40334"/>
                <a:gd name="T3" fmla="*/ 0 h 21600"/>
                <a:gd name="T4" fmla="*/ 0 w 40334"/>
                <a:gd name="T5" fmla="*/ 0 h 21600"/>
                <a:gd name="T6" fmla="*/ 0 60000 65536"/>
                <a:gd name="T7" fmla="*/ 0 60000 65536"/>
                <a:gd name="T8" fmla="*/ 0 60000 65536"/>
                <a:gd name="T9" fmla="*/ 0 w 40334"/>
                <a:gd name="T10" fmla="*/ 0 h 21600"/>
                <a:gd name="T11" fmla="*/ 40334 w 40334"/>
                <a:gd name="T12" fmla="*/ 21600 h 21600"/>
              </a:gdLst>
              <a:ahLst/>
              <a:cxnLst>
                <a:cxn ang="T6">
                  <a:pos x="T0" y="T1"/>
                </a:cxn>
                <a:cxn ang="T7">
                  <a:pos x="T2" y="T3"/>
                </a:cxn>
                <a:cxn ang="T8">
                  <a:pos x="T4" y="T5"/>
                </a:cxn>
              </a:cxnLst>
              <a:rect l="T9" t="T10" r="T11" b="T12"/>
              <a:pathLst>
                <a:path w="40334" h="21600" fill="none" extrusionOk="0">
                  <a:moveTo>
                    <a:pt x="0" y="10848"/>
                  </a:moveTo>
                  <a:cubicBezTo>
                    <a:pt x="3851" y="4137"/>
                    <a:pt x="10997" y="-1"/>
                    <a:pt x="18734" y="0"/>
                  </a:cubicBezTo>
                  <a:cubicBezTo>
                    <a:pt x="30663" y="0"/>
                    <a:pt x="40334" y="9670"/>
                    <a:pt x="40334" y="21600"/>
                  </a:cubicBezTo>
                </a:path>
                <a:path w="40334" h="21600" stroke="0" extrusionOk="0">
                  <a:moveTo>
                    <a:pt x="0" y="10848"/>
                  </a:moveTo>
                  <a:cubicBezTo>
                    <a:pt x="3851" y="4137"/>
                    <a:pt x="10997" y="-1"/>
                    <a:pt x="18734" y="0"/>
                  </a:cubicBezTo>
                  <a:cubicBezTo>
                    <a:pt x="30663" y="0"/>
                    <a:pt x="40334" y="9670"/>
                    <a:pt x="40334" y="21600"/>
                  </a:cubicBezTo>
                  <a:lnTo>
                    <a:pt x="18734" y="21600"/>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pSp>
      <p:graphicFrame>
        <p:nvGraphicFramePr>
          <p:cNvPr id="406721" name="Object 193"/>
          <p:cNvGraphicFramePr>
            <a:graphicFrameLocks noChangeAspect="1"/>
          </p:cNvGraphicFramePr>
          <p:nvPr/>
        </p:nvGraphicFramePr>
        <p:xfrm>
          <a:off x="431800" y="1817688"/>
          <a:ext cx="1981200" cy="546100"/>
        </p:xfrm>
        <a:graphic>
          <a:graphicData uri="http://schemas.openxmlformats.org/presentationml/2006/ole">
            <mc:AlternateContent xmlns:mc="http://schemas.openxmlformats.org/markup-compatibility/2006">
              <mc:Choice xmlns:v="urn:schemas-microsoft-com:vml" Requires="v">
                <p:oleObj spid="_x0000_s406753" name="Equation" r:id="rId9" imgW="1981200" imgH="546100" progId="Equation.DSMT4">
                  <p:embed/>
                </p:oleObj>
              </mc:Choice>
              <mc:Fallback>
                <p:oleObj name="Equation" r:id="rId9" imgW="1981200" imgH="546100" progId="Equation.DSMT4">
                  <p:embed/>
                  <p:pic>
                    <p:nvPicPr>
                      <p:cNvPr id="0" name="Picture 19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1800" y="1817688"/>
                        <a:ext cx="19812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6566" name="Object 194"/>
          <p:cNvGraphicFramePr>
            <a:graphicFrameLocks noChangeAspect="1"/>
          </p:cNvGraphicFramePr>
          <p:nvPr/>
        </p:nvGraphicFramePr>
        <p:xfrm>
          <a:off x="422275" y="3429000"/>
          <a:ext cx="3517900" cy="889000"/>
        </p:xfrm>
        <a:graphic>
          <a:graphicData uri="http://schemas.openxmlformats.org/presentationml/2006/ole">
            <mc:AlternateContent xmlns:mc="http://schemas.openxmlformats.org/markup-compatibility/2006">
              <mc:Choice xmlns:v="urn:schemas-microsoft-com:vml" Requires="v">
                <p:oleObj spid="_x0000_s406754" name="Equation" r:id="rId11" imgW="3517900" imgH="889000" progId="Equation.DSMT4">
                  <p:embed/>
                </p:oleObj>
              </mc:Choice>
              <mc:Fallback>
                <p:oleObj name="Equation" r:id="rId11" imgW="3517900" imgH="889000" progId="Equation.DSMT4">
                  <p:embed/>
                  <p:pic>
                    <p:nvPicPr>
                      <p:cNvPr id="0" name="Picture 19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2275" y="3429000"/>
                        <a:ext cx="35179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6567" name="Object 195"/>
          <p:cNvGraphicFramePr>
            <a:graphicFrameLocks noChangeAspect="1"/>
          </p:cNvGraphicFramePr>
          <p:nvPr/>
        </p:nvGraphicFramePr>
        <p:xfrm>
          <a:off x="1273175" y="4476750"/>
          <a:ext cx="1511300" cy="622300"/>
        </p:xfrm>
        <a:graphic>
          <a:graphicData uri="http://schemas.openxmlformats.org/presentationml/2006/ole">
            <mc:AlternateContent xmlns:mc="http://schemas.openxmlformats.org/markup-compatibility/2006">
              <mc:Choice xmlns:v="urn:schemas-microsoft-com:vml" Requires="v">
                <p:oleObj spid="_x0000_s406755" name="Equation" r:id="rId13" imgW="1511300" imgH="622300" progId="Equation.DSMT4">
                  <p:embed/>
                </p:oleObj>
              </mc:Choice>
              <mc:Fallback>
                <p:oleObj name="Equation" r:id="rId13" imgW="1511300" imgH="622300" progId="Equation.DSMT4">
                  <p:embed/>
                  <p:pic>
                    <p:nvPicPr>
                      <p:cNvPr id="0" name="Picture 19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73175" y="4476750"/>
                        <a:ext cx="15113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6568" name="Rectangle 40"/>
          <p:cNvSpPr>
            <a:spLocks noChangeArrowheads="1"/>
          </p:cNvSpPr>
          <p:nvPr/>
        </p:nvSpPr>
        <p:spPr bwMode="auto">
          <a:xfrm>
            <a:off x="2998788" y="4533900"/>
            <a:ext cx="5610225"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(direction from the right-hand rule)</a:t>
            </a:r>
          </a:p>
        </p:txBody>
      </p:sp>
      <p:sp>
        <p:nvSpPr>
          <p:cNvPr id="406620" name="Rectangle 92"/>
          <p:cNvSpPr>
            <a:spLocks noChangeArrowheads="1"/>
          </p:cNvSpPr>
          <p:nvPr/>
        </p:nvSpPr>
        <p:spPr bwMode="auto">
          <a:xfrm>
            <a:off x="1193800" y="4492625"/>
            <a:ext cx="1714500" cy="685800"/>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grpSp>
        <p:nvGrpSpPr>
          <p:cNvPr id="406621" name="Group 93"/>
          <p:cNvGrpSpPr>
            <a:grpSpLocks/>
          </p:cNvGrpSpPr>
          <p:nvPr/>
        </p:nvGrpSpPr>
        <p:grpSpPr bwMode="auto">
          <a:xfrm>
            <a:off x="4689475" y="1193800"/>
            <a:ext cx="4194175" cy="3459163"/>
            <a:chOff x="2954" y="752"/>
            <a:chExt cx="2642" cy="2179"/>
          </a:xfrm>
        </p:grpSpPr>
        <p:sp>
          <p:nvSpPr>
            <p:cNvPr id="406737" name="Line 94"/>
            <p:cNvSpPr>
              <a:spLocks noChangeShapeType="1"/>
            </p:cNvSpPr>
            <p:nvPr/>
          </p:nvSpPr>
          <p:spPr bwMode="auto">
            <a:xfrm flipH="1" flipV="1">
              <a:off x="3942" y="1953"/>
              <a:ext cx="347" cy="186"/>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38" name="Line 95"/>
            <p:cNvSpPr>
              <a:spLocks noChangeShapeType="1"/>
            </p:cNvSpPr>
            <p:nvPr/>
          </p:nvSpPr>
          <p:spPr bwMode="auto">
            <a:xfrm flipH="1" flipV="1">
              <a:off x="4798" y="1617"/>
              <a:ext cx="347" cy="186"/>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39" name="AutoShape 96"/>
            <p:cNvSpPr>
              <a:spLocks noChangeArrowheads="1"/>
            </p:cNvSpPr>
            <p:nvPr/>
          </p:nvSpPr>
          <p:spPr bwMode="auto">
            <a:xfrm rot="-6716067">
              <a:off x="4215" y="863"/>
              <a:ext cx="104" cy="2095"/>
            </a:xfrm>
            <a:prstGeom prst="can">
              <a:avLst>
                <a:gd name="adj" fmla="val 59593"/>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ZA"/>
            </a:p>
          </p:txBody>
        </p:sp>
        <p:sp>
          <p:nvSpPr>
            <p:cNvPr id="406740" name="Line 97"/>
            <p:cNvSpPr>
              <a:spLocks noChangeShapeType="1"/>
            </p:cNvSpPr>
            <p:nvPr/>
          </p:nvSpPr>
          <p:spPr bwMode="auto">
            <a:xfrm>
              <a:off x="3296" y="2250"/>
              <a:ext cx="53" cy="77"/>
            </a:xfrm>
            <a:prstGeom prst="line">
              <a:avLst/>
            </a:prstGeom>
            <a:noFill/>
            <a:ln w="6350">
              <a:solidFill>
                <a:srgbClr val="800080"/>
              </a:solidFill>
              <a:round/>
              <a:headEnd/>
              <a:tailEnd type="none" w="lg" len="lg"/>
            </a:ln>
          </p:spPr>
          <p:txBody>
            <a:bodyPr/>
            <a:lstStyle/>
            <a:p>
              <a:endParaRPr lang="en-US"/>
            </a:p>
          </p:txBody>
        </p:sp>
        <p:sp>
          <p:nvSpPr>
            <p:cNvPr id="406741" name="Line 98"/>
            <p:cNvSpPr>
              <a:spLocks noChangeShapeType="1"/>
            </p:cNvSpPr>
            <p:nvPr/>
          </p:nvSpPr>
          <p:spPr bwMode="auto">
            <a:xfrm flipH="1">
              <a:off x="3303" y="2263"/>
              <a:ext cx="41" cy="57"/>
            </a:xfrm>
            <a:prstGeom prst="line">
              <a:avLst/>
            </a:prstGeom>
            <a:noFill/>
            <a:ln w="6350">
              <a:solidFill>
                <a:srgbClr val="800080"/>
              </a:solidFill>
              <a:round/>
              <a:headEnd/>
              <a:tailEnd type="none" w="lg" len="lg"/>
            </a:ln>
          </p:spPr>
          <p:txBody>
            <a:bodyPr/>
            <a:lstStyle/>
            <a:p>
              <a:endParaRPr lang="en-US"/>
            </a:p>
          </p:txBody>
        </p:sp>
        <p:sp>
          <p:nvSpPr>
            <p:cNvPr id="406742" name="Line 99"/>
            <p:cNvSpPr>
              <a:spLocks noChangeShapeType="1"/>
            </p:cNvSpPr>
            <p:nvPr/>
          </p:nvSpPr>
          <p:spPr bwMode="auto">
            <a:xfrm>
              <a:off x="4694" y="1813"/>
              <a:ext cx="24" cy="74"/>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43" name="Line 100"/>
            <p:cNvSpPr>
              <a:spLocks noChangeShapeType="1"/>
            </p:cNvSpPr>
            <p:nvPr/>
          </p:nvSpPr>
          <p:spPr bwMode="auto">
            <a:xfrm>
              <a:off x="4295" y="1291"/>
              <a:ext cx="228" cy="12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44" name="Line 101"/>
            <p:cNvSpPr>
              <a:spLocks noChangeShapeType="1"/>
            </p:cNvSpPr>
            <p:nvPr/>
          </p:nvSpPr>
          <p:spPr bwMode="auto">
            <a:xfrm flipH="1" flipV="1">
              <a:off x="4077" y="2384"/>
              <a:ext cx="226" cy="12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45" name="Line 102"/>
            <p:cNvSpPr>
              <a:spLocks noChangeShapeType="1"/>
            </p:cNvSpPr>
            <p:nvPr/>
          </p:nvSpPr>
          <p:spPr bwMode="auto">
            <a:xfrm>
              <a:off x="4750" y="2147"/>
              <a:ext cx="0" cy="2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46" name="Line 103"/>
            <p:cNvSpPr>
              <a:spLocks noChangeShapeType="1"/>
            </p:cNvSpPr>
            <p:nvPr/>
          </p:nvSpPr>
          <p:spPr bwMode="auto">
            <a:xfrm flipV="1">
              <a:off x="3836" y="1355"/>
              <a:ext cx="0" cy="28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47" name="Oval 104"/>
            <p:cNvSpPr>
              <a:spLocks noChangeArrowheads="1"/>
            </p:cNvSpPr>
            <p:nvPr/>
          </p:nvSpPr>
          <p:spPr bwMode="auto">
            <a:xfrm rot="-1407187">
              <a:off x="3889" y="1204"/>
              <a:ext cx="808" cy="1385"/>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graphicFrame>
          <p:nvGraphicFramePr>
            <p:cNvPr id="406724" name="Object 196"/>
            <p:cNvGraphicFramePr>
              <a:graphicFrameLocks noChangeAspect="1"/>
            </p:cNvGraphicFramePr>
            <p:nvPr/>
          </p:nvGraphicFramePr>
          <p:xfrm>
            <a:off x="4310" y="1094"/>
            <a:ext cx="144" cy="184"/>
          </p:xfrm>
          <a:graphic>
            <a:graphicData uri="http://schemas.openxmlformats.org/presentationml/2006/ole">
              <mc:AlternateContent xmlns:mc="http://schemas.openxmlformats.org/markup-compatibility/2006">
                <mc:Choice xmlns:v="urn:schemas-microsoft-com:vml" Requires="v">
                  <p:oleObj spid="_x0000_s406756" name="Equation" r:id="rId15" imgW="228501" imgH="291973" progId="Equation.DSMT4">
                    <p:embed/>
                  </p:oleObj>
                </mc:Choice>
                <mc:Fallback>
                  <p:oleObj name="Equation" r:id="rId15" imgW="228501" imgH="291973" progId="Equation.DSMT4">
                    <p:embed/>
                    <p:pic>
                      <p:nvPicPr>
                        <p:cNvPr id="0" name="Picture 19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10" y="1094"/>
                          <a:ext cx="144"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6748" name="Line 106"/>
            <p:cNvSpPr>
              <a:spLocks noChangeShapeType="1"/>
            </p:cNvSpPr>
            <p:nvPr/>
          </p:nvSpPr>
          <p:spPr bwMode="auto">
            <a:xfrm>
              <a:off x="5540" y="1471"/>
              <a:ext cx="24" cy="74"/>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49" name="Line 107"/>
            <p:cNvSpPr>
              <a:spLocks noChangeShapeType="1"/>
            </p:cNvSpPr>
            <p:nvPr/>
          </p:nvSpPr>
          <p:spPr bwMode="auto">
            <a:xfrm>
              <a:off x="5141" y="949"/>
              <a:ext cx="228" cy="12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50" name="Line 108"/>
            <p:cNvSpPr>
              <a:spLocks noChangeShapeType="1"/>
            </p:cNvSpPr>
            <p:nvPr/>
          </p:nvSpPr>
          <p:spPr bwMode="auto">
            <a:xfrm flipH="1" flipV="1">
              <a:off x="4923" y="2042"/>
              <a:ext cx="226" cy="12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51" name="Line 109"/>
            <p:cNvSpPr>
              <a:spLocks noChangeShapeType="1"/>
            </p:cNvSpPr>
            <p:nvPr/>
          </p:nvSpPr>
          <p:spPr bwMode="auto">
            <a:xfrm>
              <a:off x="5596" y="1805"/>
              <a:ext cx="0" cy="2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52" name="Line 110"/>
            <p:cNvSpPr>
              <a:spLocks noChangeShapeType="1"/>
            </p:cNvSpPr>
            <p:nvPr/>
          </p:nvSpPr>
          <p:spPr bwMode="auto">
            <a:xfrm flipV="1">
              <a:off x="4682" y="1013"/>
              <a:ext cx="0" cy="28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53" name="Oval 111"/>
            <p:cNvSpPr>
              <a:spLocks noChangeArrowheads="1"/>
            </p:cNvSpPr>
            <p:nvPr/>
          </p:nvSpPr>
          <p:spPr bwMode="auto">
            <a:xfrm rot="-1407187">
              <a:off x="4735" y="862"/>
              <a:ext cx="808" cy="1385"/>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graphicFrame>
          <p:nvGraphicFramePr>
            <p:cNvPr id="406725" name="Object 197"/>
            <p:cNvGraphicFramePr>
              <a:graphicFrameLocks noChangeAspect="1"/>
            </p:cNvGraphicFramePr>
            <p:nvPr/>
          </p:nvGraphicFramePr>
          <p:xfrm>
            <a:off x="5156" y="752"/>
            <a:ext cx="144" cy="184"/>
          </p:xfrm>
          <a:graphic>
            <a:graphicData uri="http://schemas.openxmlformats.org/presentationml/2006/ole">
              <mc:AlternateContent xmlns:mc="http://schemas.openxmlformats.org/markup-compatibility/2006">
                <mc:Choice xmlns:v="urn:schemas-microsoft-com:vml" Requires="v">
                  <p:oleObj spid="_x0000_s406757" name="Equation" r:id="rId17" imgW="228501" imgH="291973" progId="Equation.DSMT4">
                    <p:embed/>
                  </p:oleObj>
                </mc:Choice>
                <mc:Fallback>
                  <p:oleObj name="Equation" r:id="rId17" imgW="228501" imgH="291973" progId="Equation.DSMT4">
                    <p:embed/>
                    <p:pic>
                      <p:nvPicPr>
                        <p:cNvPr id="0" name="Picture 19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56" y="752"/>
                          <a:ext cx="144"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6754" name="Line 113"/>
            <p:cNvSpPr>
              <a:spLocks noChangeShapeType="1"/>
            </p:cNvSpPr>
            <p:nvPr/>
          </p:nvSpPr>
          <p:spPr bwMode="auto">
            <a:xfrm>
              <a:off x="3572" y="2198"/>
              <a:ext cx="12"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55" name="Line 114"/>
            <p:cNvSpPr>
              <a:spLocks noChangeShapeType="1"/>
            </p:cNvSpPr>
            <p:nvPr/>
          </p:nvSpPr>
          <p:spPr bwMode="auto">
            <a:xfrm flipH="1" flipV="1">
              <a:off x="3234" y="2231"/>
              <a:ext cx="12" cy="36"/>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56" name="Line 115"/>
            <p:cNvSpPr>
              <a:spLocks noChangeShapeType="1"/>
            </p:cNvSpPr>
            <p:nvPr/>
          </p:nvSpPr>
          <p:spPr bwMode="auto">
            <a:xfrm>
              <a:off x="3812" y="2155"/>
              <a:ext cx="24" cy="74"/>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57" name="Oval 116"/>
            <p:cNvSpPr>
              <a:spLocks noChangeArrowheads="1"/>
            </p:cNvSpPr>
            <p:nvPr/>
          </p:nvSpPr>
          <p:spPr bwMode="auto">
            <a:xfrm rot="-1407187">
              <a:off x="3246" y="1957"/>
              <a:ext cx="330" cy="564"/>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6758" name="Line 117"/>
            <p:cNvSpPr>
              <a:spLocks noChangeShapeType="1"/>
            </p:cNvSpPr>
            <p:nvPr/>
          </p:nvSpPr>
          <p:spPr bwMode="auto">
            <a:xfrm flipH="1" flipV="1">
              <a:off x="3070" y="2301"/>
              <a:ext cx="347" cy="186"/>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59" name="Line 118"/>
            <p:cNvSpPr>
              <a:spLocks noChangeShapeType="1"/>
            </p:cNvSpPr>
            <p:nvPr/>
          </p:nvSpPr>
          <p:spPr bwMode="auto">
            <a:xfrm>
              <a:off x="3598" y="2363"/>
              <a:ext cx="0" cy="48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0" name="Line 119"/>
            <p:cNvSpPr>
              <a:spLocks noChangeShapeType="1"/>
            </p:cNvSpPr>
            <p:nvPr/>
          </p:nvSpPr>
          <p:spPr bwMode="auto">
            <a:xfrm flipV="1">
              <a:off x="3225" y="1628"/>
              <a:ext cx="0" cy="484"/>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1" name="Line 120"/>
            <p:cNvSpPr>
              <a:spLocks noChangeShapeType="1"/>
            </p:cNvSpPr>
            <p:nvPr/>
          </p:nvSpPr>
          <p:spPr bwMode="auto">
            <a:xfrm>
              <a:off x="3413" y="1633"/>
              <a:ext cx="228" cy="12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2" name="Line 121"/>
            <p:cNvSpPr>
              <a:spLocks noChangeShapeType="1"/>
            </p:cNvSpPr>
            <p:nvPr/>
          </p:nvSpPr>
          <p:spPr bwMode="auto">
            <a:xfrm flipH="1" flipV="1">
              <a:off x="3195" y="2726"/>
              <a:ext cx="226" cy="12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3" name="Line 122"/>
            <p:cNvSpPr>
              <a:spLocks noChangeShapeType="1"/>
            </p:cNvSpPr>
            <p:nvPr/>
          </p:nvSpPr>
          <p:spPr bwMode="auto">
            <a:xfrm>
              <a:off x="3868" y="2489"/>
              <a:ext cx="0" cy="2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4" name="Line 123"/>
            <p:cNvSpPr>
              <a:spLocks noChangeShapeType="1"/>
            </p:cNvSpPr>
            <p:nvPr/>
          </p:nvSpPr>
          <p:spPr bwMode="auto">
            <a:xfrm flipV="1">
              <a:off x="2954" y="1697"/>
              <a:ext cx="0" cy="28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5" name="Line 124"/>
            <p:cNvSpPr>
              <a:spLocks noChangeShapeType="1"/>
            </p:cNvSpPr>
            <p:nvPr/>
          </p:nvSpPr>
          <p:spPr bwMode="auto">
            <a:xfrm>
              <a:off x="3414" y="1992"/>
              <a:ext cx="351" cy="1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66" name="Oval 125"/>
            <p:cNvSpPr>
              <a:spLocks noChangeArrowheads="1"/>
            </p:cNvSpPr>
            <p:nvPr/>
          </p:nvSpPr>
          <p:spPr bwMode="auto">
            <a:xfrm rot="-1407187">
              <a:off x="3007" y="1546"/>
              <a:ext cx="808" cy="1385"/>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graphicFrame>
          <p:nvGraphicFramePr>
            <p:cNvPr id="406726" name="Object 198"/>
            <p:cNvGraphicFramePr>
              <a:graphicFrameLocks noChangeAspect="1"/>
            </p:cNvGraphicFramePr>
            <p:nvPr/>
          </p:nvGraphicFramePr>
          <p:xfrm>
            <a:off x="3428" y="1436"/>
            <a:ext cx="144" cy="184"/>
          </p:xfrm>
          <a:graphic>
            <a:graphicData uri="http://schemas.openxmlformats.org/presentationml/2006/ole">
              <mc:AlternateContent xmlns:mc="http://schemas.openxmlformats.org/markup-compatibility/2006">
                <mc:Choice xmlns:v="urn:schemas-microsoft-com:vml" Requires="v">
                  <p:oleObj spid="_x0000_s406758" name="Equation" r:id="rId18" imgW="228501" imgH="291973" progId="Equation.DSMT4">
                    <p:embed/>
                  </p:oleObj>
                </mc:Choice>
                <mc:Fallback>
                  <p:oleObj name="Equation" r:id="rId18" imgW="228501" imgH="291973" progId="Equation.DSMT4">
                    <p:embed/>
                    <p:pic>
                      <p:nvPicPr>
                        <p:cNvPr id="0" name="Picture 19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28" y="1436"/>
                          <a:ext cx="144"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6767" name="Rectangle 127"/>
            <p:cNvSpPr>
              <a:spLocks noChangeArrowheads="1"/>
            </p:cNvSpPr>
            <p:nvPr/>
          </p:nvSpPr>
          <p:spPr bwMode="auto">
            <a:xfrm rot="14867008" flipH="1">
              <a:off x="3872" y="2036"/>
              <a:ext cx="100" cy="27"/>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ZA"/>
            </a:p>
          </p:txBody>
        </p:sp>
        <p:sp>
          <p:nvSpPr>
            <p:cNvPr id="406768" name="Rectangle 128"/>
            <p:cNvSpPr>
              <a:spLocks noChangeArrowheads="1"/>
            </p:cNvSpPr>
            <p:nvPr/>
          </p:nvSpPr>
          <p:spPr bwMode="auto">
            <a:xfrm rot="14867008" flipH="1">
              <a:off x="4718" y="1695"/>
              <a:ext cx="100" cy="27"/>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ZA"/>
            </a:p>
          </p:txBody>
        </p:sp>
        <p:sp>
          <p:nvSpPr>
            <p:cNvPr id="406769" name="Text Box 129"/>
            <p:cNvSpPr txBox="1">
              <a:spLocks noChangeArrowheads="1"/>
            </p:cNvSpPr>
            <p:nvPr/>
          </p:nvSpPr>
          <p:spPr bwMode="auto">
            <a:xfrm>
              <a:off x="4060" y="1680"/>
              <a:ext cx="257"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06770" name="Line 130"/>
            <p:cNvSpPr>
              <a:spLocks noChangeShapeType="1"/>
            </p:cNvSpPr>
            <p:nvPr/>
          </p:nvSpPr>
          <p:spPr bwMode="auto">
            <a:xfrm>
              <a:off x="4444" y="1850"/>
              <a:ext cx="12"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71" name="Oval 131"/>
            <p:cNvSpPr>
              <a:spLocks noChangeArrowheads="1"/>
            </p:cNvSpPr>
            <p:nvPr/>
          </p:nvSpPr>
          <p:spPr bwMode="auto">
            <a:xfrm rot="-1407187">
              <a:off x="4118" y="1609"/>
              <a:ext cx="330" cy="564"/>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6772" name="Line 132"/>
            <p:cNvSpPr>
              <a:spLocks noChangeShapeType="1"/>
            </p:cNvSpPr>
            <p:nvPr/>
          </p:nvSpPr>
          <p:spPr bwMode="auto">
            <a:xfrm>
              <a:off x="4470" y="2015"/>
              <a:ext cx="0" cy="48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73" name="Line 133"/>
            <p:cNvSpPr>
              <a:spLocks noChangeShapeType="1"/>
            </p:cNvSpPr>
            <p:nvPr/>
          </p:nvSpPr>
          <p:spPr bwMode="auto">
            <a:xfrm flipV="1">
              <a:off x="4097" y="1280"/>
              <a:ext cx="0" cy="484"/>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74" name="Line 134"/>
            <p:cNvSpPr>
              <a:spLocks noChangeShapeType="1"/>
            </p:cNvSpPr>
            <p:nvPr/>
          </p:nvSpPr>
          <p:spPr bwMode="auto">
            <a:xfrm>
              <a:off x="4286" y="1644"/>
              <a:ext cx="351" cy="1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75" name="Line 135"/>
            <p:cNvSpPr>
              <a:spLocks noChangeShapeType="1"/>
            </p:cNvSpPr>
            <p:nvPr/>
          </p:nvSpPr>
          <p:spPr bwMode="auto">
            <a:xfrm>
              <a:off x="5300" y="1514"/>
              <a:ext cx="12"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06776" name="Oval 136"/>
            <p:cNvSpPr>
              <a:spLocks noChangeArrowheads="1"/>
            </p:cNvSpPr>
            <p:nvPr/>
          </p:nvSpPr>
          <p:spPr bwMode="auto">
            <a:xfrm rot="-1407187">
              <a:off x="4974" y="1273"/>
              <a:ext cx="330" cy="564"/>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406777" name="Line 137"/>
            <p:cNvSpPr>
              <a:spLocks noChangeShapeType="1"/>
            </p:cNvSpPr>
            <p:nvPr/>
          </p:nvSpPr>
          <p:spPr bwMode="auto">
            <a:xfrm>
              <a:off x="5326" y="1679"/>
              <a:ext cx="0" cy="481"/>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78" name="Line 138"/>
            <p:cNvSpPr>
              <a:spLocks noChangeShapeType="1"/>
            </p:cNvSpPr>
            <p:nvPr/>
          </p:nvSpPr>
          <p:spPr bwMode="auto">
            <a:xfrm flipV="1">
              <a:off x="4953" y="944"/>
              <a:ext cx="0" cy="484"/>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79" name="Line 139"/>
            <p:cNvSpPr>
              <a:spLocks noChangeShapeType="1"/>
            </p:cNvSpPr>
            <p:nvPr/>
          </p:nvSpPr>
          <p:spPr bwMode="auto">
            <a:xfrm>
              <a:off x="5142" y="1308"/>
              <a:ext cx="351" cy="1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6780" name="Rectangle 140"/>
            <p:cNvSpPr>
              <a:spLocks noChangeArrowheads="1"/>
            </p:cNvSpPr>
            <p:nvPr/>
          </p:nvSpPr>
          <p:spPr bwMode="auto">
            <a:xfrm rot="14867008" flipH="1">
              <a:off x="4087" y="1950"/>
              <a:ext cx="100" cy="27"/>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ZA"/>
            </a:p>
          </p:txBody>
        </p:sp>
        <p:sp>
          <p:nvSpPr>
            <p:cNvPr id="406781" name="Line 141"/>
            <p:cNvSpPr>
              <a:spLocks noChangeShapeType="1"/>
            </p:cNvSpPr>
            <p:nvPr/>
          </p:nvSpPr>
          <p:spPr bwMode="auto">
            <a:xfrm flipV="1">
              <a:off x="3985" y="1862"/>
              <a:ext cx="400" cy="161"/>
            </a:xfrm>
            <a:prstGeom prst="line">
              <a:avLst/>
            </a:prstGeom>
            <a:noFill/>
            <a:ln w="15875">
              <a:solidFill>
                <a:srgbClr val="800080"/>
              </a:solidFill>
              <a:round/>
              <a:headEnd/>
              <a:tailEnd type="triangle" w="lg" len="lg"/>
            </a:ln>
          </p:spPr>
          <p:txBody>
            <a:bodyPr/>
            <a:lstStyle/>
            <a:p>
              <a:endParaRPr lang="en-US"/>
            </a:p>
          </p:txBody>
        </p:sp>
        <p:sp>
          <p:nvSpPr>
            <p:cNvPr id="406782" name="Rectangle 142"/>
            <p:cNvSpPr>
              <a:spLocks noChangeArrowheads="1"/>
            </p:cNvSpPr>
            <p:nvPr/>
          </p:nvSpPr>
          <p:spPr bwMode="auto">
            <a:xfrm rot="14867008" flipH="1">
              <a:off x="4939" y="1605"/>
              <a:ext cx="100" cy="27"/>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Z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65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65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06567"/>
                                        </p:tgtEl>
                                        <p:attrNameLst>
                                          <p:attrName>style.visibility</p:attrName>
                                        </p:attrNameLst>
                                      </p:cBhvr>
                                      <p:to>
                                        <p:strVal val="visible"/>
                                      </p:to>
                                    </p:set>
                                    <p:animEffect transition="in" filter="fade">
                                      <p:cBhvr>
                                        <p:cTn id="15" dur="1000"/>
                                        <p:tgtEl>
                                          <p:spTgt spid="406567"/>
                                        </p:tgtEl>
                                      </p:cBhvr>
                                    </p:animEffect>
                                  </p:childTnLst>
                                </p:cTn>
                              </p:par>
                              <p:par>
                                <p:cTn id="16" presetID="9" presetClass="entr" presetSubtype="0" fill="hold" grpId="0" nodeType="withEffect">
                                  <p:stCondLst>
                                    <p:cond delay="1500"/>
                                  </p:stCondLst>
                                  <p:childTnLst>
                                    <p:set>
                                      <p:cBhvr>
                                        <p:cTn id="17" dur="1" fill="hold">
                                          <p:stCondLst>
                                            <p:cond delay="0"/>
                                          </p:stCondLst>
                                        </p:cTn>
                                        <p:tgtEl>
                                          <p:spTgt spid="406620"/>
                                        </p:tgtEl>
                                        <p:attrNameLst>
                                          <p:attrName>style.visibility</p:attrName>
                                        </p:attrNameLst>
                                      </p:cBhvr>
                                      <p:to>
                                        <p:strVal val="visible"/>
                                      </p:to>
                                    </p:set>
                                    <p:animEffect transition="in" filter="dissolve">
                                      <p:cBhvr>
                                        <p:cTn id="18" dur="500"/>
                                        <p:tgtEl>
                                          <p:spTgt spid="406620"/>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6568"/>
                                        </p:tgtEl>
                                        <p:attrNameLst>
                                          <p:attrName>style.visibility</p:attrName>
                                        </p:attrNameLst>
                                      </p:cBhvr>
                                      <p:to>
                                        <p:strVal val="visible"/>
                                      </p:to>
                                    </p:set>
                                  </p:childTnLst>
                                </p:cTn>
                              </p:par>
                              <p:par>
                                <p:cTn id="23" presetID="10" presetClass="entr" presetSubtype="0" fill="hold" nodeType="withEffect">
                                  <p:stCondLst>
                                    <p:cond delay="0"/>
                                  </p:stCondLst>
                                  <p:childTnLst>
                                    <p:set>
                                      <p:cBhvr>
                                        <p:cTn id="24" dur="1" fill="hold">
                                          <p:stCondLst>
                                            <p:cond delay="0"/>
                                          </p:stCondLst>
                                        </p:cTn>
                                        <p:tgtEl>
                                          <p:spTgt spid="406621"/>
                                        </p:tgtEl>
                                        <p:attrNameLst>
                                          <p:attrName>style.visibility</p:attrName>
                                        </p:attrNameLst>
                                      </p:cBhvr>
                                      <p:to>
                                        <p:strVal val="visible"/>
                                      </p:to>
                                    </p:set>
                                    <p:animEffect transition="in" filter="fade">
                                      <p:cBhvr>
                                        <p:cTn id="25" dur="1000"/>
                                        <p:tgtEl>
                                          <p:spTgt spid="406621"/>
                                        </p:tgtEl>
                                      </p:cBhvr>
                                    </p:animEffect>
                                  </p:childTnLst>
                                </p:cTn>
                              </p:par>
                              <p:par>
                                <p:cTn id="26" presetID="10" presetClass="exit" presetSubtype="0" fill="hold" nodeType="withEffect">
                                  <p:stCondLst>
                                    <p:cond delay="0"/>
                                  </p:stCondLst>
                                  <p:childTnLst>
                                    <p:animEffect transition="out" filter="fade">
                                      <p:cBhvr>
                                        <p:cTn id="27" dur="1000"/>
                                        <p:tgtEl>
                                          <p:spTgt spid="406534"/>
                                        </p:tgtEl>
                                      </p:cBhvr>
                                    </p:animEffect>
                                    <p:set>
                                      <p:cBhvr>
                                        <p:cTn id="28" dur="1" fill="hold">
                                          <p:stCondLst>
                                            <p:cond delay="999"/>
                                          </p:stCondLst>
                                        </p:cTn>
                                        <p:tgtEl>
                                          <p:spTgt spid="4065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68" grpId="0"/>
      <p:bldP spid="4066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404" name="Footer Placeholder 3"/>
          <p:cNvSpPr>
            <a:spLocks noGrp="1"/>
          </p:cNvSpPr>
          <p:nvPr>
            <p:ph type="ftr" sz="quarter" idx="10"/>
          </p:nvPr>
        </p:nvSpPr>
        <p:spPr>
          <a:noFill/>
        </p:spPr>
        <p:txBody>
          <a:bodyPr/>
          <a:lstStyle/>
          <a:p>
            <a:r>
              <a:rPr lang="en-US" smtClean="0">
                <a:cs typeface="Arial" charset="0"/>
              </a:rPr>
              <a:t>MAGNETIC FIELDS</a:t>
            </a:r>
          </a:p>
        </p:txBody>
      </p:sp>
      <p:sp>
        <p:nvSpPr>
          <p:cNvPr id="484405" name="Date Placeholder 4"/>
          <p:cNvSpPr>
            <a:spLocks noGrp="1"/>
          </p:cNvSpPr>
          <p:nvPr>
            <p:ph type="dt" sz="quarter" idx="11"/>
          </p:nvPr>
        </p:nvSpPr>
        <p:spPr>
          <a:noFill/>
        </p:spPr>
        <p:txBody>
          <a:bodyPr/>
          <a:lstStyle/>
          <a:p>
            <a:r>
              <a:rPr lang="en-US" smtClean="0">
                <a:cs typeface="Arial" charset="0"/>
              </a:rPr>
              <a:t>PHY1013S</a:t>
            </a:r>
          </a:p>
        </p:txBody>
      </p:sp>
      <p:sp>
        <p:nvSpPr>
          <p:cNvPr id="484406" name="Slide Number Placeholder 5"/>
          <p:cNvSpPr>
            <a:spLocks noGrp="1"/>
          </p:cNvSpPr>
          <p:nvPr>
            <p:ph type="sldNum" sz="quarter" idx="12"/>
          </p:nvPr>
        </p:nvSpPr>
        <p:spPr>
          <a:noFill/>
        </p:spPr>
        <p:txBody>
          <a:bodyPr/>
          <a:lstStyle/>
          <a:p>
            <a:fld id="{62711F41-FBCA-4A08-B41E-3D928283BE2B}" type="slidenum">
              <a:rPr lang="en-US" smtClean="0">
                <a:cs typeface="Arial" charset="0"/>
              </a:rPr>
              <a:pPr/>
              <a:t>26</a:t>
            </a:fld>
            <a:endParaRPr lang="en-US" smtClean="0">
              <a:cs typeface="Arial" charset="0"/>
            </a:endParaRPr>
          </a:p>
        </p:txBody>
      </p:sp>
      <p:sp>
        <p:nvSpPr>
          <p:cNvPr id="484407" name="Rectangle 3"/>
          <p:cNvSpPr>
            <a:spLocks noGrp="1" noChangeArrowheads="1"/>
          </p:cNvSpPr>
          <p:nvPr>
            <p:ph type="body" idx="1"/>
          </p:nvPr>
        </p:nvSpPr>
        <p:spPr>
          <a:xfrm>
            <a:off x="179388" y="2203450"/>
            <a:ext cx="5172075" cy="1698625"/>
          </a:xfrm>
        </p:spPr>
        <p:txBody>
          <a:bodyPr/>
          <a:lstStyle/>
          <a:p>
            <a:pPr lvl="1" indent="0" eaLnBrk="1" hangingPunct="1"/>
            <a:r>
              <a:rPr lang="en-ZA" smtClean="0"/>
              <a:t>“The magnetic field due to a straight, current-carrying wire is circular, and arranged concentrically around the wire.”</a:t>
            </a:r>
          </a:p>
        </p:txBody>
      </p:sp>
      <p:sp>
        <p:nvSpPr>
          <p:cNvPr id="484361" name="Oval 9"/>
          <p:cNvSpPr>
            <a:spLocks noChangeArrowheads="1"/>
          </p:cNvSpPr>
          <p:nvPr/>
        </p:nvSpPr>
        <p:spPr bwMode="auto">
          <a:xfrm>
            <a:off x="6794500" y="4802188"/>
            <a:ext cx="317500" cy="317500"/>
          </a:xfrm>
          <a:prstGeom prst="ellipse">
            <a:avLst/>
          </a:prstGeom>
          <a:noFill/>
          <a:ln w="15875" algn="ctr">
            <a:solidFill>
              <a:srgbClr val="2891FF"/>
            </a:solidFill>
            <a:round/>
            <a:headEnd/>
            <a:tailEnd/>
          </a:ln>
        </p:spPr>
        <p:txBody>
          <a:bodyPr lIns="90000" tIns="46800" rIns="90000" bIns="46800">
            <a:spAutoFit/>
          </a:bodyPr>
          <a:lstStyle/>
          <a:p>
            <a:pPr>
              <a:lnSpc>
                <a:spcPct val="110000"/>
              </a:lnSpc>
            </a:pPr>
            <a:endParaRPr lang="en-ZA"/>
          </a:p>
        </p:txBody>
      </p:sp>
      <p:sp>
        <p:nvSpPr>
          <p:cNvPr id="484362" name="Oval 10"/>
          <p:cNvSpPr>
            <a:spLocks noChangeArrowheads="1"/>
          </p:cNvSpPr>
          <p:nvPr/>
        </p:nvSpPr>
        <p:spPr bwMode="auto">
          <a:xfrm>
            <a:off x="6861175" y="4868863"/>
            <a:ext cx="190500" cy="190500"/>
          </a:xfrm>
          <a:prstGeom prst="ellipse">
            <a:avLst/>
          </a:prstGeom>
          <a:noFill/>
          <a:ln w="15875" algn="ctr">
            <a:solidFill>
              <a:srgbClr val="2891FF"/>
            </a:solidFill>
            <a:round/>
            <a:headEnd/>
            <a:tailEnd/>
          </a:ln>
        </p:spPr>
        <p:txBody>
          <a:bodyPr lIns="90000" tIns="46800" rIns="90000" bIns="46800">
            <a:spAutoFit/>
          </a:bodyPr>
          <a:lstStyle/>
          <a:p>
            <a:pPr>
              <a:lnSpc>
                <a:spcPct val="110000"/>
              </a:lnSpc>
            </a:pPr>
            <a:endParaRPr lang="en-ZA"/>
          </a:p>
        </p:txBody>
      </p:sp>
      <p:grpSp>
        <p:nvGrpSpPr>
          <p:cNvPr id="484468" name="Group 116"/>
          <p:cNvGrpSpPr>
            <a:grpSpLocks/>
          </p:cNvGrpSpPr>
          <p:nvPr/>
        </p:nvGrpSpPr>
        <p:grpSpPr bwMode="auto">
          <a:xfrm>
            <a:off x="5694363" y="1214438"/>
            <a:ext cx="2520950" cy="4184650"/>
            <a:chOff x="3587" y="765"/>
            <a:chExt cx="1588" cy="2636"/>
          </a:xfrm>
        </p:grpSpPr>
        <p:grpSp>
          <p:nvGrpSpPr>
            <p:cNvPr id="484445" name="Group 13"/>
            <p:cNvGrpSpPr>
              <a:grpSpLocks/>
            </p:cNvGrpSpPr>
            <p:nvPr/>
          </p:nvGrpSpPr>
          <p:grpSpPr bwMode="auto">
            <a:xfrm>
              <a:off x="4447" y="765"/>
              <a:ext cx="728" cy="2636"/>
              <a:chOff x="10523" y="8803"/>
              <a:chExt cx="1689" cy="7243"/>
            </a:xfrm>
          </p:grpSpPr>
          <p:sp>
            <p:nvSpPr>
              <p:cNvPr id="484453" name="Line 14"/>
              <p:cNvSpPr>
                <a:spLocks noChangeShapeType="1"/>
              </p:cNvSpPr>
              <p:nvPr/>
            </p:nvSpPr>
            <p:spPr bwMode="auto">
              <a:xfrm>
                <a:off x="11024" y="8803"/>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54" name="Line 15"/>
              <p:cNvSpPr>
                <a:spLocks noChangeShapeType="1"/>
              </p:cNvSpPr>
              <p:nvPr/>
            </p:nvSpPr>
            <p:spPr bwMode="auto">
              <a:xfrm>
                <a:off x="10605" y="8803"/>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55" name="Line 16"/>
              <p:cNvSpPr>
                <a:spLocks noChangeShapeType="1"/>
              </p:cNvSpPr>
              <p:nvPr/>
            </p:nvSpPr>
            <p:spPr bwMode="auto">
              <a:xfrm>
                <a:off x="12212"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56" name="Line 17"/>
              <p:cNvSpPr>
                <a:spLocks noChangeShapeType="1"/>
              </p:cNvSpPr>
              <p:nvPr/>
            </p:nvSpPr>
            <p:spPr bwMode="auto">
              <a:xfrm>
                <a:off x="11457"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2" name="Line 18"/>
              <p:cNvSpPr>
                <a:spLocks noChangeShapeType="1"/>
              </p:cNvSpPr>
              <p:nvPr/>
            </p:nvSpPr>
            <p:spPr bwMode="auto">
              <a:xfrm>
                <a:off x="10754"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 name="Line 19"/>
              <p:cNvSpPr>
                <a:spLocks noChangeShapeType="1"/>
              </p:cNvSpPr>
              <p:nvPr/>
            </p:nvSpPr>
            <p:spPr bwMode="auto">
              <a:xfrm>
                <a:off x="10523"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grpSp>
        <p:grpSp>
          <p:nvGrpSpPr>
            <p:cNvPr id="484446" name="Group 23"/>
            <p:cNvGrpSpPr>
              <a:grpSpLocks/>
            </p:cNvGrpSpPr>
            <p:nvPr/>
          </p:nvGrpSpPr>
          <p:grpSpPr bwMode="auto">
            <a:xfrm flipH="1">
              <a:off x="3587" y="765"/>
              <a:ext cx="728" cy="2636"/>
              <a:chOff x="10523" y="8803"/>
              <a:chExt cx="1689" cy="7243"/>
            </a:xfrm>
          </p:grpSpPr>
          <p:sp>
            <p:nvSpPr>
              <p:cNvPr id="484447" name="Line 24"/>
              <p:cNvSpPr>
                <a:spLocks noChangeShapeType="1"/>
              </p:cNvSpPr>
              <p:nvPr/>
            </p:nvSpPr>
            <p:spPr bwMode="auto">
              <a:xfrm>
                <a:off x="11024" y="8803"/>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48" name="Line 25"/>
              <p:cNvSpPr>
                <a:spLocks noChangeShapeType="1"/>
              </p:cNvSpPr>
              <p:nvPr/>
            </p:nvSpPr>
            <p:spPr bwMode="auto">
              <a:xfrm>
                <a:off x="10605" y="8803"/>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49" name="Line 26"/>
              <p:cNvSpPr>
                <a:spLocks noChangeShapeType="1"/>
              </p:cNvSpPr>
              <p:nvPr/>
            </p:nvSpPr>
            <p:spPr bwMode="auto">
              <a:xfrm>
                <a:off x="12212"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5" name="Line 27"/>
              <p:cNvSpPr>
                <a:spLocks noChangeShapeType="1"/>
              </p:cNvSpPr>
              <p:nvPr/>
            </p:nvSpPr>
            <p:spPr bwMode="auto">
              <a:xfrm>
                <a:off x="11457"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6" name="Line 28"/>
              <p:cNvSpPr>
                <a:spLocks noChangeShapeType="1"/>
              </p:cNvSpPr>
              <p:nvPr/>
            </p:nvSpPr>
            <p:spPr bwMode="auto">
              <a:xfrm>
                <a:off x="10754"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52" name="Line 29"/>
              <p:cNvSpPr>
                <a:spLocks noChangeShapeType="1"/>
              </p:cNvSpPr>
              <p:nvPr/>
            </p:nvSpPr>
            <p:spPr bwMode="auto">
              <a:xfrm>
                <a:off x="10523" y="8804"/>
                <a:ext cx="0" cy="7242"/>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grpSp>
      </p:grpSp>
      <p:grpSp>
        <p:nvGrpSpPr>
          <p:cNvPr id="484467" name="Group 115"/>
          <p:cNvGrpSpPr>
            <a:grpSpLocks/>
          </p:cNvGrpSpPr>
          <p:nvPr/>
        </p:nvGrpSpPr>
        <p:grpSpPr bwMode="auto">
          <a:xfrm>
            <a:off x="5695950" y="3703638"/>
            <a:ext cx="2514600" cy="2514600"/>
            <a:chOff x="3588" y="2333"/>
            <a:chExt cx="1584" cy="1584"/>
          </a:xfrm>
        </p:grpSpPr>
        <p:sp>
          <p:nvSpPr>
            <p:cNvPr id="484443" name="Oval 5"/>
            <p:cNvSpPr>
              <a:spLocks noChangeArrowheads="1"/>
            </p:cNvSpPr>
            <p:nvPr/>
          </p:nvSpPr>
          <p:spPr bwMode="auto">
            <a:xfrm>
              <a:off x="3588" y="2333"/>
              <a:ext cx="1584" cy="1584"/>
            </a:xfrm>
            <a:prstGeom prst="ellipse">
              <a:avLst/>
            </a:prstGeom>
            <a:noFill/>
            <a:ln w="15875" algn="ctr">
              <a:solidFill>
                <a:srgbClr val="2891FF"/>
              </a:solidFill>
              <a:round/>
              <a:headEnd/>
              <a:tailEnd/>
            </a:ln>
          </p:spPr>
          <p:txBody>
            <a:bodyPr lIns="90000" tIns="46800" rIns="90000" bIns="46800">
              <a:spAutoFit/>
            </a:bodyPr>
            <a:lstStyle/>
            <a:p>
              <a:pPr>
                <a:lnSpc>
                  <a:spcPct val="110000"/>
                </a:lnSpc>
              </a:pPr>
              <a:endParaRPr lang="en-ZA"/>
            </a:p>
          </p:txBody>
        </p:sp>
        <p:sp>
          <p:nvSpPr>
            <p:cNvPr id="484444" name="Line 32"/>
            <p:cNvSpPr>
              <a:spLocks noChangeShapeType="1"/>
            </p:cNvSpPr>
            <p:nvPr/>
          </p:nvSpPr>
          <p:spPr bwMode="auto">
            <a:xfrm>
              <a:off x="4696" y="2397"/>
              <a:ext cx="60" cy="30"/>
            </a:xfrm>
            <a:prstGeom prst="line">
              <a:avLst/>
            </a:prstGeom>
            <a:noFill/>
            <a:ln w="9525">
              <a:solidFill>
                <a:srgbClr val="2891FF"/>
              </a:solidFill>
              <a:round/>
              <a:headEnd/>
              <a:tailEnd type="stealth" w="lg" len="lg"/>
            </a:ln>
          </p:spPr>
          <p:txBody>
            <a:bodyPr/>
            <a:lstStyle/>
            <a:p>
              <a:endParaRPr lang="en-US"/>
            </a:p>
          </p:txBody>
        </p:sp>
      </p:grpSp>
      <p:grpSp>
        <p:nvGrpSpPr>
          <p:cNvPr id="484466" name="Group 114"/>
          <p:cNvGrpSpPr>
            <a:grpSpLocks/>
          </p:cNvGrpSpPr>
          <p:nvPr/>
        </p:nvGrpSpPr>
        <p:grpSpPr bwMode="auto">
          <a:xfrm>
            <a:off x="6208713" y="4222750"/>
            <a:ext cx="1489075" cy="1487488"/>
            <a:chOff x="3911" y="2660"/>
            <a:chExt cx="938" cy="937"/>
          </a:xfrm>
        </p:grpSpPr>
        <p:sp>
          <p:nvSpPr>
            <p:cNvPr id="484441" name="Oval 6"/>
            <p:cNvSpPr>
              <a:spLocks noChangeArrowheads="1"/>
            </p:cNvSpPr>
            <p:nvPr/>
          </p:nvSpPr>
          <p:spPr bwMode="auto">
            <a:xfrm>
              <a:off x="3911" y="2660"/>
              <a:ext cx="938" cy="937"/>
            </a:xfrm>
            <a:prstGeom prst="ellipse">
              <a:avLst/>
            </a:prstGeom>
            <a:noFill/>
            <a:ln w="15875" algn="ctr">
              <a:solidFill>
                <a:srgbClr val="2891FF"/>
              </a:solidFill>
              <a:round/>
              <a:headEnd/>
              <a:tailEnd/>
            </a:ln>
          </p:spPr>
          <p:txBody>
            <a:bodyPr lIns="90000" tIns="46800" rIns="90000" bIns="46800">
              <a:spAutoFit/>
            </a:bodyPr>
            <a:lstStyle/>
            <a:p>
              <a:pPr>
                <a:lnSpc>
                  <a:spcPct val="110000"/>
                </a:lnSpc>
              </a:pPr>
              <a:endParaRPr lang="en-ZA"/>
            </a:p>
          </p:txBody>
        </p:sp>
        <p:sp>
          <p:nvSpPr>
            <p:cNvPr id="484442" name="Line 33"/>
            <p:cNvSpPr>
              <a:spLocks noChangeShapeType="1"/>
            </p:cNvSpPr>
            <p:nvPr/>
          </p:nvSpPr>
          <p:spPr bwMode="auto">
            <a:xfrm>
              <a:off x="4553" y="2694"/>
              <a:ext cx="61" cy="30"/>
            </a:xfrm>
            <a:prstGeom prst="line">
              <a:avLst/>
            </a:prstGeom>
            <a:noFill/>
            <a:ln w="9525">
              <a:solidFill>
                <a:srgbClr val="2891FF"/>
              </a:solidFill>
              <a:round/>
              <a:headEnd/>
              <a:tailEnd type="stealth" w="lg" len="lg"/>
            </a:ln>
          </p:spPr>
          <p:txBody>
            <a:bodyPr/>
            <a:lstStyle/>
            <a:p>
              <a:endParaRPr lang="en-US"/>
            </a:p>
          </p:txBody>
        </p:sp>
      </p:grpSp>
      <p:grpSp>
        <p:nvGrpSpPr>
          <p:cNvPr id="484465" name="Group 113"/>
          <p:cNvGrpSpPr>
            <a:grpSpLocks/>
          </p:cNvGrpSpPr>
          <p:nvPr/>
        </p:nvGrpSpPr>
        <p:grpSpPr bwMode="auto">
          <a:xfrm>
            <a:off x="6507163" y="4519613"/>
            <a:ext cx="892175" cy="893762"/>
            <a:chOff x="4099" y="2847"/>
            <a:chExt cx="562" cy="563"/>
          </a:xfrm>
        </p:grpSpPr>
        <p:sp>
          <p:nvSpPr>
            <p:cNvPr id="484439" name="Oval 7"/>
            <p:cNvSpPr>
              <a:spLocks noChangeArrowheads="1"/>
            </p:cNvSpPr>
            <p:nvPr/>
          </p:nvSpPr>
          <p:spPr bwMode="auto">
            <a:xfrm>
              <a:off x="4099" y="2847"/>
              <a:ext cx="562" cy="563"/>
            </a:xfrm>
            <a:prstGeom prst="ellipse">
              <a:avLst/>
            </a:prstGeom>
            <a:noFill/>
            <a:ln w="15875" algn="ctr">
              <a:solidFill>
                <a:srgbClr val="2891FF"/>
              </a:solidFill>
              <a:round/>
              <a:headEnd/>
              <a:tailEnd/>
            </a:ln>
          </p:spPr>
          <p:txBody>
            <a:bodyPr lIns="90000" tIns="46800" rIns="90000" bIns="46800">
              <a:spAutoFit/>
            </a:bodyPr>
            <a:lstStyle/>
            <a:p>
              <a:pPr>
                <a:lnSpc>
                  <a:spcPct val="110000"/>
                </a:lnSpc>
              </a:pPr>
              <a:endParaRPr lang="en-ZA"/>
            </a:p>
          </p:txBody>
        </p:sp>
        <p:sp>
          <p:nvSpPr>
            <p:cNvPr id="484440" name="Line 34"/>
            <p:cNvSpPr>
              <a:spLocks noChangeShapeType="1"/>
            </p:cNvSpPr>
            <p:nvPr/>
          </p:nvSpPr>
          <p:spPr bwMode="auto">
            <a:xfrm>
              <a:off x="4476" y="2867"/>
              <a:ext cx="60" cy="30"/>
            </a:xfrm>
            <a:prstGeom prst="line">
              <a:avLst/>
            </a:prstGeom>
            <a:noFill/>
            <a:ln w="9525">
              <a:solidFill>
                <a:srgbClr val="2891FF"/>
              </a:solidFill>
              <a:round/>
              <a:headEnd/>
              <a:tailEnd type="stealth" w="lg" len="lg"/>
            </a:ln>
          </p:spPr>
          <p:txBody>
            <a:bodyPr/>
            <a:lstStyle/>
            <a:p>
              <a:endParaRPr lang="en-US"/>
            </a:p>
          </p:txBody>
        </p:sp>
      </p:grpSp>
      <p:grpSp>
        <p:nvGrpSpPr>
          <p:cNvPr id="484464" name="Group 112"/>
          <p:cNvGrpSpPr>
            <a:grpSpLocks/>
          </p:cNvGrpSpPr>
          <p:nvPr/>
        </p:nvGrpSpPr>
        <p:grpSpPr bwMode="auto">
          <a:xfrm>
            <a:off x="6681788" y="4694238"/>
            <a:ext cx="533400" cy="533400"/>
            <a:chOff x="4209" y="2957"/>
            <a:chExt cx="336" cy="336"/>
          </a:xfrm>
        </p:grpSpPr>
        <p:sp>
          <p:nvSpPr>
            <p:cNvPr id="484437" name="Oval 8"/>
            <p:cNvSpPr>
              <a:spLocks noChangeArrowheads="1"/>
            </p:cNvSpPr>
            <p:nvPr/>
          </p:nvSpPr>
          <p:spPr bwMode="auto">
            <a:xfrm>
              <a:off x="4209" y="2957"/>
              <a:ext cx="336" cy="336"/>
            </a:xfrm>
            <a:prstGeom prst="ellipse">
              <a:avLst/>
            </a:prstGeom>
            <a:noFill/>
            <a:ln w="15875" algn="ctr">
              <a:solidFill>
                <a:srgbClr val="2891FF"/>
              </a:solidFill>
              <a:round/>
              <a:headEnd/>
              <a:tailEnd/>
            </a:ln>
          </p:spPr>
          <p:txBody>
            <a:bodyPr lIns="90000" tIns="46800" rIns="90000" bIns="46800">
              <a:spAutoFit/>
            </a:bodyPr>
            <a:lstStyle/>
            <a:p>
              <a:pPr>
                <a:lnSpc>
                  <a:spcPct val="110000"/>
                </a:lnSpc>
              </a:pPr>
              <a:endParaRPr lang="en-ZA"/>
            </a:p>
          </p:txBody>
        </p:sp>
        <p:sp>
          <p:nvSpPr>
            <p:cNvPr id="484438" name="Line 35"/>
            <p:cNvSpPr>
              <a:spLocks noChangeShapeType="1"/>
            </p:cNvSpPr>
            <p:nvPr/>
          </p:nvSpPr>
          <p:spPr bwMode="auto">
            <a:xfrm>
              <a:off x="4433" y="2970"/>
              <a:ext cx="60" cy="30"/>
            </a:xfrm>
            <a:prstGeom prst="line">
              <a:avLst/>
            </a:prstGeom>
            <a:noFill/>
            <a:ln w="9525">
              <a:solidFill>
                <a:srgbClr val="2891FF"/>
              </a:solidFill>
              <a:round/>
              <a:headEnd/>
              <a:tailEnd type="stealth" w="lg" len="lg"/>
            </a:ln>
          </p:spPr>
          <p:txBody>
            <a:bodyPr/>
            <a:lstStyle/>
            <a:p>
              <a:endParaRPr lang="en-US"/>
            </a:p>
          </p:txBody>
        </p:sp>
      </p:grpSp>
      <p:sp>
        <p:nvSpPr>
          <p:cNvPr id="484388" name="Text Box 36"/>
          <p:cNvSpPr txBox="1">
            <a:spLocks noChangeArrowheads="1"/>
          </p:cNvSpPr>
          <p:nvPr/>
        </p:nvSpPr>
        <p:spPr bwMode="auto">
          <a:xfrm>
            <a:off x="7375525" y="3876675"/>
            <a:ext cx="280988" cy="358775"/>
          </a:xfrm>
          <a:prstGeom prst="rect">
            <a:avLst/>
          </a:prstGeom>
          <a:noFill/>
          <a:ln w="9525">
            <a:noFill/>
            <a:miter lim="800000"/>
            <a:headEnd/>
            <a:tailEnd/>
          </a:ln>
        </p:spPr>
        <p:txBody>
          <a:bodyPr lIns="0" tIns="0" rIns="0" bIns="0"/>
          <a:lstStyle/>
          <a:p>
            <a:pPr algn="ctr">
              <a:lnSpc>
                <a:spcPct val="110000"/>
              </a:lnSpc>
            </a:pPr>
            <a:r>
              <a:rPr lang="en-US" altLang="ko-KR" sz="1800" b="1" i="1">
                <a:solidFill>
                  <a:srgbClr val="2891FF"/>
                </a:solidFill>
                <a:latin typeface="Times New Roman" pitchFamily="18" charset="0"/>
                <a:ea typeface="굴림" pitchFamily="34" charset="-127"/>
              </a:rPr>
              <a:t>B</a:t>
            </a:r>
            <a:endParaRPr lang="en-ZA">
              <a:solidFill>
                <a:srgbClr val="2891FF"/>
              </a:solidFill>
            </a:endParaRPr>
          </a:p>
        </p:txBody>
      </p:sp>
      <p:sp>
        <p:nvSpPr>
          <p:cNvPr id="484416" name="Oval 38"/>
          <p:cNvSpPr>
            <a:spLocks noChangeArrowheads="1"/>
          </p:cNvSpPr>
          <p:nvPr/>
        </p:nvSpPr>
        <p:spPr bwMode="auto">
          <a:xfrm>
            <a:off x="6900863" y="4911725"/>
            <a:ext cx="107950" cy="109538"/>
          </a:xfrm>
          <a:prstGeom prst="ellipse">
            <a:avLst/>
          </a:prstGeom>
          <a:noFill/>
          <a:ln w="9525" algn="ctr">
            <a:solidFill>
              <a:schemeClr val="tx1"/>
            </a:solidFill>
            <a:round/>
            <a:headEnd/>
            <a:tailEnd/>
          </a:ln>
        </p:spPr>
        <p:txBody>
          <a:bodyPr wrap="none" lIns="90000" tIns="46800" rIns="90000" bIns="46800" anchor="ctr"/>
          <a:lstStyle/>
          <a:p>
            <a:pPr>
              <a:lnSpc>
                <a:spcPct val="110000"/>
              </a:lnSpc>
            </a:pPr>
            <a:endParaRPr lang="en-ZA"/>
          </a:p>
        </p:txBody>
      </p:sp>
      <p:grpSp>
        <p:nvGrpSpPr>
          <p:cNvPr id="484417" name="Group 104"/>
          <p:cNvGrpSpPr>
            <a:grpSpLocks/>
          </p:cNvGrpSpPr>
          <p:nvPr/>
        </p:nvGrpSpPr>
        <p:grpSpPr bwMode="auto">
          <a:xfrm>
            <a:off x="6916738" y="4927600"/>
            <a:ext cx="77787" cy="79375"/>
            <a:chOff x="4357" y="3196"/>
            <a:chExt cx="49" cy="50"/>
          </a:xfrm>
        </p:grpSpPr>
        <p:sp>
          <p:nvSpPr>
            <p:cNvPr id="484435" name="Line 39"/>
            <p:cNvSpPr>
              <a:spLocks noChangeShapeType="1"/>
            </p:cNvSpPr>
            <p:nvPr/>
          </p:nvSpPr>
          <p:spPr bwMode="auto">
            <a:xfrm flipV="1">
              <a:off x="4357" y="3196"/>
              <a:ext cx="49" cy="50"/>
            </a:xfrm>
            <a:prstGeom prst="line">
              <a:avLst/>
            </a:prstGeom>
            <a:noFill/>
            <a:ln w="9525">
              <a:solidFill>
                <a:srgbClr val="800080"/>
              </a:solidFill>
              <a:round/>
              <a:headEnd/>
              <a:tailEnd/>
            </a:ln>
          </p:spPr>
          <p:txBody>
            <a:bodyPr wrap="none" lIns="90000" tIns="46800" rIns="90000" bIns="46800" anchor="ctr"/>
            <a:lstStyle/>
            <a:p>
              <a:endParaRPr lang="en-US"/>
            </a:p>
          </p:txBody>
        </p:sp>
        <p:sp>
          <p:nvSpPr>
            <p:cNvPr id="484436" name="Line 40"/>
            <p:cNvSpPr>
              <a:spLocks noChangeShapeType="1"/>
            </p:cNvSpPr>
            <p:nvPr/>
          </p:nvSpPr>
          <p:spPr bwMode="auto">
            <a:xfrm flipH="1" flipV="1">
              <a:off x="4357" y="3196"/>
              <a:ext cx="49" cy="50"/>
            </a:xfrm>
            <a:prstGeom prst="line">
              <a:avLst/>
            </a:prstGeom>
            <a:noFill/>
            <a:ln w="9525">
              <a:solidFill>
                <a:srgbClr val="800080"/>
              </a:solidFill>
              <a:round/>
              <a:headEnd/>
              <a:tailEnd/>
            </a:ln>
          </p:spPr>
          <p:txBody>
            <a:bodyPr wrap="none" lIns="90000" tIns="46800" rIns="90000" bIns="46800" anchor="ctr"/>
            <a:lstStyle/>
            <a:p>
              <a:endParaRPr lang="en-US"/>
            </a:p>
          </p:txBody>
        </p:sp>
      </p:grpSp>
      <p:graphicFrame>
        <p:nvGraphicFramePr>
          <p:cNvPr id="484394" name="Object 51"/>
          <p:cNvGraphicFramePr>
            <a:graphicFrameLocks noChangeAspect="1"/>
          </p:cNvGraphicFramePr>
          <p:nvPr/>
        </p:nvGraphicFramePr>
        <p:xfrm>
          <a:off x="2328863" y="5465763"/>
          <a:ext cx="1511300" cy="622300"/>
        </p:xfrm>
        <a:graphic>
          <a:graphicData uri="http://schemas.openxmlformats.org/presentationml/2006/ole">
            <mc:AlternateContent xmlns:mc="http://schemas.openxmlformats.org/markup-compatibility/2006">
              <mc:Choice xmlns:v="urn:schemas-microsoft-com:vml" Requires="v">
                <p:oleObj spid="_x0000_s484407" name="Equation" r:id="rId4" imgW="1511300" imgH="622300" progId="Equation.DSMT4">
                  <p:embed/>
                </p:oleObj>
              </mc:Choice>
              <mc:Fallback>
                <p:oleObj name="Equation" r:id="rId4" imgW="1511300" imgH="622300" progId="Equation.DSMT4">
                  <p:embed/>
                  <p:pic>
                    <p:nvPicPr>
                      <p:cNvPr id="0"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28863" y="5465763"/>
                        <a:ext cx="15113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43"/>
          <p:cNvSpPr>
            <a:spLocks noChangeArrowheads="1"/>
          </p:cNvSpPr>
          <p:nvPr/>
        </p:nvSpPr>
        <p:spPr bwMode="auto">
          <a:xfrm>
            <a:off x="2249488" y="5481638"/>
            <a:ext cx="1714500" cy="685800"/>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484419" name="Rectangle 44"/>
          <p:cNvSpPr>
            <a:spLocks noGrp="1" noChangeArrowheads="1"/>
          </p:cNvSpPr>
          <p:nvPr>
            <p:ph type="title"/>
          </p:nvPr>
        </p:nvSpPr>
        <p:spPr>
          <a:xfrm>
            <a:off x="233363" y="557213"/>
            <a:ext cx="5716587" cy="1554162"/>
          </a:xfrm>
        </p:spPr>
        <p:txBody>
          <a:bodyPr>
            <a:spAutoFit/>
          </a:bodyPr>
          <a:lstStyle/>
          <a:p>
            <a:pPr eaLnBrk="1" hangingPunct="1"/>
            <a:r>
              <a:rPr lang="en-US" smtClean="0"/>
              <a:t>MAGNETIC FIELD DUE TO CURRENT IN A LONG, STRAIGHT WIRE</a:t>
            </a:r>
          </a:p>
        </p:txBody>
      </p:sp>
      <p:sp>
        <p:nvSpPr>
          <p:cNvPr id="484433" name="Text Box 81"/>
          <p:cNvSpPr txBox="1">
            <a:spLocks noChangeArrowheads="1"/>
          </p:cNvSpPr>
          <p:nvPr/>
        </p:nvSpPr>
        <p:spPr bwMode="auto">
          <a:xfrm>
            <a:off x="6540500" y="2201863"/>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84450" name="Text Box 98"/>
          <p:cNvSpPr txBox="1">
            <a:spLocks noChangeArrowheads="1"/>
          </p:cNvSpPr>
          <p:nvPr/>
        </p:nvSpPr>
        <p:spPr bwMode="auto">
          <a:xfrm>
            <a:off x="8524875" y="3330575"/>
            <a:ext cx="349250" cy="431800"/>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d</a:t>
            </a:r>
            <a:endParaRPr lang="en-ZA" sz="2200">
              <a:solidFill>
                <a:srgbClr val="000066"/>
              </a:solidFill>
            </a:endParaRPr>
          </a:p>
        </p:txBody>
      </p:sp>
      <p:sp>
        <p:nvSpPr>
          <p:cNvPr id="484451" name="Line 99"/>
          <p:cNvSpPr>
            <a:spLocks noChangeShapeType="1"/>
          </p:cNvSpPr>
          <p:nvPr/>
        </p:nvSpPr>
        <p:spPr bwMode="auto">
          <a:xfrm flipV="1">
            <a:off x="5383213" y="3533775"/>
            <a:ext cx="1566862" cy="0"/>
          </a:xfrm>
          <a:prstGeom prst="line">
            <a:avLst/>
          </a:prstGeom>
          <a:noFill/>
          <a:ln w="9525">
            <a:solidFill>
              <a:srgbClr val="000000"/>
            </a:solidFill>
            <a:round/>
            <a:headEnd type="arrow" w="lg" len="lg"/>
            <a:tailEnd type="none" w="lg" len="lg"/>
          </a:ln>
        </p:spPr>
        <p:txBody>
          <a:bodyPr/>
          <a:lstStyle/>
          <a:p>
            <a:endParaRPr lang="en-US"/>
          </a:p>
        </p:txBody>
      </p:sp>
      <p:sp>
        <p:nvSpPr>
          <p:cNvPr id="484457" name="Rectangle 105"/>
          <p:cNvSpPr>
            <a:spLocks noChangeArrowheads="1"/>
          </p:cNvSpPr>
          <p:nvPr/>
        </p:nvSpPr>
        <p:spPr bwMode="auto">
          <a:xfrm>
            <a:off x="179388" y="3995738"/>
            <a:ext cx="4791075" cy="1296987"/>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The strength of the field is inversely proportional to the distance from the wire:</a:t>
            </a:r>
          </a:p>
        </p:txBody>
      </p:sp>
      <p:sp>
        <p:nvSpPr>
          <p:cNvPr id="484458" name="Line 106"/>
          <p:cNvSpPr>
            <a:spLocks noChangeShapeType="1"/>
          </p:cNvSpPr>
          <p:nvPr/>
        </p:nvSpPr>
        <p:spPr bwMode="auto">
          <a:xfrm rot="16200000" flipV="1">
            <a:off x="6950076" y="1800225"/>
            <a:ext cx="0" cy="2867025"/>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59" name="Line 107"/>
          <p:cNvSpPr>
            <a:spLocks noChangeShapeType="1"/>
          </p:cNvSpPr>
          <p:nvPr/>
        </p:nvSpPr>
        <p:spPr bwMode="auto">
          <a:xfrm rot="16200000" flipV="1">
            <a:off x="6950076" y="1431925"/>
            <a:ext cx="0" cy="2867025"/>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60" name="Line 108"/>
          <p:cNvSpPr>
            <a:spLocks noChangeShapeType="1"/>
          </p:cNvSpPr>
          <p:nvPr/>
        </p:nvSpPr>
        <p:spPr bwMode="auto">
          <a:xfrm rot="16200000" flipV="1">
            <a:off x="6950076" y="1057275"/>
            <a:ext cx="0" cy="2867025"/>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61" name="Line 109"/>
          <p:cNvSpPr>
            <a:spLocks noChangeShapeType="1"/>
          </p:cNvSpPr>
          <p:nvPr/>
        </p:nvSpPr>
        <p:spPr bwMode="auto">
          <a:xfrm rot="16200000" flipV="1">
            <a:off x="6950076" y="688975"/>
            <a:ext cx="0" cy="2867025"/>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62" name="Line 110"/>
          <p:cNvSpPr>
            <a:spLocks noChangeShapeType="1"/>
          </p:cNvSpPr>
          <p:nvPr/>
        </p:nvSpPr>
        <p:spPr bwMode="auto">
          <a:xfrm rot="16200000" flipV="1">
            <a:off x="6950076" y="320675"/>
            <a:ext cx="0" cy="2867025"/>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63" name="Line 111"/>
          <p:cNvSpPr>
            <a:spLocks noChangeShapeType="1"/>
          </p:cNvSpPr>
          <p:nvPr/>
        </p:nvSpPr>
        <p:spPr bwMode="auto">
          <a:xfrm rot="16200000" flipV="1">
            <a:off x="6950076" y="-34925"/>
            <a:ext cx="0" cy="2867025"/>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84470" name="Line 118"/>
          <p:cNvSpPr>
            <a:spLocks noChangeShapeType="1"/>
          </p:cNvSpPr>
          <p:nvPr/>
        </p:nvSpPr>
        <p:spPr bwMode="auto">
          <a:xfrm flipV="1">
            <a:off x="6940550" y="3533775"/>
            <a:ext cx="1600200" cy="0"/>
          </a:xfrm>
          <a:prstGeom prst="line">
            <a:avLst/>
          </a:prstGeom>
          <a:noFill/>
          <a:ln w="9525">
            <a:solidFill>
              <a:srgbClr val="000000"/>
            </a:solidFill>
            <a:round/>
            <a:headEnd type="none" w="lg" len="lg"/>
            <a:tailEnd type="arrow" w="lg" len="lg"/>
          </a:ln>
        </p:spPr>
        <p:txBody>
          <a:bodyPr/>
          <a:lstStyle/>
          <a:p>
            <a:endParaRPr lang="en-US"/>
          </a:p>
        </p:txBody>
      </p:sp>
      <p:sp>
        <p:nvSpPr>
          <p:cNvPr id="484471" name="Text Box 119"/>
          <p:cNvSpPr txBox="1">
            <a:spLocks noChangeArrowheads="1"/>
          </p:cNvSpPr>
          <p:nvPr/>
        </p:nvSpPr>
        <p:spPr bwMode="auto">
          <a:xfrm>
            <a:off x="7158038" y="1766888"/>
            <a:ext cx="280987" cy="358775"/>
          </a:xfrm>
          <a:prstGeom prst="rect">
            <a:avLst/>
          </a:prstGeom>
          <a:noFill/>
          <a:ln w="9525">
            <a:noFill/>
            <a:miter lim="800000"/>
            <a:headEnd/>
            <a:tailEnd/>
          </a:ln>
        </p:spPr>
        <p:txBody>
          <a:bodyPr lIns="0" tIns="0" rIns="0" bIns="0"/>
          <a:lstStyle/>
          <a:p>
            <a:pPr algn="ctr">
              <a:lnSpc>
                <a:spcPct val="110000"/>
              </a:lnSpc>
            </a:pPr>
            <a:r>
              <a:rPr lang="en-US" altLang="ko-KR" sz="1800" b="1" i="1">
                <a:solidFill>
                  <a:srgbClr val="2891FF"/>
                </a:solidFill>
                <a:latin typeface="Times New Roman" pitchFamily="18" charset="0"/>
                <a:ea typeface="굴림" pitchFamily="34" charset="-127"/>
              </a:rPr>
              <a:t>B</a:t>
            </a:r>
            <a:endParaRPr lang="en-ZA">
              <a:solidFill>
                <a:srgbClr val="2891FF"/>
              </a:solidFill>
            </a:endParaRPr>
          </a:p>
        </p:txBody>
      </p:sp>
      <p:sp>
        <p:nvSpPr>
          <p:cNvPr id="484364" name="Freeform 12"/>
          <p:cNvSpPr>
            <a:spLocks/>
          </p:cNvSpPr>
          <p:nvPr/>
        </p:nvSpPr>
        <p:spPr bwMode="auto">
          <a:xfrm>
            <a:off x="7048500" y="1117600"/>
            <a:ext cx="1314450" cy="2181225"/>
          </a:xfrm>
          <a:custGeom>
            <a:avLst/>
            <a:gdLst>
              <a:gd name="T0" fmla="*/ 0 w 1919"/>
              <a:gd name="T1" fmla="*/ 0 h 3188"/>
              <a:gd name="T2" fmla="*/ 2147483647 w 1919"/>
              <a:gd name="T3" fmla="*/ 2147483647 h 3188"/>
              <a:gd name="T4" fmla="*/ 0 60000 65536"/>
              <a:gd name="T5" fmla="*/ 0 60000 65536"/>
              <a:gd name="T6" fmla="*/ 0 w 1919"/>
              <a:gd name="T7" fmla="*/ 0 h 3188"/>
              <a:gd name="T8" fmla="*/ 1919 w 1919"/>
              <a:gd name="T9" fmla="*/ 3188 h 3188"/>
            </a:gdLst>
            <a:ahLst/>
            <a:cxnLst>
              <a:cxn ang="T4">
                <a:pos x="T0" y="T1"/>
              </a:cxn>
              <a:cxn ang="T5">
                <a:pos x="T2" y="T3"/>
              </a:cxn>
            </a:cxnLst>
            <a:rect l="T6" t="T7" r="T8" b="T9"/>
            <a:pathLst>
              <a:path w="1919" h="3188">
                <a:moveTo>
                  <a:pt x="0" y="0"/>
                </a:moveTo>
                <a:cubicBezTo>
                  <a:pt x="14" y="758"/>
                  <a:pt x="194" y="2483"/>
                  <a:pt x="1919" y="3188"/>
                </a:cubicBezTo>
              </a:path>
            </a:pathLst>
          </a:custGeom>
          <a:noFill/>
          <a:ln w="15875">
            <a:solidFill>
              <a:srgbClr val="2891FF"/>
            </a:solidFill>
            <a:round/>
            <a:headEnd/>
            <a:tailEnd/>
          </a:ln>
        </p:spPr>
        <p:txBody>
          <a:bodyPr lIns="90000" tIns="46800" rIns="90000" bIns="46800">
            <a:spAutoFit/>
          </a:bodyPr>
          <a:lstStyle/>
          <a:p>
            <a:endParaRPr lang="en-US"/>
          </a:p>
        </p:txBody>
      </p:sp>
      <p:sp>
        <p:nvSpPr>
          <p:cNvPr id="484374" name="Freeform 22"/>
          <p:cNvSpPr>
            <a:spLocks/>
          </p:cNvSpPr>
          <p:nvPr/>
        </p:nvSpPr>
        <p:spPr bwMode="auto">
          <a:xfrm flipH="1">
            <a:off x="5541963" y="1117600"/>
            <a:ext cx="1312862" cy="2181225"/>
          </a:xfrm>
          <a:custGeom>
            <a:avLst/>
            <a:gdLst>
              <a:gd name="T0" fmla="*/ 0 w 1919"/>
              <a:gd name="T1" fmla="*/ 0 h 3188"/>
              <a:gd name="T2" fmla="*/ 2147483647 w 1919"/>
              <a:gd name="T3" fmla="*/ 2147483647 h 3188"/>
              <a:gd name="T4" fmla="*/ 0 60000 65536"/>
              <a:gd name="T5" fmla="*/ 0 60000 65536"/>
              <a:gd name="T6" fmla="*/ 0 w 1919"/>
              <a:gd name="T7" fmla="*/ 0 h 3188"/>
              <a:gd name="T8" fmla="*/ 1919 w 1919"/>
              <a:gd name="T9" fmla="*/ 3188 h 3188"/>
            </a:gdLst>
            <a:ahLst/>
            <a:cxnLst>
              <a:cxn ang="T4">
                <a:pos x="T0" y="T1"/>
              </a:cxn>
              <a:cxn ang="T5">
                <a:pos x="T2" y="T3"/>
              </a:cxn>
            </a:cxnLst>
            <a:rect l="T6" t="T7" r="T8" b="T9"/>
            <a:pathLst>
              <a:path w="1919" h="3188">
                <a:moveTo>
                  <a:pt x="0" y="0"/>
                </a:moveTo>
                <a:cubicBezTo>
                  <a:pt x="14" y="758"/>
                  <a:pt x="194" y="2483"/>
                  <a:pt x="1919" y="3188"/>
                </a:cubicBezTo>
              </a:path>
            </a:pathLst>
          </a:custGeom>
          <a:noFill/>
          <a:ln w="15875">
            <a:solidFill>
              <a:srgbClr val="2891FF"/>
            </a:solidFill>
            <a:round/>
            <a:headEnd/>
            <a:tailEnd/>
          </a:ln>
        </p:spPr>
        <p:txBody>
          <a:bodyPr lIns="90000" tIns="46800" rIns="90000" bIns="46800">
            <a:spAutoFit/>
          </a:bodyPr>
          <a:lstStyle/>
          <a:p>
            <a:endParaRPr lang="en-US"/>
          </a:p>
        </p:txBody>
      </p:sp>
      <p:sp>
        <p:nvSpPr>
          <p:cNvPr id="484363" name="Line 11"/>
          <p:cNvSpPr>
            <a:spLocks noChangeShapeType="1"/>
          </p:cNvSpPr>
          <p:nvPr/>
        </p:nvSpPr>
        <p:spPr bwMode="auto">
          <a:xfrm flipV="1">
            <a:off x="6951663" y="1020763"/>
            <a:ext cx="0" cy="2428875"/>
          </a:xfrm>
          <a:prstGeom prst="line">
            <a:avLst/>
          </a:prstGeom>
          <a:noFill/>
          <a:ln w="15875">
            <a:solidFill>
              <a:srgbClr val="800080"/>
            </a:solidFill>
            <a:round/>
            <a:headEnd/>
            <a:tailEnd type="none" w="lg" len="lg"/>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4362"/>
                                        </p:tgtEl>
                                        <p:attrNameLst>
                                          <p:attrName>style.visibility</p:attrName>
                                        </p:attrNameLst>
                                      </p:cBhvr>
                                      <p:to>
                                        <p:strVal val="visible"/>
                                      </p:to>
                                    </p:set>
                                    <p:animEffect transition="in" filter="fade">
                                      <p:cBhvr>
                                        <p:cTn id="7" dur="1000"/>
                                        <p:tgtEl>
                                          <p:spTgt spid="484362"/>
                                        </p:tgtEl>
                                      </p:cBhvr>
                                    </p:animEffect>
                                  </p:childTnLst>
                                </p:cTn>
                              </p:par>
                              <p:par>
                                <p:cTn id="8" presetID="10" presetClass="entr" presetSubtype="0" fill="hold" grpId="0" nodeType="withEffect">
                                  <p:stCondLst>
                                    <p:cond delay="400"/>
                                  </p:stCondLst>
                                  <p:childTnLst>
                                    <p:set>
                                      <p:cBhvr>
                                        <p:cTn id="9" dur="1" fill="hold">
                                          <p:stCondLst>
                                            <p:cond delay="0"/>
                                          </p:stCondLst>
                                        </p:cTn>
                                        <p:tgtEl>
                                          <p:spTgt spid="484361"/>
                                        </p:tgtEl>
                                        <p:attrNameLst>
                                          <p:attrName>style.visibility</p:attrName>
                                        </p:attrNameLst>
                                      </p:cBhvr>
                                      <p:to>
                                        <p:strVal val="visible"/>
                                      </p:to>
                                    </p:set>
                                    <p:animEffect transition="in" filter="fade">
                                      <p:cBhvr>
                                        <p:cTn id="10" dur="1000"/>
                                        <p:tgtEl>
                                          <p:spTgt spid="484361"/>
                                        </p:tgtEl>
                                      </p:cBhvr>
                                    </p:animEffect>
                                  </p:childTnLst>
                                </p:cTn>
                              </p:par>
                              <p:par>
                                <p:cTn id="11" presetID="10" presetClass="entr" presetSubtype="0" fill="hold" nodeType="withEffect">
                                  <p:stCondLst>
                                    <p:cond delay="800"/>
                                  </p:stCondLst>
                                  <p:childTnLst>
                                    <p:set>
                                      <p:cBhvr>
                                        <p:cTn id="12" dur="1" fill="hold">
                                          <p:stCondLst>
                                            <p:cond delay="0"/>
                                          </p:stCondLst>
                                        </p:cTn>
                                        <p:tgtEl>
                                          <p:spTgt spid="484464"/>
                                        </p:tgtEl>
                                        <p:attrNameLst>
                                          <p:attrName>style.visibility</p:attrName>
                                        </p:attrNameLst>
                                      </p:cBhvr>
                                      <p:to>
                                        <p:strVal val="visible"/>
                                      </p:to>
                                    </p:set>
                                    <p:animEffect transition="in" filter="fade">
                                      <p:cBhvr>
                                        <p:cTn id="13" dur="1000"/>
                                        <p:tgtEl>
                                          <p:spTgt spid="484464"/>
                                        </p:tgtEl>
                                      </p:cBhvr>
                                    </p:animEffect>
                                  </p:childTnLst>
                                </p:cTn>
                              </p:par>
                              <p:par>
                                <p:cTn id="14" presetID="10" presetClass="entr" presetSubtype="0" fill="hold" nodeType="withEffect">
                                  <p:stCondLst>
                                    <p:cond delay="1200"/>
                                  </p:stCondLst>
                                  <p:childTnLst>
                                    <p:set>
                                      <p:cBhvr>
                                        <p:cTn id="15" dur="1" fill="hold">
                                          <p:stCondLst>
                                            <p:cond delay="0"/>
                                          </p:stCondLst>
                                        </p:cTn>
                                        <p:tgtEl>
                                          <p:spTgt spid="484465"/>
                                        </p:tgtEl>
                                        <p:attrNameLst>
                                          <p:attrName>style.visibility</p:attrName>
                                        </p:attrNameLst>
                                      </p:cBhvr>
                                      <p:to>
                                        <p:strVal val="visible"/>
                                      </p:to>
                                    </p:set>
                                    <p:animEffect transition="in" filter="fade">
                                      <p:cBhvr>
                                        <p:cTn id="16" dur="1000"/>
                                        <p:tgtEl>
                                          <p:spTgt spid="484465"/>
                                        </p:tgtEl>
                                      </p:cBhvr>
                                    </p:animEffect>
                                  </p:childTnLst>
                                </p:cTn>
                              </p:par>
                              <p:par>
                                <p:cTn id="17" presetID="10" presetClass="entr" presetSubtype="0" fill="hold" nodeType="withEffect">
                                  <p:stCondLst>
                                    <p:cond delay="1600"/>
                                  </p:stCondLst>
                                  <p:childTnLst>
                                    <p:set>
                                      <p:cBhvr>
                                        <p:cTn id="18" dur="1" fill="hold">
                                          <p:stCondLst>
                                            <p:cond delay="0"/>
                                          </p:stCondLst>
                                        </p:cTn>
                                        <p:tgtEl>
                                          <p:spTgt spid="484466"/>
                                        </p:tgtEl>
                                        <p:attrNameLst>
                                          <p:attrName>style.visibility</p:attrName>
                                        </p:attrNameLst>
                                      </p:cBhvr>
                                      <p:to>
                                        <p:strVal val="visible"/>
                                      </p:to>
                                    </p:set>
                                    <p:animEffect transition="in" filter="fade">
                                      <p:cBhvr>
                                        <p:cTn id="19" dur="1000"/>
                                        <p:tgtEl>
                                          <p:spTgt spid="484466"/>
                                        </p:tgtEl>
                                      </p:cBhvr>
                                    </p:animEffect>
                                  </p:childTnLst>
                                </p:cTn>
                              </p:par>
                              <p:par>
                                <p:cTn id="20" presetID="10" presetClass="entr" presetSubtype="0" fill="hold" nodeType="withEffect">
                                  <p:stCondLst>
                                    <p:cond delay="2000"/>
                                  </p:stCondLst>
                                  <p:childTnLst>
                                    <p:set>
                                      <p:cBhvr>
                                        <p:cTn id="21" dur="1" fill="hold">
                                          <p:stCondLst>
                                            <p:cond delay="0"/>
                                          </p:stCondLst>
                                        </p:cTn>
                                        <p:tgtEl>
                                          <p:spTgt spid="484467"/>
                                        </p:tgtEl>
                                        <p:attrNameLst>
                                          <p:attrName>style.visibility</p:attrName>
                                        </p:attrNameLst>
                                      </p:cBhvr>
                                      <p:to>
                                        <p:strVal val="visible"/>
                                      </p:to>
                                    </p:set>
                                    <p:animEffect transition="in" filter="fade">
                                      <p:cBhvr>
                                        <p:cTn id="22" dur="1000"/>
                                        <p:tgtEl>
                                          <p:spTgt spid="484467"/>
                                        </p:tgtEl>
                                      </p:cBhvr>
                                    </p:animEffect>
                                  </p:childTnLst>
                                </p:cTn>
                              </p:par>
                              <p:par>
                                <p:cTn id="23" presetID="10" presetClass="entr" presetSubtype="0" fill="hold" grpId="0" nodeType="withEffect">
                                  <p:stCondLst>
                                    <p:cond delay="2400"/>
                                  </p:stCondLst>
                                  <p:childTnLst>
                                    <p:set>
                                      <p:cBhvr>
                                        <p:cTn id="24" dur="1" fill="hold">
                                          <p:stCondLst>
                                            <p:cond delay="0"/>
                                          </p:stCondLst>
                                        </p:cTn>
                                        <p:tgtEl>
                                          <p:spTgt spid="484388"/>
                                        </p:tgtEl>
                                        <p:attrNameLst>
                                          <p:attrName>style.visibility</p:attrName>
                                        </p:attrNameLst>
                                      </p:cBhvr>
                                      <p:to>
                                        <p:strVal val="visible"/>
                                      </p:to>
                                    </p:set>
                                    <p:animEffect transition="in" filter="fade">
                                      <p:cBhvr>
                                        <p:cTn id="25" dur="500"/>
                                        <p:tgtEl>
                                          <p:spTgt spid="484388"/>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84457"/>
                                        </p:tgtEl>
                                        <p:attrNameLst>
                                          <p:attrName>style.visibility</p:attrName>
                                        </p:attrNameLst>
                                      </p:cBhvr>
                                      <p:to>
                                        <p:strVal val="visible"/>
                                      </p:to>
                                    </p:set>
                                  </p:childTnLst>
                                </p:cTn>
                              </p:par>
                              <p:par>
                                <p:cTn id="30" presetID="10" presetClass="entr" presetSubtype="0" fill="hold" nodeType="withEffect">
                                  <p:stCondLst>
                                    <p:cond delay="0"/>
                                  </p:stCondLst>
                                  <p:childTnLst>
                                    <p:set>
                                      <p:cBhvr>
                                        <p:cTn id="31" dur="1" fill="hold">
                                          <p:stCondLst>
                                            <p:cond delay="0"/>
                                          </p:stCondLst>
                                        </p:cTn>
                                        <p:tgtEl>
                                          <p:spTgt spid="484394"/>
                                        </p:tgtEl>
                                        <p:attrNameLst>
                                          <p:attrName>style.visibility</p:attrName>
                                        </p:attrNameLst>
                                      </p:cBhvr>
                                      <p:to>
                                        <p:strVal val="visible"/>
                                      </p:to>
                                    </p:set>
                                    <p:animEffect transition="in" filter="fade">
                                      <p:cBhvr>
                                        <p:cTn id="32" dur="1000"/>
                                        <p:tgtEl>
                                          <p:spTgt spid="484394"/>
                                        </p:tgtEl>
                                      </p:cBhvr>
                                    </p:animEffect>
                                  </p:childTnLst>
                                </p:cTn>
                              </p:par>
                              <p:par>
                                <p:cTn id="33" presetID="9" presetClass="entr" presetSubtype="0" fill="hold" grpId="0" nodeType="withEffect">
                                  <p:stCondLst>
                                    <p:cond delay="1500"/>
                                  </p:stCondLst>
                                  <p:childTnLst>
                                    <p:set>
                                      <p:cBhvr>
                                        <p:cTn id="34" dur="1" fill="hold">
                                          <p:stCondLst>
                                            <p:cond delay="0"/>
                                          </p:stCondLst>
                                        </p:cTn>
                                        <p:tgtEl>
                                          <p:spTgt spid="3"/>
                                        </p:tgtEl>
                                        <p:attrNameLst>
                                          <p:attrName>style.visibility</p:attrName>
                                        </p:attrNameLst>
                                      </p:cBhvr>
                                      <p:to>
                                        <p:strVal val="visible"/>
                                      </p:to>
                                    </p:set>
                                    <p:animEffect transition="in" filter="dissolve">
                                      <p:cBhvr>
                                        <p:cTn id="35" dur="500"/>
                                        <p:tgtEl>
                                          <p:spTgt spid="3"/>
                                        </p:tgtEl>
                                      </p:cBhvr>
                                    </p:animEffect>
                                  </p:childTnLst>
                                </p:cTn>
                              </p:par>
                              <p:par>
                                <p:cTn id="36" presetID="22" presetClass="entr" presetSubtype="4" fill="hold" nodeType="withEffect">
                                  <p:stCondLst>
                                    <p:cond delay="0"/>
                                  </p:stCondLst>
                                  <p:childTnLst>
                                    <p:set>
                                      <p:cBhvr>
                                        <p:cTn id="37" dur="1" fill="hold">
                                          <p:stCondLst>
                                            <p:cond delay="0"/>
                                          </p:stCondLst>
                                        </p:cTn>
                                        <p:tgtEl>
                                          <p:spTgt spid="484468"/>
                                        </p:tgtEl>
                                        <p:attrNameLst>
                                          <p:attrName>style.visibility</p:attrName>
                                        </p:attrNameLst>
                                      </p:cBhvr>
                                      <p:to>
                                        <p:strVal val="visible"/>
                                      </p:to>
                                    </p:set>
                                    <p:animEffect transition="in" filter="wipe(down)">
                                      <p:cBhvr>
                                        <p:cTn id="38" dur="2000"/>
                                        <p:tgtEl>
                                          <p:spTgt spid="484468"/>
                                        </p:tgtEl>
                                      </p:cBhvr>
                                    </p:animEffect>
                                  </p:childTnLst>
                                </p:cTn>
                              </p:par>
                              <p:par>
                                <p:cTn id="39" presetID="22" presetClass="entr" presetSubtype="4" fill="hold" grpId="0" nodeType="withEffect">
                                  <p:stCondLst>
                                    <p:cond delay="1000"/>
                                  </p:stCondLst>
                                  <p:childTnLst>
                                    <p:set>
                                      <p:cBhvr>
                                        <p:cTn id="40" dur="1" fill="hold">
                                          <p:stCondLst>
                                            <p:cond delay="0"/>
                                          </p:stCondLst>
                                        </p:cTn>
                                        <p:tgtEl>
                                          <p:spTgt spid="484363"/>
                                        </p:tgtEl>
                                        <p:attrNameLst>
                                          <p:attrName>style.visibility</p:attrName>
                                        </p:attrNameLst>
                                      </p:cBhvr>
                                      <p:to>
                                        <p:strVal val="visible"/>
                                      </p:to>
                                    </p:set>
                                    <p:animEffect transition="in" filter="wipe(down)">
                                      <p:cBhvr>
                                        <p:cTn id="41" dur="1000"/>
                                        <p:tgtEl>
                                          <p:spTgt spid="484363"/>
                                        </p:tgtEl>
                                      </p:cBhvr>
                                    </p:animEffect>
                                  </p:childTnLst>
                                </p:cTn>
                              </p:par>
                              <p:par>
                                <p:cTn id="42" presetID="10" presetClass="entr" presetSubtype="0" fill="hold" grpId="0" nodeType="withEffect">
                                  <p:stCondLst>
                                    <p:cond delay="1300"/>
                                  </p:stCondLst>
                                  <p:childTnLst>
                                    <p:set>
                                      <p:cBhvr>
                                        <p:cTn id="43" dur="1" fill="hold">
                                          <p:stCondLst>
                                            <p:cond delay="0"/>
                                          </p:stCondLst>
                                        </p:cTn>
                                        <p:tgtEl>
                                          <p:spTgt spid="484433"/>
                                        </p:tgtEl>
                                        <p:attrNameLst>
                                          <p:attrName>style.visibility</p:attrName>
                                        </p:attrNameLst>
                                      </p:cBhvr>
                                      <p:to>
                                        <p:strVal val="visible"/>
                                      </p:to>
                                    </p:set>
                                    <p:animEffect transition="in" filter="fade">
                                      <p:cBhvr>
                                        <p:cTn id="44" dur="500"/>
                                        <p:tgtEl>
                                          <p:spTgt spid="484433"/>
                                        </p:tgtEl>
                                      </p:cBhvr>
                                    </p:animEffect>
                                  </p:childTnLst>
                                </p:cTn>
                              </p:par>
                              <p:par>
                                <p:cTn id="45" presetID="22" presetClass="entr" presetSubtype="8" fill="hold" grpId="0" nodeType="withEffect">
                                  <p:stCondLst>
                                    <p:cond delay="1000"/>
                                  </p:stCondLst>
                                  <p:childTnLst>
                                    <p:set>
                                      <p:cBhvr>
                                        <p:cTn id="46" dur="1" fill="hold">
                                          <p:stCondLst>
                                            <p:cond delay="0"/>
                                          </p:stCondLst>
                                        </p:cTn>
                                        <p:tgtEl>
                                          <p:spTgt spid="484470"/>
                                        </p:tgtEl>
                                        <p:attrNameLst>
                                          <p:attrName>style.visibility</p:attrName>
                                        </p:attrNameLst>
                                      </p:cBhvr>
                                      <p:to>
                                        <p:strVal val="visible"/>
                                      </p:to>
                                    </p:set>
                                    <p:animEffect transition="in" filter="wipe(left)">
                                      <p:cBhvr>
                                        <p:cTn id="47" dur="1000"/>
                                        <p:tgtEl>
                                          <p:spTgt spid="484470"/>
                                        </p:tgtEl>
                                      </p:cBhvr>
                                    </p:animEffect>
                                  </p:childTnLst>
                                </p:cTn>
                              </p:par>
                              <p:par>
                                <p:cTn id="48" presetID="22" presetClass="entr" presetSubtype="2" fill="hold" grpId="0" nodeType="withEffect">
                                  <p:stCondLst>
                                    <p:cond delay="1000"/>
                                  </p:stCondLst>
                                  <p:childTnLst>
                                    <p:set>
                                      <p:cBhvr>
                                        <p:cTn id="49" dur="1" fill="hold">
                                          <p:stCondLst>
                                            <p:cond delay="0"/>
                                          </p:stCondLst>
                                        </p:cTn>
                                        <p:tgtEl>
                                          <p:spTgt spid="484451"/>
                                        </p:tgtEl>
                                        <p:attrNameLst>
                                          <p:attrName>style.visibility</p:attrName>
                                        </p:attrNameLst>
                                      </p:cBhvr>
                                      <p:to>
                                        <p:strVal val="visible"/>
                                      </p:to>
                                    </p:set>
                                    <p:animEffect transition="in" filter="wipe(right)">
                                      <p:cBhvr>
                                        <p:cTn id="50" dur="1000"/>
                                        <p:tgtEl>
                                          <p:spTgt spid="484451"/>
                                        </p:tgtEl>
                                      </p:cBhvr>
                                    </p:animEffect>
                                  </p:childTnLst>
                                </p:cTn>
                              </p:par>
                              <p:par>
                                <p:cTn id="51" presetID="10" presetClass="entr" presetSubtype="0" fill="hold" grpId="0" nodeType="withEffect">
                                  <p:stCondLst>
                                    <p:cond delay="1700"/>
                                  </p:stCondLst>
                                  <p:childTnLst>
                                    <p:set>
                                      <p:cBhvr>
                                        <p:cTn id="52" dur="1" fill="hold">
                                          <p:stCondLst>
                                            <p:cond delay="0"/>
                                          </p:stCondLst>
                                        </p:cTn>
                                        <p:tgtEl>
                                          <p:spTgt spid="484450"/>
                                        </p:tgtEl>
                                        <p:attrNameLst>
                                          <p:attrName>style.visibility</p:attrName>
                                        </p:attrNameLst>
                                      </p:cBhvr>
                                      <p:to>
                                        <p:strVal val="visible"/>
                                      </p:to>
                                    </p:set>
                                    <p:animEffect transition="in" filter="fade">
                                      <p:cBhvr>
                                        <p:cTn id="53" dur="500"/>
                                        <p:tgtEl>
                                          <p:spTgt spid="484450"/>
                                        </p:tgtEl>
                                      </p:cBhvr>
                                    </p:animEffect>
                                  </p:childTnLst>
                                </p:cTn>
                              </p:par>
                              <p:par>
                                <p:cTn id="54" presetID="10" presetClass="entr" presetSubtype="0" fill="hold" grpId="0" nodeType="withEffect">
                                  <p:stCondLst>
                                    <p:cond delay="1000"/>
                                  </p:stCondLst>
                                  <p:childTnLst>
                                    <p:set>
                                      <p:cBhvr>
                                        <p:cTn id="55" dur="1" fill="hold">
                                          <p:stCondLst>
                                            <p:cond delay="0"/>
                                          </p:stCondLst>
                                        </p:cTn>
                                        <p:tgtEl>
                                          <p:spTgt spid="484458"/>
                                        </p:tgtEl>
                                        <p:attrNameLst>
                                          <p:attrName>style.visibility</p:attrName>
                                        </p:attrNameLst>
                                      </p:cBhvr>
                                      <p:to>
                                        <p:strVal val="visible"/>
                                      </p:to>
                                    </p:set>
                                    <p:animEffect transition="in" filter="fade">
                                      <p:cBhvr>
                                        <p:cTn id="56" dur="500"/>
                                        <p:tgtEl>
                                          <p:spTgt spid="484458"/>
                                        </p:tgtEl>
                                      </p:cBhvr>
                                    </p:animEffect>
                                  </p:childTnLst>
                                </p:cTn>
                              </p:par>
                              <p:par>
                                <p:cTn id="57" presetID="10" presetClass="entr" presetSubtype="0" fill="hold" grpId="0" nodeType="withEffect">
                                  <p:stCondLst>
                                    <p:cond delay="1100"/>
                                  </p:stCondLst>
                                  <p:childTnLst>
                                    <p:set>
                                      <p:cBhvr>
                                        <p:cTn id="58" dur="1" fill="hold">
                                          <p:stCondLst>
                                            <p:cond delay="0"/>
                                          </p:stCondLst>
                                        </p:cTn>
                                        <p:tgtEl>
                                          <p:spTgt spid="484459"/>
                                        </p:tgtEl>
                                        <p:attrNameLst>
                                          <p:attrName>style.visibility</p:attrName>
                                        </p:attrNameLst>
                                      </p:cBhvr>
                                      <p:to>
                                        <p:strVal val="visible"/>
                                      </p:to>
                                    </p:set>
                                    <p:animEffect transition="in" filter="fade">
                                      <p:cBhvr>
                                        <p:cTn id="59" dur="500"/>
                                        <p:tgtEl>
                                          <p:spTgt spid="484459"/>
                                        </p:tgtEl>
                                      </p:cBhvr>
                                    </p:animEffect>
                                  </p:childTnLst>
                                </p:cTn>
                              </p:par>
                              <p:par>
                                <p:cTn id="60" presetID="10" presetClass="entr" presetSubtype="0" fill="hold" grpId="0" nodeType="withEffect">
                                  <p:stCondLst>
                                    <p:cond delay="1200"/>
                                  </p:stCondLst>
                                  <p:childTnLst>
                                    <p:set>
                                      <p:cBhvr>
                                        <p:cTn id="61" dur="1" fill="hold">
                                          <p:stCondLst>
                                            <p:cond delay="0"/>
                                          </p:stCondLst>
                                        </p:cTn>
                                        <p:tgtEl>
                                          <p:spTgt spid="484460"/>
                                        </p:tgtEl>
                                        <p:attrNameLst>
                                          <p:attrName>style.visibility</p:attrName>
                                        </p:attrNameLst>
                                      </p:cBhvr>
                                      <p:to>
                                        <p:strVal val="visible"/>
                                      </p:to>
                                    </p:set>
                                    <p:animEffect transition="in" filter="fade">
                                      <p:cBhvr>
                                        <p:cTn id="62" dur="500"/>
                                        <p:tgtEl>
                                          <p:spTgt spid="484460"/>
                                        </p:tgtEl>
                                      </p:cBhvr>
                                    </p:animEffect>
                                  </p:childTnLst>
                                </p:cTn>
                              </p:par>
                              <p:par>
                                <p:cTn id="63" presetID="10" presetClass="entr" presetSubtype="0" fill="hold" grpId="0" nodeType="withEffect">
                                  <p:stCondLst>
                                    <p:cond delay="1300"/>
                                  </p:stCondLst>
                                  <p:childTnLst>
                                    <p:set>
                                      <p:cBhvr>
                                        <p:cTn id="64" dur="1" fill="hold">
                                          <p:stCondLst>
                                            <p:cond delay="0"/>
                                          </p:stCondLst>
                                        </p:cTn>
                                        <p:tgtEl>
                                          <p:spTgt spid="484461"/>
                                        </p:tgtEl>
                                        <p:attrNameLst>
                                          <p:attrName>style.visibility</p:attrName>
                                        </p:attrNameLst>
                                      </p:cBhvr>
                                      <p:to>
                                        <p:strVal val="visible"/>
                                      </p:to>
                                    </p:set>
                                    <p:animEffect transition="in" filter="fade">
                                      <p:cBhvr>
                                        <p:cTn id="65" dur="500"/>
                                        <p:tgtEl>
                                          <p:spTgt spid="484461"/>
                                        </p:tgtEl>
                                      </p:cBhvr>
                                    </p:animEffect>
                                  </p:childTnLst>
                                </p:cTn>
                              </p:par>
                              <p:par>
                                <p:cTn id="66" presetID="10" presetClass="entr" presetSubtype="0" fill="hold" grpId="0" nodeType="withEffect">
                                  <p:stCondLst>
                                    <p:cond delay="1400"/>
                                  </p:stCondLst>
                                  <p:childTnLst>
                                    <p:set>
                                      <p:cBhvr>
                                        <p:cTn id="67" dur="1" fill="hold">
                                          <p:stCondLst>
                                            <p:cond delay="0"/>
                                          </p:stCondLst>
                                        </p:cTn>
                                        <p:tgtEl>
                                          <p:spTgt spid="484462"/>
                                        </p:tgtEl>
                                        <p:attrNameLst>
                                          <p:attrName>style.visibility</p:attrName>
                                        </p:attrNameLst>
                                      </p:cBhvr>
                                      <p:to>
                                        <p:strVal val="visible"/>
                                      </p:to>
                                    </p:set>
                                    <p:animEffect transition="in" filter="fade">
                                      <p:cBhvr>
                                        <p:cTn id="68" dur="500"/>
                                        <p:tgtEl>
                                          <p:spTgt spid="484462"/>
                                        </p:tgtEl>
                                      </p:cBhvr>
                                    </p:animEffect>
                                  </p:childTnLst>
                                </p:cTn>
                              </p:par>
                              <p:par>
                                <p:cTn id="69" presetID="10" presetClass="entr" presetSubtype="0" fill="hold" grpId="0" nodeType="withEffect">
                                  <p:stCondLst>
                                    <p:cond delay="1500"/>
                                  </p:stCondLst>
                                  <p:childTnLst>
                                    <p:set>
                                      <p:cBhvr>
                                        <p:cTn id="70" dur="1" fill="hold">
                                          <p:stCondLst>
                                            <p:cond delay="0"/>
                                          </p:stCondLst>
                                        </p:cTn>
                                        <p:tgtEl>
                                          <p:spTgt spid="484463"/>
                                        </p:tgtEl>
                                        <p:attrNameLst>
                                          <p:attrName>style.visibility</p:attrName>
                                        </p:attrNameLst>
                                      </p:cBhvr>
                                      <p:to>
                                        <p:strVal val="visible"/>
                                      </p:to>
                                    </p:set>
                                    <p:animEffect transition="in" filter="fade">
                                      <p:cBhvr>
                                        <p:cTn id="71" dur="500"/>
                                        <p:tgtEl>
                                          <p:spTgt spid="484463"/>
                                        </p:tgtEl>
                                      </p:cBhvr>
                                    </p:animEffect>
                                  </p:childTnLst>
                                </p:cTn>
                              </p:par>
                              <p:par>
                                <p:cTn id="72" presetID="22" presetClass="entr" presetSubtype="1" fill="hold" grpId="0" nodeType="withEffect">
                                  <p:stCondLst>
                                    <p:cond delay="2000"/>
                                  </p:stCondLst>
                                  <p:childTnLst>
                                    <p:set>
                                      <p:cBhvr>
                                        <p:cTn id="73" dur="1" fill="hold">
                                          <p:stCondLst>
                                            <p:cond delay="0"/>
                                          </p:stCondLst>
                                        </p:cTn>
                                        <p:tgtEl>
                                          <p:spTgt spid="484364"/>
                                        </p:tgtEl>
                                        <p:attrNameLst>
                                          <p:attrName>style.visibility</p:attrName>
                                        </p:attrNameLst>
                                      </p:cBhvr>
                                      <p:to>
                                        <p:strVal val="visible"/>
                                      </p:to>
                                    </p:set>
                                    <p:animEffect transition="in" filter="wipe(up)">
                                      <p:cBhvr>
                                        <p:cTn id="74" dur="2000"/>
                                        <p:tgtEl>
                                          <p:spTgt spid="484364"/>
                                        </p:tgtEl>
                                      </p:cBhvr>
                                    </p:animEffect>
                                  </p:childTnLst>
                                </p:cTn>
                              </p:par>
                              <p:par>
                                <p:cTn id="75" presetID="10" presetClass="entr" presetSubtype="0" fill="hold" grpId="0" nodeType="withEffect">
                                  <p:stCondLst>
                                    <p:cond delay="2500"/>
                                  </p:stCondLst>
                                  <p:childTnLst>
                                    <p:set>
                                      <p:cBhvr>
                                        <p:cTn id="76" dur="1" fill="hold">
                                          <p:stCondLst>
                                            <p:cond delay="0"/>
                                          </p:stCondLst>
                                        </p:cTn>
                                        <p:tgtEl>
                                          <p:spTgt spid="484471"/>
                                        </p:tgtEl>
                                        <p:attrNameLst>
                                          <p:attrName>style.visibility</p:attrName>
                                        </p:attrNameLst>
                                      </p:cBhvr>
                                      <p:to>
                                        <p:strVal val="visible"/>
                                      </p:to>
                                    </p:set>
                                    <p:animEffect transition="in" filter="fade">
                                      <p:cBhvr>
                                        <p:cTn id="77" dur="500"/>
                                        <p:tgtEl>
                                          <p:spTgt spid="484471"/>
                                        </p:tgtEl>
                                      </p:cBhvr>
                                    </p:animEffect>
                                  </p:childTnLst>
                                </p:cTn>
                              </p:par>
                              <p:par>
                                <p:cTn id="78" presetID="22" presetClass="entr" presetSubtype="1" fill="hold" grpId="0" nodeType="withEffect">
                                  <p:stCondLst>
                                    <p:cond delay="2000"/>
                                  </p:stCondLst>
                                  <p:childTnLst>
                                    <p:set>
                                      <p:cBhvr>
                                        <p:cTn id="79" dur="1" fill="hold">
                                          <p:stCondLst>
                                            <p:cond delay="0"/>
                                          </p:stCondLst>
                                        </p:cTn>
                                        <p:tgtEl>
                                          <p:spTgt spid="484374"/>
                                        </p:tgtEl>
                                        <p:attrNameLst>
                                          <p:attrName>style.visibility</p:attrName>
                                        </p:attrNameLst>
                                      </p:cBhvr>
                                      <p:to>
                                        <p:strVal val="visible"/>
                                      </p:to>
                                    </p:set>
                                    <p:animEffect transition="in" filter="wipe(up)">
                                      <p:cBhvr>
                                        <p:cTn id="80" dur="2000"/>
                                        <p:tgtEl>
                                          <p:spTgt spid="484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61" grpId="0" animBg="1"/>
      <p:bldP spid="484362" grpId="0" animBg="1"/>
      <p:bldP spid="484388" grpId="0"/>
      <p:bldP spid="3" grpId="0" animBg="1"/>
      <p:bldP spid="484433" grpId="0"/>
      <p:bldP spid="484450" grpId="0"/>
      <p:bldP spid="484451" grpId="0" animBg="1"/>
      <p:bldP spid="484457" grpId="0"/>
      <p:bldP spid="484458" grpId="0" animBg="1"/>
      <p:bldP spid="484459" grpId="0" animBg="1"/>
      <p:bldP spid="484460" grpId="0" animBg="1"/>
      <p:bldP spid="484461" grpId="0" animBg="1"/>
      <p:bldP spid="484462" grpId="0" animBg="1"/>
      <p:bldP spid="484463" grpId="0" animBg="1"/>
      <p:bldP spid="484470" grpId="0" animBg="1"/>
      <p:bldP spid="484471" grpId="0"/>
      <p:bldP spid="484364" grpId="0" animBg="1"/>
      <p:bldP spid="484374" grpId="0" animBg="1"/>
      <p:bldP spid="48436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49" name="Footer Placeholder 3"/>
          <p:cNvSpPr>
            <a:spLocks noGrp="1"/>
          </p:cNvSpPr>
          <p:nvPr>
            <p:ph type="ftr" sz="quarter" idx="10"/>
          </p:nvPr>
        </p:nvSpPr>
        <p:spPr>
          <a:noFill/>
        </p:spPr>
        <p:txBody>
          <a:bodyPr/>
          <a:lstStyle/>
          <a:p>
            <a:r>
              <a:rPr lang="en-US" smtClean="0">
                <a:cs typeface="Arial" charset="0"/>
              </a:rPr>
              <a:t>MAGNETIC FIELDS</a:t>
            </a:r>
          </a:p>
        </p:txBody>
      </p:sp>
      <p:sp>
        <p:nvSpPr>
          <p:cNvPr id="488450" name="Date Placeholder 4"/>
          <p:cNvSpPr>
            <a:spLocks noGrp="1"/>
          </p:cNvSpPr>
          <p:nvPr>
            <p:ph type="dt" sz="quarter" idx="11"/>
          </p:nvPr>
        </p:nvSpPr>
        <p:spPr>
          <a:noFill/>
        </p:spPr>
        <p:txBody>
          <a:bodyPr/>
          <a:lstStyle/>
          <a:p>
            <a:r>
              <a:rPr lang="en-US" smtClean="0">
                <a:cs typeface="Arial" charset="0"/>
              </a:rPr>
              <a:t>PHY1013S</a:t>
            </a:r>
          </a:p>
        </p:txBody>
      </p:sp>
      <p:sp>
        <p:nvSpPr>
          <p:cNvPr id="488451" name="Slide Number Placeholder 5"/>
          <p:cNvSpPr>
            <a:spLocks noGrp="1"/>
          </p:cNvSpPr>
          <p:nvPr>
            <p:ph type="sldNum" sz="quarter" idx="12"/>
          </p:nvPr>
        </p:nvSpPr>
        <p:spPr>
          <a:noFill/>
        </p:spPr>
        <p:txBody>
          <a:bodyPr/>
          <a:lstStyle/>
          <a:p>
            <a:fld id="{64A41160-EEF3-4980-9648-0996AA288671}" type="slidenum">
              <a:rPr lang="en-US" smtClean="0">
                <a:cs typeface="Arial" charset="0"/>
              </a:rPr>
              <a:pPr/>
              <a:t>27</a:t>
            </a:fld>
            <a:endParaRPr lang="en-US" smtClean="0">
              <a:cs typeface="Arial" charset="0"/>
            </a:endParaRPr>
          </a:p>
        </p:txBody>
      </p:sp>
      <p:sp>
        <p:nvSpPr>
          <p:cNvPr id="488452"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30083" name="Rectangle 3"/>
          <p:cNvSpPr>
            <a:spLocks noGrp="1" noChangeArrowheads="1"/>
          </p:cNvSpPr>
          <p:nvPr>
            <p:ph type="body" idx="1"/>
          </p:nvPr>
        </p:nvSpPr>
        <p:spPr>
          <a:xfrm>
            <a:off x="179388" y="1708150"/>
            <a:ext cx="4024312" cy="3173413"/>
          </a:xfrm>
        </p:spPr>
        <p:txBody>
          <a:bodyPr/>
          <a:lstStyle/>
          <a:p>
            <a:pPr lvl="2" eaLnBrk="1" hangingPunct="1"/>
            <a:r>
              <a:rPr lang="en-US" smtClean="0"/>
              <a:t>A practical ring needs wires to bring the current in and out.  We model an </a:t>
            </a:r>
            <a:r>
              <a:rPr lang="en-US" i="1" smtClean="0"/>
              <a:t>ideal</a:t>
            </a:r>
            <a:r>
              <a:rPr lang="en-US" i="1" baseline="30000" smtClean="0"/>
              <a:t> </a:t>
            </a:r>
            <a:r>
              <a:rPr lang="en-US" smtClean="0"/>
              <a:t> loop.</a:t>
            </a:r>
          </a:p>
          <a:p>
            <a:pPr lvl="2" eaLnBrk="1" hangingPunct="1"/>
            <a:endParaRPr lang="en-ZA" sz="800" smtClean="0"/>
          </a:p>
          <a:p>
            <a:pPr lvl="2" eaLnBrk="1" hangingPunct="1"/>
            <a:r>
              <a:rPr lang="en-ZA" smtClean="0"/>
              <a:t>It is easier to view </a:t>
            </a:r>
            <a:br>
              <a:rPr lang="en-ZA" smtClean="0"/>
            </a:br>
            <a:r>
              <a:rPr lang="en-ZA" smtClean="0"/>
              <a:t>a section of the ring from one side, as shown.</a:t>
            </a:r>
            <a:endParaRPr lang="en-US" smtClean="0"/>
          </a:p>
        </p:txBody>
      </p:sp>
      <p:sp>
        <p:nvSpPr>
          <p:cNvPr id="488454" name="Text Box 4"/>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grpSp>
        <p:nvGrpSpPr>
          <p:cNvPr id="430086" name="Group 6"/>
          <p:cNvGrpSpPr>
            <a:grpSpLocks/>
          </p:cNvGrpSpPr>
          <p:nvPr/>
        </p:nvGrpSpPr>
        <p:grpSpPr bwMode="auto">
          <a:xfrm>
            <a:off x="4219575" y="2325688"/>
            <a:ext cx="676275" cy="2165350"/>
            <a:chOff x="2658" y="1465"/>
            <a:chExt cx="426" cy="1364"/>
          </a:xfrm>
        </p:grpSpPr>
        <p:sp>
          <p:nvSpPr>
            <p:cNvPr id="488462" name="Line 7"/>
            <p:cNvSpPr>
              <a:spLocks noChangeShapeType="1"/>
            </p:cNvSpPr>
            <p:nvPr/>
          </p:nvSpPr>
          <p:spPr bwMode="auto">
            <a:xfrm flipH="1" flipV="1">
              <a:off x="2869" y="2262"/>
              <a:ext cx="1" cy="346"/>
            </a:xfrm>
            <a:prstGeom prst="line">
              <a:avLst/>
            </a:prstGeom>
            <a:noFill/>
            <a:ln w="15875">
              <a:solidFill>
                <a:srgbClr val="800080"/>
              </a:solidFill>
              <a:round/>
              <a:headEnd/>
              <a:tailEnd type="triangle" w="lg" len="lg"/>
            </a:ln>
          </p:spPr>
          <p:txBody>
            <a:bodyPr/>
            <a:lstStyle/>
            <a:p>
              <a:endParaRPr lang="en-US"/>
            </a:p>
          </p:txBody>
        </p:sp>
        <p:sp>
          <p:nvSpPr>
            <p:cNvPr id="488463" name="Rectangle 8"/>
            <p:cNvSpPr>
              <a:spLocks noChangeArrowheads="1"/>
            </p:cNvSpPr>
            <p:nvPr/>
          </p:nvSpPr>
          <p:spPr bwMode="auto">
            <a:xfrm>
              <a:off x="2948" y="1531"/>
              <a:ext cx="134" cy="1231"/>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88464" name="Text Box 9"/>
            <p:cNvSpPr txBox="1">
              <a:spLocks noChangeArrowheads="1"/>
            </p:cNvSpPr>
            <p:nvPr/>
          </p:nvSpPr>
          <p:spPr bwMode="auto">
            <a:xfrm>
              <a:off x="2658" y="2342"/>
              <a:ext cx="257"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88465" name="Oval 10"/>
            <p:cNvSpPr>
              <a:spLocks noChangeArrowheads="1"/>
            </p:cNvSpPr>
            <p:nvPr/>
          </p:nvSpPr>
          <p:spPr bwMode="auto">
            <a:xfrm>
              <a:off x="2945" y="2691"/>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88466" name="Line 11"/>
            <p:cNvSpPr>
              <a:spLocks noChangeShapeType="1"/>
            </p:cNvSpPr>
            <p:nvPr/>
          </p:nvSpPr>
          <p:spPr bwMode="auto">
            <a:xfrm rot="2700000">
              <a:off x="3014" y="2691"/>
              <a:ext cx="1" cy="138"/>
            </a:xfrm>
            <a:prstGeom prst="line">
              <a:avLst/>
            </a:prstGeom>
            <a:noFill/>
            <a:ln w="15875">
              <a:solidFill>
                <a:srgbClr val="800080"/>
              </a:solidFill>
              <a:round/>
              <a:headEnd/>
              <a:tailEnd type="none" w="lg" len="lg"/>
            </a:ln>
          </p:spPr>
          <p:txBody>
            <a:bodyPr/>
            <a:lstStyle/>
            <a:p>
              <a:endParaRPr lang="en-US"/>
            </a:p>
          </p:txBody>
        </p:sp>
        <p:sp>
          <p:nvSpPr>
            <p:cNvPr id="488467" name="Line 12"/>
            <p:cNvSpPr>
              <a:spLocks noChangeShapeType="1"/>
            </p:cNvSpPr>
            <p:nvPr/>
          </p:nvSpPr>
          <p:spPr bwMode="auto">
            <a:xfrm rot="18900000" flipH="1">
              <a:off x="3014" y="2691"/>
              <a:ext cx="1" cy="138"/>
            </a:xfrm>
            <a:prstGeom prst="line">
              <a:avLst/>
            </a:prstGeom>
            <a:noFill/>
            <a:ln w="15875">
              <a:solidFill>
                <a:srgbClr val="800080"/>
              </a:solidFill>
              <a:round/>
              <a:headEnd/>
              <a:tailEnd type="none" w="lg" len="lg"/>
            </a:ln>
          </p:spPr>
          <p:txBody>
            <a:bodyPr/>
            <a:lstStyle/>
            <a:p>
              <a:endParaRPr lang="en-US"/>
            </a:p>
          </p:txBody>
        </p:sp>
        <p:sp>
          <p:nvSpPr>
            <p:cNvPr id="488468" name="Oval 13"/>
            <p:cNvSpPr>
              <a:spLocks noChangeArrowheads="1"/>
            </p:cNvSpPr>
            <p:nvPr/>
          </p:nvSpPr>
          <p:spPr bwMode="auto">
            <a:xfrm>
              <a:off x="2945" y="1465"/>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88469" name="Oval 14"/>
            <p:cNvSpPr>
              <a:spLocks noChangeArrowheads="1"/>
            </p:cNvSpPr>
            <p:nvPr/>
          </p:nvSpPr>
          <p:spPr bwMode="auto">
            <a:xfrm flipV="1">
              <a:off x="2987" y="1505"/>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sp>
        <p:nvSpPr>
          <p:cNvPr id="430095" name="Rectangle 15"/>
          <p:cNvSpPr>
            <a:spLocks noChangeArrowheads="1"/>
          </p:cNvSpPr>
          <p:nvPr/>
        </p:nvSpPr>
        <p:spPr bwMode="auto">
          <a:xfrm>
            <a:off x="179388" y="5381625"/>
            <a:ext cx="8774112" cy="493713"/>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1.	Draw a picture.</a:t>
            </a:r>
          </a:p>
        </p:txBody>
      </p:sp>
      <p:sp>
        <p:nvSpPr>
          <p:cNvPr id="430096" name="Line 16"/>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grpSp>
        <p:nvGrpSpPr>
          <p:cNvPr id="430097" name="Group 17"/>
          <p:cNvGrpSpPr>
            <a:grpSpLocks/>
          </p:cNvGrpSpPr>
          <p:nvPr/>
        </p:nvGrpSpPr>
        <p:grpSpPr bwMode="auto">
          <a:xfrm>
            <a:off x="4114800" y="2324100"/>
            <a:ext cx="2171700" cy="2171700"/>
            <a:chOff x="3496" y="1464"/>
            <a:chExt cx="1368" cy="1368"/>
          </a:xfrm>
        </p:grpSpPr>
        <p:sp>
          <p:nvSpPr>
            <p:cNvPr id="488459" name="AutoShape 18"/>
            <p:cNvSpPr>
              <a:spLocks noChangeArrowheads="1"/>
            </p:cNvSpPr>
            <p:nvPr/>
          </p:nvSpPr>
          <p:spPr bwMode="auto">
            <a:xfrm>
              <a:off x="3496" y="1464"/>
              <a:ext cx="1368" cy="136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8 w 21600"/>
                <a:gd name="T25" fmla="*/ 3158 h 21600"/>
                <a:gd name="T26" fmla="*/ 18442 w 21600"/>
                <a:gd name="T27" fmla="*/ 1844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79" y="10800"/>
                  </a:moveTo>
                  <a:cubicBezTo>
                    <a:pt x="2179" y="15561"/>
                    <a:pt x="6039" y="19421"/>
                    <a:pt x="10800" y="19421"/>
                  </a:cubicBezTo>
                  <a:cubicBezTo>
                    <a:pt x="15561" y="19421"/>
                    <a:pt x="19421" y="15561"/>
                    <a:pt x="19421" y="10800"/>
                  </a:cubicBezTo>
                  <a:cubicBezTo>
                    <a:pt x="19421" y="6039"/>
                    <a:pt x="15561" y="2179"/>
                    <a:pt x="10800" y="2179"/>
                  </a:cubicBezTo>
                  <a:cubicBezTo>
                    <a:pt x="6039" y="2179"/>
                    <a:pt x="2179" y="6039"/>
                    <a:pt x="2179" y="10800"/>
                  </a:cubicBezTo>
                  <a:close/>
                </a:path>
              </a:pathLst>
            </a:custGeom>
            <a:gradFill rotWithShape="1">
              <a:gsLst>
                <a:gs pos="0">
                  <a:srgbClr val="FFEBD8"/>
                </a:gs>
                <a:gs pos="100000">
                  <a:srgbClr val="FF9632"/>
                </a:gs>
              </a:gsLst>
              <a:path path="rect">
                <a:fillToRect l="50000" t="50000" r="50000" b="50000"/>
              </a:path>
            </a:gradFill>
            <a:ln w="6350" algn="ctr">
              <a:solidFill>
                <a:srgbClr val="000000"/>
              </a:solidFill>
              <a:round/>
              <a:headEnd/>
              <a:tailEnd type="none" w="lg" len="lg"/>
            </a:ln>
          </p:spPr>
          <p:txBody>
            <a:bodyPr/>
            <a:lstStyle/>
            <a:p>
              <a:endParaRPr lang="en-US"/>
            </a:p>
          </p:txBody>
        </p:sp>
        <p:sp>
          <p:nvSpPr>
            <p:cNvPr id="488460" name="Freeform 19"/>
            <p:cNvSpPr>
              <a:spLocks/>
            </p:cNvSpPr>
            <p:nvPr/>
          </p:nvSpPr>
          <p:spPr bwMode="auto">
            <a:xfrm>
              <a:off x="4368" y="2336"/>
              <a:ext cx="244" cy="246"/>
            </a:xfrm>
            <a:custGeom>
              <a:avLst/>
              <a:gdLst>
                <a:gd name="T0" fmla="*/ 0 w 244"/>
                <a:gd name="T1" fmla="*/ 246 h 246"/>
                <a:gd name="T2" fmla="*/ 244 w 244"/>
                <a:gd name="T3" fmla="*/ 0 h 246"/>
                <a:gd name="T4" fmla="*/ 0 60000 65536"/>
                <a:gd name="T5" fmla="*/ 0 60000 65536"/>
                <a:gd name="T6" fmla="*/ 0 w 244"/>
                <a:gd name="T7" fmla="*/ 0 h 246"/>
                <a:gd name="T8" fmla="*/ 244 w 244"/>
                <a:gd name="T9" fmla="*/ 246 h 246"/>
              </a:gdLst>
              <a:ahLst/>
              <a:cxnLst>
                <a:cxn ang="T4">
                  <a:pos x="T0" y="T1"/>
                </a:cxn>
                <a:cxn ang="T5">
                  <a:pos x="T2" y="T3"/>
                </a:cxn>
              </a:cxnLst>
              <a:rect l="T6" t="T7" r="T8" b="T9"/>
              <a:pathLst>
                <a:path w="244" h="246">
                  <a:moveTo>
                    <a:pt x="0" y="246"/>
                  </a:moveTo>
                  <a:cubicBezTo>
                    <a:pt x="123" y="196"/>
                    <a:pt x="197" y="111"/>
                    <a:pt x="244" y="0"/>
                  </a:cubicBezTo>
                </a:path>
              </a:pathLst>
            </a:custGeom>
            <a:noFill/>
            <a:ln w="15875">
              <a:solidFill>
                <a:srgbClr val="800080"/>
              </a:solidFill>
              <a:round/>
              <a:headEnd/>
              <a:tailEnd type="triangle" w="lg" len="lg"/>
            </a:ln>
          </p:spPr>
          <p:txBody>
            <a:bodyPr/>
            <a:lstStyle/>
            <a:p>
              <a:endParaRPr lang="en-US"/>
            </a:p>
          </p:txBody>
        </p:sp>
        <p:sp>
          <p:nvSpPr>
            <p:cNvPr id="488461" name="Text Box 20"/>
            <p:cNvSpPr txBox="1">
              <a:spLocks noChangeArrowheads="1"/>
            </p:cNvSpPr>
            <p:nvPr/>
          </p:nvSpPr>
          <p:spPr bwMode="auto">
            <a:xfrm>
              <a:off x="4323" y="2303"/>
              <a:ext cx="257"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09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009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3008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009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083">
                                            <p:txEl>
                                              <p:pRg st="2" end="2"/>
                                            </p:txEl>
                                          </p:spTgt>
                                        </p:tgtEl>
                                        <p:attrNameLst>
                                          <p:attrName>style.visibility</p:attrName>
                                        </p:attrNameLst>
                                      </p:cBhvr>
                                      <p:to>
                                        <p:strVal val="visible"/>
                                      </p:to>
                                    </p:set>
                                  </p:childTnLst>
                                </p:cTn>
                              </p:par>
                              <p:par>
                                <p:cTn id="19" presetID="10" presetClass="exit" presetSubtype="0" fill="hold" nodeType="withEffect">
                                  <p:stCondLst>
                                    <p:cond delay="200"/>
                                  </p:stCondLst>
                                  <p:childTnLst>
                                    <p:animEffect transition="out" filter="fade">
                                      <p:cBhvr>
                                        <p:cTn id="20" dur="1000"/>
                                        <p:tgtEl>
                                          <p:spTgt spid="430097"/>
                                        </p:tgtEl>
                                      </p:cBhvr>
                                    </p:animEffect>
                                    <p:set>
                                      <p:cBhvr>
                                        <p:cTn id="21" dur="1" fill="hold">
                                          <p:stCondLst>
                                            <p:cond delay="999"/>
                                          </p:stCondLst>
                                        </p:cTn>
                                        <p:tgtEl>
                                          <p:spTgt spid="430097"/>
                                        </p:tgtEl>
                                        <p:attrNameLst>
                                          <p:attrName>style.visibility</p:attrName>
                                        </p:attrNameLst>
                                      </p:cBhvr>
                                      <p:to>
                                        <p:strVal val="hidden"/>
                                      </p:to>
                                    </p:set>
                                  </p:childTnLst>
                                </p:cTn>
                              </p:par>
                              <p:par>
                                <p:cTn id="22" presetID="6" presetClass="emph" presetSubtype="0" fill="hold" nodeType="withEffect">
                                  <p:stCondLst>
                                    <p:cond delay="0"/>
                                  </p:stCondLst>
                                  <p:childTnLst>
                                    <p:animScale>
                                      <p:cBhvr>
                                        <p:cTn id="23" dur="1000" fill="hold"/>
                                        <p:tgtEl>
                                          <p:spTgt spid="430097"/>
                                        </p:tgtEl>
                                      </p:cBhvr>
                                      <p:by x="50000" y="100000"/>
                                    </p:animScale>
                                  </p:childTnLst>
                                </p:cTn>
                              </p:par>
                              <p:par>
                                <p:cTn id="24" presetID="10" presetClass="entr" presetSubtype="0" fill="hold" nodeType="withEffect">
                                  <p:stCondLst>
                                    <p:cond delay="0"/>
                                  </p:stCondLst>
                                  <p:childTnLst>
                                    <p:set>
                                      <p:cBhvr>
                                        <p:cTn id="25" dur="1" fill="hold">
                                          <p:stCondLst>
                                            <p:cond delay="0"/>
                                          </p:stCondLst>
                                        </p:cTn>
                                        <p:tgtEl>
                                          <p:spTgt spid="430086"/>
                                        </p:tgtEl>
                                        <p:attrNameLst>
                                          <p:attrName>style.visibility</p:attrName>
                                        </p:attrNameLst>
                                      </p:cBhvr>
                                      <p:to>
                                        <p:strVal val="visible"/>
                                      </p:to>
                                    </p:set>
                                    <p:animEffect transition="in" filter="fade">
                                      <p:cBhvr>
                                        <p:cTn id="26" dur="1000"/>
                                        <p:tgtEl>
                                          <p:spTgt spid="430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95" grpId="0"/>
      <p:bldP spid="43009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7" name="Footer Placeholder 3"/>
          <p:cNvSpPr>
            <a:spLocks noGrp="1"/>
          </p:cNvSpPr>
          <p:nvPr>
            <p:ph type="ftr" sz="quarter" idx="10"/>
          </p:nvPr>
        </p:nvSpPr>
        <p:spPr>
          <a:noFill/>
        </p:spPr>
        <p:txBody>
          <a:bodyPr/>
          <a:lstStyle/>
          <a:p>
            <a:r>
              <a:rPr lang="en-US" smtClean="0">
                <a:cs typeface="Arial" charset="0"/>
              </a:rPr>
              <a:t>MAGNETIC FIELDS</a:t>
            </a:r>
          </a:p>
        </p:txBody>
      </p:sp>
      <p:sp>
        <p:nvSpPr>
          <p:cNvPr id="490498" name="Date Placeholder 4"/>
          <p:cNvSpPr>
            <a:spLocks noGrp="1"/>
          </p:cNvSpPr>
          <p:nvPr>
            <p:ph type="dt" sz="quarter" idx="11"/>
          </p:nvPr>
        </p:nvSpPr>
        <p:spPr>
          <a:noFill/>
        </p:spPr>
        <p:txBody>
          <a:bodyPr/>
          <a:lstStyle/>
          <a:p>
            <a:r>
              <a:rPr lang="en-US" smtClean="0">
                <a:cs typeface="Arial" charset="0"/>
              </a:rPr>
              <a:t>PHY1013S</a:t>
            </a:r>
          </a:p>
        </p:txBody>
      </p:sp>
      <p:sp>
        <p:nvSpPr>
          <p:cNvPr id="490499" name="Slide Number Placeholder 5"/>
          <p:cNvSpPr>
            <a:spLocks noGrp="1"/>
          </p:cNvSpPr>
          <p:nvPr>
            <p:ph type="sldNum" sz="quarter" idx="12"/>
          </p:nvPr>
        </p:nvSpPr>
        <p:spPr>
          <a:noFill/>
        </p:spPr>
        <p:txBody>
          <a:bodyPr/>
          <a:lstStyle/>
          <a:p>
            <a:fld id="{935AFBB9-45FF-4C7B-8DA5-3C0E741B3802}" type="slidenum">
              <a:rPr lang="en-US" smtClean="0">
                <a:cs typeface="Arial" charset="0"/>
              </a:rPr>
              <a:pPr/>
              <a:t>28</a:t>
            </a:fld>
            <a:endParaRPr lang="en-US" smtClean="0">
              <a:cs typeface="Arial" charset="0"/>
            </a:endParaRPr>
          </a:p>
        </p:txBody>
      </p:sp>
      <p:sp>
        <p:nvSpPr>
          <p:cNvPr id="490500"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90501" name="Rectangle 3"/>
          <p:cNvSpPr>
            <a:spLocks noGrp="1" noChangeArrowheads="1"/>
          </p:cNvSpPr>
          <p:nvPr>
            <p:ph type="body" idx="1"/>
          </p:nvPr>
        </p:nvSpPr>
        <p:spPr>
          <a:xfrm>
            <a:off x="179388" y="1708150"/>
            <a:ext cx="3884612" cy="1296988"/>
          </a:xfrm>
        </p:spPr>
        <p:txBody>
          <a:bodyPr/>
          <a:lstStyle/>
          <a:p>
            <a:pPr lvl="1" indent="0" eaLnBrk="1" hangingPunct="1"/>
            <a:r>
              <a:rPr lang="en-US" smtClean="0"/>
              <a:t>We shall determine the magnetic field along the axis of the loop.</a:t>
            </a:r>
          </a:p>
        </p:txBody>
      </p:sp>
      <p:sp>
        <p:nvSpPr>
          <p:cNvPr id="490502" name="Text Box 7"/>
          <p:cNvSpPr txBox="1">
            <a:spLocks noChangeArrowheads="1"/>
          </p:cNvSpPr>
          <p:nvPr/>
        </p:nvSpPr>
        <p:spPr bwMode="auto">
          <a:xfrm>
            <a:off x="7604125" y="3432175"/>
            <a:ext cx="361950" cy="354013"/>
          </a:xfrm>
          <a:prstGeom prst="rect">
            <a:avLst/>
          </a:prstGeom>
          <a:noFill/>
          <a:ln w="9525">
            <a:noFill/>
            <a:miter lim="800000"/>
            <a:headEnd/>
            <a:tailEnd/>
          </a:ln>
        </p:spPr>
        <p:txBody>
          <a:bodyPr lIns="0" tIns="0" rIns="0" bIns="0"/>
          <a:lstStyle/>
          <a:p>
            <a:pPr algn="ctr">
              <a:lnSpc>
                <a:spcPct val="110000"/>
              </a:lnSpc>
            </a:pPr>
            <a:r>
              <a:rPr lang="en-US" sz="2000" b="1">
                <a:solidFill>
                  <a:srgbClr val="000066"/>
                </a:solidFill>
              </a:rPr>
              <a:t>P</a:t>
            </a:r>
            <a:endParaRPr lang="en-US" sz="2000">
              <a:solidFill>
                <a:srgbClr val="000066"/>
              </a:solidFill>
            </a:endParaRPr>
          </a:p>
        </p:txBody>
      </p:sp>
      <p:sp>
        <p:nvSpPr>
          <p:cNvPr id="490503" name="Line 8"/>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90504" name="Text Box 11"/>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90505" name="Rectangle 17"/>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90506" name="Text Box 36"/>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90507" name="Oval 51"/>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90508" name="Line 53"/>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90509" name="Line 54"/>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90510" name="Oval 67"/>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90511" name="Oval 64"/>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nvGrpSpPr>
          <p:cNvPr id="413769" name="Group 73"/>
          <p:cNvGrpSpPr>
            <a:grpSpLocks/>
          </p:cNvGrpSpPr>
          <p:nvPr/>
        </p:nvGrpSpPr>
        <p:grpSpPr bwMode="auto">
          <a:xfrm>
            <a:off x="4278313" y="1824038"/>
            <a:ext cx="4576762" cy="2790825"/>
            <a:chOff x="2690" y="1149"/>
            <a:chExt cx="2926" cy="1758"/>
          </a:xfrm>
        </p:grpSpPr>
        <p:sp>
          <p:nvSpPr>
            <p:cNvPr id="490516" name="Rectangle 44"/>
            <p:cNvSpPr>
              <a:spLocks noChangeArrowheads="1"/>
            </p:cNvSpPr>
            <p:nvPr/>
          </p:nvSpPr>
          <p:spPr bwMode="auto">
            <a:xfrm>
              <a:off x="2690" y="1149"/>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90517" name="Line 25"/>
            <p:cNvSpPr>
              <a:spLocks noChangeShapeType="1"/>
            </p:cNvSpPr>
            <p:nvPr/>
          </p:nvSpPr>
          <p:spPr bwMode="auto">
            <a:xfrm>
              <a:off x="2788" y="2152"/>
              <a:ext cx="26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90518" name="Rectangle 47"/>
            <p:cNvSpPr>
              <a:spLocks noChangeArrowheads="1"/>
            </p:cNvSpPr>
            <p:nvPr/>
          </p:nvSpPr>
          <p:spPr bwMode="auto">
            <a:xfrm>
              <a:off x="5280" y="2095"/>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sp>
          <p:nvSpPr>
            <p:cNvPr id="490519" name="Line 43"/>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grpSp>
      <p:sp>
        <p:nvSpPr>
          <p:cNvPr id="490513" name="Oval 76"/>
          <p:cNvSpPr>
            <a:spLocks noChangeArrowheads="1"/>
          </p:cNvSpPr>
          <p:nvPr/>
        </p:nvSpPr>
        <p:spPr bwMode="auto">
          <a:xfrm>
            <a:off x="7640638" y="337026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490514" name="Rectangle 77"/>
          <p:cNvSpPr>
            <a:spLocks noChangeArrowheads="1"/>
          </p:cNvSpPr>
          <p:nvPr/>
        </p:nvSpPr>
        <p:spPr bwMode="auto">
          <a:xfrm>
            <a:off x="179388" y="5381625"/>
            <a:ext cx="8774112" cy="895350"/>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2.	Identify the point P at which you wish to determine      </a:t>
            </a:r>
            <a:br>
              <a:rPr lang="en-US">
                <a:solidFill>
                  <a:srgbClr val="0000CC"/>
                </a:solidFill>
              </a:rPr>
            </a:br>
            <a:r>
              <a:rPr lang="en-US">
                <a:solidFill>
                  <a:srgbClr val="0000CC"/>
                </a:solidFill>
              </a:rPr>
              <a:t>and establish a coordinate system.</a:t>
            </a:r>
          </a:p>
        </p:txBody>
      </p:sp>
      <p:sp>
        <p:nvSpPr>
          <p:cNvPr id="490515" name="Line 78"/>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413769"/>
                                        </p:tgtEl>
                                        <p:attrNameLst>
                                          <p:attrName>style.visibility</p:attrName>
                                        </p:attrNameLst>
                                      </p:cBhvr>
                                      <p:to>
                                        <p:strVal val="visible"/>
                                      </p:to>
                                    </p:set>
                                    <p:animEffect transition="in" filter="fade">
                                      <p:cBhvr>
                                        <p:cTn id="7" dur="1000"/>
                                        <p:tgtEl>
                                          <p:spTgt spid="413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5" name="Footer Placeholder 3"/>
          <p:cNvSpPr>
            <a:spLocks noGrp="1"/>
          </p:cNvSpPr>
          <p:nvPr>
            <p:ph type="ftr" sz="quarter" idx="10"/>
          </p:nvPr>
        </p:nvSpPr>
        <p:spPr>
          <a:noFill/>
        </p:spPr>
        <p:txBody>
          <a:bodyPr/>
          <a:lstStyle/>
          <a:p>
            <a:r>
              <a:rPr lang="en-US" smtClean="0">
                <a:cs typeface="Arial" charset="0"/>
              </a:rPr>
              <a:t>MAGNETIC FIELDS</a:t>
            </a:r>
          </a:p>
        </p:txBody>
      </p:sp>
      <p:sp>
        <p:nvSpPr>
          <p:cNvPr id="492546" name="Date Placeholder 4"/>
          <p:cNvSpPr>
            <a:spLocks noGrp="1"/>
          </p:cNvSpPr>
          <p:nvPr>
            <p:ph type="dt" sz="quarter" idx="11"/>
          </p:nvPr>
        </p:nvSpPr>
        <p:spPr>
          <a:noFill/>
        </p:spPr>
        <p:txBody>
          <a:bodyPr/>
          <a:lstStyle/>
          <a:p>
            <a:r>
              <a:rPr lang="en-US" smtClean="0">
                <a:cs typeface="Arial" charset="0"/>
              </a:rPr>
              <a:t>PHY1013S</a:t>
            </a:r>
          </a:p>
        </p:txBody>
      </p:sp>
      <p:sp>
        <p:nvSpPr>
          <p:cNvPr id="492547" name="Slide Number Placeholder 5"/>
          <p:cNvSpPr>
            <a:spLocks noGrp="1"/>
          </p:cNvSpPr>
          <p:nvPr>
            <p:ph type="sldNum" sz="quarter" idx="12"/>
          </p:nvPr>
        </p:nvSpPr>
        <p:spPr>
          <a:noFill/>
        </p:spPr>
        <p:txBody>
          <a:bodyPr/>
          <a:lstStyle/>
          <a:p>
            <a:fld id="{31F5D3EB-B9B4-4F82-9B61-BBA1D9C9FDD3}" type="slidenum">
              <a:rPr lang="en-US" smtClean="0">
                <a:cs typeface="Arial" charset="0"/>
              </a:rPr>
              <a:pPr/>
              <a:t>29</a:t>
            </a:fld>
            <a:endParaRPr lang="en-US" smtClean="0">
              <a:cs typeface="Arial" charset="0"/>
            </a:endParaRPr>
          </a:p>
        </p:txBody>
      </p:sp>
      <p:sp>
        <p:nvSpPr>
          <p:cNvPr id="492548"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19843" name="Rectangle 3"/>
          <p:cNvSpPr>
            <a:spLocks noGrp="1" noChangeArrowheads="1"/>
          </p:cNvSpPr>
          <p:nvPr>
            <p:ph type="body" idx="1"/>
          </p:nvPr>
        </p:nvSpPr>
        <p:spPr>
          <a:xfrm>
            <a:off x="179388" y="1708150"/>
            <a:ext cx="3905250" cy="2301875"/>
          </a:xfrm>
        </p:spPr>
        <p:txBody>
          <a:bodyPr/>
          <a:lstStyle/>
          <a:p>
            <a:pPr lvl="1" indent="0" eaLnBrk="1" hangingPunct="1"/>
            <a:r>
              <a:rPr lang="en-US" smtClean="0"/>
              <a:t>We choose a current element at the top of the loop</a:t>
            </a:r>
          </a:p>
          <a:p>
            <a:pPr lvl="1" indent="0" eaLnBrk="1" hangingPunct="1"/>
            <a:r>
              <a:rPr lang="en-US" sz="1200" smtClean="0"/>
              <a:t/>
            </a:r>
            <a:br>
              <a:rPr lang="en-US" sz="1200" smtClean="0"/>
            </a:br>
            <a:r>
              <a:rPr lang="en-US" smtClean="0"/>
              <a:t>(at right angles to </a:t>
            </a:r>
            <a:r>
              <a:rPr lang="en-US" b="1" i="1" smtClean="0">
                <a:latin typeface="Times New Roman" pitchFamily="18" charset="0"/>
              </a:rPr>
              <a:t>r</a:t>
            </a:r>
            <a:r>
              <a:rPr lang="en-US" smtClean="0"/>
              <a:t>, </a:t>
            </a:r>
            <a:br>
              <a:rPr lang="en-US" smtClean="0"/>
            </a:br>
            <a:r>
              <a:rPr lang="en-US" smtClean="0"/>
              <a:t> so </a:t>
            </a:r>
            <a:r>
              <a:rPr lang="en-US" b="1" i="1" smtClean="0">
                <a:latin typeface="Times New Roman" pitchFamily="18" charset="0"/>
                <a:sym typeface="Symbol" pitchFamily="18" charset="2"/>
              </a:rPr>
              <a:t></a:t>
            </a:r>
            <a:r>
              <a:rPr lang="en-US" b="1" smtClean="0">
                <a:latin typeface="Times New Roman" pitchFamily="18" charset="0"/>
                <a:sym typeface="Symbol" pitchFamily="18" charset="2"/>
              </a:rPr>
              <a:t>  = 90</a:t>
            </a:r>
            <a:r>
              <a:rPr lang="en-US" b="1" smtClean="0">
                <a:latin typeface="Times New Roman" pitchFamily="18" charset="0"/>
                <a:cs typeface="Times New Roman" pitchFamily="18" charset="0"/>
                <a:sym typeface="Symbol" pitchFamily="18" charset="2"/>
              </a:rPr>
              <a:t>°</a:t>
            </a:r>
            <a:r>
              <a:rPr lang="en-US" smtClean="0"/>
              <a:t>).</a:t>
            </a:r>
          </a:p>
        </p:txBody>
      </p:sp>
      <p:sp>
        <p:nvSpPr>
          <p:cNvPr id="492550" name="Line 5"/>
          <p:cNvSpPr>
            <a:spLocks noChangeShapeType="1"/>
          </p:cNvSpPr>
          <p:nvPr/>
        </p:nvSpPr>
        <p:spPr bwMode="auto">
          <a:xfrm>
            <a:off x="4879975" y="2470150"/>
            <a:ext cx="2797175" cy="946150"/>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92551" name="Text Box 6"/>
          <p:cNvSpPr txBox="1">
            <a:spLocks noChangeArrowheads="1"/>
          </p:cNvSpPr>
          <p:nvPr/>
        </p:nvSpPr>
        <p:spPr bwMode="auto">
          <a:xfrm>
            <a:off x="7604125" y="3432175"/>
            <a:ext cx="361950" cy="354013"/>
          </a:xfrm>
          <a:prstGeom prst="rect">
            <a:avLst/>
          </a:prstGeom>
          <a:noFill/>
          <a:ln w="9525">
            <a:noFill/>
            <a:miter lim="800000"/>
            <a:headEnd/>
            <a:tailEnd/>
          </a:ln>
        </p:spPr>
        <p:txBody>
          <a:bodyPr lIns="0" tIns="0" rIns="0" bIns="0"/>
          <a:lstStyle/>
          <a:p>
            <a:pPr algn="ctr">
              <a:lnSpc>
                <a:spcPct val="110000"/>
              </a:lnSpc>
            </a:pPr>
            <a:r>
              <a:rPr lang="en-US" sz="2000" b="1">
                <a:solidFill>
                  <a:srgbClr val="000066"/>
                </a:solidFill>
              </a:rPr>
              <a:t>P</a:t>
            </a:r>
            <a:endParaRPr lang="en-US" sz="2000">
              <a:solidFill>
                <a:srgbClr val="000066"/>
              </a:solidFill>
            </a:endParaRPr>
          </a:p>
        </p:txBody>
      </p:sp>
      <p:sp>
        <p:nvSpPr>
          <p:cNvPr id="492552" name="Line 7"/>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92553" name="Text Box 8"/>
          <p:cNvSpPr txBox="1">
            <a:spLocks noChangeArrowheads="1"/>
          </p:cNvSpPr>
          <p:nvPr/>
        </p:nvSpPr>
        <p:spPr bwMode="auto">
          <a:xfrm>
            <a:off x="4948238" y="2533650"/>
            <a:ext cx="222250" cy="355600"/>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92554" name="Text Box 9"/>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92555" name="Rectangle 10"/>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92556" name="Text Box 19"/>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92557" name="Oval 20"/>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92558" name="Line 21"/>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92559" name="Line 22"/>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grpSp>
        <p:nvGrpSpPr>
          <p:cNvPr id="419885" name="Group 45"/>
          <p:cNvGrpSpPr>
            <a:grpSpLocks/>
          </p:cNvGrpSpPr>
          <p:nvPr/>
        </p:nvGrpSpPr>
        <p:grpSpPr bwMode="auto">
          <a:xfrm>
            <a:off x="4338638" y="2422525"/>
            <a:ext cx="349250" cy="984250"/>
            <a:chOff x="2733" y="1526"/>
            <a:chExt cx="220" cy="620"/>
          </a:xfrm>
        </p:grpSpPr>
        <p:sp>
          <p:nvSpPr>
            <p:cNvPr id="492573" name="Text Box 23"/>
            <p:cNvSpPr txBox="1">
              <a:spLocks noChangeArrowheads="1"/>
            </p:cNvSpPr>
            <p:nvPr/>
          </p:nvSpPr>
          <p:spPr bwMode="auto">
            <a:xfrm>
              <a:off x="2733" y="1729"/>
              <a:ext cx="220" cy="27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R</a:t>
              </a:r>
              <a:endParaRPr lang="en-US" sz="2000">
                <a:solidFill>
                  <a:srgbClr val="000066"/>
                </a:solidFill>
              </a:endParaRPr>
            </a:p>
          </p:txBody>
        </p:sp>
        <p:sp>
          <p:nvSpPr>
            <p:cNvPr id="492574" name="Line 24"/>
            <p:cNvSpPr>
              <a:spLocks noChangeShapeType="1"/>
            </p:cNvSpPr>
            <p:nvPr/>
          </p:nvSpPr>
          <p:spPr bwMode="auto">
            <a:xfrm rot="-5400000" flipH="1" flipV="1">
              <a:off x="2732" y="1639"/>
              <a:ext cx="225" cy="0"/>
            </a:xfrm>
            <a:prstGeom prst="line">
              <a:avLst/>
            </a:prstGeom>
            <a:noFill/>
            <a:ln w="9525">
              <a:solidFill>
                <a:srgbClr val="000000"/>
              </a:solidFill>
              <a:round/>
              <a:headEnd type="arrow" w="lg" len="lg"/>
              <a:tailEnd type="none" w="sm" len="med"/>
            </a:ln>
          </p:spPr>
          <p:txBody>
            <a:bodyPr/>
            <a:lstStyle/>
            <a:p>
              <a:endParaRPr lang="en-US"/>
            </a:p>
          </p:txBody>
        </p:sp>
        <p:sp>
          <p:nvSpPr>
            <p:cNvPr id="492575" name="Line 25"/>
            <p:cNvSpPr>
              <a:spLocks noChangeShapeType="1"/>
            </p:cNvSpPr>
            <p:nvPr/>
          </p:nvSpPr>
          <p:spPr bwMode="auto">
            <a:xfrm rot="16200000" flipV="1">
              <a:off x="2744" y="2047"/>
              <a:ext cx="199" cy="0"/>
            </a:xfrm>
            <a:prstGeom prst="line">
              <a:avLst/>
            </a:prstGeom>
            <a:noFill/>
            <a:ln w="9525">
              <a:solidFill>
                <a:srgbClr val="000000"/>
              </a:solidFill>
              <a:round/>
              <a:headEnd type="arrow" w="lg" len="lg"/>
              <a:tailEnd type="none" w="sm" len="med"/>
            </a:ln>
          </p:spPr>
          <p:txBody>
            <a:bodyPr/>
            <a:lstStyle/>
            <a:p>
              <a:endParaRPr lang="en-US"/>
            </a:p>
          </p:txBody>
        </p:sp>
      </p:grpSp>
      <p:sp>
        <p:nvSpPr>
          <p:cNvPr id="492561" name="Oval 30"/>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92562" name="Oval 31"/>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19872" name="Rectangle 32"/>
          <p:cNvSpPr>
            <a:spLocks noChangeArrowheads="1"/>
          </p:cNvSpPr>
          <p:nvPr/>
        </p:nvSpPr>
        <p:spPr bwMode="auto">
          <a:xfrm>
            <a:off x="6080125" y="2576513"/>
            <a:ext cx="488950"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grpSp>
        <p:nvGrpSpPr>
          <p:cNvPr id="492564" name="Group 33"/>
          <p:cNvGrpSpPr>
            <a:grpSpLocks/>
          </p:cNvGrpSpPr>
          <p:nvPr/>
        </p:nvGrpSpPr>
        <p:grpSpPr bwMode="auto">
          <a:xfrm>
            <a:off x="4278313" y="1824038"/>
            <a:ext cx="4576762" cy="2790825"/>
            <a:chOff x="2690" y="1149"/>
            <a:chExt cx="2926" cy="1758"/>
          </a:xfrm>
        </p:grpSpPr>
        <p:sp>
          <p:nvSpPr>
            <p:cNvPr id="492569" name="Rectangle 34"/>
            <p:cNvSpPr>
              <a:spLocks noChangeArrowheads="1"/>
            </p:cNvSpPr>
            <p:nvPr/>
          </p:nvSpPr>
          <p:spPr bwMode="auto">
            <a:xfrm>
              <a:off x="2690" y="1149"/>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92570" name="Line 35"/>
            <p:cNvSpPr>
              <a:spLocks noChangeShapeType="1"/>
            </p:cNvSpPr>
            <p:nvPr/>
          </p:nvSpPr>
          <p:spPr bwMode="auto">
            <a:xfrm>
              <a:off x="2788" y="2152"/>
              <a:ext cx="26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92571" name="Rectangle 36"/>
            <p:cNvSpPr>
              <a:spLocks noChangeArrowheads="1"/>
            </p:cNvSpPr>
            <p:nvPr/>
          </p:nvSpPr>
          <p:spPr bwMode="auto">
            <a:xfrm>
              <a:off x="5280" y="2095"/>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sp>
          <p:nvSpPr>
            <p:cNvPr id="492572" name="Line 37"/>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grpSp>
      <p:sp>
        <p:nvSpPr>
          <p:cNvPr id="492565" name="Oval 40"/>
          <p:cNvSpPr>
            <a:spLocks noChangeArrowheads="1"/>
          </p:cNvSpPr>
          <p:nvPr/>
        </p:nvSpPr>
        <p:spPr bwMode="auto">
          <a:xfrm>
            <a:off x="7640638" y="337026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492566" name="Line 42"/>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492567" name="Rectangle 43"/>
          <p:cNvSpPr>
            <a:spLocks noChangeArrowheads="1"/>
          </p:cNvSpPr>
          <p:nvPr/>
        </p:nvSpPr>
        <p:spPr bwMode="auto">
          <a:xfrm>
            <a:off x="179388" y="5381625"/>
            <a:ext cx="8774112" cy="895350"/>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3.	 Divide the current-carrying wire into short segments, or current elements, </a:t>
            </a:r>
            <a:r>
              <a:rPr lang="en-US" b="1" i="1">
                <a:solidFill>
                  <a:srgbClr val="0000CC"/>
                </a:solidFill>
                <a:latin typeface="Times New Roman" pitchFamily="18" charset="0"/>
                <a:sym typeface="Symbol" pitchFamily="18" charset="2"/>
              </a:rPr>
              <a:t>I</a:t>
            </a:r>
            <a:r>
              <a:rPr lang="en-US" b="1">
                <a:solidFill>
                  <a:srgbClr val="0000CC"/>
                </a:solidFill>
                <a:latin typeface="Times New Roman" pitchFamily="18" charset="0"/>
                <a:sym typeface="Symbol" pitchFamily="18" charset="2"/>
              </a:rPr>
              <a:t></a:t>
            </a:r>
            <a:r>
              <a:rPr lang="en-US" b="1" i="1">
                <a:solidFill>
                  <a:srgbClr val="0000CC"/>
                </a:solidFill>
                <a:latin typeface="Times New Roman" pitchFamily="18" charset="0"/>
                <a:sym typeface="Symbol" pitchFamily="18" charset="2"/>
              </a:rPr>
              <a:t>s</a:t>
            </a:r>
            <a:r>
              <a:rPr lang="en-US">
                <a:solidFill>
                  <a:srgbClr val="0000CC"/>
                </a:solidFill>
              </a:rPr>
              <a:t>.</a:t>
            </a:r>
          </a:p>
        </p:txBody>
      </p:sp>
      <p:sp>
        <p:nvSpPr>
          <p:cNvPr id="419884" name="Freeform 44"/>
          <p:cNvSpPr>
            <a:spLocks/>
          </p:cNvSpPr>
          <p:nvPr/>
        </p:nvSpPr>
        <p:spPr bwMode="auto">
          <a:xfrm>
            <a:off x="1878013" y="1965325"/>
            <a:ext cx="2792412" cy="1711325"/>
          </a:xfrm>
          <a:custGeom>
            <a:avLst/>
            <a:gdLst>
              <a:gd name="T0" fmla="*/ 2147483647 w 1759"/>
              <a:gd name="T1" fmla="*/ 2147483647 h 1078"/>
              <a:gd name="T2" fmla="*/ 0 w 1759"/>
              <a:gd name="T3" fmla="*/ 2147483647 h 1078"/>
              <a:gd name="T4" fmla="*/ 0 60000 65536"/>
              <a:gd name="T5" fmla="*/ 0 60000 65536"/>
              <a:gd name="T6" fmla="*/ 0 w 1759"/>
              <a:gd name="T7" fmla="*/ 0 h 1078"/>
              <a:gd name="T8" fmla="*/ 1759 w 1759"/>
              <a:gd name="T9" fmla="*/ 1078 h 1078"/>
            </a:gdLst>
            <a:ahLst/>
            <a:cxnLst>
              <a:cxn ang="T4">
                <a:pos x="T0" y="T1"/>
              </a:cxn>
              <a:cxn ang="T5">
                <a:pos x="T2" y="T3"/>
              </a:cxn>
            </a:cxnLst>
            <a:rect l="T6" t="T7" r="T8" b="T9"/>
            <a:pathLst>
              <a:path w="1759" h="1078">
                <a:moveTo>
                  <a:pt x="1759" y="241"/>
                </a:moveTo>
                <a:cubicBezTo>
                  <a:pt x="1393" y="0"/>
                  <a:pt x="712" y="1078"/>
                  <a:pt x="0" y="529"/>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19872"/>
                                        </p:tgtEl>
                                        <p:attrNameLst>
                                          <p:attrName>style.visibility</p:attrName>
                                        </p:attrNameLst>
                                      </p:cBhvr>
                                      <p:to>
                                        <p:strVal val="visible"/>
                                      </p:to>
                                    </p:set>
                                    <p:animEffect transition="in" filter="fade">
                                      <p:cBhvr>
                                        <p:cTn id="7" dur="1000"/>
                                        <p:tgtEl>
                                          <p:spTgt spid="419872"/>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419884"/>
                                        </p:tgtEl>
                                        <p:attrNameLst>
                                          <p:attrName>style.visibility</p:attrName>
                                        </p:attrNameLst>
                                      </p:cBhvr>
                                      <p:to>
                                        <p:strVal val="visible"/>
                                      </p:to>
                                    </p:set>
                                    <p:animEffect transition="in" filter="wipe(left)">
                                      <p:cBhvr>
                                        <p:cTn id="10" dur="1000"/>
                                        <p:tgtEl>
                                          <p:spTgt spid="419884"/>
                                        </p:tgtEl>
                                      </p:cBhvr>
                                    </p:animEffect>
                                  </p:childTnLst>
                                </p:cTn>
                              </p:par>
                              <p:par>
                                <p:cTn id="11" presetID="10" presetClass="entr" presetSubtype="0" fill="hold" nodeType="withEffect">
                                  <p:stCondLst>
                                    <p:cond delay="500"/>
                                  </p:stCondLst>
                                  <p:childTnLst>
                                    <p:set>
                                      <p:cBhvr>
                                        <p:cTn id="12" dur="1" fill="hold">
                                          <p:stCondLst>
                                            <p:cond delay="0"/>
                                          </p:stCondLst>
                                        </p:cTn>
                                        <p:tgtEl>
                                          <p:spTgt spid="419885"/>
                                        </p:tgtEl>
                                        <p:attrNameLst>
                                          <p:attrName>style.visibility</p:attrName>
                                        </p:attrNameLst>
                                      </p:cBhvr>
                                      <p:to>
                                        <p:strVal val="visible"/>
                                      </p:to>
                                    </p:set>
                                    <p:animEffect transition="in" filter="fade">
                                      <p:cBhvr>
                                        <p:cTn id="13" dur="1000"/>
                                        <p:tgtEl>
                                          <p:spTgt spid="419885"/>
                                        </p:tgtEl>
                                      </p:cBhvr>
                                    </p:animEffect>
                                  </p:childTnLst>
                                </p:cTn>
                              </p:par>
                              <p:par>
                                <p:cTn id="14" presetID="10" presetClass="entr" presetSubtype="0" fill="hold" nodeType="withEffect">
                                  <p:stCondLst>
                                    <p:cond delay="1500"/>
                                  </p:stCondLst>
                                  <p:childTnLst>
                                    <p:set>
                                      <p:cBhvr>
                                        <p:cTn id="15" dur="1" fill="hold">
                                          <p:stCondLst>
                                            <p:cond delay="0"/>
                                          </p:stCondLst>
                                        </p:cTn>
                                        <p:tgtEl>
                                          <p:spTgt spid="419843">
                                            <p:txEl>
                                              <p:pRg st="1" end="1"/>
                                            </p:txEl>
                                          </p:spTgt>
                                        </p:tgtEl>
                                        <p:attrNameLst>
                                          <p:attrName>style.visibility</p:attrName>
                                        </p:attrNameLst>
                                      </p:cBhvr>
                                      <p:to>
                                        <p:strVal val="visible"/>
                                      </p:to>
                                    </p:set>
                                    <p:animEffect transition="in" filter="fade">
                                      <p:cBhvr>
                                        <p:cTn id="16" dur="1000"/>
                                        <p:tgtEl>
                                          <p:spTgt spid="419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2" grpId="0"/>
      <p:bldP spid="4198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3"/>
          <p:cNvSpPr>
            <a:spLocks noGrp="1"/>
          </p:cNvSpPr>
          <p:nvPr>
            <p:ph type="ftr" sz="quarter" idx="10"/>
          </p:nvPr>
        </p:nvSpPr>
        <p:spPr>
          <a:noFill/>
        </p:spPr>
        <p:txBody>
          <a:bodyPr/>
          <a:lstStyle/>
          <a:p>
            <a:r>
              <a:rPr lang="en-US" smtClean="0">
                <a:cs typeface="Arial" charset="0"/>
              </a:rPr>
              <a:t>MAGNETIC FIELDS</a:t>
            </a:r>
          </a:p>
        </p:txBody>
      </p:sp>
      <p:sp>
        <p:nvSpPr>
          <p:cNvPr id="18434" name="Date Placeholder 4"/>
          <p:cNvSpPr>
            <a:spLocks noGrp="1"/>
          </p:cNvSpPr>
          <p:nvPr>
            <p:ph type="dt" sz="quarter" idx="11"/>
          </p:nvPr>
        </p:nvSpPr>
        <p:spPr>
          <a:noFill/>
        </p:spPr>
        <p:txBody>
          <a:bodyPr/>
          <a:lstStyle/>
          <a:p>
            <a:r>
              <a:rPr lang="en-US" smtClean="0">
                <a:cs typeface="Arial" charset="0"/>
              </a:rPr>
              <a:t>PHY1013S</a:t>
            </a:r>
          </a:p>
        </p:txBody>
      </p:sp>
      <p:sp>
        <p:nvSpPr>
          <p:cNvPr id="18435" name="Slide Number Placeholder 5"/>
          <p:cNvSpPr>
            <a:spLocks noGrp="1"/>
          </p:cNvSpPr>
          <p:nvPr>
            <p:ph type="sldNum" sz="quarter" idx="12"/>
          </p:nvPr>
        </p:nvSpPr>
        <p:spPr>
          <a:noFill/>
        </p:spPr>
        <p:txBody>
          <a:bodyPr/>
          <a:lstStyle/>
          <a:p>
            <a:fld id="{90A21440-3170-4F3C-92D4-61C776BE2462}" type="slidenum">
              <a:rPr lang="en-US" smtClean="0">
                <a:cs typeface="Arial" charset="0"/>
              </a:rPr>
              <a:pPr/>
              <a:t>3</a:t>
            </a:fld>
            <a:endParaRPr lang="en-US" smtClean="0">
              <a:cs typeface="Arial" charset="0"/>
            </a:endParaRPr>
          </a:p>
        </p:txBody>
      </p:sp>
      <p:sp>
        <p:nvSpPr>
          <p:cNvPr id="18436" name="Rectangle 2"/>
          <p:cNvSpPr>
            <a:spLocks noGrp="1" noChangeArrowheads="1"/>
          </p:cNvSpPr>
          <p:nvPr>
            <p:ph type="ctrTitle"/>
          </p:nvPr>
        </p:nvSpPr>
        <p:spPr>
          <a:xfrm>
            <a:off x="685800" y="796925"/>
            <a:ext cx="7772400" cy="625475"/>
          </a:xfrm>
        </p:spPr>
        <p:txBody>
          <a:bodyPr/>
          <a:lstStyle/>
          <a:p>
            <a:pPr eaLnBrk="1" hangingPunct="1"/>
            <a:r>
              <a:rPr lang="en-ZA" smtClean="0"/>
              <a:t>MAGNETIC FIELDS</a:t>
            </a:r>
            <a:endParaRPr lang="en-US" smtClean="0"/>
          </a:p>
        </p:txBody>
      </p:sp>
      <p:sp>
        <p:nvSpPr>
          <p:cNvPr id="18437" name="Rectangle 8"/>
          <p:cNvSpPr>
            <a:spLocks noGrp="1" noChangeArrowheads="1"/>
          </p:cNvSpPr>
          <p:nvPr>
            <p:ph type="subTitle" idx="1"/>
          </p:nvPr>
        </p:nvSpPr>
        <p:spPr>
          <a:xfrm>
            <a:off x="161925" y="1528763"/>
            <a:ext cx="8820150" cy="965200"/>
          </a:xfrm>
        </p:spPr>
        <p:txBody>
          <a:bodyPr/>
          <a:lstStyle/>
          <a:p>
            <a:pPr marL="268288" indent="-268288" algn="l" eaLnBrk="1" hangingPunct="1"/>
            <a:r>
              <a:rPr lang="en-US" smtClean="0"/>
              <a:t>Learning outcomes:</a:t>
            </a:r>
            <a:br>
              <a:rPr lang="en-US" smtClean="0"/>
            </a:br>
            <a:r>
              <a:rPr lang="en-US" smtClean="0"/>
              <a:t>At the end of this chapter you should be able to…</a:t>
            </a:r>
          </a:p>
        </p:txBody>
      </p:sp>
      <p:sp>
        <p:nvSpPr>
          <p:cNvPr id="493577" name="Rectangle 9"/>
          <p:cNvSpPr>
            <a:spLocks noChangeArrowheads="1"/>
          </p:cNvSpPr>
          <p:nvPr/>
        </p:nvSpPr>
        <p:spPr bwMode="auto">
          <a:xfrm>
            <a:off x="161925" y="2540000"/>
            <a:ext cx="8982075" cy="3811588"/>
          </a:xfrm>
          <a:prstGeom prst="rect">
            <a:avLst/>
          </a:prstGeom>
          <a:noFill/>
          <a:ln w="9525">
            <a:noFill/>
            <a:miter lim="800000"/>
            <a:headEnd/>
            <a:tailEnd/>
          </a:ln>
        </p:spPr>
        <p:txBody>
          <a:bodyPr lIns="90000" tIns="46800" rIns="90000" bIns="46800">
            <a:spAutoFit/>
          </a:bodyPr>
          <a:lstStyle/>
          <a:p>
            <a:pPr marL="1073150" lvl="2" indent="-355600">
              <a:lnSpc>
                <a:spcPct val="110000"/>
              </a:lnSpc>
              <a:buFontTx/>
              <a:buBlip>
                <a:blip r:embed="rId3"/>
              </a:buBlip>
            </a:pPr>
            <a:r>
              <a:rPr lang="en-US" sz="2200">
                <a:solidFill>
                  <a:srgbClr val="000066"/>
                </a:solidFill>
              </a:rPr>
              <a:t>Describe basic magnetic phenomena.</a:t>
            </a:r>
          </a:p>
          <a:p>
            <a:pPr marL="1073150" lvl="2" indent="-355600">
              <a:lnSpc>
                <a:spcPct val="110000"/>
              </a:lnSpc>
              <a:buFontTx/>
              <a:buBlip>
                <a:blip r:embed="rId3"/>
              </a:buBlip>
            </a:pPr>
            <a:endParaRPr lang="en-US" sz="800">
              <a:solidFill>
                <a:srgbClr val="000066"/>
              </a:solidFill>
            </a:endParaRPr>
          </a:p>
          <a:p>
            <a:pPr marL="1073150" lvl="2" indent="-355600">
              <a:lnSpc>
                <a:spcPct val="110000"/>
              </a:lnSpc>
              <a:buFontTx/>
              <a:buBlip>
                <a:blip r:embed="rId3"/>
              </a:buBlip>
            </a:pPr>
            <a:r>
              <a:rPr lang="en-US" sz="2200">
                <a:solidFill>
                  <a:srgbClr val="000066"/>
                </a:solidFill>
              </a:rPr>
              <a:t>State the properties of magnetic field lines and use both lines &amp; vectors to represent magnetic fields graphically. </a:t>
            </a:r>
          </a:p>
          <a:p>
            <a:pPr marL="1073150" lvl="2" indent="-355600">
              <a:lnSpc>
                <a:spcPct val="110000"/>
              </a:lnSpc>
              <a:buFontTx/>
              <a:buBlip>
                <a:blip r:embed="rId3"/>
              </a:buBlip>
            </a:pPr>
            <a:endParaRPr lang="en-US" sz="800">
              <a:solidFill>
                <a:srgbClr val="000066"/>
              </a:solidFill>
            </a:endParaRPr>
          </a:p>
          <a:p>
            <a:pPr marL="1073150" lvl="2" indent="-355600">
              <a:lnSpc>
                <a:spcPct val="110000"/>
              </a:lnSpc>
              <a:buFontTx/>
              <a:buBlip>
                <a:blip r:embed="rId3"/>
              </a:buBlip>
            </a:pPr>
            <a:r>
              <a:rPr lang="en-US" sz="2200">
                <a:solidFill>
                  <a:srgbClr val="000066"/>
                </a:solidFill>
              </a:rPr>
              <a:t>Apply the right-hand rule to determine the relative directions of magnetic fields and the electric currents which produce them. </a:t>
            </a:r>
          </a:p>
          <a:p>
            <a:pPr marL="1073150" lvl="2" indent="-355600">
              <a:lnSpc>
                <a:spcPct val="110000"/>
              </a:lnSpc>
              <a:buFontTx/>
              <a:buBlip>
                <a:blip r:embed="rId3"/>
              </a:buBlip>
            </a:pPr>
            <a:endParaRPr lang="en-US" sz="800">
              <a:solidFill>
                <a:srgbClr val="000066"/>
              </a:solidFill>
            </a:endParaRPr>
          </a:p>
          <a:p>
            <a:pPr marL="1073150" lvl="2" indent="-355600">
              <a:lnSpc>
                <a:spcPct val="110000"/>
              </a:lnSpc>
              <a:buFontTx/>
              <a:buBlip>
                <a:blip r:embed="rId3"/>
              </a:buBlip>
            </a:pPr>
            <a:r>
              <a:rPr lang="en-US" sz="2200">
                <a:solidFill>
                  <a:srgbClr val="000066"/>
                </a:solidFill>
              </a:rPr>
              <a:t>Apply the Biot-Savart law and Ampere’s law in determining the magnetic fields due to various symmetric current distributions.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357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357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357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35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943" name="Footer Placeholder 3"/>
          <p:cNvSpPr>
            <a:spLocks noGrp="1"/>
          </p:cNvSpPr>
          <p:nvPr>
            <p:ph type="ftr" sz="quarter" idx="10"/>
          </p:nvPr>
        </p:nvSpPr>
        <p:spPr>
          <a:noFill/>
        </p:spPr>
        <p:txBody>
          <a:bodyPr/>
          <a:lstStyle/>
          <a:p>
            <a:r>
              <a:rPr lang="en-US" smtClean="0">
                <a:cs typeface="Arial" charset="0"/>
              </a:rPr>
              <a:t>MAGNETIC FIELDS</a:t>
            </a:r>
          </a:p>
        </p:txBody>
      </p:sp>
      <p:sp>
        <p:nvSpPr>
          <p:cNvPr id="421944" name="Date Placeholder 4"/>
          <p:cNvSpPr>
            <a:spLocks noGrp="1"/>
          </p:cNvSpPr>
          <p:nvPr>
            <p:ph type="dt" sz="quarter" idx="11"/>
          </p:nvPr>
        </p:nvSpPr>
        <p:spPr>
          <a:noFill/>
        </p:spPr>
        <p:txBody>
          <a:bodyPr/>
          <a:lstStyle/>
          <a:p>
            <a:r>
              <a:rPr lang="en-US" smtClean="0">
                <a:cs typeface="Arial" charset="0"/>
              </a:rPr>
              <a:t>PHY1013S</a:t>
            </a:r>
          </a:p>
        </p:txBody>
      </p:sp>
      <p:sp>
        <p:nvSpPr>
          <p:cNvPr id="421945" name="Slide Number Placeholder 5"/>
          <p:cNvSpPr>
            <a:spLocks noGrp="1"/>
          </p:cNvSpPr>
          <p:nvPr>
            <p:ph type="sldNum" sz="quarter" idx="12"/>
          </p:nvPr>
        </p:nvSpPr>
        <p:spPr>
          <a:noFill/>
        </p:spPr>
        <p:txBody>
          <a:bodyPr/>
          <a:lstStyle/>
          <a:p>
            <a:fld id="{54EE0EEC-B9D2-46C0-A299-BEF003455D6D}" type="slidenum">
              <a:rPr lang="en-US" smtClean="0">
                <a:cs typeface="Arial" charset="0"/>
              </a:rPr>
              <a:pPr/>
              <a:t>30</a:t>
            </a:fld>
            <a:endParaRPr lang="en-US" smtClean="0">
              <a:cs typeface="Arial" charset="0"/>
            </a:endParaRPr>
          </a:p>
        </p:txBody>
      </p:sp>
      <p:sp>
        <p:nvSpPr>
          <p:cNvPr id="421946"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21947" name="Rectangle 3"/>
          <p:cNvSpPr>
            <a:spLocks noGrp="1" noChangeArrowheads="1"/>
          </p:cNvSpPr>
          <p:nvPr>
            <p:ph type="body" idx="1"/>
          </p:nvPr>
        </p:nvSpPr>
        <p:spPr>
          <a:xfrm>
            <a:off x="179388" y="1708150"/>
            <a:ext cx="3497262" cy="895350"/>
          </a:xfrm>
        </p:spPr>
        <p:txBody>
          <a:bodyPr/>
          <a:lstStyle/>
          <a:p>
            <a:pPr lvl="1" indent="0" eaLnBrk="1" hangingPunct="1"/>
            <a:r>
              <a:rPr lang="en-US" smtClean="0"/>
              <a:t>Using the right-hand rule…</a:t>
            </a:r>
          </a:p>
        </p:txBody>
      </p:sp>
      <p:sp>
        <p:nvSpPr>
          <p:cNvPr id="421948" name="Line 5"/>
          <p:cNvSpPr>
            <a:spLocks noChangeShapeType="1"/>
          </p:cNvSpPr>
          <p:nvPr/>
        </p:nvSpPr>
        <p:spPr bwMode="auto">
          <a:xfrm>
            <a:off x="4879975" y="2470150"/>
            <a:ext cx="2797175" cy="946150"/>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21949" name="Text Box 6"/>
          <p:cNvSpPr txBox="1">
            <a:spLocks noChangeArrowheads="1"/>
          </p:cNvSpPr>
          <p:nvPr/>
        </p:nvSpPr>
        <p:spPr bwMode="auto">
          <a:xfrm>
            <a:off x="7604125" y="3432175"/>
            <a:ext cx="361950" cy="354013"/>
          </a:xfrm>
          <a:prstGeom prst="rect">
            <a:avLst/>
          </a:prstGeom>
          <a:noFill/>
          <a:ln w="9525">
            <a:noFill/>
            <a:miter lim="800000"/>
            <a:headEnd/>
            <a:tailEnd/>
          </a:ln>
        </p:spPr>
        <p:txBody>
          <a:bodyPr lIns="0" tIns="0" rIns="0" bIns="0"/>
          <a:lstStyle/>
          <a:p>
            <a:pPr algn="ctr">
              <a:lnSpc>
                <a:spcPct val="110000"/>
              </a:lnSpc>
            </a:pPr>
            <a:r>
              <a:rPr lang="en-US" sz="2000" b="1">
                <a:solidFill>
                  <a:srgbClr val="000066"/>
                </a:solidFill>
              </a:rPr>
              <a:t>P</a:t>
            </a:r>
            <a:endParaRPr lang="en-US" sz="2000">
              <a:solidFill>
                <a:srgbClr val="000066"/>
              </a:solidFill>
            </a:endParaRPr>
          </a:p>
        </p:txBody>
      </p:sp>
      <p:sp>
        <p:nvSpPr>
          <p:cNvPr id="421950" name="Line 7"/>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21951" name="Text Box 8"/>
          <p:cNvSpPr txBox="1">
            <a:spLocks noChangeArrowheads="1"/>
          </p:cNvSpPr>
          <p:nvPr/>
        </p:nvSpPr>
        <p:spPr bwMode="auto">
          <a:xfrm>
            <a:off x="4948238" y="2533650"/>
            <a:ext cx="222250" cy="355600"/>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21952" name="Text Box 9"/>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21953" name="Rectangle 10"/>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21900" name="Text Box 12"/>
          <p:cNvSpPr txBox="1">
            <a:spLocks noChangeArrowheads="1"/>
          </p:cNvSpPr>
          <p:nvPr/>
        </p:nvSpPr>
        <p:spPr bwMode="auto">
          <a:xfrm>
            <a:off x="7747000" y="3048000"/>
            <a:ext cx="222250" cy="331788"/>
          </a:xfrm>
          <a:prstGeom prst="rect">
            <a:avLst/>
          </a:prstGeom>
          <a:noFill/>
          <a:ln w="9525">
            <a:noFill/>
            <a:miter lim="800000"/>
            <a:headEnd/>
            <a:tailEnd/>
          </a:ln>
        </p:spPr>
        <p:txBody>
          <a:bodyPr lIns="0" tIns="0" rIns="0" bIns="0"/>
          <a:lstStyle/>
          <a:p>
            <a:pPr algn="ctr">
              <a:lnSpc>
                <a:spcPct val="110000"/>
              </a:lnSpc>
            </a:pPr>
            <a:r>
              <a:rPr lang="en-US" sz="1800" b="1" i="1">
                <a:latin typeface="Times New Roman" pitchFamily="18" charset="0"/>
                <a:sym typeface="Symbol" pitchFamily="18" charset="2"/>
              </a:rPr>
              <a:t></a:t>
            </a:r>
            <a:endParaRPr lang="en-US" sz="1800" b="1">
              <a:latin typeface="Times New Roman" pitchFamily="18" charset="0"/>
              <a:sym typeface="Symbol" pitchFamily="18" charset="2"/>
            </a:endParaRPr>
          </a:p>
        </p:txBody>
      </p:sp>
      <p:sp>
        <p:nvSpPr>
          <p:cNvPr id="421901" name="Freeform 13"/>
          <p:cNvSpPr>
            <a:spLocks/>
          </p:cNvSpPr>
          <p:nvPr/>
        </p:nvSpPr>
        <p:spPr bwMode="auto">
          <a:xfrm>
            <a:off x="7478713" y="3141663"/>
            <a:ext cx="261937" cy="206375"/>
          </a:xfrm>
          <a:custGeom>
            <a:avLst/>
            <a:gdLst>
              <a:gd name="T0" fmla="*/ 2147483647 w 370"/>
              <a:gd name="T1" fmla="*/ 2147483647 h 270"/>
              <a:gd name="T2" fmla="*/ 2147483647 w 370"/>
              <a:gd name="T3" fmla="*/ 0 h 270"/>
              <a:gd name="T4" fmla="*/ 0 w 370"/>
              <a:gd name="T5" fmla="*/ 2147483647 h 270"/>
              <a:gd name="T6" fmla="*/ 0 60000 65536"/>
              <a:gd name="T7" fmla="*/ 0 60000 65536"/>
              <a:gd name="T8" fmla="*/ 0 60000 65536"/>
              <a:gd name="T9" fmla="*/ 0 w 370"/>
              <a:gd name="T10" fmla="*/ 0 h 270"/>
              <a:gd name="T11" fmla="*/ 370 w 370"/>
              <a:gd name="T12" fmla="*/ 270 h 270"/>
            </a:gdLst>
            <a:ahLst/>
            <a:cxnLst>
              <a:cxn ang="T6">
                <a:pos x="T0" y="T1"/>
              </a:cxn>
              <a:cxn ang="T7">
                <a:pos x="T2" y="T3"/>
              </a:cxn>
              <a:cxn ang="T8">
                <a:pos x="T4" y="T5"/>
              </a:cxn>
            </a:cxnLst>
            <a:rect l="T9" t="T10" r="T11" b="T12"/>
            <a:pathLst>
              <a:path w="370" h="270">
                <a:moveTo>
                  <a:pt x="370" y="90"/>
                </a:moveTo>
                <a:lnTo>
                  <a:pt x="90" y="0"/>
                </a:lnTo>
                <a:lnTo>
                  <a:pt x="0" y="270"/>
                </a:lnTo>
              </a:path>
            </a:pathLst>
          </a:custGeom>
          <a:noFill/>
          <a:ln w="9525">
            <a:solidFill>
              <a:srgbClr val="000000"/>
            </a:solidFill>
            <a:round/>
            <a:headEnd/>
            <a:tailEnd/>
          </a:ln>
        </p:spPr>
        <p:txBody>
          <a:bodyPr/>
          <a:lstStyle/>
          <a:p>
            <a:endParaRPr lang="en-US"/>
          </a:p>
        </p:txBody>
      </p:sp>
      <p:sp>
        <p:nvSpPr>
          <p:cNvPr id="421903" name="Line 15"/>
          <p:cNvSpPr>
            <a:spLocks noChangeShapeType="1"/>
          </p:cNvSpPr>
          <p:nvPr/>
        </p:nvSpPr>
        <p:spPr bwMode="auto">
          <a:xfrm flipV="1">
            <a:off x="7696200" y="2141538"/>
            <a:ext cx="430213" cy="126841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21957" name="Text Box 19"/>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21958" name="Oval 20"/>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21959" name="Line 21"/>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21960" name="Line 22"/>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21961" name="Text Box 23"/>
          <p:cNvSpPr txBox="1">
            <a:spLocks noChangeArrowheads="1"/>
          </p:cNvSpPr>
          <p:nvPr/>
        </p:nvSpPr>
        <p:spPr bwMode="auto">
          <a:xfrm>
            <a:off x="4338638" y="2744788"/>
            <a:ext cx="349250" cy="431800"/>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R</a:t>
            </a:r>
            <a:endParaRPr lang="en-US" sz="2000">
              <a:solidFill>
                <a:srgbClr val="000066"/>
              </a:solidFill>
            </a:endParaRPr>
          </a:p>
        </p:txBody>
      </p:sp>
      <p:sp>
        <p:nvSpPr>
          <p:cNvPr id="421962" name="Line 24"/>
          <p:cNvSpPr>
            <a:spLocks noChangeShapeType="1"/>
          </p:cNvSpPr>
          <p:nvPr/>
        </p:nvSpPr>
        <p:spPr bwMode="auto">
          <a:xfrm rot="-5400000" flipH="1" flipV="1">
            <a:off x="4337844" y="2601119"/>
            <a:ext cx="357188" cy="0"/>
          </a:xfrm>
          <a:prstGeom prst="line">
            <a:avLst/>
          </a:prstGeom>
          <a:noFill/>
          <a:ln w="9525">
            <a:solidFill>
              <a:srgbClr val="000000"/>
            </a:solidFill>
            <a:round/>
            <a:headEnd type="arrow" w="lg" len="lg"/>
            <a:tailEnd type="none" w="sm" len="med"/>
          </a:ln>
        </p:spPr>
        <p:txBody>
          <a:bodyPr/>
          <a:lstStyle/>
          <a:p>
            <a:endParaRPr lang="en-US"/>
          </a:p>
        </p:txBody>
      </p:sp>
      <p:sp>
        <p:nvSpPr>
          <p:cNvPr id="421963" name="Line 25"/>
          <p:cNvSpPr>
            <a:spLocks noChangeShapeType="1"/>
          </p:cNvSpPr>
          <p:nvPr/>
        </p:nvSpPr>
        <p:spPr bwMode="auto">
          <a:xfrm rot="16200000" flipV="1">
            <a:off x="4356894" y="3248819"/>
            <a:ext cx="315912" cy="0"/>
          </a:xfrm>
          <a:prstGeom prst="line">
            <a:avLst/>
          </a:prstGeom>
          <a:noFill/>
          <a:ln w="9525">
            <a:solidFill>
              <a:srgbClr val="000000"/>
            </a:solidFill>
            <a:round/>
            <a:headEnd type="arrow" w="lg" len="lg"/>
            <a:tailEnd type="none" w="sm" len="med"/>
          </a:ln>
        </p:spPr>
        <p:txBody>
          <a:bodyPr/>
          <a:lstStyle/>
          <a:p>
            <a:endParaRPr lang="en-US"/>
          </a:p>
        </p:txBody>
      </p:sp>
      <p:sp>
        <p:nvSpPr>
          <p:cNvPr id="421964" name="Oval 30"/>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21965" name="Oval 31"/>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21966" name="Rectangle 32"/>
          <p:cNvSpPr>
            <a:spLocks noChangeArrowheads="1"/>
          </p:cNvSpPr>
          <p:nvPr/>
        </p:nvSpPr>
        <p:spPr bwMode="auto">
          <a:xfrm>
            <a:off x="6080125" y="2576513"/>
            <a:ext cx="488950"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grpSp>
        <p:nvGrpSpPr>
          <p:cNvPr id="421967" name="Group 33"/>
          <p:cNvGrpSpPr>
            <a:grpSpLocks/>
          </p:cNvGrpSpPr>
          <p:nvPr/>
        </p:nvGrpSpPr>
        <p:grpSpPr bwMode="auto">
          <a:xfrm>
            <a:off x="4278313" y="1824038"/>
            <a:ext cx="4576762" cy="2790825"/>
            <a:chOff x="2690" y="1149"/>
            <a:chExt cx="2926" cy="1758"/>
          </a:xfrm>
        </p:grpSpPr>
        <p:sp>
          <p:nvSpPr>
            <p:cNvPr id="421971" name="Rectangle 34"/>
            <p:cNvSpPr>
              <a:spLocks noChangeArrowheads="1"/>
            </p:cNvSpPr>
            <p:nvPr/>
          </p:nvSpPr>
          <p:spPr bwMode="auto">
            <a:xfrm>
              <a:off x="2690" y="1149"/>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21972" name="Line 35"/>
            <p:cNvSpPr>
              <a:spLocks noChangeShapeType="1"/>
            </p:cNvSpPr>
            <p:nvPr/>
          </p:nvSpPr>
          <p:spPr bwMode="auto">
            <a:xfrm>
              <a:off x="2788" y="2152"/>
              <a:ext cx="26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21973" name="Rectangle 36"/>
            <p:cNvSpPr>
              <a:spLocks noChangeArrowheads="1"/>
            </p:cNvSpPr>
            <p:nvPr/>
          </p:nvSpPr>
          <p:spPr bwMode="auto">
            <a:xfrm>
              <a:off x="5280" y="2095"/>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sp>
          <p:nvSpPr>
            <p:cNvPr id="421974" name="Line 37"/>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grpSp>
      <p:sp>
        <p:nvSpPr>
          <p:cNvPr id="421968" name="Oval 40"/>
          <p:cNvSpPr>
            <a:spLocks noChangeArrowheads="1"/>
          </p:cNvSpPr>
          <p:nvPr/>
        </p:nvSpPr>
        <p:spPr bwMode="auto">
          <a:xfrm>
            <a:off x="7640638" y="337026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421969" name="Line 42"/>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421970" name="Rectangle 43"/>
          <p:cNvSpPr>
            <a:spLocks noChangeArrowheads="1"/>
          </p:cNvSpPr>
          <p:nvPr/>
        </p:nvSpPr>
        <p:spPr bwMode="auto">
          <a:xfrm>
            <a:off x="179388" y="5381625"/>
            <a:ext cx="8774112" cy="493713"/>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4.	Draw the magnetic field at P for one or two segments.</a:t>
            </a:r>
          </a:p>
        </p:txBody>
      </p:sp>
      <p:graphicFrame>
        <p:nvGraphicFramePr>
          <p:cNvPr id="421933" name="Object 54"/>
          <p:cNvGraphicFramePr>
            <a:graphicFrameLocks noChangeAspect="1"/>
          </p:cNvGraphicFramePr>
          <p:nvPr/>
        </p:nvGraphicFramePr>
        <p:xfrm>
          <a:off x="8186738" y="2030413"/>
          <a:ext cx="330200" cy="368300"/>
        </p:xfrm>
        <a:graphic>
          <a:graphicData uri="http://schemas.openxmlformats.org/presentationml/2006/ole">
            <mc:AlternateContent xmlns:mc="http://schemas.openxmlformats.org/markup-compatibility/2006">
              <mc:Choice xmlns:v="urn:schemas-microsoft-com:vml" Requires="v">
                <p:oleObj spid="_x0000_s421946" name="Equation" r:id="rId4" imgW="330200" imgH="368300" progId="Equation.DSMT4">
                  <p:embed/>
                </p:oleObj>
              </mc:Choice>
              <mc:Fallback>
                <p:oleObj name="Equation" r:id="rId4" imgW="330200" imgH="368300" progId="Equation.DSMT4">
                  <p:embed/>
                  <p:pic>
                    <p:nvPicPr>
                      <p:cNvPr id="0" name="Picture 5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86738" y="2030413"/>
                        <a:ext cx="3302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21903"/>
                                        </p:tgtEl>
                                        <p:attrNameLst>
                                          <p:attrName>style.visibility</p:attrName>
                                        </p:attrNameLst>
                                      </p:cBhvr>
                                      <p:to>
                                        <p:strVal val="visible"/>
                                      </p:to>
                                    </p:set>
                                    <p:animEffect transition="in" filter="wipe(down)">
                                      <p:cBhvr>
                                        <p:cTn id="7" dur="2000"/>
                                        <p:tgtEl>
                                          <p:spTgt spid="421903"/>
                                        </p:tgtEl>
                                      </p:cBhvr>
                                    </p:animEffect>
                                  </p:childTnLst>
                                </p:cTn>
                              </p:par>
                              <p:par>
                                <p:cTn id="8" presetID="10" presetClass="entr" presetSubtype="0" fill="hold" nodeType="withEffect">
                                  <p:stCondLst>
                                    <p:cond delay="1500"/>
                                  </p:stCondLst>
                                  <p:childTnLst>
                                    <p:set>
                                      <p:cBhvr>
                                        <p:cTn id="9" dur="1" fill="hold">
                                          <p:stCondLst>
                                            <p:cond delay="0"/>
                                          </p:stCondLst>
                                        </p:cTn>
                                        <p:tgtEl>
                                          <p:spTgt spid="421933"/>
                                        </p:tgtEl>
                                        <p:attrNameLst>
                                          <p:attrName>style.visibility</p:attrName>
                                        </p:attrNameLst>
                                      </p:cBhvr>
                                      <p:to>
                                        <p:strVal val="visible"/>
                                      </p:to>
                                    </p:set>
                                    <p:animEffect transition="in" filter="fade">
                                      <p:cBhvr>
                                        <p:cTn id="10" dur="500"/>
                                        <p:tgtEl>
                                          <p:spTgt spid="42193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21900"/>
                                        </p:tgtEl>
                                        <p:attrNameLst>
                                          <p:attrName>style.visibility</p:attrName>
                                        </p:attrNameLst>
                                      </p:cBhvr>
                                      <p:to>
                                        <p:strVal val="visible"/>
                                      </p:to>
                                    </p:set>
                                    <p:animEffect transition="in" filter="fade">
                                      <p:cBhvr>
                                        <p:cTn id="13" dur="1000"/>
                                        <p:tgtEl>
                                          <p:spTgt spid="42190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21901"/>
                                        </p:tgtEl>
                                        <p:attrNameLst>
                                          <p:attrName>style.visibility</p:attrName>
                                        </p:attrNameLst>
                                      </p:cBhvr>
                                      <p:to>
                                        <p:strVal val="visible"/>
                                      </p:to>
                                    </p:set>
                                    <p:animEffect transition="in" filter="fade">
                                      <p:cBhvr>
                                        <p:cTn id="16" dur="1000"/>
                                        <p:tgtEl>
                                          <p:spTgt spid="421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900" grpId="0"/>
      <p:bldP spid="421901" grpId="0" animBg="1"/>
      <p:bldP spid="42190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204" name="Footer Placeholder 3"/>
          <p:cNvSpPr>
            <a:spLocks noGrp="1"/>
          </p:cNvSpPr>
          <p:nvPr>
            <p:ph type="ftr" sz="quarter" idx="10"/>
          </p:nvPr>
        </p:nvSpPr>
        <p:spPr>
          <a:noFill/>
        </p:spPr>
        <p:txBody>
          <a:bodyPr/>
          <a:lstStyle/>
          <a:p>
            <a:r>
              <a:rPr lang="en-US" smtClean="0">
                <a:cs typeface="Arial" charset="0"/>
              </a:rPr>
              <a:t>MAGNETIC FIELDS</a:t>
            </a:r>
          </a:p>
        </p:txBody>
      </p:sp>
      <p:sp>
        <p:nvSpPr>
          <p:cNvPr id="432205" name="Date Placeholder 4"/>
          <p:cNvSpPr>
            <a:spLocks noGrp="1"/>
          </p:cNvSpPr>
          <p:nvPr>
            <p:ph type="dt" sz="quarter" idx="11"/>
          </p:nvPr>
        </p:nvSpPr>
        <p:spPr>
          <a:noFill/>
        </p:spPr>
        <p:txBody>
          <a:bodyPr/>
          <a:lstStyle/>
          <a:p>
            <a:r>
              <a:rPr lang="en-US" smtClean="0">
                <a:cs typeface="Arial" charset="0"/>
              </a:rPr>
              <a:t>PHY1013S</a:t>
            </a:r>
          </a:p>
        </p:txBody>
      </p:sp>
      <p:sp>
        <p:nvSpPr>
          <p:cNvPr id="432206" name="Slide Number Placeholder 5"/>
          <p:cNvSpPr>
            <a:spLocks noGrp="1"/>
          </p:cNvSpPr>
          <p:nvPr>
            <p:ph type="sldNum" sz="quarter" idx="12"/>
          </p:nvPr>
        </p:nvSpPr>
        <p:spPr>
          <a:noFill/>
        </p:spPr>
        <p:txBody>
          <a:bodyPr/>
          <a:lstStyle/>
          <a:p>
            <a:fld id="{15E1B3C7-20B6-4CE0-AD21-0E672761BE88}" type="slidenum">
              <a:rPr lang="en-US" smtClean="0">
                <a:cs typeface="Arial" charset="0"/>
              </a:rPr>
              <a:pPr/>
              <a:t>31</a:t>
            </a:fld>
            <a:endParaRPr lang="en-US" smtClean="0">
              <a:cs typeface="Arial" charset="0"/>
            </a:endParaRPr>
          </a:p>
        </p:txBody>
      </p:sp>
      <p:sp>
        <p:nvSpPr>
          <p:cNvPr id="432207"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32131" name="Rectangle 3"/>
          <p:cNvSpPr>
            <a:spLocks noGrp="1" noChangeArrowheads="1"/>
          </p:cNvSpPr>
          <p:nvPr>
            <p:ph type="body" idx="1"/>
          </p:nvPr>
        </p:nvSpPr>
        <p:spPr>
          <a:xfrm>
            <a:off x="179388" y="1708150"/>
            <a:ext cx="3989387" cy="2805113"/>
          </a:xfrm>
        </p:spPr>
        <p:txBody>
          <a:bodyPr/>
          <a:lstStyle/>
          <a:p>
            <a:pPr lvl="1" indent="0" eaLnBrk="1" hangingPunct="1"/>
            <a:r>
              <a:rPr lang="en-US" sz="2200" smtClean="0"/>
              <a:t>Each current element has a matching element on the opposite side of the loop which carries current in the opposite direction.</a:t>
            </a:r>
          </a:p>
          <a:p>
            <a:pPr lvl="1" indent="0" eaLnBrk="1" hangingPunct="1"/>
            <a:endParaRPr lang="en-US" sz="800" smtClean="0"/>
          </a:p>
          <a:p>
            <a:pPr lvl="1" indent="0" eaLnBrk="1" hangingPunct="1"/>
            <a:r>
              <a:rPr lang="en-US" sz="2200" smtClean="0"/>
              <a:t>The </a:t>
            </a:r>
            <a:r>
              <a:rPr lang="en-US" sz="2200" b="1" i="1" smtClean="0">
                <a:latin typeface="Times New Roman" pitchFamily="18" charset="0"/>
              </a:rPr>
              <a:t>y-</a:t>
            </a:r>
            <a:r>
              <a:rPr lang="en-US" sz="2200" smtClean="0"/>
              <a:t>components of the field thus cancel out…</a:t>
            </a:r>
          </a:p>
        </p:txBody>
      </p:sp>
      <p:sp>
        <p:nvSpPr>
          <p:cNvPr id="432132" name="Line 4"/>
          <p:cNvSpPr>
            <a:spLocks noChangeShapeType="1"/>
          </p:cNvSpPr>
          <p:nvPr/>
        </p:nvSpPr>
        <p:spPr bwMode="auto">
          <a:xfrm flipV="1">
            <a:off x="7683500" y="2130425"/>
            <a:ext cx="0" cy="1285875"/>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32210" name="Line 5"/>
          <p:cNvSpPr>
            <a:spLocks noChangeShapeType="1"/>
          </p:cNvSpPr>
          <p:nvPr/>
        </p:nvSpPr>
        <p:spPr bwMode="auto">
          <a:xfrm>
            <a:off x="4879975" y="2470150"/>
            <a:ext cx="2797175" cy="946150"/>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32211" name="Line 7"/>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32212" name="Text Box 8"/>
          <p:cNvSpPr txBox="1">
            <a:spLocks noChangeArrowheads="1"/>
          </p:cNvSpPr>
          <p:nvPr/>
        </p:nvSpPr>
        <p:spPr bwMode="auto">
          <a:xfrm>
            <a:off x="4948238" y="2533650"/>
            <a:ext cx="222250" cy="355600"/>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32213" name="Text Box 9"/>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32214" name="Rectangle 10"/>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32215" name="Text Box 12"/>
          <p:cNvSpPr txBox="1">
            <a:spLocks noChangeArrowheads="1"/>
          </p:cNvSpPr>
          <p:nvPr/>
        </p:nvSpPr>
        <p:spPr bwMode="auto">
          <a:xfrm>
            <a:off x="7747000" y="3048000"/>
            <a:ext cx="222250" cy="331788"/>
          </a:xfrm>
          <a:prstGeom prst="rect">
            <a:avLst/>
          </a:prstGeom>
          <a:noFill/>
          <a:ln w="9525">
            <a:noFill/>
            <a:miter lim="800000"/>
            <a:headEnd/>
            <a:tailEnd/>
          </a:ln>
        </p:spPr>
        <p:txBody>
          <a:bodyPr lIns="0" tIns="0" rIns="0" bIns="0"/>
          <a:lstStyle/>
          <a:p>
            <a:pPr algn="ctr">
              <a:lnSpc>
                <a:spcPct val="110000"/>
              </a:lnSpc>
            </a:pPr>
            <a:r>
              <a:rPr lang="en-US" sz="1800" b="1" i="1">
                <a:latin typeface="Times New Roman" pitchFamily="18" charset="0"/>
                <a:sym typeface="Symbol" pitchFamily="18" charset="2"/>
              </a:rPr>
              <a:t></a:t>
            </a:r>
            <a:endParaRPr lang="en-US" sz="1800" b="1">
              <a:latin typeface="Times New Roman" pitchFamily="18" charset="0"/>
              <a:sym typeface="Symbol" pitchFamily="18" charset="2"/>
            </a:endParaRPr>
          </a:p>
        </p:txBody>
      </p:sp>
      <p:sp>
        <p:nvSpPr>
          <p:cNvPr id="432216" name="Freeform 13"/>
          <p:cNvSpPr>
            <a:spLocks/>
          </p:cNvSpPr>
          <p:nvPr/>
        </p:nvSpPr>
        <p:spPr bwMode="auto">
          <a:xfrm>
            <a:off x="7478713" y="3141663"/>
            <a:ext cx="261937" cy="206375"/>
          </a:xfrm>
          <a:custGeom>
            <a:avLst/>
            <a:gdLst>
              <a:gd name="T0" fmla="*/ 2147483647 w 370"/>
              <a:gd name="T1" fmla="*/ 2147483647 h 270"/>
              <a:gd name="T2" fmla="*/ 2147483647 w 370"/>
              <a:gd name="T3" fmla="*/ 0 h 270"/>
              <a:gd name="T4" fmla="*/ 0 w 370"/>
              <a:gd name="T5" fmla="*/ 2147483647 h 270"/>
              <a:gd name="T6" fmla="*/ 0 60000 65536"/>
              <a:gd name="T7" fmla="*/ 0 60000 65536"/>
              <a:gd name="T8" fmla="*/ 0 60000 65536"/>
              <a:gd name="T9" fmla="*/ 0 w 370"/>
              <a:gd name="T10" fmla="*/ 0 h 270"/>
              <a:gd name="T11" fmla="*/ 370 w 370"/>
              <a:gd name="T12" fmla="*/ 270 h 270"/>
            </a:gdLst>
            <a:ahLst/>
            <a:cxnLst>
              <a:cxn ang="T6">
                <a:pos x="T0" y="T1"/>
              </a:cxn>
              <a:cxn ang="T7">
                <a:pos x="T2" y="T3"/>
              </a:cxn>
              <a:cxn ang="T8">
                <a:pos x="T4" y="T5"/>
              </a:cxn>
            </a:cxnLst>
            <a:rect l="T9" t="T10" r="T11" b="T12"/>
            <a:pathLst>
              <a:path w="370" h="270">
                <a:moveTo>
                  <a:pt x="370" y="90"/>
                </a:moveTo>
                <a:lnTo>
                  <a:pt x="90" y="0"/>
                </a:lnTo>
                <a:lnTo>
                  <a:pt x="0" y="270"/>
                </a:lnTo>
              </a:path>
            </a:pathLst>
          </a:custGeom>
          <a:noFill/>
          <a:ln w="9525">
            <a:solidFill>
              <a:srgbClr val="000000"/>
            </a:solidFill>
            <a:round/>
            <a:headEnd/>
            <a:tailEnd/>
          </a:ln>
        </p:spPr>
        <p:txBody>
          <a:bodyPr/>
          <a:lstStyle/>
          <a:p>
            <a:endParaRPr lang="en-US"/>
          </a:p>
        </p:txBody>
      </p:sp>
      <p:sp>
        <p:nvSpPr>
          <p:cNvPr id="432142" name="Line 14"/>
          <p:cNvSpPr>
            <a:spLocks noChangeShapeType="1"/>
          </p:cNvSpPr>
          <p:nvPr/>
        </p:nvSpPr>
        <p:spPr bwMode="auto">
          <a:xfrm>
            <a:off x="8129588" y="2108200"/>
            <a:ext cx="0" cy="1301750"/>
          </a:xfrm>
          <a:prstGeom prst="line">
            <a:avLst/>
          </a:prstGeom>
          <a:noFill/>
          <a:ln w="6350">
            <a:solidFill>
              <a:srgbClr val="000000"/>
            </a:solidFill>
            <a:prstDash val="dash"/>
            <a:round/>
            <a:headEnd/>
            <a:tailEnd/>
          </a:ln>
        </p:spPr>
        <p:txBody>
          <a:bodyPr/>
          <a:lstStyle/>
          <a:p>
            <a:endParaRPr lang="en-US"/>
          </a:p>
        </p:txBody>
      </p:sp>
      <p:sp>
        <p:nvSpPr>
          <p:cNvPr id="432144" name="Line 16"/>
          <p:cNvSpPr>
            <a:spLocks noChangeShapeType="1"/>
          </p:cNvSpPr>
          <p:nvPr/>
        </p:nvSpPr>
        <p:spPr bwMode="auto">
          <a:xfrm flipH="1">
            <a:off x="7683500" y="2139950"/>
            <a:ext cx="476250" cy="0"/>
          </a:xfrm>
          <a:prstGeom prst="line">
            <a:avLst/>
          </a:prstGeom>
          <a:noFill/>
          <a:ln w="6350">
            <a:solidFill>
              <a:srgbClr val="000000"/>
            </a:solidFill>
            <a:prstDash val="dash"/>
            <a:round/>
            <a:headEnd/>
            <a:tailEnd/>
          </a:ln>
        </p:spPr>
        <p:txBody>
          <a:bodyPr/>
          <a:lstStyle/>
          <a:p>
            <a:endParaRPr lang="en-US"/>
          </a:p>
        </p:txBody>
      </p:sp>
      <p:sp>
        <p:nvSpPr>
          <p:cNvPr id="432145" name="Text Box 17"/>
          <p:cNvSpPr txBox="1">
            <a:spLocks noChangeArrowheads="1"/>
          </p:cNvSpPr>
          <p:nvPr/>
        </p:nvSpPr>
        <p:spPr bwMode="auto">
          <a:xfrm>
            <a:off x="7132638" y="2284413"/>
            <a:ext cx="542925" cy="425450"/>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k</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y</a:t>
            </a:r>
            <a:endParaRPr lang="en-US">
              <a:solidFill>
                <a:srgbClr val="000066"/>
              </a:solidFill>
            </a:endParaRPr>
          </a:p>
        </p:txBody>
      </p:sp>
      <p:sp>
        <p:nvSpPr>
          <p:cNvPr id="432220" name="Text Box 19"/>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32221" name="Oval 20"/>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32222" name="Line 21"/>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32223" name="Line 22"/>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32224" name="Text Box 23"/>
          <p:cNvSpPr txBox="1">
            <a:spLocks noChangeArrowheads="1"/>
          </p:cNvSpPr>
          <p:nvPr/>
        </p:nvSpPr>
        <p:spPr bwMode="auto">
          <a:xfrm>
            <a:off x="4338638" y="2744788"/>
            <a:ext cx="349250" cy="431800"/>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R</a:t>
            </a:r>
            <a:endParaRPr lang="en-US" sz="2000">
              <a:solidFill>
                <a:srgbClr val="000066"/>
              </a:solidFill>
            </a:endParaRPr>
          </a:p>
        </p:txBody>
      </p:sp>
      <p:sp>
        <p:nvSpPr>
          <p:cNvPr id="432225" name="Line 24"/>
          <p:cNvSpPr>
            <a:spLocks noChangeShapeType="1"/>
          </p:cNvSpPr>
          <p:nvPr/>
        </p:nvSpPr>
        <p:spPr bwMode="auto">
          <a:xfrm rot="-5400000" flipH="1" flipV="1">
            <a:off x="4337844" y="2601119"/>
            <a:ext cx="357188" cy="0"/>
          </a:xfrm>
          <a:prstGeom prst="line">
            <a:avLst/>
          </a:prstGeom>
          <a:noFill/>
          <a:ln w="9525">
            <a:solidFill>
              <a:srgbClr val="000000"/>
            </a:solidFill>
            <a:round/>
            <a:headEnd type="arrow" w="lg" len="lg"/>
            <a:tailEnd type="none" w="sm" len="med"/>
          </a:ln>
        </p:spPr>
        <p:txBody>
          <a:bodyPr/>
          <a:lstStyle/>
          <a:p>
            <a:endParaRPr lang="en-US"/>
          </a:p>
        </p:txBody>
      </p:sp>
      <p:sp>
        <p:nvSpPr>
          <p:cNvPr id="432226" name="Line 25"/>
          <p:cNvSpPr>
            <a:spLocks noChangeShapeType="1"/>
          </p:cNvSpPr>
          <p:nvPr/>
        </p:nvSpPr>
        <p:spPr bwMode="auto">
          <a:xfrm rot="16200000" flipV="1">
            <a:off x="4356894" y="3248819"/>
            <a:ext cx="315912" cy="0"/>
          </a:xfrm>
          <a:prstGeom prst="line">
            <a:avLst/>
          </a:prstGeom>
          <a:noFill/>
          <a:ln w="9525">
            <a:solidFill>
              <a:srgbClr val="000000"/>
            </a:solidFill>
            <a:round/>
            <a:headEnd type="arrow" w="lg" len="lg"/>
            <a:tailEnd type="none" w="sm" len="med"/>
          </a:ln>
        </p:spPr>
        <p:txBody>
          <a:bodyPr/>
          <a:lstStyle/>
          <a:p>
            <a:endParaRPr lang="en-US"/>
          </a:p>
        </p:txBody>
      </p:sp>
      <p:sp>
        <p:nvSpPr>
          <p:cNvPr id="432227" name="Oval 30"/>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32228" name="Oval 31"/>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32229" name="Rectangle 32"/>
          <p:cNvSpPr>
            <a:spLocks noChangeArrowheads="1"/>
          </p:cNvSpPr>
          <p:nvPr/>
        </p:nvSpPr>
        <p:spPr bwMode="auto">
          <a:xfrm>
            <a:off x="6080125" y="2576513"/>
            <a:ext cx="488950"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grpSp>
        <p:nvGrpSpPr>
          <p:cNvPr id="432230" name="Group 33"/>
          <p:cNvGrpSpPr>
            <a:grpSpLocks/>
          </p:cNvGrpSpPr>
          <p:nvPr/>
        </p:nvGrpSpPr>
        <p:grpSpPr bwMode="auto">
          <a:xfrm>
            <a:off x="4278313" y="1824038"/>
            <a:ext cx="4576762" cy="2790825"/>
            <a:chOff x="2690" y="1149"/>
            <a:chExt cx="2926" cy="1758"/>
          </a:xfrm>
        </p:grpSpPr>
        <p:sp>
          <p:nvSpPr>
            <p:cNvPr id="432249" name="Rectangle 34"/>
            <p:cNvSpPr>
              <a:spLocks noChangeArrowheads="1"/>
            </p:cNvSpPr>
            <p:nvPr/>
          </p:nvSpPr>
          <p:spPr bwMode="auto">
            <a:xfrm>
              <a:off x="2690" y="1149"/>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32250" name="Line 35"/>
            <p:cNvSpPr>
              <a:spLocks noChangeShapeType="1"/>
            </p:cNvSpPr>
            <p:nvPr/>
          </p:nvSpPr>
          <p:spPr bwMode="auto">
            <a:xfrm>
              <a:off x="2788" y="2152"/>
              <a:ext cx="26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32251" name="Rectangle 36"/>
            <p:cNvSpPr>
              <a:spLocks noChangeArrowheads="1"/>
            </p:cNvSpPr>
            <p:nvPr/>
          </p:nvSpPr>
          <p:spPr bwMode="auto">
            <a:xfrm>
              <a:off x="5280" y="2095"/>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sp>
          <p:nvSpPr>
            <p:cNvPr id="432252" name="Line 37"/>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grpSp>
      <p:sp>
        <p:nvSpPr>
          <p:cNvPr id="432166" name="Line 38"/>
          <p:cNvSpPr>
            <a:spLocks noChangeShapeType="1"/>
          </p:cNvSpPr>
          <p:nvPr/>
        </p:nvSpPr>
        <p:spPr bwMode="auto">
          <a:xfrm>
            <a:off x="7691438" y="3448050"/>
            <a:ext cx="449262" cy="0"/>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32232" name="Line 41"/>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432233" name="Rectangle 42"/>
          <p:cNvSpPr>
            <a:spLocks noChangeArrowheads="1"/>
          </p:cNvSpPr>
          <p:nvPr/>
        </p:nvSpPr>
        <p:spPr bwMode="auto">
          <a:xfrm>
            <a:off x="179388" y="5381625"/>
            <a:ext cx="8774112" cy="493713"/>
          </a:xfrm>
          <a:prstGeom prst="rect">
            <a:avLst/>
          </a:prstGeom>
          <a:noFill/>
          <a:ln w="9525">
            <a:noFill/>
            <a:miter lim="800000"/>
            <a:headEnd/>
            <a:tailEnd/>
          </a:ln>
        </p:spPr>
        <p:txBody>
          <a:bodyPr lIns="90000" tIns="46800" rIns="90000" bIns="46800">
            <a:spAutoFit/>
          </a:bodyPr>
          <a:lstStyle/>
          <a:p>
            <a:pPr marL="542925" indent="-542925">
              <a:lnSpc>
                <a:spcPct val="110000"/>
              </a:lnSpc>
            </a:pPr>
            <a:r>
              <a:rPr lang="en-US">
                <a:solidFill>
                  <a:srgbClr val="0000CC"/>
                </a:solidFill>
              </a:rPr>
              <a:t>5.	Use symmetry to simplify the field wherever possible.</a:t>
            </a:r>
          </a:p>
        </p:txBody>
      </p:sp>
      <p:sp>
        <p:nvSpPr>
          <p:cNvPr id="432234" name="Line 43"/>
          <p:cNvSpPr>
            <a:spLocks noChangeShapeType="1"/>
          </p:cNvSpPr>
          <p:nvPr/>
        </p:nvSpPr>
        <p:spPr bwMode="auto">
          <a:xfrm flipV="1">
            <a:off x="7696200" y="2141538"/>
            <a:ext cx="430213" cy="126841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432202" name="Object 74"/>
          <p:cNvGraphicFramePr>
            <a:graphicFrameLocks noChangeAspect="1"/>
          </p:cNvGraphicFramePr>
          <p:nvPr/>
        </p:nvGraphicFramePr>
        <p:xfrm>
          <a:off x="8186738" y="2030413"/>
          <a:ext cx="330200" cy="368300"/>
        </p:xfrm>
        <a:graphic>
          <a:graphicData uri="http://schemas.openxmlformats.org/presentationml/2006/ole">
            <mc:AlternateContent xmlns:mc="http://schemas.openxmlformats.org/markup-compatibility/2006">
              <mc:Choice xmlns:v="urn:schemas-microsoft-com:vml" Requires="v">
                <p:oleObj spid="_x0000_s432210" name="Equation" r:id="rId4" imgW="330200" imgH="368300" progId="Equation.DSMT4">
                  <p:embed/>
                </p:oleObj>
              </mc:Choice>
              <mc:Fallback>
                <p:oleObj name="Equation" r:id="rId4" imgW="330200" imgH="368300" progId="Equation.DSMT4">
                  <p:embed/>
                  <p:pic>
                    <p:nvPicPr>
                      <p:cNvPr id="0" name="Picture 7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86738" y="2030413"/>
                        <a:ext cx="3302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2173" name="Text Box 45"/>
          <p:cNvSpPr txBox="1">
            <a:spLocks noChangeArrowheads="1"/>
          </p:cNvSpPr>
          <p:nvPr/>
        </p:nvSpPr>
        <p:spPr bwMode="auto">
          <a:xfrm>
            <a:off x="7932738" y="3433763"/>
            <a:ext cx="542925" cy="425450"/>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j</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z</a:t>
            </a:r>
            <a:endParaRPr lang="en-US">
              <a:solidFill>
                <a:srgbClr val="000066"/>
              </a:solidFill>
            </a:endParaRPr>
          </a:p>
        </p:txBody>
      </p:sp>
      <p:sp>
        <p:nvSpPr>
          <p:cNvPr id="432236" name="Text Box 48"/>
          <p:cNvSpPr txBox="1">
            <a:spLocks noChangeArrowheads="1"/>
          </p:cNvSpPr>
          <p:nvPr/>
        </p:nvSpPr>
        <p:spPr bwMode="auto">
          <a:xfrm>
            <a:off x="4948238" y="3905250"/>
            <a:ext cx="222250" cy="355600"/>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32177" name="Text Box 49"/>
          <p:cNvSpPr txBox="1">
            <a:spLocks noChangeArrowheads="1"/>
          </p:cNvSpPr>
          <p:nvPr/>
        </p:nvSpPr>
        <p:spPr bwMode="auto">
          <a:xfrm>
            <a:off x="7747000" y="3398838"/>
            <a:ext cx="222250" cy="331787"/>
          </a:xfrm>
          <a:prstGeom prst="rect">
            <a:avLst/>
          </a:prstGeom>
          <a:noFill/>
          <a:ln w="9525">
            <a:noFill/>
            <a:miter lim="800000"/>
            <a:headEnd/>
            <a:tailEnd/>
          </a:ln>
        </p:spPr>
        <p:txBody>
          <a:bodyPr lIns="0" tIns="0" rIns="0" bIns="0"/>
          <a:lstStyle/>
          <a:p>
            <a:pPr algn="ctr">
              <a:lnSpc>
                <a:spcPct val="110000"/>
              </a:lnSpc>
            </a:pPr>
            <a:r>
              <a:rPr lang="en-US" sz="1800" b="1" i="1">
                <a:latin typeface="Times New Roman" pitchFamily="18" charset="0"/>
                <a:sym typeface="Symbol" pitchFamily="18" charset="2"/>
              </a:rPr>
              <a:t></a:t>
            </a:r>
            <a:endParaRPr lang="en-US" sz="1800" b="1">
              <a:latin typeface="Times New Roman" pitchFamily="18" charset="0"/>
              <a:sym typeface="Symbol" pitchFamily="18" charset="2"/>
            </a:endParaRPr>
          </a:p>
        </p:txBody>
      </p:sp>
      <p:sp>
        <p:nvSpPr>
          <p:cNvPr id="432181" name="Text Box 53"/>
          <p:cNvSpPr txBox="1">
            <a:spLocks noChangeArrowheads="1"/>
          </p:cNvSpPr>
          <p:nvPr/>
        </p:nvSpPr>
        <p:spPr bwMode="auto">
          <a:xfrm>
            <a:off x="7132638" y="4144963"/>
            <a:ext cx="542925" cy="425450"/>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j</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y</a:t>
            </a:r>
            <a:endParaRPr lang="en-US">
              <a:solidFill>
                <a:srgbClr val="000066"/>
              </a:solidFill>
            </a:endParaRPr>
          </a:p>
        </p:txBody>
      </p:sp>
      <p:sp>
        <p:nvSpPr>
          <p:cNvPr id="432239" name="Rectangle 54"/>
          <p:cNvSpPr>
            <a:spLocks noChangeArrowheads="1"/>
          </p:cNvSpPr>
          <p:nvPr/>
        </p:nvSpPr>
        <p:spPr bwMode="auto">
          <a:xfrm>
            <a:off x="6080125" y="3735388"/>
            <a:ext cx="488950"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graphicFrame>
        <p:nvGraphicFramePr>
          <p:cNvPr id="432185" name="Object 75"/>
          <p:cNvGraphicFramePr>
            <a:graphicFrameLocks noChangeAspect="1"/>
          </p:cNvGraphicFramePr>
          <p:nvPr/>
        </p:nvGraphicFramePr>
        <p:xfrm>
          <a:off x="8199438" y="4425950"/>
          <a:ext cx="304800" cy="406400"/>
        </p:xfrm>
        <a:graphic>
          <a:graphicData uri="http://schemas.openxmlformats.org/presentationml/2006/ole">
            <mc:AlternateContent xmlns:mc="http://schemas.openxmlformats.org/markup-compatibility/2006">
              <mc:Choice xmlns:v="urn:schemas-microsoft-com:vml" Requires="v">
                <p:oleObj spid="_x0000_s432211" name="Equation" r:id="rId6" imgW="304536" imgH="406048" progId="Equation.DSMT4">
                  <p:embed/>
                </p:oleObj>
              </mc:Choice>
              <mc:Fallback>
                <p:oleObj name="Equation" r:id="rId6" imgW="304536" imgH="406048" progId="Equation.DSMT4">
                  <p:embed/>
                  <p:pic>
                    <p:nvPicPr>
                      <p:cNvPr id="0" name="Picture 7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99438" y="4425950"/>
                        <a:ext cx="3048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2174" name="Line 46"/>
          <p:cNvSpPr>
            <a:spLocks noChangeShapeType="1"/>
          </p:cNvSpPr>
          <p:nvPr/>
        </p:nvSpPr>
        <p:spPr bwMode="auto">
          <a:xfrm>
            <a:off x="7683500" y="3416300"/>
            <a:ext cx="0" cy="1285875"/>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32241" name="Line 47"/>
          <p:cNvSpPr>
            <a:spLocks noChangeShapeType="1"/>
          </p:cNvSpPr>
          <p:nvPr/>
        </p:nvSpPr>
        <p:spPr bwMode="auto">
          <a:xfrm flipV="1">
            <a:off x="4879975" y="3416300"/>
            <a:ext cx="2797175" cy="946150"/>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32178" name="Freeform 50"/>
          <p:cNvSpPr>
            <a:spLocks/>
          </p:cNvSpPr>
          <p:nvPr/>
        </p:nvSpPr>
        <p:spPr bwMode="auto">
          <a:xfrm flipV="1">
            <a:off x="7478713" y="3484563"/>
            <a:ext cx="261937" cy="206375"/>
          </a:xfrm>
          <a:custGeom>
            <a:avLst/>
            <a:gdLst>
              <a:gd name="T0" fmla="*/ 2147483647 w 370"/>
              <a:gd name="T1" fmla="*/ 2147483647 h 270"/>
              <a:gd name="T2" fmla="*/ 2147483647 w 370"/>
              <a:gd name="T3" fmla="*/ 0 h 270"/>
              <a:gd name="T4" fmla="*/ 0 w 370"/>
              <a:gd name="T5" fmla="*/ 2147483647 h 270"/>
              <a:gd name="T6" fmla="*/ 0 60000 65536"/>
              <a:gd name="T7" fmla="*/ 0 60000 65536"/>
              <a:gd name="T8" fmla="*/ 0 60000 65536"/>
              <a:gd name="T9" fmla="*/ 0 w 370"/>
              <a:gd name="T10" fmla="*/ 0 h 270"/>
              <a:gd name="T11" fmla="*/ 370 w 370"/>
              <a:gd name="T12" fmla="*/ 270 h 270"/>
            </a:gdLst>
            <a:ahLst/>
            <a:cxnLst>
              <a:cxn ang="T6">
                <a:pos x="T0" y="T1"/>
              </a:cxn>
              <a:cxn ang="T7">
                <a:pos x="T2" y="T3"/>
              </a:cxn>
              <a:cxn ang="T8">
                <a:pos x="T4" y="T5"/>
              </a:cxn>
            </a:cxnLst>
            <a:rect l="T9" t="T10" r="T11" b="T12"/>
            <a:pathLst>
              <a:path w="370" h="270">
                <a:moveTo>
                  <a:pt x="370" y="90"/>
                </a:moveTo>
                <a:lnTo>
                  <a:pt x="90" y="0"/>
                </a:lnTo>
                <a:lnTo>
                  <a:pt x="0" y="270"/>
                </a:lnTo>
              </a:path>
            </a:pathLst>
          </a:custGeom>
          <a:noFill/>
          <a:ln w="9525">
            <a:solidFill>
              <a:srgbClr val="000000"/>
            </a:solidFill>
            <a:round/>
            <a:headEnd/>
            <a:tailEnd/>
          </a:ln>
        </p:spPr>
        <p:txBody>
          <a:bodyPr/>
          <a:lstStyle/>
          <a:p>
            <a:endParaRPr lang="en-US"/>
          </a:p>
        </p:txBody>
      </p:sp>
      <p:sp>
        <p:nvSpPr>
          <p:cNvPr id="432179" name="Line 51"/>
          <p:cNvSpPr>
            <a:spLocks noChangeShapeType="1"/>
          </p:cNvSpPr>
          <p:nvPr/>
        </p:nvSpPr>
        <p:spPr bwMode="auto">
          <a:xfrm flipV="1">
            <a:off x="8129588" y="3422650"/>
            <a:ext cx="0" cy="1301750"/>
          </a:xfrm>
          <a:prstGeom prst="line">
            <a:avLst/>
          </a:prstGeom>
          <a:noFill/>
          <a:ln w="6350">
            <a:solidFill>
              <a:srgbClr val="000000"/>
            </a:solidFill>
            <a:prstDash val="dash"/>
            <a:round/>
            <a:headEnd/>
            <a:tailEnd/>
          </a:ln>
        </p:spPr>
        <p:txBody>
          <a:bodyPr/>
          <a:lstStyle/>
          <a:p>
            <a:endParaRPr lang="en-US"/>
          </a:p>
        </p:txBody>
      </p:sp>
      <p:sp>
        <p:nvSpPr>
          <p:cNvPr id="432180" name="Line 52"/>
          <p:cNvSpPr>
            <a:spLocks noChangeShapeType="1"/>
          </p:cNvSpPr>
          <p:nvPr/>
        </p:nvSpPr>
        <p:spPr bwMode="auto">
          <a:xfrm flipH="1" flipV="1">
            <a:off x="7683500" y="4692650"/>
            <a:ext cx="476250" cy="0"/>
          </a:xfrm>
          <a:prstGeom prst="line">
            <a:avLst/>
          </a:prstGeom>
          <a:noFill/>
          <a:ln w="6350">
            <a:solidFill>
              <a:srgbClr val="000000"/>
            </a:solidFill>
            <a:prstDash val="dash"/>
            <a:round/>
            <a:headEnd/>
            <a:tailEnd/>
          </a:ln>
        </p:spPr>
        <p:txBody>
          <a:bodyPr/>
          <a:lstStyle/>
          <a:p>
            <a:endParaRPr lang="en-US"/>
          </a:p>
        </p:txBody>
      </p:sp>
      <p:sp>
        <p:nvSpPr>
          <p:cNvPr id="432183" name="Line 55"/>
          <p:cNvSpPr>
            <a:spLocks noChangeShapeType="1"/>
          </p:cNvSpPr>
          <p:nvPr/>
        </p:nvSpPr>
        <p:spPr bwMode="auto">
          <a:xfrm flipV="1">
            <a:off x="7691438" y="3384550"/>
            <a:ext cx="449262" cy="0"/>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32184" name="Line 56"/>
          <p:cNvSpPr>
            <a:spLocks noChangeShapeType="1"/>
          </p:cNvSpPr>
          <p:nvPr/>
        </p:nvSpPr>
        <p:spPr bwMode="auto">
          <a:xfrm>
            <a:off x="7696200" y="3422650"/>
            <a:ext cx="430213" cy="1268413"/>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32247" name="Oval 40"/>
          <p:cNvSpPr>
            <a:spLocks noChangeArrowheads="1"/>
          </p:cNvSpPr>
          <p:nvPr/>
        </p:nvSpPr>
        <p:spPr bwMode="auto">
          <a:xfrm>
            <a:off x="7640638" y="337026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2" name="Text Box 60"/>
          <p:cNvSpPr txBox="1">
            <a:spLocks noChangeArrowheads="1"/>
          </p:cNvSpPr>
          <p:nvPr/>
        </p:nvSpPr>
        <p:spPr bwMode="auto">
          <a:xfrm>
            <a:off x="7932738" y="3009900"/>
            <a:ext cx="542925" cy="425450"/>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k</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z</a:t>
            </a:r>
            <a:endParaRPr lang="en-US">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32178"/>
                                        </p:tgtEl>
                                        <p:attrNameLst>
                                          <p:attrName>style.visibility</p:attrName>
                                        </p:attrNameLst>
                                      </p:cBhvr>
                                      <p:to>
                                        <p:strVal val="visible"/>
                                      </p:to>
                                    </p:set>
                                    <p:animEffect transition="in" filter="fade">
                                      <p:cBhvr>
                                        <p:cTn id="7" dur="1000"/>
                                        <p:tgtEl>
                                          <p:spTgt spid="432178"/>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432177"/>
                                        </p:tgtEl>
                                        <p:attrNameLst>
                                          <p:attrName>style.visibility</p:attrName>
                                        </p:attrNameLst>
                                      </p:cBhvr>
                                      <p:to>
                                        <p:strVal val="visible"/>
                                      </p:to>
                                    </p:set>
                                    <p:animEffect transition="in" filter="fade">
                                      <p:cBhvr>
                                        <p:cTn id="10" dur="1000"/>
                                        <p:tgtEl>
                                          <p:spTgt spid="432177"/>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432184"/>
                                        </p:tgtEl>
                                        <p:attrNameLst>
                                          <p:attrName>style.visibility</p:attrName>
                                        </p:attrNameLst>
                                      </p:cBhvr>
                                      <p:to>
                                        <p:strVal val="visible"/>
                                      </p:to>
                                    </p:set>
                                    <p:animEffect transition="in" filter="wipe(up)">
                                      <p:cBhvr>
                                        <p:cTn id="13" dur="2000"/>
                                        <p:tgtEl>
                                          <p:spTgt spid="432184"/>
                                        </p:tgtEl>
                                      </p:cBhvr>
                                    </p:animEffect>
                                  </p:childTnLst>
                                </p:cTn>
                              </p:par>
                              <p:par>
                                <p:cTn id="14" presetID="10" presetClass="entr" presetSubtype="0" fill="hold" nodeType="withEffect">
                                  <p:stCondLst>
                                    <p:cond delay="2000"/>
                                  </p:stCondLst>
                                  <p:childTnLst>
                                    <p:set>
                                      <p:cBhvr>
                                        <p:cTn id="15" dur="1" fill="hold">
                                          <p:stCondLst>
                                            <p:cond delay="0"/>
                                          </p:stCondLst>
                                        </p:cTn>
                                        <p:tgtEl>
                                          <p:spTgt spid="432185"/>
                                        </p:tgtEl>
                                        <p:attrNameLst>
                                          <p:attrName>style.visibility</p:attrName>
                                        </p:attrNameLst>
                                      </p:cBhvr>
                                      <p:to>
                                        <p:strVal val="visible"/>
                                      </p:to>
                                    </p:set>
                                    <p:animEffect transition="in" filter="fade">
                                      <p:cBhvr>
                                        <p:cTn id="16" dur="500"/>
                                        <p:tgtEl>
                                          <p:spTgt spid="43218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32131">
                                            <p:txEl>
                                              <p:pRg st="2" end="2"/>
                                            </p:txEl>
                                          </p:spTgt>
                                        </p:tgtEl>
                                        <p:attrNameLst>
                                          <p:attrName>style.visibility</p:attrName>
                                        </p:attrNameLst>
                                      </p:cBhvr>
                                      <p:to>
                                        <p:strVal val="visible"/>
                                      </p:to>
                                    </p:set>
                                  </p:childTnLst>
                                </p:cTn>
                              </p:par>
                              <p:par>
                                <p:cTn id="21" presetID="22" presetClass="entr" presetSubtype="1" fill="hold" grpId="0" nodeType="withEffect">
                                  <p:stCondLst>
                                    <p:cond delay="0"/>
                                  </p:stCondLst>
                                  <p:childTnLst>
                                    <p:set>
                                      <p:cBhvr>
                                        <p:cTn id="22" dur="1" fill="hold">
                                          <p:stCondLst>
                                            <p:cond delay="0"/>
                                          </p:stCondLst>
                                        </p:cTn>
                                        <p:tgtEl>
                                          <p:spTgt spid="432174"/>
                                        </p:tgtEl>
                                        <p:attrNameLst>
                                          <p:attrName>style.visibility</p:attrName>
                                        </p:attrNameLst>
                                      </p:cBhvr>
                                      <p:to>
                                        <p:strVal val="visible"/>
                                      </p:to>
                                    </p:set>
                                    <p:animEffect transition="in" filter="wipe(up)">
                                      <p:cBhvr>
                                        <p:cTn id="23" dur="2000"/>
                                        <p:tgtEl>
                                          <p:spTgt spid="432174"/>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32183"/>
                                        </p:tgtEl>
                                        <p:attrNameLst>
                                          <p:attrName>style.visibility</p:attrName>
                                        </p:attrNameLst>
                                      </p:cBhvr>
                                      <p:to>
                                        <p:strVal val="visible"/>
                                      </p:to>
                                    </p:set>
                                    <p:animEffect transition="in" filter="wipe(left)">
                                      <p:cBhvr>
                                        <p:cTn id="26" dur="2000"/>
                                        <p:tgtEl>
                                          <p:spTgt spid="432183"/>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32166"/>
                                        </p:tgtEl>
                                        <p:attrNameLst>
                                          <p:attrName>style.visibility</p:attrName>
                                        </p:attrNameLst>
                                      </p:cBhvr>
                                      <p:to>
                                        <p:strVal val="visible"/>
                                      </p:to>
                                    </p:set>
                                    <p:animEffect transition="in" filter="wipe(left)">
                                      <p:cBhvr>
                                        <p:cTn id="29" dur="2000"/>
                                        <p:tgtEl>
                                          <p:spTgt spid="432166"/>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432132"/>
                                        </p:tgtEl>
                                        <p:attrNameLst>
                                          <p:attrName>style.visibility</p:attrName>
                                        </p:attrNameLst>
                                      </p:cBhvr>
                                      <p:to>
                                        <p:strVal val="visible"/>
                                      </p:to>
                                    </p:set>
                                    <p:animEffect transition="in" filter="wipe(down)">
                                      <p:cBhvr>
                                        <p:cTn id="32" dur="2000"/>
                                        <p:tgtEl>
                                          <p:spTgt spid="432132"/>
                                        </p:tgtEl>
                                      </p:cBhvr>
                                    </p:animEffect>
                                  </p:childTnLst>
                                </p:cTn>
                              </p:par>
                              <p:par>
                                <p:cTn id="33" presetID="10" presetClass="entr" presetSubtype="0" fill="hold" grpId="0" nodeType="withEffect">
                                  <p:stCondLst>
                                    <p:cond delay="1000"/>
                                  </p:stCondLst>
                                  <p:childTnLst>
                                    <p:set>
                                      <p:cBhvr>
                                        <p:cTn id="34" dur="1" fill="hold">
                                          <p:stCondLst>
                                            <p:cond delay="0"/>
                                          </p:stCondLst>
                                        </p:cTn>
                                        <p:tgtEl>
                                          <p:spTgt spid="432142"/>
                                        </p:tgtEl>
                                        <p:attrNameLst>
                                          <p:attrName>style.visibility</p:attrName>
                                        </p:attrNameLst>
                                      </p:cBhvr>
                                      <p:to>
                                        <p:strVal val="visible"/>
                                      </p:to>
                                    </p:set>
                                    <p:animEffect transition="in" filter="fade">
                                      <p:cBhvr>
                                        <p:cTn id="35" dur="1000"/>
                                        <p:tgtEl>
                                          <p:spTgt spid="432142"/>
                                        </p:tgtEl>
                                      </p:cBhvr>
                                    </p:animEffect>
                                  </p:childTnLst>
                                </p:cTn>
                              </p:par>
                              <p:par>
                                <p:cTn id="36" presetID="10" presetClass="entr" presetSubtype="0" fill="hold" grpId="0" nodeType="withEffect">
                                  <p:stCondLst>
                                    <p:cond delay="1000"/>
                                  </p:stCondLst>
                                  <p:childTnLst>
                                    <p:set>
                                      <p:cBhvr>
                                        <p:cTn id="37" dur="1" fill="hold">
                                          <p:stCondLst>
                                            <p:cond delay="0"/>
                                          </p:stCondLst>
                                        </p:cTn>
                                        <p:tgtEl>
                                          <p:spTgt spid="432144"/>
                                        </p:tgtEl>
                                        <p:attrNameLst>
                                          <p:attrName>style.visibility</p:attrName>
                                        </p:attrNameLst>
                                      </p:cBhvr>
                                      <p:to>
                                        <p:strVal val="visible"/>
                                      </p:to>
                                    </p:set>
                                    <p:animEffect transition="in" filter="fade">
                                      <p:cBhvr>
                                        <p:cTn id="38" dur="1000"/>
                                        <p:tgtEl>
                                          <p:spTgt spid="432144"/>
                                        </p:tgtEl>
                                      </p:cBhvr>
                                    </p:animEffect>
                                  </p:childTnLst>
                                </p:cTn>
                              </p:par>
                              <p:par>
                                <p:cTn id="39" presetID="10" presetClass="entr" presetSubtype="0" fill="hold" grpId="0" nodeType="withEffect">
                                  <p:stCondLst>
                                    <p:cond delay="1000"/>
                                  </p:stCondLst>
                                  <p:childTnLst>
                                    <p:set>
                                      <p:cBhvr>
                                        <p:cTn id="40" dur="1" fill="hold">
                                          <p:stCondLst>
                                            <p:cond delay="0"/>
                                          </p:stCondLst>
                                        </p:cTn>
                                        <p:tgtEl>
                                          <p:spTgt spid="432179"/>
                                        </p:tgtEl>
                                        <p:attrNameLst>
                                          <p:attrName>style.visibility</p:attrName>
                                        </p:attrNameLst>
                                      </p:cBhvr>
                                      <p:to>
                                        <p:strVal val="visible"/>
                                      </p:to>
                                    </p:set>
                                    <p:animEffect transition="in" filter="fade">
                                      <p:cBhvr>
                                        <p:cTn id="41" dur="1000"/>
                                        <p:tgtEl>
                                          <p:spTgt spid="432179"/>
                                        </p:tgtEl>
                                      </p:cBhvr>
                                    </p:animEffect>
                                  </p:childTnLst>
                                </p:cTn>
                              </p:par>
                              <p:par>
                                <p:cTn id="42" presetID="10" presetClass="entr" presetSubtype="0" fill="hold" grpId="0" nodeType="withEffect">
                                  <p:stCondLst>
                                    <p:cond delay="1000"/>
                                  </p:stCondLst>
                                  <p:childTnLst>
                                    <p:set>
                                      <p:cBhvr>
                                        <p:cTn id="43" dur="1" fill="hold">
                                          <p:stCondLst>
                                            <p:cond delay="0"/>
                                          </p:stCondLst>
                                        </p:cTn>
                                        <p:tgtEl>
                                          <p:spTgt spid="432180"/>
                                        </p:tgtEl>
                                        <p:attrNameLst>
                                          <p:attrName>style.visibility</p:attrName>
                                        </p:attrNameLst>
                                      </p:cBhvr>
                                      <p:to>
                                        <p:strVal val="visible"/>
                                      </p:to>
                                    </p:set>
                                    <p:animEffect transition="in" filter="fade">
                                      <p:cBhvr>
                                        <p:cTn id="44" dur="1000"/>
                                        <p:tgtEl>
                                          <p:spTgt spid="432180"/>
                                        </p:tgtEl>
                                      </p:cBhvr>
                                    </p:animEffect>
                                  </p:childTnLst>
                                </p:cTn>
                              </p:par>
                              <p:par>
                                <p:cTn id="45" presetID="10" presetClass="entr" presetSubtype="0" fill="hold" grpId="0" nodeType="withEffect">
                                  <p:stCondLst>
                                    <p:cond delay="1500"/>
                                  </p:stCondLst>
                                  <p:childTnLst>
                                    <p:set>
                                      <p:cBhvr>
                                        <p:cTn id="46" dur="1" fill="hold">
                                          <p:stCondLst>
                                            <p:cond delay="0"/>
                                          </p:stCondLst>
                                        </p:cTn>
                                        <p:tgtEl>
                                          <p:spTgt spid="432181"/>
                                        </p:tgtEl>
                                        <p:attrNameLst>
                                          <p:attrName>style.visibility</p:attrName>
                                        </p:attrNameLst>
                                      </p:cBhvr>
                                      <p:to>
                                        <p:strVal val="visible"/>
                                      </p:to>
                                    </p:set>
                                    <p:animEffect transition="in" filter="fade">
                                      <p:cBhvr>
                                        <p:cTn id="47" dur="500"/>
                                        <p:tgtEl>
                                          <p:spTgt spid="432181"/>
                                        </p:tgtEl>
                                      </p:cBhvr>
                                    </p:animEffect>
                                  </p:childTnLst>
                                </p:cTn>
                              </p:par>
                              <p:par>
                                <p:cTn id="48" presetID="10" presetClass="entr" presetSubtype="0" fill="hold" grpId="0" nodeType="withEffect">
                                  <p:stCondLst>
                                    <p:cond delay="1500"/>
                                  </p:stCondLst>
                                  <p:childTnLst>
                                    <p:set>
                                      <p:cBhvr>
                                        <p:cTn id="49" dur="1" fill="hold">
                                          <p:stCondLst>
                                            <p:cond delay="0"/>
                                          </p:stCondLst>
                                        </p:cTn>
                                        <p:tgtEl>
                                          <p:spTgt spid="432145"/>
                                        </p:tgtEl>
                                        <p:attrNameLst>
                                          <p:attrName>style.visibility</p:attrName>
                                        </p:attrNameLst>
                                      </p:cBhvr>
                                      <p:to>
                                        <p:strVal val="visible"/>
                                      </p:to>
                                    </p:set>
                                    <p:animEffect transition="in" filter="fade">
                                      <p:cBhvr>
                                        <p:cTn id="50" dur="500"/>
                                        <p:tgtEl>
                                          <p:spTgt spid="432145"/>
                                        </p:tgtEl>
                                      </p:cBhvr>
                                    </p:animEffect>
                                  </p:childTnLst>
                                </p:cTn>
                              </p:par>
                              <p:par>
                                <p:cTn id="51" presetID="10" presetClass="entr" presetSubtype="0" fill="hold" grpId="0" nodeType="withEffect">
                                  <p:stCondLst>
                                    <p:cond delay="150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par>
                                <p:cTn id="54" presetID="10" presetClass="entr" presetSubtype="0" fill="hold" grpId="0" nodeType="withEffect">
                                  <p:stCondLst>
                                    <p:cond delay="1500"/>
                                  </p:stCondLst>
                                  <p:childTnLst>
                                    <p:set>
                                      <p:cBhvr>
                                        <p:cTn id="55" dur="1" fill="hold">
                                          <p:stCondLst>
                                            <p:cond delay="0"/>
                                          </p:stCondLst>
                                        </p:cTn>
                                        <p:tgtEl>
                                          <p:spTgt spid="432173"/>
                                        </p:tgtEl>
                                        <p:attrNameLst>
                                          <p:attrName>style.visibility</p:attrName>
                                        </p:attrNameLst>
                                      </p:cBhvr>
                                      <p:to>
                                        <p:strVal val="visible"/>
                                      </p:to>
                                    </p:set>
                                    <p:animEffect transition="in" filter="fade">
                                      <p:cBhvr>
                                        <p:cTn id="56" dur="500"/>
                                        <p:tgtEl>
                                          <p:spTgt spid="432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p:bldP spid="432142" grpId="0" animBg="1"/>
      <p:bldP spid="432144" grpId="0" animBg="1"/>
      <p:bldP spid="432145" grpId="0"/>
      <p:bldP spid="432166" grpId="0" animBg="1"/>
      <p:bldP spid="432173" grpId="0"/>
      <p:bldP spid="432177" grpId="0"/>
      <p:bldP spid="432181" grpId="0"/>
      <p:bldP spid="432174" grpId="0" animBg="1"/>
      <p:bldP spid="432178" grpId="0" animBg="1"/>
      <p:bldP spid="432179" grpId="0" animBg="1"/>
      <p:bldP spid="432180" grpId="0" animBg="1"/>
      <p:bldP spid="432183" grpId="0" animBg="1"/>
      <p:bldP spid="432184" grpId="0" animBg="1"/>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255" name="Footer Placeholder 3"/>
          <p:cNvSpPr>
            <a:spLocks noGrp="1"/>
          </p:cNvSpPr>
          <p:nvPr>
            <p:ph type="ftr" sz="quarter" idx="10"/>
          </p:nvPr>
        </p:nvSpPr>
        <p:spPr>
          <a:noFill/>
        </p:spPr>
        <p:txBody>
          <a:bodyPr/>
          <a:lstStyle/>
          <a:p>
            <a:r>
              <a:rPr lang="en-US" smtClean="0">
                <a:cs typeface="Arial" charset="0"/>
              </a:rPr>
              <a:t>MAGNETIC FIELDS</a:t>
            </a:r>
          </a:p>
        </p:txBody>
      </p:sp>
      <p:sp>
        <p:nvSpPr>
          <p:cNvPr id="434256" name="Date Placeholder 4"/>
          <p:cNvSpPr>
            <a:spLocks noGrp="1"/>
          </p:cNvSpPr>
          <p:nvPr>
            <p:ph type="dt" sz="quarter" idx="11"/>
          </p:nvPr>
        </p:nvSpPr>
        <p:spPr>
          <a:noFill/>
        </p:spPr>
        <p:txBody>
          <a:bodyPr/>
          <a:lstStyle/>
          <a:p>
            <a:r>
              <a:rPr lang="en-US" smtClean="0">
                <a:cs typeface="Arial" charset="0"/>
              </a:rPr>
              <a:t>PHY1013S</a:t>
            </a:r>
          </a:p>
        </p:txBody>
      </p:sp>
      <p:sp>
        <p:nvSpPr>
          <p:cNvPr id="434257" name="Slide Number Placeholder 5"/>
          <p:cNvSpPr>
            <a:spLocks noGrp="1"/>
          </p:cNvSpPr>
          <p:nvPr>
            <p:ph type="sldNum" sz="quarter" idx="12"/>
          </p:nvPr>
        </p:nvSpPr>
        <p:spPr>
          <a:noFill/>
        </p:spPr>
        <p:txBody>
          <a:bodyPr/>
          <a:lstStyle/>
          <a:p>
            <a:fld id="{6B972538-691F-4BC3-AE65-FA16A0865B4D}" type="slidenum">
              <a:rPr lang="en-US" smtClean="0">
                <a:cs typeface="Arial" charset="0"/>
              </a:rPr>
              <a:pPr/>
              <a:t>32</a:t>
            </a:fld>
            <a:endParaRPr lang="en-US" smtClean="0">
              <a:cs typeface="Arial" charset="0"/>
            </a:endParaRPr>
          </a:p>
        </p:txBody>
      </p:sp>
      <p:sp>
        <p:nvSpPr>
          <p:cNvPr id="434258" name="Line 2"/>
          <p:cNvSpPr>
            <a:spLocks noChangeShapeType="1"/>
          </p:cNvSpPr>
          <p:nvPr/>
        </p:nvSpPr>
        <p:spPr bwMode="auto">
          <a:xfrm>
            <a:off x="8129588" y="2108200"/>
            <a:ext cx="0" cy="1301750"/>
          </a:xfrm>
          <a:prstGeom prst="line">
            <a:avLst/>
          </a:prstGeom>
          <a:noFill/>
          <a:ln w="6350">
            <a:solidFill>
              <a:srgbClr val="000000"/>
            </a:solidFill>
            <a:prstDash val="dash"/>
            <a:round/>
            <a:headEnd/>
            <a:tailEnd/>
          </a:ln>
        </p:spPr>
        <p:txBody>
          <a:bodyPr/>
          <a:lstStyle/>
          <a:p>
            <a:endParaRPr lang="en-US"/>
          </a:p>
        </p:txBody>
      </p:sp>
      <p:sp>
        <p:nvSpPr>
          <p:cNvPr id="434259" name="Rectangle 3"/>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34180" name="Rectangle 4"/>
          <p:cNvSpPr>
            <a:spLocks noGrp="1" noChangeArrowheads="1"/>
          </p:cNvSpPr>
          <p:nvPr>
            <p:ph type="body" idx="1"/>
          </p:nvPr>
        </p:nvSpPr>
        <p:spPr>
          <a:xfrm>
            <a:off x="179388" y="3309938"/>
            <a:ext cx="4235450" cy="460375"/>
          </a:xfrm>
        </p:spPr>
        <p:txBody>
          <a:bodyPr/>
          <a:lstStyle/>
          <a:p>
            <a:pPr lvl="1" indent="0" eaLnBrk="1" hangingPunct="1"/>
            <a:r>
              <a:rPr lang="en-US" sz="2200" smtClean="0"/>
              <a:t>Now</a:t>
            </a:r>
            <a:r>
              <a:rPr lang="en-US" sz="2000" smtClean="0"/>
              <a:t>   </a:t>
            </a:r>
            <a:r>
              <a:rPr lang="en-US" sz="2200" b="1" smtClean="0">
                <a:latin typeface="Times New Roman" pitchFamily="18" charset="0"/>
                <a:sym typeface="Symbol" pitchFamily="18" charset="2"/>
              </a:rPr>
              <a:t>sin</a:t>
            </a:r>
            <a:r>
              <a:rPr lang="en-US" sz="2200" b="1" baseline="30000" smtClean="0">
                <a:latin typeface="Times New Roman" pitchFamily="18" charset="0"/>
                <a:sym typeface="Symbol" pitchFamily="18" charset="2"/>
              </a:rPr>
              <a:t> </a:t>
            </a:r>
            <a:r>
              <a:rPr lang="en-US" sz="2200" b="1" i="1" smtClean="0">
                <a:latin typeface="Times New Roman" pitchFamily="18" charset="0"/>
                <a:sym typeface="Symbol" pitchFamily="18" charset="2"/>
              </a:rPr>
              <a:t></a:t>
            </a:r>
            <a:r>
              <a:rPr lang="en-US" sz="2200" b="1" smtClean="0">
                <a:latin typeface="Times New Roman" pitchFamily="18" charset="0"/>
                <a:sym typeface="Symbol" pitchFamily="18" charset="2"/>
              </a:rPr>
              <a:t> = 1</a:t>
            </a:r>
            <a:r>
              <a:rPr lang="en-US" sz="2200" b="1" i="1" smtClean="0">
                <a:latin typeface="Times New Roman" pitchFamily="18" charset="0"/>
                <a:sym typeface="Symbol" pitchFamily="18" charset="2"/>
              </a:rPr>
              <a:t>   </a:t>
            </a:r>
            <a:r>
              <a:rPr lang="en-US" sz="2200" smtClean="0">
                <a:sym typeface="Symbol" pitchFamily="18" charset="2"/>
              </a:rPr>
              <a:t>(since</a:t>
            </a:r>
            <a:r>
              <a:rPr lang="en-US" sz="2200" b="1" smtClean="0">
                <a:latin typeface="Times New Roman" pitchFamily="18" charset="0"/>
                <a:sym typeface="Symbol" pitchFamily="18" charset="2"/>
              </a:rPr>
              <a:t> </a:t>
            </a:r>
            <a:r>
              <a:rPr lang="en-US" sz="2200" b="1" i="1" smtClean="0">
                <a:latin typeface="Times New Roman" pitchFamily="18" charset="0"/>
                <a:sym typeface="Symbol" pitchFamily="18" charset="2"/>
              </a:rPr>
              <a:t></a:t>
            </a:r>
            <a:r>
              <a:rPr lang="en-US" sz="2200" b="1" smtClean="0">
                <a:latin typeface="Times New Roman" pitchFamily="18" charset="0"/>
                <a:sym typeface="Symbol" pitchFamily="18" charset="2"/>
              </a:rPr>
              <a:t> = 90</a:t>
            </a:r>
            <a:r>
              <a:rPr lang="en-US" sz="2200" smtClean="0">
                <a:sym typeface="Symbol" pitchFamily="18" charset="2"/>
              </a:rPr>
              <a:t>)</a:t>
            </a:r>
          </a:p>
        </p:txBody>
      </p:sp>
      <p:sp>
        <p:nvSpPr>
          <p:cNvPr id="434261" name="Line 5"/>
          <p:cNvSpPr>
            <a:spLocks noChangeShapeType="1"/>
          </p:cNvSpPr>
          <p:nvPr/>
        </p:nvSpPr>
        <p:spPr bwMode="auto">
          <a:xfrm>
            <a:off x="4879975" y="2470150"/>
            <a:ext cx="2797175" cy="946150"/>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34262" name="Line 6"/>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34263" name="Text Box 7"/>
          <p:cNvSpPr txBox="1">
            <a:spLocks noChangeArrowheads="1"/>
          </p:cNvSpPr>
          <p:nvPr/>
        </p:nvSpPr>
        <p:spPr bwMode="auto">
          <a:xfrm>
            <a:off x="4948238" y="2533650"/>
            <a:ext cx="222250" cy="355600"/>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34264" name="Text Box 8"/>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34265" name="Rectangle 9"/>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34266" name="Text Box 10"/>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34267" name="Oval 11"/>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34268" name="Line 12"/>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34269" name="Line 13"/>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34270" name="Text Box 14"/>
          <p:cNvSpPr txBox="1">
            <a:spLocks noChangeArrowheads="1"/>
          </p:cNvSpPr>
          <p:nvPr/>
        </p:nvSpPr>
        <p:spPr bwMode="auto">
          <a:xfrm>
            <a:off x="4338638" y="2744788"/>
            <a:ext cx="349250" cy="431800"/>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R</a:t>
            </a:r>
            <a:endParaRPr lang="en-US" sz="2000">
              <a:solidFill>
                <a:srgbClr val="000066"/>
              </a:solidFill>
            </a:endParaRPr>
          </a:p>
        </p:txBody>
      </p:sp>
      <p:sp>
        <p:nvSpPr>
          <p:cNvPr id="434271" name="Line 15"/>
          <p:cNvSpPr>
            <a:spLocks noChangeShapeType="1"/>
          </p:cNvSpPr>
          <p:nvPr/>
        </p:nvSpPr>
        <p:spPr bwMode="auto">
          <a:xfrm rot="-5400000" flipH="1" flipV="1">
            <a:off x="4337844" y="2601119"/>
            <a:ext cx="357188" cy="0"/>
          </a:xfrm>
          <a:prstGeom prst="line">
            <a:avLst/>
          </a:prstGeom>
          <a:noFill/>
          <a:ln w="9525">
            <a:solidFill>
              <a:srgbClr val="000000"/>
            </a:solidFill>
            <a:round/>
            <a:headEnd type="arrow" w="lg" len="lg"/>
            <a:tailEnd type="none" w="sm" len="med"/>
          </a:ln>
        </p:spPr>
        <p:txBody>
          <a:bodyPr/>
          <a:lstStyle/>
          <a:p>
            <a:endParaRPr lang="en-US"/>
          </a:p>
        </p:txBody>
      </p:sp>
      <p:sp>
        <p:nvSpPr>
          <p:cNvPr id="434272" name="Line 16"/>
          <p:cNvSpPr>
            <a:spLocks noChangeShapeType="1"/>
          </p:cNvSpPr>
          <p:nvPr/>
        </p:nvSpPr>
        <p:spPr bwMode="auto">
          <a:xfrm rot="16200000" flipV="1">
            <a:off x="4356894" y="3248819"/>
            <a:ext cx="315912" cy="0"/>
          </a:xfrm>
          <a:prstGeom prst="line">
            <a:avLst/>
          </a:prstGeom>
          <a:noFill/>
          <a:ln w="9525">
            <a:solidFill>
              <a:srgbClr val="000000"/>
            </a:solidFill>
            <a:round/>
            <a:headEnd type="arrow" w="lg" len="lg"/>
            <a:tailEnd type="none" w="sm" len="med"/>
          </a:ln>
        </p:spPr>
        <p:txBody>
          <a:bodyPr/>
          <a:lstStyle/>
          <a:p>
            <a:endParaRPr lang="en-US"/>
          </a:p>
        </p:txBody>
      </p:sp>
      <p:sp>
        <p:nvSpPr>
          <p:cNvPr id="434273" name="Oval 21"/>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34274" name="Oval 22"/>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34275" name="Rectangle 23"/>
          <p:cNvSpPr>
            <a:spLocks noChangeArrowheads="1"/>
          </p:cNvSpPr>
          <p:nvPr/>
        </p:nvSpPr>
        <p:spPr bwMode="auto">
          <a:xfrm>
            <a:off x="6080125" y="2576513"/>
            <a:ext cx="488950"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grpSp>
        <p:nvGrpSpPr>
          <p:cNvPr id="434276" name="Group 24"/>
          <p:cNvGrpSpPr>
            <a:grpSpLocks/>
          </p:cNvGrpSpPr>
          <p:nvPr/>
        </p:nvGrpSpPr>
        <p:grpSpPr bwMode="auto">
          <a:xfrm>
            <a:off x="4278313" y="1824038"/>
            <a:ext cx="4576762" cy="2790825"/>
            <a:chOff x="2690" y="1149"/>
            <a:chExt cx="2926" cy="1758"/>
          </a:xfrm>
        </p:grpSpPr>
        <p:sp>
          <p:nvSpPr>
            <p:cNvPr id="434289" name="Rectangle 25"/>
            <p:cNvSpPr>
              <a:spLocks noChangeArrowheads="1"/>
            </p:cNvSpPr>
            <p:nvPr/>
          </p:nvSpPr>
          <p:spPr bwMode="auto">
            <a:xfrm>
              <a:off x="2690" y="1149"/>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34290" name="Line 26"/>
            <p:cNvSpPr>
              <a:spLocks noChangeShapeType="1"/>
            </p:cNvSpPr>
            <p:nvPr/>
          </p:nvSpPr>
          <p:spPr bwMode="auto">
            <a:xfrm>
              <a:off x="2788" y="2152"/>
              <a:ext cx="26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34291" name="Rectangle 27"/>
            <p:cNvSpPr>
              <a:spLocks noChangeArrowheads="1"/>
            </p:cNvSpPr>
            <p:nvPr/>
          </p:nvSpPr>
          <p:spPr bwMode="auto">
            <a:xfrm>
              <a:off x="5280" y="2095"/>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sp>
          <p:nvSpPr>
            <p:cNvPr id="434292" name="Line 28"/>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grpSp>
      <p:sp>
        <p:nvSpPr>
          <p:cNvPr id="434277" name="Line 29"/>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434278" name="Rectangle 30"/>
          <p:cNvSpPr>
            <a:spLocks noChangeArrowheads="1"/>
          </p:cNvSpPr>
          <p:nvPr/>
        </p:nvSpPr>
        <p:spPr bwMode="auto">
          <a:xfrm>
            <a:off x="179388" y="5381625"/>
            <a:ext cx="8774112" cy="862013"/>
          </a:xfrm>
          <a:prstGeom prst="rect">
            <a:avLst/>
          </a:prstGeom>
          <a:noFill/>
          <a:ln w="9525">
            <a:noFill/>
            <a:miter lim="800000"/>
            <a:headEnd/>
            <a:tailEnd/>
          </a:ln>
        </p:spPr>
        <p:txBody>
          <a:bodyPr lIns="90000" tIns="46800" rIns="90000" bIns="46800">
            <a:spAutoFit/>
          </a:bodyPr>
          <a:lstStyle/>
          <a:p>
            <a:pPr>
              <a:lnSpc>
                <a:spcPct val="110000"/>
              </a:lnSpc>
              <a:tabLst>
                <a:tab pos="541338" algn="l"/>
              </a:tabLst>
            </a:pPr>
            <a:r>
              <a:rPr lang="en-US">
                <a:solidFill>
                  <a:srgbClr val="0000CC"/>
                </a:solidFill>
              </a:rPr>
              <a:t>6.	Apply the Biot-Savart law:</a:t>
            </a:r>
          </a:p>
          <a:p>
            <a:pPr marL="896938" lvl="2" indent="-355600">
              <a:lnSpc>
                <a:spcPct val="110000"/>
              </a:lnSpc>
              <a:buFontTx/>
              <a:buBlip>
                <a:blip r:embed="rId4"/>
              </a:buBlip>
              <a:tabLst>
                <a:tab pos="541338" algn="l"/>
              </a:tabLst>
            </a:pPr>
            <a:r>
              <a:rPr lang="en-ZA" sz="2200">
                <a:solidFill>
                  <a:srgbClr val="0000CC"/>
                </a:solidFill>
              </a:rPr>
              <a:t>Find an expression for each component (</a:t>
            </a:r>
            <a:r>
              <a:rPr lang="en-ZA" sz="2200" b="1" i="1">
                <a:solidFill>
                  <a:srgbClr val="0000CC"/>
                </a:solidFill>
                <a:latin typeface="Times New Roman" pitchFamily="18" charset="0"/>
              </a:rPr>
              <a:t>x, y, z</a:t>
            </a:r>
            <a:r>
              <a:rPr lang="en-ZA" sz="2200">
                <a:solidFill>
                  <a:srgbClr val="0000CC"/>
                </a:solidFill>
              </a:rPr>
              <a:t>) of    .</a:t>
            </a:r>
            <a:endParaRPr lang="en-US" sz="2000">
              <a:solidFill>
                <a:srgbClr val="0000CC"/>
              </a:solidFill>
            </a:endParaRPr>
          </a:p>
        </p:txBody>
      </p:sp>
      <p:graphicFrame>
        <p:nvGraphicFramePr>
          <p:cNvPr id="434251" name="Object 75"/>
          <p:cNvGraphicFramePr>
            <a:graphicFrameLocks noChangeAspect="1"/>
          </p:cNvGraphicFramePr>
          <p:nvPr/>
        </p:nvGraphicFramePr>
        <p:xfrm>
          <a:off x="7821613" y="5807075"/>
          <a:ext cx="242887" cy="319088"/>
        </p:xfrm>
        <a:graphic>
          <a:graphicData uri="http://schemas.openxmlformats.org/presentationml/2006/ole">
            <mc:AlternateContent xmlns:mc="http://schemas.openxmlformats.org/markup-compatibility/2006">
              <mc:Choice xmlns:v="urn:schemas-microsoft-com:vml" Requires="v">
                <p:oleObj spid="_x0000_s434267" name="Equation" r:id="rId5" imgW="241091" imgH="317225" progId="Equation.DSMT4">
                  <p:embed/>
                </p:oleObj>
              </mc:Choice>
              <mc:Fallback>
                <p:oleObj name="Equation" r:id="rId5" imgW="241091" imgH="317225" progId="Equation.DSMT4">
                  <p:embed/>
                  <p:pic>
                    <p:nvPicPr>
                      <p:cNvPr id="0" name="Picture 7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21613" y="5807075"/>
                        <a:ext cx="242887" cy="319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4279" name="Text Box 32"/>
          <p:cNvSpPr txBox="1">
            <a:spLocks noChangeArrowheads="1"/>
          </p:cNvSpPr>
          <p:nvPr/>
        </p:nvSpPr>
        <p:spPr bwMode="auto">
          <a:xfrm>
            <a:off x="7604125" y="3432175"/>
            <a:ext cx="361950" cy="354013"/>
          </a:xfrm>
          <a:prstGeom prst="rect">
            <a:avLst/>
          </a:prstGeom>
          <a:noFill/>
          <a:ln w="9525">
            <a:noFill/>
            <a:miter lim="800000"/>
            <a:headEnd/>
            <a:tailEnd/>
          </a:ln>
        </p:spPr>
        <p:txBody>
          <a:bodyPr lIns="0" tIns="0" rIns="0" bIns="0"/>
          <a:lstStyle/>
          <a:p>
            <a:pPr algn="ctr">
              <a:lnSpc>
                <a:spcPct val="110000"/>
              </a:lnSpc>
            </a:pPr>
            <a:r>
              <a:rPr lang="en-US" sz="2000" b="1">
                <a:solidFill>
                  <a:srgbClr val="000066"/>
                </a:solidFill>
              </a:rPr>
              <a:t>P</a:t>
            </a:r>
            <a:endParaRPr lang="en-US" sz="2000">
              <a:solidFill>
                <a:srgbClr val="000066"/>
              </a:solidFill>
            </a:endParaRPr>
          </a:p>
        </p:txBody>
      </p:sp>
      <p:sp>
        <p:nvSpPr>
          <p:cNvPr id="434280" name="Text Box 33"/>
          <p:cNvSpPr txBox="1">
            <a:spLocks noChangeArrowheads="1"/>
          </p:cNvSpPr>
          <p:nvPr/>
        </p:nvSpPr>
        <p:spPr bwMode="auto">
          <a:xfrm>
            <a:off x="7747000" y="3048000"/>
            <a:ext cx="222250" cy="331788"/>
          </a:xfrm>
          <a:prstGeom prst="rect">
            <a:avLst/>
          </a:prstGeom>
          <a:noFill/>
          <a:ln w="9525">
            <a:noFill/>
            <a:miter lim="800000"/>
            <a:headEnd/>
            <a:tailEnd/>
          </a:ln>
        </p:spPr>
        <p:txBody>
          <a:bodyPr lIns="0" tIns="0" rIns="0" bIns="0"/>
          <a:lstStyle/>
          <a:p>
            <a:pPr algn="ctr">
              <a:lnSpc>
                <a:spcPct val="110000"/>
              </a:lnSpc>
            </a:pPr>
            <a:r>
              <a:rPr lang="en-US" sz="1800" b="1" i="1">
                <a:latin typeface="Times New Roman" pitchFamily="18" charset="0"/>
                <a:sym typeface="Symbol" pitchFamily="18" charset="2"/>
              </a:rPr>
              <a:t></a:t>
            </a:r>
            <a:endParaRPr lang="en-US" sz="1800" b="1">
              <a:latin typeface="Times New Roman" pitchFamily="18" charset="0"/>
              <a:sym typeface="Symbol" pitchFamily="18" charset="2"/>
            </a:endParaRPr>
          </a:p>
        </p:txBody>
      </p:sp>
      <p:sp>
        <p:nvSpPr>
          <p:cNvPr id="434281" name="Freeform 34"/>
          <p:cNvSpPr>
            <a:spLocks/>
          </p:cNvSpPr>
          <p:nvPr/>
        </p:nvSpPr>
        <p:spPr bwMode="auto">
          <a:xfrm>
            <a:off x="7478713" y="3141663"/>
            <a:ext cx="261937" cy="206375"/>
          </a:xfrm>
          <a:custGeom>
            <a:avLst/>
            <a:gdLst>
              <a:gd name="T0" fmla="*/ 2147483647 w 370"/>
              <a:gd name="T1" fmla="*/ 2147483647 h 270"/>
              <a:gd name="T2" fmla="*/ 2147483647 w 370"/>
              <a:gd name="T3" fmla="*/ 0 h 270"/>
              <a:gd name="T4" fmla="*/ 0 w 370"/>
              <a:gd name="T5" fmla="*/ 2147483647 h 270"/>
              <a:gd name="T6" fmla="*/ 0 60000 65536"/>
              <a:gd name="T7" fmla="*/ 0 60000 65536"/>
              <a:gd name="T8" fmla="*/ 0 60000 65536"/>
              <a:gd name="T9" fmla="*/ 0 w 370"/>
              <a:gd name="T10" fmla="*/ 0 h 270"/>
              <a:gd name="T11" fmla="*/ 370 w 370"/>
              <a:gd name="T12" fmla="*/ 270 h 270"/>
            </a:gdLst>
            <a:ahLst/>
            <a:cxnLst>
              <a:cxn ang="T6">
                <a:pos x="T0" y="T1"/>
              </a:cxn>
              <a:cxn ang="T7">
                <a:pos x="T2" y="T3"/>
              </a:cxn>
              <a:cxn ang="T8">
                <a:pos x="T4" y="T5"/>
              </a:cxn>
            </a:cxnLst>
            <a:rect l="T9" t="T10" r="T11" b="T12"/>
            <a:pathLst>
              <a:path w="370" h="270">
                <a:moveTo>
                  <a:pt x="370" y="90"/>
                </a:moveTo>
                <a:lnTo>
                  <a:pt x="90" y="0"/>
                </a:lnTo>
                <a:lnTo>
                  <a:pt x="0" y="270"/>
                </a:lnTo>
              </a:path>
            </a:pathLst>
          </a:custGeom>
          <a:noFill/>
          <a:ln w="9525">
            <a:solidFill>
              <a:srgbClr val="000000"/>
            </a:solidFill>
            <a:round/>
            <a:headEnd/>
            <a:tailEnd/>
          </a:ln>
        </p:spPr>
        <p:txBody>
          <a:bodyPr/>
          <a:lstStyle/>
          <a:p>
            <a:endParaRPr lang="en-US"/>
          </a:p>
        </p:txBody>
      </p:sp>
      <p:sp>
        <p:nvSpPr>
          <p:cNvPr id="434282" name="Line 35"/>
          <p:cNvSpPr>
            <a:spLocks noChangeShapeType="1"/>
          </p:cNvSpPr>
          <p:nvPr/>
        </p:nvSpPr>
        <p:spPr bwMode="auto">
          <a:xfrm>
            <a:off x="7691438" y="3416300"/>
            <a:ext cx="449262" cy="0"/>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34283" name="Text Box 36"/>
          <p:cNvSpPr txBox="1">
            <a:spLocks noChangeArrowheads="1"/>
          </p:cNvSpPr>
          <p:nvPr/>
        </p:nvSpPr>
        <p:spPr bwMode="auto">
          <a:xfrm>
            <a:off x="7932738" y="3433763"/>
            <a:ext cx="542925" cy="425450"/>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k</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z</a:t>
            </a:r>
            <a:endParaRPr lang="en-US">
              <a:solidFill>
                <a:srgbClr val="000066"/>
              </a:solidFill>
            </a:endParaRPr>
          </a:p>
        </p:txBody>
      </p:sp>
      <p:graphicFrame>
        <p:nvGraphicFramePr>
          <p:cNvPr id="434214" name="Object 76"/>
          <p:cNvGraphicFramePr>
            <a:graphicFrameLocks noChangeAspect="1"/>
          </p:cNvGraphicFramePr>
          <p:nvPr/>
        </p:nvGraphicFramePr>
        <p:xfrm>
          <a:off x="427038" y="2597150"/>
          <a:ext cx="2247900" cy="673100"/>
        </p:xfrm>
        <a:graphic>
          <a:graphicData uri="http://schemas.openxmlformats.org/presentationml/2006/ole">
            <mc:AlternateContent xmlns:mc="http://schemas.openxmlformats.org/markup-compatibility/2006">
              <mc:Choice xmlns:v="urn:schemas-microsoft-com:vml" Requires="v">
                <p:oleObj spid="_x0000_s434268" name="Equation" r:id="rId7" imgW="2247900" imgH="673100" progId="Equation.DSMT4">
                  <p:embed/>
                </p:oleObj>
              </mc:Choice>
              <mc:Fallback>
                <p:oleObj name="Equation" r:id="rId7" imgW="2247900" imgH="673100" progId="Equation.DSMT4">
                  <p:embed/>
                  <p:pic>
                    <p:nvPicPr>
                      <p:cNvPr id="0" name="Picture 7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7038" y="2597150"/>
                        <a:ext cx="22479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4284" name="Line 39"/>
          <p:cNvSpPr>
            <a:spLocks noChangeShapeType="1"/>
          </p:cNvSpPr>
          <p:nvPr/>
        </p:nvSpPr>
        <p:spPr bwMode="auto">
          <a:xfrm flipV="1">
            <a:off x="7696200" y="2141538"/>
            <a:ext cx="430213" cy="1268412"/>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434253" name="Object 77"/>
          <p:cNvGraphicFramePr>
            <a:graphicFrameLocks noChangeAspect="1"/>
          </p:cNvGraphicFramePr>
          <p:nvPr/>
        </p:nvGraphicFramePr>
        <p:xfrm>
          <a:off x="8186738" y="2030413"/>
          <a:ext cx="330200" cy="368300"/>
        </p:xfrm>
        <a:graphic>
          <a:graphicData uri="http://schemas.openxmlformats.org/presentationml/2006/ole">
            <mc:AlternateContent xmlns:mc="http://schemas.openxmlformats.org/markup-compatibility/2006">
              <mc:Choice xmlns:v="urn:schemas-microsoft-com:vml" Requires="v">
                <p:oleObj spid="_x0000_s434269" name="Equation" r:id="rId9" imgW="330200" imgH="368300" progId="Equation.DSMT4">
                  <p:embed/>
                </p:oleObj>
              </mc:Choice>
              <mc:Fallback>
                <p:oleObj name="Equation" r:id="rId9" imgW="330200" imgH="368300" progId="Equation.DSMT4">
                  <p:embed/>
                  <p:pic>
                    <p:nvPicPr>
                      <p:cNvPr id="0" name="Picture 7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86738" y="2030413"/>
                        <a:ext cx="3302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4218" name="Object 78"/>
          <p:cNvGraphicFramePr>
            <a:graphicFrameLocks noChangeAspect="1"/>
          </p:cNvGraphicFramePr>
          <p:nvPr/>
        </p:nvGraphicFramePr>
        <p:xfrm>
          <a:off x="1592263" y="4381500"/>
          <a:ext cx="2565400" cy="673100"/>
        </p:xfrm>
        <a:graphic>
          <a:graphicData uri="http://schemas.openxmlformats.org/presentationml/2006/ole">
            <mc:AlternateContent xmlns:mc="http://schemas.openxmlformats.org/markup-compatibility/2006">
              <mc:Choice xmlns:v="urn:schemas-microsoft-com:vml" Requires="v">
                <p:oleObj spid="_x0000_s434270" name="Equation" r:id="rId11" imgW="2565400" imgH="673100" progId="Equation.DSMT4">
                  <p:embed/>
                </p:oleObj>
              </mc:Choice>
              <mc:Fallback>
                <p:oleObj name="Equation" r:id="rId11" imgW="2565400" imgH="673100" progId="Equation.DSMT4">
                  <p:embed/>
                  <p:pic>
                    <p:nvPicPr>
                      <p:cNvPr id="0" name="Picture 7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92263" y="4381500"/>
                        <a:ext cx="25654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44"/>
          <p:cNvSpPr>
            <a:spLocks noChangeArrowheads="1"/>
          </p:cNvSpPr>
          <p:nvPr/>
        </p:nvSpPr>
        <p:spPr bwMode="auto">
          <a:xfrm>
            <a:off x="179388" y="3789363"/>
            <a:ext cx="3240087" cy="4603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sz="2200">
                <a:solidFill>
                  <a:srgbClr val="000066"/>
                </a:solidFill>
              </a:rPr>
              <a:t>and    </a:t>
            </a:r>
            <a:r>
              <a:rPr lang="en-US" sz="2200" b="1">
                <a:solidFill>
                  <a:srgbClr val="000066"/>
                </a:solidFill>
                <a:latin typeface="Times New Roman" pitchFamily="18" charset="0"/>
              </a:rPr>
              <a:t>(</a:t>
            </a:r>
            <a:r>
              <a:rPr lang="en-US" sz="2200" b="1">
                <a:solidFill>
                  <a:srgbClr val="000066"/>
                </a:solidFill>
                <a:latin typeface="Times New Roman" pitchFamily="18" charset="0"/>
                <a:sym typeface="Symbol" pitchFamily="18" charset="2"/>
              </a:rPr>
              <a:t></a:t>
            </a:r>
            <a:r>
              <a:rPr lang="en-US" sz="2200" b="1" i="1">
                <a:solidFill>
                  <a:srgbClr val="000066"/>
                </a:solidFill>
                <a:latin typeface="Times New Roman" pitchFamily="18" charset="0"/>
              </a:rPr>
              <a:t>B</a:t>
            </a:r>
            <a:r>
              <a:rPr lang="en-US" sz="2200" b="1" i="1" baseline="-25000">
                <a:solidFill>
                  <a:srgbClr val="000066"/>
                </a:solidFill>
                <a:latin typeface="Times New Roman" pitchFamily="18" charset="0"/>
              </a:rPr>
              <a:t>k</a:t>
            </a:r>
            <a:r>
              <a:rPr lang="en-US" sz="2200" b="1">
                <a:solidFill>
                  <a:srgbClr val="000066"/>
                </a:solidFill>
                <a:latin typeface="Times New Roman" pitchFamily="18" charset="0"/>
              </a:rPr>
              <a:t>)</a:t>
            </a:r>
            <a:r>
              <a:rPr lang="en-US" sz="2200" b="1" i="1" baseline="-25000">
                <a:solidFill>
                  <a:srgbClr val="000066"/>
                </a:solidFill>
                <a:latin typeface="Times New Roman" pitchFamily="18" charset="0"/>
              </a:rPr>
              <a:t>z</a:t>
            </a:r>
            <a:r>
              <a:rPr lang="en-US" sz="2200" b="1" i="1" baseline="30000">
                <a:solidFill>
                  <a:srgbClr val="000066"/>
                </a:solidFill>
                <a:latin typeface="Times New Roman" pitchFamily="18" charset="0"/>
                <a:sym typeface="Symbol" pitchFamily="18" charset="2"/>
              </a:rPr>
              <a:t> </a:t>
            </a:r>
            <a:r>
              <a:rPr lang="en-US" sz="2200" b="1">
                <a:solidFill>
                  <a:srgbClr val="000066"/>
                </a:solidFill>
                <a:latin typeface="Times New Roman" pitchFamily="18" charset="0"/>
                <a:sym typeface="Symbol" pitchFamily="18" charset="2"/>
              </a:rPr>
              <a:t>= </a:t>
            </a:r>
            <a:r>
              <a:rPr lang="en-US" sz="2200" b="1" i="1">
                <a:solidFill>
                  <a:srgbClr val="000066"/>
                </a:solidFill>
                <a:latin typeface="Times New Roman" pitchFamily="18" charset="0"/>
              </a:rPr>
              <a:t>B</a:t>
            </a:r>
            <a:r>
              <a:rPr lang="en-US" sz="2200" b="1" i="1" baseline="-25000">
                <a:solidFill>
                  <a:srgbClr val="000066"/>
                </a:solidFill>
                <a:latin typeface="Times New Roman" pitchFamily="18" charset="0"/>
              </a:rPr>
              <a:t>k</a:t>
            </a:r>
            <a:r>
              <a:rPr lang="en-US" sz="2200" b="1" i="1" baseline="30000">
                <a:solidFill>
                  <a:srgbClr val="000066"/>
                </a:solidFill>
                <a:latin typeface="Times New Roman" pitchFamily="18" charset="0"/>
              </a:rPr>
              <a:t> </a:t>
            </a:r>
            <a:r>
              <a:rPr lang="en-US" sz="2200" b="1">
                <a:solidFill>
                  <a:srgbClr val="000066"/>
                </a:solidFill>
                <a:latin typeface="Times New Roman" pitchFamily="18" charset="0"/>
                <a:sym typeface="Symbol" pitchFamily="18" charset="2"/>
              </a:rPr>
              <a:t>cos</a:t>
            </a:r>
            <a:r>
              <a:rPr lang="en-US" sz="2200" b="1" baseline="30000">
                <a:solidFill>
                  <a:srgbClr val="000066"/>
                </a:solidFill>
                <a:latin typeface="Times New Roman" pitchFamily="18" charset="0"/>
                <a:sym typeface="Symbol" pitchFamily="18" charset="2"/>
              </a:rPr>
              <a:t> </a:t>
            </a:r>
            <a:r>
              <a:rPr lang="en-US" sz="2200" b="1" i="1">
                <a:solidFill>
                  <a:srgbClr val="000066"/>
                </a:solidFill>
                <a:latin typeface="Times New Roman" pitchFamily="18" charset="0"/>
                <a:sym typeface="Symbol" pitchFamily="18" charset="2"/>
              </a:rPr>
              <a:t></a:t>
            </a:r>
            <a:r>
              <a:rPr lang="en-US" sz="2200" b="1">
                <a:solidFill>
                  <a:srgbClr val="000066"/>
                </a:solidFill>
                <a:latin typeface="Times New Roman" pitchFamily="18" charset="0"/>
                <a:sym typeface="Symbol" pitchFamily="18" charset="2"/>
              </a:rPr>
              <a:t> </a:t>
            </a:r>
          </a:p>
        </p:txBody>
      </p:sp>
      <p:sp>
        <p:nvSpPr>
          <p:cNvPr id="3" name="Rectangle 45"/>
          <p:cNvSpPr>
            <a:spLocks noChangeArrowheads="1"/>
          </p:cNvSpPr>
          <p:nvPr/>
        </p:nvSpPr>
        <p:spPr bwMode="auto">
          <a:xfrm>
            <a:off x="179388" y="4456113"/>
            <a:ext cx="1539875" cy="4603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sz="2200">
                <a:solidFill>
                  <a:srgbClr val="000066"/>
                </a:solidFill>
              </a:rPr>
              <a:t>Hence:</a:t>
            </a:r>
            <a:endParaRPr lang="en-US" sz="2200">
              <a:solidFill>
                <a:srgbClr val="000066"/>
              </a:solidFill>
              <a:sym typeface="Symbol" pitchFamily="18" charset="2"/>
            </a:endParaRPr>
          </a:p>
        </p:txBody>
      </p:sp>
      <p:sp>
        <p:nvSpPr>
          <p:cNvPr id="434287" name="Oval 37"/>
          <p:cNvSpPr>
            <a:spLocks noChangeArrowheads="1"/>
          </p:cNvSpPr>
          <p:nvPr/>
        </p:nvSpPr>
        <p:spPr bwMode="auto">
          <a:xfrm>
            <a:off x="7640638" y="337026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sp>
        <p:nvSpPr>
          <p:cNvPr id="434288" name="Rectangle 46"/>
          <p:cNvSpPr>
            <a:spLocks noChangeArrowheads="1"/>
          </p:cNvSpPr>
          <p:nvPr/>
        </p:nvSpPr>
        <p:spPr bwMode="auto">
          <a:xfrm>
            <a:off x="179388" y="1708150"/>
            <a:ext cx="3086100" cy="8286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sz="2200">
                <a:solidFill>
                  <a:srgbClr val="000066"/>
                </a:solidFill>
              </a:rPr>
              <a:t>…and we need consider only </a:t>
            </a:r>
            <a:r>
              <a:rPr lang="en-US" sz="2200" b="1">
                <a:solidFill>
                  <a:srgbClr val="000066"/>
                </a:solidFill>
                <a:latin typeface="Times New Roman" pitchFamily="18" charset="0"/>
              </a:rPr>
              <a:t>(</a:t>
            </a:r>
            <a:r>
              <a:rPr lang="en-US" sz="2200" b="1">
                <a:solidFill>
                  <a:srgbClr val="000066"/>
                </a:solidFill>
                <a:latin typeface="Times New Roman" pitchFamily="18" charset="0"/>
                <a:sym typeface="Symbol" pitchFamily="18" charset="2"/>
              </a:rPr>
              <a:t></a:t>
            </a:r>
            <a:r>
              <a:rPr lang="en-US" sz="2200" b="1" i="1">
                <a:solidFill>
                  <a:srgbClr val="000066"/>
                </a:solidFill>
                <a:latin typeface="Times New Roman" pitchFamily="18" charset="0"/>
              </a:rPr>
              <a:t>B</a:t>
            </a:r>
            <a:r>
              <a:rPr lang="en-US" sz="2200" b="1" i="1" baseline="-25000">
                <a:solidFill>
                  <a:srgbClr val="000066"/>
                </a:solidFill>
                <a:latin typeface="Times New Roman" pitchFamily="18" charset="0"/>
              </a:rPr>
              <a:t>k</a:t>
            </a:r>
            <a:r>
              <a:rPr lang="en-US" sz="2200" b="1">
                <a:solidFill>
                  <a:srgbClr val="000066"/>
                </a:solidFill>
                <a:latin typeface="Times New Roman" pitchFamily="18" charset="0"/>
              </a:rPr>
              <a:t>)</a:t>
            </a:r>
            <a:r>
              <a:rPr lang="en-US" sz="2200" b="1" i="1" baseline="-25000">
                <a:solidFill>
                  <a:srgbClr val="000066"/>
                </a:solidFill>
                <a:latin typeface="Times New Roman" pitchFamily="18" charset="0"/>
              </a:rPr>
              <a:t>z</a:t>
            </a:r>
            <a:r>
              <a:rPr lang="en-US" sz="2200">
                <a:solidFill>
                  <a:srgbClr val="000066"/>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34214"/>
                                        </p:tgtEl>
                                        <p:attrNameLst>
                                          <p:attrName>style.visibility</p:attrName>
                                        </p:attrNameLst>
                                      </p:cBhvr>
                                      <p:to>
                                        <p:strVal val="visible"/>
                                      </p:to>
                                    </p:set>
                                    <p:animEffect transition="in" filter="fade">
                                      <p:cBhvr>
                                        <p:cTn id="7" dur="1000"/>
                                        <p:tgtEl>
                                          <p:spTgt spid="4342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34180">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par>
                                <p:cTn id="20" presetID="10" presetClass="entr" presetSubtype="0" fill="hold" nodeType="withEffect">
                                  <p:stCondLst>
                                    <p:cond delay="0"/>
                                  </p:stCondLst>
                                  <p:childTnLst>
                                    <p:set>
                                      <p:cBhvr>
                                        <p:cTn id="21" dur="1" fill="hold">
                                          <p:stCondLst>
                                            <p:cond delay="0"/>
                                          </p:stCondLst>
                                        </p:cTn>
                                        <p:tgtEl>
                                          <p:spTgt spid="434218"/>
                                        </p:tgtEl>
                                        <p:attrNameLst>
                                          <p:attrName>style.visibility</p:attrName>
                                        </p:attrNameLst>
                                      </p:cBhvr>
                                      <p:to>
                                        <p:strVal val="visible"/>
                                      </p:to>
                                    </p:set>
                                    <p:animEffect transition="in" filter="fade">
                                      <p:cBhvr>
                                        <p:cTn id="22" dur="1000"/>
                                        <p:tgtEl>
                                          <p:spTgt spid="434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0" grpId="0" build="p"/>
      <p:bldP spid="2" grpId="0"/>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071" name="Footer Placeholder 3"/>
          <p:cNvSpPr>
            <a:spLocks noGrp="1"/>
          </p:cNvSpPr>
          <p:nvPr>
            <p:ph type="ftr" sz="quarter" idx="10"/>
          </p:nvPr>
        </p:nvSpPr>
        <p:spPr>
          <a:noFill/>
        </p:spPr>
        <p:txBody>
          <a:bodyPr/>
          <a:lstStyle/>
          <a:p>
            <a:r>
              <a:rPr lang="en-US" smtClean="0">
                <a:cs typeface="Arial" charset="0"/>
              </a:rPr>
              <a:t>MAGNETIC FIELDS</a:t>
            </a:r>
          </a:p>
        </p:txBody>
      </p:sp>
      <p:sp>
        <p:nvSpPr>
          <p:cNvPr id="426072" name="Date Placeholder 4"/>
          <p:cNvSpPr>
            <a:spLocks noGrp="1"/>
          </p:cNvSpPr>
          <p:nvPr>
            <p:ph type="dt" sz="quarter" idx="11"/>
          </p:nvPr>
        </p:nvSpPr>
        <p:spPr>
          <a:noFill/>
        </p:spPr>
        <p:txBody>
          <a:bodyPr/>
          <a:lstStyle/>
          <a:p>
            <a:r>
              <a:rPr lang="en-US" smtClean="0">
                <a:cs typeface="Arial" charset="0"/>
              </a:rPr>
              <a:t>PHY1013S</a:t>
            </a:r>
          </a:p>
        </p:txBody>
      </p:sp>
      <p:sp>
        <p:nvSpPr>
          <p:cNvPr id="426073" name="Slide Number Placeholder 5"/>
          <p:cNvSpPr>
            <a:spLocks noGrp="1"/>
          </p:cNvSpPr>
          <p:nvPr>
            <p:ph type="sldNum" sz="quarter" idx="12"/>
          </p:nvPr>
        </p:nvSpPr>
        <p:spPr>
          <a:noFill/>
        </p:spPr>
        <p:txBody>
          <a:bodyPr/>
          <a:lstStyle/>
          <a:p>
            <a:fld id="{1FB63FE2-96ED-47CE-9799-669223298EC1}" type="slidenum">
              <a:rPr lang="en-US" smtClean="0">
                <a:cs typeface="Arial" charset="0"/>
              </a:rPr>
              <a:pPr/>
              <a:t>33</a:t>
            </a:fld>
            <a:endParaRPr lang="en-US" smtClean="0">
              <a:cs typeface="Arial" charset="0"/>
            </a:endParaRPr>
          </a:p>
        </p:txBody>
      </p:sp>
      <p:sp>
        <p:nvSpPr>
          <p:cNvPr id="426074"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26075" name="Line 5"/>
          <p:cNvSpPr>
            <a:spLocks noChangeShapeType="1"/>
          </p:cNvSpPr>
          <p:nvPr/>
        </p:nvSpPr>
        <p:spPr bwMode="auto">
          <a:xfrm>
            <a:off x="4879975" y="2470150"/>
            <a:ext cx="2797175" cy="946150"/>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26076" name="Line 7"/>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26077" name="Text Box 8"/>
          <p:cNvSpPr txBox="1">
            <a:spLocks noChangeArrowheads="1"/>
          </p:cNvSpPr>
          <p:nvPr/>
        </p:nvSpPr>
        <p:spPr bwMode="auto">
          <a:xfrm>
            <a:off x="4948238" y="2533650"/>
            <a:ext cx="222250" cy="355600"/>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26078" name="Text Box 9"/>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26079" name="Rectangle 10"/>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26080" name="Text Box 19"/>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26081" name="Oval 20"/>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26082" name="Line 21"/>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26083" name="Line 22"/>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26084" name="Text Box 23"/>
          <p:cNvSpPr txBox="1">
            <a:spLocks noChangeArrowheads="1"/>
          </p:cNvSpPr>
          <p:nvPr/>
        </p:nvSpPr>
        <p:spPr bwMode="auto">
          <a:xfrm>
            <a:off x="4338638" y="2744788"/>
            <a:ext cx="349250" cy="431800"/>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R</a:t>
            </a:r>
            <a:endParaRPr lang="en-US" sz="2000">
              <a:solidFill>
                <a:srgbClr val="000066"/>
              </a:solidFill>
            </a:endParaRPr>
          </a:p>
        </p:txBody>
      </p:sp>
      <p:sp>
        <p:nvSpPr>
          <p:cNvPr id="426085" name="Line 24"/>
          <p:cNvSpPr>
            <a:spLocks noChangeShapeType="1"/>
          </p:cNvSpPr>
          <p:nvPr/>
        </p:nvSpPr>
        <p:spPr bwMode="auto">
          <a:xfrm rot="-5400000" flipH="1" flipV="1">
            <a:off x="4337844" y="2601119"/>
            <a:ext cx="357188" cy="0"/>
          </a:xfrm>
          <a:prstGeom prst="line">
            <a:avLst/>
          </a:prstGeom>
          <a:noFill/>
          <a:ln w="9525">
            <a:solidFill>
              <a:srgbClr val="000000"/>
            </a:solidFill>
            <a:round/>
            <a:headEnd type="arrow" w="lg" len="lg"/>
            <a:tailEnd type="none" w="sm" len="med"/>
          </a:ln>
        </p:spPr>
        <p:txBody>
          <a:bodyPr/>
          <a:lstStyle/>
          <a:p>
            <a:endParaRPr lang="en-US"/>
          </a:p>
        </p:txBody>
      </p:sp>
      <p:sp>
        <p:nvSpPr>
          <p:cNvPr id="426086" name="Line 25"/>
          <p:cNvSpPr>
            <a:spLocks noChangeShapeType="1"/>
          </p:cNvSpPr>
          <p:nvPr/>
        </p:nvSpPr>
        <p:spPr bwMode="auto">
          <a:xfrm rot="16200000" flipV="1">
            <a:off x="4356894" y="3248819"/>
            <a:ext cx="315912" cy="0"/>
          </a:xfrm>
          <a:prstGeom prst="line">
            <a:avLst/>
          </a:prstGeom>
          <a:noFill/>
          <a:ln w="9525">
            <a:solidFill>
              <a:srgbClr val="000000"/>
            </a:solidFill>
            <a:round/>
            <a:headEnd type="arrow" w="lg" len="lg"/>
            <a:tailEnd type="none" w="sm" len="med"/>
          </a:ln>
        </p:spPr>
        <p:txBody>
          <a:bodyPr/>
          <a:lstStyle/>
          <a:p>
            <a:endParaRPr lang="en-US"/>
          </a:p>
        </p:txBody>
      </p:sp>
      <p:grpSp>
        <p:nvGrpSpPr>
          <p:cNvPr id="426010" name="Group 26"/>
          <p:cNvGrpSpPr>
            <a:grpSpLocks/>
          </p:cNvGrpSpPr>
          <p:nvPr/>
        </p:nvGrpSpPr>
        <p:grpSpPr bwMode="auto">
          <a:xfrm>
            <a:off x="4900613" y="3368675"/>
            <a:ext cx="2778125" cy="431800"/>
            <a:chOff x="3567" y="1875"/>
            <a:chExt cx="1926" cy="272"/>
          </a:xfrm>
        </p:grpSpPr>
        <p:sp>
          <p:nvSpPr>
            <p:cNvPr id="426102" name="Text Box 27"/>
            <p:cNvSpPr txBox="1">
              <a:spLocks noChangeArrowheads="1"/>
            </p:cNvSpPr>
            <p:nvPr/>
          </p:nvSpPr>
          <p:spPr bwMode="auto">
            <a:xfrm>
              <a:off x="4457" y="1875"/>
              <a:ext cx="220" cy="272"/>
            </a:xfrm>
            <a:prstGeom prst="rect">
              <a:avLst/>
            </a:prstGeom>
            <a:noFill/>
            <a:ln w="9525">
              <a:noFill/>
              <a:miter lim="800000"/>
              <a:headEnd/>
              <a:tailEnd/>
            </a:ln>
          </p:spPr>
          <p:txBody>
            <a:bodyPr lIns="0" tIns="0" rIns="0" bIns="0"/>
            <a:lstStyle/>
            <a:p>
              <a:pPr algn="ctr">
                <a:lnSpc>
                  <a:spcPct val="110000"/>
                </a:lnSpc>
              </a:pPr>
              <a:r>
                <a:rPr lang="en-ZA" altLang="ko-KR" sz="2000" b="1" i="1">
                  <a:solidFill>
                    <a:srgbClr val="000066"/>
                  </a:solidFill>
                  <a:latin typeface="Times New Roman" pitchFamily="18" charset="0"/>
                  <a:ea typeface="굴림" pitchFamily="34" charset="-127"/>
                </a:rPr>
                <a:t>z</a:t>
              </a:r>
              <a:endParaRPr lang="en-US" sz="2000">
                <a:solidFill>
                  <a:srgbClr val="000066"/>
                </a:solidFill>
              </a:endParaRPr>
            </a:p>
          </p:txBody>
        </p:sp>
        <p:sp>
          <p:nvSpPr>
            <p:cNvPr id="426103" name="Line 28"/>
            <p:cNvSpPr>
              <a:spLocks noChangeShapeType="1"/>
            </p:cNvSpPr>
            <p:nvPr/>
          </p:nvSpPr>
          <p:spPr bwMode="auto">
            <a:xfrm flipH="1" flipV="1">
              <a:off x="4680" y="2015"/>
              <a:ext cx="813" cy="0"/>
            </a:xfrm>
            <a:prstGeom prst="line">
              <a:avLst/>
            </a:prstGeom>
            <a:noFill/>
            <a:ln w="9525">
              <a:solidFill>
                <a:srgbClr val="000000"/>
              </a:solidFill>
              <a:round/>
              <a:headEnd type="arrow" w="lg" len="lg"/>
              <a:tailEnd type="none" w="sm" len="med"/>
            </a:ln>
          </p:spPr>
          <p:txBody>
            <a:bodyPr/>
            <a:lstStyle/>
            <a:p>
              <a:endParaRPr lang="en-US"/>
            </a:p>
          </p:txBody>
        </p:sp>
        <p:sp>
          <p:nvSpPr>
            <p:cNvPr id="426104" name="Line 29"/>
            <p:cNvSpPr>
              <a:spLocks noChangeShapeType="1"/>
            </p:cNvSpPr>
            <p:nvPr/>
          </p:nvSpPr>
          <p:spPr bwMode="auto">
            <a:xfrm flipV="1">
              <a:off x="3567" y="2015"/>
              <a:ext cx="869" cy="0"/>
            </a:xfrm>
            <a:prstGeom prst="line">
              <a:avLst/>
            </a:prstGeom>
            <a:noFill/>
            <a:ln w="9525">
              <a:solidFill>
                <a:srgbClr val="000000"/>
              </a:solidFill>
              <a:round/>
              <a:headEnd type="arrow" w="lg" len="lg"/>
              <a:tailEnd type="none" w="sm" len="med"/>
            </a:ln>
          </p:spPr>
          <p:txBody>
            <a:bodyPr/>
            <a:lstStyle/>
            <a:p>
              <a:endParaRPr lang="en-US"/>
            </a:p>
          </p:txBody>
        </p:sp>
      </p:grpSp>
      <p:sp>
        <p:nvSpPr>
          <p:cNvPr id="426088" name="Oval 30"/>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26089" name="Oval 31"/>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26090" name="Rectangle 32"/>
          <p:cNvSpPr>
            <a:spLocks noChangeArrowheads="1"/>
          </p:cNvSpPr>
          <p:nvPr/>
        </p:nvSpPr>
        <p:spPr bwMode="auto">
          <a:xfrm>
            <a:off x="6080125" y="2576513"/>
            <a:ext cx="488950"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grpSp>
        <p:nvGrpSpPr>
          <p:cNvPr id="426091" name="Group 33"/>
          <p:cNvGrpSpPr>
            <a:grpSpLocks/>
          </p:cNvGrpSpPr>
          <p:nvPr/>
        </p:nvGrpSpPr>
        <p:grpSpPr bwMode="auto">
          <a:xfrm>
            <a:off x="4278313" y="1824038"/>
            <a:ext cx="4576762" cy="2790825"/>
            <a:chOff x="2690" y="1149"/>
            <a:chExt cx="2926" cy="1758"/>
          </a:xfrm>
        </p:grpSpPr>
        <p:sp>
          <p:nvSpPr>
            <p:cNvPr id="426098" name="Rectangle 34"/>
            <p:cNvSpPr>
              <a:spLocks noChangeArrowheads="1"/>
            </p:cNvSpPr>
            <p:nvPr/>
          </p:nvSpPr>
          <p:spPr bwMode="auto">
            <a:xfrm>
              <a:off x="2690" y="1149"/>
              <a:ext cx="41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26099" name="Line 35"/>
            <p:cNvSpPr>
              <a:spLocks noChangeShapeType="1"/>
            </p:cNvSpPr>
            <p:nvPr/>
          </p:nvSpPr>
          <p:spPr bwMode="auto">
            <a:xfrm>
              <a:off x="2788" y="2152"/>
              <a:ext cx="2658"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26100" name="Rectangle 36"/>
            <p:cNvSpPr>
              <a:spLocks noChangeArrowheads="1"/>
            </p:cNvSpPr>
            <p:nvPr/>
          </p:nvSpPr>
          <p:spPr bwMode="auto">
            <a:xfrm>
              <a:off x="5280" y="2095"/>
              <a:ext cx="336"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sp>
          <p:nvSpPr>
            <p:cNvPr id="426101" name="Line 37"/>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grpSp>
      <p:sp>
        <p:nvSpPr>
          <p:cNvPr id="426092" name="Line 42"/>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426093" name="Rectangle 43"/>
          <p:cNvSpPr>
            <a:spLocks noChangeArrowheads="1"/>
          </p:cNvSpPr>
          <p:nvPr/>
        </p:nvSpPr>
        <p:spPr bwMode="auto">
          <a:xfrm>
            <a:off x="179388" y="5381625"/>
            <a:ext cx="8774112" cy="862013"/>
          </a:xfrm>
          <a:prstGeom prst="rect">
            <a:avLst/>
          </a:prstGeom>
          <a:noFill/>
          <a:ln w="9525">
            <a:noFill/>
            <a:miter lim="800000"/>
            <a:headEnd/>
            <a:tailEnd/>
          </a:ln>
        </p:spPr>
        <p:txBody>
          <a:bodyPr lIns="90000" tIns="46800" rIns="90000" bIns="46800">
            <a:spAutoFit/>
          </a:bodyPr>
          <a:lstStyle/>
          <a:p>
            <a:pPr>
              <a:lnSpc>
                <a:spcPct val="110000"/>
              </a:lnSpc>
              <a:tabLst>
                <a:tab pos="541338" algn="l"/>
              </a:tabLst>
            </a:pPr>
            <a:r>
              <a:rPr lang="en-US">
                <a:solidFill>
                  <a:srgbClr val="0000CC"/>
                </a:solidFill>
              </a:rPr>
              <a:t>6.	Apply the Biot-Savart law:</a:t>
            </a:r>
          </a:p>
          <a:p>
            <a:pPr marL="896938" lvl="2" indent="-355600">
              <a:lnSpc>
                <a:spcPct val="110000"/>
              </a:lnSpc>
              <a:buFontTx/>
              <a:buBlip>
                <a:blip r:embed="rId4"/>
              </a:buBlip>
              <a:tabLst>
                <a:tab pos="541338" algn="l"/>
              </a:tabLst>
            </a:pPr>
            <a:r>
              <a:rPr lang="en-US" sz="2200">
                <a:solidFill>
                  <a:srgbClr val="0000CC"/>
                </a:solidFill>
              </a:rPr>
              <a:t>Express all angles and distances i.t.o. the </a:t>
            </a:r>
            <a:r>
              <a:rPr lang="en-US" sz="2200" i="1">
                <a:solidFill>
                  <a:srgbClr val="0000CC"/>
                </a:solidFill>
              </a:rPr>
              <a:t>coordinates</a:t>
            </a:r>
            <a:r>
              <a:rPr lang="en-ZA" sz="2200">
                <a:solidFill>
                  <a:srgbClr val="0000CC"/>
                </a:solidFill>
              </a:rPr>
              <a:t>.</a:t>
            </a:r>
            <a:endParaRPr lang="en-US" sz="2200">
              <a:solidFill>
                <a:srgbClr val="0000CC"/>
              </a:solidFill>
            </a:endParaRPr>
          </a:p>
        </p:txBody>
      </p:sp>
      <p:sp>
        <p:nvSpPr>
          <p:cNvPr id="426094" name="Text Box 45"/>
          <p:cNvSpPr txBox="1">
            <a:spLocks noChangeArrowheads="1"/>
          </p:cNvSpPr>
          <p:nvPr/>
        </p:nvSpPr>
        <p:spPr bwMode="auto">
          <a:xfrm>
            <a:off x="7604125" y="3432175"/>
            <a:ext cx="361950" cy="354013"/>
          </a:xfrm>
          <a:prstGeom prst="rect">
            <a:avLst/>
          </a:prstGeom>
          <a:noFill/>
          <a:ln w="9525">
            <a:noFill/>
            <a:miter lim="800000"/>
            <a:headEnd/>
            <a:tailEnd/>
          </a:ln>
        </p:spPr>
        <p:txBody>
          <a:bodyPr lIns="0" tIns="0" rIns="0" bIns="0"/>
          <a:lstStyle/>
          <a:p>
            <a:pPr algn="ctr">
              <a:lnSpc>
                <a:spcPct val="110000"/>
              </a:lnSpc>
            </a:pPr>
            <a:r>
              <a:rPr lang="en-US" sz="2000" b="1">
                <a:solidFill>
                  <a:srgbClr val="000066"/>
                </a:solidFill>
              </a:rPr>
              <a:t>P</a:t>
            </a:r>
            <a:endParaRPr lang="en-US" sz="2000">
              <a:solidFill>
                <a:srgbClr val="000066"/>
              </a:solidFill>
            </a:endParaRPr>
          </a:p>
        </p:txBody>
      </p:sp>
      <p:sp>
        <p:nvSpPr>
          <p:cNvPr id="426095" name="Line 51"/>
          <p:cNvSpPr>
            <a:spLocks noChangeShapeType="1"/>
          </p:cNvSpPr>
          <p:nvPr/>
        </p:nvSpPr>
        <p:spPr bwMode="auto">
          <a:xfrm>
            <a:off x="7691438" y="3416300"/>
            <a:ext cx="449262" cy="0"/>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26096" name="Text Box 54"/>
          <p:cNvSpPr txBox="1">
            <a:spLocks noChangeArrowheads="1"/>
          </p:cNvSpPr>
          <p:nvPr/>
        </p:nvSpPr>
        <p:spPr bwMode="auto">
          <a:xfrm>
            <a:off x="7932738" y="3433763"/>
            <a:ext cx="542925" cy="425450"/>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k</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z</a:t>
            </a:r>
            <a:endParaRPr lang="en-US">
              <a:solidFill>
                <a:srgbClr val="000066"/>
              </a:solidFill>
            </a:endParaRPr>
          </a:p>
        </p:txBody>
      </p:sp>
      <p:sp>
        <p:nvSpPr>
          <p:cNvPr id="426097" name="Oval 55"/>
          <p:cNvSpPr>
            <a:spLocks noChangeArrowheads="1"/>
          </p:cNvSpPr>
          <p:nvPr/>
        </p:nvSpPr>
        <p:spPr bwMode="auto">
          <a:xfrm>
            <a:off x="7640638" y="337026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aphicFrame>
        <p:nvGraphicFramePr>
          <p:cNvPr id="426068" name="Object 84"/>
          <p:cNvGraphicFramePr>
            <a:graphicFrameLocks noChangeAspect="1"/>
          </p:cNvGraphicFramePr>
          <p:nvPr/>
        </p:nvGraphicFramePr>
        <p:xfrm>
          <a:off x="407988" y="1800225"/>
          <a:ext cx="2603500" cy="673100"/>
        </p:xfrm>
        <a:graphic>
          <a:graphicData uri="http://schemas.openxmlformats.org/presentationml/2006/ole">
            <mc:AlternateContent xmlns:mc="http://schemas.openxmlformats.org/markup-compatibility/2006">
              <mc:Choice xmlns:v="urn:schemas-microsoft-com:vml" Requires="v">
                <p:oleObj spid="_x0000_s426080" name="Equation" r:id="rId5" imgW="2603500" imgH="673100" progId="Equation.DSMT4">
                  <p:embed/>
                </p:oleObj>
              </mc:Choice>
              <mc:Fallback>
                <p:oleObj name="Equation" r:id="rId5" imgW="2603500" imgH="673100" progId="Equation.DSMT4">
                  <p:embed/>
                  <p:pic>
                    <p:nvPicPr>
                      <p:cNvPr id="0" name="Picture 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988" y="1800225"/>
                        <a:ext cx="26035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6042" name="Object 85"/>
          <p:cNvGraphicFramePr>
            <a:graphicFrameLocks noChangeAspect="1"/>
          </p:cNvGraphicFramePr>
          <p:nvPr/>
        </p:nvGraphicFramePr>
        <p:xfrm>
          <a:off x="407988" y="2724150"/>
          <a:ext cx="2184400" cy="673100"/>
        </p:xfrm>
        <a:graphic>
          <a:graphicData uri="http://schemas.openxmlformats.org/presentationml/2006/ole">
            <mc:AlternateContent xmlns:mc="http://schemas.openxmlformats.org/markup-compatibility/2006">
              <mc:Choice xmlns:v="urn:schemas-microsoft-com:vml" Requires="v">
                <p:oleObj spid="_x0000_s426081" name="Equation" r:id="rId7" imgW="2184400" imgH="673100" progId="Equation.DSMT4">
                  <p:embed/>
                </p:oleObj>
              </mc:Choice>
              <mc:Fallback>
                <p:oleObj name="Equation" r:id="rId7" imgW="2184400" imgH="673100" progId="Equation.DSMT4">
                  <p:embed/>
                  <p:pic>
                    <p:nvPicPr>
                      <p:cNvPr id="0" name="Picture 8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7988" y="2724150"/>
                        <a:ext cx="21844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6043" name="Object 86"/>
          <p:cNvGraphicFramePr>
            <a:graphicFrameLocks noChangeAspect="1"/>
          </p:cNvGraphicFramePr>
          <p:nvPr/>
        </p:nvGraphicFramePr>
        <p:xfrm>
          <a:off x="407988" y="3659188"/>
          <a:ext cx="3187700" cy="825500"/>
        </p:xfrm>
        <a:graphic>
          <a:graphicData uri="http://schemas.openxmlformats.org/presentationml/2006/ole">
            <mc:AlternateContent xmlns:mc="http://schemas.openxmlformats.org/markup-compatibility/2006">
              <mc:Choice xmlns:v="urn:schemas-microsoft-com:vml" Requires="v">
                <p:oleObj spid="_x0000_s426082" name="Equation" r:id="rId9" imgW="3187700" imgH="825500" progId="Equation.DSMT4">
                  <p:embed/>
                </p:oleObj>
              </mc:Choice>
              <mc:Fallback>
                <p:oleObj name="Equation" r:id="rId9" imgW="3187700" imgH="825500" progId="Equation.DSMT4">
                  <p:embed/>
                  <p:pic>
                    <p:nvPicPr>
                      <p:cNvPr id="0" name="Picture 8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7988" y="3659188"/>
                        <a:ext cx="31877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6042"/>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426010"/>
                                        </p:tgtEl>
                                        <p:attrNameLst>
                                          <p:attrName>style.visibility</p:attrName>
                                        </p:attrNameLst>
                                      </p:cBhvr>
                                      <p:to>
                                        <p:strVal val="visible"/>
                                      </p:to>
                                    </p:set>
                                    <p:animEffect transition="in" filter="fade">
                                      <p:cBhvr>
                                        <p:cTn id="9" dur="1000"/>
                                        <p:tgtEl>
                                          <p:spTgt spid="42601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26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130" name="Footer Placeholder 3"/>
          <p:cNvSpPr>
            <a:spLocks noGrp="1"/>
          </p:cNvSpPr>
          <p:nvPr>
            <p:ph type="ftr" sz="quarter" idx="10"/>
          </p:nvPr>
        </p:nvSpPr>
        <p:spPr>
          <a:noFill/>
        </p:spPr>
        <p:txBody>
          <a:bodyPr/>
          <a:lstStyle/>
          <a:p>
            <a:r>
              <a:rPr lang="en-US" smtClean="0">
                <a:cs typeface="Arial" charset="0"/>
              </a:rPr>
              <a:t>MAGNETIC FIELDS</a:t>
            </a:r>
          </a:p>
        </p:txBody>
      </p:sp>
      <p:sp>
        <p:nvSpPr>
          <p:cNvPr id="428131" name="Date Placeholder 4"/>
          <p:cNvSpPr>
            <a:spLocks noGrp="1"/>
          </p:cNvSpPr>
          <p:nvPr>
            <p:ph type="dt" sz="quarter" idx="11"/>
          </p:nvPr>
        </p:nvSpPr>
        <p:spPr>
          <a:noFill/>
        </p:spPr>
        <p:txBody>
          <a:bodyPr/>
          <a:lstStyle/>
          <a:p>
            <a:r>
              <a:rPr lang="en-US" smtClean="0">
                <a:cs typeface="Arial" charset="0"/>
              </a:rPr>
              <a:t>PHY1013S</a:t>
            </a:r>
          </a:p>
        </p:txBody>
      </p:sp>
      <p:sp>
        <p:nvSpPr>
          <p:cNvPr id="428132" name="Slide Number Placeholder 5"/>
          <p:cNvSpPr>
            <a:spLocks noGrp="1"/>
          </p:cNvSpPr>
          <p:nvPr>
            <p:ph type="sldNum" sz="quarter" idx="12"/>
          </p:nvPr>
        </p:nvSpPr>
        <p:spPr>
          <a:noFill/>
        </p:spPr>
        <p:txBody>
          <a:bodyPr/>
          <a:lstStyle/>
          <a:p>
            <a:fld id="{8EA13DCC-AF59-495A-9E40-DC08307568E8}" type="slidenum">
              <a:rPr lang="en-US" smtClean="0">
                <a:cs typeface="Arial" charset="0"/>
              </a:rPr>
              <a:pPr/>
              <a:t>34</a:t>
            </a:fld>
            <a:endParaRPr lang="en-US" smtClean="0">
              <a:cs typeface="Arial" charset="0"/>
            </a:endParaRPr>
          </a:p>
        </p:txBody>
      </p:sp>
      <p:sp>
        <p:nvSpPr>
          <p:cNvPr id="428133"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28134" name="Line 7"/>
          <p:cNvSpPr>
            <a:spLocks noChangeShapeType="1"/>
          </p:cNvSpPr>
          <p:nvPr/>
        </p:nvSpPr>
        <p:spPr bwMode="auto">
          <a:xfrm flipH="1" flipV="1">
            <a:off x="4554538" y="3590925"/>
            <a:ext cx="1587" cy="549275"/>
          </a:xfrm>
          <a:prstGeom prst="line">
            <a:avLst/>
          </a:prstGeom>
          <a:noFill/>
          <a:ln w="15875">
            <a:solidFill>
              <a:srgbClr val="800080"/>
            </a:solidFill>
            <a:round/>
            <a:headEnd/>
            <a:tailEnd type="triangle" w="lg" len="lg"/>
          </a:ln>
        </p:spPr>
        <p:txBody>
          <a:bodyPr/>
          <a:lstStyle/>
          <a:p>
            <a:endParaRPr lang="en-US"/>
          </a:p>
        </p:txBody>
      </p:sp>
      <p:sp>
        <p:nvSpPr>
          <p:cNvPr id="428135" name="Text Box 9"/>
          <p:cNvSpPr txBox="1">
            <a:spLocks noChangeArrowheads="1"/>
          </p:cNvSpPr>
          <p:nvPr/>
        </p:nvSpPr>
        <p:spPr bwMode="auto">
          <a:xfrm>
            <a:off x="6643688" y="2057400"/>
            <a:ext cx="1587" cy="401638"/>
          </a:xfrm>
          <a:prstGeom prst="rect">
            <a:avLst/>
          </a:prstGeom>
          <a:noFill/>
          <a:ln w="9525">
            <a:noFill/>
            <a:miter lim="800000"/>
            <a:headEnd/>
            <a:tailEnd/>
          </a:ln>
        </p:spPr>
        <p:txBody>
          <a:bodyPr wrap="none" lIns="0" tIns="0" rIns="0" bIns="0">
            <a:spAutoFit/>
          </a:bodyPr>
          <a:lstStyle/>
          <a:p>
            <a:pPr algn="ctr">
              <a:lnSpc>
                <a:spcPct val="110000"/>
              </a:lnSpc>
            </a:pPr>
            <a:endParaRPr lang="en-ZA"/>
          </a:p>
        </p:txBody>
      </p:sp>
      <p:sp>
        <p:nvSpPr>
          <p:cNvPr id="428136" name="Rectangle 10"/>
          <p:cNvSpPr>
            <a:spLocks noChangeArrowheads="1"/>
          </p:cNvSpPr>
          <p:nvPr/>
        </p:nvSpPr>
        <p:spPr bwMode="auto">
          <a:xfrm>
            <a:off x="4679950" y="2430463"/>
            <a:ext cx="212725" cy="1954212"/>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428137" name="Text Box 19"/>
          <p:cNvSpPr txBox="1">
            <a:spLocks noChangeArrowheads="1"/>
          </p:cNvSpPr>
          <p:nvPr/>
        </p:nvSpPr>
        <p:spPr bwMode="auto">
          <a:xfrm>
            <a:off x="4219575" y="37179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28138" name="Oval 20"/>
          <p:cNvSpPr>
            <a:spLocks noChangeArrowheads="1"/>
          </p:cNvSpPr>
          <p:nvPr/>
        </p:nvSpPr>
        <p:spPr bwMode="auto">
          <a:xfrm>
            <a:off x="4675188" y="4271963"/>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28139" name="Line 21"/>
          <p:cNvSpPr>
            <a:spLocks noChangeShapeType="1"/>
          </p:cNvSpPr>
          <p:nvPr/>
        </p:nvSpPr>
        <p:spPr bwMode="auto">
          <a:xfrm rot="2700000">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28140" name="Line 22"/>
          <p:cNvSpPr>
            <a:spLocks noChangeShapeType="1"/>
          </p:cNvSpPr>
          <p:nvPr/>
        </p:nvSpPr>
        <p:spPr bwMode="auto">
          <a:xfrm rot="18900000" flipH="1">
            <a:off x="4785519" y="4271169"/>
            <a:ext cx="1587" cy="219075"/>
          </a:xfrm>
          <a:prstGeom prst="line">
            <a:avLst/>
          </a:prstGeom>
          <a:noFill/>
          <a:ln w="15875">
            <a:solidFill>
              <a:srgbClr val="800080"/>
            </a:solidFill>
            <a:round/>
            <a:headEnd/>
            <a:tailEnd type="none" w="lg" len="lg"/>
          </a:ln>
        </p:spPr>
        <p:txBody>
          <a:bodyPr/>
          <a:lstStyle/>
          <a:p>
            <a:endParaRPr lang="en-US"/>
          </a:p>
        </p:txBody>
      </p:sp>
      <p:sp>
        <p:nvSpPr>
          <p:cNvPr id="428141" name="Oval 30"/>
          <p:cNvSpPr>
            <a:spLocks noChangeArrowheads="1"/>
          </p:cNvSpPr>
          <p:nvPr/>
        </p:nvSpPr>
        <p:spPr bwMode="auto">
          <a:xfrm>
            <a:off x="4675188" y="2325688"/>
            <a:ext cx="219075" cy="219075"/>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428142" name="Oval 31"/>
          <p:cNvSpPr>
            <a:spLocks noChangeArrowheads="1"/>
          </p:cNvSpPr>
          <p:nvPr/>
        </p:nvSpPr>
        <p:spPr bwMode="auto">
          <a:xfrm flipV="1">
            <a:off x="4741863" y="2389188"/>
            <a:ext cx="88900" cy="88900"/>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28143" name="Line 42"/>
          <p:cNvSpPr>
            <a:spLocks noChangeShapeType="1"/>
          </p:cNvSpPr>
          <p:nvPr/>
        </p:nvSpPr>
        <p:spPr bwMode="auto">
          <a:xfrm>
            <a:off x="187325" y="5310188"/>
            <a:ext cx="8764588" cy="0"/>
          </a:xfrm>
          <a:prstGeom prst="line">
            <a:avLst/>
          </a:prstGeom>
          <a:noFill/>
          <a:ln w="25400">
            <a:solidFill>
              <a:srgbClr val="FFCC00"/>
            </a:solidFill>
            <a:round/>
            <a:headEnd/>
            <a:tailEnd type="none" w="lg" len="lg"/>
          </a:ln>
        </p:spPr>
        <p:txBody>
          <a:bodyPr lIns="90000" tIns="46800" rIns="90000" bIns="46800"/>
          <a:lstStyle/>
          <a:p>
            <a:endParaRPr lang="en-US"/>
          </a:p>
        </p:txBody>
      </p:sp>
      <p:sp>
        <p:nvSpPr>
          <p:cNvPr id="428144" name="Rectangle 44"/>
          <p:cNvSpPr>
            <a:spLocks noChangeArrowheads="1"/>
          </p:cNvSpPr>
          <p:nvPr/>
        </p:nvSpPr>
        <p:spPr bwMode="auto">
          <a:xfrm>
            <a:off x="179388" y="5381625"/>
            <a:ext cx="8774112" cy="862013"/>
          </a:xfrm>
          <a:prstGeom prst="rect">
            <a:avLst/>
          </a:prstGeom>
          <a:noFill/>
          <a:ln w="9525">
            <a:noFill/>
            <a:miter lim="800000"/>
            <a:headEnd/>
            <a:tailEnd/>
          </a:ln>
        </p:spPr>
        <p:txBody>
          <a:bodyPr lIns="90000" tIns="46800" rIns="90000" bIns="46800">
            <a:spAutoFit/>
          </a:bodyPr>
          <a:lstStyle/>
          <a:p>
            <a:pPr>
              <a:lnSpc>
                <a:spcPct val="110000"/>
              </a:lnSpc>
              <a:tabLst>
                <a:tab pos="541338" algn="l"/>
              </a:tabLst>
            </a:pPr>
            <a:r>
              <a:rPr lang="en-US">
                <a:solidFill>
                  <a:srgbClr val="0000CC"/>
                </a:solidFill>
              </a:rPr>
              <a:t>6.	Apply the Biot-Savart law:</a:t>
            </a:r>
          </a:p>
          <a:p>
            <a:pPr marL="896938" lvl="2" indent="-355600">
              <a:lnSpc>
                <a:spcPct val="110000"/>
              </a:lnSpc>
              <a:buFontTx/>
              <a:buBlip>
                <a:blip r:embed="rId4"/>
              </a:buBlip>
              <a:tabLst>
                <a:tab pos="541338" algn="l"/>
              </a:tabLst>
            </a:pPr>
            <a:r>
              <a:rPr lang="en-US" sz="2200">
                <a:solidFill>
                  <a:srgbClr val="0000CC"/>
                </a:solidFill>
              </a:rPr>
              <a:t>Let </a:t>
            </a:r>
            <a:r>
              <a:rPr lang="en-US" sz="2200" b="1">
                <a:solidFill>
                  <a:srgbClr val="0000CC"/>
                </a:solidFill>
                <a:sym typeface="Symbol" pitchFamily="18" charset="2"/>
              </a:rPr>
              <a:t></a:t>
            </a:r>
            <a:r>
              <a:rPr lang="en-US" sz="2200" b="1" i="1">
                <a:solidFill>
                  <a:srgbClr val="0000CC"/>
                </a:solidFill>
                <a:latin typeface="Times New Roman" pitchFamily="18" charset="0"/>
              </a:rPr>
              <a:t>s</a:t>
            </a:r>
            <a:r>
              <a:rPr lang="en-US" sz="2200">
                <a:solidFill>
                  <a:srgbClr val="0000CC"/>
                </a:solidFill>
              </a:rPr>
              <a:t> </a:t>
            </a:r>
            <a:r>
              <a:rPr lang="en-US" sz="2200" b="1">
                <a:solidFill>
                  <a:srgbClr val="0000CC"/>
                </a:solidFill>
                <a:sym typeface="Symbol" pitchFamily="18" charset="2"/>
              </a:rPr>
              <a:t></a:t>
            </a:r>
            <a:r>
              <a:rPr lang="en-US" sz="2200">
                <a:solidFill>
                  <a:srgbClr val="0000CC"/>
                </a:solidFill>
              </a:rPr>
              <a:t> </a:t>
            </a:r>
            <a:r>
              <a:rPr lang="en-US" sz="2200" b="1" i="1">
                <a:solidFill>
                  <a:srgbClr val="0000CC"/>
                </a:solidFill>
                <a:latin typeface="Times New Roman" pitchFamily="18" charset="0"/>
              </a:rPr>
              <a:t>ds</a:t>
            </a:r>
            <a:r>
              <a:rPr lang="en-US" sz="2200">
                <a:solidFill>
                  <a:srgbClr val="0000CC"/>
                </a:solidFill>
              </a:rPr>
              <a:t> and integrate</a:t>
            </a:r>
            <a:r>
              <a:rPr lang="en-ZA" sz="2200">
                <a:solidFill>
                  <a:srgbClr val="0000CC"/>
                </a:solidFill>
              </a:rPr>
              <a:t>.</a:t>
            </a:r>
            <a:endParaRPr lang="en-US" sz="2200">
              <a:solidFill>
                <a:srgbClr val="0000CC"/>
              </a:solidFill>
            </a:endParaRPr>
          </a:p>
        </p:txBody>
      </p:sp>
      <p:sp>
        <p:nvSpPr>
          <p:cNvPr id="428145" name="Line 35"/>
          <p:cNvSpPr>
            <a:spLocks noChangeShapeType="1"/>
          </p:cNvSpPr>
          <p:nvPr/>
        </p:nvSpPr>
        <p:spPr bwMode="auto">
          <a:xfrm>
            <a:off x="4432300" y="3416300"/>
            <a:ext cx="4156075" cy="0"/>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28146" name="Rectangle 36"/>
          <p:cNvSpPr>
            <a:spLocks noChangeArrowheads="1"/>
          </p:cNvSpPr>
          <p:nvPr/>
        </p:nvSpPr>
        <p:spPr bwMode="auto">
          <a:xfrm>
            <a:off x="8329613" y="3325813"/>
            <a:ext cx="525462" cy="427037"/>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z</a:t>
            </a:r>
          </a:p>
        </p:txBody>
      </p:sp>
      <p:grpSp>
        <p:nvGrpSpPr>
          <p:cNvPr id="2" name="Group 67"/>
          <p:cNvGrpSpPr>
            <a:grpSpLocks/>
          </p:cNvGrpSpPr>
          <p:nvPr/>
        </p:nvGrpSpPr>
        <p:grpSpPr bwMode="auto">
          <a:xfrm>
            <a:off x="4278313" y="1824038"/>
            <a:ext cx="4197350" cy="2790825"/>
            <a:chOff x="2695" y="1149"/>
            <a:chExt cx="2644" cy="1758"/>
          </a:xfrm>
        </p:grpSpPr>
        <p:sp>
          <p:nvSpPr>
            <p:cNvPr id="428155" name="Text Box 27"/>
            <p:cNvSpPr txBox="1">
              <a:spLocks noChangeArrowheads="1"/>
            </p:cNvSpPr>
            <p:nvPr/>
          </p:nvSpPr>
          <p:spPr bwMode="auto">
            <a:xfrm>
              <a:off x="3896" y="2122"/>
              <a:ext cx="200" cy="272"/>
            </a:xfrm>
            <a:prstGeom prst="rect">
              <a:avLst/>
            </a:prstGeom>
            <a:noFill/>
            <a:ln w="9525">
              <a:noFill/>
              <a:miter lim="800000"/>
              <a:headEnd/>
              <a:tailEnd/>
            </a:ln>
          </p:spPr>
          <p:txBody>
            <a:bodyPr lIns="0" tIns="0" rIns="0" bIns="0"/>
            <a:lstStyle/>
            <a:p>
              <a:pPr algn="ctr">
                <a:lnSpc>
                  <a:spcPct val="110000"/>
                </a:lnSpc>
              </a:pPr>
              <a:r>
                <a:rPr lang="en-ZA" altLang="ko-KR" sz="2000" b="1" i="1">
                  <a:solidFill>
                    <a:srgbClr val="000066"/>
                  </a:solidFill>
                  <a:latin typeface="Times New Roman" pitchFamily="18" charset="0"/>
                  <a:ea typeface="굴림" pitchFamily="34" charset="-127"/>
                </a:rPr>
                <a:t>z</a:t>
              </a:r>
              <a:endParaRPr lang="en-US" sz="2000">
                <a:solidFill>
                  <a:srgbClr val="000066"/>
                </a:solidFill>
              </a:endParaRPr>
            </a:p>
          </p:txBody>
        </p:sp>
        <p:sp>
          <p:nvSpPr>
            <p:cNvPr id="428156" name="Line 29"/>
            <p:cNvSpPr>
              <a:spLocks noChangeShapeType="1"/>
            </p:cNvSpPr>
            <p:nvPr/>
          </p:nvSpPr>
          <p:spPr bwMode="auto">
            <a:xfrm flipV="1">
              <a:off x="3087" y="2262"/>
              <a:ext cx="790" cy="0"/>
            </a:xfrm>
            <a:prstGeom prst="line">
              <a:avLst/>
            </a:prstGeom>
            <a:noFill/>
            <a:ln w="9525">
              <a:solidFill>
                <a:srgbClr val="000000"/>
              </a:solidFill>
              <a:round/>
              <a:headEnd type="arrow" w="lg" len="lg"/>
              <a:tailEnd type="none" w="sm" len="med"/>
            </a:ln>
          </p:spPr>
          <p:txBody>
            <a:bodyPr/>
            <a:lstStyle/>
            <a:p>
              <a:endParaRPr lang="en-US"/>
            </a:p>
          </p:txBody>
        </p:sp>
        <p:sp>
          <p:nvSpPr>
            <p:cNvPr id="428157" name="Line 5"/>
            <p:cNvSpPr>
              <a:spLocks noChangeShapeType="1"/>
            </p:cNvSpPr>
            <p:nvPr/>
          </p:nvSpPr>
          <p:spPr bwMode="auto">
            <a:xfrm>
              <a:off x="3074" y="1556"/>
              <a:ext cx="1762" cy="596"/>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428158" name="Text Box 8"/>
            <p:cNvSpPr txBox="1">
              <a:spLocks noChangeArrowheads="1"/>
            </p:cNvSpPr>
            <p:nvPr/>
          </p:nvSpPr>
          <p:spPr bwMode="auto">
            <a:xfrm>
              <a:off x="3117" y="1596"/>
              <a:ext cx="140" cy="224"/>
            </a:xfrm>
            <a:prstGeom prst="rect">
              <a:avLst/>
            </a:prstGeom>
            <a:noFill/>
            <a:ln w="9525">
              <a:noFill/>
              <a:miter lim="800000"/>
              <a:headEnd/>
              <a:tailEnd/>
            </a:ln>
          </p:spPr>
          <p:txBody>
            <a:bodyPr lIns="0" tIns="0" rIns="0" bIns="0"/>
            <a:lstStyle/>
            <a:p>
              <a:pPr algn="ctr">
                <a:lnSpc>
                  <a:spcPct val="110000"/>
                </a:lnSpc>
              </a:pPr>
              <a:r>
                <a:rPr lang="en-US" sz="2000" b="1" i="1">
                  <a:solidFill>
                    <a:srgbClr val="000066"/>
                  </a:solidFill>
                  <a:latin typeface="Times New Roman" pitchFamily="18" charset="0"/>
                  <a:sym typeface="Symbol" pitchFamily="18" charset="2"/>
                </a:rPr>
                <a:t></a:t>
              </a:r>
              <a:endParaRPr lang="en-US" sz="2000" b="1">
                <a:solidFill>
                  <a:srgbClr val="000066"/>
                </a:solidFill>
                <a:sym typeface="Symbol" pitchFamily="18" charset="2"/>
              </a:endParaRPr>
            </a:p>
          </p:txBody>
        </p:sp>
        <p:sp>
          <p:nvSpPr>
            <p:cNvPr id="428159" name="Text Box 23"/>
            <p:cNvSpPr txBox="1">
              <a:spLocks noChangeArrowheads="1"/>
            </p:cNvSpPr>
            <p:nvPr/>
          </p:nvSpPr>
          <p:spPr bwMode="auto">
            <a:xfrm>
              <a:off x="2733" y="1729"/>
              <a:ext cx="220" cy="27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R</a:t>
              </a:r>
              <a:endParaRPr lang="en-US" sz="2000">
                <a:solidFill>
                  <a:srgbClr val="000066"/>
                </a:solidFill>
              </a:endParaRPr>
            </a:p>
          </p:txBody>
        </p:sp>
        <p:sp>
          <p:nvSpPr>
            <p:cNvPr id="428160" name="Line 24"/>
            <p:cNvSpPr>
              <a:spLocks noChangeShapeType="1"/>
            </p:cNvSpPr>
            <p:nvPr/>
          </p:nvSpPr>
          <p:spPr bwMode="auto">
            <a:xfrm rot="-5400000" flipH="1" flipV="1">
              <a:off x="2732" y="1639"/>
              <a:ext cx="225" cy="0"/>
            </a:xfrm>
            <a:prstGeom prst="line">
              <a:avLst/>
            </a:prstGeom>
            <a:noFill/>
            <a:ln w="9525">
              <a:solidFill>
                <a:srgbClr val="000000"/>
              </a:solidFill>
              <a:round/>
              <a:headEnd type="arrow" w="lg" len="lg"/>
              <a:tailEnd type="none" w="sm" len="med"/>
            </a:ln>
          </p:spPr>
          <p:txBody>
            <a:bodyPr/>
            <a:lstStyle/>
            <a:p>
              <a:endParaRPr lang="en-US"/>
            </a:p>
          </p:txBody>
        </p:sp>
        <p:sp>
          <p:nvSpPr>
            <p:cNvPr id="428161" name="Line 25"/>
            <p:cNvSpPr>
              <a:spLocks noChangeShapeType="1"/>
            </p:cNvSpPr>
            <p:nvPr/>
          </p:nvSpPr>
          <p:spPr bwMode="auto">
            <a:xfrm rot="16200000" flipV="1">
              <a:off x="2744" y="2047"/>
              <a:ext cx="199" cy="0"/>
            </a:xfrm>
            <a:prstGeom prst="line">
              <a:avLst/>
            </a:prstGeom>
            <a:noFill/>
            <a:ln w="9525">
              <a:solidFill>
                <a:srgbClr val="000000"/>
              </a:solidFill>
              <a:round/>
              <a:headEnd type="arrow" w="lg" len="lg"/>
              <a:tailEnd type="none" w="sm" len="med"/>
            </a:ln>
          </p:spPr>
          <p:txBody>
            <a:bodyPr/>
            <a:lstStyle/>
            <a:p>
              <a:endParaRPr lang="en-US"/>
            </a:p>
          </p:txBody>
        </p:sp>
        <p:sp>
          <p:nvSpPr>
            <p:cNvPr id="428162" name="Line 28"/>
            <p:cNvSpPr>
              <a:spLocks noChangeShapeType="1"/>
            </p:cNvSpPr>
            <p:nvPr/>
          </p:nvSpPr>
          <p:spPr bwMode="auto">
            <a:xfrm flipH="1" flipV="1">
              <a:off x="4098" y="2262"/>
              <a:ext cx="739" cy="0"/>
            </a:xfrm>
            <a:prstGeom prst="line">
              <a:avLst/>
            </a:prstGeom>
            <a:noFill/>
            <a:ln w="9525">
              <a:solidFill>
                <a:srgbClr val="000000"/>
              </a:solidFill>
              <a:round/>
              <a:headEnd type="arrow" w="lg" len="lg"/>
              <a:tailEnd type="none" w="sm" len="med"/>
            </a:ln>
          </p:spPr>
          <p:txBody>
            <a:bodyPr/>
            <a:lstStyle/>
            <a:p>
              <a:endParaRPr lang="en-US"/>
            </a:p>
          </p:txBody>
        </p:sp>
        <p:sp>
          <p:nvSpPr>
            <p:cNvPr id="428163" name="Rectangle 32"/>
            <p:cNvSpPr>
              <a:spLocks noChangeArrowheads="1"/>
            </p:cNvSpPr>
            <p:nvPr/>
          </p:nvSpPr>
          <p:spPr bwMode="auto">
            <a:xfrm>
              <a:off x="3830" y="1623"/>
              <a:ext cx="308"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r</a:t>
              </a:r>
            </a:p>
          </p:txBody>
        </p:sp>
        <p:sp>
          <p:nvSpPr>
            <p:cNvPr id="428164" name="Rectangle 34"/>
            <p:cNvSpPr>
              <a:spLocks noChangeArrowheads="1"/>
            </p:cNvSpPr>
            <p:nvPr/>
          </p:nvSpPr>
          <p:spPr bwMode="auto">
            <a:xfrm>
              <a:off x="2695" y="1149"/>
              <a:ext cx="412" cy="269"/>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US" sz="2000" b="1" i="1">
                  <a:solidFill>
                    <a:srgbClr val="000066"/>
                  </a:solidFill>
                  <a:latin typeface="Times New Roman" pitchFamily="18" charset="0"/>
                </a:rPr>
                <a:t>y</a:t>
              </a:r>
            </a:p>
          </p:txBody>
        </p:sp>
        <p:sp>
          <p:nvSpPr>
            <p:cNvPr id="428165" name="Line 37"/>
            <p:cNvSpPr>
              <a:spLocks noChangeShapeType="1"/>
            </p:cNvSpPr>
            <p:nvPr/>
          </p:nvSpPr>
          <p:spPr bwMode="auto">
            <a:xfrm flipV="1">
              <a:off x="3014" y="1251"/>
              <a:ext cx="0" cy="1656"/>
            </a:xfrm>
            <a:prstGeom prst="line">
              <a:avLst/>
            </a:prstGeom>
            <a:noFill/>
            <a:ln w="15875">
              <a:solidFill>
                <a:schemeClr val="tx1"/>
              </a:solidFill>
              <a:round/>
              <a:headEnd/>
              <a:tailEnd type="triangle" w="lg" len="lg"/>
            </a:ln>
          </p:spPr>
          <p:txBody>
            <a:bodyPr lIns="90000" tIns="46800" rIns="90000" bIns="46800"/>
            <a:lstStyle/>
            <a:p>
              <a:endParaRPr lang="en-US"/>
            </a:p>
          </p:txBody>
        </p:sp>
        <p:sp>
          <p:nvSpPr>
            <p:cNvPr id="428166" name="Text Box 46"/>
            <p:cNvSpPr txBox="1">
              <a:spLocks noChangeArrowheads="1"/>
            </p:cNvSpPr>
            <p:nvPr/>
          </p:nvSpPr>
          <p:spPr bwMode="auto">
            <a:xfrm>
              <a:off x="4790" y="2162"/>
              <a:ext cx="228" cy="223"/>
            </a:xfrm>
            <a:prstGeom prst="rect">
              <a:avLst/>
            </a:prstGeom>
            <a:noFill/>
            <a:ln w="9525">
              <a:noFill/>
              <a:miter lim="800000"/>
              <a:headEnd/>
              <a:tailEnd/>
            </a:ln>
          </p:spPr>
          <p:txBody>
            <a:bodyPr lIns="0" tIns="0" rIns="0" bIns="0"/>
            <a:lstStyle/>
            <a:p>
              <a:pPr algn="ctr">
                <a:lnSpc>
                  <a:spcPct val="110000"/>
                </a:lnSpc>
              </a:pPr>
              <a:r>
                <a:rPr lang="en-US" sz="2000" b="1">
                  <a:solidFill>
                    <a:srgbClr val="000066"/>
                  </a:solidFill>
                </a:rPr>
                <a:t>P</a:t>
              </a:r>
              <a:endParaRPr lang="en-US" sz="2000">
                <a:solidFill>
                  <a:srgbClr val="000066"/>
                </a:solidFill>
              </a:endParaRPr>
            </a:p>
          </p:txBody>
        </p:sp>
        <p:sp>
          <p:nvSpPr>
            <p:cNvPr id="428167" name="Line 52"/>
            <p:cNvSpPr>
              <a:spLocks noChangeShapeType="1"/>
            </p:cNvSpPr>
            <p:nvPr/>
          </p:nvSpPr>
          <p:spPr bwMode="auto">
            <a:xfrm>
              <a:off x="4845" y="2152"/>
              <a:ext cx="283" cy="0"/>
            </a:xfrm>
            <a:prstGeom prst="line">
              <a:avLst/>
            </a:prstGeom>
            <a:noFill/>
            <a:ln w="44450">
              <a:solidFill>
                <a:srgbClr val="7DBEFF"/>
              </a:solidFill>
              <a:round/>
              <a:headEnd/>
              <a:tailEnd type="stealth" w="lg" len="lg"/>
            </a:ln>
          </p:spPr>
          <p:txBody>
            <a:bodyPr lIns="90000" tIns="46800" rIns="90000" bIns="46800">
              <a:spAutoFit/>
            </a:bodyPr>
            <a:lstStyle/>
            <a:p>
              <a:endParaRPr lang="en-US"/>
            </a:p>
          </p:txBody>
        </p:sp>
        <p:sp>
          <p:nvSpPr>
            <p:cNvPr id="428168" name="Text Box 55"/>
            <p:cNvSpPr txBox="1">
              <a:spLocks noChangeArrowheads="1"/>
            </p:cNvSpPr>
            <p:nvPr/>
          </p:nvSpPr>
          <p:spPr bwMode="auto">
            <a:xfrm>
              <a:off x="4997" y="2163"/>
              <a:ext cx="342" cy="268"/>
            </a:xfrm>
            <a:prstGeom prst="rect">
              <a:avLst/>
            </a:prstGeom>
            <a:noFill/>
            <a:ln w="9525">
              <a:noFill/>
              <a:miter lim="800000"/>
              <a:headEnd/>
              <a:tailEnd/>
            </a:ln>
          </p:spPr>
          <p:txBody>
            <a:bodyPr lIns="0" tIns="0" rIns="0" bIns="0"/>
            <a:lstStyle/>
            <a:p>
              <a:pPr algn="ctr">
                <a:lnSpc>
                  <a:spcPct val="110000"/>
                </a:lnSpc>
              </a:pPr>
              <a:r>
                <a:rPr lang="en-US" sz="1800" b="1">
                  <a:solidFill>
                    <a:srgbClr val="000066"/>
                  </a:solidFill>
                  <a:latin typeface="Times New Roman" pitchFamily="18" charset="0"/>
                </a:rPr>
                <a:t>(</a:t>
              </a:r>
              <a:r>
                <a:rPr lang="en-US" sz="1800" b="1" i="1">
                  <a:solidFill>
                    <a:srgbClr val="000066"/>
                  </a:solidFill>
                  <a:latin typeface="Times New Roman" pitchFamily="18" charset="0"/>
                </a:rPr>
                <a:t>B</a:t>
              </a:r>
              <a:r>
                <a:rPr lang="en-US" sz="1800" b="1" i="1" baseline="-25000">
                  <a:solidFill>
                    <a:srgbClr val="000066"/>
                  </a:solidFill>
                  <a:latin typeface="Times New Roman" pitchFamily="18" charset="0"/>
                </a:rPr>
                <a:t>k</a:t>
              </a:r>
              <a:r>
                <a:rPr lang="en-US" sz="1800" b="1">
                  <a:solidFill>
                    <a:srgbClr val="000066"/>
                  </a:solidFill>
                  <a:latin typeface="Times New Roman" pitchFamily="18" charset="0"/>
                </a:rPr>
                <a:t>)</a:t>
              </a:r>
              <a:r>
                <a:rPr lang="en-US" sz="1800" b="1" i="1" baseline="-25000">
                  <a:solidFill>
                    <a:srgbClr val="000066"/>
                  </a:solidFill>
                  <a:latin typeface="Times New Roman" pitchFamily="18" charset="0"/>
                </a:rPr>
                <a:t>z</a:t>
              </a:r>
              <a:endParaRPr lang="en-US">
                <a:solidFill>
                  <a:srgbClr val="000066"/>
                </a:solidFill>
              </a:endParaRPr>
            </a:p>
          </p:txBody>
        </p:sp>
        <p:sp>
          <p:nvSpPr>
            <p:cNvPr id="428169" name="Oval 56"/>
            <p:cNvSpPr>
              <a:spLocks noChangeArrowheads="1"/>
            </p:cNvSpPr>
            <p:nvPr/>
          </p:nvSpPr>
          <p:spPr bwMode="auto">
            <a:xfrm>
              <a:off x="4813" y="2123"/>
              <a:ext cx="56" cy="56"/>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graphicFrame>
        <p:nvGraphicFramePr>
          <p:cNvPr id="428089" name="Object 94"/>
          <p:cNvGraphicFramePr>
            <a:graphicFrameLocks noChangeAspect="1"/>
          </p:cNvGraphicFramePr>
          <p:nvPr/>
        </p:nvGraphicFramePr>
        <p:xfrm>
          <a:off x="438150" y="2441575"/>
          <a:ext cx="3111500" cy="825500"/>
        </p:xfrm>
        <a:graphic>
          <a:graphicData uri="http://schemas.openxmlformats.org/presentationml/2006/ole">
            <mc:AlternateContent xmlns:mc="http://schemas.openxmlformats.org/markup-compatibility/2006">
              <mc:Choice xmlns:v="urn:schemas-microsoft-com:vml" Requires="v">
                <p:oleObj spid="_x0000_s428142" name="Equation" r:id="rId5" imgW="3111500" imgH="825500" progId="Equation.DSMT4">
                  <p:embed/>
                </p:oleObj>
              </mc:Choice>
              <mc:Fallback>
                <p:oleObj name="Equation" r:id="rId5" imgW="3111500" imgH="825500" progId="Equation.DSMT4">
                  <p:embed/>
                  <p:pic>
                    <p:nvPicPr>
                      <p:cNvPr id="0" name="Picture 9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8150" y="2441575"/>
                        <a:ext cx="31115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8127" name="Object 95"/>
          <p:cNvGraphicFramePr>
            <a:graphicFrameLocks noChangeAspect="1"/>
          </p:cNvGraphicFramePr>
          <p:nvPr/>
        </p:nvGraphicFramePr>
        <p:xfrm>
          <a:off x="438150" y="1817688"/>
          <a:ext cx="1968500" cy="546100"/>
        </p:xfrm>
        <a:graphic>
          <a:graphicData uri="http://schemas.openxmlformats.org/presentationml/2006/ole">
            <mc:AlternateContent xmlns:mc="http://schemas.openxmlformats.org/markup-compatibility/2006">
              <mc:Choice xmlns:v="urn:schemas-microsoft-com:vml" Requires="v">
                <p:oleObj spid="_x0000_s428143" name="Equation" r:id="rId7" imgW="1968500" imgH="546100" progId="Equation.DSMT4">
                  <p:embed/>
                </p:oleObj>
              </mc:Choice>
              <mc:Fallback>
                <p:oleObj name="Equation" r:id="rId7" imgW="1968500" imgH="546100" progId="Equation.DSMT4">
                  <p:embed/>
                  <p:pic>
                    <p:nvPicPr>
                      <p:cNvPr id="0" name="Picture 9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8150" y="1817688"/>
                        <a:ext cx="196850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8092" name="Object 96"/>
          <p:cNvGraphicFramePr>
            <a:graphicFrameLocks noChangeAspect="1"/>
          </p:cNvGraphicFramePr>
          <p:nvPr/>
        </p:nvGraphicFramePr>
        <p:xfrm>
          <a:off x="425450" y="3346450"/>
          <a:ext cx="3200400" cy="825500"/>
        </p:xfrm>
        <a:graphic>
          <a:graphicData uri="http://schemas.openxmlformats.org/presentationml/2006/ole">
            <mc:AlternateContent xmlns:mc="http://schemas.openxmlformats.org/markup-compatibility/2006">
              <mc:Choice xmlns:v="urn:schemas-microsoft-com:vml" Requires="v">
                <p:oleObj spid="_x0000_s428144" name="Equation" r:id="rId9" imgW="3200400" imgH="825480" progId="Equation.DSMT4">
                  <p:embed/>
                </p:oleObj>
              </mc:Choice>
              <mc:Fallback>
                <p:oleObj name="Equation" r:id="rId9" imgW="3200400" imgH="825480" progId="Equation.DSMT4">
                  <p:embed/>
                  <p:pic>
                    <p:nvPicPr>
                      <p:cNvPr id="0" name="Picture 9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5450" y="3346450"/>
                        <a:ext cx="32004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8093" name="Object 97"/>
          <p:cNvGraphicFramePr>
            <a:graphicFrameLocks noChangeAspect="1"/>
          </p:cNvGraphicFramePr>
          <p:nvPr/>
        </p:nvGraphicFramePr>
        <p:xfrm>
          <a:off x="900113" y="4322763"/>
          <a:ext cx="2628900" cy="825500"/>
        </p:xfrm>
        <a:graphic>
          <a:graphicData uri="http://schemas.openxmlformats.org/presentationml/2006/ole">
            <mc:AlternateContent xmlns:mc="http://schemas.openxmlformats.org/markup-compatibility/2006">
              <mc:Choice xmlns:v="urn:schemas-microsoft-com:vml" Requires="v">
                <p:oleObj spid="_x0000_s428145" name="Equation" r:id="rId11" imgW="2628900" imgH="825500" progId="Equation.DSMT4">
                  <p:embed/>
                </p:oleObj>
              </mc:Choice>
              <mc:Fallback>
                <p:oleObj name="Equation" r:id="rId11" imgW="2628900" imgH="825500" progId="Equation.DSMT4">
                  <p:embed/>
                  <p:pic>
                    <p:nvPicPr>
                      <p:cNvPr id="0" name="Picture 9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00113" y="4322763"/>
                        <a:ext cx="26289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62"/>
          <p:cNvSpPr>
            <a:spLocks noChangeArrowheads="1"/>
          </p:cNvSpPr>
          <p:nvPr/>
        </p:nvSpPr>
        <p:spPr bwMode="auto">
          <a:xfrm>
            <a:off x="808038" y="4314825"/>
            <a:ext cx="2808287" cy="866775"/>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4" name="Rectangle 63"/>
          <p:cNvSpPr>
            <a:spLocks noChangeArrowheads="1"/>
          </p:cNvSpPr>
          <p:nvPr/>
        </p:nvSpPr>
        <p:spPr bwMode="auto">
          <a:xfrm>
            <a:off x="3665538" y="4252913"/>
            <a:ext cx="4884737" cy="628650"/>
          </a:xfrm>
          <a:prstGeom prst="rect">
            <a:avLst/>
          </a:prstGeom>
          <a:solidFill>
            <a:srgbClr val="EBEBFF"/>
          </a:solidFill>
          <a:ln w="9525">
            <a:noFill/>
            <a:miter lim="800000"/>
            <a:headEnd/>
            <a:tailEnd/>
          </a:ln>
        </p:spPr>
        <p:txBody>
          <a:bodyPr lIns="90000" tIns="46800" rIns="90000" bIns="46800">
            <a:spAutoFit/>
          </a:bodyPr>
          <a:lstStyle/>
          <a:p>
            <a:pPr marL="179388" lvl="1">
              <a:lnSpc>
                <a:spcPct val="110000"/>
              </a:lnSpc>
              <a:buFont typeface="Arial" charset="0"/>
              <a:buNone/>
            </a:pPr>
            <a:endParaRPr lang="en-ZA" sz="800">
              <a:solidFill>
                <a:srgbClr val="000066"/>
              </a:solidFill>
            </a:endParaRPr>
          </a:p>
          <a:p>
            <a:pPr marL="179388" lvl="1">
              <a:lnSpc>
                <a:spcPct val="110000"/>
              </a:lnSpc>
              <a:buFont typeface="Arial" charset="0"/>
              <a:buNone/>
            </a:pPr>
            <a:r>
              <a:rPr lang="en-ZA">
                <a:solidFill>
                  <a:srgbClr val="000066"/>
                </a:solidFill>
              </a:rPr>
              <a:t>(anywhere along the axis)</a:t>
            </a:r>
          </a:p>
        </p:txBody>
      </p:sp>
      <p:sp>
        <p:nvSpPr>
          <p:cNvPr id="5" name="Line 68"/>
          <p:cNvSpPr>
            <a:spLocks noChangeShapeType="1"/>
          </p:cNvSpPr>
          <p:nvPr/>
        </p:nvSpPr>
        <p:spPr bwMode="auto">
          <a:xfrm>
            <a:off x="7723188" y="3416300"/>
            <a:ext cx="685800"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6" name="Line 69"/>
          <p:cNvSpPr>
            <a:spLocks noChangeShapeType="1"/>
          </p:cNvSpPr>
          <p:nvPr/>
        </p:nvSpPr>
        <p:spPr bwMode="auto">
          <a:xfrm>
            <a:off x="6477000" y="3416300"/>
            <a:ext cx="976313"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7" name="Line 70"/>
          <p:cNvSpPr>
            <a:spLocks noChangeShapeType="1"/>
          </p:cNvSpPr>
          <p:nvPr/>
        </p:nvSpPr>
        <p:spPr bwMode="auto">
          <a:xfrm>
            <a:off x="4948238" y="3416300"/>
            <a:ext cx="129857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8" name="Line 71"/>
          <p:cNvSpPr>
            <a:spLocks noChangeShapeType="1"/>
          </p:cNvSpPr>
          <p:nvPr/>
        </p:nvSpPr>
        <p:spPr bwMode="auto">
          <a:xfrm>
            <a:off x="3116263" y="3416300"/>
            <a:ext cx="971550"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9" name="Line 72"/>
          <p:cNvSpPr>
            <a:spLocks noChangeShapeType="1"/>
          </p:cNvSpPr>
          <p:nvPr/>
        </p:nvSpPr>
        <p:spPr bwMode="auto">
          <a:xfrm>
            <a:off x="4073525" y="4814888"/>
            <a:ext cx="1377950" cy="0"/>
          </a:xfrm>
          <a:prstGeom prst="line">
            <a:avLst/>
          </a:prstGeom>
          <a:noFill/>
          <a:ln w="25400">
            <a:solidFill>
              <a:srgbClr val="000066"/>
            </a:solidFill>
            <a:round/>
            <a:headEnd/>
            <a:tailEnd type="none"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80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80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28093"/>
                                        </p:tgtEl>
                                        <p:attrNameLst>
                                          <p:attrName>style.visibility</p:attrName>
                                        </p:attrNameLst>
                                      </p:cBhvr>
                                      <p:to>
                                        <p:strVal val="visible"/>
                                      </p:to>
                                    </p:set>
                                    <p:animEffect transition="in" filter="fade">
                                      <p:cBhvr>
                                        <p:cTn id="15" dur="1000"/>
                                        <p:tgtEl>
                                          <p:spTgt spid="428093"/>
                                        </p:tgtEl>
                                      </p:cBhvr>
                                    </p:animEffect>
                                  </p:childTnLst>
                                </p:cTn>
                              </p:par>
                              <p:par>
                                <p:cTn id="16" presetID="10" presetClass="exit" presetSubtype="0" fill="hold" nodeType="withEffect">
                                  <p:stCondLst>
                                    <p:cond delay="0"/>
                                  </p:stCondLst>
                                  <p:childTnLst>
                                    <p:animEffect transition="out" filter="fade">
                                      <p:cBhvr>
                                        <p:cTn id="17" dur="1000"/>
                                        <p:tgtEl>
                                          <p:spTgt spid="2"/>
                                        </p:tgtEl>
                                      </p:cBhvr>
                                    </p:animEffect>
                                    <p:set>
                                      <p:cBhvr>
                                        <p:cTn id="18" dur="1" fill="hold">
                                          <p:stCondLst>
                                            <p:cond delay="999"/>
                                          </p:stCondLst>
                                        </p:cTn>
                                        <p:tgtEl>
                                          <p:spTgt spid="2"/>
                                        </p:tgtEl>
                                        <p:attrNameLst>
                                          <p:attrName>style.visibility</p:attrName>
                                        </p:attrNameLst>
                                      </p:cBhvr>
                                      <p:to>
                                        <p:strVal val="hidden"/>
                                      </p:to>
                                    </p:set>
                                  </p:childTnLst>
                                </p:cTn>
                              </p:par>
                              <p:par>
                                <p:cTn id="19" presetID="22" presetClass="entr" presetSubtype="8"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1000"/>
                                        <p:tgtEl>
                                          <p:spTgt spid="7"/>
                                        </p:tgtEl>
                                      </p:cBhvr>
                                    </p:animEffect>
                                  </p:childTnLst>
                                </p:cTn>
                              </p:par>
                              <p:par>
                                <p:cTn id="22" presetID="22" presetClass="entr" presetSubtype="8" fill="hold" grpId="0" nodeType="withEffect">
                                  <p:stCondLst>
                                    <p:cond delay="100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1000"/>
                                        <p:tgtEl>
                                          <p:spTgt spid="6"/>
                                        </p:tgtEl>
                                      </p:cBhvr>
                                    </p:animEffect>
                                  </p:childTnLst>
                                </p:cTn>
                              </p:par>
                              <p:par>
                                <p:cTn id="25" presetID="22" presetClass="entr" presetSubtype="8" fill="hold" grpId="0" nodeType="withEffect">
                                  <p:stCondLst>
                                    <p:cond delay="200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1000"/>
                                        <p:tgtEl>
                                          <p:spTgt spid="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childTnLst>
                                </p:cTn>
                              </p:par>
                              <p:par>
                                <p:cTn id="31" presetID="9" presetClass="entr" presetSubtype="0" fill="hold" grpId="0" nodeType="withEffect">
                                  <p:stCondLst>
                                    <p:cond delay="1500"/>
                                  </p:stCondLst>
                                  <p:childTnLst>
                                    <p:set>
                                      <p:cBhvr>
                                        <p:cTn id="32" dur="1" fill="hold">
                                          <p:stCondLst>
                                            <p:cond delay="0"/>
                                          </p:stCondLst>
                                        </p:cTn>
                                        <p:tgtEl>
                                          <p:spTgt spid="3"/>
                                        </p:tgtEl>
                                        <p:attrNameLst>
                                          <p:attrName>style.visibility</p:attrName>
                                        </p:attrNameLst>
                                      </p:cBhvr>
                                      <p:to>
                                        <p:strVal val="visible"/>
                                      </p:to>
                                    </p:set>
                                    <p:animEffect transition="in" filter="dissolve">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64" name="Footer Placeholder 3"/>
          <p:cNvSpPr>
            <a:spLocks noGrp="1"/>
          </p:cNvSpPr>
          <p:nvPr>
            <p:ph type="ftr" sz="quarter" idx="10"/>
          </p:nvPr>
        </p:nvSpPr>
        <p:spPr>
          <a:noFill/>
        </p:spPr>
        <p:txBody>
          <a:bodyPr/>
          <a:lstStyle/>
          <a:p>
            <a:r>
              <a:rPr lang="en-US" smtClean="0">
                <a:cs typeface="Arial" charset="0"/>
              </a:rPr>
              <a:t>MAGNETIC FIELDS</a:t>
            </a:r>
          </a:p>
        </p:txBody>
      </p:sp>
      <p:sp>
        <p:nvSpPr>
          <p:cNvPr id="452665" name="Date Placeholder 4"/>
          <p:cNvSpPr>
            <a:spLocks noGrp="1"/>
          </p:cNvSpPr>
          <p:nvPr>
            <p:ph type="dt" sz="quarter" idx="11"/>
          </p:nvPr>
        </p:nvSpPr>
        <p:spPr>
          <a:noFill/>
        </p:spPr>
        <p:txBody>
          <a:bodyPr/>
          <a:lstStyle/>
          <a:p>
            <a:r>
              <a:rPr lang="en-US" smtClean="0">
                <a:cs typeface="Arial" charset="0"/>
              </a:rPr>
              <a:t>PHY1013S</a:t>
            </a:r>
          </a:p>
        </p:txBody>
      </p:sp>
      <p:sp>
        <p:nvSpPr>
          <p:cNvPr id="452666" name="Slide Number Placeholder 5"/>
          <p:cNvSpPr>
            <a:spLocks noGrp="1"/>
          </p:cNvSpPr>
          <p:nvPr>
            <p:ph type="sldNum" sz="quarter" idx="12"/>
          </p:nvPr>
        </p:nvSpPr>
        <p:spPr>
          <a:noFill/>
        </p:spPr>
        <p:txBody>
          <a:bodyPr/>
          <a:lstStyle/>
          <a:p>
            <a:fld id="{30AE9134-8873-4089-82BF-63ACCA08CE9F}" type="slidenum">
              <a:rPr lang="en-US" smtClean="0">
                <a:cs typeface="Arial" charset="0"/>
              </a:rPr>
              <a:pPr/>
              <a:t>35</a:t>
            </a:fld>
            <a:endParaRPr lang="en-US" smtClean="0">
              <a:cs typeface="Arial" charset="0"/>
            </a:endParaRPr>
          </a:p>
        </p:txBody>
      </p:sp>
      <p:sp>
        <p:nvSpPr>
          <p:cNvPr id="452667" name="Rectangle 2"/>
          <p:cNvSpPr>
            <a:spLocks noChangeArrowheads="1"/>
          </p:cNvSpPr>
          <p:nvPr/>
        </p:nvSpPr>
        <p:spPr bwMode="auto">
          <a:xfrm>
            <a:off x="179388" y="2751138"/>
            <a:ext cx="87741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Special cases:</a:t>
            </a:r>
          </a:p>
        </p:txBody>
      </p:sp>
      <p:sp>
        <p:nvSpPr>
          <p:cNvPr id="452668" name="Rectangle 3"/>
          <p:cNvSpPr>
            <a:spLocks noGrp="1" noChangeArrowheads="1"/>
          </p:cNvSpPr>
          <p:nvPr>
            <p:ph type="title"/>
          </p:nvPr>
        </p:nvSpPr>
        <p:spPr>
          <a:xfrm>
            <a:off x="455613" y="554038"/>
            <a:ext cx="8231187" cy="1066800"/>
          </a:xfrm>
        </p:spPr>
        <p:txBody>
          <a:bodyPr>
            <a:spAutoFit/>
          </a:bodyPr>
          <a:lstStyle/>
          <a:p>
            <a:pPr eaLnBrk="1" hangingPunct="1"/>
            <a:r>
              <a:rPr lang="en-US" smtClean="0"/>
              <a:t>MAGNETIC FIELD DUE TO CURRENT</a:t>
            </a:r>
            <a:br>
              <a:rPr lang="en-US" smtClean="0"/>
            </a:br>
            <a:r>
              <a:rPr lang="en-US" smtClean="0"/>
              <a:t>IN A CIRCULAR WIRE</a:t>
            </a:r>
          </a:p>
        </p:txBody>
      </p:sp>
      <p:sp>
        <p:nvSpPr>
          <p:cNvPr id="452612" name="Rectangle 4"/>
          <p:cNvSpPr>
            <a:spLocks noChangeArrowheads="1"/>
          </p:cNvSpPr>
          <p:nvPr/>
        </p:nvSpPr>
        <p:spPr bwMode="auto">
          <a:xfrm>
            <a:off x="179388" y="3298825"/>
            <a:ext cx="8964612" cy="2924175"/>
          </a:xfrm>
          <a:prstGeom prst="rect">
            <a:avLst/>
          </a:prstGeom>
          <a:noFill/>
          <a:ln w="9525">
            <a:noFill/>
            <a:miter lim="800000"/>
            <a:headEnd/>
            <a:tailEnd/>
          </a:ln>
        </p:spPr>
        <p:txBody>
          <a:bodyPr lIns="90000" tIns="46800" rIns="90000" bIns="46800">
            <a:spAutoFit/>
          </a:bodyPr>
          <a:lstStyle/>
          <a:p>
            <a:pPr marL="636588" lvl="1" indent="-457200">
              <a:lnSpc>
                <a:spcPct val="110000"/>
              </a:lnSpc>
              <a:buFont typeface="Arial" charset="0"/>
              <a:buBlip>
                <a:blip r:embed="rId4"/>
              </a:buBlip>
            </a:pPr>
            <a:r>
              <a:rPr lang="en-ZA" sz="2200">
                <a:solidFill>
                  <a:srgbClr val="000066"/>
                </a:solidFill>
              </a:rPr>
              <a:t>At the centre of a loop (i.e. </a:t>
            </a:r>
            <a:r>
              <a:rPr lang="en-ZA" sz="2200" b="1" i="1">
                <a:solidFill>
                  <a:srgbClr val="000066"/>
                </a:solidFill>
                <a:latin typeface="Times New Roman" pitchFamily="18" charset="0"/>
              </a:rPr>
              <a:t>z</a:t>
            </a:r>
            <a:r>
              <a:rPr lang="en-ZA" sz="2200" b="1">
                <a:solidFill>
                  <a:srgbClr val="000066"/>
                </a:solidFill>
                <a:latin typeface="Times New Roman" pitchFamily="18" charset="0"/>
              </a:rPr>
              <a:t> = 0</a:t>
            </a:r>
            <a:r>
              <a:rPr lang="en-ZA" sz="2200">
                <a:solidFill>
                  <a:srgbClr val="000066"/>
                </a:solidFill>
              </a:rPr>
              <a:t>):</a:t>
            </a:r>
          </a:p>
          <a:p>
            <a:pPr marL="636588" lvl="1" indent="-457200">
              <a:lnSpc>
                <a:spcPct val="110000"/>
              </a:lnSpc>
              <a:buFont typeface="Arial" charset="0"/>
              <a:buBlip>
                <a:blip r:embed="rId4"/>
              </a:buBlip>
            </a:pPr>
            <a:endParaRPr lang="en-ZA" sz="800">
              <a:solidFill>
                <a:srgbClr val="000066"/>
              </a:solidFill>
            </a:endParaRPr>
          </a:p>
          <a:p>
            <a:pPr marL="636588" lvl="1" indent="-457200">
              <a:lnSpc>
                <a:spcPct val="110000"/>
              </a:lnSpc>
              <a:buFont typeface="Arial" charset="0"/>
              <a:buBlip>
                <a:blip r:embed="rId4"/>
              </a:buBlip>
            </a:pPr>
            <a:r>
              <a:rPr lang="en-ZA" sz="2200">
                <a:solidFill>
                  <a:srgbClr val="000066"/>
                </a:solidFill>
              </a:rPr>
              <a:t>At the centre of a circular </a:t>
            </a:r>
            <a:r>
              <a:rPr lang="en-ZA" sz="2200" i="1">
                <a:solidFill>
                  <a:srgbClr val="000066"/>
                </a:solidFill>
              </a:rPr>
              <a:t>arc</a:t>
            </a:r>
            <a:r>
              <a:rPr lang="en-ZA" sz="2200">
                <a:solidFill>
                  <a:srgbClr val="000066"/>
                </a:solidFill>
              </a:rPr>
              <a:t> </a:t>
            </a:r>
            <a:br>
              <a:rPr lang="en-ZA" sz="2200">
                <a:solidFill>
                  <a:srgbClr val="000066"/>
                </a:solidFill>
              </a:rPr>
            </a:br>
            <a:r>
              <a:rPr lang="en-ZA" sz="2200">
                <a:solidFill>
                  <a:srgbClr val="000066"/>
                </a:solidFill>
              </a:rPr>
              <a:t> (i.e. a fraction of </a:t>
            </a:r>
            <a:r>
              <a:rPr lang="en-ZA" sz="2200" b="1">
                <a:solidFill>
                  <a:srgbClr val="000066"/>
                </a:solidFill>
                <a:latin typeface="Times New Roman" pitchFamily="18" charset="0"/>
              </a:rPr>
              <a:t>2</a:t>
            </a:r>
            <a:r>
              <a:rPr lang="en-ZA" sz="2200" b="1" i="1">
                <a:solidFill>
                  <a:srgbClr val="000066"/>
                </a:solidFill>
                <a:latin typeface="Times New Roman" pitchFamily="18" charset="0"/>
                <a:sym typeface="Symbol" pitchFamily="18" charset="2"/>
              </a:rPr>
              <a:t></a:t>
            </a:r>
            <a:r>
              <a:rPr lang="en-ZA" sz="2200" b="1" i="1" baseline="30000">
                <a:solidFill>
                  <a:srgbClr val="000066"/>
                </a:solidFill>
                <a:latin typeface="Times New Roman" pitchFamily="18" charset="0"/>
                <a:sym typeface="Symbol" pitchFamily="18" charset="2"/>
              </a:rPr>
              <a:t> </a:t>
            </a:r>
            <a:r>
              <a:rPr lang="en-ZA" sz="2200">
                <a:solidFill>
                  <a:srgbClr val="000066"/>
                </a:solidFill>
                <a:sym typeface="Symbol" pitchFamily="18" charset="2"/>
              </a:rPr>
              <a:t> radians):</a:t>
            </a:r>
          </a:p>
          <a:p>
            <a:pPr marL="636588" lvl="1" indent="-457200">
              <a:lnSpc>
                <a:spcPct val="110000"/>
              </a:lnSpc>
              <a:buFont typeface="Arial" charset="0"/>
              <a:buBlip>
                <a:blip r:embed="rId4"/>
              </a:buBlip>
            </a:pPr>
            <a:endParaRPr lang="en-ZA" sz="800">
              <a:solidFill>
                <a:srgbClr val="000066"/>
              </a:solidFill>
              <a:sym typeface="Symbol" pitchFamily="18" charset="2"/>
            </a:endParaRPr>
          </a:p>
          <a:p>
            <a:pPr marL="636588" lvl="1" indent="-457200">
              <a:lnSpc>
                <a:spcPct val="110000"/>
              </a:lnSpc>
              <a:buFont typeface="Arial" charset="0"/>
              <a:buBlip>
                <a:blip r:embed="rId4"/>
              </a:buBlip>
            </a:pPr>
            <a:r>
              <a:rPr lang="en-ZA" sz="2200">
                <a:solidFill>
                  <a:srgbClr val="000066"/>
                </a:solidFill>
                <a:sym typeface="Symbol" pitchFamily="18" charset="2"/>
              </a:rPr>
              <a:t>At </a:t>
            </a:r>
            <a:r>
              <a:rPr lang="en-ZA" sz="2200">
                <a:solidFill>
                  <a:srgbClr val="000066"/>
                </a:solidFill>
              </a:rPr>
              <a:t>the centre of a coil of </a:t>
            </a:r>
            <a:r>
              <a:rPr lang="en-ZA" sz="2200" b="1" i="1">
                <a:solidFill>
                  <a:srgbClr val="000066"/>
                </a:solidFill>
                <a:latin typeface="Times New Roman" pitchFamily="18" charset="0"/>
              </a:rPr>
              <a:t>N</a:t>
            </a:r>
            <a:r>
              <a:rPr lang="en-ZA" sz="2200">
                <a:solidFill>
                  <a:srgbClr val="000066"/>
                </a:solidFill>
              </a:rPr>
              <a:t> turns </a:t>
            </a:r>
            <a:br>
              <a:rPr lang="en-ZA" sz="2200">
                <a:solidFill>
                  <a:srgbClr val="000066"/>
                </a:solidFill>
              </a:rPr>
            </a:br>
            <a:r>
              <a:rPr lang="en-ZA" sz="2200" b="1" i="1">
                <a:solidFill>
                  <a:srgbClr val="000066"/>
                </a:solidFill>
                <a:latin typeface="Times New Roman" pitchFamily="18" charset="0"/>
              </a:rPr>
              <a:t> </a:t>
            </a:r>
            <a:r>
              <a:rPr lang="en-ZA" sz="2200">
                <a:solidFill>
                  <a:srgbClr val="000066"/>
                </a:solidFill>
              </a:rPr>
              <a:t>(i.e. a short solenoid):</a:t>
            </a:r>
          </a:p>
          <a:p>
            <a:pPr marL="636588" lvl="1" indent="-457200">
              <a:lnSpc>
                <a:spcPct val="110000"/>
              </a:lnSpc>
              <a:buFont typeface="Arial" charset="0"/>
              <a:buBlip>
                <a:blip r:embed="rId4"/>
              </a:buBlip>
            </a:pPr>
            <a:endParaRPr lang="en-ZA" sz="2100">
              <a:solidFill>
                <a:srgbClr val="000066"/>
              </a:solidFill>
            </a:endParaRPr>
          </a:p>
          <a:p>
            <a:pPr marL="636588" lvl="1" indent="-457200">
              <a:lnSpc>
                <a:spcPct val="110000"/>
              </a:lnSpc>
              <a:buFont typeface="Arial" charset="0"/>
              <a:buBlip>
                <a:blip r:embed="rId4"/>
              </a:buBlip>
            </a:pPr>
            <a:r>
              <a:rPr lang="en-ZA" sz="2200">
                <a:solidFill>
                  <a:srgbClr val="000066"/>
                </a:solidFill>
              </a:rPr>
              <a:t>At large distances, </a:t>
            </a:r>
            <a:r>
              <a:rPr lang="en-ZA" sz="2200" b="1" i="1">
                <a:solidFill>
                  <a:srgbClr val="000066"/>
                </a:solidFill>
                <a:latin typeface="Times New Roman" pitchFamily="18" charset="0"/>
              </a:rPr>
              <a:t>z</a:t>
            </a:r>
            <a:r>
              <a:rPr lang="en-ZA" sz="2200" b="1">
                <a:solidFill>
                  <a:srgbClr val="000066"/>
                </a:solidFill>
                <a:latin typeface="Times New Roman" pitchFamily="18" charset="0"/>
              </a:rPr>
              <a:t> &gt;&gt; </a:t>
            </a:r>
            <a:r>
              <a:rPr lang="en-ZA" sz="2200" b="1" i="1">
                <a:solidFill>
                  <a:srgbClr val="000066"/>
                </a:solidFill>
                <a:latin typeface="Times New Roman" pitchFamily="18" charset="0"/>
              </a:rPr>
              <a:t>R</a:t>
            </a:r>
            <a:r>
              <a:rPr lang="en-ZA" sz="2200">
                <a:solidFill>
                  <a:srgbClr val="000066"/>
                </a:solidFill>
              </a:rPr>
              <a:t>:</a:t>
            </a:r>
          </a:p>
        </p:txBody>
      </p:sp>
      <p:graphicFrame>
        <p:nvGraphicFramePr>
          <p:cNvPr id="452659" name="Object 51"/>
          <p:cNvGraphicFramePr>
            <a:graphicFrameLocks noChangeAspect="1"/>
          </p:cNvGraphicFramePr>
          <p:nvPr/>
        </p:nvGraphicFramePr>
        <p:xfrm>
          <a:off x="3235325" y="1830388"/>
          <a:ext cx="2628900" cy="825500"/>
        </p:xfrm>
        <a:graphic>
          <a:graphicData uri="http://schemas.openxmlformats.org/presentationml/2006/ole">
            <mc:AlternateContent xmlns:mc="http://schemas.openxmlformats.org/markup-compatibility/2006">
              <mc:Choice xmlns:v="urn:schemas-microsoft-com:vml" Requires="v">
                <p:oleObj spid="_x0000_s452679" name="Equation" r:id="rId5" imgW="2628900" imgH="825500" progId="Equation.DSMT4">
                  <p:embed/>
                </p:oleObj>
              </mc:Choice>
              <mc:Fallback>
                <p:oleObj name="Equation" r:id="rId5" imgW="2628900" imgH="825500" progId="Equation.DSMT4">
                  <p:embed/>
                  <p:pic>
                    <p:nvPicPr>
                      <p:cNvPr id="0" name="Picture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325" y="1830388"/>
                        <a:ext cx="26289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2670" name="Rectangle 6"/>
          <p:cNvSpPr>
            <a:spLocks noChangeArrowheads="1"/>
          </p:cNvSpPr>
          <p:nvPr/>
        </p:nvSpPr>
        <p:spPr bwMode="auto">
          <a:xfrm>
            <a:off x="3143250" y="1822450"/>
            <a:ext cx="2808288" cy="866775"/>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graphicFrame>
        <p:nvGraphicFramePr>
          <p:cNvPr id="452615" name="Object 52"/>
          <p:cNvGraphicFramePr>
            <a:graphicFrameLocks noChangeAspect="1"/>
          </p:cNvGraphicFramePr>
          <p:nvPr/>
        </p:nvGraphicFramePr>
        <p:xfrm>
          <a:off x="5541963" y="3222625"/>
          <a:ext cx="1930400" cy="622300"/>
        </p:xfrm>
        <a:graphic>
          <a:graphicData uri="http://schemas.openxmlformats.org/presentationml/2006/ole">
            <mc:AlternateContent xmlns:mc="http://schemas.openxmlformats.org/markup-compatibility/2006">
              <mc:Choice xmlns:v="urn:schemas-microsoft-com:vml" Requires="v">
                <p:oleObj spid="_x0000_s452680" name="Equation" r:id="rId7" imgW="1930400" imgH="622300" progId="Equation.DSMT4">
                  <p:embed/>
                </p:oleObj>
              </mc:Choice>
              <mc:Fallback>
                <p:oleObj name="Equation" r:id="rId7" imgW="1930400" imgH="622300" progId="Equation.DSMT4">
                  <p:embed/>
                  <p:pic>
                    <p:nvPicPr>
                      <p:cNvPr id="0" name="Picture 5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41963" y="3222625"/>
                        <a:ext cx="19304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2616" name="Object 53"/>
          <p:cNvGraphicFramePr>
            <a:graphicFrameLocks noChangeAspect="1"/>
          </p:cNvGraphicFramePr>
          <p:nvPr/>
        </p:nvGraphicFramePr>
        <p:xfrm>
          <a:off x="5543550" y="4094163"/>
          <a:ext cx="3124200" cy="622300"/>
        </p:xfrm>
        <a:graphic>
          <a:graphicData uri="http://schemas.openxmlformats.org/presentationml/2006/ole">
            <mc:AlternateContent xmlns:mc="http://schemas.openxmlformats.org/markup-compatibility/2006">
              <mc:Choice xmlns:v="urn:schemas-microsoft-com:vml" Requires="v">
                <p:oleObj spid="_x0000_s452681" name="Equation" r:id="rId9" imgW="3124200" imgH="622300" progId="Equation.DSMT4">
                  <p:embed/>
                </p:oleObj>
              </mc:Choice>
              <mc:Fallback>
                <p:oleObj name="Equation" r:id="rId9" imgW="3124200" imgH="622300" progId="Equation.DSMT4">
                  <p:embed/>
                  <p:pic>
                    <p:nvPicPr>
                      <p:cNvPr id="0" name="Picture 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43550" y="4094163"/>
                        <a:ext cx="31242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2617" name="Object 54"/>
          <p:cNvGraphicFramePr>
            <a:graphicFrameLocks noChangeAspect="1"/>
          </p:cNvGraphicFramePr>
          <p:nvPr/>
        </p:nvGraphicFramePr>
        <p:xfrm>
          <a:off x="5549900" y="4957763"/>
          <a:ext cx="2070100" cy="622300"/>
        </p:xfrm>
        <a:graphic>
          <a:graphicData uri="http://schemas.openxmlformats.org/presentationml/2006/ole">
            <mc:AlternateContent xmlns:mc="http://schemas.openxmlformats.org/markup-compatibility/2006">
              <mc:Choice xmlns:v="urn:schemas-microsoft-com:vml" Requires="v">
                <p:oleObj spid="_x0000_s452682" name="Equation" r:id="rId11" imgW="2070100" imgH="622300" progId="Equation.DSMT4">
                  <p:embed/>
                </p:oleObj>
              </mc:Choice>
              <mc:Fallback>
                <p:oleObj name="Equation" r:id="rId11" imgW="2070100" imgH="622300" progId="Equation.DSMT4">
                  <p:embed/>
                  <p:pic>
                    <p:nvPicPr>
                      <p:cNvPr id="0" name="Picture 5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49900" y="4957763"/>
                        <a:ext cx="20701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2618" name="Object 55"/>
          <p:cNvGraphicFramePr>
            <a:graphicFrameLocks noChangeAspect="1"/>
          </p:cNvGraphicFramePr>
          <p:nvPr/>
        </p:nvGraphicFramePr>
        <p:xfrm>
          <a:off x="5537200" y="5619750"/>
          <a:ext cx="2743200" cy="762000"/>
        </p:xfrm>
        <a:graphic>
          <a:graphicData uri="http://schemas.openxmlformats.org/presentationml/2006/ole">
            <mc:AlternateContent xmlns:mc="http://schemas.openxmlformats.org/markup-compatibility/2006">
              <mc:Choice xmlns:v="urn:schemas-microsoft-com:vml" Requires="v">
                <p:oleObj spid="_x0000_s452683" name="Equation" r:id="rId13" imgW="2743200" imgH="762000" progId="Equation.DSMT4">
                  <p:embed/>
                </p:oleObj>
              </mc:Choice>
              <mc:Fallback>
                <p:oleObj name="Equation" r:id="rId13" imgW="2743200" imgH="762000" progId="Equation.DSMT4">
                  <p:embed/>
                  <p:pic>
                    <p:nvPicPr>
                      <p:cNvPr id="0" name="Picture 5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37200" y="5619750"/>
                        <a:ext cx="27432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26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26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5261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526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261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26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5261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52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3" name="Footer Placeholder 3"/>
          <p:cNvSpPr>
            <a:spLocks noGrp="1"/>
          </p:cNvSpPr>
          <p:nvPr>
            <p:ph type="ftr" sz="quarter" idx="10"/>
          </p:nvPr>
        </p:nvSpPr>
        <p:spPr>
          <a:noFill/>
        </p:spPr>
        <p:txBody>
          <a:bodyPr/>
          <a:lstStyle/>
          <a:p>
            <a:r>
              <a:rPr lang="en-US" smtClean="0">
                <a:cs typeface="Arial" charset="0"/>
              </a:rPr>
              <a:t>MAGNETIC FIELDS</a:t>
            </a:r>
          </a:p>
        </p:txBody>
      </p:sp>
      <p:sp>
        <p:nvSpPr>
          <p:cNvPr id="509954" name="Date Placeholder 4"/>
          <p:cNvSpPr>
            <a:spLocks noGrp="1"/>
          </p:cNvSpPr>
          <p:nvPr>
            <p:ph type="dt" sz="quarter" idx="11"/>
          </p:nvPr>
        </p:nvSpPr>
        <p:spPr>
          <a:noFill/>
        </p:spPr>
        <p:txBody>
          <a:bodyPr/>
          <a:lstStyle/>
          <a:p>
            <a:r>
              <a:rPr lang="en-US" smtClean="0">
                <a:cs typeface="Arial" charset="0"/>
              </a:rPr>
              <a:t>PHY1013S</a:t>
            </a:r>
          </a:p>
        </p:txBody>
      </p:sp>
      <p:sp>
        <p:nvSpPr>
          <p:cNvPr id="509955" name="Slide Number Placeholder 5"/>
          <p:cNvSpPr>
            <a:spLocks noGrp="1"/>
          </p:cNvSpPr>
          <p:nvPr>
            <p:ph type="sldNum" sz="quarter" idx="12"/>
          </p:nvPr>
        </p:nvSpPr>
        <p:spPr>
          <a:noFill/>
        </p:spPr>
        <p:txBody>
          <a:bodyPr/>
          <a:lstStyle/>
          <a:p>
            <a:fld id="{33DCC59E-4E20-4A71-932D-477728E23BE6}" type="slidenum">
              <a:rPr lang="en-US" smtClean="0">
                <a:cs typeface="Arial" charset="0"/>
              </a:rPr>
              <a:pPr/>
              <a:t>36</a:t>
            </a:fld>
            <a:endParaRPr lang="en-US" smtClean="0">
              <a:cs typeface="Arial" charset="0"/>
            </a:endParaRPr>
          </a:p>
        </p:txBody>
      </p:sp>
      <p:sp>
        <p:nvSpPr>
          <p:cNvPr id="509956" name="Rectangle 2"/>
          <p:cNvSpPr>
            <a:spLocks noGrp="1" noChangeArrowheads="1"/>
          </p:cNvSpPr>
          <p:nvPr>
            <p:ph type="title"/>
          </p:nvPr>
        </p:nvSpPr>
        <p:spPr/>
        <p:txBody>
          <a:bodyPr/>
          <a:lstStyle/>
          <a:p>
            <a:pPr eaLnBrk="1" hangingPunct="1"/>
            <a:r>
              <a:rPr lang="en-ZA" sz="2800" smtClean="0"/>
              <a:t>A CURRENT LOOP AS A MAGNETIC DIPOLE</a:t>
            </a:r>
          </a:p>
        </p:txBody>
      </p:sp>
      <p:grpSp>
        <p:nvGrpSpPr>
          <p:cNvPr id="509957" name="Group 11"/>
          <p:cNvGrpSpPr>
            <a:grpSpLocks/>
          </p:cNvGrpSpPr>
          <p:nvPr/>
        </p:nvGrpSpPr>
        <p:grpSpPr bwMode="auto">
          <a:xfrm>
            <a:off x="7137400" y="2957513"/>
            <a:ext cx="173038" cy="1701800"/>
            <a:chOff x="2945" y="1465"/>
            <a:chExt cx="139" cy="1364"/>
          </a:xfrm>
        </p:grpSpPr>
        <p:sp>
          <p:nvSpPr>
            <p:cNvPr id="510012" name="Rectangle 5"/>
            <p:cNvSpPr>
              <a:spLocks noChangeArrowheads="1"/>
            </p:cNvSpPr>
            <p:nvPr/>
          </p:nvSpPr>
          <p:spPr bwMode="auto">
            <a:xfrm>
              <a:off x="2948" y="1531"/>
              <a:ext cx="134" cy="1231"/>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ZA"/>
            </a:p>
          </p:txBody>
        </p:sp>
        <p:sp>
          <p:nvSpPr>
            <p:cNvPr id="510013" name="Oval 6"/>
            <p:cNvSpPr>
              <a:spLocks noChangeArrowheads="1"/>
            </p:cNvSpPr>
            <p:nvPr/>
          </p:nvSpPr>
          <p:spPr bwMode="auto">
            <a:xfrm>
              <a:off x="2945" y="2691"/>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510014" name="Line 7"/>
            <p:cNvSpPr>
              <a:spLocks noChangeShapeType="1"/>
            </p:cNvSpPr>
            <p:nvPr/>
          </p:nvSpPr>
          <p:spPr bwMode="auto">
            <a:xfrm rot="2700000">
              <a:off x="3014" y="2691"/>
              <a:ext cx="1" cy="138"/>
            </a:xfrm>
            <a:prstGeom prst="line">
              <a:avLst/>
            </a:prstGeom>
            <a:noFill/>
            <a:ln w="15875">
              <a:solidFill>
                <a:srgbClr val="800080"/>
              </a:solidFill>
              <a:round/>
              <a:headEnd/>
              <a:tailEnd type="none" w="lg" len="lg"/>
            </a:ln>
          </p:spPr>
          <p:txBody>
            <a:bodyPr/>
            <a:lstStyle/>
            <a:p>
              <a:endParaRPr lang="en-US"/>
            </a:p>
          </p:txBody>
        </p:sp>
        <p:sp>
          <p:nvSpPr>
            <p:cNvPr id="510015" name="Line 8"/>
            <p:cNvSpPr>
              <a:spLocks noChangeShapeType="1"/>
            </p:cNvSpPr>
            <p:nvPr/>
          </p:nvSpPr>
          <p:spPr bwMode="auto">
            <a:xfrm rot="18900000" flipH="1">
              <a:off x="3014" y="2691"/>
              <a:ext cx="1" cy="138"/>
            </a:xfrm>
            <a:prstGeom prst="line">
              <a:avLst/>
            </a:prstGeom>
            <a:noFill/>
            <a:ln w="15875">
              <a:solidFill>
                <a:srgbClr val="800080"/>
              </a:solidFill>
              <a:round/>
              <a:headEnd/>
              <a:tailEnd type="none" w="lg" len="lg"/>
            </a:ln>
          </p:spPr>
          <p:txBody>
            <a:bodyPr/>
            <a:lstStyle/>
            <a:p>
              <a:endParaRPr lang="en-US"/>
            </a:p>
          </p:txBody>
        </p:sp>
        <p:sp>
          <p:nvSpPr>
            <p:cNvPr id="510016" name="Oval 9"/>
            <p:cNvSpPr>
              <a:spLocks noChangeArrowheads="1"/>
            </p:cNvSpPr>
            <p:nvPr/>
          </p:nvSpPr>
          <p:spPr bwMode="auto">
            <a:xfrm>
              <a:off x="2945" y="1465"/>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ZA"/>
            </a:p>
          </p:txBody>
        </p:sp>
        <p:sp>
          <p:nvSpPr>
            <p:cNvPr id="510017" name="Oval 10"/>
            <p:cNvSpPr>
              <a:spLocks noChangeArrowheads="1"/>
            </p:cNvSpPr>
            <p:nvPr/>
          </p:nvSpPr>
          <p:spPr bwMode="auto">
            <a:xfrm flipV="1">
              <a:off x="2987" y="1505"/>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sp>
        <p:nvSpPr>
          <p:cNvPr id="509958" name="Line 15"/>
          <p:cNvSpPr>
            <a:spLocks noChangeShapeType="1"/>
          </p:cNvSpPr>
          <p:nvPr/>
        </p:nvSpPr>
        <p:spPr bwMode="auto">
          <a:xfrm>
            <a:off x="5589588" y="3808413"/>
            <a:ext cx="3268662"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509959" name="Line 21"/>
          <p:cNvSpPr>
            <a:spLocks noChangeShapeType="1"/>
          </p:cNvSpPr>
          <p:nvPr/>
        </p:nvSpPr>
        <p:spPr bwMode="auto">
          <a:xfrm rot="-5400000">
            <a:off x="5984876" y="3760787"/>
            <a:ext cx="0" cy="9207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60" name="Line 22"/>
          <p:cNvSpPr>
            <a:spLocks noChangeShapeType="1"/>
          </p:cNvSpPr>
          <p:nvPr/>
        </p:nvSpPr>
        <p:spPr bwMode="auto">
          <a:xfrm rot="-5400000">
            <a:off x="8629651" y="3760787"/>
            <a:ext cx="0" cy="9207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44487" name="Rectangle 71"/>
          <p:cNvSpPr>
            <a:spLocks noChangeArrowheads="1"/>
          </p:cNvSpPr>
          <p:nvPr/>
        </p:nvSpPr>
        <p:spPr bwMode="auto">
          <a:xfrm>
            <a:off x="7404100" y="3517900"/>
            <a:ext cx="381000" cy="5286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600">
                <a:solidFill>
                  <a:srgbClr val="000066"/>
                </a:solidFill>
              </a:rPr>
              <a:t>X</a:t>
            </a:r>
            <a:endParaRPr lang="en-ZA" sz="2600">
              <a:solidFill>
                <a:srgbClr val="000066"/>
              </a:solidFill>
            </a:endParaRPr>
          </a:p>
        </p:txBody>
      </p:sp>
      <p:sp>
        <p:nvSpPr>
          <p:cNvPr id="509962" name="Rectangle 69"/>
          <p:cNvSpPr>
            <a:spLocks noGrp="1" noChangeArrowheads="1"/>
          </p:cNvSpPr>
          <p:nvPr>
            <p:ph type="body" idx="1"/>
          </p:nvPr>
        </p:nvSpPr>
        <p:spPr>
          <a:xfrm>
            <a:off x="179388" y="1343025"/>
            <a:ext cx="5057775" cy="1296988"/>
          </a:xfrm>
        </p:spPr>
        <p:txBody>
          <a:bodyPr/>
          <a:lstStyle/>
          <a:p>
            <a:pPr lvl="1" indent="0" eaLnBrk="1" hangingPunct="1"/>
            <a:r>
              <a:rPr lang="en-ZA" smtClean="0"/>
              <a:t>Further investigations reveal the complete field due to a current-carrying loop…</a:t>
            </a:r>
          </a:p>
        </p:txBody>
      </p:sp>
      <p:sp>
        <p:nvSpPr>
          <p:cNvPr id="444488" name="Rectangle 72"/>
          <p:cNvSpPr>
            <a:spLocks noChangeArrowheads="1"/>
          </p:cNvSpPr>
          <p:nvPr/>
        </p:nvSpPr>
        <p:spPr bwMode="auto">
          <a:xfrm>
            <a:off x="7404100" y="3517900"/>
            <a:ext cx="431800" cy="5286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600">
                <a:solidFill>
                  <a:srgbClr val="000066"/>
                </a:solidFill>
              </a:rPr>
              <a:t>N</a:t>
            </a:r>
            <a:endParaRPr lang="en-ZA" sz="2600">
              <a:solidFill>
                <a:srgbClr val="000066"/>
              </a:solidFill>
            </a:endParaRPr>
          </a:p>
        </p:txBody>
      </p:sp>
      <p:sp>
        <p:nvSpPr>
          <p:cNvPr id="444486" name="Rectangle 70"/>
          <p:cNvSpPr>
            <a:spLocks noChangeArrowheads="1"/>
          </p:cNvSpPr>
          <p:nvPr/>
        </p:nvSpPr>
        <p:spPr bwMode="auto">
          <a:xfrm>
            <a:off x="179388" y="2705100"/>
            <a:ext cx="5392737"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Since X is where the highest concentration of field lines </a:t>
            </a:r>
            <a:br>
              <a:rPr lang="en-US">
                <a:solidFill>
                  <a:srgbClr val="000066"/>
                </a:solidFill>
              </a:rPr>
            </a:br>
            <a:r>
              <a:rPr lang="en-US" i="1">
                <a:solidFill>
                  <a:srgbClr val="000066"/>
                </a:solidFill>
              </a:rPr>
              <a:t>leaves</a:t>
            </a:r>
            <a:r>
              <a:rPr lang="en-US" i="1" baseline="30000">
                <a:solidFill>
                  <a:srgbClr val="000066"/>
                </a:solidFill>
              </a:rPr>
              <a:t> </a:t>
            </a:r>
            <a:r>
              <a:rPr lang="en-US">
                <a:solidFill>
                  <a:srgbClr val="000066"/>
                </a:solidFill>
              </a:rPr>
              <a:t> the loop it is a </a:t>
            </a:r>
            <a:r>
              <a:rPr lang="en-US" i="1">
                <a:solidFill>
                  <a:srgbClr val="000066"/>
                </a:solidFill>
              </a:rPr>
              <a:t>north</a:t>
            </a:r>
            <a:r>
              <a:rPr lang="en-US" i="1" baseline="30000">
                <a:solidFill>
                  <a:srgbClr val="000066"/>
                </a:solidFill>
              </a:rPr>
              <a:t> </a:t>
            </a:r>
            <a:r>
              <a:rPr lang="en-US">
                <a:solidFill>
                  <a:srgbClr val="000066"/>
                </a:solidFill>
              </a:rPr>
              <a:t> pole; and the other side is a south pole. </a:t>
            </a:r>
          </a:p>
        </p:txBody>
      </p:sp>
      <p:sp>
        <p:nvSpPr>
          <p:cNvPr id="444489" name="Rectangle 73"/>
          <p:cNvSpPr>
            <a:spLocks noChangeArrowheads="1"/>
          </p:cNvSpPr>
          <p:nvPr/>
        </p:nvSpPr>
        <p:spPr bwMode="auto">
          <a:xfrm>
            <a:off x="6618288" y="3517900"/>
            <a:ext cx="401637" cy="5286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600">
                <a:solidFill>
                  <a:srgbClr val="000066"/>
                </a:solidFill>
              </a:rPr>
              <a:t>S</a:t>
            </a:r>
            <a:endParaRPr lang="en-ZA" sz="2600">
              <a:solidFill>
                <a:srgbClr val="000066"/>
              </a:solidFill>
            </a:endParaRPr>
          </a:p>
        </p:txBody>
      </p:sp>
      <p:sp>
        <p:nvSpPr>
          <p:cNvPr id="444490" name="Rectangle 74"/>
          <p:cNvSpPr>
            <a:spLocks noChangeArrowheads="1"/>
          </p:cNvSpPr>
          <p:nvPr/>
        </p:nvSpPr>
        <p:spPr bwMode="auto">
          <a:xfrm>
            <a:off x="179388" y="4487863"/>
            <a:ext cx="5392737"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The RH rule can be used in two different ways to determine the direction of the field (and hence the identity of the poles). </a:t>
            </a:r>
          </a:p>
        </p:txBody>
      </p:sp>
      <p:grpSp>
        <p:nvGrpSpPr>
          <p:cNvPr id="444493" name="Group 77"/>
          <p:cNvGrpSpPr>
            <a:grpSpLocks/>
          </p:cNvGrpSpPr>
          <p:nvPr/>
        </p:nvGrpSpPr>
        <p:grpSpPr bwMode="auto">
          <a:xfrm>
            <a:off x="5240338" y="1390650"/>
            <a:ext cx="3981450" cy="4829175"/>
            <a:chOff x="3301" y="876"/>
            <a:chExt cx="2508" cy="3042"/>
          </a:xfrm>
        </p:grpSpPr>
        <p:grpSp>
          <p:nvGrpSpPr>
            <p:cNvPr id="509968" name="Group 78"/>
            <p:cNvGrpSpPr>
              <a:grpSpLocks/>
            </p:cNvGrpSpPr>
            <p:nvPr/>
          </p:nvGrpSpPr>
          <p:grpSpPr bwMode="auto">
            <a:xfrm>
              <a:off x="3301" y="876"/>
              <a:ext cx="2508" cy="1548"/>
              <a:chOff x="3301" y="876"/>
              <a:chExt cx="2508" cy="1548"/>
            </a:xfrm>
          </p:grpSpPr>
          <p:sp>
            <p:nvSpPr>
              <p:cNvPr id="509991" name="Freeform 79"/>
              <p:cNvSpPr>
                <a:spLocks/>
              </p:cNvSpPr>
              <p:nvPr/>
            </p:nvSpPr>
            <p:spPr bwMode="auto">
              <a:xfrm>
                <a:off x="3516" y="2054"/>
                <a:ext cx="2083" cy="370"/>
              </a:xfrm>
              <a:custGeom>
                <a:avLst/>
                <a:gdLst>
                  <a:gd name="T0" fmla="*/ 0 w 2083"/>
                  <a:gd name="T1" fmla="*/ 0 h 370"/>
                  <a:gd name="T2" fmla="*/ 2083 w 2083"/>
                  <a:gd name="T3" fmla="*/ 1 h 370"/>
                  <a:gd name="T4" fmla="*/ 0 60000 65536"/>
                  <a:gd name="T5" fmla="*/ 0 60000 65536"/>
                  <a:gd name="T6" fmla="*/ 0 w 2083"/>
                  <a:gd name="T7" fmla="*/ 0 h 370"/>
                  <a:gd name="T8" fmla="*/ 2083 w 2083"/>
                  <a:gd name="T9" fmla="*/ 370 h 370"/>
                </a:gdLst>
                <a:ahLst/>
                <a:cxnLst>
                  <a:cxn ang="T4">
                    <a:pos x="T0" y="T1"/>
                  </a:cxn>
                  <a:cxn ang="T5">
                    <a:pos x="T2" y="T3"/>
                  </a:cxn>
                </a:cxnLst>
                <a:rect l="T6" t="T7" r="T8" b="T9"/>
                <a:pathLst>
                  <a:path w="2083" h="370">
                    <a:moveTo>
                      <a:pt x="0" y="0"/>
                    </a:moveTo>
                    <a:cubicBezTo>
                      <a:pt x="672" y="365"/>
                      <a:pt x="1373" y="370"/>
                      <a:pt x="2083" y="1"/>
                    </a:cubicBezTo>
                  </a:path>
                </a:pathLst>
              </a:custGeom>
              <a:noFill/>
              <a:ln w="15875">
                <a:solidFill>
                  <a:srgbClr val="2891FF"/>
                </a:solidFill>
                <a:round/>
                <a:headEnd/>
                <a:tailEnd type="none" w="lg" len="lg"/>
              </a:ln>
            </p:spPr>
            <p:txBody>
              <a:bodyPr lIns="90000" tIns="46800" rIns="90000" bIns="46800">
                <a:spAutoFit/>
              </a:bodyPr>
              <a:lstStyle/>
              <a:p>
                <a:endParaRPr lang="en-US"/>
              </a:p>
            </p:txBody>
          </p:sp>
          <p:grpSp>
            <p:nvGrpSpPr>
              <p:cNvPr id="509992" name="Group 80"/>
              <p:cNvGrpSpPr>
                <a:grpSpLocks/>
              </p:cNvGrpSpPr>
              <p:nvPr/>
            </p:nvGrpSpPr>
            <p:grpSpPr bwMode="auto">
              <a:xfrm>
                <a:off x="3301" y="876"/>
                <a:ext cx="2508" cy="1388"/>
                <a:chOff x="1748" y="876"/>
                <a:chExt cx="2508" cy="1388"/>
              </a:xfrm>
            </p:grpSpPr>
            <p:sp>
              <p:nvSpPr>
                <p:cNvPr id="509993" name="Line 81"/>
                <p:cNvSpPr>
                  <a:spLocks noChangeShapeType="1"/>
                </p:cNvSpPr>
                <p:nvPr/>
              </p:nvSpPr>
              <p:spPr bwMode="auto">
                <a:xfrm rot="-4381504">
                  <a:off x="2450" y="2227"/>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94" name="Line 82"/>
                <p:cNvSpPr>
                  <a:spLocks noChangeShapeType="1"/>
                </p:cNvSpPr>
                <p:nvPr/>
              </p:nvSpPr>
              <p:spPr bwMode="auto">
                <a:xfrm rot="-4381504">
                  <a:off x="2450" y="2227"/>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95" name="Line 83"/>
                <p:cNvSpPr>
                  <a:spLocks noChangeShapeType="1"/>
                </p:cNvSpPr>
                <p:nvPr/>
              </p:nvSpPr>
              <p:spPr bwMode="auto">
                <a:xfrm rot="4381504" flipV="1">
                  <a:off x="3550" y="2225"/>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96" name="Line 84"/>
                <p:cNvSpPr>
                  <a:spLocks noChangeShapeType="1"/>
                </p:cNvSpPr>
                <p:nvPr/>
              </p:nvSpPr>
              <p:spPr bwMode="auto">
                <a:xfrm rot="4381504" flipV="1">
                  <a:off x="3550" y="2225"/>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97" name="Freeform 85"/>
                <p:cNvSpPr>
                  <a:spLocks/>
                </p:cNvSpPr>
                <p:nvPr/>
              </p:nvSpPr>
              <p:spPr bwMode="auto">
                <a:xfrm>
                  <a:off x="1748" y="876"/>
                  <a:ext cx="2508" cy="1388"/>
                </a:xfrm>
                <a:custGeom>
                  <a:avLst/>
                  <a:gdLst>
                    <a:gd name="T0" fmla="*/ 280 w 2508"/>
                    <a:gd name="T1" fmla="*/ 0 h 1388"/>
                    <a:gd name="T2" fmla="*/ 1252 w 2508"/>
                    <a:gd name="T3" fmla="*/ 1386 h 1388"/>
                    <a:gd name="T4" fmla="*/ 2227 w 2508"/>
                    <a:gd name="T5" fmla="*/ 3 h 1388"/>
                    <a:gd name="T6" fmla="*/ 0 60000 65536"/>
                    <a:gd name="T7" fmla="*/ 0 60000 65536"/>
                    <a:gd name="T8" fmla="*/ 0 60000 65536"/>
                    <a:gd name="T9" fmla="*/ 0 w 2508"/>
                    <a:gd name="T10" fmla="*/ 0 h 1388"/>
                    <a:gd name="T11" fmla="*/ 2508 w 2508"/>
                    <a:gd name="T12" fmla="*/ 1388 h 1388"/>
                  </a:gdLst>
                  <a:ahLst/>
                  <a:cxnLst>
                    <a:cxn ang="T6">
                      <a:pos x="T0" y="T1"/>
                    </a:cxn>
                    <a:cxn ang="T7">
                      <a:pos x="T2" y="T3"/>
                    </a:cxn>
                    <a:cxn ang="T8">
                      <a:pos x="T4" y="T5"/>
                    </a:cxn>
                  </a:cxnLst>
                  <a:rect l="T9" t="T10" r="T11" b="T12"/>
                  <a:pathLst>
                    <a:path w="2508" h="1388">
                      <a:moveTo>
                        <a:pt x="280" y="0"/>
                      </a:moveTo>
                      <a:cubicBezTo>
                        <a:pt x="0" y="756"/>
                        <a:pt x="604" y="1388"/>
                        <a:pt x="1252" y="1386"/>
                      </a:cubicBezTo>
                      <a:cubicBezTo>
                        <a:pt x="1900" y="1384"/>
                        <a:pt x="2508" y="756"/>
                        <a:pt x="2227" y="3"/>
                      </a:cubicBez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509998" name="Line 86"/>
                <p:cNvSpPr>
                  <a:spLocks noChangeShapeType="1"/>
                </p:cNvSpPr>
                <p:nvPr/>
              </p:nvSpPr>
              <p:spPr bwMode="auto">
                <a:xfrm rot="204269">
                  <a:off x="1958" y="1212"/>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99" name="Line 87"/>
                <p:cNvSpPr>
                  <a:spLocks noChangeShapeType="1"/>
                </p:cNvSpPr>
                <p:nvPr/>
              </p:nvSpPr>
              <p:spPr bwMode="auto">
                <a:xfrm rot="21395731" flipV="1">
                  <a:off x="4042" y="1212"/>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00" name="Oval 88"/>
                <p:cNvSpPr>
                  <a:spLocks noChangeArrowheads="1"/>
                </p:cNvSpPr>
                <p:nvPr/>
              </p:nvSpPr>
              <p:spPr bwMode="auto">
                <a:xfrm>
                  <a:off x="2342" y="885"/>
                  <a:ext cx="1314" cy="1314"/>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10001" name="Oval 89"/>
                <p:cNvSpPr>
                  <a:spLocks noChangeArrowheads="1"/>
                </p:cNvSpPr>
                <p:nvPr/>
              </p:nvSpPr>
              <p:spPr bwMode="auto">
                <a:xfrm>
                  <a:off x="2568" y="1267"/>
                  <a:ext cx="862" cy="862"/>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10002" name="Oval 90"/>
                <p:cNvSpPr>
                  <a:spLocks noChangeArrowheads="1"/>
                </p:cNvSpPr>
                <p:nvPr/>
              </p:nvSpPr>
              <p:spPr bwMode="auto">
                <a:xfrm>
                  <a:off x="2736" y="1536"/>
                  <a:ext cx="526" cy="526"/>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10003" name="Oval 91"/>
                <p:cNvSpPr>
                  <a:spLocks noChangeArrowheads="1"/>
                </p:cNvSpPr>
                <p:nvPr/>
              </p:nvSpPr>
              <p:spPr bwMode="auto">
                <a:xfrm>
                  <a:off x="2870" y="1736"/>
                  <a:ext cx="258" cy="258"/>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10004" name="Line 92"/>
                <p:cNvSpPr>
                  <a:spLocks noChangeShapeType="1"/>
                </p:cNvSpPr>
                <p:nvPr/>
              </p:nvSpPr>
              <p:spPr bwMode="auto">
                <a:xfrm rot="204269">
                  <a:off x="2341" y="1515"/>
                  <a:ext cx="2" cy="5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05" name="Line 93"/>
                <p:cNvSpPr>
                  <a:spLocks noChangeShapeType="1"/>
                </p:cNvSpPr>
                <p:nvPr/>
              </p:nvSpPr>
              <p:spPr bwMode="auto">
                <a:xfrm rot="204269">
                  <a:off x="2566" y="1689"/>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06" name="Line 94"/>
                <p:cNvSpPr>
                  <a:spLocks noChangeShapeType="1"/>
                </p:cNvSpPr>
                <p:nvPr/>
              </p:nvSpPr>
              <p:spPr bwMode="auto">
                <a:xfrm rot="204269">
                  <a:off x="2734" y="1781"/>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07" name="Line 95"/>
                <p:cNvSpPr>
                  <a:spLocks noChangeShapeType="1"/>
                </p:cNvSpPr>
                <p:nvPr/>
              </p:nvSpPr>
              <p:spPr bwMode="auto">
                <a:xfrm rot="204269">
                  <a:off x="2866" y="1850"/>
                  <a:ext cx="9"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08" name="Line 96"/>
                <p:cNvSpPr>
                  <a:spLocks noChangeShapeType="1"/>
                </p:cNvSpPr>
                <p:nvPr/>
              </p:nvSpPr>
              <p:spPr bwMode="auto">
                <a:xfrm rot="204269" flipH="1" flipV="1">
                  <a:off x="3653" y="1495"/>
                  <a:ext cx="2" cy="5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09" name="Line 97"/>
                <p:cNvSpPr>
                  <a:spLocks noChangeShapeType="1"/>
                </p:cNvSpPr>
                <p:nvPr/>
              </p:nvSpPr>
              <p:spPr bwMode="auto">
                <a:xfrm rot="204269" flipH="1" flipV="1">
                  <a:off x="3427" y="1669"/>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10" name="Line 98"/>
                <p:cNvSpPr>
                  <a:spLocks noChangeShapeType="1"/>
                </p:cNvSpPr>
                <p:nvPr/>
              </p:nvSpPr>
              <p:spPr bwMode="auto">
                <a:xfrm rot="204269" flipH="1" flipV="1">
                  <a:off x="3255" y="1761"/>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10011" name="Line 99"/>
                <p:cNvSpPr>
                  <a:spLocks noChangeShapeType="1"/>
                </p:cNvSpPr>
                <p:nvPr/>
              </p:nvSpPr>
              <p:spPr bwMode="auto">
                <a:xfrm rot="204269" flipH="1" flipV="1">
                  <a:off x="3117" y="1830"/>
                  <a:ext cx="9"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pSp>
        <p:grpSp>
          <p:nvGrpSpPr>
            <p:cNvPr id="509969" name="Group 100"/>
            <p:cNvGrpSpPr>
              <a:grpSpLocks/>
            </p:cNvGrpSpPr>
            <p:nvPr/>
          </p:nvGrpSpPr>
          <p:grpSpPr bwMode="auto">
            <a:xfrm flipV="1">
              <a:off x="3301" y="2370"/>
              <a:ext cx="2508" cy="1548"/>
              <a:chOff x="1748" y="2532"/>
              <a:chExt cx="2508" cy="1548"/>
            </a:xfrm>
          </p:grpSpPr>
          <p:sp>
            <p:nvSpPr>
              <p:cNvPr id="509970" name="Freeform 101"/>
              <p:cNvSpPr>
                <a:spLocks/>
              </p:cNvSpPr>
              <p:nvPr/>
            </p:nvSpPr>
            <p:spPr bwMode="auto">
              <a:xfrm>
                <a:off x="1963" y="3710"/>
                <a:ext cx="2083" cy="370"/>
              </a:xfrm>
              <a:custGeom>
                <a:avLst/>
                <a:gdLst>
                  <a:gd name="T0" fmla="*/ 0 w 2083"/>
                  <a:gd name="T1" fmla="*/ 0 h 370"/>
                  <a:gd name="T2" fmla="*/ 2083 w 2083"/>
                  <a:gd name="T3" fmla="*/ 1 h 370"/>
                  <a:gd name="T4" fmla="*/ 0 60000 65536"/>
                  <a:gd name="T5" fmla="*/ 0 60000 65536"/>
                  <a:gd name="T6" fmla="*/ 0 w 2083"/>
                  <a:gd name="T7" fmla="*/ 0 h 370"/>
                  <a:gd name="T8" fmla="*/ 2083 w 2083"/>
                  <a:gd name="T9" fmla="*/ 370 h 370"/>
                </a:gdLst>
                <a:ahLst/>
                <a:cxnLst>
                  <a:cxn ang="T4">
                    <a:pos x="T0" y="T1"/>
                  </a:cxn>
                  <a:cxn ang="T5">
                    <a:pos x="T2" y="T3"/>
                  </a:cxn>
                </a:cxnLst>
                <a:rect l="T6" t="T7" r="T8" b="T9"/>
                <a:pathLst>
                  <a:path w="2083" h="370">
                    <a:moveTo>
                      <a:pt x="0" y="0"/>
                    </a:moveTo>
                    <a:cubicBezTo>
                      <a:pt x="672" y="365"/>
                      <a:pt x="1373" y="370"/>
                      <a:pt x="2083" y="1"/>
                    </a:cubicBezTo>
                  </a:path>
                </a:pathLst>
              </a:custGeom>
              <a:noFill/>
              <a:ln w="15875">
                <a:solidFill>
                  <a:srgbClr val="2891FF"/>
                </a:solidFill>
                <a:round/>
                <a:headEnd/>
                <a:tailEnd type="none" w="lg" len="lg"/>
              </a:ln>
            </p:spPr>
            <p:txBody>
              <a:bodyPr lIns="90000" tIns="46800" rIns="90000" bIns="46800">
                <a:spAutoFit/>
              </a:bodyPr>
              <a:lstStyle/>
              <a:p>
                <a:endParaRPr lang="en-US"/>
              </a:p>
            </p:txBody>
          </p:sp>
          <p:grpSp>
            <p:nvGrpSpPr>
              <p:cNvPr id="509971" name="Group 102"/>
              <p:cNvGrpSpPr>
                <a:grpSpLocks/>
              </p:cNvGrpSpPr>
              <p:nvPr/>
            </p:nvGrpSpPr>
            <p:grpSpPr bwMode="auto">
              <a:xfrm>
                <a:off x="1748" y="2532"/>
                <a:ext cx="2508" cy="1388"/>
                <a:chOff x="1748" y="876"/>
                <a:chExt cx="2508" cy="1388"/>
              </a:xfrm>
            </p:grpSpPr>
            <p:sp>
              <p:nvSpPr>
                <p:cNvPr id="509972" name="Line 103"/>
                <p:cNvSpPr>
                  <a:spLocks noChangeShapeType="1"/>
                </p:cNvSpPr>
                <p:nvPr/>
              </p:nvSpPr>
              <p:spPr bwMode="auto">
                <a:xfrm rot="-4381504">
                  <a:off x="2450" y="2227"/>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73" name="Line 104"/>
                <p:cNvSpPr>
                  <a:spLocks noChangeShapeType="1"/>
                </p:cNvSpPr>
                <p:nvPr/>
              </p:nvSpPr>
              <p:spPr bwMode="auto">
                <a:xfrm rot="-4381504">
                  <a:off x="2450" y="2227"/>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74" name="Line 105"/>
                <p:cNvSpPr>
                  <a:spLocks noChangeShapeType="1"/>
                </p:cNvSpPr>
                <p:nvPr/>
              </p:nvSpPr>
              <p:spPr bwMode="auto">
                <a:xfrm rot="4381504" flipV="1">
                  <a:off x="3550" y="2225"/>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75" name="Line 106"/>
                <p:cNvSpPr>
                  <a:spLocks noChangeShapeType="1"/>
                </p:cNvSpPr>
                <p:nvPr/>
              </p:nvSpPr>
              <p:spPr bwMode="auto">
                <a:xfrm rot="4381504" flipV="1">
                  <a:off x="3550" y="2225"/>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76" name="Freeform 107"/>
                <p:cNvSpPr>
                  <a:spLocks/>
                </p:cNvSpPr>
                <p:nvPr/>
              </p:nvSpPr>
              <p:spPr bwMode="auto">
                <a:xfrm>
                  <a:off x="1748" y="876"/>
                  <a:ext cx="2508" cy="1388"/>
                </a:xfrm>
                <a:custGeom>
                  <a:avLst/>
                  <a:gdLst>
                    <a:gd name="T0" fmla="*/ 280 w 2508"/>
                    <a:gd name="T1" fmla="*/ 0 h 1388"/>
                    <a:gd name="T2" fmla="*/ 1252 w 2508"/>
                    <a:gd name="T3" fmla="*/ 1386 h 1388"/>
                    <a:gd name="T4" fmla="*/ 2227 w 2508"/>
                    <a:gd name="T5" fmla="*/ 3 h 1388"/>
                    <a:gd name="T6" fmla="*/ 0 60000 65536"/>
                    <a:gd name="T7" fmla="*/ 0 60000 65536"/>
                    <a:gd name="T8" fmla="*/ 0 60000 65536"/>
                    <a:gd name="T9" fmla="*/ 0 w 2508"/>
                    <a:gd name="T10" fmla="*/ 0 h 1388"/>
                    <a:gd name="T11" fmla="*/ 2508 w 2508"/>
                    <a:gd name="T12" fmla="*/ 1388 h 1388"/>
                  </a:gdLst>
                  <a:ahLst/>
                  <a:cxnLst>
                    <a:cxn ang="T6">
                      <a:pos x="T0" y="T1"/>
                    </a:cxn>
                    <a:cxn ang="T7">
                      <a:pos x="T2" y="T3"/>
                    </a:cxn>
                    <a:cxn ang="T8">
                      <a:pos x="T4" y="T5"/>
                    </a:cxn>
                  </a:cxnLst>
                  <a:rect l="T9" t="T10" r="T11" b="T12"/>
                  <a:pathLst>
                    <a:path w="2508" h="1388">
                      <a:moveTo>
                        <a:pt x="280" y="0"/>
                      </a:moveTo>
                      <a:cubicBezTo>
                        <a:pt x="0" y="756"/>
                        <a:pt x="604" y="1388"/>
                        <a:pt x="1252" y="1386"/>
                      </a:cubicBezTo>
                      <a:cubicBezTo>
                        <a:pt x="1900" y="1384"/>
                        <a:pt x="2508" y="756"/>
                        <a:pt x="2227" y="3"/>
                      </a:cubicBez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509977" name="Line 108"/>
                <p:cNvSpPr>
                  <a:spLocks noChangeShapeType="1"/>
                </p:cNvSpPr>
                <p:nvPr/>
              </p:nvSpPr>
              <p:spPr bwMode="auto">
                <a:xfrm rot="204269">
                  <a:off x="1958" y="1212"/>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78" name="Line 109"/>
                <p:cNvSpPr>
                  <a:spLocks noChangeShapeType="1"/>
                </p:cNvSpPr>
                <p:nvPr/>
              </p:nvSpPr>
              <p:spPr bwMode="auto">
                <a:xfrm rot="21395731" flipV="1">
                  <a:off x="4042" y="1212"/>
                  <a:ext cx="1"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79" name="Oval 110"/>
                <p:cNvSpPr>
                  <a:spLocks noChangeArrowheads="1"/>
                </p:cNvSpPr>
                <p:nvPr/>
              </p:nvSpPr>
              <p:spPr bwMode="auto">
                <a:xfrm>
                  <a:off x="2342" y="885"/>
                  <a:ext cx="1314" cy="1314"/>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09980" name="Oval 111"/>
                <p:cNvSpPr>
                  <a:spLocks noChangeArrowheads="1"/>
                </p:cNvSpPr>
                <p:nvPr/>
              </p:nvSpPr>
              <p:spPr bwMode="auto">
                <a:xfrm>
                  <a:off x="2568" y="1267"/>
                  <a:ext cx="862" cy="862"/>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09981" name="Oval 112"/>
                <p:cNvSpPr>
                  <a:spLocks noChangeArrowheads="1"/>
                </p:cNvSpPr>
                <p:nvPr/>
              </p:nvSpPr>
              <p:spPr bwMode="auto">
                <a:xfrm>
                  <a:off x="2736" y="1536"/>
                  <a:ext cx="526" cy="526"/>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09982" name="Oval 113"/>
                <p:cNvSpPr>
                  <a:spLocks noChangeArrowheads="1"/>
                </p:cNvSpPr>
                <p:nvPr/>
              </p:nvSpPr>
              <p:spPr bwMode="auto">
                <a:xfrm>
                  <a:off x="2870" y="1736"/>
                  <a:ext cx="258" cy="258"/>
                </a:xfrm>
                <a:prstGeom prst="ellipse">
                  <a:avLst/>
                </a:prstGeom>
                <a:noFill/>
                <a:ln w="15875" algn="ctr">
                  <a:solidFill>
                    <a:srgbClr val="2891FF"/>
                  </a:solidFill>
                  <a:round/>
                  <a:headEnd/>
                  <a:tailEnd type="none" w="lg" len="lg"/>
                </a:ln>
              </p:spPr>
              <p:txBody>
                <a:bodyPr lIns="90000" tIns="46800" rIns="90000" bIns="46800">
                  <a:spAutoFit/>
                </a:bodyPr>
                <a:lstStyle/>
                <a:p>
                  <a:pPr>
                    <a:lnSpc>
                      <a:spcPct val="110000"/>
                    </a:lnSpc>
                  </a:pPr>
                  <a:endParaRPr lang="en-ZA"/>
                </a:p>
              </p:txBody>
            </p:sp>
            <p:sp>
              <p:nvSpPr>
                <p:cNvPr id="509983" name="Line 114"/>
                <p:cNvSpPr>
                  <a:spLocks noChangeShapeType="1"/>
                </p:cNvSpPr>
                <p:nvPr/>
              </p:nvSpPr>
              <p:spPr bwMode="auto">
                <a:xfrm rot="204269">
                  <a:off x="2341" y="1515"/>
                  <a:ext cx="2" cy="5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84" name="Line 115"/>
                <p:cNvSpPr>
                  <a:spLocks noChangeShapeType="1"/>
                </p:cNvSpPr>
                <p:nvPr/>
              </p:nvSpPr>
              <p:spPr bwMode="auto">
                <a:xfrm rot="204269">
                  <a:off x="2566" y="1689"/>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85" name="Line 116"/>
                <p:cNvSpPr>
                  <a:spLocks noChangeShapeType="1"/>
                </p:cNvSpPr>
                <p:nvPr/>
              </p:nvSpPr>
              <p:spPr bwMode="auto">
                <a:xfrm rot="204269">
                  <a:off x="2734" y="1781"/>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86" name="Line 117"/>
                <p:cNvSpPr>
                  <a:spLocks noChangeShapeType="1"/>
                </p:cNvSpPr>
                <p:nvPr/>
              </p:nvSpPr>
              <p:spPr bwMode="auto">
                <a:xfrm rot="204269">
                  <a:off x="2866" y="1850"/>
                  <a:ext cx="9"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87" name="Line 118"/>
                <p:cNvSpPr>
                  <a:spLocks noChangeShapeType="1"/>
                </p:cNvSpPr>
                <p:nvPr/>
              </p:nvSpPr>
              <p:spPr bwMode="auto">
                <a:xfrm rot="204269" flipH="1" flipV="1">
                  <a:off x="3653" y="1495"/>
                  <a:ext cx="2" cy="5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88" name="Line 119"/>
                <p:cNvSpPr>
                  <a:spLocks noChangeShapeType="1"/>
                </p:cNvSpPr>
                <p:nvPr/>
              </p:nvSpPr>
              <p:spPr bwMode="auto">
                <a:xfrm rot="204269" flipH="1" flipV="1">
                  <a:off x="3427" y="1669"/>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89" name="Line 120"/>
                <p:cNvSpPr>
                  <a:spLocks noChangeShapeType="1"/>
                </p:cNvSpPr>
                <p:nvPr/>
              </p:nvSpPr>
              <p:spPr bwMode="auto">
                <a:xfrm rot="204269" flipH="1" flipV="1">
                  <a:off x="3255" y="1761"/>
                  <a:ext cx="5"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509990" name="Line 121"/>
                <p:cNvSpPr>
                  <a:spLocks noChangeShapeType="1"/>
                </p:cNvSpPr>
                <p:nvPr/>
              </p:nvSpPr>
              <p:spPr bwMode="auto">
                <a:xfrm rot="204269" flipH="1" flipV="1">
                  <a:off x="3117" y="1830"/>
                  <a:ext cx="9"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44493"/>
                                        </p:tgtEl>
                                        <p:attrNameLst>
                                          <p:attrName>style.visibility</p:attrName>
                                        </p:attrNameLst>
                                      </p:cBhvr>
                                      <p:to>
                                        <p:strVal val="visible"/>
                                      </p:to>
                                    </p:set>
                                    <p:animEffect transition="in" filter="fade">
                                      <p:cBhvr>
                                        <p:cTn id="7" dur="2000"/>
                                        <p:tgtEl>
                                          <p:spTgt spid="44449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44486"/>
                                        </p:tgtEl>
                                        <p:attrNameLst>
                                          <p:attrName>style.visibility</p:attrName>
                                        </p:attrNameLst>
                                      </p:cBhvr>
                                      <p:to>
                                        <p:strVal val="visible"/>
                                      </p:to>
                                    </p:set>
                                  </p:childTnLst>
                                </p:cTn>
                              </p:par>
                              <p:par>
                                <p:cTn id="12" presetID="10" presetClass="entr" presetSubtype="0" fill="hold" grpId="0" nodeType="withEffect">
                                  <p:stCondLst>
                                    <p:cond delay="0"/>
                                  </p:stCondLst>
                                  <p:childTnLst>
                                    <p:set>
                                      <p:cBhvr>
                                        <p:cTn id="13" dur="1" fill="hold">
                                          <p:stCondLst>
                                            <p:cond delay="0"/>
                                          </p:stCondLst>
                                        </p:cTn>
                                        <p:tgtEl>
                                          <p:spTgt spid="444488"/>
                                        </p:tgtEl>
                                        <p:attrNameLst>
                                          <p:attrName>style.visibility</p:attrName>
                                        </p:attrNameLst>
                                      </p:cBhvr>
                                      <p:to>
                                        <p:strVal val="visible"/>
                                      </p:to>
                                    </p:set>
                                    <p:animEffect transition="in" filter="fade">
                                      <p:cBhvr>
                                        <p:cTn id="14" dur="2000"/>
                                        <p:tgtEl>
                                          <p:spTgt spid="444488"/>
                                        </p:tgtEl>
                                      </p:cBhvr>
                                    </p:animEffect>
                                  </p:childTnLst>
                                </p:cTn>
                              </p:par>
                              <p:par>
                                <p:cTn id="15" presetID="10" presetClass="exit" presetSubtype="0" fill="hold" grpId="0" nodeType="withEffect">
                                  <p:stCondLst>
                                    <p:cond delay="0"/>
                                  </p:stCondLst>
                                  <p:childTnLst>
                                    <p:animEffect transition="out" filter="fade">
                                      <p:cBhvr>
                                        <p:cTn id="16" dur="2000"/>
                                        <p:tgtEl>
                                          <p:spTgt spid="444487"/>
                                        </p:tgtEl>
                                      </p:cBhvr>
                                    </p:animEffect>
                                    <p:set>
                                      <p:cBhvr>
                                        <p:cTn id="17" dur="1" fill="hold">
                                          <p:stCondLst>
                                            <p:cond delay="1999"/>
                                          </p:stCondLst>
                                        </p:cTn>
                                        <p:tgtEl>
                                          <p:spTgt spid="444487"/>
                                        </p:tgtEl>
                                        <p:attrNameLst>
                                          <p:attrName>style.visibility</p:attrName>
                                        </p:attrNameLst>
                                      </p:cBhvr>
                                      <p:to>
                                        <p:strVal val="hidden"/>
                                      </p:to>
                                    </p:set>
                                  </p:childTnLst>
                                </p:cTn>
                              </p:par>
                              <p:par>
                                <p:cTn id="18" presetID="10" presetClass="entr" presetSubtype="0" fill="hold" grpId="0" nodeType="withEffect">
                                  <p:stCondLst>
                                    <p:cond delay="2000"/>
                                  </p:stCondLst>
                                  <p:childTnLst>
                                    <p:set>
                                      <p:cBhvr>
                                        <p:cTn id="19" dur="1" fill="hold">
                                          <p:stCondLst>
                                            <p:cond delay="0"/>
                                          </p:stCondLst>
                                        </p:cTn>
                                        <p:tgtEl>
                                          <p:spTgt spid="444489"/>
                                        </p:tgtEl>
                                        <p:attrNameLst>
                                          <p:attrName>style.visibility</p:attrName>
                                        </p:attrNameLst>
                                      </p:cBhvr>
                                      <p:to>
                                        <p:strVal val="visible"/>
                                      </p:to>
                                    </p:set>
                                    <p:animEffect transition="in" filter="fade">
                                      <p:cBhvr>
                                        <p:cTn id="20" dur="1000"/>
                                        <p:tgtEl>
                                          <p:spTgt spid="44448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4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87" grpId="0"/>
      <p:bldP spid="444488" grpId="0"/>
      <p:bldP spid="444486" grpId="0"/>
      <p:bldP spid="444489" grpId="0"/>
      <p:bldP spid="44449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690" name="Footer Placeholder 3"/>
          <p:cNvSpPr>
            <a:spLocks noGrp="1"/>
          </p:cNvSpPr>
          <p:nvPr>
            <p:ph type="ftr" sz="quarter" idx="10"/>
          </p:nvPr>
        </p:nvSpPr>
        <p:spPr>
          <a:noFill/>
        </p:spPr>
        <p:txBody>
          <a:bodyPr/>
          <a:lstStyle/>
          <a:p>
            <a:r>
              <a:rPr lang="en-US" smtClean="0">
                <a:cs typeface="Arial" charset="0"/>
              </a:rPr>
              <a:t>MAGNETIC FIELDS</a:t>
            </a:r>
          </a:p>
        </p:txBody>
      </p:sp>
      <p:sp>
        <p:nvSpPr>
          <p:cNvPr id="448691" name="Date Placeholder 4"/>
          <p:cNvSpPr>
            <a:spLocks noGrp="1"/>
          </p:cNvSpPr>
          <p:nvPr>
            <p:ph type="dt" sz="quarter" idx="11"/>
          </p:nvPr>
        </p:nvSpPr>
        <p:spPr>
          <a:noFill/>
        </p:spPr>
        <p:txBody>
          <a:bodyPr/>
          <a:lstStyle/>
          <a:p>
            <a:r>
              <a:rPr lang="en-US" smtClean="0">
                <a:cs typeface="Arial" charset="0"/>
              </a:rPr>
              <a:t>PHY1013S</a:t>
            </a:r>
          </a:p>
        </p:txBody>
      </p:sp>
      <p:sp>
        <p:nvSpPr>
          <p:cNvPr id="448692" name="Slide Number Placeholder 5"/>
          <p:cNvSpPr>
            <a:spLocks noGrp="1"/>
          </p:cNvSpPr>
          <p:nvPr>
            <p:ph type="sldNum" sz="quarter" idx="12"/>
          </p:nvPr>
        </p:nvSpPr>
        <p:spPr>
          <a:noFill/>
        </p:spPr>
        <p:txBody>
          <a:bodyPr/>
          <a:lstStyle/>
          <a:p>
            <a:fld id="{4E1B427C-2262-403F-B35A-D618F6A49DFE}" type="slidenum">
              <a:rPr lang="en-US" smtClean="0">
                <a:cs typeface="Arial" charset="0"/>
              </a:rPr>
              <a:pPr/>
              <a:t>37</a:t>
            </a:fld>
            <a:endParaRPr lang="en-US" smtClean="0">
              <a:cs typeface="Arial" charset="0"/>
            </a:endParaRPr>
          </a:p>
        </p:txBody>
      </p:sp>
      <p:sp>
        <p:nvSpPr>
          <p:cNvPr id="448693" name="Rectangle 2"/>
          <p:cNvSpPr>
            <a:spLocks noGrp="1" noChangeArrowheads="1"/>
          </p:cNvSpPr>
          <p:nvPr>
            <p:ph type="title"/>
          </p:nvPr>
        </p:nvSpPr>
        <p:spPr/>
        <p:txBody>
          <a:bodyPr/>
          <a:lstStyle/>
          <a:p>
            <a:pPr eaLnBrk="1" hangingPunct="1"/>
            <a:r>
              <a:rPr lang="en-ZA" smtClean="0"/>
              <a:t>MAGNETIC DIPOLE MOMENT</a:t>
            </a:r>
          </a:p>
        </p:txBody>
      </p:sp>
      <p:grpSp>
        <p:nvGrpSpPr>
          <p:cNvPr id="448554" name="Group 42"/>
          <p:cNvGrpSpPr>
            <a:grpSpLocks noChangeAspect="1"/>
          </p:cNvGrpSpPr>
          <p:nvPr/>
        </p:nvGrpSpPr>
        <p:grpSpPr bwMode="auto">
          <a:xfrm>
            <a:off x="9144000" y="1706563"/>
            <a:ext cx="1079500" cy="690562"/>
            <a:chOff x="5760" y="991"/>
            <a:chExt cx="453" cy="290"/>
          </a:xfrm>
        </p:grpSpPr>
        <p:sp>
          <p:nvSpPr>
            <p:cNvPr id="448741" name="Rectangle 43"/>
            <p:cNvSpPr>
              <a:spLocks noChangeAspect="1" noChangeArrowheads="1"/>
            </p:cNvSpPr>
            <p:nvPr/>
          </p:nvSpPr>
          <p:spPr bwMode="auto">
            <a:xfrm rot="-5400000">
              <a:off x="5900" y="929"/>
              <a:ext cx="193" cy="433"/>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
              </a:r>
              <a:br>
                <a:rPr lang="en-ZA" sz="2200">
                  <a:solidFill>
                    <a:srgbClr val="000066"/>
                  </a:solidFill>
                </a:rPr>
              </a:br>
              <a:endParaRPr lang="en-ZA" sz="2200">
                <a:solidFill>
                  <a:srgbClr val="000066"/>
                </a:solidFill>
              </a:endParaRPr>
            </a:p>
          </p:txBody>
        </p:sp>
        <p:sp>
          <p:nvSpPr>
            <p:cNvPr id="448742" name="Rectangle 44"/>
            <p:cNvSpPr>
              <a:spLocks noChangeAspect="1" noChangeArrowheads="1"/>
            </p:cNvSpPr>
            <p:nvPr/>
          </p:nvSpPr>
          <p:spPr bwMode="auto">
            <a:xfrm>
              <a:off x="5760" y="991"/>
              <a:ext cx="248" cy="290"/>
            </a:xfrm>
            <a:prstGeom prst="rect">
              <a:avLst/>
            </a:prstGeom>
            <a:noFill/>
            <a:ln w="12700" algn="ctr">
              <a:noFill/>
              <a:miter lim="800000"/>
              <a:headEnd/>
              <a:tailEnd type="none" w="lg" len="lg"/>
            </a:ln>
          </p:spPr>
          <p:txBody>
            <a:bodyPr wrap="none" lIns="90000" tIns="46800" rIns="90000" bIns="46800" anchor="ctr"/>
            <a:lstStyle/>
            <a:p>
              <a:pPr algn="ctr">
                <a:lnSpc>
                  <a:spcPct val="110000"/>
                </a:lnSpc>
              </a:pPr>
              <a:r>
                <a:rPr lang="en-ZA">
                  <a:solidFill>
                    <a:srgbClr val="000066"/>
                  </a:solidFill>
                </a:rPr>
                <a:t>S</a:t>
              </a:r>
            </a:p>
          </p:txBody>
        </p:sp>
      </p:grpSp>
      <p:grpSp>
        <p:nvGrpSpPr>
          <p:cNvPr id="448560" name="Group 48"/>
          <p:cNvGrpSpPr>
            <a:grpSpLocks noChangeAspect="1"/>
          </p:cNvGrpSpPr>
          <p:nvPr/>
        </p:nvGrpSpPr>
        <p:grpSpPr bwMode="auto">
          <a:xfrm>
            <a:off x="9144000" y="1706563"/>
            <a:ext cx="1079500" cy="690562"/>
            <a:chOff x="5760" y="991"/>
            <a:chExt cx="453" cy="290"/>
          </a:xfrm>
        </p:grpSpPr>
        <p:sp>
          <p:nvSpPr>
            <p:cNvPr id="448739" name="Rectangle 49"/>
            <p:cNvSpPr>
              <a:spLocks noChangeAspect="1" noChangeArrowheads="1"/>
            </p:cNvSpPr>
            <p:nvPr/>
          </p:nvSpPr>
          <p:spPr bwMode="auto">
            <a:xfrm rot="-5400000">
              <a:off x="5900" y="929"/>
              <a:ext cx="193"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
              </a:r>
              <a:br>
                <a:rPr lang="en-ZA" sz="2200">
                  <a:solidFill>
                    <a:srgbClr val="000066"/>
                  </a:solidFill>
                </a:rPr>
              </a:br>
              <a:endParaRPr lang="en-ZA" sz="2200">
                <a:solidFill>
                  <a:srgbClr val="000066"/>
                </a:solidFill>
              </a:endParaRPr>
            </a:p>
          </p:txBody>
        </p:sp>
        <p:sp>
          <p:nvSpPr>
            <p:cNvPr id="448740" name="Rectangle 50"/>
            <p:cNvSpPr>
              <a:spLocks noChangeAspect="1" noChangeArrowheads="1"/>
            </p:cNvSpPr>
            <p:nvPr/>
          </p:nvSpPr>
          <p:spPr bwMode="auto">
            <a:xfrm>
              <a:off x="5760" y="991"/>
              <a:ext cx="248" cy="290"/>
            </a:xfrm>
            <a:prstGeom prst="rect">
              <a:avLst/>
            </a:prstGeom>
            <a:noFill/>
            <a:ln w="12700" algn="ctr">
              <a:noFill/>
              <a:miter lim="800000"/>
              <a:headEnd/>
              <a:tailEnd type="none" w="lg" len="lg"/>
            </a:ln>
          </p:spPr>
          <p:txBody>
            <a:bodyPr wrap="none" lIns="90000" tIns="46800" rIns="90000" bIns="46800" anchor="ctr"/>
            <a:lstStyle/>
            <a:p>
              <a:pPr algn="ctr">
                <a:lnSpc>
                  <a:spcPct val="110000"/>
                </a:lnSpc>
              </a:pPr>
              <a:r>
                <a:rPr lang="en-ZA" sz="2200">
                  <a:solidFill>
                    <a:srgbClr val="000066"/>
                  </a:solidFill>
                </a:rPr>
                <a:t>N</a:t>
              </a:r>
            </a:p>
          </p:txBody>
        </p:sp>
      </p:grpSp>
      <p:sp>
        <p:nvSpPr>
          <p:cNvPr id="448696" name="Rectangle 53"/>
          <p:cNvSpPr>
            <a:spLocks noGrp="1" noChangeArrowheads="1"/>
          </p:cNvSpPr>
          <p:nvPr>
            <p:ph type="body" idx="1"/>
          </p:nvPr>
        </p:nvSpPr>
        <p:spPr>
          <a:xfrm>
            <a:off x="179388" y="1343025"/>
            <a:ext cx="6230937" cy="895350"/>
          </a:xfrm>
        </p:spPr>
        <p:txBody>
          <a:bodyPr/>
          <a:lstStyle/>
          <a:p>
            <a:pPr lvl="1" indent="0" eaLnBrk="1" hangingPunct="1"/>
            <a:r>
              <a:rPr lang="en-ZA" smtClean="0"/>
              <a:t>The magnet created by current in a loop is called an </a:t>
            </a:r>
            <a:r>
              <a:rPr lang="en-ZA" smtClean="0">
                <a:solidFill>
                  <a:srgbClr val="FF0000"/>
                </a:solidFill>
              </a:rPr>
              <a:t>electromagnet</a:t>
            </a:r>
            <a:r>
              <a:rPr lang="en-ZA" smtClean="0"/>
              <a:t>. </a:t>
            </a:r>
          </a:p>
        </p:txBody>
      </p:sp>
      <p:sp>
        <p:nvSpPr>
          <p:cNvPr id="448566" name="Rectangle 54"/>
          <p:cNvSpPr>
            <a:spLocks noChangeArrowheads="1"/>
          </p:cNvSpPr>
          <p:nvPr/>
        </p:nvSpPr>
        <p:spPr bwMode="auto">
          <a:xfrm>
            <a:off x="179388" y="2209800"/>
            <a:ext cx="5243512" cy="493713"/>
          </a:xfrm>
          <a:prstGeom prst="rect">
            <a:avLst/>
          </a:prstGeom>
          <a:noFill/>
          <a:ln w="15875" algn="ctr">
            <a:noFill/>
            <a:miter lim="800000"/>
            <a:headEnd/>
            <a:tailEnd type="none" w="lg" len="lg"/>
          </a:ln>
        </p:spPr>
        <p:txBody>
          <a:bodyPr wrap="none" lIns="90000" tIns="46800" rIns="90000" bIns="46800">
            <a:spAutoFit/>
          </a:bodyPr>
          <a:lstStyle/>
          <a:p>
            <a:pPr marL="179388" lvl="1">
              <a:lnSpc>
                <a:spcPct val="110000"/>
              </a:lnSpc>
              <a:buFont typeface="Arial" charset="0"/>
              <a:buNone/>
            </a:pPr>
            <a:r>
              <a:rPr lang="en-ZA">
                <a:solidFill>
                  <a:srgbClr val="000066"/>
                </a:solidFill>
              </a:rPr>
              <a:t>It behaves like any other magnet.</a:t>
            </a:r>
          </a:p>
        </p:txBody>
      </p:sp>
      <p:sp>
        <p:nvSpPr>
          <p:cNvPr id="448567" name="Rectangle 55"/>
          <p:cNvSpPr>
            <a:spLocks noChangeArrowheads="1"/>
          </p:cNvSpPr>
          <p:nvPr/>
        </p:nvSpPr>
        <p:spPr bwMode="auto">
          <a:xfrm>
            <a:off x="179388" y="2820988"/>
            <a:ext cx="5173662" cy="493712"/>
          </a:xfrm>
          <a:prstGeom prst="rect">
            <a:avLst/>
          </a:prstGeom>
          <a:noFill/>
          <a:ln w="15875" algn="ctr">
            <a:noFill/>
            <a:miter lim="800000"/>
            <a:headEnd/>
            <a:tailEnd type="none" w="lg" len="lg"/>
          </a:ln>
        </p:spPr>
        <p:txBody>
          <a:bodyPr wrap="none" lIns="90000" tIns="46800" rIns="90000" bIns="46800">
            <a:spAutoFit/>
          </a:bodyPr>
          <a:lstStyle/>
          <a:p>
            <a:pPr marL="179388" lvl="1">
              <a:lnSpc>
                <a:spcPct val="110000"/>
              </a:lnSpc>
              <a:buFont typeface="Arial" charset="0"/>
              <a:buNone/>
            </a:pPr>
            <a:r>
              <a:rPr lang="en-ZA">
                <a:solidFill>
                  <a:srgbClr val="000066"/>
                </a:solidFill>
              </a:rPr>
              <a:t>At large distances from the loop:</a:t>
            </a:r>
          </a:p>
        </p:txBody>
      </p:sp>
      <p:graphicFrame>
        <p:nvGraphicFramePr>
          <p:cNvPr id="448568" name="Object 170"/>
          <p:cNvGraphicFramePr>
            <a:graphicFrameLocks noChangeAspect="1"/>
          </p:cNvGraphicFramePr>
          <p:nvPr/>
        </p:nvGraphicFramePr>
        <p:xfrm>
          <a:off x="5416550" y="2705100"/>
          <a:ext cx="1714500" cy="762000"/>
        </p:xfrm>
        <a:graphic>
          <a:graphicData uri="http://schemas.openxmlformats.org/presentationml/2006/ole">
            <mc:AlternateContent xmlns:mc="http://schemas.openxmlformats.org/markup-compatibility/2006">
              <mc:Choice xmlns:v="urn:schemas-microsoft-com:vml" Requires="v">
                <p:oleObj spid="_x0000_s448714" name="Equation" r:id="rId4" imgW="1714500" imgH="762000" progId="Equation.DSMT4">
                  <p:embed/>
                </p:oleObj>
              </mc:Choice>
              <mc:Fallback>
                <p:oleObj name="Equation" r:id="rId4" imgW="1714500" imgH="762000" progId="Equation.DSMT4">
                  <p:embed/>
                  <p:pic>
                    <p:nvPicPr>
                      <p:cNvPr id="0" name="Picture 1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6550" y="2705100"/>
                        <a:ext cx="17145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06"/>
          <p:cNvGrpSpPr>
            <a:grpSpLocks/>
          </p:cNvGrpSpPr>
          <p:nvPr/>
        </p:nvGrpSpPr>
        <p:grpSpPr bwMode="auto">
          <a:xfrm>
            <a:off x="6580188" y="1162050"/>
            <a:ext cx="1517650" cy="1519238"/>
            <a:chOff x="4145" y="732"/>
            <a:chExt cx="956" cy="957"/>
          </a:xfrm>
        </p:grpSpPr>
        <p:sp>
          <p:nvSpPr>
            <p:cNvPr id="448717" name="Rectangle 41"/>
            <p:cNvSpPr>
              <a:spLocks noChangeArrowheads="1"/>
            </p:cNvSpPr>
            <p:nvPr/>
          </p:nvSpPr>
          <p:spPr bwMode="auto">
            <a:xfrm>
              <a:off x="4293" y="1122"/>
              <a:ext cx="253" cy="333"/>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600">
                  <a:solidFill>
                    <a:srgbClr val="000066"/>
                  </a:solidFill>
                </a:rPr>
                <a:t>S</a:t>
              </a:r>
              <a:endParaRPr lang="en-ZA" sz="2600">
                <a:solidFill>
                  <a:srgbClr val="000066"/>
                </a:solidFill>
              </a:endParaRPr>
            </a:p>
          </p:txBody>
        </p:sp>
        <p:sp>
          <p:nvSpPr>
            <p:cNvPr id="448718" name="Oval 10"/>
            <p:cNvSpPr>
              <a:spLocks noChangeArrowheads="1"/>
            </p:cNvSpPr>
            <p:nvPr/>
          </p:nvSpPr>
          <p:spPr bwMode="auto">
            <a:xfrm>
              <a:off x="4446" y="918"/>
              <a:ext cx="334" cy="771"/>
            </a:xfrm>
            <a:prstGeom prst="ellipse">
              <a:avLst/>
            </a:prstGeom>
            <a:gradFill rotWithShape="1">
              <a:gsLst>
                <a:gs pos="0">
                  <a:srgbClr val="FFFFFF"/>
                </a:gs>
                <a:gs pos="100000">
                  <a:srgbClr val="FF9632"/>
                </a:gs>
              </a:gsLst>
              <a:path path="shape">
                <a:fillToRect l="50000" t="50000" r="50000" b="50000"/>
              </a:path>
            </a:gradFill>
            <a:ln w="6350" algn="ctr">
              <a:solidFill>
                <a:srgbClr val="000000"/>
              </a:solidFill>
              <a:round/>
              <a:headEnd/>
              <a:tailEnd/>
            </a:ln>
          </p:spPr>
          <p:txBody>
            <a:bodyPr/>
            <a:lstStyle/>
            <a:p>
              <a:pPr>
                <a:lnSpc>
                  <a:spcPct val="110000"/>
                </a:lnSpc>
              </a:pPr>
              <a:endParaRPr lang="en-ZA"/>
            </a:p>
          </p:txBody>
        </p:sp>
        <p:sp>
          <p:nvSpPr>
            <p:cNvPr id="448719" name="Oval 9"/>
            <p:cNvSpPr>
              <a:spLocks noChangeArrowheads="1"/>
            </p:cNvSpPr>
            <p:nvPr/>
          </p:nvSpPr>
          <p:spPr bwMode="auto">
            <a:xfrm>
              <a:off x="4510" y="986"/>
              <a:ext cx="206" cy="635"/>
            </a:xfrm>
            <a:prstGeom prst="ellipse">
              <a:avLst/>
            </a:prstGeom>
            <a:solidFill>
              <a:srgbClr val="EBEBFF"/>
            </a:solidFill>
            <a:ln w="6350">
              <a:solidFill>
                <a:srgbClr val="000000"/>
              </a:solidFill>
              <a:round/>
              <a:headEnd/>
              <a:tailEnd/>
            </a:ln>
          </p:spPr>
          <p:txBody>
            <a:bodyPr/>
            <a:lstStyle/>
            <a:p>
              <a:pPr>
                <a:lnSpc>
                  <a:spcPct val="110000"/>
                </a:lnSpc>
              </a:pPr>
              <a:endParaRPr lang="en-ZA"/>
            </a:p>
          </p:txBody>
        </p:sp>
        <p:sp>
          <p:nvSpPr>
            <p:cNvPr id="448720" name="Text Box 7"/>
            <p:cNvSpPr txBox="1">
              <a:spLocks noChangeArrowheads="1"/>
            </p:cNvSpPr>
            <p:nvPr/>
          </p:nvSpPr>
          <p:spPr bwMode="auto">
            <a:xfrm>
              <a:off x="4342" y="732"/>
              <a:ext cx="149"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grpSp>
          <p:nvGrpSpPr>
            <p:cNvPr id="448721" name="Group 58"/>
            <p:cNvGrpSpPr>
              <a:grpSpLocks/>
            </p:cNvGrpSpPr>
            <p:nvPr/>
          </p:nvGrpSpPr>
          <p:grpSpPr bwMode="auto">
            <a:xfrm>
              <a:off x="4145" y="1087"/>
              <a:ext cx="956" cy="425"/>
              <a:chOff x="3909" y="1189"/>
              <a:chExt cx="1324" cy="425"/>
            </a:xfrm>
          </p:grpSpPr>
          <p:grpSp>
            <p:nvGrpSpPr>
              <p:cNvPr id="448727" name="Group 57"/>
              <p:cNvGrpSpPr>
                <a:grpSpLocks/>
              </p:cNvGrpSpPr>
              <p:nvPr/>
            </p:nvGrpSpPr>
            <p:grpSpPr bwMode="auto">
              <a:xfrm>
                <a:off x="3909" y="1401"/>
                <a:ext cx="1324" cy="1"/>
                <a:chOff x="3909" y="1401"/>
                <a:chExt cx="1324" cy="1"/>
              </a:xfrm>
            </p:grpSpPr>
            <p:sp>
              <p:nvSpPr>
                <p:cNvPr id="448736" name="Line 16"/>
                <p:cNvSpPr>
                  <a:spLocks noChangeShapeType="1"/>
                </p:cNvSpPr>
                <p:nvPr/>
              </p:nvSpPr>
              <p:spPr bwMode="auto">
                <a:xfrm>
                  <a:off x="3909" y="1402"/>
                  <a:ext cx="132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48737" name="Line 17"/>
                <p:cNvSpPr>
                  <a:spLocks noChangeShapeType="1"/>
                </p:cNvSpPr>
                <p:nvPr/>
              </p:nvSpPr>
              <p:spPr bwMode="auto">
                <a:xfrm rot="-5400000">
                  <a:off x="4135" y="1372"/>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48738" name="Line 18"/>
                <p:cNvSpPr>
                  <a:spLocks noChangeShapeType="1"/>
                </p:cNvSpPr>
                <p:nvPr/>
              </p:nvSpPr>
              <p:spPr bwMode="auto">
                <a:xfrm rot="-5400000">
                  <a:off x="5086" y="1372"/>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pSp>
            <p:nvGrpSpPr>
              <p:cNvPr id="448728" name="Group 21"/>
              <p:cNvGrpSpPr>
                <a:grpSpLocks/>
              </p:cNvGrpSpPr>
              <p:nvPr/>
            </p:nvGrpSpPr>
            <p:grpSpPr bwMode="auto">
              <a:xfrm>
                <a:off x="3909" y="1189"/>
                <a:ext cx="1324" cy="1"/>
                <a:chOff x="3805" y="1401"/>
                <a:chExt cx="1324" cy="1"/>
              </a:xfrm>
            </p:grpSpPr>
            <p:sp>
              <p:nvSpPr>
                <p:cNvPr id="448733" name="Line 22"/>
                <p:cNvSpPr>
                  <a:spLocks noChangeShapeType="1"/>
                </p:cNvSpPr>
                <p:nvPr/>
              </p:nvSpPr>
              <p:spPr bwMode="auto">
                <a:xfrm>
                  <a:off x="3805" y="1402"/>
                  <a:ext cx="132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48734" name="Line 23"/>
                <p:cNvSpPr>
                  <a:spLocks noChangeShapeType="1"/>
                </p:cNvSpPr>
                <p:nvPr/>
              </p:nvSpPr>
              <p:spPr bwMode="auto">
                <a:xfrm rot="-5400000">
                  <a:off x="4031" y="1372"/>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48735" name="Line 24"/>
                <p:cNvSpPr>
                  <a:spLocks noChangeShapeType="1"/>
                </p:cNvSpPr>
                <p:nvPr/>
              </p:nvSpPr>
              <p:spPr bwMode="auto">
                <a:xfrm rot="-5400000">
                  <a:off x="4889" y="1372"/>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pSp>
            <p:nvGrpSpPr>
              <p:cNvPr id="448729" name="Group 29"/>
              <p:cNvGrpSpPr>
                <a:grpSpLocks/>
              </p:cNvGrpSpPr>
              <p:nvPr/>
            </p:nvGrpSpPr>
            <p:grpSpPr bwMode="auto">
              <a:xfrm>
                <a:off x="3909" y="1613"/>
                <a:ext cx="1324" cy="1"/>
                <a:chOff x="3805" y="1401"/>
                <a:chExt cx="1324" cy="1"/>
              </a:xfrm>
            </p:grpSpPr>
            <p:sp>
              <p:nvSpPr>
                <p:cNvPr id="448730" name="Line 30"/>
                <p:cNvSpPr>
                  <a:spLocks noChangeShapeType="1"/>
                </p:cNvSpPr>
                <p:nvPr/>
              </p:nvSpPr>
              <p:spPr bwMode="auto">
                <a:xfrm>
                  <a:off x="3805" y="1402"/>
                  <a:ext cx="132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48731" name="Line 31"/>
                <p:cNvSpPr>
                  <a:spLocks noChangeShapeType="1"/>
                </p:cNvSpPr>
                <p:nvPr/>
              </p:nvSpPr>
              <p:spPr bwMode="auto">
                <a:xfrm rot="-5400000">
                  <a:off x="4031" y="1372"/>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48732" name="Line 32"/>
                <p:cNvSpPr>
                  <a:spLocks noChangeShapeType="1"/>
                </p:cNvSpPr>
                <p:nvPr/>
              </p:nvSpPr>
              <p:spPr bwMode="auto">
                <a:xfrm rot="-5400000">
                  <a:off x="4889" y="1372"/>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pSp>
        <p:sp>
          <p:nvSpPr>
            <p:cNvPr id="448722" name="Rectangle 40"/>
            <p:cNvSpPr>
              <a:spLocks noChangeArrowheads="1"/>
            </p:cNvSpPr>
            <p:nvPr/>
          </p:nvSpPr>
          <p:spPr bwMode="auto">
            <a:xfrm>
              <a:off x="4731" y="1122"/>
              <a:ext cx="272" cy="333"/>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600">
                  <a:solidFill>
                    <a:srgbClr val="000066"/>
                  </a:solidFill>
                </a:rPr>
                <a:t>N</a:t>
              </a:r>
              <a:endParaRPr lang="en-ZA" sz="2600">
                <a:solidFill>
                  <a:srgbClr val="000066"/>
                </a:solidFill>
              </a:endParaRPr>
            </a:p>
          </p:txBody>
        </p:sp>
        <p:sp>
          <p:nvSpPr>
            <p:cNvPr id="448723" name="Freeform 11"/>
            <p:cNvSpPr>
              <a:spLocks/>
            </p:cNvSpPr>
            <p:nvPr/>
          </p:nvSpPr>
          <p:spPr bwMode="auto">
            <a:xfrm>
              <a:off x="4454" y="792"/>
              <a:ext cx="310" cy="246"/>
            </a:xfrm>
            <a:custGeom>
              <a:avLst/>
              <a:gdLst>
                <a:gd name="T0" fmla="*/ 310 w 310"/>
                <a:gd name="T1" fmla="*/ 234 h 246"/>
                <a:gd name="T2" fmla="*/ 0 w 310"/>
                <a:gd name="T3" fmla="*/ 246 h 246"/>
                <a:gd name="T4" fmla="*/ 0 60000 65536"/>
                <a:gd name="T5" fmla="*/ 0 60000 65536"/>
                <a:gd name="T6" fmla="*/ 0 w 310"/>
                <a:gd name="T7" fmla="*/ 0 h 246"/>
                <a:gd name="T8" fmla="*/ 310 w 310"/>
                <a:gd name="T9" fmla="*/ 246 h 246"/>
              </a:gdLst>
              <a:ahLst/>
              <a:cxnLst>
                <a:cxn ang="T4">
                  <a:pos x="T0" y="T1"/>
                </a:cxn>
                <a:cxn ang="T5">
                  <a:pos x="T2" y="T3"/>
                </a:cxn>
              </a:cxnLst>
              <a:rect l="T6" t="T7" r="T8" b="T9"/>
              <a:pathLst>
                <a:path w="310" h="246">
                  <a:moveTo>
                    <a:pt x="310" y="234"/>
                  </a:moveTo>
                  <a:cubicBezTo>
                    <a:pt x="233" y="0"/>
                    <a:pt x="46" y="27"/>
                    <a:pt x="0" y="246"/>
                  </a:cubicBezTo>
                </a:path>
              </a:pathLst>
            </a:custGeom>
            <a:noFill/>
            <a:ln w="15875">
              <a:solidFill>
                <a:srgbClr val="800080"/>
              </a:solidFill>
              <a:round/>
              <a:headEnd/>
              <a:tailEnd type="triangle" w="lg" len="lg"/>
            </a:ln>
          </p:spPr>
          <p:txBody>
            <a:bodyPr/>
            <a:lstStyle/>
            <a:p>
              <a:endParaRPr lang="en-US"/>
            </a:p>
          </p:txBody>
        </p:sp>
        <p:sp>
          <p:nvSpPr>
            <p:cNvPr id="448724" name="AutoShape 38"/>
            <p:cNvSpPr>
              <a:spLocks noChangeArrowheads="1"/>
            </p:cNvSpPr>
            <p:nvPr/>
          </p:nvSpPr>
          <p:spPr bwMode="auto">
            <a:xfrm>
              <a:off x="4475" y="1080"/>
              <a:ext cx="62" cy="20"/>
            </a:xfrm>
            <a:prstGeom prst="parallelogram">
              <a:avLst>
                <a:gd name="adj" fmla="val 35004"/>
              </a:avLst>
            </a:prstGeom>
            <a:gradFill rotWithShape="1">
              <a:gsLst>
                <a:gs pos="0">
                  <a:srgbClr val="FF9632"/>
                </a:gs>
                <a:gs pos="100000">
                  <a:srgbClr val="FFB670"/>
                </a:gs>
              </a:gsLst>
              <a:lin ang="0" scaled="1"/>
            </a:gradFill>
            <a:ln w="15875" algn="ctr">
              <a:noFill/>
              <a:miter lim="800000"/>
              <a:headEnd/>
              <a:tailEnd type="none" w="lg" len="lg"/>
            </a:ln>
          </p:spPr>
          <p:txBody>
            <a:bodyPr wrap="none" lIns="90000" tIns="46800" rIns="90000" bIns="46800" anchor="ctr"/>
            <a:lstStyle/>
            <a:p>
              <a:pPr>
                <a:lnSpc>
                  <a:spcPct val="110000"/>
                </a:lnSpc>
              </a:pPr>
              <a:endParaRPr lang="en-ZA"/>
            </a:p>
          </p:txBody>
        </p:sp>
        <p:sp>
          <p:nvSpPr>
            <p:cNvPr id="448725" name="AutoShape 39"/>
            <p:cNvSpPr>
              <a:spLocks noChangeArrowheads="1"/>
            </p:cNvSpPr>
            <p:nvPr/>
          </p:nvSpPr>
          <p:spPr bwMode="auto">
            <a:xfrm flipH="1">
              <a:off x="4473" y="1498"/>
              <a:ext cx="64" cy="27"/>
            </a:xfrm>
            <a:prstGeom prst="parallelogram">
              <a:avLst>
                <a:gd name="adj" fmla="val 26754"/>
              </a:avLst>
            </a:prstGeom>
            <a:gradFill rotWithShape="1">
              <a:gsLst>
                <a:gs pos="0">
                  <a:srgbClr val="FFB670"/>
                </a:gs>
                <a:gs pos="100000">
                  <a:srgbClr val="FF9632"/>
                </a:gs>
              </a:gsLst>
              <a:lin ang="0" scaled="1"/>
            </a:gradFill>
            <a:ln w="15875" algn="ctr">
              <a:noFill/>
              <a:miter lim="800000"/>
              <a:headEnd/>
              <a:tailEnd type="none" w="lg" len="lg"/>
            </a:ln>
          </p:spPr>
          <p:txBody>
            <a:bodyPr wrap="none" lIns="90000" tIns="46800" rIns="90000" bIns="46800" anchor="ctr"/>
            <a:lstStyle/>
            <a:p>
              <a:pPr>
                <a:lnSpc>
                  <a:spcPct val="110000"/>
                </a:lnSpc>
              </a:pPr>
              <a:endParaRPr lang="en-ZA"/>
            </a:p>
          </p:txBody>
        </p:sp>
        <p:sp>
          <p:nvSpPr>
            <p:cNvPr id="448726" name="Rectangle 19"/>
            <p:cNvSpPr>
              <a:spLocks noChangeArrowheads="1"/>
            </p:cNvSpPr>
            <p:nvPr/>
          </p:nvSpPr>
          <p:spPr bwMode="auto">
            <a:xfrm>
              <a:off x="4448" y="1286"/>
              <a:ext cx="61" cy="21"/>
            </a:xfrm>
            <a:prstGeom prst="rect">
              <a:avLst/>
            </a:prstGeom>
            <a:gradFill rotWithShape="1">
              <a:gsLst>
                <a:gs pos="0">
                  <a:srgbClr val="FF9632"/>
                </a:gs>
                <a:gs pos="100000">
                  <a:srgbClr val="FFB670"/>
                </a:gs>
              </a:gsLst>
              <a:lin ang="0" scaled="1"/>
            </a:gradFill>
            <a:ln w="15875" algn="ctr">
              <a:noFill/>
              <a:miter lim="800000"/>
              <a:headEnd/>
              <a:tailEnd type="none" w="lg" len="lg"/>
            </a:ln>
          </p:spPr>
          <p:txBody>
            <a:bodyPr wrap="none" lIns="90000" tIns="46800" rIns="90000" bIns="46800" anchor="ctr"/>
            <a:lstStyle/>
            <a:p>
              <a:pPr>
                <a:lnSpc>
                  <a:spcPct val="110000"/>
                </a:lnSpc>
              </a:pPr>
              <a:endParaRPr lang="en-ZA"/>
            </a:p>
          </p:txBody>
        </p:sp>
      </p:grpSp>
      <p:graphicFrame>
        <p:nvGraphicFramePr>
          <p:cNvPr id="448576" name="Object 171"/>
          <p:cNvGraphicFramePr>
            <a:graphicFrameLocks noChangeAspect="1"/>
          </p:cNvGraphicFramePr>
          <p:nvPr/>
        </p:nvGraphicFramePr>
        <p:xfrm>
          <a:off x="427038" y="3340100"/>
          <a:ext cx="2108200" cy="762000"/>
        </p:xfrm>
        <a:graphic>
          <a:graphicData uri="http://schemas.openxmlformats.org/presentationml/2006/ole">
            <mc:AlternateContent xmlns:mc="http://schemas.openxmlformats.org/markup-compatibility/2006">
              <mc:Choice xmlns:v="urn:schemas-microsoft-com:vml" Requires="v">
                <p:oleObj spid="_x0000_s448715" name="Equation" r:id="rId6" imgW="2108200" imgH="762000" progId="Equation.DSMT4">
                  <p:embed/>
                </p:oleObj>
              </mc:Choice>
              <mc:Fallback>
                <p:oleObj name="Equation" r:id="rId6" imgW="2108200" imgH="762000" progId="Equation.DSMT4">
                  <p:embed/>
                  <p:pic>
                    <p:nvPicPr>
                      <p:cNvPr id="0" name="Picture 17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7038" y="3340100"/>
                        <a:ext cx="21082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577" name="Object 172"/>
          <p:cNvGraphicFramePr>
            <a:graphicFrameLocks noChangeAspect="1"/>
          </p:cNvGraphicFramePr>
          <p:nvPr/>
        </p:nvGraphicFramePr>
        <p:xfrm>
          <a:off x="2586038" y="3321050"/>
          <a:ext cx="1638300" cy="787400"/>
        </p:xfrm>
        <a:graphic>
          <a:graphicData uri="http://schemas.openxmlformats.org/presentationml/2006/ole">
            <mc:AlternateContent xmlns:mc="http://schemas.openxmlformats.org/markup-compatibility/2006">
              <mc:Choice xmlns:v="urn:schemas-microsoft-com:vml" Requires="v">
                <p:oleObj spid="_x0000_s448716" name="Equation" r:id="rId8" imgW="1638300" imgH="787400" progId="Equation.DSMT4">
                  <p:embed/>
                </p:oleObj>
              </mc:Choice>
              <mc:Fallback>
                <p:oleObj name="Equation" r:id="rId8" imgW="1638300" imgH="787400" progId="Equation.DSMT4">
                  <p:embed/>
                  <p:pic>
                    <p:nvPicPr>
                      <p:cNvPr id="0" name="Picture 17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86038" y="3321050"/>
                        <a:ext cx="16383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578" name="Object 173"/>
          <p:cNvGraphicFramePr>
            <a:graphicFrameLocks noChangeAspect="1"/>
          </p:cNvGraphicFramePr>
          <p:nvPr/>
        </p:nvGraphicFramePr>
        <p:xfrm>
          <a:off x="4283075" y="3403600"/>
          <a:ext cx="1181100" cy="698500"/>
        </p:xfrm>
        <a:graphic>
          <a:graphicData uri="http://schemas.openxmlformats.org/presentationml/2006/ole">
            <mc:AlternateContent xmlns:mc="http://schemas.openxmlformats.org/markup-compatibility/2006">
              <mc:Choice xmlns:v="urn:schemas-microsoft-com:vml" Requires="v">
                <p:oleObj spid="_x0000_s448717" name="Equation" r:id="rId10" imgW="1181100" imgH="698500" progId="Equation.DSMT4">
                  <p:embed/>
                </p:oleObj>
              </mc:Choice>
              <mc:Fallback>
                <p:oleObj name="Equation" r:id="rId10" imgW="1181100" imgH="698500" progId="Equation.DSMT4">
                  <p:embed/>
                  <p:pic>
                    <p:nvPicPr>
                      <p:cNvPr id="0" name="Picture 17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83075" y="3403600"/>
                        <a:ext cx="11811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48607" name="Group 95"/>
          <p:cNvGrpSpPr>
            <a:grpSpLocks/>
          </p:cNvGrpSpPr>
          <p:nvPr/>
        </p:nvGrpSpPr>
        <p:grpSpPr bwMode="auto">
          <a:xfrm>
            <a:off x="6892925" y="1162050"/>
            <a:ext cx="1090613" cy="1519238"/>
            <a:chOff x="4342" y="2249"/>
            <a:chExt cx="687" cy="957"/>
          </a:xfrm>
        </p:grpSpPr>
        <p:sp>
          <p:nvSpPr>
            <p:cNvPr id="448706" name="Oval 68"/>
            <p:cNvSpPr>
              <a:spLocks noChangeArrowheads="1"/>
            </p:cNvSpPr>
            <p:nvPr/>
          </p:nvSpPr>
          <p:spPr bwMode="auto">
            <a:xfrm>
              <a:off x="4446" y="2435"/>
              <a:ext cx="334" cy="771"/>
            </a:xfrm>
            <a:prstGeom prst="ellipse">
              <a:avLst/>
            </a:prstGeom>
            <a:gradFill rotWithShape="1">
              <a:gsLst>
                <a:gs pos="0">
                  <a:srgbClr val="FFFFFF"/>
                </a:gs>
                <a:gs pos="100000">
                  <a:srgbClr val="FF9632"/>
                </a:gs>
              </a:gsLst>
              <a:path path="shape">
                <a:fillToRect l="50000" t="50000" r="50000" b="50000"/>
              </a:path>
            </a:gradFill>
            <a:ln w="6350" algn="ctr">
              <a:solidFill>
                <a:srgbClr val="000000"/>
              </a:solidFill>
              <a:round/>
              <a:headEnd/>
              <a:tailEnd/>
            </a:ln>
          </p:spPr>
          <p:txBody>
            <a:bodyPr/>
            <a:lstStyle/>
            <a:p>
              <a:pPr>
                <a:lnSpc>
                  <a:spcPct val="110000"/>
                </a:lnSpc>
              </a:pPr>
              <a:endParaRPr lang="en-ZA"/>
            </a:p>
          </p:txBody>
        </p:sp>
        <p:sp>
          <p:nvSpPr>
            <p:cNvPr id="448707" name="Oval 69"/>
            <p:cNvSpPr>
              <a:spLocks noChangeArrowheads="1"/>
            </p:cNvSpPr>
            <p:nvPr/>
          </p:nvSpPr>
          <p:spPr bwMode="auto">
            <a:xfrm>
              <a:off x="4510" y="2503"/>
              <a:ext cx="206" cy="635"/>
            </a:xfrm>
            <a:prstGeom prst="ellipse">
              <a:avLst/>
            </a:prstGeom>
            <a:solidFill>
              <a:srgbClr val="EBEBFF"/>
            </a:solidFill>
            <a:ln w="6350">
              <a:solidFill>
                <a:srgbClr val="000000"/>
              </a:solidFill>
              <a:round/>
              <a:headEnd/>
              <a:tailEnd/>
            </a:ln>
          </p:spPr>
          <p:txBody>
            <a:bodyPr/>
            <a:lstStyle/>
            <a:p>
              <a:pPr>
                <a:lnSpc>
                  <a:spcPct val="110000"/>
                </a:lnSpc>
              </a:pPr>
              <a:endParaRPr lang="en-ZA"/>
            </a:p>
          </p:txBody>
        </p:sp>
        <p:sp>
          <p:nvSpPr>
            <p:cNvPr id="448708" name="Text Box 71"/>
            <p:cNvSpPr txBox="1">
              <a:spLocks noChangeArrowheads="1"/>
            </p:cNvSpPr>
            <p:nvPr/>
          </p:nvSpPr>
          <p:spPr bwMode="auto">
            <a:xfrm>
              <a:off x="4342" y="2249"/>
              <a:ext cx="149"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448709" name="Line 74"/>
            <p:cNvSpPr>
              <a:spLocks noChangeShapeType="1"/>
            </p:cNvSpPr>
            <p:nvPr/>
          </p:nvSpPr>
          <p:spPr bwMode="auto">
            <a:xfrm>
              <a:off x="4385" y="2817"/>
              <a:ext cx="644" cy="0"/>
            </a:xfrm>
            <a:prstGeom prst="line">
              <a:avLst/>
            </a:prstGeom>
            <a:noFill/>
            <a:ln w="44450">
              <a:solidFill>
                <a:srgbClr val="FF9632"/>
              </a:solidFill>
              <a:round/>
              <a:headEnd/>
              <a:tailEnd type="stealth" w="lg" len="lg"/>
            </a:ln>
          </p:spPr>
          <p:txBody>
            <a:bodyPr lIns="90000" tIns="46800" rIns="90000" bIns="46800">
              <a:spAutoFit/>
            </a:bodyPr>
            <a:lstStyle/>
            <a:p>
              <a:endParaRPr lang="en-US"/>
            </a:p>
          </p:txBody>
        </p:sp>
        <p:sp>
          <p:nvSpPr>
            <p:cNvPr id="448710" name="Freeform 86"/>
            <p:cNvSpPr>
              <a:spLocks/>
            </p:cNvSpPr>
            <p:nvPr/>
          </p:nvSpPr>
          <p:spPr bwMode="auto">
            <a:xfrm>
              <a:off x="4454" y="2309"/>
              <a:ext cx="310" cy="246"/>
            </a:xfrm>
            <a:custGeom>
              <a:avLst/>
              <a:gdLst>
                <a:gd name="T0" fmla="*/ 310 w 310"/>
                <a:gd name="T1" fmla="*/ 234 h 246"/>
                <a:gd name="T2" fmla="*/ 0 w 310"/>
                <a:gd name="T3" fmla="*/ 246 h 246"/>
                <a:gd name="T4" fmla="*/ 0 60000 65536"/>
                <a:gd name="T5" fmla="*/ 0 60000 65536"/>
                <a:gd name="T6" fmla="*/ 0 w 310"/>
                <a:gd name="T7" fmla="*/ 0 h 246"/>
                <a:gd name="T8" fmla="*/ 310 w 310"/>
                <a:gd name="T9" fmla="*/ 246 h 246"/>
              </a:gdLst>
              <a:ahLst/>
              <a:cxnLst>
                <a:cxn ang="T4">
                  <a:pos x="T0" y="T1"/>
                </a:cxn>
                <a:cxn ang="T5">
                  <a:pos x="T2" y="T3"/>
                </a:cxn>
              </a:cxnLst>
              <a:rect l="T6" t="T7" r="T8" b="T9"/>
              <a:pathLst>
                <a:path w="310" h="246">
                  <a:moveTo>
                    <a:pt x="310" y="234"/>
                  </a:moveTo>
                  <a:cubicBezTo>
                    <a:pt x="233" y="0"/>
                    <a:pt x="46" y="27"/>
                    <a:pt x="0" y="246"/>
                  </a:cubicBezTo>
                </a:path>
              </a:pathLst>
            </a:custGeom>
            <a:noFill/>
            <a:ln w="15875">
              <a:solidFill>
                <a:srgbClr val="800080"/>
              </a:solidFill>
              <a:round/>
              <a:headEnd/>
              <a:tailEnd type="triangle" w="lg" len="lg"/>
            </a:ln>
          </p:spPr>
          <p:txBody>
            <a:bodyPr/>
            <a:lstStyle/>
            <a:p>
              <a:endParaRPr lang="en-US"/>
            </a:p>
          </p:txBody>
        </p:sp>
        <p:sp>
          <p:nvSpPr>
            <p:cNvPr id="448711" name="AutoShape 87"/>
            <p:cNvSpPr>
              <a:spLocks noChangeArrowheads="1"/>
            </p:cNvSpPr>
            <p:nvPr/>
          </p:nvSpPr>
          <p:spPr bwMode="auto">
            <a:xfrm>
              <a:off x="4475" y="2597"/>
              <a:ext cx="62" cy="20"/>
            </a:xfrm>
            <a:prstGeom prst="parallelogram">
              <a:avLst>
                <a:gd name="adj" fmla="val 35004"/>
              </a:avLst>
            </a:prstGeom>
            <a:gradFill rotWithShape="1">
              <a:gsLst>
                <a:gs pos="0">
                  <a:srgbClr val="FF9632"/>
                </a:gs>
                <a:gs pos="100000">
                  <a:srgbClr val="FFB670"/>
                </a:gs>
              </a:gsLst>
              <a:lin ang="0" scaled="1"/>
            </a:gradFill>
            <a:ln w="15875" algn="ctr">
              <a:noFill/>
              <a:miter lim="800000"/>
              <a:headEnd/>
              <a:tailEnd type="none" w="lg" len="lg"/>
            </a:ln>
          </p:spPr>
          <p:txBody>
            <a:bodyPr wrap="none" lIns="90000" tIns="46800" rIns="90000" bIns="46800" anchor="ctr"/>
            <a:lstStyle/>
            <a:p>
              <a:pPr>
                <a:lnSpc>
                  <a:spcPct val="110000"/>
                </a:lnSpc>
              </a:pPr>
              <a:endParaRPr lang="en-ZA"/>
            </a:p>
          </p:txBody>
        </p:sp>
        <p:sp>
          <p:nvSpPr>
            <p:cNvPr id="448712" name="AutoShape 88"/>
            <p:cNvSpPr>
              <a:spLocks noChangeArrowheads="1"/>
            </p:cNvSpPr>
            <p:nvPr/>
          </p:nvSpPr>
          <p:spPr bwMode="auto">
            <a:xfrm flipH="1">
              <a:off x="4473" y="3015"/>
              <a:ext cx="64" cy="27"/>
            </a:xfrm>
            <a:prstGeom prst="parallelogram">
              <a:avLst>
                <a:gd name="adj" fmla="val 26754"/>
              </a:avLst>
            </a:prstGeom>
            <a:gradFill rotWithShape="1">
              <a:gsLst>
                <a:gs pos="0">
                  <a:srgbClr val="FFB670"/>
                </a:gs>
                <a:gs pos="100000">
                  <a:srgbClr val="FF9632"/>
                </a:gs>
              </a:gsLst>
              <a:lin ang="0" scaled="1"/>
            </a:gradFill>
            <a:ln w="15875" algn="ctr">
              <a:noFill/>
              <a:miter lim="800000"/>
              <a:headEnd/>
              <a:tailEnd type="none" w="lg" len="lg"/>
            </a:ln>
          </p:spPr>
          <p:txBody>
            <a:bodyPr wrap="none" lIns="90000" tIns="46800" rIns="90000" bIns="46800" anchor="ctr"/>
            <a:lstStyle/>
            <a:p>
              <a:pPr>
                <a:lnSpc>
                  <a:spcPct val="110000"/>
                </a:lnSpc>
              </a:pPr>
              <a:endParaRPr lang="en-ZA"/>
            </a:p>
          </p:txBody>
        </p:sp>
        <p:grpSp>
          <p:nvGrpSpPr>
            <p:cNvPr id="448713" name="Group 92"/>
            <p:cNvGrpSpPr>
              <a:grpSpLocks/>
            </p:cNvGrpSpPr>
            <p:nvPr/>
          </p:nvGrpSpPr>
          <p:grpSpPr bwMode="auto">
            <a:xfrm>
              <a:off x="4446" y="2795"/>
              <a:ext cx="65" cy="42"/>
              <a:chOff x="4446" y="2795"/>
              <a:chExt cx="65" cy="42"/>
            </a:xfrm>
          </p:grpSpPr>
          <p:sp>
            <p:nvSpPr>
              <p:cNvPr id="448714" name="Rectangle 89"/>
              <p:cNvSpPr>
                <a:spLocks noChangeArrowheads="1"/>
              </p:cNvSpPr>
              <p:nvPr/>
            </p:nvSpPr>
            <p:spPr bwMode="auto">
              <a:xfrm>
                <a:off x="4448" y="2795"/>
                <a:ext cx="60" cy="36"/>
              </a:xfrm>
              <a:prstGeom prst="rect">
                <a:avLst/>
              </a:prstGeom>
              <a:gradFill rotWithShape="1">
                <a:gsLst>
                  <a:gs pos="0">
                    <a:srgbClr val="FF9632"/>
                  </a:gs>
                  <a:gs pos="100000">
                    <a:srgbClr val="FFB670"/>
                  </a:gs>
                </a:gsLst>
                <a:lin ang="0" scaled="1"/>
              </a:gradFill>
              <a:ln w="15875" algn="ctr">
                <a:noFill/>
                <a:miter lim="800000"/>
                <a:headEnd/>
                <a:tailEnd type="none" w="lg" len="lg"/>
              </a:ln>
            </p:spPr>
            <p:txBody>
              <a:bodyPr wrap="none" lIns="90000" tIns="46800" rIns="90000" bIns="46800" anchor="ctr"/>
              <a:lstStyle/>
              <a:p>
                <a:pPr>
                  <a:lnSpc>
                    <a:spcPct val="110000"/>
                  </a:lnSpc>
                </a:pPr>
                <a:endParaRPr lang="en-ZA"/>
              </a:p>
            </p:txBody>
          </p:sp>
          <p:sp>
            <p:nvSpPr>
              <p:cNvPr id="448715" name="Line 90"/>
              <p:cNvSpPr>
                <a:spLocks noChangeShapeType="1"/>
              </p:cNvSpPr>
              <p:nvPr/>
            </p:nvSpPr>
            <p:spPr bwMode="auto">
              <a:xfrm>
                <a:off x="4511" y="2799"/>
                <a:ext cx="0" cy="38"/>
              </a:xfrm>
              <a:prstGeom prst="line">
                <a:avLst/>
              </a:prstGeom>
              <a:noFill/>
              <a:ln w="6350">
                <a:solidFill>
                  <a:schemeClr val="tx1"/>
                </a:solidFill>
                <a:round/>
                <a:headEnd/>
                <a:tailEnd type="none" w="lg" len="lg"/>
              </a:ln>
            </p:spPr>
            <p:txBody>
              <a:bodyPr lIns="90000" tIns="46800" rIns="90000" bIns="46800"/>
              <a:lstStyle/>
              <a:p>
                <a:endParaRPr lang="en-US"/>
              </a:p>
            </p:txBody>
          </p:sp>
          <p:sp>
            <p:nvSpPr>
              <p:cNvPr id="448716" name="Line 91"/>
              <p:cNvSpPr>
                <a:spLocks noChangeShapeType="1"/>
              </p:cNvSpPr>
              <p:nvPr/>
            </p:nvSpPr>
            <p:spPr bwMode="auto">
              <a:xfrm>
                <a:off x="4446" y="2799"/>
                <a:ext cx="0" cy="38"/>
              </a:xfrm>
              <a:prstGeom prst="line">
                <a:avLst/>
              </a:prstGeom>
              <a:noFill/>
              <a:ln w="6350">
                <a:solidFill>
                  <a:schemeClr val="tx1"/>
                </a:solidFill>
                <a:round/>
                <a:headEnd/>
                <a:tailEnd type="none" w="lg" len="lg"/>
              </a:ln>
            </p:spPr>
            <p:txBody>
              <a:bodyPr lIns="90000" tIns="46800" rIns="90000" bIns="46800"/>
              <a:lstStyle/>
              <a:p>
                <a:endParaRPr lang="en-US"/>
              </a:p>
            </p:txBody>
          </p:sp>
        </p:grpSp>
      </p:grpSp>
      <p:sp>
        <p:nvSpPr>
          <p:cNvPr id="448608" name="Rectangle 96"/>
          <p:cNvSpPr>
            <a:spLocks noChangeArrowheads="1"/>
          </p:cNvSpPr>
          <p:nvPr/>
        </p:nvSpPr>
        <p:spPr bwMode="auto">
          <a:xfrm>
            <a:off x="179388" y="4135438"/>
            <a:ext cx="8818562" cy="895350"/>
          </a:xfrm>
          <a:prstGeom prst="rect">
            <a:avLst/>
          </a:prstGeom>
          <a:noFill/>
          <a:ln w="15875" algn="ctr">
            <a:noFill/>
            <a:miter lim="800000"/>
            <a:headEnd/>
            <a:tailEnd type="none" w="lg" len="lg"/>
          </a:ln>
        </p:spPr>
        <p:txBody>
          <a:bodyPr lIns="90000" tIns="46800" rIns="90000" bIns="46800">
            <a:spAutoFit/>
          </a:bodyPr>
          <a:lstStyle/>
          <a:p>
            <a:pPr marL="179388" lvl="1">
              <a:lnSpc>
                <a:spcPct val="110000"/>
              </a:lnSpc>
              <a:buFont typeface="Arial" charset="0"/>
              <a:buNone/>
            </a:pPr>
            <a:r>
              <a:rPr lang="en-ZA" b="1" i="1">
                <a:solidFill>
                  <a:srgbClr val="000066"/>
                </a:solidFill>
                <a:latin typeface="Times New Roman" pitchFamily="18" charset="0"/>
              </a:rPr>
              <a:t>A</a:t>
            </a:r>
            <a:r>
              <a:rPr lang="en-ZA">
                <a:solidFill>
                  <a:srgbClr val="000066"/>
                </a:solidFill>
              </a:rPr>
              <a:t> and </a:t>
            </a:r>
            <a:r>
              <a:rPr lang="en-ZA" b="1" i="1">
                <a:solidFill>
                  <a:srgbClr val="000066"/>
                </a:solidFill>
                <a:latin typeface="Times New Roman" pitchFamily="18" charset="0"/>
              </a:rPr>
              <a:t>I</a:t>
            </a:r>
            <a:r>
              <a:rPr lang="en-ZA">
                <a:solidFill>
                  <a:srgbClr val="000066"/>
                </a:solidFill>
              </a:rPr>
              <a:t> are properties of the loop, and their product is defined as the </a:t>
            </a:r>
            <a:r>
              <a:rPr lang="en-ZA">
                <a:solidFill>
                  <a:srgbClr val="FF0000"/>
                </a:solidFill>
              </a:rPr>
              <a:t>magnetic dipole moment </a:t>
            </a:r>
            <a:r>
              <a:rPr lang="en-ZA">
                <a:solidFill>
                  <a:srgbClr val="000066"/>
                </a:solidFill>
              </a:rPr>
              <a:t>of the loop,    . </a:t>
            </a:r>
          </a:p>
        </p:txBody>
      </p:sp>
      <p:graphicFrame>
        <p:nvGraphicFramePr>
          <p:cNvPr id="448609" name="Object 174"/>
          <p:cNvGraphicFramePr>
            <a:graphicFrameLocks noChangeAspect="1"/>
          </p:cNvGraphicFramePr>
          <p:nvPr/>
        </p:nvGraphicFramePr>
        <p:xfrm>
          <a:off x="8016875" y="1906588"/>
          <a:ext cx="228600" cy="317500"/>
        </p:xfrm>
        <a:graphic>
          <a:graphicData uri="http://schemas.openxmlformats.org/presentationml/2006/ole">
            <mc:AlternateContent xmlns:mc="http://schemas.openxmlformats.org/markup-compatibility/2006">
              <mc:Choice xmlns:v="urn:schemas-microsoft-com:vml" Requires="v">
                <p:oleObj spid="_x0000_s448718" name="Equation" r:id="rId12" imgW="228501" imgH="317362" progId="Equation.DSMT4">
                  <p:embed/>
                </p:oleObj>
              </mc:Choice>
              <mc:Fallback>
                <p:oleObj name="Equation" r:id="rId12" imgW="228501" imgH="317362" progId="Equation.DSMT4">
                  <p:embed/>
                  <p:pic>
                    <p:nvPicPr>
                      <p:cNvPr id="0" name="Picture 17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6875" y="1906588"/>
                        <a:ext cx="2286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610" name="Object 175"/>
          <p:cNvGraphicFramePr>
            <a:graphicFrameLocks noChangeAspect="1"/>
          </p:cNvGraphicFramePr>
          <p:nvPr/>
        </p:nvGraphicFramePr>
        <p:xfrm>
          <a:off x="8056563" y="4630738"/>
          <a:ext cx="241300" cy="342900"/>
        </p:xfrm>
        <a:graphic>
          <a:graphicData uri="http://schemas.openxmlformats.org/presentationml/2006/ole">
            <mc:AlternateContent xmlns:mc="http://schemas.openxmlformats.org/markup-compatibility/2006">
              <mc:Choice xmlns:v="urn:schemas-microsoft-com:vml" Requires="v">
                <p:oleObj spid="_x0000_s448719" name="Equation" r:id="rId14" imgW="241195" imgH="342751" progId="Equation.DSMT4">
                  <p:embed/>
                </p:oleObj>
              </mc:Choice>
              <mc:Fallback>
                <p:oleObj name="Equation" r:id="rId14" imgW="241195" imgH="342751" progId="Equation.DSMT4">
                  <p:embed/>
                  <p:pic>
                    <p:nvPicPr>
                      <p:cNvPr id="0" name="Picture 17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56563" y="4630738"/>
                        <a:ext cx="241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8611" name="Rectangle 99"/>
          <p:cNvSpPr>
            <a:spLocks noChangeArrowheads="1"/>
          </p:cNvSpPr>
          <p:nvPr/>
        </p:nvSpPr>
        <p:spPr bwMode="auto">
          <a:xfrm>
            <a:off x="179388" y="4986338"/>
            <a:ext cx="4222750"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Units:  [</a:t>
            </a:r>
            <a:r>
              <a:rPr lang="en-ZA">
                <a:solidFill>
                  <a:srgbClr val="000066"/>
                </a:solidFill>
                <a:sym typeface="Symbol" pitchFamily="18" charset="2"/>
              </a:rPr>
              <a:t>A</a:t>
            </a:r>
            <a:r>
              <a:rPr lang="en-ZA" baseline="30000">
                <a:solidFill>
                  <a:srgbClr val="000066"/>
                </a:solidFill>
                <a:sym typeface="Symbol" pitchFamily="18" charset="2"/>
              </a:rPr>
              <a:t> </a:t>
            </a:r>
            <a:r>
              <a:rPr lang="en-ZA">
                <a:solidFill>
                  <a:srgbClr val="000066"/>
                </a:solidFill>
                <a:sym typeface="Symbol" pitchFamily="18" charset="2"/>
              </a:rPr>
              <a:t>m</a:t>
            </a:r>
            <a:r>
              <a:rPr lang="en-ZA" baseline="30000">
                <a:solidFill>
                  <a:srgbClr val="000066"/>
                </a:solidFill>
                <a:sym typeface="Symbol" pitchFamily="18" charset="2"/>
              </a:rPr>
              <a:t>2</a:t>
            </a:r>
            <a:r>
              <a:rPr lang="en-ZA">
                <a:solidFill>
                  <a:srgbClr val="000066"/>
                </a:solidFill>
                <a:sym typeface="Symbol" pitchFamily="18" charset="2"/>
              </a:rPr>
              <a:t>] </a:t>
            </a:r>
            <a:r>
              <a:rPr lang="en-ZA">
                <a:solidFill>
                  <a:srgbClr val="000066"/>
                </a:solidFill>
              </a:rPr>
              <a:t>or</a:t>
            </a:r>
            <a:r>
              <a:rPr lang="en-ZA">
                <a:solidFill>
                  <a:srgbClr val="000066"/>
                </a:solidFill>
                <a:sym typeface="Symbol" pitchFamily="18" charset="2"/>
              </a:rPr>
              <a:t> </a:t>
            </a:r>
            <a:r>
              <a:rPr lang="en-ZA">
                <a:solidFill>
                  <a:srgbClr val="000066"/>
                </a:solidFill>
              </a:rPr>
              <a:t>[</a:t>
            </a:r>
            <a:r>
              <a:rPr lang="en-ZA">
                <a:solidFill>
                  <a:srgbClr val="000066"/>
                </a:solidFill>
                <a:sym typeface="Symbol" pitchFamily="18" charset="2"/>
              </a:rPr>
              <a:t>J/T] (qv)</a:t>
            </a:r>
          </a:p>
        </p:txBody>
      </p:sp>
      <p:sp>
        <p:nvSpPr>
          <p:cNvPr id="448612" name="Rectangle 100"/>
          <p:cNvSpPr>
            <a:spLocks noChangeArrowheads="1"/>
          </p:cNvSpPr>
          <p:nvPr/>
        </p:nvSpPr>
        <p:spPr bwMode="auto">
          <a:xfrm>
            <a:off x="166688" y="5649913"/>
            <a:ext cx="1882775"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Hence:</a:t>
            </a:r>
            <a:endParaRPr lang="en-ZA">
              <a:solidFill>
                <a:srgbClr val="000066"/>
              </a:solidFill>
              <a:sym typeface="Symbol" pitchFamily="18" charset="2"/>
            </a:endParaRPr>
          </a:p>
        </p:txBody>
      </p:sp>
      <p:graphicFrame>
        <p:nvGraphicFramePr>
          <p:cNvPr id="448613" name="Object 176"/>
          <p:cNvGraphicFramePr>
            <a:graphicFrameLocks noChangeAspect="1"/>
          </p:cNvGraphicFramePr>
          <p:nvPr/>
        </p:nvGraphicFramePr>
        <p:xfrm>
          <a:off x="1727200" y="5627688"/>
          <a:ext cx="1803400" cy="698500"/>
        </p:xfrm>
        <a:graphic>
          <a:graphicData uri="http://schemas.openxmlformats.org/presentationml/2006/ole">
            <mc:AlternateContent xmlns:mc="http://schemas.openxmlformats.org/markup-compatibility/2006">
              <mc:Choice xmlns:v="urn:schemas-microsoft-com:vml" Requires="v">
                <p:oleObj spid="_x0000_s448720" name="Equation" r:id="rId16" imgW="1803400" imgH="698500" progId="Equation.DSMT4">
                  <p:embed/>
                </p:oleObj>
              </mc:Choice>
              <mc:Fallback>
                <p:oleObj name="Equation" r:id="rId16" imgW="1803400" imgH="698500" progId="Equation.DSMT4">
                  <p:embed/>
                  <p:pic>
                    <p:nvPicPr>
                      <p:cNvPr id="0" name="Picture 17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727200" y="5627688"/>
                        <a:ext cx="18034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8614" name="Rectangle 102"/>
          <p:cNvSpPr>
            <a:spLocks noChangeArrowheads="1"/>
          </p:cNvSpPr>
          <p:nvPr/>
        </p:nvSpPr>
        <p:spPr bwMode="auto">
          <a:xfrm>
            <a:off x="4160838" y="5649913"/>
            <a:ext cx="3559175"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(Cf.                              ) </a:t>
            </a:r>
            <a:endParaRPr lang="en-ZA">
              <a:solidFill>
                <a:srgbClr val="000066"/>
              </a:solidFill>
              <a:sym typeface="Symbol" pitchFamily="18" charset="2"/>
            </a:endParaRPr>
          </a:p>
        </p:txBody>
      </p:sp>
      <p:sp>
        <p:nvSpPr>
          <p:cNvPr id="448616" name="Rectangle 104"/>
          <p:cNvSpPr>
            <a:spLocks noChangeArrowheads="1"/>
          </p:cNvSpPr>
          <p:nvPr/>
        </p:nvSpPr>
        <p:spPr bwMode="auto">
          <a:xfrm>
            <a:off x="4422775" y="4986338"/>
            <a:ext cx="4108450"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(Direction from RH rule.)</a:t>
            </a:r>
            <a:endParaRPr lang="en-ZA">
              <a:solidFill>
                <a:srgbClr val="000066"/>
              </a:solidFill>
              <a:sym typeface="Symbol" pitchFamily="18" charset="2"/>
            </a:endParaRPr>
          </a:p>
        </p:txBody>
      </p:sp>
      <p:graphicFrame>
        <p:nvGraphicFramePr>
          <p:cNvPr id="448617" name="Object 177"/>
          <p:cNvGraphicFramePr>
            <a:graphicFrameLocks noChangeAspect="1"/>
          </p:cNvGraphicFramePr>
          <p:nvPr/>
        </p:nvGraphicFramePr>
        <p:xfrm>
          <a:off x="5103813" y="5641975"/>
          <a:ext cx="2032000" cy="685800"/>
        </p:xfrm>
        <a:graphic>
          <a:graphicData uri="http://schemas.openxmlformats.org/presentationml/2006/ole">
            <mc:AlternateContent xmlns:mc="http://schemas.openxmlformats.org/markup-compatibility/2006">
              <mc:Choice xmlns:v="urn:schemas-microsoft-com:vml" Requires="v">
                <p:oleObj spid="_x0000_s448721" name="Equation" r:id="rId18" imgW="2032000" imgH="685800" progId="Equation.DSMT4">
                  <p:embed/>
                </p:oleObj>
              </mc:Choice>
              <mc:Fallback>
                <p:oleObj name="Equation" r:id="rId18" imgW="2032000" imgH="685800" progId="Equation.DSMT4">
                  <p:embed/>
                  <p:pic>
                    <p:nvPicPr>
                      <p:cNvPr id="0" name="Picture 17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03813" y="5641975"/>
                        <a:ext cx="20320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66"/>
                                        </p:tgtEl>
                                        <p:attrNameLst>
                                          <p:attrName>style.visibility</p:attrName>
                                        </p:attrNameLst>
                                      </p:cBhvr>
                                      <p:to>
                                        <p:strVal val="visible"/>
                                      </p:to>
                                    </p:set>
                                  </p:childTnLst>
                                </p:cTn>
                              </p:par>
                              <p:par>
                                <p:cTn id="7" presetID="35" presetClass="path" presetSubtype="0" decel="50000" autoRev="1" fill="hold" nodeType="withEffect">
                                  <p:stCondLst>
                                    <p:cond delay="0"/>
                                  </p:stCondLst>
                                  <p:childTnLst>
                                    <p:animMotion origin="layout" path="M 3.88889E-6 -2.96296E-6 L -0.04809 -2.96296E-6 " pathEditMode="relative" rAng="0" ptsTypes="AA">
                                      <p:cBhvr>
                                        <p:cTn id="8" dur="2000" fill="hold"/>
                                        <p:tgtEl>
                                          <p:spTgt spid="448560"/>
                                        </p:tgtEl>
                                        <p:attrNameLst>
                                          <p:attrName>ppt_x</p:attrName>
                                          <p:attrName>ppt_y</p:attrName>
                                        </p:attrNameLst>
                                      </p:cBhvr>
                                      <p:rCtr x="-24" y="0"/>
                                    </p:animMotion>
                                  </p:childTnLst>
                                </p:cTn>
                              </p:par>
                              <p:par>
                                <p:cTn id="9" presetID="35" presetClass="path" presetSubtype="0" decel="50000" autoRev="1" fill="hold" nodeType="withEffect">
                                  <p:stCondLst>
                                    <p:cond delay="500"/>
                                  </p:stCondLst>
                                  <p:childTnLst>
                                    <p:animMotion origin="layout" path="M -4.16667E-6 0.00093 L -0.04097 0.00093 " pathEditMode="relative" rAng="0" ptsTypes="AA">
                                      <p:cBhvr>
                                        <p:cTn id="10" dur="1750" fill="hold"/>
                                        <p:tgtEl>
                                          <p:spTgt spid="2"/>
                                        </p:tgtEl>
                                        <p:attrNameLst>
                                          <p:attrName>ppt_x</p:attrName>
                                          <p:attrName>ppt_y</p:attrName>
                                        </p:attrNameLst>
                                      </p:cBhvr>
                                      <p:rCtr x="-20" y="0"/>
                                    </p:animMotion>
                                  </p:childTnLst>
                                </p:cTn>
                              </p:par>
                              <p:par>
                                <p:cTn id="11" presetID="35" presetClass="path" presetSubtype="0" decel="50000" autoRev="1" fill="hold" nodeType="withEffect">
                                  <p:stCondLst>
                                    <p:cond delay="4500"/>
                                  </p:stCondLst>
                                  <p:childTnLst>
                                    <p:animMotion origin="layout" path="M 3.88889E-6 -2.96296E-6 L -0.04809 -2.96296E-6 " pathEditMode="relative" rAng="0" ptsTypes="AA">
                                      <p:cBhvr>
                                        <p:cTn id="12" dur="2000" fill="hold"/>
                                        <p:tgtEl>
                                          <p:spTgt spid="448554"/>
                                        </p:tgtEl>
                                        <p:attrNameLst>
                                          <p:attrName>ppt_x</p:attrName>
                                          <p:attrName>ppt_y</p:attrName>
                                        </p:attrNameLst>
                                      </p:cBhvr>
                                      <p:rCtr x="-24" y="0"/>
                                    </p:animMotion>
                                  </p:childTnLst>
                                </p:cTn>
                              </p:par>
                              <p:par>
                                <p:cTn id="13" presetID="63" presetClass="path" presetSubtype="0" decel="50000" autoRev="1" fill="hold" nodeType="withEffect">
                                  <p:stCondLst>
                                    <p:cond delay="5000"/>
                                  </p:stCondLst>
                                  <p:childTnLst>
                                    <p:animMotion origin="layout" path="M 0.0007 0.00093 L 0.0375 0.00093 " pathEditMode="relative" rAng="0" ptsTypes="AA">
                                      <p:cBhvr>
                                        <p:cTn id="14" dur="1600" fill="hold"/>
                                        <p:tgtEl>
                                          <p:spTgt spid="2"/>
                                        </p:tgtEl>
                                        <p:attrNameLst>
                                          <p:attrName>ppt_x</p:attrName>
                                          <p:attrName>ppt_y</p:attrName>
                                        </p:attrNameLst>
                                      </p:cBhvr>
                                      <p:rCtr x="18" y="0"/>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856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856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857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4857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4857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48608"/>
                                        </p:tgtEl>
                                        <p:attrNameLst>
                                          <p:attrName>style.visibility</p:attrName>
                                        </p:attrNameLst>
                                      </p:cBhvr>
                                      <p:to>
                                        <p:strVal val="visible"/>
                                      </p:to>
                                    </p:set>
                                  </p:childTnLst>
                                </p:cTn>
                              </p:par>
                              <p:par>
                                <p:cTn id="37" presetID="10" presetClass="exit" presetSubtype="0" fill="hold" nodeType="withEffect">
                                  <p:stCondLst>
                                    <p:cond delay="0"/>
                                  </p:stCondLst>
                                  <p:childTnLst>
                                    <p:animEffect transition="out" filter="fade">
                                      <p:cBhvr>
                                        <p:cTn id="38" dur="1000"/>
                                        <p:tgtEl>
                                          <p:spTgt spid="2"/>
                                        </p:tgtEl>
                                      </p:cBhvr>
                                    </p:animEffect>
                                    <p:set>
                                      <p:cBhvr>
                                        <p:cTn id="39" dur="1" fill="hold">
                                          <p:stCondLst>
                                            <p:cond delay="999"/>
                                          </p:stCondLst>
                                        </p:cTn>
                                        <p:tgtEl>
                                          <p:spTgt spid="2"/>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448610"/>
                                        </p:tgtEl>
                                        <p:attrNameLst>
                                          <p:attrName>style.visibility</p:attrName>
                                        </p:attrNameLst>
                                      </p:cBhvr>
                                      <p:to>
                                        <p:strVal val="visible"/>
                                      </p:to>
                                    </p:set>
                                  </p:childTnLst>
                                </p:cTn>
                              </p:par>
                              <p:par>
                                <p:cTn id="42" presetID="10" presetClass="entr" presetSubtype="0" fill="hold" nodeType="withEffect">
                                  <p:stCondLst>
                                    <p:cond delay="0"/>
                                  </p:stCondLst>
                                  <p:childTnLst>
                                    <p:set>
                                      <p:cBhvr>
                                        <p:cTn id="43" dur="1" fill="hold">
                                          <p:stCondLst>
                                            <p:cond delay="0"/>
                                          </p:stCondLst>
                                        </p:cTn>
                                        <p:tgtEl>
                                          <p:spTgt spid="448607"/>
                                        </p:tgtEl>
                                        <p:attrNameLst>
                                          <p:attrName>style.visibility</p:attrName>
                                        </p:attrNameLst>
                                      </p:cBhvr>
                                      <p:to>
                                        <p:strVal val="visible"/>
                                      </p:to>
                                    </p:set>
                                    <p:animEffect transition="in" filter="fade">
                                      <p:cBhvr>
                                        <p:cTn id="44" dur="1000"/>
                                        <p:tgtEl>
                                          <p:spTgt spid="448607"/>
                                        </p:tgtEl>
                                      </p:cBhvr>
                                    </p:animEffect>
                                  </p:childTnLst>
                                </p:cTn>
                              </p:par>
                              <p:par>
                                <p:cTn id="45" presetID="10" presetClass="entr" presetSubtype="0" fill="hold" nodeType="withEffect">
                                  <p:stCondLst>
                                    <p:cond delay="0"/>
                                  </p:stCondLst>
                                  <p:childTnLst>
                                    <p:set>
                                      <p:cBhvr>
                                        <p:cTn id="46" dur="1" fill="hold">
                                          <p:stCondLst>
                                            <p:cond delay="0"/>
                                          </p:stCondLst>
                                        </p:cTn>
                                        <p:tgtEl>
                                          <p:spTgt spid="448609"/>
                                        </p:tgtEl>
                                        <p:attrNameLst>
                                          <p:attrName>style.visibility</p:attrName>
                                        </p:attrNameLst>
                                      </p:cBhvr>
                                      <p:to>
                                        <p:strVal val="visible"/>
                                      </p:to>
                                    </p:set>
                                    <p:animEffect transition="in" filter="fade">
                                      <p:cBhvr>
                                        <p:cTn id="47" dur="1000"/>
                                        <p:tgtEl>
                                          <p:spTgt spid="448609"/>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48611">
                                            <p:txEl>
                                              <p:pRg st="0" end="0"/>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448616">
                                            <p:txEl>
                                              <p:pRg st="0" end="0"/>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448612">
                                            <p:txEl>
                                              <p:pRg st="0" end="0"/>
                                            </p:txEl>
                                          </p:spTgt>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448613"/>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448614">
                                            <p:txEl>
                                              <p:pRg st="0" end="0"/>
                                            </p:txEl>
                                          </p:spTgt>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4486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66" grpId="0"/>
      <p:bldP spid="448567" grpId="0"/>
      <p:bldP spid="44860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008" name="Footer Placeholder 3"/>
          <p:cNvSpPr>
            <a:spLocks noGrp="1"/>
          </p:cNvSpPr>
          <p:nvPr>
            <p:ph type="ftr" sz="quarter" idx="10"/>
          </p:nvPr>
        </p:nvSpPr>
        <p:spPr>
          <a:noFill/>
        </p:spPr>
        <p:txBody>
          <a:bodyPr/>
          <a:lstStyle/>
          <a:p>
            <a:r>
              <a:rPr lang="en-US" smtClean="0">
                <a:cs typeface="Arial" charset="0"/>
              </a:rPr>
              <a:t>MAGNETIC FIELDS</a:t>
            </a:r>
          </a:p>
        </p:txBody>
      </p:sp>
      <p:sp>
        <p:nvSpPr>
          <p:cNvPr id="463009" name="Date Placeholder 4"/>
          <p:cNvSpPr>
            <a:spLocks noGrp="1"/>
          </p:cNvSpPr>
          <p:nvPr>
            <p:ph type="dt" sz="quarter" idx="11"/>
          </p:nvPr>
        </p:nvSpPr>
        <p:spPr>
          <a:noFill/>
        </p:spPr>
        <p:txBody>
          <a:bodyPr/>
          <a:lstStyle/>
          <a:p>
            <a:r>
              <a:rPr lang="en-US" smtClean="0">
                <a:cs typeface="Arial" charset="0"/>
              </a:rPr>
              <a:t>PHY1013S</a:t>
            </a:r>
          </a:p>
        </p:txBody>
      </p:sp>
      <p:sp>
        <p:nvSpPr>
          <p:cNvPr id="463010" name="Slide Number Placeholder 5"/>
          <p:cNvSpPr>
            <a:spLocks noGrp="1"/>
          </p:cNvSpPr>
          <p:nvPr>
            <p:ph type="sldNum" sz="quarter" idx="12"/>
          </p:nvPr>
        </p:nvSpPr>
        <p:spPr>
          <a:noFill/>
        </p:spPr>
        <p:txBody>
          <a:bodyPr/>
          <a:lstStyle/>
          <a:p>
            <a:fld id="{A3C2925E-8D98-4571-AFE0-07E607668BE9}" type="slidenum">
              <a:rPr lang="en-US" smtClean="0">
                <a:cs typeface="Arial" charset="0"/>
              </a:rPr>
              <a:pPr/>
              <a:t>38</a:t>
            </a:fld>
            <a:endParaRPr lang="en-US" smtClean="0">
              <a:cs typeface="Arial" charset="0"/>
            </a:endParaRPr>
          </a:p>
        </p:txBody>
      </p:sp>
      <p:sp>
        <p:nvSpPr>
          <p:cNvPr id="463011" name="Rectangle 2"/>
          <p:cNvSpPr>
            <a:spLocks noGrp="1" noChangeArrowheads="1"/>
          </p:cNvSpPr>
          <p:nvPr>
            <p:ph type="title"/>
          </p:nvPr>
        </p:nvSpPr>
        <p:spPr/>
        <p:txBody>
          <a:bodyPr/>
          <a:lstStyle/>
          <a:p>
            <a:pPr eaLnBrk="1" hangingPunct="1"/>
            <a:r>
              <a:rPr lang="en-ZA" smtClean="0"/>
              <a:t>AMPERE’S LAW</a:t>
            </a:r>
          </a:p>
        </p:txBody>
      </p:sp>
      <p:sp>
        <p:nvSpPr>
          <p:cNvPr id="463012" name="Rectangle 3"/>
          <p:cNvSpPr>
            <a:spLocks noGrp="1" noChangeArrowheads="1"/>
          </p:cNvSpPr>
          <p:nvPr>
            <p:ph type="body" idx="1"/>
          </p:nvPr>
        </p:nvSpPr>
        <p:spPr>
          <a:xfrm>
            <a:off x="179388" y="1343025"/>
            <a:ext cx="6672262" cy="1698625"/>
          </a:xfrm>
        </p:spPr>
        <p:txBody>
          <a:bodyPr/>
          <a:lstStyle/>
          <a:p>
            <a:pPr lvl="1" indent="0" eaLnBrk="1" hangingPunct="1"/>
            <a:r>
              <a:rPr lang="en-US" smtClean="0"/>
              <a:t>Gauss’s law related the surface integral of the electric flux over a closed (Gaussian) surface to the net amount of charge enclosed by that surface.</a:t>
            </a:r>
          </a:p>
        </p:txBody>
      </p:sp>
      <p:sp>
        <p:nvSpPr>
          <p:cNvPr id="462874" name="Rectangle 26"/>
          <p:cNvSpPr>
            <a:spLocks noChangeArrowheads="1"/>
          </p:cNvSpPr>
          <p:nvPr/>
        </p:nvSpPr>
        <p:spPr bwMode="auto">
          <a:xfrm>
            <a:off x="179388" y="5649913"/>
            <a:ext cx="28432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Mathematically:</a:t>
            </a:r>
            <a:endParaRPr lang="en-ZA" sz="2600">
              <a:solidFill>
                <a:srgbClr val="000066"/>
              </a:solidFill>
            </a:endParaRPr>
          </a:p>
        </p:txBody>
      </p:sp>
      <p:sp>
        <p:nvSpPr>
          <p:cNvPr id="463014" name="Rectangle 28"/>
          <p:cNvSpPr>
            <a:spLocks noChangeArrowheads="1"/>
          </p:cNvSpPr>
          <p:nvPr/>
        </p:nvSpPr>
        <p:spPr bwMode="auto">
          <a:xfrm>
            <a:off x="0" y="0"/>
            <a:ext cx="9144000" cy="0"/>
          </a:xfrm>
          <a:prstGeom prst="rect">
            <a:avLst/>
          </a:prstGeom>
          <a:noFill/>
          <a:ln w="15875" algn="ctr">
            <a:noFill/>
            <a:miter lim="800000"/>
            <a:headEnd/>
            <a:tailEnd type="none" w="lg" len="lg"/>
          </a:ln>
        </p:spPr>
        <p:txBody>
          <a:bodyPr wrap="none" lIns="90000" tIns="46800" rIns="90000" bIns="46800" anchor="ctr">
            <a:spAutoFit/>
          </a:bodyPr>
          <a:lstStyle/>
          <a:p>
            <a:pPr>
              <a:lnSpc>
                <a:spcPct val="110000"/>
              </a:lnSpc>
            </a:pPr>
            <a:endParaRPr lang="en-ZA"/>
          </a:p>
        </p:txBody>
      </p:sp>
      <p:graphicFrame>
        <p:nvGraphicFramePr>
          <p:cNvPr id="462875" name="Object 157"/>
          <p:cNvGraphicFramePr>
            <a:graphicFrameLocks noChangeAspect="1"/>
          </p:cNvGraphicFramePr>
          <p:nvPr/>
        </p:nvGraphicFramePr>
        <p:xfrm>
          <a:off x="3251200" y="5702300"/>
          <a:ext cx="2451100" cy="482600"/>
        </p:xfrm>
        <a:graphic>
          <a:graphicData uri="http://schemas.openxmlformats.org/presentationml/2006/ole">
            <mc:AlternateContent xmlns:mc="http://schemas.openxmlformats.org/markup-compatibility/2006">
              <mc:Choice xmlns:v="urn:schemas-microsoft-com:vml" Requires="v">
                <p:oleObj spid="_x0000_s463017" name="Equation" r:id="rId4" imgW="2451100" imgH="482600" progId="Equation.DSMT4">
                  <p:embed/>
                </p:oleObj>
              </mc:Choice>
              <mc:Fallback>
                <p:oleObj name="Equation" r:id="rId4" imgW="2451100" imgH="482600" progId="Equation.DSMT4">
                  <p:embed/>
                  <p:pic>
                    <p:nvPicPr>
                      <p:cNvPr id="0" name="Picture 1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1200" y="5702300"/>
                        <a:ext cx="24511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2877" name="Rectangle 29"/>
          <p:cNvSpPr>
            <a:spLocks noChangeArrowheads="1"/>
          </p:cNvSpPr>
          <p:nvPr/>
        </p:nvSpPr>
        <p:spPr bwMode="auto">
          <a:xfrm>
            <a:off x="179388" y="3786188"/>
            <a:ext cx="6111875"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Ampere’s law relates the line integral of the magnetic field around a closed (Amperian) loop to the net amount of current through that loop.</a:t>
            </a:r>
            <a:endParaRPr lang="en-ZA">
              <a:solidFill>
                <a:srgbClr val="000066"/>
              </a:solidFill>
            </a:endParaRPr>
          </a:p>
        </p:txBody>
      </p:sp>
      <p:grpSp>
        <p:nvGrpSpPr>
          <p:cNvPr id="463016" name="Group 81"/>
          <p:cNvGrpSpPr>
            <a:grpSpLocks/>
          </p:cNvGrpSpPr>
          <p:nvPr/>
        </p:nvGrpSpPr>
        <p:grpSpPr bwMode="auto">
          <a:xfrm>
            <a:off x="7042150" y="1225550"/>
            <a:ext cx="1793875" cy="1643063"/>
            <a:chOff x="4436" y="772"/>
            <a:chExt cx="1130" cy="1035"/>
          </a:xfrm>
        </p:grpSpPr>
        <p:sp>
          <p:nvSpPr>
            <p:cNvPr id="463041" name="Line 72"/>
            <p:cNvSpPr>
              <a:spLocks noChangeShapeType="1"/>
            </p:cNvSpPr>
            <p:nvPr/>
          </p:nvSpPr>
          <p:spPr bwMode="auto">
            <a:xfrm rot="9000000" flipV="1">
              <a:off x="4930" y="1372"/>
              <a:ext cx="129" cy="228"/>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graphicFrame>
          <p:nvGraphicFramePr>
            <p:cNvPr id="463006" name="Object 158"/>
            <p:cNvGraphicFramePr>
              <a:graphicFrameLocks noChangeAspect="1"/>
            </p:cNvGraphicFramePr>
            <p:nvPr/>
          </p:nvGraphicFramePr>
          <p:xfrm>
            <a:off x="5297" y="772"/>
            <a:ext cx="144" cy="168"/>
          </p:xfrm>
          <a:graphic>
            <a:graphicData uri="http://schemas.openxmlformats.org/presentationml/2006/ole">
              <mc:AlternateContent xmlns:mc="http://schemas.openxmlformats.org/markup-compatibility/2006">
                <mc:Choice xmlns:v="urn:schemas-microsoft-com:vml" Requires="v">
                  <p:oleObj spid="_x0000_s463018" name="Equation" r:id="rId6" imgW="228501" imgH="266584" progId="Equation.DSMT4">
                    <p:embed/>
                  </p:oleObj>
                </mc:Choice>
                <mc:Fallback>
                  <p:oleObj name="Equation" r:id="rId6" imgW="228501" imgH="266584" progId="Equation.DSMT4">
                    <p:embed/>
                    <p:pic>
                      <p:nvPicPr>
                        <p:cNvPr id="0" name="Picture 15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7" y="772"/>
                          <a:ext cx="144" cy="1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3042" name="Line 32"/>
            <p:cNvSpPr>
              <a:spLocks noChangeShapeType="1"/>
            </p:cNvSpPr>
            <p:nvPr/>
          </p:nvSpPr>
          <p:spPr bwMode="auto">
            <a:xfrm flipH="1" flipV="1">
              <a:off x="4820" y="1050"/>
              <a:ext cx="176" cy="311"/>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3" name="Line 55"/>
            <p:cNvSpPr>
              <a:spLocks noChangeShapeType="1"/>
            </p:cNvSpPr>
            <p:nvPr/>
          </p:nvSpPr>
          <p:spPr bwMode="auto">
            <a:xfrm rot="14400000" flipV="1">
              <a:off x="4750" y="1209"/>
              <a:ext cx="173" cy="306"/>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4" name="Line 45"/>
            <p:cNvSpPr>
              <a:spLocks noChangeShapeType="1"/>
            </p:cNvSpPr>
            <p:nvPr/>
          </p:nvSpPr>
          <p:spPr bwMode="auto">
            <a:xfrm flipV="1">
              <a:off x="4992" y="1048"/>
              <a:ext cx="177" cy="313"/>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5" name="Line 48"/>
            <p:cNvSpPr>
              <a:spLocks noChangeShapeType="1"/>
            </p:cNvSpPr>
            <p:nvPr/>
          </p:nvSpPr>
          <p:spPr bwMode="auto">
            <a:xfrm rot="7200000" flipH="1" flipV="1">
              <a:off x="5094" y="1211"/>
              <a:ext cx="172" cy="305"/>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6" name="Line 50"/>
            <p:cNvSpPr>
              <a:spLocks noChangeShapeType="1"/>
            </p:cNvSpPr>
            <p:nvPr/>
          </p:nvSpPr>
          <p:spPr bwMode="auto">
            <a:xfrm rot="7200000" flipV="1">
              <a:off x="4997" y="1358"/>
              <a:ext cx="173" cy="305"/>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7" name="Line 53"/>
            <p:cNvSpPr>
              <a:spLocks noChangeShapeType="1"/>
            </p:cNvSpPr>
            <p:nvPr/>
          </p:nvSpPr>
          <p:spPr bwMode="auto">
            <a:xfrm rot="-7200000" flipH="1" flipV="1">
              <a:off x="4821" y="1353"/>
              <a:ext cx="174" cy="307"/>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8" name="Line 66"/>
            <p:cNvSpPr>
              <a:spLocks noChangeShapeType="1"/>
            </p:cNvSpPr>
            <p:nvPr/>
          </p:nvSpPr>
          <p:spPr bwMode="auto">
            <a:xfrm rot="1800000" flipH="1" flipV="1">
              <a:off x="4931" y="1111"/>
              <a:ext cx="129" cy="228"/>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49" name="Line 68"/>
            <p:cNvSpPr>
              <a:spLocks noChangeShapeType="1"/>
            </p:cNvSpPr>
            <p:nvPr/>
          </p:nvSpPr>
          <p:spPr bwMode="auto">
            <a:xfrm rot="1800000" flipV="1">
              <a:off x="5039" y="1185"/>
              <a:ext cx="129" cy="228"/>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50" name="Line 70"/>
            <p:cNvSpPr>
              <a:spLocks noChangeShapeType="1"/>
            </p:cNvSpPr>
            <p:nvPr/>
          </p:nvSpPr>
          <p:spPr bwMode="auto">
            <a:xfrm rot="9000000" flipH="1" flipV="1">
              <a:off x="5038" y="1308"/>
              <a:ext cx="129" cy="228"/>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51" name="Line 74"/>
            <p:cNvSpPr>
              <a:spLocks noChangeShapeType="1"/>
            </p:cNvSpPr>
            <p:nvPr/>
          </p:nvSpPr>
          <p:spPr bwMode="auto">
            <a:xfrm rot="-5400000" flipH="1" flipV="1">
              <a:off x="4820" y="1317"/>
              <a:ext cx="129" cy="228"/>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52" name="Line 76"/>
            <p:cNvSpPr>
              <a:spLocks noChangeShapeType="1"/>
            </p:cNvSpPr>
            <p:nvPr/>
          </p:nvSpPr>
          <p:spPr bwMode="auto">
            <a:xfrm rot="16200000" flipV="1">
              <a:off x="4820" y="1180"/>
              <a:ext cx="129" cy="228"/>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63053" name="Rectangle 31"/>
            <p:cNvSpPr>
              <a:spLocks noChangeArrowheads="1"/>
            </p:cNvSpPr>
            <p:nvPr/>
          </p:nvSpPr>
          <p:spPr bwMode="auto">
            <a:xfrm>
              <a:off x="5011" y="1200"/>
              <a:ext cx="186" cy="24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1800" b="1" i="1">
                  <a:solidFill>
                    <a:srgbClr val="000066"/>
                  </a:solidFill>
                  <a:latin typeface="Times New Roman" pitchFamily="18" charset="0"/>
                </a:rPr>
                <a:t>q</a:t>
              </a:r>
              <a:endParaRPr lang="en-US" sz="1800" b="1" baseline="-25000">
                <a:solidFill>
                  <a:srgbClr val="000066"/>
                </a:solidFill>
                <a:latin typeface="Times New Roman" pitchFamily="18" charset="0"/>
              </a:endParaRPr>
            </a:p>
          </p:txBody>
        </p:sp>
        <p:grpSp>
          <p:nvGrpSpPr>
            <p:cNvPr id="463054" name="Group 80"/>
            <p:cNvGrpSpPr>
              <a:grpSpLocks/>
            </p:cNvGrpSpPr>
            <p:nvPr/>
          </p:nvGrpSpPr>
          <p:grpSpPr bwMode="auto">
            <a:xfrm>
              <a:off x="4932" y="1276"/>
              <a:ext cx="128" cy="198"/>
              <a:chOff x="4932" y="1276"/>
              <a:chExt cx="128" cy="198"/>
            </a:xfrm>
          </p:grpSpPr>
          <p:sp>
            <p:nvSpPr>
              <p:cNvPr id="463068" name="Oval 34"/>
              <p:cNvSpPr>
                <a:spLocks noChangeAspect="1" noChangeArrowheads="1"/>
              </p:cNvSpPr>
              <p:nvPr/>
            </p:nvSpPr>
            <p:spPr bwMode="auto">
              <a:xfrm>
                <a:off x="4932" y="1302"/>
                <a:ext cx="128" cy="128"/>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ZA"/>
              </a:p>
            </p:txBody>
          </p:sp>
          <p:sp>
            <p:nvSpPr>
              <p:cNvPr id="463069" name="Rectangle 35"/>
              <p:cNvSpPr>
                <a:spLocks noChangeAspect="1" noChangeArrowheads="1"/>
              </p:cNvSpPr>
              <p:nvPr/>
            </p:nvSpPr>
            <p:spPr bwMode="auto">
              <a:xfrm>
                <a:off x="4932" y="1276"/>
                <a:ext cx="128" cy="198"/>
              </a:xfrm>
              <a:prstGeom prst="rect">
                <a:avLst/>
              </a:prstGeom>
              <a:noFill/>
              <a:ln w="9525">
                <a:noFill/>
                <a:miter lim="800000"/>
                <a:headEnd/>
                <a:tailEnd/>
              </a:ln>
            </p:spPr>
            <p:txBody>
              <a:bodyPr lIns="12700" tIns="12700" rIns="12700" bIns="12700"/>
              <a:lstStyle/>
              <a:p>
                <a:pPr algn="ctr">
                  <a:lnSpc>
                    <a:spcPct val="110000"/>
                  </a:lnSpc>
                </a:pPr>
                <a:r>
                  <a:rPr lang="en-US" altLang="ko-KR" sz="1400" b="1" i="1">
                    <a:solidFill>
                      <a:srgbClr val="000066"/>
                    </a:solidFill>
                    <a:latin typeface="Times New Roman" pitchFamily="18" charset="0"/>
                    <a:ea typeface="굴림" pitchFamily="34" charset="-127"/>
                  </a:rPr>
                  <a:t>+</a:t>
                </a:r>
                <a:endParaRPr lang="en-US" sz="1400" b="1" i="1">
                  <a:solidFill>
                    <a:srgbClr val="000066"/>
                  </a:solidFill>
                  <a:latin typeface="Times New Roman" pitchFamily="18" charset="0"/>
                </a:endParaRPr>
              </a:p>
            </p:txBody>
          </p:sp>
        </p:grpSp>
        <p:sp>
          <p:nvSpPr>
            <p:cNvPr id="463055" name="Oval 36"/>
            <p:cNvSpPr>
              <a:spLocks noChangeArrowheads="1"/>
            </p:cNvSpPr>
            <p:nvPr/>
          </p:nvSpPr>
          <p:spPr bwMode="auto">
            <a:xfrm>
              <a:off x="4598" y="962"/>
              <a:ext cx="799" cy="799"/>
            </a:xfrm>
            <a:prstGeom prst="ellipse">
              <a:avLst/>
            </a:prstGeom>
            <a:gradFill rotWithShape="1">
              <a:gsLst>
                <a:gs pos="0">
                  <a:srgbClr val="FFE88E">
                    <a:alpha val="39998"/>
                  </a:srgbClr>
                </a:gs>
                <a:gs pos="100000">
                  <a:srgbClr val="FFCC00">
                    <a:alpha val="75000"/>
                  </a:srgbClr>
                </a:gs>
              </a:gsLst>
              <a:path path="shape">
                <a:fillToRect l="50000" t="50000" r="50000" b="50000"/>
              </a:path>
            </a:gradFill>
            <a:ln w="12700" algn="ctr">
              <a:solidFill>
                <a:srgbClr val="C49F00"/>
              </a:solidFill>
              <a:round/>
              <a:headEnd/>
              <a:tailEnd type="none" w="lg" len="lg"/>
            </a:ln>
          </p:spPr>
          <p:txBody>
            <a:bodyPr/>
            <a:lstStyle/>
            <a:p>
              <a:pPr>
                <a:lnSpc>
                  <a:spcPct val="110000"/>
                </a:lnSpc>
              </a:pPr>
              <a:endParaRPr lang="en-ZA"/>
            </a:p>
          </p:txBody>
        </p:sp>
        <p:sp>
          <p:nvSpPr>
            <p:cNvPr id="463056" name="Line 41"/>
            <p:cNvSpPr>
              <a:spLocks noChangeShapeType="1"/>
            </p:cNvSpPr>
            <p:nvPr/>
          </p:nvSpPr>
          <p:spPr bwMode="auto">
            <a:xfrm flipH="1" flipV="1">
              <a:off x="4716" y="864"/>
              <a:ext cx="104" cy="186"/>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57" name="Line 46"/>
            <p:cNvSpPr>
              <a:spLocks noChangeShapeType="1"/>
            </p:cNvSpPr>
            <p:nvPr/>
          </p:nvSpPr>
          <p:spPr bwMode="auto">
            <a:xfrm flipV="1">
              <a:off x="5169" y="864"/>
              <a:ext cx="103" cy="184"/>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58" name="Line 49"/>
            <p:cNvSpPr>
              <a:spLocks noChangeShapeType="1"/>
            </p:cNvSpPr>
            <p:nvPr/>
          </p:nvSpPr>
          <p:spPr bwMode="auto">
            <a:xfrm rot="7200000" flipH="1" flipV="1">
              <a:off x="5411" y="1268"/>
              <a:ext cx="111" cy="198"/>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59" name="Line 51"/>
            <p:cNvSpPr>
              <a:spLocks noChangeShapeType="1"/>
            </p:cNvSpPr>
            <p:nvPr/>
          </p:nvSpPr>
          <p:spPr bwMode="auto">
            <a:xfrm rot="7200000" flipV="1">
              <a:off x="5174" y="1660"/>
              <a:ext cx="105" cy="189"/>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0" name="Line 54"/>
            <p:cNvSpPr>
              <a:spLocks noChangeShapeType="1"/>
            </p:cNvSpPr>
            <p:nvPr/>
          </p:nvSpPr>
          <p:spPr bwMode="auto">
            <a:xfrm rot="-7200000" flipH="1" flipV="1">
              <a:off x="4710" y="1658"/>
              <a:ext cx="106" cy="189"/>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1" name="Line 56"/>
            <p:cNvSpPr>
              <a:spLocks noChangeShapeType="1"/>
            </p:cNvSpPr>
            <p:nvPr/>
          </p:nvSpPr>
          <p:spPr bwMode="auto">
            <a:xfrm rot="14400000" flipV="1">
              <a:off x="4482" y="1258"/>
              <a:ext cx="119" cy="211"/>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2" name="Line 67"/>
            <p:cNvSpPr>
              <a:spLocks noChangeShapeType="1"/>
            </p:cNvSpPr>
            <p:nvPr/>
          </p:nvSpPr>
          <p:spPr bwMode="auto">
            <a:xfrm rot="1800000" flipH="1" flipV="1">
              <a:off x="4955" y="930"/>
              <a:ext cx="85" cy="152"/>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3" name="Line 69"/>
            <p:cNvSpPr>
              <a:spLocks noChangeShapeType="1"/>
            </p:cNvSpPr>
            <p:nvPr/>
          </p:nvSpPr>
          <p:spPr bwMode="auto">
            <a:xfrm rot="1800000" flipV="1">
              <a:off x="5247" y="1115"/>
              <a:ext cx="83" cy="148"/>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4" name="Line 71"/>
            <p:cNvSpPr>
              <a:spLocks noChangeShapeType="1"/>
            </p:cNvSpPr>
            <p:nvPr/>
          </p:nvSpPr>
          <p:spPr bwMode="auto">
            <a:xfrm rot="9000000" flipH="1" flipV="1">
              <a:off x="5247" y="1454"/>
              <a:ext cx="87" cy="154"/>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5" name="Line 73"/>
            <p:cNvSpPr>
              <a:spLocks noChangeShapeType="1"/>
            </p:cNvSpPr>
            <p:nvPr/>
          </p:nvSpPr>
          <p:spPr bwMode="auto">
            <a:xfrm rot="9000000" flipV="1">
              <a:off x="4953" y="1625"/>
              <a:ext cx="87" cy="155"/>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6" name="Line 75"/>
            <p:cNvSpPr>
              <a:spLocks noChangeShapeType="1"/>
            </p:cNvSpPr>
            <p:nvPr/>
          </p:nvSpPr>
          <p:spPr bwMode="auto">
            <a:xfrm rot="-5400000" flipH="1" flipV="1">
              <a:off x="4653" y="1463"/>
              <a:ext cx="85" cy="151"/>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sp>
          <p:nvSpPr>
            <p:cNvPr id="463067" name="Line 77"/>
            <p:cNvSpPr>
              <a:spLocks noChangeShapeType="1"/>
            </p:cNvSpPr>
            <p:nvPr/>
          </p:nvSpPr>
          <p:spPr bwMode="auto">
            <a:xfrm rot="16200000" flipV="1">
              <a:off x="4650" y="1109"/>
              <a:ext cx="87" cy="155"/>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grpSp>
      <p:sp>
        <p:nvSpPr>
          <p:cNvPr id="462930" name="Rectangle 82"/>
          <p:cNvSpPr>
            <a:spLocks noChangeArrowheads="1"/>
          </p:cNvSpPr>
          <p:nvPr/>
        </p:nvSpPr>
        <p:spPr bwMode="auto">
          <a:xfrm>
            <a:off x="3160713" y="5629275"/>
            <a:ext cx="2584450" cy="614363"/>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463018" name="Text Box 114"/>
          <p:cNvSpPr txBox="1">
            <a:spLocks noChangeArrowheads="1"/>
          </p:cNvSpPr>
          <p:nvPr/>
        </p:nvSpPr>
        <p:spPr bwMode="auto">
          <a:xfrm>
            <a:off x="7396163" y="3003550"/>
            <a:ext cx="1500187" cy="588963"/>
          </a:xfrm>
          <a:prstGeom prst="rect">
            <a:avLst/>
          </a:prstGeom>
          <a:noFill/>
          <a:ln w="9525">
            <a:noFill/>
            <a:miter lim="800000"/>
            <a:headEnd/>
            <a:tailEnd/>
          </a:ln>
        </p:spPr>
        <p:txBody>
          <a:bodyPr lIns="0" tIns="0" rIns="0" bIns="0"/>
          <a:lstStyle/>
          <a:p>
            <a:pPr algn="r">
              <a:lnSpc>
                <a:spcPct val="110000"/>
              </a:lnSpc>
            </a:pPr>
            <a:r>
              <a:rPr lang="en-US" altLang="ko-KR" sz="1800">
                <a:solidFill>
                  <a:srgbClr val="000066"/>
                </a:solidFill>
                <a:ea typeface="굴림" pitchFamily="34" charset="-127"/>
              </a:rPr>
              <a:t>Gaussian surface</a:t>
            </a:r>
            <a:endParaRPr lang="en-ZA" sz="1800">
              <a:solidFill>
                <a:srgbClr val="000066"/>
              </a:solidFill>
            </a:endParaRPr>
          </a:p>
        </p:txBody>
      </p:sp>
      <p:sp>
        <p:nvSpPr>
          <p:cNvPr id="463019" name="Freeform 115"/>
          <p:cNvSpPr>
            <a:spLocks/>
          </p:cNvSpPr>
          <p:nvPr/>
        </p:nvSpPr>
        <p:spPr bwMode="auto">
          <a:xfrm>
            <a:off x="8305800" y="2552700"/>
            <a:ext cx="285750" cy="469900"/>
          </a:xfrm>
          <a:custGeom>
            <a:avLst/>
            <a:gdLst>
              <a:gd name="T0" fmla="*/ 0 w 180"/>
              <a:gd name="T1" fmla="*/ 0 h 296"/>
              <a:gd name="T2" fmla="*/ 2147483647 w 180"/>
              <a:gd name="T3" fmla="*/ 2147483647 h 296"/>
              <a:gd name="T4" fmla="*/ 0 60000 65536"/>
              <a:gd name="T5" fmla="*/ 0 60000 65536"/>
              <a:gd name="T6" fmla="*/ 0 w 180"/>
              <a:gd name="T7" fmla="*/ 0 h 296"/>
              <a:gd name="T8" fmla="*/ 180 w 180"/>
              <a:gd name="T9" fmla="*/ 296 h 296"/>
            </a:gdLst>
            <a:ahLst/>
            <a:cxnLst>
              <a:cxn ang="T4">
                <a:pos x="T0" y="T1"/>
              </a:cxn>
              <a:cxn ang="T5">
                <a:pos x="T2" y="T3"/>
              </a:cxn>
            </a:cxnLst>
            <a:rect l="T6" t="T7" r="T8" b="T9"/>
            <a:pathLst>
              <a:path w="180" h="296">
                <a:moveTo>
                  <a:pt x="0" y="0"/>
                </a:moveTo>
                <a:cubicBezTo>
                  <a:pt x="139" y="88"/>
                  <a:pt x="180" y="144"/>
                  <a:pt x="152" y="296"/>
                </a:cubicBezTo>
              </a:path>
            </a:pathLst>
          </a:custGeom>
          <a:noFill/>
          <a:ln w="12700">
            <a:solidFill>
              <a:srgbClr val="000066"/>
            </a:solidFill>
            <a:round/>
            <a:headEnd type="arrow" w="lg" len="lg"/>
            <a:tailEnd type="none" w="lg" len="lg"/>
          </a:ln>
        </p:spPr>
        <p:txBody>
          <a:bodyPr lIns="90000" tIns="46800" rIns="90000" bIns="46800"/>
          <a:lstStyle/>
          <a:p>
            <a:endParaRPr lang="en-US"/>
          </a:p>
        </p:txBody>
      </p:sp>
      <p:grpSp>
        <p:nvGrpSpPr>
          <p:cNvPr id="2" name="Group 135"/>
          <p:cNvGrpSpPr>
            <a:grpSpLocks/>
          </p:cNvGrpSpPr>
          <p:nvPr/>
        </p:nvGrpSpPr>
        <p:grpSpPr bwMode="auto">
          <a:xfrm>
            <a:off x="6678613" y="3922713"/>
            <a:ext cx="1971675" cy="2114550"/>
            <a:chOff x="4207" y="2471"/>
            <a:chExt cx="1242" cy="1332"/>
          </a:xfrm>
        </p:grpSpPr>
        <p:sp>
          <p:nvSpPr>
            <p:cNvPr id="463022" name="Text Box 96"/>
            <p:cNvSpPr txBox="1">
              <a:spLocks noChangeArrowheads="1"/>
            </p:cNvSpPr>
            <p:nvPr/>
          </p:nvSpPr>
          <p:spPr bwMode="auto">
            <a:xfrm>
              <a:off x="4207" y="2471"/>
              <a:ext cx="945" cy="371"/>
            </a:xfrm>
            <a:prstGeom prst="rect">
              <a:avLst/>
            </a:prstGeom>
            <a:noFill/>
            <a:ln w="9525">
              <a:noFill/>
              <a:miter lim="800000"/>
              <a:headEnd/>
              <a:tailEnd/>
            </a:ln>
          </p:spPr>
          <p:txBody>
            <a:bodyPr lIns="0" tIns="0" rIns="0" bIns="0"/>
            <a:lstStyle/>
            <a:p>
              <a:pPr>
                <a:lnSpc>
                  <a:spcPct val="110000"/>
                </a:lnSpc>
              </a:pPr>
              <a:r>
                <a:rPr lang="en-US" altLang="ko-KR" sz="1800">
                  <a:solidFill>
                    <a:srgbClr val="000066"/>
                  </a:solidFill>
                  <a:ea typeface="굴림" pitchFamily="34" charset="-127"/>
                </a:rPr>
                <a:t>Amperian loop</a:t>
              </a:r>
              <a:endParaRPr lang="en-ZA" sz="1800">
                <a:solidFill>
                  <a:srgbClr val="000066"/>
                </a:solidFill>
              </a:endParaRPr>
            </a:p>
          </p:txBody>
        </p:sp>
        <p:grpSp>
          <p:nvGrpSpPr>
            <p:cNvPr id="463023" name="Group 108"/>
            <p:cNvGrpSpPr>
              <a:grpSpLocks/>
            </p:cNvGrpSpPr>
            <p:nvPr/>
          </p:nvGrpSpPr>
          <p:grpSpPr bwMode="auto">
            <a:xfrm>
              <a:off x="4924" y="3281"/>
              <a:ext cx="112" cy="112"/>
              <a:chOff x="5376" y="3734"/>
              <a:chExt cx="112" cy="112"/>
            </a:xfrm>
          </p:grpSpPr>
          <p:sp>
            <p:nvSpPr>
              <p:cNvPr id="463039" name="Oval 109"/>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63040" name="Oval 110"/>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sp>
          <p:nvSpPr>
            <p:cNvPr id="463024" name="Text Box 112"/>
            <p:cNvSpPr txBox="1">
              <a:spLocks noChangeArrowheads="1"/>
            </p:cNvSpPr>
            <p:nvPr/>
          </p:nvSpPr>
          <p:spPr bwMode="auto">
            <a:xfrm>
              <a:off x="4956" y="3284"/>
              <a:ext cx="268" cy="233"/>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463025" name="Freeform 116"/>
            <p:cNvSpPr>
              <a:spLocks/>
            </p:cNvSpPr>
            <p:nvPr/>
          </p:nvSpPr>
          <p:spPr bwMode="auto">
            <a:xfrm>
              <a:off x="4608" y="2588"/>
              <a:ext cx="432" cy="281"/>
            </a:xfrm>
            <a:custGeom>
              <a:avLst/>
              <a:gdLst>
                <a:gd name="T0" fmla="*/ 432 w 432"/>
                <a:gd name="T1" fmla="*/ 281 h 281"/>
                <a:gd name="T2" fmla="*/ 0 w 432"/>
                <a:gd name="T3" fmla="*/ 111 h 281"/>
                <a:gd name="T4" fmla="*/ 0 60000 65536"/>
                <a:gd name="T5" fmla="*/ 0 60000 65536"/>
                <a:gd name="T6" fmla="*/ 0 w 432"/>
                <a:gd name="T7" fmla="*/ 0 h 281"/>
                <a:gd name="T8" fmla="*/ 432 w 432"/>
                <a:gd name="T9" fmla="*/ 281 h 281"/>
              </a:gdLst>
              <a:ahLst/>
              <a:cxnLst>
                <a:cxn ang="T4">
                  <a:pos x="T0" y="T1"/>
                </a:cxn>
                <a:cxn ang="T5">
                  <a:pos x="T2" y="T3"/>
                </a:cxn>
              </a:cxnLst>
              <a:rect l="T6" t="T7" r="T8" b="T9"/>
              <a:pathLst>
                <a:path w="432" h="281">
                  <a:moveTo>
                    <a:pt x="432" y="281"/>
                  </a:moveTo>
                  <a:cubicBezTo>
                    <a:pt x="345" y="0"/>
                    <a:pt x="234" y="222"/>
                    <a:pt x="0" y="111"/>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
          <p:nvSpPr>
            <p:cNvPr id="463026" name="Oval 120"/>
            <p:cNvSpPr>
              <a:spLocks noChangeArrowheads="1"/>
            </p:cNvSpPr>
            <p:nvPr/>
          </p:nvSpPr>
          <p:spPr bwMode="auto">
            <a:xfrm>
              <a:off x="4512" y="2867"/>
              <a:ext cx="936" cy="936"/>
            </a:xfrm>
            <a:prstGeom prst="ellipse">
              <a:avLst/>
            </a:prstGeom>
            <a:noFill/>
            <a:ln w="25400" algn="ctr">
              <a:solidFill>
                <a:schemeClr val="tx1"/>
              </a:solidFill>
              <a:round/>
              <a:headEnd/>
              <a:tailEnd/>
            </a:ln>
          </p:spPr>
          <p:txBody>
            <a:bodyPr/>
            <a:lstStyle/>
            <a:p>
              <a:pPr>
                <a:lnSpc>
                  <a:spcPct val="110000"/>
                </a:lnSpc>
              </a:pPr>
              <a:endParaRPr lang="en-ZA"/>
            </a:p>
          </p:txBody>
        </p:sp>
        <p:grpSp>
          <p:nvGrpSpPr>
            <p:cNvPr id="463027" name="Group 122"/>
            <p:cNvGrpSpPr>
              <a:grpSpLocks/>
            </p:cNvGrpSpPr>
            <p:nvPr/>
          </p:nvGrpSpPr>
          <p:grpSpPr bwMode="auto">
            <a:xfrm>
              <a:off x="4513" y="3037"/>
              <a:ext cx="936" cy="592"/>
              <a:chOff x="4441" y="2690"/>
              <a:chExt cx="936" cy="592"/>
            </a:xfrm>
          </p:grpSpPr>
          <p:sp>
            <p:nvSpPr>
              <p:cNvPr id="463037" name="Line 111"/>
              <p:cNvSpPr>
                <a:spLocks noChangeShapeType="1"/>
              </p:cNvSpPr>
              <p:nvPr/>
            </p:nvSpPr>
            <p:spPr bwMode="auto">
              <a:xfrm rot="16200000" flipH="1">
                <a:off x="4293" y="3135"/>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63038" name="Line 121"/>
              <p:cNvSpPr>
                <a:spLocks noChangeShapeType="1"/>
              </p:cNvSpPr>
              <p:nvPr/>
            </p:nvSpPr>
            <p:spPr bwMode="auto">
              <a:xfrm rot="5400000" flipH="1" flipV="1">
                <a:off x="5229" y="2838"/>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nvGrpSpPr>
            <p:cNvPr id="463028" name="Group 123"/>
            <p:cNvGrpSpPr>
              <a:grpSpLocks/>
            </p:cNvGrpSpPr>
            <p:nvPr/>
          </p:nvGrpSpPr>
          <p:grpSpPr bwMode="auto">
            <a:xfrm rot="-2700000">
              <a:off x="4513" y="3037"/>
              <a:ext cx="936" cy="592"/>
              <a:chOff x="4441" y="2690"/>
              <a:chExt cx="936" cy="592"/>
            </a:xfrm>
          </p:grpSpPr>
          <p:sp>
            <p:nvSpPr>
              <p:cNvPr id="463035" name="Line 124"/>
              <p:cNvSpPr>
                <a:spLocks noChangeShapeType="1"/>
              </p:cNvSpPr>
              <p:nvPr/>
            </p:nvSpPr>
            <p:spPr bwMode="auto">
              <a:xfrm rot="16200000" flipH="1">
                <a:off x="4293" y="3135"/>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63036" name="Line 125"/>
              <p:cNvSpPr>
                <a:spLocks noChangeShapeType="1"/>
              </p:cNvSpPr>
              <p:nvPr/>
            </p:nvSpPr>
            <p:spPr bwMode="auto">
              <a:xfrm rot="5400000" flipH="1" flipV="1">
                <a:off x="5229" y="2838"/>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nvGrpSpPr>
            <p:cNvPr id="463029" name="Group 126"/>
            <p:cNvGrpSpPr>
              <a:grpSpLocks/>
            </p:cNvGrpSpPr>
            <p:nvPr/>
          </p:nvGrpSpPr>
          <p:grpSpPr bwMode="auto">
            <a:xfrm rot="-5400000">
              <a:off x="4513" y="3037"/>
              <a:ext cx="936" cy="592"/>
              <a:chOff x="4441" y="2690"/>
              <a:chExt cx="936" cy="592"/>
            </a:xfrm>
          </p:grpSpPr>
          <p:sp>
            <p:nvSpPr>
              <p:cNvPr id="463033" name="Line 127"/>
              <p:cNvSpPr>
                <a:spLocks noChangeShapeType="1"/>
              </p:cNvSpPr>
              <p:nvPr/>
            </p:nvSpPr>
            <p:spPr bwMode="auto">
              <a:xfrm rot="16200000" flipH="1">
                <a:off x="4293" y="3135"/>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63034" name="Line 128"/>
              <p:cNvSpPr>
                <a:spLocks noChangeShapeType="1"/>
              </p:cNvSpPr>
              <p:nvPr/>
            </p:nvSpPr>
            <p:spPr bwMode="auto">
              <a:xfrm rot="5400000" flipH="1" flipV="1">
                <a:off x="5229" y="2838"/>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nvGrpSpPr>
            <p:cNvPr id="463030" name="Group 129"/>
            <p:cNvGrpSpPr>
              <a:grpSpLocks/>
            </p:cNvGrpSpPr>
            <p:nvPr/>
          </p:nvGrpSpPr>
          <p:grpSpPr bwMode="auto">
            <a:xfrm rot="2700000">
              <a:off x="4513" y="3037"/>
              <a:ext cx="936" cy="592"/>
              <a:chOff x="4441" y="2690"/>
              <a:chExt cx="936" cy="592"/>
            </a:xfrm>
          </p:grpSpPr>
          <p:sp>
            <p:nvSpPr>
              <p:cNvPr id="463031" name="Line 130"/>
              <p:cNvSpPr>
                <a:spLocks noChangeShapeType="1"/>
              </p:cNvSpPr>
              <p:nvPr/>
            </p:nvSpPr>
            <p:spPr bwMode="auto">
              <a:xfrm rot="16200000" flipH="1">
                <a:off x="4293" y="3135"/>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63032" name="Line 131"/>
              <p:cNvSpPr>
                <a:spLocks noChangeShapeType="1"/>
              </p:cNvSpPr>
              <p:nvPr/>
            </p:nvSpPr>
            <p:spPr bwMode="auto">
              <a:xfrm rot="5400000" flipH="1" flipV="1">
                <a:off x="5229" y="2838"/>
                <a:ext cx="295"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grpSp>
      <p:graphicFrame>
        <p:nvGraphicFramePr>
          <p:cNvPr id="462980" name="Object 159"/>
          <p:cNvGraphicFramePr>
            <a:graphicFrameLocks noChangeAspect="1"/>
          </p:cNvGraphicFramePr>
          <p:nvPr/>
        </p:nvGraphicFramePr>
        <p:xfrm>
          <a:off x="3371850" y="2974975"/>
          <a:ext cx="1762125" cy="769938"/>
        </p:xfrm>
        <a:graphic>
          <a:graphicData uri="http://schemas.openxmlformats.org/presentationml/2006/ole">
            <mc:AlternateContent xmlns:mc="http://schemas.openxmlformats.org/markup-compatibility/2006">
              <mc:Choice xmlns:v="urn:schemas-microsoft-com:vml" Requires="v">
                <p:oleObj spid="_x0000_s463019" name="Equation" r:id="rId8" imgW="1765300" imgH="762000" progId="Equation.DSMT4">
                  <p:embed/>
                </p:oleObj>
              </mc:Choice>
              <mc:Fallback>
                <p:oleObj name="Equation" r:id="rId8" imgW="1765300" imgH="762000" progId="Equation.DSMT4">
                  <p:embed/>
                  <p:pic>
                    <p:nvPicPr>
                      <p:cNvPr id="0" name="Picture 15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71850" y="2974975"/>
                        <a:ext cx="1762125" cy="769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133"/>
          <p:cNvSpPr>
            <a:spLocks noChangeArrowheads="1"/>
          </p:cNvSpPr>
          <p:nvPr/>
        </p:nvSpPr>
        <p:spPr bwMode="auto">
          <a:xfrm>
            <a:off x="179388" y="3098800"/>
            <a:ext cx="284321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Mathematically:</a:t>
            </a:r>
            <a:endParaRPr lang="en-ZA" sz="26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298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2877"/>
                                        </p:tgtEl>
                                        <p:attrNameLst>
                                          <p:attrName>style.visibility</p:attrName>
                                        </p:attrNameLst>
                                      </p:cBhvr>
                                      <p:to>
                                        <p:strVal val="visible"/>
                                      </p:to>
                                    </p:se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6287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462875"/>
                                        </p:tgtEl>
                                        <p:attrNameLst>
                                          <p:attrName>style.visibility</p:attrName>
                                        </p:attrNameLst>
                                      </p:cBhvr>
                                      <p:to>
                                        <p:strVal val="visible"/>
                                      </p:to>
                                    </p:set>
                                  </p:childTnLst>
                                </p:cTn>
                              </p:par>
                              <p:par>
                                <p:cTn id="22" presetID="9" presetClass="entr" presetSubtype="0" fill="hold" grpId="0" nodeType="withEffect">
                                  <p:stCondLst>
                                    <p:cond delay="500"/>
                                  </p:stCondLst>
                                  <p:childTnLst>
                                    <p:set>
                                      <p:cBhvr>
                                        <p:cTn id="23" dur="1" fill="hold">
                                          <p:stCondLst>
                                            <p:cond delay="0"/>
                                          </p:stCondLst>
                                        </p:cTn>
                                        <p:tgtEl>
                                          <p:spTgt spid="462930"/>
                                        </p:tgtEl>
                                        <p:attrNameLst>
                                          <p:attrName>style.visibility</p:attrName>
                                        </p:attrNameLst>
                                      </p:cBhvr>
                                      <p:to>
                                        <p:strVal val="visible"/>
                                      </p:to>
                                    </p:set>
                                    <p:animEffect transition="in" filter="dissolve">
                                      <p:cBhvr>
                                        <p:cTn id="24" dur="500"/>
                                        <p:tgtEl>
                                          <p:spTgt spid="462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74" grpId="0"/>
      <p:bldP spid="462877" grpId="0"/>
      <p:bldP spid="462930" grpId="0" animBg="1"/>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044" name="Footer Placeholder 3"/>
          <p:cNvSpPr>
            <a:spLocks noGrp="1"/>
          </p:cNvSpPr>
          <p:nvPr>
            <p:ph type="ftr" sz="quarter" idx="10"/>
          </p:nvPr>
        </p:nvSpPr>
        <p:spPr>
          <a:noFill/>
        </p:spPr>
        <p:txBody>
          <a:bodyPr/>
          <a:lstStyle/>
          <a:p>
            <a:r>
              <a:rPr lang="en-US" smtClean="0">
                <a:cs typeface="Arial" charset="0"/>
              </a:rPr>
              <a:t>MAGNETIC FIELDS</a:t>
            </a:r>
          </a:p>
        </p:txBody>
      </p:sp>
      <p:sp>
        <p:nvSpPr>
          <p:cNvPr id="468045" name="Date Placeholder 4"/>
          <p:cNvSpPr>
            <a:spLocks noGrp="1"/>
          </p:cNvSpPr>
          <p:nvPr>
            <p:ph type="dt" sz="quarter" idx="11"/>
          </p:nvPr>
        </p:nvSpPr>
        <p:spPr>
          <a:noFill/>
        </p:spPr>
        <p:txBody>
          <a:bodyPr/>
          <a:lstStyle/>
          <a:p>
            <a:r>
              <a:rPr lang="en-US" smtClean="0">
                <a:cs typeface="Arial" charset="0"/>
              </a:rPr>
              <a:t>PHY1013S</a:t>
            </a:r>
          </a:p>
        </p:txBody>
      </p:sp>
      <p:sp>
        <p:nvSpPr>
          <p:cNvPr id="468046" name="Slide Number Placeholder 5"/>
          <p:cNvSpPr>
            <a:spLocks noGrp="1"/>
          </p:cNvSpPr>
          <p:nvPr>
            <p:ph type="sldNum" sz="quarter" idx="12"/>
          </p:nvPr>
        </p:nvSpPr>
        <p:spPr>
          <a:noFill/>
        </p:spPr>
        <p:txBody>
          <a:bodyPr/>
          <a:lstStyle/>
          <a:p>
            <a:fld id="{258C38F2-CED2-4502-9B57-47165415329E}" type="slidenum">
              <a:rPr lang="en-US" smtClean="0">
                <a:cs typeface="Arial" charset="0"/>
              </a:rPr>
              <a:pPr/>
              <a:t>39</a:t>
            </a:fld>
            <a:endParaRPr lang="en-US" smtClean="0">
              <a:cs typeface="Arial" charset="0"/>
            </a:endParaRPr>
          </a:p>
        </p:txBody>
      </p:sp>
      <p:sp>
        <p:nvSpPr>
          <p:cNvPr id="468000" name="Rectangle 32"/>
          <p:cNvSpPr>
            <a:spLocks noChangeArrowheads="1"/>
          </p:cNvSpPr>
          <p:nvPr/>
        </p:nvSpPr>
        <p:spPr bwMode="auto">
          <a:xfrm>
            <a:off x="0" y="3449638"/>
            <a:ext cx="8910638" cy="2873375"/>
          </a:xfrm>
          <a:prstGeom prst="rect">
            <a:avLst/>
          </a:prstGeom>
          <a:noFill/>
          <a:ln w="15875" algn="ctr">
            <a:noFill/>
            <a:miter lim="800000"/>
            <a:headEnd/>
            <a:tailEnd type="none" w="lg" len="lg"/>
          </a:ln>
        </p:spPr>
        <p:txBody>
          <a:bodyPr lIns="90000" tIns="46800" rIns="90000" bIns="46800">
            <a:spAutoFit/>
          </a:bodyPr>
          <a:lstStyle/>
          <a:p>
            <a:pPr marL="720725" lvl="2" indent="-361950">
              <a:lnSpc>
                <a:spcPct val="110000"/>
              </a:lnSpc>
              <a:buFontTx/>
              <a:buBlip>
                <a:blip r:embed="rId4"/>
              </a:buBlip>
            </a:pPr>
            <a:r>
              <a:rPr lang="en-ZA" sz="2200">
                <a:solidFill>
                  <a:srgbClr val="000066"/>
                </a:solidFill>
              </a:rPr>
              <a:t>Choose a direction (cw or ccw) for integration.  </a:t>
            </a:r>
            <a:br>
              <a:rPr lang="en-ZA" sz="2200">
                <a:solidFill>
                  <a:srgbClr val="000066"/>
                </a:solidFill>
              </a:rPr>
            </a:br>
            <a:r>
              <a:rPr lang="en-ZA" sz="2200">
                <a:solidFill>
                  <a:srgbClr val="000066"/>
                </a:solidFill>
              </a:rPr>
              <a:t>If     works out to be negative, the field was simply in the opposite direction to the one you chose.</a:t>
            </a:r>
          </a:p>
          <a:p>
            <a:pPr marL="720725" lvl="2" indent="-361950">
              <a:lnSpc>
                <a:spcPct val="110000"/>
              </a:lnSpc>
              <a:buFontTx/>
              <a:buBlip>
                <a:blip r:embed="rId4"/>
              </a:buBlip>
            </a:pPr>
            <a:endParaRPr lang="en-ZA" sz="600">
              <a:solidFill>
                <a:srgbClr val="000066"/>
              </a:solidFill>
            </a:endParaRPr>
          </a:p>
          <a:p>
            <a:pPr marL="720725" lvl="2" indent="-361950">
              <a:lnSpc>
                <a:spcPct val="110000"/>
              </a:lnSpc>
              <a:buFontTx/>
              <a:buBlip>
                <a:blip r:embed="rId4"/>
              </a:buBlip>
            </a:pPr>
            <a:r>
              <a:rPr lang="en-US" sz="2200">
                <a:solidFill>
                  <a:srgbClr val="EBEBFF"/>
                </a:solidFill>
              </a:rPr>
              <a:t>I</a:t>
            </a:r>
            <a:r>
              <a:rPr lang="en-US" sz="2200">
                <a:solidFill>
                  <a:srgbClr val="000066"/>
                </a:solidFill>
              </a:rPr>
              <a:t>                                                                     .</a:t>
            </a:r>
            <a:r>
              <a:rPr lang="en-US" sz="2200">
                <a:solidFill>
                  <a:srgbClr val="EBEBFF"/>
                </a:solidFill>
              </a:rPr>
              <a:t/>
            </a:r>
            <a:br>
              <a:rPr lang="en-US" sz="2200">
                <a:solidFill>
                  <a:srgbClr val="EBEBFF"/>
                </a:solidFill>
              </a:rPr>
            </a:br>
            <a:r>
              <a:rPr lang="en-US" sz="2200">
                <a:solidFill>
                  <a:srgbClr val="000066"/>
                </a:solidFill>
              </a:rPr>
              <a:t>(</a:t>
            </a:r>
            <a:r>
              <a:rPr lang="en-US" sz="2200" b="1" i="1">
                <a:solidFill>
                  <a:srgbClr val="000066"/>
                </a:solidFill>
                <a:latin typeface="Times New Roman" pitchFamily="18" charset="0"/>
              </a:rPr>
              <a:t>I</a:t>
            </a:r>
            <a:r>
              <a:rPr lang="en-US" sz="2200" b="1" baseline="-25000">
                <a:solidFill>
                  <a:srgbClr val="000066"/>
                </a:solidFill>
                <a:latin typeface="Times New Roman" pitchFamily="18" charset="0"/>
              </a:rPr>
              <a:t>4</a:t>
            </a:r>
            <a:r>
              <a:rPr lang="en-US" sz="2200">
                <a:solidFill>
                  <a:srgbClr val="000066"/>
                </a:solidFill>
              </a:rPr>
              <a:t> is ignored since it does not pass </a:t>
            </a:r>
            <a:r>
              <a:rPr lang="en-US" sz="2200" i="1">
                <a:solidFill>
                  <a:srgbClr val="000066"/>
                </a:solidFill>
              </a:rPr>
              <a:t>through</a:t>
            </a:r>
            <a:r>
              <a:rPr lang="en-US" sz="2200" i="1" baseline="30000">
                <a:solidFill>
                  <a:srgbClr val="000066"/>
                </a:solidFill>
              </a:rPr>
              <a:t> </a:t>
            </a:r>
            <a:r>
              <a:rPr lang="en-US" sz="2200">
                <a:solidFill>
                  <a:srgbClr val="000066"/>
                </a:solidFill>
              </a:rPr>
              <a:t> the loop.)</a:t>
            </a:r>
            <a:endParaRPr lang="en-US">
              <a:solidFill>
                <a:srgbClr val="000066"/>
              </a:solidFill>
            </a:endParaRPr>
          </a:p>
          <a:p>
            <a:pPr marL="179388" lvl="1">
              <a:lnSpc>
                <a:spcPct val="110000"/>
              </a:lnSpc>
              <a:buFont typeface="Arial" charset="0"/>
              <a:buNone/>
            </a:pPr>
            <a:endParaRPr lang="en-US" sz="600">
              <a:solidFill>
                <a:srgbClr val="000066"/>
              </a:solidFill>
            </a:endParaRPr>
          </a:p>
          <a:p>
            <a:pPr marL="720725" lvl="2" indent="-361950">
              <a:lnSpc>
                <a:spcPct val="110000"/>
              </a:lnSpc>
              <a:buFontTx/>
              <a:buBlip>
                <a:blip r:embed="rId4"/>
              </a:buBlip>
            </a:pPr>
            <a:r>
              <a:rPr lang="en-ZA" sz="2200">
                <a:solidFill>
                  <a:srgbClr val="000066"/>
                </a:solidFill>
              </a:rPr>
              <a:t>As with Gauss, the loop is a mathematical curve through space.  It may or may not coincide with a real surface.</a:t>
            </a:r>
            <a:endParaRPr lang="en-US" sz="2200">
              <a:solidFill>
                <a:srgbClr val="000066"/>
              </a:solidFill>
            </a:endParaRPr>
          </a:p>
        </p:txBody>
      </p:sp>
      <p:sp>
        <p:nvSpPr>
          <p:cNvPr id="468048" name="Rectangle 2"/>
          <p:cNvSpPr>
            <a:spLocks noGrp="1" noChangeArrowheads="1"/>
          </p:cNvSpPr>
          <p:nvPr>
            <p:ph type="title"/>
          </p:nvPr>
        </p:nvSpPr>
        <p:spPr/>
        <p:txBody>
          <a:bodyPr/>
          <a:lstStyle/>
          <a:p>
            <a:pPr eaLnBrk="1" hangingPunct="1"/>
            <a:r>
              <a:rPr lang="en-ZA" smtClean="0"/>
              <a:t>AMPERE’S LAW</a:t>
            </a:r>
          </a:p>
        </p:txBody>
      </p:sp>
      <p:graphicFrame>
        <p:nvGraphicFramePr>
          <p:cNvPr id="468040" name="Object 72"/>
          <p:cNvGraphicFramePr>
            <a:graphicFrameLocks noChangeAspect="1"/>
          </p:cNvGraphicFramePr>
          <p:nvPr/>
        </p:nvGraphicFramePr>
        <p:xfrm>
          <a:off x="3352800" y="1423988"/>
          <a:ext cx="2451100" cy="482600"/>
        </p:xfrm>
        <a:graphic>
          <a:graphicData uri="http://schemas.openxmlformats.org/presentationml/2006/ole">
            <mc:AlternateContent xmlns:mc="http://schemas.openxmlformats.org/markup-compatibility/2006">
              <mc:Choice xmlns:v="urn:schemas-microsoft-com:vml" Requires="v">
                <p:oleObj spid="_x0000_s468056" name="Equation" r:id="rId5" imgW="2451100" imgH="482600" progId="Equation.DSMT4">
                  <p:embed/>
                </p:oleObj>
              </mc:Choice>
              <mc:Fallback>
                <p:oleObj name="Equation" r:id="rId5" imgW="2451100" imgH="482600" progId="Equation.DSMT4">
                  <p:embed/>
                  <p:pic>
                    <p:nvPicPr>
                      <p:cNvPr id="0" name="Picture 7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1423988"/>
                        <a:ext cx="24511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8049" name="Rectangle 5"/>
          <p:cNvSpPr>
            <a:spLocks noChangeArrowheads="1"/>
          </p:cNvSpPr>
          <p:nvPr/>
        </p:nvSpPr>
        <p:spPr bwMode="auto">
          <a:xfrm>
            <a:off x="3254375" y="1350963"/>
            <a:ext cx="2592388" cy="614362"/>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467974" name="Rectangle 6"/>
          <p:cNvSpPr>
            <a:spLocks noChangeArrowheads="1"/>
          </p:cNvSpPr>
          <p:nvPr/>
        </p:nvSpPr>
        <p:spPr bwMode="auto">
          <a:xfrm>
            <a:off x="0" y="2157413"/>
            <a:ext cx="7148513" cy="1400175"/>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4"/>
              </a:buBlip>
            </a:pPr>
            <a:r>
              <a:rPr lang="en-US" sz="2200" b="1" i="1">
                <a:solidFill>
                  <a:srgbClr val="000066"/>
                </a:solidFill>
                <a:latin typeface="Times New Roman" pitchFamily="18" charset="0"/>
              </a:rPr>
              <a:t>I</a:t>
            </a:r>
            <a:r>
              <a:rPr lang="en-US" sz="2200" b="1" baseline="-25000">
                <a:solidFill>
                  <a:srgbClr val="000066"/>
                </a:solidFill>
                <a:latin typeface="Times New Roman" pitchFamily="18" charset="0"/>
              </a:rPr>
              <a:t>through</a:t>
            </a:r>
            <a:r>
              <a:rPr lang="en-US" sz="2200" b="1">
                <a:solidFill>
                  <a:srgbClr val="000066"/>
                </a:solidFill>
              </a:rPr>
              <a:t> </a:t>
            </a:r>
            <a:r>
              <a:rPr lang="en-US" sz="2200">
                <a:solidFill>
                  <a:srgbClr val="000066"/>
                </a:solidFill>
              </a:rPr>
              <a:t>is the </a:t>
            </a:r>
            <a:r>
              <a:rPr lang="en-US" sz="2200" i="1">
                <a:solidFill>
                  <a:srgbClr val="000066"/>
                </a:solidFill>
              </a:rPr>
              <a:t>net</a:t>
            </a:r>
            <a:r>
              <a:rPr lang="en-US" sz="2200" i="1" baseline="30000">
                <a:solidFill>
                  <a:srgbClr val="000066"/>
                </a:solidFill>
              </a:rPr>
              <a:t> </a:t>
            </a:r>
            <a:r>
              <a:rPr lang="en-US" sz="2200" i="1">
                <a:solidFill>
                  <a:srgbClr val="000066"/>
                </a:solidFill>
              </a:rPr>
              <a:t> </a:t>
            </a:r>
            <a:r>
              <a:rPr lang="en-US" sz="2200">
                <a:solidFill>
                  <a:srgbClr val="000066"/>
                </a:solidFill>
              </a:rPr>
              <a:t>current </a:t>
            </a:r>
            <a:r>
              <a:rPr lang="en-US" sz="2200" i="1">
                <a:solidFill>
                  <a:srgbClr val="000066"/>
                </a:solidFill>
              </a:rPr>
              <a:t>through</a:t>
            </a:r>
            <a:r>
              <a:rPr lang="en-US" sz="2200" i="1" baseline="30000">
                <a:solidFill>
                  <a:srgbClr val="000066"/>
                </a:solidFill>
              </a:rPr>
              <a:t> </a:t>
            </a:r>
            <a:r>
              <a:rPr lang="en-US" sz="2200">
                <a:solidFill>
                  <a:srgbClr val="000066"/>
                </a:solidFill>
              </a:rPr>
              <a:t> the loop.</a:t>
            </a:r>
          </a:p>
          <a:p>
            <a:pPr marL="179388" lvl="1">
              <a:lnSpc>
                <a:spcPct val="110000"/>
              </a:lnSpc>
              <a:buFont typeface="Arial" charset="0"/>
              <a:buNone/>
            </a:pPr>
            <a:endParaRPr lang="en-US" sz="600">
              <a:solidFill>
                <a:srgbClr val="000066"/>
              </a:solidFill>
            </a:endParaRPr>
          </a:p>
          <a:p>
            <a:pPr marL="717550" lvl="2" indent="-358775">
              <a:lnSpc>
                <a:spcPct val="110000"/>
              </a:lnSpc>
              <a:buFontTx/>
              <a:buBlip>
                <a:blip r:embed="rId4"/>
              </a:buBlip>
            </a:pPr>
            <a:r>
              <a:rPr lang="en-US" sz="2200">
                <a:solidFill>
                  <a:srgbClr val="000066"/>
                </a:solidFill>
              </a:rPr>
              <a:t>The RH rule dictates that as we integrate anti-clockwise around the loop </a:t>
            </a:r>
            <a:r>
              <a:rPr lang="en-US" sz="2200" b="1" i="1">
                <a:solidFill>
                  <a:srgbClr val="000066"/>
                </a:solidFill>
                <a:latin typeface="Times New Roman" pitchFamily="18" charset="0"/>
              </a:rPr>
              <a:t>I</a:t>
            </a:r>
            <a:r>
              <a:rPr lang="en-US" sz="2200" b="1" baseline="-25000">
                <a:solidFill>
                  <a:srgbClr val="000066"/>
                </a:solidFill>
                <a:latin typeface="Times New Roman" pitchFamily="18" charset="0"/>
              </a:rPr>
              <a:t>1</a:t>
            </a:r>
            <a:r>
              <a:rPr lang="en-US" sz="2200">
                <a:solidFill>
                  <a:srgbClr val="000066"/>
                </a:solidFill>
              </a:rPr>
              <a:t> is </a:t>
            </a:r>
            <a:r>
              <a:rPr lang="en-US" sz="2200" b="1">
                <a:solidFill>
                  <a:srgbClr val="000066"/>
                </a:solidFill>
                <a:latin typeface="Times New Roman" pitchFamily="18" charset="0"/>
              </a:rPr>
              <a:t>+</a:t>
            </a:r>
            <a:r>
              <a:rPr lang="en-US" sz="2200">
                <a:solidFill>
                  <a:srgbClr val="000066"/>
                </a:solidFill>
              </a:rPr>
              <a:t>ve, </a:t>
            </a:r>
            <a:r>
              <a:rPr lang="en-US" sz="2200" b="1" i="1">
                <a:solidFill>
                  <a:srgbClr val="000066"/>
                </a:solidFill>
                <a:latin typeface="Times New Roman" pitchFamily="18" charset="0"/>
              </a:rPr>
              <a:t>I</a:t>
            </a:r>
            <a:r>
              <a:rPr lang="en-US" sz="2200" b="1" baseline="-25000">
                <a:solidFill>
                  <a:srgbClr val="000066"/>
                </a:solidFill>
                <a:latin typeface="Times New Roman" pitchFamily="18" charset="0"/>
              </a:rPr>
              <a:t>2</a:t>
            </a:r>
            <a:r>
              <a:rPr lang="en-US" sz="2200">
                <a:solidFill>
                  <a:srgbClr val="000066"/>
                </a:solidFill>
              </a:rPr>
              <a:t> is </a:t>
            </a:r>
            <a:r>
              <a:rPr lang="en-US" sz="2200" b="1">
                <a:solidFill>
                  <a:srgbClr val="000066"/>
                </a:solidFill>
                <a:latin typeface="Times New Roman" pitchFamily="18" charset="0"/>
                <a:cs typeface="Times New Roman" pitchFamily="18" charset="0"/>
              </a:rPr>
              <a:t>–</a:t>
            </a:r>
            <a:r>
              <a:rPr lang="en-US" sz="2200">
                <a:solidFill>
                  <a:srgbClr val="000066"/>
                </a:solidFill>
              </a:rPr>
              <a:t>ve.</a:t>
            </a:r>
          </a:p>
          <a:p>
            <a:pPr marL="179388" lvl="1">
              <a:lnSpc>
                <a:spcPct val="110000"/>
              </a:lnSpc>
              <a:buFont typeface="Arial" charset="0"/>
              <a:buNone/>
            </a:pPr>
            <a:endParaRPr lang="en-US" sz="600">
              <a:solidFill>
                <a:srgbClr val="000066"/>
              </a:solidFill>
            </a:endParaRPr>
          </a:p>
        </p:txBody>
      </p:sp>
      <p:sp>
        <p:nvSpPr>
          <p:cNvPr id="467977" name="Line 9"/>
          <p:cNvSpPr>
            <a:spLocks noChangeShapeType="1"/>
          </p:cNvSpPr>
          <p:nvPr/>
        </p:nvSpPr>
        <p:spPr bwMode="auto">
          <a:xfrm flipH="1" flipV="1">
            <a:off x="7945438" y="1384300"/>
            <a:ext cx="295275" cy="76200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68052" name="Text Box 10"/>
          <p:cNvSpPr txBox="1">
            <a:spLocks noChangeArrowheads="1"/>
          </p:cNvSpPr>
          <p:nvPr/>
        </p:nvSpPr>
        <p:spPr bwMode="auto">
          <a:xfrm>
            <a:off x="8413750" y="2755900"/>
            <a:ext cx="458788" cy="395288"/>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r>
              <a:rPr lang="en-US" altLang="ko-KR" sz="2000" b="1" baseline="-25000">
                <a:solidFill>
                  <a:srgbClr val="000066"/>
                </a:solidFill>
                <a:latin typeface="Times New Roman" pitchFamily="18" charset="0"/>
                <a:ea typeface="굴림" pitchFamily="34" charset="-127"/>
              </a:rPr>
              <a:t>2</a:t>
            </a:r>
            <a:endParaRPr lang="en-ZA" sz="2000">
              <a:solidFill>
                <a:srgbClr val="000066"/>
              </a:solidFill>
            </a:endParaRPr>
          </a:p>
        </p:txBody>
      </p:sp>
      <p:grpSp>
        <p:nvGrpSpPr>
          <p:cNvPr id="468053" name="Group 14"/>
          <p:cNvGrpSpPr>
            <a:grpSpLocks/>
          </p:cNvGrpSpPr>
          <p:nvPr/>
        </p:nvGrpSpPr>
        <p:grpSpPr bwMode="auto">
          <a:xfrm>
            <a:off x="8189913" y="2581275"/>
            <a:ext cx="361950" cy="528638"/>
            <a:chOff x="5316" y="3120"/>
            <a:chExt cx="228" cy="333"/>
          </a:xfrm>
        </p:grpSpPr>
        <p:sp>
          <p:nvSpPr>
            <p:cNvPr id="468074" name="Rectangle 15"/>
            <p:cNvSpPr>
              <a:spLocks noChangeArrowheads="1"/>
            </p:cNvSpPr>
            <p:nvPr/>
          </p:nvSpPr>
          <p:spPr bwMode="auto">
            <a:xfrm>
              <a:off x="5316" y="3120"/>
              <a:ext cx="228" cy="333"/>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a:solidFill>
                    <a:srgbClr val="800080"/>
                  </a:solidFill>
                  <a:sym typeface="Symbol" pitchFamily="18" charset="2"/>
                </a:rPr>
                <a:t></a:t>
              </a:r>
            </a:p>
          </p:txBody>
        </p:sp>
        <p:sp>
          <p:nvSpPr>
            <p:cNvPr id="468075" name="Oval 16"/>
            <p:cNvSpPr>
              <a:spLocks noChangeArrowheads="1"/>
            </p:cNvSpPr>
            <p:nvPr/>
          </p:nvSpPr>
          <p:spPr bwMode="auto">
            <a:xfrm>
              <a:off x="5374" y="3266"/>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grpSp>
        <p:nvGrpSpPr>
          <p:cNvPr id="468054" name="Group 17"/>
          <p:cNvGrpSpPr>
            <a:grpSpLocks/>
          </p:cNvGrpSpPr>
          <p:nvPr/>
        </p:nvGrpSpPr>
        <p:grpSpPr bwMode="auto">
          <a:xfrm>
            <a:off x="7588250" y="2697163"/>
            <a:ext cx="177800" cy="177800"/>
            <a:chOff x="5376" y="3734"/>
            <a:chExt cx="112" cy="112"/>
          </a:xfrm>
        </p:grpSpPr>
        <p:sp>
          <p:nvSpPr>
            <p:cNvPr id="468072" name="Oval 18"/>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68073" name="Oval 19"/>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sp>
        <p:nvSpPr>
          <p:cNvPr id="468055" name="Text Box 24"/>
          <p:cNvSpPr txBox="1">
            <a:spLocks noChangeArrowheads="1"/>
          </p:cNvSpPr>
          <p:nvPr/>
        </p:nvSpPr>
        <p:spPr bwMode="auto">
          <a:xfrm>
            <a:off x="7307263" y="2327275"/>
            <a:ext cx="458787" cy="395288"/>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r>
              <a:rPr lang="en-US" altLang="ko-KR" sz="2000" b="1" baseline="-25000">
                <a:solidFill>
                  <a:srgbClr val="000066"/>
                </a:solidFill>
                <a:latin typeface="Times New Roman" pitchFamily="18" charset="0"/>
                <a:ea typeface="굴림" pitchFamily="34" charset="-127"/>
              </a:rPr>
              <a:t>1</a:t>
            </a:r>
            <a:endParaRPr lang="en-ZA" sz="2000">
              <a:solidFill>
                <a:srgbClr val="000066"/>
              </a:solidFill>
            </a:endParaRPr>
          </a:p>
        </p:txBody>
      </p:sp>
      <p:sp>
        <p:nvSpPr>
          <p:cNvPr id="468056" name="Freeform 13"/>
          <p:cNvSpPr>
            <a:spLocks/>
          </p:cNvSpPr>
          <p:nvPr/>
        </p:nvSpPr>
        <p:spPr bwMode="auto">
          <a:xfrm flipV="1">
            <a:off x="7118350" y="1974850"/>
            <a:ext cx="1909763" cy="1892300"/>
          </a:xfrm>
          <a:custGeom>
            <a:avLst/>
            <a:gdLst>
              <a:gd name="T0" fmla="*/ 2147483647 w 3732"/>
              <a:gd name="T1" fmla="*/ 2147483647 h 3699"/>
              <a:gd name="T2" fmla="*/ 2147483647 w 3732"/>
              <a:gd name="T3" fmla="*/ 2147483647 h 3699"/>
              <a:gd name="T4" fmla="*/ 2147483647 w 3732"/>
              <a:gd name="T5" fmla="*/ 2147483647 h 3699"/>
              <a:gd name="T6" fmla="*/ 2147483647 w 3732"/>
              <a:gd name="T7" fmla="*/ 2147483647 h 3699"/>
              <a:gd name="T8" fmla="*/ 2147483647 w 3732"/>
              <a:gd name="T9" fmla="*/ 2147483647 h 3699"/>
              <a:gd name="T10" fmla="*/ 0 60000 65536"/>
              <a:gd name="T11" fmla="*/ 0 60000 65536"/>
              <a:gd name="T12" fmla="*/ 0 60000 65536"/>
              <a:gd name="T13" fmla="*/ 0 60000 65536"/>
              <a:gd name="T14" fmla="*/ 0 60000 65536"/>
              <a:gd name="T15" fmla="*/ 0 w 3732"/>
              <a:gd name="T16" fmla="*/ 0 h 3699"/>
              <a:gd name="T17" fmla="*/ 3732 w 3732"/>
              <a:gd name="T18" fmla="*/ 3699 h 3699"/>
            </a:gdLst>
            <a:ahLst/>
            <a:cxnLst>
              <a:cxn ang="T10">
                <a:pos x="T0" y="T1"/>
              </a:cxn>
              <a:cxn ang="T11">
                <a:pos x="T2" y="T3"/>
              </a:cxn>
              <a:cxn ang="T12">
                <a:pos x="T4" y="T5"/>
              </a:cxn>
              <a:cxn ang="T13">
                <a:pos x="T6" y="T7"/>
              </a:cxn>
              <a:cxn ang="T14">
                <a:pos x="T8" y="T9"/>
              </a:cxn>
            </a:cxnLst>
            <a:rect l="T15" t="T16" r="T17" b="T18"/>
            <a:pathLst>
              <a:path w="3732" h="3699">
                <a:moveTo>
                  <a:pt x="1145" y="387"/>
                </a:moveTo>
                <a:cubicBezTo>
                  <a:pt x="658" y="774"/>
                  <a:pt x="0" y="2835"/>
                  <a:pt x="350" y="3267"/>
                </a:cubicBezTo>
                <a:cubicBezTo>
                  <a:pt x="700" y="3699"/>
                  <a:pt x="2758" y="3369"/>
                  <a:pt x="3245" y="2982"/>
                </a:cubicBezTo>
                <a:cubicBezTo>
                  <a:pt x="3732" y="2595"/>
                  <a:pt x="3625" y="1374"/>
                  <a:pt x="3275" y="942"/>
                </a:cubicBezTo>
                <a:cubicBezTo>
                  <a:pt x="2925" y="510"/>
                  <a:pt x="1632" y="0"/>
                  <a:pt x="1145" y="387"/>
                </a:cubicBezTo>
                <a:close/>
              </a:path>
            </a:pathLst>
          </a:custGeom>
          <a:noFill/>
          <a:ln w="25400">
            <a:solidFill>
              <a:schemeClr val="tx1"/>
            </a:solidFill>
            <a:round/>
            <a:headEnd/>
            <a:tailEnd/>
          </a:ln>
        </p:spPr>
        <p:txBody>
          <a:bodyPr/>
          <a:lstStyle/>
          <a:p>
            <a:endParaRPr lang="en-US"/>
          </a:p>
        </p:txBody>
      </p:sp>
      <p:sp>
        <p:nvSpPr>
          <p:cNvPr id="467980" name="Line 12"/>
          <p:cNvSpPr>
            <a:spLocks noChangeShapeType="1"/>
          </p:cNvSpPr>
          <p:nvPr/>
        </p:nvSpPr>
        <p:spPr bwMode="auto">
          <a:xfrm rot="16200000" flipV="1">
            <a:off x="7956550" y="1863725"/>
            <a:ext cx="85725" cy="485775"/>
          </a:xfrm>
          <a:prstGeom prst="line">
            <a:avLst/>
          </a:prstGeom>
          <a:noFill/>
          <a:ln w="44450">
            <a:solidFill>
              <a:srgbClr val="3366FF"/>
            </a:solidFill>
            <a:round/>
            <a:headEnd/>
            <a:tailEnd type="stealth" w="lg" len="lg"/>
          </a:ln>
        </p:spPr>
        <p:txBody>
          <a:bodyPr lIns="90000" tIns="46800" rIns="90000" bIns="46800"/>
          <a:lstStyle/>
          <a:p>
            <a:endParaRPr lang="en-US"/>
          </a:p>
        </p:txBody>
      </p:sp>
      <p:sp>
        <p:nvSpPr>
          <p:cNvPr id="467979" name="Text Box 11"/>
          <p:cNvSpPr txBox="1">
            <a:spLocks noChangeArrowheads="1"/>
          </p:cNvSpPr>
          <p:nvPr/>
        </p:nvSpPr>
        <p:spPr bwMode="auto">
          <a:xfrm>
            <a:off x="7839075" y="1865313"/>
            <a:ext cx="401638" cy="306387"/>
          </a:xfrm>
          <a:prstGeom prst="rect">
            <a:avLst/>
          </a:prstGeom>
          <a:noFill/>
          <a:ln w="9525">
            <a:noFill/>
            <a:miter lim="800000"/>
            <a:headEnd/>
            <a:tailEnd/>
          </a:ln>
        </p:spPr>
        <p:txBody>
          <a:bodyPr lIns="0" tIns="0" rIns="0" bIns="0"/>
          <a:lstStyle/>
          <a:p>
            <a:pPr algn="ctr">
              <a:lnSpc>
                <a:spcPct val="110000"/>
              </a:lnSpc>
            </a:pPr>
            <a:r>
              <a:rPr lang="en-US" altLang="ko-KR" sz="1400" b="1" i="1">
                <a:solidFill>
                  <a:srgbClr val="000066"/>
                </a:solidFill>
                <a:latin typeface="Times New Roman" pitchFamily="18" charset="0"/>
                <a:ea typeface="굴림" pitchFamily="34" charset="-127"/>
                <a:sym typeface="Symbol" pitchFamily="18" charset="2"/>
              </a:rPr>
              <a:t></a:t>
            </a:r>
            <a:endParaRPr lang="en-ZA" sz="1400" b="1">
              <a:solidFill>
                <a:srgbClr val="000066"/>
              </a:solidFill>
              <a:latin typeface="Times New Roman" pitchFamily="18" charset="0"/>
            </a:endParaRPr>
          </a:p>
        </p:txBody>
      </p:sp>
      <p:sp>
        <p:nvSpPr>
          <p:cNvPr id="467997" name="Rectangle 29"/>
          <p:cNvSpPr>
            <a:spLocks noChangeArrowheads="1"/>
          </p:cNvSpPr>
          <p:nvPr/>
        </p:nvSpPr>
        <p:spPr bwMode="auto">
          <a:xfrm>
            <a:off x="7850188" y="2035175"/>
            <a:ext cx="434975"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sym typeface="Symbol" pitchFamily="18" charset="2"/>
              </a:rPr>
              <a:t></a:t>
            </a:r>
            <a:r>
              <a:rPr lang="en-US" sz="2000" b="1" i="1">
                <a:solidFill>
                  <a:srgbClr val="000066"/>
                </a:solidFill>
                <a:latin typeface="Times New Roman" pitchFamily="18" charset="0"/>
              </a:rPr>
              <a:t>s</a:t>
            </a:r>
            <a:endParaRPr lang="en-ZA" sz="2000" b="1" i="1">
              <a:solidFill>
                <a:srgbClr val="000066"/>
              </a:solidFill>
              <a:latin typeface="Times New Roman" pitchFamily="18" charset="0"/>
            </a:endParaRPr>
          </a:p>
        </p:txBody>
      </p:sp>
      <p:graphicFrame>
        <p:nvGraphicFramePr>
          <p:cNvPr id="467998" name="Object 73"/>
          <p:cNvGraphicFramePr>
            <a:graphicFrameLocks noChangeAspect="1"/>
          </p:cNvGraphicFramePr>
          <p:nvPr/>
        </p:nvGraphicFramePr>
        <p:xfrm>
          <a:off x="8116888" y="1431925"/>
          <a:ext cx="228600" cy="292100"/>
        </p:xfrm>
        <a:graphic>
          <a:graphicData uri="http://schemas.openxmlformats.org/presentationml/2006/ole">
            <mc:AlternateContent xmlns:mc="http://schemas.openxmlformats.org/markup-compatibility/2006">
              <mc:Choice xmlns:v="urn:schemas-microsoft-com:vml" Requires="v">
                <p:oleObj spid="_x0000_s468057" name="Equation" r:id="rId7" imgW="228501" imgH="291973" progId="Equation.DSMT4">
                  <p:embed/>
                </p:oleObj>
              </mc:Choice>
              <mc:Fallback>
                <p:oleObj name="Equation" r:id="rId7" imgW="228501" imgH="291973" progId="Equation.DSMT4">
                  <p:embed/>
                  <p:pic>
                    <p:nvPicPr>
                      <p:cNvPr id="0" name="Picture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16888" y="1431925"/>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68060" name="Group 34"/>
          <p:cNvGrpSpPr>
            <a:grpSpLocks/>
          </p:cNvGrpSpPr>
          <p:nvPr/>
        </p:nvGrpSpPr>
        <p:grpSpPr bwMode="auto">
          <a:xfrm>
            <a:off x="7678738" y="3233738"/>
            <a:ext cx="177800" cy="177800"/>
            <a:chOff x="5376" y="3734"/>
            <a:chExt cx="112" cy="112"/>
          </a:xfrm>
        </p:grpSpPr>
        <p:sp>
          <p:nvSpPr>
            <p:cNvPr id="468070" name="Oval 35"/>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68071" name="Oval 36"/>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sp>
        <p:nvSpPr>
          <p:cNvPr id="468061" name="Text Box 37"/>
          <p:cNvSpPr txBox="1">
            <a:spLocks noChangeArrowheads="1"/>
          </p:cNvSpPr>
          <p:nvPr/>
        </p:nvSpPr>
        <p:spPr bwMode="auto">
          <a:xfrm>
            <a:off x="7772400" y="3197225"/>
            <a:ext cx="458788" cy="395288"/>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r>
              <a:rPr lang="en-US" altLang="ko-KR" sz="2000" b="1" baseline="-25000">
                <a:solidFill>
                  <a:srgbClr val="000066"/>
                </a:solidFill>
                <a:latin typeface="Times New Roman" pitchFamily="18" charset="0"/>
                <a:ea typeface="굴림" pitchFamily="34" charset="-127"/>
              </a:rPr>
              <a:t>3</a:t>
            </a:r>
            <a:endParaRPr lang="en-ZA" sz="2000">
              <a:solidFill>
                <a:srgbClr val="000066"/>
              </a:solidFill>
            </a:endParaRPr>
          </a:p>
        </p:txBody>
      </p:sp>
      <p:grpSp>
        <p:nvGrpSpPr>
          <p:cNvPr id="468062" name="Group 21"/>
          <p:cNvGrpSpPr>
            <a:grpSpLocks/>
          </p:cNvGrpSpPr>
          <p:nvPr/>
        </p:nvGrpSpPr>
        <p:grpSpPr bwMode="auto">
          <a:xfrm>
            <a:off x="8555038" y="3641725"/>
            <a:ext cx="177800" cy="177800"/>
            <a:chOff x="5376" y="3734"/>
            <a:chExt cx="112" cy="112"/>
          </a:xfrm>
        </p:grpSpPr>
        <p:sp>
          <p:nvSpPr>
            <p:cNvPr id="468068" name="Oval 22"/>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68069" name="Oval 23"/>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sp>
        <p:nvSpPr>
          <p:cNvPr id="468063" name="Text Box 25"/>
          <p:cNvSpPr txBox="1">
            <a:spLocks noChangeArrowheads="1"/>
          </p:cNvSpPr>
          <p:nvPr/>
        </p:nvSpPr>
        <p:spPr bwMode="auto">
          <a:xfrm>
            <a:off x="8685213" y="3597275"/>
            <a:ext cx="458787" cy="395288"/>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r>
              <a:rPr lang="en-US" altLang="ko-KR" sz="2000" b="1" baseline="-25000">
                <a:solidFill>
                  <a:srgbClr val="000066"/>
                </a:solidFill>
                <a:latin typeface="Times New Roman" pitchFamily="18" charset="0"/>
                <a:ea typeface="굴림" pitchFamily="34" charset="-127"/>
              </a:rPr>
              <a:t>4</a:t>
            </a:r>
            <a:endParaRPr lang="en-ZA" sz="2000">
              <a:solidFill>
                <a:srgbClr val="000066"/>
              </a:solidFill>
            </a:endParaRPr>
          </a:p>
        </p:txBody>
      </p:sp>
      <p:graphicFrame>
        <p:nvGraphicFramePr>
          <p:cNvPr id="468006" name="Object 74"/>
          <p:cNvGraphicFramePr>
            <a:graphicFrameLocks noChangeAspect="1"/>
          </p:cNvGraphicFramePr>
          <p:nvPr/>
        </p:nvGraphicFramePr>
        <p:xfrm>
          <a:off x="1054100" y="3867150"/>
          <a:ext cx="241300" cy="317500"/>
        </p:xfrm>
        <a:graphic>
          <a:graphicData uri="http://schemas.openxmlformats.org/presentationml/2006/ole">
            <mc:AlternateContent xmlns:mc="http://schemas.openxmlformats.org/markup-compatibility/2006">
              <mc:Choice xmlns:v="urn:schemas-microsoft-com:vml" Requires="v">
                <p:oleObj spid="_x0000_s468058" name="Equation" r:id="rId9" imgW="241091" imgH="317225" progId="Equation.DSMT4">
                  <p:embed/>
                </p:oleObj>
              </mc:Choice>
              <mc:Fallback>
                <p:oleObj name="Equation" r:id="rId9" imgW="241091" imgH="317225" progId="Equation.DSMT4">
                  <p:embed/>
                  <p:pic>
                    <p:nvPicPr>
                      <p:cNvPr id="0" name="Picture 7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54100" y="3867150"/>
                        <a:ext cx="2413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41"/>
          <p:cNvGrpSpPr>
            <a:grpSpLocks/>
          </p:cNvGrpSpPr>
          <p:nvPr/>
        </p:nvGrpSpPr>
        <p:grpSpPr bwMode="auto">
          <a:xfrm>
            <a:off x="7297738" y="2168525"/>
            <a:ext cx="1138237" cy="1524000"/>
            <a:chOff x="4509" y="1366"/>
            <a:chExt cx="717" cy="960"/>
          </a:xfrm>
        </p:grpSpPr>
        <p:sp>
          <p:nvSpPr>
            <p:cNvPr id="468065" name="Line 26"/>
            <p:cNvSpPr>
              <a:spLocks noChangeShapeType="1"/>
            </p:cNvSpPr>
            <p:nvPr/>
          </p:nvSpPr>
          <p:spPr bwMode="auto">
            <a:xfrm flipV="1">
              <a:off x="5104" y="2301"/>
              <a:ext cx="78" cy="25"/>
            </a:xfrm>
            <a:prstGeom prst="line">
              <a:avLst/>
            </a:prstGeom>
            <a:noFill/>
            <a:ln w="25400">
              <a:solidFill>
                <a:schemeClr val="tx1"/>
              </a:solidFill>
              <a:round/>
              <a:headEnd/>
              <a:tailEnd type="triangle" w="lg" len="lg"/>
            </a:ln>
          </p:spPr>
          <p:txBody>
            <a:bodyPr/>
            <a:lstStyle/>
            <a:p>
              <a:endParaRPr lang="en-US"/>
            </a:p>
          </p:txBody>
        </p:sp>
        <p:sp>
          <p:nvSpPr>
            <p:cNvPr id="468066" name="Line 28"/>
            <p:cNvSpPr>
              <a:spLocks noChangeShapeType="1"/>
            </p:cNvSpPr>
            <p:nvPr/>
          </p:nvSpPr>
          <p:spPr bwMode="auto">
            <a:xfrm flipH="1" flipV="1">
              <a:off x="5156" y="1366"/>
              <a:ext cx="70" cy="17"/>
            </a:xfrm>
            <a:prstGeom prst="line">
              <a:avLst/>
            </a:prstGeom>
            <a:noFill/>
            <a:ln w="25400">
              <a:solidFill>
                <a:schemeClr val="tx1"/>
              </a:solidFill>
              <a:round/>
              <a:headEnd/>
              <a:tailEnd type="triangle" w="lg" len="lg"/>
            </a:ln>
          </p:spPr>
          <p:txBody>
            <a:bodyPr/>
            <a:lstStyle/>
            <a:p>
              <a:endParaRPr lang="en-US"/>
            </a:p>
          </p:txBody>
        </p:sp>
        <p:sp>
          <p:nvSpPr>
            <p:cNvPr id="468067" name="Line 27"/>
            <p:cNvSpPr>
              <a:spLocks noChangeShapeType="1"/>
            </p:cNvSpPr>
            <p:nvPr/>
          </p:nvSpPr>
          <p:spPr bwMode="auto">
            <a:xfrm>
              <a:off x="4509" y="1753"/>
              <a:ext cx="19" cy="71"/>
            </a:xfrm>
            <a:prstGeom prst="line">
              <a:avLst/>
            </a:prstGeom>
            <a:noFill/>
            <a:ln w="25400">
              <a:solidFill>
                <a:schemeClr val="tx1"/>
              </a:solidFill>
              <a:round/>
              <a:headEnd/>
              <a:tailEnd type="triangle" w="lg" len="lg"/>
            </a:ln>
          </p:spPr>
          <p:txBody>
            <a:bodyPr/>
            <a:lstStyle/>
            <a:p>
              <a:endParaRPr lang="en-US"/>
            </a:p>
          </p:txBody>
        </p:sp>
      </p:grpSp>
      <p:graphicFrame>
        <p:nvGraphicFramePr>
          <p:cNvPr id="468007" name="Object 75"/>
          <p:cNvGraphicFramePr>
            <a:graphicFrameLocks noChangeAspect="1"/>
          </p:cNvGraphicFramePr>
          <p:nvPr/>
        </p:nvGraphicFramePr>
        <p:xfrm>
          <a:off x="809625" y="4679950"/>
          <a:ext cx="4927600" cy="457200"/>
        </p:xfrm>
        <a:graphic>
          <a:graphicData uri="http://schemas.openxmlformats.org/presentationml/2006/ole">
            <mc:AlternateContent xmlns:mc="http://schemas.openxmlformats.org/markup-compatibility/2006">
              <mc:Choice xmlns:v="urn:schemas-microsoft-com:vml" Requires="v">
                <p:oleObj spid="_x0000_s468059" name="Equation" r:id="rId11" imgW="4927600" imgH="457200" progId="Equation.DSMT4">
                  <p:embed/>
                </p:oleObj>
              </mc:Choice>
              <mc:Fallback>
                <p:oleObj name="Equation" r:id="rId11" imgW="4927600" imgH="457200" progId="Equation.DSMT4">
                  <p:embed/>
                  <p:pic>
                    <p:nvPicPr>
                      <p:cNvPr id="0" name="Picture 7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9625" y="4679950"/>
                        <a:ext cx="49276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79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7974">
                                            <p:txEl>
                                              <p:pRg st="2" end="2"/>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68000">
                                            <p:txEl>
                                              <p:pRg st="0" end="0"/>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68006"/>
                                        </p:tgtEl>
                                        <p:attrNameLst>
                                          <p:attrName>style.visibility</p:attrName>
                                        </p:attrNameLst>
                                      </p:cBhvr>
                                      <p:to>
                                        <p:strVal val="visible"/>
                                      </p:to>
                                    </p:set>
                                  </p:childTnLst>
                                </p:cTn>
                              </p:par>
                              <p:par>
                                <p:cTn id="20" presetID="22" presetClass="entr" presetSubtype="2" fill="hold" grpId="0" nodeType="withEffect">
                                  <p:stCondLst>
                                    <p:cond delay="0"/>
                                  </p:stCondLst>
                                  <p:childTnLst>
                                    <p:set>
                                      <p:cBhvr>
                                        <p:cTn id="21" dur="1" fill="hold">
                                          <p:stCondLst>
                                            <p:cond delay="0"/>
                                          </p:stCondLst>
                                        </p:cTn>
                                        <p:tgtEl>
                                          <p:spTgt spid="467980"/>
                                        </p:tgtEl>
                                        <p:attrNameLst>
                                          <p:attrName>style.visibility</p:attrName>
                                        </p:attrNameLst>
                                      </p:cBhvr>
                                      <p:to>
                                        <p:strVal val="visible"/>
                                      </p:to>
                                    </p:set>
                                    <p:animEffect transition="in" filter="wipe(right)">
                                      <p:cBhvr>
                                        <p:cTn id="22" dur="1000"/>
                                        <p:tgtEl>
                                          <p:spTgt spid="46798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67977"/>
                                        </p:tgtEl>
                                        <p:attrNameLst>
                                          <p:attrName>style.visibility</p:attrName>
                                        </p:attrNameLst>
                                      </p:cBhvr>
                                      <p:to>
                                        <p:strVal val="visible"/>
                                      </p:to>
                                    </p:set>
                                    <p:animEffect transition="in" filter="wipe(down)">
                                      <p:cBhvr>
                                        <p:cTn id="25" dur="1000"/>
                                        <p:tgtEl>
                                          <p:spTgt spid="467977"/>
                                        </p:tgtEl>
                                      </p:cBhvr>
                                    </p:animEffect>
                                  </p:childTnLst>
                                </p:cTn>
                              </p:par>
                              <p:par>
                                <p:cTn id="26" presetID="10" presetClass="entr" presetSubtype="0" fill="hold" nodeType="withEffect">
                                  <p:stCondLst>
                                    <p:cond delay="500"/>
                                  </p:stCondLst>
                                  <p:childTnLst>
                                    <p:set>
                                      <p:cBhvr>
                                        <p:cTn id="27" dur="1" fill="hold">
                                          <p:stCondLst>
                                            <p:cond delay="0"/>
                                          </p:stCondLst>
                                        </p:cTn>
                                        <p:tgtEl>
                                          <p:spTgt spid="467997"/>
                                        </p:tgtEl>
                                        <p:attrNameLst>
                                          <p:attrName>style.visibility</p:attrName>
                                        </p:attrNameLst>
                                      </p:cBhvr>
                                      <p:to>
                                        <p:strVal val="visible"/>
                                      </p:to>
                                    </p:set>
                                    <p:animEffect transition="in" filter="fade">
                                      <p:cBhvr>
                                        <p:cTn id="28" dur="500"/>
                                        <p:tgtEl>
                                          <p:spTgt spid="467997"/>
                                        </p:tgtEl>
                                      </p:cBhvr>
                                    </p:animEffect>
                                  </p:childTnLst>
                                </p:cTn>
                              </p:par>
                              <p:par>
                                <p:cTn id="29" presetID="10" presetClass="entr" presetSubtype="0" fill="hold" nodeType="withEffect">
                                  <p:stCondLst>
                                    <p:cond delay="500"/>
                                  </p:stCondLst>
                                  <p:childTnLst>
                                    <p:set>
                                      <p:cBhvr>
                                        <p:cTn id="30" dur="1" fill="hold">
                                          <p:stCondLst>
                                            <p:cond delay="0"/>
                                          </p:stCondLst>
                                        </p:cTn>
                                        <p:tgtEl>
                                          <p:spTgt spid="467979"/>
                                        </p:tgtEl>
                                        <p:attrNameLst>
                                          <p:attrName>style.visibility</p:attrName>
                                        </p:attrNameLst>
                                      </p:cBhvr>
                                      <p:to>
                                        <p:strVal val="visible"/>
                                      </p:to>
                                    </p:set>
                                    <p:animEffect transition="in" filter="fade">
                                      <p:cBhvr>
                                        <p:cTn id="31" dur="500"/>
                                        <p:tgtEl>
                                          <p:spTgt spid="467979"/>
                                        </p:tgtEl>
                                      </p:cBhvr>
                                    </p:animEffect>
                                  </p:childTnLst>
                                </p:cTn>
                              </p:par>
                              <p:par>
                                <p:cTn id="32" presetID="10" presetClass="entr" presetSubtype="0" fill="hold" nodeType="withEffect">
                                  <p:stCondLst>
                                    <p:cond delay="500"/>
                                  </p:stCondLst>
                                  <p:childTnLst>
                                    <p:set>
                                      <p:cBhvr>
                                        <p:cTn id="33" dur="1" fill="hold">
                                          <p:stCondLst>
                                            <p:cond delay="0"/>
                                          </p:stCondLst>
                                        </p:cTn>
                                        <p:tgtEl>
                                          <p:spTgt spid="467998"/>
                                        </p:tgtEl>
                                        <p:attrNameLst>
                                          <p:attrName>style.visibility</p:attrName>
                                        </p:attrNameLst>
                                      </p:cBhvr>
                                      <p:to>
                                        <p:strVal val="visible"/>
                                      </p:to>
                                    </p:set>
                                    <p:animEffect transition="in" filter="fade">
                                      <p:cBhvr>
                                        <p:cTn id="34" dur="500"/>
                                        <p:tgtEl>
                                          <p:spTgt spid="46799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68000">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6800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6800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7" grpId="0" animBg="1"/>
      <p:bldP spid="46798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828" name="Footer Placeholder 3"/>
          <p:cNvSpPr>
            <a:spLocks noGrp="1"/>
          </p:cNvSpPr>
          <p:nvPr>
            <p:ph type="ftr" sz="quarter" idx="10"/>
          </p:nvPr>
        </p:nvSpPr>
        <p:spPr>
          <a:noFill/>
        </p:spPr>
        <p:txBody>
          <a:bodyPr/>
          <a:lstStyle/>
          <a:p>
            <a:r>
              <a:rPr lang="en-US" smtClean="0">
                <a:cs typeface="Arial" charset="0"/>
              </a:rPr>
              <a:t>MAGNETIC FIELDS</a:t>
            </a:r>
          </a:p>
        </p:txBody>
      </p:sp>
      <p:sp>
        <p:nvSpPr>
          <p:cNvPr id="287829" name="Date Placeholder 4"/>
          <p:cNvSpPr>
            <a:spLocks noGrp="1"/>
          </p:cNvSpPr>
          <p:nvPr>
            <p:ph type="dt" sz="quarter" idx="11"/>
          </p:nvPr>
        </p:nvSpPr>
        <p:spPr>
          <a:noFill/>
        </p:spPr>
        <p:txBody>
          <a:bodyPr/>
          <a:lstStyle/>
          <a:p>
            <a:r>
              <a:rPr lang="en-US" smtClean="0">
                <a:cs typeface="Arial" charset="0"/>
              </a:rPr>
              <a:t>PHY1013S</a:t>
            </a:r>
          </a:p>
        </p:txBody>
      </p:sp>
      <p:sp>
        <p:nvSpPr>
          <p:cNvPr id="287830" name="Slide Number Placeholder 5"/>
          <p:cNvSpPr>
            <a:spLocks noGrp="1"/>
          </p:cNvSpPr>
          <p:nvPr>
            <p:ph type="sldNum" sz="quarter" idx="12"/>
          </p:nvPr>
        </p:nvSpPr>
        <p:spPr>
          <a:noFill/>
        </p:spPr>
        <p:txBody>
          <a:bodyPr/>
          <a:lstStyle/>
          <a:p>
            <a:fld id="{756F1C45-8EB8-4EB1-9115-683C8430DF15}" type="slidenum">
              <a:rPr lang="en-US" smtClean="0">
                <a:cs typeface="Arial" charset="0"/>
              </a:rPr>
              <a:pPr/>
              <a:t>4</a:t>
            </a:fld>
            <a:endParaRPr lang="en-US" smtClean="0">
              <a:cs typeface="Arial" charset="0"/>
            </a:endParaRPr>
          </a:p>
        </p:txBody>
      </p:sp>
      <p:sp>
        <p:nvSpPr>
          <p:cNvPr id="287831" name="Rectangle 2"/>
          <p:cNvSpPr>
            <a:spLocks noGrp="1" noChangeArrowheads="1"/>
          </p:cNvSpPr>
          <p:nvPr>
            <p:ph type="title"/>
          </p:nvPr>
        </p:nvSpPr>
        <p:spPr/>
        <p:txBody>
          <a:bodyPr/>
          <a:lstStyle/>
          <a:p>
            <a:pPr eaLnBrk="1" hangingPunct="1"/>
            <a:r>
              <a:rPr lang="en-ZA" sz="2800" smtClean="0"/>
              <a:t>MAGNETIC vs ELECTRIC INTERACTIONS</a:t>
            </a:r>
          </a:p>
        </p:txBody>
      </p:sp>
      <p:sp>
        <p:nvSpPr>
          <p:cNvPr id="287747" name="Rectangle 3"/>
          <p:cNvSpPr>
            <a:spLocks noGrp="1" noChangeArrowheads="1"/>
          </p:cNvSpPr>
          <p:nvPr>
            <p:ph type="body" idx="1"/>
          </p:nvPr>
        </p:nvSpPr>
        <p:spPr>
          <a:xfrm>
            <a:off x="0" y="1254125"/>
            <a:ext cx="4425950" cy="528638"/>
          </a:xfrm>
        </p:spPr>
        <p:txBody>
          <a:bodyPr/>
          <a:lstStyle/>
          <a:p>
            <a:pPr lvl="1" indent="0" eaLnBrk="1" hangingPunct="1"/>
            <a:r>
              <a:rPr lang="en-ZA" sz="2600" smtClean="0">
                <a:solidFill>
                  <a:srgbClr val="FF0000"/>
                </a:solidFill>
              </a:rPr>
              <a:t>Electric</a:t>
            </a:r>
            <a:r>
              <a:rPr lang="en-ZA" sz="2600" smtClean="0"/>
              <a:t> interactions:</a:t>
            </a:r>
          </a:p>
        </p:txBody>
      </p:sp>
      <p:sp>
        <p:nvSpPr>
          <p:cNvPr id="287833" name="Rectangle 7"/>
          <p:cNvSpPr>
            <a:spLocks noChangeArrowheads="1"/>
          </p:cNvSpPr>
          <p:nvPr/>
        </p:nvSpPr>
        <p:spPr bwMode="auto">
          <a:xfrm>
            <a:off x="0" y="3206750"/>
            <a:ext cx="9144000" cy="0"/>
          </a:xfrm>
          <a:prstGeom prst="rect">
            <a:avLst/>
          </a:prstGeom>
          <a:noFill/>
          <a:ln w="15875" algn="ctr">
            <a:noFill/>
            <a:miter lim="800000"/>
            <a:headEnd/>
            <a:tailEnd type="none" w="lg" len="lg"/>
          </a:ln>
        </p:spPr>
        <p:txBody>
          <a:bodyPr wrap="none" lIns="90000" tIns="46800" rIns="90000" bIns="46800" anchor="ctr">
            <a:spAutoFit/>
          </a:bodyPr>
          <a:lstStyle/>
          <a:p>
            <a:pPr>
              <a:lnSpc>
                <a:spcPct val="110000"/>
              </a:lnSpc>
            </a:pPr>
            <a:endParaRPr lang="en-ZA"/>
          </a:p>
        </p:txBody>
      </p:sp>
      <p:sp>
        <p:nvSpPr>
          <p:cNvPr id="287834" name="Rectangle 8"/>
          <p:cNvSpPr>
            <a:spLocks noChangeArrowheads="1"/>
          </p:cNvSpPr>
          <p:nvPr/>
        </p:nvSpPr>
        <p:spPr bwMode="auto">
          <a:xfrm>
            <a:off x="0" y="3540125"/>
            <a:ext cx="9144000" cy="0"/>
          </a:xfrm>
          <a:prstGeom prst="rect">
            <a:avLst/>
          </a:prstGeom>
          <a:noFill/>
          <a:ln w="15875" algn="ctr">
            <a:noFill/>
            <a:miter lim="800000"/>
            <a:headEnd/>
            <a:tailEnd type="none" w="lg" len="lg"/>
          </a:ln>
        </p:spPr>
        <p:txBody>
          <a:bodyPr wrap="none" lIns="90000" tIns="46800" rIns="90000" bIns="46800" anchor="ctr">
            <a:spAutoFit/>
          </a:bodyPr>
          <a:lstStyle/>
          <a:p>
            <a:pPr>
              <a:lnSpc>
                <a:spcPct val="110000"/>
              </a:lnSpc>
            </a:pPr>
            <a:endParaRPr lang="en-ZA"/>
          </a:p>
        </p:txBody>
      </p:sp>
      <p:sp>
        <p:nvSpPr>
          <p:cNvPr id="287753" name="Rectangle 9"/>
          <p:cNvSpPr>
            <a:spLocks noChangeArrowheads="1"/>
          </p:cNvSpPr>
          <p:nvPr/>
        </p:nvSpPr>
        <p:spPr bwMode="auto">
          <a:xfrm>
            <a:off x="4440238" y="1254125"/>
            <a:ext cx="4425950" cy="52863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2600">
                <a:solidFill>
                  <a:srgbClr val="2891FF"/>
                </a:solidFill>
              </a:rPr>
              <a:t>Magnetic</a:t>
            </a:r>
            <a:r>
              <a:rPr lang="en-ZA" sz="2600">
                <a:solidFill>
                  <a:srgbClr val="000066"/>
                </a:solidFill>
              </a:rPr>
              <a:t> interactions:</a:t>
            </a:r>
          </a:p>
        </p:txBody>
      </p:sp>
      <p:sp>
        <p:nvSpPr>
          <p:cNvPr id="287754" name="Line 10"/>
          <p:cNvSpPr>
            <a:spLocks noChangeShapeType="1"/>
          </p:cNvSpPr>
          <p:nvPr/>
        </p:nvSpPr>
        <p:spPr bwMode="auto">
          <a:xfrm>
            <a:off x="4467225" y="1295400"/>
            <a:ext cx="0" cy="3355975"/>
          </a:xfrm>
          <a:prstGeom prst="line">
            <a:avLst/>
          </a:prstGeom>
          <a:noFill/>
          <a:ln w="19050">
            <a:solidFill>
              <a:srgbClr val="000066"/>
            </a:solidFill>
            <a:round/>
            <a:headEnd/>
            <a:tailEnd type="none" w="lg" len="lg"/>
          </a:ln>
        </p:spPr>
        <p:txBody>
          <a:bodyPr lIns="90000" tIns="46800" rIns="90000" bIns="46800"/>
          <a:lstStyle/>
          <a:p>
            <a:endParaRPr lang="en-US"/>
          </a:p>
        </p:txBody>
      </p:sp>
      <p:sp>
        <p:nvSpPr>
          <p:cNvPr id="287755" name="Rectangle 11"/>
          <p:cNvSpPr>
            <a:spLocks noChangeArrowheads="1"/>
          </p:cNvSpPr>
          <p:nvPr/>
        </p:nvSpPr>
        <p:spPr bwMode="auto">
          <a:xfrm>
            <a:off x="0" y="1787525"/>
            <a:ext cx="4378325" cy="2822575"/>
          </a:xfrm>
          <a:prstGeom prst="rect">
            <a:avLst/>
          </a:prstGeom>
          <a:noFill/>
          <a:ln w="9525">
            <a:noFill/>
            <a:miter lim="800000"/>
            <a:headEnd/>
            <a:tailEnd/>
          </a:ln>
        </p:spPr>
        <p:txBody>
          <a:bodyPr lIns="90000" tIns="46800" rIns="90000" bIns="46800">
            <a:spAutoFit/>
          </a:bodyPr>
          <a:lstStyle/>
          <a:p>
            <a:pPr marL="538163" lvl="1" indent="-358775">
              <a:lnSpc>
                <a:spcPct val="110000"/>
              </a:lnSpc>
              <a:buFont typeface="Arial" charset="0"/>
              <a:buNone/>
              <a:tabLst>
                <a:tab pos="4124325" algn="r"/>
              </a:tabLst>
            </a:pPr>
            <a:r>
              <a:rPr lang="en-US" sz="2200">
                <a:solidFill>
                  <a:srgbClr val="000066"/>
                </a:solidFill>
              </a:rPr>
              <a:t>A </a:t>
            </a:r>
            <a:r>
              <a:rPr lang="en-US" sz="2200" i="1">
                <a:solidFill>
                  <a:srgbClr val="000066"/>
                </a:solidFill>
              </a:rPr>
              <a:t>static</a:t>
            </a:r>
            <a:r>
              <a:rPr lang="en-US" sz="2200" i="1" baseline="30000">
                <a:solidFill>
                  <a:srgbClr val="000066"/>
                </a:solidFill>
              </a:rPr>
              <a:t> </a:t>
            </a:r>
            <a:r>
              <a:rPr lang="en-US" sz="2200">
                <a:solidFill>
                  <a:srgbClr val="000066"/>
                </a:solidFill>
              </a:rPr>
              <a:t> distribution of </a:t>
            </a:r>
            <a:r>
              <a:rPr lang="en-US" sz="2200">
                <a:solidFill>
                  <a:srgbClr val="FF0000"/>
                </a:solidFill>
              </a:rPr>
              <a:t>charge</a:t>
            </a:r>
            <a:r>
              <a:rPr lang="en-US" sz="2200">
                <a:solidFill>
                  <a:srgbClr val="000066"/>
                </a:solidFill>
              </a:rPr>
              <a:t>:	</a:t>
            </a:r>
            <a:r>
              <a:rPr lang="en-US" sz="2200" b="1" i="1">
                <a:solidFill>
                  <a:srgbClr val="FF0000"/>
                </a:solidFill>
                <a:latin typeface="Times New Roman" pitchFamily="18" charset="0"/>
              </a:rPr>
              <a:t>Q</a:t>
            </a:r>
          </a:p>
          <a:p>
            <a:pPr marL="538163" lvl="1" indent="-358775">
              <a:lnSpc>
                <a:spcPct val="110000"/>
              </a:lnSpc>
              <a:buFont typeface="Arial" charset="0"/>
              <a:buNone/>
              <a:tabLst>
                <a:tab pos="4124325" algn="r"/>
              </a:tabLst>
            </a:pPr>
            <a:endParaRPr lang="en-US" sz="300">
              <a:solidFill>
                <a:srgbClr val="000066"/>
              </a:solidFill>
            </a:endParaRPr>
          </a:p>
          <a:p>
            <a:pPr marL="538163" lvl="1" indent="-358775">
              <a:lnSpc>
                <a:spcPct val="110000"/>
              </a:lnSpc>
              <a:buFont typeface="Arial" charset="0"/>
              <a:buNone/>
              <a:tabLst>
                <a:tab pos="4124325" algn="r"/>
              </a:tabLst>
            </a:pPr>
            <a:r>
              <a:rPr lang="en-US" sz="2200">
                <a:solidFill>
                  <a:srgbClr val="000066"/>
                </a:solidFill>
              </a:rPr>
              <a:t>…</a:t>
            </a:r>
            <a:r>
              <a:rPr lang="en-ZA" sz="2200">
                <a:solidFill>
                  <a:srgbClr val="000066"/>
                </a:solidFill>
              </a:rPr>
              <a:t>causes an </a:t>
            </a:r>
            <a:r>
              <a:rPr lang="en-ZA" sz="2200">
                <a:solidFill>
                  <a:srgbClr val="FF0000"/>
                </a:solidFill>
              </a:rPr>
              <a:t>electric field</a:t>
            </a:r>
            <a:r>
              <a:rPr lang="en-ZA" sz="2200">
                <a:solidFill>
                  <a:srgbClr val="000066"/>
                </a:solidFill>
              </a:rPr>
              <a:t>:</a:t>
            </a:r>
            <a:endParaRPr lang="en-US" sz="2200" b="1" i="1">
              <a:solidFill>
                <a:srgbClr val="FF0000"/>
              </a:solidFill>
              <a:latin typeface="Times New Roman" pitchFamily="18" charset="0"/>
            </a:endParaRPr>
          </a:p>
          <a:p>
            <a:pPr marL="538163" lvl="1" indent="-358775">
              <a:lnSpc>
                <a:spcPct val="110000"/>
              </a:lnSpc>
              <a:buFont typeface="Arial" charset="0"/>
              <a:buNone/>
              <a:tabLst>
                <a:tab pos="4124325" algn="r"/>
              </a:tabLst>
            </a:pPr>
            <a:endParaRPr lang="en-US" sz="300">
              <a:solidFill>
                <a:srgbClr val="000066"/>
              </a:solidFill>
            </a:endParaRPr>
          </a:p>
          <a:p>
            <a:pPr marL="538163" lvl="1" indent="-358775">
              <a:lnSpc>
                <a:spcPct val="110000"/>
              </a:lnSpc>
              <a:buFont typeface="Arial" charset="0"/>
              <a:buNone/>
              <a:tabLst>
                <a:tab pos="4124325" algn="r"/>
              </a:tabLst>
            </a:pPr>
            <a:r>
              <a:rPr lang="en-ZA" sz="2200">
                <a:solidFill>
                  <a:srgbClr val="000066"/>
                </a:solidFill>
              </a:rPr>
              <a:t>…</a:t>
            </a:r>
            <a:r>
              <a:rPr lang="en-US" sz="2200">
                <a:solidFill>
                  <a:srgbClr val="000066"/>
                </a:solidFill>
              </a:rPr>
              <a:t>which field exerts an </a:t>
            </a:r>
            <a:r>
              <a:rPr lang="en-US" sz="2200">
                <a:solidFill>
                  <a:srgbClr val="FF0000"/>
                </a:solidFill>
              </a:rPr>
              <a:t>electrostatic force</a:t>
            </a:r>
            <a:r>
              <a:rPr lang="en-US" sz="2200">
                <a:solidFill>
                  <a:srgbClr val="000066"/>
                </a:solidFill>
              </a:rPr>
              <a:t>:</a:t>
            </a:r>
            <a:endParaRPr lang="en-ZA" sz="2200" b="1" baseline="-25000">
              <a:solidFill>
                <a:srgbClr val="FF0000"/>
              </a:solidFill>
              <a:latin typeface="Times New Roman" pitchFamily="18" charset="0"/>
            </a:endParaRPr>
          </a:p>
          <a:p>
            <a:pPr marL="538163" lvl="1" indent="-358775">
              <a:lnSpc>
                <a:spcPct val="110000"/>
              </a:lnSpc>
              <a:buFont typeface="Arial" charset="0"/>
              <a:buNone/>
              <a:tabLst>
                <a:tab pos="4124325" algn="r"/>
              </a:tabLst>
            </a:pPr>
            <a:endParaRPr lang="en-US" sz="300">
              <a:solidFill>
                <a:srgbClr val="000066"/>
              </a:solidFill>
            </a:endParaRPr>
          </a:p>
          <a:p>
            <a:pPr marL="538163" lvl="1" indent="-358775">
              <a:lnSpc>
                <a:spcPct val="110000"/>
              </a:lnSpc>
              <a:buFont typeface="Arial" charset="0"/>
              <a:buNone/>
              <a:tabLst>
                <a:tab pos="4124325" algn="r"/>
              </a:tabLst>
            </a:pPr>
            <a:r>
              <a:rPr lang="en-ZA" sz="2200">
                <a:solidFill>
                  <a:srgbClr val="000066"/>
                </a:solidFill>
              </a:rPr>
              <a:t>…</a:t>
            </a:r>
            <a:r>
              <a:rPr lang="en-US" sz="2200">
                <a:solidFill>
                  <a:srgbClr val="000066"/>
                </a:solidFill>
              </a:rPr>
              <a:t>on a </a:t>
            </a:r>
            <a:r>
              <a:rPr lang="en-US" sz="2200" i="1">
                <a:solidFill>
                  <a:srgbClr val="000066"/>
                </a:solidFill>
              </a:rPr>
              <a:t>static</a:t>
            </a:r>
            <a:r>
              <a:rPr lang="en-US" sz="2200" i="1" baseline="30000">
                <a:solidFill>
                  <a:srgbClr val="000066"/>
                </a:solidFill>
              </a:rPr>
              <a:t> </a:t>
            </a:r>
            <a:r>
              <a:rPr lang="en-US" sz="2200">
                <a:solidFill>
                  <a:srgbClr val="000066"/>
                </a:solidFill>
              </a:rPr>
              <a:t> charge, </a:t>
            </a:r>
            <a:br>
              <a:rPr lang="en-US" sz="2200">
                <a:solidFill>
                  <a:srgbClr val="000066"/>
                </a:solidFill>
              </a:rPr>
            </a:br>
            <a:r>
              <a:rPr lang="en-US" sz="2200" b="1" i="1">
                <a:solidFill>
                  <a:srgbClr val="FF0000"/>
                </a:solidFill>
                <a:latin typeface="Times New Roman" pitchFamily="18" charset="0"/>
              </a:rPr>
              <a:t>q</a:t>
            </a:r>
            <a:r>
              <a:rPr lang="en-US" sz="2200">
                <a:solidFill>
                  <a:srgbClr val="000066"/>
                </a:solidFill>
              </a:rPr>
              <a:t>, in the field:</a:t>
            </a:r>
            <a:endParaRPr lang="en-ZA" sz="2200">
              <a:solidFill>
                <a:srgbClr val="000066"/>
              </a:solidFill>
            </a:endParaRPr>
          </a:p>
        </p:txBody>
      </p:sp>
      <p:sp>
        <p:nvSpPr>
          <p:cNvPr id="287756" name="Rectangle 12"/>
          <p:cNvSpPr>
            <a:spLocks noChangeArrowheads="1"/>
          </p:cNvSpPr>
          <p:nvPr/>
        </p:nvSpPr>
        <p:spPr bwMode="auto">
          <a:xfrm>
            <a:off x="179388" y="4767263"/>
            <a:ext cx="8774112" cy="15652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2200">
                <a:solidFill>
                  <a:srgbClr val="000066"/>
                </a:solidFill>
              </a:rPr>
              <a:t>While </a:t>
            </a:r>
            <a:r>
              <a:rPr lang="en-US" sz="2200">
                <a:solidFill>
                  <a:srgbClr val="000066"/>
                </a:solidFill>
              </a:rPr>
              <a:t>there are thus many similarities and </a:t>
            </a:r>
            <a:br>
              <a:rPr lang="en-US" sz="2200">
                <a:solidFill>
                  <a:srgbClr val="000066"/>
                </a:solidFill>
              </a:rPr>
            </a:br>
            <a:r>
              <a:rPr lang="en-US" sz="2200">
                <a:solidFill>
                  <a:srgbClr val="000066"/>
                </a:solidFill>
              </a:rPr>
              <a:t>analogies between electric and magnetic interactions (and indeed, from a relativistic viewpoint they are all part of a single phenomenon), there </a:t>
            </a:r>
            <a:r>
              <a:rPr lang="en-US" sz="2200" i="1">
                <a:solidFill>
                  <a:srgbClr val="000066"/>
                </a:solidFill>
              </a:rPr>
              <a:t>are</a:t>
            </a:r>
            <a:r>
              <a:rPr lang="en-US" sz="2200" i="1" baseline="30000">
                <a:solidFill>
                  <a:srgbClr val="000066"/>
                </a:solidFill>
              </a:rPr>
              <a:t> </a:t>
            </a:r>
            <a:r>
              <a:rPr lang="en-US" sz="2200">
                <a:solidFill>
                  <a:srgbClr val="000066"/>
                </a:solidFill>
              </a:rPr>
              <a:t> several important differences.</a:t>
            </a:r>
            <a:endParaRPr lang="en-ZA" sz="2200">
              <a:solidFill>
                <a:srgbClr val="000066"/>
              </a:solidFill>
            </a:endParaRPr>
          </a:p>
        </p:txBody>
      </p:sp>
      <p:graphicFrame>
        <p:nvGraphicFramePr>
          <p:cNvPr id="287750" name="Object 77"/>
          <p:cNvGraphicFramePr>
            <a:graphicFrameLocks noChangeAspect="1"/>
          </p:cNvGraphicFramePr>
          <p:nvPr/>
        </p:nvGraphicFramePr>
        <p:xfrm>
          <a:off x="3252788" y="4192588"/>
          <a:ext cx="995362" cy="385762"/>
        </p:xfrm>
        <a:graphic>
          <a:graphicData uri="http://schemas.openxmlformats.org/presentationml/2006/ole">
            <mc:AlternateContent xmlns:mc="http://schemas.openxmlformats.org/markup-compatibility/2006">
              <mc:Choice xmlns:v="urn:schemas-microsoft-com:vml" Requires="v">
                <p:oleObj spid="_x0000_s287849" name="Equation" r:id="rId4" imgW="990170" imgH="380835" progId="Equation.DSMT4">
                  <p:embed/>
                </p:oleObj>
              </mc:Choice>
              <mc:Fallback>
                <p:oleObj name="Equation" r:id="rId4" imgW="990170" imgH="380835" progId="Equation.DSMT4">
                  <p:embed/>
                  <p:pic>
                    <p:nvPicPr>
                      <p:cNvPr id="0" name="Picture 7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2788" y="4192588"/>
                        <a:ext cx="995362" cy="38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8" name="Object 78"/>
          <p:cNvGraphicFramePr>
            <a:graphicFrameLocks noChangeAspect="1"/>
          </p:cNvGraphicFramePr>
          <p:nvPr/>
        </p:nvGraphicFramePr>
        <p:xfrm>
          <a:off x="3987800" y="2620963"/>
          <a:ext cx="268288" cy="307975"/>
        </p:xfrm>
        <a:graphic>
          <a:graphicData uri="http://schemas.openxmlformats.org/presentationml/2006/ole">
            <mc:AlternateContent xmlns:mc="http://schemas.openxmlformats.org/markup-compatibility/2006">
              <mc:Choice xmlns:v="urn:schemas-microsoft-com:vml" Requires="v">
                <p:oleObj spid="_x0000_s287850" name="Equation" r:id="rId6" imgW="266469" imgH="304536" progId="Equation.DSMT4">
                  <p:embed/>
                </p:oleObj>
              </mc:Choice>
              <mc:Fallback>
                <p:oleObj name="Equation" r:id="rId6" imgW="266469" imgH="304536" progId="Equation.DSMT4">
                  <p:embed/>
                  <p:pic>
                    <p:nvPicPr>
                      <p:cNvPr id="0" name="Picture 7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87800" y="2620963"/>
                        <a:ext cx="268288" cy="307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9" name="Object 79"/>
          <p:cNvGraphicFramePr>
            <a:graphicFrameLocks noChangeAspect="1"/>
          </p:cNvGraphicFramePr>
          <p:nvPr/>
        </p:nvGraphicFramePr>
        <p:xfrm>
          <a:off x="3867150" y="3382963"/>
          <a:ext cx="358775" cy="396875"/>
        </p:xfrm>
        <a:graphic>
          <a:graphicData uri="http://schemas.openxmlformats.org/presentationml/2006/ole">
            <mc:AlternateContent xmlns:mc="http://schemas.openxmlformats.org/markup-compatibility/2006">
              <mc:Choice xmlns:v="urn:schemas-microsoft-com:vml" Requires="v">
                <p:oleObj spid="_x0000_s287851" name="Equation" r:id="rId8" imgW="355292" imgH="393359" progId="Equation.DSMT4">
                  <p:embed/>
                </p:oleObj>
              </mc:Choice>
              <mc:Fallback>
                <p:oleObj name="Equation" r:id="rId8" imgW="355292" imgH="393359" progId="Equation.DSMT4">
                  <p:embed/>
                  <p:pic>
                    <p:nvPicPr>
                      <p:cNvPr id="0" name="Picture 7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67150" y="3382963"/>
                        <a:ext cx="358775"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60" name="Rectangle 16"/>
          <p:cNvSpPr>
            <a:spLocks noChangeArrowheads="1"/>
          </p:cNvSpPr>
          <p:nvPr/>
        </p:nvSpPr>
        <p:spPr bwMode="auto">
          <a:xfrm>
            <a:off x="4467225" y="1787525"/>
            <a:ext cx="4514850" cy="3190875"/>
          </a:xfrm>
          <a:prstGeom prst="rect">
            <a:avLst/>
          </a:prstGeom>
          <a:noFill/>
          <a:ln w="9525">
            <a:noFill/>
            <a:miter lim="800000"/>
            <a:headEnd/>
            <a:tailEnd/>
          </a:ln>
        </p:spPr>
        <p:txBody>
          <a:bodyPr lIns="90000" tIns="46800" rIns="90000" bIns="46800">
            <a:spAutoFit/>
          </a:bodyPr>
          <a:lstStyle/>
          <a:p>
            <a:pPr marL="538163" lvl="1" indent="-358775">
              <a:lnSpc>
                <a:spcPct val="110000"/>
              </a:lnSpc>
              <a:buFont typeface="Arial" charset="0"/>
              <a:buNone/>
              <a:tabLst>
                <a:tab pos="4303713" algn="r"/>
              </a:tabLst>
            </a:pPr>
            <a:r>
              <a:rPr lang="en-US" sz="2200">
                <a:solidFill>
                  <a:srgbClr val="000066"/>
                </a:solidFill>
              </a:rPr>
              <a:t>A </a:t>
            </a:r>
            <a:r>
              <a:rPr lang="en-US" sz="2200" i="1">
                <a:solidFill>
                  <a:srgbClr val="000066"/>
                </a:solidFill>
              </a:rPr>
              <a:t>moving</a:t>
            </a:r>
            <a:r>
              <a:rPr lang="en-US" sz="2200" i="1" baseline="30000">
                <a:solidFill>
                  <a:srgbClr val="000066"/>
                </a:solidFill>
              </a:rPr>
              <a:t> </a:t>
            </a:r>
            <a:r>
              <a:rPr lang="en-US" sz="2200">
                <a:solidFill>
                  <a:srgbClr val="000066"/>
                </a:solidFill>
              </a:rPr>
              <a:t> distribution of </a:t>
            </a:r>
            <a:r>
              <a:rPr lang="en-US" sz="2200">
                <a:solidFill>
                  <a:srgbClr val="FF0000"/>
                </a:solidFill>
              </a:rPr>
              <a:t>charge</a:t>
            </a:r>
            <a:r>
              <a:rPr lang="en-US" sz="2200">
                <a:solidFill>
                  <a:srgbClr val="000066"/>
                </a:solidFill>
              </a:rPr>
              <a:t>:	</a:t>
            </a:r>
            <a:r>
              <a:rPr lang="en-US" sz="2200" b="1" i="1">
                <a:solidFill>
                  <a:srgbClr val="FF0000"/>
                </a:solidFill>
                <a:latin typeface="Times New Roman" pitchFamily="18" charset="0"/>
              </a:rPr>
              <a:t>Q </a:t>
            </a:r>
            <a:r>
              <a:rPr lang="en-US" sz="2200">
                <a:solidFill>
                  <a:srgbClr val="000066"/>
                </a:solidFill>
              </a:rPr>
              <a:t>or </a:t>
            </a:r>
            <a:r>
              <a:rPr lang="en-US" sz="2200" b="1" i="1">
                <a:solidFill>
                  <a:srgbClr val="FF0000"/>
                </a:solidFill>
                <a:latin typeface="Times New Roman" pitchFamily="18" charset="0"/>
              </a:rPr>
              <a:t>I</a:t>
            </a:r>
          </a:p>
          <a:p>
            <a:pPr marL="538163" lvl="1" indent="-358775">
              <a:lnSpc>
                <a:spcPct val="110000"/>
              </a:lnSpc>
              <a:buFont typeface="Arial" charset="0"/>
              <a:buNone/>
              <a:tabLst>
                <a:tab pos="4303713" algn="r"/>
              </a:tabLst>
            </a:pPr>
            <a:endParaRPr lang="en-US" sz="300">
              <a:solidFill>
                <a:srgbClr val="000066"/>
              </a:solidFill>
            </a:endParaRPr>
          </a:p>
          <a:p>
            <a:pPr marL="538163" lvl="1" indent="-358775">
              <a:lnSpc>
                <a:spcPct val="110000"/>
              </a:lnSpc>
              <a:buFont typeface="Arial" charset="0"/>
              <a:buNone/>
              <a:tabLst>
                <a:tab pos="4303713" algn="r"/>
              </a:tabLst>
            </a:pPr>
            <a:r>
              <a:rPr lang="en-US" sz="2200">
                <a:solidFill>
                  <a:srgbClr val="000066"/>
                </a:solidFill>
              </a:rPr>
              <a:t>…</a:t>
            </a:r>
            <a:r>
              <a:rPr lang="en-ZA" sz="2200">
                <a:solidFill>
                  <a:srgbClr val="000066"/>
                </a:solidFill>
              </a:rPr>
              <a:t>causes a </a:t>
            </a:r>
            <a:r>
              <a:rPr lang="en-ZA" sz="2200">
                <a:solidFill>
                  <a:srgbClr val="2891FF"/>
                </a:solidFill>
              </a:rPr>
              <a:t>magnetic field</a:t>
            </a:r>
            <a:r>
              <a:rPr lang="en-ZA" sz="2200">
                <a:solidFill>
                  <a:srgbClr val="000066"/>
                </a:solidFill>
              </a:rPr>
              <a:t>:</a:t>
            </a:r>
            <a:endParaRPr lang="en-US" sz="2200" b="1" i="1">
              <a:solidFill>
                <a:srgbClr val="FF0000"/>
              </a:solidFill>
              <a:latin typeface="Times New Roman" pitchFamily="18" charset="0"/>
            </a:endParaRPr>
          </a:p>
          <a:p>
            <a:pPr marL="538163" lvl="1" indent="-358775">
              <a:lnSpc>
                <a:spcPct val="110000"/>
              </a:lnSpc>
              <a:buFont typeface="Arial" charset="0"/>
              <a:buNone/>
              <a:tabLst>
                <a:tab pos="4303713" algn="r"/>
              </a:tabLst>
            </a:pPr>
            <a:endParaRPr lang="en-US" sz="300">
              <a:solidFill>
                <a:srgbClr val="000066"/>
              </a:solidFill>
            </a:endParaRPr>
          </a:p>
          <a:p>
            <a:pPr marL="538163" lvl="1" indent="-358775">
              <a:lnSpc>
                <a:spcPct val="110000"/>
              </a:lnSpc>
              <a:buFont typeface="Arial" charset="0"/>
              <a:buNone/>
              <a:tabLst>
                <a:tab pos="4303713" algn="r"/>
              </a:tabLst>
            </a:pPr>
            <a:r>
              <a:rPr lang="en-ZA" sz="2200">
                <a:solidFill>
                  <a:srgbClr val="000066"/>
                </a:solidFill>
              </a:rPr>
              <a:t>…</a:t>
            </a:r>
            <a:r>
              <a:rPr lang="en-US" sz="2200">
                <a:solidFill>
                  <a:srgbClr val="000066"/>
                </a:solidFill>
              </a:rPr>
              <a:t>which field exerts a </a:t>
            </a:r>
            <a:r>
              <a:rPr lang="en-US" sz="2200">
                <a:solidFill>
                  <a:srgbClr val="2891FF"/>
                </a:solidFill>
              </a:rPr>
              <a:t>magnetic force</a:t>
            </a:r>
            <a:r>
              <a:rPr lang="en-US" sz="2200">
                <a:solidFill>
                  <a:srgbClr val="000066"/>
                </a:solidFill>
              </a:rPr>
              <a:t>:</a:t>
            </a:r>
            <a:endParaRPr lang="en-ZA" sz="2200" b="1" baseline="-25000">
              <a:solidFill>
                <a:srgbClr val="FF0000"/>
              </a:solidFill>
              <a:latin typeface="Times New Roman" pitchFamily="18" charset="0"/>
            </a:endParaRPr>
          </a:p>
          <a:p>
            <a:pPr marL="538163" lvl="1" indent="-358775">
              <a:lnSpc>
                <a:spcPct val="110000"/>
              </a:lnSpc>
              <a:buFont typeface="Arial" charset="0"/>
              <a:buNone/>
              <a:tabLst>
                <a:tab pos="4303713" algn="r"/>
              </a:tabLst>
            </a:pPr>
            <a:endParaRPr lang="en-US" sz="300">
              <a:solidFill>
                <a:srgbClr val="000066"/>
              </a:solidFill>
            </a:endParaRPr>
          </a:p>
          <a:p>
            <a:pPr marL="538163" lvl="1" indent="-358775">
              <a:lnSpc>
                <a:spcPct val="110000"/>
              </a:lnSpc>
              <a:buFont typeface="Arial" charset="0"/>
              <a:buNone/>
              <a:tabLst>
                <a:tab pos="4303713" algn="r"/>
              </a:tabLst>
            </a:pPr>
            <a:r>
              <a:rPr lang="en-ZA" sz="2200">
                <a:solidFill>
                  <a:srgbClr val="000066"/>
                </a:solidFill>
              </a:rPr>
              <a:t>…</a:t>
            </a:r>
            <a:r>
              <a:rPr lang="en-US" sz="2200">
                <a:solidFill>
                  <a:srgbClr val="000066"/>
                </a:solidFill>
              </a:rPr>
              <a:t>on a </a:t>
            </a:r>
            <a:r>
              <a:rPr lang="en-US" sz="2200" i="1">
                <a:solidFill>
                  <a:srgbClr val="000066"/>
                </a:solidFill>
              </a:rPr>
              <a:t>moving</a:t>
            </a:r>
            <a:r>
              <a:rPr lang="en-US" sz="2200" i="1" baseline="30000">
                <a:solidFill>
                  <a:srgbClr val="000066"/>
                </a:solidFill>
              </a:rPr>
              <a:t> </a:t>
            </a:r>
            <a:r>
              <a:rPr lang="en-US" sz="2200">
                <a:solidFill>
                  <a:srgbClr val="000066"/>
                </a:solidFill>
              </a:rPr>
              <a:t> charge, </a:t>
            </a:r>
            <a:br>
              <a:rPr lang="en-US" sz="2200">
                <a:solidFill>
                  <a:srgbClr val="000066"/>
                </a:solidFill>
              </a:rPr>
            </a:br>
            <a:r>
              <a:rPr lang="en-US" sz="2200" b="1" i="1">
                <a:solidFill>
                  <a:srgbClr val="FF0000"/>
                </a:solidFill>
                <a:latin typeface="Times New Roman" pitchFamily="18" charset="0"/>
              </a:rPr>
              <a:t>q </a:t>
            </a:r>
            <a:r>
              <a:rPr lang="en-US" sz="2200">
                <a:solidFill>
                  <a:srgbClr val="000066"/>
                </a:solidFill>
              </a:rPr>
              <a:t>or </a:t>
            </a:r>
            <a:r>
              <a:rPr lang="en-US" sz="2200" b="1" i="1">
                <a:solidFill>
                  <a:srgbClr val="FF0000"/>
                </a:solidFill>
                <a:latin typeface="Times New Roman" pitchFamily="18" charset="0"/>
              </a:rPr>
              <a:t>I</a:t>
            </a:r>
            <a:r>
              <a:rPr lang="en-US" sz="2200">
                <a:solidFill>
                  <a:srgbClr val="000066"/>
                </a:solidFill>
              </a:rPr>
              <a:t>, in the field:</a:t>
            </a:r>
          </a:p>
          <a:p>
            <a:pPr marL="538163" lvl="1" indent="-358775">
              <a:lnSpc>
                <a:spcPct val="110000"/>
              </a:lnSpc>
              <a:buFont typeface="Arial" charset="0"/>
              <a:buNone/>
              <a:tabLst>
                <a:tab pos="4303713" algn="r"/>
              </a:tabLst>
            </a:pPr>
            <a:r>
              <a:rPr lang="en-US" sz="2200">
                <a:solidFill>
                  <a:srgbClr val="000066"/>
                </a:solidFill>
              </a:rPr>
              <a:t>                                 or:</a:t>
            </a:r>
            <a:endParaRPr lang="en-ZA" sz="2200">
              <a:solidFill>
                <a:srgbClr val="000066"/>
              </a:solidFill>
            </a:endParaRPr>
          </a:p>
        </p:txBody>
      </p:sp>
      <p:graphicFrame>
        <p:nvGraphicFramePr>
          <p:cNvPr id="287761" name="Object 80"/>
          <p:cNvGraphicFramePr>
            <a:graphicFrameLocks noChangeAspect="1"/>
          </p:cNvGraphicFramePr>
          <p:nvPr/>
        </p:nvGraphicFramePr>
        <p:xfrm>
          <a:off x="7529513" y="4173538"/>
          <a:ext cx="1377950" cy="398462"/>
        </p:xfrm>
        <a:graphic>
          <a:graphicData uri="http://schemas.openxmlformats.org/presentationml/2006/ole">
            <mc:AlternateContent xmlns:mc="http://schemas.openxmlformats.org/markup-compatibility/2006">
              <mc:Choice xmlns:v="urn:schemas-microsoft-com:vml" Requires="v">
                <p:oleObj spid="_x0000_s287852" name="Equation" r:id="rId10" imgW="1371600" imgH="393480" progId="Equation.DSMT4">
                  <p:embed/>
                </p:oleObj>
              </mc:Choice>
              <mc:Fallback>
                <p:oleObj name="Equation" r:id="rId10" imgW="1371600" imgH="393480" progId="Equation.DSMT4">
                  <p:embed/>
                  <p:pic>
                    <p:nvPicPr>
                      <p:cNvPr id="0" name="Picture 8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9513" y="4173538"/>
                        <a:ext cx="1377950" cy="398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62" name="Object 81"/>
          <p:cNvGraphicFramePr>
            <a:graphicFrameLocks noChangeAspect="1"/>
          </p:cNvGraphicFramePr>
          <p:nvPr/>
        </p:nvGraphicFramePr>
        <p:xfrm>
          <a:off x="8534400" y="2614613"/>
          <a:ext cx="242888" cy="320675"/>
        </p:xfrm>
        <a:graphic>
          <a:graphicData uri="http://schemas.openxmlformats.org/presentationml/2006/ole">
            <mc:AlternateContent xmlns:mc="http://schemas.openxmlformats.org/markup-compatibility/2006">
              <mc:Choice xmlns:v="urn:schemas-microsoft-com:vml" Requires="v">
                <p:oleObj spid="_x0000_s287853" name="Equation" r:id="rId12" imgW="241091" imgH="317225" progId="Equation.DSMT4">
                  <p:embed/>
                </p:oleObj>
              </mc:Choice>
              <mc:Fallback>
                <p:oleObj name="Equation" r:id="rId12" imgW="241091" imgH="317225" progId="Equation.DSMT4">
                  <p:embed/>
                  <p:pic>
                    <p:nvPicPr>
                      <p:cNvPr id="0" name="Picture 8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34400" y="2614613"/>
                        <a:ext cx="242888"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63" name="Object 82"/>
          <p:cNvGraphicFramePr>
            <a:graphicFrameLocks noChangeAspect="1"/>
          </p:cNvGraphicFramePr>
          <p:nvPr/>
        </p:nvGraphicFramePr>
        <p:xfrm>
          <a:off x="8534400" y="3382963"/>
          <a:ext cx="358775" cy="396875"/>
        </p:xfrm>
        <a:graphic>
          <a:graphicData uri="http://schemas.openxmlformats.org/presentationml/2006/ole">
            <mc:AlternateContent xmlns:mc="http://schemas.openxmlformats.org/markup-compatibility/2006">
              <mc:Choice xmlns:v="urn:schemas-microsoft-com:vml" Requires="v">
                <p:oleObj spid="_x0000_s287854" name="Equation" r:id="rId14" imgW="355292" imgH="393359" progId="Equation.DSMT4">
                  <p:embed/>
                </p:oleObj>
              </mc:Choice>
              <mc:Fallback>
                <p:oleObj name="Equation" r:id="rId14" imgW="355292" imgH="393359" progId="Equation.DSMT4">
                  <p:embed/>
                  <p:pic>
                    <p:nvPicPr>
                      <p:cNvPr id="0" name="Picture 8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534400" y="3382963"/>
                        <a:ext cx="358775"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64" name="Object 83"/>
          <p:cNvGraphicFramePr>
            <a:graphicFrameLocks noChangeAspect="1"/>
          </p:cNvGraphicFramePr>
          <p:nvPr/>
        </p:nvGraphicFramePr>
        <p:xfrm>
          <a:off x="7535863" y="4545013"/>
          <a:ext cx="1365250" cy="398462"/>
        </p:xfrm>
        <a:graphic>
          <a:graphicData uri="http://schemas.openxmlformats.org/presentationml/2006/ole">
            <mc:AlternateContent xmlns:mc="http://schemas.openxmlformats.org/markup-compatibility/2006">
              <mc:Choice xmlns:v="urn:schemas-microsoft-com:vml" Requires="v">
                <p:oleObj spid="_x0000_s287855" name="Equation" r:id="rId16" imgW="1358640" imgH="393480" progId="Equation.DSMT4">
                  <p:embed/>
                </p:oleObj>
              </mc:Choice>
              <mc:Fallback>
                <p:oleObj name="Equation" r:id="rId16" imgW="1358640" imgH="393480" progId="Equation.DSMT4">
                  <p:embed/>
                  <p:pic>
                    <p:nvPicPr>
                      <p:cNvPr id="0" name="Picture 8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535863" y="4545013"/>
                        <a:ext cx="1365250" cy="398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775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7755">
                                            <p:txEl>
                                              <p:pRg st="2" end="2"/>
                                            </p:txEl>
                                          </p:spTgt>
                                        </p:tgtEl>
                                        <p:attrNameLst>
                                          <p:attrName>style.visibility</p:attrName>
                                        </p:attrNameLst>
                                      </p:cBhvr>
                                      <p:to>
                                        <p:strVal val="visible"/>
                                      </p:to>
                                    </p:set>
                                  </p:childTnLst>
                                </p:cTn>
                              </p:par>
                              <p:par>
                                <p:cTn id="15" presetID="10" presetClass="entr" presetSubtype="0" fill="hold" nodeType="withEffect">
                                  <p:stCondLst>
                                    <p:cond delay="0"/>
                                  </p:stCondLst>
                                  <p:childTnLst>
                                    <p:set>
                                      <p:cBhvr>
                                        <p:cTn id="16" dur="1" fill="hold">
                                          <p:stCondLst>
                                            <p:cond delay="0"/>
                                          </p:stCondLst>
                                        </p:cTn>
                                        <p:tgtEl>
                                          <p:spTgt spid="287758"/>
                                        </p:tgtEl>
                                        <p:attrNameLst>
                                          <p:attrName>style.visibility</p:attrName>
                                        </p:attrNameLst>
                                      </p:cBhvr>
                                      <p:to>
                                        <p:strVal val="visible"/>
                                      </p:to>
                                    </p:set>
                                    <p:animEffect transition="in" filter="fade">
                                      <p:cBhvr>
                                        <p:cTn id="17" dur="1000"/>
                                        <p:tgtEl>
                                          <p:spTgt spid="28775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87755">
                                            <p:txEl>
                                              <p:pRg st="4" end="4"/>
                                            </p:txEl>
                                          </p:spTgt>
                                        </p:tgtEl>
                                        <p:attrNameLst>
                                          <p:attrName>style.visibility</p:attrName>
                                        </p:attrNameLst>
                                      </p:cBhvr>
                                      <p:to>
                                        <p:strVal val="visible"/>
                                      </p:to>
                                    </p:set>
                                  </p:childTnLst>
                                </p:cTn>
                              </p:par>
                              <p:par>
                                <p:cTn id="22" presetID="10" presetClass="entr" presetSubtype="0" fill="hold" nodeType="withEffect">
                                  <p:stCondLst>
                                    <p:cond delay="0"/>
                                  </p:stCondLst>
                                  <p:childTnLst>
                                    <p:set>
                                      <p:cBhvr>
                                        <p:cTn id="23" dur="1" fill="hold">
                                          <p:stCondLst>
                                            <p:cond delay="0"/>
                                          </p:stCondLst>
                                        </p:cTn>
                                        <p:tgtEl>
                                          <p:spTgt spid="287759"/>
                                        </p:tgtEl>
                                        <p:attrNameLst>
                                          <p:attrName>style.visibility</p:attrName>
                                        </p:attrNameLst>
                                      </p:cBhvr>
                                      <p:to>
                                        <p:strVal val="visible"/>
                                      </p:to>
                                    </p:set>
                                    <p:animEffect transition="in" filter="fade">
                                      <p:cBhvr>
                                        <p:cTn id="24" dur="1000"/>
                                        <p:tgtEl>
                                          <p:spTgt spid="287759"/>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87755">
                                            <p:txEl>
                                              <p:pRg st="6" end="6"/>
                                            </p:txEl>
                                          </p:spTgt>
                                        </p:tgtEl>
                                        <p:attrNameLst>
                                          <p:attrName>style.visibility</p:attrName>
                                        </p:attrNameLst>
                                      </p:cBhvr>
                                      <p:to>
                                        <p:strVal val="visible"/>
                                      </p:to>
                                    </p:set>
                                  </p:childTnLst>
                                </p:cTn>
                              </p:par>
                              <p:par>
                                <p:cTn id="29" presetID="10" presetClass="entr" presetSubtype="0" fill="hold" nodeType="withEffect">
                                  <p:stCondLst>
                                    <p:cond delay="0"/>
                                  </p:stCondLst>
                                  <p:childTnLst>
                                    <p:set>
                                      <p:cBhvr>
                                        <p:cTn id="30" dur="1" fill="hold">
                                          <p:stCondLst>
                                            <p:cond delay="0"/>
                                          </p:stCondLst>
                                        </p:cTn>
                                        <p:tgtEl>
                                          <p:spTgt spid="287750"/>
                                        </p:tgtEl>
                                        <p:attrNameLst>
                                          <p:attrName>style.visibility</p:attrName>
                                        </p:attrNameLst>
                                      </p:cBhvr>
                                      <p:to>
                                        <p:strVal val="visible"/>
                                      </p:to>
                                    </p:set>
                                    <p:animEffect transition="in" filter="fade">
                                      <p:cBhvr>
                                        <p:cTn id="31" dur="1000"/>
                                        <p:tgtEl>
                                          <p:spTgt spid="28775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87753"/>
                                        </p:tgtEl>
                                        <p:attrNameLst>
                                          <p:attrName>style.visibility</p:attrName>
                                        </p:attrNameLst>
                                      </p:cBhvr>
                                      <p:to>
                                        <p:strVal val="visible"/>
                                      </p:to>
                                    </p:set>
                                  </p:childTnLst>
                                </p:cTn>
                              </p:par>
                              <p:par>
                                <p:cTn id="36" presetID="10" presetClass="entr" presetSubtype="0" fill="hold" grpId="0" nodeType="withEffect">
                                  <p:stCondLst>
                                    <p:cond delay="0"/>
                                  </p:stCondLst>
                                  <p:childTnLst>
                                    <p:set>
                                      <p:cBhvr>
                                        <p:cTn id="37" dur="1" fill="hold">
                                          <p:stCondLst>
                                            <p:cond delay="0"/>
                                          </p:stCondLst>
                                        </p:cTn>
                                        <p:tgtEl>
                                          <p:spTgt spid="287754"/>
                                        </p:tgtEl>
                                        <p:attrNameLst>
                                          <p:attrName>style.visibility</p:attrName>
                                        </p:attrNameLst>
                                      </p:cBhvr>
                                      <p:to>
                                        <p:strVal val="visible"/>
                                      </p:to>
                                    </p:set>
                                    <p:animEffect transition="in" filter="fade">
                                      <p:cBhvr>
                                        <p:cTn id="38" dur="1000"/>
                                        <p:tgtEl>
                                          <p:spTgt spid="287754"/>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776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87760">
                                            <p:txEl>
                                              <p:pRg st="2" end="2"/>
                                            </p:txEl>
                                          </p:spTgt>
                                        </p:tgtEl>
                                        <p:attrNameLst>
                                          <p:attrName>style.visibility</p:attrName>
                                        </p:attrNameLst>
                                      </p:cBhvr>
                                      <p:to>
                                        <p:strVal val="visible"/>
                                      </p:to>
                                    </p:set>
                                  </p:childTnLst>
                                </p:cTn>
                              </p:par>
                              <p:par>
                                <p:cTn id="47" presetID="10" presetClass="entr" presetSubtype="0" fill="hold" nodeType="withEffect">
                                  <p:stCondLst>
                                    <p:cond delay="0"/>
                                  </p:stCondLst>
                                  <p:childTnLst>
                                    <p:set>
                                      <p:cBhvr>
                                        <p:cTn id="48" dur="1" fill="hold">
                                          <p:stCondLst>
                                            <p:cond delay="0"/>
                                          </p:stCondLst>
                                        </p:cTn>
                                        <p:tgtEl>
                                          <p:spTgt spid="287762"/>
                                        </p:tgtEl>
                                        <p:attrNameLst>
                                          <p:attrName>style.visibility</p:attrName>
                                        </p:attrNameLst>
                                      </p:cBhvr>
                                      <p:to>
                                        <p:strVal val="visible"/>
                                      </p:to>
                                    </p:set>
                                    <p:animEffect transition="in" filter="fade">
                                      <p:cBhvr>
                                        <p:cTn id="49" dur="1000"/>
                                        <p:tgtEl>
                                          <p:spTgt spid="287762"/>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87760">
                                            <p:txEl>
                                              <p:pRg st="4" end="4"/>
                                            </p:txEl>
                                          </p:spTgt>
                                        </p:tgtEl>
                                        <p:attrNameLst>
                                          <p:attrName>style.visibility</p:attrName>
                                        </p:attrNameLst>
                                      </p:cBhvr>
                                      <p:to>
                                        <p:strVal val="visible"/>
                                      </p:to>
                                    </p:set>
                                  </p:childTnLst>
                                </p:cTn>
                              </p:par>
                              <p:par>
                                <p:cTn id="54" presetID="10" presetClass="entr" presetSubtype="0" fill="hold" nodeType="withEffect">
                                  <p:stCondLst>
                                    <p:cond delay="0"/>
                                  </p:stCondLst>
                                  <p:childTnLst>
                                    <p:set>
                                      <p:cBhvr>
                                        <p:cTn id="55" dur="1" fill="hold">
                                          <p:stCondLst>
                                            <p:cond delay="0"/>
                                          </p:stCondLst>
                                        </p:cTn>
                                        <p:tgtEl>
                                          <p:spTgt spid="287763"/>
                                        </p:tgtEl>
                                        <p:attrNameLst>
                                          <p:attrName>style.visibility</p:attrName>
                                        </p:attrNameLst>
                                      </p:cBhvr>
                                      <p:to>
                                        <p:strVal val="visible"/>
                                      </p:to>
                                    </p:set>
                                    <p:animEffect transition="in" filter="fade">
                                      <p:cBhvr>
                                        <p:cTn id="56" dur="1000"/>
                                        <p:tgtEl>
                                          <p:spTgt spid="287763"/>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87760">
                                            <p:txEl>
                                              <p:pRg st="6" end="6"/>
                                            </p:txEl>
                                          </p:spTgt>
                                        </p:tgtEl>
                                        <p:attrNameLst>
                                          <p:attrName>style.visibility</p:attrName>
                                        </p:attrNameLst>
                                      </p:cBhvr>
                                      <p:to>
                                        <p:strVal val="visible"/>
                                      </p:to>
                                    </p:set>
                                  </p:childTnLst>
                                </p:cTn>
                              </p:par>
                              <p:par>
                                <p:cTn id="61" presetID="10" presetClass="entr" presetSubtype="0" fill="hold" nodeType="withEffect">
                                  <p:stCondLst>
                                    <p:cond delay="0"/>
                                  </p:stCondLst>
                                  <p:childTnLst>
                                    <p:set>
                                      <p:cBhvr>
                                        <p:cTn id="62" dur="1" fill="hold">
                                          <p:stCondLst>
                                            <p:cond delay="0"/>
                                          </p:stCondLst>
                                        </p:cTn>
                                        <p:tgtEl>
                                          <p:spTgt spid="287761"/>
                                        </p:tgtEl>
                                        <p:attrNameLst>
                                          <p:attrName>style.visibility</p:attrName>
                                        </p:attrNameLst>
                                      </p:cBhvr>
                                      <p:to>
                                        <p:strVal val="visible"/>
                                      </p:to>
                                    </p:set>
                                    <p:animEffect transition="in" filter="fade">
                                      <p:cBhvr>
                                        <p:cTn id="63" dur="1000"/>
                                        <p:tgtEl>
                                          <p:spTgt spid="287761"/>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287760">
                                            <p:txEl>
                                              <p:pRg st="7" end="7"/>
                                            </p:txEl>
                                          </p:spTgt>
                                        </p:tgtEl>
                                        <p:attrNameLst>
                                          <p:attrName>style.visibility</p:attrName>
                                        </p:attrNameLst>
                                      </p:cBhvr>
                                      <p:to>
                                        <p:strVal val="visible"/>
                                      </p:to>
                                    </p:set>
                                  </p:childTnLst>
                                </p:cTn>
                              </p:par>
                              <p:par>
                                <p:cTn id="68" presetID="10" presetClass="entr" presetSubtype="0" fill="hold" nodeType="withEffect">
                                  <p:stCondLst>
                                    <p:cond delay="0"/>
                                  </p:stCondLst>
                                  <p:childTnLst>
                                    <p:set>
                                      <p:cBhvr>
                                        <p:cTn id="69" dur="1" fill="hold">
                                          <p:stCondLst>
                                            <p:cond delay="0"/>
                                          </p:stCondLst>
                                        </p:cTn>
                                        <p:tgtEl>
                                          <p:spTgt spid="287764"/>
                                        </p:tgtEl>
                                        <p:attrNameLst>
                                          <p:attrName>style.visibility</p:attrName>
                                        </p:attrNameLst>
                                      </p:cBhvr>
                                      <p:to>
                                        <p:strVal val="visible"/>
                                      </p:to>
                                    </p:set>
                                    <p:animEffect transition="in" filter="fade">
                                      <p:cBhvr>
                                        <p:cTn id="70" dur="1000"/>
                                        <p:tgtEl>
                                          <p:spTgt spid="287764"/>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877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p:bldP spid="287753" grpId="0"/>
      <p:bldP spid="287754" grpId="0" animBg="1"/>
      <p:bldP spid="28775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8" name="Footer Placeholder 3"/>
          <p:cNvSpPr>
            <a:spLocks noGrp="1"/>
          </p:cNvSpPr>
          <p:nvPr>
            <p:ph type="ftr" sz="quarter" idx="10"/>
          </p:nvPr>
        </p:nvSpPr>
        <p:spPr>
          <a:noFill/>
        </p:spPr>
        <p:txBody>
          <a:bodyPr/>
          <a:lstStyle/>
          <a:p>
            <a:r>
              <a:rPr lang="en-US" smtClean="0">
                <a:cs typeface="Arial" charset="0"/>
              </a:rPr>
              <a:t>MAGNETIC FIELDS</a:t>
            </a:r>
          </a:p>
        </p:txBody>
      </p:sp>
      <p:sp>
        <p:nvSpPr>
          <p:cNvPr id="471059" name="Date Placeholder 4"/>
          <p:cNvSpPr>
            <a:spLocks noGrp="1"/>
          </p:cNvSpPr>
          <p:nvPr>
            <p:ph type="dt" sz="quarter" idx="11"/>
          </p:nvPr>
        </p:nvSpPr>
        <p:spPr>
          <a:noFill/>
        </p:spPr>
        <p:txBody>
          <a:bodyPr/>
          <a:lstStyle/>
          <a:p>
            <a:r>
              <a:rPr lang="en-US" smtClean="0">
                <a:cs typeface="Arial" charset="0"/>
              </a:rPr>
              <a:t>PHY1013S</a:t>
            </a:r>
          </a:p>
        </p:txBody>
      </p:sp>
      <p:sp>
        <p:nvSpPr>
          <p:cNvPr id="471060" name="Slide Number Placeholder 5"/>
          <p:cNvSpPr>
            <a:spLocks noGrp="1"/>
          </p:cNvSpPr>
          <p:nvPr>
            <p:ph type="sldNum" sz="quarter" idx="12"/>
          </p:nvPr>
        </p:nvSpPr>
        <p:spPr>
          <a:noFill/>
        </p:spPr>
        <p:txBody>
          <a:bodyPr/>
          <a:lstStyle/>
          <a:p>
            <a:fld id="{7DA069E0-4452-482D-B20A-FD2E62C6102A}" type="slidenum">
              <a:rPr lang="en-US" smtClean="0">
                <a:cs typeface="Arial" charset="0"/>
              </a:rPr>
              <a:pPr/>
              <a:t>40</a:t>
            </a:fld>
            <a:endParaRPr lang="en-US" smtClean="0">
              <a:cs typeface="Arial" charset="0"/>
            </a:endParaRPr>
          </a:p>
        </p:txBody>
      </p:sp>
      <p:sp>
        <p:nvSpPr>
          <p:cNvPr id="471042" name="Rectangle 2"/>
          <p:cNvSpPr>
            <a:spLocks noChangeArrowheads="1"/>
          </p:cNvSpPr>
          <p:nvPr/>
        </p:nvSpPr>
        <p:spPr bwMode="auto">
          <a:xfrm>
            <a:off x="179388" y="4441825"/>
            <a:ext cx="8964612" cy="1700213"/>
          </a:xfrm>
          <a:prstGeom prst="rect">
            <a:avLst/>
          </a:prstGeom>
          <a:noFill/>
          <a:ln w="9525">
            <a:noFill/>
            <a:miter lim="800000"/>
            <a:headEnd/>
            <a:tailEnd/>
          </a:ln>
        </p:spPr>
        <p:txBody>
          <a:bodyPr lIns="90000" tIns="46800" rIns="90000" bIns="46800">
            <a:spAutoFit/>
          </a:bodyPr>
          <a:lstStyle/>
          <a:p>
            <a:pPr marL="712788" lvl="1" indent="-533400">
              <a:lnSpc>
                <a:spcPct val="110000"/>
              </a:lnSpc>
              <a:buFontTx/>
              <a:buAutoNum type="arabicPeriod"/>
            </a:pPr>
            <a:r>
              <a:rPr lang="en-US">
                <a:solidFill>
                  <a:srgbClr val="000066"/>
                </a:solidFill>
              </a:rPr>
              <a:t>Draw the situation.</a:t>
            </a:r>
          </a:p>
          <a:p>
            <a:pPr marL="712788" lvl="1" indent="-533400">
              <a:lnSpc>
                <a:spcPct val="110000"/>
              </a:lnSpc>
              <a:buFontTx/>
              <a:buAutoNum type="arabicPeriod"/>
            </a:pPr>
            <a:endParaRPr lang="en-US" sz="1200">
              <a:solidFill>
                <a:srgbClr val="000066"/>
              </a:solidFill>
            </a:endParaRPr>
          </a:p>
          <a:p>
            <a:pPr marL="712788" lvl="1" indent="-533400">
              <a:lnSpc>
                <a:spcPct val="110000"/>
              </a:lnSpc>
              <a:buFontTx/>
              <a:buAutoNum type="arabicPeriod"/>
            </a:pPr>
            <a:r>
              <a:rPr lang="en-US">
                <a:solidFill>
                  <a:srgbClr val="000066"/>
                </a:solidFill>
              </a:rPr>
              <a:t>Choose a Amperian loop appropriate to the symmetry.</a:t>
            </a:r>
          </a:p>
          <a:p>
            <a:pPr marL="712788" lvl="1" indent="-533400">
              <a:lnSpc>
                <a:spcPct val="110000"/>
              </a:lnSpc>
              <a:buFontTx/>
              <a:buAutoNum type="arabicPeriod"/>
            </a:pPr>
            <a:endParaRPr lang="en-US" sz="1200">
              <a:solidFill>
                <a:srgbClr val="000066"/>
              </a:solidFill>
            </a:endParaRPr>
          </a:p>
          <a:p>
            <a:pPr marL="712788" lvl="1" indent="-533400">
              <a:lnSpc>
                <a:spcPct val="110000"/>
              </a:lnSpc>
              <a:buFontTx/>
              <a:buAutoNum type="arabicPeriod"/>
            </a:pPr>
            <a:r>
              <a:rPr lang="en-US">
                <a:solidFill>
                  <a:srgbClr val="000066"/>
                </a:solidFill>
              </a:rPr>
              <a:t>Apply Ampere’s law:</a:t>
            </a:r>
          </a:p>
        </p:txBody>
      </p:sp>
      <p:sp>
        <p:nvSpPr>
          <p:cNvPr id="471062" name="Rectangle 3"/>
          <p:cNvSpPr>
            <a:spLocks noGrp="1" noChangeArrowheads="1"/>
          </p:cNvSpPr>
          <p:nvPr>
            <p:ph type="title"/>
          </p:nvPr>
        </p:nvSpPr>
        <p:spPr>
          <a:xfrm>
            <a:off x="455613" y="762000"/>
            <a:ext cx="8231187" cy="655638"/>
          </a:xfrm>
        </p:spPr>
        <p:txBody>
          <a:bodyPr/>
          <a:lstStyle/>
          <a:p>
            <a:pPr eaLnBrk="1" hangingPunct="1"/>
            <a:r>
              <a:rPr lang="en-ZA" smtClean="0"/>
              <a:t>USING AMPERE’S LAW TO </a:t>
            </a:r>
            <a:r>
              <a:rPr lang="en-US" smtClean="0"/>
              <a:t>DETERMINE MAGNETIC FIELDS</a:t>
            </a:r>
          </a:p>
        </p:txBody>
      </p:sp>
      <p:sp>
        <p:nvSpPr>
          <p:cNvPr id="471045" name="Rectangle 5"/>
          <p:cNvSpPr>
            <a:spLocks noChangeArrowheads="1"/>
          </p:cNvSpPr>
          <p:nvPr/>
        </p:nvSpPr>
        <p:spPr bwMode="auto">
          <a:xfrm>
            <a:off x="4167188" y="5627688"/>
            <a:ext cx="2574925" cy="628650"/>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471064" name="Rectangle 6"/>
          <p:cNvSpPr>
            <a:spLocks noGrp="1" noChangeArrowheads="1"/>
          </p:cNvSpPr>
          <p:nvPr>
            <p:ph type="body" idx="1"/>
          </p:nvPr>
        </p:nvSpPr>
        <p:spPr>
          <a:xfrm>
            <a:off x="179388" y="1708150"/>
            <a:ext cx="8774112" cy="2100263"/>
          </a:xfrm>
        </p:spPr>
        <p:txBody>
          <a:bodyPr/>
          <a:lstStyle/>
          <a:p>
            <a:pPr lvl="1" indent="0" eaLnBrk="1" hangingPunct="1"/>
            <a:r>
              <a:rPr lang="en-US" smtClean="0"/>
              <a:t>In the same way Gauss’s law helped to determine the magnitude of electric fields due to symmetrical charge distributions, Ampere’s law is useful in determining the magnitude of the resultant magnetic fields due to current distributions which have some symmetry.</a:t>
            </a:r>
            <a:endParaRPr lang="en-ZA" smtClean="0"/>
          </a:p>
        </p:txBody>
      </p:sp>
      <p:sp>
        <p:nvSpPr>
          <p:cNvPr id="471047" name="Rectangle 7"/>
          <p:cNvSpPr>
            <a:spLocks noChangeArrowheads="1"/>
          </p:cNvSpPr>
          <p:nvPr/>
        </p:nvSpPr>
        <p:spPr bwMode="auto">
          <a:xfrm>
            <a:off x="179388" y="3933825"/>
            <a:ext cx="8774112" cy="493713"/>
          </a:xfrm>
          <a:prstGeom prst="rect">
            <a:avLst/>
          </a:prstGeom>
          <a:noFill/>
          <a:ln w="9525">
            <a:noFill/>
            <a:miter lim="800000"/>
            <a:headEnd/>
            <a:tailEnd/>
          </a:ln>
        </p:spPr>
        <p:txBody>
          <a:bodyPr lIns="90000" tIns="46800" rIns="90000" bIns="46800">
            <a:spAutoFit/>
          </a:bodyPr>
          <a:lstStyle/>
          <a:p>
            <a:pPr marL="179388" lvl="1" indent="1588">
              <a:lnSpc>
                <a:spcPct val="110000"/>
              </a:lnSpc>
            </a:pPr>
            <a:r>
              <a:rPr lang="en-ZA">
                <a:solidFill>
                  <a:srgbClr val="000066"/>
                </a:solidFill>
              </a:rPr>
              <a:t>Problem-solving strategy:</a:t>
            </a:r>
            <a:endParaRPr lang="en-US" sz="2300">
              <a:solidFill>
                <a:srgbClr val="000066"/>
              </a:solidFill>
            </a:endParaRPr>
          </a:p>
        </p:txBody>
      </p:sp>
      <p:graphicFrame>
        <p:nvGraphicFramePr>
          <p:cNvPr id="471048" name="Object 17"/>
          <p:cNvGraphicFramePr>
            <a:graphicFrameLocks noChangeAspect="1"/>
          </p:cNvGraphicFramePr>
          <p:nvPr/>
        </p:nvGraphicFramePr>
        <p:xfrm>
          <a:off x="4248150" y="5710238"/>
          <a:ext cx="2451100" cy="482600"/>
        </p:xfrm>
        <a:graphic>
          <a:graphicData uri="http://schemas.openxmlformats.org/presentationml/2006/ole">
            <mc:AlternateContent xmlns:mc="http://schemas.openxmlformats.org/markup-compatibility/2006">
              <mc:Choice xmlns:v="urn:schemas-microsoft-com:vml" Requires="v">
                <p:oleObj spid="_x0000_s471061" name="Equation" r:id="rId4" imgW="2451100" imgH="482600" progId="Equation.DSMT4">
                  <p:embed/>
                </p:oleObj>
              </mc:Choice>
              <mc:Fallback>
                <p:oleObj name="Equation" r:id="rId4" imgW="2451100" imgH="482600" progId="Equation.DSMT4">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8150" y="5710238"/>
                        <a:ext cx="24511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4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104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104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10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5" grpId="0" animBg="1"/>
      <p:bldP spid="47104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101" name="Footer Placeholder 3"/>
          <p:cNvSpPr>
            <a:spLocks noGrp="1"/>
          </p:cNvSpPr>
          <p:nvPr>
            <p:ph type="ftr" sz="quarter" idx="10"/>
          </p:nvPr>
        </p:nvSpPr>
        <p:spPr>
          <a:noFill/>
        </p:spPr>
        <p:txBody>
          <a:bodyPr/>
          <a:lstStyle/>
          <a:p>
            <a:r>
              <a:rPr lang="en-US" smtClean="0">
                <a:cs typeface="Arial" charset="0"/>
              </a:rPr>
              <a:t>MAGNETIC FIELDS</a:t>
            </a:r>
          </a:p>
        </p:txBody>
      </p:sp>
      <p:sp>
        <p:nvSpPr>
          <p:cNvPr id="470102" name="Date Placeholder 4"/>
          <p:cNvSpPr>
            <a:spLocks noGrp="1"/>
          </p:cNvSpPr>
          <p:nvPr>
            <p:ph type="dt" sz="quarter" idx="11"/>
          </p:nvPr>
        </p:nvSpPr>
        <p:spPr>
          <a:noFill/>
        </p:spPr>
        <p:txBody>
          <a:bodyPr/>
          <a:lstStyle/>
          <a:p>
            <a:r>
              <a:rPr lang="en-US" smtClean="0">
                <a:cs typeface="Arial" charset="0"/>
              </a:rPr>
              <a:t>PHY1013S</a:t>
            </a:r>
          </a:p>
        </p:txBody>
      </p:sp>
      <p:sp>
        <p:nvSpPr>
          <p:cNvPr id="470103" name="Slide Number Placeholder 5"/>
          <p:cNvSpPr>
            <a:spLocks noGrp="1"/>
          </p:cNvSpPr>
          <p:nvPr>
            <p:ph type="sldNum" sz="quarter" idx="12"/>
          </p:nvPr>
        </p:nvSpPr>
        <p:spPr>
          <a:noFill/>
        </p:spPr>
        <p:txBody>
          <a:bodyPr/>
          <a:lstStyle/>
          <a:p>
            <a:fld id="{3660DED9-1FB9-4918-87F3-9B58C2FD0104}" type="slidenum">
              <a:rPr lang="en-US" smtClean="0">
                <a:cs typeface="Arial" charset="0"/>
              </a:rPr>
              <a:pPr/>
              <a:t>41</a:t>
            </a:fld>
            <a:endParaRPr lang="en-US" smtClean="0">
              <a:cs typeface="Arial" charset="0"/>
            </a:endParaRPr>
          </a:p>
        </p:txBody>
      </p:sp>
      <p:sp>
        <p:nvSpPr>
          <p:cNvPr id="470104" name="Rectangle 2"/>
          <p:cNvSpPr>
            <a:spLocks noGrp="1" noChangeArrowheads="1"/>
          </p:cNvSpPr>
          <p:nvPr>
            <p:ph type="title"/>
          </p:nvPr>
        </p:nvSpPr>
        <p:spPr/>
        <p:txBody>
          <a:bodyPr/>
          <a:lstStyle/>
          <a:p>
            <a:pPr eaLnBrk="1" hangingPunct="1"/>
            <a:r>
              <a:rPr lang="en-ZA" smtClean="0"/>
              <a:t>AMPERE  </a:t>
            </a:r>
            <a:r>
              <a:rPr lang="en-US" b="1" smtClean="0">
                <a:sym typeface="Symbol" pitchFamily="18" charset="2"/>
              </a:rPr>
              <a:t></a:t>
            </a:r>
            <a:r>
              <a:rPr lang="en-US" smtClean="0"/>
              <a:t>  BIOT-SAVART </a:t>
            </a:r>
            <a:endParaRPr lang="en-ZA" smtClean="0"/>
          </a:p>
        </p:txBody>
      </p:sp>
      <p:sp>
        <p:nvSpPr>
          <p:cNvPr id="470105" name="Rectangle 3"/>
          <p:cNvSpPr>
            <a:spLocks noGrp="1" noChangeArrowheads="1"/>
          </p:cNvSpPr>
          <p:nvPr>
            <p:ph type="body" idx="1"/>
          </p:nvPr>
        </p:nvSpPr>
        <p:spPr>
          <a:xfrm>
            <a:off x="179388" y="1343025"/>
            <a:ext cx="5800725" cy="2100263"/>
          </a:xfrm>
        </p:spPr>
        <p:txBody>
          <a:bodyPr/>
          <a:lstStyle/>
          <a:p>
            <a:pPr lvl="1" indent="0" eaLnBrk="1" hangingPunct="1"/>
            <a:r>
              <a:rPr lang="en-ZA" smtClean="0"/>
              <a:t>For a long, straight wire carrying current directly out of the page symmetry dictates that we surround the wire with a concentric circular Amperian loop of radius</a:t>
            </a:r>
            <a:r>
              <a:rPr lang="en-ZA" b="1" smtClean="0"/>
              <a:t> </a:t>
            </a:r>
            <a:r>
              <a:rPr lang="en-ZA" b="1" i="1" smtClean="0">
                <a:latin typeface="Times New Roman" pitchFamily="18" charset="0"/>
              </a:rPr>
              <a:t>d</a:t>
            </a:r>
            <a:r>
              <a:rPr lang="en-ZA" b="1" smtClean="0"/>
              <a:t>.</a:t>
            </a:r>
            <a:r>
              <a:rPr lang="en-ZA" smtClean="0"/>
              <a:t> </a:t>
            </a:r>
          </a:p>
        </p:txBody>
      </p:sp>
      <p:sp>
        <p:nvSpPr>
          <p:cNvPr id="470020" name="Text Box 4"/>
          <p:cNvSpPr txBox="1">
            <a:spLocks noChangeArrowheads="1"/>
          </p:cNvSpPr>
          <p:nvPr/>
        </p:nvSpPr>
        <p:spPr bwMode="auto">
          <a:xfrm>
            <a:off x="6373813" y="1274763"/>
            <a:ext cx="1500187" cy="588962"/>
          </a:xfrm>
          <a:prstGeom prst="rect">
            <a:avLst/>
          </a:prstGeom>
          <a:noFill/>
          <a:ln w="9525">
            <a:noFill/>
            <a:miter lim="800000"/>
            <a:headEnd/>
            <a:tailEnd/>
          </a:ln>
        </p:spPr>
        <p:txBody>
          <a:bodyPr lIns="0" tIns="0" rIns="0" bIns="0"/>
          <a:lstStyle/>
          <a:p>
            <a:pPr>
              <a:lnSpc>
                <a:spcPct val="110000"/>
              </a:lnSpc>
            </a:pPr>
            <a:r>
              <a:rPr lang="en-US" altLang="ko-KR" sz="1800">
                <a:solidFill>
                  <a:srgbClr val="000066"/>
                </a:solidFill>
                <a:ea typeface="굴림" pitchFamily="34" charset="-127"/>
              </a:rPr>
              <a:t>Amperian loop</a:t>
            </a:r>
            <a:endParaRPr lang="en-ZA" sz="1800">
              <a:solidFill>
                <a:srgbClr val="000066"/>
              </a:solidFill>
            </a:endParaRPr>
          </a:p>
        </p:txBody>
      </p:sp>
      <p:grpSp>
        <p:nvGrpSpPr>
          <p:cNvPr id="470107" name="Group 5"/>
          <p:cNvGrpSpPr>
            <a:grpSpLocks/>
          </p:cNvGrpSpPr>
          <p:nvPr/>
        </p:nvGrpSpPr>
        <p:grpSpPr bwMode="auto">
          <a:xfrm>
            <a:off x="7512050" y="2560638"/>
            <a:ext cx="177800" cy="177800"/>
            <a:chOff x="5376" y="3734"/>
            <a:chExt cx="112" cy="112"/>
          </a:xfrm>
        </p:grpSpPr>
        <p:sp>
          <p:nvSpPr>
            <p:cNvPr id="470121" name="Oval 6"/>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sp>
          <p:nvSpPr>
            <p:cNvPr id="470122" name="Oval 7"/>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ZA"/>
            </a:p>
          </p:txBody>
        </p:sp>
      </p:grpSp>
      <p:sp>
        <p:nvSpPr>
          <p:cNvPr id="470108" name="Text Box 8"/>
          <p:cNvSpPr txBox="1">
            <a:spLocks noChangeArrowheads="1"/>
          </p:cNvSpPr>
          <p:nvPr/>
        </p:nvSpPr>
        <p:spPr bwMode="auto">
          <a:xfrm>
            <a:off x="7199313" y="2381250"/>
            <a:ext cx="425450" cy="369888"/>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470025" name="Freeform 9"/>
          <p:cNvSpPr>
            <a:spLocks/>
          </p:cNvSpPr>
          <p:nvPr/>
        </p:nvSpPr>
        <p:spPr bwMode="auto">
          <a:xfrm>
            <a:off x="7010400" y="1460500"/>
            <a:ext cx="685800" cy="446088"/>
          </a:xfrm>
          <a:custGeom>
            <a:avLst/>
            <a:gdLst>
              <a:gd name="T0" fmla="*/ 2147483647 w 432"/>
              <a:gd name="T1" fmla="*/ 2147483647 h 281"/>
              <a:gd name="T2" fmla="*/ 0 w 432"/>
              <a:gd name="T3" fmla="*/ 2147483647 h 281"/>
              <a:gd name="T4" fmla="*/ 0 60000 65536"/>
              <a:gd name="T5" fmla="*/ 0 60000 65536"/>
              <a:gd name="T6" fmla="*/ 0 w 432"/>
              <a:gd name="T7" fmla="*/ 0 h 281"/>
              <a:gd name="T8" fmla="*/ 432 w 432"/>
              <a:gd name="T9" fmla="*/ 281 h 281"/>
            </a:gdLst>
            <a:ahLst/>
            <a:cxnLst>
              <a:cxn ang="T4">
                <a:pos x="T0" y="T1"/>
              </a:cxn>
              <a:cxn ang="T5">
                <a:pos x="T2" y="T3"/>
              </a:cxn>
            </a:cxnLst>
            <a:rect l="T6" t="T7" r="T8" b="T9"/>
            <a:pathLst>
              <a:path w="432" h="281">
                <a:moveTo>
                  <a:pt x="432" y="281"/>
                </a:moveTo>
                <a:cubicBezTo>
                  <a:pt x="345" y="0"/>
                  <a:pt x="234" y="222"/>
                  <a:pt x="0" y="111"/>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
        <p:nvSpPr>
          <p:cNvPr id="470026" name="Oval 10"/>
          <p:cNvSpPr>
            <a:spLocks noChangeArrowheads="1"/>
          </p:cNvSpPr>
          <p:nvPr/>
        </p:nvSpPr>
        <p:spPr bwMode="auto">
          <a:xfrm>
            <a:off x="6858000" y="1903413"/>
            <a:ext cx="1485900" cy="1485900"/>
          </a:xfrm>
          <a:prstGeom prst="ellipse">
            <a:avLst/>
          </a:prstGeom>
          <a:noFill/>
          <a:ln w="25400" algn="ctr">
            <a:solidFill>
              <a:schemeClr val="tx1"/>
            </a:solidFill>
            <a:round/>
            <a:headEnd/>
            <a:tailEnd/>
          </a:ln>
        </p:spPr>
        <p:txBody>
          <a:bodyPr/>
          <a:lstStyle/>
          <a:p>
            <a:pPr>
              <a:lnSpc>
                <a:spcPct val="110000"/>
              </a:lnSpc>
            </a:pPr>
            <a:endParaRPr lang="en-ZA"/>
          </a:p>
        </p:txBody>
      </p:sp>
      <p:sp>
        <p:nvSpPr>
          <p:cNvPr id="470029" name="Line 13"/>
          <p:cNvSpPr>
            <a:spLocks noChangeShapeType="1"/>
          </p:cNvSpPr>
          <p:nvPr/>
        </p:nvSpPr>
        <p:spPr bwMode="auto">
          <a:xfrm rot="5400000" flipH="1" flipV="1">
            <a:off x="7960519" y="2243932"/>
            <a:ext cx="795337"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70039" name="Line 23"/>
          <p:cNvSpPr>
            <a:spLocks noChangeShapeType="1"/>
          </p:cNvSpPr>
          <p:nvPr/>
        </p:nvSpPr>
        <p:spPr bwMode="auto">
          <a:xfrm rot="5400000" flipH="1" flipV="1">
            <a:off x="8124825" y="2438400"/>
            <a:ext cx="396875" cy="3175"/>
          </a:xfrm>
          <a:prstGeom prst="line">
            <a:avLst/>
          </a:prstGeom>
          <a:noFill/>
          <a:ln w="44450">
            <a:solidFill>
              <a:srgbClr val="3366FF"/>
            </a:solidFill>
            <a:round/>
            <a:headEnd/>
            <a:tailEnd type="stealth" w="lg" len="lg"/>
          </a:ln>
        </p:spPr>
        <p:txBody>
          <a:bodyPr lIns="90000" tIns="46800" rIns="90000" bIns="46800"/>
          <a:lstStyle/>
          <a:p>
            <a:endParaRPr lang="en-US"/>
          </a:p>
        </p:txBody>
      </p:sp>
      <p:sp>
        <p:nvSpPr>
          <p:cNvPr id="470040" name="Rectangle 24"/>
          <p:cNvSpPr>
            <a:spLocks noChangeArrowheads="1"/>
          </p:cNvSpPr>
          <p:nvPr/>
        </p:nvSpPr>
        <p:spPr bwMode="auto">
          <a:xfrm>
            <a:off x="7875588" y="2287588"/>
            <a:ext cx="434975" cy="427037"/>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sym typeface="Symbol" pitchFamily="18" charset="2"/>
              </a:rPr>
              <a:t></a:t>
            </a:r>
            <a:r>
              <a:rPr lang="en-US" sz="2000" b="1" i="1">
                <a:solidFill>
                  <a:srgbClr val="000066"/>
                </a:solidFill>
                <a:latin typeface="Times New Roman" pitchFamily="18" charset="0"/>
              </a:rPr>
              <a:t>s</a:t>
            </a:r>
            <a:endParaRPr lang="en-ZA" sz="2000" b="1" i="1">
              <a:solidFill>
                <a:srgbClr val="000066"/>
              </a:solidFill>
              <a:latin typeface="Times New Roman" pitchFamily="18" charset="0"/>
            </a:endParaRPr>
          </a:p>
        </p:txBody>
      </p:sp>
      <p:sp>
        <p:nvSpPr>
          <p:cNvPr id="470042" name="Text Box 26"/>
          <p:cNvSpPr txBox="1">
            <a:spLocks noChangeArrowheads="1"/>
          </p:cNvSpPr>
          <p:nvPr/>
        </p:nvSpPr>
        <p:spPr bwMode="auto">
          <a:xfrm>
            <a:off x="7510463" y="2819400"/>
            <a:ext cx="349250" cy="431800"/>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d</a:t>
            </a:r>
            <a:endParaRPr lang="en-ZA" sz="2200">
              <a:solidFill>
                <a:srgbClr val="000066"/>
              </a:solidFill>
            </a:endParaRPr>
          </a:p>
        </p:txBody>
      </p:sp>
      <p:sp>
        <p:nvSpPr>
          <p:cNvPr id="470043" name="Line 27"/>
          <p:cNvSpPr>
            <a:spLocks noChangeShapeType="1"/>
          </p:cNvSpPr>
          <p:nvPr/>
        </p:nvSpPr>
        <p:spPr bwMode="auto">
          <a:xfrm flipH="1" flipV="1">
            <a:off x="7661275" y="2711450"/>
            <a:ext cx="423863" cy="511175"/>
          </a:xfrm>
          <a:prstGeom prst="line">
            <a:avLst/>
          </a:prstGeom>
          <a:noFill/>
          <a:ln w="9525">
            <a:solidFill>
              <a:srgbClr val="000000"/>
            </a:solidFill>
            <a:round/>
            <a:headEnd type="arrow" w="lg" len="lg"/>
            <a:tailEnd type="none" w="sm" len="med"/>
          </a:ln>
        </p:spPr>
        <p:txBody>
          <a:bodyPr/>
          <a:lstStyle/>
          <a:p>
            <a:endParaRPr lang="en-US"/>
          </a:p>
        </p:txBody>
      </p:sp>
      <p:sp>
        <p:nvSpPr>
          <p:cNvPr id="470045" name="Rectangle 29"/>
          <p:cNvSpPr>
            <a:spLocks noChangeArrowheads="1"/>
          </p:cNvSpPr>
          <p:nvPr/>
        </p:nvSpPr>
        <p:spPr bwMode="auto">
          <a:xfrm>
            <a:off x="179388" y="3455988"/>
            <a:ext cx="8774112" cy="9302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    is everywhere tangent to the circle (</a:t>
            </a:r>
            <a:r>
              <a:rPr lang="en-ZA" b="1" i="1">
                <a:solidFill>
                  <a:srgbClr val="000066"/>
                </a:solidFill>
                <a:sym typeface="Symbol" pitchFamily="18" charset="2"/>
              </a:rPr>
              <a:t></a:t>
            </a:r>
            <a:r>
              <a:rPr lang="en-ZA" i="1">
                <a:solidFill>
                  <a:srgbClr val="000066"/>
                </a:solidFill>
                <a:sym typeface="Symbol" pitchFamily="18" charset="2"/>
              </a:rPr>
              <a:t> </a:t>
            </a:r>
            <a:r>
              <a:rPr lang="en-ZA" b="1">
                <a:solidFill>
                  <a:srgbClr val="000066"/>
                </a:solidFill>
                <a:latin typeface="Times New Roman" pitchFamily="18" charset="0"/>
                <a:sym typeface="Symbol" pitchFamily="18" charset="2"/>
              </a:rPr>
              <a:t>= 0</a:t>
            </a:r>
            <a:r>
              <a:rPr lang="en-US" b="1">
                <a:solidFill>
                  <a:srgbClr val="000066"/>
                </a:solidFill>
                <a:latin typeface="Times New Roman" pitchFamily="18" charset="0"/>
                <a:cs typeface="Times New Roman" pitchFamily="18" charset="0"/>
                <a:sym typeface="Symbol" pitchFamily="18" charset="2"/>
              </a:rPr>
              <a:t>° </a:t>
            </a:r>
            <a:r>
              <a:rPr lang="en-ZA">
                <a:solidFill>
                  <a:srgbClr val="000066"/>
                </a:solidFill>
              </a:rPr>
              <a:t>and </a:t>
            </a:r>
            <a:r>
              <a:rPr lang="en-ZA" b="1">
                <a:solidFill>
                  <a:srgbClr val="000066"/>
                </a:solidFill>
                <a:latin typeface="Times New Roman" pitchFamily="18" charset="0"/>
              </a:rPr>
              <a:t>cos</a:t>
            </a:r>
            <a:r>
              <a:rPr lang="en-ZA" b="1" i="1">
                <a:solidFill>
                  <a:srgbClr val="000066"/>
                </a:solidFill>
                <a:sym typeface="Symbol" pitchFamily="18" charset="2"/>
              </a:rPr>
              <a:t></a:t>
            </a:r>
            <a:r>
              <a:rPr lang="en-ZA" i="1">
                <a:solidFill>
                  <a:srgbClr val="000066"/>
                </a:solidFill>
                <a:sym typeface="Symbol" pitchFamily="18" charset="2"/>
              </a:rPr>
              <a:t> </a:t>
            </a:r>
            <a:r>
              <a:rPr lang="en-ZA" b="1">
                <a:solidFill>
                  <a:srgbClr val="000066"/>
                </a:solidFill>
                <a:latin typeface="Times New Roman" pitchFamily="18" charset="0"/>
                <a:sym typeface="Symbol" pitchFamily="18" charset="2"/>
              </a:rPr>
              <a:t>= 1</a:t>
            </a:r>
            <a:r>
              <a:rPr lang="en-ZA">
                <a:solidFill>
                  <a:srgbClr val="000066"/>
                </a:solidFill>
              </a:rPr>
              <a:t>), and has constant magnitude everywhere on the circle.</a:t>
            </a:r>
            <a:r>
              <a:rPr lang="en-US" sz="2600">
                <a:solidFill>
                  <a:srgbClr val="000066"/>
                </a:solidFill>
              </a:rPr>
              <a:t> </a:t>
            </a:r>
            <a:endParaRPr lang="en-ZA" sz="2600">
              <a:solidFill>
                <a:srgbClr val="000066"/>
              </a:solidFill>
            </a:endParaRPr>
          </a:p>
        </p:txBody>
      </p:sp>
      <p:graphicFrame>
        <p:nvGraphicFramePr>
          <p:cNvPr id="470046" name="Object 80"/>
          <p:cNvGraphicFramePr>
            <a:graphicFrameLocks noChangeAspect="1"/>
          </p:cNvGraphicFramePr>
          <p:nvPr/>
        </p:nvGraphicFramePr>
        <p:xfrm>
          <a:off x="420688" y="3482975"/>
          <a:ext cx="266700" cy="342900"/>
        </p:xfrm>
        <a:graphic>
          <a:graphicData uri="http://schemas.openxmlformats.org/presentationml/2006/ole">
            <mc:AlternateContent xmlns:mc="http://schemas.openxmlformats.org/markup-compatibility/2006">
              <mc:Choice xmlns:v="urn:schemas-microsoft-com:vml" Requires="v">
                <p:oleObj spid="_x0000_s470116" name="Equation" r:id="rId4" imgW="266469" imgH="342603" progId="Equation.DSMT4">
                  <p:embed/>
                </p:oleObj>
              </mc:Choice>
              <mc:Fallback>
                <p:oleObj name="Equation" r:id="rId4" imgW="266469" imgH="342603" progId="Equation.DSMT4">
                  <p:embed/>
                  <p:pic>
                    <p:nvPicPr>
                      <p:cNvPr id="0" name="Picture 8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688" y="3482975"/>
                        <a:ext cx="266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0047" name="Object 81"/>
          <p:cNvGraphicFramePr>
            <a:graphicFrameLocks noChangeAspect="1"/>
          </p:cNvGraphicFramePr>
          <p:nvPr/>
        </p:nvGraphicFramePr>
        <p:xfrm>
          <a:off x="8405813" y="1670050"/>
          <a:ext cx="228600" cy="292100"/>
        </p:xfrm>
        <a:graphic>
          <a:graphicData uri="http://schemas.openxmlformats.org/presentationml/2006/ole">
            <mc:AlternateContent xmlns:mc="http://schemas.openxmlformats.org/markup-compatibility/2006">
              <mc:Choice xmlns:v="urn:schemas-microsoft-com:vml" Requires="v">
                <p:oleObj spid="_x0000_s470117" name="Equation" r:id="rId6" imgW="228501" imgH="291973" progId="Equation.DSMT4">
                  <p:embed/>
                </p:oleObj>
              </mc:Choice>
              <mc:Fallback>
                <p:oleObj name="Equation" r:id="rId6" imgW="228501" imgH="291973" progId="Equation.DSMT4">
                  <p:embed/>
                  <p:pic>
                    <p:nvPicPr>
                      <p:cNvPr id="0" name="Picture 8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05813" y="167005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0048" name="Object 82"/>
          <p:cNvGraphicFramePr>
            <a:graphicFrameLocks noChangeAspect="1"/>
          </p:cNvGraphicFramePr>
          <p:nvPr/>
        </p:nvGraphicFramePr>
        <p:xfrm>
          <a:off x="1096963" y="4452938"/>
          <a:ext cx="1943100" cy="444500"/>
        </p:xfrm>
        <a:graphic>
          <a:graphicData uri="http://schemas.openxmlformats.org/presentationml/2006/ole">
            <mc:AlternateContent xmlns:mc="http://schemas.openxmlformats.org/markup-compatibility/2006">
              <mc:Choice xmlns:v="urn:schemas-microsoft-com:vml" Requires="v">
                <p:oleObj spid="_x0000_s470118" name="Equation" r:id="rId8" imgW="1943100" imgH="444500" progId="Equation.DSMT4">
                  <p:embed/>
                </p:oleObj>
              </mc:Choice>
              <mc:Fallback>
                <p:oleObj name="Equation" r:id="rId8" imgW="1943100" imgH="444500" progId="Equation.DSMT4">
                  <p:embed/>
                  <p:pic>
                    <p:nvPicPr>
                      <p:cNvPr id="0" name="Picture 8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6963" y="4452938"/>
                        <a:ext cx="19431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0049" name="Rectangle 33"/>
          <p:cNvSpPr>
            <a:spLocks noChangeArrowheads="1"/>
          </p:cNvSpPr>
          <p:nvPr/>
        </p:nvSpPr>
        <p:spPr bwMode="auto">
          <a:xfrm>
            <a:off x="179388" y="4418013"/>
            <a:ext cx="87741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So</a:t>
            </a:r>
            <a:endParaRPr lang="en-ZA" sz="2600">
              <a:solidFill>
                <a:srgbClr val="000066"/>
              </a:solidFill>
            </a:endParaRPr>
          </a:p>
        </p:txBody>
      </p:sp>
      <p:sp>
        <p:nvSpPr>
          <p:cNvPr id="470050" name="Rectangle 34"/>
          <p:cNvSpPr>
            <a:spLocks noChangeArrowheads="1"/>
          </p:cNvSpPr>
          <p:nvPr/>
        </p:nvSpPr>
        <p:spPr bwMode="auto">
          <a:xfrm>
            <a:off x="190500" y="4924425"/>
            <a:ext cx="8774113" cy="52863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And applying Ampere’s law:</a:t>
            </a:r>
            <a:r>
              <a:rPr lang="en-US" sz="2600">
                <a:solidFill>
                  <a:srgbClr val="000066"/>
                </a:solidFill>
              </a:rPr>
              <a:t> </a:t>
            </a:r>
            <a:r>
              <a:rPr lang="en-ZA" i="1">
                <a:solidFill>
                  <a:srgbClr val="000066"/>
                </a:solidFill>
                <a:sym typeface="Symbol" pitchFamily="18" charset="2"/>
              </a:rPr>
              <a:t>  </a:t>
            </a:r>
            <a:r>
              <a:rPr lang="en-ZA" b="1" i="1">
                <a:solidFill>
                  <a:srgbClr val="000066"/>
                </a:solidFill>
                <a:latin typeface="Times New Roman" pitchFamily="18" charset="0"/>
                <a:sym typeface="Symbol" pitchFamily="18" charset="2"/>
              </a:rPr>
              <a:t>B</a:t>
            </a:r>
            <a:r>
              <a:rPr lang="en-ZA" sz="1200" b="1" i="1" baseline="30000">
                <a:solidFill>
                  <a:srgbClr val="000066"/>
                </a:solidFill>
                <a:latin typeface="Times New Roman" pitchFamily="18" charset="0"/>
                <a:sym typeface="Symbol" pitchFamily="18" charset="2"/>
              </a:rPr>
              <a:t> </a:t>
            </a:r>
            <a:r>
              <a:rPr lang="en-ZA" b="1">
                <a:solidFill>
                  <a:srgbClr val="000066"/>
                </a:solidFill>
                <a:latin typeface="Times New Roman" pitchFamily="18" charset="0"/>
                <a:sym typeface="Symbol" pitchFamily="18" charset="2"/>
              </a:rPr>
              <a:t>2</a:t>
            </a:r>
            <a:r>
              <a:rPr lang="en-ZA" b="1" i="1">
                <a:solidFill>
                  <a:srgbClr val="000066"/>
                </a:solidFill>
                <a:latin typeface="Times New Roman" pitchFamily="18" charset="0"/>
                <a:sym typeface="Symbol" pitchFamily="18" charset="2"/>
              </a:rPr>
              <a:t></a:t>
            </a:r>
            <a:r>
              <a:rPr lang="en-ZA" sz="1200" b="1" i="1" baseline="30000">
                <a:solidFill>
                  <a:srgbClr val="000066"/>
                </a:solidFill>
                <a:latin typeface="Times New Roman" pitchFamily="18" charset="0"/>
                <a:sym typeface="Symbol" pitchFamily="18" charset="2"/>
              </a:rPr>
              <a:t> </a:t>
            </a:r>
            <a:r>
              <a:rPr lang="en-ZA" b="1" i="1">
                <a:solidFill>
                  <a:srgbClr val="000066"/>
                </a:solidFill>
                <a:latin typeface="Times New Roman" pitchFamily="18" charset="0"/>
                <a:sym typeface="Symbol" pitchFamily="18" charset="2"/>
              </a:rPr>
              <a:t>d</a:t>
            </a:r>
            <a:r>
              <a:rPr lang="en-ZA" b="1">
                <a:solidFill>
                  <a:srgbClr val="000066"/>
                </a:solidFill>
                <a:latin typeface="Times New Roman" pitchFamily="18" charset="0"/>
                <a:sym typeface="Symbol" pitchFamily="18" charset="2"/>
              </a:rPr>
              <a:t> = </a:t>
            </a:r>
            <a:r>
              <a:rPr lang="en-ZA" b="1" i="1">
                <a:solidFill>
                  <a:srgbClr val="000066"/>
                </a:solidFill>
                <a:latin typeface="Times New Roman" pitchFamily="18" charset="0"/>
                <a:sym typeface="Symbol" pitchFamily="18" charset="2"/>
              </a:rPr>
              <a:t></a:t>
            </a:r>
            <a:r>
              <a:rPr lang="en-ZA" b="1" baseline="-25000">
                <a:solidFill>
                  <a:srgbClr val="000066"/>
                </a:solidFill>
                <a:latin typeface="Times New Roman" pitchFamily="18" charset="0"/>
                <a:sym typeface="Symbol" pitchFamily="18" charset="2"/>
              </a:rPr>
              <a:t>0</a:t>
            </a:r>
            <a:r>
              <a:rPr lang="en-ZA" b="1">
                <a:solidFill>
                  <a:srgbClr val="000066"/>
                </a:solidFill>
                <a:latin typeface="Times New Roman" pitchFamily="18" charset="0"/>
                <a:sym typeface="Symbol" pitchFamily="18" charset="2"/>
              </a:rPr>
              <a:t>(+</a:t>
            </a:r>
            <a:r>
              <a:rPr lang="en-ZA" b="1" i="1">
                <a:solidFill>
                  <a:srgbClr val="000066"/>
                </a:solidFill>
                <a:latin typeface="Times New Roman" pitchFamily="18" charset="0"/>
                <a:sym typeface="Symbol" pitchFamily="18" charset="2"/>
              </a:rPr>
              <a:t>I</a:t>
            </a:r>
            <a:r>
              <a:rPr lang="en-ZA" b="1">
                <a:solidFill>
                  <a:srgbClr val="000066"/>
                </a:solidFill>
                <a:latin typeface="Times New Roman" pitchFamily="18" charset="0"/>
                <a:sym typeface="Symbol" pitchFamily="18" charset="2"/>
              </a:rPr>
              <a:t>)</a:t>
            </a:r>
          </a:p>
        </p:txBody>
      </p:sp>
      <p:sp>
        <p:nvSpPr>
          <p:cNvPr id="470052" name="Rectangle 36"/>
          <p:cNvSpPr>
            <a:spLocks noChangeArrowheads="1"/>
          </p:cNvSpPr>
          <p:nvPr/>
        </p:nvSpPr>
        <p:spPr bwMode="auto">
          <a:xfrm>
            <a:off x="190500" y="5607050"/>
            <a:ext cx="1654175"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Hence:</a:t>
            </a:r>
            <a:endParaRPr lang="en-ZA" baseline="-25000">
              <a:solidFill>
                <a:srgbClr val="000066"/>
              </a:solidFill>
              <a:latin typeface="Times New Roman" pitchFamily="18" charset="0"/>
              <a:sym typeface="Symbol" pitchFamily="18" charset="2"/>
            </a:endParaRPr>
          </a:p>
        </p:txBody>
      </p:sp>
      <p:graphicFrame>
        <p:nvGraphicFramePr>
          <p:cNvPr id="470053" name="Object 83"/>
          <p:cNvGraphicFramePr>
            <a:graphicFrameLocks noChangeAspect="1"/>
          </p:cNvGraphicFramePr>
          <p:nvPr/>
        </p:nvGraphicFramePr>
        <p:xfrm>
          <a:off x="1851025" y="5559425"/>
          <a:ext cx="1511300" cy="622300"/>
        </p:xfrm>
        <a:graphic>
          <a:graphicData uri="http://schemas.openxmlformats.org/presentationml/2006/ole">
            <mc:AlternateContent xmlns:mc="http://schemas.openxmlformats.org/markup-compatibility/2006">
              <mc:Choice xmlns:v="urn:schemas-microsoft-com:vml" Requires="v">
                <p:oleObj spid="_x0000_s470119" name="Equation" r:id="rId10" imgW="1511300" imgH="622300" progId="Equation.DSMT4">
                  <p:embed/>
                </p:oleObj>
              </mc:Choice>
              <mc:Fallback>
                <p:oleObj name="Equation" r:id="rId10" imgW="1511300" imgH="622300" progId="Equation.DSMT4">
                  <p:embed/>
                  <p:pic>
                    <p:nvPicPr>
                      <p:cNvPr id="0" name="Picture 8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51025" y="5559425"/>
                        <a:ext cx="15113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0054" name="Rectangle 38"/>
          <p:cNvSpPr>
            <a:spLocks noChangeArrowheads="1"/>
          </p:cNvSpPr>
          <p:nvPr/>
        </p:nvSpPr>
        <p:spPr bwMode="auto">
          <a:xfrm>
            <a:off x="1771650" y="5575300"/>
            <a:ext cx="1714500" cy="685800"/>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graphicFrame>
        <p:nvGraphicFramePr>
          <p:cNvPr id="470055" name="Object 84"/>
          <p:cNvGraphicFramePr>
            <a:graphicFrameLocks noChangeAspect="1"/>
          </p:cNvGraphicFramePr>
          <p:nvPr/>
        </p:nvGraphicFramePr>
        <p:xfrm>
          <a:off x="3078163" y="4525963"/>
          <a:ext cx="1066800" cy="342900"/>
        </p:xfrm>
        <a:graphic>
          <a:graphicData uri="http://schemas.openxmlformats.org/presentationml/2006/ole">
            <mc:AlternateContent xmlns:mc="http://schemas.openxmlformats.org/markup-compatibility/2006">
              <mc:Choice xmlns:v="urn:schemas-microsoft-com:vml" Requires="v">
                <p:oleObj spid="_x0000_s470120" name="Equation" r:id="rId12" imgW="1066800" imgH="342900" progId="Equation.DSMT4">
                  <p:embed/>
                </p:oleObj>
              </mc:Choice>
              <mc:Fallback>
                <p:oleObj name="Equation" r:id="rId12" imgW="1066800" imgH="342900" progId="Equation.DSMT4">
                  <p:embed/>
                  <p:pic>
                    <p:nvPicPr>
                      <p:cNvPr id="0" name="Picture 8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78163" y="4525963"/>
                        <a:ext cx="10668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0026"/>
                                        </p:tgtEl>
                                        <p:attrNameLst>
                                          <p:attrName>style.visibility</p:attrName>
                                        </p:attrNameLst>
                                      </p:cBhvr>
                                      <p:to>
                                        <p:strVal val="visible"/>
                                      </p:to>
                                    </p:set>
                                    <p:animEffect transition="in" filter="fade">
                                      <p:cBhvr>
                                        <p:cTn id="7" dur="1000"/>
                                        <p:tgtEl>
                                          <p:spTgt spid="470026"/>
                                        </p:tgtEl>
                                      </p:cBhvr>
                                    </p:animEffect>
                                  </p:childTnLst>
                                </p:cTn>
                              </p:par>
                              <p:par>
                                <p:cTn id="8" presetID="10" presetClass="entr" presetSubtype="0" fill="hold" grpId="0" nodeType="withEffect">
                                  <p:stCondLst>
                                    <p:cond delay="600"/>
                                  </p:stCondLst>
                                  <p:childTnLst>
                                    <p:set>
                                      <p:cBhvr>
                                        <p:cTn id="9" dur="1" fill="hold">
                                          <p:stCondLst>
                                            <p:cond delay="0"/>
                                          </p:stCondLst>
                                        </p:cTn>
                                        <p:tgtEl>
                                          <p:spTgt spid="470020"/>
                                        </p:tgtEl>
                                        <p:attrNameLst>
                                          <p:attrName>style.visibility</p:attrName>
                                        </p:attrNameLst>
                                      </p:cBhvr>
                                      <p:to>
                                        <p:strVal val="visible"/>
                                      </p:to>
                                    </p:set>
                                    <p:animEffect transition="in" filter="fade">
                                      <p:cBhvr>
                                        <p:cTn id="10" dur="500"/>
                                        <p:tgtEl>
                                          <p:spTgt spid="470020"/>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470025"/>
                                        </p:tgtEl>
                                        <p:attrNameLst>
                                          <p:attrName>style.visibility</p:attrName>
                                        </p:attrNameLst>
                                      </p:cBhvr>
                                      <p:to>
                                        <p:strVal val="visible"/>
                                      </p:to>
                                    </p:set>
                                    <p:animEffect transition="in" filter="wipe(left)">
                                      <p:cBhvr>
                                        <p:cTn id="13" dur="1000"/>
                                        <p:tgtEl>
                                          <p:spTgt spid="470025"/>
                                        </p:tgtEl>
                                      </p:cBhvr>
                                    </p:animEffect>
                                  </p:childTnLst>
                                </p:cTn>
                              </p:par>
                              <p:par>
                                <p:cTn id="14" presetID="22" presetClass="entr" presetSubtype="1" fill="hold" grpId="0" nodeType="withEffect">
                                  <p:stCondLst>
                                    <p:cond delay="2000"/>
                                  </p:stCondLst>
                                  <p:childTnLst>
                                    <p:set>
                                      <p:cBhvr>
                                        <p:cTn id="15" dur="1" fill="hold">
                                          <p:stCondLst>
                                            <p:cond delay="0"/>
                                          </p:stCondLst>
                                        </p:cTn>
                                        <p:tgtEl>
                                          <p:spTgt spid="470043"/>
                                        </p:tgtEl>
                                        <p:attrNameLst>
                                          <p:attrName>style.visibility</p:attrName>
                                        </p:attrNameLst>
                                      </p:cBhvr>
                                      <p:to>
                                        <p:strVal val="visible"/>
                                      </p:to>
                                    </p:set>
                                    <p:animEffect transition="in" filter="wipe(up)">
                                      <p:cBhvr>
                                        <p:cTn id="16" dur="2000"/>
                                        <p:tgtEl>
                                          <p:spTgt spid="470043"/>
                                        </p:tgtEl>
                                      </p:cBhvr>
                                    </p:animEffect>
                                  </p:childTnLst>
                                </p:cTn>
                              </p:par>
                              <p:par>
                                <p:cTn id="17" presetID="10" presetClass="entr" presetSubtype="0" fill="hold" grpId="0" nodeType="withEffect">
                                  <p:stCondLst>
                                    <p:cond delay="3500"/>
                                  </p:stCondLst>
                                  <p:childTnLst>
                                    <p:set>
                                      <p:cBhvr>
                                        <p:cTn id="18" dur="1" fill="hold">
                                          <p:stCondLst>
                                            <p:cond delay="0"/>
                                          </p:stCondLst>
                                        </p:cTn>
                                        <p:tgtEl>
                                          <p:spTgt spid="470042"/>
                                        </p:tgtEl>
                                        <p:attrNameLst>
                                          <p:attrName>style.visibility</p:attrName>
                                        </p:attrNameLst>
                                      </p:cBhvr>
                                      <p:to>
                                        <p:strVal val="visible"/>
                                      </p:to>
                                    </p:set>
                                    <p:animEffect transition="in" filter="fade">
                                      <p:cBhvr>
                                        <p:cTn id="19" dur="500"/>
                                        <p:tgtEl>
                                          <p:spTgt spid="47004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70045"/>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470046"/>
                                        </p:tgtEl>
                                        <p:attrNameLst>
                                          <p:attrName>style.visibility</p:attrName>
                                        </p:attrNameLst>
                                      </p:cBhvr>
                                      <p:to>
                                        <p:strVal val="visible"/>
                                      </p:to>
                                    </p:set>
                                  </p:childTnLst>
                                </p:cTn>
                              </p:par>
                              <p:par>
                                <p:cTn id="26" presetID="22" presetClass="entr" presetSubtype="4" fill="hold" grpId="0" nodeType="withEffect">
                                  <p:stCondLst>
                                    <p:cond delay="0"/>
                                  </p:stCondLst>
                                  <p:childTnLst>
                                    <p:set>
                                      <p:cBhvr>
                                        <p:cTn id="27" dur="1" fill="hold">
                                          <p:stCondLst>
                                            <p:cond delay="0"/>
                                          </p:stCondLst>
                                        </p:cTn>
                                        <p:tgtEl>
                                          <p:spTgt spid="470029"/>
                                        </p:tgtEl>
                                        <p:attrNameLst>
                                          <p:attrName>style.visibility</p:attrName>
                                        </p:attrNameLst>
                                      </p:cBhvr>
                                      <p:to>
                                        <p:strVal val="visible"/>
                                      </p:to>
                                    </p:set>
                                    <p:animEffect transition="in" filter="wipe(down)">
                                      <p:cBhvr>
                                        <p:cTn id="28" dur="1000"/>
                                        <p:tgtEl>
                                          <p:spTgt spid="47002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70039"/>
                                        </p:tgtEl>
                                        <p:attrNameLst>
                                          <p:attrName>style.visibility</p:attrName>
                                        </p:attrNameLst>
                                      </p:cBhvr>
                                      <p:to>
                                        <p:strVal val="visible"/>
                                      </p:to>
                                    </p:set>
                                    <p:animEffect transition="in" filter="wipe(down)">
                                      <p:cBhvr>
                                        <p:cTn id="31" dur="1000"/>
                                        <p:tgtEl>
                                          <p:spTgt spid="470039"/>
                                        </p:tgtEl>
                                      </p:cBhvr>
                                    </p:animEffect>
                                  </p:childTnLst>
                                </p:cTn>
                              </p:par>
                              <p:par>
                                <p:cTn id="32" presetID="10" presetClass="entr" presetSubtype="0" fill="hold" grpId="0" nodeType="withEffect">
                                  <p:stCondLst>
                                    <p:cond delay="500"/>
                                  </p:stCondLst>
                                  <p:childTnLst>
                                    <p:set>
                                      <p:cBhvr>
                                        <p:cTn id="33" dur="1" fill="hold">
                                          <p:stCondLst>
                                            <p:cond delay="0"/>
                                          </p:stCondLst>
                                        </p:cTn>
                                        <p:tgtEl>
                                          <p:spTgt spid="470040"/>
                                        </p:tgtEl>
                                        <p:attrNameLst>
                                          <p:attrName>style.visibility</p:attrName>
                                        </p:attrNameLst>
                                      </p:cBhvr>
                                      <p:to>
                                        <p:strVal val="visible"/>
                                      </p:to>
                                    </p:set>
                                    <p:animEffect transition="in" filter="fade">
                                      <p:cBhvr>
                                        <p:cTn id="34" dur="500"/>
                                        <p:tgtEl>
                                          <p:spTgt spid="470040"/>
                                        </p:tgtEl>
                                      </p:cBhvr>
                                    </p:animEffect>
                                  </p:childTnLst>
                                </p:cTn>
                              </p:par>
                              <p:par>
                                <p:cTn id="35" presetID="10" presetClass="entr" presetSubtype="0" fill="hold" nodeType="withEffect">
                                  <p:stCondLst>
                                    <p:cond delay="500"/>
                                  </p:stCondLst>
                                  <p:childTnLst>
                                    <p:set>
                                      <p:cBhvr>
                                        <p:cTn id="36" dur="1" fill="hold">
                                          <p:stCondLst>
                                            <p:cond delay="0"/>
                                          </p:stCondLst>
                                        </p:cTn>
                                        <p:tgtEl>
                                          <p:spTgt spid="470047"/>
                                        </p:tgtEl>
                                        <p:attrNameLst>
                                          <p:attrName>style.visibility</p:attrName>
                                        </p:attrNameLst>
                                      </p:cBhvr>
                                      <p:to>
                                        <p:strVal val="visible"/>
                                      </p:to>
                                    </p:set>
                                    <p:animEffect transition="in" filter="fade">
                                      <p:cBhvr>
                                        <p:cTn id="37" dur="500"/>
                                        <p:tgtEl>
                                          <p:spTgt spid="470047"/>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70049"/>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47004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47005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7005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470052"/>
                                        </p:tgtEl>
                                        <p:attrNameLst>
                                          <p:attrName>style.visibility</p:attrName>
                                        </p:attrNameLst>
                                      </p:cBhvr>
                                      <p:to>
                                        <p:strVal val="visible"/>
                                      </p:to>
                                    </p:set>
                                  </p:childTnLst>
                                </p:cTn>
                              </p:par>
                              <p:par>
                                <p:cTn id="56" presetID="10" presetClass="entr" presetSubtype="0" fill="hold" nodeType="withEffect">
                                  <p:stCondLst>
                                    <p:cond delay="0"/>
                                  </p:stCondLst>
                                  <p:childTnLst>
                                    <p:set>
                                      <p:cBhvr>
                                        <p:cTn id="57" dur="1" fill="hold">
                                          <p:stCondLst>
                                            <p:cond delay="0"/>
                                          </p:stCondLst>
                                        </p:cTn>
                                        <p:tgtEl>
                                          <p:spTgt spid="470053"/>
                                        </p:tgtEl>
                                        <p:attrNameLst>
                                          <p:attrName>style.visibility</p:attrName>
                                        </p:attrNameLst>
                                      </p:cBhvr>
                                      <p:to>
                                        <p:strVal val="visible"/>
                                      </p:to>
                                    </p:set>
                                    <p:animEffect transition="in" filter="fade">
                                      <p:cBhvr>
                                        <p:cTn id="58" dur="1000"/>
                                        <p:tgtEl>
                                          <p:spTgt spid="470053"/>
                                        </p:tgtEl>
                                      </p:cBhvr>
                                    </p:animEffect>
                                  </p:childTnLst>
                                </p:cTn>
                              </p:par>
                              <p:par>
                                <p:cTn id="59" presetID="9" presetClass="entr" presetSubtype="0" fill="hold" grpId="0" nodeType="withEffect">
                                  <p:stCondLst>
                                    <p:cond delay="1500"/>
                                  </p:stCondLst>
                                  <p:childTnLst>
                                    <p:set>
                                      <p:cBhvr>
                                        <p:cTn id="60" dur="1" fill="hold">
                                          <p:stCondLst>
                                            <p:cond delay="0"/>
                                          </p:stCondLst>
                                        </p:cTn>
                                        <p:tgtEl>
                                          <p:spTgt spid="470054"/>
                                        </p:tgtEl>
                                        <p:attrNameLst>
                                          <p:attrName>style.visibility</p:attrName>
                                        </p:attrNameLst>
                                      </p:cBhvr>
                                      <p:to>
                                        <p:strVal val="visible"/>
                                      </p:to>
                                    </p:set>
                                    <p:animEffect transition="in" filter="dissolve">
                                      <p:cBhvr>
                                        <p:cTn id="61" dur="500"/>
                                        <p:tgtEl>
                                          <p:spTgt spid="470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20" grpId="0"/>
      <p:bldP spid="470025" grpId="0" animBg="1"/>
      <p:bldP spid="470026" grpId="0" animBg="1"/>
      <p:bldP spid="470029" grpId="0" animBg="1"/>
      <p:bldP spid="470039" grpId="0" animBg="1"/>
      <p:bldP spid="470040" grpId="0"/>
      <p:bldP spid="470042" grpId="0"/>
      <p:bldP spid="470043" grpId="0" animBg="1"/>
      <p:bldP spid="470045" grpId="0"/>
      <p:bldP spid="470049" grpId="0"/>
      <p:bldP spid="470050" grpId="0"/>
      <p:bldP spid="470052" grpId="0"/>
      <p:bldP spid="47005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592" name="Footer Placeholder 3"/>
          <p:cNvSpPr>
            <a:spLocks noGrp="1"/>
          </p:cNvSpPr>
          <p:nvPr>
            <p:ph type="ftr" sz="quarter" idx="10"/>
          </p:nvPr>
        </p:nvSpPr>
        <p:spPr>
          <a:noFill/>
        </p:spPr>
        <p:txBody>
          <a:bodyPr/>
          <a:lstStyle/>
          <a:p>
            <a:r>
              <a:rPr lang="en-US" smtClean="0">
                <a:cs typeface="Arial" charset="0"/>
              </a:rPr>
              <a:t>MAGNETIC FIELDS</a:t>
            </a:r>
          </a:p>
        </p:txBody>
      </p:sp>
      <p:sp>
        <p:nvSpPr>
          <p:cNvPr id="480593" name="Date Placeholder 4"/>
          <p:cNvSpPr>
            <a:spLocks noGrp="1"/>
          </p:cNvSpPr>
          <p:nvPr>
            <p:ph type="dt" sz="quarter" idx="11"/>
          </p:nvPr>
        </p:nvSpPr>
        <p:spPr>
          <a:noFill/>
        </p:spPr>
        <p:txBody>
          <a:bodyPr/>
          <a:lstStyle/>
          <a:p>
            <a:r>
              <a:rPr lang="en-US" smtClean="0">
                <a:cs typeface="Arial" charset="0"/>
              </a:rPr>
              <a:t>PHY1013S</a:t>
            </a:r>
          </a:p>
        </p:txBody>
      </p:sp>
      <p:sp>
        <p:nvSpPr>
          <p:cNvPr id="480594" name="Slide Number Placeholder 5"/>
          <p:cNvSpPr>
            <a:spLocks noGrp="1"/>
          </p:cNvSpPr>
          <p:nvPr>
            <p:ph type="sldNum" sz="quarter" idx="12"/>
          </p:nvPr>
        </p:nvSpPr>
        <p:spPr>
          <a:noFill/>
        </p:spPr>
        <p:txBody>
          <a:bodyPr/>
          <a:lstStyle/>
          <a:p>
            <a:fld id="{D01A0FED-E8A3-4BD8-9ADB-1B5080BF0319}" type="slidenum">
              <a:rPr lang="en-US" smtClean="0">
                <a:cs typeface="Arial" charset="0"/>
              </a:rPr>
              <a:pPr/>
              <a:t>42</a:t>
            </a:fld>
            <a:endParaRPr lang="en-US" smtClean="0">
              <a:cs typeface="Arial" charset="0"/>
            </a:endParaRPr>
          </a:p>
        </p:txBody>
      </p:sp>
      <p:sp>
        <p:nvSpPr>
          <p:cNvPr id="480258" name="Rectangle 2"/>
          <p:cNvSpPr>
            <a:spLocks noChangeArrowheads="1"/>
          </p:cNvSpPr>
          <p:nvPr/>
        </p:nvSpPr>
        <p:spPr bwMode="auto">
          <a:xfrm>
            <a:off x="4197350" y="2968625"/>
            <a:ext cx="4695825"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For an ideal solenoid </a:t>
            </a:r>
            <a:br>
              <a:rPr lang="en-ZA">
                <a:solidFill>
                  <a:srgbClr val="000066"/>
                </a:solidFill>
              </a:rPr>
            </a:br>
            <a:r>
              <a:rPr lang="en-ZA">
                <a:solidFill>
                  <a:srgbClr val="000066"/>
                </a:solidFill>
              </a:rPr>
              <a:t>(of infinite length and no </a:t>
            </a:r>
            <a:r>
              <a:rPr lang="en-ZA">
                <a:solidFill>
                  <a:srgbClr val="FF0000"/>
                </a:solidFill>
              </a:rPr>
              <a:t>leakage</a:t>
            </a:r>
            <a:r>
              <a:rPr lang="en-ZA">
                <a:solidFill>
                  <a:srgbClr val="000066"/>
                </a:solidFill>
              </a:rPr>
              <a:t>) the magnetic field outside the solenoid is zero. </a:t>
            </a:r>
            <a:endParaRPr lang="en-ZA" sz="2600">
              <a:solidFill>
                <a:srgbClr val="000066"/>
              </a:solidFill>
            </a:endParaRPr>
          </a:p>
        </p:txBody>
      </p:sp>
      <p:sp>
        <p:nvSpPr>
          <p:cNvPr id="480596" name="Rectangle 220"/>
          <p:cNvSpPr>
            <a:spLocks noGrp="1" noChangeArrowheads="1"/>
          </p:cNvSpPr>
          <p:nvPr>
            <p:ph type="title"/>
          </p:nvPr>
        </p:nvSpPr>
        <p:spPr/>
        <p:txBody>
          <a:bodyPr/>
          <a:lstStyle/>
          <a:p>
            <a:pPr eaLnBrk="1" hangingPunct="1"/>
            <a:r>
              <a:rPr lang="en-US" smtClean="0"/>
              <a:t>MAGNETIC FIELD OF A SOLENOID</a:t>
            </a:r>
            <a:endParaRPr lang="en-ZA" smtClean="0"/>
          </a:p>
        </p:txBody>
      </p:sp>
      <p:sp>
        <p:nvSpPr>
          <p:cNvPr id="480597" name="Rectangle 221"/>
          <p:cNvSpPr>
            <a:spLocks noGrp="1" noChangeArrowheads="1"/>
          </p:cNvSpPr>
          <p:nvPr>
            <p:ph type="body" idx="1"/>
          </p:nvPr>
        </p:nvSpPr>
        <p:spPr>
          <a:xfrm>
            <a:off x="179388" y="1343025"/>
            <a:ext cx="7327900" cy="1296988"/>
          </a:xfrm>
        </p:spPr>
        <p:txBody>
          <a:bodyPr/>
          <a:lstStyle/>
          <a:p>
            <a:pPr lvl="1" indent="0" eaLnBrk="1" hangingPunct="1"/>
            <a:r>
              <a:rPr lang="en-US" smtClean="0"/>
              <a:t>A solenoid is a long, straight, closely wound helical coil of wire, usually with a constant diameter which is much smaller than its length.</a:t>
            </a:r>
            <a:endParaRPr lang="en-ZA" smtClean="0"/>
          </a:p>
        </p:txBody>
      </p:sp>
      <p:grpSp>
        <p:nvGrpSpPr>
          <p:cNvPr id="480598" name="Group 222"/>
          <p:cNvGrpSpPr>
            <a:grpSpLocks/>
          </p:cNvGrpSpPr>
          <p:nvPr/>
        </p:nvGrpSpPr>
        <p:grpSpPr bwMode="auto">
          <a:xfrm>
            <a:off x="7426325" y="1487488"/>
            <a:ext cx="1630363" cy="1336675"/>
            <a:chOff x="4678" y="937"/>
            <a:chExt cx="1027" cy="842"/>
          </a:xfrm>
        </p:grpSpPr>
        <p:grpSp>
          <p:nvGrpSpPr>
            <p:cNvPr id="480832" name="Group 223"/>
            <p:cNvGrpSpPr>
              <a:grpSpLocks/>
            </p:cNvGrpSpPr>
            <p:nvPr/>
          </p:nvGrpSpPr>
          <p:grpSpPr bwMode="auto">
            <a:xfrm>
              <a:off x="4678" y="937"/>
              <a:ext cx="637" cy="842"/>
              <a:chOff x="9264" y="9333"/>
              <a:chExt cx="1525" cy="2014"/>
            </a:xfrm>
          </p:grpSpPr>
          <p:grpSp>
            <p:nvGrpSpPr>
              <p:cNvPr id="480905" name="Group 224"/>
              <p:cNvGrpSpPr>
                <a:grpSpLocks/>
              </p:cNvGrpSpPr>
              <p:nvPr/>
            </p:nvGrpSpPr>
            <p:grpSpPr bwMode="auto">
              <a:xfrm>
                <a:off x="10030" y="9382"/>
                <a:ext cx="712" cy="1920"/>
                <a:chOff x="10030" y="9382"/>
                <a:chExt cx="712" cy="1920"/>
              </a:xfrm>
            </p:grpSpPr>
            <p:sp>
              <p:nvSpPr>
                <p:cNvPr id="480911" name="Freeform 225"/>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912" name="Freeform 226"/>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906" name="Group 227"/>
              <p:cNvGrpSpPr>
                <a:grpSpLocks/>
              </p:cNvGrpSpPr>
              <p:nvPr/>
            </p:nvGrpSpPr>
            <p:grpSpPr bwMode="auto">
              <a:xfrm flipH="1">
                <a:off x="9326" y="9383"/>
                <a:ext cx="712" cy="1920"/>
                <a:chOff x="10030" y="9382"/>
                <a:chExt cx="712" cy="1920"/>
              </a:xfrm>
            </p:grpSpPr>
            <p:sp>
              <p:nvSpPr>
                <p:cNvPr id="480909" name="Freeform 228"/>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910" name="Freeform 229"/>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907" name="Freeform 230"/>
              <p:cNvSpPr>
                <a:spLocks/>
              </p:cNvSpPr>
              <p:nvPr/>
            </p:nvSpPr>
            <p:spPr bwMode="auto">
              <a:xfrm flipH="1">
                <a:off x="9264" y="9333"/>
                <a:ext cx="775" cy="2014"/>
              </a:xfrm>
              <a:custGeom>
                <a:avLst/>
                <a:gdLst>
                  <a:gd name="T0" fmla="*/ 0 w 640"/>
                  <a:gd name="T1" fmla="*/ 0 h 2200"/>
                  <a:gd name="T2" fmla="*/ 1 w 640"/>
                  <a:gd name="T3" fmla="*/ 1185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908" name="Freeform 231"/>
              <p:cNvSpPr>
                <a:spLocks/>
              </p:cNvSpPr>
              <p:nvPr/>
            </p:nvSpPr>
            <p:spPr bwMode="auto">
              <a:xfrm>
                <a:off x="10050" y="9333"/>
                <a:ext cx="739" cy="2014"/>
              </a:xfrm>
              <a:custGeom>
                <a:avLst/>
                <a:gdLst>
                  <a:gd name="T0" fmla="*/ 0 w 640"/>
                  <a:gd name="T1" fmla="*/ 0 h 2200"/>
                  <a:gd name="T2" fmla="*/ 1 w 640"/>
                  <a:gd name="T3" fmla="*/ 1185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33" name="Freeform 232"/>
            <p:cNvSpPr>
              <a:spLocks/>
            </p:cNvSpPr>
            <p:nvPr/>
          </p:nvSpPr>
          <p:spPr bwMode="auto">
            <a:xfrm>
              <a:off x="5041" y="958"/>
              <a:ext cx="297" cy="803"/>
            </a:xfrm>
            <a:custGeom>
              <a:avLst/>
              <a:gdLst>
                <a:gd name="T0" fmla="*/ 0 w 640"/>
                <a:gd name="T1" fmla="*/ 0 h 2200"/>
                <a:gd name="T2" fmla="*/ 0 w 640"/>
                <a:gd name="T3" fmla="*/ 2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34" name="Freeform 233"/>
            <p:cNvSpPr>
              <a:spLocks/>
            </p:cNvSpPr>
            <p:nvPr/>
          </p:nvSpPr>
          <p:spPr bwMode="auto">
            <a:xfrm>
              <a:off x="5044" y="976"/>
              <a:ext cx="261" cy="766"/>
            </a:xfrm>
            <a:custGeom>
              <a:avLst/>
              <a:gdLst>
                <a:gd name="T0" fmla="*/ 0 w 640"/>
                <a:gd name="T1" fmla="*/ 0 h 2200"/>
                <a:gd name="T2" fmla="*/ 0 w 640"/>
                <a:gd name="T3" fmla="*/ 1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35" name="Group 234"/>
            <p:cNvGrpSpPr>
              <a:grpSpLocks/>
            </p:cNvGrpSpPr>
            <p:nvPr/>
          </p:nvGrpSpPr>
          <p:grpSpPr bwMode="auto">
            <a:xfrm flipH="1">
              <a:off x="4747" y="958"/>
              <a:ext cx="297" cy="803"/>
              <a:chOff x="10030" y="9382"/>
              <a:chExt cx="712" cy="1920"/>
            </a:xfrm>
          </p:grpSpPr>
          <p:sp>
            <p:nvSpPr>
              <p:cNvPr id="480903" name="Freeform 235"/>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904" name="Freeform 236"/>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36" name="Freeform 237"/>
            <p:cNvSpPr>
              <a:spLocks/>
            </p:cNvSpPr>
            <p:nvPr/>
          </p:nvSpPr>
          <p:spPr bwMode="auto">
            <a:xfrm flipH="1">
              <a:off x="4722" y="937"/>
              <a:ext cx="323"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37" name="Freeform 238"/>
            <p:cNvSpPr>
              <a:spLocks/>
            </p:cNvSpPr>
            <p:nvPr/>
          </p:nvSpPr>
          <p:spPr bwMode="auto">
            <a:xfrm>
              <a:off x="5050" y="937"/>
              <a:ext cx="307"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38" name="Group 239"/>
            <p:cNvGrpSpPr>
              <a:grpSpLocks/>
            </p:cNvGrpSpPr>
            <p:nvPr/>
          </p:nvGrpSpPr>
          <p:grpSpPr bwMode="auto">
            <a:xfrm>
              <a:off x="5084" y="958"/>
              <a:ext cx="297" cy="803"/>
              <a:chOff x="10030" y="9382"/>
              <a:chExt cx="712" cy="1920"/>
            </a:xfrm>
          </p:grpSpPr>
          <p:sp>
            <p:nvSpPr>
              <p:cNvPr id="480901" name="Freeform 240"/>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902" name="Freeform 241"/>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39" name="Group 242"/>
            <p:cNvGrpSpPr>
              <a:grpSpLocks/>
            </p:cNvGrpSpPr>
            <p:nvPr/>
          </p:nvGrpSpPr>
          <p:grpSpPr bwMode="auto">
            <a:xfrm flipH="1">
              <a:off x="4790" y="958"/>
              <a:ext cx="298" cy="803"/>
              <a:chOff x="10030" y="9382"/>
              <a:chExt cx="712" cy="1920"/>
            </a:xfrm>
          </p:grpSpPr>
          <p:sp>
            <p:nvSpPr>
              <p:cNvPr id="480899" name="Freeform 243"/>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900" name="Freeform 244"/>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40" name="Freeform 245"/>
            <p:cNvSpPr>
              <a:spLocks/>
            </p:cNvSpPr>
            <p:nvPr/>
          </p:nvSpPr>
          <p:spPr bwMode="auto">
            <a:xfrm flipH="1">
              <a:off x="4764" y="937"/>
              <a:ext cx="324"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41" name="Freeform 246"/>
            <p:cNvSpPr>
              <a:spLocks/>
            </p:cNvSpPr>
            <p:nvPr/>
          </p:nvSpPr>
          <p:spPr bwMode="auto">
            <a:xfrm>
              <a:off x="5092" y="937"/>
              <a:ext cx="309"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42" name="Group 247"/>
            <p:cNvGrpSpPr>
              <a:grpSpLocks/>
            </p:cNvGrpSpPr>
            <p:nvPr/>
          </p:nvGrpSpPr>
          <p:grpSpPr bwMode="auto">
            <a:xfrm>
              <a:off x="5128" y="958"/>
              <a:ext cx="297" cy="803"/>
              <a:chOff x="10030" y="9382"/>
              <a:chExt cx="712" cy="1920"/>
            </a:xfrm>
          </p:grpSpPr>
          <p:sp>
            <p:nvSpPr>
              <p:cNvPr id="480897" name="Freeform 248"/>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98" name="Freeform 249"/>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43" name="Group 250"/>
            <p:cNvGrpSpPr>
              <a:grpSpLocks/>
            </p:cNvGrpSpPr>
            <p:nvPr/>
          </p:nvGrpSpPr>
          <p:grpSpPr bwMode="auto">
            <a:xfrm flipH="1">
              <a:off x="4833" y="958"/>
              <a:ext cx="299" cy="803"/>
              <a:chOff x="10030" y="9382"/>
              <a:chExt cx="712" cy="1920"/>
            </a:xfrm>
          </p:grpSpPr>
          <p:sp>
            <p:nvSpPr>
              <p:cNvPr id="480895" name="Freeform 251"/>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96" name="Freeform 252"/>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44" name="Freeform 253"/>
            <p:cNvSpPr>
              <a:spLocks/>
            </p:cNvSpPr>
            <p:nvPr/>
          </p:nvSpPr>
          <p:spPr bwMode="auto">
            <a:xfrm flipH="1">
              <a:off x="4808" y="937"/>
              <a:ext cx="324"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45" name="Freeform 254"/>
            <p:cNvSpPr>
              <a:spLocks/>
            </p:cNvSpPr>
            <p:nvPr/>
          </p:nvSpPr>
          <p:spPr bwMode="auto">
            <a:xfrm>
              <a:off x="5136" y="937"/>
              <a:ext cx="309"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46" name="Group 255"/>
            <p:cNvGrpSpPr>
              <a:grpSpLocks/>
            </p:cNvGrpSpPr>
            <p:nvPr/>
          </p:nvGrpSpPr>
          <p:grpSpPr bwMode="auto">
            <a:xfrm>
              <a:off x="5172" y="958"/>
              <a:ext cx="297" cy="803"/>
              <a:chOff x="10030" y="9382"/>
              <a:chExt cx="712" cy="1920"/>
            </a:xfrm>
          </p:grpSpPr>
          <p:sp>
            <p:nvSpPr>
              <p:cNvPr id="480893" name="Freeform 256"/>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94" name="Freeform 257"/>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47" name="Group 258"/>
            <p:cNvGrpSpPr>
              <a:grpSpLocks/>
            </p:cNvGrpSpPr>
            <p:nvPr/>
          </p:nvGrpSpPr>
          <p:grpSpPr bwMode="auto">
            <a:xfrm flipH="1">
              <a:off x="4877" y="958"/>
              <a:ext cx="298" cy="803"/>
              <a:chOff x="10030" y="9382"/>
              <a:chExt cx="712" cy="1920"/>
            </a:xfrm>
          </p:grpSpPr>
          <p:sp>
            <p:nvSpPr>
              <p:cNvPr id="480891" name="Freeform 259"/>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92" name="Freeform 260"/>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48" name="Freeform 261"/>
            <p:cNvSpPr>
              <a:spLocks/>
            </p:cNvSpPr>
            <p:nvPr/>
          </p:nvSpPr>
          <p:spPr bwMode="auto">
            <a:xfrm flipH="1">
              <a:off x="4852" y="937"/>
              <a:ext cx="323"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49" name="Freeform 262"/>
            <p:cNvSpPr>
              <a:spLocks/>
            </p:cNvSpPr>
            <p:nvPr/>
          </p:nvSpPr>
          <p:spPr bwMode="auto">
            <a:xfrm>
              <a:off x="5180" y="937"/>
              <a:ext cx="309"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50" name="Group 263"/>
            <p:cNvGrpSpPr>
              <a:grpSpLocks/>
            </p:cNvGrpSpPr>
            <p:nvPr/>
          </p:nvGrpSpPr>
          <p:grpSpPr bwMode="auto">
            <a:xfrm>
              <a:off x="5215" y="958"/>
              <a:ext cx="297" cy="803"/>
              <a:chOff x="10030" y="9382"/>
              <a:chExt cx="712" cy="1920"/>
            </a:xfrm>
          </p:grpSpPr>
          <p:sp>
            <p:nvSpPr>
              <p:cNvPr id="480889" name="Freeform 264"/>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90" name="Freeform 265"/>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51" name="Group 266"/>
            <p:cNvGrpSpPr>
              <a:grpSpLocks/>
            </p:cNvGrpSpPr>
            <p:nvPr/>
          </p:nvGrpSpPr>
          <p:grpSpPr bwMode="auto">
            <a:xfrm flipH="1">
              <a:off x="4920" y="958"/>
              <a:ext cx="298" cy="803"/>
              <a:chOff x="10030" y="9382"/>
              <a:chExt cx="712" cy="1920"/>
            </a:xfrm>
          </p:grpSpPr>
          <p:sp>
            <p:nvSpPr>
              <p:cNvPr id="480887" name="Freeform 267"/>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88" name="Freeform 268"/>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52" name="Freeform 269"/>
            <p:cNvSpPr>
              <a:spLocks/>
            </p:cNvSpPr>
            <p:nvPr/>
          </p:nvSpPr>
          <p:spPr bwMode="auto">
            <a:xfrm flipH="1">
              <a:off x="4894" y="937"/>
              <a:ext cx="324"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53" name="Freeform 270"/>
            <p:cNvSpPr>
              <a:spLocks/>
            </p:cNvSpPr>
            <p:nvPr/>
          </p:nvSpPr>
          <p:spPr bwMode="auto">
            <a:xfrm>
              <a:off x="5223" y="937"/>
              <a:ext cx="308"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54" name="Group 271"/>
            <p:cNvGrpSpPr>
              <a:grpSpLocks/>
            </p:cNvGrpSpPr>
            <p:nvPr/>
          </p:nvGrpSpPr>
          <p:grpSpPr bwMode="auto">
            <a:xfrm>
              <a:off x="5258" y="958"/>
              <a:ext cx="297" cy="803"/>
              <a:chOff x="10030" y="9382"/>
              <a:chExt cx="712" cy="1920"/>
            </a:xfrm>
          </p:grpSpPr>
          <p:sp>
            <p:nvSpPr>
              <p:cNvPr id="480885" name="Freeform 272"/>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86" name="Freeform 273"/>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55" name="Group 274"/>
            <p:cNvGrpSpPr>
              <a:grpSpLocks/>
            </p:cNvGrpSpPr>
            <p:nvPr/>
          </p:nvGrpSpPr>
          <p:grpSpPr bwMode="auto">
            <a:xfrm flipH="1">
              <a:off x="4964" y="958"/>
              <a:ext cx="298" cy="803"/>
              <a:chOff x="10030" y="9382"/>
              <a:chExt cx="712" cy="1920"/>
            </a:xfrm>
          </p:grpSpPr>
          <p:sp>
            <p:nvSpPr>
              <p:cNvPr id="480883" name="Freeform 275"/>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84" name="Freeform 276"/>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56" name="Freeform 277"/>
            <p:cNvSpPr>
              <a:spLocks/>
            </p:cNvSpPr>
            <p:nvPr/>
          </p:nvSpPr>
          <p:spPr bwMode="auto">
            <a:xfrm flipH="1">
              <a:off x="4938" y="937"/>
              <a:ext cx="324"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57" name="Freeform 278"/>
            <p:cNvSpPr>
              <a:spLocks/>
            </p:cNvSpPr>
            <p:nvPr/>
          </p:nvSpPr>
          <p:spPr bwMode="auto">
            <a:xfrm>
              <a:off x="5266" y="937"/>
              <a:ext cx="309"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58" name="Group 279"/>
            <p:cNvGrpSpPr>
              <a:grpSpLocks/>
            </p:cNvGrpSpPr>
            <p:nvPr/>
          </p:nvGrpSpPr>
          <p:grpSpPr bwMode="auto">
            <a:xfrm>
              <a:off x="5302" y="958"/>
              <a:ext cx="297" cy="803"/>
              <a:chOff x="10030" y="9382"/>
              <a:chExt cx="712" cy="1920"/>
            </a:xfrm>
          </p:grpSpPr>
          <p:sp>
            <p:nvSpPr>
              <p:cNvPr id="480881" name="Freeform 280"/>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82" name="Freeform 281"/>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59" name="Group 282"/>
            <p:cNvGrpSpPr>
              <a:grpSpLocks/>
            </p:cNvGrpSpPr>
            <p:nvPr/>
          </p:nvGrpSpPr>
          <p:grpSpPr bwMode="auto">
            <a:xfrm flipH="1">
              <a:off x="5007" y="958"/>
              <a:ext cx="298" cy="803"/>
              <a:chOff x="10030" y="9382"/>
              <a:chExt cx="712" cy="1920"/>
            </a:xfrm>
          </p:grpSpPr>
          <p:sp>
            <p:nvSpPr>
              <p:cNvPr id="480879" name="Freeform 283"/>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80" name="Freeform 284"/>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60" name="Freeform 285"/>
            <p:cNvSpPr>
              <a:spLocks/>
            </p:cNvSpPr>
            <p:nvPr/>
          </p:nvSpPr>
          <p:spPr bwMode="auto">
            <a:xfrm flipH="1">
              <a:off x="4982" y="937"/>
              <a:ext cx="323"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61" name="Freeform 286"/>
            <p:cNvSpPr>
              <a:spLocks/>
            </p:cNvSpPr>
            <p:nvPr/>
          </p:nvSpPr>
          <p:spPr bwMode="auto">
            <a:xfrm>
              <a:off x="5310" y="937"/>
              <a:ext cx="309"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nvGrpSpPr>
            <p:cNvPr id="480862" name="Group 287"/>
            <p:cNvGrpSpPr>
              <a:grpSpLocks/>
            </p:cNvGrpSpPr>
            <p:nvPr/>
          </p:nvGrpSpPr>
          <p:grpSpPr bwMode="auto">
            <a:xfrm>
              <a:off x="5345" y="958"/>
              <a:ext cx="297" cy="803"/>
              <a:chOff x="10030" y="9382"/>
              <a:chExt cx="712" cy="1920"/>
            </a:xfrm>
          </p:grpSpPr>
          <p:sp>
            <p:nvSpPr>
              <p:cNvPr id="480877" name="Freeform 288"/>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78" name="Freeform 289"/>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grpSp>
          <p:nvGrpSpPr>
            <p:cNvPr id="480863" name="Group 290"/>
            <p:cNvGrpSpPr>
              <a:grpSpLocks/>
            </p:cNvGrpSpPr>
            <p:nvPr/>
          </p:nvGrpSpPr>
          <p:grpSpPr bwMode="auto">
            <a:xfrm flipH="1">
              <a:off x="5051" y="958"/>
              <a:ext cx="297" cy="803"/>
              <a:chOff x="10030" y="9382"/>
              <a:chExt cx="712" cy="1920"/>
            </a:xfrm>
          </p:grpSpPr>
          <p:sp>
            <p:nvSpPr>
              <p:cNvPr id="480875" name="Freeform 291"/>
              <p:cNvSpPr>
                <a:spLocks/>
              </p:cNvSpPr>
              <p:nvPr/>
            </p:nvSpPr>
            <p:spPr bwMode="auto">
              <a:xfrm>
                <a:off x="10030" y="9382"/>
                <a:ext cx="712" cy="1920"/>
              </a:xfrm>
              <a:custGeom>
                <a:avLst/>
                <a:gdLst>
                  <a:gd name="T0" fmla="*/ 0 w 640"/>
                  <a:gd name="T1" fmla="*/ 0 h 2200"/>
                  <a:gd name="T2" fmla="*/ 1 w 640"/>
                  <a:gd name="T3" fmla="*/ 848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76" name="Freeform 292"/>
              <p:cNvSpPr>
                <a:spLocks/>
              </p:cNvSpPr>
              <p:nvPr/>
            </p:nvSpPr>
            <p:spPr bwMode="auto">
              <a:xfrm>
                <a:off x="10037" y="9425"/>
                <a:ext cx="627" cy="1834"/>
              </a:xfrm>
              <a:custGeom>
                <a:avLst/>
                <a:gdLst>
                  <a:gd name="T0" fmla="*/ 0 w 640"/>
                  <a:gd name="T1" fmla="*/ 0 h 2200"/>
                  <a:gd name="T2" fmla="*/ 1 w 640"/>
                  <a:gd name="T3" fmla="*/ 616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grpSp>
        <p:sp>
          <p:nvSpPr>
            <p:cNvPr id="480864" name="Freeform 293"/>
            <p:cNvSpPr>
              <a:spLocks/>
            </p:cNvSpPr>
            <p:nvPr/>
          </p:nvSpPr>
          <p:spPr bwMode="auto">
            <a:xfrm flipH="1">
              <a:off x="5026" y="937"/>
              <a:ext cx="323"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65" name="Freeform 294"/>
            <p:cNvSpPr>
              <a:spLocks/>
            </p:cNvSpPr>
            <p:nvPr/>
          </p:nvSpPr>
          <p:spPr bwMode="auto">
            <a:xfrm>
              <a:off x="5354" y="937"/>
              <a:ext cx="307"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66" name="Freeform 295"/>
            <p:cNvSpPr>
              <a:spLocks/>
            </p:cNvSpPr>
            <p:nvPr/>
          </p:nvSpPr>
          <p:spPr bwMode="auto">
            <a:xfrm>
              <a:off x="5388" y="958"/>
              <a:ext cx="297" cy="803"/>
            </a:xfrm>
            <a:custGeom>
              <a:avLst/>
              <a:gdLst>
                <a:gd name="T0" fmla="*/ 0 w 640"/>
                <a:gd name="T1" fmla="*/ 0 h 2200"/>
                <a:gd name="T2" fmla="*/ 0 w 640"/>
                <a:gd name="T3" fmla="*/ 2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67" name="Freeform 296"/>
            <p:cNvSpPr>
              <a:spLocks/>
            </p:cNvSpPr>
            <p:nvPr/>
          </p:nvSpPr>
          <p:spPr bwMode="auto">
            <a:xfrm>
              <a:off x="5392" y="976"/>
              <a:ext cx="261" cy="766"/>
            </a:xfrm>
            <a:custGeom>
              <a:avLst/>
              <a:gdLst>
                <a:gd name="T0" fmla="*/ 0 w 640"/>
                <a:gd name="T1" fmla="*/ 0 h 2200"/>
                <a:gd name="T2" fmla="*/ 0 w 640"/>
                <a:gd name="T3" fmla="*/ 1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68" name="Freeform 297"/>
            <p:cNvSpPr>
              <a:spLocks/>
            </p:cNvSpPr>
            <p:nvPr/>
          </p:nvSpPr>
          <p:spPr bwMode="auto">
            <a:xfrm flipH="1">
              <a:off x="5094" y="958"/>
              <a:ext cx="298" cy="803"/>
            </a:xfrm>
            <a:custGeom>
              <a:avLst/>
              <a:gdLst>
                <a:gd name="T0" fmla="*/ 0 w 640"/>
                <a:gd name="T1" fmla="*/ 0 h 2200"/>
                <a:gd name="T2" fmla="*/ 0 w 640"/>
                <a:gd name="T3" fmla="*/ 2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63500">
              <a:solidFill>
                <a:srgbClr val="C0C0C0"/>
              </a:solidFill>
              <a:round/>
              <a:headEnd/>
              <a:tailEnd/>
            </a:ln>
          </p:spPr>
          <p:txBody>
            <a:bodyPr/>
            <a:lstStyle/>
            <a:p>
              <a:endParaRPr lang="en-US"/>
            </a:p>
          </p:txBody>
        </p:sp>
        <p:sp>
          <p:nvSpPr>
            <p:cNvPr id="480869" name="Freeform 298"/>
            <p:cNvSpPr>
              <a:spLocks/>
            </p:cNvSpPr>
            <p:nvPr/>
          </p:nvSpPr>
          <p:spPr bwMode="auto">
            <a:xfrm flipH="1">
              <a:off x="5126" y="976"/>
              <a:ext cx="262" cy="766"/>
            </a:xfrm>
            <a:custGeom>
              <a:avLst/>
              <a:gdLst>
                <a:gd name="T0" fmla="*/ 0 w 640"/>
                <a:gd name="T1" fmla="*/ 0 h 2200"/>
                <a:gd name="T2" fmla="*/ 0 w 640"/>
                <a:gd name="T3" fmla="*/ 1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70" name="Freeform 299"/>
            <p:cNvSpPr>
              <a:spLocks/>
            </p:cNvSpPr>
            <p:nvPr/>
          </p:nvSpPr>
          <p:spPr bwMode="auto">
            <a:xfrm flipH="1">
              <a:off x="5068" y="937"/>
              <a:ext cx="324" cy="842"/>
            </a:xfrm>
            <a:custGeom>
              <a:avLst/>
              <a:gdLst>
                <a:gd name="T0" fmla="*/ 0 w 640"/>
                <a:gd name="T1" fmla="*/ 0 h 2200"/>
                <a:gd name="T2" fmla="*/ 1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71" name="Freeform 300"/>
            <p:cNvSpPr>
              <a:spLocks/>
            </p:cNvSpPr>
            <p:nvPr/>
          </p:nvSpPr>
          <p:spPr bwMode="auto">
            <a:xfrm>
              <a:off x="5396" y="937"/>
              <a:ext cx="309" cy="842"/>
            </a:xfrm>
            <a:custGeom>
              <a:avLst/>
              <a:gdLst>
                <a:gd name="T0" fmla="*/ 0 w 640"/>
                <a:gd name="T1" fmla="*/ 0 h 2200"/>
                <a:gd name="T2" fmla="*/ 0 w 640"/>
                <a:gd name="T3" fmla="*/ 3 h 2200"/>
                <a:gd name="T4" fmla="*/ 0 60000 65536"/>
                <a:gd name="T5" fmla="*/ 0 60000 65536"/>
                <a:gd name="T6" fmla="*/ 0 w 640"/>
                <a:gd name="T7" fmla="*/ 0 h 2200"/>
                <a:gd name="T8" fmla="*/ 640 w 640"/>
                <a:gd name="T9" fmla="*/ 2200 h 2200"/>
              </a:gdLst>
              <a:ahLst/>
              <a:cxnLst>
                <a:cxn ang="T4">
                  <a:pos x="T0" y="T1"/>
                </a:cxn>
                <a:cxn ang="T5">
                  <a:pos x="T2" y="T3"/>
                </a:cxn>
              </a:cxnLst>
              <a:rect l="T6" t="T7" r="T8" b="T9"/>
              <a:pathLst>
                <a:path w="640" h="2200">
                  <a:moveTo>
                    <a:pt x="0" y="0"/>
                  </a:moveTo>
                  <a:cubicBezTo>
                    <a:pt x="640" y="0"/>
                    <a:pt x="630" y="2200"/>
                    <a:pt x="1" y="2200"/>
                  </a:cubicBezTo>
                </a:path>
              </a:pathLst>
            </a:custGeom>
            <a:noFill/>
            <a:ln w="9525">
              <a:solidFill>
                <a:srgbClr val="000000"/>
              </a:solidFill>
              <a:round/>
              <a:headEnd/>
              <a:tailEnd/>
            </a:ln>
          </p:spPr>
          <p:txBody>
            <a:bodyPr/>
            <a:lstStyle/>
            <a:p>
              <a:endParaRPr lang="en-US"/>
            </a:p>
          </p:txBody>
        </p:sp>
        <p:sp>
          <p:nvSpPr>
            <p:cNvPr id="480872" name="Freeform 301"/>
            <p:cNvSpPr>
              <a:spLocks/>
            </p:cNvSpPr>
            <p:nvPr/>
          </p:nvSpPr>
          <p:spPr bwMode="auto">
            <a:xfrm>
              <a:off x="4779" y="938"/>
              <a:ext cx="196" cy="119"/>
            </a:xfrm>
            <a:custGeom>
              <a:avLst/>
              <a:gdLst>
                <a:gd name="T0" fmla="*/ 1 w 468"/>
                <a:gd name="T1" fmla="*/ 0 h 285"/>
                <a:gd name="T2" fmla="*/ 0 w 468"/>
                <a:gd name="T3" fmla="*/ 0 h 285"/>
                <a:gd name="T4" fmla="*/ 0 w 468"/>
                <a:gd name="T5" fmla="*/ 1 h 285"/>
                <a:gd name="T6" fmla="*/ 1 w 468"/>
                <a:gd name="T7" fmla="*/ 0 h 285"/>
                <a:gd name="T8" fmla="*/ 0 60000 65536"/>
                <a:gd name="T9" fmla="*/ 0 60000 65536"/>
                <a:gd name="T10" fmla="*/ 0 60000 65536"/>
                <a:gd name="T11" fmla="*/ 0 60000 65536"/>
                <a:gd name="T12" fmla="*/ 0 w 468"/>
                <a:gd name="T13" fmla="*/ 0 h 285"/>
                <a:gd name="T14" fmla="*/ 468 w 468"/>
                <a:gd name="T15" fmla="*/ 285 h 285"/>
              </a:gdLst>
              <a:ahLst/>
              <a:cxnLst>
                <a:cxn ang="T8">
                  <a:pos x="T0" y="T1"/>
                </a:cxn>
                <a:cxn ang="T9">
                  <a:pos x="T2" y="T3"/>
                </a:cxn>
                <a:cxn ang="T10">
                  <a:pos x="T4" y="T5"/>
                </a:cxn>
                <a:cxn ang="T11">
                  <a:pos x="T6" y="T7"/>
                </a:cxn>
              </a:cxnLst>
              <a:rect l="T12" t="T13" r="T14" b="T15"/>
              <a:pathLst>
                <a:path w="468" h="285">
                  <a:moveTo>
                    <a:pt x="468" y="0"/>
                  </a:moveTo>
                  <a:cubicBezTo>
                    <a:pt x="171" y="3"/>
                    <a:pt x="126" y="129"/>
                    <a:pt x="0" y="282"/>
                  </a:cubicBezTo>
                  <a:cubicBezTo>
                    <a:pt x="52" y="282"/>
                    <a:pt x="60" y="285"/>
                    <a:pt x="108" y="285"/>
                  </a:cubicBezTo>
                  <a:cubicBezTo>
                    <a:pt x="192" y="129"/>
                    <a:pt x="315" y="27"/>
                    <a:pt x="468" y="0"/>
                  </a:cubicBezTo>
                  <a:close/>
                </a:path>
              </a:pathLst>
            </a:custGeom>
            <a:solidFill>
              <a:srgbClr val="C0C0C0"/>
            </a:solidFill>
            <a:ln w="9525">
              <a:solidFill>
                <a:srgbClr val="000000"/>
              </a:solidFill>
              <a:round/>
              <a:headEnd/>
              <a:tailEnd/>
            </a:ln>
          </p:spPr>
          <p:txBody>
            <a:bodyPr/>
            <a:lstStyle/>
            <a:p>
              <a:endParaRPr lang="en-US"/>
            </a:p>
          </p:txBody>
        </p:sp>
        <p:sp>
          <p:nvSpPr>
            <p:cNvPr id="480873" name="Oval 302"/>
            <p:cNvSpPr>
              <a:spLocks noChangeArrowheads="1"/>
            </p:cNvSpPr>
            <p:nvPr/>
          </p:nvSpPr>
          <p:spPr bwMode="auto">
            <a:xfrm>
              <a:off x="4779" y="1039"/>
              <a:ext cx="41" cy="42"/>
            </a:xfrm>
            <a:prstGeom prst="ellipse">
              <a:avLst/>
            </a:prstGeom>
            <a:solidFill>
              <a:schemeClr val="bg1"/>
            </a:solidFill>
            <a:ln w="6350" algn="ctr">
              <a:solidFill>
                <a:srgbClr val="000000"/>
              </a:solidFill>
              <a:round/>
              <a:headEnd/>
              <a:tailEnd/>
            </a:ln>
          </p:spPr>
          <p:txBody>
            <a:bodyPr/>
            <a:lstStyle/>
            <a:p>
              <a:pPr>
                <a:lnSpc>
                  <a:spcPct val="110000"/>
                </a:lnSpc>
              </a:pPr>
              <a:endParaRPr lang="en-ZA"/>
            </a:p>
          </p:txBody>
        </p:sp>
        <p:sp>
          <p:nvSpPr>
            <p:cNvPr id="480874" name="Oval 303"/>
            <p:cNvSpPr>
              <a:spLocks noChangeArrowheads="1"/>
            </p:cNvSpPr>
            <p:nvPr/>
          </p:nvSpPr>
          <p:spPr bwMode="auto">
            <a:xfrm>
              <a:off x="5406" y="1739"/>
              <a:ext cx="39" cy="39"/>
            </a:xfrm>
            <a:prstGeom prst="ellipse">
              <a:avLst/>
            </a:prstGeom>
            <a:solidFill>
              <a:schemeClr val="bg1"/>
            </a:solidFill>
            <a:ln w="6350" algn="ctr">
              <a:solidFill>
                <a:srgbClr val="000000"/>
              </a:solidFill>
              <a:round/>
              <a:headEnd/>
              <a:tailEnd type="none" w="lg" len="lg"/>
            </a:ln>
          </p:spPr>
          <p:txBody>
            <a:bodyPr/>
            <a:lstStyle/>
            <a:p>
              <a:pPr>
                <a:lnSpc>
                  <a:spcPct val="110000"/>
                </a:lnSpc>
              </a:pPr>
              <a:endParaRPr lang="en-ZA"/>
            </a:p>
          </p:txBody>
        </p:sp>
      </p:grpSp>
      <p:grpSp>
        <p:nvGrpSpPr>
          <p:cNvPr id="480259" name="Group 3"/>
          <p:cNvGrpSpPr>
            <a:grpSpLocks/>
          </p:cNvGrpSpPr>
          <p:nvPr/>
        </p:nvGrpSpPr>
        <p:grpSpPr bwMode="auto">
          <a:xfrm>
            <a:off x="446088" y="3046413"/>
            <a:ext cx="3200400" cy="1566862"/>
            <a:chOff x="300" y="2233"/>
            <a:chExt cx="1892" cy="926"/>
          </a:xfrm>
        </p:grpSpPr>
        <p:grpSp>
          <p:nvGrpSpPr>
            <p:cNvPr id="480616" name="Group 4"/>
            <p:cNvGrpSpPr>
              <a:grpSpLocks/>
            </p:cNvGrpSpPr>
            <p:nvPr/>
          </p:nvGrpSpPr>
          <p:grpSpPr bwMode="auto">
            <a:xfrm>
              <a:off x="2113" y="2233"/>
              <a:ext cx="79" cy="926"/>
              <a:chOff x="2203" y="2233"/>
              <a:chExt cx="79" cy="926"/>
            </a:xfrm>
          </p:grpSpPr>
          <p:sp>
            <p:nvSpPr>
              <p:cNvPr id="480824" name="Rectangle 5"/>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825" name="Group 6"/>
              <p:cNvGrpSpPr>
                <a:grpSpLocks noChangeAspect="1"/>
              </p:cNvGrpSpPr>
              <p:nvPr/>
            </p:nvGrpSpPr>
            <p:grpSpPr bwMode="auto">
              <a:xfrm>
                <a:off x="2203" y="2233"/>
                <a:ext cx="79" cy="81"/>
                <a:chOff x="2406" y="2016"/>
                <a:chExt cx="86" cy="86"/>
              </a:xfrm>
            </p:grpSpPr>
            <p:sp>
              <p:nvSpPr>
                <p:cNvPr id="480830" name="Oval 7"/>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31" name="Oval 8"/>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826" name="Group 9"/>
              <p:cNvGrpSpPr>
                <a:grpSpLocks noChangeAspect="1"/>
              </p:cNvGrpSpPr>
              <p:nvPr/>
            </p:nvGrpSpPr>
            <p:grpSpPr bwMode="auto">
              <a:xfrm>
                <a:off x="2203" y="3080"/>
                <a:ext cx="79" cy="79"/>
                <a:chOff x="2380" y="3216"/>
                <a:chExt cx="139" cy="138"/>
              </a:xfrm>
            </p:grpSpPr>
            <p:sp>
              <p:nvSpPr>
                <p:cNvPr id="480827" name="Oval 10"/>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28" name="Line 11"/>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829" name="Line 12"/>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17" name="Group 13"/>
            <p:cNvGrpSpPr>
              <a:grpSpLocks/>
            </p:cNvGrpSpPr>
            <p:nvPr/>
          </p:nvGrpSpPr>
          <p:grpSpPr bwMode="auto">
            <a:xfrm>
              <a:off x="2034" y="2233"/>
              <a:ext cx="79" cy="926"/>
              <a:chOff x="2203" y="2233"/>
              <a:chExt cx="79" cy="926"/>
            </a:xfrm>
          </p:grpSpPr>
          <p:sp>
            <p:nvSpPr>
              <p:cNvPr id="480816" name="Rectangle 14"/>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817" name="Group 15"/>
              <p:cNvGrpSpPr>
                <a:grpSpLocks noChangeAspect="1"/>
              </p:cNvGrpSpPr>
              <p:nvPr/>
            </p:nvGrpSpPr>
            <p:grpSpPr bwMode="auto">
              <a:xfrm>
                <a:off x="2203" y="2233"/>
                <a:ext cx="79" cy="81"/>
                <a:chOff x="2406" y="2016"/>
                <a:chExt cx="86" cy="86"/>
              </a:xfrm>
            </p:grpSpPr>
            <p:sp>
              <p:nvSpPr>
                <p:cNvPr id="480822" name="Oval 16"/>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23" name="Oval 17"/>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818" name="Group 18"/>
              <p:cNvGrpSpPr>
                <a:grpSpLocks noChangeAspect="1"/>
              </p:cNvGrpSpPr>
              <p:nvPr/>
            </p:nvGrpSpPr>
            <p:grpSpPr bwMode="auto">
              <a:xfrm>
                <a:off x="2203" y="3080"/>
                <a:ext cx="79" cy="79"/>
                <a:chOff x="2380" y="3216"/>
                <a:chExt cx="139" cy="138"/>
              </a:xfrm>
            </p:grpSpPr>
            <p:sp>
              <p:nvSpPr>
                <p:cNvPr id="480819" name="Oval 19"/>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20" name="Line 20"/>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821" name="Line 21"/>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18" name="Group 22"/>
            <p:cNvGrpSpPr>
              <a:grpSpLocks/>
            </p:cNvGrpSpPr>
            <p:nvPr/>
          </p:nvGrpSpPr>
          <p:grpSpPr bwMode="auto">
            <a:xfrm>
              <a:off x="1955" y="2233"/>
              <a:ext cx="79" cy="926"/>
              <a:chOff x="2203" y="2233"/>
              <a:chExt cx="79" cy="926"/>
            </a:xfrm>
          </p:grpSpPr>
          <p:sp>
            <p:nvSpPr>
              <p:cNvPr id="480808" name="Rectangle 23"/>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809" name="Group 24"/>
              <p:cNvGrpSpPr>
                <a:grpSpLocks noChangeAspect="1"/>
              </p:cNvGrpSpPr>
              <p:nvPr/>
            </p:nvGrpSpPr>
            <p:grpSpPr bwMode="auto">
              <a:xfrm>
                <a:off x="2203" y="2233"/>
                <a:ext cx="79" cy="81"/>
                <a:chOff x="2406" y="2016"/>
                <a:chExt cx="86" cy="86"/>
              </a:xfrm>
            </p:grpSpPr>
            <p:sp>
              <p:nvSpPr>
                <p:cNvPr id="480814" name="Oval 25"/>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15" name="Oval 26"/>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810" name="Group 27"/>
              <p:cNvGrpSpPr>
                <a:grpSpLocks noChangeAspect="1"/>
              </p:cNvGrpSpPr>
              <p:nvPr/>
            </p:nvGrpSpPr>
            <p:grpSpPr bwMode="auto">
              <a:xfrm>
                <a:off x="2203" y="3080"/>
                <a:ext cx="79" cy="79"/>
                <a:chOff x="2380" y="3216"/>
                <a:chExt cx="139" cy="138"/>
              </a:xfrm>
            </p:grpSpPr>
            <p:sp>
              <p:nvSpPr>
                <p:cNvPr id="480811" name="Oval 28"/>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12" name="Line 29"/>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813" name="Line 30"/>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19" name="Group 31"/>
            <p:cNvGrpSpPr>
              <a:grpSpLocks/>
            </p:cNvGrpSpPr>
            <p:nvPr/>
          </p:nvGrpSpPr>
          <p:grpSpPr bwMode="auto">
            <a:xfrm>
              <a:off x="1876" y="2233"/>
              <a:ext cx="79" cy="926"/>
              <a:chOff x="2203" y="2233"/>
              <a:chExt cx="79" cy="926"/>
            </a:xfrm>
          </p:grpSpPr>
          <p:sp>
            <p:nvSpPr>
              <p:cNvPr id="480800" name="Rectangle 32"/>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801" name="Group 33"/>
              <p:cNvGrpSpPr>
                <a:grpSpLocks noChangeAspect="1"/>
              </p:cNvGrpSpPr>
              <p:nvPr/>
            </p:nvGrpSpPr>
            <p:grpSpPr bwMode="auto">
              <a:xfrm>
                <a:off x="2203" y="2233"/>
                <a:ext cx="79" cy="81"/>
                <a:chOff x="2406" y="2016"/>
                <a:chExt cx="86" cy="86"/>
              </a:xfrm>
            </p:grpSpPr>
            <p:sp>
              <p:nvSpPr>
                <p:cNvPr id="480806" name="Oval 34"/>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07" name="Oval 35"/>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802" name="Group 36"/>
              <p:cNvGrpSpPr>
                <a:grpSpLocks noChangeAspect="1"/>
              </p:cNvGrpSpPr>
              <p:nvPr/>
            </p:nvGrpSpPr>
            <p:grpSpPr bwMode="auto">
              <a:xfrm>
                <a:off x="2203" y="3080"/>
                <a:ext cx="79" cy="79"/>
                <a:chOff x="2380" y="3216"/>
                <a:chExt cx="139" cy="138"/>
              </a:xfrm>
            </p:grpSpPr>
            <p:sp>
              <p:nvSpPr>
                <p:cNvPr id="480803" name="Oval 37"/>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804" name="Line 38"/>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805" name="Line 39"/>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0" name="Group 40"/>
            <p:cNvGrpSpPr>
              <a:grpSpLocks/>
            </p:cNvGrpSpPr>
            <p:nvPr/>
          </p:nvGrpSpPr>
          <p:grpSpPr bwMode="auto">
            <a:xfrm>
              <a:off x="1798" y="2233"/>
              <a:ext cx="79" cy="926"/>
              <a:chOff x="2203" y="2233"/>
              <a:chExt cx="79" cy="926"/>
            </a:xfrm>
          </p:grpSpPr>
          <p:sp>
            <p:nvSpPr>
              <p:cNvPr id="480792" name="Rectangle 41"/>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93" name="Group 42"/>
              <p:cNvGrpSpPr>
                <a:grpSpLocks noChangeAspect="1"/>
              </p:cNvGrpSpPr>
              <p:nvPr/>
            </p:nvGrpSpPr>
            <p:grpSpPr bwMode="auto">
              <a:xfrm>
                <a:off x="2203" y="2233"/>
                <a:ext cx="79" cy="81"/>
                <a:chOff x="2406" y="2016"/>
                <a:chExt cx="86" cy="86"/>
              </a:xfrm>
            </p:grpSpPr>
            <p:sp>
              <p:nvSpPr>
                <p:cNvPr id="480798" name="Oval 43"/>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99" name="Oval 44"/>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94" name="Group 45"/>
              <p:cNvGrpSpPr>
                <a:grpSpLocks noChangeAspect="1"/>
              </p:cNvGrpSpPr>
              <p:nvPr/>
            </p:nvGrpSpPr>
            <p:grpSpPr bwMode="auto">
              <a:xfrm>
                <a:off x="2203" y="3080"/>
                <a:ext cx="79" cy="79"/>
                <a:chOff x="2380" y="3216"/>
                <a:chExt cx="139" cy="138"/>
              </a:xfrm>
            </p:grpSpPr>
            <p:sp>
              <p:nvSpPr>
                <p:cNvPr id="480795" name="Oval 46"/>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96" name="Line 47"/>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97" name="Line 48"/>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1" name="Group 49"/>
            <p:cNvGrpSpPr>
              <a:grpSpLocks/>
            </p:cNvGrpSpPr>
            <p:nvPr/>
          </p:nvGrpSpPr>
          <p:grpSpPr bwMode="auto">
            <a:xfrm>
              <a:off x="1719" y="2233"/>
              <a:ext cx="79" cy="926"/>
              <a:chOff x="2203" y="2233"/>
              <a:chExt cx="79" cy="926"/>
            </a:xfrm>
          </p:grpSpPr>
          <p:sp>
            <p:nvSpPr>
              <p:cNvPr id="480784" name="Rectangle 50"/>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85" name="Group 51"/>
              <p:cNvGrpSpPr>
                <a:grpSpLocks noChangeAspect="1"/>
              </p:cNvGrpSpPr>
              <p:nvPr/>
            </p:nvGrpSpPr>
            <p:grpSpPr bwMode="auto">
              <a:xfrm>
                <a:off x="2203" y="2233"/>
                <a:ext cx="79" cy="81"/>
                <a:chOff x="2406" y="2016"/>
                <a:chExt cx="86" cy="86"/>
              </a:xfrm>
            </p:grpSpPr>
            <p:sp>
              <p:nvSpPr>
                <p:cNvPr id="480790" name="Oval 52"/>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91" name="Oval 53"/>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86" name="Group 54"/>
              <p:cNvGrpSpPr>
                <a:grpSpLocks noChangeAspect="1"/>
              </p:cNvGrpSpPr>
              <p:nvPr/>
            </p:nvGrpSpPr>
            <p:grpSpPr bwMode="auto">
              <a:xfrm>
                <a:off x="2203" y="3080"/>
                <a:ext cx="79" cy="79"/>
                <a:chOff x="2380" y="3216"/>
                <a:chExt cx="139" cy="138"/>
              </a:xfrm>
            </p:grpSpPr>
            <p:sp>
              <p:nvSpPr>
                <p:cNvPr id="480787" name="Oval 55"/>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88" name="Line 56"/>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89" name="Line 57"/>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2" name="Group 58"/>
            <p:cNvGrpSpPr>
              <a:grpSpLocks/>
            </p:cNvGrpSpPr>
            <p:nvPr/>
          </p:nvGrpSpPr>
          <p:grpSpPr bwMode="auto">
            <a:xfrm>
              <a:off x="1640" y="2233"/>
              <a:ext cx="79" cy="926"/>
              <a:chOff x="2203" y="2233"/>
              <a:chExt cx="79" cy="926"/>
            </a:xfrm>
          </p:grpSpPr>
          <p:sp>
            <p:nvSpPr>
              <p:cNvPr id="480776" name="Rectangle 59"/>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77" name="Group 60"/>
              <p:cNvGrpSpPr>
                <a:grpSpLocks noChangeAspect="1"/>
              </p:cNvGrpSpPr>
              <p:nvPr/>
            </p:nvGrpSpPr>
            <p:grpSpPr bwMode="auto">
              <a:xfrm>
                <a:off x="2203" y="2233"/>
                <a:ext cx="79" cy="81"/>
                <a:chOff x="2406" y="2016"/>
                <a:chExt cx="86" cy="86"/>
              </a:xfrm>
            </p:grpSpPr>
            <p:sp>
              <p:nvSpPr>
                <p:cNvPr id="480782" name="Oval 61"/>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83" name="Oval 62"/>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78" name="Group 63"/>
              <p:cNvGrpSpPr>
                <a:grpSpLocks noChangeAspect="1"/>
              </p:cNvGrpSpPr>
              <p:nvPr/>
            </p:nvGrpSpPr>
            <p:grpSpPr bwMode="auto">
              <a:xfrm>
                <a:off x="2203" y="3080"/>
                <a:ext cx="79" cy="79"/>
                <a:chOff x="2380" y="3216"/>
                <a:chExt cx="139" cy="138"/>
              </a:xfrm>
            </p:grpSpPr>
            <p:sp>
              <p:nvSpPr>
                <p:cNvPr id="480779" name="Oval 64"/>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80" name="Line 65"/>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81" name="Line 66"/>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3" name="Group 67"/>
            <p:cNvGrpSpPr>
              <a:grpSpLocks/>
            </p:cNvGrpSpPr>
            <p:nvPr/>
          </p:nvGrpSpPr>
          <p:grpSpPr bwMode="auto">
            <a:xfrm>
              <a:off x="1561" y="2233"/>
              <a:ext cx="79" cy="926"/>
              <a:chOff x="2203" y="2233"/>
              <a:chExt cx="79" cy="926"/>
            </a:xfrm>
          </p:grpSpPr>
          <p:sp>
            <p:nvSpPr>
              <p:cNvPr id="480768" name="Rectangle 68"/>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69" name="Group 69"/>
              <p:cNvGrpSpPr>
                <a:grpSpLocks noChangeAspect="1"/>
              </p:cNvGrpSpPr>
              <p:nvPr/>
            </p:nvGrpSpPr>
            <p:grpSpPr bwMode="auto">
              <a:xfrm>
                <a:off x="2203" y="2233"/>
                <a:ext cx="79" cy="81"/>
                <a:chOff x="2406" y="2016"/>
                <a:chExt cx="86" cy="86"/>
              </a:xfrm>
            </p:grpSpPr>
            <p:sp>
              <p:nvSpPr>
                <p:cNvPr id="480774" name="Oval 70"/>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75" name="Oval 71"/>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70" name="Group 72"/>
              <p:cNvGrpSpPr>
                <a:grpSpLocks noChangeAspect="1"/>
              </p:cNvGrpSpPr>
              <p:nvPr/>
            </p:nvGrpSpPr>
            <p:grpSpPr bwMode="auto">
              <a:xfrm>
                <a:off x="2203" y="3080"/>
                <a:ext cx="79" cy="79"/>
                <a:chOff x="2380" y="3216"/>
                <a:chExt cx="139" cy="138"/>
              </a:xfrm>
            </p:grpSpPr>
            <p:sp>
              <p:nvSpPr>
                <p:cNvPr id="480771" name="Oval 73"/>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72" name="Line 74"/>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73" name="Line 75"/>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4" name="Group 76"/>
            <p:cNvGrpSpPr>
              <a:grpSpLocks/>
            </p:cNvGrpSpPr>
            <p:nvPr/>
          </p:nvGrpSpPr>
          <p:grpSpPr bwMode="auto">
            <a:xfrm>
              <a:off x="1482" y="2233"/>
              <a:ext cx="79" cy="926"/>
              <a:chOff x="2203" y="2233"/>
              <a:chExt cx="79" cy="926"/>
            </a:xfrm>
          </p:grpSpPr>
          <p:sp>
            <p:nvSpPr>
              <p:cNvPr id="480760" name="Rectangle 77"/>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61" name="Group 78"/>
              <p:cNvGrpSpPr>
                <a:grpSpLocks noChangeAspect="1"/>
              </p:cNvGrpSpPr>
              <p:nvPr/>
            </p:nvGrpSpPr>
            <p:grpSpPr bwMode="auto">
              <a:xfrm>
                <a:off x="2203" y="2233"/>
                <a:ext cx="79" cy="81"/>
                <a:chOff x="2406" y="2016"/>
                <a:chExt cx="86" cy="86"/>
              </a:xfrm>
            </p:grpSpPr>
            <p:sp>
              <p:nvSpPr>
                <p:cNvPr id="480766" name="Oval 79"/>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67" name="Oval 80"/>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62" name="Group 81"/>
              <p:cNvGrpSpPr>
                <a:grpSpLocks noChangeAspect="1"/>
              </p:cNvGrpSpPr>
              <p:nvPr/>
            </p:nvGrpSpPr>
            <p:grpSpPr bwMode="auto">
              <a:xfrm>
                <a:off x="2203" y="3080"/>
                <a:ext cx="79" cy="79"/>
                <a:chOff x="2380" y="3216"/>
                <a:chExt cx="139" cy="138"/>
              </a:xfrm>
            </p:grpSpPr>
            <p:sp>
              <p:nvSpPr>
                <p:cNvPr id="480763" name="Oval 82"/>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64" name="Line 83"/>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65" name="Line 84"/>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5" name="Group 85"/>
            <p:cNvGrpSpPr>
              <a:grpSpLocks/>
            </p:cNvGrpSpPr>
            <p:nvPr/>
          </p:nvGrpSpPr>
          <p:grpSpPr bwMode="auto">
            <a:xfrm>
              <a:off x="1403" y="2233"/>
              <a:ext cx="79" cy="926"/>
              <a:chOff x="2203" y="2233"/>
              <a:chExt cx="79" cy="926"/>
            </a:xfrm>
          </p:grpSpPr>
          <p:sp>
            <p:nvSpPr>
              <p:cNvPr id="480752" name="Rectangle 86"/>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53" name="Group 87"/>
              <p:cNvGrpSpPr>
                <a:grpSpLocks noChangeAspect="1"/>
              </p:cNvGrpSpPr>
              <p:nvPr/>
            </p:nvGrpSpPr>
            <p:grpSpPr bwMode="auto">
              <a:xfrm>
                <a:off x="2203" y="2233"/>
                <a:ext cx="79" cy="81"/>
                <a:chOff x="2406" y="2016"/>
                <a:chExt cx="86" cy="86"/>
              </a:xfrm>
            </p:grpSpPr>
            <p:sp>
              <p:nvSpPr>
                <p:cNvPr id="480758" name="Oval 88"/>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59" name="Oval 89"/>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54" name="Group 90"/>
              <p:cNvGrpSpPr>
                <a:grpSpLocks noChangeAspect="1"/>
              </p:cNvGrpSpPr>
              <p:nvPr/>
            </p:nvGrpSpPr>
            <p:grpSpPr bwMode="auto">
              <a:xfrm>
                <a:off x="2203" y="3080"/>
                <a:ext cx="79" cy="79"/>
                <a:chOff x="2380" y="3216"/>
                <a:chExt cx="139" cy="138"/>
              </a:xfrm>
            </p:grpSpPr>
            <p:sp>
              <p:nvSpPr>
                <p:cNvPr id="480755" name="Oval 91"/>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56" name="Line 92"/>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57" name="Line 93"/>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6" name="Group 94"/>
            <p:cNvGrpSpPr>
              <a:grpSpLocks/>
            </p:cNvGrpSpPr>
            <p:nvPr/>
          </p:nvGrpSpPr>
          <p:grpSpPr bwMode="auto">
            <a:xfrm>
              <a:off x="1324" y="2233"/>
              <a:ext cx="79" cy="926"/>
              <a:chOff x="2203" y="2233"/>
              <a:chExt cx="79" cy="926"/>
            </a:xfrm>
          </p:grpSpPr>
          <p:sp>
            <p:nvSpPr>
              <p:cNvPr id="480744" name="Rectangle 95"/>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45" name="Group 96"/>
              <p:cNvGrpSpPr>
                <a:grpSpLocks noChangeAspect="1"/>
              </p:cNvGrpSpPr>
              <p:nvPr/>
            </p:nvGrpSpPr>
            <p:grpSpPr bwMode="auto">
              <a:xfrm>
                <a:off x="2203" y="2233"/>
                <a:ext cx="79" cy="81"/>
                <a:chOff x="2406" y="2016"/>
                <a:chExt cx="86" cy="86"/>
              </a:xfrm>
            </p:grpSpPr>
            <p:sp>
              <p:nvSpPr>
                <p:cNvPr id="480750" name="Oval 97"/>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51" name="Oval 98"/>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46" name="Group 99"/>
              <p:cNvGrpSpPr>
                <a:grpSpLocks noChangeAspect="1"/>
              </p:cNvGrpSpPr>
              <p:nvPr/>
            </p:nvGrpSpPr>
            <p:grpSpPr bwMode="auto">
              <a:xfrm>
                <a:off x="2203" y="3080"/>
                <a:ext cx="79" cy="79"/>
                <a:chOff x="2380" y="3216"/>
                <a:chExt cx="139" cy="138"/>
              </a:xfrm>
            </p:grpSpPr>
            <p:sp>
              <p:nvSpPr>
                <p:cNvPr id="480747" name="Oval 100"/>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48" name="Line 101"/>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49" name="Line 102"/>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7" name="Group 103"/>
            <p:cNvGrpSpPr>
              <a:grpSpLocks/>
            </p:cNvGrpSpPr>
            <p:nvPr/>
          </p:nvGrpSpPr>
          <p:grpSpPr bwMode="auto">
            <a:xfrm>
              <a:off x="1245" y="2233"/>
              <a:ext cx="79" cy="926"/>
              <a:chOff x="2203" y="2233"/>
              <a:chExt cx="79" cy="926"/>
            </a:xfrm>
          </p:grpSpPr>
          <p:sp>
            <p:nvSpPr>
              <p:cNvPr id="480736" name="Rectangle 104"/>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37" name="Group 105"/>
              <p:cNvGrpSpPr>
                <a:grpSpLocks noChangeAspect="1"/>
              </p:cNvGrpSpPr>
              <p:nvPr/>
            </p:nvGrpSpPr>
            <p:grpSpPr bwMode="auto">
              <a:xfrm>
                <a:off x="2203" y="2233"/>
                <a:ext cx="79" cy="81"/>
                <a:chOff x="2406" y="2016"/>
                <a:chExt cx="86" cy="86"/>
              </a:xfrm>
            </p:grpSpPr>
            <p:sp>
              <p:nvSpPr>
                <p:cNvPr id="480742" name="Oval 106"/>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43" name="Oval 107"/>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38" name="Group 108"/>
              <p:cNvGrpSpPr>
                <a:grpSpLocks noChangeAspect="1"/>
              </p:cNvGrpSpPr>
              <p:nvPr/>
            </p:nvGrpSpPr>
            <p:grpSpPr bwMode="auto">
              <a:xfrm>
                <a:off x="2203" y="3080"/>
                <a:ext cx="79" cy="79"/>
                <a:chOff x="2380" y="3216"/>
                <a:chExt cx="139" cy="138"/>
              </a:xfrm>
            </p:grpSpPr>
            <p:sp>
              <p:nvSpPr>
                <p:cNvPr id="480739" name="Oval 109"/>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40" name="Line 110"/>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41" name="Line 111"/>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8" name="Group 112"/>
            <p:cNvGrpSpPr>
              <a:grpSpLocks/>
            </p:cNvGrpSpPr>
            <p:nvPr/>
          </p:nvGrpSpPr>
          <p:grpSpPr bwMode="auto">
            <a:xfrm>
              <a:off x="1167" y="2233"/>
              <a:ext cx="79" cy="926"/>
              <a:chOff x="2203" y="2233"/>
              <a:chExt cx="79" cy="926"/>
            </a:xfrm>
          </p:grpSpPr>
          <p:sp>
            <p:nvSpPr>
              <p:cNvPr id="480728" name="Rectangle 113"/>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29" name="Group 114"/>
              <p:cNvGrpSpPr>
                <a:grpSpLocks noChangeAspect="1"/>
              </p:cNvGrpSpPr>
              <p:nvPr/>
            </p:nvGrpSpPr>
            <p:grpSpPr bwMode="auto">
              <a:xfrm>
                <a:off x="2203" y="2233"/>
                <a:ext cx="79" cy="81"/>
                <a:chOff x="2406" y="2016"/>
                <a:chExt cx="86" cy="86"/>
              </a:xfrm>
            </p:grpSpPr>
            <p:sp>
              <p:nvSpPr>
                <p:cNvPr id="480734" name="Oval 115"/>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35" name="Oval 116"/>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30" name="Group 117"/>
              <p:cNvGrpSpPr>
                <a:grpSpLocks noChangeAspect="1"/>
              </p:cNvGrpSpPr>
              <p:nvPr/>
            </p:nvGrpSpPr>
            <p:grpSpPr bwMode="auto">
              <a:xfrm>
                <a:off x="2203" y="3080"/>
                <a:ext cx="79" cy="79"/>
                <a:chOff x="2380" y="3216"/>
                <a:chExt cx="139" cy="138"/>
              </a:xfrm>
            </p:grpSpPr>
            <p:sp>
              <p:nvSpPr>
                <p:cNvPr id="480731" name="Oval 118"/>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32" name="Line 119"/>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33" name="Line 120"/>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29" name="Group 121"/>
            <p:cNvGrpSpPr>
              <a:grpSpLocks/>
            </p:cNvGrpSpPr>
            <p:nvPr/>
          </p:nvGrpSpPr>
          <p:grpSpPr bwMode="auto">
            <a:xfrm>
              <a:off x="1088" y="2233"/>
              <a:ext cx="79" cy="926"/>
              <a:chOff x="2203" y="2233"/>
              <a:chExt cx="79" cy="926"/>
            </a:xfrm>
          </p:grpSpPr>
          <p:sp>
            <p:nvSpPr>
              <p:cNvPr id="480720" name="Rectangle 122"/>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21" name="Group 123"/>
              <p:cNvGrpSpPr>
                <a:grpSpLocks noChangeAspect="1"/>
              </p:cNvGrpSpPr>
              <p:nvPr/>
            </p:nvGrpSpPr>
            <p:grpSpPr bwMode="auto">
              <a:xfrm>
                <a:off x="2203" y="2233"/>
                <a:ext cx="79" cy="81"/>
                <a:chOff x="2406" y="2016"/>
                <a:chExt cx="86" cy="86"/>
              </a:xfrm>
            </p:grpSpPr>
            <p:sp>
              <p:nvSpPr>
                <p:cNvPr id="480726" name="Oval 124"/>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27" name="Oval 125"/>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22" name="Group 126"/>
              <p:cNvGrpSpPr>
                <a:grpSpLocks noChangeAspect="1"/>
              </p:cNvGrpSpPr>
              <p:nvPr/>
            </p:nvGrpSpPr>
            <p:grpSpPr bwMode="auto">
              <a:xfrm>
                <a:off x="2203" y="3080"/>
                <a:ext cx="79" cy="79"/>
                <a:chOff x="2380" y="3216"/>
                <a:chExt cx="139" cy="138"/>
              </a:xfrm>
            </p:grpSpPr>
            <p:sp>
              <p:nvSpPr>
                <p:cNvPr id="480723" name="Oval 127"/>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24" name="Line 128"/>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25" name="Line 129"/>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0" name="Group 130"/>
            <p:cNvGrpSpPr>
              <a:grpSpLocks/>
            </p:cNvGrpSpPr>
            <p:nvPr/>
          </p:nvGrpSpPr>
          <p:grpSpPr bwMode="auto">
            <a:xfrm>
              <a:off x="1009" y="2233"/>
              <a:ext cx="79" cy="926"/>
              <a:chOff x="2203" y="2233"/>
              <a:chExt cx="79" cy="926"/>
            </a:xfrm>
          </p:grpSpPr>
          <p:sp>
            <p:nvSpPr>
              <p:cNvPr id="480712" name="Rectangle 131"/>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13" name="Group 132"/>
              <p:cNvGrpSpPr>
                <a:grpSpLocks noChangeAspect="1"/>
              </p:cNvGrpSpPr>
              <p:nvPr/>
            </p:nvGrpSpPr>
            <p:grpSpPr bwMode="auto">
              <a:xfrm>
                <a:off x="2203" y="2233"/>
                <a:ext cx="79" cy="81"/>
                <a:chOff x="2406" y="2016"/>
                <a:chExt cx="86" cy="86"/>
              </a:xfrm>
            </p:grpSpPr>
            <p:sp>
              <p:nvSpPr>
                <p:cNvPr id="480718" name="Oval 133"/>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19" name="Oval 134"/>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14" name="Group 135"/>
              <p:cNvGrpSpPr>
                <a:grpSpLocks noChangeAspect="1"/>
              </p:cNvGrpSpPr>
              <p:nvPr/>
            </p:nvGrpSpPr>
            <p:grpSpPr bwMode="auto">
              <a:xfrm>
                <a:off x="2203" y="3080"/>
                <a:ext cx="79" cy="79"/>
                <a:chOff x="2380" y="3216"/>
                <a:chExt cx="139" cy="138"/>
              </a:xfrm>
            </p:grpSpPr>
            <p:sp>
              <p:nvSpPr>
                <p:cNvPr id="480715" name="Oval 136"/>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16" name="Line 137"/>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17" name="Line 138"/>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1" name="Group 139"/>
            <p:cNvGrpSpPr>
              <a:grpSpLocks/>
            </p:cNvGrpSpPr>
            <p:nvPr/>
          </p:nvGrpSpPr>
          <p:grpSpPr bwMode="auto">
            <a:xfrm>
              <a:off x="930" y="2233"/>
              <a:ext cx="79" cy="926"/>
              <a:chOff x="2203" y="2233"/>
              <a:chExt cx="79" cy="926"/>
            </a:xfrm>
          </p:grpSpPr>
          <p:sp>
            <p:nvSpPr>
              <p:cNvPr id="480704" name="Rectangle 140"/>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705" name="Group 141"/>
              <p:cNvGrpSpPr>
                <a:grpSpLocks noChangeAspect="1"/>
              </p:cNvGrpSpPr>
              <p:nvPr/>
            </p:nvGrpSpPr>
            <p:grpSpPr bwMode="auto">
              <a:xfrm>
                <a:off x="2203" y="2233"/>
                <a:ext cx="79" cy="81"/>
                <a:chOff x="2406" y="2016"/>
                <a:chExt cx="86" cy="86"/>
              </a:xfrm>
            </p:grpSpPr>
            <p:sp>
              <p:nvSpPr>
                <p:cNvPr id="480710" name="Oval 142"/>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11" name="Oval 143"/>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706" name="Group 144"/>
              <p:cNvGrpSpPr>
                <a:grpSpLocks noChangeAspect="1"/>
              </p:cNvGrpSpPr>
              <p:nvPr/>
            </p:nvGrpSpPr>
            <p:grpSpPr bwMode="auto">
              <a:xfrm>
                <a:off x="2203" y="3080"/>
                <a:ext cx="79" cy="79"/>
                <a:chOff x="2380" y="3216"/>
                <a:chExt cx="139" cy="138"/>
              </a:xfrm>
            </p:grpSpPr>
            <p:sp>
              <p:nvSpPr>
                <p:cNvPr id="480707" name="Oval 145"/>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08" name="Line 146"/>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09" name="Line 147"/>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2" name="Group 148"/>
            <p:cNvGrpSpPr>
              <a:grpSpLocks/>
            </p:cNvGrpSpPr>
            <p:nvPr/>
          </p:nvGrpSpPr>
          <p:grpSpPr bwMode="auto">
            <a:xfrm>
              <a:off x="852" y="2233"/>
              <a:ext cx="79" cy="926"/>
              <a:chOff x="2203" y="2233"/>
              <a:chExt cx="79" cy="926"/>
            </a:xfrm>
          </p:grpSpPr>
          <p:sp>
            <p:nvSpPr>
              <p:cNvPr id="480696" name="Rectangle 149"/>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97" name="Group 150"/>
              <p:cNvGrpSpPr>
                <a:grpSpLocks noChangeAspect="1"/>
              </p:cNvGrpSpPr>
              <p:nvPr/>
            </p:nvGrpSpPr>
            <p:grpSpPr bwMode="auto">
              <a:xfrm>
                <a:off x="2203" y="2233"/>
                <a:ext cx="79" cy="81"/>
                <a:chOff x="2406" y="2016"/>
                <a:chExt cx="86" cy="86"/>
              </a:xfrm>
            </p:grpSpPr>
            <p:sp>
              <p:nvSpPr>
                <p:cNvPr id="480702" name="Oval 151"/>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03" name="Oval 152"/>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98" name="Group 153"/>
              <p:cNvGrpSpPr>
                <a:grpSpLocks noChangeAspect="1"/>
              </p:cNvGrpSpPr>
              <p:nvPr/>
            </p:nvGrpSpPr>
            <p:grpSpPr bwMode="auto">
              <a:xfrm>
                <a:off x="2203" y="3080"/>
                <a:ext cx="79" cy="79"/>
                <a:chOff x="2380" y="3216"/>
                <a:chExt cx="139" cy="138"/>
              </a:xfrm>
            </p:grpSpPr>
            <p:sp>
              <p:nvSpPr>
                <p:cNvPr id="480699" name="Oval 154"/>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700" name="Line 155"/>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701" name="Line 156"/>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3" name="Group 157"/>
            <p:cNvGrpSpPr>
              <a:grpSpLocks/>
            </p:cNvGrpSpPr>
            <p:nvPr/>
          </p:nvGrpSpPr>
          <p:grpSpPr bwMode="auto">
            <a:xfrm>
              <a:off x="773" y="2233"/>
              <a:ext cx="79" cy="926"/>
              <a:chOff x="2203" y="2233"/>
              <a:chExt cx="79" cy="926"/>
            </a:xfrm>
          </p:grpSpPr>
          <p:sp>
            <p:nvSpPr>
              <p:cNvPr id="480688" name="Rectangle 158"/>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89" name="Group 159"/>
              <p:cNvGrpSpPr>
                <a:grpSpLocks noChangeAspect="1"/>
              </p:cNvGrpSpPr>
              <p:nvPr/>
            </p:nvGrpSpPr>
            <p:grpSpPr bwMode="auto">
              <a:xfrm>
                <a:off x="2203" y="2233"/>
                <a:ext cx="79" cy="81"/>
                <a:chOff x="2406" y="2016"/>
                <a:chExt cx="86" cy="86"/>
              </a:xfrm>
            </p:grpSpPr>
            <p:sp>
              <p:nvSpPr>
                <p:cNvPr id="480694" name="Oval 160"/>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95" name="Oval 161"/>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90" name="Group 162"/>
              <p:cNvGrpSpPr>
                <a:grpSpLocks noChangeAspect="1"/>
              </p:cNvGrpSpPr>
              <p:nvPr/>
            </p:nvGrpSpPr>
            <p:grpSpPr bwMode="auto">
              <a:xfrm>
                <a:off x="2203" y="3080"/>
                <a:ext cx="79" cy="79"/>
                <a:chOff x="2380" y="3216"/>
                <a:chExt cx="139" cy="138"/>
              </a:xfrm>
            </p:grpSpPr>
            <p:sp>
              <p:nvSpPr>
                <p:cNvPr id="480691" name="Oval 163"/>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92" name="Line 164"/>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93" name="Line 165"/>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4" name="Group 166"/>
            <p:cNvGrpSpPr>
              <a:grpSpLocks/>
            </p:cNvGrpSpPr>
            <p:nvPr/>
          </p:nvGrpSpPr>
          <p:grpSpPr bwMode="auto">
            <a:xfrm>
              <a:off x="694" y="2233"/>
              <a:ext cx="79" cy="926"/>
              <a:chOff x="2203" y="2233"/>
              <a:chExt cx="79" cy="926"/>
            </a:xfrm>
          </p:grpSpPr>
          <p:sp>
            <p:nvSpPr>
              <p:cNvPr id="480680" name="Rectangle 167"/>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81" name="Group 168"/>
              <p:cNvGrpSpPr>
                <a:grpSpLocks noChangeAspect="1"/>
              </p:cNvGrpSpPr>
              <p:nvPr/>
            </p:nvGrpSpPr>
            <p:grpSpPr bwMode="auto">
              <a:xfrm>
                <a:off x="2203" y="2233"/>
                <a:ext cx="79" cy="81"/>
                <a:chOff x="2406" y="2016"/>
                <a:chExt cx="86" cy="86"/>
              </a:xfrm>
            </p:grpSpPr>
            <p:sp>
              <p:nvSpPr>
                <p:cNvPr id="480686" name="Oval 169"/>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87" name="Oval 170"/>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82" name="Group 171"/>
              <p:cNvGrpSpPr>
                <a:grpSpLocks noChangeAspect="1"/>
              </p:cNvGrpSpPr>
              <p:nvPr/>
            </p:nvGrpSpPr>
            <p:grpSpPr bwMode="auto">
              <a:xfrm>
                <a:off x="2203" y="3080"/>
                <a:ext cx="79" cy="79"/>
                <a:chOff x="2380" y="3216"/>
                <a:chExt cx="139" cy="138"/>
              </a:xfrm>
            </p:grpSpPr>
            <p:sp>
              <p:nvSpPr>
                <p:cNvPr id="480683" name="Oval 172"/>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84" name="Line 173"/>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85" name="Line 174"/>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5" name="Group 175"/>
            <p:cNvGrpSpPr>
              <a:grpSpLocks/>
            </p:cNvGrpSpPr>
            <p:nvPr/>
          </p:nvGrpSpPr>
          <p:grpSpPr bwMode="auto">
            <a:xfrm>
              <a:off x="615" y="2233"/>
              <a:ext cx="79" cy="926"/>
              <a:chOff x="2203" y="2233"/>
              <a:chExt cx="79" cy="926"/>
            </a:xfrm>
          </p:grpSpPr>
          <p:sp>
            <p:nvSpPr>
              <p:cNvPr id="480672" name="Rectangle 176"/>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73" name="Group 177"/>
              <p:cNvGrpSpPr>
                <a:grpSpLocks noChangeAspect="1"/>
              </p:cNvGrpSpPr>
              <p:nvPr/>
            </p:nvGrpSpPr>
            <p:grpSpPr bwMode="auto">
              <a:xfrm>
                <a:off x="2203" y="2233"/>
                <a:ext cx="79" cy="81"/>
                <a:chOff x="2406" y="2016"/>
                <a:chExt cx="86" cy="86"/>
              </a:xfrm>
            </p:grpSpPr>
            <p:sp>
              <p:nvSpPr>
                <p:cNvPr id="480678" name="Oval 178"/>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79" name="Oval 179"/>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74" name="Group 180"/>
              <p:cNvGrpSpPr>
                <a:grpSpLocks noChangeAspect="1"/>
              </p:cNvGrpSpPr>
              <p:nvPr/>
            </p:nvGrpSpPr>
            <p:grpSpPr bwMode="auto">
              <a:xfrm>
                <a:off x="2203" y="3080"/>
                <a:ext cx="79" cy="79"/>
                <a:chOff x="2380" y="3216"/>
                <a:chExt cx="139" cy="138"/>
              </a:xfrm>
            </p:grpSpPr>
            <p:sp>
              <p:nvSpPr>
                <p:cNvPr id="480675" name="Oval 181"/>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76" name="Line 182"/>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77" name="Line 183"/>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6" name="Group 184"/>
            <p:cNvGrpSpPr>
              <a:grpSpLocks/>
            </p:cNvGrpSpPr>
            <p:nvPr/>
          </p:nvGrpSpPr>
          <p:grpSpPr bwMode="auto">
            <a:xfrm>
              <a:off x="537" y="2233"/>
              <a:ext cx="79" cy="926"/>
              <a:chOff x="2203" y="2233"/>
              <a:chExt cx="79" cy="926"/>
            </a:xfrm>
          </p:grpSpPr>
          <p:sp>
            <p:nvSpPr>
              <p:cNvPr id="480664" name="Rectangle 185"/>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65" name="Group 186"/>
              <p:cNvGrpSpPr>
                <a:grpSpLocks noChangeAspect="1"/>
              </p:cNvGrpSpPr>
              <p:nvPr/>
            </p:nvGrpSpPr>
            <p:grpSpPr bwMode="auto">
              <a:xfrm>
                <a:off x="2203" y="2233"/>
                <a:ext cx="79" cy="81"/>
                <a:chOff x="2406" y="2016"/>
                <a:chExt cx="86" cy="86"/>
              </a:xfrm>
            </p:grpSpPr>
            <p:sp>
              <p:nvSpPr>
                <p:cNvPr id="480670" name="Oval 187"/>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71" name="Oval 188"/>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66" name="Group 189"/>
              <p:cNvGrpSpPr>
                <a:grpSpLocks noChangeAspect="1"/>
              </p:cNvGrpSpPr>
              <p:nvPr/>
            </p:nvGrpSpPr>
            <p:grpSpPr bwMode="auto">
              <a:xfrm>
                <a:off x="2203" y="3080"/>
                <a:ext cx="79" cy="79"/>
                <a:chOff x="2380" y="3216"/>
                <a:chExt cx="139" cy="138"/>
              </a:xfrm>
            </p:grpSpPr>
            <p:sp>
              <p:nvSpPr>
                <p:cNvPr id="480667" name="Oval 190"/>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68" name="Line 191"/>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69" name="Line 192"/>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7" name="Group 193"/>
            <p:cNvGrpSpPr>
              <a:grpSpLocks/>
            </p:cNvGrpSpPr>
            <p:nvPr/>
          </p:nvGrpSpPr>
          <p:grpSpPr bwMode="auto">
            <a:xfrm>
              <a:off x="458" y="2233"/>
              <a:ext cx="79" cy="926"/>
              <a:chOff x="2203" y="2233"/>
              <a:chExt cx="79" cy="926"/>
            </a:xfrm>
          </p:grpSpPr>
          <p:sp>
            <p:nvSpPr>
              <p:cNvPr id="480656" name="Rectangle 194"/>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57" name="Group 195"/>
              <p:cNvGrpSpPr>
                <a:grpSpLocks noChangeAspect="1"/>
              </p:cNvGrpSpPr>
              <p:nvPr/>
            </p:nvGrpSpPr>
            <p:grpSpPr bwMode="auto">
              <a:xfrm>
                <a:off x="2203" y="2233"/>
                <a:ext cx="79" cy="81"/>
                <a:chOff x="2406" y="2016"/>
                <a:chExt cx="86" cy="86"/>
              </a:xfrm>
            </p:grpSpPr>
            <p:sp>
              <p:nvSpPr>
                <p:cNvPr id="480662" name="Oval 196"/>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63" name="Oval 197"/>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58" name="Group 198"/>
              <p:cNvGrpSpPr>
                <a:grpSpLocks noChangeAspect="1"/>
              </p:cNvGrpSpPr>
              <p:nvPr/>
            </p:nvGrpSpPr>
            <p:grpSpPr bwMode="auto">
              <a:xfrm>
                <a:off x="2203" y="3080"/>
                <a:ext cx="79" cy="79"/>
                <a:chOff x="2380" y="3216"/>
                <a:chExt cx="139" cy="138"/>
              </a:xfrm>
            </p:grpSpPr>
            <p:sp>
              <p:nvSpPr>
                <p:cNvPr id="480659" name="Oval 199"/>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60" name="Line 200"/>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61" name="Line 201"/>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8" name="Group 202"/>
            <p:cNvGrpSpPr>
              <a:grpSpLocks/>
            </p:cNvGrpSpPr>
            <p:nvPr/>
          </p:nvGrpSpPr>
          <p:grpSpPr bwMode="auto">
            <a:xfrm>
              <a:off x="379" y="2233"/>
              <a:ext cx="79" cy="926"/>
              <a:chOff x="2203" y="2233"/>
              <a:chExt cx="79" cy="926"/>
            </a:xfrm>
          </p:grpSpPr>
          <p:sp>
            <p:nvSpPr>
              <p:cNvPr id="480648" name="Rectangle 203"/>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49" name="Group 204"/>
              <p:cNvGrpSpPr>
                <a:grpSpLocks noChangeAspect="1"/>
              </p:cNvGrpSpPr>
              <p:nvPr/>
            </p:nvGrpSpPr>
            <p:grpSpPr bwMode="auto">
              <a:xfrm>
                <a:off x="2203" y="2233"/>
                <a:ext cx="79" cy="81"/>
                <a:chOff x="2406" y="2016"/>
                <a:chExt cx="86" cy="86"/>
              </a:xfrm>
            </p:grpSpPr>
            <p:sp>
              <p:nvSpPr>
                <p:cNvPr id="480654" name="Oval 205"/>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55" name="Oval 206"/>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50" name="Group 207"/>
              <p:cNvGrpSpPr>
                <a:grpSpLocks noChangeAspect="1"/>
              </p:cNvGrpSpPr>
              <p:nvPr/>
            </p:nvGrpSpPr>
            <p:grpSpPr bwMode="auto">
              <a:xfrm>
                <a:off x="2203" y="3080"/>
                <a:ext cx="79" cy="79"/>
                <a:chOff x="2380" y="3216"/>
                <a:chExt cx="139" cy="138"/>
              </a:xfrm>
            </p:grpSpPr>
            <p:sp>
              <p:nvSpPr>
                <p:cNvPr id="480651" name="Oval 208"/>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52" name="Line 209"/>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53" name="Line 210"/>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0639" name="Group 211"/>
            <p:cNvGrpSpPr>
              <a:grpSpLocks/>
            </p:cNvGrpSpPr>
            <p:nvPr/>
          </p:nvGrpSpPr>
          <p:grpSpPr bwMode="auto">
            <a:xfrm>
              <a:off x="300" y="2233"/>
              <a:ext cx="79" cy="926"/>
              <a:chOff x="2203" y="2233"/>
              <a:chExt cx="79" cy="926"/>
            </a:xfrm>
          </p:grpSpPr>
          <p:sp>
            <p:nvSpPr>
              <p:cNvPr id="480640" name="Rectangle 212"/>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0641" name="Group 213"/>
              <p:cNvGrpSpPr>
                <a:grpSpLocks noChangeAspect="1"/>
              </p:cNvGrpSpPr>
              <p:nvPr/>
            </p:nvGrpSpPr>
            <p:grpSpPr bwMode="auto">
              <a:xfrm>
                <a:off x="2203" y="2233"/>
                <a:ext cx="79" cy="81"/>
                <a:chOff x="2406" y="2016"/>
                <a:chExt cx="86" cy="86"/>
              </a:xfrm>
            </p:grpSpPr>
            <p:sp>
              <p:nvSpPr>
                <p:cNvPr id="480646" name="Oval 214"/>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47" name="Oval 215"/>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0642" name="Group 216"/>
              <p:cNvGrpSpPr>
                <a:grpSpLocks noChangeAspect="1"/>
              </p:cNvGrpSpPr>
              <p:nvPr/>
            </p:nvGrpSpPr>
            <p:grpSpPr bwMode="auto">
              <a:xfrm>
                <a:off x="2203" y="3080"/>
                <a:ext cx="79" cy="79"/>
                <a:chOff x="2380" y="3216"/>
                <a:chExt cx="139" cy="138"/>
              </a:xfrm>
            </p:grpSpPr>
            <p:sp>
              <p:nvSpPr>
                <p:cNvPr id="480643" name="Oval 217"/>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0644" name="Line 218"/>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0645" name="Line 219"/>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grpSp>
        <p:nvGrpSpPr>
          <p:cNvPr id="3" name="Group 337"/>
          <p:cNvGrpSpPr>
            <a:grpSpLocks/>
          </p:cNvGrpSpPr>
          <p:nvPr/>
        </p:nvGrpSpPr>
        <p:grpSpPr bwMode="auto">
          <a:xfrm>
            <a:off x="255588" y="3346450"/>
            <a:ext cx="3656012" cy="963613"/>
            <a:chOff x="161" y="2108"/>
            <a:chExt cx="2303" cy="607"/>
          </a:xfrm>
        </p:grpSpPr>
        <p:grpSp>
          <p:nvGrpSpPr>
            <p:cNvPr id="480603" name="Group 304"/>
            <p:cNvGrpSpPr>
              <a:grpSpLocks/>
            </p:cNvGrpSpPr>
            <p:nvPr/>
          </p:nvGrpSpPr>
          <p:grpSpPr bwMode="auto">
            <a:xfrm>
              <a:off x="161" y="2108"/>
              <a:ext cx="2303" cy="607"/>
              <a:chOff x="8108" y="10283"/>
              <a:chExt cx="4065" cy="1088"/>
            </a:xfrm>
          </p:grpSpPr>
          <p:sp>
            <p:nvSpPr>
              <p:cNvPr id="480610" name="Line 305"/>
              <p:cNvSpPr>
                <a:spLocks noChangeShapeType="1"/>
              </p:cNvSpPr>
              <p:nvPr/>
            </p:nvSpPr>
            <p:spPr bwMode="auto">
              <a:xfrm>
                <a:off x="8108" y="10283"/>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0611" name="Line 306"/>
              <p:cNvSpPr>
                <a:spLocks noChangeShapeType="1"/>
              </p:cNvSpPr>
              <p:nvPr/>
            </p:nvSpPr>
            <p:spPr bwMode="auto">
              <a:xfrm>
                <a:off x="8108" y="10500"/>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0612" name="Line 307"/>
              <p:cNvSpPr>
                <a:spLocks noChangeShapeType="1"/>
              </p:cNvSpPr>
              <p:nvPr/>
            </p:nvSpPr>
            <p:spPr bwMode="auto">
              <a:xfrm>
                <a:off x="8108" y="10718"/>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0613" name="Line 308"/>
              <p:cNvSpPr>
                <a:spLocks noChangeShapeType="1"/>
              </p:cNvSpPr>
              <p:nvPr/>
            </p:nvSpPr>
            <p:spPr bwMode="auto">
              <a:xfrm>
                <a:off x="8108" y="10935"/>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0614" name="Line 309"/>
              <p:cNvSpPr>
                <a:spLocks noChangeShapeType="1"/>
              </p:cNvSpPr>
              <p:nvPr/>
            </p:nvSpPr>
            <p:spPr bwMode="auto">
              <a:xfrm>
                <a:off x="8108" y="11153"/>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0615" name="Line 310"/>
              <p:cNvSpPr>
                <a:spLocks noChangeShapeType="1"/>
              </p:cNvSpPr>
              <p:nvPr/>
            </p:nvSpPr>
            <p:spPr bwMode="auto">
              <a:xfrm>
                <a:off x="8108" y="11371"/>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sp>
          <p:nvSpPr>
            <p:cNvPr id="480604" name="Line 312"/>
            <p:cNvSpPr>
              <a:spLocks noChangeShapeType="1"/>
            </p:cNvSpPr>
            <p:nvPr/>
          </p:nvSpPr>
          <p:spPr bwMode="auto">
            <a:xfrm rot="-5400000">
              <a:off x="2399" y="2682"/>
              <a:ext cx="0" cy="62"/>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0605" name="Line 313"/>
            <p:cNvSpPr>
              <a:spLocks noChangeShapeType="1"/>
            </p:cNvSpPr>
            <p:nvPr/>
          </p:nvSpPr>
          <p:spPr bwMode="auto">
            <a:xfrm rot="-5400000">
              <a:off x="2399" y="2563"/>
              <a:ext cx="0" cy="62"/>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0606" name="Line 314"/>
            <p:cNvSpPr>
              <a:spLocks noChangeShapeType="1"/>
            </p:cNvSpPr>
            <p:nvPr/>
          </p:nvSpPr>
          <p:spPr bwMode="auto">
            <a:xfrm rot="-5400000">
              <a:off x="2399" y="2441"/>
              <a:ext cx="0" cy="62"/>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0607" name="Line 315"/>
            <p:cNvSpPr>
              <a:spLocks noChangeShapeType="1"/>
            </p:cNvSpPr>
            <p:nvPr/>
          </p:nvSpPr>
          <p:spPr bwMode="auto">
            <a:xfrm rot="-5400000">
              <a:off x="2399" y="2320"/>
              <a:ext cx="0" cy="62"/>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0608" name="Line 316"/>
            <p:cNvSpPr>
              <a:spLocks noChangeShapeType="1"/>
            </p:cNvSpPr>
            <p:nvPr/>
          </p:nvSpPr>
          <p:spPr bwMode="auto">
            <a:xfrm rot="-5400000">
              <a:off x="2399" y="2198"/>
              <a:ext cx="0" cy="62"/>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0609" name="Line 317"/>
            <p:cNvSpPr>
              <a:spLocks noChangeShapeType="1"/>
            </p:cNvSpPr>
            <p:nvPr/>
          </p:nvSpPr>
          <p:spPr bwMode="auto">
            <a:xfrm rot="-5400000">
              <a:off x="2399" y="2077"/>
              <a:ext cx="0" cy="62"/>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aphicFrame>
        <p:nvGraphicFramePr>
          <p:cNvPr id="480582" name="Object 335"/>
          <p:cNvGraphicFramePr>
            <a:graphicFrameLocks noChangeAspect="1"/>
          </p:cNvGraphicFramePr>
          <p:nvPr/>
        </p:nvGraphicFramePr>
        <p:xfrm>
          <a:off x="3917950" y="3662363"/>
          <a:ext cx="228600" cy="292100"/>
        </p:xfrm>
        <a:graphic>
          <a:graphicData uri="http://schemas.openxmlformats.org/presentationml/2006/ole">
            <mc:AlternateContent xmlns:mc="http://schemas.openxmlformats.org/markup-compatibility/2006">
              <mc:Choice xmlns:v="urn:schemas-microsoft-com:vml" Requires="v">
                <p:oleObj spid="_x0000_s480595" name="Equation" r:id="rId4" imgW="228501" imgH="291973" progId="Equation.DSMT4">
                  <p:embed/>
                </p:oleObj>
              </mc:Choice>
              <mc:Fallback>
                <p:oleObj name="Equation" r:id="rId4" imgW="228501" imgH="291973" progId="Equation.DSMT4">
                  <p:embed/>
                  <p:pic>
                    <p:nvPicPr>
                      <p:cNvPr id="0" name="Picture 3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17950" y="3662363"/>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0601" name="Rectangle 331"/>
          <p:cNvSpPr>
            <a:spLocks noChangeArrowheads="1"/>
          </p:cNvSpPr>
          <p:nvPr/>
        </p:nvSpPr>
        <p:spPr bwMode="auto">
          <a:xfrm>
            <a:off x="0" y="0"/>
            <a:ext cx="9144000" cy="0"/>
          </a:xfrm>
          <a:prstGeom prst="rect">
            <a:avLst/>
          </a:prstGeom>
          <a:noFill/>
          <a:ln w="15875" algn="ctr">
            <a:noFill/>
            <a:miter lim="800000"/>
            <a:headEnd/>
            <a:tailEnd type="none" w="lg" len="lg"/>
          </a:ln>
        </p:spPr>
        <p:txBody>
          <a:bodyPr wrap="none" lIns="90000" tIns="46800" rIns="90000" bIns="46800" anchor="ctr">
            <a:spAutoFit/>
          </a:bodyPr>
          <a:lstStyle/>
          <a:p>
            <a:pPr>
              <a:lnSpc>
                <a:spcPct val="110000"/>
              </a:lnSpc>
            </a:pPr>
            <a:endParaRPr lang="en-ZA"/>
          </a:p>
        </p:txBody>
      </p:sp>
      <p:sp>
        <p:nvSpPr>
          <p:cNvPr id="2" name="Rectangle 334"/>
          <p:cNvSpPr>
            <a:spLocks noChangeArrowheads="1"/>
          </p:cNvSpPr>
          <p:nvPr/>
        </p:nvSpPr>
        <p:spPr bwMode="auto">
          <a:xfrm>
            <a:off x="179388" y="4822825"/>
            <a:ext cx="8588375" cy="129698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Inside the solenoid, the field lines are straight, uniformly spaced, and lie parallel to the axis, indicating a usefully uniform and accessible magnetic field.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025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02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22" presetClass="entr" presetSubtype="8"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1500"/>
                                        <p:tgtEl>
                                          <p:spTgt spid="3"/>
                                        </p:tgtEl>
                                      </p:cBhvr>
                                    </p:animEffect>
                                  </p:childTnLst>
                                </p:cTn>
                              </p:par>
                              <p:par>
                                <p:cTn id="16" presetID="1" presetClass="entr" presetSubtype="0" fill="hold" nodeType="withEffect">
                                  <p:stCondLst>
                                    <p:cond delay="1500"/>
                                  </p:stCondLst>
                                  <p:childTnLst>
                                    <p:set>
                                      <p:cBhvr>
                                        <p:cTn id="17" dur="1" fill="hold">
                                          <p:stCondLst>
                                            <p:cond delay="0"/>
                                          </p:stCondLst>
                                        </p:cTn>
                                        <p:tgtEl>
                                          <p:spTgt spid="480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58" grpId="0"/>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079" name="Footer Placeholder 3"/>
          <p:cNvSpPr>
            <a:spLocks noGrp="1"/>
          </p:cNvSpPr>
          <p:nvPr>
            <p:ph type="ftr" sz="quarter" idx="10"/>
          </p:nvPr>
        </p:nvSpPr>
        <p:spPr>
          <a:noFill/>
        </p:spPr>
        <p:txBody>
          <a:bodyPr/>
          <a:lstStyle/>
          <a:p>
            <a:r>
              <a:rPr lang="en-US" smtClean="0">
                <a:cs typeface="Arial" charset="0"/>
              </a:rPr>
              <a:t>MAGNETIC FIELDS</a:t>
            </a:r>
          </a:p>
        </p:txBody>
      </p:sp>
      <p:sp>
        <p:nvSpPr>
          <p:cNvPr id="482080" name="Date Placeholder 4"/>
          <p:cNvSpPr>
            <a:spLocks noGrp="1"/>
          </p:cNvSpPr>
          <p:nvPr>
            <p:ph type="dt" sz="quarter" idx="11"/>
          </p:nvPr>
        </p:nvSpPr>
        <p:spPr>
          <a:noFill/>
        </p:spPr>
        <p:txBody>
          <a:bodyPr/>
          <a:lstStyle/>
          <a:p>
            <a:r>
              <a:rPr lang="en-US" smtClean="0">
                <a:cs typeface="Arial" charset="0"/>
              </a:rPr>
              <a:t>PHY1013S</a:t>
            </a:r>
          </a:p>
        </p:txBody>
      </p:sp>
      <p:sp>
        <p:nvSpPr>
          <p:cNvPr id="482081" name="Slide Number Placeholder 5"/>
          <p:cNvSpPr>
            <a:spLocks noGrp="1"/>
          </p:cNvSpPr>
          <p:nvPr>
            <p:ph type="sldNum" sz="quarter" idx="12"/>
          </p:nvPr>
        </p:nvSpPr>
        <p:spPr>
          <a:noFill/>
        </p:spPr>
        <p:txBody>
          <a:bodyPr/>
          <a:lstStyle/>
          <a:p>
            <a:fld id="{72303C53-90B6-4FC5-BE06-7D40C33051EC}" type="slidenum">
              <a:rPr lang="en-US" smtClean="0">
                <a:cs typeface="Arial" charset="0"/>
              </a:rPr>
              <a:pPr/>
              <a:t>43</a:t>
            </a:fld>
            <a:endParaRPr lang="en-US" smtClean="0">
              <a:cs typeface="Arial" charset="0"/>
            </a:endParaRPr>
          </a:p>
        </p:txBody>
      </p:sp>
      <p:sp>
        <p:nvSpPr>
          <p:cNvPr id="482082" name="Rectangle 219"/>
          <p:cNvSpPr>
            <a:spLocks noGrp="1" noChangeArrowheads="1"/>
          </p:cNvSpPr>
          <p:nvPr>
            <p:ph type="title"/>
          </p:nvPr>
        </p:nvSpPr>
        <p:spPr/>
        <p:txBody>
          <a:bodyPr/>
          <a:lstStyle/>
          <a:p>
            <a:pPr eaLnBrk="1" hangingPunct="1"/>
            <a:r>
              <a:rPr lang="en-US" smtClean="0"/>
              <a:t>MAGNETIC FIELD OF A SOLENOID</a:t>
            </a:r>
            <a:endParaRPr lang="en-ZA" smtClean="0"/>
          </a:p>
        </p:txBody>
      </p:sp>
      <p:sp>
        <p:nvSpPr>
          <p:cNvPr id="481500" name="Rectangle 220"/>
          <p:cNvSpPr>
            <a:spLocks noGrp="1" noChangeArrowheads="1"/>
          </p:cNvSpPr>
          <p:nvPr>
            <p:ph type="body" idx="1"/>
          </p:nvPr>
        </p:nvSpPr>
        <p:spPr>
          <a:xfrm>
            <a:off x="179388" y="4237038"/>
            <a:ext cx="8756650" cy="493712"/>
          </a:xfrm>
        </p:spPr>
        <p:txBody>
          <a:bodyPr/>
          <a:lstStyle/>
          <a:p>
            <a:pPr lvl="1" indent="0" eaLnBrk="1" hangingPunct="1"/>
            <a:r>
              <a:rPr lang="en-US" smtClean="0"/>
              <a:t>…and the total current through the Amperian loop is </a:t>
            </a:r>
            <a:r>
              <a:rPr lang="en-US" b="1" i="1" smtClean="0">
                <a:latin typeface="Times New Roman" pitchFamily="18" charset="0"/>
              </a:rPr>
              <a:t>NI</a:t>
            </a:r>
            <a:r>
              <a:rPr lang="en-US" smtClean="0"/>
              <a:t>.</a:t>
            </a:r>
            <a:endParaRPr lang="en-ZA" smtClean="0"/>
          </a:p>
        </p:txBody>
      </p:sp>
      <p:graphicFrame>
        <p:nvGraphicFramePr>
          <p:cNvPr id="481528" name="Object 793"/>
          <p:cNvGraphicFramePr>
            <a:graphicFrameLocks noChangeAspect="1"/>
          </p:cNvGraphicFramePr>
          <p:nvPr/>
        </p:nvGraphicFramePr>
        <p:xfrm>
          <a:off x="1116013" y="3570288"/>
          <a:ext cx="5942012" cy="533400"/>
        </p:xfrm>
        <a:graphic>
          <a:graphicData uri="http://schemas.openxmlformats.org/presentationml/2006/ole">
            <mc:AlternateContent xmlns:mc="http://schemas.openxmlformats.org/markup-compatibility/2006">
              <mc:Choice xmlns:v="urn:schemas-microsoft-com:vml" Requires="v">
                <p:oleObj spid="_x0000_s482097" name="Equation" r:id="rId4" imgW="6057900" imgH="546100" progId="Equation.DSMT4">
                  <p:embed/>
                </p:oleObj>
              </mc:Choice>
              <mc:Fallback>
                <p:oleObj name="Equation" r:id="rId4" imgW="6057900" imgH="546100" progId="Equation.DSMT4">
                  <p:embed/>
                  <p:pic>
                    <p:nvPicPr>
                      <p:cNvPr id="0" name="Picture 79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3570288"/>
                        <a:ext cx="5942012"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1529" name="Object 794"/>
          <p:cNvGraphicFramePr>
            <a:graphicFrameLocks noChangeAspect="1"/>
          </p:cNvGraphicFramePr>
          <p:nvPr/>
        </p:nvGraphicFramePr>
        <p:xfrm>
          <a:off x="7200900" y="3698875"/>
          <a:ext cx="647700" cy="266700"/>
        </p:xfrm>
        <a:graphic>
          <a:graphicData uri="http://schemas.openxmlformats.org/presentationml/2006/ole">
            <mc:AlternateContent xmlns:mc="http://schemas.openxmlformats.org/markup-compatibility/2006">
              <mc:Choice xmlns:v="urn:schemas-microsoft-com:vml" Requires="v">
                <p:oleObj spid="_x0000_s482098" name="Equation" r:id="rId6" imgW="647640" imgH="266400" progId="Equation.DSMT4">
                  <p:embed/>
                </p:oleObj>
              </mc:Choice>
              <mc:Fallback>
                <p:oleObj name="Equation" r:id="rId6" imgW="647640" imgH="266400" progId="Equation.DSMT4">
                  <p:embed/>
                  <p:pic>
                    <p:nvPicPr>
                      <p:cNvPr id="0" name="Picture 79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00900" y="3698875"/>
                        <a:ext cx="64770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82084" name="Group 250"/>
          <p:cNvGrpSpPr>
            <a:grpSpLocks/>
          </p:cNvGrpSpPr>
          <p:nvPr/>
        </p:nvGrpSpPr>
        <p:grpSpPr bwMode="auto">
          <a:xfrm>
            <a:off x="5465763" y="1882775"/>
            <a:ext cx="3175000" cy="1360488"/>
            <a:chOff x="187" y="2233"/>
            <a:chExt cx="2162" cy="926"/>
          </a:xfrm>
        </p:grpSpPr>
        <p:grpSp>
          <p:nvGrpSpPr>
            <p:cNvPr id="482104" name="Group 251"/>
            <p:cNvGrpSpPr>
              <a:grpSpLocks/>
            </p:cNvGrpSpPr>
            <p:nvPr/>
          </p:nvGrpSpPr>
          <p:grpSpPr bwMode="auto">
            <a:xfrm>
              <a:off x="187" y="2233"/>
              <a:ext cx="2162" cy="926"/>
              <a:chOff x="187" y="2233"/>
              <a:chExt cx="2162" cy="926"/>
            </a:xfrm>
          </p:grpSpPr>
          <p:grpSp>
            <p:nvGrpSpPr>
              <p:cNvPr id="482111" name="Group 252"/>
              <p:cNvGrpSpPr>
                <a:grpSpLocks/>
              </p:cNvGrpSpPr>
              <p:nvPr/>
            </p:nvGrpSpPr>
            <p:grpSpPr bwMode="auto">
              <a:xfrm>
                <a:off x="300" y="2233"/>
                <a:ext cx="1892" cy="926"/>
                <a:chOff x="300" y="2233"/>
                <a:chExt cx="1892" cy="926"/>
              </a:xfrm>
            </p:grpSpPr>
            <p:grpSp>
              <p:nvGrpSpPr>
                <p:cNvPr id="482119" name="Group 253"/>
                <p:cNvGrpSpPr>
                  <a:grpSpLocks/>
                </p:cNvGrpSpPr>
                <p:nvPr/>
              </p:nvGrpSpPr>
              <p:grpSpPr bwMode="auto">
                <a:xfrm>
                  <a:off x="2113" y="2233"/>
                  <a:ext cx="79" cy="926"/>
                  <a:chOff x="2203" y="2233"/>
                  <a:chExt cx="79" cy="926"/>
                </a:xfrm>
              </p:grpSpPr>
              <p:sp>
                <p:nvSpPr>
                  <p:cNvPr id="530455" name="Rectangle 254"/>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530456" name="Group 255"/>
                  <p:cNvGrpSpPr>
                    <a:grpSpLocks noChangeAspect="1"/>
                  </p:cNvGrpSpPr>
                  <p:nvPr/>
                </p:nvGrpSpPr>
                <p:grpSpPr bwMode="auto">
                  <a:xfrm>
                    <a:off x="2203" y="2233"/>
                    <a:ext cx="79" cy="81"/>
                    <a:chOff x="2406" y="2016"/>
                    <a:chExt cx="86" cy="86"/>
                  </a:xfrm>
                </p:grpSpPr>
                <p:sp>
                  <p:nvSpPr>
                    <p:cNvPr id="530461" name="Oval 256"/>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62" name="Oval 257"/>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530457" name="Group 258"/>
                  <p:cNvGrpSpPr>
                    <a:grpSpLocks noChangeAspect="1"/>
                  </p:cNvGrpSpPr>
                  <p:nvPr/>
                </p:nvGrpSpPr>
                <p:grpSpPr bwMode="auto">
                  <a:xfrm>
                    <a:off x="2203" y="3080"/>
                    <a:ext cx="79" cy="79"/>
                    <a:chOff x="2380" y="3216"/>
                    <a:chExt cx="139" cy="138"/>
                  </a:xfrm>
                </p:grpSpPr>
                <p:sp>
                  <p:nvSpPr>
                    <p:cNvPr id="530458" name="Oval 259"/>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59" name="Line 260"/>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530460" name="Line 261"/>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0" name="Group 262"/>
                <p:cNvGrpSpPr>
                  <a:grpSpLocks/>
                </p:cNvGrpSpPr>
                <p:nvPr/>
              </p:nvGrpSpPr>
              <p:grpSpPr bwMode="auto">
                <a:xfrm>
                  <a:off x="2034" y="2233"/>
                  <a:ext cx="79" cy="926"/>
                  <a:chOff x="2203" y="2233"/>
                  <a:chExt cx="79" cy="926"/>
                </a:xfrm>
              </p:grpSpPr>
              <p:sp>
                <p:nvSpPr>
                  <p:cNvPr id="530447" name="Rectangle 263"/>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530448" name="Group 264"/>
                  <p:cNvGrpSpPr>
                    <a:grpSpLocks noChangeAspect="1"/>
                  </p:cNvGrpSpPr>
                  <p:nvPr/>
                </p:nvGrpSpPr>
                <p:grpSpPr bwMode="auto">
                  <a:xfrm>
                    <a:off x="2203" y="2233"/>
                    <a:ext cx="79" cy="81"/>
                    <a:chOff x="2406" y="2016"/>
                    <a:chExt cx="86" cy="86"/>
                  </a:xfrm>
                </p:grpSpPr>
                <p:sp>
                  <p:nvSpPr>
                    <p:cNvPr id="530453" name="Oval 265"/>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54" name="Oval 266"/>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530449" name="Group 267"/>
                  <p:cNvGrpSpPr>
                    <a:grpSpLocks noChangeAspect="1"/>
                  </p:cNvGrpSpPr>
                  <p:nvPr/>
                </p:nvGrpSpPr>
                <p:grpSpPr bwMode="auto">
                  <a:xfrm>
                    <a:off x="2203" y="3080"/>
                    <a:ext cx="79" cy="79"/>
                    <a:chOff x="2380" y="3216"/>
                    <a:chExt cx="139" cy="138"/>
                  </a:xfrm>
                </p:grpSpPr>
                <p:sp>
                  <p:nvSpPr>
                    <p:cNvPr id="530450" name="Oval 268"/>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51" name="Line 269"/>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530452" name="Line 270"/>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1" name="Group 271"/>
                <p:cNvGrpSpPr>
                  <a:grpSpLocks/>
                </p:cNvGrpSpPr>
                <p:nvPr/>
              </p:nvGrpSpPr>
              <p:grpSpPr bwMode="auto">
                <a:xfrm>
                  <a:off x="1955" y="2233"/>
                  <a:ext cx="79" cy="926"/>
                  <a:chOff x="2203" y="2233"/>
                  <a:chExt cx="79" cy="926"/>
                </a:xfrm>
              </p:grpSpPr>
              <p:sp>
                <p:nvSpPr>
                  <p:cNvPr id="530439" name="Rectangle 272"/>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530440" name="Group 273"/>
                  <p:cNvGrpSpPr>
                    <a:grpSpLocks noChangeAspect="1"/>
                  </p:cNvGrpSpPr>
                  <p:nvPr/>
                </p:nvGrpSpPr>
                <p:grpSpPr bwMode="auto">
                  <a:xfrm>
                    <a:off x="2203" y="2233"/>
                    <a:ext cx="79" cy="81"/>
                    <a:chOff x="2406" y="2016"/>
                    <a:chExt cx="86" cy="86"/>
                  </a:xfrm>
                </p:grpSpPr>
                <p:sp>
                  <p:nvSpPr>
                    <p:cNvPr id="530445" name="Oval 274"/>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46" name="Oval 275"/>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530441" name="Group 276"/>
                  <p:cNvGrpSpPr>
                    <a:grpSpLocks noChangeAspect="1"/>
                  </p:cNvGrpSpPr>
                  <p:nvPr/>
                </p:nvGrpSpPr>
                <p:grpSpPr bwMode="auto">
                  <a:xfrm>
                    <a:off x="2203" y="3080"/>
                    <a:ext cx="79" cy="79"/>
                    <a:chOff x="2380" y="3216"/>
                    <a:chExt cx="139" cy="138"/>
                  </a:xfrm>
                </p:grpSpPr>
                <p:sp>
                  <p:nvSpPr>
                    <p:cNvPr id="530442" name="Oval 277"/>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43" name="Line 278"/>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530444" name="Line 279"/>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2" name="Group 280"/>
                <p:cNvGrpSpPr>
                  <a:grpSpLocks/>
                </p:cNvGrpSpPr>
                <p:nvPr/>
              </p:nvGrpSpPr>
              <p:grpSpPr bwMode="auto">
                <a:xfrm>
                  <a:off x="1876" y="2233"/>
                  <a:ext cx="79" cy="926"/>
                  <a:chOff x="2203" y="2233"/>
                  <a:chExt cx="79" cy="926"/>
                </a:xfrm>
              </p:grpSpPr>
              <p:sp>
                <p:nvSpPr>
                  <p:cNvPr id="482303" name="Rectangle 281"/>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530432" name="Group 282"/>
                  <p:cNvGrpSpPr>
                    <a:grpSpLocks noChangeAspect="1"/>
                  </p:cNvGrpSpPr>
                  <p:nvPr/>
                </p:nvGrpSpPr>
                <p:grpSpPr bwMode="auto">
                  <a:xfrm>
                    <a:off x="2203" y="2233"/>
                    <a:ext cx="79" cy="81"/>
                    <a:chOff x="2406" y="2016"/>
                    <a:chExt cx="86" cy="86"/>
                  </a:xfrm>
                </p:grpSpPr>
                <p:sp>
                  <p:nvSpPr>
                    <p:cNvPr id="530437" name="Oval 283"/>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38" name="Oval 284"/>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530433" name="Group 285"/>
                  <p:cNvGrpSpPr>
                    <a:grpSpLocks noChangeAspect="1"/>
                  </p:cNvGrpSpPr>
                  <p:nvPr/>
                </p:nvGrpSpPr>
                <p:grpSpPr bwMode="auto">
                  <a:xfrm>
                    <a:off x="2203" y="3080"/>
                    <a:ext cx="79" cy="79"/>
                    <a:chOff x="2380" y="3216"/>
                    <a:chExt cx="139" cy="138"/>
                  </a:xfrm>
                </p:grpSpPr>
                <p:sp>
                  <p:nvSpPr>
                    <p:cNvPr id="530434" name="Oval 286"/>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530435" name="Line 287"/>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530436" name="Line 288"/>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3" name="Group 289"/>
                <p:cNvGrpSpPr>
                  <a:grpSpLocks/>
                </p:cNvGrpSpPr>
                <p:nvPr/>
              </p:nvGrpSpPr>
              <p:grpSpPr bwMode="auto">
                <a:xfrm>
                  <a:off x="1798" y="2233"/>
                  <a:ext cx="79" cy="926"/>
                  <a:chOff x="2203" y="2233"/>
                  <a:chExt cx="79" cy="926"/>
                </a:xfrm>
              </p:grpSpPr>
              <p:sp>
                <p:nvSpPr>
                  <p:cNvPr id="482295" name="Rectangle 290"/>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96" name="Group 291"/>
                  <p:cNvGrpSpPr>
                    <a:grpSpLocks noChangeAspect="1"/>
                  </p:cNvGrpSpPr>
                  <p:nvPr/>
                </p:nvGrpSpPr>
                <p:grpSpPr bwMode="auto">
                  <a:xfrm>
                    <a:off x="2203" y="2233"/>
                    <a:ext cx="79" cy="81"/>
                    <a:chOff x="2406" y="2016"/>
                    <a:chExt cx="86" cy="86"/>
                  </a:xfrm>
                </p:grpSpPr>
                <p:sp>
                  <p:nvSpPr>
                    <p:cNvPr id="482301" name="Oval 292"/>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302" name="Oval 293"/>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97" name="Group 294"/>
                  <p:cNvGrpSpPr>
                    <a:grpSpLocks noChangeAspect="1"/>
                  </p:cNvGrpSpPr>
                  <p:nvPr/>
                </p:nvGrpSpPr>
                <p:grpSpPr bwMode="auto">
                  <a:xfrm>
                    <a:off x="2203" y="3080"/>
                    <a:ext cx="79" cy="79"/>
                    <a:chOff x="2380" y="3216"/>
                    <a:chExt cx="139" cy="138"/>
                  </a:xfrm>
                </p:grpSpPr>
                <p:sp>
                  <p:nvSpPr>
                    <p:cNvPr id="482298" name="Oval 295"/>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99" name="Line 296"/>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300" name="Line 297"/>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4" name="Group 298"/>
                <p:cNvGrpSpPr>
                  <a:grpSpLocks/>
                </p:cNvGrpSpPr>
                <p:nvPr/>
              </p:nvGrpSpPr>
              <p:grpSpPr bwMode="auto">
                <a:xfrm>
                  <a:off x="1719" y="2233"/>
                  <a:ext cx="79" cy="926"/>
                  <a:chOff x="2203" y="2233"/>
                  <a:chExt cx="79" cy="926"/>
                </a:xfrm>
              </p:grpSpPr>
              <p:sp>
                <p:nvSpPr>
                  <p:cNvPr id="482287" name="Rectangle 299"/>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88" name="Group 300"/>
                  <p:cNvGrpSpPr>
                    <a:grpSpLocks noChangeAspect="1"/>
                  </p:cNvGrpSpPr>
                  <p:nvPr/>
                </p:nvGrpSpPr>
                <p:grpSpPr bwMode="auto">
                  <a:xfrm>
                    <a:off x="2203" y="2233"/>
                    <a:ext cx="79" cy="81"/>
                    <a:chOff x="2406" y="2016"/>
                    <a:chExt cx="86" cy="86"/>
                  </a:xfrm>
                </p:grpSpPr>
                <p:sp>
                  <p:nvSpPr>
                    <p:cNvPr id="482293" name="Oval 301"/>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94" name="Oval 302"/>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89" name="Group 303"/>
                  <p:cNvGrpSpPr>
                    <a:grpSpLocks noChangeAspect="1"/>
                  </p:cNvGrpSpPr>
                  <p:nvPr/>
                </p:nvGrpSpPr>
                <p:grpSpPr bwMode="auto">
                  <a:xfrm>
                    <a:off x="2203" y="3080"/>
                    <a:ext cx="79" cy="79"/>
                    <a:chOff x="2380" y="3216"/>
                    <a:chExt cx="139" cy="138"/>
                  </a:xfrm>
                </p:grpSpPr>
                <p:sp>
                  <p:nvSpPr>
                    <p:cNvPr id="482290" name="Oval 304"/>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91" name="Line 305"/>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92" name="Line 306"/>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5" name="Group 307"/>
                <p:cNvGrpSpPr>
                  <a:grpSpLocks/>
                </p:cNvGrpSpPr>
                <p:nvPr/>
              </p:nvGrpSpPr>
              <p:grpSpPr bwMode="auto">
                <a:xfrm>
                  <a:off x="1640" y="2233"/>
                  <a:ext cx="79" cy="926"/>
                  <a:chOff x="2203" y="2233"/>
                  <a:chExt cx="79" cy="926"/>
                </a:xfrm>
              </p:grpSpPr>
              <p:sp>
                <p:nvSpPr>
                  <p:cNvPr id="482279" name="Rectangle 308"/>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80" name="Group 309"/>
                  <p:cNvGrpSpPr>
                    <a:grpSpLocks noChangeAspect="1"/>
                  </p:cNvGrpSpPr>
                  <p:nvPr/>
                </p:nvGrpSpPr>
                <p:grpSpPr bwMode="auto">
                  <a:xfrm>
                    <a:off x="2203" y="2233"/>
                    <a:ext cx="79" cy="81"/>
                    <a:chOff x="2406" y="2016"/>
                    <a:chExt cx="86" cy="86"/>
                  </a:xfrm>
                </p:grpSpPr>
                <p:sp>
                  <p:nvSpPr>
                    <p:cNvPr id="482285" name="Oval 310"/>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86" name="Oval 311"/>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81" name="Group 312"/>
                  <p:cNvGrpSpPr>
                    <a:grpSpLocks noChangeAspect="1"/>
                  </p:cNvGrpSpPr>
                  <p:nvPr/>
                </p:nvGrpSpPr>
                <p:grpSpPr bwMode="auto">
                  <a:xfrm>
                    <a:off x="2203" y="3080"/>
                    <a:ext cx="79" cy="79"/>
                    <a:chOff x="2380" y="3216"/>
                    <a:chExt cx="139" cy="138"/>
                  </a:xfrm>
                </p:grpSpPr>
                <p:sp>
                  <p:nvSpPr>
                    <p:cNvPr id="482282" name="Oval 313"/>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83" name="Line 314"/>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84" name="Line 315"/>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6" name="Group 316"/>
                <p:cNvGrpSpPr>
                  <a:grpSpLocks/>
                </p:cNvGrpSpPr>
                <p:nvPr/>
              </p:nvGrpSpPr>
              <p:grpSpPr bwMode="auto">
                <a:xfrm>
                  <a:off x="1561" y="2233"/>
                  <a:ext cx="79" cy="926"/>
                  <a:chOff x="2203" y="2233"/>
                  <a:chExt cx="79" cy="926"/>
                </a:xfrm>
              </p:grpSpPr>
              <p:sp>
                <p:nvSpPr>
                  <p:cNvPr id="482271" name="Rectangle 317"/>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72" name="Group 318"/>
                  <p:cNvGrpSpPr>
                    <a:grpSpLocks noChangeAspect="1"/>
                  </p:cNvGrpSpPr>
                  <p:nvPr/>
                </p:nvGrpSpPr>
                <p:grpSpPr bwMode="auto">
                  <a:xfrm>
                    <a:off x="2203" y="2233"/>
                    <a:ext cx="79" cy="81"/>
                    <a:chOff x="2406" y="2016"/>
                    <a:chExt cx="86" cy="86"/>
                  </a:xfrm>
                </p:grpSpPr>
                <p:sp>
                  <p:nvSpPr>
                    <p:cNvPr id="482277" name="Oval 319"/>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78" name="Oval 320"/>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73" name="Group 321"/>
                  <p:cNvGrpSpPr>
                    <a:grpSpLocks noChangeAspect="1"/>
                  </p:cNvGrpSpPr>
                  <p:nvPr/>
                </p:nvGrpSpPr>
                <p:grpSpPr bwMode="auto">
                  <a:xfrm>
                    <a:off x="2203" y="3080"/>
                    <a:ext cx="79" cy="79"/>
                    <a:chOff x="2380" y="3216"/>
                    <a:chExt cx="139" cy="138"/>
                  </a:xfrm>
                </p:grpSpPr>
                <p:sp>
                  <p:nvSpPr>
                    <p:cNvPr id="482274" name="Oval 322"/>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75" name="Line 323"/>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76" name="Line 324"/>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7" name="Group 325"/>
                <p:cNvGrpSpPr>
                  <a:grpSpLocks/>
                </p:cNvGrpSpPr>
                <p:nvPr/>
              </p:nvGrpSpPr>
              <p:grpSpPr bwMode="auto">
                <a:xfrm>
                  <a:off x="1482" y="2233"/>
                  <a:ext cx="79" cy="926"/>
                  <a:chOff x="2203" y="2233"/>
                  <a:chExt cx="79" cy="926"/>
                </a:xfrm>
              </p:grpSpPr>
              <p:sp>
                <p:nvSpPr>
                  <p:cNvPr id="482263" name="Rectangle 326"/>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64" name="Group 327"/>
                  <p:cNvGrpSpPr>
                    <a:grpSpLocks noChangeAspect="1"/>
                  </p:cNvGrpSpPr>
                  <p:nvPr/>
                </p:nvGrpSpPr>
                <p:grpSpPr bwMode="auto">
                  <a:xfrm>
                    <a:off x="2203" y="2233"/>
                    <a:ext cx="79" cy="81"/>
                    <a:chOff x="2406" y="2016"/>
                    <a:chExt cx="86" cy="86"/>
                  </a:xfrm>
                </p:grpSpPr>
                <p:sp>
                  <p:nvSpPr>
                    <p:cNvPr id="482269" name="Oval 328"/>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70" name="Oval 329"/>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65" name="Group 330"/>
                  <p:cNvGrpSpPr>
                    <a:grpSpLocks noChangeAspect="1"/>
                  </p:cNvGrpSpPr>
                  <p:nvPr/>
                </p:nvGrpSpPr>
                <p:grpSpPr bwMode="auto">
                  <a:xfrm>
                    <a:off x="2203" y="3080"/>
                    <a:ext cx="79" cy="79"/>
                    <a:chOff x="2380" y="3216"/>
                    <a:chExt cx="139" cy="138"/>
                  </a:xfrm>
                </p:grpSpPr>
                <p:sp>
                  <p:nvSpPr>
                    <p:cNvPr id="482266" name="Oval 331"/>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67" name="Line 332"/>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68" name="Line 333"/>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8" name="Group 334"/>
                <p:cNvGrpSpPr>
                  <a:grpSpLocks/>
                </p:cNvGrpSpPr>
                <p:nvPr/>
              </p:nvGrpSpPr>
              <p:grpSpPr bwMode="auto">
                <a:xfrm>
                  <a:off x="1403" y="2233"/>
                  <a:ext cx="79" cy="926"/>
                  <a:chOff x="2203" y="2233"/>
                  <a:chExt cx="79" cy="926"/>
                </a:xfrm>
              </p:grpSpPr>
              <p:sp>
                <p:nvSpPr>
                  <p:cNvPr id="482255" name="Rectangle 335"/>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56" name="Group 336"/>
                  <p:cNvGrpSpPr>
                    <a:grpSpLocks noChangeAspect="1"/>
                  </p:cNvGrpSpPr>
                  <p:nvPr/>
                </p:nvGrpSpPr>
                <p:grpSpPr bwMode="auto">
                  <a:xfrm>
                    <a:off x="2203" y="2233"/>
                    <a:ext cx="79" cy="81"/>
                    <a:chOff x="2406" y="2016"/>
                    <a:chExt cx="86" cy="86"/>
                  </a:xfrm>
                </p:grpSpPr>
                <p:sp>
                  <p:nvSpPr>
                    <p:cNvPr id="482261" name="Oval 337"/>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62" name="Oval 338"/>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57" name="Group 339"/>
                  <p:cNvGrpSpPr>
                    <a:grpSpLocks noChangeAspect="1"/>
                  </p:cNvGrpSpPr>
                  <p:nvPr/>
                </p:nvGrpSpPr>
                <p:grpSpPr bwMode="auto">
                  <a:xfrm>
                    <a:off x="2203" y="3080"/>
                    <a:ext cx="79" cy="79"/>
                    <a:chOff x="2380" y="3216"/>
                    <a:chExt cx="139" cy="138"/>
                  </a:xfrm>
                </p:grpSpPr>
                <p:sp>
                  <p:nvSpPr>
                    <p:cNvPr id="482258" name="Oval 340"/>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59" name="Line 341"/>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60" name="Line 342"/>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29" name="Group 343"/>
                <p:cNvGrpSpPr>
                  <a:grpSpLocks/>
                </p:cNvGrpSpPr>
                <p:nvPr/>
              </p:nvGrpSpPr>
              <p:grpSpPr bwMode="auto">
                <a:xfrm>
                  <a:off x="1324" y="2233"/>
                  <a:ext cx="79" cy="926"/>
                  <a:chOff x="2203" y="2233"/>
                  <a:chExt cx="79" cy="926"/>
                </a:xfrm>
              </p:grpSpPr>
              <p:sp>
                <p:nvSpPr>
                  <p:cNvPr id="482247" name="Rectangle 344"/>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48" name="Group 345"/>
                  <p:cNvGrpSpPr>
                    <a:grpSpLocks noChangeAspect="1"/>
                  </p:cNvGrpSpPr>
                  <p:nvPr/>
                </p:nvGrpSpPr>
                <p:grpSpPr bwMode="auto">
                  <a:xfrm>
                    <a:off x="2203" y="2233"/>
                    <a:ext cx="79" cy="81"/>
                    <a:chOff x="2406" y="2016"/>
                    <a:chExt cx="86" cy="86"/>
                  </a:xfrm>
                </p:grpSpPr>
                <p:sp>
                  <p:nvSpPr>
                    <p:cNvPr id="482253" name="Oval 346"/>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54" name="Oval 347"/>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49" name="Group 348"/>
                  <p:cNvGrpSpPr>
                    <a:grpSpLocks noChangeAspect="1"/>
                  </p:cNvGrpSpPr>
                  <p:nvPr/>
                </p:nvGrpSpPr>
                <p:grpSpPr bwMode="auto">
                  <a:xfrm>
                    <a:off x="2203" y="3080"/>
                    <a:ext cx="79" cy="79"/>
                    <a:chOff x="2380" y="3216"/>
                    <a:chExt cx="139" cy="138"/>
                  </a:xfrm>
                </p:grpSpPr>
                <p:sp>
                  <p:nvSpPr>
                    <p:cNvPr id="482250" name="Oval 349"/>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51" name="Line 350"/>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52" name="Line 351"/>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0" name="Group 352"/>
                <p:cNvGrpSpPr>
                  <a:grpSpLocks/>
                </p:cNvGrpSpPr>
                <p:nvPr/>
              </p:nvGrpSpPr>
              <p:grpSpPr bwMode="auto">
                <a:xfrm>
                  <a:off x="1245" y="2233"/>
                  <a:ext cx="79" cy="926"/>
                  <a:chOff x="2203" y="2233"/>
                  <a:chExt cx="79" cy="926"/>
                </a:xfrm>
              </p:grpSpPr>
              <p:sp>
                <p:nvSpPr>
                  <p:cNvPr id="482239" name="Rectangle 353"/>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40" name="Group 354"/>
                  <p:cNvGrpSpPr>
                    <a:grpSpLocks noChangeAspect="1"/>
                  </p:cNvGrpSpPr>
                  <p:nvPr/>
                </p:nvGrpSpPr>
                <p:grpSpPr bwMode="auto">
                  <a:xfrm>
                    <a:off x="2203" y="2233"/>
                    <a:ext cx="79" cy="81"/>
                    <a:chOff x="2406" y="2016"/>
                    <a:chExt cx="86" cy="86"/>
                  </a:xfrm>
                </p:grpSpPr>
                <p:sp>
                  <p:nvSpPr>
                    <p:cNvPr id="482245" name="Oval 355"/>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46" name="Oval 356"/>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41" name="Group 357"/>
                  <p:cNvGrpSpPr>
                    <a:grpSpLocks noChangeAspect="1"/>
                  </p:cNvGrpSpPr>
                  <p:nvPr/>
                </p:nvGrpSpPr>
                <p:grpSpPr bwMode="auto">
                  <a:xfrm>
                    <a:off x="2203" y="3080"/>
                    <a:ext cx="79" cy="79"/>
                    <a:chOff x="2380" y="3216"/>
                    <a:chExt cx="139" cy="138"/>
                  </a:xfrm>
                </p:grpSpPr>
                <p:sp>
                  <p:nvSpPr>
                    <p:cNvPr id="482242" name="Oval 358"/>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43" name="Line 359"/>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44" name="Line 360"/>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1" name="Group 361"/>
                <p:cNvGrpSpPr>
                  <a:grpSpLocks/>
                </p:cNvGrpSpPr>
                <p:nvPr/>
              </p:nvGrpSpPr>
              <p:grpSpPr bwMode="auto">
                <a:xfrm>
                  <a:off x="1167" y="2233"/>
                  <a:ext cx="79" cy="926"/>
                  <a:chOff x="2203" y="2233"/>
                  <a:chExt cx="79" cy="926"/>
                </a:xfrm>
              </p:grpSpPr>
              <p:sp>
                <p:nvSpPr>
                  <p:cNvPr id="482231" name="Rectangle 362"/>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32" name="Group 363"/>
                  <p:cNvGrpSpPr>
                    <a:grpSpLocks noChangeAspect="1"/>
                  </p:cNvGrpSpPr>
                  <p:nvPr/>
                </p:nvGrpSpPr>
                <p:grpSpPr bwMode="auto">
                  <a:xfrm>
                    <a:off x="2203" y="2233"/>
                    <a:ext cx="79" cy="81"/>
                    <a:chOff x="2406" y="2016"/>
                    <a:chExt cx="86" cy="86"/>
                  </a:xfrm>
                </p:grpSpPr>
                <p:sp>
                  <p:nvSpPr>
                    <p:cNvPr id="482237" name="Oval 364"/>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38" name="Oval 365"/>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33" name="Group 366"/>
                  <p:cNvGrpSpPr>
                    <a:grpSpLocks noChangeAspect="1"/>
                  </p:cNvGrpSpPr>
                  <p:nvPr/>
                </p:nvGrpSpPr>
                <p:grpSpPr bwMode="auto">
                  <a:xfrm>
                    <a:off x="2203" y="3080"/>
                    <a:ext cx="79" cy="79"/>
                    <a:chOff x="2380" y="3216"/>
                    <a:chExt cx="139" cy="138"/>
                  </a:xfrm>
                </p:grpSpPr>
                <p:sp>
                  <p:nvSpPr>
                    <p:cNvPr id="482234" name="Oval 367"/>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35" name="Line 368"/>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36" name="Line 369"/>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2" name="Group 370"/>
                <p:cNvGrpSpPr>
                  <a:grpSpLocks/>
                </p:cNvGrpSpPr>
                <p:nvPr/>
              </p:nvGrpSpPr>
              <p:grpSpPr bwMode="auto">
                <a:xfrm>
                  <a:off x="1088" y="2233"/>
                  <a:ext cx="79" cy="926"/>
                  <a:chOff x="2203" y="2233"/>
                  <a:chExt cx="79" cy="926"/>
                </a:xfrm>
              </p:grpSpPr>
              <p:sp>
                <p:nvSpPr>
                  <p:cNvPr id="482223" name="Rectangle 371"/>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24" name="Group 372"/>
                  <p:cNvGrpSpPr>
                    <a:grpSpLocks noChangeAspect="1"/>
                  </p:cNvGrpSpPr>
                  <p:nvPr/>
                </p:nvGrpSpPr>
                <p:grpSpPr bwMode="auto">
                  <a:xfrm>
                    <a:off x="2203" y="2233"/>
                    <a:ext cx="79" cy="81"/>
                    <a:chOff x="2406" y="2016"/>
                    <a:chExt cx="86" cy="86"/>
                  </a:xfrm>
                </p:grpSpPr>
                <p:sp>
                  <p:nvSpPr>
                    <p:cNvPr id="482229" name="Oval 373"/>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30" name="Oval 374"/>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25" name="Group 375"/>
                  <p:cNvGrpSpPr>
                    <a:grpSpLocks noChangeAspect="1"/>
                  </p:cNvGrpSpPr>
                  <p:nvPr/>
                </p:nvGrpSpPr>
                <p:grpSpPr bwMode="auto">
                  <a:xfrm>
                    <a:off x="2203" y="3080"/>
                    <a:ext cx="79" cy="79"/>
                    <a:chOff x="2380" y="3216"/>
                    <a:chExt cx="139" cy="138"/>
                  </a:xfrm>
                </p:grpSpPr>
                <p:sp>
                  <p:nvSpPr>
                    <p:cNvPr id="482226" name="Oval 376"/>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27" name="Line 377"/>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28" name="Line 378"/>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3" name="Group 379"/>
                <p:cNvGrpSpPr>
                  <a:grpSpLocks/>
                </p:cNvGrpSpPr>
                <p:nvPr/>
              </p:nvGrpSpPr>
              <p:grpSpPr bwMode="auto">
                <a:xfrm>
                  <a:off x="1009" y="2233"/>
                  <a:ext cx="79" cy="926"/>
                  <a:chOff x="2203" y="2233"/>
                  <a:chExt cx="79" cy="926"/>
                </a:xfrm>
              </p:grpSpPr>
              <p:sp>
                <p:nvSpPr>
                  <p:cNvPr id="482215" name="Rectangle 380"/>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16" name="Group 381"/>
                  <p:cNvGrpSpPr>
                    <a:grpSpLocks noChangeAspect="1"/>
                  </p:cNvGrpSpPr>
                  <p:nvPr/>
                </p:nvGrpSpPr>
                <p:grpSpPr bwMode="auto">
                  <a:xfrm>
                    <a:off x="2203" y="2233"/>
                    <a:ext cx="79" cy="81"/>
                    <a:chOff x="2406" y="2016"/>
                    <a:chExt cx="86" cy="86"/>
                  </a:xfrm>
                </p:grpSpPr>
                <p:sp>
                  <p:nvSpPr>
                    <p:cNvPr id="482221" name="Oval 382"/>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22" name="Oval 383"/>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17" name="Group 384"/>
                  <p:cNvGrpSpPr>
                    <a:grpSpLocks noChangeAspect="1"/>
                  </p:cNvGrpSpPr>
                  <p:nvPr/>
                </p:nvGrpSpPr>
                <p:grpSpPr bwMode="auto">
                  <a:xfrm>
                    <a:off x="2203" y="3080"/>
                    <a:ext cx="79" cy="79"/>
                    <a:chOff x="2380" y="3216"/>
                    <a:chExt cx="139" cy="138"/>
                  </a:xfrm>
                </p:grpSpPr>
                <p:sp>
                  <p:nvSpPr>
                    <p:cNvPr id="482218" name="Oval 385"/>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19" name="Line 386"/>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20" name="Line 387"/>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4" name="Group 388"/>
                <p:cNvGrpSpPr>
                  <a:grpSpLocks/>
                </p:cNvGrpSpPr>
                <p:nvPr/>
              </p:nvGrpSpPr>
              <p:grpSpPr bwMode="auto">
                <a:xfrm>
                  <a:off x="930" y="2233"/>
                  <a:ext cx="79" cy="926"/>
                  <a:chOff x="2203" y="2233"/>
                  <a:chExt cx="79" cy="926"/>
                </a:xfrm>
              </p:grpSpPr>
              <p:sp>
                <p:nvSpPr>
                  <p:cNvPr id="482207" name="Rectangle 389"/>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08" name="Group 390"/>
                  <p:cNvGrpSpPr>
                    <a:grpSpLocks noChangeAspect="1"/>
                  </p:cNvGrpSpPr>
                  <p:nvPr/>
                </p:nvGrpSpPr>
                <p:grpSpPr bwMode="auto">
                  <a:xfrm>
                    <a:off x="2203" y="2233"/>
                    <a:ext cx="79" cy="81"/>
                    <a:chOff x="2406" y="2016"/>
                    <a:chExt cx="86" cy="86"/>
                  </a:xfrm>
                </p:grpSpPr>
                <p:sp>
                  <p:nvSpPr>
                    <p:cNvPr id="482213" name="Oval 391"/>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14" name="Oval 392"/>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09" name="Group 393"/>
                  <p:cNvGrpSpPr>
                    <a:grpSpLocks noChangeAspect="1"/>
                  </p:cNvGrpSpPr>
                  <p:nvPr/>
                </p:nvGrpSpPr>
                <p:grpSpPr bwMode="auto">
                  <a:xfrm>
                    <a:off x="2203" y="3080"/>
                    <a:ext cx="79" cy="79"/>
                    <a:chOff x="2380" y="3216"/>
                    <a:chExt cx="139" cy="138"/>
                  </a:xfrm>
                </p:grpSpPr>
                <p:sp>
                  <p:nvSpPr>
                    <p:cNvPr id="482210" name="Oval 394"/>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11" name="Line 395"/>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12" name="Line 396"/>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5" name="Group 397"/>
                <p:cNvGrpSpPr>
                  <a:grpSpLocks/>
                </p:cNvGrpSpPr>
                <p:nvPr/>
              </p:nvGrpSpPr>
              <p:grpSpPr bwMode="auto">
                <a:xfrm>
                  <a:off x="852" y="2233"/>
                  <a:ext cx="79" cy="926"/>
                  <a:chOff x="2203" y="2233"/>
                  <a:chExt cx="79" cy="926"/>
                </a:xfrm>
              </p:grpSpPr>
              <p:sp>
                <p:nvSpPr>
                  <p:cNvPr id="482199" name="Rectangle 398"/>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200" name="Group 399"/>
                  <p:cNvGrpSpPr>
                    <a:grpSpLocks noChangeAspect="1"/>
                  </p:cNvGrpSpPr>
                  <p:nvPr/>
                </p:nvGrpSpPr>
                <p:grpSpPr bwMode="auto">
                  <a:xfrm>
                    <a:off x="2203" y="2233"/>
                    <a:ext cx="79" cy="81"/>
                    <a:chOff x="2406" y="2016"/>
                    <a:chExt cx="86" cy="86"/>
                  </a:xfrm>
                </p:grpSpPr>
                <p:sp>
                  <p:nvSpPr>
                    <p:cNvPr id="482205" name="Oval 400"/>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06" name="Oval 401"/>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201" name="Group 402"/>
                  <p:cNvGrpSpPr>
                    <a:grpSpLocks noChangeAspect="1"/>
                  </p:cNvGrpSpPr>
                  <p:nvPr/>
                </p:nvGrpSpPr>
                <p:grpSpPr bwMode="auto">
                  <a:xfrm>
                    <a:off x="2203" y="3080"/>
                    <a:ext cx="79" cy="79"/>
                    <a:chOff x="2380" y="3216"/>
                    <a:chExt cx="139" cy="138"/>
                  </a:xfrm>
                </p:grpSpPr>
                <p:sp>
                  <p:nvSpPr>
                    <p:cNvPr id="482202" name="Oval 403"/>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203" name="Line 404"/>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204" name="Line 405"/>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6" name="Group 406"/>
                <p:cNvGrpSpPr>
                  <a:grpSpLocks/>
                </p:cNvGrpSpPr>
                <p:nvPr/>
              </p:nvGrpSpPr>
              <p:grpSpPr bwMode="auto">
                <a:xfrm>
                  <a:off x="773" y="2233"/>
                  <a:ext cx="79" cy="926"/>
                  <a:chOff x="2203" y="2233"/>
                  <a:chExt cx="79" cy="926"/>
                </a:xfrm>
              </p:grpSpPr>
              <p:sp>
                <p:nvSpPr>
                  <p:cNvPr id="482191" name="Rectangle 407"/>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92" name="Group 408"/>
                  <p:cNvGrpSpPr>
                    <a:grpSpLocks noChangeAspect="1"/>
                  </p:cNvGrpSpPr>
                  <p:nvPr/>
                </p:nvGrpSpPr>
                <p:grpSpPr bwMode="auto">
                  <a:xfrm>
                    <a:off x="2203" y="2233"/>
                    <a:ext cx="79" cy="81"/>
                    <a:chOff x="2406" y="2016"/>
                    <a:chExt cx="86" cy="86"/>
                  </a:xfrm>
                </p:grpSpPr>
                <p:sp>
                  <p:nvSpPr>
                    <p:cNvPr id="482197" name="Oval 409"/>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98" name="Oval 410"/>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93" name="Group 411"/>
                  <p:cNvGrpSpPr>
                    <a:grpSpLocks noChangeAspect="1"/>
                  </p:cNvGrpSpPr>
                  <p:nvPr/>
                </p:nvGrpSpPr>
                <p:grpSpPr bwMode="auto">
                  <a:xfrm>
                    <a:off x="2203" y="3080"/>
                    <a:ext cx="79" cy="79"/>
                    <a:chOff x="2380" y="3216"/>
                    <a:chExt cx="139" cy="138"/>
                  </a:xfrm>
                </p:grpSpPr>
                <p:sp>
                  <p:nvSpPr>
                    <p:cNvPr id="482194" name="Oval 412"/>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95" name="Line 413"/>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96" name="Line 414"/>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7" name="Group 415"/>
                <p:cNvGrpSpPr>
                  <a:grpSpLocks/>
                </p:cNvGrpSpPr>
                <p:nvPr/>
              </p:nvGrpSpPr>
              <p:grpSpPr bwMode="auto">
                <a:xfrm>
                  <a:off x="694" y="2233"/>
                  <a:ext cx="79" cy="926"/>
                  <a:chOff x="2203" y="2233"/>
                  <a:chExt cx="79" cy="926"/>
                </a:xfrm>
              </p:grpSpPr>
              <p:sp>
                <p:nvSpPr>
                  <p:cNvPr id="482183" name="Rectangle 416"/>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84" name="Group 417"/>
                  <p:cNvGrpSpPr>
                    <a:grpSpLocks noChangeAspect="1"/>
                  </p:cNvGrpSpPr>
                  <p:nvPr/>
                </p:nvGrpSpPr>
                <p:grpSpPr bwMode="auto">
                  <a:xfrm>
                    <a:off x="2203" y="2233"/>
                    <a:ext cx="79" cy="81"/>
                    <a:chOff x="2406" y="2016"/>
                    <a:chExt cx="86" cy="86"/>
                  </a:xfrm>
                </p:grpSpPr>
                <p:sp>
                  <p:nvSpPr>
                    <p:cNvPr id="482189" name="Oval 418"/>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90" name="Oval 419"/>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85" name="Group 420"/>
                  <p:cNvGrpSpPr>
                    <a:grpSpLocks noChangeAspect="1"/>
                  </p:cNvGrpSpPr>
                  <p:nvPr/>
                </p:nvGrpSpPr>
                <p:grpSpPr bwMode="auto">
                  <a:xfrm>
                    <a:off x="2203" y="3080"/>
                    <a:ext cx="79" cy="79"/>
                    <a:chOff x="2380" y="3216"/>
                    <a:chExt cx="139" cy="138"/>
                  </a:xfrm>
                </p:grpSpPr>
                <p:sp>
                  <p:nvSpPr>
                    <p:cNvPr id="482186" name="Oval 421"/>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87" name="Line 422"/>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88" name="Line 423"/>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8" name="Group 424"/>
                <p:cNvGrpSpPr>
                  <a:grpSpLocks/>
                </p:cNvGrpSpPr>
                <p:nvPr/>
              </p:nvGrpSpPr>
              <p:grpSpPr bwMode="auto">
                <a:xfrm>
                  <a:off x="615" y="2233"/>
                  <a:ext cx="79" cy="926"/>
                  <a:chOff x="2203" y="2233"/>
                  <a:chExt cx="79" cy="926"/>
                </a:xfrm>
              </p:grpSpPr>
              <p:sp>
                <p:nvSpPr>
                  <p:cNvPr id="482175" name="Rectangle 425"/>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76" name="Group 426"/>
                  <p:cNvGrpSpPr>
                    <a:grpSpLocks noChangeAspect="1"/>
                  </p:cNvGrpSpPr>
                  <p:nvPr/>
                </p:nvGrpSpPr>
                <p:grpSpPr bwMode="auto">
                  <a:xfrm>
                    <a:off x="2203" y="2233"/>
                    <a:ext cx="79" cy="81"/>
                    <a:chOff x="2406" y="2016"/>
                    <a:chExt cx="86" cy="86"/>
                  </a:xfrm>
                </p:grpSpPr>
                <p:sp>
                  <p:nvSpPr>
                    <p:cNvPr id="482181" name="Oval 427"/>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82" name="Oval 428"/>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77" name="Group 429"/>
                  <p:cNvGrpSpPr>
                    <a:grpSpLocks noChangeAspect="1"/>
                  </p:cNvGrpSpPr>
                  <p:nvPr/>
                </p:nvGrpSpPr>
                <p:grpSpPr bwMode="auto">
                  <a:xfrm>
                    <a:off x="2203" y="3080"/>
                    <a:ext cx="79" cy="79"/>
                    <a:chOff x="2380" y="3216"/>
                    <a:chExt cx="139" cy="138"/>
                  </a:xfrm>
                </p:grpSpPr>
                <p:sp>
                  <p:nvSpPr>
                    <p:cNvPr id="482178" name="Oval 430"/>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79" name="Line 431"/>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80" name="Line 432"/>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39" name="Group 433"/>
                <p:cNvGrpSpPr>
                  <a:grpSpLocks/>
                </p:cNvGrpSpPr>
                <p:nvPr/>
              </p:nvGrpSpPr>
              <p:grpSpPr bwMode="auto">
                <a:xfrm>
                  <a:off x="537" y="2233"/>
                  <a:ext cx="79" cy="926"/>
                  <a:chOff x="2203" y="2233"/>
                  <a:chExt cx="79" cy="926"/>
                </a:xfrm>
              </p:grpSpPr>
              <p:sp>
                <p:nvSpPr>
                  <p:cNvPr id="482167" name="Rectangle 434"/>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68" name="Group 435"/>
                  <p:cNvGrpSpPr>
                    <a:grpSpLocks noChangeAspect="1"/>
                  </p:cNvGrpSpPr>
                  <p:nvPr/>
                </p:nvGrpSpPr>
                <p:grpSpPr bwMode="auto">
                  <a:xfrm>
                    <a:off x="2203" y="2233"/>
                    <a:ext cx="79" cy="81"/>
                    <a:chOff x="2406" y="2016"/>
                    <a:chExt cx="86" cy="86"/>
                  </a:xfrm>
                </p:grpSpPr>
                <p:sp>
                  <p:nvSpPr>
                    <p:cNvPr id="482173" name="Oval 436"/>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74" name="Oval 437"/>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69" name="Group 438"/>
                  <p:cNvGrpSpPr>
                    <a:grpSpLocks noChangeAspect="1"/>
                  </p:cNvGrpSpPr>
                  <p:nvPr/>
                </p:nvGrpSpPr>
                <p:grpSpPr bwMode="auto">
                  <a:xfrm>
                    <a:off x="2203" y="3080"/>
                    <a:ext cx="79" cy="79"/>
                    <a:chOff x="2380" y="3216"/>
                    <a:chExt cx="139" cy="138"/>
                  </a:xfrm>
                </p:grpSpPr>
                <p:sp>
                  <p:nvSpPr>
                    <p:cNvPr id="482170" name="Oval 439"/>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71" name="Line 440"/>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72" name="Line 441"/>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40" name="Group 442"/>
                <p:cNvGrpSpPr>
                  <a:grpSpLocks/>
                </p:cNvGrpSpPr>
                <p:nvPr/>
              </p:nvGrpSpPr>
              <p:grpSpPr bwMode="auto">
                <a:xfrm>
                  <a:off x="458" y="2233"/>
                  <a:ext cx="79" cy="926"/>
                  <a:chOff x="2203" y="2233"/>
                  <a:chExt cx="79" cy="926"/>
                </a:xfrm>
              </p:grpSpPr>
              <p:sp>
                <p:nvSpPr>
                  <p:cNvPr id="482159" name="Rectangle 443"/>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60" name="Group 444"/>
                  <p:cNvGrpSpPr>
                    <a:grpSpLocks noChangeAspect="1"/>
                  </p:cNvGrpSpPr>
                  <p:nvPr/>
                </p:nvGrpSpPr>
                <p:grpSpPr bwMode="auto">
                  <a:xfrm>
                    <a:off x="2203" y="2233"/>
                    <a:ext cx="79" cy="81"/>
                    <a:chOff x="2406" y="2016"/>
                    <a:chExt cx="86" cy="86"/>
                  </a:xfrm>
                </p:grpSpPr>
                <p:sp>
                  <p:nvSpPr>
                    <p:cNvPr id="482165" name="Oval 445"/>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66" name="Oval 446"/>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61" name="Group 447"/>
                  <p:cNvGrpSpPr>
                    <a:grpSpLocks noChangeAspect="1"/>
                  </p:cNvGrpSpPr>
                  <p:nvPr/>
                </p:nvGrpSpPr>
                <p:grpSpPr bwMode="auto">
                  <a:xfrm>
                    <a:off x="2203" y="3080"/>
                    <a:ext cx="79" cy="79"/>
                    <a:chOff x="2380" y="3216"/>
                    <a:chExt cx="139" cy="138"/>
                  </a:xfrm>
                </p:grpSpPr>
                <p:sp>
                  <p:nvSpPr>
                    <p:cNvPr id="482162" name="Oval 448"/>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63" name="Line 449"/>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64" name="Line 450"/>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41" name="Group 451"/>
                <p:cNvGrpSpPr>
                  <a:grpSpLocks/>
                </p:cNvGrpSpPr>
                <p:nvPr/>
              </p:nvGrpSpPr>
              <p:grpSpPr bwMode="auto">
                <a:xfrm>
                  <a:off x="379" y="2233"/>
                  <a:ext cx="79" cy="926"/>
                  <a:chOff x="2203" y="2233"/>
                  <a:chExt cx="79" cy="926"/>
                </a:xfrm>
              </p:grpSpPr>
              <p:sp>
                <p:nvSpPr>
                  <p:cNvPr id="482151" name="Rectangle 452"/>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52" name="Group 453"/>
                  <p:cNvGrpSpPr>
                    <a:grpSpLocks noChangeAspect="1"/>
                  </p:cNvGrpSpPr>
                  <p:nvPr/>
                </p:nvGrpSpPr>
                <p:grpSpPr bwMode="auto">
                  <a:xfrm>
                    <a:off x="2203" y="2233"/>
                    <a:ext cx="79" cy="81"/>
                    <a:chOff x="2406" y="2016"/>
                    <a:chExt cx="86" cy="86"/>
                  </a:xfrm>
                </p:grpSpPr>
                <p:sp>
                  <p:nvSpPr>
                    <p:cNvPr id="482157" name="Oval 454"/>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58" name="Oval 455"/>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53" name="Group 456"/>
                  <p:cNvGrpSpPr>
                    <a:grpSpLocks noChangeAspect="1"/>
                  </p:cNvGrpSpPr>
                  <p:nvPr/>
                </p:nvGrpSpPr>
                <p:grpSpPr bwMode="auto">
                  <a:xfrm>
                    <a:off x="2203" y="3080"/>
                    <a:ext cx="79" cy="79"/>
                    <a:chOff x="2380" y="3216"/>
                    <a:chExt cx="139" cy="138"/>
                  </a:xfrm>
                </p:grpSpPr>
                <p:sp>
                  <p:nvSpPr>
                    <p:cNvPr id="482154" name="Oval 457"/>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55" name="Line 458"/>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56" name="Line 459"/>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nvGrpSpPr>
                <p:cNvPr id="482142" name="Group 460"/>
                <p:cNvGrpSpPr>
                  <a:grpSpLocks/>
                </p:cNvGrpSpPr>
                <p:nvPr/>
              </p:nvGrpSpPr>
              <p:grpSpPr bwMode="auto">
                <a:xfrm>
                  <a:off x="300" y="2233"/>
                  <a:ext cx="79" cy="926"/>
                  <a:chOff x="2203" y="2233"/>
                  <a:chExt cx="79" cy="926"/>
                </a:xfrm>
              </p:grpSpPr>
              <p:sp>
                <p:nvSpPr>
                  <p:cNvPr id="482143" name="Rectangle 461"/>
                  <p:cNvSpPr>
                    <a:spLocks noChangeArrowheads="1"/>
                  </p:cNvSpPr>
                  <p:nvPr/>
                </p:nvSpPr>
                <p:spPr bwMode="auto">
                  <a:xfrm>
                    <a:off x="2204" y="2270"/>
                    <a:ext cx="77" cy="847"/>
                  </a:xfrm>
                  <a:prstGeom prst="rect">
                    <a:avLst/>
                  </a:prstGeom>
                  <a:gradFill rotWithShape="1">
                    <a:gsLst>
                      <a:gs pos="0">
                        <a:srgbClr val="FF9632"/>
                      </a:gs>
                      <a:gs pos="50000">
                        <a:srgbClr val="FFEBD8"/>
                      </a:gs>
                      <a:gs pos="100000">
                        <a:srgbClr val="FF9632"/>
                      </a:gs>
                    </a:gsLst>
                    <a:lin ang="0" scaled="1"/>
                  </a:gradFill>
                  <a:ln w="12700" algn="ctr">
                    <a:solidFill>
                      <a:srgbClr val="000000"/>
                    </a:solidFill>
                    <a:miter lim="800000"/>
                    <a:headEnd/>
                    <a:tailEnd/>
                  </a:ln>
                </p:spPr>
                <p:txBody>
                  <a:bodyPr/>
                  <a:lstStyle/>
                  <a:p>
                    <a:pPr>
                      <a:lnSpc>
                        <a:spcPct val="110000"/>
                      </a:lnSpc>
                    </a:pPr>
                    <a:endParaRPr lang="en-ZA"/>
                  </a:p>
                </p:txBody>
              </p:sp>
              <p:grpSp>
                <p:nvGrpSpPr>
                  <p:cNvPr id="482144" name="Group 462"/>
                  <p:cNvGrpSpPr>
                    <a:grpSpLocks noChangeAspect="1"/>
                  </p:cNvGrpSpPr>
                  <p:nvPr/>
                </p:nvGrpSpPr>
                <p:grpSpPr bwMode="auto">
                  <a:xfrm>
                    <a:off x="2203" y="2233"/>
                    <a:ext cx="79" cy="81"/>
                    <a:chOff x="2406" y="2016"/>
                    <a:chExt cx="86" cy="86"/>
                  </a:xfrm>
                </p:grpSpPr>
                <p:sp>
                  <p:nvSpPr>
                    <p:cNvPr id="482149" name="Oval 463"/>
                    <p:cNvSpPr>
                      <a:spLocks noChangeAspect="1" noChangeArrowheads="1"/>
                    </p:cNvSpPr>
                    <p:nvPr/>
                  </p:nvSpPr>
                  <p:spPr bwMode="auto">
                    <a:xfrm>
                      <a:off x="2406" y="2016"/>
                      <a:ext cx="86" cy="86"/>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50" name="Oval 464"/>
                    <p:cNvSpPr>
                      <a:spLocks noChangeAspect="1" noChangeArrowheads="1"/>
                    </p:cNvSpPr>
                    <p:nvPr/>
                  </p:nvSpPr>
                  <p:spPr bwMode="auto">
                    <a:xfrm flipV="1">
                      <a:off x="2436" y="2044"/>
                      <a:ext cx="28" cy="28"/>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ZA"/>
                    </a:p>
                  </p:txBody>
                </p:sp>
              </p:grpSp>
              <p:grpSp>
                <p:nvGrpSpPr>
                  <p:cNvPr id="482145" name="Group 465"/>
                  <p:cNvGrpSpPr>
                    <a:grpSpLocks noChangeAspect="1"/>
                  </p:cNvGrpSpPr>
                  <p:nvPr/>
                </p:nvGrpSpPr>
                <p:grpSpPr bwMode="auto">
                  <a:xfrm>
                    <a:off x="2203" y="3080"/>
                    <a:ext cx="79" cy="79"/>
                    <a:chOff x="2380" y="3216"/>
                    <a:chExt cx="139" cy="138"/>
                  </a:xfrm>
                </p:grpSpPr>
                <p:sp>
                  <p:nvSpPr>
                    <p:cNvPr id="482146" name="Oval 466"/>
                    <p:cNvSpPr>
                      <a:spLocks noChangeAspect="1" noChangeArrowheads="1"/>
                    </p:cNvSpPr>
                    <p:nvPr/>
                  </p:nvSpPr>
                  <p:spPr bwMode="auto">
                    <a:xfrm>
                      <a:off x="2380" y="3216"/>
                      <a:ext cx="138" cy="138"/>
                    </a:xfrm>
                    <a:prstGeom prst="ellipse">
                      <a:avLst/>
                    </a:prstGeom>
                    <a:gradFill rotWithShape="1">
                      <a:gsLst>
                        <a:gs pos="0">
                          <a:srgbClr val="FFEBD8"/>
                        </a:gs>
                        <a:gs pos="100000">
                          <a:srgbClr val="FF9632"/>
                        </a:gs>
                      </a:gsLst>
                      <a:path path="shape">
                        <a:fillToRect l="50000" t="50000" r="50000" b="50000"/>
                      </a:path>
                    </a:gradFill>
                    <a:ln w="9525" algn="ctr">
                      <a:solidFill>
                        <a:srgbClr val="000000"/>
                      </a:solidFill>
                      <a:round/>
                      <a:headEnd/>
                      <a:tailEnd type="none" w="lg" len="lg"/>
                    </a:ln>
                  </p:spPr>
                  <p:txBody>
                    <a:bodyPr/>
                    <a:lstStyle/>
                    <a:p>
                      <a:pPr>
                        <a:lnSpc>
                          <a:spcPct val="110000"/>
                        </a:lnSpc>
                      </a:pPr>
                      <a:endParaRPr lang="en-ZA"/>
                    </a:p>
                  </p:txBody>
                </p:sp>
                <p:sp>
                  <p:nvSpPr>
                    <p:cNvPr id="482147" name="Line 467"/>
                    <p:cNvSpPr>
                      <a:spLocks noChangeAspect="1" noChangeShapeType="1"/>
                    </p:cNvSpPr>
                    <p:nvPr/>
                  </p:nvSpPr>
                  <p:spPr bwMode="auto">
                    <a:xfrm rot="2700000">
                      <a:off x="2449" y="3216"/>
                      <a:ext cx="1" cy="138"/>
                    </a:xfrm>
                    <a:prstGeom prst="line">
                      <a:avLst/>
                    </a:prstGeom>
                    <a:noFill/>
                    <a:ln w="9525">
                      <a:solidFill>
                        <a:srgbClr val="800080"/>
                      </a:solidFill>
                      <a:round/>
                      <a:headEnd/>
                      <a:tailEnd type="none" w="lg" len="lg"/>
                    </a:ln>
                  </p:spPr>
                  <p:txBody>
                    <a:bodyPr/>
                    <a:lstStyle/>
                    <a:p>
                      <a:endParaRPr lang="en-US"/>
                    </a:p>
                  </p:txBody>
                </p:sp>
                <p:sp>
                  <p:nvSpPr>
                    <p:cNvPr id="482148" name="Line 468"/>
                    <p:cNvSpPr>
                      <a:spLocks noChangeAspect="1" noChangeShapeType="1"/>
                    </p:cNvSpPr>
                    <p:nvPr/>
                  </p:nvSpPr>
                  <p:spPr bwMode="auto">
                    <a:xfrm rot="18900000" flipH="1">
                      <a:off x="2449" y="3216"/>
                      <a:ext cx="1" cy="138"/>
                    </a:xfrm>
                    <a:prstGeom prst="line">
                      <a:avLst/>
                    </a:prstGeom>
                    <a:noFill/>
                    <a:ln w="9525">
                      <a:solidFill>
                        <a:srgbClr val="800080"/>
                      </a:solidFill>
                      <a:round/>
                      <a:headEnd/>
                      <a:tailEnd type="none" w="lg" len="lg"/>
                    </a:ln>
                  </p:spPr>
                  <p:txBody>
                    <a:bodyPr/>
                    <a:lstStyle/>
                    <a:p>
                      <a:endParaRPr lang="en-US"/>
                    </a:p>
                  </p:txBody>
                </p:sp>
              </p:grpSp>
            </p:grpSp>
          </p:grpSp>
          <p:grpSp>
            <p:nvGrpSpPr>
              <p:cNvPr id="482112" name="Group 469"/>
              <p:cNvGrpSpPr>
                <a:grpSpLocks/>
              </p:cNvGrpSpPr>
              <p:nvPr/>
            </p:nvGrpSpPr>
            <p:grpSpPr bwMode="auto">
              <a:xfrm>
                <a:off x="187" y="2410"/>
                <a:ext cx="2162" cy="570"/>
                <a:chOff x="8108" y="10283"/>
                <a:chExt cx="4065" cy="1088"/>
              </a:xfrm>
            </p:grpSpPr>
            <p:sp>
              <p:nvSpPr>
                <p:cNvPr id="482113" name="Line 470"/>
                <p:cNvSpPr>
                  <a:spLocks noChangeShapeType="1"/>
                </p:cNvSpPr>
                <p:nvPr/>
              </p:nvSpPr>
              <p:spPr bwMode="auto">
                <a:xfrm>
                  <a:off x="8108" y="10283"/>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2114" name="Line 471"/>
                <p:cNvSpPr>
                  <a:spLocks noChangeShapeType="1"/>
                </p:cNvSpPr>
                <p:nvPr/>
              </p:nvSpPr>
              <p:spPr bwMode="auto">
                <a:xfrm>
                  <a:off x="8108" y="10500"/>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2115" name="Line 472"/>
                <p:cNvSpPr>
                  <a:spLocks noChangeShapeType="1"/>
                </p:cNvSpPr>
                <p:nvPr/>
              </p:nvSpPr>
              <p:spPr bwMode="auto">
                <a:xfrm>
                  <a:off x="8108" y="10718"/>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2116" name="Line 473"/>
                <p:cNvSpPr>
                  <a:spLocks noChangeShapeType="1"/>
                </p:cNvSpPr>
                <p:nvPr/>
              </p:nvSpPr>
              <p:spPr bwMode="auto">
                <a:xfrm>
                  <a:off x="8108" y="10935"/>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2117" name="Line 474"/>
                <p:cNvSpPr>
                  <a:spLocks noChangeShapeType="1"/>
                </p:cNvSpPr>
                <p:nvPr/>
              </p:nvSpPr>
              <p:spPr bwMode="auto">
                <a:xfrm>
                  <a:off x="8108" y="11153"/>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2118" name="Line 475"/>
                <p:cNvSpPr>
                  <a:spLocks noChangeShapeType="1"/>
                </p:cNvSpPr>
                <p:nvPr/>
              </p:nvSpPr>
              <p:spPr bwMode="auto">
                <a:xfrm>
                  <a:off x="8108" y="11371"/>
                  <a:ext cx="4065"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sp>
          <p:nvSpPr>
            <p:cNvPr id="482105" name="Line 476"/>
            <p:cNvSpPr>
              <a:spLocks noChangeShapeType="1"/>
            </p:cNvSpPr>
            <p:nvPr/>
          </p:nvSpPr>
          <p:spPr bwMode="auto">
            <a:xfrm rot="-5400000">
              <a:off x="2288" y="2949"/>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2106" name="Line 477"/>
            <p:cNvSpPr>
              <a:spLocks noChangeShapeType="1"/>
            </p:cNvSpPr>
            <p:nvPr/>
          </p:nvSpPr>
          <p:spPr bwMode="auto">
            <a:xfrm rot="-5400000">
              <a:off x="2288" y="2837"/>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2107" name="Line 478"/>
            <p:cNvSpPr>
              <a:spLocks noChangeShapeType="1"/>
            </p:cNvSpPr>
            <p:nvPr/>
          </p:nvSpPr>
          <p:spPr bwMode="auto">
            <a:xfrm rot="-5400000">
              <a:off x="2288" y="2723"/>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2108" name="Line 479"/>
            <p:cNvSpPr>
              <a:spLocks noChangeShapeType="1"/>
            </p:cNvSpPr>
            <p:nvPr/>
          </p:nvSpPr>
          <p:spPr bwMode="auto">
            <a:xfrm rot="-5400000">
              <a:off x="2288" y="2609"/>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2109" name="Line 480"/>
            <p:cNvSpPr>
              <a:spLocks noChangeShapeType="1"/>
            </p:cNvSpPr>
            <p:nvPr/>
          </p:nvSpPr>
          <p:spPr bwMode="auto">
            <a:xfrm rot="-5400000">
              <a:off x="2288" y="2495"/>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2110" name="Line 481"/>
            <p:cNvSpPr>
              <a:spLocks noChangeShapeType="1"/>
            </p:cNvSpPr>
            <p:nvPr/>
          </p:nvSpPr>
          <p:spPr bwMode="auto">
            <a:xfrm rot="-5400000">
              <a:off x="2288" y="2381"/>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sp>
        <p:nvSpPr>
          <p:cNvPr id="481762" name="Text Box 482"/>
          <p:cNvSpPr txBox="1">
            <a:spLocks noChangeArrowheads="1"/>
          </p:cNvSpPr>
          <p:nvPr/>
        </p:nvSpPr>
        <p:spPr bwMode="auto">
          <a:xfrm>
            <a:off x="5683250" y="1425575"/>
            <a:ext cx="476250" cy="376238"/>
          </a:xfrm>
          <a:prstGeom prst="rect">
            <a:avLst/>
          </a:prstGeom>
          <a:noFill/>
          <a:ln w="9525">
            <a:noFill/>
            <a:miter lim="800000"/>
            <a:headEnd/>
            <a:tailEnd/>
          </a:ln>
        </p:spPr>
        <p:txBody>
          <a:bodyPr lIns="0" tIns="0" rIns="0" bIns="0"/>
          <a:lstStyle/>
          <a:p>
            <a:pPr algn="ctr">
              <a:lnSpc>
                <a:spcPct val="110000"/>
              </a:lnSpc>
            </a:pPr>
            <a:r>
              <a:rPr lang="en-US" altLang="ko-KR" sz="2000">
                <a:solidFill>
                  <a:srgbClr val="000066"/>
                </a:solidFill>
                <a:ea typeface="굴림" pitchFamily="34" charset="-127"/>
              </a:rPr>
              <a:t>D</a:t>
            </a:r>
            <a:endParaRPr lang="en-ZA" sz="2000">
              <a:solidFill>
                <a:srgbClr val="000066"/>
              </a:solidFill>
            </a:endParaRPr>
          </a:p>
        </p:txBody>
      </p:sp>
      <p:sp>
        <p:nvSpPr>
          <p:cNvPr id="481763" name="Text Box 483"/>
          <p:cNvSpPr txBox="1">
            <a:spLocks noChangeArrowheads="1"/>
          </p:cNvSpPr>
          <p:nvPr/>
        </p:nvSpPr>
        <p:spPr bwMode="auto">
          <a:xfrm>
            <a:off x="7899400" y="1425575"/>
            <a:ext cx="474663" cy="376238"/>
          </a:xfrm>
          <a:prstGeom prst="rect">
            <a:avLst/>
          </a:prstGeom>
          <a:noFill/>
          <a:ln w="9525">
            <a:noFill/>
            <a:miter lim="800000"/>
            <a:headEnd/>
            <a:tailEnd/>
          </a:ln>
        </p:spPr>
        <p:txBody>
          <a:bodyPr lIns="0" tIns="0" rIns="0" bIns="0"/>
          <a:lstStyle/>
          <a:p>
            <a:pPr algn="ctr">
              <a:lnSpc>
                <a:spcPct val="110000"/>
              </a:lnSpc>
            </a:pPr>
            <a:r>
              <a:rPr lang="en-US" altLang="ko-KR" sz="2000">
                <a:solidFill>
                  <a:srgbClr val="000066"/>
                </a:solidFill>
                <a:ea typeface="굴림" pitchFamily="34" charset="-127"/>
              </a:rPr>
              <a:t>C</a:t>
            </a:r>
            <a:endParaRPr lang="en-ZA" sz="2000">
              <a:solidFill>
                <a:srgbClr val="000066"/>
              </a:solidFill>
            </a:endParaRPr>
          </a:p>
        </p:txBody>
      </p:sp>
      <p:sp>
        <p:nvSpPr>
          <p:cNvPr id="481764" name="Text Box 484"/>
          <p:cNvSpPr txBox="1">
            <a:spLocks noChangeArrowheads="1"/>
          </p:cNvSpPr>
          <p:nvPr/>
        </p:nvSpPr>
        <p:spPr bwMode="auto">
          <a:xfrm>
            <a:off x="5683250" y="2373313"/>
            <a:ext cx="476250" cy="379412"/>
          </a:xfrm>
          <a:prstGeom prst="rect">
            <a:avLst/>
          </a:prstGeom>
          <a:noFill/>
          <a:ln w="9525">
            <a:noFill/>
            <a:miter lim="800000"/>
            <a:headEnd/>
            <a:tailEnd/>
          </a:ln>
        </p:spPr>
        <p:txBody>
          <a:bodyPr lIns="0" tIns="0" rIns="0" bIns="0"/>
          <a:lstStyle/>
          <a:p>
            <a:pPr algn="ctr">
              <a:lnSpc>
                <a:spcPct val="110000"/>
              </a:lnSpc>
            </a:pPr>
            <a:r>
              <a:rPr lang="en-US" altLang="ko-KR" sz="2000">
                <a:solidFill>
                  <a:srgbClr val="000066"/>
                </a:solidFill>
                <a:ea typeface="굴림" pitchFamily="34" charset="-127"/>
              </a:rPr>
              <a:t>A</a:t>
            </a:r>
            <a:endParaRPr lang="en-ZA" sz="2000">
              <a:solidFill>
                <a:srgbClr val="000066"/>
              </a:solidFill>
            </a:endParaRPr>
          </a:p>
        </p:txBody>
      </p:sp>
      <p:sp>
        <p:nvSpPr>
          <p:cNvPr id="481765" name="Text Box 485"/>
          <p:cNvSpPr txBox="1">
            <a:spLocks noChangeArrowheads="1"/>
          </p:cNvSpPr>
          <p:nvPr/>
        </p:nvSpPr>
        <p:spPr bwMode="auto">
          <a:xfrm>
            <a:off x="7899400" y="2373313"/>
            <a:ext cx="474663" cy="379412"/>
          </a:xfrm>
          <a:prstGeom prst="rect">
            <a:avLst/>
          </a:prstGeom>
          <a:noFill/>
          <a:ln w="9525">
            <a:noFill/>
            <a:miter lim="800000"/>
            <a:headEnd/>
            <a:tailEnd/>
          </a:ln>
        </p:spPr>
        <p:txBody>
          <a:bodyPr lIns="0" tIns="0" rIns="0" bIns="0"/>
          <a:lstStyle/>
          <a:p>
            <a:pPr algn="ctr">
              <a:lnSpc>
                <a:spcPct val="110000"/>
              </a:lnSpc>
            </a:pPr>
            <a:r>
              <a:rPr lang="en-US" altLang="ko-KR" sz="2000">
                <a:solidFill>
                  <a:srgbClr val="000066"/>
                </a:solidFill>
                <a:ea typeface="굴림" pitchFamily="34" charset="-127"/>
              </a:rPr>
              <a:t>B</a:t>
            </a:r>
            <a:endParaRPr lang="en-ZA" sz="2000">
              <a:solidFill>
                <a:srgbClr val="000066"/>
              </a:solidFill>
            </a:endParaRPr>
          </a:p>
        </p:txBody>
      </p:sp>
      <p:graphicFrame>
        <p:nvGraphicFramePr>
          <p:cNvPr id="481768" name="Object 795"/>
          <p:cNvGraphicFramePr>
            <a:graphicFrameLocks noChangeAspect="1"/>
          </p:cNvGraphicFramePr>
          <p:nvPr/>
        </p:nvGraphicFramePr>
        <p:xfrm>
          <a:off x="8653463" y="2343150"/>
          <a:ext cx="228600" cy="292100"/>
        </p:xfrm>
        <a:graphic>
          <a:graphicData uri="http://schemas.openxmlformats.org/presentationml/2006/ole">
            <mc:AlternateContent xmlns:mc="http://schemas.openxmlformats.org/markup-compatibility/2006">
              <mc:Choice xmlns:v="urn:schemas-microsoft-com:vml" Requires="v">
                <p:oleObj spid="_x0000_s482099" name="Equation" r:id="rId8" imgW="228501" imgH="291973" progId="Equation.DSMT4">
                  <p:embed/>
                </p:oleObj>
              </mc:Choice>
              <mc:Fallback>
                <p:oleObj name="Equation" r:id="rId8" imgW="228501" imgH="291973" progId="Equation.DSMT4">
                  <p:embed/>
                  <p:pic>
                    <p:nvPicPr>
                      <p:cNvPr id="0" name="Picture 79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53463" y="234315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770" name="Line 490"/>
          <p:cNvSpPr>
            <a:spLocks noChangeShapeType="1"/>
          </p:cNvSpPr>
          <p:nvPr/>
        </p:nvSpPr>
        <p:spPr bwMode="auto">
          <a:xfrm flipH="1" flipV="1">
            <a:off x="7264400" y="1457325"/>
            <a:ext cx="738188" cy="0"/>
          </a:xfrm>
          <a:prstGeom prst="line">
            <a:avLst/>
          </a:prstGeom>
          <a:noFill/>
          <a:ln w="9525">
            <a:solidFill>
              <a:srgbClr val="000000"/>
            </a:solidFill>
            <a:round/>
            <a:headEnd type="arrow" w="lg" len="lg"/>
            <a:tailEnd type="none" w="sm" len="med"/>
          </a:ln>
        </p:spPr>
        <p:txBody>
          <a:bodyPr/>
          <a:lstStyle/>
          <a:p>
            <a:endParaRPr lang="en-US"/>
          </a:p>
        </p:txBody>
      </p:sp>
      <p:sp>
        <p:nvSpPr>
          <p:cNvPr id="481771" name="Line 491"/>
          <p:cNvSpPr>
            <a:spLocks noChangeShapeType="1"/>
          </p:cNvSpPr>
          <p:nvPr/>
        </p:nvSpPr>
        <p:spPr bwMode="auto">
          <a:xfrm flipV="1">
            <a:off x="6059488" y="1457325"/>
            <a:ext cx="889000" cy="0"/>
          </a:xfrm>
          <a:prstGeom prst="line">
            <a:avLst/>
          </a:prstGeom>
          <a:noFill/>
          <a:ln w="9525">
            <a:solidFill>
              <a:srgbClr val="000000"/>
            </a:solidFill>
            <a:round/>
            <a:headEnd type="arrow" w="lg" len="lg"/>
            <a:tailEnd type="none" w="sm" len="med"/>
          </a:ln>
        </p:spPr>
        <p:txBody>
          <a:bodyPr/>
          <a:lstStyle/>
          <a:p>
            <a:endParaRPr lang="en-US"/>
          </a:p>
        </p:txBody>
      </p:sp>
      <p:sp>
        <p:nvSpPr>
          <p:cNvPr id="481776" name="Rectangle 496"/>
          <p:cNvSpPr>
            <a:spLocks noChangeArrowheads="1"/>
          </p:cNvSpPr>
          <p:nvPr/>
        </p:nvSpPr>
        <p:spPr bwMode="auto">
          <a:xfrm>
            <a:off x="190500" y="4792663"/>
            <a:ext cx="8774113" cy="534987"/>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Applying Ampere’s la</a:t>
            </a:r>
            <a:r>
              <a:rPr lang="en-ZA"/>
              <a:t>w</a:t>
            </a:r>
            <a:r>
              <a:rPr lang="en-ZA">
                <a:solidFill>
                  <a:srgbClr val="000066"/>
                </a:solidFill>
              </a:rPr>
              <a:t>:</a:t>
            </a:r>
            <a:r>
              <a:rPr lang="en-US" sz="2600">
                <a:solidFill>
                  <a:srgbClr val="000066"/>
                </a:solidFill>
              </a:rPr>
              <a:t> </a:t>
            </a:r>
            <a:r>
              <a:rPr lang="en-ZA" i="1">
                <a:solidFill>
                  <a:srgbClr val="000066"/>
                </a:solidFill>
                <a:sym typeface="Symbol" pitchFamily="18" charset="2"/>
              </a:rPr>
              <a:t>  </a:t>
            </a:r>
            <a:r>
              <a:rPr lang="en-ZA" b="1" i="1">
                <a:solidFill>
                  <a:srgbClr val="000066"/>
                </a:solidFill>
                <a:latin typeface="Times New Roman" pitchFamily="18" charset="0"/>
                <a:sym typeface="Symbol" pitchFamily="18" charset="2"/>
              </a:rPr>
              <a:t>B  </a:t>
            </a:r>
            <a:r>
              <a:rPr lang="en-ZA" b="1">
                <a:solidFill>
                  <a:srgbClr val="000066"/>
                </a:solidFill>
                <a:latin typeface="Times New Roman" pitchFamily="18" charset="0"/>
                <a:sym typeface="Symbol" pitchFamily="18" charset="2"/>
              </a:rPr>
              <a:t> = </a:t>
            </a:r>
            <a:r>
              <a:rPr lang="en-ZA" b="1" i="1">
                <a:solidFill>
                  <a:srgbClr val="000066"/>
                </a:solidFill>
                <a:latin typeface="Times New Roman" pitchFamily="18" charset="0"/>
                <a:sym typeface="Symbol" pitchFamily="18" charset="2"/>
              </a:rPr>
              <a:t></a:t>
            </a:r>
            <a:r>
              <a:rPr lang="en-ZA" b="1" baseline="-25000">
                <a:solidFill>
                  <a:srgbClr val="000066"/>
                </a:solidFill>
                <a:latin typeface="Times New Roman" pitchFamily="18" charset="0"/>
                <a:sym typeface="Symbol" pitchFamily="18" charset="2"/>
              </a:rPr>
              <a:t>0</a:t>
            </a:r>
            <a:r>
              <a:rPr lang="en-ZA" b="1">
                <a:solidFill>
                  <a:srgbClr val="000066"/>
                </a:solidFill>
                <a:latin typeface="Times New Roman" pitchFamily="18" charset="0"/>
                <a:sym typeface="Symbol" pitchFamily="18" charset="2"/>
              </a:rPr>
              <a:t>(</a:t>
            </a:r>
            <a:r>
              <a:rPr lang="en-ZA" b="1" i="1">
                <a:solidFill>
                  <a:srgbClr val="000066"/>
                </a:solidFill>
                <a:latin typeface="Times New Roman" pitchFamily="18" charset="0"/>
                <a:sym typeface="Symbol" pitchFamily="18" charset="2"/>
              </a:rPr>
              <a:t>NI</a:t>
            </a:r>
            <a:r>
              <a:rPr lang="en-ZA" b="1">
                <a:solidFill>
                  <a:srgbClr val="000066"/>
                </a:solidFill>
                <a:latin typeface="Times New Roman" pitchFamily="18" charset="0"/>
                <a:sym typeface="Symbol" pitchFamily="18" charset="2"/>
              </a:rPr>
              <a:t>)</a:t>
            </a:r>
            <a:endParaRPr lang="en-ZA" b="1">
              <a:solidFill>
                <a:srgbClr val="000066"/>
              </a:solidFill>
            </a:endParaRPr>
          </a:p>
        </p:txBody>
      </p:sp>
      <p:sp>
        <p:nvSpPr>
          <p:cNvPr id="482092" name="Rectangle 497"/>
          <p:cNvSpPr>
            <a:spLocks noChangeArrowheads="1"/>
          </p:cNvSpPr>
          <p:nvPr/>
        </p:nvSpPr>
        <p:spPr bwMode="auto">
          <a:xfrm>
            <a:off x="179388" y="1654175"/>
            <a:ext cx="5010150"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For a long solenoid with </a:t>
            </a:r>
            <a:br>
              <a:rPr lang="en-US">
                <a:solidFill>
                  <a:srgbClr val="000066"/>
                </a:solidFill>
              </a:rPr>
            </a:br>
            <a:r>
              <a:rPr lang="en-US">
                <a:solidFill>
                  <a:srgbClr val="000066"/>
                </a:solidFill>
              </a:rPr>
              <a:t>             turns per metre of its length, we use the rectangular Amperian loop ABCDA:</a:t>
            </a:r>
            <a:endParaRPr lang="en-ZA">
              <a:solidFill>
                <a:srgbClr val="000066"/>
              </a:solidFill>
            </a:endParaRPr>
          </a:p>
        </p:txBody>
      </p:sp>
      <p:graphicFrame>
        <p:nvGraphicFramePr>
          <p:cNvPr id="482076" name="Object 796"/>
          <p:cNvGraphicFramePr>
            <a:graphicFrameLocks noChangeAspect="1"/>
          </p:cNvGraphicFramePr>
          <p:nvPr/>
        </p:nvGraphicFramePr>
        <p:xfrm>
          <a:off x="454025" y="2149475"/>
          <a:ext cx="876300" cy="393700"/>
        </p:xfrm>
        <a:graphic>
          <a:graphicData uri="http://schemas.openxmlformats.org/presentationml/2006/ole">
            <mc:AlternateContent xmlns:mc="http://schemas.openxmlformats.org/markup-compatibility/2006">
              <mc:Choice xmlns:v="urn:schemas-microsoft-com:vml" Requires="v">
                <p:oleObj spid="_x0000_s482100" name="Equation" r:id="rId10" imgW="875920" imgH="393529" progId="Equation.DSMT4">
                  <p:embed/>
                </p:oleObj>
              </mc:Choice>
              <mc:Fallback>
                <p:oleObj name="Equation" r:id="rId10" imgW="875920" imgH="393529" progId="Equation.DSMT4">
                  <p:embed/>
                  <p:pic>
                    <p:nvPicPr>
                      <p:cNvPr id="0" name="Picture 79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4025" y="2149475"/>
                        <a:ext cx="8763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501"/>
          <p:cNvSpPr>
            <a:spLocks noChangeArrowheads="1"/>
          </p:cNvSpPr>
          <p:nvPr/>
        </p:nvSpPr>
        <p:spPr bwMode="auto">
          <a:xfrm>
            <a:off x="1808163" y="5592763"/>
            <a:ext cx="1998662" cy="569912"/>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ZA"/>
          </a:p>
        </p:txBody>
      </p:sp>
      <p:sp>
        <p:nvSpPr>
          <p:cNvPr id="481783" name="Rectangle 503"/>
          <p:cNvSpPr>
            <a:spLocks noChangeArrowheads="1"/>
          </p:cNvSpPr>
          <p:nvPr/>
        </p:nvSpPr>
        <p:spPr bwMode="auto">
          <a:xfrm>
            <a:off x="190500" y="5565775"/>
            <a:ext cx="3938588"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Hence</a:t>
            </a:r>
            <a:r>
              <a:rPr lang="en-ZA" b="1">
                <a:solidFill>
                  <a:srgbClr val="000066"/>
                </a:solidFill>
              </a:rPr>
              <a:t>:</a:t>
            </a:r>
            <a:r>
              <a:rPr lang="en-ZA">
                <a:solidFill>
                  <a:srgbClr val="000066"/>
                </a:solidFill>
              </a:rPr>
              <a:t>     </a:t>
            </a:r>
            <a:r>
              <a:rPr lang="en-ZA" b="1" i="1">
                <a:solidFill>
                  <a:srgbClr val="000066"/>
                </a:solidFill>
                <a:latin typeface="Times New Roman" pitchFamily="18" charset="0"/>
                <a:sym typeface="Symbol" pitchFamily="18" charset="2"/>
              </a:rPr>
              <a:t>B</a:t>
            </a:r>
            <a:r>
              <a:rPr lang="en-ZA" b="1" baseline="-25000">
                <a:solidFill>
                  <a:srgbClr val="000066"/>
                </a:solidFill>
                <a:latin typeface="Times New Roman" pitchFamily="18" charset="0"/>
                <a:sym typeface="Symbol" pitchFamily="18" charset="2"/>
              </a:rPr>
              <a:t>solenoid</a:t>
            </a:r>
            <a:r>
              <a:rPr lang="en-ZA" b="1" i="1" baseline="30000">
                <a:solidFill>
                  <a:srgbClr val="000066"/>
                </a:solidFill>
                <a:latin typeface="Times New Roman" pitchFamily="18" charset="0"/>
                <a:sym typeface="Symbol" pitchFamily="18" charset="2"/>
              </a:rPr>
              <a:t> </a:t>
            </a:r>
            <a:r>
              <a:rPr lang="en-ZA" b="1">
                <a:solidFill>
                  <a:srgbClr val="000066"/>
                </a:solidFill>
                <a:latin typeface="Times New Roman" pitchFamily="18" charset="0"/>
                <a:sym typeface="Symbol" pitchFamily="18" charset="2"/>
              </a:rPr>
              <a:t>= </a:t>
            </a:r>
            <a:r>
              <a:rPr lang="en-ZA" b="1" i="1">
                <a:solidFill>
                  <a:srgbClr val="000066"/>
                </a:solidFill>
                <a:latin typeface="Times New Roman" pitchFamily="18" charset="0"/>
                <a:sym typeface="Symbol" pitchFamily="18" charset="2"/>
              </a:rPr>
              <a:t></a:t>
            </a:r>
            <a:r>
              <a:rPr lang="en-ZA" b="1" baseline="-25000">
                <a:solidFill>
                  <a:srgbClr val="000066"/>
                </a:solidFill>
                <a:latin typeface="Times New Roman" pitchFamily="18" charset="0"/>
                <a:sym typeface="Symbol" pitchFamily="18" charset="2"/>
              </a:rPr>
              <a:t>0</a:t>
            </a:r>
            <a:r>
              <a:rPr lang="en-ZA" b="1" i="1">
                <a:solidFill>
                  <a:srgbClr val="000066"/>
                </a:solidFill>
                <a:latin typeface="Times New Roman" pitchFamily="18" charset="0"/>
                <a:sym typeface="Symbol" pitchFamily="18" charset="2"/>
              </a:rPr>
              <a:t>nI</a:t>
            </a:r>
          </a:p>
        </p:txBody>
      </p:sp>
      <p:sp>
        <p:nvSpPr>
          <p:cNvPr id="3" name="Rectangle 504"/>
          <p:cNvSpPr>
            <a:spLocks noChangeArrowheads="1"/>
          </p:cNvSpPr>
          <p:nvPr/>
        </p:nvSpPr>
        <p:spPr bwMode="auto">
          <a:xfrm>
            <a:off x="3994150" y="5565775"/>
            <a:ext cx="4792663"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(Polarity from RH rule)</a:t>
            </a:r>
          </a:p>
        </p:txBody>
      </p:sp>
      <p:sp>
        <p:nvSpPr>
          <p:cNvPr id="481785" name="Text Box 505"/>
          <p:cNvSpPr txBox="1">
            <a:spLocks noChangeArrowheads="1"/>
          </p:cNvSpPr>
          <p:nvPr/>
        </p:nvSpPr>
        <p:spPr bwMode="auto">
          <a:xfrm>
            <a:off x="5113338" y="2332038"/>
            <a:ext cx="476250" cy="552450"/>
          </a:xfrm>
          <a:prstGeom prst="rect">
            <a:avLst/>
          </a:prstGeom>
          <a:noFill/>
          <a:ln w="9525">
            <a:noFill/>
            <a:miter lim="800000"/>
            <a:headEnd/>
            <a:tailEnd/>
          </a:ln>
        </p:spPr>
        <p:txBody>
          <a:bodyPr lIns="0" tIns="0" rIns="0" bIns="0"/>
          <a:lstStyle/>
          <a:p>
            <a:pPr algn="ctr">
              <a:lnSpc>
                <a:spcPct val="110000"/>
              </a:lnSpc>
            </a:pPr>
            <a:r>
              <a:rPr lang="en-US" altLang="ko-KR">
                <a:solidFill>
                  <a:srgbClr val="000066"/>
                </a:solidFill>
                <a:ea typeface="굴림" pitchFamily="34" charset="-127"/>
              </a:rPr>
              <a:t>S</a:t>
            </a:r>
            <a:endParaRPr lang="en-ZA">
              <a:solidFill>
                <a:srgbClr val="000066"/>
              </a:solidFill>
            </a:endParaRPr>
          </a:p>
        </p:txBody>
      </p:sp>
      <p:sp>
        <p:nvSpPr>
          <p:cNvPr id="481786" name="Text Box 506"/>
          <p:cNvSpPr txBox="1">
            <a:spLocks noChangeArrowheads="1"/>
          </p:cNvSpPr>
          <p:nvPr/>
        </p:nvSpPr>
        <p:spPr bwMode="auto">
          <a:xfrm>
            <a:off x="8531225" y="2332038"/>
            <a:ext cx="476250" cy="552450"/>
          </a:xfrm>
          <a:prstGeom prst="rect">
            <a:avLst/>
          </a:prstGeom>
          <a:noFill/>
          <a:ln w="9525">
            <a:noFill/>
            <a:miter lim="800000"/>
            <a:headEnd/>
            <a:tailEnd/>
          </a:ln>
        </p:spPr>
        <p:txBody>
          <a:bodyPr lIns="0" tIns="0" rIns="0" bIns="0"/>
          <a:lstStyle/>
          <a:p>
            <a:pPr algn="ctr">
              <a:lnSpc>
                <a:spcPct val="110000"/>
              </a:lnSpc>
            </a:pPr>
            <a:r>
              <a:rPr lang="en-US" altLang="ko-KR">
                <a:solidFill>
                  <a:srgbClr val="000066"/>
                </a:solidFill>
                <a:ea typeface="굴림" pitchFamily="34" charset="-127"/>
              </a:rPr>
              <a:t>N</a:t>
            </a:r>
            <a:endParaRPr lang="en-ZA">
              <a:solidFill>
                <a:srgbClr val="000066"/>
              </a:solidFill>
            </a:endParaRPr>
          </a:p>
        </p:txBody>
      </p:sp>
      <p:grpSp>
        <p:nvGrpSpPr>
          <p:cNvPr id="481787" name="Group 507"/>
          <p:cNvGrpSpPr>
            <a:grpSpLocks/>
          </p:cNvGrpSpPr>
          <p:nvPr/>
        </p:nvGrpSpPr>
        <p:grpSpPr bwMode="auto">
          <a:xfrm>
            <a:off x="6086475" y="1631950"/>
            <a:ext cx="1866900" cy="898525"/>
            <a:chOff x="3834" y="1028"/>
            <a:chExt cx="1176" cy="566"/>
          </a:xfrm>
        </p:grpSpPr>
        <p:sp>
          <p:nvSpPr>
            <p:cNvPr id="482099" name="Rectangle 492"/>
            <p:cNvSpPr>
              <a:spLocks noChangeArrowheads="1"/>
            </p:cNvSpPr>
            <p:nvPr/>
          </p:nvSpPr>
          <p:spPr bwMode="auto">
            <a:xfrm>
              <a:off x="3835" y="1028"/>
              <a:ext cx="1175" cy="566"/>
            </a:xfrm>
            <a:prstGeom prst="rect">
              <a:avLst/>
            </a:prstGeom>
            <a:noFill/>
            <a:ln w="25400" algn="ctr">
              <a:solidFill>
                <a:schemeClr val="tx1"/>
              </a:solidFill>
              <a:miter lim="800000"/>
              <a:headEnd/>
              <a:tailEnd type="none" w="lg" len="lg"/>
            </a:ln>
          </p:spPr>
          <p:txBody>
            <a:bodyPr/>
            <a:lstStyle/>
            <a:p>
              <a:pPr>
                <a:lnSpc>
                  <a:spcPct val="110000"/>
                </a:lnSpc>
              </a:pPr>
              <a:endParaRPr lang="en-ZA"/>
            </a:p>
          </p:txBody>
        </p:sp>
        <p:sp>
          <p:nvSpPr>
            <p:cNvPr id="482100" name="Line 493"/>
            <p:cNvSpPr>
              <a:spLocks noChangeShapeType="1"/>
            </p:cNvSpPr>
            <p:nvPr/>
          </p:nvSpPr>
          <p:spPr bwMode="auto">
            <a:xfrm rot="5400000" flipH="1">
              <a:off x="4969" y="1369"/>
              <a:ext cx="82" cy="0"/>
            </a:xfrm>
            <a:prstGeom prst="line">
              <a:avLst/>
            </a:prstGeom>
            <a:noFill/>
            <a:ln w="25400">
              <a:solidFill>
                <a:schemeClr val="tx1"/>
              </a:solidFill>
              <a:round/>
              <a:headEnd/>
              <a:tailEnd type="triangle" w="lg" len="lg"/>
            </a:ln>
          </p:spPr>
          <p:txBody>
            <a:bodyPr/>
            <a:lstStyle/>
            <a:p>
              <a:endParaRPr lang="en-US"/>
            </a:p>
          </p:txBody>
        </p:sp>
        <p:sp>
          <p:nvSpPr>
            <p:cNvPr id="482101" name="Line 487"/>
            <p:cNvSpPr>
              <a:spLocks noChangeShapeType="1"/>
            </p:cNvSpPr>
            <p:nvPr/>
          </p:nvSpPr>
          <p:spPr bwMode="auto">
            <a:xfrm flipH="1">
              <a:off x="4385" y="1028"/>
              <a:ext cx="85" cy="0"/>
            </a:xfrm>
            <a:prstGeom prst="line">
              <a:avLst/>
            </a:prstGeom>
            <a:noFill/>
            <a:ln w="25400">
              <a:solidFill>
                <a:schemeClr val="tx1"/>
              </a:solidFill>
              <a:round/>
              <a:headEnd/>
              <a:tailEnd type="triangle" w="lg" len="lg"/>
            </a:ln>
          </p:spPr>
          <p:txBody>
            <a:bodyPr/>
            <a:lstStyle/>
            <a:p>
              <a:endParaRPr lang="en-US"/>
            </a:p>
          </p:txBody>
        </p:sp>
        <p:sp>
          <p:nvSpPr>
            <p:cNvPr id="482102" name="Line 486"/>
            <p:cNvSpPr>
              <a:spLocks noChangeShapeType="1"/>
            </p:cNvSpPr>
            <p:nvPr/>
          </p:nvSpPr>
          <p:spPr bwMode="auto">
            <a:xfrm>
              <a:off x="4421" y="1593"/>
              <a:ext cx="78" cy="0"/>
            </a:xfrm>
            <a:prstGeom prst="line">
              <a:avLst/>
            </a:prstGeom>
            <a:noFill/>
            <a:ln w="25400">
              <a:solidFill>
                <a:schemeClr val="tx1"/>
              </a:solidFill>
              <a:round/>
              <a:headEnd/>
              <a:tailEnd type="triangle" w="lg" len="lg"/>
            </a:ln>
          </p:spPr>
          <p:txBody>
            <a:bodyPr/>
            <a:lstStyle/>
            <a:p>
              <a:endParaRPr lang="en-US"/>
            </a:p>
          </p:txBody>
        </p:sp>
        <p:sp>
          <p:nvSpPr>
            <p:cNvPr id="482103" name="Line 494"/>
            <p:cNvSpPr>
              <a:spLocks noChangeShapeType="1"/>
            </p:cNvSpPr>
            <p:nvPr/>
          </p:nvSpPr>
          <p:spPr bwMode="auto">
            <a:xfrm rot="-5400000" flipH="1" flipV="1">
              <a:off x="3792" y="1357"/>
              <a:ext cx="84" cy="0"/>
            </a:xfrm>
            <a:prstGeom prst="line">
              <a:avLst/>
            </a:prstGeom>
            <a:noFill/>
            <a:ln w="25400">
              <a:solidFill>
                <a:schemeClr val="tx1"/>
              </a:solidFill>
              <a:round/>
              <a:headEnd/>
              <a:tailEnd type="triangle" w="lg" len="lg"/>
            </a:ln>
          </p:spPr>
          <p:txBody>
            <a:bodyPr/>
            <a:lstStyle/>
            <a:p>
              <a:endParaRPr lang="en-US"/>
            </a:p>
          </p:txBody>
        </p:sp>
      </p:grpSp>
      <p:graphicFrame>
        <p:nvGraphicFramePr>
          <p:cNvPr id="482077" name="Object 797"/>
          <p:cNvGraphicFramePr>
            <a:graphicFrameLocks noChangeAspect="1"/>
          </p:cNvGraphicFramePr>
          <p:nvPr/>
        </p:nvGraphicFramePr>
        <p:xfrm>
          <a:off x="7031038" y="1274763"/>
          <a:ext cx="177800" cy="266700"/>
        </p:xfrm>
        <a:graphic>
          <a:graphicData uri="http://schemas.openxmlformats.org/presentationml/2006/ole">
            <mc:AlternateContent xmlns:mc="http://schemas.openxmlformats.org/markup-compatibility/2006">
              <mc:Choice xmlns:v="urn:schemas-microsoft-com:vml" Requires="v">
                <p:oleObj spid="_x0000_s482101" name="Equation" r:id="rId12" imgW="177569" imgH="266353" progId="Equation.DSMT4">
                  <p:embed/>
                </p:oleObj>
              </mc:Choice>
              <mc:Fallback>
                <p:oleObj name="Equation" r:id="rId12" imgW="177569" imgH="266353" progId="Equation.DSMT4">
                  <p:embed/>
                  <p:pic>
                    <p:nvPicPr>
                      <p:cNvPr id="0" name="Picture 79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31038" y="1274763"/>
                        <a:ext cx="1778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3" name="Object 798"/>
          <p:cNvGraphicFramePr>
            <a:graphicFrameLocks noChangeAspect="1"/>
          </p:cNvGraphicFramePr>
          <p:nvPr/>
        </p:nvGraphicFramePr>
        <p:xfrm>
          <a:off x="4381500" y="4918075"/>
          <a:ext cx="177800" cy="266700"/>
        </p:xfrm>
        <a:graphic>
          <a:graphicData uri="http://schemas.openxmlformats.org/presentationml/2006/ole">
            <mc:AlternateContent xmlns:mc="http://schemas.openxmlformats.org/markup-compatibility/2006">
              <mc:Choice xmlns:v="urn:schemas-microsoft-com:vml" Requires="v">
                <p:oleObj spid="_x0000_s482102" name="Equation" r:id="rId14" imgW="177569" imgH="266353" progId="Equation.DSMT4">
                  <p:embed/>
                </p:oleObj>
              </mc:Choice>
              <mc:Fallback>
                <p:oleObj name="Equation" r:id="rId14" imgW="177569" imgH="266353" progId="Equation.DSMT4">
                  <p:embed/>
                  <p:pic>
                    <p:nvPicPr>
                      <p:cNvPr id="0" name="Picture 79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381500" y="4918075"/>
                        <a:ext cx="1778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1787"/>
                                        </p:tgtEl>
                                        <p:attrNameLst>
                                          <p:attrName>style.visibility</p:attrName>
                                        </p:attrNameLst>
                                      </p:cBhvr>
                                      <p:to>
                                        <p:strVal val="visible"/>
                                      </p:to>
                                    </p:set>
                                    <p:animEffect transition="in" filter="fade">
                                      <p:cBhvr>
                                        <p:cTn id="7" dur="1000"/>
                                        <p:tgtEl>
                                          <p:spTgt spid="48178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1762"/>
                                        </p:tgtEl>
                                        <p:attrNameLst>
                                          <p:attrName>style.visibility</p:attrName>
                                        </p:attrNameLst>
                                      </p:cBhvr>
                                      <p:to>
                                        <p:strVal val="visible"/>
                                      </p:to>
                                    </p:set>
                                    <p:animEffect transition="in" filter="fade">
                                      <p:cBhvr>
                                        <p:cTn id="10" dur="1000"/>
                                        <p:tgtEl>
                                          <p:spTgt spid="48176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81764"/>
                                        </p:tgtEl>
                                        <p:attrNameLst>
                                          <p:attrName>style.visibility</p:attrName>
                                        </p:attrNameLst>
                                      </p:cBhvr>
                                      <p:to>
                                        <p:strVal val="visible"/>
                                      </p:to>
                                    </p:set>
                                    <p:animEffect transition="in" filter="fade">
                                      <p:cBhvr>
                                        <p:cTn id="13" dur="1000"/>
                                        <p:tgtEl>
                                          <p:spTgt spid="48176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81765"/>
                                        </p:tgtEl>
                                        <p:attrNameLst>
                                          <p:attrName>style.visibility</p:attrName>
                                        </p:attrNameLst>
                                      </p:cBhvr>
                                      <p:to>
                                        <p:strVal val="visible"/>
                                      </p:to>
                                    </p:set>
                                    <p:animEffect transition="in" filter="fade">
                                      <p:cBhvr>
                                        <p:cTn id="16" dur="1000"/>
                                        <p:tgtEl>
                                          <p:spTgt spid="48176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81763"/>
                                        </p:tgtEl>
                                        <p:attrNameLst>
                                          <p:attrName>style.visibility</p:attrName>
                                        </p:attrNameLst>
                                      </p:cBhvr>
                                      <p:to>
                                        <p:strVal val="visible"/>
                                      </p:to>
                                    </p:set>
                                    <p:animEffect transition="in" filter="fade">
                                      <p:cBhvr>
                                        <p:cTn id="19" dur="1000"/>
                                        <p:tgtEl>
                                          <p:spTgt spid="48176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81771"/>
                                        </p:tgtEl>
                                        <p:attrNameLst>
                                          <p:attrName>style.visibility</p:attrName>
                                        </p:attrNameLst>
                                      </p:cBhvr>
                                      <p:to>
                                        <p:strVal val="visible"/>
                                      </p:to>
                                    </p:set>
                                    <p:animEffect transition="in" filter="fade">
                                      <p:cBhvr>
                                        <p:cTn id="22" dur="1000"/>
                                        <p:tgtEl>
                                          <p:spTgt spid="48177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81770"/>
                                        </p:tgtEl>
                                        <p:attrNameLst>
                                          <p:attrName>style.visibility</p:attrName>
                                        </p:attrNameLst>
                                      </p:cBhvr>
                                      <p:to>
                                        <p:strVal val="visible"/>
                                      </p:to>
                                    </p:set>
                                    <p:animEffect transition="in" filter="fade">
                                      <p:cBhvr>
                                        <p:cTn id="25" dur="1000"/>
                                        <p:tgtEl>
                                          <p:spTgt spid="48177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8152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48152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81500">
                                            <p:txEl>
                                              <p:pRg st="0" end="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8177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63"/>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481783"/>
                                        </p:tgtEl>
                                        <p:attrNameLst>
                                          <p:attrName>style.visibility</p:attrName>
                                        </p:attrNameLst>
                                      </p:cBhvr>
                                      <p:to>
                                        <p:strVal val="visible"/>
                                      </p:to>
                                    </p:set>
                                  </p:childTnLst>
                                </p:cTn>
                              </p:par>
                              <p:par>
                                <p:cTn id="48" presetID="9" presetClass="entr" presetSubtype="0" fill="hold" grpId="0" nodeType="withEffect">
                                  <p:stCondLst>
                                    <p:cond delay="500"/>
                                  </p:stCondLst>
                                  <p:childTnLst>
                                    <p:set>
                                      <p:cBhvr>
                                        <p:cTn id="49" dur="1" fill="hold">
                                          <p:stCondLst>
                                            <p:cond delay="0"/>
                                          </p:stCondLst>
                                        </p:cTn>
                                        <p:tgtEl>
                                          <p:spTgt spid="2"/>
                                        </p:tgtEl>
                                        <p:attrNameLst>
                                          <p:attrName>style.visibility</p:attrName>
                                        </p:attrNameLst>
                                      </p:cBhvr>
                                      <p:to>
                                        <p:strVal val="visible"/>
                                      </p:to>
                                    </p:set>
                                    <p:animEffect transition="in" filter="dissolve">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childTnLst>
                                </p:cTn>
                              </p:par>
                              <p:par>
                                <p:cTn id="55" presetID="10" presetClass="exit" presetSubtype="0" fill="hold" nodeType="withEffect">
                                  <p:stCondLst>
                                    <p:cond delay="0"/>
                                  </p:stCondLst>
                                  <p:childTnLst>
                                    <p:animEffect transition="out" filter="fade">
                                      <p:cBhvr>
                                        <p:cTn id="56" dur="1000"/>
                                        <p:tgtEl>
                                          <p:spTgt spid="481768"/>
                                        </p:tgtEl>
                                      </p:cBhvr>
                                    </p:animEffect>
                                    <p:set>
                                      <p:cBhvr>
                                        <p:cTn id="57" dur="1" fill="hold">
                                          <p:stCondLst>
                                            <p:cond delay="999"/>
                                          </p:stCondLst>
                                        </p:cTn>
                                        <p:tgtEl>
                                          <p:spTgt spid="481768"/>
                                        </p:tgtEl>
                                        <p:attrNameLst>
                                          <p:attrName>style.visibility</p:attrName>
                                        </p:attrNameLst>
                                      </p:cBhvr>
                                      <p:to>
                                        <p:strVal val="hidden"/>
                                      </p:to>
                                    </p:set>
                                  </p:childTnLst>
                                </p:cTn>
                              </p:par>
                              <p:par>
                                <p:cTn id="58" presetID="10" presetClass="entr" presetSubtype="0" fill="hold" grpId="0" nodeType="withEffect">
                                  <p:stCondLst>
                                    <p:cond delay="0"/>
                                  </p:stCondLst>
                                  <p:childTnLst>
                                    <p:set>
                                      <p:cBhvr>
                                        <p:cTn id="59" dur="1" fill="hold">
                                          <p:stCondLst>
                                            <p:cond delay="0"/>
                                          </p:stCondLst>
                                        </p:cTn>
                                        <p:tgtEl>
                                          <p:spTgt spid="481786"/>
                                        </p:tgtEl>
                                        <p:attrNameLst>
                                          <p:attrName>style.visibility</p:attrName>
                                        </p:attrNameLst>
                                      </p:cBhvr>
                                      <p:to>
                                        <p:strVal val="visible"/>
                                      </p:to>
                                    </p:set>
                                    <p:animEffect transition="in" filter="fade">
                                      <p:cBhvr>
                                        <p:cTn id="60" dur="1000"/>
                                        <p:tgtEl>
                                          <p:spTgt spid="48178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81785"/>
                                        </p:tgtEl>
                                        <p:attrNameLst>
                                          <p:attrName>style.visibility</p:attrName>
                                        </p:attrNameLst>
                                      </p:cBhvr>
                                      <p:to>
                                        <p:strVal val="visible"/>
                                      </p:to>
                                    </p:set>
                                    <p:animEffect transition="in" filter="fade">
                                      <p:cBhvr>
                                        <p:cTn id="63" dur="1000"/>
                                        <p:tgtEl>
                                          <p:spTgt spid="481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500" grpId="0" build="p"/>
      <p:bldP spid="481762" grpId="0"/>
      <p:bldP spid="481763" grpId="0"/>
      <p:bldP spid="481764" grpId="0"/>
      <p:bldP spid="481765" grpId="0"/>
      <p:bldP spid="481770" grpId="0" animBg="1"/>
      <p:bldP spid="481771" grpId="0" animBg="1"/>
      <p:bldP spid="481776" grpId="0"/>
      <p:bldP spid="2" grpId="0" animBg="1"/>
      <p:bldP spid="481783" grpId="0"/>
      <p:bldP spid="3" grpId="0"/>
      <p:bldP spid="481785" grpId="0"/>
      <p:bldP spid="48178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7" name="Footer Placeholder 3"/>
          <p:cNvSpPr>
            <a:spLocks noGrp="1"/>
          </p:cNvSpPr>
          <p:nvPr>
            <p:ph type="ftr" sz="quarter" idx="10"/>
          </p:nvPr>
        </p:nvSpPr>
        <p:spPr>
          <a:noFill/>
        </p:spPr>
        <p:txBody>
          <a:bodyPr/>
          <a:lstStyle/>
          <a:p>
            <a:r>
              <a:rPr lang="en-US" smtClean="0">
                <a:cs typeface="Arial" charset="0"/>
              </a:rPr>
              <a:t>MAGNETIC FIELDS</a:t>
            </a:r>
          </a:p>
        </p:txBody>
      </p:sp>
      <p:sp>
        <p:nvSpPr>
          <p:cNvPr id="301058" name="Date Placeholder 4"/>
          <p:cNvSpPr>
            <a:spLocks noGrp="1"/>
          </p:cNvSpPr>
          <p:nvPr>
            <p:ph type="dt" sz="quarter" idx="11"/>
          </p:nvPr>
        </p:nvSpPr>
        <p:spPr>
          <a:noFill/>
        </p:spPr>
        <p:txBody>
          <a:bodyPr/>
          <a:lstStyle/>
          <a:p>
            <a:r>
              <a:rPr lang="en-US" smtClean="0">
                <a:cs typeface="Arial" charset="0"/>
              </a:rPr>
              <a:t>PHY1013S</a:t>
            </a:r>
          </a:p>
        </p:txBody>
      </p:sp>
      <p:sp>
        <p:nvSpPr>
          <p:cNvPr id="301059" name="Slide Number Placeholder 5"/>
          <p:cNvSpPr>
            <a:spLocks noGrp="1"/>
          </p:cNvSpPr>
          <p:nvPr>
            <p:ph type="sldNum" sz="quarter" idx="12"/>
          </p:nvPr>
        </p:nvSpPr>
        <p:spPr>
          <a:noFill/>
        </p:spPr>
        <p:txBody>
          <a:bodyPr/>
          <a:lstStyle/>
          <a:p>
            <a:fld id="{2F3CF51F-4D3E-4DB2-80A5-B501F44A8655}" type="slidenum">
              <a:rPr lang="en-US" smtClean="0">
                <a:cs typeface="Arial" charset="0"/>
              </a:rPr>
              <a:pPr/>
              <a:t>5</a:t>
            </a:fld>
            <a:endParaRPr lang="en-US" smtClean="0">
              <a:cs typeface="Arial" charset="0"/>
            </a:endParaRPr>
          </a:p>
        </p:txBody>
      </p:sp>
      <p:sp>
        <p:nvSpPr>
          <p:cNvPr id="497666" name="Rectangle 2"/>
          <p:cNvSpPr>
            <a:spLocks noChangeArrowheads="1"/>
          </p:cNvSpPr>
          <p:nvPr/>
        </p:nvSpPr>
        <p:spPr bwMode="auto">
          <a:xfrm>
            <a:off x="446088" y="1477963"/>
            <a:ext cx="8547100" cy="1698625"/>
          </a:xfrm>
          <a:prstGeom prst="rect">
            <a:avLst/>
          </a:prstGeom>
          <a:noFill/>
          <a:ln w="15875" algn="ctr">
            <a:noFill/>
            <a:miter lim="800000"/>
            <a:headEnd/>
            <a:tailEnd type="none" w="lg" len="lg"/>
          </a:ln>
        </p:spPr>
        <p:txBody>
          <a:bodyPr lIns="90000" tIns="46800" rIns="90000" bIns="46800">
            <a:spAutoFit/>
          </a:bodyPr>
          <a:lstStyle/>
          <a:p>
            <a:pPr marL="1255713" indent="-1255713">
              <a:lnSpc>
                <a:spcPct val="110000"/>
              </a:lnSpc>
            </a:pPr>
            <a:r>
              <a:rPr lang="en-ZA">
                <a:solidFill>
                  <a:srgbClr val="000066"/>
                </a:solidFill>
                <a:sym typeface="Symbol" pitchFamily="18" charset="2"/>
              </a:rPr>
              <a:t>900 BC	Magnus, a Greek shepherd, walks across a field of black stones which pull the iron nails out of his sandals and the iron tip from his crook. </a:t>
            </a:r>
            <a:br>
              <a:rPr lang="en-ZA">
                <a:solidFill>
                  <a:srgbClr val="000066"/>
                </a:solidFill>
                <a:sym typeface="Symbol" pitchFamily="18" charset="2"/>
              </a:rPr>
            </a:br>
            <a:r>
              <a:rPr lang="en-ZA">
                <a:solidFill>
                  <a:srgbClr val="000066"/>
                </a:solidFill>
                <a:sym typeface="Symbol" pitchFamily="18" charset="2"/>
              </a:rPr>
              <a:t>This region becomes known as Magnesia.</a:t>
            </a:r>
          </a:p>
        </p:txBody>
      </p:sp>
      <p:sp>
        <p:nvSpPr>
          <p:cNvPr id="301061" name="Rectangle 3"/>
          <p:cNvSpPr>
            <a:spLocks noGrp="1" noChangeArrowheads="1"/>
          </p:cNvSpPr>
          <p:nvPr>
            <p:ph type="title"/>
          </p:nvPr>
        </p:nvSpPr>
        <p:spPr/>
        <p:txBody>
          <a:bodyPr/>
          <a:lstStyle/>
          <a:p>
            <a:pPr eaLnBrk="1" hangingPunct="1"/>
            <a:r>
              <a:rPr lang="en-ZA" smtClean="0"/>
              <a:t>MAGNETISM</a:t>
            </a:r>
            <a:endParaRPr lang="en-US" smtClean="0"/>
          </a:p>
        </p:txBody>
      </p:sp>
      <p:sp>
        <p:nvSpPr>
          <p:cNvPr id="497668" name="Rectangle 4"/>
          <p:cNvSpPr>
            <a:spLocks noGrp="1" noChangeArrowheads="1"/>
          </p:cNvSpPr>
          <p:nvPr>
            <p:ph type="body" idx="1"/>
          </p:nvPr>
        </p:nvSpPr>
        <p:spPr>
          <a:xfrm>
            <a:off x="446088" y="1470025"/>
            <a:ext cx="8240712" cy="895350"/>
          </a:xfrm>
        </p:spPr>
        <p:txBody>
          <a:bodyPr/>
          <a:lstStyle/>
          <a:p>
            <a:pPr marL="1614488" indent="-1614488" eaLnBrk="1" hangingPunct="1"/>
            <a:r>
              <a:rPr lang="en-ZA" sz="2400" b="1" smtClean="0">
                <a:sym typeface="Symbol" pitchFamily="18" charset="2"/>
              </a:rPr>
              <a:t>  </a:t>
            </a:r>
            <a:r>
              <a:rPr lang="en-US" sz="2400" smtClean="0"/>
              <a:t>–	</a:t>
            </a:r>
            <a:r>
              <a:rPr lang="en-US" sz="2400" smtClean="0">
                <a:sym typeface="Symbol" pitchFamily="18" charset="2"/>
              </a:rPr>
              <a:t>Magnesia, a city in Thessalia, Greece, where </a:t>
            </a:r>
            <a:r>
              <a:rPr lang="en-US" sz="2400" smtClean="0">
                <a:solidFill>
                  <a:srgbClr val="FF0000"/>
                </a:solidFill>
                <a:sym typeface="Symbol" pitchFamily="18" charset="2"/>
              </a:rPr>
              <a:t>lodestone</a:t>
            </a:r>
            <a:r>
              <a:rPr lang="en-US" sz="2400" smtClean="0">
                <a:sym typeface="Symbol" pitchFamily="18" charset="2"/>
              </a:rPr>
              <a:t> was first found.</a:t>
            </a:r>
          </a:p>
        </p:txBody>
      </p:sp>
      <p:sp>
        <p:nvSpPr>
          <p:cNvPr id="497669" name="Rectangle 5"/>
          <p:cNvSpPr>
            <a:spLocks noChangeArrowheads="1"/>
          </p:cNvSpPr>
          <p:nvPr/>
        </p:nvSpPr>
        <p:spPr bwMode="auto">
          <a:xfrm>
            <a:off x="446088" y="2352675"/>
            <a:ext cx="8464550" cy="3960813"/>
          </a:xfrm>
          <a:prstGeom prst="rect">
            <a:avLst/>
          </a:prstGeom>
          <a:noFill/>
          <a:ln w="9525">
            <a:noFill/>
            <a:miter lim="800000"/>
            <a:headEnd/>
            <a:tailEnd/>
          </a:ln>
        </p:spPr>
        <p:txBody>
          <a:bodyPr lIns="90000" tIns="46800" rIns="90000" bIns="46800">
            <a:spAutoFit/>
          </a:bodyPr>
          <a:lstStyle/>
          <a:p>
            <a:pPr marL="1254125" indent="-1254125">
              <a:lnSpc>
                <a:spcPct val="110000"/>
              </a:lnSpc>
              <a:tabLst>
                <a:tab pos="1262063" algn="l"/>
              </a:tabLst>
            </a:pPr>
            <a:r>
              <a:rPr lang="en-ZA">
                <a:solidFill>
                  <a:srgbClr val="000066"/>
                </a:solidFill>
                <a:sym typeface="Symbol" pitchFamily="18" charset="2"/>
              </a:rPr>
              <a:t>1000	</a:t>
            </a:r>
            <a:r>
              <a:rPr lang="en-US">
                <a:solidFill>
                  <a:srgbClr val="000066"/>
                </a:solidFill>
                <a:sym typeface="Symbol" pitchFamily="18" charset="2"/>
              </a:rPr>
              <a:t>Chinese navigators use lodestone compasses.</a:t>
            </a:r>
          </a:p>
          <a:p>
            <a:pPr marL="1254125" indent="-1254125">
              <a:lnSpc>
                <a:spcPct val="110000"/>
              </a:lnSpc>
              <a:tabLst>
                <a:tab pos="1262063" algn="l"/>
              </a:tabLst>
            </a:pPr>
            <a:endParaRPr lang="en-US" sz="300">
              <a:solidFill>
                <a:srgbClr val="000066"/>
              </a:solidFill>
              <a:sym typeface="Symbol" pitchFamily="18" charset="2"/>
            </a:endParaRPr>
          </a:p>
          <a:p>
            <a:pPr marL="1254125" indent="-1254125">
              <a:lnSpc>
                <a:spcPct val="110000"/>
              </a:lnSpc>
              <a:tabLst>
                <a:tab pos="1262063" algn="l"/>
              </a:tabLst>
            </a:pPr>
            <a:endParaRPr lang="en-US" sz="300">
              <a:solidFill>
                <a:srgbClr val="000066"/>
              </a:solidFill>
              <a:sym typeface="Symbol" pitchFamily="18" charset="2"/>
            </a:endParaRPr>
          </a:p>
          <a:p>
            <a:pPr marL="1254125" indent="-1254125">
              <a:lnSpc>
                <a:spcPct val="110000"/>
              </a:lnSpc>
              <a:tabLst>
                <a:tab pos="1262063" algn="l"/>
              </a:tabLst>
            </a:pPr>
            <a:r>
              <a:rPr lang="en-US">
                <a:solidFill>
                  <a:srgbClr val="000066"/>
                </a:solidFill>
                <a:sym typeface="Symbol" pitchFamily="18" charset="2"/>
              </a:rPr>
              <a:t>1269	Petrus Peregrinus discovers lodestones align with lines of longitude.</a:t>
            </a:r>
          </a:p>
          <a:p>
            <a:pPr marL="1254125" indent="-1254125">
              <a:lnSpc>
                <a:spcPct val="110000"/>
              </a:lnSpc>
              <a:tabLst>
                <a:tab pos="1262063" algn="l"/>
              </a:tabLst>
            </a:pPr>
            <a:endParaRPr lang="en-US" sz="300">
              <a:solidFill>
                <a:srgbClr val="000066"/>
              </a:solidFill>
              <a:sym typeface="Symbol" pitchFamily="18" charset="2"/>
            </a:endParaRPr>
          </a:p>
          <a:p>
            <a:pPr marL="1254125" indent="-1254125">
              <a:lnSpc>
                <a:spcPct val="110000"/>
              </a:lnSpc>
              <a:tabLst>
                <a:tab pos="1262063" algn="l"/>
              </a:tabLst>
            </a:pPr>
            <a:r>
              <a:rPr lang="en-US">
                <a:solidFill>
                  <a:srgbClr val="000066"/>
                </a:solidFill>
                <a:sym typeface="Symbol" pitchFamily="18" charset="2"/>
              </a:rPr>
              <a:t>1600	William Gilbert discovers Earth’s magnetic properties, explaining how compasses work.</a:t>
            </a:r>
          </a:p>
          <a:p>
            <a:pPr marL="1254125" indent="-1254125">
              <a:lnSpc>
                <a:spcPct val="110000"/>
              </a:lnSpc>
              <a:tabLst>
                <a:tab pos="1262063" algn="l"/>
              </a:tabLst>
            </a:pPr>
            <a:endParaRPr lang="en-US" sz="300">
              <a:solidFill>
                <a:srgbClr val="000066"/>
              </a:solidFill>
              <a:sym typeface="Symbol" pitchFamily="18" charset="2"/>
            </a:endParaRPr>
          </a:p>
          <a:p>
            <a:pPr marL="1254125" indent="-1254125">
              <a:lnSpc>
                <a:spcPct val="110000"/>
              </a:lnSpc>
              <a:tabLst>
                <a:tab pos="1262063" algn="l"/>
              </a:tabLst>
            </a:pPr>
            <a:r>
              <a:rPr lang="en-US">
                <a:solidFill>
                  <a:srgbClr val="000066"/>
                </a:solidFill>
                <a:sym typeface="Symbol" pitchFamily="18" charset="2"/>
              </a:rPr>
              <a:t>1819	Hans Oersted (accidentally) discovers a connection between electricity and magnetism.</a:t>
            </a:r>
          </a:p>
          <a:p>
            <a:pPr marL="1254125" indent="-1254125">
              <a:lnSpc>
                <a:spcPct val="110000"/>
              </a:lnSpc>
              <a:tabLst>
                <a:tab pos="1262063" algn="l"/>
              </a:tabLst>
            </a:pPr>
            <a:endParaRPr lang="en-US" sz="300">
              <a:solidFill>
                <a:srgbClr val="000066"/>
              </a:solidFill>
              <a:sym typeface="Symbol" pitchFamily="18" charset="2"/>
            </a:endParaRPr>
          </a:p>
          <a:p>
            <a:pPr marL="1254125" indent="-1254125">
              <a:lnSpc>
                <a:spcPct val="110000"/>
              </a:lnSpc>
              <a:tabLst>
                <a:tab pos="1262063" algn="l"/>
              </a:tabLst>
            </a:pPr>
            <a:r>
              <a:rPr lang="en-US">
                <a:solidFill>
                  <a:srgbClr val="000066"/>
                </a:solidFill>
                <a:sym typeface="Symbol" pitchFamily="18" charset="2"/>
              </a:rPr>
              <a:t>1820	Jean-Baptiste Biot and Felix Savart quantify the connection (Biot-Savart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97668">
                                            <p:txEl>
                                              <p:pRg st="0" end="0"/>
                                            </p:txEl>
                                          </p:spTgt>
                                        </p:tgtEl>
                                        <p:attrNameLst>
                                          <p:attrName>style.visibility</p:attrName>
                                        </p:attrNameLst>
                                      </p:cBhvr>
                                      <p:to>
                                        <p:strVal val="visible"/>
                                      </p:to>
                                    </p:set>
                                    <p:animEffect transition="in" filter="fade">
                                      <p:cBhvr>
                                        <p:cTn id="11" dur="500"/>
                                        <p:tgtEl>
                                          <p:spTgt spid="497668">
                                            <p:txEl>
                                              <p:pRg st="0" end="0"/>
                                            </p:txEl>
                                          </p:spTgt>
                                        </p:tgtEl>
                                      </p:cBhvr>
                                    </p:animEffect>
                                  </p:childTnLst>
                                </p:cTn>
                              </p:par>
                              <p:par>
                                <p:cTn id="12" presetID="10" presetClass="exit" presetSubtype="0" fill="hold" grpId="1" nodeType="withEffect">
                                  <p:stCondLst>
                                    <p:cond delay="0"/>
                                  </p:stCondLst>
                                  <p:childTnLst>
                                    <p:animEffect transition="out" filter="fade">
                                      <p:cBhvr>
                                        <p:cTn id="13" dur="500"/>
                                        <p:tgtEl>
                                          <p:spTgt spid="497666"/>
                                        </p:tgtEl>
                                      </p:cBhvr>
                                    </p:animEffect>
                                    <p:set>
                                      <p:cBhvr>
                                        <p:cTn id="14" dur="1" fill="hold">
                                          <p:stCondLst>
                                            <p:cond delay="499"/>
                                          </p:stCondLst>
                                        </p:cTn>
                                        <p:tgtEl>
                                          <p:spTgt spid="49766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766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766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766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9766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9766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6" grpId="0"/>
      <p:bldP spid="497666" grpId="1"/>
      <p:bldP spid="49766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5" name="Footer Placeholder 3"/>
          <p:cNvSpPr>
            <a:spLocks noGrp="1"/>
          </p:cNvSpPr>
          <p:nvPr>
            <p:ph type="ftr" sz="quarter" idx="10"/>
          </p:nvPr>
        </p:nvSpPr>
        <p:spPr>
          <a:noFill/>
        </p:spPr>
        <p:txBody>
          <a:bodyPr/>
          <a:lstStyle/>
          <a:p>
            <a:r>
              <a:rPr lang="en-US" smtClean="0">
                <a:cs typeface="Arial" charset="0"/>
              </a:rPr>
              <a:t>MAGNETIC FIELDS</a:t>
            </a:r>
          </a:p>
        </p:txBody>
      </p:sp>
      <p:sp>
        <p:nvSpPr>
          <p:cNvPr id="303106" name="Date Placeholder 4"/>
          <p:cNvSpPr>
            <a:spLocks noGrp="1"/>
          </p:cNvSpPr>
          <p:nvPr>
            <p:ph type="dt" sz="quarter" idx="11"/>
          </p:nvPr>
        </p:nvSpPr>
        <p:spPr>
          <a:noFill/>
        </p:spPr>
        <p:txBody>
          <a:bodyPr/>
          <a:lstStyle/>
          <a:p>
            <a:r>
              <a:rPr lang="en-US" smtClean="0">
                <a:cs typeface="Arial" charset="0"/>
              </a:rPr>
              <a:t>PHY1013S</a:t>
            </a:r>
          </a:p>
        </p:txBody>
      </p:sp>
      <p:sp>
        <p:nvSpPr>
          <p:cNvPr id="303107" name="Slide Number Placeholder 5"/>
          <p:cNvSpPr>
            <a:spLocks noGrp="1"/>
          </p:cNvSpPr>
          <p:nvPr>
            <p:ph type="sldNum" sz="quarter" idx="12"/>
          </p:nvPr>
        </p:nvSpPr>
        <p:spPr>
          <a:noFill/>
        </p:spPr>
        <p:txBody>
          <a:bodyPr/>
          <a:lstStyle/>
          <a:p>
            <a:fld id="{1FE1FC21-D4FA-47DD-B0BE-669188926755}" type="slidenum">
              <a:rPr lang="en-US" smtClean="0">
                <a:cs typeface="Arial" charset="0"/>
              </a:rPr>
              <a:pPr/>
              <a:t>6</a:t>
            </a:fld>
            <a:endParaRPr lang="en-US" smtClean="0">
              <a:cs typeface="Arial" charset="0"/>
            </a:endParaRPr>
          </a:p>
        </p:txBody>
      </p:sp>
      <p:sp>
        <p:nvSpPr>
          <p:cNvPr id="303108" name="Rectangle 2"/>
          <p:cNvSpPr>
            <a:spLocks noGrp="1" noChangeArrowheads="1"/>
          </p:cNvSpPr>
          <p:nvPr>
            <p:ph type="title"/>
          </p:nvPr>
        </p:nvSpPr>
        <p:spPr/>
        <p:txBody>
          <a:bodyPr/>
          <a:lstStyle/>
          <a:p>
            <a:pPr eaLnBrk="1" hangingPunct="1"/>
            <a:r>
              <a:rPr lang="en-ZA" smtClean="0"/>
              <a:t>MAGNETISM</a:t>
            </a:r>
            <a:endParaRPr lang="en-US" smtClean="0"/>
          </a:p>
        </p:txBody>
      </p:sp>
      <p:sp>
        <p:nvSpPr>
          <p:cNvPr id="286726" name="Rectangle 6"/>
          <p:cNvSpPr>
            <a:spLocks noChangeArrowheads="1"/>
          </p:cNvSpPr>
          <p:nvPr/>
        </p:nvSpPr>
        <p:spPr bwMode="auto">
          <a:xfrm>
            <a:off x="446088" y="1471613"/>
            <a:ext cx="8697912" cy="4614862"/>
          </a:xfrm>
          <a:prstGeom prst="rect">
            <a:avLst/>
          </a:prstGeom>
          <a:noFill/>
          <a:ln w="9525">
            <a:noFill/>
            <a:miter lim="800000"/>
            <a:headEnd/>
            <a:tailEnd/>
          </a:ln>
        </p:spPr>
        <p:txBody>
          <a:bodyPr lIns="90000" tIns="46800" rIns="90000" bIns="46800">
            <a:spAutoFit/>
          </a:bodyPr>
          <a:lstStyle/>
          <a:p>
            <a:pPr marL="1254125" indent="-1254125">
              <a:lnSpc>
                <a:spcPct val="110000"/>
              </a:lnSpc>
              <a:buFontTx/>
              <a:buAutoNum type="arabicPlain" startAt="1831"/>
              <a:tabLst>
                <a:tab pos="1262063" algn="l"/>
              </a:tabLst>
            </a:pPr>
            <a:r>
              <a:rPr lang="en-ZA">
                <a:solidFill>
                  <a:srgbClr val="000066"/>
                </a:solidFill>
                <a:sym typeface="Symbol" pitchFamily="18" charset="2"/>
              </a:rPr>
              <a:t>Michael Faraday discovers magnetic induction (Faraday's law), and later speculates that light might be electromagnetic in nature.</a:t>
            </a:r>
            <a:endParaRPr lang="en-US">
              <a:solidFill>
                <a:srgbClr val="000066"/>
              </a:solidFill>
              <a:sym typeface="Symbol" pitchFamily="18" charset="2"/>
            </a:endParaRPr>
          </a:p>
          <a:p>
            <a:pPr marL="1254125" indent="-1254125">
              <a:lnSpc>
                <a:spcPct val="110000"/>
              </a:lnSpc>
              <a:tabLst>
                <a:tab pos="1262063" algn="l"/>
              </a:tabLst>
            </a:pPr>
            <a:endParaRPr lang="en-US" sz="600">
              <a:solidFill>
                <a:srgbClr val="000066"/>
              </a:solidFill>
              <a:sym typeface="Symbol" pitchFamily="18" charset="2"/>
            </a:endParaRPr>
          </a:p>
          <a:p>
            <a:pPr marL="1254125" indent="-1254125">
              <a:lnSpc>
                <a:spcPct val="110000"/>
              </a:lnSpc>
              <a:buFontTx/>
              <a:buAutoNum type="arabicPlain" startAt="1855"/>
              <a:tabLst>
                <a:tab pos="1262063" algn="l"/>
              </a:tabLst>
            </a:pPr>
            <a:r>
              <a:rPr lang="en-US">
                <a:solidFill>
                  <a:srgbClr val="000066"/>
                </a:solidFill>
                <a:sym typeface="Symbol" pitchFamily="18" charset="2"/>
              </a:rPr>
              <a:t>James Clerk Maxwell produces the first draft of his famous equations, and later writes:</a:t>
            </a:r>
          </a:p>
          <a:p>
            <a:pPr marL="1433513" lvl="1">
              <a:lnSpc>
                <a:spcPct val="110000"/>
              </a:lnSpc>
              <a:tabLst>
                <a:tab pos="1262063" algn="l"/>
              </a:tabLst>
            </a:pPr>
            <a:r>
              <a:rPr lang="en-US" sz="2000">
                <a:solidFill>
                  <a:srgbClr val="000066"/>
                </a:solidFill>
                <a:sym typeface="Symbol" pitchFamily="18" charset="2"/>
              </a:rPr>
              <a:t>“</a:t>
            </a:r>
            <a:r>
              <a:rPr lang="en-ZA" sz="2000">
                <a:solidFill>
                  <a:srgbClr val="000066"/>
                </a:solidFill>
                <a:sym typeface="Symbol" pitchFamily="18" charset="2"/>
              </a:rPr>
              <a:t>We can scarcely avoid the inference that light consists in the transverse undulations of the same medium which is the cause of electric and magnetic phenomena</a:t>
            </a:r>
            <a:r>
              <a:rPr lang="en-US" sz="2000">
                <a:solidFill>
                  <a:srgbClr val="000066"/>
                </a:solidFill>
                <a:sym typeface="Symbol" pitchFamily="18" charset="2"/>
              </a:rPr>
              <a:t>.</a:t>
            </a:r>
            <a:r>
              <a:rPr lang="en-ZA" sz="2000">
                <a:solidFill>
                  <a:srgbClr val="000066"/>
                </a:solidFill>
                <a:sym typeface="Symbol" pitchFamily="18" charset="2"/>
              </a:rPr>
              <a:t>”</a:t>
            </a:r>
            <a:endParaRPr lang="en-US" sz="2000">
              <a:solidFill>
                <a:srgbClr val="000066"/>
              </a:solidFill>
              <a:sym typeface="Symbol" pitchFamily="18" charset="2"/>
            </a:endParaRPr>
          </a:p>
          <a:p>
            <a:pPr marL="1254125" indent="-1254125">
              <a:lnSpc>
                <a:spcPct val="110000"/>
              </a:lnSpc>
              <a:tabLst>
                <a:tab pos="1262063" algn="l"/>
              </a:tabLst>
            </a:pPr>
            <a:endParaRPr lang="en-US" sz="600">
              <a:solidFill>
                <a:srgbClr val="000066"/>
              </a:solidFill>
              <a:sym typeface="Symbol" pitchFamily="18" charset="2"/>
            </a:endParaRPr>
          </a:p>
          <a:p>
            <a:pPr marL="1254125" indent="-1254125">
              <a:lnSpc>
                <a:spcPct val="110000"/>
              </a:lnSpc>
              <a:tabLst>
                <a:tab pos="1262063" algn="l"/>
              </a:tabLst>
            </a:pPr>
            <a:r>
              <a:rPr lang="en-US">
                <a:solidFill>
                  <a:srgbClr val="000066"/>
                </a:solidFill>
                <a:sym typeface="Symbol" pitchFamily="18" charset="2"/>
              </a:rPr>
              <a:t>1886	Heinrich Hertz generates electromagnetic </a:t>
            </a:r>
            <a:br>
              <a:rPr lang="en-US">
                <a:solidFill>
                  <a:srgbClr val="000066"/>
                </a:solidFill>
                <a:sym typeface="Symbol" pitchFamily="18" charset="2"/>
              </a:rPr>
            </a:br>
            <a:r>
              <a:rPr lang="en-US">
                <a:solidFill>
                  <a:srgbClr val="000066"/>
                </a:solidFill>
                <a:sym typeface="Symbol" pitchFamily="18" charset="2"/>
              </a:rPr>
              <a:t>waves in the laboratory.</a:t>
            </a:r>
          </a:p>
          <a:p>
            <a:pPr marL="1254125" indent="-1254125">
              <a:lnSpc>
                <a:spcPct val="110000"/>
              </a:lnSpc>
              <a:tabLst>
                <a:tab pos="1262063" algn="l"/>
              </a:tabLst>
            </a:pPr>
            <a:endParaRPr lang="en-US" sz="600">
              <a:solidFill>
                <a:srgbClr val="000066"/>
              </a:solidFill>
              <a:sym typeface="Symbol" pitchFamily="18" charset="2"/>
            </a:endParaRPr>
          </a:p>
          <a:p>
            <a:pPr marL="1254125" indent="-1254125">
              <a:lnSpc>
                <a:spcPct val="110000"/>
              </a:lnSpc>
              <a:tabLst>
                <a:tab pos="1262063" algn="l"/>
              </a:tabLst>
            </a:pPr>
            <a:r>
              <a:rPr lang="en-US">
                <a:solidFill>
                  <a:srgbClr val="000066"/>
                </a:solidFill>
                <a:sym typeface="Symbol" pitchFamily="18" charset="2"/>
              </a:rPr>
              <a:t>1905	Albert Einstein’s Special Theory of Relativity.</a:t>
            </a:r>
          </a:p>
        </p:txBody>
      </p:sp>
      <p:sp>
        <p:nvSpPr>
          <p:cNvPr id="303110" name="Rectangle 7"/>
          <p:cNvSpPr>
            <a:spLocks noChangeArrowheads="1"/>
          </p:cNvSpPr>
          <p:nvPr/>
        </p:nvSpPr>
        <p:spPr bwMode="auto">
          <a:xfrm>
            <a:off x="4481513" y="3063875"/>
            <a:ext cx="180975" cy="731838"/>
          </a:xfrm>
          <a:prstGeom prst="rect">
            <a:avLst/>
          </a:prstGeom>
          <a:noFill/>
          <a:ln w="15875" algn="ctr">
            <a:noFill/>
            <a:miter lim="800000"/>
            <a:headEnd/>
            <a:tailEnd type="none" w="lg" len="lg"/>
          </a:ln>
        </p:spPr>
        <p:txBody>
          <a:bodyPr wrap="none" lIns="90000" tIns="46800" rIns="90000" bIns="46800" anchor="ctr">
            <a:spAutoFit/>
          </a:bodyPr>
          <a:lstStyle/>
          <a:p>
            <a:pPr marL="1254125" indent="-1254125">
              <a:tabLst>
                <a:tab pos="1262063" algn="l"/>
              </a:tabLst>
            </a:pPr>
            <a:endParaRPr lang="en-US" b="1"/>
          </a:p>
          <a:p>
            <a:pPr marL="1254125" indent="-1254125" eaLnBrk="0" hangingPunct="0">
              <a:tabLst>
                <a:tab pos="1262063" algn="l"/>
              </a:tabLst>
            </a:pPr>
            <a:endParaRPr lang="en-US" sz="18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2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2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2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2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7" name="Footer Placeholder 3"/>
          <p:cNvSpPr>
            <a:spLocks noGrp="1"/>
          </p:cNvSpPr>
          <p:nvPr>
            <p:ph type="ftr" sz="quarter" idx="10"/>
          </p:nvPr>
        </p:nvSpPr>
        <p:spPr>
          <a:noFill/>
        </p:spPr>
        <p:txBody>
          <a:bodyPr/>
          <a:lstStyle/>
          <a:p>
            <a:r>
              <a:rPr lang="en-US" smtClean="0">
                <a:cs typeface="Arial" charset="0"/>
              </a:rPr>
              <a:t>MAGNETIC FIELDS</a:t>
            </a:r>
          </a:p>
        </p:txBody>
      </p:sp>
      <p:sp>
        <p:nvSpPr>
          <p:cNvPr id="316418" name="Date Placeholder 4"/>
          <p:cNvSpPr>
            <a:spLocks noGrp="1"/>
          </p:cNvSpPr>
          <p:nvPr>
            <p:ph type="dt" sz="quarter" idx="11"/>
          </p:nvPr>
        </p:nvSpPr>
        <p:spPr>
          <a:noFill/>
        </p:spPr>
        <p:txBody>
          <a:bodyPr/>
          <a:lstStyle/>
          <a:p>
            <a:r>
              <a:rPr lang="en-US" smtClean="0">
                <a:cs typeface="Arial" charset="0"/>
              </a:rPr>
              <a:t>PHY1013S</a:t>
            </a:r>
          </a:p>
        </p:txBody>
      </p:sp>
      <p:sp>
        <p:nvSpPr>
          <p:cNvPr id="316419" name="Slide Number Placeholder 5"/>
          <p:cNvSpPr>
            <a:spLocks noGrp="1"/>
          </p:cNvSpPr>
          <p:nvPr>
            <p:ph type="sldNum" sz="quarter" idx="12"/>
          </p:nvPr>
        </p:nvSpPr>
        <p:spPr>
          <a:noFill/>
        </p:spPr>
        <p:txBody>
          <a:bodyPr/>
          <a:lstStyle/>
          <a:p>
            <a:fld id="{12FBC3CB-FE8A-4E86-9509-E1FAF51E74A8}" type="slidenum">
              <a:rPr lang="en-US" smtClean="0">
                <a:cs typeface="Arial" charset="0"/>
              </a:rPr>
              <a:pPr/>
              <a:t>7</a:t>
            </a:fld>
            <a:endParaRPr lang="en-US" smtClean="0">
              <a:cs typeface="Arial" charset="0"/>
            </a:endParaRPr>
          </a:p>
        </p:txBody>
      </p:sp>
      <p:grpSp>
        <p:nvGrpSpPr>
          <p:cNvPr id="288889" name="Group 121"/>
          <p:cNvGrpSpPr>
            <a:grpSpLocks/>
          </p:cNvGrpSpPr>
          <p:nvPr/>
        </p:nvGrpSpPr>
        <p:grpSpPr bwMode="auto">
          <a:xfrm>
            <a:off x="9144000" y="1606550"/>
            <a:ext cx="719138" cy="460375"/>
            <a:chOff x="5760" y="991"/>
            <a:chExt cx="453" cy="290"/>
          </a:xfrm>
        </p:grpSpPr>
        <p:sp>
          <p:nvSpPr>
            <p:cNvPr id="316467" name="Rectangle 122"/>
            <p:cNvSpPr>
              <a:spLocks noChangeArrowheads="1"/>
            </p:cNvSpPr>
            <p:nvPr/>
          </p:nvSpPr>
          <p:spPr bwMode="auto">
            <a:xfrm rot="-5400000">
              <a:off x="5900" y="929"/>
              <a:ext cx="193" cy="433"/>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
              </a:r>
              <a:br>
                <a:rPr lang="en-ZA" sz="2200">
                  <a:solidFill>
                    <a:srgbClr val="000066"/>
                  </a:solidFill>
                </a:rPr>
              </a:br>
              <a:endParaRPr lang="en-ZA" sz="2200">
                <a:solidFill>
                  <a:srgbClr val="000066"/>
                </a:solidFill>
              </a:endParaRPr>
            </a:p>
          </p:txBody>
        </p:sp>
        <p:sp>
          <p:nvSpPr>
            <p:cNvPr id="316468" name="Rectangle 123"/>
            <p:cNvSpPr>
              <a:spLocks noChangeArrowheads="1"/>
            </p:cNvSpPr>
            <p:nvPr/>
          </p:nvSpPr>
          <p:spPr bwMode="auto">
            <a:xfrm>
              <a:off x="5760" y="991"/>
              <a:ext cx="248" cy="290"/>
            </a:xfrm>
            <a:prstGeom prst="rect">
              <a:avLst/>
            </a:prstGeom>
            <a:noFill/>
            <a:ln w="12700" algn="ctr">
              <a:noFill/>
              <a:miter lim="800000"/>
              <a:headEnd/>
              <a:tailEnd type="none" w="lg" len="lg"/>
            </a:ln>
          </p:spPr>
          <p:txBody>
            <a:bodyPr wrap="none" lIns="90000" tIns="46800" rIns="90000" bIns="46800" anchor="ctr"/>
            <a:lstStyle/>
            <a:p>
              <a:pPr algn="ctr">
                <a:lnSpc>
                  <a:spcPct val="110000"/>
                </a:lnSpc>
              </a:pPr>
              <a:r>
                <a:rPr lang="en-ZA" sz="2200">
                  <a:solidFill>
                    <a:srgbClr val="000066"/>
                  </a:solidFill>
                </a:rPr>
                <a:t>S</a:t>
              </a:r>
            </a:p>
          </p:txBody>
        </p:sp>
      </p:grpSp>
      <p:grpSp>
        <p:nvGrpSpPr>
          <p:cNvPr id="288888" name="Group 120"/>
          <p:cNvGrpSpPr>
            <a:grpSpLocks/>
          </p:cNvGrpSpPr>
          <p:nvPr/>
        </p:nvGrpSpPr>
        <p:grpSpPr bwMode="auto">
          <a:xfrm>
            <a:off x="9144000" y="1606550"/>
            <a:ext cx="719138" cy="460375"/>
            <a:chOff x="5760" y="991"/>
            <a:chExt cx="453" cy="290"/>
          </a:xfrm>
        </p:grpSpPr>
        <p:sp>
          <p:nvSpPr>
            <p:cNvPr id="316465" name="Rectangle 101"/>
            <p:cNvSpPr>
              <a:spLocks noChangeArrowheads="1"/>
            </p:cNvSpPr>
            <p:nvPr/>
          </p:nvSpPr>
          <p:spPr bwMode="auto">
            <a:xfrm rot="-5400000">
              <a:off x="5900" y="929"/>
              <a:ext cx="193"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
              </a:r>
              <a:br>
                <a:rPr lang="en-ZA" sz="2200">
                  <a:solidFill>
                    <a:srgbClr val="000066"/>
                  </a:solidFill>
                </a:rPr>
              </a:br>
              <a:endParaRPr lang="en-ZA" sz="2200">
                <a:solidFill>
                  <a:srgbClr val="000066"/>
                </a:solidFill>
              </a:endParaRPr>
            </a:p>
          </p:txBody>
        </p:sp>
        <p:sp>
          <p:nvSpPr>
            <p:cNvPr id="316466" name="Rectangle 104"/>
            <p:cNvSpPr>
              <a:spLocks noChangeArrowheads="1"/>
            </p:cNvSpPr>
            <p:nvPr/>
          </p:nvSpPr>
          <p:spPr bwMode="auto">
            <a:xfrm>
              <a:off x="5760" y="991"/>
              <a:ext cx="248" cy="290"/>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200">
                  <a:solidFill>
                    <a:srgbClr val="000066"/>
                  </a:solidFill>
                </a:rPr>
                <a:t>N</a:t>
              </a:r>
            </a:p>
          </p:txBody>
        </p:sp>
      </p:grpSp>
      <p:sp>
        <p:nvSpPr>
          <p:cNvPr id="288771" name="Rectangle 3"/>
          <p:cNvSpPr>
            <a:spLocks noGrp="1" noChangeArrowheads="1"/>
          </p:cNvSpPr>
          <p:nvPr>
            <p:ph type="body" idx="1"/>
          </p:nvPr>
        </p:nvSpPr>
        <p:spPr>
          <a:xfrm>
            <a:off x="179388" y="1343025"/>
            <a:ext cx="8774112" cy="4930775"/>
          </a:xfrm>
        </p:spPr>
        <p:txBody>
          <a:bodyPr/>
          <a:lstStyle/>
          <a:p>
            <a:pPr marL="719138" lvl="1" indent="-539750" eaLnBrk="1" hangingPunct="1">
              <a:buFont typeface="Arial" charset="0"/>
              <a:buBlip>
                <a:blip r:embed="rId3"/>
              </a:buBlip>
            </a:pPr>
            <a:r>
              <a:rPr lang="en-ZA" smtClean="0"/>
              <a:t>Magnets have “north” and “south” </a:t>
            </a:r>
            <a:r>
              <a:rPr lang="en-ZA" smtClean="0">
                <a:solidFill>
                  <a:srgbClr val="FF0000"/>
                </a:solidFill>
              </a:rPr>
              <a:t>poles</a:t>
            </a:r>
            <a:r>
              <a:rPr lang="en-ZA" smtClean="0"/>
              <a:t>.  </a:t>
            </a:r>
          </a:p>
          <a:p>
            <a:pPr marL="719138" lvl="1" indent="-539750" eaLnBrk="1" hangingPunct="1">
              <a:buFont typeface="Arial" charset="0"/>
              <a:buBlip>
                <a:blip r:embed="rId3"/>
              </a:buBlip>
            </a:pPr>
            <a:endParaRPr lang="en-ZA" sz="500" smtClean="0"/>
          </a:p>
          <a:p>
            <a:pPr marL="719138" lvl="1" indent="-539750" eaLnBrk="1" hangingPunct="1">
              <a:buFont typeface="Arial" charset="0"/>
              <a:buBlip>
                <a:blip r:embed="rId3"/>
              </a:buBlip>
            </a:pPr>
            <a:r>
              <a:rPr lang="en-ZA" smtClean="0"/>
              <a:t>Allowed to swivel, a magnet aligns itself approximately north-south (with its </a:t>
            </a:r>
            <a:br>
              <a:rPr lang="en-ZA" smtClean="0"/>
            </a:br>
            <a:r>
              <a:rPr lang="en-ZA" smtClean="0"/>
              <a:t>north pole pointing north).</a:t>
            </a:r>
          </a:p>
          <a:p>
            <a:pPr marL="719138" lvl="1" indent="-539750" eaLnBrk="1" hangingPunct="1">
              <a:buFont typeface="Arial" charset="0"/>
              <a:buBlip>
                <a:blip r:embed="rId3"/>
              </a:buBlip>
            </a:pPr>
            <a:endParaRPr lang="en-ZA" sz="500" smtClean="0"/>
          </a:p>
          <a:p>
            <a:pPr marL="719138" lvl="1" indent="-539750" eaLnBrk="1" hangingPunct="1">
              <a:buFont typeface="Arial" charset="0"/>
              <a:buBlip>
                <a:blip r:embed="rId3"/>
              </a:buBlip>
            </a:pPr>
            <a:r>
              <a:rPr lang="en-ZA" smtClean="0"/>
              <a:t>Like poles repel; unlike poles attract </a:t>
            </a:r>
            <a:br>
              <a:rPr lang="en-ZA" smtClean="0"/>
            </a:br>
            <a:r>
              <a:rPr lang="en-ZA" smtClean="0"/>
              <a:t>(including on compasses, which are </a:t>
            </a:r>
            <a:br>
              <a:rPr lang="en-ZA" smtClean="0"/>
            </a:br>
            <a:r>
              <a:rPr lang="en-ZA" smtClean="0"/>
              <a:t>themselves little magnets).</a:t>
            </a:r>
          </a:p>
          <a:p>
            <a:pPr marL="719138" lvl="1" indent="-539750" eaLnBrk="1" hangingPunct="1">
              <a:buFont typeface="Arial" charset="0"/>
              <a:buBlip>
                <a:blip r:embed="rId3"/>
              </a:buBlip>
            </a:pPr>
            <a:endParaRPr lang="en-ZA" sz="500" smtClean="0"/>
          </a:p>
          <a:p>
            <a:pPr marL="719138" lvl="1" indent="-539750" eaLnBrk="1" hangingPunct="1">
              <a:buFont typeface="Arial" charset="0"/>
              <a:buBlip>
                <a:blip r:embed="rId3"/>
              </a:buBlip>
            </a:pPr>
            <a:r>
              <a:rPr lang="en-ZA" smtClean="0"/>
              <a:t>Cutting a magnet in half does not isolate the poles, but instead produces two smaller </a:t>
            </a:r>
            <a:r>
              <a:rPr lang="en-ZA" smtClean="0">
                <a:solidFill>
                  <a:srgbClr val="FF0000"/>
                </a:solidFill>
              </a:rPr>
              <a:t>magnetic dipoles</a:t>
            </a:r>
            <a:r>
              <a:rPr lang="en-ZA" smtClean="0"/>
              <a:t>.</a:t>
            </a:r>
          </a:p>
          <a:p>
            <a:pPr marL="719138" lvl="1" indent="-539750" eaLnBrk="1" hangingPunct="1">
              <a:buFont typeface="Arial" charset="0"/>
              <a:buBlip>
                <a:blip r:embed="rId3"/>
              </a:buBlip>
            </a:pPr>
            <a:endParaRPr lang="en-ZA" sz="500" smtClean="0"/>
          </a:p>
          <a:p>
            <a:pPr marL="719138" lvl="1" indent="-539750" eaLnBrk="1" hangingPunct="1">
              <a:buFont typeface="Arial" charset="0"/>
              <a:buBlip>
                <a:blip r:embed="rId3"/>
              </a:buBlip>
            </a:pPr>
            <a:r>
              <a:rPr lang="en-ZA" smtClean="0"/>
              <a:t>Magnets attract </a:t>
            </a:r>
            <a:r>
              <a:rPr lang="en-ZA" i="1" smtClean="0"/>
              <a:t>some</a:t>
            </a:r>
            <a:r>
              <a:rPr lang="en-ZA" smtClean="0"/>
              <a:t> </a:t>
            </a:r>
            <a:r>
              <a:rPr lang="en-ZA" baseline="30000" smtClean="0"/>
              <a:t> </a:t>
            </a:r>
            <a:r>
              <a:rPr lang="en-ZA" smtClean="0"/>
              <a:t>materials (why?) – but not all.</a:t>
            </a:r>
          </a:p>
          <a:p>
            <a:pPr marL="719138" lvl="1" indent="-539750" eaLnBrk="1" hangingPunct="1">
              <a:buFont typeface="Arial" charset="0"/>
              <a:buBlip>
                <a:blip r:embed="rId3"/>
              </a:buBlip>
            </a:pPr>
            <a:endParaRPr lang="en-ZA" sz="500" smtClean="0"/>
          </a:p>
          <a:p>
            <a:pPr marL="719138" lvl="1" indent="-539750" eaLnBrk="1" hangingPunct="1">
              <a:buFont typeface="Arial" charset="0"/>
              <a:buBlip>
                <a:blip r:embed="rId3"/>
              </a:buBlip>
            </a:pPr>
            <a:r>
              <a:rPr lang="en-ZA" smtClean="0"/>
              <a:t>Magnets have no effect on electroscopes.</a:t>
            </a:r>
          </a:p>
        </p:txBody>
      </p:sp>
      <p:sp>
        <p:nvSpPr>
          <p:cNvPr id="288810" name="Freeform 42"/>
          <p:cNvSpPr>
            <a:spLocks/>
          </p:cNvSpPr>
          <p:nvPr/>
        </p:nvSpPr>
        <p:spPr bwMode="auto">
          <a:xfrm>
            <a:off x="7461250" y="3994150"/>
            <a:ext cx="546100" cy="241300"/>
          </a:xfrm>
          <a:custGeom>
            <a:avLst/>
            <a:gdLst>
              <a:gd name="T0" fmla="*/ 0 w 344"/>
              <a:gd name="T1" fmla="*/ 2147483647 h 152"/>
              <a:gd name="T2" fmla="*/ 2147483647 w 344"/>
              <a:gd name="T3" fmla="*/ 2147483647 h 152"/>
              <a:gd name="T4" fmla="*/ 2147483647 w 344"/>
              <a:gd name="T5" fmla="*/ 2147483647 h 152"/>
              <a:gd name="T6" fmla="*/ 2147483647 w 344"/>
              <a:gd name="T7" fmla="*/ 2147483647 h 152"/>
              <a:gd name="T8" fmla="*/ 2147483647 w 344"/>
              <a:gd name="T9" fmla="*/ 2147483647 h 152"/>
              <a:gd name="T10" fmla="*/ 2147483647 w 344"/>
              <a:gd name="T11" fmla="*/ 2147483647 h 152"/>
              <a:gd name="T12" fmla="*/ 0 60000 65536"/>
              <a:gd name="T13" fmla="*/ 0 60000 65536"/>
              <a:gd name="T14" fmla="*/ 0 60000 65536"/>
              <a:gd name="T15" fmla="*/ 0 60000 65536"/>
              <a:gd name="T16" fmla="*/ 0 60000 65536"/>
              <a:gd name="T17" fmla="*/ 0 60000 65536"/>
              <a:gd name="T18" fmla="*/ 0 w 344"/>
              <a:gd name="T19" fmla="*/ 0 h 152"/>
              <a:gd name="T20" fmla="*/ 344 w 344"/>
              <a:gd name="T21" fmla="*/ 152 h 152"/>
            </a:gdLst>
            <a:ahLst/>
            <a:cxnLst>
              <a:cxn ang="T12">
                <a:pos x="T0" y="T1"/>
              </a:cxn>
              <a:cxn ang="T13">
                <a:pos x="T2" y="T3"/>
              </a:cxn>
              <a:cxn ang="T14">
                <a:pos x="T4" y="T5"/>
              </a:cxn>
              <a:cxn ang="T15">
                <a:pos x="T6" y="T7"/>
              </a:cxn>
              <a:cxn ang="T16">
                <a:pos x="T8" y="T9"/>
              </a:cxn>
              <a:cxn ang="T17">
                <a:pos x="T10" y="T11"/>
              </a:cxn>
            </a:cxnLst>
            <a:rect l="T18" t="T19" r="T20" b="T21"/>
            <a:pathLst>
              <a:path w="344" h="152">
                <a:moveTo>
                  <a:pt x="0" y="72"/>
                </a:moveTo>
                <a:cubicBezTo>
                  <a:pt x="111" y="73"/>
                  <a:pt x="271" y="0"/>
                  <a:pt x="332" y="92"/>
                </a:cubicBezTo>
                <a:cubicBezTo>
                  <a:pt x="327" y="152"/>
                  <a:pt x="344" y="140"/>
                  <a:pt x="292" y="140"/>
                </a:cubicBezTo>
                <a:lnTo>
                  <a:pt x="40" y="140"/>
                </a:lnTo>
                <a:lnTo>
                  <a:pt x="52" y="80"/>
                </a:lnTo>
                <a:lnTo>
                  <a:pt x="276" y="76"/>
                </a:lnTo>
              </a:path>
            </a:pathLst>
          </a:custGeom>
          <a:noFill/>
          <a:ln w="15875">
            <a:solidFill>
              <a:schemeClr val="tx1"/>
            </a:solidFill>
            <a:round/>
            <a:headEnd/>
            <a:tailEnd type="none" w="lg" len="lg"/>
          </a:ln>
        </p:spPr>
        <p:txBody>
          <a:bodyPr lIns="90000" tIns="46800" rIns="90000" bIns="46800"/>
          <a:lstStyle/>
          <a:p>
            <a:endParaRPr lang="en-US"/>
          </a:p>
        </p:txBody>
      </p:sp>
      <p:sp>
        <p:nvSpPr>
          <p:cNvPr id="288861" name="Freeform 93"/>
          <p:cNvSpPr>
            <a:spLocks/>
          </p:cNvSpPr>
          <p:nvPr/>
        </p:nvSpPr>
        <p:spPr bwMode="auto">
          <a:xfrm>
            <a:off x="7461250" y="3994150"/>
            <a:ext cx="546100" cy="241300"/>
          </a:xfrm>
          <a:custGeom>
            <a:avLst/>
            <a:gdLst>
              <a:gd name="T0" fmla="*/ 0 w 344"/>
              <a:gd name="T1" fmla="*/ 2147483647 h 152"/>
              <a:gd name="T2" fmla="*/ 2147483647 w 344"/>
              <a:gd name="T3" fmla="*/ 2147483647 h 152"/>
              <a:gd name="T4" fmla="*/ 2147483647 w 344"/>
              <a:gd name="T5" fmla="*/ 2147483647 h 152"/>
              <a:gd name="T6" fmla="*/ 2147483647 w 344"/>
              <a:gd name="T7" fmla="*/ 2147483647 h 152"/>
              <a:gd name="T8" fmla="*/ 2147483647 w 344"/>
              <a:gd name="T9" fmla="*/ 2147483647 h 152"/>
              <a:gd name="T10" fmla="*/ 2147483647 w 344"/>
              <a:gd name="T11" fmla="*/ 2147483647 h 152"/>
              <a:gd name="T12" fmla="*/ 0 60000 65536"/>
              <a:gd name="T13" fmla="*/ 0 60000 65536"/>
              <a:gd name="T14" fmla="*/ 0 60000 65536"/>
              <a:gd name="T15" fmla="*/ 0 60000 65536"/>
              <a:gd name="T16" fmla="*/ 0 60000 65536"/>
              <a:gd name="T17" fmla="*/ 0 60000 65536"/>
              <a:gd name="T18" fmla="*/ 0 w 344"/>
              <a:gd name="T19" fmla="*/ 0 h 152"/>
              <a:gd name="T20" fmla="*/ 344 w 344"/>
              <a:gd name="T21" fmla="*/ 152 h 152"/>
            </a:gdLst>
            <a:ahLst/>
            <a:cxnLst>
              <a:cxn ang="T12">
                <a:pos x="T0" y="T1"/>
              </a:cxn>
              <a:cxn ang="T13">
                <a:pos x="T2" y="T3"/>
              </a:cxn>
              <a:cxn ang="T14">
                <a:pos x="T4" y="T5"/>
              </a:cxn>
              <a:cxn ang="T15">
                <a:pos x="T6" y="T7"/>
              </a:cxn>
              <a:cxn ang="T16">
                <a:pos x="T8" y="T9"/>
              </a:cxn>
              <a:cxn ang="T17">
                <a:pos x="T10" y="T11"/>
              </a:cxn>
            </a:cxnLst>
            <a:rect l="T18" t="T19" r="T20" b="T21"/>
            <a:pathLst>
              <a:path w="344" h="152">
                <a:moveTo>
                  <a:pt x="0" y="72"/>
                </a:moveTo>
                <a:cubicBezTo>
                  <a:pt x="111" y="73"/>
                  <a:pt x="271" y="0"/>
                  <a:pt x="332" y="92"/>
                </a:cubicBezTo>
                <a:cubicBezTo>
                  <a:pt x="327" y="152"/>
                  <a:pt x="344" y="140"/>
                  <a:pt x="292" y="140"/>
                </a:cubicBezTo>
                <a:lnTo>
                  <a:pt x="40" y="140"/>
                </a:lnTo>
                <a:lnTo>
                  <a:pt x="52" y="80"/>
                </a:lnTo>
                <a:lnTo>
                  <a:pt x="276" y="76"/>
                </a:lnTo>
              </a:path>
            </a:pathLst>
          </a:custGeom>
          <a:noFill/>
          <a:ln w="15875">
            <a:solidFill>
              <a:schemeClr val="tx1"/>
            </a:solidFill>
            <a:round/>
            <a:headEnd/>
            <a:tailEnd type="none" w="lg" len="lg"/>
          </a:ln>
        </p:spPr>
        <p:txBody>
          <a:bodyPr lIns="90000" tIns="46800" rIns="90000" bIns="46800"/>
          <a:lstStyle/>
          <a:p>
            <a:endParaRPr lang="en-US"/>
          </a:p>
        </p:txBody>
      </p:sp>
      <p:sp>
        <p:nvSpPr>
          <p:cNvPr id="316425" name="Rectangle 2"/>
          <p:cNvSpPr>
            <a:spLocks noGrp="1" noChangeArrowheads="1"/>
          </p:cNvSpPr>
          <p:nvPr>
            <p:ph type="title"/>
          </p:nvPr>
        </p:nvSpPr>
        <p:spPr/>
        <p:txBody>
          <a:bodyPr/>
          <a:lstStyle/>
          <a:p>
            <a:pPr eaLnBrk="1" hangingPunct="1"/>
            <a:r>
              <a:rPr lang="en-ZA" smtClean="0"/>
              <a:t>WHAT DO WE KNOW?</a:t>
            </a:r>
          </a:p>
        </p:txBody>
      </p:sp>
      <p:grpSp>
        <p:nvGrpSpPr>
          <p:cNvPr id="288776" name="Group 8"/>
          <p:cNvGrpSpPr>
            <a:grpSpLocks/>
          </p:cNvGrpSpPr>
          <p:nvPr/>
        </p:nvGrpSpPr>
        <p:grpSpPr bwMode="auto">
          <a:xfrm rot="-1800000">
            <a:off x="7834313" y="1681163"/>
            <a:ext cx="306387" cy="1374775"/>
            <a:chOff x="3676" y="2502"/>
            <a:chExt cx="238" cy="866"/>
          </a:xfrm>
        </p:grpSpPr>
        <p:sp>
          <p:nvSpPr>
            <p:cNvPr id="316463" name="Rectangle 4"/>
            <p:cNvSpPr>
              <a:spLocks noChangeArrowheads="1"/>
            </p:cNvSpPr>
            <p:nvPr/>
          </p:nvSpPr>
          <p:spPr bwMode="auto">
            <a:xfrm>
              <a:off x="3676" y="2502"/>
              <a:ext cx="238" cy="866"/>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N</a:t>
              </a:r>
              <a:br>
                <a:rPr lang="en-ZA" sz="2200">
                  <a:solidFill>
                    <a:srgbClr val="000066"/>
                  </a:solidFill>
                </a:rPr>
              </a:br>
              <a:r>
                <a:rPr lang="en-ZA" sz="2000">
                  <a:solidFill>
                    <a:srgbClr val="000066"/>
                  </a:solidFill>
                </a:rPr>
                <a:t/>
              </a:r>
              <a:br>
                <a:rPr lang="en-ZA" sz="2000">
                  <a:solidFill>
                    <a:srgbClr val="000066"/>
                  </a:solidFill>
                </a:rPr>
              </a:br>
              <a:r>
                <a:rPr lang="en-ZA" sz="2000">
                  <a:solidFill>
                    <a:srgbClr val="000066"/>
                  </a:solidFill>
                </a:rPr>
                <a:t/>
              </a:r>
              <a:br>
                <a:rPr lang="en-ZA" sz="2000">
                  <a:solidFill>
                    <a:srgbClr val="000066"/>
                  </a:solidFill>
                </a:rPr>
              </a:br>
              <a:r>
                <a:rPr lang="en-ZA" sz="2200">
                  <a:solidFill>
                    <a:srgbClr val="000066"/>
                  </a:solidFill>
                </a:rPr>
                <a:t>S</a:t>
              </a:r>
            </a:p>
          </p:txBody>
        </p:sp>
        <p:sp>
          <p:nvSpPr>
            <p:cNvPr id="316464" name="Rectangle 7"/>
            <p:cNvSpPr>
              <a:spLocks noChangeArrowheads="1"/>
            </p:cNvSpPr>
            <p:nvPr/>
          </p:nvSpPr>
          <p:spPr bwMode="auto">
            <a:xfrm>
              <a:off x="3676" y="2502"/>
              <a:ext cx="238"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N</a:t>
              </a:r>
            </a:p>
            <a:p>
              <a:pPr algn="ctr">
                <a:lnSpc>
                  <a:spcPct val="110000"/>
                </a:lnSpc>
              </a:pPr>
              <a:endParaRPr lang="en-ZA" sz="2000">
                <a:solidFill>
                  <a:srgbClr val="000066"/>
                </a:solidFill>
              </a:endParaRPr>
            </a:p>
          </p:txBody>
        </p:sp>
      </p:grpSp>
      <p:pic>
        <p:nvPicPr>
          <p:cNvPr id="288779" name="Picture 11" descr="CompassRoseMetal"/>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rot="789143">
            <a:off x="7548563" y="546100"/>
            <a:ext cx="1038225" cy="1082675"/>
          </a:xfrm>
          <a:prstGeom prst="rect">
            <a:avLst/>
          </a:prstGeom>
          <a:noFill/>
          <a:ln w="9525">
            <a:noFill/>
            <a:miter lim="800000"/>
            <a:headEnd/>
            <a:tailEnd/>
          </a:ln>
        </p:spPr>
      </p:pic>
      <p:sp>
        <p:nvSpPr>
          <p:cNvPr id="288780" name="Oval 12"/>
          <p:cNvSpPr>
            <a:spLocks noChangeArrowheads="1"/>
          </p:cNvSpPr>
          <p:nvPr/>
        </p:nvSpPr>
        <p:spPr bwMode="auto">
          <a:xfrm>
            <a:off x="7942263" y="2322513"/>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ZA"/>
          </a:p>
        </p:txBody>
      </p:sp>
      <p:grpSp>
        <p:nvGrpSpPr>
          <p:cNvPr id="288798" name="Group 30"/>
          <p:cNvGrpSpPr>
            <a:grpSpLocks/>
          </p:cNvGrpSpPr>
          <p:nvPr/>
        </p:nvGrpSpPr>
        <p:grpSpPr bwMode="auto">
          <a:xfrm rot="900000">
            <a:off x="7912100" y="1697038"/>
            <a:ext cx="306388" cy="687387"/>
            <a:chOff x="4929" y="1062"/>
            <a:chExt cx="193" cy="433"/>
          </a:xfrm>
        </p:grpSpPr>
        <p:sp>
          <p:nvSpPr>
            <p:cNvPr id="316461" name="Rectangle 23"/>
            <p:cNvSpPr>
              <a:spLocks noChangeArrowheads="1"/>
            </p:cNvSpPr>
            <p:nvPr/>
          </p:nvSpPr>
          <p:spPr bwMode="auto">
            <a:xfrm>
              <a:off x="4929" y="1062"/>
              <a:ext cx="193"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N</a:t>
              </a:r>
              <a:br>
                <a:rPr lang="en-ZA" sz="2200">
                  <a:solidFill>
                    <a:srgbClr val="000066"/>
                  </a:solidFill>
                </a:rPr>
              </a:br>
              <a:endParaRPr lang="en-ZA" sz="2200">
                <a:solidFill>
                  <a:srgbClr val="000066"/>
                </a:solidFill>
              </a:endParaRPr>
            </a:p>
          </p:txBody>
        </p:sp>
        <p:sp>
          <p:nvSpPr>
            <p:cNvPr id="316462" name="Rectangle 29"/>
            <p:cNvSpPr>
              <a:spLocks noChangeArrowheads="1"/>
            </p:cNvSpPr>
            <p:nvPr/>
          </p:nvSpPr>
          <p:spPr bwMode="auto">
            <a:xfrm>
              <a:off x="4929" y="1280"/>
              <a:ext cx="193" cy="215"/>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S</a:t>
              </a:r>
            </a:p>
          </p:txBody>
        </p:sp>
      </p:grpSp>
      <p:grpSp>
        <p:nvGrpSpPr>
          <p:cNvPr id="288799" name="Group 31"/>
          <p:cNvGrpSpPr>
            <a:grpSpLocks/>
          </p:cNvGrpSpPr>
          <p:nvPr/>
        </p:nvGrpSpPr>
        <p:grpSpPr bwMode="auto">
          <a:xfrm rot="900000">
            <a:off x="7735888" y="2359025"/>
            <a:ext cx="306387" cy="687388"/>
            <a:chOff x="4929" y="1062"/>
            <a:chExt cx="193" cy="433"/>
          </a:xfrm>
        </p:grpSpPr>
        <p:sp>
          <p:nvSpPr>
            <p:cNvPr id="316459" name="Rectangle 32"/>
            <p:cNvSpPr>
              <a:spLocks noChangeArrowheads="1"/>
            </p:cNvSpPr>
            <p:nvPr/>
          </p:nvSpPr>
          <p:spPr bwMode="auto">
            <a:xfrm>
              <a:off x="4929" y="1062"/>
              <a:ext cx="193"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N</a:t>
              </a:r>
              <a:br>
                <a:rPr lang="en-ZA" sz="2200">
                  <a:solidFill>
                    <a:srgbClr val="000066"/>
                  </a:solidFill>
                </a:rPr>
              </a:br>
              <a:endParaRPr lang="en-ZA" sz="2200">
                <a:solidFill>
                  <a:srgbClr val="000066"/>
                </a:solidFill>
              </a:endParaRPr>
            </a:p>
          </p:txBody>
        </p:sp>
        <p:sp>
          <p:nvSpPr>
            <p:cNvPr id="316460" name="Rectangle 33"/>
            <p:cNvSpPr>
              <a:spLocks noChangeArrowheads="1"/>
            </p:cNvSpPr>
            <p:nvPr/>
          </p:nvSpPr>
          <p:spPr bwMode="auto">
            <a:xfrm>
              <a:off x="4929" y="1280"/>
              <a:ext cx="193" cy="215"/>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S</a:t>
              </a:r>
            </a:p>
          </p:txBody>
        </p:sp>
      </p:grpSp>
      <p:grpSp>
        <p:nvGrpSpPr>
          <p:cNvPr id="288804" name="Group 36"/>
          <p:cNvGrpSpPr>
            <a:grpSpLocks/>
          </p:cNvGrpSpPr>
          <p:nvPr/>
        </p:nvGrpSpPr>
        <p:grpSpPr bwMode="auto">
          <a:xfrm rot="2700000">
            <a:off x="7655719" y="1734344"/>
            <a:ext cx="647700" cy="1277938"/>
            <a:chOff x="4964" y="1224"/>
            <a:chExt cx="408" cy="805"/>
          </a:xfrm>
        </p:grpSpPr>
        <p:sp>
          <p:nvSpPr>
            <p:cNvPr id="316457" name="Rectangle 37"/>
            <p:cNvSpPr>
              <a:spLocks noChangeArrowheads="1"/>
            </p:cNvSpPr>
            <p:nvPr/>
          </p:nvSpPr>
          <p:spPr bwMode="auto">
            <a:xfrm rot="-1800000">
              <a:off x="5179" y="1596"/>
              <a:ext cx="193" cy="433"/>
            </a:xfrm>
            <a:prstGeom prst="rect">
              <a:avLst/>
            </a:prstGeom>
            <a:solidFill>
              <a:srgbClr val="DDDDDD"/>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a:solidFill>
                    <a:srgbClr val="000066"/>
                  </a:solidFill>
                </a:rPr>
                <a:t/>
              </a:r>
              <a:br>
                <a:rPr lang="en-ZA" sz="2200">
                  <a:solidFill>
                    <a:srgbClr val="000066"/>
                  </a:solidFill>
                </a:rPr>
              </a:br>
              <a:r>
                <a:rPr lang="en-ZA" sz="2200">
                  <a:solidFill>
                    <a:srgbClr val="000066"/>
                  </a:solidFill>
                </a:rPr>
                <a:t>S</a:t>
              </a:r>
            </a:p>
          </p:txBody>
        </p:sp>
        <p:sp>
          <p:nvSpPr>
            <p:cNvPr id="316458" name="Rectangle 38"/>
            <p:cNvSpPr>
              <a:spLocks noChangeArrowheads="1"/>
            </p:cNvSpPr>
            <p:nvPr/>
          </p:nvSpPr>
          <p:spPr bwMode="auto">
            <a:xfrm rot="-1800000">
              <a:off x="4964" y="1224"/>
              <a:ext cx="193" cy="433"/>
            </a:xfrm>
            <a:prstGeom prst="rect">
              <a:avLst/>
            </a:prstGeom>
            <a:solidFill>
              <a:srgbClr val="FF6441"/>
            </a:solidFill>
            <a:ln w="12700" algn="ctr">
              <a:solidFill>
                <a:schemeClr val="tx1"/>
              </a:solidFill>
              <a:miter lim="800000"/>
              <a:headEnd/>
              <a:tailEnd type="none" w="lg" len="lg"/>
            </a:ln>
          </p:spPr>
          <p:txBody>
            <a:bodyPr wrap="none" lIns="90000" tIns="46800" rIns="90000" bIns="46800" anchor="ctr"/>
            <a:lstStyle/>
            <a:p>
              <a:pPr algn="ctr">
                <a:lnSpc>
                  <a:spcPct val="110000"/>
                </a:lnSpc>
              </a:pPr>
              <a:r>
                <a:rPr lang="en-ZA" sz="2200" dirty="0">
                  <a:solidFill>
                    <a:srgbClr val="000066"/>
                  </a:solidFill>
                </a:rPr>
                <a:t>N</a:t>
              </a:r>
              <a:br>
                <a:rPr lang="en-ZA" sz="2200" dirty="0">
                  <a:solidFill>
                    <a:srgbClr val="000066"/>
                  </a:solidFill>
                </a:rPr>
              </a:br>
              <a:endParaRPr lang="en-ZA" sz="2200" dirty="0">
                <a:solidFill>
                  <a:srgbClr val="000066"/>
                </a:solidFill>
              </a:endParaRPr>
            </a:p>
          </p:txBody>
        </p:sp>
      </p:grpSp>
      <p:grpSp>
        <p:nvGrpSpPr>
          <p:cNvPr id="288807" name="Group 39"/>
          <p:cNvGrpSpPr>
            <a:grpSpLocks/>
          </p:cNvGrpSpPr>
          <p:nvPr/>
        </p:nvGrpSpPr>
        <p:grpSpPr bwMode="auto">
          <a:xfrm>
            <a:off x="6738938" y="4225925"/>
            <a:ext cx="2085975" cy="177800"/>
            <a:chOff x="299" y="2714"/>
            <a:chExt cx="2534" cy="112"/>
          </a:xfrm>
        </p:grpSpPr>
        <p:sp>
          <p:nvSpPr>
            <p:cNvPr id="316455" name="Rectangle 40"/>
            <p:cNvSpPr>
              <a:spLocks noChangeArrowheads="1"/>
            </p:cNvSpPr>
            <p:nvPr/>
          </p:nvSpPr>
          <p:spPr bwMode="auto">
            <a:xfrm flipV="1">
              <a:off x="299" y="2714"/>
              <a:ext cx="2534" cy="112"/>
            </a:xfrm>
            <a:prstGeom prst="rect">
              <a:avLst/>
            </a:prstGeom>
            <a:gradFill rotWithShape="0">
              <a:gsLst>
                <a:gs pos="0">
                  <a:srgbClr val="C0C0C0"/>
                </a:gs>
                <a:gs pos="100000">
                  <a:srgbClr val="EBEBFF"/>
                </a:gs>
              </a:gsLst>
              <a:lin ang="5400000" scaled="1"/>
            </a:gradFill>
            <a:ln w="9525">
              <a:noFill/>
              <a:miter lim="800000"/>
              <a:headEnd/>
              <a:tailEnd/>
            </a:ln>
          </p:spPr>
          <p:txBody>
            <a:bodyPr/>
            <a:lstStyle/>
            <a:p>
              <a:pPr>
                <a:lnSpc>
                  <a:spcPct val="110000"/>
                </a:lnSpc>
              </a:pPr>
              <a:endParaRPr lang="en-ZA"/>
            </a:p>
          </p:txBody>
        </p:sp>
        <p:sp>
          <p:nvSpPr>
            <p:cNvPr id="316456" name="Line 41"/>
            <p:cNvSpPr>
              <a:spLocks noChangeShapeType="1"/>
            </p:cNvSpPr>
            <p:nvPr/>
          </p:nvSpPr>
          <p:spPr bwMode="auto">
            <a:xfrm flipV="1">
              <a:off x="299" y="2714"/>
              <a:ext cx="2532" cy="0"/>
            </a:xfrm>
            <a:prstGeom prst="line">
              <a:avLst/>
            </a:prstGeom>
            <a:noFill/>
            <a:ln w="9525">
              <a:solidFill>
                <a:srgbClr val="000000"/>
              </a:solidFill>
              <a:round/>
              <a:headEnd/>
              <a:tailEnd/>
            </a:ln>
          </p:spPr>
          <p:txBody>
            <a:bodyPr/>
            <a:lstStyle/>
            <a:p>
              <a:endParaRPr lang="en-US"/>
            </a:p>
          </p:txBody>
        </p:sp>
      </p:grpSp>
      <p:sp>
        <p:nvSpPr>
          <p:cNvPr id="288811" name="Freeform 43" descr="Woven mat"/>
          <p:cNvSpPr>
            <a:spLocks/>
          </p:cNvSpPr>
          <p:nvPr/>
        </p:nvSpPr>
        <p:spPr bwMode="auto">
          <a:xfrm>
            <a:off x="8085138" y="3878263"/>
            <a:ext cx="582612" cy="350837"/>
          </a:xfrm>
          <a:custGeom>
            <a:avLst/>
            <a:gdLst>
              <a:gd name="T0" fmla="*/ 2147483647 w 367"/>
              <a:gd name="T1" fmla="*/ 2147483647 h 221"/>
              <a:gd name="T2" fmla="*/ 2147483647 w 367"/>
              <a:gd name="T3" fmla="*/ 2147483647 h 221"/>
              <a:gd name="T4" fmla="*/ 2147483647 w 367"/>
              <a:gd name="T5" fmla="*/ 2147483647 h 221"/>
              <a:gd name="T6" fmla="*/ 2147483647 w 367"/>
              <a:gd name="T7" fmla="*/ 2147483647 h 221"/>
              <a:gd name="T8" fmla="*/ 2147483647 w 367"/>
              <a:gd name="T9" fmla="*/ 2147483647 h 221"/>
              <a:gd name="T10" fmla="*/ 2147483647 w 367"/>
              <a:gd name="T11" fmla="*/ 2147483647 h 221"/>
              <a:gd name="T12" fmla="*/ 2147483647 w 367"/>
              <a:gd name="T13" fmla="*/ 2147483647 h 221"/>
              <a:gd name="T14" fmla="*/ 2147483647 w 367"/>
              <a:gd name="T15" fmla="*/ 2147483647 h 221"/>
              <a:gd name="T16" fmla="*/ 2147483647 w 367"/>
              <a:gd name="T17" fmla="*/ 2147483647 h 221"/>
              <a:gd name="T18" fmla="*/ 2147483647 w 367"/>
              <a:gd name="T19" fmla="*/ 2147483647 h 221"/>
              <a:gd name="T20" fmla="*/ 2147483647 w 367"/>
              <a:gd name="T21" fmla="*/ 2147483647 h 221"/>
              <a:gd name="T22" fmla="*/ 2147483647 w 367"/>
              <a:gd name="T23" fmla="*/ 2147483647 h 221"/>
              <a:gd name="T24" fmla="*/ 2147483647 w 367"/>
              <a:gd name="T25" fmla="*/ 2147483647 h 221"/>
              <a:gd name="T26" fmla="*/ 2147483647 w 367"/>
              <a:gd name="T27" fmla="*/ 2147483647 h 221"/>
              <a:gd name="T28" fmla="*/ 2147483647 w 367"/>
              <a:gd name="T29" fmla="*/ 2147483647 h 221"/>
              <a:gd name="T30" fmla="*/ 2147483647 w 367"/>
              <a:gd name="T31" fmla="*/ 2147483647 h 221"/>
              <a:gd name="T32" fmla="*/ 2147483647 w 367"/>
              <a:gd name="T33" fmla="*/ 2147483647 h 221"/>
              <a:gd name="T34" fmla="*/ 2147483647 w 367"/>
              <a:gd name="T35" fmla="*/ 2147483647 h 2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7"/>
              <a:gd name="T55" fmla="*/ 0 h 221"/>
              <a:gd name="T56" fmla="*/ 367 w 367"/>
              <a:gd name="T57" fmla="*/ 221 h 2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7" h="221">
                <a:moveTo>
                  <a:pt x="123" y="81"/>
                </a:moveTo>
                <a:cubicBezTo>
                  <a:pt x="49" y="84"/>
                  <a:pt x="26" y="63"/>
                  <a:pt x="11" y="121"/>
                </a:cubicBezTo>
                <a:cubicBezTo>
                  <a:pt x="18" y="143"/>
                  <a:pt x="43" y="143"/>
                  <a:pt x="63" y="153"/>
                </a:cubicBezTo>
                <a:cubicBezTo>
                  <a:pt x="47" y="160"/>
                  <a:pt x="31" y="165"/>
                  <a:pt x="15" y="173"/>
                </a:cubicBezTo>
                <a:cubicBezTo>
                  <a:pt x="0" y="196"/>
                  <a:pt x="23" y="198"/>
                  <a:pt x="43" y="205"/>
                </a:cubicBezTo>
                <a:cubicBezTo>
                  <a:pt x="91" y="221"/>
                  <a:pt x="144" y="210"/>
                  <a:pt x="195" y="213"/>
                </a:cubicBezTo>
                <a:cubicBezTo>
                  <a:pt x="231" y="212"/>
                  <a:pt x="267" y="213"/>
                  <a:pt x="303" y="209"/>
                </a:cubicBezTo>
                <a:cubicBezTo>
                  <a:pt x="317" y="208"/>
                  <a:pt x="328" y="189"/>
                  <a:pt x="343" y="185"/>
                </a:cubicBezTo>
                <a:cubicBezTo>
                  <a:pt x="359" y="169"/>
                  <a:pt x="357" y="153"/>
                  <a:pt x="367" y="133"/>
                </a:cubicBezTo>
                <a:cubicBezTo>
                  <a:pt x="363" y="114"/>
                  <a:pt x="363" y="101"/>
                  <a:pt x="347" y="89"/>
                </a:cubicBezTo>
                <a:cubicBezTo>
                  <a:pt x="339" y="83"/>
                  <a:pt x="323" y="73"/>
                  <a:pt x="323" y="73"/>
                </a:cubicBezTo>
                <a:cubicBezTo>
                  <a:pt x="336" y="33"/>
                  <a:pt x="337" y="22"/>
                  <a:pt x="295" y="5"/>
                </a:cubicBezTo>
                <a:cubicBezTo>
                  <a:pt x="244" y="11"/>
                  <a:pt x="224" y="0"/>
                  <a:pt x="199" y="37"/>
                </a:cubicBezTo>
                <a:cubicBezTo>
                  <a:pt x="202" y="41"/>
                  <a:pt x="203" y="46"/>
                  <a:pt x="207" y="49"/>
                </a:cubicBezTo>
                <a:cubicBezTo>
                  <a:pt x="210" y="52"/>
                  <a:pt x="219" y="49"/>
                  <a:pt x="219" y="53"/>
                </a:cubicBezTo>
                <a:cubicBezTo>
                  <a:pt x="219" y="56"/>
                  <a:pt x="199" y="65"/>
                  <a:pt x="191" y="69"/>
                </a:cubicBezTo>
                <a:cubicBezTo>
                  <a:pt x="183" y="99"/>
                  <a:pt x="174" y="93"/>
                  <a:pt x="143" y="89"/>
                </a:cubicBezTo>
                <a:cubicBezTo>
                  <a:pt x="136" y="86"/>
                  <a:pt x="123" y="81"/>
                  <a:pt x="123" y="81"/>
                </a:cubicBezTo>
                <a:close/>
              </a:path>
            </a:pathLst>
          </a:custGeom>
          <a:blipFill dpi="0" rotWithShape="1">
            <a:blip r:embed="rId5"/>
            <a:srcRect/>
            <a:tile tx="0" ty="0" sx="100000" sy="100000" flip="none" algn="tl"/>
          </a:blipFill>
          <a:ln w="9525">
            <a:solidFill>
              <a:schemeClr val="tx1"/>
            </a:solidFill>
            <a:round/>
            <a:headEnd/>
            <a:tailEnd type="none" w="lg" len="lg"/>
          </a:ln>
        </p:spPr>
        <p:txBody>
          <a:bodyPr lIns="90000" tIns="46800" rIns="90000" bIns="46800"/>
          <a:lstStyle/>
          <a:p>
            <a:endParaRPr lang="en-US"/>
          </a:p>
        </p:txBody>
      </p:sp>
      <p:grpSp>
        <p:nvGrpSpPr>
          <p:cNvPr id="288866" name="Group 98"/>
          <p:cNvGrpSpPr>
            <a:grpSpLocks/>
          </p:cNvGrpSpPr>
          <p:nvPr/>
        </p:nvGrpSpPr>
        <p:grpSpPr bwMode="auto">
          <a:xfrm>
            <a:off x="7056438" y="3290888"/>
            <a:ext cx="1504950" cy="927100"/>
            <a:chOff x="4445" y="2073"/>
            <a:chExt cx="948" cy="584"/>
          </a:xfrm>
        </p:grpSpPr>
        <p:grpSp>
          <p:nvGrpSpPr>
            <p:cNvPr id="316435" name="Group 73"/>
            <p:cNvGrpSpPr>
              <a:grpSpLocks/>
            </p:cNvGrpSpPr>
            <p:nvPr/>
          </p:nvGrpSpPr>
          <p:grpSpPr bwMode="auto">
            <a:xfrm>
              <a:off x="4445" y="2073"/>
              <a:ext cx="364" cy="584"/>
              <a:chOff x="3805" y="1627"/>
              <a:chExt cx="440" cy="705"/>
            </a:xfrm>
          </p:grpSpPr>
          <p:grpSp>
            <p:nvGrpSpPr>
              <p:cNvPr id="316443" name="Group 74"/>
              <p:cNvGrpSpPr>
                <a:grpSpLocks/>
              </p:cNvGrpSpPr>
              <p:nvPr/>
            </p:nvGrpSpPr>
            <p:grpSpPr bwMode="auto">
              <a:xfrm>
                <a:off x="3809" y="1627"/>
                <a:ext cx="420" cy="620"/>
                <a:chOff x="3809" y="1627"/>
                <a:chExt cx="420" cy="620"/>
              </a:xfrm>
            </p:grpSpPr>
            <p:sp>
              <p:nvSpPr>
                <p:cNvPr id="316446" name="Text Box 75"/>
                <p:cNvSpPr txBox="1">
                  <a:spLocks noChangeArrowheads="1"/>
                </p:cNvSpPr>
                <p:nvPr/>
              </p:nvSpPr>
              <p:spPr bwMode="auto">
                <a:xfrm>
                  <a:off x="3809" y="1968"/>
                  <a:ext cx="115" cy="134"/>
                </a:xfrm>
                <a:prstGeom prst="rect">
                  <a:avLst/>
                </a:prstGeom>
                <a:noFill/>
                <a:ln w="15875">
                  <a:noFill/>
                  <a:miter lim="800000"/>
                  <a:headEnd/>
                  <a:tailEnd/>
                </a:ln>
              </p:spPr>
              <p:txBody>
                <a:bodyPr lIns="0" tIns="0" rIns="0" bIns="0"/>
                <a:lstStyle/>
                <a:p>
                  <a:pPr algn="ctr">
                    <a:lnSpc>
                      <a:spcPct val="110000"/>
                    </a:lnSpc>
                  </a:pPr>
                  <a:r>
                    <a:rPr lang="en-US" altLang="ko-KR" sz="1400">
                      <a:latin typeface="Times New Roman" pitchFamily="18" charset="0"/>
                      <a:ea typeface="굴림" pitchFamily="34" charset="-127"/>
                    </a:rPr>
                    <a:t>+</a:t>
                  </a:r>
                  <a:endParaRPr lang="en-US"/>
                </a:p>
              </p:txBody>
            </p:sp>
            <p:sp>
              <p:nvSpPr>
                <p:cNvPr id="316447" name="Text Box 76"/>
                <p:cNvSpPr txBox="1">
                  <a:spLocks noChangeArrowheads="1"/>
                </p:cNvSpPr>
                <p:nvPr/>
              </p:nvSpPr>
              <p:spPr bwMode="auto">
                <a:xfrm>
                  <a:off x="3857" y="1627"/>
                  <a:ext cx="115" cy="134"/>
                </a:xfrm>
                <a:prstGeom prst="rect">
                  <a:avLst/>
                </a:prstGeom>
                <a:noFill/>
                <a:ln w="9525">
                  <a:noFill/>
                  <a:miter lim="800000"/>
                  <a:headEnd/>
                  <a:tailEnd/>
                </a:ln>
              </p:spPr>
              <p:txBody>
                <a:bodyPr lIns="0" tIns="0" rIns="0" bIns="0"/>
                <a:lstStyle/>
                <a:p>
                  <a:pPr algn="ctr">
                    <a:lnSpc>
                      <a:spcPct val="110000"/>
                    </a:lnSpc>
                  </a:pPr>
                  <a:r>
                    <a:rPr lang="en-US" altLang="ko-KR" sz="1400">
                      <a:latin typeface="Times New Roman" pitchFamily="18" charset="0"/>
                      <a:ea typeface="굴림" pitchFamily="34" charset="-127"/>
                    </a:rPr>
                    <a:t>+</a:t>
                  </a:r>
                  <a:endParaRPr lang="en-US"/>
                </a:p>
              </p:txBody>
            </p:sp>
            <p:sp>
              <p:nvSpPr>
                <p:cNvPr id="316448" name="Text Box 77"/>
                <p:cNvSpPr txBox="1">
                  <a:spLocks noChangeArrowheads="1"/>
                </p:cNvSpPr>
                <p:nvPr/>
              </p:nvSpPr>
              <p:spPr bwMode="auto">
                <a:xfrm>
                  <a:off x="4073" y="1627"/>
                  <a:ext cx="115" cy="134"/>
                </a:xfrm>
                <a:prstGeom prst="rect">
                  <a:avLst/>
                </a:prstGeom>
                <a:noFill/>
                <a:ln w="9525">
                  <a:noFill/>
                  <a:miter lim="800000"/>
                  <a:headEnd/>
                  <a:tailEnd/>
                </a:ln>
              </p:spPr>
              <p:txBody>
                <a:bodyPr lIns="0" tIns="0" rIns="0" bIns="0"/>
                <a:lstStyle/>
                <a:p>
                  <a:pPr algn="ctr">
                    <a:lnSpc>
                      <a:spcPct val="110000"/>
                    </a:lnSpc>
                  </a:pPr>
                  <a:r>
                    <a:rPr lang="en-US" altLang="ko-KR" sz="1400">
                      <a:latin typeface="Times New Roman" pitchFamily="18" charset="0"/>
                      <a:ea typeface="굴림" pitchFamily="34" charset="-127"/>
                    </a:rPr>
                    <a:t>+</a:t>
                  </a:r>
                  <a:endParaRPr lang="en-US"/>
                </a:p>
              </p:txBody>
            </p:sp>
            <p:sp>
              <p:nvSpPr>
                <p:cNvPr id="316449" name="Text Box 78"/>
                <p:cNvSpPr txBox="1">
                  <a:spLocks noChangeArrowheads="1"/>
                </p:cNvSpPr>
                <p:nvPr/>
              </p:nvSpPr>
              <p:spPr bwMode="auto">
                <a:xfrm>
                  <a:off x="4040" y="2020"/>
                  <a:ext cx="115" cy="135"/>
                </a:xfrm>
                <a:prstGeom prst="rect">
                  <a:avLst/>
                </a:prstGeom>
                <a:noFill/>
                <a:ln w="15875">
                  <a:noFill/>
                  <a:miter lim="800000"/>
                  <a:headEnd/>
                  <a:tailEnd/>
                </a:ln>
              </p:spPr>
              <p:txBody>
                <a:bodyPr lIns="0" tIns="0" rIns="0" bIns="0"/>
                <a:lstStyle/>
                <a:p>
                  <a:pPr algn="ctr">
                    <a:lnSpc>
                      <a:spcPct val="110000"/>
                    </a:lnSpc>
                  </a:pPr>
                  <a:r>
                    <a:rPr lang="en-US" altLang="ko-KR" sz="1400">
                      <a:latin typeface="Times New Roman" pitchFamily="18" charset="0"/>
                      <a:ea typeface="굴림" pitchFamily="34" charset="-127"/>
                    </a:rPr>
                    <a:t>+</a:t>
                  </a:r>
                  <a:endParaRPr lang="en-US"/>
                </a:p>
              </p:txBody>
            </p:sp>
            <p:grpSp>
              <p:nvGrpSpPr>
                <p:cNvPr id="316450" name="Group 79"/>
                <p:cNvGrpSpPr>
                  <a:grpSpLocks/>
                </p:cNvGrpSpPr>
                <p:nvPr/>
              </p:nvGrpSpPr>
              <p:grpSpPr bwMode="auto">
                <a:xfrm>
                  <a:off x="3826" y="1777"/>
                  <a:ext cx="403" cy="470"/>
                  <a:chOff x="8640" y="9732"/>
                  <a:chExt cx="1008" cy="1176"/>
                </a:xfrm>
              </p:grpSpPr>
              <p:grpSp>
                <p:nvGrpSpPr>
                  <p:cNvPr id="316451" name="Group 80"/>
                  <p:cNvGrpSpPr>
                    <a:grpSpLocks/>
                  </p:cNvGrpSpPr>
                  <p:nvPr/>
                </p:nvGrpSpPr>
                <p:grpSpPr bwMode="auto">
                  <a:xfrm>
                    <a:off x="8640" y="9732"/>
                    <a:ext cx="1008" cy="1176"/>
                    <a:chOff x="8652" y="9192"/>
                    <a:chExt cx="1008" cy="1176"/>
                  </a:xfrm>
                </p:grpSpPr>
                <p:sp>
                  <p:nvSpPr>
                    <p:cNvPr id="316453" name="Line 81"/>
                    <p:cNvSpPr>
                      <a:spLocks noChangeShapeType="1"/>
                    </p:cNvSpPr>
                    <p:nvPr/>
                  </p:nvSpPr>
                  <p:spPr bwMode="auto">
                    <a:xfrm>
                      <a:off x="8652" y="9192"/>
                      <a:ext cx="1008" cy="0"/>
                    </a:xfrm>
                    <a:prstGeom prst="line">
                      <a:avLst/>
                    </a:prstGeom>
                    <a:noFill/>
                    <a:ln w="19050">
                      <a:solidFill>
                        <a:srgbClr val="000000"/>
                      </a:solidFill>
                      <a:round/>
                      <a:headEnd/>
                      <a:tailEnd/>
                    </a:ln>
                  </p:spPr>
                  <p:txBody>
                    <a:bodyPr/>
                    <a:lstStyle/>
                    <a:p>
                      <a:endParaRPr lang="en-US"/>
                    </a:p>
                  </p:txBody>
                </p:sp>
                <p:sp>
                  <p:nvSpPr>
                    <p:cNvPr id="316454" name="Line 82"/>
                    <p:cNvSpPr>
                      <a:spLocks noChangeShapeType="1"/>
                    </p:cNvSpPr>
                    <p:nvPr/>
                  </p:nvSpPr>
                  <p:spPr bwMode="auto">
                    <a:xfrm>
                      <a:off x="9156" y="9192"/>
                      <a:ext cx="0" cy="1176"/>
                    </a:xfrm>
                    <a:prstGeom prst="line">
                      <a:avLst/>
                    </a:prstGeom>
                    <a:noFill/>
                    <a:ln w="19050">
                      <a:solidFill>
                        <a:srgbClr val="000000"/>
                      </a:solidFill>
                      <a:round/>
                      <a:headEnd/>
                      <a:tailEnd/>
                    </a:ln>
                  </p:spPr>
                  <p:txBody>
                    <a:bodyPr/>
                    <a:lstStyle/>
                    <a:p>
                      <a:endParaRPr lang="en-US"/>
                    </a:p>
                  </p:txBody>
                </p:sp>
              </p:grpSp>
              <p:sp>
                <p:nvSpPr>
                  <p:cNvPr id="316452" name="Line 83"/>
                  <p:cNvSpPr>
                    <a:spLocks noChangeShapeType="1"/>
                  </p:cNvSpPr>
                  <p:nvPr/>
                </p:nvSpPr>
                <p:spPr bwMode="auto">
                  <a:xfrm flipH="1">
                    <a:off x="8700" y="10128"/>
                    <a:ext cx="432" cy="624"/>
                  </a:xfrm>
                  <a:prstGeom prst="line">
                    <a:avLst/>
                  </a:prstGeom>
                  <a:noFill/>
                  <a:ln w="19050">
                    <a:solidFill>
                      <a:srgbClr val="000000"/>
                    </a:solidFill>
                    <a:round/>
                    <a:headEnd/>
                    <a:tailEnd/>
                  </a:ln>
                </p:spPr>
                <p:txBody>
                  <a:bodyPr/>
                  <a:lstStyle/>
                  <a:p>
                    <a:endParaRPr lang="en-US"/>
                  </a:p>
                </p:txBody>
              </p:sp>
            </p:grpSp>
          </p:grpSp>
          <p:sp>
            <p:nvSpPr>
              <p:cNvPr id="316444" name="Oval 84"/>
              <p:cNvSpPr>
                <a:spLocks noChangeArrowheads="1"/>
              </p:cNvSpPr>
              <p:nvPr/>
            </p:nvSpPr>
            <p:spPr bwMode="auto">
              <a:xfrm>
                <a:off x="3805" y="1892"/>
                <a:ext cx="440" cy="440"/>
              </a:xfrm>
              <a:prstGeom prst="ellipse">
                <a:avLst/>
              </a:prstGeom>
              <a:noFill/>
              <a:ln w="22225" algn="ctr">
                <a:solidFill>
                  <a:schemeClr val="tx1"/>
                </a:solidFill>
                <a:round/>
                <a:headEnd/>
                <a:tailEnd type="none" w="lg" len="lg"/>
              </a:ln>
            </p:spPr>
            <p:txBody>
              <a:bodyPr wrap="none" lIns="90000" tIns="46800" rIns="90000" bIns="46800" anchor="ctr"/>
              <a:lstStyle/>
              <a:p>
                <a:pPr>
                  <a:lnSpc>
                    <a:spcPct val="110000"/>
                  </a:lnSpc>
                </a:pPr>
                <a:endParaRPr lang="en-ZA"/>
              </a:p>
            </p:txBody>
          </p:sp>
          <p:sp>
            <p:nvSpPr>
              <p:cNvPr id="316445" name="Line 85"/>
              <p:cNvSpPr>
                <a:spLocks noChangeShapeType="1"/>
              </p:cNvSpPr>
              <p:nvPr/>
            </p:nvSpPr>
            <p:spPr bwMode="auto">
              <a:xfrm>
                <a:off x="3822" y="2331"/>
                <a:ext cx="398" cy="0"/>
              </a:xfrm>
              <a:prstGeom prst="line">
                <a:avLst/>
              </a:prstGeom>
              <a:noFill/>
              <a:ln w="22225">
                <a:solidFill>
                  <a:schemeClr val="tx1"/>
                </a:solidFill>
                <a:round/>
                <a:headEnd/>
                <a:tailEnd type="none" w="lg" len="lg"/>
              </a:ln>
            </p:spPr>
            <p:txBody>
              <a:bodyPr wrap="none" lIns="90000" tIns="46800" rIns="90000" bIns="46800" anchor="ctr"/>
              <a:lstStyle/>
              <a:p>
                <a:endParaRPr lang="en-US"/>
              </a:p>
            </p:txBody>
          </p:sp>
        </p:grpSp>
        <p:grpSp>
          <p:nvGrpSpPr>
            <p:cNvPr id="316436" name="Group 86"/>
            <p:cNvGrpSpPr>
              <a:grpSpLocks/>
            </p:cNvGrpSpPr>
            <p:nvPr/>
          </p:nvGrpSpPr>
          <p:grpSpPr bwMode="auto">
            <a:xfrm>
              <a:off x="5028" y="2197"/>
              <a:ext cx="365" cy="460"/>
              <a:chOff x="4984" y="2313"/>
              <a:chExt cx="440" cy="555"/>
            </a:xfrm>
          </p:grpSpPr>
          <p:grpSp>
            <p:nvGrpSpPr>
              <p:cNvPr id="316437" name="Group 87"/>
              <p:cNvGrpSpPr>
                <a:grpSpLocks/>
              </p:cNvGrpSpPr>
              <p:nvPr/>
            </p:nvGrpSpPr>
            <p:grpSpPr bwMode="auto">
              <a:xfrm>
                <a:off x="5005" y="2313"/>
                <a:ext cx="403" cy="470"/>
                <a:chOff x="8652" y="9192"/>
                <a:chExt cx="1008" cy="1176"/>
              </a:xfrm>
            </p:grpSpPr>
            <p:sp>
              <p:nvSpPr>
                <p:cNvPr id="316441" name="Line 88"/>
                <p:cNvSpPr>
                  <a:spLocks noChangeShapeType="1"/>
                </p:cNvSpPr>
                <p:nvPr/>
              </p:nvSpPr>
              <p:spPr bwMode="auto">
                <a:xfrm>
                  <a:off x="8652" y="9192"/>
                  <a:ext cx="1008" cy="0"/>
                </a:xfrm>
                <a:prstGeom prst="line">
                  <a:avLst/>
                </a:prstGeom>
                <a:noFill/>
                <a:ln w="19050">
                  <a:solidFill>
                    <a:srgbClr val="000000"/>
                  </a:solidFill>
                  <a:round/>
                  <a:headEnd/>
                  <a:tailEnd/>
                </a:ln>
              </p:spPr>
              <p:txBody>
                <a:bodyPr/>
                <a:lstStyle/>
                <a:p>
                  <a:endParaRPr lang="en-US"/>
                </a:p>
              </p:txBody>
            </p:sp>
            <p:sp>
              <p:nvSpPr>
                <p:cNvPr id="316442" name="Line 89"/>
                <p:cNvSpPr>
                  <a:spLocks noChangeShapeType="1"/>
                </p:cNvSpPr>
                <p:nvPr/>
              </p:nvSpPr>
              <p:spPr bwMode="auto">
                <a:xfrm>
                  <a:off x="9156" y="9192"/>
                  <a:ext cx="0" cy="1176"/>
                </a:xfrm>
                <a:prstGeom prst="line">
                  <a:avLst/>
                </a:prstGeom>
                <a:noFill/>
                <a:ln w="19050">
                  <a:solidFill>
                    <a:srgbClr val="000000"/>
                  </a:solidFill>
                  <a:round/>
                  <a:headEnd/>
                  <a:tailEnd/>
                </a:ln>
              </p:spPr>
              <p:txBody>
                <a:bodyPr/>
                <a:lstStyle/>
                <a:p>
                  <a:endParaRPr lang="en-US"/>
                </a:p>
              </p:txBody>
            </p:sp>
          </p:grpSp>
          <p:sp>
            <p:nvSpPr>
              <p:cNvPr id="316438" name="Line 90"/>
              <p:cNvSpPr>
                <a:spLocks noChangeShapeType="1"/>
              </p:cNvSpPr>
              <p:nvPr/>
            </p:nvSpPr>
            <p:spPr bwMode="auto">
              <a:xfrm flipH="1">
                <a:off x="5184" y="2471"/>
                <a:ext cx="18" cy="301"/>
              </a:xfrm>
              <a:prstGeom prst="line">
                <a:avLst/>
              </a:prstGeom>
              <a:noFill/>
              <a:ln w="19050">
                <a:solidFill>
                  <a:srgbClr val="000000"/>
                </a:solidFill>
                <a:round/>
                <a:headEnd/>
                <a:tailEnd/>
              </a:ln>
            </p:spPr>
            <p:txBody>
              <a:bodyPr/>
              <a:lstStyle/>
              <a:p>
                <a:endParaRPr lang="en-US"/>
              </a:p>
            </p:txBody>
          </p:sp>
          <p:sp>
            <p:nvSpPr>
              <p:cNvPr id="316439" name="Oval 91"/>
              <p:cNvSpPr>
                <a:spLocks noChangeArrowheads="1"/>
              </p:cNvSpPr>
              <p:nvPr/>
            </p:nvSpPr>
            <p:spPr bwMode="auto">
              <a:xfrm>
                <a:off x="4984" y="2428"/>
                <a:ext cx="440" cy="440"/>
              </a:xfrm>
              <a:prstGeom prst="ellipse">
                <a:avLst/>
              </a:prstGeom>
              <a:noFill/>
              <a:ln w="22225" algn="ctr">
                <a:solidFill>
                  <a:schemeClr val="tx1"/>
                </a:solidFill>
                <a:round/>
                <a:headEnd/>
                <a:tailEnd type="none" w="lg" len="lg"/>
              </a:ln>
            </p:spPr>
            <p:txBody>
              <a:bodyPr wrap="none" lIns="90000" tIns="46800" rIns="90000" bIns="46800" anchor="ctr"/>
              <a:lstStyle/>
              <a:p>
                <a:pPr>
                  <a:lnSpc>
                    <a:spcPct val="110000"/>
                  </a:lnSpc>
                </a:pPr>
                <a:endParaRPr lang="en-ZA"/>
              </a:p>
            </p:txBody>
          </p:sp>
          <p:sp>
            <p:nvSpPr>
              <p:cNvPr id="316440" name="Line 92"/>
              <p:cNvSpPr>
                <a:spLocks noChangeShapeType="1"/>
              </p:cNvSpPr>
              <p:nvPr/>
            </p:nvSpPr>
            <p:spPr bwMode="auto">
              <a:xfrm>
                <a:off x="5001" y="2867"/>
                <a:ext cx="398" cy="0"/>
              </a:xfrm>
              <a:prstGeom prst="line">
                <a:avLst/>
              </a:prstGeom>
              <a:noFill/>
              <a:ln w="22225">
                <a:solidFill>
                  <a:schemeClr val="tx1"/>
                </a:solidFill>
                <a:round/>
                <a:headEnd/>
                <a:tailEnd type="none" w="lg" len="lg"/>
              </a:ln>
            </p:spPr>
            <p:txBody>
              <a:bodyPr wrap="none" lIns="90000" tIns="46800" rIns="90000" bIns="46800" anchor="ct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8771">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8780"/>
                                        </p:tgtEl>
                                        <p:attrNameLst>
                                          <p:attrName>style.visibility</p:attrName>
                                        </p:attrNameLst>
                                      </p:cBhvr>
                                      <p:to>
                                        <p:strVal val="visible"/>
                                      </p:to>
                                    </p:set>
                                  </p:childTnLst>
                                </p:cTn>
                              </p:par>
                              <p:par>
                                <p:cTn id="9" presetID="10" presetClass="entr" presetSubtype="0" fill="hold" nodeType="withEffect">
                                  <p:stCondLst>
                                    <p:cond delay="0"/>
                                  </p:stCondLst>
                                  <p:childTnLst>
                                    <p:set>
                                      <p:cBhvr>
                                        <p:cTn id="10" dur="1" fill="hold">
                                          <p:stCondLst>
                                            <p:cond delay="0"/>
                                          </p:stCondLst>
                                        </p:cTn>
                                        <p:tgtEl>
                                          <p:spTgt spid="288779"/>
                                        </p:tgtEl>
                                        <p:attrNameLst>
                                          <p:attrName>style.visibility</p:attrName>
                                        </p:attrNameLst>
                                      </p:cBhvr>
                                      <p:to>
                                        <p:strVal val="visible"/>
                                      </p:to>
                                    </p:set>
                                    <p:animEffect transition="in" filter="fade">
                                      <p:cBhvr>
                                        <p:cTn id="11" dur="1000"/>
                                        <p:tgtEl>
                                          <p:spTgt spid="288779"/>
                                        </p:tgtEl>
                                      </p:cBhvr>
                                    </p:animEffect>
                                  </p:childTnLst>
                                </p:cTn>
                              </p:par>
                            </p:childTnLst>
                          </p:cTn>
                        </p:par>
                        <p:par>
                          <p:cTn id="12" fill="hold">
                            <p:stCondLst>
                              <p:cond delay="1000"/>
                            </p:stCondLst>
                            <p:childTnLst>
                              <p:par>
                                <p:cTn id="13" presetID="8" presetClass="emph" presetSubtype="0" decel="50000" fill="hold" nodeType="afterEffect">
                                  <p:stCondLst>
                                    <p:cond delay="0"/>
                                  </p:stCondLst>
                                  <p:childTnLst>
                                    <p:animRot by="3600000">
                                      <p:cBhvr>
                                        <p:cTn id="14" dur="1000" fill="hold"/>
                                        <p:tgtEl>
                                          <p:spTgt spid="288776"/>
                                        </p:tgtEl>
                                        <p:attrNameLst>
                                          <p:attrName>r</p:attrName>
                                        </p:attrNameLst>
                                      </p:cBhvr>
                                    </p:animRot>
                                  </p:childTnLst>
                                </p:cTn>
                              </p:par>
                            </p:childTnLst>
                          </p:cTn>
                        </p:par>
                        <p:par>
                          <p:cTn id="15" fill="hold">
                            <p:stCondLst>
                              <p:cond delay="2000"/>
                            </p:stCondLst>
                            <p:childTnLst>
                              <p:par>
                                <p:cTn id="16" presetID="8" presetClass="emph" presetSubtype="0" accel="50000" decel="50000" fill="hold" nodeType="afterEffect">
                                  <p:stCondLst>
                                    <p:cond delay="0"/>
                                  </p:stCondLst>
                                  <p:childTnLst>
                                    <p:animRot by="-1200000">
                                      <p:cBhvr>
                                        <p:cTn id="17" dur="800" fill="hold"/>
                                        <p:tgtEl>
                                          <p:spTgt spid="288776"/>
                                        </p:tgtEl>
                                        <p:attrNameLst>
                                          <p:attrName>r</p:attrName>
                                        </p:attrNameLst>
                                      </p:cBhvr>
                                    </p:animRot>
                                  </p:childTnLst>
                                </p:cTn>
                              </p:par>
                            </p:childTnLst>
                          </p:cTn>
                        </p:par>
                        <p:par>
                          <p:cTn id="18" fill="hold">
                            <p:stCondLst>
                              <p:cond delay="2800"/>
                            </p:stCondLst>
                            <p:childTnLst>
                              <p:par>
                                <p:cTn id="19" presetID="8" presetClass="emph" presetSubtype="0" accel="50000" decel="50000" fill="hold" nodeType="afterEffect">
                                  <p:stCondLst>
                                    <p:cond delay="0"/>
                                  </p:stCondLst>
                                  <p:childTnLst>
                                    <p:animRot by="600000">
                                      <p:cBhvr>
                                        <p:cTn id="20" dur="600" fill="hold"/>
                                        <p:tgtEl>
                                          <p:spTgt spid="288776"/>
                                        </p:tgtEl>
                                        <p:attrNameLst>
                                          <p:attrName>r</p:attrName>
                                        </p:attrNameLst>
                                      </p:cBhvr>
                                    </p:animRot>
                                  </p:childTnLst>
                                </p:cTn>
                              </p:par>
                            </p:childTnLst>
                          </p:cTn>
                        </p:par>
                        <p:par>
                          <p:cTn id="21" fill="hold">
                            <p:stCondLst>
                              <p:cond delay="3400"/>
                            </p:stCondLst>
                            <p:childTnLst>
                              <p:par>
                                <p:cTn id="22" presetID="8" presetClass="emph" presetSubtype="0" decel="50000" fill="hold" nodeType="afterEffect">
                                  <p:stCondLst>
                                    <p:cond delay="0"/>
                                  </p:stCondLst>
                                  <p:childTnLst>
                                    <p:animRot by="-300000">
                                      <p:cBhvr>
                                        <p:cTn id="23" dur="500" fill="hold"/>
                                        <p:tgtEl>
                                          <p:spTgt spid="288776"/>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88771">
                                            <p:txEl>
                                              <p:pRg st="4" end="4"/>
                                            </p:txEl>
                                          </p:spTgt>
                                        </p:tgtEl>
                                        <p:attrNameLst>
                                          <p:attrName>style.visibility</p:attrName>
                                        </p:attrNameLst>
                                      </p:cBhvr>
                                      <p:to>
                                        <p:strVal val="visible"/>
                                      </p:to>
                                    </p:set>
                                  </p:childTnLst>
                                </p:cTn>
                              </p:par>
                              <p:par>
                                <p:cTn id="28" presetID="35" presetClass="path" presetSubtype="0" decel="50000" autoRev="1" fill="hold" nodeType="withEffect">
                                  <p:stCondLst>
                                    <p:cond delay="0"/>
                                  </p:stCondLst>
                                  <p:childTnLst>
                                    <p:animMotion origin="layout" path="M 3.88889E-6 -2.96296E-6 L -0.04809 -2.96296E-6 " pathEditMode="relative" rAng="0" ptsTypes="AA">
                                      <p:cBhvr>
                                        <p:cTn id="29" dur="2000" fill="hold"/>
                                        <p:tgtEl>
                                          <p:spTgt spid="288888"/>
                                        </p:tgtEl>
                                        <p:attrNameLst>
                                          <p:attrName>ppt_x</p:attrName>
                                          <p:attrName>ppt_y</p:attrName>
                                        </p:attrNameLst>
                                      </p:cBhvr>
                                      <p:rCtr x="-24" y="0"/>
                                    </p:animMotion>
                                  </p:childTnLst>
                                </p:cTn>
                              </p:par>
                              <p:par>
                                <p:cTn id="30" presetID="8" presetClass="emph" presetSubtype="0" decel="50000" autoRev="1" fill="hold" nodeType="withEffect">
                                  <p:stCondLst>
                                    <p:cond delay="0"/>
                                  </p:stCondLst>
                                  <p:childTnLst>
                                    <p:animRot by="-1800000">
                                      <p:cBhvr>
                                        <p:cTn id="31" dur="2000" fill="hold"/>
                                        <p:tgtEl>
                                          <p:spTgt spid="288776"/>
                                        </p:tgtEl>
                                        <p:attrNameLst>
                                          <p:attrName>r</p:attrName>
                                        </p:attrNameLst>
                                      </p:cBhvr>
                                    </p:animRot>
                                  </p:childTnLst>
                                </p:cTn>
                              </p:par>
                              <p:par>
                                <p:cTn id="32" presetID="35" presetClass="path" presetSubtype="0" decel="50000" autoRev="1" fill="hold" nodeType="withEffect">
                                  <p:stCondLst>
                                    <p:cond delay="4500"/>
                                  </p:stCondLst>
                                  <p:childTnLst>
                                    <p:animMotion origin="layout" path="M 3.88889E-6 -2.96296E-6 L -0.04809 -2.96296E-6 " pathEditMode="relative" rAng="0" ptsTypes="AA">
                                      <p:cBhvr>
                                        <p:cTn id="33" dur="2000" fill="hold"/>
                                        <p:tgtEl>
                                          <p:spTgt spid="288889"/>
                                        </p:tgtEl>
                                        <p:attrNameLst>
                                          <p:attrName>ppt_x</p:attrName>
                                          <p:attrName>ppt_y</p:attrName>
                                        </p:attrNameLst>
                                      </p:cBhvr>
                                      <p:rCtr x="-24" y="0"/>
                                    </p:animMotion>
                                  </p:childTnLst>
                                </p:cTn>
                              </p:par>
                              <p:par>
                                <p:cTn id="34" presetID="8" presetClass="emph" presetSubtype="0" decel="50000" autoRev="1" fill="hold" nodeType="withEffect">
                                  <p:stCondLst>
                                    <p:cond delay="4700"/>
                                  </p:stCondLst>
                                  <p:childTnLst>
                                    <p:animRot by="1800000">
                                      <p:cBhvr>
                                        <p:cTn id="35" dur="2000" fill="hold"/>
                                        <p:tgtEl>
                                          <p:spTgt spid="288776"/>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88771">
                                            <p:txEl>
                                              <p:pRg st="6" end="6"/>
                                            </p:txEl>
                                          </p:spTgt>
                                        </p:tgtEl>
                                        <p:attrNameLst>
                                          <p:attrName>style.visibility</p:attrName>
                                        </p:attrNameLst>
                                      </p:cBhvr>
                                      <p:to>
                                        <p:strVal val="visible"/>
                                      </p:to>
                                    </p:set>
                                  </p:childTnLst>
                                </p:cTn>
                              </p:par>
                              <p:par>
                                <p:cTn id="40" presetID="1" presetClass="exit" presetSubtype="0" fill="hold" nodeType="withEffect">
                                  <p:stCondLst>
                                    <p:cond delay="0"/>
                                  </p:stCondLst>
                                  <p:childTnLst>
                                    <p:set>
                                      <p:cBhvr>
                                        <p:cTn id="41" dur="1" fill="hold">
                                          <p:stCondLst>
                                            <p:cond delay="0"/>
                                          </p:stCondLst>
                                        </p:cTn>
                                        <p:tgtEl>
                                          <p:spTgt spid="288776"/>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288780"/>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1000"/>
                                        <p:tgtEl>
                                          <p:spTgt spid="288779"/>
                                        </p:tgtEl>
                                      </p:cBhvr>
                                    </p:animEffect>
                                    <p:set>
                                      <p:cBhvr>
                                        <p:cTn id="46" dur="1" fill="hold">
                                          <p:stCondLst>
                                            <p:cond delay="999"/>
                                          </p:stCondLst>
                                        </p:cTn>
                                        <p:tgtEl>
                                          <p:spTgt spid="288779"/>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28879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8799"/>
                                        </p:tgtEl>
                                        <p:attrNameLst>
                                          <p:attrName>style.visibility</p:attrName>
                                        </p:attrNameLst>
                                      </p:cBhvr>
                                      <p:to>
                                        <p:strVal val="visible"/>
                                      </p:to>
                                    </p:set>
                                  </p:childTnLst>
                                </p:cTn>
                              </p:par>
                              <p:par>
                                <p:cTn id="51" presetID="0" presetClass="path" presetSubtype="0" decel="50000" fill="hold" nodeType="withEffect">
                                  <p:stCondLst>
                                    <p:cond delay="0"/>
                                  </p:stCondLst>
                                  <p:childTnLst>
                                    <p:animMotion origin="layout" path="M 5.55556E-7 -3.7037E-7 L 0.00348 -0.01759 " pathEditMode="relative" ptsTypes="AA">
                                      <p:cBhvr>
                                        <p:cTn id="52" dur="1000" fill="hold"/>
                                        <p:tgtEl>
                                          <p:spTgt spid="288798"/>
                                        </p:tgtEl>
                                        <p:attrNameLst>
                                          <p:attrName>ppt_x</p:attrName>
                                          <p:attrName>ppt_y</p:attrName>
                                        </p:attrNameLst>
                                      </p:cBhvr>
                                    </p:animMotion>
                                  </p:childTnLst>
                                </p:cTn>
                              </p:par>
                              <p:par>
                                <p:cTn id="53" presetID="0" presetClass="path" presetSubtype="0" decel="50000" fill="hold" nodeType="withEffect">
                                  <p:stCondLst>
                                    <p:cond delay="0"/>
                                  </p:stCondLst>
                                  <p:childTnLst>
                                    <p:animMotion origin="layout" path="M 2.77778E-7 -1.11111E-6 L -0.00347 0.01759 " pathEditMode="relative" rAng="0" ptsTypes="AA">
                                      <p:cBhvr>
                                        <p:cTn id="54" dur="1000" fill="hold"/>
                                        <p:tgtEl>
                                          <p:spTgt spid="288799"/>
                                        </p:tgtEl>
                                        <p:attrNameLst>
                                          <p:attrName>ppt_x</p:attrName>
                                          <p:attrName>ppt_y</p:attrName>
                                        </p:attrNameLst>
                                      </p:cBhvr>
                                      <p:rCtr x="-2" y="9"/>
                                    </p:animMotion>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88771">
                                            <p:txEl>
                                              <p:pRg st="8" end="8"/>
                                            </p:txEl>
                                          </p:spTgt>
                                        </p:tgtEl>
                                        <p:attrNameLst>
                                          <p:attrName>style.visibility</p:attrName>
                                        </p:attrNameLst>
                                      </p:cBhvr>
                                      <p:to>
                                        <p:strVal val="visible"/>
                                      </p:to>
                                    </p:set>
                                  </p:childTnLst>
                                </p:cTn>
                              </p:par>
                              <p:par>
                                <p:cTn id="59" presetID="10" presetClass="exit" presetSubtype="0" fill="hold" nodeType="withEffect">
                                  <p:stCondLst>
                                    <p:cond delay="0"/>
                                  </p:stCondLst>
                                  <p:childTnLst>
                                    <p:animEffect transition="out" filter="fade">
                                      <p:cBhvr>
                                        <p:cTn id="60" dur="500"/>
                                        <p:tgtEl>
                                          <p:spTgt spid="288799"/>
                                        </p:tgtEl>
                                      </p:cBhvr>
                                    </p:animEffect>
                                    <p:set>
                                      <p:cBhvr>
                                        <p:cTn id="61" dur="1" fill="hold">
                                          <p:stCondLst>
                                            <p:cond delay="499"/>
                                          </p:stCondLst>
                                        </p:cTn>
                                        <p:tgtEl>
                                          <p:spTgt spid="288799"/>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500"/>
                                        <p:tgtEl>
                                          <p:spTgt spid="288798"/>
                                        </p:tgtEl>
                                      </p:cBhvr>
                                    </p:animEffect>
                                    <p:set>
                                      <p:cBhvr>
                                        <p:cTn id="64" dur="1" fill="hold">
                                          <p:stCondLst>
                                            <p:cond delay="499"/>
                                          </p:stCondLst>
                                        </p:cTn>
                                        <p:tgtEl>
                                          <p:spTgt spid="288798"/>
                                        </p:tgtEl>
                                        <p:attrNameLst>
                                          <p:attrName>style.visibility</p:attrName>
                                        </p:attrNameLst>
                                      </p:cBhvr>
                                      <p:to>
                                        <p:strVal val="hidden"/>
                                      </p:to>
                                    </p:set>
                                  </p:childTnLst>
                                </p:cTn>
                              </p:par>
                              <p:par>
                                <p:cTn id="65" presetID="10" presetClass="entr" presetSubtype="0" fill="hold" nodeType="withEffect">
                                  <p:stCondLst>
                                    <p:cond delay="0"/>
                                  </p:stCondLst>
                                  <p:childTnLst>
                                    <p:set>
                                      <p:cBhvr>
                                        <p:cTn id="66" dur="1" fill="hold">
                                          <p:stCondLst>
                                            <p:cond delay="0"/>
                                          </p:stCondLst>
                                        </p:cTn>
                                        <p:tgtEl>
                                          <p:spTgt spid="288804"/>
                                        </p:tgtEl>
                                        <p:attrNameLst>
                                          <p:attrName>style.visibility</p:attrName>
                                        </p:attrNameLst>
                                      </p:cBhvr>
                                      <p:to>
                                        <p:strVal val="visible"/>
                                      </p:to>
                                    </p:set>
                                    <p:animEffect transition="in" filter="fade">
                                      <p:cBhvr>
                                        <p:cTn id="67" dur="500"/>
                                        <p:tgtEl>
                                          <p:spTgt spid="28880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88810"/>
                                        </p:tgtEl>
                                        <p:attrNameLst>
                                          <p:attrName>style.visibility</p:attrName>
                                        </p:attrNameLst>
                                      </p:cBhvr>
                                      <p:to>
                                        <p:strVal val="visible"/>
                                      </p:to>
                                    </p:set>
                                    <p:animEffect transition="in" filter="fade">
                                      <p:cBhvr>
                                        <p:cTn id="70" dur="1000"/>
                                        <p:tgtEl>
                                          <p:spTgt spid="28881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88811"/>
                                        </p:tgtEl>
                                        <p:attrNameLst>
                                          <p:attrName>style.visibility</p:attrName>
                                        </p:attrNameLst>
                                      </p:cBhvr>
                                      <p:to>
                                        <p:strVal val="visible"/>
                                      </p:to>
                                    </p:set>
                                    <p:animEffect transition="in" filter="fade">
                                      <p:cBhvr>
                                        <p:cTn id="73" dur="1000"/>
                                        <p:tgtEl>
                                          <p:spTgt spid="288811"/>
                                        </p:tgtEl>
                                      </p:cBhvr>
                                    </p:animEffect>
                                  </p:childTnLst>
                                </p:cTn>
                              </p:par>
                              <p:par>
                                <p:cTn id="74" presetID="10" presetClass="entr" presetSubtype="0" fill="hold" nodeType="withEffect">
                                  <p:stCondLst>
                                    <p:cond delay="0"/>
                                  </p:stCondLst>
                                  <p:childTnLst>
                                    <p:set>
                                      <p:cBhvr>
                                        <p:cTn id="75" dur="1" fill="hold">
                                          <p:stCondLst>
                                            <p:cond delay="0"/>
                                          </p:stCondLst>
                                        </p:cTn>
                                        <p:tgtEl>
                                          <p:spTgt spid="288807"/>
                                        </p:tgtEl>
                                        <p:attrNameLst>
                                          <p:attrName>style.visibility</p:attrName>
                                        </p:attrNameLst>
                                      </p:cBhvr>
                                      <p:to>
                                        <p:strVal val="visible"/>
                                      </p:to>
                                    </p:set>
                                    <p:animEffect transition="in" filter="fade">
                                      <p:cBhvr>
                                        <p:cTn id="76" dur="1000"/>
                                        <p:tgtEl>
                                          <p:spTgt spid="288807"/>
                                        </p:tgtEl>
                                      </p:cBhvr>
                                    </p:animEffect>
                                  </p:childTnLst>
                                </p:cTn>
                              </p:par>
                            </p:childTnLst>
                          </p:cTn>
                        </p:par>
                        <p:par>
                          <p:cTn id="77" fill="hold">
                            <p:stCondLst>
                              <p:cond delay="1000"/>
                            </p:stCondLst>
                            <p:childTnLst>
                              <p:par>
                                <p:cTn id="78" presetID="64" presetClass="path" presetSubtype="0" accel="50000" fill="hold" grpId="1" nodeType="afterEffect">
                                  <p:stCondLst>
                                    <p:cond delay="0"/>
                                  </p:stCondLst>
                                  <p:childTnLst>
                                    <p:animMotion origin="layout" path="M -3.33333E-6 1.11022E-16 L 0.00122 -0.12269 " pathEditMode="relative" rAng="0" ptsTypes="AA">
                                      <p:cBhvr>
                                        <p:cTn id="79" dur="300" fill="hold"/>
                                        <p:tgtEl>
                                          <p:spTgt spid="288810"/>
                                        </p:tgtEl>
                                        <p:attrNameLst>
                                          <p:attrName>ppt_x</p:attrName>
                                          <p:attrName>ppt_y</p:attrName>
                                        </p:attrNameLst>
                                      </p:cBhvr>
                                      <p:rCtr x="52" y="-6134"/>
                                    </p:animMotion>
                                  </p:childTnLst>
                                </p:cTn>
                              </p:par>
                              <p:par>
                                <p:cTn id="80" presetID="8" presetClass="emph" presetSubtype="0" fill="hold" grpId="2" nodeType="withEffect">
                                  <p:stCondLst>
                                    <p:cond delay="0"/>
                                  </p:stCondLst>
                                  <p:childTnLst>
                                    <p:animRot by="-4800000">
                                      <p:cBhvr>
                                        <p:cTn id="81" dur="300" fill="hold"/>
                                        <p:tgtEl>
                                          <p:spTgt spid="288810"/>
                                        </p:tgtEl>
                                        <p:attrNameLst>
                                          <p:attrName>r</p:attrName>
                                        </p:attrNameLst>
                                      </p:cBhvr>
                                    </p:animRot>
                                  </p:childTnLst>
                                </p:cTn>
                              </p:par>
                            </p:childTnLst>
                          </p:cTn>
                        </p:par>
                      </p:childTnLst>
                    </p:cTn>
                  </p:par>
                  <p:par>
                    <p:cTn id="82" fill="hold">
                      <p:stCondLst>
                        <p:cond delay="indefinite"/>
                      </p:stCondLst>
                      <p:childTnLst>
                        <p:par>
                          <p:cTn id="83" fill="hold">
                            <p:stCondLst>
                              <p:cond delay="0"/>
                            </p:stCondLst>
                            <p:childTnLst>
                              <p:par>
                                <p:cTn id="84" presetID="8" presetClass="emph" presetSubtype="0" fill="hold" nodeType="clickEffect">
                                  <p:stCondLst>
                                    <p:cond delay="0"/>
                                  </p:stCondLst>
                                  <p:childTnLst>
                                    <p:animRot by="10800000">
                                      <p:cBhvr>
                                        <p:cTn id="85" dur="1000" fill="hold"/>
                                        <p:tgtEl>
                                          <p:spTgt spid="288804"/>
                                        </p:tgtEl>
                                        <p:attrNameLst>
                                          <p:attrName>r</p:attrName>
                                        </p:attrNameLst>
                                      </p:cBhvr>
                                    </p:animRot>
                                  </p:childTnLst>
                                </p:cTn>
                              </p:par>
                              <p:par>
                                <p:cTn id="86" presetID="1" presetClass="exit" presetSubtype="0" fill="hold" grpId="3" nodeType="withEffect">
                                  <p:stCondLst>
                                    <p:cond delay="0"/>
                                  </p:stCondLst>
                                  <p:childTnLst>
                                    <p:set>
                                      <p:cBhvr>
                                        <p:cTn id="87" dur="1" fill="hold">
                                          <p:stCondLst>
                                            <p:cond delay="0"/>
                                          </p:stCondLst>
                                        </p:cTn>
                                        <p:tgtEl>
                                          <p:spTgt spid="288810"/>
                                        </p:tgtEl>
                                        <p:attrNameLst>
                                          <p:attrName>style.visibility</p:attrName>
                                        </p:attrNameLst>
                                      </p:cBhvr>
                                      <p:to>
                                        <p:strVal val="hidden"/>
                                      </p:to>
                                    </p:set>
                                  </p:childTnLst>
                                </p:cTn>
                              </p:par>
                              <p:par>
                                <p:cTn id="88" presetID="10" presetClass="entr" presetSubtype="0" fill="hold" grpId="0" nodeType="withEffect">
                                  <p:stCondLst>
                                    <p:cond delay="0"/>
                                  </p:stCondLst>
                                  <p:childTnLst>
                                    <p:set>
                                      <p:cBhvr>
                                        <p:cTn id="89" dur="1" fill="hold">
                                          <p:stCondLst>
                                            <p:cond delay="0"/>
                                          </p:stCondLst>
                                        </p:cTn>
                                        <p:tgtEl>
                                          <p:spTgt spid="288861"/>
                                        </p:tgtEl>
                                        <p:attrNameLst>
                                          <p:attrName>style.visibility</p:attrName>
                                        </p:attrNameLst>
                                      </p:cBhvr>
                                      <p:to>
                                        <p:strVal val="visible"/>
                                      </p:to>
                                    </p:set>
                                    <p:animEffect transition="in" filter="fade">
                                      <p:cBhvr>
                                        <p:cTn id="90" dur="1000"/>
                                        <p:tgtEl>
                                          <p:spTgt spid="288861"/>
                                        </p:tgtEl>
                                      </p:cBhvr>
                                    </p:animEffect>
                                  </p:childTnLst>
                                </p:cTn>
                              </p:par>
                            </p:childTnLst>
                          </p:cTn>
                        </p:par>
                        <p:par>
                          <p:cTn id="91" fill="hold">
                            <p:stCondLst>
                              <p:cond delay="1000"/>
                            </p:stCondLst>
                            <p:childTnLst>
                              <p:par>
                                <p:cTn id="92" presetID="64" presetClass="path" presetSubtype="0" accel="50000" fill="hold" grpId="1" nodeType="afterEffect">
                                  <p:stCondLst>
                                    <p:cond delay="0"/>
                                  </p:stCondLst>
                                  <p:childTnLst>
                                    <p:animMotion origin="layout" path="M -3.33333E-6 1.11022E-16 L 0.00382 -0.11852 " pathEditMode="relative" rAng="0" ptsTypes="AA">
                                      <p:cBhvr>
                                        <p:cTn id="93" dur="300" fill="hold"/>
                                        <p:tgtEl>
                                          <p:spTgt spid="288861"/>
                                        </p:tgtEl>
                                        <p:attrNameLst>
                                          <p:attrName>ppt_x</p:attrName>
                                          <p:attrName>ppt_y</p:attrName>
                                        </p:attrNameLst>
                                      </p:cBhvr>
                                      <p:rCtr x="191" y="-5926"/>
                                    </p:animMotion>
                                  </p:childTnLst>
                                </p:cTn>
                              </p:par>
                              <p:par>
                                <p:cTn id="94" presetID="8" presetClass="emph" presetSubtype="0" fill="hold" grpId="2" nodeType="withEffect">
                                  <p:stCondLst>
                                    <p:cond delay="0"/>
                                  </p:stCondLst>
                                  <p:childTnLst>
                                    <p:animRot by="-4800000">
                                      <p:cBhvr>
                                        <p:cTn id="95" dur="300" fill="hold"/>
                                        <p:tgtEl>
                                          <p:spTgt spid="288861"/>
                                        </p:tgtEl>
                                        <p:attrNameLst>
                                          <p:attrName>r</p:attrName>
                                        </p:attrNameLst>
                                      </p:cBhvr>
                                    </p:animRo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nodeType="clickEffect">
                                  <p:stCondLst>
                                    <p:cond delay="0"/>
                                  </p:stCondLst>
                                  <p:childTnLst>
                                    <p:set>
                                      <p:cBhvr>
                                        <p:cTn id="99" dur="1" fill="hold">
                                          <p:stCondLst>
                                            <p:cond delay="0"/>
                                          </p:stCondLst>
                                        </p:cTn>
                                        <p:tgtEl>
                                          <p:spTgt spid="288771">
                                            <p:txEl>
                                              <p:pRg st="10" end="10"/>
                                            </p:txEl>
                                          </p:spTgt>
                                        </p:tgtEl>
                                        <p:attrNameLst>
                                          <p:attrName>style.visibility</p:attrName>
                                        </p:attrNameLst>
                                      </p:cBhvr>
                                      <p:to>
                                        <p:strVal val="visible"/>
                                      </p:to>
                                    </p:set>
                                  </p:childTnLst>
                                </p:cTn>
                              </p:par>
                              <p:par>
                                <p:cTn id="100" presetID="10" presetClass="exit" presetSubtype="0" fill="hold" grpId="1" nodeType="withEffect">
                                  <p:stCondLst>
                                    <p:cond delay="0"/>
                                  </p:stCondLst>
                                  <p:childTnLst>
                                    <p:animEffect transition="out" filter="fade">
                                      <p:cBhvr>
                                        <p:cTn id="101" dur="1000"/>
                                        <p:tgtEl>
                                          <p:spTgt spid="288811"/>
                                        </p:tgtEl>
                                      </p:cBhvr>
                                    </p:animEffect>
                                    <p:set>
                                      <p:cBhvr>
                                        <p:cTn id="102" dur="1" fill="hold">
                                          <p:stCondLst>
                                            <p:cond delay="999"/>
                                          </p:stCondLst>
                                        </p:cTn>
                                        <p:tgtEl>
                                          <p:spTgt spid="288811"/>
                                        </p:tgtEl>
                                        <p:attrNameLst>
                                          <p:attrName>style.visibility</p:attrName>
                                        </p:attrNameLst>
                                      </p:cBhvr>
                                      <p:to>
                                        <p:strVal val="hidden"/>
                                      </p:to>
                                    </p:set>
                                  </p:childTnLst>
                                </p:cTn>
                              </p:par>
                              <p:par>
                                <p:cTn id="103" presetID="10" presetClass="exit" presetSubtype="0" fill="hold" grpId="3" nodeType="withEffect">
                                  <p:stCondLst>
                                    <p:cond delay="0"/>
                                  </p:stCondLst>
                                  <p:childTnLst>
                                    <p:animEffect transition="out" filter="fade">
                                      <p:cBhvr>
                                        <p:cTn id="104" dur="1000"/>
                                        <p:tgtEl>
                                          <p:spTgt spid="288861"/>
                                        </p:tgtEl>
                                      </p:cBhvr>
                                    </p:animEffect>
                                    <p:set>
                                      <p:cBhvr>
                                        <p:cTn id="105" dur="1" fill="hold">
                                          <p:stCondLst>
                                            <p:cond delay="999"/>
                                          </p:stCondLst>
                                        </p:cTn>
                                        <p:tgtEl>
                                          <p:spTgt spid="288861"/>
                                        </p:tgtEl>
                                        <p:attrNameLst>
                                          <p:attrName>style.visibility</p:attrName>
                                        </p:attrNameLst>
                                      </p:cBhvr>
                                      <p:to>
                                        <p:strVal val="hidden"/>
                                      </p:to>
                                    </p:set>
                                  </p:childTnLst>
                                </p:cTn>
                              </p:par>
                              <p:par>
                                <p:cTn id="106" presetID="10" presetClass="entr" presetSubtype="0" fill="hold" nodeType="withEffect">
                                  <p:stCondLst>
                                    <p:cond delay="0"/>
                                  </p:stCondLst>
                                  <p:childTnLst>
                                    <p:set>
                                      <p:cBhvr>
                                        <p:cTn id="107" dur="1" fill="hold">
                                          <p:stCondLst>
                                            <p:cond delay="0"/>
                                          </p:stCondLst>
                                        </p:cTn>
                                        <p:tgtEl>
                                          <p:spTgt spid="288866"/>
                                        </p:tgtEl>
                                        <p:attrNameLst>
                                          <p:attrName>style.visibility</p:attrName>
                                        </p:attrNameLst>
                                      </p:cBhvr>
                                      <p:to>
                                        <p:strVal val="visible"/>
                                      </p:to>
                                    </p:set>
                                    <p:animEffect transition="in" filter="fade">
                                      <p:cBhvr>
                                        <p:cTn id="108" dur="1000"/>
                                        <p:tgtEl>
                                          <p:spTgt spid="288866"/>
                                        </p:tgtEl>
                                      </p:cBhvr>
                                    </p:animEffect>
                                  </p:childTnLst>
                                </p:cTn>
                              </p:par>
                              <p:par>
                                <p:cTn id="109" presetID="2" presetClass="entr" presetSubtype="2" fill="hold" nodeType="withEffect">
                                  <p:stCondLst>
                                    <p:cond delay="0"/>
                                  </p:stCondLst>
                                  <p:childTnLst>
                                    <p:set>
                                      <p:cBhvr>
                                        <p:cTn id="110" dur="1" fill="hold">
                                          <p:stCondLst>
                                            <p:cond delay="0"/>
                                          </p:stCondLst>
                                        </p:cTn>
                                        <p:tgtEl>
                                          <p:spTgt spid="288866"/>
                                        </p:tgtEl>
                                        <p:attrNameLst>
                                          <p:attrName>style.visibility</p:attrName>
                                        </p:attrNameLst>
                                      </p:cBhvr>
                                      <p:to>
                                        <p:strVal val="visible"/>
                                      </p:to>
                                    </p:set>
                                    <p:anim calcmode="lin" valueType="num">
                                      <p:cBhvr additive="base">
                                        <p:cTn id="111" dur="1500" fill="hold"/>
                                        <p:tgtEl>
                                          <p:spTgt spid="288866"/>
                                        </p:tgtEl>
                                        <p:attrNameLst>
                                          <p:attrName>ppt_x</p:attrName>
                                        </p:attrNameLst>
                                      </p:cBhvr>
                                      <p:tavLst>
                                        <p:tav tm="0">
                                          <p:val>
                                            <p:strVal val="1+#ppt_w/2"/>
                                          </p:val>
                                        </p:tav>
                                        <p:tav tm="100000">
                                          <p:val>
                                            <p:strVal val="#ppt_x"/>
                                          </p:val>
                                        </p:tav>
                                      </p:tavLst>
                                    </p:anim>
                                    <p:anim calcmode="lin" valueType="num">
                                      <p:cBhvr additive="base">
                                        <p:cTn id="112" dur="1500" fill="hold"/>
                                        <p:tgtEl>
                                          <p:spTgt spid="2888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810" grpId="0" animBg="1"/>
      <p:bldP spid="288810" grpId="1" animBg="1"/>
      <p:bldP spid="288810" grpId="2" animBg="1"/>
      <p:bldP spid="288810" grpId="3" animBg="1"/>
      <p:bldP spid="288861" grpId="0" animBg="1"/>
      <p:bldP spid="288861" grpId="1" animBg="1"/>
      <p:bldP spid="288861" grpId="2" animBg="1"/>
      <p:bldP spid="288861" grpId="3" animBg="1"/>
      <p:bldP spid="288780" grpId="0" animBg="1"/>
      <p:bldP spid="288780" grpId="1" animBg="1"/>
      <p:bldP spid="288811" grpId="0" animBg="1"/>
      <p:bldP spid="28881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Footer Placeholder 3"/>
          <p:cNvSpPr>
            <a:spLocks noGrp="1"/>
          </p:cNvSpPr>
          <p:nvPr>
            <p:ph type="ftr" sz="quarter" idx="10"/>
          </p:nvPr>
        </p:nvSpPr>
        <p:spPr>
          <a:noFill/>
        </p:spPr>
        <p:txBody>
          <a:bodyPr/>
          <a:lstStyle/>
          <a:p>
            <a:r>
              <a:rPr lang="en-US" smtClean="0">
                <a:cs typeface="Arial" charset="0"/>
              </a:rPr>
              <a:t>MAGNETIC FIELDS</a:t>
            </a:r>
          </a:p>
        </p:txBody>
      </p:sp>
      <p:sp>
        <p:nvSpPr>
          <p:cNvPr id="310274" name="Date Placeholder 4"/>
          <p:cNvSpPr>
            <a:spLocks noGrp="1"/>
          </p:cNvSpPr>
          <p:nvPr>
            <p:ph type="dt" sz="quarter" idx="11"/>
          </p:nvPr>
        </p:nvSpPr>
        <p:spPr>
          <a:noFill/>
        </p:spPr>
        <p:txBody>
          <a:bodyPr/>
          <a:lstStyle/>
          <a:p>
            <a:r>
              <a:rPr lang="en-US" smtClean="0">
                <a:cs typeface="Arial" charset="0"/>
              </a:rPr>
              <a:t>PHY1013S</a:t>
            </a:r>
          </a:p>
        </p:txBody>
      </p:sp>
      <p:sp>
        <p:nvSpPr>
          <p:cNvPr id="310275" name="Slide Number Placeholder 5"/>
          <p:cNvSpPr>
            <a:spLocks noGrp="1"/>
          </p:cNvSpPr>
          <p:nvPr>
            <p:ph type="sldNum" sz="quarter" idx="12"/>
          </p:nvPr>
        </p:nvSpPr>
        <p:spPr>
          <a:noFill/>
        </p:spPr>
        <p:txBody>
          <a:bodyPr/>
          <a:lstStyle/>
          <a:p>
            <a:fld id="{50ABA872-4C5D-46D0-B645-3A55883BEDCB}" type="slidenum">
              <a:rPr lang="en-US" smtClean="0">
                <a:cs typeface="Arial" charset="0"/>
              </a:rPr>
              <a:pPr/>
              <a:t>8</a:t>
            </a:fld>
            <a:endParaRPr lang="en-US" smtClean="0">
              <a:cs typeface="Arial" charset="0"/>
            </a:endParaRPr>
          </a:p>
        </p:txBody>
      </p:sp>
      <p:sp>
        <p:nvSpPr>
          <p:cNvPr id="310277" name="Rectangle 2"/>
          <p:cNvSpPr>
            <a:spLocks noGrp="1" noChangeArrowheads="1"/>
          </p:cNvSpPr>
          <p:nvPr>
            <p:ph type="title"/>
          </p:nvPr>
        </p:nvSpPr>
        <p:spPr/>
        <p:txBody>
          <a:bodyPr/>
          <a:lstStyle/>
          <a:p>
            <a:pPr eaLnBrk="1" hangingPunct="1"/>
            <a:r>
              <a:rPr lang="en-ZA" dirty="0" smtClean="0"/>
              <a:t>GEOMAGNETISM</a:t>
            </a:r>
          </a:p>
        </p:txBody>
      </p:sp>
      <p:sp>
        <p:nvSpPr>
          <p:cNvPr id="303107" name="Rectangle 3"/>
          <p:cNvSpPr>
            <a:spLocks noGrp="1" noChangeArrowheads="1"/>
          </p:cNvSpPr>
          <p:nvPr>
            <p:ph type="body" idx="1"/>
          </p:nvPr>
        </p:nvSpPr>
        <p:spPr>
          <a:xfrm>
            <a:off x="179388" y="1343025"/>
            <a:ext cx="8774112" cy="4814888"/>
          </a:xfrm>
        </p:spPr>
        <p:txBody>
          <a:bodyPr/>
          <a:lstStyle/>
          <a:p>
            <a:pPr marL="712788" lvl="1" indent="-533400" eaLnBrk="1" hangingPunct="1">
              <a:buFont typeface="Arial" charset="0"/>
              <a:buBlip>
                <a:blip r:embed="rId3"/>
              </a:buBlip>
            </a:pPr>
            <a:r>
              <a:rPr lang="en-ZA" dirty="0" smtClean="0"/>
              <a:t>Since the north pole of a compass points north, it follows that the Earth’s geographical north pole is in fact a magnetic </a:t>
            </a:r>
            <a:r>
              <a:rPr lang="en-ZA" i="1" dirty="0" smtClean="0"/>
              <a:t>south</a:t>
            </a:r>
            <a:r>
              <a:rPr lang="en-ZA" i="1" baseline="30000" dirty="0" smtClean="0"/>
              <a:t> </a:t>
            </a:r>
            <a:r>
              <a:rPr lang="en-ZA" i="1" dirty="0" smtClean="0"/>
              <a:t> </a:t>
            </a:r>
            <a:r>
              <a:rPr lang="en-ZA" dirty="0" smtClean="0"/>
              <a:t>pole!</a:t>
            </a:r>
          </a:p>
          <a:p>
            <a:pPr marL="712788" lvl="1" indent="-533400" eaLnBrk="1" hangingPunct="1">
              <a:buFont typeface="Arial" charset="0"/>
              <a:buBlip>
                <a:blip r:embed="rId3"/>
              </a:buBlip>
            </a:pPr>
            <a:endParaRPr lang="en-ZA" sz="600" dirty="0" smtClean="0"/>
          </a:p>
          <a:p>
            <a:pPr marL="712788" lvl="1" indent="-533400" eaLnBrk="1" hangingPunct="1">
              <a:buFont typeface="Arial" charset="0"/>
              <a:buBlip>
                <a:blip r:embed="rId3"/>
              </a:buBlip>
            </a:pPr>
            <a:r>
              <a:rPr lang="en-ZA" dirty="0" smtClean="0"/>
              <a:t>The Earth’s magnetic poles are offset from its geographical poles (by almost 10</a:t>
            </a:r>
            <a:r>
              <a:rPr lang="en-US" dirty="0" smtClean="0"/>
              <a:t>°)</a:t>
            </a:r>
            <a:r>
              <a:rPr lang="en-ZA" dirty="0" smtClean="0"/>
              <a:t>.</a:t>
            </a:r>
          </a:p>
          <a:p>
            <a:pPr marL="712788" lvl="1" indent="-533400" eaLnBrk="1" hangingPunct="1">
              <a:buFont typeface="Arial" charset="0"/>
              <a:buBlip>
                <a:blip r:embed="rId3"/>
              </a:buBlip>
            </a:pPr>
            <a:endParaRPr lang="en-ZA" sz="600" dirty="0" smtClean="0"/>
          </a:p>
          <a:p>
            <a:pPr marL="712788" lvl="1" indent="-533400" eaLnBrk="1" hangingPunct="1">
              <a:buFont typeface="Arial" charset="0"/>
              <a:buBlip>
                <a:blip r:embed="rId3"/>
              </a:buBlip>
            </a:pPr>
            <a:r>
              <a:rPr lang="en-ZA" dirty="0" smtClean="0"/>
              <a:t>The direction of the Earth’s magnetic field apparently reverses (on average) every ¼ million years, and last changed ¾ million years ago.  (So stand by…)</a:t>
            </a:r>
          </a:p>
          <a:p>
            <a:pPr marL="712788" lvl="1" indent="-533400" eaLnBrk="1" hangingPunct="1">
              <a:buFont typeface="Arial" charset="0"/>
              <a:buBlip>
                <a:blip r:embed="rId3"/>
              </a:buBlip>
            </a:pPr>
            <a:endParaRPr lang="en-ZA" sz="600" dirty="0" smtClean="0"/>
          </a:p>
          <a:p>
            <a:pPr marL="712788" lvl="1" indent="-533400" eaLnBrk="1" hangingPunct="1">
              <a:buFont typeface="Arial" charset="0"/>
              <a:buBlip>
                <a:blip r:embed="rId3"/>
              </a:buBlip>
            </a:pPr>
            <a:r>
              <a:rPr lang="en-ZA" dirty="0" smtClean="0"/>
              <a:t>Earth’s field is actually a very complex sum of </a:t>
            </a:r>
            <a:r>
              <a:rPr lang="en-ZA" i="1" dirty="0" smtClean="0"/>
              <a:t>several</a:t>
            </a:r>
            <a:r>
              <a:rPr lang="en-ZA" i="1" baseline="30000" dirty="0" smtClean="0"/>
              <a:t> </a:t>
            </a:r>
            <a:r>
              <a:rPr lang="en-ZA" i="1" dirty="0" smtClean="0"/>
              <a:t> </a:t>
            </a:r>
            <a:r>
              <a:rPr lang="en-ZA" dirty="0" smtClean="0"/>
              <a:t>magnetic dipoles.  The net dipole field is currently weakening at about 7% per century.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31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31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3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77" name="Footer Placeholder 3"/>
          <p:cNvSpPr>
            <a:spLocks noGrp="1"/>
          </p:cNvSpPr>
          <p:nvPr>
            <p:ph type="ftr" sz="quarter" idx="10"/>
          </p:nvPr>
        </p:nvSpPr>
        <p:spPr>
          <a:noFill/>
        </p:spPr>
        <p:txBody>
          <a:bodyPr/>
          <a:lstStyle/>
          <a:p>
            <a:r>
              <a:rPr lang="en-US" smtClean="0">
                <a:cs typeface="Arial" charset="0"/>
              </a:rPr>
              <a:t>MAGNETIC FIELDS</a:t>
            </a:r>
          </a:p>
        </p:txBody>
      </p:sp>
      <p:sp>
        <p:nvSpPr>
          <p:cNvPr id="304178" name="Date Placeholder 4"/>
          <p:cNvSpPr>
            <a:spLocks noGrp="1"/>
          </p:cNvSpPr>
          <p:nvPr>
            <p:ph type="dt" sz="quarter" idx="11"/>
          </p:nvPr>
        </p:nvSpPr>
        <p:spPr>
          <a:noFill/>
        </p:spPr>
        <p:txBody>
          <a:bodyPr/>
          <a:lstStyle/>
          <a:p>
            <a:r>
              <a:rPr lang="en-US" smtClean="0">
                <a:cs typeface="Arial" charset="0"/>
              </a:rPr>
              <a:t>PHY1013S</a:t>
            </a:r>
          </a:p>
        </p:txBody>
      </p:sp>
      <p:sp>
        <p:nvSpPr>
          <p:cNvPr id="304179" name="Slide Number Placeholder 5"/>
          <p:cNvSpPr>
            <a:spLocks noGrp="1"/>
          </p:cNvSpPr>
          <p:nvPr>
            <p:ph type="sldNum" sz="quarter" idx="12"/>
          </p:nvPr>
        </p:nvSpPr>
        <p:spPr>
          <a:noFill/>
        </p:spPr>
        <p:txBody>
          <a:bodyPr/>
          <a:lstStyle/>
          <a:p>
            <a:fld id="{7BF654BA-F0EF-4674-81C6-4C4B31D97ADF}" type="slidenum">
              <a:rPr lang="en-US" smtClean="0">
                <a:cs typeface="Arial" charset="0"/>
              </a:rPr>
              <a:pPr/>
              <a:t>9</a:t>
            </a:fld>
            <a:endParaRPr lang="en-US" smtClean="0">
              <a:cs typeface="Arial" charset="0"/>
            </a:endParaRPr>
          </a:p>
        </p:txBody>
      </p:sp>
      <p:sp>
        <p:nvSpPr>
          <p:cNvPr id="304180" name="Rectangle 5"/>
          <p:cNvSpPr>
            <a:spLocks noGrp="1" noChangeArrowheads="1"/>
          </p:cNvSpPr>
          <p:nvPr>
            <p:ph type="title"/>
          </p:nvPr>
        </p:nvSpPr>
        <p:spPr/>
        <p:txBody>
          <a:bodyPr/>
          <a:lstStyle/>
          <a:p>
            <a:pPr eaLnBrk="1" hangingPunct="1"/>
            <a:r>
              <a:rPr lang="en-ZA" smtClean="0"/>
              <a:t>MAGNETIC FIELDS</a:t>
            </a:r>
          </a:p>
        </p:txBody>
      </p:sp>
      <p:sp>
        <p:nvSpPr>
          <p:cNvPr id="304181" name="Rectangle 6"/>
          <p:cNvSpPr>
            <a:spLocks noGrp="1" noChangeArrowheads="1"/>
          </p:cNvSpPr>
          <p:nvPr>
            <p:ph type="body" idx="1"/>
          </p:nvPr>
        </p:nvSpPr>
        <p:spPr>
          <a:xfrm>
            <a:off x="179388" y="1343025"/>
            <a:ext cx="8774112" cy="895350"/>
          </a:xfrm>
        </p:spPr>
        <p:txBody>
          <a:bodyPr/>
          <a:lstStyle/>
          <a:p>
            <a:pPr marL="2424113" lvl="1" indent="-2244725" eaLnBrk="1" hangingPunct="1"/>
            <a:r>
              <a:rPr lang="en-US" smtClean="0"/>
              <a:t>Electric field:	A region in which a </a:t>
            </a:r>
            <a:r>
              <a:rPr lang="en-US" i="1" smtClean="0"/>
              <a:t>static</a:t>
            </a:r>
            <a:r>
              <a:rPr lang="en-US" i="1" baseline="30000" smtClean="0"/>
              <a:t> </a:t>
            </a:r>
            <a:r>
              <a:rPr lang="en-US" smtClean="0"/>
              <a:t> charged particle experiences an </a:t>
            </a:r>
            <a:r>
              <a:rPr lang="en-US" i="1" smtClean="0"/>
              <a:t>electric</a:t>
            </a:r>
            <a:r>
              <a:rPr lang="en-US" i="1" baseline="30000" smtClean="0"/>
              <a:t> </a:t>
            </a:r>
            <a:r>
              <a:rPr lang="en-US" smtClean="0"/>
              <a:t> force…</a:t>
            </a:r>
            <a:endParaRPr lang="en-ZA" smtClean="0"/>
          </a:p>
        </p:txBody>
      </p:sp>
      <p:sp>
        <p:nvSpPr>
          <p:cNvPr id="304135" name="Rectangle 7"/>
          <p:cNvSpPr>
            <a:spLocks noChangeArrowheads="1"/>
          </p:cNvSpPr>
          <p:nvPr/>
        </p:nvSpPr>
        <p:spPr bwMode="auto">
          <a:xfrm>
            <a:off x="179388" y="2246313"/>
            <a:ext cx="8964612" cy="895350"/>
          </a:xfrm>
          <a:prstGeom prst="rect">
            <a:avLst/>
          </a:prstGeom>
          <a:noFill/>
          <a:ln w="9525">
            <a:noFill/>
            <a:miter lim="800000"/>
            <a:headEnd/>
            <a:tailEnd/>
          </a:ln>
        </p:spPr>
        <p:txBody>
          <a:bodyPr lIns="90000" tIns="46800" rIns="90000" bIns="46800">
            <a:spAutoFit/>
          </a:bodyPr>
          <a:lstStyle/>
          <a:p>
            <a:pPr marL="180975" lvl="1" indent="-1588">
              <a:lnSpc>
                <a:spcPct val="110000"/>
              </a:lnSpc>
              <a:buFont typeface="Arial" charset="0"/>
              <a:buNone/>
            </a:pPr>
            <a:r>
              <a:rPr lang="en-ZA">
                <a:solidFill>
                  <a:srgbClr val="000066"/>
                </a:solidFill>
              </a:rPr>
              <a:t>…and the electric field vector,</a:t>
            </a:r>
            <a:r>
              <a:rPr lang="en-ZA" sz="1600">
                <a:solidFill>
                  <a:srgbClr val="000066"/>
                </a:solidFill>
              </a:rPr>
              <a:t> </a:t>
            </a:r>
            <a:r>
              <a:rPr lang="en-ZA">
                <a:solidFill>
                  <a:srgbClr val="000066"/>
                </a:solidFill>
              </a:rPr>
              <a:t>   , (at some point in a field) is defined as the force per unit charge at that point:</a:t>
            </a:r>
          </a:p>
        </p:txBody>
      </p:sp>
      <p:graphicFrame>
        <p:nvGraphicFramePr>
          <p:cNvPr id="304136" name="Object 45"/>
          <p:cNvGraphicFramePr>
            <a:graphicFrameLocks noChangeAspect="1"/>
          </p:cNvGraphicFramePr>
          <p:nvPr/>
        </p:nvGraphicFramePr>
        <p:xfrm>
          <a:off x="4906963" y="2281238"/>
          <a:ext cx="280987" cy="333375"/>
        </p:xfrm>
        <a:graphic>
          <a:graphicData uri="http://schemas.openxmlformats.org/presentationml/2006/ole">
            <mc:AlternateContent xmlns:mc="http://schemas.openxmlformats.org/markup-compatibility/2006">
              <mc:Choice xmlns:v="urn:schemas-microsoft-com:vml" Requires="v">
                <p:oleObj spid="_x0000_s304189" name="Equation" r:id="rId4" imgW="279400" imgH="330200" progId="Equation.DSMT4">
                  <p:embed/>
                </p:oleObj>
              </mc:Choice>
              <mc:Fallback>
                <p:oleObj name="Equation" r:id="rId4" imgW="279400" imgH="330200" progId="Equation.DSMT4">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06963" y="2281238"/>
                        <a:ext cx="280987"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4137" name="Object 46"/>
          <p:cNvGraphicFramePr>
            <a:graphicFrameLocks noChangeAspect="1"/>
          </p:cNvGraphicFramePr>
          <p:nvPr/>
        </p:nvGraphicFramePr>
        <p:xfrm>
          <a:off x="4064000" y="3192463"/>
          <a:ext cx="1003300" cy="777875"/>
        </p:xfrm>
        <a:graphic>
          <a:graphicData uri="http://schemas.openxmlformats.org/presentationml/2006/ole">
            <mc:AlternateContent xmlns:mc="http://schemas.openxmlformats.org/markup-compatibility/2006">
              <mc:Choice xmlns:v="urn:schemas-microsoft-com:vml" Requires="v">
                <p:oleObj spid="_x0000_s304190" name="Equation" r:id="rId6" imgW="1002865" imgH="774364" progId="Equation.DSMT4">
                  <p:embed/>
                </p:oleObj>
              </mc:Choice>
              <mc:Fallback>
                <p:oleObj name="Equation" r:id="rId6" imgW="1002865" imgH="774364" progId="Equation.DSMT4">
                  <p:embed/>
                  <p:pic>
                    <p:nvPicPr>
                      <p:cNvPr id="0" name="Picture 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64000" y="3192463"/>
                        <a:ext cx="1003300"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4138" name="Rectangle 10"/>
          <p:cNvSpPr>
            <a:spLocks noChangeArrowheads="1"/>
          </p:cNvSpPr>
          <p:nvPr/>
        </p:nvSpPr>
        <p:spPr bwMode="auto">
          <a:xfrm>
            <a:off x="179388" y="4037013"/>
            <a:ext cx="8774112" cy="1331912"/>
          </a:xfrm>
          <a:prstGeom prst="rect">
            <a:avLst/>
          </a:prstGeom>
          <a:noFill/>
          <a:ln w="9525">
            <a:noFill/>
            <a:miter lim="800000"/>
            <a:headEnd/>
            <a:tailEnd/>
          </a:ln>
        </p:spPr>
        <p:txBody>
          <a:bodyPr lIns="90000" tIns="46800" rIns="90000" bIns="46800">
            <a:spAutoFit/>
          </a:bodyPr>
          <a:lstStyle/>
          <a:p>
            <a:pPr marL="180975" lvl="1" indent="-1588">
              <a:lnSpc>
                <a:spcPct val="110000"/>
              </a:lnSpc>
              <a:buFont typeface="Arial" charset="0"/>
              <a:buNone/>
            </a:pPr>
            <a:r>
              <a:rPr lang="en-ZA">
                <a:solidFill>
                  <a:srgbClr val="000066"/>
                </a:solidFill>
              </a:rPr>
              <a:t>So </a:t>
            </a:r>
            <a:r>
              <a:rPr lang="en-ZA" i="1">
                <a:solidFill>
                  <a:srgbClr val="000066"/>
                </a:solidFill>
              </a:rPr>
              <a:t>if</a:t>
            </a:r>
            <a:r>
              <a:rPr lang="en-ZA" i="1" baseline="30000">
                <a:solidFill>
                  <a:srgbClr val="000066"/>
                </a:solidFill>
              </a:rPr>
              <a:t> </a:t>
            </a:r>
            <a:r>
              <a:rPr lang="en-ZA">
                <a:solidFill>
                  <a:srgbClr val="000066"/>
                </a:solidFill>
              </a:rPr>
              <a:t> there were such a thing as a magnetic monopole (a single, isolated magnetic north or south pole), the magnetic field vector,</a:t>
            </a:r>
            <a:r>
              <a:rPr lang="en-ZA" sz="1600">
                <a:solidFill>
                  <a:srgbClr val="000066"/>
                </a:solidFill>
              </a:rPr>
              <a:t> </a:t>
            </a:r>
            <a:r>
              <a:rPr lang="en-ZA">
                <a:solidFill>
                  <a:srgbClr val="000066"/>
                </a:solidFill>
              </a:rPr>
              <a:t>   , could be defined similarly:</a:t>
            </a:r>
            <a:r>
              <a:rPr lang="en-US" sz="2600">
                <a:solidFill>
                  <a:srgbClr val="000066"/>
                </a:solidFill>
              </a:rPr>
              <a:t> </a:t>
            </a:r>
            <a:endParaRPr lang="en-ZA" sz="2600">
              <a:solidFill>
                <a:srgbClr val="000066"/>
              </a:solidFill>
            </a:endParaRPr>
          </a:p>
        </p:txBody>
      </p:sp>
      <p:graphicFrame>
        <p:nvGraphicFramePr>
          <p:cNvPr id="304139" name="Object 47"/>
          <p:cNvGraphicFramePr>
            <a:graphicFrameLocks noChangeAspect="1"/>
          </p:cNvGraphicFramePr>
          <p:nvPr/>
        </p:nvGraphicFramePr>
        <p:xfrm>
          <a:off x="3689350" y="4889500"/>
          <a:ext cx="268288" cy="346075"/>
        </p:xfrm>
        <a:graphic>
          <a:graphicData uri="http://schemas.openxmlformats.org/presentationml/2006/ole">
            <mc:AlternateContent xmlns:mc="http://schemas.openxmlformats.org/markup-compatibility/2006">
              <mc:Choice xmlns:v="urn:schemas-microsoft-com:vml" Requires="v">
                <p:oleObj spid="_x0000_s304191" name="Equation" r:id="rId8" imgW="266469" imgH="342603" progId="Equation.DSMT4">
                  <p:embed/>
                </p:oleObj>
              </mc:Choice>
              <mc:Fallback>
                <p:oleObj name="Equation" r:id="rId8" imgW="266469" imgH="342603" progId="Equation.DSMT4">
                  <p:embed/>
                  <p:pic>
                    <p:nvPicPr>
                      <p:cNvPr id="0" name="Picture 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89350" y="4889500"/>
                        <a:ext cx="268288"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4"/>
          <p:cNvGrpSpPr>
            <a:grpSpLocks/>
          </p:cNvGrpSpPr>
          <p:nvPr/>
        </p:nvGrpSpPr>
        <p:grpSpPr bwMode="auto">
          <a:xfrm>
            <a:off x="4070350" y="5454650"/>
            <a:ext cx="990600" cy="833438"/>
            <a:chOff x="2564" y="3436"/>
            <a:chExt cx="624" cy="525"/>
          </a:xfrm>
        </p:grpSpPr>
        <p:graphicFrame>
          <p:nvGraphicFramePr>
            <p:cNvPr id="304176" name="Object 48"/>
            <p:cNvGraphicFramePr>
              <a:graphicFrameLocks noChangeAspect="1"/>
            </p:cNvGraphicFramePr>
            <p:nvPr/>
          </p:nvGraphicFramePr>
          <p:xfrm>
            <a:off x="2564" y="3436"/>
            <a:ext cx="624" cy="450"/>
          </p:xfrm>
          <a:graphic>
            <a:graphicData uri="http://schemas.openxmlformats.org/presentationml/2006/ole">
              <mc:AlternateContent xmlns:mc="http://schemas.openxmlformats.org/markup-compatibility/2006">
                <mc:Choice xmlns:v="urn:schemas-microsoft-com:vml" Requires="v">
                  <p:oleObj spid="_x0000_s304192" name="Equation" r:id="rId10" imgW="990170" imgH="710891" progId="Equation.DSMT4">
                    <p:embed/>
                  </p:oleObj>
                </mc:Choice>
                <mc:Fallback>
                  <p:oleObj name="Equation" r:id="rId10" imgW="990170" imgH="710891" progId="Equation.DSMT4">
                    <p:embed/>
                    <p:pic>
                      <p:nvPicPr>
                        <p:cNvPr id="0" name="Picture 4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64" y="3436"/>
                          <a:ext cx="624" cy="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4185" name="AutoShape 13"/>
            <p:cNvSpPr>
              <a:spLocks noChangeArrowheads="1"/>
            </p:cNvSpPr>
            <p:nvPr/>
          </p:nvSpPr>
          <p:spPr bwMode="auto">
            <a:xfrm rot="572012">
              <a:off x="2905" y="3667"/>
              <a:ext cx="260" cy="294"/>
            </a:xfrm>
            <a:prstGeom prst="irregularSeal1">
              <a:avLst/>
            </a:prstGeom>
            <a:noFill/>
            <a:ln w="9525" algn="ctr">
              <a:solidFill>
                <a:srgbClr val="000066"/>
              </a:solidFill>
              <a:miter lim="800000"/>
              <a:headEnd/>
              <a:tailEnd type="none" w="lg" len="lg"/>
            </a:ln>
          </p:spPr>
          <p:txBody>
            <a:bodyPr wrap="none" lIns="90000" tIns="46800" rIns="90000" bIns="46800" anchor="ctr"/>
            <a:lstStyle/>
            <a:p>
              <a:pPr>
                <a:lnSpc>
                  <a:spcPct val="110000"/>
                </a:lnSpc>
              </a:pPr>
              <a:endParaRPr lang="en-Z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41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4136"/>
                                        </p:tgtEl>
                                        <p:attrNameLst>
                                          <p:attrName>style.visibility</p:attrName>
                                        </p:attrNameLst>
                                      </p:cBhvr>
                                      <p:to>
                                        <p:strVal val="visible"/>
                                      </p:to>
                                    </p:set>
                                  </p:childTnLst>
                                </p:cTn>
                              </p:par>
                              <p:par>
                                <p:cTn id="9" presetID="10" presetClass="entr" presetSubtype="0" fill="hold" nodeType="withEffect">
                                  <p:stCondLst>
                                    <p:cond delay="0"/>
                                  </p:stCondLst>
                                  <p:childTnLst>
                                    <p:set>
                                      <p:cBhvr>
                                        <p:cTn id="10" dur="1" fill="hold">
                                          <p:stCondLst>
                                            <p:cond delay="0"/>
                                          </p:stCondLst>
                                        </p:cTn>
                                        <p:tgtEl>
                                          <p:spTgt spid="304137"/>
                                        </p:tgtEl>
                                        <p:attrNameLst>
                                          <p:attrName>style.visibility</p:attrName>
                                        </p:attrNameLst>
                                      </p:cBhvr>
                                      <p:to>
                                        <p:strVal val="visible"/>
                                      </p:to>
                                    </p:set>
                                    <p:animEffect transition="in" filter="fade">
                                      <p:cBhvr>
                                        <p:cTn id="11" dur="1000"/>
                                        <p:tgtEl>
                                          <p:spTgt spid="30413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0413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04139"/>
                                        </p:tgtEl>
                                        <p:attrNameLst>
                                          <p:attrName>style.visibility</p:attrName>
                                        </p:attrNameLst>
                                      </p:cBhvr>
                                      <p:to>
                                        <p:strVal val="visible"/>
                                      </p:to>
                                    </p:set>
                                  </p:childTnLst>
                                </p:cTn>
                              </p:par>
                              <p:par>
                                <p:cTn id="18" presetID="10" presetClass="entr" presetSubtype="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5" grpId="0"/>
      <p:bldP spid="304138" grpId="0"/>
    </p:bldLst>
  </p:timing>
</p:sld>
</file>

<file path=ppt/theme/theme1.xml><?xml version="1.0" encoding="utf-8"?>
<a:theme xmlns:a="http://schemas.openxmlformats.org/drawingml/2006/main" name="PHY1010W">
  <a:themeElements>
    <a:clrScheme name="PHY1010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Y1010W">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none"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1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none"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1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Rounded MT Bold" pitchFamily="34" charset="0"/>
          </a:defRPr>
        </a:defPPr>
      </a:lstStyle>
    </a:lnDef>
  </a:objectDefaults>
  <a:extraClrSchemeLst>
    <a:extraClrScheme>
      <a:clrScheme name="PHY1010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HY1010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HY1010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HY1010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HY1010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HY1010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HY1010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HY1010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HY1010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HY1010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HY1010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HY1010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PHY1010W</Template>
  <TotalTime>7025</TotalTime>
  <Words>2153</Words>
  <Application>Microsoft Office PowerPoint</Application>
  <PresentationFormat>On-screen Show (4:3)</PresentationFormat>
  <Paragraphs>648</Paragraphs>
  <Slides>43</Slides>
  <Notes>43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PHY1010W</vt:lpstr>
      <vt:lpstr>Equation</vt:lpstr>
      <vt:lpstr>PHY1013S MAGNETIC FIELDS  </vt:lpstr>
      <vt:lpstr>PowerPoint Presentation</vt:lpstr>
      <vt:lpstr>MAGNETIC FIELDS</vt:lpstr>
      <vt:lpstr>MAGNETIC vs ELECTRIC INTERACTIONS</vt:lpstr>
      <vt:lpstr>MAGNETISM</vt:lpstr>
      <vt:lpstr>MAGNETISM</vt:lpstr>
      <vt:lpstr>WHAT DO WE KNOW?</vt:lpstr>
      <vt:lpstr>GEOMAGNETISM</vt:lpstr>
      <vt:lpstr>MAGNETIC FIELDS</vt:lpstr>
      <vt:lpstr>MAGNETIC FIELDS</vt:lpstr>
      <vt:lpstr>MAGNETIC FIELD LINES</vt:lpstr>
      <vt:lpstr>MAGNETIC POLES</vt:lpstr>
      <vt:lpstr>MAGNETIC FIELDS DUE TO CURRENTS</vt:lpstr>
      <vt:lpstr>FIELD DUE TO A MOVING CHARGE</vt:lpstr>
      <vt:lpstr>BIOT-SAVART LAW</vt:lpstr>
      <vt:lpstr>TYPICAL MAGNETIC FIELD STRENGTHS</vt:lpstr>
      <vt:lpstr>THE MAGNETIC FIELD OF A CURRENT</vt:lpstr>
      <vt:lpstr>THE MAGNETIC FIELD OF A CURRENT</vt:lpstr>
      <vt:lpstr>MAGNETIC FIELD DUE TO CURRENT IN A LONG, STRAIGHT WIRE</vt:lpstr>
      <vt:lpstr>MAGNETIC FIELD DUE TO CURRENT IN A LONG, STRAIGHT WIRE</vt:lpstr>
      <vt:lpstr>MAGNETIC FIELD DUE TO CURRENT IN A LONG, STRAIGHT WIRE</vt:lpstr>
      <vt:lpstr>MAGNETIC FIELD DUE TO CURRENT IN A LONG, STRAIGHT WIRE</vt:lpstr>
      <vt:lpstr>MAGNETIC FIELD DUE TO CURRENT IN A LONG, STRAIGHT WIRE</vt:lpstr>
      <vt:lpstr>MAGNETIC FIELD DUE TO CURRENT IN A LONG, STRAIGHT WIRE</vt:lpstr>
      <vt:lpstr>MAGNETIC FIELD DUE TO CURRENT IN A LONG, STRAIGHT WIRE</vt:lpstr>
      <vt:lpstr>MAGNETIC FIELD DUE TO CURRENT IN A LONG, STRAIGHT WIRE</vt:lpstr>
      <vt:lpstr>MAGNETIC FIELD DUE TO CURRENT IN A CIRCULAR WIRE</vt:lpstr>
      <vt:lpstr>MAGNETIC FIELD DUE TO CURRENT IN A CIRCULAR WIRE</vt:lpstr>
      <vt:lpstr>MAGNETIC FIELD DUE TO CURRENT IN A CIRCULAR WIRE</vt:lpstr>
      <vt:lpstr>MAGNETIC FIELD DUE TO CURRENT IN A CIRCULAR WIRE</vt:lpstr>
      <vt:lpstr>MAGNETIC FIELD DUE TO CURRENT IN A CIRCULAR WIRE</vt:lpstr>
      <vt:lpstr>MAGNETIC FIELD DUE TO CURRENT IN A CIRCULAR WIRE</vt:lpstr>
      <vt:lpstr>MAGNETIC FIELD DUE TO CURRENT IN A CIRCULAR WIRE</vt:lpstr>
      <vt:lpstr>MAGNETIC FIELD DUE TO CURRENT IN A CIRCULAR WIRE</vt:lpstr>
      <vt:lpstr>MAGNETIC FIELD DUE TO CURRENT IN A CIRCULAR WIRE</vt:lpstr>
      <vt:lpstr>A CURRENT LOOP AS A MAGNETIC DIPOLE</vt:lpstr>
      <vt:lpstr>MAGNETIC DIPOLE MOMENT</vt:lpstr>
      <vt:lpstr>AMPERE’S LAW</vt:lpstr>
      <vt:lpstr>AMPERE’S LAW</vt:lpstr>
      <vt:lpstr>USING AMPERE’S LAW TO DETERMINE MAGNETIC FIELDS</vt:lpstr>
      <vt:lpstr>AMPERE    BIOT-SAVART </vt:lpstr>
      <vt:lpstr>MAGNETIC FIELD OF A SOLENOID</vt:lpstr>
      <vt:lpstr>MAGNETIC FIELD OF A SOLENOID</vt:lpstr>
    </vt:vector>
  </TitlesOfParts>
  <Company>CPUT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KINEMATICS</dc:title>
  <dc:creator>LeighG</dc:creator>
  <cp:lastModifiedBy>Angus James Morrison</cp:lastModifiedBy>
  <cp:revision>371</cp:revision>
  <dcterms:created xsi:type="dcterms:W3CDTF">2006-09-20T13:42:40Z</dcterms:created>
  <dcterms:modified xsi:type="dcterms:W3CDTF">2014-05-19T16:23:36Z</dcterms:modified>
</cp:coreProperties>
</file>