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notesMasterIdLst>
    <p:notesMasterId r:id="rId31"/>
  </p:notesMasterIdLst>
  <p:handoutMasterIdLst>
    <p:handoutMasterId r:id="rId32"/>
  </p:handoutMasterIdLst>
  <p:sldIdLst>
    <p:sldId id="347" r:id="rId2"/>
    <p:sldId id="298" r:id="rId3"/>
    <p:sldId id="303" r:id="rId4"/>
    <p:sldId id="346" r:id="rId5"/>
    <p:sldId id="270" r:id="rId6"/>
    <p:sldId id="296" r:id="rId7"/>
    <p:sldId id="284" r:id="rId8"/>
    <p:sldId id="286" r:id="rId9"/>
    <p:sldId id="287" r:id="rId10"/>
    <p:sldId id="288" r:id="rId11"/>
    <p:sldId id="285" r:id="rId12"/>
    <p:sldId id="289" r:id="rId13"/>
    <p:sldId id="290" r:id="rId14"/>
    <p:sldId id="330" r:id="rId15"/>
    <p:sldId id="332" r:id="rId16"/>
    <p:sldId id="334" r:id="rId17"/>
    <p:sldId id="345" r:id="rId18"/>
    <p:sldId id="295" r:id="rId19"/>
    <p:sldId id="336" r:id="rId20"/>
    <p:sldId id="337" r:id="rId21"/>
    <p:sldId id="339" r:id="rId22"/>
    <p:sldId id="317" r:id="rId23"/>
    <p:sldId id="318" r:id="rId24"/>
    <p:sldId id="319" r:id="rId25"/>
    <p:sldId id="322" r:id="rId26"/>
    <p:sldId id="323" r:id="rId27"/>
    <p:sldId id="341" r:id="rId28"/>
    <p:sldId id="343" r:id="rId29"/>
    <p:sldId id="344" r:id="rId3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Rounded MT Bold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Rounded MT Bold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Rounded MT Bold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Rounded MT Bold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Rounded MT Bold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 Rounded MT Bold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 Rounded MT Bold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 Rounded MT Bold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 Rounded MT Bold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  <a:srgbClr val="D5E4FF"/>
    <a:srgbClr val="5F5F5F"/>
    <a:srgbClr val="C8DCFF"/>
    <a:srgbClr val="C8DEFF"/>
    <a:srgbClr val="DDDDDD"/>
    <a:srgbClr val="808080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39" autoAdjust="0"/>
    <p:restoredTop sz="94579" autoAdjust="0"/>
  </p:normalViewPr>
  <p:slideViewPr>
    <p:cSldViewPr snapToGrid="0">
      <p:cViewPr varScale="1">
        <p:scale>
          <a:sx n="69" d="100"/>
          <a:sy n="69" d="100"/>
        </p:scale>
        <p:origin x="-180" y="-80"/>
      </p:cViewPr>
      <p:guideLst>
        <p:guide orient="horz" pos="3980"/>
        <p:guide orient="horz" pos="3505"/>
        <p:guide pos="238"/>
        <p:guide pos="556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-71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6" Type="http://schemas.openxmlformats.org/officeDocument/2006/relationships/image" Target="../media/image24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4" Type="http://schemas.openxmlformats.org/officeDocument/2006/relationships/image" Target="../media/image28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4" Type="http://schemas.openxmlformats.org/officeDocument/2006/relationships/image" Target="../media/image35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4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2785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800">
                <a:cs typeface="+mn-cs"/>
              </a:defRPr>
            </a:lvl1pPr>
          </a:lstStyle>
          <a:p>
            <a:pPr>
              <a:defRPr/>
            </a:pPr>
            <a:r>
              <a:rPr lang="en-ZA"/>
              <a:t>DC circuits</a:t>
            </a:r>
          </a:p>
        </p:txBody>
      </p:sp>
      <p:sp>
        <p:nvSpPr>
          <p:cNvPr id="2785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2785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8083B18-09D3-41F2-8ABB-B9728CB7B76C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9197633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31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31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5029D5B-88E0-4583-94EA-719943CF8B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8517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 Rounded MT Bold" pitchFamily="34" charset="0"/>
              </a:defRPr>
            </a:lvl1pPr>
            <a:lvl2pPr marL="744287" indent="-286264" eaLnBrk="0" hangingPunct="0">
              <a:defRPr sz="2400">
                <a:solidFill>
                  <a:schemeClr val="tx1"/>
                </a:solidFill>
                <a:latin typeface="Arial Rounded MT Bold" pitchFamily="34" charset="0"/>
              </a:defRPr>
            </a:lvl2pPr>
            <a:lvl3pPr marL="1145057" indent="-229011" eaLnBrk="0" hangingPunct="0">
              <a:defRPr sz="2400">
                <a:solidFill>
                  <a:schemeClr val="tx1"/>
                </a:solidFill>
                <a:latin typeface="Arial Rounded MT Bold" pitchFamily="34" charset="0"/>
              </a:defRPr>
            </a:lvl3pPr>
            <a:lvl4pPr marL="1603080" indent="-229011" eaLnBrk="0" hangingPunct="0">
              <a:defRPr sz="2400">
                <a:solidFill>
                  <a:schemeClr val="tx1"/>
                </a:solidFill>
                <a:latin typeface="Arial Rounded MT Bold" pitchFamily="34" charset="0"/>
              </a:defRPr>
            </a:lvl4pPr>
            <a:lvl5pPr marL="2061103" indent="-229011" eaLnBrk="0" hangingPunct="0">
              <a:defRPr sz="2400">
                <a:solidFill>
                  <a:schemeClr val="tx1"/>
                </a:solidFill>
                <a:latin typeface="Arial Rounded MT Bold" pitchFamily="34" charset="0"/>
              </a:defRPr>
            </a:lvl5pPr>
            <a:lvl6pPr marL="2519126" indent="-229011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</a:defRPr>
            </a:lvl6pPr>
            <a:lvl7pPr marL="2977149" indent="-229011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</a:defRPr>
            </a:lvl7pPr>
            <a:lvl8pPr marL="3435172" indent="-229011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</a:defRPr>
            </a:lvl8pPr>
            <a:lvl9pPr marL="3893195" indent="-229011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</a:defRPr>
            </a:lvl9pPr>
          </a:lstStyle>
          <a:p>
            <a:pPr eaLnBrk="1" hangingPunct="1"/>
            <a:fld id="{34996E43-A4C2-48CB-9F1C-EF3353100F5B}" type="slidenum">
              <a:rPr lang="en-US" altLang="en-US" sz="1200">
                <a:latin typeface="Arial" pitchFamily="34" charset="0"/>
              </a:rPr>
              <a:pPr eaLnBrk="1" hangingPunct="1"/>
              <a:t>1</a:t>
            </a:fld>
            <a:endParaRPr lang="en-US" altLang="en-US" sz="1200">
              <a:latin typeface="Arial" pitchFamily="34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5175" cy="3430588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2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D121FB-A9CD-42AF-9458-61305F3B55C5}" type="slidenum">
              <a:rPr lang="en-US" smtClean="0">
                <a:cs typeface="Arial" charset="0"/>
              </a:rPr>
              <a:pPr/>
              <a:t>10</a:t>
            </a:fld>
            <a:endParaRPr lang="en-US" smtClean="0">
              <a:cs typeface="Arial" charset="0"/>
            </a:endParaRPr>
          </a:p>
        </p:txBody>
      </p:sp>
      <p:sp>
        <p:nvSpPr>
          <p:cNvPr id="439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9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590B90-AE76-4C1F-A713-54AF44D12117}" type="slidenum">
              <a:rPr lang="en-US" smtClean="0">
                <a:cs typeface="Arial" charset="0"/>
              </a:rPr>
              <a:pPr/>
              <a:t>11</a:t>
            </a:fld>
            <a:endParaRPr lang="en-US" smtClean="0">
              <a:cs typeface="Arial" charset="0"/>
            </a:endParaRPr>
          </a:p>
        </p:txBody>
      </p:sp>
      <p:sp>
        <p:nvSpPr>
          <p:cNvPr id="441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1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3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2A253F-BFF9-440B-A160-2F1228034EB7}" type="slidenum">
              <a:rPr lang="en-US" smtClean="0">
                <a:cs typeface="Arial" charset="0"/>
              </a:rPr>
              <a:pPr/>
              <a:t>12</a:t>
            </a:fld>
            <a:endParaRPr lang="en-US" smtClean="0">
              <a:cs typeface="Arial" charset="0"/>
            </a:endParaRPr>
          </a:p>
        </p:txBody>
      </p:sp>
      <p:sp>
        <p:nvSpPr>
          <p:cNvPr id="443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3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4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C822FD-0C79-46C6-9CF0-EBB139F5B0DC}" type="slidenum">
              <a:rPr lang="en-US" smtClean="0">
                <a:cs typeface="Arial" charset="0"/>
              </a:rPr>
              <a:pPr/>
              <a:t>13</a:t>
            </a:fld>
            <a:endParaRPr lang="en-US" smtClean="0">
              <a:cs typeface="Arial" charset="0"/>
            </a:endParaRPr>
          </a:p>
        </p:txBody>
      </p:sp>
      <p:sp>
        <p:nvSpPr>
          <p:cNvPr id="445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5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4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4463A0-E422-4644-AB48-2B94F0969256}" type="slidenum">
              <a:rPr lang="en-US" smtClean="0">
                <a:cs typeface="Arial" charset="0"/>
              </a:rPr>
              <a:pPr/>
              <a:t>14</a:t>
            </a:fld>
            <a:endParaRPr lang="en-US" smtClean="0">
              <a:cs typeface="Arial" charset="0"/>
            </a:endParaRPr>
          </a:p>
        </p:txBody>
      </p:sp>
      <p:sp>
        <p:nvSpPr>
          <p:cNvPr id="447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7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5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577C8C-3FE8-4668-8982-3FD363775805}" type="slidenum">
              <a:rPr lang="en-US" smtClean="0">
                <a:cs typeface="Arial" charset="0"/>
              </a:rPr>
              <a:pPr/>
              <a:t>15</a:t>
            </a:fld>
            <a:endParaRPr lang="en-US" smtClean="0">
              <a:cs typeface="Arial" charset="0"/>
            </a:endParaRPr>
          </a:p>
        </p:txBody>
      </p:sp>
      <p:sp>
        <p:nvSpPr>
          <p:cNvPr id="449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9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5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F89E14-782D-4B15-8472-C8B62F7644B3}" type="slidenum">
              <a:rPr lang="en-US" smtClean="0">
                <a:cs typeface="Arial" charset="0"/>
              </a:rPr>
              <a:pPr/>
              <a:t>16</a:t>
            </a:fld>
            <a:endParaRPr lang="en-US" smtClean="0">
              <a:cs typeface="Arial" charset="0"/>
            </a:endParaRPr>
          </a:p>
        </p:txBody>
      </p:sp>
      <p:sp>
        <p:nvSpPr>
          <p:cNvPr id="451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1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6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AEB824F-CF51-4CB9-A628-9B202F4C3F1A}" type="slidenum">
              <a:rPr lang="en-US" smtClean="0">
                <a:cs typeface="Arial" charset="0"/>
              </a:rPr>
              <a:pPr/>
              <a:t>17</a:t>
            </a:fld>
            <a:endParaRPr lang="en-US" smtClean="0">
              <a:cs typeface="Arial" charset="0"/>
            </a:endParaRPr>
          </a:p>
        </p:txBody>
      </p:sp>
      <p:sp>
        <p:nvSpPr>
          <p:cNvPr id="453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3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6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F14BDF-434F-4BFD-BD96-D0DF7023B396}" type="slidenum">
              <a:rPr lang="en-US" smtClean="0">
                <a:cs typeface="Arial" charset="0"/>
              </a:rPr>
              <a:pPr/>
              <a:t>18</a:t>
            </a:fld>
            <a:endParaRPr lang="en-US" smtClean="0">
              <a:cs typeface="Arial" charset="0"/>
            </a:endParaRPr>
          </a:p>
        </p:txBody>
      </p:sp>
      <p:sp>
        <p:nvSpPr>
          <p:cNvPr id="455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5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7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E9679E-92C8-4350-9823-4704B04A4A59}" type="slidenum">
              <a:rPr lang="en-US" smtClean="0">
                <a:cs typeface="Arial" charset="0"/>
              </a:rPr>
              <a:pPr/>
              <a:t>19</a:t>
            </a:fld>
            <a:endParaRPr lang="en-US" smtClean="0">
              <a:cs typeface="Arial" charset="0"/>
            </a:endParaRPr>
          </a:p>
        </p:txBody>
      </p:sp>
      <p:sp>
        <p:nvSpPr>
          <p:cNvPr id="457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7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BE3F44-C60C-4A9D-92E5-7F7D9412B305}" type="slidenum">
              <a:rPr lang="en-US" smtClean="0">
                <a:cs typeface="Arial" charset="0"/>
              </a:rPr>
              <a:pPr/>
              <a:t>2</a:t>
            </a:fld>
            <a:endParaRPr lang="en-US" smtClean="0">
              <a:cs typeface="Arial" charset="0"/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7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57F2B-E2D3-4788-8C0E-62CE272C5B78}" type="slidenum">
              <a:rPr lang="en-US" smtClean="0">
                <a:cs typeface="Arial" charset="0"/>
              </a:rPr>
              <a:pPr/>
              <a:t>20</a:t>
            </a:fld>
            <a:endParaRPr lang="en-US" smtClean="0">
              <a:cs typeface="Arial" charset="0"/>
            </a:endParaRPr>
          </a:p>
        </p:txBody>
      </p:sp>
      <p:sp>
        <p:nvSpPr>
          <p:cNvPr id="459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9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8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67ABD6-BD65-4490-BAFE-6BA83E29BEAF}" type="slidenum">
              <a:rPr lang="en-US" smtClean="0">
                <a:cs typeface="Arial" charset="0"/>
              </a:rPr>
              <a:pPr/>
              <a:t>21</a:t>
            </a:fld>
            <a:endParaRPr lang="en-US" smtClean="0">
              <a:cs typeface="Arial" charset="0"/>
            </a:endParaRPr>
          </a:p>
        </p:txBody>
      </p:sp>
      <p:sp>
        <p:nvSpPr>
          <p:cNvPr id="461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1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8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0992904-91BA-48B3-8CCE-49D9FA7FA09B}" type="slidenum">
              <a:rPr lang="en-US" smtClean="0">
                <a:cs typeface="Arial" charset="0"/>
              </a:rPr>
              <a:pPr/>
              <a:t>22</a:t>
            </a:fld>
            <a:endParaRPr lang="en-US" smtClean="0">
              <a:cs typeface="Arial" charset="0"/>
            </a:endParaRPr>
          </a:p>
        </p:txBody>
      </p:sp>
      <p:sp>
        <p:nvSpPr>
          <p:cNvPr id="463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3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9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8C7EE5-08B4-4CFB-9F50-098B300D6841}" type="slidenum">
              <a:rPr lang="en-US" smtClean="0">
                <a:cs typeface="Arial" charset="0"/>
              </a:rPr>
              <a:pPr/>
              <a:t>23</a:t>
            </a:fld>
            <a:endParaRPr lang="en-US" smtClean="0">
              <a:cs typeface="Arial" charset="0"/>
            </a:endParaRPr>
          </a:p>
        </p:txBody>
      </p:sp>
      <p:sp>
        <p:nvSpPr>
          <p:cNvPr id="465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5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9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B3BA3D-66F2-4F18-96A9-138783B0A00C}" type="slidenum">
              <a:rPr lang="en-US" smtClean="0">
                <a:cs typeface="Arial" charset="0"/>
              </a:rPr>
              <a:pPr/>
              <a:t>24</a:t>
            </a:fld>
            <a:endParaRPr lang="en-US" smtClean="0">
              <a:cs typeface="Arial" charset="0"/>
            </a:endParaRPr>
          </a:p>
        </p:txBody>
      </p:sp>
      <p:sp>
        <p:nvSpPr>
          <p:cNvPr id="467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7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0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D85EA4-56B5-4518-B2B8-581252E48F14}" type="slidenum">
              <a:rPr lang="en-US" smtClean="0">
                <a:cs typeface="Arial" charset="0"/>
              </a:rPr>
              <a:pPr/>
              <a:t>25</a:t>
            </a:fld>
            <a:endParaRPr lang="en-US" smtClean="0">
              <a:cs typeface="Arial" charset="0"/>
            </a:endParaRPr>
          </a:p>
        </p:txBody>
      </p:sp>
      <p:sp>
        <p:nvSpPr>
          <p:cNvPr id="470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0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0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8B293F-EA7F-4A3F-B13E-CFCAF70FA415}" type="slidenum">
              <a:rPr lang="en-US" smtClean="0">
                <a:cs typeface="Arial" charset="0"/>
              </a:rPr>
              <a:pPr/>
              <a:t>26</a:t>
            </a:fld>
            <a:endParaRPr lang="en-US" smtClean="0">
              <a:cs typeface="Arial" charset="0"/>
            </a:endParaRPr>
          </a:p>
        </p:txBody>
      </p:sp>
      <p:sp>
        <p:nvSpPr>
          <p:cNvPr id="472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20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1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F09EE1-E968-46A2-8801-E541DBF31F64}" type="slidenum">
              <a:rPr lang="en-US" smtClean="0">
                <a:cs typeface="Arial" charset="0"/>
              </a:rPr>
              <a:pPr/>
              <a:t>27</a:t>
            </a:fld>
            <a:endParaRPr lang="en-US" smtClean="0">
              <a:cs typeface="Arial" charset="0"/>
            </a:endParaRPr>
          </a:p>
        </p:txBody>
      </p:sp>
      <p:sp>
        <p:nvSpPr>
          <p:cNvPr id="474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41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1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6359B3-8E02-4C32-96AB-EF3B59BEEA70}" type="slidenum">
              <a:rPr lang="en-US" smtClean="0">
                <a:cs typeface="Arial" charset="0"/>
              </a:rPr>
              <a:pPr/>
              <a:t>28</a:t>
            </a:fld>
            <a:endParaRPr lang="en-US" smtClean="0">
              <a:cs typeface="Arial" charset="0"/>
            </a:endParaRPr>
          </a:p>
        </p:txBody>
      </p:sp>
      <p:sp>
        <p:nvSpPr>
          <p:cNvPr id="476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6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2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E9F5F9-DD3F-43B8-A48C-72F31494C9E7}" type="slidenum">
              <a:rPr lang="en-US" smtClean="0">
                <a:cs typeface="Arial" charset="0"/>
              </a:rPr>
              <a:pPr/>
              <a:t>29</a:t>
            </a:fld>
            <a:endParaRPr lang="en-US" smtClean="0">
              <a:cs typeface="Arial" charset="0"/>
            </a:endParaRPr>
          </a:p>
        </p:txBody>
      </p:sp>
      <p:sp>
        <p:nvSpPr>
          <p:cNvPr id="478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82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E947D2-58BF-4E62-9EBD-03BE066F050E}" type="slidenum">
              <a:rPr lang="en-US" smtClean="0">
                <a:cs typeface="Arial" charset="0"/>
              </a:rPr>
              <a:pPr/>
              <a:t>3</a:t>
            </a:fld>
            <a:endParaRPr lang="en-US" smtClean="0">
              <a:cs typeface="Arial" charset="0"/>
            </a:endParaRPr>
          </a:p>
        </p:txBody>
      </p:sp>
      <p:sp>
        <p:nvSpPr>
          <p:cNvPr id="288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8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2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3792AC-4EF2-4620-A446-BBDF2AC6D421}" type="slidenum">
              <a:rPr lang="en-US" smtClean="0">
                <a:cs typeface="Arial" charset="0"/>
              </a:rPr>
              <a:pPr/>
              <a:t>4</a:t>
            </a:fld>
            <a:endParaRPr lang="en-US" smtClean="0">
              <a:cs typeface="Arial" charset="0"/>
            </a:endParaRPr>
          </a:p>
        </p:txBody>
      </p:sp>
      <p:sp>
        <p:nvSpPr>
          <p:cNvPr id="396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6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9148FE-1A61-48F2-8393-AB7532D6AFB6}" type="slidenum">
              <a:rPr lang="en-US" smtClean="0">
                <a:cs typeface="Arial" charset="0"/>
              </a:rPr>
              <a:pPr/>
              <a:t>5</a:t>
            </a:fld>
            <a:endParaRPr lang="en-US" smtClean="0">
              <a:cs typeface="Arial" charset="0"/>
            </a:endParaRPr>
          </a:p>
        </p:txBody>
      </p:sp>
      <p:sp>
        <p:nvSpPr>
          <p:cNvPr id="398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8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8D07B5-CB80-4464-A102-003E7CBACCBF}" type="slidenum">
              <a:rPr lang="en-US" smtClean="0">
                <a:cs typeface="Arial" charset="0"/>
              </a:rPr>
              <a:pPr/>
              <a:t>6</a:t>
            </a:fld>
            <a:endParaRPr lang="en-US" smtClean="0">
              <a:cs typeface="Arial" charset="0"/>
            </a:endParaRPr>
          </a:p>
        </p:txBody>
      </p:sp>
      <p:sp>
        <p:nvSpPr>
          <p:cNvPr id="406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6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1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10F30DF-FA5B-4C38-BB6D-312D201B1388}" type="slidenum">
              <a:rPr lang="en-US" smtClean="0">
                <a:cs typeface="Arial" charset="0"/>
              </a:rPr>
              <a:pPr/>
              <a:t>7</a:t>
            </a:fld>
            <a:endParaRPr lang="en-US" smtClean="0">
              <a:cs typeface="Arial" charset="0"/>
            </a:endParaRPr>
          </a:p>
        </p:txBody>
      </p:sp>
      <p:sp>
        <p:nvSpPr>
          <p:cNvPr id="433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3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970035-EC30-47A5-90A8-4A628522D459}" type="slidenum">
              <a:rPr lang="en-US" smtClean="0">
                <a:cs typeface="Arial" charset="0"/>
              </a:rPr>
              <a:pPr/>
              <a:t>8</a:t>
            </a:fld>
            <a:endParaRPr lang="en-US" smtClean="0">
              <a:cs typeface="Arial" charset="0"/>
            </a:endParaRPr>
          </a:p>
        </p:txBody>
      </p:sp>
      <p:sp>
        <p:nvSpPr>
          <p:cNvPr id="435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5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2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A0CC7B-7647-4558-AD32-4A5056EA8D2C}" type="slidenum">
              <a:rPr lang="en-US" smtClean="0">
                <a:cs typeface="Arial" charset="0"/>
              </a:rPr>
              <a:pPr/>
              <a:t>9</a:t>
            </a:fld>
            <a:endParaRPr lang="en-US" smtClean="0">
              <a:cs typeface="Arial" charset="0"/>
            </a:endParaRPr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DC CIRCUITS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PHY1013S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AC6BD8-7483-4FA3-ABCD-38AAE34784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DC CIRCUITS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PHY1013S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A77433-B1EA-4079-A9F4-B054C4A6C4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1163" y="574675"/>
            <a:ext cx="2192337" cy="29432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9388" y="574675"/>
            <a:ext cx="6429375" cy="29432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DC CIRCUITS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PHY1013S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7EABB6-F171-4B42-8FC6-2CF245E912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574675"/>
            <a:ext cx="8231187" cy="6556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79388" y="1343025"/>
            <a:ext cx="4310062" cy="2174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1850" y="1343025"/>
            <a:ext cx="4311650" cy="2174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DC CIRCUITS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PHY1013S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4A4965-8FF3-45CE-A42C-C7B326C09C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DC CIRCUITS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PHY1013S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CFDCCD-F004-4BCA-9867-98559BDF8A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DC CIRCUITS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PHY1013S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E0C31E-CAE1-47B4-AF18-214682A21B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9388" y="1343025"/>
            <a:ext cx="4310062" cy="2174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1850" y="1343025"/>
            <a:ext cx="4311650" cy="2174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DC CIRCUITS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PHY1013S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44F06F-A189-4BC2-B434-C3E15E67E5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DC CIRCUITS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PHY1013S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FE5E3E-678A-486D-B7C9-35430FD50B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DC CIRCUITS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PHY1013S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E77B37-E830-4BB5-BF3C-B119B4BB80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DC CIRCUITS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PHY1013S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0B883F-CF4D-4BC8-932C-7ACA470C99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DC CIRCUITS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PHY1013S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390CDB-2BA9-4C40-BF11-42D742468C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Z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DC CIRCUITS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PHY1013S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F8CAD1-6675-46DD-B6F7-3432F32A50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05688" y="182563"/>
            <a:ext cx="165576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r">
              <a:lnSpc>
                <a:spcPct val="100000"/>
              </a:lnSpc>
              <a:defRPr sz="1200">
                <a:solidFill>
                  <a:srgbClr val="5F5F5F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DC CIRCUITS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1343025"/>
            <a:ext cx="8774112" cy="217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744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7950" y="182563"/>
            <a:ext cx="10795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200">
                <a:solidFill>
                  <a:srgbClr val="5F5F5F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PHY1013S</a:t>
            </a:r>
          </a:p>
        </p:txBody>
      </p:sp>
      <p:sp>
        <p:nvSpPr>
          <p:cNvPr id="274437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64500" y="6381750"/>
            <a:ext cx="9461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400" b="1">
                <a:solidFill>
                  <a:srgbClr val="5F5F5F"/>
                </a:solidFill>
                <a:latin typeface="Koala" pitchFamily="34" charset="0"/>
                <a:cs typeface="+mn-cs"/>
              </a:defRPr>
            </a:lvl1pPr>
          </a:lstStyle>
          <a:p>
            <a:pPr>
              <a:defRPr/>
            </a:pPr>
            <a:fld id="{CE866E4B-66C5-4428-B888-AB9BF3B5B7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74438" name="Line 6"/>
          <p:cNvSpPr>
            <a:spLocks noChangeShapeType="1"/>
          </p:cNvSpPr>
          <p:nvPr/>
        </p:nvSpPr>
        <p:spPr bwMode="auto">
          <a:xfrm>
            <a:off x="179388" y="438150"/>
            <a:ext cx="8785225" cy="0"/>
          </a:xfrm>
          <a:prstGeom prst="line">
            <a:avLst/>
          </a:prstGeom>
          <a:noFill/>
          <a:ln w="22225">
            <a:solidFill>
              <a:srgbClr val="F8DC0E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lnSpc>
                <a:spcPct val="110000"/>
              </a:lnSpc>
              <a:defRPr/>
            </a:pPr>
            <a:endParaRPr lang="en-ZA">
              <a:cs typeface="+mn-cs"/>
            </a:endParaRP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55613" y="574675"/>
            <a:ext cx="8231187" cy="65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74440" name="Line 8"/>
          <p:cNvSpPr>
            <a:spLocks noChangeShapeType="1"/>
          </p:cNvSpPr>
          <p:nvPr/>
        </p:nvSpPr>
        <p:spPr bwMode="auto">
          <a:xfrm>
            <a:off x="179388" y="6429375"/>
            <a:ext cx="8785225" cy="0"/>
          </a:xfrm>
          <a:prstGeom prst="line">
            <a:avLst/>
          </a:prstGeom>
          <a:noFill/>
          <a:ln w="22225">
            <a:solidFill>
              <a:srgbClr val="F8DC0E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lnSpc>
                <a:spcPct val="110000"/>
              </a:lnSpc>
              <a:defRPr/>
            </a:pPr>
            <a:endParaRPr lang="en-ZA">
              <a:cs typeface="+mn-cs"/>
            </a:endParaRPr>
          </a:p>
        </p:txBody>
      </p:sp>
      <p:sp>
        <p:nvSpPr>
          <p:cNvPr id="274441" name="Rectangle 9"/>
          <p:cNvSpPr>
            <a:spLocks noChangeArrowheads="1"/>
          </p:cNvSpPr>
          <p:nvPr/>
        </p:nvSpPr>
        <p:spPr bwMode="auto">
          <a:xfrm>
            <a:off x="3948113" y="182563"/>
            <a:ext cx="11747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200">
                <a:solidFill>
                  <a:srgbClr val="5F5F5F"/>
                </a:solidFill>
                <a:latin typeface="Arial" charset="0"/>
                <a:cs typeface="+mn-cs"/>
              </a:rPr>
              <a:t>ELECTRICITY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0" r:id="rId2"/>
    <p:sldLayoutId id="2147483729" r:id="rId3"/>
    <p:sldLayoutId id="2147483728" r:id="rId4"/>
    <p:sldLayoutId id="2147483727" r:id="rId5"/>
    <p:sldLayoutId id="2147483726" r:id="rId6"/>
    <p:sldLayoutId id="2147483725" r:id="rId7"/>
    <p:sldLayoutId id="2147483724" r:id="rId8"/>
    <p:sldLayoutId id="2147483723" r:id="rId9"/>
    <p:sldLayoutId id="2147483722" r:id="rId10"/>
    <p:sldLayoutId id="2147483721" r:id="rId11"/>
    <p:sldLayoutId id="2147483720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80008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800080"/>
          </a:solidFill>
          <a:latin typeface="Arial Rounded MT Bold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800080"/>
          </a:solidFill>
          <a:latin typeface="Arial Rounded MT Bold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800080"/>
          </a:solidFill>
          <a:latin typeface="Arial Rounded MT Bold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800080"/>
          </a:solidFill>
          <a:latin typeface="Arial Rounded MT Bold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rgbClr val="800080"/>
          </a:solidFill>
          <a:latin typeface="Arial Rounded MT Bold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rgbClr val="800080"/>
          </a:solidFill>
          <a:latin typeface="Arial Rounded MT Bold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rgbClr val="800080"/>
          </a:solidFill>
          <a:latin typeface="Arial Rounded MT Bold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rgbClr val="800080"/>
          </a:solidFill>
          <a:latin typeface="Arial Rounded MT Bold" pitchFamily="34" charset="0"/>
        </a:defRPr>
      </a:lvl9pPr>
    </p:titleStyle>
    <p:bodyStyle>
      <a:lvl1pPr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2600">
          <a:solidFill>
            <a:srgbClr val="000066"/>
          </a:solidFill>
          <a:latin typeface="+mn-lt"/>
          <a:ea typeface="+mn-ea"/>
          <a:cs typeface="+mn-cs"/>
        </a:defRPr>
      </a:lvl1pPr>
      <a:lvl2pPr marL="179388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Font typeface="Arial" charset="0"/>
        <a:defRPr sz="2400">
          <a:solidFill>
            <a:srgbClr val="000066"/>
          </a:solidFill>
          <a:latin typeface="+mn-lt"/>
        </a:defRPr>
      </a:lvl2pPr>
      <a:lvl3pPr marL="358775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Blip>
          <a:blip r:embed="rId14"/>
        </a:buBlip>
        <a:defRPr sz="2200">
          <a:solidFill>
            <a:srgbClr val="000066"/>
          </a:solidFill>
          <a:latin typeface="+mn-lt"/>
        </a:defRPr>
      </a:lvl3pPr>
      <a:lvl4pPr marL="893763" algn="l" rtl="0" eaLnBrk="0" fontAlgn="base" hangingPunct="0">
        <a:lnSpc>
          <a:spcPct val="120000"/>
        </a:lnSpc>
        <a:spcBef>
          <a:spcPct val="0"/>
        </a:spcBef>
        <a:spcAft>
          <a:spcPct val="0"/>
        </a:spcAft>
        <a:buSzPct val="50000"/>
        <a:buFont typeface="Arial" charset="0"/>
        <a:defRPr sz="2400">
          <a:solidFill>
            <a:srgbClr val="000066"/>
          </a:solidFill>
          <a:latin typeface="+mn-lt"/>
        </a:defRPr>
      </a:lvl4pPr>
      <a:lvl5pPr marL="1073150" algn="l" rtl="0" eaLnBrk="0" fontAlgn="base" hangingPunct="0">
        <a:lnSpc>
          <a:spcPct val="120000"/>
        </a:lnSpc>
        <a:spcBef>
          <a:spcPct val="0"/>
        </a:spcBef>
        <a:spcAft>
          <a:spcPct val="0"/>
        </a:spcAft>
        <a:defRPr sz="2400">
          <a:solidFill>
            <a:srgbClr val="000066"/>
          </a:solidFill>
          <a:latin typeface="+mn-lt"/>
        </a:defRPr>
      </a:lvl5pPr>
      <a:lvl6pPr marL="1530350" algn="l" rtl="0" fontAlgn="base">
        <a:lnSpc>
          <a:spcPct val="120000"/>
        </a:lnSpc>
        <a:spcBef>
          <a:spcPct val="0"/>
        </a:spcBef>
        <a:spcAft>
          <a:spcPct val="0"/>
        </a:spcAft>
        <a:defRPr sz="2400">
          <a:solidFill>
            <a:srgbClr val="000066"/>
          </a:solidFill>
          <a:latin typeface="+mn-lt"/>
        </a:defRPr>
      </a:lvl6pPr>
      <a:lvl7pPr marL="1987550" algn="l" rtl="0" fontAlgn="base">
        <a:lnSpc>
          <a:spcPct val="120000"/>
        </a:lnSpc>
        <a:spcBef>
          <a:spcPct val="0"/>
        </a:spcBef>
        <a:spcAft>
          <a:spcPct val="0"/>
        </a:spcAft>
        <a:defRPr sz="2400">
          <a:solidFill>
            <a:srgbClr val="000066"/>
          </a:solidFill>
          <a:latin typeface="+mn-lt"/>
        </a:defRPr>
      </a:lvl7pPr>
      <a:lvl8pPr marL="2444750" algn="l" rtl="0" fontAlgn="base">
        <a:lnSpc>
          <a:spcPct val="120000"/>
        </a:lnSpc>
        <a:spcBef>
          <a:spcPct val="0"/>
        </a:spcBef>
        <a:spcAft>
          <a:spcPct val="0"/>
        </a:spcAft>
        <a:defRPr sz="2400">
          <a:solidFill>
            <a:srgbClr val="000066"/>
          </a:solidFill>
          <a:latin typeface="+mn-lt"/>
        </a:defRPr>
      </a:lvl8pPr>
      <a:lvl9pPr marL="2901950" algn="l" rtl="0" fontAlgn="base">
        <a:lnSpc>
          <a:spcPct val="120000"/>
        </a:lnSpc>
        <a:spcBef>
          <a:spcPct val="0"/>
        </a:spcBef>
        <a:spcAft>
          <a:spcPct val="0"/>
        </a:spcAft>
        <a:defRPr sz="2400">
          <a:solidFill>
            <a:srgbClr val="00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1.bin"/><Relationship Id="rId11" Type="http://schemas.openxmlformats.org/officeDocument/2006/relationships/image" Target="../media/image13.wmf"/><Relationship Id="rId5" Type="http://schemas.openxmlformats.org/officeDocument/2006/relationships/image" Target="../media/image10.wmf"/><Relationship Id="rId10" Type="http://schemas.openxmlformats.org/officeDocument/2006/relationships/oleObject" Target="../embeddings/oleObject13.bin"/><Relationship Id="rId4" Type="http://schemas.openxmlformats.org/officeDocument/2006/relationships/oleObject" Target="../embeddings/oleObject10.bin"/><Relationship Id="rId9" Type="http://schemas.openxmlformats.org/officeDocument/2006/relationships/image" Target="../media/image12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14.wmf"/><Relationship Id="rId4" Type="http://schemas.openxmlformats.org/officeDocument/2006/relationships/oleObject" Target="../embeddings/oleObject14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7.bin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6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8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13" Type="http://schemas.openxmlformats.org/officeDocument/2006/relationships/image" Target="../media/image23.wmf"/><Relationship Id="rId3" Type="http://schemas.openxmlformats.org/officeDocument/2006/relationships/notesSlide" Target="../notesSlides/notesSlide22.xml"/><Relationship Id="rId7" Type="http://schemas.openxmlformats.org/officeDocument/2006/relationships/image" Target="../media/image20.wmf"/><Relationship Id="rId12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0.bin"/><Relationship Id="rId11" Type="http://schemas.openxmlformats.org/officeDocument/2006/relationships/image" Target="../media/image22.wmf"/><Relationship Id="rId5" Type="http://schemas.openxmlformats.org/officeDocument/2006/relationships/image" Target="../media/image19.wmf"/><Relationship Id="rId15" Type="http://schemas.openxmlformats.org/officeDocument/2006/relationships/image" Target="../media/image24.wmf"/><Relationship Id="rId10" Type="http://schemas.openxmlformats.org/officeDocument/2006/relationships/oleObject" Target="../embeddings/oleObject22.bin"/><Relationship Id="rId4" Type="http://schemas.openxmlformats.org/officeDocument/2006/relationships/oleObject" Target="../embeddings/oleObject19.bin"/><Relationship Id="rId9" Type="http://schemas.openxmlformats.org/officeDocument/2006/relationships/image" Target="../media/image21.wmf"/><Relationship Id="rId14" Type="http://schemas.openxmlformats.org/officeDocument/2006/relationships/oleObject" Target="../embeddings/oleObject24.bin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3" Type="http://schemas.openxmlformats.org/officeDocument/2006/relationships/notesSlide" Target="../notesSlides/notesSlide23.xml"/><Relationship Id="rId7" Type="http://schemas.openxmlformats.org/officeDocument/2006/relationships/image" Target="../media/image2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26.bin"/><Relationship Id="rId11" Type="http://schemas.openxmlformats.org/officeDocument/2006/relationships/image" Target="../media/image28.wmf"/><Relationship Id="rId5" Type="http://schemas.openxmlformats.org/officeDocument/2006/relationships/image" Target="../media/image25.wmf"/><Relationship Id="rId10" Type="http://schemas.openxmlformats.org/officeDocument/2006/relationships/oleObject" Target="../embeddings/oleObject28.bin"/><Relationship Id="rId4" Type="http://schemas.openxmlformats.org/officeDocument/2006/relationships/oleObject" Target="../embeddings/oleObject25.bin"/><Relationship Id="rId9" Type="http://schemas.openxmlformats.org/officeDocument/2006/relationships/image" Target="../media/image27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7" Type="http://schemas.openxmlformats.org/officeDocument/2006/relationships/image" Target="../media/image3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30.bin"/><Relationship Id="rId5" Type="http://schemas.openxmlformats.org/officeDocument/2006/relationships/image" Target="../media/image29.wmf"/><Relationship Id="rId4" Type="http://schemas.openxmlformats.org/officeDocument/2006/relationships/oleObject" Target="../embeddings/oleObject29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1.png"/><Relationship Id="rId5" Type="http://schemas.openxmlformats.org/officeDocument/2006/relationships/image" Target="../media/image31.wmf"/><Relationship Id="rId4" Type="http://schemas.openxmlformats.org/officeDocument/2006/relationships/oleObject" Target="../embeddings/oleObject31.bin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4.bin"/><Relationship Id="rId3" Type="http://schemas.openxmlformats.org/officeDocument/2006/relationships/notesSlide" Target="../notesSlides/notesSlide26.xml"/><Relationship Id="rId7" Type="http://schemas.openxmlformats.org/officeDocument/2006/relationships/image" Target="../media/image3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33.bin"/><Relationship Id="rId11" Type="http://schemas.openxmlformats.org/officeDocument/2006/relationships/image" Target="../media/image35.wmf"/><Relationship Id="rId5" Type="http://schemas.openxmlformats.org/officeDocument/2006/relationships/image" Target="../media/image32.wmf"/><Relationship Id="rId10" Type="http://schemas.openxmlformats.org/officeDocument/2006/relationships/oleObject" Target="../embeddings/oleObject35.bin"/><Relationship Id="rId4" Type="http://schemas.openxmlformats.org/officeDocument/2006/relationships/oleObject" Target="../embeddings/oleObject32.bin"/><Relationship Id="rId9" Type="http://schemas.openxmlformats.org/officeDocument/2006/relationships/image" Target="../media/image34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7" Type="http://schemas.openxmlformats.org/officeDocument/2006/relationships/image" Target="../media/image3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37.bin"/><Relationship Id="rId5" Type="http://schemas.openxmlformats.org/officeDocument/2006/relationships/image" Target="../media/image36.wmf"/><Relationship Id="rId4" Type="http://schemas.openxmlformats.org/officeDocument/2006/relationships/oleObject" Target="../embeddings/oleObject36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38.wmf"/><Relationship Id="rId4" Type="http://schemas.openxmlformats.org/officeDocument/2006/relationships/oleObject" Target="../embeddings/oleObject38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38.wmf"/><Relationship Id="rId4" Type="http://schemas.openxmlformats.org/officeDocument/2006/relationships/oleObject" Target="../embeddings/oleObject39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6.bin"/><Relationship Id="rId9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9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51167" y="1702530"/>
            <a:ext cx="3057545" cy="3335466"/>
          </a:xfrm>
          <a:noFill/>
        </p:spPr>
        <p:txBody>
          <a:bodyPr wrap="none">
            <a:spAutoFit/>
          </a:bodyPr>
          <a:lstStyle/>
          <a:p>
            <a:pPr eaLnBrk="1" hangingPunct="1">
              <a:lnSpc>
                <a:spcPct val="150000"/>
              </a:lnSpc>
              <a:spcBef>
                <a:spcPct val="100000"/>
              </a:spcBef>
            </a:pPr>
            <a:r>
              <a:rPr lang="en-US" altLang="en-US" sz="4400" b="1" smtClean="0">
                <a:solidFill>
                  <a:srgbClr val="FF0000"/>
                </a:solidFill>
              </a:rPr>
              <a:t>PHY1013S</a:t>
            </a:r>
            <a:r>
              <a:rPr lang="en-US" altLang="en-US" sz="4400" b="1" dirty="0" smtClean="0">
                <a:solidFill>
                  <a:srgbClr val="0000CC"/>
                </a:solidFill>
              </a:rPr>
              <a:t/>
            </a:r>
            <a:br>
              <a:rPr lang="en-US" altLang="en-US" sz="4400" b="1" dirty="0" smtClean="0">
                <a:solidFill>
                  <a:srgbClr val="0000CC"/>
                </a:solidFill>
              </a:rPr>
            </a:br>
            <a:r>
              <a:rPr lang="en-US" altLang="en-US" sz="4400" b="1" dirty="0" smtClean="0">
                <a:solidFill>
                  <a:schemeClr val="tx1"/>
                </a:solidFill>
              </a:rPr>
              <a:t>CIRCUITS</a:t>
            </a:r>
            <a:br>
              <a:rPr lang="en-US" altLang="en-US" sz="4400" b="1" dirty="0" smtClean="0">
                <a:solidFill>
                  <a:schemeClr val="tx1"/>
                </a:solidFill>
              </a:rPr>
            </a:br>
            <a:r>
              <a:rPr lang="en-US" altLang="en-US" sz="2800" b="1" dirty="0" smtClean="0">
                <a:solidFill>
                  <a:schemeClr val="tx1"/>
                </a:solidFill>
              </a:rPr>
              <a:t/>
            </a:r>
            <a:br>
              <a:rPr lang="en-US" altLang="en-US" sz="2800" b="1" dirty="0" smtClean="0">
                <a:solidFill>
                  <a:schemeClr val="tx1"/>
                </a:solidFill>
              </a:rPr>
            </a:br>
            <a:endParaRPr lang="en-US" altLang="en-US" sz="2800" b="1" dirty="0" smtClean="0">
              <a:solidFill>
                <a:schemeClr val="tx1"/>
              </a:solidFill>
            </a:endParaRPr>
          </a:p>
        </p:txBody>
      </p:sp>
      <p:sp useBgFill="1">
        <p:nvSpPr>
          <p:cNvPr id="14339" name="TextBox 2"/>
          <p:cNvSpPr txBox="1">
            <a:spLocks noChangeArrowheads="1"/>
          </p:cNvSpPr>
          <p:nvPr/>
        </p:nvSpPr>
        <p:spPr bwMode="auto">
          <a:xfrm>
            <a:off x="0" y="153988"/>
            <a:ext cx="9144000" cy="498475"/>
          </a:xfrm>
          <a:prstGeom prst="rect">
            <a:avLst/>
          </a:pr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Rounded MT Bold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Rounded MT Bold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Rounded MT Bold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Rounded MT Bold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Rounded MT Bold" pitchFamily="34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</a:defRPr>
            </a:lvl9pPr>
          </a:lstStyle>
          <a:p>
            <a:pPr eaLnBrk="1" hangingPunct="1"/>
            <a:r>
              <a:rPr lang="en-US" altLang="en-US"/>
              <a:t>                        </a:t>
            </a:r>
          </a:p>
        </p:txBody>
      </p:sp>
      <p:sp>
        <p:nvSpPr>
          <p:cNvPr id="14340" name="Rectangle 1"/>
          <p:cNvSpPr>
            <a:spLocks noChangeArrowheads="1"/>
          </p:cNvSpPr>
          <p:nvPr/>
        </p:nvSpPr>
        <p:spPr bwMode="auto">
          <a:xfrm>
            <a:off x="179388" y="5475288"/>
            <a:ext cx="6192837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Rounded MT Bold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Rounded MT Bold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Rounded MT Bold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Rounded MT Bold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Rounded MT Bold" pitchFamily="34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</a:defRPr>
            </a:lvl9pPr>
          </a:lstStyle>
          <a:p>
            <a:pPr eaLnBrk="1" hangingPunct="1"/>
            <a:r>
              <a:rPr lang="en-US" altLang="en-US" sz="2800" dirty="0" err="1" smtClean="0">
                <a:latin typeface="Comic Sans MS" pitchFamily="66" charset="0"/>
              </a:rPr>
              <a:t>Gregor</a:t>
            </a:r>
            <a:r>
              <a:rPr lang="en-US" altLang="en-US" sz="2800" dirty="0" smtClean="0">
                <a:latin typeface="Comic Sans MS" pitchFamily="66" charset="0"/>
              </a:rPr>
              <a:t> Leigh</a:t>
            </a:r>
            <a:r>
              <a:rPr lang="en-US" altLang="en-US" sz="2800" dirty="0">
                <a:latin typeface="Comic Sans MS" pitchFamily="66" charset="0"/>
              </a:rPr>
              <a:t/>
            </a:r>
            <a:br>
              <a:rPr lang="en-US" altLang="en-US" sz="2800" dirty="0">
                <a:latin typeface="Comic Sans MS" pitchFamily="66" charset="0"/>
              </a:rPr>
            </a:br>
            <a:r>
              <a:rPr lang="en-ZA" altLang="en-US" sz="2800" dirty="0" smtClean="0">
                <a:latin typeface="Comic Sans MS" pitchFamily="66" charset="0"/>
              </a:rPr>
              <a:t>gregor.leigh@uct.ac.za</a:t>
            </a:r>
            <a:endParaRPr lang="en-ZA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4297705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DC CIRCUITS</a:t>
            </a:r>
          </a:p>
        </p:txBody>
      </p:sp>
      <p:sp>
        <p:nvSpPr>
          <p:cNvPr id="225297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</a:p>
        </p:txBody>
      </p:sp>
      <p:sp>
        <p:nvSpPr>
          <p:cNvPr id="2252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722F973-5421-4E9A-BAB0-2382385BCEAF}" type="slidenum">
              <a:rPr lang="en-US" smtClean="0">
                <a:cs typeface="Arial" charset="0"/>
              </a:rPr>
              <a:pPr/>
              <a:t>10</a:t>
            </a:fld>
            <a:endParaRPr lang="en-US" smtClean="0">
              <a:cs typeface="Arial" charset="0"/>
            </a:endParaRPr>
          </a:p>
        </p:txBody>
      </p:sp>
      <p:sp>
        <p:nvSpPr>
          <p:cNvPr id="2252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MEASURING RESISTANCE</a:t>
            </a:r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343025"/>
            <a:ext cx="5211762" cy="1296988"/>
          </a:xfrm>
        </p:spPr>
        <p:txBody>
          <a:bodyPr/>
          <a:lstStyle/>
          <a:p>
            <a:pPr lvl="1" eaLnBrk="1" hangingPunct="1"/>
            <a:r>
              <a:rPr lang="en-US" smtClean="0"/>
              <a:t>Determine the value of </a:t>
            </a:r>
            <a:r>
              <a:rPr lang="en-US" b="1" i="1" smtClean="0">
                <a:latin typeface="Times New Roman" pitchFamily="18" charset="0"/>
              </a:rPr>
              <a:t>R</a:t>
            </a:r>
            <a:r>
              <a:rPr lang="en-US" smtClean="0"/>
              <a:t>, </a:t>
            </a:r>
          </a:p>
          <a:p>
            <a:pPr lvl="1" eaLnBrk="1" hangingPunct="1"/>
            <a:r>
              <a:rPr lang="en-US" smtClean="0"/>
              <a:t>given that the voltmeter has an internal resistance of…</a:t>
            </a:r>
            <a:endParaRPr lang="en-US" smtClean="0">
              <a:sym typeface="Symbol" pitchFamily="18" charset="2"/>
            </a:endParaRPr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447675" y="2962275"/>
            <a:ext cx="3038475" cy="657225"/>
            <a:chOff x="282" y="1866"/>
            <a:chExt cx="1914" cy="414"/>
          </a:xfrm>
        </p:grpSpPr>
        <p:sp>
          <p:nvSpPr>
            <p:cNvPr id="225332" name="Rectangle 11"/>
            <p:cNvSpPr>
              <a:spLocks noChangeArrowheads="1"/>
            </p:cNvSpPr>
            <p:nvPr/>
          </p:nvSpPr>
          <p:spPr bwMode="auto">
            <a:xfrm>
              <a:off x="282" y="1866"/>
              <a:ext cx="1914" cy="414"/>
            </a:xfrm>
            <a:prstGeom prst="rect">
              <a:avLst/>
            </a:prstGeom>
            <a:solidFill>
              <a:srgbClr val="C0C0C0"/>
            </a:solidFill>
            <a:ln w="25400" algn="ctr">
              <a:solidFill>
                <a:srgbClr val="00008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225333" name="Rectangle 5"/>
            <p:cNvSpPr>
              <a:spLocks noChangeArrowheads="1"/>
            </p:cNvSpPr>
            <p:nvPr/>
          </p:nvSpPr>
          <p:spPr bwMode="auto">
            <a:xfrm>
              <a:off x="635" y="1902"/>
              <a:ext cx="1225" cy="3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marL="179388" lvl="1">
                <a:lnSpc>
                  <a:spcPct val="110000"/>
                </a:lnSpc>
                <a:buFont typeface="Arial" charset="0"/>
                <a:buNone/>
              </a:pPr>
              <a:r>
                <a:rPr lang="en-US" b="1" i="1">
                  <a:solidFill>
                    <a:srgbClr val="000066"/>
                  </a:solidFill>
                  <a:latin typeface="Times New Roman" pitchFamily="18" charset="0"/>
                </a:rPr>
                <a:t>R</a:t>
              </a:r>
              <a:r>
                <a:rPr lang="en-US" b="1" i="1" baseline="-25000">
                  <a:solidFill>
                    <a:srgbClr val="000066"/>
                  </a:solidFill>
                  <a:latin typeface="Times New Roman" pitchFamily="18" charset="0"/>
                </a:rPr>
                <a:t>V</a:t>
              </a:r>
              <a:r>
                <a:rPr lang="en-US" b="1" i="1">
                  <a:solidFill>
                    <a:srgbClr val="000066"/>
                  </a:solidFill>
                  <a:latin typeface="Times New Roman" pitchFamily="18" charset="0"/>
                </a:rPr>
                <a:t> = </a:t>
              </a:r>
              <a:r>
                <a:rPr lang="en-US" b="1">
                  <a:solidFill>
                    <a:srgbClr val="000066"/>
                  </a:solidFill>
                  <a:latin typeface="Times New Roman" pitchFamily="18" charset="0"/>
                </a:rPr>
                <a:t>2</a:t>
              </a:r>
              <a:r>
                <a:rPr lang="en-US">
                  <a:solidFill>
                    <a:srgbClr val="000066"/>
                  </a:solidFill>
                </a:rPr>
                <a:t> k</a:t>
              </a:r>
              <a:r>
                <a:rPr lang="en-US" b="1">
                  <a:solidFill>
                    <a:srgbClr val="000066"/>
                  </a:solidFill>
                  <a:sym typeface="Symbol" pitchFamily="18" charset="2"/>
                </a:rPr>
                <a:t></a:t>
              </a:r>
            </a:p>
          </p:txBody>
        </p:sp>
      </p:grpSp>
      <p:graphicFrame>
        <p:nvGraphicFramePr>
          <p:cNvPr id="225286" name="Object 6"/>
          <p:cNvGraphicFramePr>
            <a:graphicFrameLocks noChangeAspect="1"/>
          </p:cNvGraphicFramePr>
          <p:nvPr/>
        </p:nvGraphicFramePr>
        <p:xfrm>
          <a:off x="717550" y="3746500"/>
          <a:ext cx="25273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08" name="Equation" r:id="rId4" imgW="2527200" imgH="774360" progId="Equation.DSMT4">
                  <p:embed/>
                </p:oleObj>
              </mc:Choice>
              <mc:Fallback>
                <p:oleObj name="Equation" r:id="rId4" imgW="2527200" imgH="77436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7550" y="3746500"/>
                        <a:ext cx="2527300" cy="774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287" name="Object 7"/>
          <p:cNvGraphicFramePr>
            <a:graphicFrameLocks noChangeAspect="1"/>
          </p:cNvGraphicFramePr>
          <p:nvPr/>
        </p:nvGraphicFramePr>
        <p:xfrm>
          <a:off x="822325" y="4714875"/>
          <a:ext cx="218440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09" name="Equation" r:id="rId6" imgW="2184120" imgH="723600" progId="Equation.DSMT4">
                  <p:embed/>
                </p:oleObj>
              </mc:Choice>
              <mc:Fallback>
                <p:oleObj name="Equation" r:id="rId6" imgW="2184120" imgH="7236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2325" y="4714875"/>
                        <a:ext cx="2184400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289" name="Rectangle 9"/>
          <p:cNvSpPr>
            <a:spLocks noChangeArrowheads="1"/>
          </p:cNvSpPr>
          <p:nvPr/>
        </p:nvSpPr>
        <p:spPr bwMode="auto">
          <a:xfrm>
            <a:off x="327025" y="5600700"/>
            <a:ext cx="228917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 b="1" i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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R = </a:t>
            </a:r>
            <a:r>
              <a:rPr lang="en-US" b="1">
                <a:solidFill>
                  <a:srgbClr val="000066"/>
                </a:solidFill>
                <a:latin typeface="Times New Roman" pitchFamily="18" charset="0"/>
              </a:rPr>
              <a:t>6.02</a:t>
            </a:r>
            <a:r>
              <a:rPr lang="en-US" b="1">
                <a:solidFill>
                  <a:srgbClr val="000066"/>
                </a:solidFill>
              </a:rPr>
              <a:t> </a:t>
            </a:r>
            <a:r>
              <a:rPr lang="en-US" b="1">
                <a:solidFill>
                  <a:srgbClr val="000066"/>
                </a:solidFill>
                <a:sym typeface="Symbol" pitchFamily="18" charset="2"/>
              </a:rPr>
              <a:t></a:t>
            </a:r>
          </a:p>
        </p:txBody>
      </p:sp>
      <p:sp>
        <p:nvSpPr>
          <p:cNvPr id="225290" name="Rectangle 10"/>
          <p:cNvSpPr>
            <a:spLocks noChangeArrowheads="1"/>
          </p:cNvSpPr>
          <p:nvPr/>
        </p:nvSpPr>
        <p:spPr bwMode="auto">
          <a:xfrm>
            <a:off x="447675" y="3619500"/>
            <a:ext cx="3038475" cy="2571750"/>
          </a:xfrm>
          <a:prstGeom prst="rect">
            <a:avLst/>
          </a:prstGeom>
          <a:noFill/>
          <a:ln w="25400" algn="ctr">
            <a:solidFill>
              <a:srgbClr val="00008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3486150" y="2962275"/>
            <a:ext cx="3038475" cy="657225"/>
            <a:chOff x="2196" y="1866"/>
            <a:chExt cx="1914" cy="414"/>
          </a:xfrm>
        </p:grpSpPr>
        <p:sp>
          <p:nvSpPr>
            <p:cNvPr id="225330" name="Rectangle 12"/>
            <p:cNvSpPr>
              <a:spLocks noChangeArrowheads="1"/>
            </p:cNvSpPr>
            <p:nvPr/>
          </p:nvSpPr>
          <p:spPr bwMode="auto">
            <a:xfrm>
              <a:off x="2196" y="1866"/>
              <a:ext cx="1914" cy="414"/>
            </a:xfrm>
            <a:prstGeom prst="rect">
              <a:avLst/>
            </a:prstGeom>
            <a:solidFill>
              <a:srgbClr val="C0C0C0"/>
            </a:solidFill>
            <a:ln w="25400" algn="ctr">
              <a:solidFill>
                <a:srgbClr val="00008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225331" name="Rectangle 13"/>
            <p:cNvSpPr>
              <a:spLocks noChangeArrowheads="1"/>
            </p:cNvSpPr>
            <p:nvPr/>
          </p:nvSpPr>
          <p:spPr bwMode="auto">
            <a:xfrm>
              <a:off x="2549" y="1902"/>
              <a:ext cx="1225" cy="3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marL="179388" lvl="1">
                <a:lnSpc>
                  <a:spcPct val="110000"/>
                </a:lnSpc>
                <a:buFont typeface="Arial" charset="0"/>
                <a:buNone/>
              </a:pPr>
              <a:r>
                <a:rPr lang="en-US" b="1" i="1">
                  <a:solidFill>
                    <a:srgbClr val="000066"/>
                  </a:solidFill>
                  <a:latin typeface="Times New Roman" pitchFamily="18" charset="0"/>
                </a:rPr>
                <a:t>R</a:t>
              </a:r>
              <a:r>
                <a:rPr lang="en-US" b="1" i="1" baseline="-25000">
                  <a:solidFill>
                    <a:srgbClr val="000066"/>
                  </a:solidFill>
                  <a:latin typeface="Times New Roman" pitchFamily="18" charset="0"/>
                </a:rPr>
                <a:t>V</a:t>
              </a:r>
              <a:r>
                <a:rPr lang="en-US" b="1" i="1">
                  <a:solidFill>
                    <a:srgbClr val="000066"/>
                  </a:solidFill>
                  <a:latin typeface="Times New Roman" pitchFamily="18" charset="0"/>
                </a:rPr>
                <a:t> = </a:t>
              </a:r>
              <a:r>
                <a:rPr lang="en-US" b="1">
                  <a:solidFill>
                    <a:srgbClr val="000066"/>
                  </a:solidFill>
                  <a:latin typeface="Times New Roman" pitchFamily="18" charset="0"/>
                </a:rPr>
                <a:t>50</a:t>
              </a:r>
              <a:r>
                <a:rPr lang="en-US">
                  <a:solidFill>
                    <a:srgbClr val="000066"/>
                  </a:solidFill>
                </a:rPr>
                <a:t> </a:t>
              </a:r>
              <a:r>
                <a:rPr lang="en-US" b="1">
                  <a:solidFill>
                    <a:srgbClr val="000066"/>
                  </a:solidFill>
                  <a:sym typeface="Symbol" pitchFamily="18" charset="2"/>
                </a:rPr>
                <a:t></a:t>
              </a:r>
            </a:p>
          </p:txBody>
        </p:sp>
      </p:grpSp>
      <p:graphicFrame>
        <p:nvGraphicFramePr>
          <p:cNvPr id="225294" name="Object 14"/>
          <p:cNvGraphicFramePr>
            <a:graphicFrameLocks noChangeAspect="1"/>
          </p:cNvGraphicFramePr>
          <p:nvPr/>
        </p:nvGraphicFramePr>
        <p:xfrm>
          <a:off x="3756025" y="3746500"/>
          <a:ext cx="25273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10" name="Equation" r:id="rId8" imgW="2527200" imgH="774360" progId="Equation.DSMT4">
                  <p:embed/>
                </p:oleObj>
              </mc:Choice>
              <mc:Fallback>
                <p:oleObj name="Equation" r:id="rId8" imgW="2527200" imgH="77436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56025" y="3746500"/>
                        <a:ext cx="2527300" cy="774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295" name="Object 15"/>
          <p:cNvGraphicFramePr>
            <a:graphicFrameLocks noChangeAspect="1"/>
          </p:cNvGraphicFramePr>
          <p:nvPr/>
        </p:nvGraphicFramePr>
        <p:xfrm>
          <a:off x="3835400" y="4714875"/>
          <a:ext cx="189230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11" name="Equation" r:id="rId10" imgW="1892160" imgH="723600" progId="Equation.DSMT4">
                  <p:embed/>
                </p:oleObj>
              </mc:Choice>
              <mc:Fallback>
                <p:oleObj name="Equation" r:id="rId10" imgW="1892160" imgH="72360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35400" y="4714875"/>
                        <a:ext cx="1892300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16"/>
          <p:cNvSpPr>
            <a:spLocks noChangeArrowheads="1"/>
          </p:cNvSpPr>
          <p:nvPr/>
        </p:nvSpPr>
        <p:spPr bwMode="auto">
          <a:xfrm>
            <a:off x="3365500" y="5600700"/>
            <a:ext cx="228917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 b="1" i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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R = </a:t>
            </a:r>
            <a:r>
              <a:rPr lang="en-US" b="1">
                <a:solidFill>
                  <a:srgbClr val="000066"/>
                </a:solidFill>
                <a:latin typeface="Times New Roman" pitchFamily="18" charset="0"/>
              </a:rPr>
              <a:t>6.82</a:t>
            </a:r>
            <a:r>
              <a:rPr lang="en-US" b="1">
                <a:solidFill>
                  <a:srgbClr val="000066"/>
                </a:solidFill>
              </a:rPr>
              <a:t> </a:t>
            </a:r>
            <a:r>
              <a:rPr lang="en-US" b="1">
                <a:solidFill>
                  <a:srgbClr val="000066"/>
                </a:solidFill>
                <a:sym typeface="Symbol" pitchFamily="18" charset="2"/>
              </a:rPr>
              <a:t></a:t>
            </a:r>
          </a:p>
        </p:txBody>
      </p:sp>
      <p:sp>
        <p:nvSpPr>
          <p:cNvPr id="5" name="Rectangle 17"/>
          <p:cNvSpPr>
            <a:spLocks noChangeArrowheads="1"/>
          </p:cNvSpPr>
          <p:nvPr/>
        </p:nvSpPr>
        <p:spPr bwMode="auto">
          <a:xfrm>
            <a:off x="3486150" y="3619500"/>
            <a:ext cx="3038475" cy="2571750"/>
          </a:xfrm>
          <a:prstGeom prst="rect">
            <a:avLst/>
          </a:prstGeom>
          <a:noFill/>
          <a:ln w="25400" algn="ctr">
            <a:solidFill>
              <a:srgbClr val="00008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225307" name="Rectangle 20"/>
          <p:cNvSpPr>
            <a:spLocks noChangeArrowheads="1"/>
          </p:cNvSpPr>
          <p:nvPr/>
        </p:nvSpPr>
        <p:spPr bwMode="auto">
          <a:xfrm>
            <a:off x="5851525" y="1403350"/>
            <a:ext cx="1995488" cy="1052513"/>
          </a:xfrm>
          <a:prstGeom prst="rect">
            <a:avLst/>
          </a:prstGeom>
          <a:noFill/>
          <a:ln w="222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225308" name="Rectangle 21"/>
          <p:cNvSpPr>
            <a:spLocks noChangeArrowheads="1"/>
          </p:cNvSpPr>
          <p:nvPr/>
        </p:nvSpPr>
        <p:spPr bwMode="auto">
          <a:xfrm>
            <a:off x="6642100" y="1624013"/>
            <a:ext cx="339725" cy="460375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200" b="1" i="1">
                <a:solidFill>
                  <a:srgbClr val="000066"/>
                </a:solidFill>
                <a:latin typeface="Times New Roman" pitchFamily="18" charset="0"/>
              </a:rPr>
              <a:t>R</a:t>
            </a:r>
            <a:endParaRPr lang="en-US" sz="2200" b="1" i="1">
              <a:solidFill>
                <a:srgbClr val="000066"/>
              </a:solidFill>
              <a:latin typeface="Times New Roman" pitchFamily="18" charset="0"/>
              <a:sym typeface="Symbol" pitchFamily="18" charset="2"/>
            </a:endParaRPr>
          </a:p>
        </p:txBody>
      </p:sp>
      <p:grpSp>
        <p:nvGrpSpPr>
          <p:cNvPr id="225309" name="Group 22"/>
          <p:cNvGrpSpPr>
            <a:grpSpLocks/>
          </p:cNvGrpSpPr>
          <p:nvPr/>
        </p:nvGrpSpPr>
        <p:grpSpPr bwMode="auto">
          <a:xfrm>
            <a:off x="7607300" y="1663700"/>
            <a:ext cx="466725" cy="522288"/>
            <a:chOff x="4743" y="823"/>
            <a:chExt cx="294" cy="329"/>
          </a:xfrm>
        </p:grpSpPr>
        <p:sp>
          <p:nvSpPr>
            <p:cNvPr id="225328" name="Oval 23"/>
            <p:cNvSpPr>
              <a:spLocks noChangeArrowheads="1"/>
            </p:cNvSpPr>
            <p:nvPr/>
          </p:nvSpPr>
          <p:spPr bwMode="auto">
            <a:xfrm>
              <a:off x="4743" y="823"/>
              <a:ext cx="294" cy="292"/>
            </a:xfrm>
            <a:prstGeom prst="ellipse">
              <a:avLst/>
            </a:prstGeom>
            <a:solidFill>
              <a:srgbClr val="FFFFFF"/>
            </a:solidFill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225329" name="Rectangle 24"/>
            <p:cNvSpPr>
              <a:spLocks noChangeArrowheads="1"/>
            </p:cNvSpPr>
            <p:nvPr/>
          </p:nvSpPr>
          <p:spPr bwMode="auto">
            <a:xfrm>
              <a:off x="4751" y="832"/>
              <a:ext cx="282" cy="320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ctr">
                <a:lnSpc>
                  <a:spcPct val="110000"/>
                </a:lnSpc>
              </a:pPr>
              <a:r>
                <a:rPr lang="en-GB" sz="2200" b="1">
                  <a:solidFill>
                    <a:srgbClr val="000066"/>
                  </a:solidFill>
                  <a:latin typeface="Times New Roman" pitchFamily="18" charset="0"/>
                </a:rPr>
                <a:t>V</a:t>
              </a:r>
              <a:endParaRPr lang="en-ZA" sz="2200">
                <a:solidFill>
                  <a:srgbClr val="000066"/>
                </a:solidFill>
              </a:endParaRPr>
            </a:p>
          </p:txBody>
        </p:sp>
      </p:grpSp>
      <p:grpSp>
        <p:nvGrpSpPr>
          <p:cNvPr id="225310" name="Group 25"/>
          <p:cNvGrpSpPr>
            <a:grpSpLocks/>
          </p:cNvGrpSpPr>
          <p:nvPr/>
        </p:nvGrpSpPr>
        <p:grpSpPr bwMode="auto">
          <a:xfrm rot="5400000">
            <a:off x="5692775" y="1782763"/>
            <a:ext cx="327025" cy="333375"/>
            <a:chOff x="2560" y="1747"/>
            <a:chExt cx="312" cy="258"/>
          </a:xfrm>
        </p:grpSpPr>
        <p:sp>
          <p:nvSpPr>
            <p:cNvPr id="225320" name="Rectangle 26"/>
            <p:cNvSpPr>
              <a:spLocks noChangeArrowheads="1"/>
            </p:cNvSpPr>
            <p:nvPr/>
          </p:nvSpPr>
          <p:spPr bwMode="auto">
            <a:xfrm>
              <a:off x="2560" y="1848"/>
              <a:ext cx="312" cy="56"/>
            </a:xfrm>
            <a:prstGeom prst="rect">
              <a:avLst/>
            </a:prstGeom>
            <a:solidFill>
              <a:srgbClr val="EBEBFF"/>
            </a:solidFill>
            <a:ln w="63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grpSp>
          <p:nvGrpSpPr>
            <p:cNvPr id="225321" name="Group 27"/>
            <p:cNvGrpSpPr>
              <a:grpSpLocks/>
            </p:cNvGrpSpPr>
            <p:nvPr/>
          </p:nvGrpSpPr>
          <p:grpSpPr bwMode="auto">
            <a:xfrm flipH="1">
              <a:off x="2563" y="1747"/>
              <a:ext cx="303" cy="258"/>
              <a:chOff x="8914" y="9442"/>
              <a:chExt cx="501" cy="350"/>
            </a:xfrm>
          </p:grpSpPr>
          <p:sp>
            <p:nvSpPr>
              <p:cNvPr id="225322" name="Line 28"/>
              <p:cNvSpPr>
                <a:spLocks noChangeShapeType="1"/>
              </p:cNvSpPr>
              <p:nvPr/>
            </p:nvSpPr>
            <p:spPr bwMode="auto">
              <a:xfrm rot="5400000" flipH="1">
                <a:off x="9240" y="9616"/>
                <a:ext cx="350" cy="1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323" name="Line 29"/>
              <p:cNvSpPr>
                <a:spLocks noChangeShapeType="1"/>
              </p:cNvSpPr>
              <p:nvPr/>
            </p:nvSpPr>
            <p:spPr bwMode="auto">
              <a:xfrm rot="5400000" flipH="1">
                <a:off x="9038" y="9616"/>
                <a:ext cx="350" cy="1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324" name="Line 30"/>
              <p:cNvSpPr>
                <a:spLocks noChangeShapeType="1"/>
              </p:cNvSpPr>
              <p:nvPr/>
            </p:nvSpPr>
            <p:spPr bwMode="auto">
              <a:xfrm rot="5400000" flipH="1">
                <a:off x="8835" y="9616"/>
                <a:ext cx="350" cy="1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325" name="Line 31"/>
              <p:cNvSpPr>
                <a:spLocks noChangeShapeType="1"/>
              </p:cNvSpPr>
              <p:nvPr/>
            </p:nvSpPr>
            <p:spPr bwMode="auto">
              <a:xfrm rot="5400000" flipH="1">
                <a:off x="9232" y="9615"/>
                <a:ext cx="176" cy="1"/>
              </a:xfrm>
              <a:prstGeom prst="line">
                <a:avLst/>
              </a:prstGeom>
              <a:noFill/>
              <a:ln w="444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326" name="Line 32"/>
              <p:cNvSpPr>
                <a:spLocks noChangeShapeType="1"/>
              </p:cNvSpPr>
              <p:nvPr/>
            </p:nvSpPr>
            <p:spPr bwMode="auto">
              <a:xfrm rot="5400000" flipH="1">
                <a:off x="9030" y="9615"/>
                <a:ext cx="176" cy="1"/>
              </a:xfrm>
              <a:prstGeom prst="line">
                <a:avLst/>
              </a:prstGeom>
              <a:noFill/>
              <a:ln w="444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327" name="Line 33"/>
              <p:cNvSpPr>
                <a:spLocks noChangeShapeType="1"/>
              </p:cNvSpPr>
              <p:nvPr/>
            </p:nvSpPr>
            <p:spPr bwMode="auto">
              <a:xfrm rot="5400000" flipH="1">
                <a:off x="8827" y="9615"/>
                <a:ext cx="176" cy="1"/>
              </a:xfrm>
              <a:prstGeom prst="line">
                <a:avLst/>
              </a:prstGeom>
              <a:noFill/>
              <a:ln w="444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25311" name="Group 34"/>
          <p:cNvGrpSpPr>
            <a:grpSpLocks/>
          </p:cNvGrpSpPr>
          <p:nvPr/>
        </p:nvGrpSpPr>
        <p:grpSpPr bwMode="auto">
          <a:xfrm>
            <a:off x="6126163" y="2197100"/>
            <a:ext cx="466725" cy="522288"/>
            <a:chOff x="4743" y="823"/>
            <a:chExt cx="294" cy="329"/>
          </a:xfrm>
        </p:grpSpPr>
        <p:sp>
          <p:nvSpPr>
            <p:cNvPr id="225318" name="Oval 35"/>
            <p:cNvSpPr>
              <a:spLocks noChangeArrowheads="1"/>
            </p:cNvSpPr>
            <p:nvPr/>
          </p:nvSpPr>
          <p:spPr bwMode="auto">
            <a:xfrm>
              <a:off x="4743" y="823"/>
              <a:ext cx="294" cy="292"/>
            </a:xfrm>
            <a:prstGeom prst="ellipse">
              <a:avLst/>
            </a:prstGeom>
            <a:solidFill>
              <a:srgbClr val="FFFFFF"/>
            </a:solidFill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225319" name="Rectangle 36"/>
            <p:cNvSpPr>
              <a:spLocks noChangeArrowheads="1"/>
            </p:cNvSpPr>
            <p:nvPr/>
          </p:nvSpPr>
          <p:spPr bwMode="auto">
            <a:xfrm>
              <a:off x="4751" y="832"/>
              <a:ext cx="282" cy="320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ctr">
                <a:lnSpc>
                  <a:spcPct val="110000"/>
                </a:lnSpc>
              </a:pPr>
              <a:r>
                <a:rPr lang="en-GB" sz="2200" b="1">
                  <a:solidFill>
                    <a:srgbClr val="000066"/>
                  </a:solidFill>
                  <a:latin typeface="Times New Roman" pitchFamily="18" charset="0"/>
                </a:rPr>
                <a:t>A</a:t>
              </a:r>
              <a:endParaRPr lang="en-ZA" sz="2200">
                <a:solidFill>
                  <a:srgbClr val="000066"/>
                </a:solidFill>
              </a:endParaRPr>
            </a:p>
          </p:txBody>
        </p:sp>
      </p:grpSp>
      <p:sp>
        <p:nvSpPr>
          <p:cNvPr id="225312" name="Line 37"/>
          <p:cNvSpPr>
            <a:spLocks noChangeShapeType="1"/>
          </p:cNvSpPr>
          <p:nvPr/>
        </p:nvSpPr>
        <p:spPr bwMode="auto">
          <a:xfrm>
            <a:off x="7104063" y="1404938"/>
            <a:ext cx="0" cy="104457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en-US"/>
          </a:p>
        </p:txBody>
      </p:sp>
      <p:grpSp>
        <p:nvGrpSpPr>
          <p:cNvPr id="225313" name="Group 38"/>
          <p:cNvGrpSpPr>
            <a:grpSpLocks/>
          </p:cNvGrpSpPr>
          <p:nvPr/>
        </p:nvGrpSpPr>
        <p:grpSpPr bwMode="auto">
          <a:xfrm rot="-5400000">
            <a:off x="6833393" y="1812132"/>
            <a:ext cx="525463" cy="152400"/>
            <a:chOff x="2380" y="3027"/>
            <a:chExt cx="752" cy="171"/>
          </a:xfrm>
        </p:grpSpPr>
        <p:sp>
          <p:nvSpPr>
            <p:cNvPr id="225316" name="Rectangle 39"/>
            <p:cNvSpPr>
              <a:spLocks noChangeArrowheads="1"/>
            </p:cNvSpPr>
            <p:nvPr/>
          </p:nvSpPr>
          <p:spPr bwMode="auto">
            <a:xfrm>
              <a:off x="2476" y="3074"/>
              <a:ext cx="568" cy="82"/>
            </a:xfrm>
            <a:prstGeom prst="rect">
              <a:avLst/>
            </a:prstGeom>
            <a:solidFill>
              <a:srgbClr val="EBEBFF"/>
            </a:solidFill>
            <a:ln w="63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225317" name="Freeform 40"/>
            <p:cNvSpPr>
              <a:spLocks/>
            </p:cNvSpPr>
            <p:nvPr/>
          </p:nvSpPr>
          <p:spPr bwMode="auto">
            <a:xfrm>
              <a:off x="2380" y="3027"/>
              <a:ext cx="752" cy="171"/>
            </a:xfrm>
            <a:custGeom>
              <a:avLst/>
              <a:gdLst>
                <a:gd name="T0" fmla="*/ 0 w 668"/>
                <a:gd name="T1" fmla="*/ 103 h 152"/>
                <a:gd name="T2" fmla="*/ 101 w 668"/>
                <a:gd name="T3" fmla="*/ 105 h 152"/>
                <a:gd name="T4" fmla="*/ 158 w 668"/>
                <a:gd name="T5" fmla="*/ 0 h 152"/>
                <a:gd name="T6" fmla="*/ 214 w 668"/>
                <a:gd name="T7" fmla="*/ 192 h 152"/>
                <a:gd name="T8" fmla="*/ 303 w 668"/>
                <a:gd name="T9" fmla="*/ 0 h 152"/>
                <a:gd name="T10" fmla="*/ 377 w 668"/>
                <a:gd name="T11" fmla="*/ 188 h 152"/>
                <a:gd name="T12" fmla="*/ 466 w 668"/>
                <a:gd name="T13" fmla="*/ 0 h 152"/>
                <a:gd name="T14" fmla="*/ 540 w 668"/>
                <a:gd name="T15" fmla="*/ 188 h 152"/>
                <a:gd name="T16" fmla="*/ 623 w 668"/>
                <a:gd name="T17" fmla="*/ 0 h 152"/>
                <a:gd name="T18" fmla="*/ 711 w 668"/>
                <a:gd name="T19" fmla="*/ 188 h 152"/>
                <a:gd name="T20" fmla="*/ 752 w 668"/>
                <a:gd name="T21" fmla="*/ 105 h 152"/>
                <a:gd name="T22" fmla="*/ 847 w 668"/>
                <a:gd name="T23" fmla="*/ 103 h 15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668"/>
                <a:gd name="T37" fmla="*/ 0 h 152"/>
                <a:gd name="T38" fmla="*/ 668 w 668"/>
                <a:gd name="T39" fmla="*/ 152 h 15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668" h="152">
                  <a:moveTo>
                    <a:pt x="0" y="82"/>
                  </a:moveTo>
                  <a:lnTo>
                    <a:pt x="80" y="83"/>
                  </a:lnTo>
                  <a:lnTo>
                    <a:pt x="124" y="0"/>
                  </a:lnTo>
                  <a:lnTo>
                    <a:pt x="169" y="152"/>
                  </a:lnTo>
                  <a:lnTo>
                    <a:pt x="239" y="0"/>
                  </a:lnTo>
                  <a:lnTo>
                    <a:pt x="298" y="148"/>
                  </a:lnTo>
                  <a:lnTo>
                    <a:pt x="368" y="0"/>
                  </a:lnTo>
                  <a:lnTo>
                    <a:pt x="426" y="148"/>
                  </a:lnTo>
                  <a:lnTo>
                    <a:pt x="491" y="0"/>
                  </a:lnTo>
                  <a:lnTo>
                    <a:pt x="561" y="148"/>
                  </a:lnTo>
                  <a:lnTo>
                    <a:pt x="593" y="83"/>
                  </a:lnTo>
                  <a:lnTo>
                    <a:pt x="668" y="82"/>
                  </a:lnTo>
                </a:path>
              </a:pathLst>
            </a:custGeom>
            <a:noFill/>
            <a:ln w="222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25314" name="AutoShape 41"/>
          <p:cNvSpPr>
            <a:spLocks noChangeArrowheads="1"/>
          </p:cNvSpPr>
          <p:nvPr/>
        </p:nvSpPr>
        <p:spPr bwMode="auto">
          <a:xfrm flipV="1">
            <a:off x="6724650" y="2533650"/>
            <a:ext cx="876300" cy="428625"/>
          </a:xfrm>
          <a:prstGeom prst="wedgeRoundRectCallout">
            <a:avLst>
              <a:gd name="adj1" fmla="val -69931"/>
              <a:gd name="adj2" fmla="val 58519"/>
              <a:gd name="adj3" fmla="val 16667"/>
            </a:avLst>
          </a:prstGeom>
          <a:noFill/>
          <a:ln w="12700" algn="ctr">
            <a:solidFill>
              <a:srgbClr val="000066"/>
            </a:solidFill>
            <a:miter lim="800000"/>
            <a:headEnd/>
            <a:tailEnd/>
          </a:ln>
        </p:spPr>
        <p:txBody>
          <a:bodyPr rot="10800000" lIns="36000" tIns="0" rIns="36000" bIns="0"/>
          <a:lstStyle/>
          <a:p>
            <a:pPr algn="ctr">
              <a:lnSpc>
                <a:spcPct val="110000"/>
              </a:lnSpc>
            </a:pPr>
            <a:r>
              <a:rPr lang="en-ZA" sz="2000" b="1">
                <a:solidFill>
                  <a:srgbClr val="000066"/>
                </a:solidFill>
                <a:latin typeface="Times New Roman" pitchFamily="18" charset="0"/>
              </a:rPr>
              <a:t>2 A</a:t>
            </a:r>
          </a:p>
        </p:txBody>
      </p:sp>
      <p:sp>
        <p:nvSpPr>
          <p:cNvPr id="225315" name="AutoShape 42"/>
          <p:cNvSpPr>
            <a:spLocks noChangeArrowheads="1"/>
          </p:cNvSpPr>
          <p:nvPr/>
        </p:nvSpPr>
        <p:spPr bwMode="auto">
          <a:xfrm flipV="1">
            <a:off x="8086725" y="1314450"/>
            <a:ext cx="876300" cy="428625"/>
          </a:xfrm>
          <a:prstGeom prst="wedgeRoundRectCallout">
            <a:avLst>
              <a:gd name="adj1" fmla="val -61958"/>
              <a:gd name="adj2" fmla="val -103704"/>
              <a:gd name="adj3" fmla="val 16667"/>
            </a:avLst>
          </a:prstGeom>
          <a:noFill/>
          <a:ln w="12700" algn="ctr">
            <a:solidFill>
              <a:srgbClr val="000066"/>
            </a:solidFill>
            <a:miter lim="800000"/>
            <a:headEnd/>
            <a:tailEnd/>
          </a:ln>
        </p:spPr>
        <p:txBody>
          <a:bodyPr rot="10800000" lIns="36000" tIns="0" rIns="36000" bIns="0"/>
          <a:lstStyle/>
          <a:p>
            <a:pPr algn="ctr">
              <a:lnSpc>
                <a:spcPct val="110000"/>
              </a:lnSpc>
            </a:pPr>
            <a:r>
              <a:rPr lang="en-ZA" sz="2000" b="1">
                <a:solidFill>
                  <a:srgbClr val="000066"/>
                </a:solidFill>
                <a:latin typeface="Times New Roman" pitchFamily="18" charset="0"/>
              </a:rPr>
              <a:t>12 V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25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289" grpId="0"/>
      <p:bldP spid="225290" grpId="0" animBg="1"/>
      <p:bldP spid="4" grpId="0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9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DC CIRCUITS</a:t>
            </a:r>
          </a:p>
        </p:txBody>
      </p:sp>
      <p:sp>
        <p:nvSpPr>
          <p:cNvPr id="222220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</a:p>
        </p:txBody>
      </p:sp>
      <p:sp>
        <p:nvSpPr>
          <p:cNvPr id="22222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E7563E6-7537-4958-8848-B07765A5CBEF}" type="slidenum">
              <a:rPr lang="en-US" smtClean="0">
                <a:cs typeface="Arial" charset="0"/>
              </a:rPr>
              <a:pPr/>
              <a:t>11</a:t>
            </a:fld>
            <a:endParaRPr lang="en-US" smtClean="0">
              <a:cs typeface="Arial" charset="0"/>
            </a:endParaRPr>
          </a:p>
        </p:txBody>
      </p:sp>
      <p:sp>
        <p:nvSpPr>
          <p:cNvPr id="222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WHEATSTONE BRIDGE</a:t>
            </a:r>
          </a:p>
        </p:txBody>
      </p:sp>
      <p:sp>
        <p:nvSpPr>
          <p:cNvPr id="2222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343025"/>
            <a:ext cx="5345112" cy="1698625"/>
          </a:xfrm>
        </p:spPr>
        <p:txBody>
          <a:bodyPr/>
          <a:lstStyle/>
          <a:p>
            <a:pPr lvl="1" eaLnBrk="1" hangingPunct="1"/>
            <a:r>
              <a:rPr lang="en-US" smtClean="0"/>
              <a:t>One or more of the three known resistances, </a:t>
            </a:r>
            <a:r>
              <a:rPr lang="en-US" b="1" i="1" smtClean="0">
                <a:latin typeface="Times New Roman" pitchFamily="18" charset="0"/>
              </a:rPr>
              <a:t>R</a:t>
            </a:r>
            <a:r>
              <a:rPr lang="en-US" b="1" baseline="-25000" smtClean="0">
                <a:latin typeface="Times New Roman" pitchFamily="18" charset="0"/>
              </a:rPr>
              <a:t>1</a:t>
            </a:r>
            <a:r>
              <a:rPr lang="en-US" smtClean="0"/>
              <a:t>, </a:t>
            </a:r>
            <a:r>
              <a:rPr lang="en-US" b="1" i="1" smtClean="0">
                <a:latin typeface="Times New Roman" pitchFamily="18" charset="0"/>
              </a:rPr>
              <a:t>R</a:t>
            </a:r>
            <a:r>
              <a:rPr lang="en-US" b="1" baseline="-25000" smtClean="0">
                <a:latin typeface="Times New Roman" pitchFamily="18" charset="0"/>
              </a:rPr>
              <a:t>2</a:t>
            </a:r>
            <a:r>
              <a:rPr lang="en-US" smtClean="0"/>
              <a:t>,</a:t>
            </a:r>
            <a:r>
              <a:rPr lang="en-US" i="1" smtClean="0"/>
              <a:t> </a:t>
            </a:r>
            <a:r>
              <a:rPr lang="en-US" smtClean="0"/>
              <a:t>or </a:t>
            </a:r>
            <a:r>
              <a:rPr lang="en-US" b="1" i="1" smtClean="0">
                <a:latin typeface="Times New Roman" pitchFamily="18" charset="0"/>
              </a:rPr>
              <a:t>R</a:t>
            </a:r>
            <a:r>
              <a:rPr lang="en-US" b="1" baseline="-25000" smtClean="0">
                <a:latin typeface="Times New Roman" pitchFamily="18" charset="0"/>
              </a:rPr>
              <a:t>3</a:t>
            </a:r>
            <a:r>
              <a:rPr lang="en-US" smtClean="0"/>
              <a:t>, are varied until there is no deflection on the sensitive galvanometer. </a:t>
            </a:r>
          </a:p>
        </p:txBody>
      </p:sp>
      <p:sp>
        <p:nvSpPr>
          <p:cNvPr id="222213" name="Rectangle 5"/>
          <p:cNvSpPr>
            <a:spLocks noChangeArrowheads="1"/>
          </p:cNvSpPr>
          <p:nvPr/>
        </p:nvSpPr>
        <p:spPr bwMode="auto">
          <a:xfrm>
            <a:off x="179388" y="3124200"/>
            <a:ext cx="5345112" cy="52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Then, since</a:t>
            </a:r>
            <a:r>
              <a:rPr lang="en-US" b="1">
                <a:solidFill>
                  <a:srgbClr val="000066"/>
                </a:solidFill>
              </a:rPr>
              <a:t>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en-US" b="1" baseline="-25000">
                <a:solidFill>
                  <a:srgbClr val="000066"/>
                </a:solidFill>
              </a:rPr>
              <a:t>BD</a:t>
            </a:r>
            <a:r>
              <a:rPr lang="en-US" b="1" i="1">
                <a:solidFill>
                  <a:srgbClr val="000066"/>
                </a:solidFill>
              </a:rPr>
              <a:t> </a:t>
            </a:r>
            <a:r>
              <a:rPr lang="en-US" b="1">
                <a:solidFill>
                  <a:srgbClr val="000066"/>
                </a:solidFill>
                <a:latin typeface="Times New Roman" pitchFamily="18" charset="0"/>
              </a:rPr>
              <a:t>= 0</a:t>
            </a:r>
            <a:r>
              <a:rPr lang="en-US" b="1">
                <a:solidFill>
                  <a:srgbClr val="000066"/>
                </a:solidFill>
              </a:rPr>
              <a:t>,</a:t>
            </a:r>
            <a:r>
              <a:rPr lang="en-US" sz="2600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222214" name="Rectangle 6"/>
          <p:cNvSpPr>
            <a:spLocks noChangeArrowheads="1"/>
          </p:cNvSpPr>
          <p:nvPr/>
        </p:nvSpPr>
        <p:spPr bwMode="auto">
          <a:xfrm>
            <a:off x="1198563" y="3724275"/>
            <a:ext cx="5345112" cy="52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en-US" b="1" baseline="-25000">
                <a:solidFill>
                  <a:srgbClr val="000066"/>
                </a:solidFill>
              </a:rPr>
              <a:t>AB</a:t>
            </a:r>
            <a:r>
              <a:rPr lang="en-US" b="1" i="1">
                <a:solidFill>
                  <a:srgbClr val="000066"/>
                </a:solidFill>
              </a:rPr>
              <a:t> </a:t>
            </a:r>
            <a:r>
              <a:rPr lang="en-US" b="1">
                <a:solidFill>
                  <a:srgbClr val="000066"/>
                </a:solidFill>
                <a:latin typeface="Times New Roman" pitchFamily="18" charset="0"/>
              </a:rPr>
              <a:t>=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en-US" b="1" baseline="-25000">
                <a:solidFill>
                  <a:srgbClr val="000066"/>
                </a:solidFill>
              </a:rPr>
              <a:t>AD</a:t>
            </a:r>
            <a:r>
              <a:rPr lang="en-US" b="1">
                <a:solidFill>
                  <a:srgbClr val="000066"/>
                </a:solidFill>
              </a:rPr>
              <a:t>     </a:t>
            </a:r>
            <a:r>
              <a:rPr lang="en-US">
                <a:solidFill>
                  <a:srgbClr val="000066"/>
                </a:solidFill>
              </a:rPr>
              <a:t>and</a:t>
            </a:r>
            <a:r>
              <a:rPr lang="en-US" b="1">
                <a:solidFill>
                  <a:srgbClr val="000066"/>
                </a:solidFill>
              </a:rPr>
              <a:t>    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en-US" b="1" baseline="-25000">
                <a:solidFill>
                  <a:srgbClr val="000066"/>
                </a:solidFill>
              </a:rPr>
              <a:t>BC</a:t>
            </a:r>
            <a:r>
              <a:rPr lang="en-US" b="1" i="1">
                <a:solidFill>
                  <a:srgbClr val="000066"/>
                </a:solidFill>
              </a:rPr>
              <a:t> </a:t>
            </a:r>
            <a:r>
              <a:rPr lang="en-US" b="1">
                <a:solidFill>
                  <a:srgbClr val="000066"/>
                </a:solidFill>
                <a:latin typeface="Times New Roman" pitchFamily="18" charset="0"/>
              </a:rPr>
              <a:t>=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en-US" b="1" baseline="-25000">
                <a:solidFill>
                  <a:srgbClr val="000066"/>
                </a:solidFill>
              </a:rPr>
              <a:t>DC</a:t>
            </a:r>
            <a:r>
              <a:rPr lang="en-US" sz="2600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222215" name="Rectangle 7"/>
          <p:cNvSpPr>
            <a:spLocks noChangeArrowheads="1"/>
          </p:cNvSpPr>
          <p:nvPr/>
        </p:nvSpPr>
        <p:spPr bwMode="auto">
          <a:xfrm>
            <a:off x="865188" y="4305300"/>
            <a:ext cx="5345112" cy="52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 b="1">
                <a:solidFill>
                  <a:srgbClr val="000066"/>
                </a:solidFill>
                <a:sym typeface="Symbol" pitchFamily="18" charset="2"/>
              </a:rPr>
              <a:t></a:t>
            </a:r>
            <a:r>
              <a:rPr lang="en-US" b="1">
                <a:solidFill>
                  <a:srgbClr val="000066"/>
                </a:solidFill>
              </a:rPr>
              <a:t>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I</a:t>
            </a:r>
            <a:r>
              <a:rPr lang="en-US" b="1" baseline="-25000">
                <a:solidFill>
                  <a:srgbClr val="000066"/>
                </a:solidFill>
                <a:latin typeface="Times New Roman" pitchFamily="18" charset="0"/>
              </a:rPr>
              <a:t>1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R</a:t>
            </a:r>
            <a:r>
              <a:rPr lang="en-US" b="1" baseline="-25000">
                <a:solidFill>
                  <a:srgbClr val="000066"/>
                </a:solidFill>
                <a:latin typeface="Times New Roman" pitchFamily="18" charset="0"/>
              </a:rPr>
              <a:t>1</a:t>
            </a:r>
            <a:r>
              <a:rPr lang="en-US" b="1" i="1">
                <a:solidFill>
                  <a:srgbClr val="000066"/>
                </a:solidFill>
              </a:rPr>
              <a:t>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=</a:t>
            </a:r>
            <a:r>
              <a:rPr lang="en-US" b="1" i="1">
                <a:solidFill>
                  <a:srgbClr val="000066"/>
                </a:solidFill>
              </a:rPr>
              <a:t>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I</a:t>
            </a:r>
            <a:r>
              <a:rPr lang="en-US" b="1" baseline="-25000">
                <a:solidFill>
                  <a:srgbClr val="000066"/>
                </a:solidFill>
                <a:latin typeface="Times New Roman" pitchFamily="18" charset="0"/>
              </a:rPr>
              <a:t>2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R</a:t>
            </a:r>
            <a:r>
              <a:rPr lang="en-US" b="1" baseline="-25000">
                <a:solidFill>
                  <a:srgbClr val="000066"/>
                </a:solidFill>
                <a:latin typeface="Times New Roman" pitchFamily="18" charset="0"/>
              </a:rPr>
              <a:t>2</a:t>
            </a:r>
            <a:r>
              <a:rPr lang="en-US" b="1" i="1">
                <a:solidFill>
                  <a:srgbClr val="000066"/>
                </a:solidFill>
              </a:rPr>
              <a:t>     </a:t>
            </a:r>
            <a:r>
              <a:rPr lang="en-US">
                <a:solidFill>
                  <a:srgbClr val="000066"/>
                </a:solidFill>
              </a:rPr>
              <a:t>and</a:t>
            </a:r>
            <a:r>
              <a:rPr lang="en-US" b="1">
                <a:solidFill>
                  <a:srgbClr val="000066"/>
                </a:solidFill>
              </a:rPr>
              <a:t>    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I</a:t>
            </a:r>
            <a:r>
              <a:rPr lang="en-US" b="1" baseline="-25000">
                <a:solidFill>
                  <a:srgbClr val="000066"/>
                </a:solidFill>
                <a:latin typeface="Times New Roman" pitchFamily="18" charset="0"/>
              </a:rPr>
              <a:t>1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R</a:t>
            </a:r>
            <a:r>
              <a:rPr lang="en-US" b="1" baseline="-25000">
                <a:solidFill>
                  <a:srgbClr val="000066"/>
                </a:solidFill>
                <a:latin typeface="Times New Roman" pitchFamily="18" charset="0"/>
              </a:rPr>
              <a:t>3</a:t>
            </a:r>
            <a:r>
              <a:rPr lang="en-US" b="1" i="1">
                <a:solidFill>
                  <a:srgbClr val="000066"/>
                </a:solidFill>
              </a:rPr>
              <a:t>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= I</a:t>
            </a:r>
            <a:r>
              <a:rPr lang="en-US" b="1" baseline="-25000">
                <a:solidFill>
                  <a:srgbClr val="000066"/>
                </a:solidFill>
                <a:latin typeface="Times New Roman" pitchFamily="18" charset="0"/>
              </a:rPr>
              <a:t>2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R</a:t>
            </a:r>
            <a:r>
              <a:rPr lang="en-US" b="1" i="1" baseline="-25000">
                <a:solidFill>
                  <a:srgbClr val="000066"/>
                </a:solidFill>
                <a:latin typeface="Times New Roman" pitchFamily="18" charset="0"/>
              </a:rPr>
              <a:t>x</a:t>
            </a:r>
            <a:r>
              <a:rPr lang="en-US" sz="2600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22222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graphicFrame>
        <p:nvGraphicFramePr>
          <p:cNvPr id="222216" name="Object 8"/>
          <p:cNvGraphicFramePr>
            <a:graphicFrameLocks noChangeAspect="1"/>
          </p:cNvGraphicFramePr>
          <p:nvPr/>
        </p:nvGraphicFramePr>
        <p:xfrm>
          <a:off x="2606675" y="4987925"/>
          <a:ext cx="1406525" cy="779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225" name="Equation" r:id="rId4" imgW="1409400" imgH="774360" progId="Equation.DSMT4">
                  <p:embed/>
                </p:oleObj>
              </mc:Choice>
              <mc:Fallback>
                <p:oleObj name="Equation" r:id="rId4" imgW="1409400" imgH="77436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6675" y="4987925"/>
                        <a:ext cx="1406525" cy="779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2218" name="Object 10"/>
          <p:cNvGraphicFramePr>
            <a:graphicFrameLocks noChangeAspect="1"/>
          </p:cNvGraphicFramePr>
          <p:nvPr/>
        </p:nvGraphicFramePr>
        <p:xfrm>
          <a:off x="5641975" y="5300663"/>
          <a:ext cx="17272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226" name="Equation" r:id="rId6" imgW="1726920" imgH="774360" progId="Equation.DSMT4">
                  <p:embed/>
                </p:oleObj>
              </mc:Choice>
              <mc:Fallback>
                <p:oleObj name="Equation" r:id="rId6" imgW="1726920" imgH="77436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41975" y="5300663"/>
                        <a:ext cx="1727200" cy="771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2228" name="Rectangle 14"/>
          <p:cNvSpPr>
            <a:spLocks noChangeArrowheads="1"/>
          </p:cNvSpPr>
          <p:nvPr/>
        </p:nvSpPr>
        <p:spPr bwMode="auto">
          <a:xfrm>
            <a:off x="6767513" y="2178050"/>
            <a:ext cx="63182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sz="2000" b="1" i="1">
                <a:solidFill>
                  <a:srgbClr val="000066"/>
                </a:solidFill>
                <a:latin typeface="Times New Roman" pitchFamily="18" charset="0"/>
              </a:rPr>
              <a:t>R</a:t>
            </a:r>
            <a:r>
              <a:rPr lang="en-US" sz="2000" b="1" baseline="-25000">
                <a:solidFill>
                  <a:srgbClr val="000066"/>
                </a:solidFill>
                <a:latin typeface="Times New Roman" pitchFamily="18" charset="0"/>
              </a:rPr>
              <a:t>1</a:t>
            </a:r>
            <a:endParaRPr lang="en-ZA" sz="2000">
              <a:solidFill>
                <a:srgbClr val="000066"/>
              </a:solidFill>
            </a:endParaRPr>
          </a:p>
        </p:txBody>
      </p:sp>
      <p:sp>
        <p:nvSpPr>
          <p:cNvPr id="222229" name="Rectangle 25"/>
          <p:cNvSpPr>
            <a:spLocks noChangeArrowheads="1"/>
          </p:cNvSpPr>
          <p:nvPr/>
        </p:nvSpPr>
        <p:spPr bwMode="auto">
          <a:xfrm>
            <a:off x="7615238" y="2178050"/>
            <a:ext cx="573087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sz="2000" b="1" i="1">
                <a:solidFill>
                  <a:srgbClr val="000066"/>
                </a:solidFill>
                <a:latin typeface="Times New Roman" pitchFamily="18" charset="0"/>
              </a:rPr>
              <a:t>R</a:t>
            </a:r>
            <a:r>
              <a:rPr lang="en-US" sz="2000" b="1" baseline="-25000">
                <a:solidFill>
                  <a:srgbClr val="000066"/>
                </a:solidFill>
                <a:latin typeface="Times New Roman" pitchFamily="18" charset="0"/>
              </a:rPr>
              <a:t>2</a:t>
            </a:r>
            <a:endParaRPr lang="en-ZA" sz="2000">
              <a:solidFill>
                <a:srgbClr val="000066"/>
              </a:solidFill>
            </a:endParaRPr>
          </a:p>
        </p:txBody>
      </p:sp>
      <p:sp>
        <p:nvSpPr>
          <p:cNvPr id="222230" name="Rectangle 27"/>
          <p:cNvSpPr>
            <a:spLocks noChangeArrowheads="1"/>
          </p:cNvSpPr>
          <p:nvPr/>
        </p:nvSpPr>
        <p:spPr bwMode="auto">
          <a:xfrm>
            <a:off x="6923088" y="2886075"/>
            <a:ext cx="49847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sz="2000" b="1" i="1">
                <a:solidFill>
                  <a:srgbClr val="000066"/>
                </a:solidFill>
                <a:latin typeface="Times New Roman" pitchFamily="18" charset="0"/>
              </a:rPr>
              <a:t>R</a:t>
            </a:r>
            <a:r>
              <a:rPr lang="en-US" sz="2000" b="1" baseline="-25000">
                <a:solidFill>
                  <a:srgbClr val="000066"/>
                </a:solidFill>
                <a:latin typeface="Times New Roman" pitchFamily="18" charset="0"/>
              </a:rPr>
              <a:t>3</a:t>
            </a:r>
            <a:endParaRPr lang="en-ZA" sz="2000">
              <a:solidFill>
                <a:srgbClr val="000066"/>
              </a:solidFill>
            </a:endParaRPr>
          </a:p>
        </p:txBody>
      </p:sp>
      <p:sp>
        <p:nvSpPr>
          <p:cNvPr id="222231" name="Rectangle 29"/>
          <p:cNvSpPr>
            <a:spLocks noChangeArrowheads="1"/>
          </p:cNvSpPr>
          <p:nvPr/>
        </p:nvSpPr>
        <p:spPr bwMode="auto">
          <a:xfrm>
            <a:off x="7485063" y="2886075"/>
            <a:ext cx="633412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sz="2000" b="1" i="1">
                <a:solidFill>
                  <a:srgbClr val="000066"/>
                </a:solidFill>
                <a:latin typeface="Times New Roman" pitchFamily="18" charset="0"/>
              </a:rPr>
              <a:t>R</a:t>
            </a:r>
            <a:r>
              <a:rPr lang="en-US" sz="2000" b="1" i="1" baseline="-25000">
                <a:solidFill>
                  <a:srgbClr val="000066"/>
                </a:solidFill>
                <a:latin typeface="Times New Roman" pitchFamily="18" charset="0"/>
              </a:rPr>
              <a:t>x</a:t>
            </a:r>
            <a:endParaRPr lang="en-ZA" sz="2000">
              <a:solidFill>
                <a:srgbClr val="000066"/>
              </a:solidFill>
            </a:endParaRPr>
          </a:p>
        </p:txBody>
      </p:sp>
      <p:sp>
        <p:nvSpPr>
          <p:cNvPr id="222232" name="Rectangle 32"/>
          <p:cNvSpPr>
            <a:spLocks noChangeArrowheads="1"/>
          </p:cNvSpPr>
          <p:nvPr/>
        </p:nvSpPr>
        <p:spPr bwMode="auto">
          <a:xfrm>
            <a:off x="7977188" y="3225800"/>
            <a:ext cx="528637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sz="2000" b="1">
                <a:solidFill>
                  <a:srgbClr val="000066"/>
                </a:solidFill>
              </a:rPr>
              <a:t>?</a:t>
            </a:r>
            <a:endParaRPr lang="en-ZA" sz="2000">
              <a:solidFill>
                <a:srgbClr val="000066"/>
              </a:solidFill>
            </a:endParaRPr>
          </a:p>
        </p:txBody>
      </p:sp>
      <p:grpSp>
        <p:nvGrpSpPr>
          <p:cNvPr id="222233" name="Group 60"/>
          <p:cNvGrpSpPr>
            <a:grpSpLocks/>
          </p:cNvGrpSpPr>
          <p:nvPr/>
        </p:nvGrpSpPr>
        <p:grpSpPr bwMode="auto">
          <a:xfrm>
            <a:off x="5867400" y="1628775"/>
            <a:ext cx="2727325" cy="2184400"/>
            <a:chOff x="3696" y="1026"/>
            <a:chExt cx="1718" cy="1376"/>
          </a:xfrm>
        </p:grpSpPr>
        <p:sp>
          <p:nvSpPr>
            <p:cNvPr id="222254" name="Line 12"/>
            <p:cNvSpPr>
              <a:spLocks noChangeShapeType="1"/>
            </p:cNvSpPr>
            <p:nvPr/>
          </p:nvSpPr>
          <p:spPr bwMode="auto">
            <a:xfrm flipH="1">
              <a:off x="4023" y="1716"/>
              <a:ext cx="1375" cy="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255" name="Freeform 13"/>
            <p:cNvSpPr>
              <a:spLocks/>
            </p:cNvSpPr>
            <p:nvPr/>
          </p:nvSpPr>
          <p:spPr bwMode="auto">
            <a:xfrm rot="2700000">
              <a:off x="4291" y="1081"/>
              <a:ext cx="116" cy="641"/>
            </a:xfrm>
            <a:custGeom>
              <a:avLst/>
              <a:gdLst>
                <a:gd name="T0" fmla="*/ 0 w 20000"/>
                <a:gd name="T1" fmla="*/ 0 h 20000"/>
                <a:gd name="T2" fmla="*/ 0 w 20000"/>
                <a:gd name="T3" fmla="*/ 5 h 20000"/>
                <a:gd name="T4" fmla="*/ 1 w 20000"/>
                <a:gd name="T5" fmla="*/ 6 h 20000"/>
                <a:gd name="T6" fmla="*/ 0 w 20000"/>
                <a:gd name="T7" fmla="*/ 7 h 20000"/>
                <a:gd name="T8" fmla="*/ 1 w 20000"/>
                <a:gd name="T9" fmla="*/ 9 h 20000"/>
                <a:gd name="T10" fmla="*/ 0 w 20000"/>
                <a:gd name="T11" fmla="*/ 10 h 20000"/>
                <a:gd name="T12" fmla="*/ 1 w 20000"/>
                <a:gd name="T13" fmla="*/ 12 h 20000"/>
                <a:gd name="T14" fmla="*/ 0 w 20000"/>
                <a:gd name="T15" fmla="*/ 13 h 20000"/>
                <a:gd name="T16" fmla="*/ 1 w 20000"/>
                <a:gd name="T17" fmla="*/ 15 h 20000"/>
                <a:gd name="T18" fmla="*/ 0 w 20000"/>
                <a:gd name="T19" fmla="*/ 16 h 20000"/>
                <a:gd name="T20" fmla="*/ 0 w 20000"/>
                <a:gd name="T21" fmla="*/ 17 h 20000"/>
                <a:gd name="T22" fmla="*/ 0 w 20000"/>
                <a:gd name="T23" fmla="*/ 21 h 2000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0000"/>
                <a:gd name="T37" fmla="*/ 0 h 20000"/>
                <a:gd name="T38" fmla="*/ 20000 w 20000"/>
                <a:gd name="T39" fmla="*/ 20000 h 20000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0000" h="20000">
                  <a:moveTo>
                    <a:pt x="8951" y="0"/>
                  </a:moveTo>
                  <a:lnTo>
                    <a:pt x="8811" y="4943"/>
                  </a:lnTo>
                  <a:lnTo>
                    <a:pt x="19860" y="5962"/>
                  </a:lnTo>
                  <a:lnTo>
                    <a:pt x="0" y="6955"/>
                  </a:lnTo>
                  <a:lnTo>
                    <a:pt x="19860" y="8561"/>
                  </a:lnTo>
                  <a:lnTo>
                    <a:pt x="420" y="9860"/>
                  </a:lnTo>
                  <a:lnTo>
                    <a:pt x="19860" y="11439"/>
                  </a:lnTo>
                  <a:lnTo>
                    <a:pt x="420" y="12764"/>
                  </a:lnTo>
                  <a:lnTo>
                    <a:pt x="19860" y="14217"/>
                  </a:lnTo>
                  <a:lnTo>
                    <a:pt x="420" y="15796"/>
                  </a:lnTo>
                  <a:lnTo>
                    <a:pt x="8811" y="16510"/>
                  </a:lnTo>
                  <a:lnTo>
                    <a:pt x="8811" y="19975"/>
                  </a:lnTo>
                </a:path>
              </a:pathLst>
            </a:custGeom>
            <a:noFill/>
            <a:ln w="222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256" name="Freeform 24"/>
            <p:cNvSpPr>
              <a:spLocks/>
            </p:cNvSpPr>
            <p:nvPr/>
          </p:nvSpPr>
          <p:spPr bwMode="auto">
            <a:xfrm rot="-2700000">
              <a:off x="5035" y="1080"/>
              <a:ext cx="117" cy="642"/>
            </a:xfrm>
            <a:custGeom>
              <a:avLst/>
              <a:gdLst>
                <a:gd name="T0" fmla="*/ 0 w 20000"/>
                <a:gd name="T1" fmla="*/ 0 h 20000"/>
                <a:gd name="T2" fmla="*/ 0 w 20000"/>
                <a:gd name="T3" fmla="*/ 5 h 20000"/>
                <a:gd name="T4" fmla="*/ 1 w 20000"/>
                <a:gd name="T5" fmla="*/ 6 h 20000"/>
                <a:gd name="T6" fmla="*/ 0 w 20000"/>
                <a:gd name="T7" fmla="*/ 7 h 20000"/>
                <a:gd name="T8" fmla="*/ 1 w 20000"/>
                <a:gd name="T9" fmla="*/ 9 h 20000"/>
                <a:gd name="T10" fmla="*/ 0 w 20000"/>
                <a:gd name="T11" fmla="*/ 10 h 20000"/>
                <a:gd name="T12" fmla="*/ 1 w 20000"/>
                <a:gd name="T13" fmla="*/ 12 h 20000"/>
                <a:gd name="T14" fmla="*/ 0 w 20000"/>
                <a:gd name="T15" fmla="*/ 13 h 20000"/>
                <a:gd name="T16" fmla="*/ 1 w 20000"/>
                <a:gd name="T17" fmla="*/ 15 h 20000"/>
                <a:gd name="T18" fmla="*/ 0 w 20000"/>
                <a:gd name="T19" fmla="*/ 16 h 20000"/>
                <a:gd name="T20" fmla="*/ 0 w 20000"/>
                <a:gd name="T21" fmla="*/ 17 h 20000"/>
                <a:gd name="T22" fmla="*/ 0 w 20000"/>
                <a:gd name="T23" fmla="*/ 21 h 2000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0000"/>
                <a:gd name="T37" fmla="*/ 0 h 20000"/>
                <a:gd name="T38" fmla="*/ 20000 w 20000"/>
                <a:gd name="T39" fmla="*/ 20000 h 20000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0000" h="20000">
                  <a:moveTo>
                    <a:pt x="8951" y="0"/>
                  </a:moveTo>
                  <a:lnTo>
                    <a:pt x="8811" y="4943"/>
                  </a:lnTo>
                  <a:lnTo>
                    <a:pt x="19860" y="5962"/>
                  </a:lnTo>
                  <a:lnTo>
                    <a:pt x="0" y="6955"/>
                  </a:lnTo>
                  <a:lnTo>
                    <a:pt x="19860" y="8561"/>
                  </a:lnTo>
                  <a:lnTo>
                    <a:pt x="420" y="9860"/>
                  </a:lnTo>
                  <a:lnTo>
                    <a:pt x="19860" y="11439"/>
                  </a:lnTo>
                  <a:lnTo>
                    <a:pt x="420" y="12764"/>
                  </a:lnTo>
                  <a:lnTo>
                    <a:pt x="19860" y="14217"/>
                  </a:lnTo>
                  <a:lnTo>
                    <a:pt x="420" y="15796"/>
                  </a:lnTo>
                  <a:lnTo>
                    <a:pt x="8811" y="16510"/>
                  </a:lnTo>
                  <a:lnTo>
                    <a:pt x="8811" y="19975"/>
                  </a:lnTo>
                </a:path>
              </a:pathLst>
            </a:custGeom>
            <a:noFill/>
            <a:ln w="222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257" name="Freeform 26"/>
            <p:cNvSpPr>
              <a:spLocks/>
            </p:cNvSpPr>
            <p:nvPr/>
          </p:nvSpPr>
          <p:spPr bwMode="auto">
            <a:xfrm rot="-2700000">
              <a:off x="4295" y="1712"/>
              <a:ext cx="116" cy="640"/>
            </a:xfrm>
            <a:custGeom>
              <a:avLst/>
              <a:gdLst>
                <a:gd name="T0" fmla="*/ 0 w 20000"/>
                <a:gd name="T1" fmla="*/ 0 h 20000"/>
                <a:gd name="T2" fmla="*/ 0 w 20000"/>
                <a:gd name="T3" fmla="*/ 5 h 20000"/>
                <a:gd name="T4" fmla="*/ 1 w 20000"/>
                <a:gd name="T5" fmla="*/ 6 h 20000"/>
                <a:gd name="T6" fmla="*/ 0 w 20000"/>
                <a:gd name="T7" fmla="*/ 7 h 20000"/>
                <a:gd name="T8" fmla="*/ 1 w 20000"/>
                <a:gd name="T9" fmla="*/ 9 h 20000"/>
                <a:gd name="T10" fmla="*/ 0 w 20000"/>
                <a:gd name="T11" fmla="*/ 10 h 20000"/>
                <a:gd name="T12" fmla="*/ 1 w 20000"/>
                <a:gd name="T13" fmla="*/ 12 h 20000"/>
                <a:gd name="T14" fmla="*/ 0 w 20000"/>
                <a:gd name="T15" fmla="*/ 13 h 20000"/>
                <a:gd name="T16" fmla="*/ 1 w 20000"/>
                <a:gd name="T17" fmla="*/ 15 h 20000"/>
                <a:gd name="T18" fmla="*/ 0 w 20000"/>
                <a:gd name="T19" fmla="*/ 16 h 20000"/>
                <a:gd name="T20" fmla="*/ 0 w 20000"/>
                <a:gd name="T21" fmla="*/ 17 h 20000"/>
                <a:gd name="T22" fmla="*/ 0 w 20000"/>
                <a:gd name="T23" fmla="*/ 20 h 2000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0000"/>
                <a:gd name="T37" fmla="*/ 0 h 20000"/>
                <a:gd name="T38" fmla="*/ 20000 w 20000"/>
                <a:gd name="T39" fmla="*/ 20000 h 20000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0000" h="20000">
                  <a:moveTo>
                    <a:pt x="8951" y="0"/>
                  </a:moveTo>
                  <a:lnTo>
                    <a:pt x="8811" y="4943"/>
                  </a:lnTo>
                  <a:lnTo>
                    <a:pt x="19860" y="5962"/>
                  </a:lnTo>
                  <a:lnTo>
                    <a:pt x="0" y="6955"/>
                  </a:lnTo>
                  <a:lnTo>
                    <a:pt x="19860" y="8561"/>
                  </a:lnTo>
                  <a:lnTo>
                    <a:pt x="420" y="9860"/>
                  </a:lnTo>
                  <a:lnTo>
                    <a:pt x="19860" y="11439"/>
                  </a:lnTo>
                  <a:lnTo>
                    <a:pt x="420" y="12764"/>
                  </a:lnTo>
                  <a:lnTo>
                    <a:pt x="19860" y="14217"/>
                  </a:lnTo>
                  <a:lnTo>
                    <a:pt x="420" y="15796"/>
                  </a:lnTo>
                  <a:lnTo>
                    <a:pt x="8811" y="16510"/>
                  </a:lnTo>
                  <a:lnTo>
                    <a:pt x="8811" y="19975"/>
                  </a:lnTo>
                </a:path>
              </a:pathLst>
            </a:custGeom>
            <a:noFill/>
            <a:ln w="222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258" name="Freeform 28"/>
            <p:cNvSpPr>
              <a:spLocks/>
            </p:cNvSpPr>
            <p:nvPr/>
          </p:nvSpPr>
          <p:spPr bwMode="auto">
            <a:xfrm rot="2700000">
              <a:off x="5036" y="1711"/>
              <a:ext cx="116" cy="641"/>
            </a:xfrm>
            <a:custGeom>
              <a:avLst/>
              <a:gdLst>
                <a:gd name="T0" fmla="*/ 0 w 20000"/>
                <a:gd name="T1" fmla="*/ 0 h 20000"/>
                <a:gd name="T2" fmla="*/ 0 w 20000"/>
                <a:gd name="T3" fmla="*/ 5 h 20000"/>
                <a:gd name="T4" fmla="*/ 1 w 20000"/>
                <a:gd name="T5" fmla="*/ 6 h 20000"/>
                <a:gd name="T6" fmla="*/ 0 w 20000"/>
                <a:gd name="T7" fmla="*/ 7 h 20000"/>
                <a:gd name="T8" fmla="*/ 1 w 20000"/>
                <a:gd name="T9" fmla="*/ 9 h 20000"/>
                <a:gd name="T10" fmla="*/ 0 w 20000"/>
                <a:gd name="T11" fmla="*/ 10 h 20000"/>
                <a:gd name="T12" fmla="*/ 1 w 20000"/>
                <a:gd name="T13" fmla="*/ 12 h 20000"/>
                <a:gd name="T14" fmla="*/ 0 w 20000"/>
                <a:gd name="T15" fmla="*/ 13 h 20000"/>
                <a:gd name="T16" fmla="*/ 1 w 20000"/>
                <a:gd name="T17" fmla="*/ 15 h 20000"/>
                <a:gd name="T18" fmla="*/ 0 w 20000"/>
                <a:gd name="T19" fmla="*/ 16 h 20000"/>
                <a:gd name="T20" fmla="*/ 0 w 20000"/>
                <a:gd name="T21" fmla="*/ 17 h 20000"/>
                <a:gd name="T22" fmla="*/ 0 w 20000"/>
                <a:gd name="T23" fmla="*/ 21 h 2000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0000"/>
                <a:gd name="T37" fmla="*/ 0 h 20000"/>
                <a:gd name="T38" fmla="*/ 20000 w 20000"/>
                <a:gd name="T39" fmla="*/ 20000 h 20000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0000" h="20000">
                  <a:moveTo>
                    <a:pt x="8951" y="0"/>
                  </a:moveTo>
                  <a:lnTo>
                    <a:pt x="8811" y="4943"/>
                  </a:lnTo>
                  <a:lnTo>
                    <a:pt x="19860" y="5962"/>
                  </a:lnTo>
                  <a:lnTo>
                    <a:pt x="0" y="6955"/>
                  </a:lnTo>
                  <a:lnTo>
                    <a:pt x="19860" y="8561"/>
                  </a:lnTo>
                  <a:lnTo>
                    <a:pt x="420" y="9860"/>
                  </a:lnTo>
                  <a:lnTo>
                    <a:pt x="19860" y="11439"/>
                  </a:lnTo>
                  <a:lnTo>
                    <a:pt x="420" y="12764"/>
                  </a:lnTo>
                  <a:lnTo>
                    <a:pt x="19860" y="14217"/>
                  </a:lnTo>
                  <a:lnTo>
                    <a:pt x="420" y="15796"/>
                  </a:lnTo>
                  <a:lnTo>
                    <a:pt x="8811" y="16510"/>
                  </a:lnTo>
                  <a:lnTo>
                    <a:pt x="8811" y="19975"/>
                  </a:lnTo>
                </a:path>
              </a:pathLst>
            </a:custGeom>
            <a:noFill/>
            <a:ln w="222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259" name="Freeform 30"/>
            <p:cNvSpPr>
              <a:spLocks/>
            </p:cNvSpPr>
            <p:nvPr/>
          </p:nvSpPr>
          <p:spPr bwMode="auto">
            <a:xfrm>
              <a:off x="3700" y="1026"/>
              <a:ext cx="1012" cy="207"/>
            </a:xfrm>
            <a:custGeom>
              <a:avLst/>
              <a:gdLst>
                <a:gd name="T0" fmla="*/ 0 w 2100"/>
                <a:gd name="T1" fmla="*/ 25 h 1695"/>
                <a:gd name="T2" fmla="*/ 0 w 2100"/>
                <a:gd name="T3" fmla="*/ 0 h 1695"/>
                <a:gd name="T4" fmla="*/ 488 w 2100"/>
                <a:gd name="T5" fmla="*/ 0 h 1695"/>
                <a:gd name="T6" fmla="*/ 0 60000 65536"/>
                <a:gd name="T7" fmla="*/ 0 60000 65536"/>
                <a:gd name="T8" fmla="*/ 0 60000 65536"/>
                <a:gd name="T9" fmla="*/ 0 w 2100"/>
                <a:gd name="T10" fmla="*/ 0 h 1695"/>
                <a:gd name="T11" fmla="*/ 2100 w 2100"/>
                <a:gd name="T12" fmla="*/ 1695 h 169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00" h="1695">
                  <a:moveTo>
                    <a:pt x="0" y="1695"/>
                  </a:moveTo>
                  <a:lnTo>
                    <a:pt x="0" y="0"/>
                  </a:lnTo>
                  <a:lnTo>
                    <a:pt x="2100" y="0"/>
                  </a:lnTo>
                </a:path>
              </a:pathLst>
            </a:cu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260" name="Freeform 31"/>
            <p:cNvSpPr>
              <a:spLocks/>
            </p:cNvSpPr>
            <p:nvPr/>
          </p:nvSpPr>
          <p:spPr bwMode="auto">
            <a:xfrm>
              <a:off x="3696" y="1386"/>
              <a:ext cx="1016" cy="1016"/>
            </a:xfrm>
            <a:custGeom>
              <a:avLst/>
              <a:gdLst>
                <a:gd name="T0" fmla="*/ 0 w 2100"/>
                <a:gd name="T1" fmla="*/ 0 h 1118"/>
                <a:gd name="T2" fmla="*/ 0 w 2100"/>
                <a:gd name="T3" fmla="*/ 923 h 1118"/>
                <a:gd name="T4" fmla="*/ 492 w 2100"/>
                <a:gd name="T5" fmla="*/ 923 h 1118"/>
                <a:gd name="T6" fmla="*/ 0 60000 65536"/>
                <a:gd name="T7" fmla="*/ 0 60000 65536"/>
                <a:gd name="T8" fmla="*/ 0 60000 65536"/>
                <a:gd name="T9" fmla="*/ 0 w 2100"/>
                <a:gd name="T10" fmla="*/ 0 h 1118"/>
                <a:gd name="T11" fmla="*/ 2100 w 2100"/>
                <a:gd name="T12" fmla="*/ 1118 h 11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00" h="1118">
                  <a:moveTo>
                    <a:pt x="0" y="0"/>
                  </a:moveTo>
                  <a:lnTo>
                    <a:pt x="0" y="1118"/>
                  </a:lnTo>
                  <a:lnTo>
                    <a:pt x="2100" y="1118"/>
                  </a:lnTo>
                </a:path>
              </a:pathLst>
            </a:cu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261" name="Freeform 33"/>
            <p:cNvSpPr>
              <a:spLocks/>
            </p:cNvSpPr>
            <p:nvPr/>
          </p:nvSpPr>
          <p:spPr bwMode="auto">
            <a:xfrm>
              <a:off x="4567" y="1029"/>
              <a:ext cx="296" cy="150"/>
            </a:xfrm>
            <a:custGeom>
              <a:avLst/>
              <a:gdLst>
                <a:gd name="T0" fmla="*/ 0 w 608"/>
                <a:gd name="T1" fmla="*/ 71 h 308"/>
                <a:gd name="T2" fmla="*/ 71 w 608"/>
                <a:gd name="T3" fmla="*/ 0 h 308"/>
                <a:gd name="T4" fmla="*/ 144 w 608"/>
                <a:gd name="T5" fmla="*/ 73 h 308"/>
                <a:gd name="T6" fmla="*/ 0 60000 65536"/>
                <a:gd name="T7" fmla="*/ 0 60000 65536"/>
                <a:gd name="T8" fmla="*/ 0 60000 65536"/>
                <a:gd name="T9" fmla="*/ 0 w 608"/>
                <a:gd name="T10" fmla="*/ 0 h 308"/>
                <a:gd name="T11" fmla="*/ 608 w 608"/>
                <a:gd name="T12" fmla="*/ 308 h 30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08" h="308">
                  <a:moveTo>
                    <a:pt x="0" y="300"/>
                  </a:moveTo>
                  <a:lnTo>
                    <a:pt x="300" y="0"/>
                  </a:lnTo>
                  <a:lnTo>
                    <a:pt x="608" y="308"/>
                  </a:lnTo>
                </a:path>
              </a:pathLst>
            </a:cu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262" name="Freeform 34"/>
            <p:cNvSpPr>
              <a:spLocks/>
            </p:cNvSpPr>
            <p:nvPr/>
          </p:nvSpPr>
          <p:spPr bwMode="auto">
            <a:xfrm flipV="1">
              <a:off x="4567" y="2253"/>
              <a:ext cx="296" cy="149"/>
            </a:xfrm>
            <a:custGeom>
              <a:avLst/>
              <a:gdLst>
                <a:gd name="T0" fmla="*/ 0 w 608"/>
                <a:gd name="T1" fmla="*/ 70 h 308"/>
                <a:gd name="T2" fmla="*/ 71 w 608"/>
                <a:gd name="T3" fmla="*/ 0 h 308"/>
                <a:gd name="T4" fmla="*/ 144 w 608"/>
                <a:gd name="T5" fmla="*/ 72 h 308"/>
                <a:gd name="T6" fmla="*/ 0 60000 65536"/>
                <a:gd name="T7" fmla="*/ 0 60000 65536"/>
                <a:gd name="T8" fmla="*/ 0 60000 65536"/>
                <a:gd name="T9" fmla="*/ 0 w 608"/>
                <a:gd name="T10" fmla="*/ 0 h 308"/>
                <a:gd name="T11" fmla="*/ 608 w 608"/>
                <a:gd name="T12" fmla="*/ 308 h 30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08" h="308">
                  <a:moveTo>
                    <a:pt x="0" y="300"/>
                  </a:moveTo>
                  <a:lnTo>
                    <a:pt x="300" y="0"/>
                  </a:lnTo>
                  <a:lnTo>
                    <a:pt x="608" y="308"/>
                  </a:lnTo>
                </a:path>
              </a:pathLst>
            </a:cu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263" name="Freeform 35"/>
            <p:cNvSpPr>
              <a:spLocks/>
            </p:cNvSpPr>
            <p:nvPr/>
          </p:nvSpPr>
          <p:spPr bwMode="auto">
            <a:xfrm rot="5400000" flipV="1">
              <a:off x="3953" y="1642"/>
              <a:ext cx="291" cy="149"/>
            </a:xfrm>
            <a:custGeom>
              <a:avLst/>
              <a:gdLst>
                <a:gd name="T0" fmla="*/ 0 w 608"/>
                <a:gd name="T1" fmla="*/ 70 h 308"/>
                <a:gd name="T2" fmla="*/ 69 w 608"/>
                <a:gd name="T3" fmla="*/ 0 h 308"/>
                <a:gd name="T4" fmla="*/ 139 w 608"/>
                <a:gd name="T5" fmla="*/ 72 h 308"/>
                <a:gd name="T6" fmla="*/ 0 60000 65536"/>
                <a:gd name="T7" fmla="*/ 0 60000 65536"/>
                <a:gd name="T8" fmla="*/ 0 60000 65536"/>
                <a:gd name="T9" fmla="*/ 0 w 608"/>
                <a:gd name="T10" fmla="*/ 0 h 308"/>
                <a:gd name="T11" fmla="*/ 608 w 608"/>
                <a:gd name="T12" fmla="*/ 308 h 30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08" h="308">
                  <a:moveTo>
                    <a:pt x="0" y="300"/>
                  </a:moveTo>
                  <a:lnTo>
                    <a:pt x="300" y="0"/>
                  </a:lnTo>
                  <a:lnTo>
                    <a:pt x="608" y="308"/>
                  </a:lnTo>
                </a:path>
              </a:pathLst>
            </a:cu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264" name="Freeform 36"/>
            <p:cNvSpPr>
              <a:spLocks/>
            </p:cNvSpPr>
            <p:nvPr/>
          </p:nvSpPr>
          <p:spPr bwMode="auto">
            <a:xfrm rot="-5400000" flipH="1" flipV="1">
              <a:off x="5183" y="1645"/>
              <a:ext cx="287" cy="150"/>
            </a:xfrm>
            <a:custGeom>
              <a:avLst/>
              <a:gdLst>
                <a:gd name="T0" fmla="*/ 0 w 608"/>
                <a:gd name="T1" fmla="*/ 71 h 308"/>
                <a:gd name="T2" fmla="*/ 67 w 608"/>
                <a:gd name="T3" fmla="*/ 0 h 308"/>
                <a:gd name="T4" fmla="*/ 135 w 608"/>
                <a:gd name="T5" fmla="*/ 73 h 308"/>
                <a:gd name="T6" fmla="*/ 0 60000 65536"/>
                <a:gd name="T7" fmla="*/ 0 60000 65536"/>
                <a:gd name="T8" fmla="*/ 0 60000 65536"/>
                <a:gd name="T9" fmla="*/ 0 w 608"/>
                <a:gd name="T10" fmla="*/ 0 h 308"/>
                <a:gd name="T11" fmla="*/ 608 w 608"/>
                <a:gd name="T12" fmla="*/ 308 h 30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08" h="308">
                  <a:moveTo>
                    <a:pt x="0" y="300"/>
                  </a:moveTo>
                  <a:lnTo>
                    <a:pt x="300" y="0"/>
                  </a:lnTo>
                  <a:lnTo>
                    <a:pt x="608" y="308"/>
                  </a:lnTo>
                </a:path>
              </a:pathLst>
            </a:cu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22234" name="Rectangle 37"/>
          <p:cNvSpPr>
            <a:spLocks noChangeArrowheads="1"/>
          </p:cNvSpPr>
          <p:nvPr/>
        </p:nvSpPr>
        <p:spPr bwMode="auto">
          <a:xfrm>
            <a:off x="7262813" y="1295400"/>
            <a:ext cx="379412" cy="37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sz="2000" b="1">
                <a:solidFill>
                  <a:srgbClr val="000066"/>
                </a:solidFill>
              </a:rPr>
              <a:t>A</a:t>
            </a:r>
            <a:endParaRPr lang="en-ZA" sz="2000">
              <a:solidFill>
                <a:srgbClr val="000066"/>
              </a:solidFill>
            </a:endParaRPr>
          </a:p>
        </p:txBody>
      </p:sp>
      <p:sp>
        <p:nvSpPr>
          <p:cNvPr id="222235" name="Rectangle 38"/>
          <p:cNvSpPr>
            <a:spLocks noChangeArrowheads="1"/>
          </p:cNvSpPr>
          <p:nvPr/>
        </p:nvSpPr>
        <p:spPr bwMode="auto">
          <a:xfrm>
            <a:off x="6030913" y="2511425"/>
            <a:ext cx="344487" cy="37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sz="2000" b="1">
                <a:solidFill>
                  <a:srgbClr val="000066"/>
                </a:solidFill>
              </a:rPr>
              <a:t>D</a:t>
            </a:r>
            <a:endParaRPr lang="en-ZA" sz="2000">
              <a:solidFill>
                <a:srgbClr val="000066"/>
              </a:solidFill>
            </a:endParaRPr>
          </a:p>
        </p:txBody>
      </p:sp>
      <p:sp>
        <p:nvSpPr>
          <p:cNvPr id="222236" name="Rectangle 39"/>
          <p:cNvSpPr>
            <a:spLocks noChangeArrowheads="1"/>
          </p:cNvSpPr>
          <p:nvPr/>
        </p:nvSpPr>
        <p:spPr bwMode="auto">
          <a:xfrm>
            <a:off x="8551863" y="2511425"/>
            <a:ext cx="344487" cy="37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sz="2000" b="1">
                <a:solidFill>
                  <a:srgbClr val="000066"/>
                </a:solidFill>
              </a:rPr>
              <a:t>B</a:t>
            </a:r>
            <a:endParaRPr lang="en-ZA" sz="2000">
              <a:solidFill>
                <a:srgbClr val="000066"/>
              </a:solidFill>
            </a:endParaRPr>
          </a:p>
        </p:txBody>
      </p:sp>
      <p:sp>
        <p:nvSpPr>
          <p:cNvPr id="222237" name="Rectangle 40"/>
          <p:cNvSpPr>
            <a:spLocks noChangeArrowheads="1"/>
          </p:cNvSpPr>
          <p:nvPr/>
        </p:nvSpPr>
        <p:spPr bwMode="auto">
          <a:xfrm>
            <a:off x="7262813" y="3783013"/>
            <a:ext cx="379412" cy="379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sz="2000" b="1">
                <a:solidFill>
                  <a:srgbClr val="000066"/>
                </a:solidFill>
              </a:rPr>
              <a:t>C</a:t>
            </a:r>
            <a:endParaRPr lang="en-ZA" sz="2000">
              <a:solidFill>
                <a:srgbClr val="000066"/>
              </a:solidFill>
            </a:endParaRPr>
          </a:p>
        </p:txBody>
      </p:sp>
      <p:sp>
        <p:nvSpPr>
          <p:cNvPr id="222238" name="Line 41"/>
          <p:cNvSpPr>
            <a:spLocks noChangeShapeType="1"/>
          </p:cNvSpPr>
          <p:nvPr/>
        </p:nvSpPr>
        <p:spPr bwMode="auto">
          <a:xfrm flipH="1">
            <a:off x="6619875" y="1970088"/>
            <a:ext cx="230188" cy="230187"/>
          </a:xfrm>
          <a:prstGeom prst="line">
            <a:avLst/>
          </a:prstGeom>
          <a:noFill/>
          <a:ln w="15875">
            <a:solidFill>
              <a:srgbClr val="80008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22239" name="Line 42"/>
          <p:cNvSpPr>
            <a:spLocks noChangeShapeType="1"/>
          </p:cNvSpPr>
          <p:nvPr/>
        </p:nvSpPr>
        <p:spPr bwMode="auto">
          <a:xfrm>
            <a:off x="8134350" y="1970088"/>
            <a:ext cx="230188" cy="230187"/>
          </a:xfrm>
          <a:prstGeom prst="line">
            <a:avLst/>
          </a:prstGeom>
          <a:noFill/>
          <a:ln w="15875">
            <a:solidFill>
              <a:srgbClr val="80008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22240" name="Rectangle 43"/>
          <p:cNvSpPr>
            <a:spLocks noChangeArrowheads="1"/>
          </p:cNvSpPr>
          <p:nvPr/>
        </p:nvSpPr>
        <p:spPr bwMode="auto">
          <a:xfrm>
            <a:off x="6424613" y="1692275"/>
            <a:ext cx="300037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sz="2000" b="1" i="1">
                <a:solidFill>
                  <a:srgbClr val="000066"/>
                </a:solidFill>
                <a:latin typeface="Times New Roman" pitchFamily="18" charset="0"/>
              </a:rPr>
              <a:t>I</a:t>
            </a:r>
            <a:r>
              <a:rPr lang="en-US" sz="2000" b="1" baseline="-25000">
                <a:solidFill>
                  <a:srgbClr val="000066"/>
                </a:solidFill>
                <a:latin typeface="Times New Roman" pitchFamily="18" charset="0"/>
              </a:rPr>
              <a:t>1</a:t>
            </a:r>
            <a:endParaRPr lang="en-ZA" sz="2000">
              <a:solidFill>
                <a:srgbClr val="000066"/>
              </a:solidFill>
            </a:endParaRPr>
          </a:p>
        </p:txBody>
      </p:sp>
      <p:sp>
        <p:nvSpPr>
          <p:cNvPr id="222241" name="Rectangle 44"/>
          <p:cNvSpPr>
            <a:spLocks noChangeArrowheads="1"/>
          </p:cNvSpPr>
          <p:nvPr/>
        </p:nvSpPr>
        <p:spPr bwMode="auto">
          <a:xfrm>
            <a:off x="8169275" y="1692275"/>
            <a:ext cx="30162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sz="2000" b="1" i="1">
                <a:solidFill>
                  <a:srgbClr val="000066"/>
                </a:solidFill>
                <a:latin typeface="Times New Roman" pitchFamily="18" charset="0"/>
              </a:rPr>
              <a:t>I</a:t>
            </a:r>
            <a:r>
              <a:rPr lang="en-US" sz="2000" b="1" baseline="-25000">
                <a:solidFill>
                  <a:srgbClr val="000066"/>
                </a:solidFill>
                <a:latin typeface="Times New Roman" pitchFamily="18" charset="0"/>
              </a:rPr>
              <a:t>2</a:t>
            </a:r>
            <a:endParaRPr lang="en-ZA" sz="2000">
              <a:solidFill>
                <a:srgbClr val="000066"/>
              </a:solidFill>
            </a:endParaRPr>
          </a:p>
        </p:txBody>
      </p:sp>
      <p:grpSp>
        <p:nvGrpSpPr>
          <p:cNvPr id="222242" name="Group 48"/>
          <p:cNvGrpSpPr>
            <a:grpSpLocks/>
          </p:cNvGrpSpPr>
          <p:nvPr/>
        </p:nvGrpSpPr>
        <p:grpSpPr bwMode="auto">
          <a:xfrm>
            <a:off x="7259638" y="2484438"/>
            <a:ext cx="466725" cy="522287"/>
            <a:chOff x="4743" y="823"/>
            <a:chExt cx="294" cy="329"/>
          </a:xfrm>
        </p:grpSpPr>
        <p:sp>
          <p:nvSpPr>
            <p:cNvPr id="222252" name="Oval 49"/>
            <p:cNvSpPr>
              <a:spLocks noChangeArrowheads="1"/>
            </p:cNvSpPr>
            <p:nvPr/>
          </p:nvSpPr>
          <p:spPr bwMode="auto">
            <a:xfrm>
              <a:off x="4743" y="823"/>
              <a:ext cx="294" cy="292"/>
            </a:xfrm>
            <a:prstGeom prst="ellipse">
              <a:avLst/>
            </a:prstGeom>
            <a:solidFill>
              <a:srgbClr val="FFFFFF"/>
            </a:solidFill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222253" name="Rectangle 50"/>
            <p:cNvSpPr>
              <a:spLocks noChangeArrowheads="1"/>
            </p:cNvSpPr>
            <p:nvPr/>
          </p:nvSpPr>
          <p:spPr bwMode="auto">
            <a:xfrm>
              <a:off x="4751" y="832"/>
              <a:ext cx="282" cy="320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ctr">
                <a:lnSpc>
                  <a:spcPct val="110000"/>
                </a:lnSpc>
              </a:pPr>
              <a:r>
                <a:rPr lang="en-GB" sz="2200" b="1">
                  <a:solidFill>
                    <a:srgbClr val="000066"/>
                  </a:solidFill>
                  <a:latin typeface="Times New Roman" pitchFamily="18" charset="0"/>
                </a:rPr>
                <a:t>G</a:t>
              </a:r>
              <a:endParaRPr lang="en-ZA" sz="2200">
                <a:solidFill>
                  <a:srgbClr val="000066"/>
                </a:solidFill>
              </a:endParaRPr>
            </a:p>
          </p:txBody>
        </p:sp>
      </p:grpSp>
      <p:grpSp>
        <p:nvGrpSpPr>
          <p:cNvPr id="222243" name="Group 51"/>
          <p:cNvGrpSpPr>
            <a:grpSpLocks/>
          </p:cNvGrpSpPr>
          <p:nvPr/>
        </p:nvGrpSpPr>
        <p:grpSpPr bwMode="auto">
          <a:xfrm rot="5400000">
            <a:off x="5702300" y="1930400"/>
            <a:ext cx="327025" cy="333375"/>
            <a:chOff x="2560" y="1747"/>
            <a:chExt cx="312" cy="258"/>
          </a:xfrm>
        </p:grpSpPr>
        <p:sp>
          <p:nvSpPr>
            <p:cNvPr id="222244" name="Rectangle 52"/>
            <p:cNvSpPr>
              <a:spLocks noChangeArrowheads="1"/>
            </p:cNvSpPr>
            <p:nvPr/>
          </p:nvSpPr>
          <p:spPr bwMode="auto">
            <a:xfrm>
              <a:off x="2560" y="1848"/>
              <a:ext cx="312" cy="56"/>
            </a:xfrm>
            <a:prstGeom prst="rect">
              <a:avLst/>
            </a:prstGeom>
            <a:solidFill>
              <a:srgbClr val="EBEBFF"/>
            </a:solidFill>
            <a:ln w="63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grpSp>
          <p:nvGrpSpPr>
            <p:cNvPr id="222245" name="Group 53"/>
            <p:cNvGrpSpPr>
              <a:grpSpLocks/>
            </p:cNvGrpSpPr>
            <p:nvPr/>
          </p:nvGrpSpPr>
          <p:grpSpPr bwMode="auto">
            <a:xfrm flipH="1">
              <a:off x="2563" y="1747"/>
              <a:ext cx="303" cy="258"/>
              <a:chOff x="8914" y="9442"/>
              <a:chExt cx="501" cy="350"/>
            </a:xfrm>
          </p:grpSpPr>
          <p:sp>
            <p:nvSpPr>
              <p:cNvPr id="222246" name="Line 54"/>
              <p:cNvSpPr>
                <a:spLocks noChangeShapeType="1"/>
              </p:cNvSpPr>
              <p:nvPr/>
            </p:nvSpPr>
            <p:spPr bwMode="auto">
              <a:xfrm rot="5400000" flipH="1">
                <a:off x="9240" y="9616"/>
                <a:ext cx="350" cy="1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247" name="Line 55"/>
              <p:cNvSpPr>
                <a:spLocks noChangeShapeType="1"/>
              </p:cNvSpPr>
              <p:nvPr/>
            </p:nvSpPr>
            <p:spPr bwMode="auto">
              <a:xfrm rot="5400000" flipH="1">
                <a:off x="9038" y="9616"/>
                <a:ext cx="350" cy="1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248" name="Line 56"/>
              <p:cNvSpPr>
                <a:spLocks noChangeShapeType="1"/>
              </p:cNvSpPr>
              <p:nvPr/>
            </p:nvSpPr>
            <p:spPr bwMode="auto">
              <a:xfrm rot="5400000" flipH="1">
                <a:off x="8835" y="9616"/>
                <a:ext cx="350" cy="1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249" name="Line 57"/>
              <p:cNvSpPr>
                <a:spLocks noChangeShapeType="1"/>
              </p:cNvSpPr>
              <p:nvPr/>
            </p:nvSpPr>
            <p:spPr bwMode="auto">
              <a:xfrm rot="5400000" flipH="1">
                <a:off x="9232" y="9615"/>
                <a:ext cx="176" cy="1"/>
              </a:xfrm>
              <a:prstGeom prst="line">
                <a:avLst/>
              </a:prstGeom>
              <a:noFill/>
              <a:ln w="444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250" name="Line 58"/>
              <p:cNvSpPr>
                <a:spLocks noChangeShapeType="1"/>
              </p:cNvSpPr>
              <p:nvPr/>
            </p:nvSpPr>
            <p:spPr bwMode="auto">
              <a:xfrm rot="5400000" flipH="1">
                <a:off x="9030" y="9615"/>
                <a:ext cx="176" cy="1"/>
              </a:xfrm>
              <a:prstGeom prst="line">
                <a:avLst/>
              </a:prstGeom>
              <a:noFill/>
              <a:ln w="444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251" name="Line 59"/>
              <p:cNvSpPr>
                <a:spLocks noChangeShapeType="1"/>
              </p:cNvSpPr>
              <p:nvPr/>
            </p:nvSpPr>
            <p:spPr bwMode="auto">
              <a:xfrm rot="5400000" flipH="1">
                <a:off x="8827" y="9615"/>
                <a:ext cx="176" cy="1"/>
              </a:xfrm>
              <a:prstGeom prst="line">
                <a:avLst/>
              </a:prstGeom>
              <a:noFill/>
              <a:ln w="444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2213" grpId="0"/>
      <p:bldP spid="222214" grpId="0"/>
      <p:bldP spid="2222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369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DC CIRCUITS</a:t>
            </a:r>
          </a:p>
        </p:txBody>
      </p:sp>
      <p:sp>
        <p:nvSpPr>
          <p:cNvPr id="442370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</a:p>
        </p:txBody>
      </p:sp>
      <p:sp>
        <p:nvSpPr>
          <p:cNvPr id="4423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8BD6CC6-1B2A-4577-9E5A-E923AF32425D}" type="slidenum">
              <a:rPr lang="en-US" smtClean="0">
                <a:cs typeface="Arial" charset="0"/>
              </a:rPr>
              <a:pPr/>
              <a:t>12</a:t>
            </a:fld>
            <a:endParaRPr lang="en-US" smtClean="0">
              <a:cs typeface="Arial" charset="0"/>
            </a:endParaRPr>
          </a:p>
        </p:txBody>
      </p:sp>
      <p:sp>
        <p:nvSpPr>
          <p:cNvPr id="4423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EMF and INTERNAL RESISTANCE </a:t>
            </a:r>
          </a:p>
        </p:txBody>
      </p:sp>
      <p:sp>
        <p:nvSpPr>
          <p:cNvPr id="4423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343025"/>
            <a:ext cx="8774112" cy="1296988"/>
          </a:xfrm>
        </p:spPr>
        <p:txBody>
          <a:bodyPr/>
          <a:lstStyle/>
          <a:p>
            <a:pPr lvl="1" eaLnBrk="1" hangingPunct="1"/>
            <a:r>
              <a:rPr lang="en-US" smtClean="0"/>
              <a:t>A voltmeter across a cell shows a </a:t>
            </a:r>
            <a:r>
              <a:rPr lang="en-US" i="1" smtClean="0"/>
              <a:t>lower</a:t>
            </a:r>
            <a:r>
              <a:rPr lang="en-US" i="1" baseline="30000" smtClean="0"/>
              <a:t> </a:t>
            </a:r>
            <a:r>
              <a:rPr lang="en-US" smtClean="0"/>
              <a:t> reading when the cell is connected to a circuit.  Why?  What happens to these “lost volts”? </a:t>
            </a:r>
          </a:p>
        </p:txBody>
      </p:sp>
      <p:sp>
        <p:nvSpPr>
          <p:cNvPr id="227332" name="Rectangle 4"/>
          <p:cNvSpPr>
            <a:spLocks noChangeArrowheads="1"/>
          </p:cNvSpPr>
          <p:nvPr/>
        </p:nvSpPr>
        <p:spPr bwMode="auto">
          <a:xfrm>
            <a:off x="179388" y="2771775"/>
            <a:ext cx="8774112" cy="173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343025" lvl="1" indent="-1163638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Emf, </a:t>
            </a:r>
            <a:r>
              <a:rPr lang="en-US" b="1">
                <a:solidFill>
                  <a:srgbClr val="000066"/>
                </a:solidFill>
                <a:latin typeface="ShelleyAndante BT" pitchFamily="66" charset="0"/>
              </a:rPr>
              <a:t>E</a:t>
            </a:r>
            <a:r>
              <a:rPr lang="en-US" b="1" baseline="30000">
                <a:solidFill>
                  <a:srgbClr val="000066"/>
                </a:solidFill>
                <a:latin typeface="ShelleyAndante BT" pitchFamily="66" charset="0"/>
              </a:rPr>
              <a:t> </a:t>
            </a:r>
            <a:r>
              <a:rPr lang="en-US">
                <a:solidFill>
                  <a:srgbClr val="000066"/>
                </a:solidFill>
              </a:rPr>
              <a:t>:	The </a:t>
            </a:r>
            <a:r>
              <a:rPr lang="en-US" i="1">
                <a:solidFill>
                  <a:srgbClr val="000066"/>
                </a:solidFill>
              </a:rPr>
              <a:t>total</a:t>
            </a:r>
            <a:r>
              <a:rPr lang="en-US">
                <a:solidFill>
                  <a:srgbClr val="000066"/>
                </a:solidFill>
              </a:rPr>
              <a:t> amount of electrical energy supplied by a cell to a unit of charge.  </a:t>
            </a:r>
            <a:br>
              <a:rPr lang="en-US">
                <a:solidFill>
                  <a:srgbClr val="000066"/>
                </a:solidFill>
              </a:rPr>
            </a:br>
            <a:r>
              <a:rPr lang="en-US">
                <a:solidFill>
                  <a:srgbClr val="000066"/>
                </a:solidFill>
              </a:rPr>
              <a:t>In other words, the potential difference across the cell </a:t>
            </a:r>
            <a:r>
              <a:rPr lang="en-US" i="1">
                <a:solidFill>
                  <a:srgbClr val="000066"/>
                </a:solidFill>
              </a:rPr>
              <a:t>when there is no current through it</a:t>
            </a:r>
            <a:r>
              <a:rPr lang="en-US">
                <a:solidFill>
                  <a:srgbClr val="000066"/>
                </a:solidFill>
              </a:rPr>
              <a:t>.</a:t>
            </a:r>
            <a:r>
              <a:rPr lang="en-US" sz="2600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227333" name="Rectangle 5"/>
          <p:cNvSpPr>
            <a:spLocks noChangeArrowheads="1"/>
          </p:cNvSpPr>
          <p:nvPr/>
        </p:nvSpPr>
        <p:spPr bwMode="auto">
          <a:xfrm>
            <a:off x="179388" y="4619625"/>
            <a:ext cx="8774112" cy="1331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2238375" lvl="1" indent="-2058988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Terminal pd:	When current flows, the internal resistance,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r</a:t>
            </a:r>
            <a:r>
              <a:rPr lang="en-US">
                <a:solidFill>
                  <a:srgbClr val="000066"/>
                </a:solidFill>
              </a:rPr>
              <a:t>, of the cell causes the charge to </a:t>
            </a:r>
            <a:r>
              <a:rPr lang="en-US" i="1">
                <a:solidFill>
                  <a:srgbClr val="000066"/>
                </a:solidFill>
              </a:rPr>
              <a:t>lose</a:t>
            </a:r>
            <a:r>
              <a:rPr lang="en-US" i="1" baseline="30000">
                <a:solidFill>
                  <a:srgbClr val="000066"/>
                </a:solidFill>
              </a:rPr>
              <a:t> </a:t>
            </a:r>
            <a:r>
              <a:rPr lang="en-US">
                <a:solidFill>
                  <a:srgbClr val="000066"/>
                </a:solidFill>
              </a:rPr>
              <a:t> some energy (lost volts).</a:t>
            </a:r>
            <a:r>
              <a:rPr lang="en-US" sz="2600">
                <a:solidFill>
                  <a:srgbClr val="000066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32" grpId="0"/>
      <p:bldP spid="22733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65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DC CIRCUITS</a:t>
            </a:r>
          </a:p>
        </p:txBody>
      </p:sp>
      <p:sp>
        <p:nvSpPr>
          <p:cNvPr id="228366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</a:p>
        </p:txBody>
      </p:sp>
      <p:sp>
        <p:nvSpPr>
          <p:cNvPr id="2283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B342DF2-A5AF-4FF2-9EE3-508004A55074}" type="slidenum">
              <a:rPr lang="en-US" smtClean="0">
                <a:cs typeface="Arial" charset="0"/>
              </a:rPr>
              <a:pPr/>
              <a:t>13</a:t>
            </a:fld>
            <a:endParaRPr lang="en-US" smtClean="0">
              <a:cs typeface="Arial" charset="0"/>
            </a:endParaRPr>
          </a:p>
        </p:txBody>
      </p:sp>
      <p:sp>
        <p:nvSpPr>
          <p:cNvPr id="2283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EMF and INTERNAL RESISTANCE </a:t>
            </a:r>
          </a:p>
        </p:txBody>
      </p:sp>
      <p:sp>
        <p:nvSpPr>
          <p:cNvPr id="2283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343025"/>
            <a:ext cx="8774112" cy="1296988"/>
          </a:xfrm>
        </p:spPr>
        <p:txBody>
          <a:bodyPr/>
          <a:lstStyle/>
          <a:p>
            <a:pPr lvl="1" eaLnBrk="1" hangingPunct="1"/>
            <a:r>
              <a:rPr lang="en-US" smtClean="0"/>
              <a:t>So the net voltage across the cell is lower than its emf.  (Work needs to be </a:t>
            </a:r>
            <a:r>
              <a:rPr lang="en-US" i="1" smtClean="0"/>
              <a:t>done</a:t>
            </a:r>
            <a:r>
              <a:rPr lang="en-US" smtClean="0"/>
              <a:t> in the cell in order to drive the charge):</a:t>
            </a:r>
          </a:p>
        </p:txBody>
      </p:sp>
      <p:sp>
        <p:nvSpPr>
          <p:cNvPr id="228370" name="Rectangle 6"/>
          <p:cNvSpPr>
            <a:spLocks noChangeArrowheads="1"/>
          </p:cNvSpPr>
          <p:nvPr/>
        </p:nvSpPr>
        <p:spPr bwMode="auto">
          <a:xfrm>
            <a:off x="3436938" y="2419350"/>
            <a:ext cx="1754187" cy="52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IR =</a:t>
            </a:r>
            <a:r>
              <a:rPr lang="en-US" b="1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b="1">
                <a:solidFill>
                  <a:srgbClr val="000066"/>
                </a:solidFill>
                <a:latin typeface="ShelleyAndante BT" pitchFamily="66" charset="0"/>
              </a:rPr>
              <a:t>E</a:t>
            </a:r>
            <a:r>
              <a:rPr lang="en-US" b="1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– Ir</a:t>
            </a:r>
            <a:r>
              <a:rPr lang="en-US" sz="2600">
                <a:solidFill>
                  <a:srgbClr val="000066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228359" name="Rectangle 7"/>
          <p:cNvSpPr>
            <a:spLocks noChangeArrowheads="1"/>
          </p:cNvSpPr>
          <p:nvPr/>
        </p:nvSpPr>
        <p:spPr bwMode="auto">
          <a:xfrm>
            <a:off x="179388" y="2886075"/>
            <a:ext cx="8774112" cy="52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  <a:tabLst>
                <a:tab pos="2066925" algn="l"/>
              </a:tabLst>
            </a:pPr>
            <a:r>
              <a:rPr lang="en-US">
                <a:solidFill>
                  <a:srgbClr val="000066"/>
                </a:solidFill>
              </a:rPr>
              <a:t>i.e.	terminal pd </a:t>
            </a:r>
            <a:r>
              <a:rPr lang="en-US">
                <a:solidFill>
                  <a:srgbClr val="000066"/>
                </a:solidFill>
                <a:latin typeface="Times New Roman" pitchFamily="18" charset="0"/>
              </a:rPr>
              <a:t>=</a:t>
            </a:r>
            <a:r>
              <a:rPr lang="en-US">
                <a:solidFill>
                  <a:srgbClr val="000066"/>
                </a:solidFill>
              </a:rPr>
              <a:t> emf – “lost volts”</a:t>
            </a:r>
            <a:r>
              <a:rPr lang="en-US" sz="2600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228360" name="Rectangle 8"/>
          <p:cNvSpPr>
            <a:spLocks noChangeArrowheads="1"/>
          </p:cNvSpPr>
          <p:nvPr/>
        </p:nvSpPr>
        <p:spPr bwMode="auto">
          <a:xfrm>
            <a:off x="179388" y="3905250"/>
            <a:ext cx="8774112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so internal resistance is added in series to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R</a:t>
            </a:r>
            <a:r>
              <a:rPr lang="en-US">
                <a:solidFill>
                  <a:srgbClr val="000066"/>
                </a:solidFill>
              </a:rPr>
              <a:t> </a:t>
            </a:r>
            <a:br>
              <a:rPr lang="en-US">
                <a:solidFill>
                  <a:srgbClr val="000066"/>
                </a:solidFill>
              </a:rPr>
            </a:br>
            <a:r>
              <a:rPr lang="en-US">
                <a:solidFill>
                  <a:srgbClr val="000066"/>
                </a:solidFill>
              </a:rPr>
              <a:t>– </a:t>
            </a:r>
            <a:r>
              <a:rPr lang="en-US" i="1">
                <a:solidFill>
                  <a:srgbClr val="000066"/>
                </a:solidFill>
              </a:rPr>
              <a:t>when dealing with the </a:t>
            </a:r>
            <a:r>
              <a:rPr lang="en-US" i="1" u="sng">
                <a:solidFill>
                  <a:srgbClr val="000066"/>
                </a:solidFill>
              </a:rPr>
              <a:t>emf</a:t>
            </a:r>
            <a:r>
              <a:rPr lang="en-US" i="1">
                <a:solidFill>
                  <a:srgbClr val="000066"/>
                </a:solidFill>
              </a:rPr>
              <a:t> of a cell</a:t>
            </a:r>
            <a:r>
              <a:rPr lang="en-US" i="1" baseline="30000">
                <a:solidFill>
                  <a:srgbClr val="000066"/>
                </a:solidFill>
              </a:rPr>
              <a:t> </a:t>
            </a:r>
            <a:r>
              <a:rPr lang="en-US">
                <a:solidFill>
                  <a:srgbClr val="000066"/>
                </a:solidFill>
              </a:rPr>
              <a:t>:</a:t>
            </a:r>
            <a:r>
              <a:rPr lang="en-US" sz="2600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228373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graphicFrame>
        <p:nvGraphicFramePr>
          <p:cNvPr id="228361" name="Object 9"/>
          <p:cNvGraphicFramePr>
            <a:graphicFrameLocks noChangeAspect="1"/>
          </p:cNvGraphicFramePr>
          <p:nvPr/>
        </p:nvGraphicFramePr>
        <p:xfrm>
          <a:off x="7508875" y="4346575"/>
          <a:ext cx="1223963" cy="614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371" name="Equation" r:id="rId4" imgW="1218960" imgH="609480" progId="Equation.DSMT4">
                  <p:embed/>
                </p:oleObj>
              </mc:Choice>
              <mc:Fallback>
                <p:oleObj name="Equation" r:id="rId4" imgW="1218960" imgH="60948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08875" y="4346575"/>
                        <a:ext cx="1223963" cy="614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8363" name="Rectangle 11"/>
          <p:cNvSpPr>
            <a:spLocks noChangeArrowheads="1"/>
          </p:cNvSpPr>
          <p:nvPr/>
        </p:nvSpPr>
        <p:spPr bwMode="auto">
          <a:xfrm>
            <a:off x="179388" y="5105400"/>
            <a:ext cx="8774112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otherwise use only external resistance,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R</a:t>
            </a:r>
            <a:r>
              <a:rPr lang="en-US">
                <a:solidFill>
                  <a:srgbClr val="000066"/>
                </a:solidFill>
              </a:rPr>
              <a:t> </a:t>
            </a:r>
            <a:br>
              <a:rPr lang="en-US">
                <a:solidFill>
                  <a:srgbClr val="000066"/>
                </a:solidFill>
              </a:rPr>
            </a:br>
            <a:r>
              <a:rPr lang="en-US">
                <a:solidFill>
                  <a:srgbClr val="000066"/>
                </a:solidFill>
              </a:rPr>
              <a:t>– </a:t>
            </a:r>
            <a:r>
              <a:rPr lang="en-US" i="1">
                <a:solidFill>
                  <a:srgbClr val="000066"/>
                </a:solidFill>
              </a:rPr>
              <a:t>when working with the </a:t>
            </a:r>
            <a:r>
              <a:rPr lang="en-US" i="1" u="sng">
                <a:solidFill>
                  <a:srgbClr val="000066"/>
                </a:solidFill>
              </a:rPr>
              <a:t>terminal pd</a:t>
            </a:r>
            <a:r>
              <a:rPr lang="en-US" i="1">
                <a:solidFill>
                  <a:srgbClr val="000066"/>
                </a:solidFill>
              </a:rPr>
              <a:t> of the cell</a:t>
            </a:r>
            <a:r>
              <a:rPr lang="en-US" i="1" baseline="30000">
                <a:solidFill>
                  <a:srgbClr val="000066"/>
                </a:solidFill>
              </a:rPr>
              <a:t> </a:t>
            </a:r>
            <a:r>
              <a:rPr lang="en-US">
                <a:solidFill>
                  <a:srgbClr val="000066"/>
                </a:solidFill>
              </a:rPr>
              <a:t>:</a:t>
            </a:r>
            <a:r>
              <a:rPr lang="en-US" sz="2600">
                <a:solidFill>
                  <a:srgbClr val="000066"/>
                </a:solidFill>
              </a:rPr>
              <a:t> </a:t>
            </a:r>
          </a:p>
        </p:txBody>
      </p:sp>
      <p:graphicFrame>
        <p:nvGraphicFramePr>
          <p:cNvPr id="228364" name="Object 12"/>
          <p:cNvGraphicFramePr>
            <a:graphicFrameLocks noChangeAspect="1"/>
          </p:cNvGraphicFramePr>
          <p:nvPr/>
        </p:nvGraphicFramePr>
        <p:xfrm>
          <a:off x="7680325" y="5513388"/>
          <a:ext cx="784225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372" name="Equation" r:id="rId6" imgW="787320" imgH="609480" progId="Equation.DSMT4">
                  <p:embed/>
                </p:oleObj>
              </mc:Choice>
              <mc:Fallback>
                <p:oleObj name="Equation" r:id="rId6" imgW="787320" imgH="60948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80325" y="5513388"/>
                        <a:ext cx="784225" cy="612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4"/>
          <p:cNvSpPr>
            <a:spLocks noChangeArrowheads="1"/>
          </p:cNvSpPr>
          <p:nvPr/>
        </p:nvSpPr>
        <p:spPr bwMode="auto">
          <a:xfrm>
            <a:off x="7410450" y="4295775"/>
            <a:ext cx="1390650" cy="762000"/>
          </a:xfrm>
          <a:prstGeom prst="rect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3" name="Rectangle 15"/>
          <p:cNvSpPr>
            <a:spLocks noChangeArrowheads="1"/>
          </p:cNvSpPr>
          <p:nvPr/>
        </p:nvSpPr>
        <p:spPr bwMode="auto">
          <a:xfrm>
            <a:off x="7581900" y="5457825"/>
            <a:ext cx="1009650" cy="762000"/>
          </a:xfrm>
          <a:prstGeom prst="rect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28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28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359" grpId="0"/>
      <p:bldP spid="228363" grpId="0"/>
      <p:bldP spid="2" grpId="0" animBg="1"/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465" name="Footer Placeholder 4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DC CIRCUITS</a:t>
            </a:r>
          </a:p>
        </p:txBody>
      </p:sp>
      <p:sp>
        <p:nvSpPr>
          <p:cNvPr id="446466" name="Date Placeholder 5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</a:p>
        </p:txBody>
      </p:sp>
      <p:sp>
        <p:nvSpPr>
          <p:cNvPr id="44646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404D7DC-6BD9-41B5-88E8-49AF65B83614}" type="slidenum">
              <a:rPr lang="en-US" smtClean="0">
                <a:cs typeface="Arial" charset="0"/>
              </a:rPr>
              <a:pPr/>
              <a:t>14</a:t>
            </a:fld>
            <a:endParaRPr lang="en-US" smtClean="0">
              <a:cs typeface="Arial" charset="0"/>
            </a:endParaRPr>
          </a:p>
        </p:txBody>
      </p:sp>
      <p:sp>
        <p:nvSpPr>
          <p:cNvPr id="446468" name="Rectangle 3"/>
          <p:cNvSpPr>
            <a:spLocks noChangeArrowheads="1"/>
          </p:cNvSpPr>
          <p:nvPr/>
        </p:nvSpPr>
        <p:spPr bwMode="auto">
          <a:xfrm>
            <a:off x="179388" y="573088"/>
            <a:ext cx="4148137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r>
              <a:rPr lang="en-ZA" sz="2200">
                <a:solidFill>
                  <a:srgbClr val="000066"/>
                </a:solidFill>
              </a:rPr>
              <a:t>A </a:t>
            </a:r>
            <a:r>
              <a:rPr lang="en-US" sz="2200">
                <a:solidFill>
                  <a:srgbClr val="000066"/>
                </a:solidFill>
              </a:rPr>
              <a:t>12 V battery with an internal resistance of 0.5 </a:t>
            </a:r>
            <a:r>
              <a:rPr lang="en-US" sz="2200" b="1">
                <a:solidFill>
                  <a:srgbClr val="000066"/>
                </a:solidFill>
                <a:sym typeface="Symbol" pitchFamily="18" charset="2"/>
              </a:rPr>
              <a:t></a:t>
            </a:r>
            <a:r>
              <a:rPr lang="en-US" sz="2200">
                <a:solidFill>
                  <a:srgbClr val="000066"/>
                </a:solidFill>
              </a:rPr>
              <a:t> is connected to a combination of resistors, as shown: </a:t>
            </a:r>
          </a:p>
        </p:txBody>
      </p:sp>
      <p:sp>
        <p:nvSpPr>
          <p:cNvPr id="446469" name="Rectangle 50"/>
          <p:cNvSpPr>
            <a:spLocks noChangeArrowheads="1"/>
          </p:cNvSpPr>
          <p:nvPr/>
        </p:nvSpPr>
        <p:spPr bwMode="auto">
          <a:xfrm>
            <a:off x="179388" y="1970088"/>
            <a:ext cx="39941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r>
              <a:rPr lang="en-US" sz="2200">
                <a:solidFill>
                  <a:srgbClr val="000066"/>
                </a:solidFill>
              </a:rPr>
              <a:t>Determine the potential difference across:</a:t>
            </a:r>
          </a:p>
        </p:txBody>
      </p:sp>
      <p:sp>
        <p:nvSpPr>
          <p:cNvPr id="446470" name="Rectangle 51"/>
          <p:cNvSpPr>
            <a:spLocks noChangeArrowheads="1"/>
          </p:cNvSpPr>
          <p:nvPr/>
        </p:nvSpPr>
        <p:spPr bwMode="auto">
          <a:xfrm>
            <a:off x="0" y="2706688"/>
            <a:ext cx="47847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598488" lvl="1" indent="-419100">
              <a:lnSpc>
                <a:spcPct val="110000"/>
              </a:lnSpc>
              <a:buFontTx/>
              <a:buAutoNum type="alphaLcParenR"/>
            </a:pPr>
            <a:r>
              <a:rPr lang="en-US" sz="2200">
                <a:solidFill>
                  <a:srgbClr val="000066"/>
                </a:solidFill>
              </a:rPr>
              <a:t>the terminals of the battery;</a:t>
            </a:r>
          </a:p>
          <a:p>
            <a:pPr marL="598488" lvl="1" indent="-419100">
              <a:lnSpc>
                <a:spcPct val="110000"/>
              </a:lnSpc>
              <a:buFontTx/>
              <a:buAutoNum type="alphaLcParenR"/>
            </a:pPr>
            <a:r>
              <a:rPr lang="en-US" sz="2200">
                <a:solidFill>
                  <a:srgbClr val="000066"/>
                </a:solidFill>
              </a:rPr>
              <a:t>X and Y.</a:t>
            </a:r>
          </a:p>
        </p:txBody>
      </p:sp>
      <p:grpSp>
        <p:nvGrpSpPr>
          <p:cNvPr id="446471" name="Group 87"/>
          <p:cNvGrpSpPr>
            <a:grpSpLocks/>
          </p:cNvGrpSpPr>
          <p:nvPr/>
        </p:nvGrpSpPr>
        <p:grpSpPr bwMode="auto">
          <a:xfrm>
            <a:off x="3986213" y="674688"/>
            <a:ext cx="5135562" cy="2424112"/>
            <a:chOff x="2335" y="507"/>
            <a:chExt cx="3332" cy="1573"/>
          </a:xfrm>
        </p:grpSpPr>
        <p:sp>
          <p:nvSpPr>
            <p:cNvPr id="446500" name="Freeform 2"/>
            <p:cNvSpPr>
              <a:spLocks/>
            </p:cNvSpPr>
            <p:nvPr/>
          </p:nvSpPr>
          <p:spPr bwMode="auto">
            <a:xfrm>
              <a:off x="3232" y="786"/>
              <a:ext cx="2043" cy="1022"/>
            </a:xfrm>
            <a:custGeom>
              <a:avLst/>
              <a:gdLst>
                <a:gd name="T0" fmla="*/ 0 w 2043"/>
                <a:gd name="T1" fmla="*/ 0 h 1022"/>
                <a:gd name="T2" fmla="*/ 1029 w 2043"/>
                <a:gd name="T3" fmla="*/ 1022 h 1022"/>
                <a:gd name="T4" fmla="*/ 2043 w 2043"/>
                <a:gd name="T5" fmla="*/ 3 h 1022"/>
                <a:gd name="T6" fmla="*/ 0 60000 65536"/>
                <a:gd name="T7" fmla="*/ 0 60000 65536"/>
                <a:gd name="T8" fmla="*/ 0 60000 65536"/>
                <a:gd name="T9" fmla="*/ 0 w 2043"/>
                <a:gd name="T10" fmla="*/ 0 h 1022"/>
                <a:gd name="T11" fmla="*/ 2043 w 2043"/>
                <a:gd name="T12" fmla="*/ 1022 h 102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43" h="1022">
                  <a:moveTo>
                    <a:pt x="0" y="0"/>
                  </a:moveTo>
                  <a:lnTo>
                    <a:pt x="1029" y="1022"/>
                  </a:lnTo>
                  <a:lnTo>
                    <a:pt x="2043" y="3"/>
                  </a:lnTo>
                </a:path>
              </a:pathLst>
            </a:custGeom>
            <a:noFill/>
            <a:ln w="222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446501" name="Rectangle 6"/>
            <p:cNvSpPr>
              <a:spLocks noChangeArrowheads="1"/>
            </p:cNvSpPr>
            <p:nvPr/>
          </p:nvSpPr>
          <p:spPr bwMode="auto">
            <a:xfrm>
              <a:off x="3230" y="783"/>
              <a:ext cx="2048" cy="1026"/>
            </a:xfrm>
            <a:prstGeom prst="rect">
              <a:avLst/>
            </a:prstGeom>
            <a:noFill/>
            <a:ln w="222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grpSp>
          <p:nvGrpSpPr>
            <p:cNvPr id="446502" name="Group 7"/>
            <p:cNvGrpSpPr>
              <a:grpSpLocks/>
            </p:cNvGrpSpPr>
            <p:nvPr/>
          </p:nvGrpSpPr>
          <p:grpSpPr bwMode="auto">
            <a:xfrm>
              <a:off x="3475" y="719"/>
              <a:ext cx="528" cy="120"/>
              <a:chOff x="2380" y="3027"/>
              <a:chExt cx="752" cy="171"/>
            </a:xfrm>
          </p:grpSpPr>
          <p:sp>
            <p:nvSpPr>
              <p:cNvPr id="446545" name="Rectangle 8"/>
              <p:cNvSpPr>
                <a:spLocks noChangeArrowheads="1"/>
              </p:cNvSpPr>
              <p:nvPr/>
            </p:nvSpPr>
            <p:spPr bwMode="auto">
              <a:xfrm>
                <a:off x="2476" y="3074"/>
                <a:ext cx="568" cy="82"/>
              </a:xfrm>
              <a:prstGeom prst="rect">
                <a:avLst/>
              </a:prstGeom>
              <a:solidFill>
                <a:srgbClr val="EBEBFF"/>
              </a:solidFill>
              <a:ln w="6350" algn="ctr">
                <a:noFill/>
                <a:miter lim="800000"/>
                <a:headEnd/>
                <a:tailEnd/>
              </a:ln>
            </p:spPr>
            <p:txBody>
              <a:bodyPr wrap="none" lIns="90000" tIns="46800" rIns="90000" bIns="46800" anchor="ctr"/>
              <a:lstStyle/>
              <a:p>
                <a:pPr>
                  <a:lnSpc>
                    <a:spcPct val="110000"/>
                  </a:lnSpc>
                </a:pPr>
                <a:endParaRPr lang="en-ZA"/>
              </a:p>
            </p:txBody>
          </p:sp>
          <p:sp>
            <p:nvSpPr>
              <p:cNvPr id="446546" name="Freeform 9"/>
              <p:cNvSpPr>
                <a:spLocks/>
              </p:cNvSpPr>
              <p:nvPr/>
            </p:nvSpPr>
            <p:spPr bwMode="auto">
              <a:xfrm>
                <a:off x="2380" y="3027"/>
                <a:ext cx="752" cy="171"/>
              </a:xfrm>
              <a:custGeom>
                <a:avLst/>
                <a:gdLst>
                  <a:gd name="T0" fmla="*/ 0 w 668"/>
                  <a:gd name="T1" fmla="*/ 103 h 152"/>
                  <a:gd name="T2" fmla="*/ 101 w 668"/>
                  <a:gd name="T3" fmla="*/ 105 h 152"/>
                  <a:gd name="T4" fmla="*/ 158 w 668"/>
                  <a:gd name="T5" fmla="*/ 0 h 152"/>
                  <a:gd name="T6" fmla="*/ 214 w 668"/>
                  <a:gd name="T7" fmla="*/ 192 h 152"/>
                  <a:gd name="T8" fmla="*/ 303 w 668"/>
                  <a:gd name="T9" fmla="*/ 0 h 152"/>
                  <a:gd name="T10" fmla="*/ 377 w 668"/>
                  <a:gd name="T11" fmla="*/ 188 h 152"/>
                  <a:gd name="T12" fmla="*/ 466 w 668"/>
                  <a:gd name="T13" fmla="*/ 0 h 152"/>
                  <a:gd name="T14" fmla="*/ 540 w 668"/>
                  <a:gd name="T15" fmla="*/ 188 h 152"/>
                  <a:gd name="T16" fmla="*/ 623 w 668"/>
                  <a:gd name="T17" fmla="*/ 0 h 152"/>
                  <a:gd name="T18" fmla="*/ 711 w 668"/>
                  <a:gd name="T19" fmla="*/ 188 h 152"/>
                  <a:gd name="T20" fmla="*/ 752 w 668"/>
                  <a:gd name="T21" fmla="*/ 105 h 152"/>
                  <a:gd name="T22" fmla="*/ 847 w 668"/>
                  <a:gd name="T23" fmla="*/ 103 h 15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668"/>
                  <a:gd name="T37" fmla="*/ 0 h 152"/>
                  <a:gd name="T38" fmla="*/ 668 w 668"/>
                  <a:gd name="T39" fmla="*/ 152 h 152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668" h="152">
                    <a:moveTo>
                      <a:pt x="0" y="82"/>
                    </a:moveTo>
                    <a:lnTo>
                      <a:pt x="80" y="83"/>
                    </a:lnTo>
                    <a:lnTo>
                      <a:pt x="124" y="0"/>
                    </a:lnTo>
                    <a:lnTo>
                      <a:pt x="169" y="152"/>
                    </a:lnTo>
                    <a:lnTo>
                      <a:pt x="239" y="0"/>
                    </a:lnTo>
                    <a:lnTo>
                      <a:pt x="298" y="148"/>
                    </a:lnTo>
                    <a:lnTo>
                      <a:pt x="368" y="0"/>
                    </a:lnTo>
                    <a:lnTo>
                      <a:pt x="426" y="148"/>
                    </a:lnTo>
                    <a:lnTo>
                      <a:pt x="491" y="0"/>
                    </a:lnTo>
                    <a:lnTo>
                      <a:pt x="561" y="148"/>
                    </a:lnTo>
                    <a:lnTo>
                      <a:pt x="593" y="83"/>
                    </a:lnTo>
                    <a:lnTo>
                      <a:pt x="668" y="82"/>
                    </a:lnTo>
                  </a:path>
                </a:pathLst>
              </a:custGeom>
              <a:noFill/>
              <a:ln w="22225" cap="flat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46503" name="Group 10"/>
            <p:cNvGrpSpPr>
              <a:grpSpLocks/>
            </p:cNvGrpSpPr>
            <p:nvPr/>
          </p:nvGrpSpPr>
          <p:grpSpPr bwMode="auto">
            <a:xfrm>
              <a:off x="4501" y="719"/>
              <a:ext cx="528" cy="120"/>
              <a:chOff x="2380" y="3027"/>
              <a:chExt cx="752" cy="171"/>
            </a:xfrm>
          </p:grpSpPr>
          <p:sp>
            <p:nvSpPr>
              <p:cNvPr id="446543" name="Rectangle 11"/>
              <p:cNvSpPr>
                <a:spLocks noChangeArrowheads="1"/>
              </p:cNvSpPr>
              <p:nvPr/>
            </p:nvSpPr>
            <p:spPr bwMode="auto">
              <a:xfrm>
                <a:off x="2476" y="3074"/>
                <a:ext cx="568" cy="82"/>
              </a:xfrm>
              <a:prstGeom prst="rect">
                <a:avLst/>
              </a:prstGeom>
              <a:solidFill>
                <a:srgbClr val="EBEBFF"/>
              </a:solidFill>
              <a:ln w="6350" algn="ctr">
                <a:noFill/>
                <a:miter lim="800000"/>
                <a:headEnd/>
                <a:tailEnd/>
              </a:ln>
            </p:spPr>
            <p:txBody>
              <a:bodyPr wrap="none" lIns="90000" tIns="46800" rIns="90000" bIns="46800" anchor="ctr"/>
              <a:lstStyle/>
              <a:p>
                <a:pPr>
                  <a:lnSpc>
                    <a:spcPct val="110000"/>
                  </a:lnSpc>
                </a:pPr>
                <a:endParaRPr lang="en-ZA"/>
              </a:p>
            </p:txBody>
          </p:sp>
          <p:sp>
            <p:nvSpPr>
              <p:cNvPr id="446544" name="Freeform 12"/>
              <p:cNvSpPr>
                <a:spLocks/>
              </p:cNvSpPr>
              <p:nvPr/>
            </p:nvSpPr>
            <p:spPr bwMode="auto">
              <a:xfrm>
                <a:off x="2380" y="3027"/>
                <a:ext cx="752" cy="171"/>
              </a:xfrm>
              <a:custGeom>
                <a:avLst/>
                <a:gdLst>
                  <a:gd name="T0" fmla="*/ 0 w 668"/>
                  <a:gd name="T1" fmla="*/ 103 h 152"/>
                  <a:gd name="T2" fmla="*/ 101 w 668"/>
                  <a:gd name="T3" fmla="*/ 105 h 152"/>
                  <a:gd name="T4" fmla="*/ 158 w 668"/>
                  <a:gd name="T5" fmla="*/ 0 h 152"/>
                  <a:gd name="T6" fmla="*/ 214 w 668"/>
                  <a:gd name="T7" fmla="*/ 192 h 152"/>
                  <a:gd name="T8" fmla="*/ 303 w 668"/>
                  <a:gd name="T9" fmla="*/ 0 h 152"/>
                  <a:gd name="T10" fmla="*/ 377 w 668"/>
                  <a:gd name="T11" fmla="*/ 188 h 152"/>
                  <a:gd name="T12" fmla="*/ 466 w 668"/>
                  <a:gd name="T13" fmla="*/ 0 h 152"/>
                  <a:gd name="T14" fmla="*/ 540 w 668"/>
                  <a:gd name="T15" fmla="*/ 188 h 152"/>
                  <a:gd name="T16" fmla="*/ 623 w 668"/>
                  <a:gd name="T17" fmla="*/ 0 h 152"/>
                  <a:gd name="T18" fmla="*/ 711 w 668"/>
                  <a:gd name="T19" fmla="*/ 188 h 152"/>
                  <a:gd name="T20" fmla="*/ 752 w 668"/>
                  <a:gd name="T21" fmla="*/ 105 h 152"/>
                  <a:gd name="T22" fmla="*/ 847 w 668"/>
                  <a:gd name="T23" fmla="*/ 103 h 15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668"/>
                  <a:gd name="T37" fmla="*/ 0 h 152"/>
                  <a:gd name="T38" fmla="*/ 668 w 668"/>
                  <a:gd name="T39" fmla="*/ 152 h 152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668" h="152">
                    <a:moveTo>
                      <a:pt x="0" y="82"/>
                    </a:moveTo>
                    <a:lnTo>
                      <a:pt x="80" y="83"/>
                    </a:lnTo>
                    <a:lnTo>
                      <a:pt x="124" y="0"/>
                    </a:lnTo>
                    <a:lnTo>
                      <a:pt x="169" y="152"/>
                    </a:lnTo>
                    <a:lnTo>
                      <a:pt x="239" y="0"/>
                    </a:lnTo>
                    <a:lnTo>
                      <a:pt x="298" y="148"/>
                    </a:lnTo>
                    <a:lnTo>
                      <a:pt x="368" y="0"/>
                    </a:lnTo>
                    <a:lnTo>
                      <a:pt x="426" y="148"/>
                    </a:lnTo>
                    <a:lnTo>
                      <a:pt x="491" y="0"/>
                    </a:lnTo>
                    <a:lnTo>
                      <a:pt x="561" y="148"/>
                    </a:lnTo>
                    <a:lnTo>
                      <a:pt x="593" y="83"/>
                    </a:lnTo>
                    <a:lnTo>
                      <a:pt x="668" y="82"/>
                    </a:lnTo>
                  </a:path>
                </a:pathLst>
              </a:custGeom>
              <a:noFill/>
              <a:ln w="22225" cap="flat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46504" name="Group 13"/>
            <p:cNvGrpSpPr>
              <a:grpSpLocks/>
            </p:cNvGrpSpPr>
            <p:nvPr/>
          </p:nvGrpSpPr>
          <p:grpSpPr bwMode="auto">
            <a:xfrm>
              <a:off x="3475" y="1743"/>
              <a:ext cx="528" cy="120"/>
              <a:chOff x="2380" y="3027"/>
              <a:chExt cx="752" cy="171"/>
            </a:xfrm>
          </p:grpSpPr>
          <p:sp>
            <p:nvSpPr>
              <p:cNvPr id="446541" name="Rectangle 14"/>
              <p:cNvSpPr>
                <a:spLocks noChangeArrowheads="1"/>
              </p:cNvSpPr>
              <p:nvPr/>
            </p:nvSpPr>
            <p:spPr bwMode="auto">
              <a:xfrm>
                <a:off x="2476" y="3074"/>
                <a:ext cx="568" cy="82"/>
              </a:xfrm>
              <a:prstGeom prst="rect">
                <a:avLst/>
              </a:prstGeom>
              <a:solidFill>
                <a:srgbClr val="EBEBFF"/>
              </a:solidFill>
              <a:ln w="6350" algn="ctr">
                <a:noFill/>
                <a:miter lim="800000"/>
                <a:headEnd/>
                <a:tailEnd/>
              </a:ln>
            </p:spPr>
            <p:txBody>
              <a:bodyPr wrap="none" lIns="90000" tIns="46800" rIns="90000" bIns="46800" anchor="ctr"/>
              <a:lstStyle/>
              <a:p>
                <a:pPr>
                  <a:lnSpc>
                    <a:spcPct val="110000"/>
                  </a:lnSpc>
                </a:pPr>
                <a:endParaRPr lang="en-ZA"/>
              </a:p>
            </p:txBody>
          </p:sp>
          <p:sp>
            <p:nvSpPr>
              <p:cNvPr id="446542" name="Freeform 15"/>
              <p:cNvSpPr>
                <a:spLocks/>
              </p:cNvSpPr>
              <p:nvPr/>
            </p:nvSpPr>
            <p:spPr bwMode="auto">
              <a:xfrm>
                <a:off x="2380" y="3027"/>
                <a:ext cx="752" cy="171"/>
              </a:xfrm>
              <a:custGeom>
                <a:avLst/>
                <a:gdLst>
                  <a:gd name="T0" fmla="*/ 0 w 668"/>
                  <a:gd name="T1" fmla="*/ 103 h 152"/>
                  <a:gd name="T2" fmla="*/ 101 w 668"/>
                  <a:gd name="T3" fmla="*/ 105 h 152"/>
                  <a:gd name="T4" fmla="*/ 158 w 668"/>
                  <a:gd name="T5" fmla="*/ 0 h 152"/>
                  <a:gd name="T6" fmla="*/ 214 w 668"/>
                  <a:gd name="T7" fmla="*/ 192 h 152"/>
                  <a:gd name="T8" fmla="*/ 303 w 668"/>
                  <a:gd name="T9" fmla="*/ 0 h 152"/>
                  <a:gd name="T10" fmla="*/ 377 w 668"/>
                  <a:gd name="T11" fmla="*/ 188 h 152"/>
                  <a:gd name="T12" fmla="*/ 466 w 668"/>
                  <a:gd name="T13" fmla="*/ 0 h 152"/>
                  <a:gd name="T14" fmla="*/ 540 w 668"/>
                  <a:gd name="T15" fmla="*/ 188 h 152"/>
                  <a:gd name="T16" fmla="*/ 623 w 668"/>
                  <a:gd name="T17" fmla="*/ 0 h 152"/>
                  <a:gd name="T18" fmla="*/ 711 w 668"/>
                  <a:gd name="T19" fmla="*/ 188 h 152"/>
                  <a:gd name="T20" fmla="*/ 752 w 668"/>
                  <a:gd name="T21" fmla="*/ 105 h 152"/>
                  <a:gd name="T22" fmla="*/ 847 w 668"/>
                  <a:gd name="T23" fmla="*/ 103 h 15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668"/>
                  <a:gd name="T37" fmla="*/ 0 h 152"/>
                  <a:gd name="T38" fmla="*/ 668 w 668"/>
                  <a:gd name="T39" fmla="*/ 152 h 152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668" h="152">
                    <a:moveTo>
                      <a:pt x="0" y="82"/>
                    </a:moveTo>
                    <a:lnTo>
                      <a:pt x="80" y="83"/>
                    </a:lnTo>
                    <a:lnTo>
                      <a:pt x="124" y="0"/>
                    </a:lnTo>
                    <a:lnTo>
                      <a:pt x="169" y="152"/>
                    </a:lnTo>
                    <a:lnTo>
                      <a:pt x="239" y="0"/>
                    </a:lnTo>
                    <a:lnTo>
                      <a:pt x="298" y="148"/>
                    </a:lnTo>
                    <a:lnTo>
                      <a:pt x="368" y="0"/>
                    </a:lnTo>
                    <a:lnTo>
                      <a:pt x="426" y="148"/>
                    </a:lnTo>
                    <a:lnTo>
                      <a:pt x="491" y="0"/>
                    </a:lnTo>
                    <a:lnTo>
                      <a:pt x="561" y="148"/>
                    </a:lnTo>
                    <a:lnTo>
                      <a:pt x="593" y="83"/>
                    </a:lnTo>
                    <a:lnTo>
                      <a:pt x="668" y="82"/>
                    </a:lnTo>
                  </a:path>
                </a:pathLst>
              </a:custGeom>
              <a:noFill/>
              <a:ln w="22225" cap="flat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46505" name="Group 16"/>
            <p:cNvGrpSpPr>
              <a:grpSpLocks/>
            </p:cNvGrpSpPr>
            <p:nvPr/>
          </p:nvGrpSpPr>
          <p:grpSpPr bwMode="auto">
            <a:xfrm>
              <a:off x="4501" y="1743"/>
              <a:ext cx="528" cy="120"/>
              <a:chOff x="2380" y="3027"/>
              <a:chExt cx="752" cy="171"/>
            </a:xfrm>
          </p:grpSpPr>
          <p:sp>
            <p:nvSpPr>
              <p:cNvPr id="446539" name="Rectangle 17"/>
              <p:cNvSpPr>
                <a:spLocks noChangeArrowheads="1"/>
              </p:cNvSpPr>
              <p:nvPr/>
            </p:nvSpPr>
            <p:spPr bwMode="auto">
              <a:xfrm>
                <a:off x="2476" y="3074"/>
                <a:ext cx="568" cy="82"/>
              </a:xfrm>
              <a:prstGeom prst="rect">
                <a:avLst/>
              </a:prstGeom>
              <a:solidFill>
                <a:srgbClr val="EBEBFF"/>
              </a:solidFill>
              <a:ln w="6350" algn="ctr">
                <a:noFill/>
                <a:miter lim="800000"/>
                <a:headEnd/>
                <a:tailEnd/>
              </a:ln>
            </p:spPr>
            <p:txBody>
              <a:bodyPr wrap="none" lIns="90000" tIns="46800" rIns="90000" bIns="46800" anchor="ctr"/>
              <a:lstStyle/>
              <a:p>
                <a:pPr>
                  <a:lnSpc>
                    <a:spcPct val="110000"/>
                  </a:lnSpc>
                </a:pPr>
                <a:endParaRPr lang="en-ZA"/>
              </a:p>
            </p:txBody>
          </p:sp>
          <p:sp>
            <p:nvSpPr>
              <p:cNvPr id="446540" name="Freeform 18"/>
              <p:cNvSpPr>
                <a:spLocks/>
              </p:cNvSpPr>
              <p:nvPr/>
            </p:nvSpPr>
            <p:spPr bwMode="auto">
              <a:xfrm>
                <a:off x="2380" y="3027"/>
                <a:ext cx="752" cy="171"/>
              </a:xfrm>
              <a:custGeom>
                <a:avLst/>
                <a:gdLst>
                  <a:gd name="T0" fmla="*/ 0 w 668"/>
                  <a:gd name="T1" fmla="*/ 103 h 152"/>
                  <a:gd name="T2" fmla="*/ 101 w 668"/>
                  <a:gd name="T3" fmla="*/ 105 h 152"/>
                  <a:gd name="T4" fmla="*/ 158 w 668"/>
                  <a:gd name="T5" fmla="*/ 0 h 152"/>
                  <a:gd name="T6" fmla="*/ 214 w 668"/>
                  <a:gd name="T7" fmla="*/ 192 h 152"/>
                  <a:gd name="T8" fmla="*/ 303 w 668"/>
                  <a:gd name="T9" fmla="*/ 0 h 152"/>
                  <a:gd name="T10" fmla="*/ 377 w 668"/>
                  <a:gd name="T11" fmla="*/ 188 h 152"/>
                  <a:gd name="T12" fmla="*/ 466 w 668"/>
                  <a:gd name="T13" fmla="*/ 0 h 152"/>
                  <a:gd name="T14" fmla="*/ 540 w 668"/>
                  <a:gd name="T15" fmla="*/ 188 h 152"/>
                  <a:gd name="T16" fmla="*/ 623 w 668"/>
                  <a:gd name="T17" fmla="*/ 0 h 152"/>
                  <a:gd name="T18" fmla="*/ 711 w 668"/>
                  <a:gd name="T19" fmla="*/ 188 h 152"/>
                  <a:gd name="T20" fmla="*/ 752 w 668"/>
                  <a:gd name="T21" fmla="*/ 105 h 152"/>
                  <a:gd name="T22" fmla="*/ 847 w 668"/>
                  <a:gd name="T23" fmla="*/ 103 h 15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668"/>
                  <a:gd name="T37" fmla="*/ 0 h 152"/>
                  <a:gd name="T38" fmla="*/ 668 w 668"/>
                  <a:gd name="T39" fmla="*/ 152 h 152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668" h="152">
                    <a:moveTo>
                      <a:pt x="0" y="82"/>
                    </a:moveTo>
                    <a:lnTo>
                      <a:pt x="80" y="83"/>
                    </a:lnTo>
                    <a:lnTo>
                      <a:pt x="124" y="0"/>
                    </a:lnTo>
                    <a:lnTo>
                      <a:pt x="169" y="152"/>
                    </a:lnTo>
                    <a:lnTo>
                      <a:pt x="239" y="0"/>
                    </a:lnTo>
                    <a:lnTo>
                      <a:pt x="298" y="148"/>
                    </a:lnTo>
                    <a:lnTo>
                      <a:pt x="368" y="0"/>
                    </a:lnTo>
                    <a:lnTo>
                      <a:pt x="426" y="148"/>
                    </a:lnTo>
                    <a:lnTo>
                      <a:pt x="491" y="0"/>
                    </a:lnTo>
                    <a:lnTo>
                      <a:pt x="561" y="148"/>
                    </a:lnTo>
                    <a:lnTo>
                      <a:pt x="593" y="83"/>
                    </a:lnTo>
                    <a:lnTo>
                      <a:pt x="668" y="82"/>
                    </a:lnTo>
                  </a:path>
                </a:pathLst>
              </a:custGeom>
              <a:noFill/>
              <a:ln w="22225" cap="flat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46506" name="Rectangle 22"/>
            <p:cNvSpPr>
              <a:spLocks noChangeArrowheads="1"/>
            </p:cNvSpPr>
            <p:nvPr/>
          </p:nvSpPr>
          <p:spPr bwMode="auto">
            <a:xfrm>
              <a:off x="4153" y="528"/>
              <a:ext cx="217" cy="277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2000">
                  <a:solidFill>
                    <a:srgbClr val="000066"/>
                  </a:solidFill>
                </a:rPr>
                <a:t>X</a:t>
              </a:r>
            </a:p>
          </p:txBody>
        </p:sp>
        <p:sp>
          <p:nvSpPr>
            <p:cNvPr id="446507" name="Rectangle 23"/>
            <p:cNvSpPr>
              <a:spLocks noChangeArrowheads="1"/>
            </p:cNvSpPr>
            <p:nvPr/>
          </p:nvSpPr>
          <p:spPr bwMode="auto">
            <a:xfrm>
              <a:off x="4151" y="1773"/>
              <a:ext cx="220" cy="277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2000">
                  <a:solidFill>
                    <a:srgbClr val="000066"/>
                  </a:solidFill>
                </a:rPr>
                <a:t>Y</a:t>
              </a:r>
            </a:p>
          </p:txBody>
        </p:sp>
        <p:sp>
          <p:nvSpPr>
            <p:cNvPr id="446508" name="Rectangle 25"/>
            <p:cNvSpPr>
              <a:spLocks noChangeArrowheads="1"/>
            </p:cNvSpPr>
            <p:nvPr/>
          </p:nvSpPr>
          <p:spPr bwMode="auto">
            <a:xfrm>
              <a:off x="3545" y="507"/>
              <a:ext cx="382" cy="238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2000" b="1">
                  <a:solidFill>
                    <a:srgbClr val="000066"/>
                  </a:solidFill>
                  <a:latin typeface="Times New Roman" pitchFamily="18" charset="0"/>
                </a:rPr>
                <a:t>2 </a:t>
              </a:r>
              <a:r>
                <a:rPr lang="en-US" sz="2000" b="1">
                  <a:solidFill>
                    <a:srgbClr val="000066"/>
                  </a:solidFill>
                  <a:latin typeface="Times New Roman" pitchFamily="18" charset="0"/>
                  <a:sym typeface="Symbol" pitchFamily="18" charset="2"/>
                </a:rPr>
                <a:t></a:t>
              </a:r>
            </a:p>
          </p:txBody>
        </p:sp>
        <p:sp>
          <p:nvSpPr>
            <p:cNvPr id="446509" name="Rectangle 26"/>
            <p:cNvSpPr>
              <a:spLocks noChangeArrowheads="1"/>
            </p:cNvSpPr>
            <p:nvPr/>
          </p:nvSpPr>
          <p:spPr bwMode="auto">
            <a:xfrm>
              <a:off x="4514" y="507"/>
              <a:ext cx="514" cy="238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2000" b="1">
                  <a:solidFill>
                    <a:srgbClr val="000066"/>
                  </a:solidFill>
                  <a:latin typeface="Times New Roman" pitchFamily="18" charset="0"/>
                </a:rPr>
                <a:t>1.6 </a:t>
              </a:r>
              <a:r>
                <a:rPr lang="en-US" sz="2000" b="1">
                  <a:solidFill>
                    <a:srgbClr val="000066"/>
                  </a:solidFill>
                  <a:latin typeface="Times New Roman" pitchFamily="18" charset="0"/>
                  <a:sym typeface="Symbol" pitchFamily="18" charset="2"/>
                </a:rPr>
                <a:t></a:t>
              </a:r>
            </a:p>
          </p:txBody>
        </p:sp>
        <p:sp>
          <p:nvSpPr>
            <p:cNvPr id="446510" name="Rectangle 27"/>
            <p:cNvSpPr>
              <a:spLocks noChangeArrowheads="1"/>
            </p:cNvSpPr>
            <p:nvPr/>
          </p:nvSpPr>
          <p:spPr bwMode="auto">
            <a:xfrm>
              <a:off x="4592" y="1842"/>
              <a:ext cx="382" cy="238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2000" b="1">
                  <a:solidFill>
                    <a:srgbClr val="000066"/>
                  </a:solidFill>
                  <a:latin typeface="Times New Roman" pitchFamily="18" charset="0"/>
                </a:rPr>
                <a:t>2 </a:t>
              </a:r>
              <a:r>
                <a:rPr lang="en-US" sz="2000" b="1">
                  <a:solidFill>
                    <a:srgbClr val="000066"/>
                  </a:solidFill>
                  <a:latin typeface="Times New Roman" pitchFamily="18" charset="0"/>
                  <a:sym typeface="Symbol" pitchFamily="18" charset="2"/>
                </a:rPr>
                <a:t></a:t>
              </a:r>
            </a:p>
          </p:txBody>
        </p:sp>
        <p:sp>
          <p:nvSpPr>
            <p:cNvPr id="446511" name="Rectangle 29"/>
            <p:cNvSpPr>
              <a:spLocks noChangeArrowheads="1"/>
            </p:cNvSpPr>
            <p:nvPr/>
          </p:nvSpPr>
          <p:spPr bwMode="auto">
            <a:xfrm>
              <a:off x="4702" y="1320"/>
              <a:ext cx="382" cy="238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2000" b="1">
                  <a:solidFill>
                    <a:srgbClr val="000066"/>
                  </a:solidFill>
                  <a:latin typeface="Times New Roman" pitchFamily="18" charset="0"/>
                </a:rPr>
                <a:t>4 </a:t>
              </a:r>
              <a:r>
                <a:rPr lang="en-US" sz="2000" b="1">
                  <a:solidFill>
                    <a:srgbClr val="000066"/>
                  </a:solidFill>
                  <a:latin typeface="Times New Roman" pitchFamily="18" charset="0"/>
                  <a:sym typeface="Symbol" pitchFamily="18" charset="2"/>
                </a:rPr>
                <a:t></a:t>
              </a:r>
            </a:p>
          </p:txBody>
        </p:sp>
        <p:sp>
          <p:nvSpPr>
            <p:cNvPr id="446512" name="Rectangle 30"/>
            <p:cNvSpPr>
              <a:spLocks noChangeArrowheads="1"/>
            </p:cNvSpPr>
            <p:nvPr/>
          </p:nvSpPr>
          <p:spPr bwMode="auto">
            <a:xfrm>
              <a:off x="5286" y="1170"/>
              <a:ext cx="381" cy="238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2000" b="1">
                  <a:solidFill>
                    <a:srgbClr val="000066"/>
                  </a:solidFill>
                  <a:latin typeface="Times New Roman" pitchFamily="18" charset="0"/>
                </a:rPr>
                <a:t>4 </a:t>
              </a:r>
              <a:r>
                <a:rPr lang="en-US" sz="2000" b="1">
                  <a:solidFill>
                    <a:srgbClr val="000066"/>
                  </a:solidFill>
                  <a:latin typeface="Times New Roman" pitchFamily="18" charset="0"/>
                  <a:sym typeface="Symbol" pitchFamily="18" charset="2"/>
                </a:rPr>
                <a:t></a:t>
              </a:r>
            </a:p>
          </p:txBody>
        </p:sp>
        <p:sp>
          <p:nvSpPr>
            <p:cNvPr id="446513" name="Line 31"/>
            <p:cNvSpPr>
              <a:spLocks noChangeShapeType="1"/>
            </p:cNvSpPr>
            <p:nvPr/>
          </p:nvSpPr>
          <p:spPr bwMode="auto">
            <a:xfrm>
              <a:off x="4261" y="780"/>
              <a:ext cx="0" cy="1029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grpSp>
          <p:nvGrpSpPr>
            <p:cNvPr id="446514" name="Group 32"/>
            <p:cNvGrpSpPr>
              <a:grpSpLocks/>
            </p:cNvGrpSpPr>
            <p:nvPr/>
          </p:nvGrpSpPr>
          <p:grpSpPr bwMode="auto">
            <a:xfrm rot="-5400000">
              <a:off x="3992" y="1074"/>
              <a:ext cx="528" cy="120"/>
              <a:chOff x="2380" y="3027"/>
              <a:chExt cx="752" cy="171"/>
            </a:xfrm>
          </p:grpSpPr>
          <p:sp>
            <p:nvSpPr>
              <p:cNvPr id="446537" name="Rectangle 33"/>
              <p:cNvSpPr>
                <a:spLocks noChangeArrowheads="1"/>
              </p:cNvSpPr>
              <p:nvPr/>
            </p:nvSpPr>
            <p:spPr bwMode="auto">
              <a:xfrm>
                <a:off x="2476" y="3074"/>
                <a:ext cx="568" cy="82"/>
              </a:xfrm>
              <a:prstGeom prst="rect">
                <a:avLst/>
              </a:prstGeom>
              <a:solidFill>
                <a:srgbClr val="EBEBFF"/>
              </a:solidFill>
              <a:ln w="6350" algn="ctr">
                <a:noFill/>
                <a:miter lim="800000"/>
                <a:headEnd/>
                <a:tailEnd/>
              </a:ln>
            </p:spPr>
            <p:txBody>
              <a:bodyPr wrap="none" lIns="90000" tIns="46800" rIns="90000" bIns="46800" anchor="ctr"/>
              <a:lstStyle/>
              <a:p>
                <a:pPr>
                  <a:lnSpc>
                    <a:spcPct val="110000"/>
                  </a:lnSpc>
                </a:pPr>
                <a:endParaRPr lang="en-ZA"/>
              </a:p>
            </p:txBody>
          </p:sp>
          <p:sp>
            <p:nvSpPr>
              <p:cNvPr id="446538" name="Freeform 34"/>
              <p:cNvSpPr>
                <a:spLocks/>
              </p:cNvSpPr>
              <p:nvPr/>
            </p:nvSpPr>
            <p:spPr bwMode="auto">
              <a:xfrm>
                <a:off x="2380" y="3027"/>
                <a:ext cx="752" cy="171"/>
              </a:xfrm>
              <a:custGeom>
                <a:avLst/>
                <a:gdLst>
                  <a:gd name="T0" fmla="*/ 0 w 668"/>
                  <a:gd name="T1" fmla="*/ 103 h 152"/>
                  <a:gd name="T2" fmla="*/ 101 w 668"/>
                  <a:gd name="T3" fmla="*/ 105 h 152"/>
                  <a:gd name="T4" fmla="*/ 158 w 668"/>
                  <a:gd name="T5" fmla="*/ 0 h 152"/>
                  <a:gd name="T6" fmla="*/ 214 w 668"/>
                  <a:gd name="T7" fmla="*/ 192 h 152"/>
                  <a:gd name="T8" fmla="*/ 303 w 668"/>
                  <a:gd name="T9" fmla="*/ 0 h 152"/>
                  <a:gd name="T10" fmla="*/ 377 w 668"/>
                  <a:gd name="T11" fmla="*/ 188 h 152"/>
                  <a:gd name="T12" fmla="*/ 466 w 668"/>
                  <a:gd name="T13" fmla="*/ 0 h 152"/>
                  <a:gd name="T14" fmla="*/ 540 w 668"/>
                  <a:gd name="T15" fmla="*/ 188 h 152"/>
                  <a:gd name="T16" fmla="*/ 623 w 668"/>
                  <a:gd name="T17" fmla="*/ 0 h 152"/>
                  <a:gd name="T18" fmla="*/ 711 w 668"/>
                  <a:gd name="T19" fmla="*/ 188 h 152"/>
                  <a:gd name="T20" fmla="*/ 752 w 668"/>
                  <a:gd name="T21" fmla="*/ 105 h 152"/>
                  <a:gd name="T22" fmla="*/ 847 w 668"/>
                  <a:gd name="T23" fmla="*/ 103 h 15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668"/>
                  <a:gd name="T37" fmla="*/ 0 h 152"/>
                  <a:gd name="T38" fmla="*/ 668 w 668"/>
                  <a:gd name="T39" fmla="*/ 152 h 152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668" h="152">
                    <a:moveTo>
                      <a:pt x="0" y="82"/>
                    </a:moveTo>
                    <a:lnTo>
                      <a:pt x="80" y="83"/>
                    </a:lnTo>
                    <a:lnTo>
                      <a:pt x="124" y="0"/>
                    </a:lnTo>
                    <a:lnTo>
                      <a:pt x="169" y="152"/>
                    </a:lnTo>
                    <a:lnTo>
                      <a:pt x="239" y="0"/>
                    </a:lnTo>
                    <a:lnTo>
                      <a:pt x="298" y="148"/>
                    </a:lnTo>
                    <a:lnTo>
                      <a:pt x="368" y="0"/>
                    </a:lnTo>
                    <a:lnTo>
                      <a:pt x="426" y="148"/>
                    </a:lnTo>
                    <a:lnTo>
                      <a:pt x="491" y="0"/>
                    </a:lnTo>
                    <a:lnTo>
                      <a:pt x="561" y="148"/>
                    </a:lnTo>
                    <a:lnTo>
                      <a:pt x="593" y="83"/>
                    </a:lnTo>
                    <a:lnTo>
                      <a:pt x="668" y="82"/>
                    </a:lnTo>
                  </a:path>
                </a:pathLst>
              </a:custGeom>
              <a:noFill/>
              <a:ln w="22225" cap="flat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46515" name="Group 35"/>
            <p:cNvGrpSpPr>
              <a:grpSpLocks/>
            </p:cNvGrpSpPr>
            <p:nvPr/>
          </p:nvGrpSpPr>
          <p:grpSpPr bwMode="auto">
            <a:xfrm rot="-2700000">
              <a:off x="4522" y="1215"/>
              <a:ext cx="528" cy="120"/>
              <a:chOff x="2380" y="3027"/>
              <a:chExt cx="752" cy="171"/>
            </a:xfrm>
          </p:grpSpPr>
          <p:sp>
            <p:nvSpPr>
              <p:cNvPr id="446535" name="Rectangle 36"/>
              <p:cNvSpPr>
                <a:spLocks noChangeArrowheads="1"/>
              </p:cNvSpPr>
              <p:nvPr/>
            </p:nvSpPr>
            <p:spPr bwMode="auto">
              <a:xfrm>
                <a:off x="2476" y="3074"/>
                <a:ext cx="568" cy="82"/>
              </a:xfrm>
              <a:prstGeom prst="rect">
                <a:avLst/>
              </a:prstGeom>
              <a:solidFill>
                <a:srgbClr val="EBEBFF"/>
              </a:solidFill>
              <a:ln w="6350" algn="ctr">
                <a:noFill/>
                <a:miter lim="800000"/>
                <a:headEnd/>
                <a:tailEnd/>
              </a:ln>
            </p:spPr>
            <p:txBody>
              <a:bodyPr wrap="none" lIns="90000" tIns="46800" rIns="90000" bIns="46800" anchor="ctr"/>
              <a:lstStyle/>
              <a:p>
                <a:pPr>
                  <a:lnSpc>
                    <a:spcPct val="110000"/>
                  </a:lnSpc>
                </a:pPr>
                <a:endParaRPr lang="en-ZA"/>
              </a:p>
            </p:txBody>
          </p:sp>
          <p:sp>
            <p:nvSpPr>
              <p:cNvPr id="446536" name="Freeform 37"/>
              <p:cNvSpPr>
                <a:spLocks/>
              </p:cNvSpPr>
              <p:nvPr/>
            </p:nvSpPr>
            <p:spPr bwMode="auto">
              <a:xfrm>
                <a:off x="2380" y="3027"/>
                <a:ext cx="752" cy="171"/>
              </a:xfrm>
              <a:custGeom>
                <a:avLst/>
                <a:gdLst>
                  <a:gd name="T0" fmla="*/ 0 w 668"/>
                  <a:gd name="T1" fmla="*/ 103 h 152"/>
                  <a:gd name="T2" fmla="*/ 101 w 668"/>
                  <a:gd name="T3" fmla="*/ 105 h 152"/>
                  <a:gd name="T4" fmla="*/ 158 w 668"/>
                  <a:gd name="T5" fmla="*/ 0 h 152"/>
                  <a:gd name="T6" fmla="*/ 214 w 668"/>
                  <a:gd name="T7" fmla="*/ 192 h 152"/>
                  <a:gd name="T8" fmla="*/ 303 w 668"/>
                  <a:gd name="T9" fmla="*/ 0 h 152"/>
                  <a:gd name="T10" fmla="*/ 377 w 668"/>
                  <a:gd name="T11" fmla="*/ 188 h 152"/>
                  <a:gd name="T12" fmla="*/ 466 w 668"/>
                  <a:gd name="T13" fmla="*/ 0 h 152"/>
                  <a:gd name="T14" fmla="*/ 540 w 668"/>
                  <a:gd name="T15" fmla="*/ 188 h 152"/>
                  <a:gd name="T16" fmla="*/ 623 w 668"/>
                  <a:gd name="T17" fmla="*/ 0 h 152"/>
                  <a:gd name="T18" fmla="*/ 711 w 668"/>
                  <a:gd name="T19" fmla="*/ 188 h 152"/>
                  <a:gd name="T20" fmla="*/ 752 w 668"/>
                  <a:gd name="T21" fmla="*/ 105 h 152"/>
                  <a:gd name="T22" fmla="*/ 847 w 668"/>
                  <a:gd name="T23" fmla="*/ 103 h 15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668"/>
                  <a:gd name="T37" fmla="*/ 0 h 152"/>
                  <a:gd name="T38" fmla="*/ 668 w 668"/>
                  <a:gd name="T39" fmla="*/ 152 h 152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668" h="152">
                    <a:moveTo>
                      <a:pt x="0" y="82"/>
                    </a:moveTo>
                    <a:lnTo>
                      <a:pt x="80" y="83"/>
                    </a:lnTo>
                    <a:lnTo>
                      <a:pt x="124" y="0"/>
                    </a:lnTo>
                    <a:lnTo>
                      <a:pt x="169" y="152"/>
                    </a:lnTo>
                    <a:lnTo>
                      <a:pt x="239" y="0"/>
                    </a:lnTo>
                    <a:lnTo>
                      <a:pt x="298" y="148"/>
                    </a:lnTo>
                    <a:lnTo>
                      <a:pt x="368" y="0"/>
                    </a:lnTo>
                    <a:lnTo>
                      <a:pt x="426" y="148"/>
                    </a:lnTo>
                    <a:lnTo>
                      <a:pt x="491" y="0"/>
                    </a:lnTo>
                    <a:lnTo>
                      <a:pt x="561" y="148"/>
                    </a:lnTo>
                    <a:lnTo>
                      <a:pt x="593" y="83"/>
                    </a:lnTo>
                    <a:lnTo>
                      <a:pt x="668" y="82"/>
                    </a:lnTo>
                  </a:path>
                </a:pathLst>
              </a:custGeom>
              <a:noFill/>
              <a:ln w="22225" cap="flat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46516" name="Group 38"/>
            <p:cNvGrpSpPr>
              <a:grpSpLocks/>
            </p:cNvGrpSpPr>
            <p:nvPr/>
          </p:nvGrpSpPr>
          <p:grpSpPr bwMode="auto">
            <a:xfrm rot="2700000" flipH="1">
              <a:off x="3466" y="1215"/>
              <a:ext cx="528" cy="120"/>
              <a:chOff x="2380" y="3027"/>
              <a:chExt cx="752" cy="171"/>
            </a:xfrm>
          </p:grpSpPr>
          <p:sp>
            <p:nvSpPr>
              <p:cNvPr id="446533" name="Rectangle 39"/>
              <p:cNvSpPr>
                <a:spLocks noChangeArrowheads="1"/>
              </p:cNvSpPr>
              <p:nvPr/>
            </p:nvSpPr>
            <p:spPr bwMode="auto">
              <a:xfrm>
                <a:off x="2476" y="3074"/>
                <a:ext cx="568" cy="82"/>
              </a:xfrm>
              <a:prstGeom prst="rect">
                <a:avLst/>
              </a:prstGeom>
              <a:solidFill>
                <a:srgbClr val="EBEBFF"/>
              </a:solidFill>
              <a:ln w="6350" algn="ctr">
                <a:noFill/>
                <a:miter lim="800000"/>
                <a:headEnd/>
                <a:tailEnd/>
              </a:ln>
            </p:spPr>
            <p:txBody>
              <a:bodyPr wrap="none" lIns="90000" tIns="46800" rIns="90000" bIns="46800" anchor="ctr"/>
              <a:lstStyle/>
              <a:p>
                <a:pPr>
                  <a:lnSpc>
                    <a:spcPct val="110000"/>
                  </a:lnSpc>
                </a:pPr>
                <a:endParaRPr lang="en-ZA"/>
              </a:p>
            </p:txBody>
          </p:sp>
          <p:sp>
            <p:nvSpPr>
              <p:cNvPr id="446534" name="Freeform 40"/>
              <p:cNvSpPr>
                <a:spLocks/>
              </p:cNvSpPr>
              <p:nvPr/>
            </p:nvSpPr>
            <p:spPr bwMode="auto">
              <a:xfrm>
                <a:off x="2380" y="3027"/>
                <a:ext cx="752" cy="171"/>
              </a:xfrm>
              <a:custGeom>
                <a:avLst/>
                <a:gdLst>
                  <a:gd name="T0" fmla="*/ 0 w 668"/>
                  <a:gd name="T1" fmla="*/ 103 h 152"/>
                  <a:gd name="T2" fmla="*/ 101 w 668"/>
                  <a:gd name="T3" fmla="*/ 105 h 152"/>
                  <a:gd name="T4" fmla="*/ 158 w 668"/>
                  <a:gd name="T5" fmla="*/ 0 h 152"/>
                  <a:gd name="T6" fmla="*/ 214 w 668"/>
                  <a:gd name="T7" fmla="*/ 192 h 152"/>
                  <a:gd name="T8" fmla="*/ 303 w 668"/>
                  <a:gd name="T9" fmla="*/ 0 h 152"/>
                  <a:gd name="T10" fmla="*/ 377 w 668"/>
                  <a:gd name="T11" fmla="*/ 188 h 152"/>
                  <a:gd name="T12" fmla="*/ 466 w 668"/>
                  <a:gd name="T13" fmla="*/ 0 h 152"/>
                  <a:gd name="T14" fmla="*/ 540 w 668"/>
                  <a:gd name="T15" fmla="*/ 188 h 152"/>
                  <a:gd name="T16" fmla="*/ 623 w 668"/>
                  <a:gd name="T17" fmla="*/ 0 h 152"/>
                  <a:gd name="T18" fmla="*/ 711 w 668"/>
                  <a:gd name="T19" fmla="*/ 188 h 152"/>
                  <a:gd name="T20" fmla="*/ 752 w 668"/>
                  <a:gd name="T21" fmla="*/ 105 h 152"/>
                  <a:gd name="T22" fmla="*/ 847 w 668"/>
                  <a:gd name="T23" fmla="*/ 103 h 15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668"/>
                  <a:gd name="T37" fmla="*/ 0 h 152"/>
                  <a:gd name="T38" fmla="*/ 668 w 668"/>
                  <a:gd name="T39" fmla="*/ 152 h 152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668" h="152">
                    <a:moveTo>
                      <a:pt x="0" y="82"/>
                    </a:moveTo>
                    <a:lnTo>
                      <a:pt x="80" y="83"/>
                    </a:lnTo>
                    <a:lnTo>
                      <a:pt x="124" y="0"/>
                    </a:lnTo>
                    <a:lnTo>
                      <a:pt x="169" y="152"/>
                    </a:lnTo>
                    <a:lnTo>
                      <a:pt x="239" y="0"/>
                    </a:lnTo>
                    <a:lnTo>
                      <a:pt x="298" y="148"/>
                    </a:lnTo>
                    <a:lnTo>
                      <a:pt x="368" y="0"/>
                    </a:lnTo>
                    <a:lnTo>
                      <a:pt x="426" y="148"/>
                    </a:lnTo>
                    <a:lnTo>
                      <a:pt x="491" y="0"/>
                    </a:lnTo>
                    <a:lnTo>
                      <a:pt x="561" y="148"/>
                    </a:lnTo>
                    <a:lnTo>
                      <a:pt x="593" y="83"/>
                    </a:lnTo>
                    <a:lnTo>
                      <a:pt x="668" y="82"/>
                    </a:lnTo>
                  </a:path>
                </a:pathLst>
              </a:custGeom>
              <a:noFill/>
              <a:ln w="22225" cap="flat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46517" name="Group 41"/>
            <p:cNvGrpSpPr>
              <a:grpSpLocks/>
            </p:cNvGrpSpPr>
            <p:nvPr/>
          </p:nvGrpSpPr>
          <p:grpSpPr bwMode="auto">
            <a:xfrm rot="5400000">
              <a:off x="3110" y="1181"/>
              <a:ext cx="232" cy="236"/>
              <a:chOff x="2560" y="1747"/>
              <a:chExt cx="312" cy="258"/>
            </a:xfrm>
          </p:grpSpPr>
          <p:sp>
            <p:nvSpPr>
              <p:cNvPr id="446525" name="Rectangle 42"/>
              <p:cNvSpPr>
                <a:spLocks noChangeArrowheads="1"/>
              </p:cNvSpPr>
              <p:nvPr/>
            </p:nvSpPr>
            <p:spPr bwMode="auto">
              <a:xfrm>
                <a:off x="2560" y="1848"/>
                <a:ext cx="312" cy="56"/>
              </a:xfrm>
              <a:prstGeom prst="rect">
                <a:avLst/>
              </a:prstGeom>
              <a:solidFill>
                <a:srgbClr val="EBEBFF"/>
              </a:solidFill>
              <a:ln w="6350" algn="ctr">
                <a:noFill/>
                <a:miter lim="800000"/>
                <a:headEnd/>
                <a:tailEnd/>
              </a:ln>
            </p:spPr>
            <p:txBody>
              <a:bodyPr wrap="none" lIns="90000" tIns="46800" rIns="90000" bIns="46800" anchor="ctr"/>
              <a:lstStyle/>
              <a:p>
                <a:pPr>
                  <a:lnSpc>
                    <a:spcPct val="110000"/>
                  </a:lnSpc>
                </a:pPr>
                <a:endParaRPr lang="en-ZA"/>
              </a:p>
            </p:txBody>
          </p:sp>
          <p:grpSp>
            <p:nvGrpSpPr>
              <p:cNvPr id="446526" name="Group 43"/>
              <p:cNvGrpSpPr>
                <a:grpSpLocks/>
              </p:cNvGrpSpPr>
              <p:nvPr/>
            </p:nvGrpSpPr>
            <p:grpSpPr bwMode="auto">
              <a:xfrm flipH="1">
                <a:off x="2563" y="1747"/>
                <a:ext cx="303" cy="258"/>
                <a:chOff x="8914" y="9442"/>
                <a:chExt cx="501" cy="350"/>
              </a:xfrm>
            </p:grpSpPr>
            <p:sp>
              <p:nvSpPr>
                <p:cNvPr id="446527" name="Line 44"/>
                <p:cNvSpPr>
                  <a:spLocks noChangeShapeType="1"/>
                </p:cNvSpPr>
                <p:nvPr/>
              </p:nvSpPr>
              <p:spPr bwMode="auto">
                <a:xfrm rot="5400000" flipH="1">
                  <a:off x="9240" y="9616"/>
                  <a:ext cx="350" cy="1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6528" name="Line 45"/>
                <p:cNvSpPr>
                  <a:spLocks noChangeShapeType="1"/>
                </p:cNvSpPr>
                <p:nvPr/>
              </p:nvSpPr>
              <p:spPr bwMode="auto">
                <a:xfrm rot="5400000" flipH="1">
                  <a:off x="9038" y="9616"/>
                  <a:ext cx="350" cy="1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6529" name="Line 46"/>
                <p:cNvSpPr>
                  <a:spLocks noChangeShapeType="1"/>
                </p:cNvSpPr>
                <p:nvPr/>
              </p:nvSpPr>
              <p:spPr bwMode="auto">
                <a:xfrm rot="5400000" flipH="1">
                  <a:off x="8835" y="9616"/>
                  <a:ext cx="350" cy="1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6530" name="Line 47"/>
                <p:cNvSpPr>
                  <a:spLocks noChangeShapeType="1"/>
                </p:cNvSpPr>
                <p:nvPr/>
              </p:nvSpPr>
              <p:spPr bwMode="auto">
                <a:xfrm rot="5400000" flipH="1">
                  <a:off x="9232" y="9615"/>
                  <a:ext cx="176" cy="1"/>
                </a:xfrm>
                <a:prstGeom prst="line">
                  <a:avLst/>
                </a:prstGeom>
                <a:noFill/>
                <a:ln w="444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6531" name="Line 48"/>
                <p:cNvSpPr>
                  <a:spLocks noChangeShapeType="1"/>
                </p:cNvSpPr>
                <p:nvPr/>
              </p:nvSpPr>
              <p:spPr bwMode="auto">
                <a:xfrm rot="5400000" flipH="1">
                  <a:off x="9030" y="9615"/>
                  <a:ext cx="176" cy="1"/>
                </a:xfrm>
                <a:prstGeom prst="line">
                  <a:avLst/>
                </a:prstGeom>
                <a:noFill/>
                <a:ln w="444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6532" name="Line 49"/>
                <p:cNvSpPr>
                  <a:spLocks noChangeShapeType="1"/>
                </p:cNvSpPr>
                <p:nvPr/>
              </p:nvSpPr>
              <p:spPr bwMode="auto">
                <a:xfrm rot="5400000" flipH="1">
                  <a:off x="8827" y="9615"/>
                  <a:ext cx="176" cy="1"/>
                </a:xfrm>
                <a:prstGeom prst="line">
                  <a:avLst/>
                </a:prstGeom>
                <a:noFill/>
                <a:ln w="444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446518" name="Group 52"/>
            <p:cNvGrpSpPr>
              <a:grpSpLocks/>
            </p:cNvGrpSpPr>
            <p:nvPr/>
          </p:nvGrpSpPr>
          <p:grpSpPr bwMode="auto">
            <a:xfrm rot="-5400000">
              <a:off x="5009" y="1268"/>
              <a:ext cx="528" cy="120"/>
              <a:chOff x="2380" y="3027"/>
              <a:chExt cx="752" cy="171"/>
            </a:xfrm>
          </p:grpSpPr>
          <p:sp>
            <p:nvSpPr>
              <p:cNvPr id="446523" name="Rectangle 53"/>
              <p:cNvSpPr>
                <a:spLocks noChangeArrowheads="1"/>
              </p:cNvSpPr>
              <p:nvPr/>
            </p:nvSpPr>
            <p:spPr bwMode="auto">
              <a:xfrm>
                <a:off x="2476" y="3074"/>
                <a:ext cx="568" cy="82"/>
              </a:xfrm>
              <a:prstGeom prst="rect">
                <a:avLst/>
              </a:prstGeom>
              <a:solidFill>
                <a:srgbClr val="EBEBFF"/>
              </a:solidFill>
              <a:ln w="6350" algn="ctr">
                <a:noFill/>
                <a:miter lim="800000"/>
                <a:headEnd/>
                <a:tailEnd/>
              </a:ln>
            </p:spPr>
            <p:txBody>
              <a:bodyPr wrap="none" lIns="90000" tIns="46800" rIns="90000" bIns="46800" anchor="ctr"/>
              <a:lstStyle/>
              <a:p>
                <a:pPr>
                  <a:lnSpc>
                    <a:spcPct val="110000"/>
                  </a:lnSpc>
                </a:pPr>
                <a:endParaRPr lang="en-ZA"/>
              </a:p>
            </p:txBody>
          </p:sp>
          <p:sp>
            <p:nvSpPr>
              <p:cNvPr id="446524" name="Freeform 54"/>
              <p:cNvSpPr>
                <a:spLocks/>
              </p:cNvSpPr>
              <p:nvPr/>
            </p:nvSpPr>
            <p:spPr bwMode="auto">
              <a:xfrm>
                <a:off x="2380" y="3027"/>
                <a:ext cx="752" cy="171"/>
              </a:xfrm>
              <a:custGeom>
                <a:avLst/>
                <a:gdLst>
                  <a:gd name="T0" fmla="*/ 0 w 668"/>
                  <a:gd name="T1" fmla="*/ 103 h 152"/>
                  <a:gd name="T2" fmla="*/ 101 w 668"/>
                  <a:gd name="T3" fmla="*/ 105 h 152"/>
                  <a:gd name="T4" fmla="*/ 158 w 668"/>
                  <a:gd name="T5" fmla="*/ 0 h 152"/>
                  <a:gd name="T6" fmla="*/ 214 w 668"/>
                  <a:gd name="T7" fmla="*/ 192 h 152"/>
                  <a:gd name="T8" fmla="*/ 303 w 668"/>
                  <a:gd name="T9" fmla="*/ 0 h 152"/>
                  <a:gd name="T10" fmla="*/ 377 w 668"/>
                  <a:gd name="T11" fmla="*/ 188 h 152"/>
                  <a:gd name="T12" fmla="*/ 466 w 668"/>
                  <a:gd name="T13" fmla="*/ 0 h 152"/>
                  <a:gd name="T14" fmla="*/ 540 w 668"/>
                  <a:gd name="T15" fmla="*/ 188 h 152"/>
                  <a:gd name="T16" fmla="*/ 623 w 668"/>
                  <a:gd name="T17" fmla="*/ 0 h 152"/>
                  <a:gd name="T18" fmla="*/ 711 w 668"/>
                  <a:gd name="T19" fmla="*/ 188 h 152"/>
                  <a:gd name="T20" fmla="*/ 752 w 668"/>
                  <a:gd name="T21" fmla="*/ 105 h 152"/>
                  <a:gd name="T22" fmla="*/ 847 w 668"/>
                  <a:gd name="T23" fmla="*/ 103 h 15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668"/>
                  <a:gd name="T37" fmla="*/ 0 h 152"/>
                  <a:gd name="T38" fmla="*/ 668 w 668"/>
                  <a:gd name="T39" fmla="*/ 152 h 152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668" h="152">
                    <a:moveTo>
                      <a:pt x="0" y="82"/>
                    </a:moveTo>
                    <a:lnTo>
                      <a:pt x="80" y="83"/>
                    </a:lnTo>
                    <a:lnTo>
                      <a:pt x="124" y="0"/>
                    </a:lnTo>
                    <a:lnTo>
                      <a:pt x="169" y="152"/>
                    </a:lnTo>
                    <a:lnTo>
                      <a:pt x="239" y="0"/>
                    </a:lnTo>
                    <a:lnTo>
                      <a:pt x="298" y="148"/>
                    </a:lnTo>
                    <a:lnTo>
                      <a:pt x="368" y="0"/>
                    </a:lnTo>
                    <a:lnTo>
                      <a:pt x="426" y="148"/>
                    </a:lnTo>
                    <a:lnTo>
                      <a:pt x="491" y="0"/>
                    </a:lnTo>
                    <a:lnTo>
                      <a:pt x="561" y="148"/>
                    </a:lnTo>
                    <a:lnTo>
                      <a:pt x="593" y="83"/>
                    </a:lnTo>
                    <a:lnTo>
                      <a:pt x="668" y="82"/>
                    </a:lnTo>
                  </a:path>
                </a:pathLst>
              </a:custGeom>
              <a:noFill/>
              <a:ln w="22225" cap="flat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46519" name="Rectangle 55"/>
            <p:cNvSpPr>
              <a:spLocks noChangeArrowheads="1"/>
            </p:cNvSpPr>
            <p:nvPr/>
          </p:nvSpPr>
          <p:spPr bwMode="auto">
            <a:xfrm>
              <a:off x="4293" y="939"/>
              <a:ext cx="382" cy="238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2000" b="1">
                  <a:solidFill>
                    <a:srgbClr val="000066"/>
                  </a:solidFill>
                  <a:latin typeface="Times New Roman" pitchFamily="18" charset="0"/>
                </a:rPr>
                <a:t>4 </a:t>
              </a:r>
              <a:r>
                <a:rPr lang="en-US" sz="2000" b="1">
                  <a:solidFill>
                    <a:srgbClr val="000066"/>
                  </a:solidFill>
                  <a:latin typeface="Times New Roman" pitchFamily="18" charset="0"/>
                  <a:sym typeface="Symbol" pitchFamily="18" charset="2"/>
                </a:rPr>
                <a:t></a:t>
              </a:r>
            </a:p>
          </p:txBody>
        </p:sp>
        <p:sp>
          <p:nvSpPr>
            <p:cNvPr id="446520" name="Rectangle 56"/>
            <p:cNvSpPr>
              <a:spLocks noChangeArrowheads="1"/>
            </p:cNvSpPr>
            <p:nvPr/>
          </p:nvSpPr>
          <p:spPr bwMode="auto">
            <a:xfrm>
              <a:off x="2335" y="1083"/>
              <a:ext cx="763" cy="416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algn="r">
                <a:lnSpc>
                  <a:spcPct val="90000"/>
                </a:lnSpc>
              </a:pPr>
              <a:r>
                <a:rPr lang="en-US" sz="2000" b="1">
                  <a:solidFill>
                    <a:srgbClr val="000066"/>
                  </a:solidFill>
                  <a:latin typeface="Times New Roman" pitchFamily="18" charset="0"/>
                </a:rPr>
                <a:t>12 V</a:t>
              </a:r>
              <a:br>
                <a:rPr lang="en-US" sz="2000" b="1">
                  <a:solidFill>
                    <a:srgbClr val="000066"/>
                  </a:solidFill>
                  <a:latin typeface="Times New Roman" pitchFamily="18" charset="0"/>
                </a:rPr>
              </a:br>
              <a:r>
                <a:rPr lang="en-US" sz="2000" b="1" i="1">
                  <a:solidFill>
                    <a:srgbClr val="000066"/>
                  </a:solidFill>
                  <a:latin typeface="Times New Roman" pitchFamily="18" charset="0"/>
                </a:rPr>
                <a:t>r</a:t>
              </a:r>
              <a:r>
                <a:rPr lang="en-US" sz="2000" b="1">
                  <a:solidFill>
                    <a:srgbClr val="000066"/>
                  </a:solidFill>
                  <a:latin typeface="Times New Roman" pitchFamily="18" charset="0"/>
                </a:rPr>
                <a:t> = 0.5 </a:t>
              </a:r>
              <a:r>
                <a:rPr lang="en-US" sz="2000" b="1">
                  <a:solidFill>
                    <a:srgbClr val="000066"/>
                  </a:solidFill>
                  <a:latin typeface="Times New Roman" pitchFamily="18" charset="0"/>
                  <a:sym typeface="Symbol" pitchFamily="18" charset="2"/>
                </a:rPr>
                <a:t></a:t>
              </a:r>
            </a:p>
          </p:txBody>
        </p:sp>
        <p:sp>
          <p:nvSpPr>
            <p:cNvPr id="446521" name="Rectangle 57"/>
            <p:cNvSpPr>
              <a:spLocks noChangeArrowheads="1"/>
            </p:cNvSpPr>
            <p:nvPr/>
          </p:nvSpPr>
          <p:spPr bwMode="auto">
            <a:xfrm>
              <a:off x="3665" y="1002"/>
              <a:ext cx="462" cy="238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2000" b="1">
                  <a:solidFill>
                    <a:srgbClr val="000066"/>
                  </a:solidFill>
                  <a:latin typeface="Times New Roman" pitchFamily="18" charset="0"/>
                </a:rPr>
                <a:t>12 </a:t>
              </a:r>
              <a:r>
                <a:rPr lang="en-US" sz="2000" b="1">
                  <a:solidFill>
                    <a:srgbClr val="000066"/>
                  </a:solidFill>
                  <a:latin typeface="Times New Roman" pitchFamily="18" charset="0"/>
                  <a:sym typeface="Symbol" pitchFamily="18" charset="2"/>
                </a:rPr>
                <a:t></a:t>
              </a:r>
            </a:p>
          </p:txBody>
        </p:sp>
        <p:sp>
          <p:nvSpPr>
            <p:cNvPr id="446522" name="Rectangle 58"/>
            <p:cNvSpPr>
              <a:spLocks noChangeArrowheads="1"/>
            </p:cNvSpPr>
            <p:nvPr/>
          </p:nvSpPr>
          <p:spPr bwMode="auto">
            <a:xfrm>
              <a:off x="3410" y="1842"/>
              <a:ext cx="646" cy="238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2000" b="1">
                  <a:solidFill>
                    <a:srgbClr val="000066"/>
                  </a:solidFill>
                  <a:latin typeface="Times New Roman" pitchFamily="18" charset="0"/>
                </a:rPr>
                <a:t>2.5 </a:t>
              </a:r>
              <a:r>
                <a:rPr lang="en-US" sz="2000" b="1">
                  <a:solidFill>
                    <a:srgbClr val="000066"/>
                  </a:solidFill>
                  <a:latin typeface="Times New Roman" pitchFamily="18" charset="0"/>
                  <a:sym typeface="Symbol" pitchFamily="18" charset="2"/>
                </a:rPr>
                <a:t></a:t>
              </a:r>
            </a:p>
          </p:txBody>
        </p:sp>
      </p:grpSp>
      <p:sp>
        <p:nvSpPr>
          <p:cNvPr id="446472" name="Rectangle 59"/>
          <p:cNvSpPr>
            <a:spLocks noChangeArrowheads="1"/>
          </p:cNvSpPr>
          <p:nvPr/>
        </p:nvSpPr>
        <p:spPr bwMode="auto">
          <a:xfrm>
            <a:off x="179388" y="5821363"/>
            <a:ext cx="8767762" cy="44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5000"/>
              </a:lnSpc>
            </a:pPr>
            <a:r>
              <a:rPr lang="en-US" sz="2200">
                <a:solidFill>
                  <a:srgbClr val="000066"/>
                </a:solidFill>
              </a:rPr>
              <a:t>Calculate the current in the bulb. </a:t>
            </a:r>
          </a:p>
        </p:txBody>
      </p:sp>
      <p:sp>
        <p:nvSpPr>
          <p:cNvPr id="446473" name="Rectangle 60"/>
          <p:cNvSpPr>
            <a:spLocks noChangeArrowheads="1"/>
          </p:cNvSpPr>
          <p:nvPr/>
        </p:nvSpPr>
        <p:spPr bwMode="auto">
          <a:xfrm>
            <a:off x="179388" y="3948113"/>
            <a:ext cx="6586537" cy="185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5000"/>
              </a:lnSpc>
            </a:pPr>
            <a:r>
              <a:rPr lang="en-US" sz="2200">
                <a:solidFill>
                  <a:srgbClr val="000066"/>
                </a:solidFill>
              </a:rPr>
              <a:t>A battery consisting of two cells connected in parallel is connected to a 8 </a:t>
            </a:r>
            <a:r>
              <a:rPr lang="en-US" sz="2200" b="1">
                <a:solidFill>
                  <a:srgbClr val="000066"/>
                </a:solidFill>
                <a:sym typeface="Symbol" pitchFamily="18" charset="2"/>
              </a:rPr>
              <a:t></a:t>
            </a:r>
            <a:r>
              <a:rPr lang="en-US" sz="2200">
                <a:solidFill>
                  <a:srgbClr val="000066"/>
                </a:solidFill>
              </a:rPr>
              <a:t> bulb.  </a:t>
            </a:r>
            <a:br>
              <a:rPr lang="en-US" sz="2200">
                <a:solidFill>
                  <a:srgbClr val="000066"/>
                </a:solidFill>
              </a:rPr>
            </a:br>
            <a:r>
              <a:rPr lang="en-US" sz="2200">
                <a:solidFill>
                  <a:srgbClr val="000066"/>
                </a:solidFill>
              </a:rPr>
              <a:t>One of the cells has an emf of 1.5 V and an internal resistance of 0.2 </a:t>
            </a:r>
            <a:r>
              <a:rPr lang="en-US" sz="2200" b="1">
                <a:solidFill>
                  <a:srgbClr val="000066"/>
                </a:solidFill>
                <a:sym typeface="Symbol" pitchFamily="18" charset="2"/>
              </a:rPr>
              <a:t></a:t>
            </a:r>
            <a:r>
              <a:rPr lang="en-US" sz="2200">
                <a:solidFill>
                  <a:srgbClr val="000066"/>
                </a:solidFill>
              </a:rPr>
              <a:t>, while the other is a 1.2 V cell with an internal resistance of 0.3 </a:t>
            </a:r>
            <a:r>
              <a:rPr lang="en-US" sz="2200" b="1">
                <a:solidFill>
                  <a:srgbClr val="000066"/>
                </a:solidFill>
                <a:sym typeface="Symbol" pitchFamily="18" charset="2"/>
              </a:rPr>
              <a:t></a:t>
            </a:r>
            <a:r>
              <a:rPr lang="en-US" sz="2200">
                <a:solidFill>
                  <a:srgbClr val="000066"/>
                </a:solidFill>
              </a:rPr>
              <a:t>. </a:t>
            </a:r>
          </a:p>
        </p:txBody>
      </p:sp>
      <p:grpSp>
        <p:nvGrpSpPr>
          <p:cNvPr id="446474" name="Group 61"/>
          <p:cNvGrpSpPr>
            <a:grpSpLocks/>
          </p:cNvGrpSpPr>
          <p:nvPr/>
        </p:nvGrpSpPr>
        <p:grpSpPr bwMode="auto">
          <a:xfrm>
            <a:off x="7072313" y="4181475"/>
            <a:ext cx="1647825" cy="1976438"/>
            <a:chOff x="4455" y="508"/>
            <a:chExt cx="1038" cy="1245"/>
          </a:xfrm>
        </p:grpSpPr>
        <p:sp>
          <p:nvSpPr>
            <p:cNvPr id="446476" name="Line 62"/>
            <p:cNvSpPr>
              <a:spLocks noChangeShapeType="1"/>
            </p:cNvSpPr>
            <p:nvPr/>
          </p:nvSpPr>
          <p:spPr bwMode="auto">
            <a:xfrm>
              <a:off x="4455" y="1261"/>
              <a:ext cx="1038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446477" name="Rectangle 63"/>
            <p:cNvSpPr>
              <a:spLocks noChangeArrowheads="1"/>
            </p:cNvSpPr>
            <p:nvPr/>
          </p:nvSpPr>
          <p:spPr bwMode="auto">
            <a:xfrm>
              <a:off x="4459" y="812"/>
              <a:ext cx="1031" cy="922"/>
            </a:xfrm>
            <a:prstGeom prst="rect">
              <a:avLst/>
            </a:prstGeom>
            <a:noFill/>
            <a:ln w="222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grpSp>
          <p:nvGrpSpPr>
            <p:cNvPr id="446478" name="Group 64"/>
            <p:cNvGrpSpPr>
              <a:grpSpLocks/>
            </p:cNvGrpSpPr>
            <p:nvPr/>
          </p:nvGrpSpPr>
          <p:grpSpPr bwMode="auto">
            <a:xfrm>
              <a:off x="4659" y="1492"/>
              <a:ext cx="194" cy="261"/>
              <a:chOff x="3117" y="1561"/>
              <a:chExt cx="237" cy="318"/>
            </a:xfrm>
          </p:grpSpPr>
          <p:sp>
            <p:nvSpPr>
              <p:cNvPr id="446496" name="Rectangle 65"/>
              <p:cNvSpPr>
                <a:spLocks noChangeArrowheads="1"/>
              </p:cNvSpPr>
              <p:nvPr/>
            </p:nvSpPr>
            <p:spPr bwMode="auto">
              <a:xfrm>
                <a:off x="3177" y="1833"/>
                <a:ext cx="113" cy="46"/>
              </a:xfrm>
              <a:prstGeom prst="rect">
                <a:avLst/>
              </a:prstGeom>
              <a:solidFill>
                <a:srgbClr val="EBEBFF"/>
              </a:solidFill>
              <a:ln w="6350" algn="ctr">
                <a:noFill/>
                <a:miter lim="800000"/>
                <a:headEnd/>
                <a:tailEnd/>
              </a:ln>
            </p:spPr>
            <p:txBody>
              <a:bodyPr wrap="none" lIns="90000" tIns="46800" rIns="90000" bIns="46800" anchor="ctr"/>
              <a:lstStyle/>
              <a:p>
                <a:pPr>
                  <a:lnSpc>
                    <a:spcPct val="110000"/>
                  </a:lnSpc>
                </a:pPr>
                <a:endParaRPr lang="en-ZA"/>
              </a:p>
            </p:txBody>
          </p:sp>
          <p:grpSp>
            <p:nvGrpSpPr>
              <p:cNvPr id="446497" name="Group 66"/>
              <p:cNvGrpSpPr>
                <a:grpSpLocks/>
              </p:cNvGrpSpPr>
              <p:nvPr/>
            </p:nvGrpSpPr>
            <p:grpSpPr bwMode="auto">
              <a:xfrm>
                <a:off x="3117" y="1561"/>
                <a:ext cx="237" cy="299"/>
                <a:chOff x="4140" y="385"/>
                <a:chExt cx="324" cy="409"/>
              </a:xfrm>
            </p:grpSpPr>
            <p:sp>
              <p:nvSpPr>
                <p:cNvPr id="446498" name="Freeform 67"/>
                <p:cNvSpPr>
                  <a:spLocks/>
                </p:cNvSpPr>
                <p:nvPr/>
              </p:nvSpPr>
              <p:spPr bwMode="auto">
                <a:xfrm>
                  <a:off x="4224" y="478"/>
                  <a:ext cx="153" cy="316"/>
                </a:xfrm>
                <a:custGeom>
                  <a:avLst/>
                  <a:gdLst>
                    <a:gd name="T0" fmla="*/ 0 w 153"/>
                    <a:gd name="T1" fmla="*/ 316 h 316"/>
                    <a:gd name="T2" fmla="*/ 0 w 153"/>
                    <a:gd name="T3" fmla="*/ 0 h 316"/>
                    <a:gd name="T4" fmla="*/ 39 w 153"/>
                    <a:gd name="T5" fmla="*/ 127 h 316"/>
                    <a:gd name="T6" fmla="*/ 77 w 153"/>
                    <a:gd name="T7" fmla="*/ 0 h 316"/>
                    <a:gd name="T8" fmla="*/ 115 w 153"/>
                    <a:gd name="T9" fmla="*/ 127 h 316"/>
                    <a:gd name="T10" fmla="*/ 153 w 153"/>
                    <a:gd name="T11" fmla="*/ 0 h 316"/>
                    <a:gd name="T12" fmla="*/ 153 w 153"/>
                    <a:gd name="T13" fmla="*/ 316 h 31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153"/>
                    <a:gd name="T22" fmla="*/ 0 h 316"/>
                    <a:gd name="T23" fmla="*/ 153 w 153"/>
                    <a:gd name="T24" fmla="*/ 316 h 31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153" h="316">
                      <a:moveTo>
                        <a:pt x="0" y="316"/>
                      </a:moveTo>
                      <a:lnTo>
                        <a:pt x="0" y="0"/>
                      </a:lnTo>
                      <a:lnTo>
                        <a:pt x="39" y="127"/>
                      </a:lnTo>
                      <a:lnTo>
                        <a:pt x="77" y="0"/>
                      </a:lnTo>
                      <a:lnTo>
                        <a:pt x="115" y="127"/>
                      </a:lnTo>
                      <a:lnTo>
                        <a:pt x="153" y="0"/>
                      </a:lnTo>
                      <a:lnTo>
                        <a:pt x="153" y="316"/>
                      </a:lnTo>
                    </a:path>
                  </a:pathLst>
                </a:custGeom>
                <a:noFill/>
                <a:ln w="222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lIns="90000" tIns="46800" rIns="90000" bIns="46800"/>
                <a:lstStyle/>
                <a:p>
                  <a:endParaRPr lang="en-US"/>
                </a:p>
              </p:txBody>
            </p:sp>
            <p:sp>
              <p:nvSpPr>
                <p:cNvPr id="446499" name="Oval 68"/>
                <p:cNvSpPr>
                  <a:spLocks noChangeArrowheads="1"/>
                </p:cNvSpPr>
                <p:nvPr/>
              </p:nvSpPr>
              <p:spPr bwMode="auto">
                <a:xfrm>
                  <a:off x="4140" y="385"/>
                  <a:ext cx="324" cy="324"/>
                </a:xfrm>
                <a:prstGeom prst="ellipse">
                  <a:avLst/>
                </a:prstGeom>
                <a:noFill/>
                <a:ln w="1587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lIns="90000" tIns="46800" rIns="90000" bIns="46800" anchor="ctr"/>
                <a:lstStyle/>
                <a:p>
                  <a:pPr>
                    <a:lnSpc>
                      <a:spcPct val="110000"/>
                    </a:lnSpc>
                  </a:pPr>
                  <a:endParaRPr lang="en-ZA"/>
                </a:p>
              </p:txBody>
            </p:sp>
          </p:grpSp>
        </p:grpSp>
        <p:grpSp>
          <p:nvGrpSpPr>
            <p:cNvPr id="446479" name="Group 69"/>
            <p:cNvGrpSpPr>
              <a:grpSpLocks/>
            </p:cNvGrpSpPr>
            <p:nvPr/>
          </p:nvGrpSpPr>
          <p:grpSpPr bwMode="auto">
            <a:xfrm>
              <a:off x="4665" y="711"/>
              <a:ext cx="40" cy="200"/>
              <a:chOff x="4474" y="1019"/>
              <a:chExt cx="41" cy="210"/>
            </a:xfrm>
          </p:grpSpPr>
          <p:sp>
            <p:nvSpPr>
              <p:cNvPr id="446493" name="Rectangle 70"/>
              <p:cNvSpPr>
                <a:spLocks noChangeArrowheads="1"/>
              </p:cNvSpPr>
              <p:nvPr/>
            </p:nvSpPr>
            <p:spPr bwMode="auto">
              <a:xfrm>
                <a:off x="4474" y="1101"/>
                <a:ext cx="41" cy="46"/>
              </a:xfrm>
              <a:prstGeom prst="rect">
                <a:avLst/>
              </a:prstGeom>
              <a:solidFill>
                <a:srgbClr val="EBEBFF"/>
              </a:solidFill>
              <a:ln w="6350" algn="ctr">
                <a:noFill/>
                <a:miter lim="800000"/>
                <a:headEnd/>
                <a:tailEnd/>
              </a:ln>
            </p:spPr>
            <p:txBody>
              <a:bodyPr wrap="none" lIns="90000" tIns="46800" rIns="90000" bIns="46800" anchor="ctr"/>
              <a:lstStyle/>
              <a:p>
                <a:pPr>
                  <a:lnSpc>
                    <a:spcPct val="110000"/>
                  </a:lnSpc>
                </a:pPr>
                <a:endParaRPr lang="en-ZA"/>
              </a:p>
            </p:txBody>
          </p:sp>
          <p:sp>
            <p:nvSpPr>
              <p:cNvPr id="446494" name="Line 71"/>
              <p:cNvSpPr>
                <a:spLocks noChangeShapeType="1"/>
              </p:cNvSpPr>
              <p:nvPr/>
            </p:nvSpPr>
            <p:spPr bwMode="auto">
              <a:xfrm rot="-5400000">
                <a:off x="4371" y="1124"/>
                <a:ext cx="210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6495" name="Line 72"/>
              <p:cNvSpPr>
                <a:spLocks noChangeShapeType="1"/>
              </p:cNvSpPr>
              <p:nvPr/>
            </p:nvSpPr>
            <p:spPr bwMode="auto">
              <a:xfrm rot="-5400000">
                <a:off x="4461" y="1124"/>
                <a:ext cx="105" cy="0"/>
              </a:xfrm>
              <a:prstGeom prst="line">
                <a:avLst/>
              </a:prstGeom>
              <a:noFill/>
              <a:ln w="444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46480" name="Group 73"/>
            <p:cNvGrpSpPr>
              <a:grpSpLocks/>
            </p:cNvGrpSpPr>
            <p:nvPr/>
          </p:nvGrpSpPr>
          <p:grpSpPr bwMode="auto">
            <a:xfrm>
              <a:off x="4665" y="1158"/>
              <a:ext cx="40" cy="200"/>
              <a:chOff x="4474" y="1019"/>
              <a:chExt cx="41" cy="210"/>
            </a:xfrm>
          </p:grpSpPr>
          <p:sp>
            <p:nvSpPr>
              <p:cNvPr id="446490" name="Rectangle 74"/>
              <p:cNvSpPr>
                <a:spLocks noChangeArrowheads="1"/>
              </p:cNvSpPr>
              <p:nvPr/>
            </p:nvSpPr>
            <p:spPr bwMode="auto">
              <a:xfrm>
                <a:off x="4474" y="1101"/>
                <a:ext cx="41" cy="46"/>
              </a:xfrm>
              <a:prstGeom prst="rect">
                <a:avLst/>
              </a:prstGeom>
              <a:solidFill>
                <a:srgbClr val="EBEBFF"/>
              </a:solidFill>
              <a:ln w="6350" algn="ctr">
                <a:noFill/>
                <a:miter lim="800000"/>
                <a:headEnd/>
                <a:tailEnd/>
              </a:ln>
            </p:spPr>
            <p:txBody>
              <a:bodyPr wrap="none" lIns="90000" tIns="46800" rIns="90000" bIns="46800" anchor="ctr"/>
              <a:lstStyle/>
              <a:p>
                <a:pPr>
                  <a:lnSpc>
                    <a:spcPct val="110000"/>
                  </a:lnSpc>
                </a:pPr>
                <a:endParaRPr lang="en-ZA"/>
              </a:p>
            </p:txBody>
          </p:sp>
          <p:sp>
            <p:nvSpPr>
              <p:cNvPr id="446491" name="Line 75"/>
              <p:cNvSpPr>
                <a:spLocks noChangeShapeType="1"/>
              </p:cNvSpPr>
              <p:nvPr/>
            </p:nvSpPr>
            <p:spPr bwMode="auto">
              <a:xfrm rot="-5400000">
                <a:off x="4371" y="1124"/>
                <a:ext cx="210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6492" name="Line 76"/>
              <p:cNvSpPr>
                <a:spLocks noChangeShapeType="1"/>
              </p:cNvSpPr>
              <p:nvPr/>
            </p:nvSpPr>
            <p:spPr bwMode="auto">
              <a:xfrm rot="-5400000">
                <a:off x="4461" y="1124"/>
                <a:ext cx="105" cy="0"/>
              </a:xfrm>
              <a:prstGeom prst="line">
                <a:avLst/>
              </a:prstGeom>
              <a:noFill/>
              <a:ln w="444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46481" name="Rectangle 77"/>
            <p:cNvSpPr>
              <a:spLocks noChangeArrowheads="1"/>
            </p:cNvSpPr>
            <p:nvPr/>
          </p:nvSpPr>
          <p:spPr bwMode="auto">
            <a:xfrm>
              <a:off x="4513" y="953"/>
              <a:ext cx="926" cy="248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1800" b="1">
                  <a:solidFill>
                    <a:srgbClr val="000066"/>
                  </a:solidFill>
                  <a:latin typeface="Times New Roman" pitchFamily="18" charset="0"/>
                </a:rPr>
                <a:t>1.2 V   0.3 </a:t>
              </a:r>
              <a:r>
                <a:rPr lang="en-US" sz="1800" b="1">
                  <a:solidFill>
                    <a:srgbClr val="000066"/>
                  </a:solidFill>
                  <a:latin typeface="Times New Roman" pitchFamily="18" charset="0"/>
                  <a:sym typeface="Symbol" pitchFamily="18" charset="2"/>
                </a:rPr>
                <a:t></a:t>
              </a:r>
            </a:p>
          </p:txBody>
        </p:sp>
        <p:grpSp>
          <p:nvGrpSpPr>
            <p:cNvPr id="446482" name="Group 78"/>
            <p:cNvGrpSpPr>
              <a:grpSpLocks/>
            </p:cNvGrpSpPr>
            <p:nvPr/>
          </p:nvGrpSpPr>
          <p:grpSpPr bwMode="auto">
            <a:xfrm>
              <a:off x="4964" y="1207"/>
              <a:ext cx="433" cy="98"/>
              <a:chOff x="2380" y="3027"/>
              <a:chExt cx="752" cy="171"/>
            </a:xfrm>
          </p:grpSpPr>
          <p:sp>
            <p:nvSpPr>
              <p:cNvPr id="446488" name="Rectangle 79"/>
              <p:cNvSpPr>
                <a:spLocks noChangeArrowheads="1"/>
              </p:cNvSpPr>
              <p:nvPr/>
            </p:nvSpPr>
            <p:spPr bwMode="auto">
              <a:xfrm>
                <a:off x="2476" y="3074"/>
                <a:ext cx="568" cy="82"/>
              </a:xfrm>
              <a:prstGeom prst="rect">
                <a:avLst/>
              </a:prstGeom>
              <a:solidFill>
                <a:srgbClr val="EBEBFF"/>
              </a:solidFill>
              <a:ln w="6350" algn="ctr">
                <a:noFill/>
                <a:miter lim="800000"/>
                <a:headEnd/>
                <a:tailEnd/>
              </a:ln>
            </p:spPr>
            <p:txBody>
              <a:bodyPr wrap="none" lIns="90000" tIns="46800" rIns="90000" bIns="46800" anchor="ctr"/>
              <a:lstStyle/>
              <a:p>
                <a:pPr>
                  <a:lnSpc>
                    <a:spcPct val="110000"/>
                  </a:lnSpc>
                </a:pPr>
                <a:endParaRPr lang="en-ZA"/>
              </a:p>
            </p:txBody>
          </p:sp>
          <p:sp>
            <p:nvSpPr>
              <p:cNvPr id="446489" name="Freeform 80"/>
              <p:cNvSpPr>
                <a:spLocks/>
              </p:cNvSpPr>
              <p:nvPr/>
            </p:nvSpPr>
            <p:spPr bwMode="auto">
              <a:xfrm>
                <a:off x="2380" y="3027"/>
                <a:ext cx="752" cy="171"/>
              </a:xfrm>
              <a:custGeom>
                <a:avLst/>
                <a:gdLst>
                  <a:gd name="T0" fmla="*/ 0 w 668"/>
                  <a:gd name="T1" fmla="*/ 103 h 152"/>
                  <a:gd name="T2" fmla="*/ 101 w 668"/>
                  <a:gd name="T3" fmla="*/ 105 h 152"/>
                  <a:gd name="T4" fmla="*/ 158 w 668"/>
                  <a:gd name="T5" fmla="*/ 0 h 152"/>
                  <a:gd name="T6" fmla="*/ 214 w 668"/>
                  <a:gd name="T7" fmla="*/ 192 h 152"/>
                  <a:gd name="T8" fmla="*/ 303 w 668"/>
                  <a:gd name="T9" fmla="*/ 0 h 152"/>
                  <a:gd name="T10" fmla="*/ 377 w 668"/>
                  <a:gd name="T11" fmla="*/ 188 h 152"/>
                  <a:gd name="T12" fmla="*/ 466 w 668"/>
                  <a:gd name="T13" fmla="*/ 0 h 152"/>
                  <a:gd name="T14" fmla="*/ 540 w 668"/>
                  <a:gd name="T15" fmla="*/ 188 h 152"/>
                  <a:gd name="T16" fmla="*/ 623 w 668"/>
                  <a:gd name="T17" fmla="*/ 0 h 152"/>
                  <a:gd name="T18" fmla="*/ 711 w 668"/>
                  <a:gd name="T19" fmla="*/ 188 h 152"/>
                  <a:gd name="T20" fmla="*/ 752 w 668"/>
                  <a:gd name="T21" fmla="*/ 105 h 152"/>
                  <a:gd name="T22" fmla="*/ 847 w 668"/>
                  <a:gd name="T23" fmla="*/ 103 h 15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668"/>
                  <a:gd name="T37" fmla="*/ 0 h 152"/>
                  <a:gd name="T38" fmla="*/ 668 w 668"/>
                  <a:gd name="T39" fmla="*/ 152 h 152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668" h="152">
                    <a:moveTo>
                      <a:pt x="0" y="82"/>
                    </a:moveTo>
                    <a:lnTo>
                      <a:pt x="80" y="83"/>
                    </a:lnTo>
                    <a:lnTo>
                      <a:pt x="124" y="0"/>
                    </a:lnTo>
                    <a:lnTo>
                      <a:pt x="169" y="152"/>
                    </a:lnTo>
                    <a:lnTo>
                      <a:pt x="239" y="0"/>
                    </a:lnTo>
                    <a:lnTo>
                      <a:pt x="298" y="148"/>
                    </a:lnTo>
                    <a:lnTo>
                      <a:pt x="368" y="0"/>
                    </a:lnTo>
                    <a:lnTo>
                      <a:pt x="426" y="148"/>
                    </a:lnTo>
                    <a:lnTo>
                      <a:pt x="491" y="0"/>
                    </a:lnTo>
                    <a:lnTo>
                      <a:pt x="561" y="148"/>
                    </a:lnTo>
                    <a:lnTo>
                      <a:pt x="593" y="83"/>
                    </a:lnTo>
                    <a:lnTo>
                      <a:pt x="668" y="82"/>
                    </a:lnTo>
                  </a:path>
                </a:pathLst>
              </a:custGeom>
              <a:noFill/>
              <a:ln w="22225" cap="flat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46483" name="Group 81"/>
            <p:cNvGrpSpPr>
              <a:grpSpLocks/>
            </p:cNvGrpSpPr>
            <p:nvPr/>
          </p:nvGrpSpPr>
          <p:grpSpPr bwMode="auto">
            <a:xfrm>
              <a:off x="4964" y="758"/>
              <a:ext cx="433" cy="98"/>
              <a:chOff x="2380" y="3027"/>
              <a:chExt cx="752" cy="171"/>
            </a:xfrm>
          </p:grpSpPr>
          <p:sp>
            <p:nvSpPr>
              <p:cNvPr id="446486" name="Rectangle 82"/>
              <p:cNvSpPr>
                <a:spLocks noChangeArrowheads="1"/>
              </p:cNvSpPr>
              <p:nvPr/>
            </p:nvSpPr>
            <p:spPr bwMode="auto">
              <a:xfrm>
                <a:off x="2476" y="3074"/>
                <a:ext cx="568" cy="82"/>
              </a:xfrm>
              <a:prstGeom prst="rect">
                <a:avLst/>
              </a:prstGeom>
              <a:solidFill>
                <a:srgbClr val="EBEBFF"/>
              </a:solidFill>
              <a:ln w="6350" algn="ctr">
                <a:noFill/>
                <a:miter lim="800000"/>
                <a:headEnd/>
                <a:tailEnd/>
              </a:ln>
            </p:spPr>
            <p:txBody>
              <a:bodyPr wrap="none" lIns="90000" tIns="46800" rIns="90000" bIns="46800" anchor="ctr"/>
              <a:lstStyle/>
              <a:p>
                <a:pPr>
                  <a:lnSpc>
                    <a:spcPct val="110000"/>
                  </a:lnSpc>
                </a:pPr>
                <a:endParaRPr lang="en-ZA"/>
              </a:p>
            </p:txBody>
          </p:sp>
          <p:sp>
            <p:nvSpPr>
              <p:cNvPr id="446487" name="Freeform 83"/>
              <p:cNvSpPr>
                <a:spLocks/>
              </p:cNvSpPr>
              <p:nvPr/>
            </p:nvSpPr>
            <p:spPr bwMode="auto">
              <a:xfrm>
                <a:off x="2380" y="3027"/>
                <a:ext cx="752" cy="171"/>
              </a:xfrm>
              <a:custGeom>
                <a:avLst/>
                <a:gdLst>
                  <a:gd name="T0" fmla="*/ 0 w 668"/>
                  <a:gd name="T1" fmla="*/ 103 h 152"/>
                  <a:gd name="T2" fmla="*/ 101 w 668"/>
                  <a:gd name="T3" fmla="*/ 105 h 152"/>
                  <a:gd name="T4" fmla="*/ 158 w 668"/>
                  <a:gd name="T5" fmla="*/ 0 h 152"/>
                  <a:gd name="T6" fmla="*/ 214 w 668"/>
                  <a:gd name="T7" fmla="*/ 192 h 152"/>
                  <a:gd name="T8" fmla="*/ 303 w 668"/>
                  <a:gd name="T9" fmla="*/ 0 h 152"/>
                  <a:gd name="T10" fmla="*/ 377 w 668"/>
                  <a:gd name="T11" fmla="*/ 188 h 152"/>
                  <a:gd name="T12" fmla="*/ 466 w 668"/>
                  <a:gd name="T13" fmla="*/ 0 h 152"/>
                  <a:gd name="T14" fmla="*/ 540 w 668"/>
                  <a:gd name="T15" fmla="*/ 188 h 152"/>
                  <a:gd name="T16" fmla="*/ 623 w 668"/>
                  <a:gd name="T17" fmla="*/ 0 h 152"/>
                  <a:gd name="T18" fmla="*/ 711 w 668"/>
                  <a:gd name="T19" fmla="*/ 188 h 152"/>
                  <a:gd name="T20" fmla="*/ 752 w 668"/>
                  <a:gd name="T21" fmla="*/ 105 h 152"/>
                  <a:gd name="T22" fmla="*/ 847 w 668"/>
                  <a:gd name="T23" fmla="*/ 103 h 15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668"/>
                  <a:gd name="T37" fmla="*/ 0 h 152"/>
                  <a:gd name="T38" fmla="*/ 668 w 668"/>
                  <a:gd name="T39" fmla="*/ 152 h 152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668" h="152">
                    <a:moveTo>
                      <a:pt x="0" y="82"/>
                    </a:moveTo>
                    <a:lnTo>
                      <a:pt x="80" y="83"/>
                    </a:lnTo>
                    <a:lnTo>
                      <a:pt x="124" y="0"/>
                    </a:lnTo>
                    <a:lnTo>
                      <a:pt x="169" y="152"/>
                    </a:lnTo>
                    <a:lnTo>
                      <a:pt x="239" y="0"/>
                    </a:lnTo>
                    <a:lnTo>
                      <a:pt x="298" y="148"/>
                    </a:lnTo>
                    <a:lnTo>
                      <a:pt x="368" y="0"/>
                    </a:lnTo>
                    <a:lnTo>
                      <a:pt x="426" y="148"/>
                    </a:lnTo>
                    <a:lnTo>
                      <a:pt x="491" y="0"/>
                    </a:lnTo>
                    <a:lnTo>
                      <a:pt x="561" y="148"/>
                    </a:lnTo>
                    <a:lnTo>
                      <a:pt x="593" y="83"/>
                    </a:lnTo>
                    <a:lnTo>
                      <a:pt x="668" y="82"/>
                    </a:lnTo>
                  </a:path>
                </a:pathLst>
              </a:custGeom>
              <a:noFill/>
              <a:ln w="22225" cap="flat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46484" name="Rectangle 84"/>
            <p:cNvSpPr>
              <a:spLocks noChangeArrowheads="1"/>
            </p:cNvSpPr>
            <p:nvPr/>
          </p:nvSpPr>
          <p:spPr bwMode="auto">
            <a:xfrm>
              <a:off x="4513" y="508"/>
              <a:ext cx="926" cy="248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1800" b="1">
                  <a:solidFill>
                    <a:srgbClr val="000066"/>
                  </a:solidFill>
                  <a:latin typeface="Times New Roman" pitchFamily="18" charset="0"/>
                </a:rPr>
                <a:t>1.5 V   0.2 </a:t>
              </a:r>
              <a:r>
                <a:rPr lang="en-US" sz="1800" b="1">
                  <a:solidFill>
                    <a:srgbClr val="000066"/>
                  </a:solidFill>
                  <a:latin typeface="Times New Roman" pitchFamily="18" charset="0"/>
                  <a:sym typeface="Symbol" pitchFamily="18" charset="2"/>
                </a:rPr>
                <a:t></a:t>
              </a:r>
            </a:p>
          </p:txBody>
        </p:sp>
        <p:sp>
          <p:nvSpPr>
            <p:cNvPr id="446485" name="Rectangle 85"/>
            <p:cNvSpPr>
              <a:spLocks noChangeArrowheads="1"/>
            </p:cNvSpPr>
            <p:nvPr/>
          </p:nvSpPr>
          <p:spPr bwMode="auto">
            <a:xfrm>
              <a:off x="4858" y="1426"/>
              <a:ext cx="368" cy="248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1800" b="1">
                  <a:solidFill>
                    <a:srgbClr val="000066"/>
                  </a:solidFill>
                  <a:latin typeface="Times New Roman" pitchFamily="18" charset="0"/>
                </a:rPr>
                <a:t>8 </a:t>
              </a:r>
              <a:r>
                <a:rPr lang="en-US" sz="1800" b="1">
                  <a:solidFill>
                    <a:srgbClr val="000066"/>
                  </a:solidFill>
                  <a:latin typeface="Times New Roman" pitchFamily="18" charset="0"/>
                  <a:sym typeface="Symbol" pitchFamily="18" charset="2"/>
                </a:rPr>
                <a:t></a:t>
              </a:r>
            </a:p>
          </p:txBody>
        </p:sp>
      </p:grpSp>
      <p:sp>
        <p:nvSpPr>
          <p:cNvPr id="446475" name="Line 86"/>
          <p:cNvSpPr>
            <a:spLocks noChangeShapeType="1"/>
          </p:cNvSpPr>
          <p:nvPr/>
        </p:nvSpPr>
        <p:spPr bwMode="auto">
          <a:xfrm>
            <a:off x="2462213" y="3736975"/>
            <a:ext cx="4105275" cy="0"/>
          </a:xfrm>
          <a:prstGeom prst="line">
            <a:avLst/>
          </a:prstGeom>
          <a:noFill/>
          <a:ln w="15875">
            <a:solidFill>
              <a:srgbClr val="000066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256" name="Footer Placeholder 4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DC CIRCUITS</a:t>
            </a:r>
          </a:p>
        </p:txBody>
      </p:sp>
      <p:sp>
        <p:nvSpPr>
          <p:cNvPr id="349257" name="Date Placeholder 5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</a:p>
        </p:txBody>
      </p:sp>
      <p:sp>
        <p:nvSpPr>
          <p:cNvPr id="34925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25C2F64-226A-4373-A478-71E1649C84E3}" type="slidenum">
              <a:rPr lang="en-US" smtClean="0">
                <a:cs typeface="Arial" charset="0"/>
              </a:rPr>
              <a:pPr/>
              <a:t>15</a:t>
            </a:fld>
            <a:endParaRPr lang="en-US" smtClean="0">
              <a:cs typeface="Arial" charset="0"/>
            </a:endParaRPr>
          </a:p>
        </p:txBody>
      </p:sp>
      <p:sp>
        <p:nvSpPr>
          <p:cNvPr id="349259" name="Rectangle 63"/>
          <p:cNvSpPr>
            <a:spLocks noChangeArrowheads="1"/>
          </p:cNvSpPr>
          <p:nvPr/>
        </p:nvSpPr>
        <p:spPr bwMode="auto">
          <a:xfrm>
            <a:off x="6815138" y="1490663"/>
            <a:ext cx="606425" cy="3667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000" b="1">
                <a:solidFill>
                  <a:srgbClr val="000066"/>
                </a:solidFill>
                <a:latin typeface="Times New Roman" pitchFamily="18" charset="0"/>
              </a:rPr>
              <a:t>4 </a:t>
            </a:r>
            <a:r>
              <a:rPr lang="en-US" sz="2000" b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</a:t>
            </a:r>
          </a:p>
        </p:txBody>
      </p:sp>
      <p:sp>
        <p:nvSpPr>
          <p:cNvPr id="349260" name="Freeform 2"/>
          <p:cNvSpPr>
            <a:spLocks/>
          </p:cNvSpPr>
          <p:nvPr/>
        </p:nvSpPr>
        <p:spPr bwMode="auto">
          <a:xfrm>
            <a:off x="5130800" y="1247775"/>
            <a:ext cx="3243263" cy="1622425"/>
          </a:xfrm>
          <a:custGeom>
            <a:avLst/>
            <a:gdLst>
              <a:gd name="T0" fmla="*/ 0 w 2043"/>
              <a:gd name="T1" fmla="*/ 0 h 1022"/>
              <a:gd name="T2" fmla="*/ 2147483647 w 2043"/>
              <a:gd name="T3" fmla="*/ 2147483647 h 1022"/>
              <a:gd name="T4" fmla="*/ 2147483647 w 2043"/>
              <a:gd name="T5" fmla="*/ 7561264 h 1022"/>
              <a:gd name="T6" fmla="*/ 0 60000 65536"/>
              <a:gd name="T7" fmla="*/ 0 60000 65536"/>
              <a:gd name="T8" fmla="*/ 0 60000 65536"/>
              <a:gd name="T9" fmla="*/ 0 w 2043"/>
              <a:gd name="T10" fmla="*/ 0 h 1022"/>
              <a:gd name="T11" fmla="*/ 2043 w 2043"/>
              <a:gd name="T12" fmla="*/ 1022 h 102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43" h="1022">
                <a:moveTo>
                  <a:pt x="0" y="0"/>
                </a:moveTo>
                <a:lnTo>
                  <a:pt x="1029" y="1022"/>
                </a:lnTo>
                <a:lnTo>
                  <a:pt x="2043" y="3"/>
                </a:lnTo>
              </a:path>
            </a:pathLst>
          </a:custGeom>
          <a:noFill/>
          <a:ln w="222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349261" name="Rectangle 3"/>
          <p:cNvSpPr>
            <a:spLocks noChangeArrowheads="1"/>
          </p:cNvSpPr>
          <p:nvPr/>
        </p:nvSpPr>
        <p:spPr bwMode="auto">
          <a:xfrm>
            <a:off x="179388" y="573088"/>
            <a:ext cx="3632200" cy="176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buFont typeface="Arial" charset="0"/>
              <a:buNone/>
            </a:pPr>
            <a:r>
              <a:rPr lang="en-ZA" sz="2200">
                <a:solidFill>
                  <a:srgbClr val="000066"/>
                </a:solidFill>
              </a:rPr>
              <a:t>A </a:t>
            </a:r>
            <a:r>
              <a:rPr lang="en-US" altLang="ug-CN" sz="2200">
                <a:solidFill>
                  <a:srgbClr val="000066"/>
                </a:solidFill>
              </a:rPr>
              <a:t>1</a:t>
            </a:r>
            <a:r>
              <a:rPr lang="en-US" sz="2200">
                <a:solidFill>
                  <a:srgbClr val="000066"/>
                </a:solidFill>
              </a:rPr>
              <a:t>2 V battery with an internal resistance of </a:t>
            </a:r>
            <a:br>
              <a:rPr lang="en-US" sz="2200">
                <a:solidFill>
                  <a:srgbClr val="000066"/>
                </a:solidFill>
              </a:rPr>
            </a:br>
            <a:r>
              <a:rPr lang="en-US" sz="2200">
                <a:solidFill>
                  <a:srgbClr val="000066"/>
                </a:solidFill>
              </a:rPr>
              <a:t>0.5 </a:t>
            </a:r>
            <a:r>
              <a:rPr lang="en-US" sz="2200" b="1">
                <a:solidFill>
                  <a:srgbClr val="000066"/>
                </a:solidFill>
                <a:sym typeface="Symbol" pitchFamily="18" charset="2"/>
              </a:rPr>
              <a:t></a:t>
            </a:r>
            <a:r>
              <a:rPr lang="en-US" sz="2200">
                <a:solidFill>
                  <a:srgbClr val="000066"/>
                </a:solidFill>
              </a:rPr>
              <a:t> is connected to a combination of resistors, as shown: </a:t>
            </a:r>
          </a:p>
        </p:txBody>
      </p:sp>
      <p:sp>
        <p:nvSpPr>
          <p:cNvPr id="349262" name="Rectangle 4"/>
          <p:cNvSpPr>
            <a:spLocks noChangeArrowheads="1"/>
          </p:cNvSpPr>
          <p:nvPr/>
        </p:nvSpPr>
        <p:spPr bwMode="auto">
          <a:xfrm>
            <a:off x="3706813" y="1719263"/>
            <a:ext cx="1211262" cy="641350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r">
              <a:lnSpc>
                <a:spcPct val="90000"/>
              </a:lnSpc>
            </a:pPr>
            <a:r>
              <a:rPr lang="en-US" sz="2000" b="1">
                <a:solidFill>
                  <a:srgbClr val="000066"/>
                </a:solidFill>
                <a:latin typeface="Times New Roman" pitchFamily="18" charset="0"/>
              </a:rPr>
              <a:t>12 V</a:t>
            </a:r>
            <a:br>
              <a:rPr lang="en-US" sz="2000" b="1">
                <a:solidFill>
                  <a:srgbClr val="000066"/>
                </a:solidFill>
                <a:latin typeface="Times New Roman" pitchFamily="18" charset="0"/>
              </a:rPr>
            </a:br>
            <a:r>
              <a:rPr lang="en-US" sz="2000" b="1" i="1">
                <a:solidFill>
                  <a:srgbClr val="000066"/>
                </a:solidFill>
                <a:latin typeface="Times New Roman" pitchFamily="18" charset="0"/>
              </a:rPr>
              <a:t>r</a:t>
            </a:r>
            <a:r>
              <a:rPr lang="en-US" sz="2000" b="1">
                <a:solidFill>
                  <a:srgbClr val="000066"/>
                </a:solidFill>
                <a:latin typeface="Times New Roman" pitchFamily="18" charset="0"/>
              </a:rPr>
              <a:t> = 0.5 </a:t>
            </a:r>
            <a:r>
              <a:rPr lang="en-US" sz="2000" b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</a:t>
            </a:r>
          </a:p>
        </p:txBody>
      </p:sp>
      <p:sp>
        <p:nvSpPr>
          <p:cNvPr id="349263" name="Rectangle 6"/>
          <p:cNvSpPr>
            <a:spLocks noChangeArrowheads="1"/>
          </p:cNvSpPr>
          <p:nvPr/>
        </p:nvSpPr>
        <p:spPr bwMode="auto">
          <a:xfrm>
            <a:off x="5127625" y="1243013"/>
            <a:ext cx="3251200" cy="1628775"/>
          </a:xfrm>
          <a:prstGeom prst="rect">
            <a:avLst/>
          </a:prstGeom>
          <a:noFill/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  <p:grpSp>
        <p:nvGrpSpPr>
          <p:cNvPr id="349264" name="Group 7"/>
          <p:cNvGrpSpPr>
            <a:grpSpLocks/>
          </p:cNvGrpSpPr>
          <p:nvPr/>
        </p:nvGrpSpPr>
        <p:grpSpPr bwMode="auto">
          <a:xfrm>
            <a:off x="5516563" y="1141413"/>
            <a:ext cx="838200" cy="190500"/>
            <a:chOff x="2380" y="3027"/>
            <a:chExt cx="752" cy="171"/>
          </a:xfrm>
        </p:grpSpPr>
        <p:sp>
          <p:nvSpPr>
            <p:cNvPr id="349326" name="Rectangle 8"/>
            <p:cNvSpPr>
              <a:spLocks noChangeArrowheads="1"/>
            </p:cNvSpPr>
            <p:nvPr/>
          </p:nvSpPr>
          <p:spPr bwMode="auto">
            <a:xfrm>
              <a:off x="2476" y="3074"/>
              <a:ext cx="568" cy="82"/>
            </a:xfrm>
            <a:prstGeom prst="rect">
              <a:avLst/>
            </a:prstGeom>
            <a:solidFill>
              <a:srgbClr val="EBEBFF"/>
            </a:solidFill>
            <a:ln w="63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349327" name="Freeform 9"/>
            <p:cNvSpPr>
              <a:spLocks/>
            </p:cNvSpPr>
            <p:nvPr/>
          </p:nvSpPr>
          <p:spPr bwMode="auto">
            <a:xfrm>
              <a:off x="2380" y="3027"/>
              <a:ext cx="752" cy="171"/>
            </a:xfrm>
            <a:custGeom>
              <a:avLst/>
              <a:gdLst>
                <a:gd name="T0" fmla="*/ 0 w 668"/>
                <a:gd name="T1" fmla="*/ 103 h 152"/>
                <a:gd name="T2" fmla="*/ 101 w 668"/>
                <a:gd name="T3" fmla="*/ 105 h 152"/>
                <a:gd name="T4" fmla="*/ 158 w 668"/>
                <a:gd name="T5" fmla="*/ 0 h 152"/>
                <a:gd name="T6" fmla="*/ 214 w 668"/>
                <a:gd name="T7" fmla="*/ 192 h 152"/>
                <a:gd name="T8" fmla="*/ 303 w 668"/>
                <a:gd name="T9" fmla="*/ 0 h 152"/>
                <a:gd name="T10" fmla="*/ 377 w 668"/>
                <a:gd name="T11" fmla="*/ 188 h 152"/>
                <a:gd name="T12" fmla="*/ 466 w 668"/>
                <a:gd name="T13" fmla="*/ 0 h 152"/>
                <a:gd name="T14" fmla="*/ 540 w 668"/>
                <a:gd name="T15" fmla="*/ 188 h 152"/>
                <a:gd name="T16" fmla="*/ 623 w 668"/>
                <a:gd name="T17" fmla="*/ 0 h 152"/>
                <a:gd name="T18" fmla="*/ 711 w 668"/>
                <a:gd name="T19" fmla="*/ 188 h 152"/>
                <a:gd name="T20" fmla="*/ 752 w 668"/>
                <a:gd name="T21" fmla="*/ 105 h 152"/>
                <a:gd name="T22" fmla="*/ 847 w 668"/>
                <a:gd name="T23" fmla="*/ 103 h 15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668"/>
                <a:gd name="T37" fmla="*/ 0 h 152"/>
                <a:gd name="T38" fmla="*/ 668 w 668"/>
                <a:gd name="T39" fmla="*/ 152 h 15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668" h="152">
                  <a:moveTo>
                    <a:pt x="0" y="82"/>
                  </a:moveTo>
                  <a:lnTo>
                    <a:pt x="80" y="83"/>
                  </a:lnTo>
                  <a:lnTo>
                    <a:pt x="124" y="0"/>
                  </a:lnTo>
                  <a:lnTo>
                    <a:pt x="169" y="152"/>
                  </a:lnTo>
                  <a:lnTo>
                    <a:pt x="239" y="0"/>
                  </a:lnTo>
                  <a:lnTo>
                    <a:pt x="298" y="148"/>
                  </a:lnTo>
                  <a:lnTo>
                    <a:pt x="368" y="0"/>
                  </a:lnTo>
                  <a:lnTo>
                    <a:pt x="426" y="148"/>
                  </a:lnTo>
                  <a:lnTo>
                    <a:pt x="491" y="0"/>
                  </a:lnTo>
                  <a:lnTo>
                    <a:pt x="561" y="148"/>
                  </a:lnTo>
                  <a:lnTo>
                    <a:pt x="593" y="83"/>
                  </a:lnTo>
                  <a:lnTo>
                    <a:pt x="668" y="82"/>
                  </a:lnTo>
                </a:path>
              </a:pathLst>
            </a:custGeom>
            <a:noFill/>
            <a:ln w="222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49265" name="Group 10"/>
          <p:cNvGrpSpPr>
            <a:grpSpLocks/>
          </p:cNvGrpSpPr>
          <p:nvPr/>
        </p:nvGrpSpPr>
        <p:grpSpPr bwMode="auto">
          <a:xfrm>
            <a:off x="7145338" y="1141413"/>
            <a:ext cx="838200" cy="190500"/>
            <a:chOff x="2380" y="3027"/>
            <a:chExt cx="752" cy="171"/>
          </a:xfrm>
        </p:grpSpPr>
        <p:sp>
          <p:nvSpPr>
            <p:cNvPr id="349324" name="Rectangle 11"/>
            <p:cNvSpPr>
              <a:spLocks noChangeArrowheads="1"/>
            </p:cNvSpPr>
            <p:nvPr/>
          </p:nvSpPr>
          <p:spPr bwMode="auto">
            <a:xfrm>
              <a:off x="2476" y="3074"/>
              <a:ext cx="568" cy="82"/>
            </a:xfrm>
            <a:prstGeom prst="rect">
              <a:avLst/>
            </a:prstGeom>
            <a:solidFill>
              <a:srgbClr val="EBEBFF"/>
            </a:solidFill>
            <a:ln w="63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349325" name="Freeform 12"/>
            <p:cNvSpPr>
              <a:spLocks/>
            </p:cNvSpPr>
            <p:nvPr/>
          </p:nvSpPr>
          <p:spPr bwMode="auto">
            <a:xfrm>
              <a:off x="2380" y="3027"/>
              <a:ext cx="752" cy="171"/>
            </a:xfrm>
            <a:custGeom>
              <a:avLst/>
              <a:gdLst>
                <a:gd name="T0" fmla="*/ 0 w 668"/>
                <a:gd name="T1" fmla="*/ 103 h 152"/>
                <a:gd name="T2" fmla="*/ 101 w 668"/>
                <a:gd name="T3" fmla="*/ 105 h 152"/>
                <a:gd name="T4" fmla="*/ 158 w 668"/>
                <a:gd name="T5" fmla="*/ 0 h 152"/>
                <a:gd name="T6" fmla="*/ 214 w 668"/>
                <a:gd name="T7" fmla="*/ 192 h 152"/>
                <a:gd name="T8" fmla="*/ 303 w 668"/>
                <a:gd name="T9" fmla="*/ 0 h 152"/>
                <a:gd name="T10" fmla="*/ 377 w 668"/>
                <a:gd name="T11" fmla="*/ 188 h 152"/>
                <a:gd name="T12" fmla="*/ 466 w 668"/>
                <a:gd name="T13" fmla="*/ 0 h 152"/>
                <a:gd name="T14" fmla="*/ 540 w 668"/>
                <a:gd name="T15" fmla="*/ 188 h 152"/>
                <a:gd name="T16" fmla="*/ 623 w 668"/>
                <a:gd name="T17" fmla="*/ 0 h 152"/>
                <a:gd name="T18" fmla="*/ 711 w 668"/>
                <a:gd name="T19" fmla="*/ 188 h 152"/>
                <a:gd name="T20" fmla="*/ 752 w 668"/>
                <a:gd name="T21" fmla="*/ 105 h 152"/>
                <a:gd name="T22" fmla="*/ 847 w 668"/>
                <a:gd name="T23" fmla="*/ 103 h 15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668"/>
                <a:gd name="T37" fmla="*/ 0 h 152"/>
                <a:gd name="T38" fmla="*/ 668 w 668"/>
                <a:gd name="T39" fmla="*/ 152 h 15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668" h="152">
                  <a:moveTo>
                    <a:pt x="0" y="82"/>
                  </a:moveTo>
                  <a:lnTo>
                    <a:pt x="80" y="83"/>
                  </a:lnTo>
                  <a:lnTo>
                    <a:pt x="124" y="0"/>
                  </a:lnTo>
                  <a:lnTo>
                    <a:pt x="169" y="152"/>
                  </a:lnTo>
                  <a:lnTo>
                    <a:pt x="239" y="0"/>
                  </a:lnTo>
                  <a:lnTo>
                    <a:pt x="298" y="148"/>
                  </a:lnTo>
                  <a:lnTo>
                    <a:pt x="368" y="0"/>
                  </a:lnTo>
                  <a:lnTo>
                    <a:pt x="426" y="148"/>
                  </a:lnTo>
                  <a:lnTo>
                    <a:pt x="491" y="0"/>
                  </a:lnTo>
                  <a:lnTo>
                    <a:pt x="561" y="148"/>
                  </a:lnTo>
                  <a:lnTo>
                    <a:pt x="593" y="83"/>
                  </a:lnTo>
                  <a:lnTo>
                    <a:pt x="668" y="82"/>
                  </a:lnTo>
                </a:path>
              </a:pathLst>
            </a:custGeom>
            <a:noFill/>
            <a:ln w="222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49266" name="Group 13"/>
          <p:cNvGrpSpPr>
            <a:grpSpLocks/>
          </p:cNvGrpSpPr>
          <p:nvPr/>
        </p:nvGrpSpPr>
        <p:grpSpPr bwMode="auto">
          <a:xfrm>
            <a:off x="5516563" y="2767013"/>
            <a:ext cx="838200" cy="190500"/>
            <a:chOff x="2380" y="3027"/>
            <a:chExt cx="752" cy="171"/>
          </a:xfrm>
        </p:grpSpPr>
        <p:sp>
          <p:nvSpPr>
            <p:cNvPr id="349322" name="Rectangle 14"/>
            <p:cNvSpPr>
              <a:spLocks noChangeArrowheads="1"/>
            </p:cNvSpPr>
            <p:nvPr/>
          </p:nvSpPr>
          <p:spPr bwMode="auto">
            <a:xfrm>
              <a:off x="2476" y="3074"/>
              <a:ext cx="568" cy="82"/>
            </a:xfrm>
            <a:prstGeom prst="rect">
              <a:avLst/>
            </a:prstGeom>
            <a:solidFill>
              <a:srgbClr val="EBEBFF"/>
            </a:solidFill>
            <a:ln w="63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349323" name="Freeform 15"/>
            <p:cNvSpPr>
              <a:spLocks/>
            </p:cNvSpPr>
            <p:nvPr/>
          </p:nvSpPr>
          <p:spPr bwMode="auto">
            <a:xfrm>
              <a:off x="2380" y="3027"/>
              <a:ext cx="752" cy="171"/>
            </a:xfrm>
            <a:custGeom>
              <a:avLst/>
              <a:gdLst>
                <a:gd name="T0" fmla="*/ 0 w 668"/>
                <a:gd name="T1" fmla="*/ 103 h 152"/>
                <a:gd name="T2" fmla="*/ 101 w 668"/>
                <a:gd name="T3" fmla="*/ 105 h 152"/>
                <a:gd name="T4" fmla="*/ 158 w 668"/>
                <a:gd name="T5" fmla="*/ 0 h 152"/>
                <a:gd name="T6" fmla="*/ 214 w 668"/>
                <a:gd name="T7" fmla="*/ 192 h 152"/>
                <a:gd name="T8" fmla="*/ 303 w 668"/>
                <a:gd name="T9" fmla="*/ 0 h 152"/>
                <a:gd name="T10" fmla="*/ 377 w 668"/>
                <a:gd name="T11" fmla="*/ 188 h 152"/>
                <a:gd name="T12" fmla="*/ 466 w 668"/>
                <a:gd name="T13" fmla="*/ 0 h 152"/>
                <a:gd name="T14" fmla="*/ 540 w 668"/>
                <a:gd name="T15" fmla="*/ 188 h 152"/>
                <a:gd name="T16" fmla="*/ 623 w 668"/>
                <a:gd name="T17" fmla="*/ 0 h 152"/>
                <a:gd name="T18" fmla="*/ 711 w 668"/>
                <a:gd name="T19" fmla="*/ 188 h 152"/>
                <a:gd name="T20" fmla="*/ 752 w 668"/>
                <a:gd name="T21" fmla="*/ 105 h 152"/>
                <a:gd name="T22" fmla="*/ 847 w 668"/>
                <a:gd name="T23" fmla="*/ 103 h 15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668"/>
                <a:gd name="T37" fmla="*/ 0 h 152"/>
                <a:gd name="T38" fmla="*/ 668 w 668"/>
                <a:gd name="T39" fmla="*/ 152 h 15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668" h="152">
                  <a:moveTo>
                    <a:pt x="0" y="82"/>
                  </a:moveTo>
                  <a:lnTo>
                    <a:pt x="80" y="83"/>
                  </a:lnTo>
                  <a:lnTo>
                    <a:pt x="124" y="0"/>
                  </a:lnTo>
                  <a:lnTo>
                    <a:pt x="169" y="152"/>
                  </a:lnTo>
                  <a:lnTo>
                    <a:pt x="239" y="0"/>
                  </a:lnTo>
                  <a:lnTo>
                    <a:pt x="298" y="148"/>
                  </a:lnTo>
                  <a:lnTo>
                    <a:pt x="368" y="0"/>
                  </a:lnTo>
                  <a:lnTo>
                    <a:pt x="426" y="148"/>
                  </a:lnTo>
                  <a:lnTo>
                    <a:pt x="491" y="0"/>
                  </a:lnTo>
                  <a:lnTo>
                    <a:pt x="561" y="148"/>
                  </a:lnTo>
                  <a:lnTo>
                    <a:pt x="593" y="83"/>
                  </a:lnTo>
                  <a:lnTo>
                    <a:pt x="668" y="82"/>
                  </a:lnTo>
                </a:path>
              </a:pathLst>
            </a:custGeom>
            <a:noFill/>
            <a:ln w="222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49267" name="Group 16"/>
          <p:cNvGrpSpPr>
            <a:grpSpLocks/>
          </p:cNvGrpSpPr>
          <p:nvPr/>
        </p:nvGrpSpPr>
        <p:grpSpPr bwMode="auto">
          <a:xfrm>
            <a:off x="7145338" y="2767013"/>
            <a:ext cx="838200" cy="190500"/>
            <a:chOff x="2380" y="3027"/>
            <a:chExt cx="752" cy="171"/>
          </a:xfrm>
        </p:grpSpPr>
        <p:sp>
          <p:nvSpPr>
            <p:cNvPr id="349320" name="Rectangle 17"/>
            <p:cNvSpPr>
              <a:spLocks noChangeArrowheads="1"/>
            </p:cNvSpPr>
            <p:nvPr/>
          </p:nvSpPr>
          <p:spPr bwMode="auto">
            <a:xfrm>
              <a:off x="2476" y="3074"/>
              <a:ext cx="568" cy="82"/>
            </a:xfrm>
            <a:prstGeom prst="rect">
              <a:avLst/>
            </a:prstGeom>
            <a:solidFill>
              <a:srgbClr val="EBEBFF"/>
            </a:solidFill>
            <a:ln w="63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349321" name="Freeform 18"/>
            <p:cNvSpPr>
              <a:spLocks/>
            </p:cNvSpPr>
            <p:nvPr/>
          </p:nvSpPr>
          <p:spPr bwMode="auto">
            <a:xfrm>
              <a:off x="2380" y="3027"/>
              <a:ext cx="752" cy="171"/>
            </a:xfrm>
            <a:custGeom>
              <a:avLst/>
              <a:gdLst>
                <a:gd name="T0" fmla="*/ 0 w 668"/>
                <a:gd name="T1" fmla="*/ 103 h 152"/>
                <a:gd name="T2" fmla="*/ 101 w 668"/>
                <a:gd name="T3" fmla="*/ 105 h 152"/>
                <a:gd name="T4" fmla="*/ 158 w 668"/>
                <a:gd name="T5" fmla="*/ 0 h 152"/>
                <a:gd name="T6" fmla="*/ 214 w 668"/>
                <a:gd name="T7" fmla="*/ 192 h 152"/>
                <a:gd name="T8" fmla="*/ 303 w 668"/>
                <a:gd name="T9" fmla="*/ 0 h 152"/>
                <a:gd name="T10" fmla="*/ 377 w 668"/>
                <a:gd name="T11" fmla="*/ 188 h 152"/>
                <a:gd name="T12" fmla="*/ 466 w 668"/>
                <a:gd name="T13" fmla="*/ 0 h 152"/>
                <a:gd name="T14" fmla="*/ 540 w 668"/>
                <a:gd name="T15" fmla="*/ 188 h 152"/>
                <a:gd name="T16" fmla="*/ 623 w 668"/>
                <a:gd name="T17" fmla="*/ 0 h 152"/>
                <a:gd name="T18" fmla="*/ 711 w 668"/>
                <a:gd name="T19" fmla="*/ 188 h 152"/>
                <a:gd name="T20" fmla="*/ 752 w 668"/>
                <a:gd name="T21" fmla="*/ 105 h 152"/>
                <a:gd name="T22" fmla="*/ 847 w 668"/>
                <a:gd name="T23" fmla="*/ 103 h 15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668"/>
                <a:gd name="T37" fmla="*/ 0 h 152"/>
                <a:gd name="T38" fmla="*/ 668 w 668"/>
                <a:gd name="T39" fmla="*/ 152 h 15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668" h="152">
                  <a:moveTo>
                    <a:pt x="0" y="82"/>
                  </a:moveTo>
                  <a:lnTo>
                    <a:pt x="80" y="83"/>
                  </a:lnTo>
                  <a:lnTo>
                    <a:pt x="124" y="0"/>
                  </a:lnTo>
                  <a:lnTo>
                    <a:pt x="169" y="152"/>
                  </a:lnTo>
                  <a:lnTo>
                    <a:pt x="239" y="0"/>
                  </a:lnTo>
                  <a:lnTo>
                    <a:pt x="298" y="148"/>
                  </a:lnTo>
                  <a:lnTo>
                    <a:pt x="368" y="0"/>
                  </a:lnTo>
                  <a:lnTo>
                    <a:pt x="426" y="148"/>
                  </a:lnTo>
                  <a:lnTo>
                    <a:pt x="491" y="0"/>
                  </a:lnTo>
                  <a:lnTo>
                    <a:pt x="561" y="148"/>
                  </a:lnTo>
                  <a:lnTo>
                    <a:pt x="593" y="83"/>
                  </a:lnTo>
                  <a:lnTo>
                    <a:pt x="668" y="82"/>
                  </a:lnTo>
                </a:path>
              </a:pathLst>
            </a:custGeom>
            <a:noFill/>
            <a:ln w="222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49268" name="Rectangle 22"/>
          <p:cNvSpPr>
            <a:spLocks noChangeArrowheads="1"/>
          </p:cNvSpPr>
          <p:nvPr/>
        </p:nvSpPr>
        <p:spPr bwMode="auto">
          <a:xfrm>
            <a:off x="6596063" y="838200"/>
            <a:ext cx="334962" cy="427038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2000">
                <a:solidFill>
                  <a:srgbClr val="000066"/>
                </a:solidFill>
              </a:rPr>
              <a:t>X</a:t>
            </a:r>
          </a:p>
        </p:txBody>
      </p:sp>
      <p:sp>
        <p:nvSpPr>
          <p:cNvPr id="349269" name="Rectangle 23"/>
          <p:cNvSpPr>
            <a:spLocks noChangeArrowheads="1"/>
          </p:cNvSpPr>
          <p:nvPr/>
        </p:nvSpPr>
        <p:spPr bwMode="auto">
          <a:xfrm>
            <a:off x="6592888" y="2814638"/>
            <a:ext cx="339725" cy="427037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2000">
                <a:solidFill>
                  <a:srgbClr val="000066"/>
                </a:solidFill>
              </a:rPr>
              <a:t>Y</a:t>
            </a:r>
          </a:p>
        </p:txBody>
      </p:sp>
      <p:sp>
        <p:nvSpPr>
          <p:cNvPr id="349270" name="Rectangle 24"/>
          <p:cNvSpPr>
            <a:spLocks noChangeArrowheads="1"/>
          </p:cNvSpPr>
          <p:nvPr/>
        </p:nvSpPr>
        <p:spPr bwMode="auto">
          <a:xfrm>
            <a:off x="5818188" y="1590675"/>
            <a:ext cx="733425" cy="3667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000" b="1">
                <a:solidFill>
                  <a:srgbClr val="000066"/>
                </a:solidFill>
                <a:latin typeface="Times New Roman" pitchFamily="18" charset="0"/>
              </a:rPr>
              <a:t>12 </a:t>
            </a:r>
            <a:r>
              <a:rPr lang="en-US" sz="2000" b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</a:t>
            </a:r>
          </a:p>
        </p:txBody>
      </p:sp>
      <p:sp>
        <p:nvSpPr>
          <p:cNvPr id="349271" name="Rectangle 25"/>
          <p:cNvSpPr>
            <a:spLocks noChangeArrowheads="1"/>
          </p:cNvSpPr>
          <p:nvPr/>
        </p:nvSpPr>
        <p:spPr bwMode="auto">
          <a:xfrm>
            <a:off x="5627688" y="804863"/>
            <a:ext cx="606425" cy="3667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000" b="1">
                <a:solidFill>
                  <a:srgbClr val="000066"/>
                </a:solidFill>
                <a:latin typeface="Times New Roman" pitchFamily="18" charset="0"/>
              </a:rPr>
              <a:t>2 </a:t>
            </a:r>
            <a:r>
              <a:rPr lang="en-US" sz="2000" b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</a:t>
            </a:r>
          </a:p>
        </p:txBody>
      </p:sp>
      <p:sp>
        <p:nvSpPr>
          <p:cNvPr id="349272" name="Rectangle 26"/>
          <p:cNvSpPr>
            <a:spLocks noChangeArrowheads="1"/>
          </p:cNvSpPr>
          <p:nvPr/>
        </p:nvSpPr>
        <p:spPr bwMode="auto">
          <a:xfrm>
            <a:off x="7165975" y="804863"/>
            <a:ext cx="815975" cy="3667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000" b="1">
                <a:solidFill>
                  <a:srgbClr val="000066"/>
                </a:solidFill>
                <a:latin typeface="Times New Roman" pitchFamily="18" charset="0"/>
              </a:rPr>
              <a:t>1.6 </a:t>
            </a:r>
            <a:r>
              <a:rPr lang="en-US" sz="2000" b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</a:t>
            </a:r>
          </a:p>
        </p:txBody>
      </p:sp>
      <p:sp>
        <p:nvSpPr>
          <p:cNvPr id="349273" name="Rectangle 27"/>
          <p:cNvSpPr>
            <a:spLocks noChangeArrowheads="1"/>
          </p:cNvSpPr>
          <p:nvPr/>
        </p:nvSpPr>
        <p:spPr bwMode="auto">
          <a:xfrm>
            <a:off x="7289800" y="2924175"/>
            <a:ext cx="606425" cy="3667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000" b="1">
                <a:solidFill>
                  <a:srgbClr val="000066"/>
                </a:solidFill>
                <a:latin typeface="Times New Roman" pitchFamily="18" charset="0"/>
              </a:rPr>
              <a:t>2 </a:t>
            </a:r>
            <a:r>
              <a:rPr lang="en-US" sz="2000" b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</a:t>
            </a:r>
          </a:p>
        </p:txBody>
      </p:sp>
      <p:sp>
        <p:nvSpPr>
          <p:cNvPr id="349274" name="Rectangle 28"/>
          <p:cNvSpPr>
            <a:spLocks noChangeArrowheads="1"/>
          </p:cNvSpPr>
          <p:nvPr/>
        </p:nvSpPr>
        <p:spPr bwMode="auto">
          <a:xfrm>
            <a:off x="5413375" y="2924175"/>
            <a:ext cx="1025525" cy="3667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000" b="1">
                <a:solidFill>
                  <a:srgbClr val="000066"/>
                </a:solidFill>
                <a:latin typeface="Times New Roman" pitchFamily="18" charset="0"/>
              </a:rPr>
              <a:t>2.5 </a:t>
            </a:r>
            <a:r>
              <a:rPr lang="en-US" sz="2000" b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</a:t>
            </a:r>
          </a:p>
        </p:txBody>
      </p:sp>
      <p:sp>
        <p:nvSpPr>
          <p:cNvPr id="349275" name="Rectangle 29"/>
          <p:cNvSpPr>
            <a:spLocks noChangeArrowheads="1"/>
          </p:cNvSpPr>
          <p:nvPr/>
        </p:nvSpPr>
        <p:spPr bwMode="auto">
          <a:xfrm>
            <a:off x="7464425" y="2095500"/>
            <a:ext cx="606425" cy="3667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000" b="1">
                <a:solidFill>
                  <a:srgbClr val="000066"/>
                </a:solidFill>
                <a:latin typeface="Times New Roman" pitchFamily="18" charset="0"/>
              </a:rPr>
              <a:t>4 </a:t>
            </a:r>
            <a:r>
              <a:rPr lang="en-US" sz="2000" b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</a:t>
            </a:r>
          </a:p>
        </p:txBody>
      </p:sp>
      <p:sp>
        <p:nvSpPr>
          <p:cNvPr id="349276" name="Rectangle 30"/>
          <p:cNvSpPr>
            <a:spLocks noChangeArrowheads="1"/>
          </p:cNvSpPr>
          <p:nvPr/>
        </p:nvSpPr>
        <p:spPr bwMode="auto">
          <a:xfrm>
            <a:off x="8389938" y="1857375"/>
            <a:ext cx="606425" cy="3667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000" b="1">
                <a:solidFill>
                  <a:srgbClr val="000066"/>
                </a:solidFill>
                <a:latin typeface="Times New Roman" pitchFamily="18" charset="0"/>
              </a:rPr>
              <a:t>4 </a:t>
            </a:r>
            <a:r>
              <a:rPr lang="en-US" sz="2000" b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</a:t>
            </a:r>
          </a:p>
        </p:txBody>
      </p:sp>
      <p:sp>
        <p:nvSpPr>
          <p:cNvPr id="349277" name="Line 31"/>
          <p:cNvSpPr>
            <a:spLocks noChangeShapeType="1"/>
          </p:cNvSpPr>
          <p:nvPr/>
        </p:nvSpPr>
        <p:spPr bwMode="auto">
          <a:xfrm>
            <a:off x="6764338" y="1238250"/>
            <a:ext cx="0" cy="163353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en-US"/>
          </a:p>
        </p:txBody>
      </p:sp>
      <p:grpSp>
        <p:nvGrpSpPr>
          <p:cNvPr id="349278" name="Group 32"/>
          <p:cNvGrpSpPr>
            <a:grpSpLocks/>
          </p:cNvGrpSpPr>
          <p:nvPr/>
        </p:nvGrpSpPr>
        <p:grpSpPr bwMode="auto">
          <a:xfrm rot="-5400000">
            <a:off x="6337300" y="1704975"/>
            <a:ext cx="838200" cy="190500"/>
            <a:chOff x="2380" y="3027"/>
            <a:chExt cx="752" cy="171"/>
          </a:xfrm>
        </p:grpSpPr>
        <p:sp>
          <p:nvSpPr>
            <p:cNvPr id="349318" name="Rectangle 33"/>
            <p:cNvSpPr>
              <a:spLocks noChangeArrowheads="1"/>
            </p:cNvSpPr>
            <p:nvPr/>
          </p:nvSpPr>
          <p:spPr bwMode="auto">
            <a:xfrm>
              <a:off x="2476" y="3074"/>
              <a:ext cx="568" cy="82"/>
            </a:xfrm>
            <a:prstGeom prst="rect">
              <a:avLst/>
            </a:prstGeom>
            <a:solidFill>
              <a:srgbClr val="EBEBFF"/>
            </a:solidFill>
            <a:ln w="63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349319" name="Freeform 34"/>
            <p:cNvSpPr>
              <a:spLocks/>
            </p:cNvSpPr>
            <p:nvPr/>
          </p:nvSpPr>
          <p:spPr bwMode="auto">
            <a:xfrm>
              <a:off x="2380" y="3027"/>
              <a:ext cx="752" cy="171"/>
            </a:xfrm>
            <a:custGeom>
              <a:avLst/>
              <a:gdLst>
                <a:gd name="T0" fmla="*/ 0 w 668"/>
                <a:gd name="T1" fmla="*/ 103 h 152"/>
                <a:gd name="T2" fmla="*/ 101 w 668"/>
                <a:gd name="T3" fmla="*/ 105 h 152"/>
                <a:gd name="T4" fmla="*/ 158 w 668"/>
                <a:gd name="T5" fmla="*/ 0 h 152"/>
                <a:gd name="T6" fmla="*/ 214 w 668"/>
                <a:gd name="T7" fmla="*/ 192 h 152"/>
                <a:gd name="T8" fmla="*/ 303 w 668"/>
                <a:gd name="T9" fmla="*/ 0 h 152"/>
                <a:gd name="T10" fmla="*/ 377 w 668"/>
                <a:gd name="T11" fmla="*/ 188 h 152"/>
                <a:gd name="T12" fmla="*/ 466 w 668"/>
                <a:gd name="T13" fmla="*/ 0 h 152"/>
                <a:gd name="T14" fmla="*/ 540 w 668"/>
                <a:gd name="T15" fmla="*/ 188 h 152"/>
                <a:gd name="T16" fmla="*/ 623 w 668"/>
                <a:gd name="T17" fmla="*/ 0 h 152"/>
                <a:gd name="T18" fmla="*/ 711 w 668"/>
                <a:gd name="T19" fmla="*/ 188 h 152"/>
                <a:gd name="T20" fmla="*/ 752 w 668"/>
                <a:gd name="T21" fmla="*/ 105 h 152"/>
                <a:gd name="T22" fmla="*/ 847 w 668"/>
                <a:gd name="T23" fmla="*/ 103 h 15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668"/>
                <a:gd name="T37" fmla="*/ 0 h 152"/>
                <a:gd name="T38" fmla="*/ 668 w 668"/>
                <a:gd name="T39" fmla="*/ 152 h 15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668" h="152">
                  <a:moveTo>
                    <a:pt x="0" y="82"/>
                  </a:moveTo>
                  <a:lnTo>
                    <a:pt x="80" y="83"/>
                  </a:lnTo>
                  <a:lnTo>
                    <a:pt x="124" y="0"/>
                  </a:lnTo>
                  <a:lnTo>
                    <a:pt x="169" y="152"/>
                  </a:lnTo>
                  <a:lnTo>
                    <a:pt x="239" y="0"/>
                  </a:lnTo>
                  <a:lnTo>
                    <a:pt x="298" y="148"/>
                  </a:lnTo>
                  <a:lnTo>
                    <a:pt x="368" y="0"/>
                  </a:lnTo>
                  <a:lnTo>
                    <a:pt x="426" y="148"/>
                  </a:lnTo>
                  <a:lnTo>
                    <a:pt x="491" y="0"/>
                  </a:lnTo>
                  <a:lnTo>
                    <a:pt x="561" y="148"/>
                  </a:lnTo>
                  <a:lnTo>
                    <a:pt x="593" y="83"/>
                  </a:lnTo>
                  <a:lnTo>
                    <a:pt x="668" y="82"/>
                  </a:lnTo>
                </a:path>
              </a:pathLst>
            </a:custGeom>
            <a:noFill/>
            <a:ln w="222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49279" name="Group 35"/>
          <p:cNvGrpSpPr>
            <a:grpSpLocks/>
          </p:cNvGrpSpPr>
          <p:nvPr/>
        </p:nvGrpSpPr>
        <p:grpSpPr bwMode="auto">
          <a:xfrm rot="-2700000">
            <a:off x="7178675" y="1928813"/>
            <a:ext cx="838200" cy="190500"/>
            <a:chOff x="2380" y="3027"/>
            <a:chExt cx="752" cy="171"/>
          </a:xfrm>
        </p:grpSpPr>
        <p:sp>
          <p:nvSpPr>
            <p:cNvPr id="349316" name="Rectangle 36"/>
            <p:cNvSpPr>
              <a:spLocks noChangeArrowheads="1"/>
            </p:cNvSpPr>
            <p:nvPr/>
          </p:nvSpPr>
          <p:spPr bwMode="auto">
            <a:xfrm>
              <a:off x="2476" y="3074"/>
              <a:ext cx="568" cy="82"/>
            </a:xfrm>
            <a:prstGeom prst="rect">
              <a:avLst/>
            </a:prstGeom>
            <a:solidFill>
              <a:srgbClr val="EBEBFF"/>
            </a:solidFill>
            <a:ln w="63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349317" name="Freeform 37"/>
            <p:cNvSpPr>
              <a:spLocks/>
            </p:cNvSpPr>
            <p:nvPr/>
          </p:nvSpPr>
          <p:spPr bwMode="auto">
            <a:xfrm>
              <a:off x="2380" y="3027"/>
              <a:ext cx="752" cy="171"/>
            </a:xfrm>
            <a:custGeom>
              <a:avLst/>
              <a:gdLst>
                <a:gd name="T0" fmla="*/ 0 w 668"/>
                <a:gd name="T1" fmla="*/ 103 h 152"/>
                <a:gd name="T2" fmla="*/ 101 w 668"/>
                <a:gd name="T3" fmla="*/ 105 h 152"/>
                <a:gd name="T4" fmla="*/ 158 w 668"/>
                <a:gd name="T5" fmla="*/ 0 h 152"/>
                <a:gd name="T6" fmla="*/ 214 w 668"/>
                <a:gd name="T7" fmla="*/ 192 h 152"/>
                <a:gd name="T8" fmla="*/ 303 w 668"/>
                <a:gd name="T9" fmla="*/ 0 h 152"/>
                <a:gd name="T10" fmla="*/ 377 w 668"/>
                <a:gd name="T11" fmla="*/ 188 h 152"/>
                <a:gd name="T12" fmla="*/ 466 w 668"/>
                <a:gd name="T13" fmla="*/ 0 h 152"/>
                <a:gd name="T14" fmla="*/ 540 w 668"/>
                <a:gd name="T15" fmla="*/ 188 h 152"/>
                <a:gd name="T16" fmla="*/ 623 w 668"/>
                <a:gd name="T17" fmla="*/ 0 h 152"/>
                <a:gd name="T18" fmla="*/ 711 w 668"/>
                <a:gd name="T19" fmla="*/ 188 h 152"/>
                <a:gd name="T20" fmla="*/ 752 w 668"/>
                <a:gd name="T21" fmla="*/ 105 h 152"/>
                <a:gd name="T22" fmla="*/ 847 w 668"/>
                <a:gd name="T23" fmla="*/ 103 h 15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668"/>
                <a:gd name="T37" fmla="*/ 0 h 152"/>
                <a:gd name="T38" fmla="*/ 668 w 668"/>
                <a:gd name="T39" fmla="*/ 152 h 15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668" h="152">
                  <a:moveTo>
                    <a:pt x="0" y="82"/>
                  </a:moveTo>
                  <a:lnTo>
                    <a:pt x="80" y="83"/>
                  </a:lnTo>
                  <a:lnTo>
                    <a:pt x="124" y="0"/>
                  </a:lnTo>
                  <a:lnTo>
                    <a:pt x="169" y="152"/>
                  </a:lnTo>
                  <a:lnTo>
                    <a:pt x="239" y="0"/>
                  </a:lnTo>
                  <a:lnTo>
                    <a:pt x="298" y="148"/>
                  </a:lnTo>
                  <a:lnTo>
                    <a:pt x="368" y="0"/>
                  </a:lnTo>
                  <a:lnTo>
                    <a:pt x="426" y="148"/>
                  </a:lnTo>
                  <a:lnTo>
                    <a:pt x="491" y="0"/>
                  </a:lnTo>
                  <a:lnTo>
                    <a:pt x="561" y="148"/>
                  </a:lnTo>
                  <a:lnTo>
                    <a:pt x="593" y="83"/>
                  </a:lnTo>
                  <a:lnTo>
                    <a:pt x="668" y="82"/>
                  </a:lnTo>
                </a:path>
              </a:pathLst>
            </a:custGeom>
            <a:noFill/>
            <a:ln w="222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49280" name="Group 38"/>
          <p:cNvGrpSpPr>
            <a:grpSpLocks/>
          </p:cNvGrpSpPr>
          <p:nvPr/>
        </p:nvGrpSpPr>
        <p:grpSpPr bwMode="auto">
          <a:xfrm rot="2700000" flipH="1">
            <a:off x="5502275" y="1928813"/>
            <a:ext cx="838200" cy="190500"/>
            <a:chOff x="2380" y="3027"/>
            <a:chExt cx="752" cy="171"/>
          </a:xfrm>
        </p:grpSpPr>
        <p:sp>
          <p:nvSpPr>
            <p:cNvPr id="349314" name="Rectangle 39"/>
            <p:cNvSpPr>
              <a:spLocks noChangeArrowheads="1"/>
            </p:cNvSpPr>
            <p:nvPr/>
          </p:nvSpPr>
          <p:spPr bwMode="auto">
            <a:xfrm>
              <a:off x="2476" y="3074"/>
              <a:ext cx="568" cy="82"/>
            </a:xfrm>
            <a:prstGeom prst="rect">
              <a:avLst/>
            </a:prstGeom>
            <a:solidFill>
              <a:srgbClr val="EBEBFF"/>
            </a:solidFill>
            <a:ln w="63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349315" name="Freeform 40"/>
            <p:cNvSpPr>
              <a:spLocks/>
            </p:cNvSpPr>
            <p:nvPr/>
          </p:nvSpPr>
          <p:spPr bwMode="auto">
            <a:xfrm>
              <a:off x="2380" y="3027"/>
              <a:ext cx="752" cy="171"/>
            </a:xfrm>
            <a:custGeom>
              <a:avLst/>
              <a:gdLst>
                <a:gd name="T0" fmla="*/ 0 w 668"/>
                <a:gd name="T1" fmla="*/ 103 h 152"/>
                <a:gd name="T2" fmla="*/ 101 w 668"/>
                <a:gd name="T3" fmla="*/ 105 h 152"/>
                <a:gd name="T4" fmla="*/ 158 w 668"/>
                <a:gd name="T5" fmla="*/ 0 h 152"/>
                <a:gd name="T6" fmla="*/ 214 w 668"/>
                <a:gd name="T7" fmla="*/ 192 h 152"/>
                <a:gd name="T8" fmla="*/ 303 w 668"/>
                <a:gd name="T9" fmla="*/ 0 h 152"/>
                <a:gd name="T10" fmla="*/ 377 w 668"/>
                <a:gd name="T11" fmla="*/ 188 h 152"/>
                <a:gd name="T12" fmla="*/ 466 w 668"/>
                <a:gd name="T13" fmla="*/ 0 h 152"/>
                <a:gd name="T14" fmla="*/ 540 w 668"/>
                <a:gd name="T15" fmla="*/ 188 h 152"/>
                <a:gd name="T16" fmla="*/ 623 w 668"/>
                <a:gd name="T17" fmla="*/ 0 h 152"/>
                <a:gd name="T18" fmla="*/ 711 w 668"/>
                <a:gd name="T19" fmla="*/ 188 h 152"/>
                <a:gd name="T20" fmla="*/ 752 w 668"/>
                <a:gd name="T21" fmla="*/ 105 h 152"/>
                <a:gd name="T22" fmla="*/ 847 w 668"/>
                <a:gd name="T23" fmla="*/ 103 h 15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668"/>
                <a:gd name="T37" fmla="*/ 0 h 152"/>
                <a:gd name="T38" fmla="*/ 668 w 668"/>
                <a:gd name="T39" fmla="*/ 152 h 15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668" h="152">
                  <a:moveTo>
                    <a:pt x="0" y="82"/>
                  </a:moveTo>
                  <a:lnTo>
                    <a:pt x="80" y="83"/>
                  </a:lnTo>
                  <a:lnTo>
                    <a:pt x="124" y="0"/>
                  </a:lnTo>
                  <a:lnTo>
                    <a:pt x="169" y="152"/>
                  </a:lnTo>
                  <a:lnTo>
                    <a:pt x="239" y="0"/>
                  </a:lnTo>
                  <a:lnTo>
                    <a:pt x="298" y="148"/>
                  </a:lnTo>
                  <a:lnTo>
                    <a:pt x="368" y="0"/>
                  </a:lnTo>
                  <a:lnTo>
                    <a:pt x="426" y="148"/>
                  </a:lnTo>
                  <a:lnTo>
                    <a:pt x="491" y="0"/>
                  </a:lnTo>
                  <a:lnTo>
                    <a:pt x="561" y="148"/>
                  </a:lnTo>
                  <a:lnTo>
                    <a:pt x="593" y="83"/>
                  </a:lnTo>
                  <a:lnTo>
                    <a:pt x="668" y="82"/>
                  </a:lnTo>
                </a:path>
              </a:pathLst>
            </a:custGeom>
            <a:noFill/>
            <a:ln w="222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49281" name="Group 41"/>
          <p:cNvGrpSpPr>
            <a:grpSpLocks/>
          </p:cNvGrpSpPr>
          <p:nvPr/>
        </p:nvGrpSpPr>
        <p:grpSpPr bwMode="auto">
          <a:xfrm rot="5400000">
            <a:off x="4937125" y="1874838"/>
            <a:ext cx="368300" cy="374650"/>
            <a:chOff x="2560" y="1747"/>
            <a:chExt cx="312" cy="258"/>
          </a:xfrm>
        </p:grpSpPr>
        <p:sp>
          <p:nvSpPr>
            <p:cNvPr id="349306" name="Rectangle 42"/>
            <p:cNvSpPr>
              <a:spLocks noChangeArrowheads="1"/>
            </p:cNvSpPr>
            <p:nvPr/>
          </p:nvSpPr>
          <p:spPr bwMode="auto">
            <a:xfrm>
              <a:off x="2560" y="1848"/>
              <a:ext cx="312" cy="56"/>
            </a:xfrm>
            <a:prstGeom prst="rect">
              <a:avLst/>
            </a:prstGeom>
            <a:solidFill>
              <a:srgbClr val="EBEBFF"/>
            </a:solidFill>
            <a:ln w="63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grpSp>
          <p:nvGrpSpPr>
            <p:cNvPr id="349307" name="Group 43"/>
            <p:cNvGrpSpPr>
              <a:grpSpLocks/>
            </p:cNvGrpSpPr>
            <p:nvPr/>
          </p:nvGrpSpPr>
          <p:grpSpPr bwMode="auto">
            <a:xfrm flipH="1">
              <a:off x="2563" y="1747"/>
              <a:ext cx="303" cy="258"/>
              <a:chOff x="8914" y="9442"/>
              <a:chExt cx="501" cy="350"/>
            </a:xfrm>
          </p:grpSpPr>
          <p:sp>
            <p:nvSpPr>
              <p:cNvPr id="349308" name="Line 44"/>
              <p:cNvSpPr>
                <a:spLocks noChangeShapeType="1"/>
              </p:cNvSpPr>
              <p:nvPr/>
            </p:nvSpPr>
            <p:spPr bwMode="auto">
              <a:xfrm rot="5400000" flipH="1">
                <a:off x="9240" y="9616"/>
                <a:ext cx="350" cy="1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309" name="Line 45"/>
              <p:cNvSpPr>
                <a:spLocks noChangeShapeType="1"/>
              </p:cNvSpPr>
              <p:nvPr/>
            </p:nvSpPr>
            <p:spPr bwMode="auto">
              <a:xfrm rot="5400000" flipH="1">
                <a:off x="9038" y="9616"/>
                <a:ext cx="350" cy="1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310" name="Line 46"/>
              <p:cNvSpPr>
                <a:spLocks noChangeShapeType="1"/>
              </p:cNvSpPr>
              <p:nvPr/>
            </p:nvSpPr>
            <p:spPr bwMode="auto">
              <a:xfrm rot="5400000" flipH="1">
                <a:off x="8835" y="9616"/>
                <a:ext cx="350" cy="1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311" name="Line 47"/>
              <p:cNvSpPr>
                <a:spLocks noChangeShapeType="1"/>
              </p:cNvSpPr>
              <p:nvPr/>
            </p:nvSpPr>
            <p:spPr bwMode="auto">
              <a:xfrm rot="5400000" flipH="1">
                <a:off x="9232" y="9615"/>
                <a:ext cx="176" cy="1"/>
              </a:xfrm>
              <a:prstGeom prst="line">
                <a:avLst/>
              </a:prstGeom>
              <a:noFill/>
              <a:ln w="444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312" name="Line 48"/>
              <p:cNvSpPr>
                <a:spLocks noChangeShapeType="1"/>
              </p:cNvSpPr>
              <p:nvPr/>
            </p:nvSpPr>
            <p:spPr bwMode="auto">
              <a:xfrm rot="5400000" flipH="1">
                <a:off x="9030" y="9615"/>
                <a:ext cx="176" cy="1"/>
              </a:xfrm>
              <a:prstGeom prst="line">
                <a:avLst/>
              </a:prstGeom>
              <a:noFill/>
              <a:ln w="444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313" name="Line 49"/>
              <p:cNvSpPr>
                <a:spLocks noChangeShapeType="1"/>
              </p:cNvSpPr>
              <p:nvPr/>
            </p:nvSpPr>
            <p:spPr bwMode="auto">
              <a:xfrm rot="5400000" flipH="1">
                <a:off x="8827" y="9615"/>
                <a:ext cx="176" cy="1"/>
              </a:xfrm>
              <a:prstGeom prst="line">
                <a:avLst/>
              </a:prstGeom>
              <a:noFill/>
              <a:ln w="444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49282" name="Rectangle 50"/>
          <p:cNvSpPr>
            <a:spLocks noChangeArrowheads="1"/>
          </p:cNvSpPr>
          <p:nvPr/>
        </p:nvSpPr>
        <p:spPr bwMode="auto">
          <a:xfrm>
            <a:off x="179388" y="2286000"/>
            <a:ext cx="39941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buFont typeface="Arial" charset="0"/>
              <a:buNone/>
            </a:pPr>
            <a:r>
              <a:rPr lang="en-US" sz="2200">
                <a:solidFill>
                  <a:srgbClr val="000066"/>
                </a:solidFill>
              </a:rPr>
              <a:t>Determine the potential difference across:</a:t>
            </a:r>
          </a:p>
        </p:txBody>
      </p:sp>
      <p:sp>
        <p:nvSpPr>
          <p:cNvPr id="349283" name="Rectangle 51"/>
          <p:cNvSpPr>
            <a:spLocks noChangeArrowheads="1"/>
          </p:cNvSpPr>
          <p:nvPr/>
        </p:nvSpPr>
        <p:spPr bwMode="auto">
          <a:xfrm>
            <a:off x="122238" y="2978150"/>
            <a:ext cx="8767762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598488" lvl="1" indent="-419100">
              <a:lnSpc>
                <a:spcPct val="110000"/>
              </a:lnSpc>
              <a:buFontTx/>
              <a:buAutoNum type="alphaLcParenR"/>
            </a:pPr>
            <a:r>
              <a:rPr lang="en-US" sz="2200">
                <a:solidFill>
                  <a:srgbClr val="000066"/>
                </a:solidFill>
              </a:rPr>
              <a:t>the terminals of the battery;</a:t>
            </a:r>
          </a:p>
          <a:p>
            <a:pPr marL="598488" lvl="1" indent="-419100">
              <a:lnSpc>
                <a:spcPct val="110000"/>
              </a:lnSpc>
              <a:buFontTx/>
              <a:buAutoNum type="alphaLcParenR"/>
            </a:pPr>
            <a:r>
              <a:rPr lang="en-US" sz="2200">
                <a:solidFill>
                  <a:srgbClr val="000066"/>
                </a:solidFill>
              </a:rPr>
              <a:t>X and Y.</a:t>
            </a:r>
          </a:p>
        </p:txBody>
      </p:sp>
      <p:grpSp>
        <p:nvGrpSpPr>
          <p:cNvPr id="349284" name="Group 52"/>
          <p:cNvGrpSpPr>
            <a:grpSpLocks/>
          </p:cNvGrpSpPr>
          <p:nvPr/>
        </p:nvGrpSpPr>
        <p:grpSpPr bwMode="auto">
          <a:xfrm rot="-5400000">
            <a:off x="7951788" y="2012950"/>
            <a:ext cx="838200" cy="190500"/>
            <a:chOff x="2380" y="3027"/>
            <a:chExt cx="752" cy="171"/>
          </a:xfrm>
        </p:grpSpPr>
        <p:sp>
          <p:nvSpPr>
            <p:cNvPr id="349304" name="Rectangle 53"/>
            <p:cNvSpPr>
              <a:spLocks noChangeArrowheads="1"/>
            </p:cNvSpPr>
            <p:nvPr/>
          </p:nvSpPr>
          <p:spPr bwMode="auto">
            <a:xfrm>
              <a:off x="2476" y="3074"/>
              <a:ext cx="568" cy="82"/>
            </a:xfrm>
            <a:prstGeom prst="rect">
              <a:avLst/>
            </a:prstGeom>
            <a:solidFill>
              <a:srgbClr val="EBEBFF"/>
            </a:solidFill>
            <a:ln w="63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349305" name="Freeform 54"/>
            <p:cNvSpPr>
              <a:spLocks/>
            </p:cNvSpPr>
            <p:nvPr/>
          </p:nvSpPr>
          <p:spPr bwMode="auto">
            <a:xfrm>
              <a:off x="2380" y="3027"/>
              <a:ext cx="752" cy="171"/>
            </a:xfrm>
            <a:custGeom>
              <a:avLst/>
              <a:gdLst>
                <a:gd name="T0" fmla="*/ 0 w 668"/>
                <a:gd name="T1" fmla="*/ 103 h 152"/>
                <a:gd name="T2" fmla="*/ 101 w 668"/>
                <a:gd name="T3" fmla="*/ 105 h 152"/>
                <a:gd name="T4" fmla="*/ 158 w 668"/>
                <a:gd name="T5" fmla="*/ 0 h 152"/>
                <a:gd name="T6" fmla="*/ 214 w 668"/>
                <a:gd name="T7" fmla="*/ 192 h 152"/>
                <a:gd name="T8" fmla="*/ 303 w 668"/>
                <a:gd name="T9" fmla="*/ 0 h 152"/>
                <a:gd name="T10" fmla="*/ 377 w 668"/>
                <a:gd name="T11" fmla="*/ 188 h 152"/>
                <a:gd name="T12" fmla="*/ 466 w 668"/>
                <a:gd name="T13" fmla="*/ 0 h 152"/>
                <a:gd name="T14" fmla="*/ 540 w 668"/>
                <a:gd name="T15" fmla="*/ 188 h 152"/>
                <a:gd name="T16" fmla="*/ 623 w 668"/>
                <a:gd name="T17" fmla="*/ 0 h 152"/>
                <a:gd name="T18" fmla="*/ 711 w 668"/>
                <a:gd name="T19" fmla="*/ 188 h 152"/>
                <a:gd name="T20" fmla="*/ 752 w 668"/>
                <a:gd name="T21" fmla="*/ 105 h 152"/>
                <a:gd name="T22" fmla="*/ 847 w 668"/>
                <a:gd name="T23" fmla="*/ 103 h 15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668"/>
                <a:gd name="T37" fmla="*/ 0 h 152"/>
                <a:gd name="T38" fmla="*/ 668 w 668"/>
                <a:gd name="T39" fmla="*/ 152 h 15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668" h="152">
                  <a:moveTo>
                    <a:pt x="0" y="82"/>
                  </a:moveTo>
                  <a:lnTo>
                    <a:pt x="80" y="83"/>
                  </a:lnTo>
                  <a:lnTo>
                    <a:pt x="124" y="0"/>
                  </a:lnTo>
                  <a:lnTo>
                    <a:pt x="169" y="152"/>
                  </a:lnTo>
                  <a:lnTo>
                    <a:pt x="239" y="0"/>
                  </a:lnTo>
                  <a:lnTo>
                    <a:pt x="298" y="148"/>
                  </a:lnTo>
                  <a:lnTo>
                    <a:pt x="368" y="0"/>
                  </a:lnTo>
                  <a:lnTo>
                    <a:pt x="426" y="148"/>
                  </a:lnTo>
                  <a:lnTo>
                    <a:pt x="491" y="0"/>
                  </a:lnTo>
                  <a:lnTo>
                    <a:pt x="561" y="148"/>
                  </a:lnTo>
                  <a:lnTo>
                    <a:pt x="593" y="83"/>
                  </a:lnTo>
                  <a:lnTo>
                    <a:pt x="668" y="82"/>
                  </a:lnTo>
                </a:path>
              </a:pathLst>
            </a:custGeom>
            <a:noFill/>
            <a:ln w="222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49285" name="Line 55"/>
          <p:cNvSpPr>
            <a:spLocks noChangeShapeType="1"/>
          </p:cNvSpPr>
          <p:nvPr/>
        </p:nvSpPr>
        <p:spPr bwMode="auto">
          <a:xfrm>
            <a:off x="2462213" y="3857625"/>
            <a:ext cx="4105275" cy="0"/>
          </a:xfrm>
          <a:prstGeom prst="line">
            <a:avLst/>
          </a:prstGeom>
          <a:noFill/>
          <a:ln w="15875">
            <a:solidFill>
              <a:srgbClr val="000066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349240" name="Rectangle 56"/>
          <p:cNvSpPr>
            <a:spLocks noChangeArrowheads="1"/>
          </p:cNvSpPr>
          <p:nvPr/>
        </p:nvSpPr>
        <p:spPr bwMode="auto">
          <a:xfrm>
            <a:off x="169863" y="4095750"/>
            <a:ext cx="544512" cy="460375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200">
                <a:solidFill>
                  <a:srgbClr val="000066"/>
                </a:solidFill>
              </a:rPr>
              <a:t>(a)</a:t>
            </a:r>
            <a:endParaRPr lang="en-ZA" sz="2200">
              <a:solidFill>
                <a:srgbClr val="000066"/>
              </a:solidFill>
            </a:endParaRPr>
          </a:p>
        </p:txBody>
      </p:sp>
      <p:sp>
        <p:nvSpPr>
          <p:cNvPr id="349241" name="Oval 57"/>
          <p:cNvSpPr>
            <a:spLocks noChangeArrowheads="1"/>
          </p:cNvSpPr>
          <p:nvPr/>
        </p:nvSpPr>
        <p:spPr bwMode="auto">
          <a:xfrm rot="8364508" flipV="1">
            <a:off x="7061200" y="2147888"/>
            <a:ext cx="2168525" cy="898525"/>
          </a:xfrm>
          <a:prstGeom prst="ellipse">
            <a:avLst/>
          </a:prstGeom>
          <a:noFill/>
          <a:ln w="38100" algn="ctr">
            <a:solidFill>
              <a:srgbClr val="969696"/>
            </a:solidFill>
            <a:round/>
            <a:headEnd/>
            <a:tailEnd type="none" w="lg" len="lg"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349242" name="Rectangle 58"/>
          <p:cNvSpPr>
            <a:spLocks noChangeArrowheads="1"/>
          </p:cNvSpPr>
          <p:nvPr/>
        </p:nvSpPr>
        <p:spPr bwMode="auto">
          <a:xfrm>
            <a:off x="8010525" y="3005138"/>
            <a:ext cx="750888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000" b="1">
                <a:solidFill>
                  <a:srgbClr val="5F5F5F"/>
                </a:solidFill>
                <a:latin typeface="Times New Roman" pitchFamily="18" charset="0"/>
                <a:ea typeface="굴림" pitchFamily="34" charset="-127"/>
              </a:rPr>
              <a:t>6 </a:t>
            </a:r>
            <a:r>
              <a:rPr lang="en-US" altLang="ko-KR" sz="2000" b="1">
                <a:solidFill>
                  <a:srgbClr val="5F5F5F"/>
                </a:solidFill>
                <a:latin typeface="Times New Roman" pitchFamily="18" charset="0"/>
                <a:ea typeface="굴림" pitchFamily="34" charset="-127"/>
                <a:sym typeface="Symbol" pitchFamily="18" charset="2"/>
              </a:rPr>
              <a:t></a:t>
            </a:r>
            <a:endParaRPr lang="en-US" sz="2000" b="1">
              <a:solidFill>
                <a:srgbClr val="5F5F5F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349243" name="Oval 59"/>
          <p:cNvSpPr>
            <a:spLocks noChangeArrowheads="1"/>
          </p:cNvSpPr>
          <p:nvPr/>
        </p:nvSpPr>
        <p:spPr bwMode="auto">
          <a:xfrm rot="-9217796" flipH="1" flipV="1">
            <a:off x="3673475" y="1771650"/>
            <a:ext cx="2819400" cy="1508125"/>
          </a:xfrm>
          <a:prstGeom prst="ellipse">
            <a:avLst/>
          </a:prstGeom>
          <a:noFill/>
          <a:ln w="38100" algn="ctr">
            <a:solidFill>
              <a:srgbClr val="969696"/>
            </a:solidFill>
            <a:round/>
            <a:headEnd/>
            <a:tailEnd type="none" w="lg" len="lg"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349244" name="Rectangle 60"/>
          <p:cNvSpPr>
            <a:spLocks noChangeArrowheads="1"/>
          </p:cNvSpPr>
          <p:nvPr/>
        </p:nvSpPr>
        <p:spPr bwMode="auto">
          <a:xfrm>
            <a:off x="7608888" y="3259138"/>
            <a:ext cx="750887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000" b="1">
                <a:solidFill>
                  <a:srgbClr val="5F5F5F"/>
                </a:solidFill>
                <a:latin typeface="Times New Roman" pitchFamily="18" charset="0"/>
                <a:ea typeface="굴림" pitchFamily="34" charset="-127"/>
              </a:rPr>
              <a:t>2.4 </a:t>
            </a:r>
            <a:r>
              <a:rPr lang="en-US" altLang="ko-KR" sz="2000" b="1">
                <a:solidFill>
                  <a:srgbClr val="5F5F5F"/>
                </a:solidFill>
                <a:latin typeface="Times New Roman" pitchFamily="18" charset="0"/>
                <a:ea typeface="굴림" pitchFamily="34" charset="-127"/>
                <a:sym typeface="Symbol" pitchFamily="18" charset="2"/>
              </a:rPr>
              <a:t></a:t>
            </a:r>
            <a:endParaRPr lang="en-US" sz="2000" b="1">
              <a:solidFill>
                <a:srgbClr val="5F5F5F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349245" name="Oval 61"/>
          <p:cNvSpPr>
            <a:spLocks noChangeArrowheads="1"/>
          </p:cNvSpPr>
          <p:nvPr/>
        </p:nvSpPr>
        <p:spPr bwMode="auto">
          <a:xfrm rot="-619579">
            <a:off x="7015163" y="660400"/>
            <a:ext cx="1703387" cy="3054350"/>
          </a:xfrm>
          <a:prstGeom prst="ellipse">
            <a:avLst/>
          </a:prstGeom>
          <a:noFill/>
          <a:ln w="38100" algn="ctr">
            <a:solidFill>
              <a:srgbClr val="969696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349246" name="Rectangle 62"/>
          <p:cNvSpPr>
            <a:spLocks noChangeArrowheads="1"/>
          </p:cNvSpPr>
          <p:nvPr/>
        </p:nvSpPr>
        <p:spPr bwMode="auto">
          <a:xfrm>
            <a:off x="7129463" y="3465513"/>
            <a:ext cx="750887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000" b="1">
                <a:solidFill>
                  <a:srgbClr val="5F5F5F"/>
                </a:solidFill>
                <a:latin typeface="Times New Roman" pitchFamily="18" charset="0"/>
                <a:ea typeface="굴림" pitchFamily="34" charset="-127"/>
              </a:rPr>
              <a:t>4 </a:t>
            </a:r>
            <a:r>
              <a:rPr lang="en-US" altLang="ko-KR" sz="2000" b="1">
                <a:solidFill>
                  <a:srgbClr val="5F5F5F"/>
                </a:solidFill>
                <a:latin typeface="Times New Roman" pitchFamily="18" charset="0"/>
                <a:ea typeface="굴림" pitchFamily="34" charset="-127"/>
                <a:sym typeface="Symbol" pitchFamily="18" charset="2"/>
              </a:rPr>
              <a:t></a:t>
            </a:r>
            <a:endParaRPr lang="en-US" sz="2000" b="1">
              <a:solidFill>
                <a:srgbClr val="5F5F5F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349248" name="Oval 64"/>
          <p:cNvSpPr>
            <a:spLocks noChangeArrowheads="1"/>
          </p:cNvSpPr>
          <p:nvPr/>
        </p:nvSpPr>
        <p:spPr bwMode="auto">
          <a:xfrm rot="-619579">
            <a:off x="6615113" y="511175"/>
            <a:ext cx="2408237" cy="3529013"/>
          </a:xfrm>
          <a:prstGeom prst="ellipse">
            <a:avLst/>
          </a:prstGeom>
          <a:noFill/>
          <a:ln w="38100" algn="ctr">
            <a:solidFill>
              <a:srgbClr val="969696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349249" name="Rectangle 65"/>
          <p:cNvSpPr>
            <a:spLocks noChangeArrowheads="1"/>
          </p:cNvSpPr>
          <p:nvPr/>
        </p:nvSpPr>
        <p:spPr bwMode="auto">
          <a:xfrm>
            <a:off x="6538913" y="3451225"/>
            <a:ext cx="750887" cy="407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000" b="1">
                <a:solidFill>
                  <a:srgbClr val="5F5F5F"/>
                </a:solidFill>
                <a:latin typeface="Times New Roman" pitchFamily="18" charset="0"/>
                <a:ea typeface="굴림" pitchFamily="34" charset="-127"/>
              </a:rPr>
              <a:t>2 </a:t>
            </a:r>
            <a:r>
              <a:rPr lang="en-US" altLang="ko-KR" sz="2000" b="1">
                <a:solidFill>
                  <a:srgbClr val="5F5F5F"/>
                </a:solidFill>
                <a:latin typeface="Times New Roman" pitchFamily="18" charset="0"/>
                <a:ea typeface="굴림" pitchFamily="34" charset="-127"/>
                <a:sym typeface="Symbol" pitchFamily="18" charset="2"/>
              </a:rPr>
              <a:t></a:t>
            </a:r>
            <a:endParaRPr lang="en-US" sz="2000" b="1">
              <a:solidFill>
                <a:srgbClr val="5F5F5F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349251" name="Freeform 67"/>
          <p:cNvSpPr>
            <a:spLocks/>
          </p:cNvSpPr>
          <p:nvPr/>
        </p:nvSpPr>
        <p:spPr bwMode="auto">
          <a:xfrm>
            <a:off x="5532438" y="395288"/>
            <a:ext cx="3578225" cy="3781425"/>
          </a:xfrm>
          <a:custGeom>
            <a:avLst/>
            <a:gdLst>
              <a:gd name="T0" fmla="*/ 0 w 2254"/>
              <a:gd name="T1" fmla="*/ 1209674901 h 2382"/>
              <a:gd name="T2" fmla="*/ 2147483647 w 2254"/>
              <a:gd name="T3" fmla="*/ 120967500 h 2382"/>
              <a:gd name="T4" fmla="*/ 2147483647 w 2254"/>
              <a:gd name="T5" fmla="*/ 2147483647 h 2382"/>
              <a:gd name="T6" fmla="*/ 2147483647 w 2254"/>
              <a:gd name="T7" fmla="*/ 2147483647 h 2382"/>
              <a:gd name="T8" fmla="*/ 1786790007 w 2254"/>
              <a:gd name="T9" fmla="*/ 2147483647 h 2382"/>
              <a:gd name="T10" fmla="*/ 1494451612 w 2254"/>
              <a:gd name="T11" fmla="*/ 2071568382 h 2382"/>
              <a:gd name="T12" fmla="*/ 0 w 2254"/>
              <a:gd name="T13" fmla="*/ 1209674901 h 238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254"/>
              <a:gd name="T22" fmla="*/ 0 h 2382"/>
              <a:gd name="T23" fmla="*/ 2254 w 2254"/>
              <a:gd name="T24" fmla="*/ 2382 h 238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254" h="2382">
                <a:moveTo>
                  <a:pt x="0" y="480"/>
                </a:moveTo>
                <a:cubicBezTo>
                  <a:pt x="0" y="177"/>
                  <a:pt x="926" y="0"/>
                  <a:pt x="1384" y="48"/>
                </a:cubicBezTo>
                <a:cubicBezTo>
                  <a:pt x="1842" y="96"/>
                  <a:pt x="2250" y="556"/>
                  <a:pt x="2252" y="1187"/>
                </a:cubicBezTo>
                <a:cubicBezTo>
                  <a:pt x="2254" y="1818"/>
                  <a:pt x="1967" y="2226"/>
                  <a:pt x="1714" y="2295"/>
                </a:cubicBezTo>
                <a:cubicBezTo>
                  <a:pt x="1461" y="2364"/>
                  <a:pt x="879" y="2382"/>
                  <a:pt x="709" y="2112"/>
                </a:cubicBezTo>
                <a:cubicBezTo>
                  <a:pt x="539" y="1842"/>
                  <a:pt x="674" y="1056"/>
                  <a:pt x="593" y="822"/>
                </a:cubicBezTo>
                <a:cubicBezTo>
                  <a:pt x="512" y="588"/>
                  <a:pt x="0" y="783"/>
                  <a:pt x="0" y="480"/>
                </a:cubicBezTo>
                <a:close/>
              </a:path>
            </a:pathLst>
          </a:custGeom>
          <a:noFill/>
          <a:ln w="38100" cap="flat" cmpd="sng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lIns="90000" tIns="46800" rIns="90000" bIns="46800" anchor="ctr"/>
          <a:lstStyle/>
          <a:p>
            <a:endParaRPr lang="en-US"/>
          </a:p>
        </p:txBody>
      </p:sp>
      <p:sp>
        <p:nvSpPr>
          <p:cNvPr id="349252" name="Rectangle 68"/>
          <p:cNvSpPr>
            <a:spLocks noChangeArrowheads="1"/>
          </p:cNvSpPr>
          <p:nvPr/>
        </p:nvSpPr>
        <p:spPr bwMode="auto">
          <a:xfrm>
            <a:off x="5091113" y="571500"/>
            <a:ext cx="750887" cy="407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000" b="1">
                <a:solidFill>
                  <a:srgbClr val="5F5F5F"/>
                </a:solidFill>
                <a:latin typeface="Times New Roman" pitchFamily="18" charset="0"/>
                <a:ea typeface="굴림" pitchFamily="34" charset="-127"/>
              </a:rPr>
              <a:t>4 </a:t>
            </a:r>
            <a:r>
              <a:rPr lang="en-US" altLang="ko-KR" sz="2000" b="1">
                <a:solidFill>
                  <a:srgbClr val="5F5F5F"/>
                </a:solidFill>
                <a:latin typeface="Times New Roman" pitchFamily="18" charset="0"/>
                <a:ea typeface="굴림" pitchFamily="34" charset="-127"/>
                <a:sym typeface="Symbol" pitchFamily="18" charset="2"/>
              </a:rPr>
              <a:t></a:t>
            </a:r>
            <a:endParaRPr lang="en-US" sz="2000" b="1">
              <a:solidFill>
                <a:srgbClr val="5F5F5F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349253" name="Oval 69"/>
          <p:cNvSpPr>
            <a:spLocks noChangeArrowheads="1"/>
          </p:cNvSpPr>
          <p:nvPr/>
        </p:nvSpPr>
        <p:spPr bwMode="auto">
          <a:xfrm rot="-7124832" flipH="1" flipV="1">
            <a:off x="4795838" y="1054100"/>
            <a:ext cx="2219325" cy="911225"/>
          </a:xfrm>
          <a:prstGeom prst="ellipse">
            <a:avLst/>
          </a:prstGeom>
          <a:noFill/>
          <a:ln w="38100" algn="ctr">
            <a:solidFill>
              <a:srgbClr val="969696"/>
            </a:solidFill>
            <a:round/>
            <a:headEnd/>
            <a:tailEnd type="none" w="lg" len="lg"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349254" name="Rectangle 70"/>
          <p:cNvSpPr>
            <a:spLocks noChangeArrowheads="1"/>
          </p:cNvSpPr>
          <p:nvPr/>
        </p:nvSpPr>
        <p:spPr bwMode="auto">
          <a:xfrm>
            <a:off x="5407025" y="2254250"/>
            <a:ext cx="750888" cy="407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000" b="1">
                <a:solidFill>
                  <a:srgbClr val="5F5F5F"/>
                </a:solidFill>
                <a:latin typeface="Times New Roman" pitchFamily="18" charset="0"/>
                <a:ea typeface="굴림" pitchFamily="34" charset="-127"/>
              </a:rPr>
              <a:t>3 </a:t>
            </a:r>
            <a:r>
              <a:rPr lang="en-US" altLang="ko-KR" sz="2000" b="1">
                <a:solidFill>
                  <a:srgbClr val="5F5F5F"/>
                </a:solidFill>
                <a:latin typeface="Times New Roman" pitchFamily="18" charset="0"/>
                <a:ea typeface="굴림" pitchFamily="34" charset="-127"/>
                <a:sym typeface="Symbol" pitchFamily="18" charset="2"/>
              </a:rPr>
              <a:t></a:t>
            </a:r>
            <a:endParaRPr lang="en-US" sz="2000" b="1">
              <a:solidFill>
                <a:srgbClr val="5F5F5F"/>
              </a:solidFill>
              <a:latin typeface="Times New Roman" pitchFamily="18" charset="0"/>
              <a:sym typeface="Symbol" pitchFamily="18" charset="2"/>
            </a:endParaRPr>
          </a:p>
        </p:txBody>
      </p:sp>
      <p:graphicFrame>
        <p:nvGraphicFramePr>
          <p:cNvPr id="349255" name="Object 71"/>
          <p:cNvGraphicFramePr>
            <a:graphicFrameLocks noChangeAspect="1"/>
          </p:cNvGraphicFramePr>
          <p:nvPr/>
        </p:nvGraphicFramePr>
        <p:xfrm>
          <a:off x="1108075" y="4672013"/>
          <a:ext cx="2652713" cy="614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259" name="Equation" r:id="rId4" imgW="2641320" imgH="609480" progId="Equation.DSMT4">
                  <p:embed/>
                </p:oleObj>
              </mc:Choice>
              <mc:Fallback>
                <p:oleObj name="Equation" r:id="rId4" imgW="2641320" imgH="609480" progId="Equation.DSMT4">
                  <p:embed/>
                  <p:pic>
                    <p:nvPicPr>
                      <p:cNvPr id="0" name="Picture 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8075" y="4672013"/>
                        <a:ext cx="2652713" cy="614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72"/>
          <p:cNvSpPr>
            <a:spLocks noChangeArrowheads="1"/>
          </p:cNvSpPr>
          <p:nvPr/>
        </p:nvSpPr>
        <p:spPr bwMode="auto">
          <a:xfrm>
            <a:off x="889000" y="5430838"/>
            <a:ext cx="78359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  <a:tabLst>
                <a:tab pos="2066925" algn="l"/>
              </a:tabLst>
            </a:pPr>
            <a:r>
              <a:rPr lang="en-US">
                <a:solidFill>
                  <a:srgbClr val="000066"/>
                </a:solidFill>
              </a:rPr>
              <a:t>terminal pd</a:t>
            </a:r>
            <a:r>
              <a:rPr lang="en-US" b="1">
                <a:solidFill>
                  <a:srgbClr val="000066"/>
                </a:solidFill>
              </a:rPr>
              <a:t> </a:t>
            </a:r>
            <a:r>
              <a:rPr lang="en-US" b="1">
                <a:solidFill>
                  <a:srgbClr val="000066"/>
                </a:solidFill>
                <a:latin typeface="Times New Roman" pitchFamily="18" charset="0"/>
              </a:rPr>
              <a:t>=</a:t>
            </a:r>
            <a:r>
              <a:rPr lang="en-US" b="1">
                <a:solidFill>
                  <a:srgbClr val="000066"/>
                </a:solidFill>
              </a:rPr>
              <a:t> </a:t>
            </a:r>
            <a:r>
              <a:rPr lang="en-US" b="1">
                <a:solidFill>
                  <a:srgbClr val="000066"/>
                </a:solidFill>
                <a:latin typeface="ShelleyAndante BT" pitchFamily="66" charset="0"/>
              </a:rPr>
              <a:t>E</a:t>
            </a:r>
            <a:r>
              <a:rPr lang="en-US" b="1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– Ir</a:t>
            </a:r>
            <a:r>
              <a:rPr lang="en-US" b="1">
                <a:solidFill>
                  <a:srgbClr val="000066"/>
                </a:solidFill>
              </a:rPr>
              <a:t> </a:t>
            </a:r>
            <a:r>
              <a:rPr lang="en-US" b="1">
                <a:solidFill>
                  <a:srgbClr val="000066"/>
                </a:solidFill>
                <a:latin typeface="Times New Roman" pitchFamily="18" charset="0"/>
              </a:rPr>
              <a:t>= 12 </a:t>
            </a:r>
            <a:r>
              <a:rPr lang="en-US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– (2)(0.5) = 11 V</a:t>
            </a:r>
          </a:p>
        </p:txBody>
      </p:sp>
      <p:sp>
        <p:nvSpPr>
          <p:cNvPr id="3" name="Rectangle 73"/>
          <p:cNvSpPr>
            <a:spLocks noChangeArrowheads="1"/>
          </p:cNvSpPr>
          <p:nvPr/>
        </p:nvSpPr>
        <p:spPr bwMode="auto">
          <a:xfrm>
            <a:off x="900113" y="4038600"/>
            <a:ext cx="2068512" cy="52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  <a:tabLst>
                <a:tab pos="2066925" algn="l"/>
              </a:tabLst>
            </a:pP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R</a:t>
            </a:r>
            <a:r>
              <a:rPr lang="en-US" b="1">
                <a:solidFill>
                  <a:srgbClr val="000066"/>
                </a:solidFill>
                <a:latin typeface="Times New Roman" pitchFamily="18" charset="0"/>
              </a:rPr>
              <a:t> +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r</a:t>
            </a:r>
            <a:r>
              <a:rPr lang="en-US" b="1">
                <a:solidFill>
                  <a:srgbClr val="000066"/>
                </a:solidFill>
              </a:rPr>
              <a:t> </a:t>
            </a:r>
            <a:r>
              <a:rPr lang="en-US" b="1">
                <a:solidFill>
                  <a:srgbClr val="000066"/>
                </a:solidFill>
                <a:latin typeface="Times New Roman" pitchFamily="18" charset="0"/>
              </a:rPr>
              <a:t>=</a:t>
            </a:r>
            <a:r>
              <a:rPr lang="en-US" b="1">
                <a:solidFill>
                  <a:srgbClr val="000066"/>
                </a:solidFill>
              </a:rPr>
              <a:t> </a:t>
            </a:r>
            <a:r>
              <a:rPr lang="en-US" b="1">
                <a:solidFill>
                  <a:srgbClr val="000066"/>
                </a:solidFill>
                <a:latin typeface="Times New Roman" pitchFamily="18" charset="0"/>
              </a:rPr>
              <a:t>6</a:t>
            </a:r>
            <a:r>
              <a:rPr lang="en-US" sz="2600">
                <a:solidFill>
                  <a:srgbClr val="000066"/>
                </a:solidFill>
              </a:rPr>
              <a:t> </a:t>
            </a:r>
            <a:r>
              <a:rPr lang="en-US" sz="2600">
                <a:solidFill>
                  <a:srgbClr val="000066"/>
                </a:solidFill>
                <a:sym typeface="Symbol" pitchFamily="18" charset="2"/>
              </a:rPr>
              <a:t></a:t>
            </a:r>
          </a:p>
        </p:txBody>
      </p:sp>
      <p:sp>
        <p:nvSpPr>
          <p:cNvPr id="4" name="Line 74"/>
          <p:cNvSpPr>
            <a:spLocks noChangeShapeType="1"/>
          </p:cNvSpPr>
          <p:nvPr/>
        </p:nvSpPr>
        <p:spPr bwMode="auto">
          <a:xfrm>
            <a:off x="6059488" y="5851525"/>
            <a:ext cx="573087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5" name="Oval 75"/>
          <p:cNvSpPr>
            <a:spLocks noChangeArrowheads="1"/>
          </p:cNvSpPr>
          <p:nvPr/>
        </p:nvSpPr>
        <p:spPr bwMode="auto">
          <a:xfrm rot="3036830" flipV="1">
            <a:off x="7095332" y="2170906"/>
            <a:ext cx="1897062" cy="898525"/>
          </a:xfrm>
          <a:prstGeom prst="ellipse">
            <a:avLst/>
          </a:prstGeom>
          <a:noFill/>
          <a:ln w="38100" algn="ctr">
            <a:solidFill>
              <a:srgbClr val="969696"/>
            </a:solidFill>
            <a:round/>
            <a:headEnd/>
            <a:tailEnd type="none" w="lg" len="lg"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6" name="Rectangle 76"/>
          <p:cNvSpPr>
            <a:spLocks noChangeArrowheads="1"/>
          </p:cNvSpPr>
          <p:nvPr/>
        </p:nvSpPr>
        <p:spPr bwMode="auto">
          <a:xfrm>
            <a:off x="4883150" y="3416300"/>
            <a:ext cx="750888" cy="407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000" b="1">
                <a:solidFill>
                  <a:srgbClr val="5F5F5F"/>
                </a:solidFill>
                <a:latin typeface="Times New Roman" pitchFamily="18" charset="0"/>
                <a:ea typeface="굴림" pitchFamily="34" charset="-127"/>
              </a:rPr>
              <a:t>6 </a:t>
            </a:r>
            <a:r>
              <a:rPr lang="en-US" altLang="ko-KR" sz="2000" b="1">
                <a:solidFill>
                  <a:srgbClr val="5F5F5F"/>
                </a:solidFill>
                <a:latin typeface="Times New Roman" pitchFamily="18" charset="0"/>
                <a:ea typeface="굴림" pitchFamily="34" charset="-127"/>
                <a:sym typeface="Symbol" pitchFamily="18" charset="2"/>
              </a:rPr>
              <a:t></a:t>
            </a:r>
            <a:endParaRPr lang="en-US" sz="2000" b="1">
              <a:solidFill>
                <a:srgbClr val="5F5F5F"/>
              </a:solidFill>
              <a:latin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49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49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49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49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49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49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9240" grpId="0"/>
      <p:bldP spid="349241" grpId="0" animBg="1"/>
      <p:bldP spid="349242" grpId="0"/>
      <p:bldP spid="349243" grpId="0" animBg="1"/>
      <p:bldP spid="349244" grpId="0"/>
      <p:bldP spid="349245" grpId="0" animBg="1"/>
      <p:bldP spid="349246" grpId="0"/>
      <p:bldP spid="349248" grpId="0" animBg="1"/>
      <p:bldP spid="349249" grpId="0"/>
      <p:bldP spid="349251" grpId="0" animBg="1"/>
      <p:bldP spid="349252" grpId="0"/>
      <p:bldP spid="349253" grpId="0" animBg="1"/>
      <p:bldP spid="349254" grpId="0"/>
      <p:bldP spid="2" grpId="0"/>
      <p:bldP spid="3" grpId="0"/>
      <p:bldP spid="4" grpId="0" animBg="1"/>
      <p:bldP spid="5" grpId="0" animBg="1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61" name="Footer Placeholder 4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DC CIRCUITS</a:t>
            </a:r>
          </a:p>
        </p:txBody>
      </p:sp>
      <p:sp>
        <p:nvSpPr>
          <p:cNvPr id="450562" name="Date Placeholder 5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</a:p>
        </p:txBody>
      </p:sp>
      <p:sp>
        <p:nvSpPr>
          <p:cNvPr id="45056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FA0D8BE-3CF7-4E6E-A78B-C373202D0E94}" type="slidenum">
              <a:rPr lang="en-US" smtClean="0">
                <a:cs typeface="Arial" charset="0"/>
              </a:rPr>
              <a:pPr/>
              <a:t>16</a:t>
            </a:fld>
            <a:endParaRPr lang="en-US" smtClean="0">
              <a:cs typeface="Arial" charset="0"/>
            </a:endParaRPr>
          </a:p>
        </p:txBody>
      </p:sp>
      <p:sp>
        <p:nvSpPr>
          <p:cNvPr id="353371" name="Rectangle 91"/>
          <p:cNvSpPr>
            <a:spLocks noChangeArrowheads="1"/>
          </p:cNvSpPr>
          <p:nvPr/>
        </p:nvSpPr>
        <p:spPr bwMode="auto">
          <a:xfrm>
            <a:off x="554038" y="5788025"/>
            <a:ext cx="342423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  <a:tabLst>
                <a:tab pos="2066925" algn="l"/>
              </a:tabLst>
            </a:pPr>
            <a:r>
              <a:rPr lang="en-US" b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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en-US" baseline="-25000">
                <a:solidFill>
                  <a:srgbClr val="000066"/>
                </a:solidFill>
              </a:rPr>
              <a:t>XY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b="1">
                <a:solidFill>
                  <a:srgbClr val="000066"/>
                </a:solidFill>
                <a:latin typeface="Times New Roman" pitchFamily="18" charset="0"/>
              </a:rPr>
              <a:t>= 8 </a:t>
            </a:r>
            <a:r>
              <a:rPr lang="en-US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– 5 = 3</a:t>
            </a:r>
            <a:r>
              <a:rPr lang="en-US" b="1">
                <a:solidFill>
                  <a:srgbClr val="000066"/>
                </a:solidFill>
                <a:latin typeface="Times New Roman" pitchFamily="18" charset="0"/>
              </a:rPr>
              <a:t> V</a:t>
            </a:r>
          </a:p>
        </p:txBody>
      </p:sp>
      <p:sp>
        <p:nvSpPr>
          <p:cNvPr id="450565" name="Rectangle 2"/>
          <p:cNvSpPr>
            <a:spLocks noChangeArrowheads="1"/>
          </p:cNvSpPr>
          <p:nvPr/>
        </p:nvSpPr>
        <p:spPr bwMode="auto">
          <a:xfrm>
            <a:off x="6815138" y="1490663"/>
            <a:ext cx="606425" cy="3667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000" b="1">
                <a:solidFill>
                  <a:srgbClr val="000066"/>
                </a:solidFill>
                <a:latin typeface="Times New Roman" pitchFamily="18" charset="0"/>
              </a:rPr>
              <a:t>4 </a:t>
            </a:r>
            <a:r>
              <a:rPr lang="en-US" sz="2000" b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</a:t>
            </a:r>
          </a:p>
        </p:txBody>
      </p:sp>
      <p:sp>
        <p:nvSpPr>
          <p:cNvPr id="450566" name="Freeform 3"/>
          <p:cNvSpPr>
            <a:spLocks/>
          </p:cNvSpPr>
          <p:nvPr/>
        </p:nvSpPr>
        <p:spPr bwMode="auto">
          <a:xfrm>
            <a:off x="5130800" y="1247775"/>
            <a:ext cx="3243263" cy="1622425"/>
          </a:xfrm>
          <a:custGeom>
            <a:avLst/>
            <a:gdLst>
              <a:gd name="T0" fmla="*/ 0 w 2043"/>
              <a:gd name="T1" fmla="*/ 0 h 1022"/>
              <a:gd name="T2" fmla="*/ 2147483647 w 2043"/>
              <a:gd name="T3" fmla="*/ 2147483647 h 1022"/>
              <a:gd name="T4" fmla="*/ 2147483647 w 2043"/>
              <a:gd name="T5" fmla="*/ 7561264 h 1022"/>
              <a:gd name="T6" fmla="*/ 0 60000 65536"/>
              <a:gd name="T7" fmla="*/ 0 60000 65536"/>
              <a:gd name="T8" fmla="*/ 0 60000 65536"/>
              <a:gd name="T9" fmla="*/ 0 w 2043"/>
              <a:gd name="T10" fmla="*/ 0 h 1022"/>
              <a:gd name="T11" fmla="*/ 2043 w 2043"/>
              <a:gd name="T12" fmla="*/ 1022 h 102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43" h="1022">
                <a:moveTo>
                  <a:pt x="0" y="0"/>
                </a:moveTo>
                <a:lnTo>
                  <a:pt x="1029" y="1022"/>
                </a:lnTo>
                <a:lnTo>
                  <a:pt x="2043" y="3"/>
                </a:lnTo>
              </a:path>
            </a:pathLst>
          </a:custGeom>
          <a:noFill/>
          <a:ln w="222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450567" name="Rectangle 4"/>
          <p:cNvSpPr>
            <a:spLocks noChangeArrowheads="1"/>
          </p:cNvSpPr>
          <p:nvPr/>
        </p:nvSpPr>
        <p:spPr bwMode="auto">
          <a:xfrm>
            <a:off x="179388" y="573088"/>
            <a:ext cx="3632200" cy="176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buFont typeface="Arial" charset="0"/>
              <a:buNone/>
            </a:pPr>
            <a:r>
              <a:rPr lang="en-ZA" sz="2200">
                <a:solidFill>
                  <a:srgbClr val="000066"/>
                </a:solidFill>
              </a:rPr>
              <a:t>A </a:t>
            </a:r>
            <a:r>
              <a:rPr lang="en-US" altLang="ug-CN" sz="2200">
                <a:solidFill>
                  <a:srgbClr val="000066"/>
                </a:solidFill>
              </a:rPr>
              <a:t>1</a:t>
            </a:r>
            <a:r>
              <a:rPr lang="en-US" sz="2200">
                <a:solidFill>
                  <a:srgbClr val="000066"/>
                </a:solidFill>
              </a:rPr>
              <a:t>2 V battery with an internal resistance of </a:t>
            </a:r>
            <a:br>
              <a:rPr lang="en-US" sz="2200">
                <a:solidFill>
                  <a:srgbClr val="000066"/>
                </a:solidFill>
              </a:rPr>
            </a:br>
            <a:r>
              <a:rPr lang="en-US" sz="2200">
                <a:solidFill>
                  <a:srgbClr val="000066"/>
                </a:solidFill>
              </a:rPr>
              <a:t>0.5 </a:t>
            </a:r>
            <a:r>
              <a:rPr lang="en-US" sz="2200" b="1">
                <a:solidFill>
                  <a:srgbClr val="000066"/>
                </a:solidFill>
                <a:sym typeface="Symbol" pitchFamily="18" charset="2"/>
              </a:rPr>
              <a:t></a:t>
            </a:r>
            <a:r>
              <a:rPr lang="en-US" sz="2200">
                <a:solidFill>
                  <a:srgbClr val="000066"/>
                </a:solidFill>
              </a:rPr>
              <a:t> is connected to a combination of resistors, as shown: </a:t>
            </a:r>
          </a:p>
        </p:txBody>
      </p:sp>
      <p:sp>
        <p:nvSpPr>
          <p:cNvPr id="450568" name="Rectangle 5"/>
          <p:cNvSpPr>
            <a:spLocks noChangeArrowheads="1"/>
          </p:cNvSpPr>
          <p:nvPr/>
        </p:nvSpPr>
        <p:spPr bwMode="auto">
          <a:xfrm>
            <a:off x="3706813" y="1719263"/>
            <a:ext cx="1211262" cy="641350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r">
              <a:lnSpc>
                <a:spcPct val="90000"/>
              </a:lnSpc>
            </a:pPr>
            <a:r>
              <a:rPr lang="en-US" sz="2000" b="1">
                <a:solidFill>
                  <a:srgbClr val="000066"/>
                </a:solidFill>
                <a:latin typeface="Times New Roman" pitchFamily="18" charset="0"/>
              </a:rPr>
              <a:t>12 V</a:t>
            </a:r>
            <a:br>
              <a:rPr lang="en-US" sz="2000" b="1">
                <a:solidFill>
                  <a:srgbClr val="000066"/>
                </a:solidFill>
                <a:latin typeface="Times New Roman" pitchFamily="18" charset="0"/>
              </a:rPr>
            </a:br>
            <a:r>
              <a:rPr lang="en-US" sz="2000" b="1" i="1">
                <a:solidFill>
                  <a:srgbClr val="000066"/>
                </a:solidFill>
                <a:latin typeface="Times New Roman" pitchFamily="18" charset="0"/>
              </a:rPr>
              <a:t>r</a:t>
            </a:r>
            <a:r>
              <a:rPr lang="en-US" sz="2000" b="1">
                <a:solidFill>
                  <a:srgbClr val="000066"/>
                </a:solidFill>
                <a:latin typeface="Times New Roman" pitchFamily="18" charset="0"/>
              </a:rPr>
              <a:t> = 0.5 </a:t>
            </a:r>
            <a:r>
              <a:rPr lang="en-US" sz="2000" b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</a:t>
            </a:r>
          </a:p>
        </p:txBody>
      </p:sp>
      <p:sp>
        <p:nvSpPr>
          <p:cNvPr id="450569" name="Rectangle 7"/>
          <p:cNvSpPr>
            <a:spLocks noChangeArrowheads="1"/>
          </p:cNvSpPr>
          <p:nvPr/>
        </p:nvSpPr>
        <p:spPr bwMode="auto">
          <a:xfrm>
            <a:off x="5127625" y="1243013"/>
            <a:ext cx="3251200" cy="1628775"/>
          </a:xfrm>
          <a:prstGeom prst="rect">
            <a:avLst/>
          </a:prstGeom>
          <a:noFill/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  <p:grpSp>
        <p:nvGrpSpPr>
          <p:cNvPr id="450570" name="Group 8"/>
          <p:cNvGrpSpPr>
            <a:grpSpLocks/>
          </p:cNvGrpSpPr>
          <p:nvPr/>
        </p:nvGrpSpPr>
        <p:grpSpPr bwMode="auto">
          <a:xfrm>
            <a:off x="5516563" y="1141413"/>
            <a:ext cx="838200" cy="190500"/>
            <a:chOff x="2380" y="3027"/>
            <a:chExt cx="752" cy="171"/>
          </a:xfrm>
        </p:grpSpPr>
        <p:sp>
          <p:nvSpPr>
            <p:cNvPr id="450633" name="Rectangle 9"/>
            <p:cNvSpPr>
              <a:spLocks noChangeArrowheads="1"/>
            </p:cNvSpPr>
            <p:nvPr/>
          </p:nvSpPr>
          <p:spPr bwMode="auto">
            <a:xfrm>
              <a:off x="2476" y="3074"/>
              <a:ext cx="568" cy="82"/>
            </a:xfrm>
            <a:prstGeom prst="rect">
              <a:avLst/>
            </a:prstGeom>
            <a:solidFill>
              <a:srgbClr val="EBEBFF"/>
            </a:solidFill>
            <a:ln w="63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450634" name="Freeform 10"/>
            <p:cNvSpPr>
              <a:spLocks/>
            </p:cNvSpPr>
            <p:nvPr/>
          </p:nvSpPr>
          <p:spPr bwMode="auto">
            <a:xfrm>
              <a:off x="2380" y="3027"/>
              <a:ext cx="752" cy="171"/>
            </a:xfrm>
            <a:custGeom>
              <a:avLst/>
              <a:gdLst>
                <a:gd name="T0" fmla="*/ 0 w 668"/>
                <a:gd name="T1" fmla="*/ 103 h 152"/>
                <a:gd name="T2" fmla="*/ 101 w 668"/>
                <a:gd name="T3" fmla="*/ 105 h 152"/>
                <a:gd name="T4" fmla="*/ 158 w 668"/>
                <a:gd name="T5" fmla="*/ 0 h 152"/>
                <a:gd name="T6" fmla="*/ 214 w 668"/>
                <a:gd name="T7" fmla="*/ 192 h 152"/>
                <a:gd name="T8" fmla="*/ 303 w 668"/>
                <a:gd name="T9" fmla="*/ 0 h 152"/>
                <a:gd name="T10" fmla="*/ 377 w 668"/>
                <a:gd name="T11" fmla="*/ 188 h 152"/>
                <a:gd name="T12" fmla="*/ 466 w 668"/>
                <a:gd name="T13" fmla="*/ 0 h 152"/>
                <a:gd name="T14" fmla="*/ 540 w 668"/>
                <a:gd name="T15" fmla="*/ 188 h 152"/>
                <a:gd name="T16" fmla="*/ 623 w 668"/>
                <a:gd name="T17" fmla="*/ 0 h 152"/>
                <a:gd name="T18" fmla="*/ 711 w 668"/>
                <a:gd name="T19" fmla="*/ 188 h 152"/>
                <a:gd name="T20" fmla="*/ 752 w 668"/>
                <a:gd name="T21" fmla="*/ 105 h 152"/>
                <a:gd name="T22" fmla="*/ 847 w 668"/>
                <a:gd name="T23" fmla="*/ 103 h 15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668"/>
                <a:gd name="T37" fmla="*/ 0 h 152"/>
                <a:gd name="T38" fmla="*/ 668 w 668"/>
                <a:gd name="T39" fmla="*/ 152 h 15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668" h="152">
                  <a:moveTo>
                    <a:pt x="0" y="82"/>
                  </a:moveTo>
                  <a:lnTo>
                    <a:pt x="80" y="83"/>
                  </a:lnTo>
                  <a:lnTo>
                    <a:pt x="124" y="0"/>
                  </a:lnTo>
                  <a:lnTo>
                    <a:pt x="169" y="152"/>
                  </a:lnTo>
                  <a:lnTo>
                    <a:pt x="239" y="0"/>
                  </a:lnTo>
                  <a:lnTo>
                    <a:pt x="298" y="148"/>
                  </a:lnTo>
                  <a:lnTo>
                    <a:pt x="368" y="0"/>
                  </a:lnTo>
                  <a:lnTo>
                    <a:pt x="426" y="148"/>
                  </a:lnTo>
                  <a:lnTo>
                    <a:pt x="491" y="0"/>
                  </a:lnTo>
                  <a:lnTo>
                    <a:pt x="561" y="148"/>
                  </a:lnTo>
                  <a:lnTo>
                    <a:pt x="593" y="83"/>
                  </a:lnTo>
                  <a:lnTo>
                    <a:pt x="668" y="82"/>
                  </a:lnTo>
                </a:path>
              </a:pathLst>
            </a:custGeom>
            <a:noFill/>
            <a:ln w="222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50571" name="Group 11"/>
          <p:cNvGrpSpPr>
            <a:grpSpLocks/>
          </p:cNvGrpSpPr>
          <p:nvPr/>
        </p:nvGrpSpPr>
        <p:grpSpPr bwMode="auto">
          <a:xfrm>
            <a:off x="7145338" y="1141413"/>
            <a:ext cx="838200" cy="190500"/>
            <a:chOff x="2380" y="3027"/>
            <a:chExt cx="752" cy="171"/>
          </a:xfrm>
        </p:grpSpPr>
        <p:sp>
          <p:nvSpPr>
            <p:cNvPr id="450631" name="Rectangle 12"/>
            <p:cNvSpPr>
              <a:spLocks noChangeArrowheads="1"/>
            </p:cNvSpPr>
            <p:nvPr/>
          </p:nvSpPr>
          <p:spPr bwMode="auto">
            <a:xfrm>
              <a:off x="2476" y="3074"/>
              <a:ext cx="568" cy="82"/>
            </a:xfrm>
            <a:prstGeom prst="rect">
              <a:avLst/>
            </a:prstGeom>
            <a:solidFill>
              <a:srgbClr val="EBEBFF"/>
            </a:solidFill>
            <a:ln w="63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450632" name="Freeform 13"/>
            <p:cNvSpPr>
              <a:spLocks/>
            </p:cNvSpPr>
            <p:nvPr/>
          </p:nvSpPr>
          <p:spPr bwMode="auto">
            <a:xfrm>
              <a:off x="2380" y="3027"/>
              <a:ext cx="752" cy="171"/>
            </a:xfrm>
            <a:custGeom>
              <a:avLst/>
              <a:gdLst>
                <a:gd name="T0" fmla="*/ 0 w 668"/>
                <a:gd name="T1" fmla="*/ 103 h 152"/>
                <a:gd name="T2" fmla="*/ 101 w 668"/>
                <a:gd name="T3" fmla="*/ 105 h 152"/>
                <a:gd name="T4" fmla="*/ 158 w 668"/>
                <a:gd name="T5" fmla="*/ 0 h 152"/>
                <a:gd name="T6" fmla="*/ 214 w 668"/>
                <a:gd name="T7" fmla="*/ 192 h 152"/>
                <a:gd name="T8" fmla="*/ 303 w 668"/>
                <a:gd name="T9" fmla="*/ 0 h 152"/>
                <a:gd name="T10" fmla="*/ 377 w 668"/>
                <a:gd name="T11" fmla="*/ 188 h 152"/>
                <a:gd name="T12" fmla="*/ 466 w 668"/>
                <a:gd name="T13" fmla="*/ 0 h 152"/>
                <a:gd name="T14" fmla="*/ 540 w 668"/>
                <a:gd name="T15" fmla="*/ 188 h 152"/>
                <a:gd name="T16" fmla="*/ 623 w 668"/>
                <a:gd name="T17" fmla="*/ 0 h 152"/>
                <a:gd name="T18" fmla="*/ 711 w 668"/>
                <a:gd name="T19" fmla="*/ 188 h 152"/>
                <a:gd name="T20" fmla="*/ 752 w 668"/>
                <a:gd name="T21" fmla="*/ 105 h 152"/>
                <a:gd name="T22" fmla="*/ 847 w 668"/>
                <a:gd name="T23" fmla="*/ 103 h 15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668"/>
                <a:gd name="T37" fmla="*/ 0 h 152"/>
                <a:gd name="T38" fmla="*/ 668 w 668"/>
                <a:gd name="T39" fmla="*/ 152 h 15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668" h="152">
                  <a:moveTo>
                    <a:pt x="0" y="82"/>
                  </a:moveTo>
                  <a:lnTo>
                    <a:pt x="80" y="83"/>
                  </a:lnTo>
                  <a:lnTo>
                    <a:pt x="124" y="0"/>
                  </a:lnTo>
                  <a:lnTo>
                    <a:pt x="169" y="152"/>
                  </a:lnTo>
                  <a:lnTo>
                    <a:pt x="239" y="0"/>
                  </a:lnTo>
                  <a:lnTo>
                    <a:pt x="298" y="148"/>
                  </a:lnTo>
                  <a:lnTo>
                    <a:pt x="368" y="0"/>
                  </a:lnTo>
                  <a:lnTo>
                    <a:pt x="426" y="148"/>
                  </a:lnTo>
                  <a:lnTo>
                    <a:pt x="491" y="0"/>
                  </a:lnTo>
                  <a:lnTo>
                    <a:pt x="561" y="148"/>
                  </a:lnTo>
                  <a:lnTo>
                    <a:pt x="593" y="83"/>
                  </a:lnTo>
                  <a:lnTo>
                    <a:pt x="668" y="82"/>
                  </a:lnTo>
                </a:path>
              </a:pathLst>
            </a:custGeom>
            <a:noFill/>
            <a:ln w="222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50572" name="Group 14"/>
          <p:cNvGrpSpPr>
            <a:grpSpLocks/>
          </p:cNvGrpSpPr>
          <p:nvPr/>
        </p:nvGrpSpPr>
        <p:grpSpPr bwMode="auto">
          <a:xfrm>
            <a:off x="5516563" y="2767013"/>
            <a:ext cx="838200" cy="190500"/>
            <a:chOff x="2380" y="3027"/>
            <a:chExt cx="752" cy="171"/>
          </a:xfrm>
        </p:grpSpPr>
        <p:sp>
          <p:nvSpPr>
            <p:cNvPr id="450629" name="Rectangle 15"/>
            <p:cNvSpPr>
              <a:spLocks noChangeArrowheads="1"/>
            </p:cNvSpPr>
            <p:nvPr/>
          </p:nvSpPr>
          <p:spPr bwMode="auto">
            <a:xfrm>
              <a:off x="2476" y="3074"/>
              <a:ext cx="568" cy="82"/>
            </a:xfrm>
            <a:prstGeom prst="rect">
              <a:avLst/>
            </a:prstGeom>
            <a:solidFill>
              <a:srgbClr val="EBEBFF"/>
            </a:solidFill>
            <a:ln w="63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450630" name="Freeform 16"/>
            <p:cNvSpPr>
              <a:spLocks/>
            </p:cNvSpPr>
            <p:nvPr/>
          </p:nvSpPr>
          <p:spPr bwMode="auto">
            <a:xfrm>
              <a:off x="2380" y="3027"/>
              <a:ext cx="752" cy="171"/>
            </a:xfrm>
            <a:custGeom>
              <a:avLst/>
              <a:gdLst>
                <a:gd name="T0" fmla="*/ 0 w 668"/>
                <a:gd name="T1" fmla="*/ 103 h 152"/>
                <a:gd name="T2" fmla="*/ 101 w 668"/>
                <a:gd name="T3" fmla="*/ 105 h 152"/>
                <a:gd name="T4" fmla="*/ 158 w 668"/>
                <a:gd name="T5" fmla="*/ 0 h 152"/>
                <a:gd name="T6" fmla="*/ 214 w 668"/>
                <a:gd name="T7" fmla="*/ 192 h 152"/>
                <a:gd name="T8" fmla="*/ 303 w 668"/>
                <a:gd name="T9" fmla="*/ 0 h 152"/>
                <a:gd name="T10" fmla="*/ 377 w 668"/>
                <a:gd name="T11" fmla="*/ 188 h 152"/>
                <a:gd name="T12" fmla="*/ 466 w 668"/>
                <a:gd name="T13" fmla="*/ 0 h 152"/>
                <a:gd name="T14" fmla="*/ 540 w 668"/>
                <a:gd name="T15" fmla="*/ 188 h 152"/>
                <a:gd name="T16" fmla="*/ 623 w 668"/>
                <a:gd name="T17" fmla="*/ 0 h 152"/>
                <a:gd name="T18" fmla="*/ 711 w 668"/>
                <a:gd name="T19" fmla="*/ 188 h 152"/>
                <a:gd name="T20" fmla="*/ 752 w 668"/>
                <a:gd name="T21" fmla="*/ 105 h 152"/>
                <a:gd name="T22" fmla="*/ 847 w 668"/>
                <a:gd name="T23" fmla="*/ 103 h 15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668"/>
                <a:gd name="T37" fmla="*/ 0 h 152"/>
                <a:gd name="T38" fmla="*/ 668 w 668"/>
                <a:gd name="T39" fmla="*/ 152 h 15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668" h="152">
                  <a:moveTo>
                    <a:pt x="0" y="82"/>
                  </a:moveTo>
                  <a:lnTo>
                    <a:pt x="80" y="83"/>
                  </a:lnTo>
                  <a:lnTo>
                    <a:pt x="124" y="0"/>
                  </a:lnTo>
                  <a:lnTo>
                    <a:pt x="169" y="152"/>
                  </a:lnTo>
                  <a:lnTo>
                    <a:pt x="239" y="0"/>
                  </a:lnTo>
                  <a:lnTo>
                    <a:pt x="298" y="148"/>
                  </a:lnTo>
                  <a:lnTo>
                    <a:pt x="368" y="0"/>
                  </a:lnTo>
                  <a:lnTo>
                    <a:pt x="426" y="148"/>
                  </a:lnTo>
                  <a:lnTo>
                    <a:pt x="491" y="0"/>
                  </a:lnTo>
                  <a:lnTo>
                    <a:pt x="561" y="148"/>
                  </a:lnTo>
                  <a:lnTo>
                    <a:pt x="593" y="83"/>
                  </a:lnTo>
                  <a:lnTo>
                    <a:pt x="668" y="82"/>
                  </a:lnTo>
                </a:path>
              </a:pathLst>
            </a:custGeom>
            <a:noFill/>
            <a:ln w="222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50573" name="Group 17"/>
          <p:cNvGrpSpPr>
            <a:grpSpLocks/>
          </p:cNvGrpSpPr>
          <p:nvPr/>
        </p:nvGrpSpPr>
        <p:grpSpPr bwMode="auto">
          <a:xfrm>
            <a:off x="7145338" y="2767013"/>
            <a:ext cx="838200" cy="190500"/>
            <a:chOff x="2380" y="3027"/>
            <a:chExt cx="752" cy="171"/>
          </a:xfrm>
        </p:grpSpPr>
        <p:sp>
          <p:nvSpPr>
            <p:cNvPr id="450627" name="Rectangle 18"/>
            <p:cNvSpPr>
              <a:spLocks noChangeArrowheads="1"/>
            </p:cNvSpPr>
            <p:nvPr/>
          </p:nvSpPr>
          <p:spPr bwMode="auto">
            <a:xfrm>
              <a:off x="2476" y="3074"/>
              <a:ext cx="568" cy="82"/>
            </a:xfrm>
            <a:prstGeom prst="rect">
              <a:avLst/>
            </a:prstGeom>
            <a:solidFill>
              <a:srgbClr val="EBEBFF"/>
            </a:solidFill>
            <a:ln w="63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450628" name="Freeform 19"/>
            <p:cNvSpPr>
              <a:spLocks/>
            </p:cNvSpPr>
            <p:nvPr/>
          </p:nvSpPr>
          <p:spPr bwMode="auto">
            <a:xfrm>
              <a:off x="2380" y="3027"/>
              <a:ext cx="752" cy="171"/>
            </a:xfrm>
            <a:custGeom>
              <a:avLst/>
              <a:gdLst>
                <a:gd name="T0" fmla="*/ 0 w 668"/>
                <a:gd name="T1" fmla="*/ 103 h 152"/>
                <a:gd name="T2" fmla="*/ 101 w 668"/>
                <a:gd name="T3" fmla="*/ 105 h 152"/>
                <a:gd name="T4" fmla="*/ 158 w 668"/>
                <a:gd name="T5" fmla="*/ 0 h 152"/>
                <a:gd name="T6" fmla="*/ 214 w 668"/>
                <a:gd name="T7" fmla="*/ 192 h 152"/>
                <a:gd name="T8" fmla="*/ 303 w 668"/>
                <a:gd name="T9" fmla="*/ 0 h 152"/>
                <a:gd name="T10" fmla="*/ 377 w 668"/>
                <a:gd name="T11" fmla="*/ 188 h 152"/>
                <a:gd name="T12" fmla="*/ 466 w 668"/>
                <a:gd name="T13" fmla="*/ 0 h 152"/>
                <a:gd name="T14" fmla="*/ 540 w 668"/>
                <a:gd name="T15" fmla="*/ 188 h 152"/>
                <a:gd name="T16" fmla="*/ 623 w 668"/>
                <a:gd name="T17" fmla="*/ 0 h 152"/>
                <a:gd name="T18" fmla="*/ 711 w 668"/>
                <a:gd name="T19" fmla="*/ 188 h 152"/>
                <a:gd name="T20" fmla="*/ 752 w 668"/>
                <a:gd name="T21" fmla="*/ 105 h 152"/>
                <a:gd name="T22" fmla="*/ 847 w 668"/>
                <a:gd name="T23" fmla="*/ 103 h 15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668"/>
                <a:gd name="T37" fmla="*/ 0 h 152"/>
                <a:gd name="T38" fmla="*/ 668 w 668"/>
                <a:gd name="T39" fmla="*/ 152 h 15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668" h="152">
                  <a:moveTo>
                    <a:pt x="0" y="82"/>
                  </a:moveTo>
                  <a:lnTo>
                    <a:pt x="80" y="83"/>
                  </a:lnTo>
                  <a:lnTo>
                    <a:pt x="124" y="0"/>
                  </a:lnTo>
                  <a:lnTo>
                    <a:pt x="169" y="152"/>
                  </a:lnTo>
                  <a:lnTo>
                    <a:pt x="239" y="0"/>
                  </a:lnTo>
                  <a:lnTo>
                    <a:pt x="298" y="148"/>
                  </a:lnTo>
                  <a:lnTo>
                    <a:pt x="368" y="0"/>
                  </a:lnTo>
                  <a:lnTo>
                    <a:pt x="426" y="148"/>
                  </a:lnTo>
                  <a:lnTo>
                    <a:pt x="491" y="0"/>
                  </a:lnTo>
                  <a:lnTo>
                    <a:pt x="561" y="148"/>
                  </a:lnTo>
                  <a:lnTo>
                    <a:pt x="593" y="83"/>
                  </a:lnTo>
                  <a:lnTo>
                    <a:pt x="668" y="82"/>
                  </a:lnTo>
                </a:path>
              </a:pathLst>
            </a:custGeom>
            <a:noFill/>
            <a:ln w="222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50574" name="Rectangle 23"/>
          <p:cNvSpPr>
            <a:spLocks noChangeArrowheads="1"/>
          </p:cNvSpPr>
          <p:nvPr/>
        </p:nvSpPr>
        <p:spPr bwMode="auto">
          <a:xfrm>
            <a:off x="6596063" y="838200"/>
            <a:ext cx="334962" cy="427038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2000">
                <a:solidFill>
                  <a:srgbClr val="000066"/>
                </a:solidFill>
              </a:rPr>
              <a:t>X</a:t>
            </a:r>
          </a:p>
        </p:txBody>
      </p:sp>
      <p:sp>
        <p:nvSpPr>
          <p:cNvPr id="450575" name="Rectangle 24"/>
          <p:cNvSpPr>
            <a:spLocks noChangeArrowheads="1"/>
          </p:cNvSpPr>
          <p:nvPr/>
        </p:nvSpPr>
        <p:spPr bwMode="auto">
          <a:xfrm>
            <a:off x="6592888" y="2814638"/>
            <a:ext cx="339725" cy="427037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2000">
                <a:solidFill>
                  <a:srgbClr val="000066"/>
                </a:solidFill>
              </a:rPr>
              <a:t>Y</a:t>
            </a:r>
          </a:p>
        </p:txBody>
      </p:sp>
      <p:sp>
        <p:nvSpPr>
          <p:cNvPr id="450576" name="Rectangle 25"/>
          <p:cNvSpPr>
            <a:spLocks noChangeArrowheads="1"/>
          </p:cNvSpPr>
          <p:nvPr/>
        </p:nvSpPr>
        <p:spPr bwMode="auto">
          <a:xfrm>
            <a:off x="5818188" y="1590675"/>
            <a:ext cx="733425" cy="3667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000" b="1">
                <a:solidFill>
                  <a:srgbClr val="000066"/>
                </a:solidFill>
                <a:latin typeface="Times New Roman" pitchFamily="18" charset="0"/>
              </a:rPr>
              <a:t>12 </a:t>
            </a:r>
            <a:r>
              <a:rPr lang="en-US" sz="2000" b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</a:t>
            </a:r>
          </a:p>
        </p:txBody>
      </p:sp>
      <p:sp>
        <p:nvSpPr>
          <p:cNvPr id="450577" name="Rectangle 26"/>
          <p:cNvSpPr>
            <a:spLocks noChangeArrowheads="1"/>
          </p:cNvSpPr>
          <p:nvPr/>
        </p:nvSpPr>
        <p:spPr bwMode="auto">
          <a:xfrm>
            <a:off x="5627688" y="804863"/>
            <a:ext cx="606425" cy="3667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000" b="1">
                <a:solidFill>
                  <a:srgbClr val="000066"/>
                </a:solidFill>
                <a:latin typeface="Times New Roman" pitchFamily="18" charset="0"/>
              </a:rPr>
              <a:t>2 </a:t>
            </a:r>
            <a:r>
              <a:rPr lang="en-US" sz="2000" b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</a:t>
            </a:r>
          </a:p>
        </p:txBody>
      </p:sp>
      <p:sp>
        <p:nvSpPr>
          <p:cNvPr id="450578" name="Rectangle 27"/>
          <p:cNvSpPr>
            <a:spLocks noChangeArrowheads="1"/>
          </p:cNvSpPr>
          <p:nvPr/>
        </p:nvSpPr>
        <p:spPr bwMode="auto">
          <a:xfrm>
            <a:off x="7165975" y="804863"/>
            <a:ext cx="815975" cy="3667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000" b="1">
                <a:solidFill>
                  <a:srgbClr val="000066"/>
                </a:solidFill>
                <a:latin typeface="Times New Roman" pitchFamily="18" charset="0"/>
              </a:rPr>
              <a:t>1.6 </a:t>
            </a:r>
            <a:r>
              <a:rPr lang="en-US" sz="2000" b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</a:t>
            </a:r>
          </a:p>
        </p:txBody>
      </p:sp>
      <p:sp>
        <p:nvSpPr>
          <p:cNvPr id="450579" name="Rectangle 28"/>
          <p:cNvSpPr>
            <a:spLocks noChangeArrowheads="1"/>
          </p:cNvSpPr>
          <p:nvPr/>
        </p:nvSpPr>
        <p:spPr bwMode="auto">
          <a:xfrm>
            <a:off x="7289800" y="2924175"/>
            <a:ext cx="606425" cy="3667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000" b="1">
                <a:solidFill>
                  <a:srgbClr val="000066"/>
                </a:solidFill>
                <a:latin typeface="Times New Roman" pitchFamily="18" charset="0"/>
              </a:rPr>
              <a:t>2 </a:t>
            </a:r>
            <a:r>
              <a:rPr lang="en-US" sz="2000" b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</a:t>
            </a:r>
          </a:p>
        </p:txBody>
      </p:sp>
      <p:sp>
        <p:nvSpPr>
          <p:cNvPr id="450580" name="Rectangle 29"/>
          <p:cNvSpPr>
            <a:spLocks noChangeArrowheads="1"/>
          </p:cNvSpPr>
          <p:nvPr/>
        </p:nvSpPr>
        <p:spPr bwMode="auto">
          <a:xfrm>
            <a:off x="5413375" y="2924175"/>
            <a:ext cx="1025525" cy="3667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000" b="1">
                <a:solidFill>
                  <a:srgbClr val="000066"/>
                </a:solidFill>
                <a:latin typeface="Times New Roman" pitchFamily="18" charset="0"/>
              </a:rPr>
              <a:t>2.5 </a:t>
            </a:r>
            <a:r>
              <a:rPr lang="en-US" sz="2000" b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</a:t>
            </a:r>
          </a:p>
        </p:txBody>
      </p:sp>
      <p:sp>
        <p:nvSpPr>
          <p:cNvPr id="450581" name="Rectangle 30"/>
          <p:cNvSpPr>
            <a:spLocks noChangeArrowheads="1"/>
          </p:cNvSpPr>
          <p:nvPr/>
        </p:nvSpPr>
        <p:spPr bwMode="auto">
          <a:xfrm>
            <a:off x="7464425" y="2095500"/>
            <a:ext cx="606425" cy="3667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000" b="1">
                <a:solidFill>
                  <a:srgbClr val="000066"/>
                </a:solidFill>
                <a:latin typeface="Times New Roman" pitchFamily="18" charset="0"/>
              </a:rPr>
              <a:t>4 </a:t>
            </a:r>
            <a:r>
              <a:rPr lang="en-US" sz="2000" b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</a:t>
            </a:r>
          </a:p>
        </p:txBody>
      </p:sp>
      <p:sp>
        <p:nvSpPr>
          <p:cNvPr id="450582" name="Rectangle 31"/>
          <p:cNvSpPr>
            <a:spLocks noChangeArrowheads="1"/>
          </p:cNvSpPr>
          <p:nvPr/>
        </p:nvSpPr>
        <p:spPr bwMode="auto">
          <a:xfrm>
            <a:off x="8389938" y="1857375"/>
            <a:ext cx="606425" cy="3667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000" b="1">
                <a:solidFill>
                  <a:srgbClr val="000066"/>
                </a:solidFill>
                <a:latin typeface="Times New Roman" pitchFamily="18" charset="0"/>
              </a:rPr>
              <a:t>4 </a:t>
            </a:r>
            <a:r>
              <a:rPr lang="en-US" sz="2000" b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</a:t>
            </a:r>
          </a:p>
        </p:txBody>
      </p:sp>
      <p:sp>
        <p:nvSpPr>
          <p:cNvPr id="450583" name="Line 32"/>
          <p:cNvSpPr>
            <a:spLocks noChangeShapeType="1"/>
          </p:cNvSpPr>
          <p:nvPr/>
        </p:nvSpPr>
        <p:spPr bwMode="auto">
          <a:xfrm>
            <a:off x="6764338" y="1238250"/>
            <a:ext cx="0" cy="163353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en-US"/>
          </a:p>
        </p:txBody>
      </p:sp>
      <p:grpSp>
        <p:nvGrpSpPr>
          <p:cNvPr id="450584" name="Group 33"/>
          <p:cNvGrpSpPr>
            <a:grpSpLocks/>
          </p:cNvGrpSpPr>
          <p:nvPr/>
        </p:nvGrpSpPr>
        <p:grpSpPr bwMode="auto">
          <a:xfrm rot="-5400000">
            <a:off x="6337300" y="1704975"/>
            <a:ext cx="838200" cy="190500"/>
            <a:chOff x="2380" y="3027"/>
            <a:chExt cx="752" cy="171"/>
          </a:xfrm>
        </p:grpSpPr>
        <p:sp>
          <p:nvSpPr>
            <p:cNvPr id="450625" name="Rectangle 34"/>
            <p:cNvSpPr>
              <a:spLocks noChangeArrowheads="1"/>
            </p:cNvSpPr>
            <p:nvPr/>
          </p:nvSpPr>
          <p:spPr bwMode="auto">
            <a:xfrm>
              <a:off x="2476" y="3074"/>
              <a:ext cx="568" cy="82"/>
            </a:xfrm>
            <a:prstGeom prst="rect">
              <a:avLst/>
            </a:prstGeom>
            <a:solidFill>
              <a:srgbClr val="EBEBFF"/>
            </a:solidFill>
            <a:ln w="63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450626" name="Freeform 35"/>
            <p:cNvSpPr>
              <a:spLocks/>
            </p:cNvSpPr>
            <p:nvPr/>
          </p:nvSpPr>
          <p:spPr bwMode="auto">
            <a:xfrm>
              <a:off x="2380" y="3027"/>
              <a:ext cx="752" cy="171"/>
            </a:xfrm>
            <a:custGeom>
              <a:avLst/>
              <a:gdLst>
                <a:gd name="T0" fmla="*/ 0 w 668"/>
                <a:gd name="T1" fmla="*/ 103 h 152"/>
                <a:gd name="T2" fmla="*/ 101 w 668"/>
                <a:gd name="T3" fmla="*/ 105 h 152"/>
                <a:gd name="T4" fmla="*/ 158 w 668"/>
                <a:gd name="T5" fmla="*/ 0 h 152"/>
                <a:gd name="T6" fmla="*/ 214 w 668"/>
                <a:gd name="T7" fmla="*/ 192 h 152"/>
                <a:gd name="T8" fmla="*/ 303 w 668"/>
                <a:gd name="T9" fmla="*/ 0 h 152"/>
                <a:gd name="T10" fmla="*/ 377 w 668"/>
                <a:gd name="T11" fmla="*/ 188 h 152"/>
                <a:gd name="T12" fmla="*/ 466 w 668"/>
                <a:gd name="T13" fmla="*/ 0 h 152"/>
                <a:gd name="T14" fmla="*/ 540 w 668"/>
                <a:gd name="T15" fmla="*/ 188 h 152"/>
                <a:gd name="T16" fmla="*/ 623 w 668"/>
                <a:gd name="T17" fmla="*/ 0 h 152"/>
                <a:gd name="T18" fmla="*/ 711 w 668"/>
                <a:gd name="T19" fmla="*/ 188 h 152"/>
                <a:gd name="T20" fmla="*/ 752 w 668"/>
                <a:gd name="T21" fmla="*/ 105 h 152"/>
                <a:gd name="T22" fmla="*/ 847 w 668"/>
                <a:gd name="T23" fmla="*/ 103 h 15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668"/>
                <a:gd name="T37" fmla="*/ 0 h 152"/>
                <a:gd name="T38" fmla="*/ 668 w 668"/>
                <a:gd name="T39" fmla="*/ 152 h 15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668" h="152">
                  <a:moveTo>
                    <a:pt x="0" y="82"/>
                  </a:moveTo>
                  <a:lnTo>
                    <a:pt x="80" y="83"/>
                  </a:lnTo>
                  <a:lnTo>
                    <a:pt x="124" y="0"/>
                  </a:lnTo>
                  <a:lnTo>
                    <a:pt x="169" y="152"/>
                  </a:lnTo>
                  <a:lnTo>
                    <a:pt x="239" y="0"/>
                  </a:lnTo>
                  <a:lnTo>
                    <a:pt x="298" y="148"/>
                  </a:lnTo>
                  <a:lnTo>
                    <a:pt x="368" y="0"/>
                  </a:lnTo>
                  <a:lnTo>
                    <a:pt x="426" y="148"/>
                  </a:lnTo>
                  <a:lnTo>
                    <a:pt x="491" y="0"/>
                  </a:lnTo>
                  <a:lnTo>
                    <a:pt x="561" y="148"/>
                  </a:lnTo>
                  <a:lnTo>
                    <a:pt x="593" y="83"/>
                  </a:lnTo>
                  <a:lnTo>
                    <a:pt x="668" y="82"/>
                  </a:lnTo>
                </a:path>
              </a:pathLst>
            </a:custGeom>
            <a:noFill/>
            <a:ln w="222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50585" name="Group 36"/>
          <p:cNvGrpSpPr>
            <a:grpSpLocks/>
          </p:cNvGrpSpPr>
          <p:nvPr/>
        </p:nvGrpSpPr>
        <p:grpSpPr bwMode="auto">
          <a:xfrm rot="-2700000">
            <a:off x="7178675" y="1928813"/>
            <a:ext cx="838200" cy="190500"/>
            <a:chOff x="2380" y="3027"/>
            <a:chExt cx="752" cy="171"/>
          </a:xfrm>
        </p:grpSpPr>
        <p:sp>
          <p:nvSpPr>
            <p:cNvPr id="450623" name="Rectangle 37"/>
            <p:cNvSpPr>
              <a:spLocks noChangeArrowheads="1"/>
            </p:cNvSpPr>
            <p:nvPr/>
          </p:nvSpPr>
          <p:spPr bwMode="auto">
            <a:xfrm>
              <a:off x="2476" y="3074"/>
              <a:ext cx="568" cy="82"/>
            </a:xfrm>
            <a:prstGeom prst="rect">
              <a:avLst/>
            </a:prstGeom>
            <a:solidFill>
              <a:srgbClr val="EBEBFF"/>
            </a:solidFill>
            <a:ln w="63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450624" name="Freeform 38"/>
            <p:cNvSpPr>
              <a:spLocks/>
            </p:cNvSpPr>
            <p:nvPr/>
          </p:nvSpPr>
          <p:spPr bwMode="auto">
            <a:xfrm>
              <a:off x="2380" y="3027"/>
              <a:ext cx="752" cy="171"/>
            </a:xfrm>
            <a:custGeom>
              <a:avLst/>
              <a:gdLst>
                <a:gd name="T0" fmla="*/ 0 w 668"/>
                <a:gd name="T1" fmla="*/ 103 h 152"/>
                <a:gd name="T2" fmla="*/ 101 w 668"/>
                <a:gd name="T3" fmla="*/ 105 h 152"/>
                <a:gd name="T4" fmla="*/ 158 w 668"/>
                <a:gd name="T5" fmla="*/ 0 h 152"/>
                <a:gd name="T6" fmla="*/ 214 w 668"/>
                <a:gd name="T7" fmla="*/ 192 h 152"/>
                <a:gd name="T8" fmla="*/ 303 w 668"/>
                <a:gd name="T9" fmla="*/ 0 h 152"/>
                <a:gd name="T10" fmla="*/ 377 w 668"/>
                <a:gd name="T11" fmla="*/ 188 h 152"/>
                <a:gd name="T12" fmla="*/ 466 w 668"/>
                <a:gd name="T13" fmla="*/ 0 h 152"/>
                <a:gd name="T14" fmla="*/ 540 w 668"/>
                <a:gd name="T15" fmla="*/ 188 h 152"/>
                <a:gd name="T16" fmla="*/ 623 w 668"/>
                <a:gd name="T17" fmla="*/ 0 h 152"/>
                <a:gd name="T18" fmla="*/ 711 w 668"/>
                <a:gd name="T19" fmla="*/ 188 h 152"/>
                <a:gd name="T20" fmla="*/ 752 w 668"/>
                <a:gd name="T21" fmla="*/ 105 h 152"/>
                <a:gd name="T22" fmla="*/ 847 w 668"/>
                <a:gd name="T23" fmla="*/ 103 h 15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668"/>
                <a:gd name="T37" fmla="*/ 0 h 152"/>
                <a:gd name="T38" fmla="*/ 668 w 668"/>
                <a:gd name="T39" fmla="*/ 152 h 15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668" h="152">
                  <a:moveTo>
                    <a:pt x="0" y="82"/>
                  </a:moveTo>
                  <a:lnTo>
                    <a:pt x="80" y="83"/>
                  </a:lnTo>
                  <a:lnTo>
                    <a:pt x="124" y="0"/>
                  </a:lnTo>
                  <a:lnTo>
                    <a:pt x="169" y="152"/>
                  </a:lnTo>
                  <a:lnTo>
                    <a:pt x="239" y="0"/>
                  </a:lnTo>
                  <a:lnTo>
                    <a:pt x="298" y="148"/>
                  </a:lnTo>
                  <a:lnTo>
                    <a:pt x="368" y="0"/>
                  </a:lnTo>
                  <a:lnTo>
                    <a:pt x="426" y="148"/>
                  </a:lnTo>
                  <a:lnTo>
                    <a:pt x="491" y="0"/>
                  </a:lnTo>
                  <a:lnTo>
                    <a:pt x="561" y="148"/>
                  </a:lnTo>
                  <a:lnTo>
                    <a:pt x="593" y="83"/>
                  </a:lnTo>
                  <a:lnTo>
                    <a:pt x="668" y="82"/>
                  </a:lnTo>
                </a:path>
              </a:pathLst>
            </a:custGeom>
            <a:noFill/>
            <a:ln w="222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50586" name="Group 39"/>
          <p:cNvGrpSpPr>
            <a:grpSpLocks/>
          </p:cNvGrpSpPr>
          <p:nvPr/>
        </p:nvGrpSpPr>
        <p:grpSpPr bwMode="auto">
          <a:xfrm rot="2700000" flipH="1">
            <a:off x="5502275" y="1928813"/>
            <a:ext cx="838200" cy="190500"/>
            <a:chOff x="2380" y="3027"/>
            <a:chExt cx="752" cy="171"/>
          </a:xfrm>
        </p:grpSpPr>
        <p:sp>
          <p:nvSpPr>
            <p:cNvPr id="450621" name="Rectangle 40"/>
            <p:cNvSpPr>
              <a:spLocks noChangeArrowheads="1"/>
            </p:cNvSpPr>
            <p:nvPr/>
          </p:nvSpPr>
          <p:spPr bwMode="auto">
            <a:xfrm>
              <a:off x="2476" y="3074"/>
              <a:ext cx="568" cy="82"/>
            </a:xfrm>
            <a:prstGeom prst="rect">
              <a:avLst/>
            </a:prstGeom>
            <a:solidFill>
              <a:srgbClr val="EBEBFF"/>
            </a:solidFill>
            <a:ln w="63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450622" name="Freeform 41"/>
            <p:cNvSpPr>
              <a:spLocks/>
            </p:cNvSpPr>
            <p:nvPr/>
          </p:nvSpPr>
          <p:spPr bwMode="auto">
            <a:xfrm>
              <a:off x="2380" y="3027"/>
              <a:ext cx="752" cy="171"/>
            </a:xfrm>
            <a:custGeom>
              <a:avLst/>
              <a:gdLst>
                <a:gd name="T0" fmla="*/ 0 w 668"/>
                <a:gd name="T1" fmla="*/ 103 h 152"/>
                <a:gd name="T2" fmla="*/ 101 w 668"/>
                <a:gd name="T3" fmla="*/ 105 h 152"/>
                <a:gd name="T4" fmla="*/ 158 w 668"/>
                <a:gd name="T5" fmla="*/ 0 h 152"/>
                <a:gd name="T6" fmla="*/ 214 w 668"/>
                <a:gd name="T7" fmla="*/ 192 h 152"/>
                <a:gd name="T8" fmla="*/ 303 w 668"/>
                <a:gd name="T9" fmla="*/ 0 h 152"/>
                <a:gd name="T10" fmla="*/ 377 w 668"/>
                <a:gd name="T11" fmla="*/ 188 h 152"/>
                <a:gd name="T12" fmla="*/ 466 w 668"/>
                <a:gd name="T13" fmla="*/ 0 h 152"/>
                <a:gd name="T14" fmla="*/ 540 w 668"/>
                <a:gd name="T15" fmla="*/ 188 h 152"/>
                <a:gd name="T16" fmla="*/ 623 w 668"/>
                <a:gd name="T17" fmla="*/ 0 h 152"/>
                <a:gd name="T18" fmla="*/ 711 w 668"/>
                <a:gd name="T19" fmla="*/ 188 h 152"/>
                <a:gd name="T20" fmla="*/ 752 w 668"/>
                <a:gd name="T21" fmla="*/ 105 h 152"/>
                <a:gd name="T22" fmla="*/ 847 w 668"/>
                <a:gd name="T23" fmla="*/ 103 h 15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668"/>
                <a:gd name="T37" fmla="*/ 0 h 152"/>
                <a:gd name="T38" fmla="*/ 668 w 668"/>
                <a:gd name="T39" fmla="*/ 152 h 15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668" h="152">
                  <a:moveTo>
                    <a:pt x="0" y="82"/>
                  </a:moveTo>
                  <a:lnTo>
                    <a:pt x="80" y="83"/>
                  </a:lnTo>
                  <a:lnTo>
                    <a:pt x="124" y="0"/>
                  </a:lnTo>
                  <a:lnTo>
                    <a:pt x="169" y="152"/>
                  </a:lnTo>
                  <a:lnTo>
                    <a:pt x="239" y="0"/>
                  </a:lnTo>
                  <a:lnTo>
                    <a:pt x="298" y="148"/>
                  </a:lnTo>
                  <a:lnTo>
                    <a:pt x="368" y="0"/>
                  </a:lnTo>
                  <a:lnTo>
                    <a:pt x="426" y="148"/>
                  </a:lnTo>
                  <a:lnTo>
                    <a:pt x="491" y="0"/>
                  </a:lnTo>
                  <a:lnTo>
                    <a:pt x="561" y="148"/>
                  </a:lnTo>
                  <a:lnTo>
                    <a:pt x="593" y="83"/>
                  </a:lnTo>
                  <a:lnTo>
                    <a:pt x="668" y="82"/>
                  </a:lnTo>
                </a:path>
              </a:pathLst>
            </a:custGeom>
            <a:noFill/>
            <a:ln w="222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50587" name="Group 42"/>
          <p:cNvGrpSpPr>
            <a:grpSpLocks/>
          </p:cNvGrpSpPr>
          <p:nvPr/>
        </p:nvGrpSpPr>
        <p:grpSpPr bwMode="auto">
          <a:xfrm rot="5400000">
            <a:off x="4937125" y="1874838"/>
            <a:ext cx="368300" cy="374650"/>
            <a:chOff x="2560" y="1747"/>
            <a:chExt cx="312" cy="258"/>
          </a:xfrm>
        </p:grpSpPr>
        <p:sp>
          <p:nvSpPr>
            <p:cNvPr id="450613" name="Rectangle 43"/>
            <p:cNvSpPr>
              <a:spLocks noChangeArrowheads="1"/>
            </p:cNvSpPr>
            <p:nvPr/>
          </p:nvSpPr>
          <p:spPr bwMode="auto">
            <a:xfrm>
              <a:off x="2560" y="1848"/>
              <a:ext cx="312" cy="56"/>
            </a:xfrm>
            <a:prstGeom prst="rect">
              <a:avLst/>
            </a:prstGeom>
            <a:solidFill>
              <a:srgbClr val="EBEBFF"/>
            </a:solidFill>
            <a:ln w="63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grpSp>
          <p:nvGrpSpPr>
            <p:cNvPr id="450614" name="Group 44"/>
            <p:cNvGrpSpPr>
              <a:grpSpLocks/>
            </p:cNvGrpSpPr>
            <p:nvPr/>
          </p:nvGrpSpPr>
          <p:grpSpPr bwMode="auto">
            <a:xfrm flipH="1">
              <a:off x="2563" y="1747"/>
              <a:ext cx="303" cy="258"/>
              <a:chOff x="8914" y="9442"/>
              <a:chExt cx="501" cy="350"/>
            </a:xfrm>
          </p:grpSpPr>
          <p:sp>
            <p:nvSpPr>
              <p:cNvPr id="450615" name="Line 45"/>
              <p:cNvSpPr>
                <a:spLocks noChangeShapeType="1"/>
              </p:cNvSpPr>
              <p:nvPr/>
            </p:nvSpPr>
            <p:spPr bwMode="auto">
              <a:xfrm rot="5400000" flipH="1">
                <a:off x="9240" y="9616"/>
                <a:ext cx="350" cy="1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0616" name="Line 46"/>
              <p:cNvSpPr>
                <a:spLocks noChangeShapeType="1"/>
              </p:cNvSpPr>
              <p:nvPr/>
            </p:nvSpPr>
            <p:spPr bwMode="auto">
              <a:xfrm rot="5400000" flipH="1">
                <a:off x="9038" y="9616"/>
                <a:ext cx="350" cy="1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0617" name="Line 47"/>
              <p:cNvSpPr>
                <a:spLocks noChangeShapeType="1"/>
              </p:cNvSpPr>
              <p:nvPr/>
            </p:nvSpPr>
            <p:spPr bwMode="auto">
              <a:xfrm rot="5400000" flipH="1">
                <a:off x="8835" y="9616"/>
                <a:ext cx="350" cy="1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0618" name="Line 48"/>
              <p:cNvSpPr>
                <a:spLocks noChangeShapeType="1"/>
              </p:cNvSpPr>
              <p:nvPr/>
            </p:nvSpPr>
            <p:spPr bwMode="auto">
              <a:xfrm rot="5400000" flipH="1">
                <a:off x="9232" y="9615"/>
                <a:ext cx="176" cy="1"/>
              </a:xfrm>
              <a:prstGeom prst="line">
                <a:avLst/>
              </a:prstGeom>
              <a:noFill/>
              <a:ln w="444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0619" name="Line 49"/>
              <p:cNvSpPr>
                <a:spLocks noChangeShapeType="1"/>
              </p:cNvSpPr>
              <p:nvPr/>
            </p:nvSpPr>
            <p:spPr bwMode="auto">
              <a:xfrm rot="5400000" flipH="1">
                <a:off x="9030" y="9615"/>
                <a:ext cx="176" cy="1"/>
              </a:xfrm>
              <a:prstGeom prst="line">
                <a:avLst/>
              </a:prstGeom>
              <a:noFill/>
              <a:ln w="444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0620" name="Line 50"/>
              <p:cNvSpPr>
                <a:spLocks noChangeShapeType="1"/>
              </p:cNvSpPr>
              <p:nvPr/>
            </p:nvSpPr>
            <p:spPr bwMode="auto">
              <a:xfrm rot="5400000" flipH="1">
                <a:off x="8827" y="9615"/>
                <a:ext cx="176" cy="1"/>
              </a:xfrm>
              <a:prstGeom prst="line">
                <a:avLst/>
              </a:prstGeom>
              <a:noFill/>
              <a:ln w="444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450588" name="Rectangle 51"/>
          <p:cNvSpPr>
            <a:spLocks noChangeArrowheads="1"/>
          </p:cNvSpPr>
          <p:nvPr/>
        </p:nvSpPr>
        <p:spPr bwMode="auto">
          <a:xfrm>
            <a:off x="179388" y="2286000"/>
            <a:ext cx="39941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buFont typeface="Arial" charset="0"/>
              <a:buNone/>
            </a:pPr>
            <a:r>
              <a:rPr lang="en-US" sz="2200">
                <a:solidFill>
                  <a:srgbClr val="000066"/>
                </a:solidFill>
              </a:rPr>
              <a:t>Determine the potential difference across:</a:t>
            </a:r>
          </a:p>
        </p:txBody>
      </p:sp>
      <p:sp>
        <p:nvSpPr>
          <p:cNvPr id="450589" name="Rectangle 52"/>
          <p:cNvSpPr>
            <a:spLocks noChangeArrowheads="1"/>
          </p:cNvSpPr>
          <p:nvPr/>
        </p:nvSpPr>
        <p:spPr bwMode="auto">
          <a:xfrm>
            <a:off x="122238" y="2978150"/>
            <a:ext cx="8767762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598488" lvl="1" indent="-419100">
              <a:lnSpc>
                <a:spcPct val="110000"/>
              </a:lnSpc>
              <a:buFontTx/>
              <a:buAutoNum type="alphaLcParenR"/>
            </a:pPr>
            <a:r>
              <a:rPr lang="en-US" sz="2200">
                <a:solidFill>
                  <a:srgbClr val="808080"/>
                </a:solidFill>
              </a:rPr>
              <a:t>the terminals of the battery;</a:t>
            </a:r>
          </a:p>
          <a:p>
            <a:pPr marL="598488" lvl="1" indent="-419100">
              <a:lnSpc>
                <a:spcPct val="110000"/>
              </a:lnSpc>
              <a:buFontTx/>
              <a:buAutoNum type="alphaLcParenR"/>
            </a:pPr>
            <a:r>
              <a:rPr lang="en-US" sz="2200">
                <a:solidFill>
                  <a:srgbClr val="000066"/>
                </a:solidFill>
              </a:rPr>
              <a:t>X and Y.</a:t>
            </a:r>
          </a:p>
        </p:txBody>
      </p:sp>
      <p:grpSp>
        <p:nvGrpSpPr>
          <p:cNvPr id="450590" name="Group 53"/>
          <p:cNvGrpSpPr>
            <a:grpSpLocks/>
          </p:cNvGrpSpPr>
          <p:nvPr/>
        </p:nvGrpSpPr>
        <p:grpSpPr bwMode="auto">
          <a:xfrm rot="-5400000">
            <a:off x="7951788" y="2012950"/>
            <a:ext cx="838200" cy="190500"/>
            <a:chOff x="2380" y="3027"/>
            <a:chExt cx="752" cy="171"/>
          </a:xfrm>
        </p:grpSpPr>
        <p:sp>
          <p:nvSpPr>
            <p:cNvPr id="450611" name="Rectangle 54"/>
            <p:cNvSpPr>
              <a:spLocks noChangeArrowheads="1"/>
            </p:cNvSpPr>
            <p:nvPr/>
          </p:nvSpPr>
          <p:spPr bwMode="auto">
            <a:xfrm>
              <a:off x="2476" y="3074"/>
              <a:ext cx="568" cy="82"/>
            </a:xfrm>
            <a:prstGeom prst="rect">
              <a:avLst/>
            </a:prstGeom>
            <a:solidFill>
              <a:srgbClr val="EBEBFF"/>
            </a:solidFill>
            <a:ln w="63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450612" name="Freeform 55"/>
            <p:cNvSpPr>
              <a:spLocks/>
            </p:cNvSpPr>
            <p:nvPr/>
          </p:nvSpPr>
          <p:spPr bwMode="auto">
            <a:xfrm>
              <a:off x="2380" y="3027"/>
              <a:ext cx="752" cy="171"/>
            </a:xfrm>
            <a:custGeom>
              <a:avLst/>
              <a:gdLst>
                <a:gd name="T0" fmla="*/ 0 w 668"/>
                <a:gd name="T1" fmla="*/ 103 h 152"/>
                <a:gd name="T2" fmla="*/ 101 w 668"/>
                <a:gd name="T3" fmla="*/ 105 h 152"/>
                <a:gd name="T4" fmla="*/ 158 w 668"/>
                <a:gd name="T5" fmla="*/ 0 h 152"/>
                <a:gd name="T6" fmla="*/ 214 w 668"/>
                <a:gd name="T7" fmla="*/ 192 h 152"/>
                <a:gd name="T8" fmla="*/ 303 w 668"/>
                <a:gd name="T9" fmla="*/ 0 h 152"/>
                <a:gd name="T10" fmla="*/ 377 w 668"/>
                <a:gd name="T11" fmla="*/ 188 h 152"/>
                <a:gd name="T12" fmla="*/ 466 w 668"/>
                <a:gd name="T13" fmla="*/ 0 h 152"/>
                <a:gd name="T14" fmla="*/ 540 w 668"/>
                <a:gd name="T15" fmla="*/ 188 h 152"/>
                <a:gd name="T16" fmla="*/ 623 w 668"/>
                <a:gd name="T17" fmla="*/ 0 h 152"/>
                <a:gd name="T18" fmla="*/ 711 w 668"/>
                <a:gd name="T19" fmla="*/ 188 h 152"/>
                <a:gd name="T20" fmla="*/ 752 w 668"/>
                <a:gd name="T21" fmla="*/ 105 h 152"/>
                <a:gd name="T22" fmla="*/ 847 w 668"/>
                <a:gd name="T23" fmla="*/ 103 h 15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668"/>
                <a:gd name="T37" fmla="*/ 0 h 152"/>
                <a:gd name="T38" fmla="*/ 668 w 668"/>
                <a:gd name="T39" fmla="*/ 152 h 15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668" h="152">
                  <a:moveTo>
                    <a:pt x="0" y="82"/>
                  </a:moveTo>
                  <a:lnTo>
                    <a:pt x="80" y="83"/>
                  </a:lnTo>
                  <a:lnTo>
                    <a:pt x="124" y="0"/>
                  </a:lnTo>
                  <a:lnTo>
                    <a:pt x="169" y="152"/>
                  </a:lnTo>
                  <a:lnTo>
                    <a:pt x="239" y="0"/>
                  </a:lnTo>
                  <a:lnTo>
                    <a:pt x="298" y="148"/>
                  </a:lnTo>
                  <a:lnTo>
                    <a:pt x="368" y="0"/>
                  </a:lnTo>
                  <a:lnTo>
                    <a:pt x="426" y="148"/>
                  </a:lnTo>
                  <a:lnTo>
                    <a:pt x="491" y="0"/>
                  </a:lnTo>
                  <a:lnTo>
                    <a:pt x="561" y="148"/>
                  </a:lnTo>
                  <a:lnTo>
                    <a:pt x="593" y="83"/>
                  </a:lnTo>
                  <a:lnTo>
                    <a:pt x="668" y="82"/>
                  </a:lnTo>
                </a:path>
              </a:pathLst>
            </a:custGeom>
            <a:noFill/>
            <a:ln w="222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50591" name="Line 56"/>
          <p:cNvSpPr>
            <a:spLocks noChangeShapeType="1"/>
          </p:cNvSpPr>
          <p:nvPr/>
        </p:nvSpPr>
        <p:spPr bwMode="auto">
          <a:xfrm>
            <a:off x="2462213" y="3857625"/>
            <a:ext cx="4105275" cy="0"/>
          </a:xfrm>
          <a:prstGeom prst="line">
            <a:avLst/>
          </a:prstGeom>
          <a:noFill/>
          <a:ln w="15875">
            <a:solidFill>
              <a:srgbClr val="000066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450592" name="Rectangle 57"/>
          <p:cNvSpPr>
            <a:spLocks noChangeArrowheads="1"/>
          </p:cNvSpPr>
          <p:nvPr/>
        </p:nvSpPr>
        <p:spPr bwMode="auto">
          <a:xfrm>
            <a:off x="169863" y="4095750"/>
            <a:ext cx="552450" cy="460375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200">
                <a:solidFill>
                  <a:srgbClr val="000066"/>
                </a:solidFill>
              </a:rPr>
              <a:t>(b)</a:t>
            </a:r>
            <a:endParaRPr lang="en-ZA" sz="2200">
              <a:solidFill>
                <a:srgbClr val="000066"/>
              </a:solidFill>
            </a:endParaRPr>
          </a:p>
        </p:txBody>
      </p:sp>
      <p:sp>
        <p:nvSpPr>
          <p:cNvPr id="353346" name="Freeform 66"/>
          <p:cNvSpPr>
            <a:spLocks/>
          </p:cNvSpPr>
          <p:nvPr/>
        </p:nvSpPr>
        <p:spPr bwMode="auto">
          <a:xfrm>
            <a:off x="5499100" y="566738"/>
            <a:ext cx="3529013" cy="2927350"/>
          </a:xfrm>
          <a:custGeom>
            <a:avLst/>
            <a:gdLst>
              <a:gd name="T0" fmla="*/ 37801551 w 2223"/>
              <a:gd name="T1" fmla="*/ 870192350 h 1937"/>
              <a:gd name="T2" fmla="*/ 2147483647 w 2223"/>
              <a:gd name="T3" fmla="*/ 89074864 h 1937"/>
              <a:gd name="T4" fmla="*/ 2147483647 w 2223"/>
              <a:gd name="T5" fmla="*/ 2147483647 h 1937"/>
              <a:gd name="T6" fmla="*/ 2147483647 w 2223"/>
              <a:gd name="T7" fmla="*/ 2147483647 h 1937"/>
              <a:gd name="T8" fmla="*/ 1882557746 w 2223"/>
              <a:gd name="T9" fmla="*/ 2147483647 h 1937"/>
              <a:gd name="T10" fmla="*/ 1602819295 w 2223"/>
              <a:gd name="T11" fmla="*/ 1525690382 h 1937"/>
              <a:gd name="T12" fmla="*/ 37801551 w 2223"/>
              <a:gd name="T13" fmla="*/ 870192350 h 193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223"/>
              <a:gd name="T22" fmla="*/ 0 h 1937"/>
              <a:gd name="T23" fmla="*/ 2223 w 2223"/>
              <a:gd name="T24" fmla="*/ 1937 h 1937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223" h="1937">
                <a:moveTo>
                  <a:pt x="15" y="381"/>
                </a:moveTo>
                <a:cubicBezTo>
                  <a:pt x="30" y="43"/>
                  <a:pt x="954" y="0"/>
                  <a:pt x="1392" y="39"/>
                </a:cubicBezTo>
                <a:cubicBezTo>
                  <a:pt x="1829" y="78"/>
                  <a:pt x="2219" y="452"/>
                  <a:pt x="2221" y="965"/>
                </a:cubicBezTo>
                <a:cubicBezTo>
                  <a:pt x="2223" y="1478"/>
                  <a:pt x="1949" y="1810"/>
                  <a:pt x="1707" y="1866"/>
                </a:cubicBezTo>
                <a:cubicBezTo>
                  <a:pt x="1465" y="1922"/>
                  <a:pt x="909" y="1937"/>
                  <a:pt x="747" y="1717"/>
                </a:cubicBezTo>
                <a:cubicBezTo>
                  <a:pt x="584" y="1498"/>
                  <a:pt x="713" y="859"/>
                  <a:pt x="636" y="668"/>
                </a:cubicBezTo>
                <a:cubicBezTo>
                  <a:pt x="558" y="478"/>
                  <a:pt x="0" y="719"/>
                  <a:pt x="15" y="381"/>
                </a:cubicBezTo>
                <a:close/>
              </a:path>
            </a:pathLst>
          </a:custGeom>
          <a:noFill/>
          <a:ln w="38100" cap="flat" cmpd="sng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lIns="90000" tIns="46800" rIns="90000" bIns="46800" anchor="ctr"/>
          <a:lstStyle/>
          <a:p>
            <a:endParaRPr lang="en-US"/>
          </a:p>
        </p:txBody>
      </p:sp>
      <p:sp>
        <p:nvSpPr>
          <p:cNvPr id="353347" name="Rectangle 67"/>
          <p:cNvSpPr>
            <a:spLocks noChangeArrowheads="1"/>
          </p:cNvSpPr>
          <p:nvPr/>
        </p:nvSpPr>
        <p:spPr bwMode="auto">
          <a:xfrm>
            <a:off x="5216525" y="495300"/>
            <a:ext cx="750888" cy="407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000" b="1">
                <a:solidFill>
                  <a:srgbClr val="5F5F5F"/>
                </a:solidFill>
                <a:latin typeface="Times New Roman" pitchFamily="18" charset="0"/>
                <a:ea typeface="굴림" pitchFamily="34" charset="-127"/>
              </a:rPr>
              <a:t>4 </a:t>
            </a:r>
            <a:r>
              <a:rPr lang="en-US" altLang="ko-KR" sz="2000" b="1">
                <a:solidFill>
                  <a:srgbClr val="5F5F5F"/>
                </a:solidFill>
                <a:latin typeface="Times New Roman" pitchFamily="18" charset="0"/>
                <a:ea typeface="굴림" pitchFamily="34" charset="-127"/>
                <a:sym typeface="Symbol" pitchFamily="18" charset="2"/>
              </a:rPr>
              <a:t></a:t>
            </a:r>
            <a:endParaRPr lang="en-US" sz="2000" b="1">
              <a:solidFill>
                <a:srgbClr val="5F5F5F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353352" name="Rectangle 72"/>
          <p:cNvSpPr>
            <a:spLocks noChangeArrowheads="1"/>
          </p:cNvSpPr>
          <p:nvPr/>
        </p:nvSpPr>
        <p:spPr bwMode="auto">
          <a:xfrm>
            <a:off x="947738" y="4638675"/>
            <a:ext cx="65500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  <a:tabLst>
                <a:tab pos="2066925" algn="l"/>
              </a:tabLst>
            </a:pP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I</a:t>
            </a:r>
            <a:r>
              <a:rPr lang="en-US" b="1" baseline="-25000">
                <a:solidFill>
                  <a:srgbClr val="000066"/>
                </a:solidFill>
                <a:latin typeface="Times New Roman" pitchFamily="18" charset="0"/>
              </a:rPr>
              <a:t>2</a:t>
            </a:r>
            <a:r>
              <a:rPr lang="en-US" b="1" baseline="-25000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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b="1">
                <a:solidFill>
                  <a:srgbClr val="000066"/>
                </a:solidFill>
                <a:latin typeface="Times New Roman" pitchFamily="18" charset="0"/>
              </a:rPr>
              <a:t>=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b="1" baseline="30000">
                <a:solidFill>
                  <a:srgbClr val="000066"/>
                </a:solidFill>
                <a:latin typeface="Times New Roman" pitchFamily="18" charset="0"/>
              </a:rPr>
              <a:t>12</a:t>
            </a:r>
            <a:r>
              <a:rPr lang="en-US" b="1">
                <a:solidFill>
                  <a:srgbClr val="000066"/>
                </a:solidFill>
                <a:latin typeface="Times New Roman" pitchFamily="18" charset="0"/>
              </a:rPr>
              <a:t>/</a:t>
            </a:r>
            <a:r>
              <a:rPr lang="en-US" b="1" baseline="-25000">
                <a:solidFill>
                  <a:srgbClr val="000066"/>
                </a:solidFill>
                <a:latin typeface="Times New Roman" pitchFamily="18" charset="0"/>
              </a:rPr>
              <a:t>16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 I</a:t>
            </a:r>
            <a:r>
              <a:rPr lang="en-US" b="1" baseline="-25000">
                <a:solidFill>
                  <a:srgbClr val="000066"/>
                </a:solidFill>
                <a:latin typeface="Times New Roman" pitchFamily="18" charset="0"/>
              </a:rPr>
              <a:t>total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b="1">
                <a:solidFill>
                  <a:srgbClr val="000066"/>
                </a:solidFill>
                <a:latin typeface="Times New Roman" pitchFamily="18" charset="0"/>
              </a:rPr>
              <a:t>= ¾ of 2 = 1.5 A</a:t>
            </a:r>
            <a:endParaRPr lang="en-US" b="1" baseline="-25000">
              <a:solidFill>
                <a:srgbClr val="000066"/>
              </a:solidFill>
              <a:latin typeface="Times New Roman" pitchFamily="18" charset="0"/>
            </a:endParaRPr>
          </a:p>
        </p:txBody>
      </p:sp>
      <p:sp>
        <p:nvSpPr>
          <p:cNvPr id="353353" name="Line 73"/>
          <p:cNvSpPr>
            <a:spLocks noChangeShapeType="1"/>
          </p:cNvSpPr>
          <p:nvPr/>
        </p:nvSpPr>
        <p:spPr bwMode="auto">
          <a:xfrm>
            <a:off x="2881313" y="6262688"/>
            <a:ext cx="433387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450597" name="Rectangle 75"/>
          <p:cNvSpPr>
            <a:spLocks noChangeArrowheads="1"/>
          </p:cNvSpPr>
          <p:nvPr/>
        </p:nvSpPr>
        <p:spPr bwMode="auto">
          <a:xfrm>
            <a:off x="4687888" y="1331913"/>
            <a:ext cx="35877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sz="2000" b="1" i="1">
                <a:solidFill>
                  <a:srgbClr val="000066"/>
                </a:solidFill>
                <a:latin typeface="Times New Roman" pitchFamily="18" charset="0"/>
              </a:rPr>
              <a:t>I</a:t>
            </a:r>
            <a:endParaRPr lang="en-ZA" sz="2000">
              <a:solidFill>
                <a:srgbClr val="000066"/>
              </a:solidFill>
            </a:endParaRPr>
          </a:p>
        </p:txBody>
      </p:sp>
      <p:sp>
        <p:nvSpPr>
          <p:cNvPr id="450598" name="Line 76"/>
          <p:cNvSpPr>
            <a:spLocks noChangeShapeType="1"/>
          </p:cNvSpPr>
          <p:nvPr/>
        </p:nvSpPr>
        <p:spPr bwMode="auto">
          <a:xfrm flipV="1">
            <a:off x="5005388" y="1279525"/>
            <a:ext cx="0" cy="504825"/>
          </a:xfrm>
          <a:prstGeom prst="line">
            <a:avLst/>
          </a:prstGeom>
          <a:noFill/>
          <a:ln w="15875">
            <a:solidFill>
              <a:srgbClr val="80008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53357" name="Rectangle 77"/>
          <p:cNvSpPr>
            <a:spLocks noChangeArrowheads="1"/>
          </p:cNvSpPr>
          <p:nvPr/>
        </p:nvSpPr>
        <p:spPr bwMode="auto">
          <a:xfrm>
            <a:off x="4910138" y="750888"/>
            <a:ext cx="660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sz="2000" b="1" baseline="30000">
                <a:solidFill>
                  <a:srgbClr val="000066"/>
                </a:solidFill>
                <a:latin typeface="Times New Roman" pitchFamily="18" charset="0"/>
              </a:rPr>
              <a:t>12</a:t>
            </a:r>
            <a:r>
              <a:rPr lang="en-US" sz="2000" b="1">
                <a:solidFill>
                  <a:srgbClr val="000066"/>
                </a:solidFill>
                <a:latin typeface="Times New Roman" pitchFamily="18" charset="0"/>
              </a:rPr>
              <a:t>/</a:t>
            </a:r>
            <a:r>
              <a:rPr lang="en-US" sz="2000" b="1" baseline="-25000">
                <a:solidFill>
                  <a:srgbClr val="000066"/>
                </a:solidFill>
                <a:latin typeface="Times New Roman" pitchFamily="18" charset="0"/>
              </a:rPr>
              <a:t>16</a:t>
            </a:r>
            <a:r>
              <a:rPr lang="en-US" sz="2000" b="1" baseline="3000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2000" b="1" i="1">
                <a:solidFill>
                  <a:srgbClr val="000066"/>
                </a:solidFill>
                <a:latin typeface="Times New Roman" pitchFamily="18" charset="0"/>
              </a:rPr>
              <a:t>I</a:t>
            </a:r>
            <a:endParaRPr lang="en-ZA" sz="2000">
              <a:solidFill>
                <a:srgbClr val="000066"/>
              </a:solidFill>
            </a:endParaRPr>
          </a:p>
        </p:txBody>
      </p:sp>
      <p:sp>
        <p:nvSpPr>
          <p:cNvPr id="353358" name="Line 78"/>
          <p:cNvSpPr>
            <a:spLocks noChangeShapeType="1"/>
          </p:cNvSpPr>
          <p:nvPr/>
        </p:nvSpPr>
        <p:spPr bwMode="auto">
          <a:xfrm>
            <a:off x="5487988" y="1471613"/>
            <a:ext cx="188912" cy="188912"/>
          </a:xfrm>
          <a:prstGeom prst="line">
            <a:avLst/>
          </a:prstGeom>
          <a:noFill/>
          <a:ln w="15875">
            <a:solidFill>
              <a:srgbClr val="80008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53360" name="Line 80"/>
          <p:cNvSpPr>
            <a:spLocks noChangeShapeType="1"/>
          </p:cNvSpPr>
          <p:nvPr/>
        </p:nvSpPr>
        <p:spPr bwMode="auto">
          <a:xfrm>
            <a:off x="5180013" y="1150938"/>
            <a:ext cx="428625" cy="0"/>
          </a:xfrm>
          <a:prstGeom prst="line">
            <a:avLst/>
          </a:prstGeom>
          <a:noFill/>
          <a:ln w="15875">
            <a:solidFill>
              <a:srgbClr val="80008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53361" name="Rectangle 81"/>
          <p:cNvSpPr>
            <a:spLocks noChangeArrowheads="1"/>
          </p:cNvSpPr>
          <p:nvPr/>
        </p:nvSpPr>
        <p:spPr bwMode="auto">
          <a:xfrm>
            <a:off x="5267325" y="1504950"/>
            <a:ext cx="5651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sz="2000" b="1" baseline="30000">
                <a:solidFill>
                  <a:srgbClr val="000066"/>
                </a:solidFill>
                <a:latin typeface="Times New Roman" pitchFamily="18" charset="0"/>
              </a:rPr>
              <a:t>4</a:t>
            </a:r>
            <a:r>
              <a:rPr lang="en-US" sz="2000" b="1">
                <a:solidFill>
                  <a:srgbClr val="000066"/>
                </a:solidFill>
                <a:latin typeface="Times New Roman" pitchFamily="18" charset="0"/>
              </a:rPr>
              <a:t>/</a:t>
            </a:r>
            <a:r>
              <a:rPr lang="en-US" sz="2000" b="1" baseline="-25000">
                <a:solidFill>
                  <a:srgbClr val="000066"/>
                </a:solidFill>
                <a:latin typeface="Times New Roman" pitchFamily="18" charset="0"/>
              </a:rPr>
              <a:t>16</a:t>
            </a:r>
            <a:r>
              <a:rPr lang="en-US" sz="2000" b="1" baseline="3000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2000" b="1" i="1">
                <a:solidFill>
                  <a:srgbClr val="000066"/>
                </a:solidFill>
                <a:latin typeface="Times New Roman" pitchFamily="18" charset="0"/>
              </a:rPr>
              <a:t>I</a:t>
            </a:r>
            <a:endParaRPr lang="en-ZA" sz="2000">
              <a:solidFill>
                <a:srgbClr val="000066"/>
              </a:solidFill>
            </a:endParaRPr>
          </a:p>
        </p:txBody>
      </p:sp>
      <p:sp>
        <p:nvSpPr>
          <p:cNvPr id="353362" name="Rectangle 82"/>
          <p:cNvSpPr>
            <a:spLocks noChangeArrowheads="1"/>
          </p:cNvSpPr>
          <p:nvPr/>
        </p:nvSpPr>
        <p:spPr bwMode="auto">
          <a:xfrm>
            <a:off x="900113" y="5213350"/>
            <a:ext cx="454025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  <a:tabLst>
                <a:tab pos="2066925" algn="l"/>
              </a:tabLst>
            </a:pP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en-US" b="1" baseline="-25000">
                <a:solidFill>
                  <a:srgbClr val="000066"/>
                </a:solidFill>
                <a:latin typeface="Times New Roman" pitchFamily="18" charset="0"/>
              </a:rPr>
              <a:t>2</a:t>
            </a:r>
            <a:r>
              <a:rPr lang="en-US" b="1" baseline="-25000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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b="1">
                <a:solidFill>
                  <a:srgbClr val="000066"/>
                </a:solidFill>
                <a:latin typeface="Times New Roman" pitchFamily="18" charset="0"/>
              </a:rPr>
              <a:t>=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 I</a:t>
            </a:r>
            <a:r>
              <a:rPr lang="en-US" b="1" baseline="-25000">
                <a:solidFill>
                  <a:srgbClr val="000066"/>
                </a:solidFill>
                <a:latin typeface="Times New Roman" pitchFamily="18" charset="0"/>
              </a:rPr>
              <a:t>2</a:t>
            </a:r>
            <a:r>
              <a:rPr lang="en-US" b="1" baseline="-25000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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R</a:t>
            </a:r>
            <a:r>
              <a:rPr lang="en-US" b="1" baseline="-25000">
                <a:solidFill>
                  <a:srgbClr val="000066"/>
                </a:solidFill>
                <a:latin typeface="Times New Roman" pitchFamily="18" charset="0"/>
              </a:rPr>
              <a:t>2</a:t>
            </a:r>
            <a:r>
              <a:rPr lang="en-US" b="1" baseline="-25000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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b="1">
                <a:solidFill>
                  <a:srgbClr val="000066"/>
                </a:solidFill>
                <a:latin typeface="Times New Roman" pitchFamily="18" charset="0"/>
              </a:rPr>
              <a:t>= (1.5)(2) = 3 V</a:t>
            </a:r>
          </a:p>
        </p:txBody>
      </p:sp>
      <p:sp>
        <p:nvSpPr>
          <p:cNvPr id="353365" name="Rectangle 85"/>
          <p:cNvSpPr>
            <a:spLocks noChangeArrowheads="1"/>
          </p:cNvSpPr>
          <p:nvPr/>
        </p:nvSpPr>
        <p:spPr bwMode="auto">
          <a:xfrm>
            <a:off x="4338638" y="2794000"/>
            <a:ext cx="739775" cy="339725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r">
              <a:lnSpc>
                <a:spcPct val="90000"/>
              </a:lnSpc>
            </a:pPr>
            <a:r>
              <a:rPr lang="en-US" sz="1800" b="1">
                <a:solidFill>
                  <a:srgbClr val="0099FF"/>
                </a:solidFill>
                <a:latin typeface="Times New Roman" pitchFamily="18" charset="0"/>
              </a:rPr>
              <a:t>0 V</a:t>
            </a:r>
            <a:endParaRPr lang="en-US" sz="1800" b="1">
              <a:solidFill>
                <a:srgbClr val="0099FF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353366" name="Rectangle 86"/>
          <p:cNvSpPr>
            <a:spLocks noChangeArrowheads="1"/>
          </p:cNvSpPr>
          <p:nvPr/>
        </p:nvSpPr>
        <p:spPr bwMode="auto">
          <a:xfrm>
            <a:off x="4248150" y="946150"/>
            <a:ext cx="739775" cy="339725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r">
              <a:lnSpc>
                <a:spcPct val="90000"/>
              </a:lnSpc>
            </a:pPr>
            <a:r>
              <a:rPr lang="en-US" sz="1800" b="1">
                <a:solidFill>
                  <a:srgbClr val="0099FF"/>
                </a:solidFill>
                <a:latin typeface="Times New Roman" pitchFamily="18" charset="0"/>
              </a:rPr>
              <a:t>11 V</a:t>
            </a:r>
            <a:endParaRPr lang="en-US" sz="1800" b="1">
              <a:solidFill>
                <a:srgbClr val="0099FF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353367" name="Rectangle 87"/>
          <p:cNvSpPr>
            <a:spLocks noChangeArrowheads="1"/>
          </p:cNvSpPr>
          <p:nvPr/>
        </p:nvSpPr>
        <p:spPr bwMode="auto">
          <a:xfrm>
            <a:off x="6388100" y="614363"/>
            <a:ext cx="739775" cy="339725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r">
              <a:lnSpc>
                <a:spcPct val="90000"/>
              </a:lnSpc>
            </a:pPr>
            <a:r>
              <a:rPr lang="en-US" sz="1800" b="1">
                <a:solidFill>
                  <a:srgbClr val="0099FF"/>
                </a:solidFill>
                <a:latin typeface="Times New Roman" pitchFamily="18" charset="0"/>
              </a:rPr>
              <a:t>8 V</a:t>
            </a:r>
            <a:endParaRPr lang="en-US" sz="1800" b="1">
              <a:solidFill>
                <a:srgbClr val="0099FF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353368" name="Rectangle 88"/>
          <p:cNvSpPr>
            <a:spLocks noChangeArrowheads="1"/>
          </p:cNvSpPr>
          <p:nvPr/>
        </p:nvSpPr>
        <p:spPr bwMode="auto">
          <a:xfrm>
            <a:off x="900113" y="4065588"/>
            <a:ext cx="50927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  <a:tabLst>
                <a:tab pos="2066925" algn="l"/>
              </a:tabLst>
            </a:pP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en-US" b="1" baseline="-25000">
                <a:solidFill>
                  <a:srgbClr val="000066"/>
                </a:solidFill>
                <a:latin typeface="Times New Roman" pitchFamily="18" charset="0"/>
              </a:rPr>
              <a:t>2.5</a:t>
            </a:r>
            <a:r>
              <a:rPr lang="en-US" b="1" baseline="-25000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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b="1">
                <a:solidFill>
                  <a:srgbClr val="000066"/>
                </a:solidFill>
                <a:latin typeface="Times New Roman" pitchFamily="18" charset="0"/>
              </a:rPr>
              <a:t>=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 I</a:t>
            </a:r>
            <a:r>
              <a:rPr lang="en-US" b="1" baseline="-25000">
                <a:solidFill>
                  <a:srgbClr val="000066"/>
                </a:solidFill>
                <a:latin typeface="Times New Roman" pitchFamily="18" charset="0"/>
              </a:rPr>
              <a:t>2.5</a:t>
            </a:r>
            <a:r>
              <a:rPr lang="en-US" b="1" baseline="-25000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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R</a:t>
            </a:r>
            <a:r>
              <a:rPr lang="en-US" b="1" baseline="-25000">
                <a:solidFill>
                  <a:srgbClr val="000066"/>
                </a:solidFill>
                <a:latin typeface="Times New Roman" pitchFamily="18" charset="0"/>
              </a:rPr>
              <a:t>2.5</a:t>
            </a:r>
            <a:r>
              <a:rPr lang="en-US" b="1" baseline="-25000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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b="1">
                <a:solidFill>
                  <a:srgbClr val="000066"/>
                </a:solidFill>
                <a:latin typeface="Times New Roman" pitchFamily="18" charset="0"/>
              </a:rPr>
              <a:t>= (2)(2.5) = 5 V</a:t>
            </a:r>
          </a:p>
        </p:txBody>
      </p:sp>
      <p:sp>
        <p:nvSpPr>
          <p:cNvPr id="353369" name="Rectangle 89"/>
          <p:cNvSpPr>
            <a:spLocks noChangeArrowheads="1"/>
          </p:cNvSpPr>
          <p:nvPr/>
        </p:nvSpPr>
        <p:spPr bwMode="auto">
          <a:xfrm>
            <a:off x="5792788" y="4065588"/>
            <a:ext cx="28829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  <a:tabLst>
                <a:tab pos="2066925" algn="l"/>
              </a:tabLst>
            </a:pPr>
            <a:r>
              <a:rPr lang="en-US" b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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en-US" baseline="-25000">
                <a:solidFill>
                  <a:srgbClr val="000066"/>
                </a:solidFill>
              </a:rPr>
              <a:t>Y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b="1">
                <a:solidFill>
                  <a:srgbClr val="000066"/>
                </a:solidFill>
                <a:latin typeface="Times New Roman" pitchFamily="18" charset="0"/>
              </a:rPr>
              <a:t>= 5 V</a:t>
            </a:r>
          </a:p>
        </p:txBody>
      </p:sp>
      <p:sp>
        <p:nvSpPr>
          <p:cNvPr id="353370" name="Rectangle 90"/>
          <p:cNvSpPr>
            <a:spLocks noChangeArrowheads="1"/>
          </p:cNvSpPr>
          <p:nvPr/>
        </p:nvSpPr>
        <p:spPr bwMode="auto">
          <a:xfrm>
            <a:off x="5792788" y="5213350"/>
            <a:ext cx="28829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  <a:tabLst>
                <a:tab pos="2066925" algn="l"/>
              </a:tabLst>
            </a:pPr>
            <a:r>
              <a:rPr lang="en-US" b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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en-US" baseline="-25000">
                <a:solidFill>
                  <a:srgbClr val="000066"/>
                </a:solidFill>
              </a:rPr>
              <a:t>X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b="1">
                <a:solidFill>
                  <a:srgbClr val="000066"/>
                </a:solidFill>
                <a:latin typeface="Times New Roman" pitchFamily="18" charset="0"/>
              </a:rPr>
              <a:t>= 8 V</a:t>
            </a:r>
          </a:p>
        </p:txBody>
      </p:sp>
      <p:sp>
        <p:nvSpPr>
          <p:cNvPr id="353372" name="Rectangle 92"/>
          <p:cNvSpPr>
            <a:spLocks noChangeArrowheads="1"/>
          </p:cNvSpPr>
          <p:nvPr/>
        </p:nvSpPr>
        <p:spPr bwMode="auto">
          <a:xfrm>
            <a:off x="6216650" y="3248025"/>
            <a:ext cx="739775" cy="339725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r">
              <a:lnSpc>
                <a:spcPct val="90000"/>
              </a:lnSpc>
            </a:pPr>
            <a:r>
              <a:rPr lang="en-US" sz="1800" b="1">
                <a:solidFill>
                  <a:srgbClr val="0099FF"/>
                </a:solidFill>
                <a:latin typeface="Times New Roman" pitchFamily="18" charset="0"/>
              </a:rPr>
              <a:t>5 V</a:t>
            </a:r>
            <a:endParaRPr lang="en-US" sz="1800" b="1">
              <a:solidFill>
                <a:srgbClr val="0099FF"/>
              </a:solidFill>
              <a:latin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53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53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53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53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53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53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3371" grpId="0"/>
      <p:bldP spid="353346" grpId="0" animBg="1"/>
      <p:bldP spid="353347" grpId="0"/>
      <p:bldP spid="353352" grpId="0"/>
      <p:bldP spid="353353" grpId="0" animBg="1"/>
      <p:bldP spid="353357" grpId="0"/>
      <p:bldP spid="353358" grpId="0" animBg="1"/>
      <p:bldP spid="353360" grpId="0" animBg="1"/>
      <p:bldP spid="353361" grpId="0"/>
      <p:bldP spid="353362" grpId="0"/>
      <p:bldP spid="353365" grpId="0"/>
      <p:bldP spid="353366" grpId="0"/>
      <p:bldP spid="353367" grpId="0"/>
      <p:bldP spid="353368" grpId="0"/>
      <p:bldP spid="353369" grpId="0"/>
      <p:bldP spid="353370" grpId="0"/>
      <p:bldP spid="35337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609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DC CIRCUITS</a:t>
            </a:r>
          </a:p>
        </p:txBody>
      </p:sp>
      <p:sp>
        <p:nvSpPr>
          <p:cNvPr id="452610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</a:p>
        </p:txBody>
      </p:sp>
      <p:sp>
        <p:nvSpPr>
          <p:cNvPr id="4526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F0B7C2F-6D1F-458A-8EA9-BE6A51F700C0}" type="slidenum">
              <a:rPr lang="en-US" smtClean="0">
                <a:cs typeface="Arial" charset="0"/>
              </a:rPr>
              <a:pPr/>
              <a:t>17</a:t>
            </a:fld>
            <a:endParaRPr lang="en-US" smtClean="0">
              <a:cs typeface="Arial" charset="0"/>
            </a:endParaRPr>
          </a:p>
        </p:txBody>
      </p:sp>
      <p:sp>
        <p:nvSpPr>
          <p:cNvPr id="4526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KIRCHHOFF’S LOOP LAW</a:t>
            </a:r>
          </a:p>
        </p:txBody>
      </p:sp>
      <p:sp>
        <p:nvSpPr>
          <p:cNvPr id="391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835150"/>
            <a:ext cx="8774112" cy="4495800"/>
          </a:xfrm>
        </p:spPr>
        <p:txBody>
          <a:bodyPr/>
          <a:lstStyle/>
          <a:p>
            <a:pPr marL="712788" lvl="1" indent="-533400" eaLnBrk="1" hangingPunct="1">
              <a:buFontTx/>
              <a:buAutoNum type="arabicPeriod"/>
            </a:pPr>
            <a:r>
              <a:rPr lang="en-ZA" sz="2200" smtClean="0"/>
              <a:t>Draw a labelled circuit diagram.</a:t>
            </a:r>
          </a:p>
          <a:p>
            <a:pPr marL="712788" lvl="1" indent="-533400" eaLnBrk="1" hangingPunct="1">
              <a:buFontTx/>
              <a:buAutoNum type="arabicPeriod"/>
            </a:pPr>
            <a:endParaRPr lang="en-ZA" sz="300" smtClean="0"/>
          </a:p>
          <a:p>
            <a:pPr marL="712788" lvl="1" indent="-533400" eaLnBrk="1" hangingPunct="1">
              <a:buFontTx/>
              <a:buAutoNum type="arabicPeriod"/>
            </a:pPr>
            <a:r>
              <a:rPr lang="en-ZA" sz="2200" smtClean="0"/>
              <a:t>In each loop, choose a current direction and indicate your choice with a labelled arrow.</a:t>
            </a:r>
          </a:p>
          <a:p>
            <a:pPr marL="712788" lvl="1" indent="-533400" eaLnBrk="1" hangingPunct="1">
              <a:buFontTx/>
              <a:buAutoNum type="arabicPeriod"/>
            </a:pPr>
            <a:endParaRPr lang="en-ZA" sz="300" smtClean="0"/>
          </a:p>
          <a:p>
            <a:pPr marL="712788" lvl="1" indent="-533400" eaLnBrk="1" hangingPunct="1">
              <a:buFontTx/>
              <a:buAutoNum type="arabicPeriod"/>
            </a:pPr>
            <a:r>
              <a:rPr lang="en-ZA" sz="2200" smtClean="0"/>
              <a:t>Move around each loop, adding voltages algebraically:</a:t>
            </a:r>
          </a:p>
          <a:p>
            <a:pPr marL="712788" lvl="1" indent="-533400" eaLnBrk="1" hangingPunct="1">
              <a:buFontTx/>
              <a:buAutoNum type="arabicPeriod"/>
            </a:pPr>
            <a:endParaRPr lang="en-ZA" sz="400" smtClean="0"/>
          </a:p>
          <a:p>
            <a:pPr marL="1311275" lvl="2" indent="-419100" eaLnBrk="1" hangingPunct="1"/>
            <a:r>
              <a:rPr lang="en-ZA" smtClean="0"/>
              <a:t>moving through a battery </a:t>
            </a:r>
            <a:br>
              <a:rPr lang="en-ZA" smtClean="0"/>
            </a:br>
            <a:r>
              <a:rPr lang="en-ZA" smtClean="0"/>
              <a:t>from </a:t>
            </a:r>
            <a:r>
              <a:rPr lang="en-ZA" b="1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ZA" smtClean="0"/>
              <a:t>ve to </a:t>
            </a:r>
            <a:r>
              <a:rPr lang="en-ZA" b="1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ZA" smtClean="0"/>
              <a:t>ve, </a:t>
            </a:r>
            <a:r>
              <a:rPr lang="en-ZA" b="1" i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ZA" b="1" i="1" baseline="-2500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ZA" b="1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ZA" b="1" i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ZA" b="1" baseline="-25000" smtClean="0">
                <a:latin typeface="Times New Roman" pitchFamily="18" charset="0"/>
                <a:cs typeface="Times New Roman" pitchFamily="18" charset="0"/>
              </a:rPr>
              <a:t>bat </a:t>
            </a:r>
            <a:r>
              <a:rPr lang="en-ZA" smtClean="0"/>
              <a:t>:</a:t>
            </a:r>
            <a:endParaRPr lang="en-ZA" b="1" i="1" smtClean="0">
              <a:latin typeface="Times New Roman" pitchFamily="18" charset="0"/>
              <a:cs typeface="Times New Roman" pitchFamily="18" charset="0"/>
            </a:endParaRPr>
          </a:p>
          <a:p>
            <a:pPr marL="712788" lvl="1" indent="-533400" eaLnBrk="1" hangingPunct="1">
              <a:buFontTx/>
              <a:buAutoNum type="arabicPeriod"/>
            </a:pPr>
            <a:endParaRPr lang="en-ZA" sz="400" smtClean="0"/>
          </a:p>
          <a:p>
            <a:pPr marL="1311275" lvl="2" indent="-419100" eaLnBrk="1" hangingPunct="1"/>
            <a:r>
              <a:rPr lang="en-ZA" smtClean="0"/>
              <a:t>moving through a battery </a:t>
            </a:r>
            <a:br>
              <a:rPr lang="en-ZA" smtClean="0"/>
            </a:br>
            <a:r>
              <a:rPr lang="en-ZA" smtClean="0"/>
              <a:t>from </a:t>
            </a:r>
            <a:r>
              <a:rPr lang="en-ZA" b="1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ZA" smtClean="0"/>
              <a:t>ve to </a:t>
            </a:r>
            <a:r>
              <a:rPr lang="en-ZA" b="1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ZA" smtClean="0"/>
              <a:t>ve, </a:t>
            </a:r>
            <a:r>
              <a:rPr lang="en-ZA" b="1" i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ZA" b="1" i="1" baseline="-2500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ZA" b="1" smtClean="0">
                <a:latin typeface="Times New Roman" pitchFamily="18" charset="0"/>
                <a:cs typeface="Times New Roman" pitchFamily="18" charset="0"/>
              </a:rPr>
              <a:t> = –</a:t>
            </a:r>
            <a:r>
              <a:rPr lang="en-ZA" b="1" i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ZA" b="1" baseline="-25000" smtClean="0">
                <a:latin typeface="Times New Roman" pitchFamily="18" charset="0"/>
                <a:cs typeface="Times New Roman" pitchFamily="18" charset="0"/>
              </a:rPr>
              <a:t>bat </a:t>
            </a:r>
            <a:r>
              <a:rPr lang="en-ZA" smtClean="0"/>
              <a:t>:</a:t>
            </a:r>
            <a:endParaRPr lang="en-ZA" b="1" i="1" smtClean="0">
              <a:latin typeface="Times New Roman" pitchFamily="18" charset="0"/>
              <a:cs typeface="Times New Roman" pitchFamily="18" charset="0"/>
            </a:endParaRPr>
          </a:p>
          <a:p>
            <a:pPr marL="712788" lvl="1" indent="-533400" eaLnBrk="1" hangingPunct="1">
              <a:buFontTx/>
              <a:buAutoNum type="arabicPeriod"/>
            </a:pPr>
            <a:endParaRPr lang="en-ZA" sz="400" smtClean="0"/>
          </a:p>
          <a:p>
            <a:pPr marL="1311275" lvl="2" indent="-419100" eaLnBrk="1" hangingPunct="1"/>
            <a:r>
              <a:rPr lang="en-ZA" smtClean="0"/>
              <a:t>moving through a resistor, </a:t>
            </a:r>
            <a:r>
              <a:rPr lang="en-ZA" b="1" i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ZA" b="1" i="1" baseline="-2500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ZA" b="1" smtClean="0">
                <a:latin typeface="Times New Roman" pitchFamily="18" charset="0"/>
                <a:cs typeface="Times New Roman" pitchFamily="18" charset="0"/>
              </a:rPr>
              <a:t> = –</a:t>
            </a:r>
            <a:r>
              <a:rPr lang="en-ZA" b="1" i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ZA" b="1" baseline="-25000" smtClean="0">
                <a:latin typeface="Times New Roman" pitchFamily="18" charset="0"/>
                <a:cs typeface="Times New Roman" pitchFamily="18" charset="0"/>
              </a:rPr>
              <a:t>net</a:t>
            </a:r>
            <a:r>
              <a:rPr lang="en-ZA" b="1" i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ZA" smtClean="0"/>
              <a:t>, where </a:t>
            </a:r>
            <a:r>
              <a:rPr lang="en-ZA" b="1" i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ZA" b="1" baseline="-25000" smtClean="0">
                <a:latin typeface="Times New Roman" pitchFamily="18" charset="0"/>
                <a:cs typeface="Times New Roman" pitchFamily="18" charset="0"/>
              </a:rPr>
              <a:t>net</a:t>
            </a:r>
            <a:r>
              <a:rPr lang="en-ZA" smtClean="0"/>
              <a:t> is the net current in the direction you are moving. </a:t>
            </a:r>
            <a:endParaRPr lang="en-ZA" b="1" i="1" smtClean="0">
              <a:latin typeface="Times New Roman" pitchFamily="18" charset="0"/>
              <a:cs typeface="Times New Roman" pitchFamily="18" charset="0"/>
            </a:endParaRPr>
          </a:p>
          <a:p>
            <a:pPr marL="712788" lvl="1" indent="-533400" eaLnBrk="1" hangingPunct="1">
              <a:buFontTx/>
              <a:buAutoNum type="arabicPeriod"/>
            </a:pPr>
            <a:endParaRPr lang="en-ZA" sz="300" smtClean="0"/>
          </a:p>
          <a:p>
            <a:pPr marL="712788" lvl="1" indent="-533400" eaLnBrk="1" hangingPunct="1">
              <a:buFontTx/>
              <a:buAutoNum type="arabicPeriod" startAt="4"/>
            </a:pPr>
            <a:r>
              <a:rPr lang="en-ZA" sz="2200" smtClean="0"/>
              <a:t>Apply the loop law to each loop.</a:t>
            </a:r>
          </a:p>
        </p:txBody>
      </p:sp>
      <p:sp>
        <p:nvSpPr>
          <p:cNvPr id="452614" name="Rectangle 4"/>
          <p:cNvSpPr>
            <a:spLocks noChangeArrowheads="1"/>
          </p:cNvSpPr>
          <p:nvPr/>
        </p:nvSpPr>
        <p:spPr bwMode="auto">
          <a:xfrm>
            <a:off x="179388" y="1285875"/>
            <a:ext cx="87741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 indent="1588">
              <a:lnSpc>
                <a:spcPct val="110000"/>
              </a:lnSpc>
            </a:pPr>
            <a:r>
              <a:rPr lang="en-ZA">
                <a:solidFill>
                  <a:srgbClr val="000066"/>
                </a:solidFill>
              </a:rPr>
              <a:t>Problem-solving strategy:</a:t>
            </a:r>
            <a:endParaRPr lang="en-US" sz="2300">
              <a:solidFill>
                <a:srgbClr val="000066"/>
              </a:solidFill>
            </a:endParaRPr>
          </a:p>
        </p:txBody>
      </p:sp>
      <p:grpSp>
        <p:nvGrpSpPr>
          <p:cNvPr id="391173" name="Group 5"/>
          <p:cNvGrpSpPr>
            <a:grpSpLocks/>
          </p:cNvGrpSpPr>
          <p:nvPr/>
        </p:nvGrpSpPr>
        <p:grpSpPr bwMode="auto">
          <a:xfrm>
            <a:off x="6038850" y="3527425"/>
            <a:ext cx="1874838" cy="622300"/>
            <a:chOff x="3804" y="2222"/>
            <a:chExt cx="1181" cy="392"/>
          </a:xfrm>
        </p:grpSpPr>
        <p:sp>
          <p:nvSpPr>
            <p:cNvPr id="452629" name="Rectangle 6"/>
            <p:cNvSpPr>
              <a:spLocks noChangeArrowheads="1"/>
            </p:cNvSpPr>
            <p:nvPr/>
          </p:nvSpPr>
          <p:spPr bwMode="auto">
            <a:xfrm>
              <a:off x="4625" y="2222"/>
              <a:ext cx="200" cy="2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ctr">
                <a:lnSpc>
                  <a:spcPct val="110000"/>
                </a:lnSpc>
              </a:pPr>
              <a:r>
                <a:rPr lang="en-US" altLang="ko-KR" sz="2000" b="1" i="1">
                  <a:solidFill>
                    <a:srgbClr val="000066"/>
                  </a:solidFill>
                  <a:latin typeface="Times New Roman" pitchFamily="18" charset="0"/>
                  <a:ea typeface="굴림" pitchFamily="34" charset="-127"/>
                </a:rPr>
                <a:t>I</a:t>
              </a:r>
              <a:endParaRPr lang="en-ZA" sz="2000">
                <a:solidFill>
                  <a:srgbClr val="000066"/>
                </a:solidFill>
              </a:endParaRPr>
            </a:p>
          </p:txBody>
        </p:sp>
        <p:sp>
          <p:nvSpPr>
            <p:cNvPr id="452630" name="Line 7"/>
            <p:cNvSpPr>
              <a:spLocks noChangeShapeType="1"/>
            </p:cNvSpPr>
            <p:nvPr/>
          </p:nvSpPr>
          <p:spPr bwMode="auto">
            <a:xfrm>
              <a:off x="3804" y="2520"/>
              <a:ext cx="1181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grpSp>
          <p:nvGrpSpPr>
            <p:cNvPr id="452631" name="Group 8"/>
            <p:cNvGrpSpPr>
              <a:grpSpLocks/>
            </p:cNvGrpSpPr>
            <p:nvPr/>
          </p:nvGrpSpPr>
          <p:grpSpPr bwMode="auto">
            <a:xfrm rot="10800000">
              <a:off x="4298" y="2420"/>
              <a:ext cx="232" cy="194"/>
              <a:chOff x="2560" y="1747"/>
              <a:chExt cx="312" cy="258"/>
            </a:xfrm>
          </p:grpSpPr>
          <p:sp>
            <p:nvSpPr>
              <p:cNvPr id="452633" name="Rectangle 9"/>
              <p:cNvSpPr>
                <a:spLocks noChangeArrowheads="1"/>
              </p:cNvSpPr>
              <p:nvPr/>
            </p:nvSpPr>
            <p:spPr bwMode="auto">
              <a:xfrm>
                <a:off x="2560" y="1848"/>
                <a:ext cx="312" cy="56"/>
              </a:xfrm>
              <a:prstGeom prst="rect">
                <a:avLst/>
              </a:prstGeom>
              <a:solidFill>
                <a:srgbClr val="EBEBFF"/>
              </a:solidFill>
              <a:ln w="6350" algn="ctr">
                <a:noFill/>
                <a:miter lim="800000"/>
                <a:headEnd/>
                <a:tailEnd/>
              </a:ln>
            </p:spPr>
            <p:txBody>
              <a:bodyPr wrap="none" lIns="90000" tIns="46800" rIns="90000" bIns="46800" anchor="ctr"/>
              <a:lstStyle/>
              <a:p>
                <a:pPr>
                  <a:lnSpc>
                    <a:spcPct val="110000"/>
                  </a:lnSpc>
                </a:pPr>
                <a:endParaRPr lang="en-ZA"/>
              </a:p>
            </p:txBody>
          </p:sp>
          <p:grpSp>
            <p:nvGrpSpPr>
              <p:cNvPr id="452634" name="Group 10"/>
              <p:cNvGrpSpPr>
                <a:grpSpLocks/>
              </p:cNvGrpSpPr>
              <p:nvPr/>
            </p:nvGrpSpPr>
            <p:grpSpPr bwMode="auto">
              <a:xfrm flipH="1">
                <a:off x="2563" y="1747"/>
                <a:ext cx="303" cy="258"/>
                <a:chOff x="8914" y="9442"/>
                <a:chExt cx="501" cy="350"/>
              </a:xfrm>
            </p:grpSpPr>
            <p:sp>
              <p:nvSpPr>
                <p:cNvPr id="452635" name="Line 11"/>
                <p:cNvSpPr>
                  <a:spLocks noChangeShapeType="1"/>
                </p:cNvSpPr>
                <p:nvPr/>
              </p:nvSpPr>
              <p:spPr bwMode="auto">
                <a:xfrm rot="5400000" flipH="1">
                  <a:off x="9240" y="9616"/>
                  <a:ext cx="350" cy="1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2636" name="Line 12"/>
                <p:cNvSpPr>
                  <a:spLocks noChangeShapeType="1"/>
                </p:cNvSpPr>
                <p:nvPr/>
              </p:nvSpPr>
              <p:spPr bwMode="auto">
                <a:xfrm rot="5400000" flipH="1">
                  <a:off x="9038" y="9616"/>
                  <a:ext cx="350" cy="1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2637" name="Line 13"/>
                <p:cNvSpPr>
                  <a:spLocks noChangeShapeType="1"/>
                </p:cNvSpPr>
                <p:nvPr/>
              </p:nvSpPr>
              <p:spPr bwMode="auto">
                <a:xfrm rot="5400000" flipH="1">
                  <a:off x="8835" y="9616"/>
                  <a:ext cx="350" cy="1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2638" name="Line 14"/>
                <p:cNvSpPr>
                  <a:spLocks noChangeShapeType="1"/>
                </p:cNvSpPr>
                <p:nvPr/>
              </p:nvSpPr>
              <p:spPr bwMode="auto">
                <a:xfrm rot="5400000" flipH="1">
                  <a:off x="9232" y="9615"/>
                  <a:ext cx="176" cy="1"/>
                </a:xfrm>
                <a:prstGeom prst="line">
                  <a:avLst/>
                </a:prstGeom>
                <a:noFill/>
                <a:ln w="444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2639" name="Line 15"/>
                <p:cNvSpPr>
                  <a:spLocks noChangeShapeType="1"/>
                </p:cNvSpPr>
                <p:nvPr/>
              </p:nvSpPr>
              <p:spPr bwMode="auto">
                <a:xfrm rot="5400000" flipH="1">
                  <a:off x="9030" y="9615"/>
                  <a:ext cx="176" cy="1"/>
                </a:xfrm>
                <a:prstGeom prst="line">
                  <a:avLst/>
                </a:prstGeom>
                <a:noFill/>
                <a:ln w="444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2640" name="Line 16"/>
                <p:cNvSpPr>
                  <a:spLocks noChangeShapeType="1"/>
                </p:cNvSpPr>
                <p:nvPr/>
              </p:nvSpPr>
              <p:spPr bwMode="auto">
                <a:xfrm rot="5400000" flipH="1">
                  <a:off x="8827" y="9615"/>
                  <a:ext cx="176" cy="1"/>
                </a:xfrm>
                <a:prstGeom prst="line">
                  <a:avLst/>
                </a:prstGeom>
                <a:noFill/>
                <a:ln w="444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452632" name="Line 17"/>
            <p:cNvSpPr>
              <a:spLocks noChangeShapeType="1"/>
            </p:cNvSpPr>
            <p:nvPr/>
          </p:nvSpPr>
          <p:spPr bwMode="auto">
            <a:xfrm>
              <a:off x="4200" y="2358"/>
              <a:ext cx="462" cy="0"/>
            </a:xfrm>
            <a:prstGeom prst="line">
              <a:avLst/>
            </a:prstGeom>
            <a:noFill/>
            <a:ln w="15875">
              <a:solidFill>
                <a:srgbClr val="800080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91186" name="Group 18"/>
          <p:cNvGrpSpPr>
            <a:grpSpLocks/>
          </p:cNvGrpSpPr>
          <p:nvPr/>
        </p:nvGrpSpPr>
        <p:grpSpPr bwMode="auto">
          <a:xfrm>
            <a:off x="6038850" y="4346575"/>
            <a:ext cx="1874838" cy="612775"/>
            <a:chOff x="3804" y="2738"/>
            <a:chExt cx="1181" cy="386"/>
          </a:xfrm>
        </p:grpSpPr>
        <p:sp>
          <p:nvSpPr>
            <p:cNvPr id="452617" name="Line 19"/>
            <p:cNvSpPr>
              <a:spLocks noChangeShapeType="1"/>
            </p:cNvSpPr>
            <p:nvPr/>
          </p:nvSpPr>
          <p:spPr bwMode="auto">
            <a:xfrm>
              <a:off x="3804" y="3030"/>
              <a:ext cx="1181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grpSp>
          <p:nvGrpSpPr>
            <p:cNvPr id="452618" name="Group 20"/>
            <p:cNvGrpSpPr>
              <a:grpSpLocks/>
            </p:cNvGrpSpPr>
            <p:nvPr/>
          </p:nvGrpSpPr>
          <p:grpSpPr bwMode="auto">
            <a:xfrm rot="10800000" flipH="1">
              <a:off x="4298" y="2930"/>
              <a:ext cx="232" cy="194"/>
              <a:chOff x="2560" y="1747"/>
              <a:chExt cx="312" cy="258"/>
            </a:xfrm>
          </p:grpSpPr>
          <p:sp>
            <p:nvSpPr>
              <p:cNvPr id="452621" name="Rectangle 21"/>
              <p:cNvSpPr>
                <a:spLocks noChangeArrowheads="1"/>
              </p:cNvSpPr>
              <p:nvPr/>
            </p:nvSpPr>
            <p:spPr bwMode="auto">
              <a:xfrm>
                <a:off x="2560" y="1848"/>
                <a:ext cx="312" cy="56"/>
              </a:xfrm>
              <a:prstGeom prst="rect">
                <a:avLst/>
              </a:prstGeom>
              <a:solidFill>
                <a:srgbClr val="EBEBFF"/>
              </a:solidFill>
              <a:ln w="6350" algn="ctr">
                <a:noFill/>
                <a:miter lim="800000"/>
                <a:headEnd/>
                <a:tailEnd/>
              </a:ln>
            </p:spPr>
            <p:txBody>
              <a:bodyPr wrap="none" lIns="90000" tIns="46800" rIns="90000" bIns="46800" anchor="ctr"/>
              <a:lstStyle/>
              <a:p>
                <a:pPr>
                  <a:lnSpc>
                    <a:spcPct val="110000"/>
                  </a:lnSpc>
                </a:pPr>
                <a:endParaRPr lang="en-ZA"/>
              </a:p>
            </p:txBody>
          </p:sp>
          <p:grpSp>
            <p:nvGrpSpPr>
              <p:cNvPr id="452622" name="Group 22"/>
              <p:cNvGrpSpPr>
                <a:grpSpLocks/>
              </p:cNvGrpSpPr>
              <p:nvPr/>
            </p:nvGrpSpPr>
            <p:grpSpPr bwMode="auto">
              <a:xfrm flipH="1">
                <a:off x="2563" y="1747"/>
                <a:ext cx="303" cy="258"/>
                <a:chOff x="8914" y="9442"/>
                <a:chExt cx="501" cy="350"/>
              </a:xfrm>
            </p:grpSpPr>
            <p:sp>
              <p:nvSpPr>
                <p:cNvPr id="452623" name="Line 23"/>
                <p:cNvSpPr>
                  <a:spLocks noChangeShapeType="1"/>
                </p:cNvSpPr>
                <p:nvPr/>
              </p:nvSpPr>
              <p:spPr bwMode="auto">
                <a:xfrm rot="5400000" flipH="1">
                  <a:off x="9240" y="9616"/>
                  <a:ext cx="350" cy="1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2624" name="Line 24"/>
                <p:cNvSpPr>
                  <a:spLocks noChangeShapeType="1"/>
                </p:cNvSpPr>
                <p:nvPr/>
              </p:nvSpPr>
              <p:spPr bwMode="auto">
                <a:xfrm rot="5400000" flipH="1">
                  <a:off x="9038" y="9616"/>
                  <a:ext cx="350" cy="1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2625" name="Line 25"/>
                <p:cNvSpPr>
                  <a:spLocks noChangeShapeType="1"/>
                </p:cNvSpPr>
                <p:nvPr/>
              </p:nvSpPr>
              <p:spPr bwMode="auto">
                <a:xfrm rot="5400000" flipH="1">
                  <a:off x="8835" y="9616"/>
                  <a:ext cx="350" cy="1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2626" name="Line 26"/>
                <p:cNvSpPr>
                  <a:spLocks noChangeShapeType="1"/>
                </p:cNvSpPr>
                <p:nvPr/>
              </p:nvSpPr>
              <p:spPr bwMode="auto">
                <a:xfrm rot="5400000" flipH="1">
                  <a:off x="9232" y="9615"/>
                  <a:ext cx="176" cy="1"/>
                </a:xfrm>
                <a:prstGeom prst="line">
                  <a:avLst/>
                </a:prstGeom>
                <a:noFill/>
                <a:ln w="444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2627" name="Line 27"/>
                <p:cNvSpPr>
                  <a:spLocks noChangeShapeType="1"/>
                </p:cNvSpPr>
                <p:nvPr/>
              </p:nvSpPr>
              <p:spPr bwMode="auto">
                <a:xfrm rot="5400000" flipH="1">
                  <a:off x="9030" y="9615"/>
                  <a:ext cx="176" cy="1"/>
                </a:xfrm>
                <a:prstGeom prst="line">
                  <a:avLst/>
                </a:prstGeom>
                <a:noFill/>
                <a:ln w="444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2628" name="Line 28"/>
                <p:cNvSpPr>
                  <a:spLocks noChangeShapeType="1"/>
                </p:cNvSpPr>
                <p:nvPr/>
              </p:nvSpPr>
              <p:spPr bwMode="auto">
                <a:xfrm rot="5400000" flipH="1">
                  <a:off x="8827" y="9615"/>
                  <a:ext cx="176" cy="1"/>
                </a:xfrm>
                <a:prstGeom prst="line">
                  <a:avLst/>
                </a:prstGeom>
                <a:noFill/>
                <a:ln w="444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452619" name="Line 29"/>
            <p:cNvSpPr>
              <a:spLocks noChangeShapeType="1"/>
            </p:cNvSpPr>
            <p:nvPr/>
          </p:nvSpPr>
          <p:spPr bwMode="auto">
            <a:xfrm>
              <a:off x="4200" y="2868"/>
              <a:ext cx="462" cy="0"/>
            </a:xfrm>
            <a:prstGeom prst="line">
              <a:avLst/>
            </a:prstGeom>
            <a:noFill/>
            <a:ln w="15875">
              <a:solidFill>
                <a:srgbClr val="800080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2620" name="Rectangle 30"/>
            <p:cNvSpPr>
              <a:spLocks noChangeArrowheads="1"/>
            </p:cNvSpPr>
            <p:nvPr/>
          </p:nvSpPr>
          <p:spPr bwMode="auto">
            <a:xfrm>
              <a:off x="4625" y="2738"/>
              <a:ext cx="200" cy="2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ctr">
                <a:lnSpc>
                  <a:spcPct val="110000"/>
                </a:lnSpc>
              </a:pPr>
              <a:r>
                <a:rPr lang="en-US" altLang="ko-KR" sz="2000" b="1" i="1">
                  <a:solidFill>
                    <a:srgbClr val="000066"/>
                  </a:solidFill>
                  <a:latin typeface="Times New Roman" pitchFamily="18" charset="0"/>
                  <a:ea typeface="굴림" pitchFamily="34" charset="-127"/>
                </a:rPr>
                <a:t>I</a:t>
              </a:r>
              <a:endParaRPr lang="en-ZA" sz="2000">
                <a:solidFill>
                  <a:srgbClr val="000066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91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91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657" name="Footer Placeholder 4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DC CIRCUITS</a:t>
            </a:r>
          </a:p>
        </p:txBody>
      </p:sp>
      <p:sp>
        <p:nvSpPr>
          <p:cNvPr id="454658" name="Date Placeholder 5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</a:p>
        </p:txBody>
      </p:sp>
      <p:sp>
        <p:nvSpPr>
          <p:cNvPr id="45465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AA180D-A2FA-46A6-990D-58D673A41FD6}" type="slidenum">
              <a:rPr lang="en-US" smtClean="0">
                <a:cs typeface="Arial" charset="0"/>
              </a:rPr>
              <a:pPr/>
              <a:t>18</a:t>
            </a:fld>
            <a:endParaRPr lang="en-US" smtClean="0">
              <a:cs typeface="Arial" charset="0"/>
            </a:endParaRPr>
          </a:p>
        </p:txBody>
      </p:sp>
      <p:sp>
        <p:nvSpPr>
          <p:cNvPr id="454660" name="Rectangle 3"/>
          <p:cNvSpPr>
            <a:spLocks noChangeArrowheads="1"/>
          </p:cNvSpPr>
          <p:nvPr/>
        </p:nvSpPr>
        <p:spPr bwMode="auto">
          <a:xfrm>
            <a:off x="179388" y="2446338"/>
            <a:ext cx="8767762" cy="44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5000"/>
              </a:lnSpc>
            </a:pPr>
            <a:r>
              <a:rPr lang="en-US" sz="2200">
                <a:solidFill>
                  <a:srgbClr val="000066"/>
                </a:solidFill>
              </a:rPr>
              <a:t>Calculate the current in the bulb. </a:t>
            </a:r>
          </a:p>
        </p:txBody>
      </p:sp>
      <p:sp>
        <p:nvSpPr>
          <p:cNvPr id="454661" name="Rectangle 17"/>
          <p:cNvSpPr>
            <a:spLocks noChangeArrowheads="1"/>
          </p:cNvSpPr>
          <p:nvPr/>
        </p:nvSpPr>
        <p:spPr bwMode="auto">
          <a:xfrm>
            <a:off x="179388" y="573088"/>
            <a:ext cx="6586537" cy="185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5000"/>
              </a:lnSpc>
            </a:pPr>
            <a:r>
              <a:rPr lang="en-US" sz="2200">
                <a:solidFill>
                  <a:srgbClr val="000066"/>
                </a:solidFill>
              </a:rPr>
              <a:t>A battery consisting of two cells connected in parallel is connected to a 8 </a:t>
            </a:r>
            <a:r>
              <a:rPr lang="en-US" sz="2200" b="1">
                <a:solidFill>
                  <a:srgbClr val="000066"/>
                </a:solidFill>
                <a:sym typeface="Symbol" pitchFamily="18" charset="2"/>
              </a:rPr>
              <a:t></a:t>
            </a:r>
            <a:r>
              <a:rPr lang="en-US" sz="2200">
                <a:solidFill>
                  <a:srgbClr val="000066"/>
                </a:solidFill>
              </a:rPr>
              <a:t> bulb.  </a:t>
            </a:r>
            <a:br>
              <a:rPr lang="en-US" sz="2200">
                <a:solidFill>
                  <a:srgbClr val="000066"/>
                </a:solidFill>
              </a:rPr>
            </a:br>
            <a:r>
              <a:rPr lang="en-US" sz="2200">
                <a:solidFill>
                  <a:srgbClr val="000066"/>
                </a:solidFill>
              </a:rPr>
              <a:t>One of the cells has an emf of 1.5 V and an internal resistance of 0.2 </a:t>
            </a:r>
            <a:r>
              <a:rPr lang="en-US" sz="2200" b="1">
                <a:solidFill>
                  <a:srgbClr val="000066"/>
                </a:solidFill>
                <a:sym typeface="Symbol" pitchFamily="18" charset="2"/>
              </a:rPr>
              <a:t></a:t>
            </a:r>
            <a:r>
              <a:rPr lang="en-US" sz="2200">
                <a:solidFill>
                  <a:srgbClr val="000066"/>
                </a:solidFill>
              </a:rPr>
              <a:t>, while the other is a 1.2 V cell with an internal resistance of 0.3 </a:t>
            </a:r>
            <a:r>
              <a:rPr lang="en-US" sz="2200" b="1">
                <a:solidFill>
                  <a:srgbClr val="000066"/>
                </a:solidFill>
                <a:sym typeface="Symbol" pitchFamily="18" charset="2"/>
              </a:rPr>
              <a:t></a:t>
            </a:r>
            <a:r>
              <a:rPr lang="en-US" sz="2200">
                <a:solidFill>
                  <a:srgbClr val="000066"/>
                </a:solidFill>
              </a:rPr>
              <a:t>. </a:t>
            </a:r>
          </a:p>
        </p:txBody>
      </p:sp>
      <p:grpSp>
        <p:nvGrpSpPr>
          <p:cNvPr id="266302" name="Group 62"/>
          <p:cNvGrpSpPr>
            <a:grpSpLocks/>
          </p:cNvGrpSpPr>
          <p:nvPr/>
        </p:nvGrpSpPr>
        <p:grpSpPr bwMode="auto">
          <a:xfrm>
            <a:off x="7072313" y="806450"/>
            <a:ext cx="1647825" cy="1976438"/>
            <a:chOff x="4455" y="508"/>
            <a:chExt cx="1038" cy="1245"/>
          </a:xfrm>
        </p:grpSpPr>
        <p:sp>
          <p:nvSpPr>
            <p:cNvPr id="454665" name="Line 19"/>
            <p:cNvSpPr>
              <a:spLocks noChangeShapeType="1"/>
            </p:cNvSpPr>
            <p:nvPr/>
          </p:nvSpPr>
          <p:spPr bwMode="auto">
            <a:xfrm>
              <a:off x="4455" y="1261"/>
              <a:ext cx="1038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454666" name="Rectangle 23"/>
            <p:cNvSpPr>
              <a:spLocks noChangeArrowheads="1"/>
            </p:cNvSpPr>
            <p:nvPr/>
          </p:nvSpPr>
          <p:spPr bwMode="auto">
            <a:xfrm>
              <a:off x="4459" y="812"/>
              <a:ext cx="1031" cy="922"/>
            </a:xfrm>
            <a:prstGeom prst="rect">
              <a:avLst/>
            </a:prstGeom>
            <a:noFill/>
            <a:ln w="222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grpSp>
          <p:nvGrpSpPr>
            <p:cNvPr id="454667" name="Group 44"/>
            <p:cNvGrpSpPr>
              <a:grpSpLocks/>
            </p:cNvGrpSpPr>
            <p:nvPr/>
          </p:nvGrpSpPr>
          <p:grpSpPr bwMode="auto">
            <a:xfrm>
              <a:off x="4659" y="1492"/>
              <a:ext cx="194" cy="261"/>
              <a:chOff x="3117" y="1561"/>
              <a:chExt cx="237" cy="318"/>
            </a:xfrm>
          </p:grpSpPr>
          <p:sp>
            <p:nvSpPr>
              <p:cNvPr id="454685" name="Rectangle 45"/>
              <p:cNvSpPr>
                <a:spLocks noChangeArrowheads="1"/>
              </p:cNvSpPr>
              <p:nvPr/>
            </p:nvSpPr>
            <p:spPr bwMode="auto">
              <a:xfrm>
                <a:off x="3177" y="1833"/>
                <a:ext cx="113" cy="46"/>
              </a:xfrm>
              <a:prstGeom prst="rect">
                <a:avLst/>
              </a:prstGeom>
              <a:solidFill>
                <a:srgbClr val="EBEBFF"/>
              </a:solidFill>
              <a:ln w="6350" algn="ctr">
                <a:noFill/>
                <a:miter lim="800000"/>
                <a:headEnd/>
                <a:tailEnd/>
              </a:ln>
            </p:spPr>
            <p:txBody>
              <a:bodyPr wrap="none" lIns="90000" tIns="46800" rIns="90000" bIns="46800" anchor="ctr"/>
              <a:lstStyle/>
              <a:p>
                <a:pPr>
                  <a:lnSpc>
                    <a:spcPct val="110000"/>
                  </a:lnSpc>
                </a:pPr>
                <a:endParaRPr lang="en-ZA"/>
              </a:p>
            </p:txBody>
          </p:sp>
          <p:grpSp>
            <p:nvGrpSpPr>
              <p:cNvPr id="454686" name="Group 46"/>
              <p:cNvGrpSpPr>
                <a:grpSpLocks/>
              </p:cNvGrpSpPr>
              <p:nvPr/>
            </p:nvGrpSpPr>
            <p:grpSpPr bwMode="auto">
              <a:xfrm>
                <a:off x="3117" y="1561"/>
                <a:ext cx="237" cy="299"/>
                <a:chOff x="4140" y="385"/>
                <a:chExt cx="324" cy="409"/>
              </a:xfrm>
            </p:grpSpPr>
            <p:sp>
              <p:nvSpPr>
                <p:cNvPr id="454687" name="Freeform 47"/>
                <p:cNvSpPr>
                  <a:spLocks/>
                </p:cNvSpPr>
                <p:nvPr/>
              </p:nvSpPr>
              <p:spPr bwMode="auto">
                <a:xfrm>
                  <a:off x="4224" y="478"/>
                  <a:ext cx="153" cy="316"/>
                </a:xfrm>
                <a:custGeom>
                  <a:avLst/>
                  <a:gdLst>
                    <a:gd name="T0" fmla="*/ 0 w 153"/>
                    <a:gd name="T1" fmla="*/ 316 h 316"/>
                    <a:gd name="T2" fmla="*/ 0 w 153"/>
                    <a:gd name="T3" fmla="*/ 0 h 316"/>
                    <a:gd name="T4" fmla="*/ 39 w 153"/>
                    <a:gd name="T5" fmla="*/ 127 h 316"/>
                    <a:gd name="T6" fmla="*/ 77 w 153"/>
                    <a:gd name="T7" fmla="*/ 0 h 316"/>
                    <a:gd name="T8" fmla="*/ 115 w 153"/>
                    <a:gd name="T9" fmla="*/ 127 h 316"/>
                    <a:gd name="T10" fmla="*/ 153 w 153"/>
                    <a:gd name="T11" fmla="*/ 0 h 316"/>
                    <a:gd name="T12" fmla="*/ 153 w 153"/>
                    <a:gd name="T13" fmla="*/ 316 h 31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153"/>
                    <a:gd name="T22" fmla="*/ 0 h 316"/>
                    <a:gd name="T23" fmla="*/ 153 w 153"/>
                    <a:gd name="T24" fmla="*/ 316 h 31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153" h="316">
                      <a:moveTo>
                        <a:pt x="0" y="316"/>
                      </a:moveTo>
                      <a:lnTo>
                        <a:pt x="0" y="0"/>
                      </a:lnTo>
                      <a:lnTo>
                        <a:pt x="39" y="127"/>
                      </a:lnTo>
                      <a:lnTo>
                        <a:pt x="77" y="0"/>
                      </a:lnTo>
                      <a:lnTo>
                        <a:pt x="115" y="127"/>
                      </a:lnTo>
                      <a:lnTo>
                        <a:pt x="153" y="0"/>
                      </a:lnTo>
                      <a:lnTo>
                        <a:pt x="153" y="316"/>
                      </a:lnTo>
                    </a:path>
                  </a:pathLst>
                </a:custGeom>
                <a:noFill/>
                <a:ln w="222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lIns="90000" tIns="46800" rIns="90000" bIns="46800"/>
                <a:lstStyle/>
                <a:p>
                  <a:endParaRPr lang="en-US"/>
                </a:p>
              </p:txBody>
            </p:sp>
            <p:sp>
              <p:nvSpPr>
                <p:cNvPr id="454688" name="Oval 48"/>
                <p:cNvSpPr>
                  <a:spLocks noChangeArrowheads="1"/>
                </p:cNvSpPr>
                <p:nvPr/>
              </p:nvSpPr>
              <p:spPr bwMode="auto">
                <a:xfrm>
                  <a:off x="4140" y="385"/>
                  <a:ext cx="324" cy="324"/>
                </a:xfrm>
                <a:prstGeom prst="ellipse">
                  <a:avLst/>
                </a:prstGeom>
                <a:noFill/>
                <a:ln w="1587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lIns="90000" tIns="46800" rIns="90000" bIns="46800" anchor="ctr"/>
                <a:lstStyle/>
                <a:p>
                  <a:pPr>
                    <a:lnSpc>
                      <a:spcPct val="110000"/>
                    </a:lnSpc>
                  </a:pPr>
                  <a:endParaRPr lang="en-ZA"/>
                </a:p>
              </p:txBody>
            </p:sp>
          </p:grpSp>
        </p:grpSp>
        <p:grpSp>
          <p:nvGrpSpPr>
            <p:cNvPr id="454668" name="Group 51"/>
            <p:cNvGrpSpPr>
              <a:grpSpLocks/>
            </p:cNvGrpSpPr>
            <p:nvPr/>
          </p:nvGrpSpPr>
          <p:grpSpPr bwMode="auto">
            <a:xfrm>
              <a:off x="4665" y="711"/>
              <a:ext cx="40" cy="200"/>
              <a:chOff x="4474" y="1019"/>
              <a:chExt cx="41" cy="210"/>
            </a:xfrm>
          </p:grpSpPr>
          <p:sp>
            <p:nvSpPr>
              <p:cNvPr id="454682" name="Rectangle 33"/>
              <p:cNvSpPr>
                <a:spLocks noChangeArrowheads="1"/>
              </p:cNvSpPr>
              <p:nvPr/>
            </p:nvSpPr>
            <p:spPr bwMode="auto">
              <a:xfrm>
                <a:off x="4474" y="1101"/>
                <a:ext cx="41" cy="46"/>
              </a:xfrm>
              <a:prstGeom prst="rect">
                <a:avLst/>
              </a:prstGeom>
              <a:solidFill>
                <a:srgbClr val="EBEBFF"/>
              </a:solidFill>
              <a:ln w="6350" algn="ctr">
                <a:noFill/>
                <a:miter lim="800000"/>
                <a:headEnd/>
                <a:tailEnd/>
              </a:ln>
            </p:spPr>
            <p:txBody>
              <a:bodyPr wrap="none" lIns="90000" tIns="46800" rIns="90000" bIns="46800" anchor="ctr"/>
              <a:lstStyle/>
              <a:p>
                <a:pPr>
                  <a:lnSpc>
                    <a:spcPct val="110000"/>
                  </a:lnSpc>
                </a:pPr>
                <a:endParaRPr lang="en-ZA"/>
              </a:p>
            </p:txBody>
          </p:sp>
          <p:sp>
            <p:nvSpPr>
              <p:cNvPr id="454683" name="Line 35"/>
              <p:cNvSpPr>
                <a:spLocks noChangeShapeType="1"/>
              </p:cNvSpPr>
              <p:nvPr/>
            </p:nvSpPr>
            <p:spPr bwMode="auto">
              <a:xfrm rot="-5400000">
                <a:off x="4371" y="1124"/>
                <a:ext cx="210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4684" name="Line 38"/>
              <p:cNvSpPr>
                <a:spLocks noChangeShapeType="1"/>
              </p:cNvSpPr>
              <p:nvPr/>
            </p:nvSpPr>
            <p:spPr bwMode="auto">
              <a:xfrm rot="-5400000">
                <a:off x="4461" y="1124"/>
                <a:ext cx="105" cy="0"/>
              </a:xfrm>
              <a:prstGeom prst="line">
                <a:avLst/>
              </a:prstGeom>
              <a:noFill/>
              <a:ln w="444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54669" name="Group 53"/>
            <p:cNvGrpSpPr>
              <a:grpSpLocks/>
            </p:cNvGrpSpPr>
            <p:nvPr/>
          </p:nvGrpSpPr>
          <p:grpSpPr bwMode="auto">
            <a:xfrm>
              <a:off x="4665" y="1158"/>
              <a:ext cx="40" cy="200"/>
              <a:chOff x="4474" y="1019"/>
              <a:chExt cx="41" cy="210"/>
            </a:xfrm>
          </p:grpSpPr>
          <p:sp>
            <p:nvSpPr>
              <p:cNvPr id="454679" name="Rectangle 54"/>
              <p:cNvSpPr>
                <a:spLocks noChangeArrowheads="1"/>
              </p:cNvSpPr>
              <p:nvPr/>
            </p:nvSpPr>
            <p:spPr bwMode="auto">
              <a:xfrm>
                <a:off x="4474" y="1101"/>
                <a:ext cx="41" cy="46"/>
              </a:xfrm>
              <a:prstGeom prst="rect">
                <a:avLst/>
              </a:prstGeom>
              <a:solidFill>
                <a:srgbClr val="EBEBFF"/>
              </a:solidFill>
              <a:ln w="6350" algn="ctr">
                <a:noFill/>
                <a:miter lim="800000"/>
                <a:headEnd/>
                <a:tailEnd/>
              </a:ln>
            </p:spPr>
            <p:txBody>
              <a:bodyPr wrap="none" lIns="90000" tIns="46800" rIns="90000" bIns="46800" anchor="ctr"/>
              <a:lstStyle/>
              <a:p>
                <a:pPr>
                  <a:lnSpc>
                    <a:spcPct val="110000"/>
                  </a:lnSpc>
                </a:pPr>
                <a:endParaRPr lang="en-ZA"/>
              </a:p>
            </p:txBody>
          </p:sp>
          <p:sp>
            <p:nvSpPr>
              <p:cNvPr id="454680" name="Line 55"/>
              <p:cNvSpPr>
                <a:spLocks noChangeShapeType="1"/>
              </p:cNvSpPr>
              <p:nvPr/>
            </p:nvSpPr>
            <p:spPr bwMode="auto">
              <a:xfrm rot="-5400000">
                <a:off x="4371" y="1124"/>
                <a:ext cx="210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4681" name="Line 56"/>
              <p:cNvSpPr>
                <a:spLocks noChangeShapeType="1"/>
              </p:cNvSpPr>
              <p:nvPr/>
            </p:nvSpPr>
            <p:spPr bwMode="auto">
              <a:xfrm rot="-5400000">
                <a:off x="4461" y="1124"/>
                <a:ext cx="105" cy="0"/>
              </a:xfrm>
              <a:prstGeom prst="line">
                <a:avLst/>
              </a:prstGeom>
              <a:noFill/>
              <a:ln w="444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54670" name="Rectangle 57"/>
            <p:cNvSpPr>
              <a:spLocks noChangeArrowheads="1"/>
            </p:cNvSpPr>
            <p:nvPr/>
          </p:nvSpPr>
          <p:spPr bwMode="auto">
            <a:xfrm>
              <a:off x="4513" y="953"/>
              <a:ext cx="926" cy="248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1800" b="1">
                  <a:solidFill>
                    <a:srgbClr val="000066"/>
                  </a:solidFill>
                  <a:latin typeface="Times New Roman" pitchFamily="18" charset="0"/>
                </a:rPr>
                <a:t>1.2 V   0.3 </a:t>
              </a:r>
              <a:r>
                <a:rPr lang="en-US" sz="1800" b="1">
                  <a:solidFill>
                    <a:srgbClr val="000066"/>
                  </a:solidFill>
                  <a:latin typeface="Times New Roman" pitchFamily="18" charset="0"/>
                  <a:sym typeface="Symbol" pitchFamily="18" charset="2"/>
                </a:rPr>
                <a:t></a:t>
              </a:r>
            </a:p>
          </p:txBody>
        </p:sp>
        <p:grpSp>
          <p:nvGrpSpPr>
            <p:cNvPr id="454671" name="Group 20"/>
            <p:cNvGrpSpPr>
              <a:grpSpLocks/>
            </p:cNvGrpSpPr>
            <p:nvPr/>
          </p:nvGrpSpPr>
          <p:grpSpPr bwMode="auto">
            <a:xfrm>
              <a:off x="4964" y="1207"/>
              <a:ext cx="433" cy="98"/>
              <a:chOff x="2380" y="3027"/>
              <a:chExt cx="752" cy="171"/>
            </a:xfrm>
          </p:grpSpPr>
          <p:sp>
            <p:nvSpPr>
              <p:cNvPr id="454677" name="Rectangle 21"/>
              <p:cNvSpPr>
                <a:spLocks noChangeArrowheads="1"/>
              </p:cNvSpPr>
              <p:nvPr/>
            </p:nvSpPr>
            <p:spPr bwMode="auto">
              <a:xfrm>
                <a:off x="2476" y="3074"/>
                <a:ext cx="568" cy="82"/>
              </a:xfrm>
              <a:prstGeom prst="rect">
                <a:avLst/>
              </a:prstGeom>
              <a:solidFill>
                <a:srgbClr val="EBEBFF"/>
              </a:solidFill>
              <a:ln w="6350" algn="ctr">
                <a:noFill/>
                <a:miter lim="800000"/>
                <a:headEnd/>
                <a:tailEnd/>
              </a:ln>
            </p:spPr>
            <p:txBody>
              <a:bodyPr wrap="none" lIns="90000" tIns="46800" rIns="90000" bIns="46800" anchor="ctr"/>
              <a:lstStyle/>
              <a:p>
                <a:pPr>
                  <a:lnSpc>
                    <a:spcPct val="110000"/>
                  </a:lnSpc>
                </a:pPr>
                <a:endParaRPr lang="en-ZA"/>
              </a:p>
            </p:txBody>
          </p:sp>
          <p:sp>
            <p:nvSpPr>
              <p:cNvPr id="454678" name="Freeform 22"/>
              <p:cNvSpPr>
                <a:spLocks/>
              </p:cNvSpPr>
              <p:nvPr/>
            </p:nvSpPr>
            <p:spPr bwMode="auto">
              <a:xfrm>
                <a:off x="2380" y="3027"/>
                <a:ext cx="752" cy="171"/>
              </a:xfrm>
              <a:custGeom>
                <a:avLst/>
                <a:gdLst>
                  <a:gd name="T0" fmla="*/ 0 w 668"/>
                  <a:gd name="T1" fmla="*/ 103 h 152"/>
                  <a:gd name="T2" fmla="*/ 101 w 668"/>
                  <a:gd name="T3" fmla="*/ 105 h 152"/>
                  <a:gd name="T4" fmla="*/ 158 w 668"/>
                  <a:gd name="T5" fmla="*/ 0 h 152"/>
                  <a:gd name="T6" fmla="*/ 214 w 668"/>
                  <a:gd name="T7" fmla="*/ 192 h 152"/>
                  <a:gd name="T8" fmla="*/ 303 w 668"/>
                  <a:gd name="T9" fmla="*/ 0 h 152"/>
                  <a:gd name="T10" fmla="*/ 377 w 668"/>
                  <a:gd name="T11" fmla="*/ 188 h 152"/>
                  <a:gd name="T12" fmla="*/ 466 w 668"/>
                  <a:gd name="T13" fmla="*/ 0 h 152"/>
                  <a:gd name="T14" fmla="*/ 540 w 668"/>
                  <a:gd name="T15" fmla="*/ 188 h 152"/>
                  <a:gd name="T16" fmla="*/ 623 w 668"/>
                  <a:gd name="T17" fmla="*/ 0 h 152"/>
                  <a:gd name="T18" fmla="*/ 711 w 668"/>
                  <a:gd name="T19" fmla="*/ 188 h 152"/>
                  <a:gd name="T20" fmla="*/ 752 w 668"/>
                  <a:gd name="T21" fmla="*/ 105 h 152"/>
                  <a:gd name="T22" fmla="*/ 847 w 668"/>
                  <a:gd name="T23" fmla="*/ 103 h 15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668"/>
                  <a:gd name="T37" fmla="*/ 0 h 152"/>
                  <a:gd name="T38" fmla="*/ 668 w 668"/>
                  <a:gd name="T39" fmla="*/ 152 h 152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668" h="152">
                    <a:moveTo>
                      <a:pt x="0" y="82"/>
                    </a:moveTo>
                    <a:lnTo>
                      <a:pt x="80" y="83"/>
                    </a:lnTo>
                    <a:lnTo>
                      <a:pt x="124" y="0"/>
                    </a:lnTo>
                    <a:lnTo>
                      <a:pt x="169" y="152"/>
                    </a:lnTo>
                    <a:lnTo>
                      <a:pt x="239" y="0"/>
                    </a:lnTo>
                    <a:lnTo>
                      <a:pt x="298" y="148"/>
                    </a:lnTo>
                    <a:lnTo>
                      <a:pt x="368" y="0"/>
                    </a:lnTo>
                    <a:lnTo>
                      <a:pt x="426" y="148"/>
                    </a:lnTo>
                    <a:lnTo>
                      <a:pt x="491" y="0"/>
                    </a:lnTo>
                    <a:lnTo>
                      <a:pt x="561" y="148"/>
                    </a:lnTo>
                    <a:lnTo>
                      <a:pt x="593" y="83"/>
                    </a:lnTo>
                    <a:lnTo>
                      <a:pt x="668" y="82"/>
                    </a:lnTo>
                  </a:path>
                </a:pathLst>
              </a:custGeom>
              <a:noFill/>
              <a:ln w="22225" cap="flat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54672" name="Group 41"/>
            <p:cNvGrpSpPr>
              <a:grpSpLocks/>
            </p:cNvGrpSpPr>
            <p:nvPr/>
          </p:nvGrpSpPr>
          <p:grpSpPr bwMode="auto">
            <a:xfrm>
              <a:off x="4964" y="758"/>
              <a:ext cx="433" cy="98"/>
              <a:chOff x="2380" y="3027"/>
              <a:chExt cx="752" cy="171"/>
            </a:xfrm>
          </p:grpSpPr>
          <p:sp>
            <p:nvSpPr>
              <p:cNvPr id="454675" name="Rectangle 42"/>
              <p:cNvSpPr>
                <a:spLocks noChangeArrowheads="1"/>
              </p:cNvSpPr>
              <p:nvPr/>
            </p:nvSpPr>
            <p:spPr bwMode="auto">
              <a:xfrm>
                <a:off x="2476" y="3074"/>
                <a:ext cx="568" cy="82"/>
              </a:xfrm>
              <a:prstGeom prst="rect">
                <a:avLst/>
              </a:prstGeom>
              <a:solidFill>
                <a:srgbClr val="EBEBFF"/>
              </a:solidFill>
              <a:ln w="6350" algn="ctr">
                <a:noFill/>
                <a:miter lim="800000"/>
                <a:headEnd/>
                <a:tailEnd/>
              </a:ln>
            </p:spPr>
            <p:txBody>
              <a:bodyPr wrap="none" lIns="90000" tIns="46800" rIns="90000" bIns="46800" anchor="ctr"/>
              <a:lstStyle/>
              <a:p>
                <a:pPr>
                  <a:lnSpc>
                    <a:spcPct val="110000"/>
                  </a:lnSpc>
                </a:pPr>
                <a:endParaRPr lang="en-ZA"/>
              </a:p>
            </p:txBody>
          </p:sp>
          <p:sp>
            <p:nvSpPr>
              <p:cNvPr id="454676" name="Freeform 43"/>
              <p:cNvSpPr>
                <a:spLocks/>
              </p:cNvSpPr>
              <p:nvPr/>
            </p:nvSpPr>
            <p:spPr bwMode="auto">
              <a:xfrm>
                <a:off x="2380" y="3027"/>
                <a:ext cx="752" cy="171"/>
              </a:xfrm>
              <a:custGeom>
                <a:avLst/>
                <a:gdLst>
                  <a:gd name="T0" fmla="*/ 0 w 668"/>
                  <a:gd name="T1" fmla="*/ 103 h 152"/>
                  <a:gd name="T2" fmla="*/ 101 w 668"/>
                  <a:gd name="T3" fmla="*/ 105 h 152"/>
                  <a:gd name="T4" fmla="*/ 158 w 668"/>
                  <a:gd name="T5" fmla="*/ 0 h 152"/>
                  <a:gd name="T6" fmla="*/ 214 w 668"/>
                  <a:gd name="T7" fmla="*/ 192 h 152"/>
                  <a:gd name="T8" fmla="*/ 303 w 668"/>
                  <a:gd name="T9" fmla="*/ 0 h 152"/>
                  <a:gd name="T10" fmla="*/ 377 w 668"/>
                  <a:gd name="T11" fmla="*/ 188 h 152"/>
                  <a:gd name="T12" fmla="*/ 466 w 668"/>
                  <a:gd name="T13" fmla="*/ 0 h 152"/>
                  <a:gd name="T14" fmla="*/ 540 w 668"/>
                  <a:gd name="T15" fmla="*/ 188 h 152"/>
                  <a:gd name="T16" fmla="*/ 623 w 668"/>
                  <a:gd name="T17" fmla="*/ 0 h 152"/>
                  <a:gd name="T18" fmla="*/ 711 w 668"/>
                  <a:gd name="T19" fmla="*/ 188 h 152"/>
                  <a:gd name="T20" fmla="*/ 752 w 668"/>
                  <a:gd name="T21" fmla="*/ 105 h 152"/>
                  <a:gd name="T22" fmla="*/ 847 w 668"/>
                  <a:gd name="T23" fmla="*/ 103 h 15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668"/>
                  <a:gd name="T37" fmla="*/ 0 h 152"/>
                  <a:gd name="T38" fmla="*/ 668 w 668"/>
                  <a:gd name="T39" fmla="*/ 152 h 152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668" h="152">
                    <a:moveTo>
                      <a:pt x="0" y="82"/>
                    </a:moveTo>
                    <a:lnTo>
                      <a:pt x="80" y="83"/>
                    </a:lnTo>
                    <a:lnTo>
                      <a:pt x="124" y="0"/>
                    </a:lnTo>
                    <a:lnTo>
                      <a:pt x="169" y="152"/>
                    </a:lnTo>
                    <a:lnTo>
                      <a:pt x="239" y="0"/>
                    </a:lnTo>
                    <a:lnTo>
                      <a:pt x="298" y="148"/>
                    </a:lnTo>
                    <a:lnTo>
                      <a:pt x="368" y="0"/>
                    </a:lnTo>
                    <a:lnTo>
                      <a:pt x="426" y="148"/>
                    </a:lnTo>
                    <a:lnTo>
                      <a:pt x="491" y="0"/>
                    </a:lnTo>
                    <a:lnTo>
                      <a:pt x="561" y="148"/>
                    </a:lnTo>
                    <a:lnTo>
                      <a:pt x="593" y="83"/>
                    </a:lnTo>
                    <a:lnTo>
                      <a:pt x="668" y="82"/>
                    </a:lnTo>
                  </a:path>
                </a:pathLst>
              </a:custGeom>
              <a:noFill/>
              <a:ln w="22225" cap="flat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54673" name="Rectangle 50"/>
            <p:cNvSpPr>
              <a:spLocks noChangeArrowheads="1"/>
            </p:cNvSpPr>
            <p:nvPr/>
          </p:nvSpPr>
          <p:spPr bwMode="auto">
            <a:xfrm>
              <a:off x="4513" y="508"/>
              <a:ext cx="926" cy="248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1800" b="1">
                  <a:solidFill>
                    <a:srgbClr val="000066"/>
                  </a:solidFill>
                  <a:latin typeface="Times New Roman" pitchFamily="18" charset="0"/>
                </a:rPr>
                <a:t>1.5 V   0.2 </a:t>
              </a:r>
              <a:r>
                <a:rPr lang="en-US" sz="1800" b="1">
                  <a:solidFill>
                    <a:srgbClr val="000066"/>
                  </a:solidFill>
                  <a:latin typeface="Times New Roman" pitchFamily="18" charset="0"/>
                  <a:sym typeface="Symbol" pitchFamily="18" charset="2"/>
                </a:rPr>
                <a:t></a:t>
              </a:r>
            </a:p>
          </p:txBody>
        </p:sp>
        <p:sp>
          <p:nvSpPr>
            <p:cNvPr id="454674" name="Rectangle 58"/>
            <p:cNvSpPr>
              <a:spLocks noChangeArrowheads="1"/>
            </p:cNvSpPr>
            <p:nvPr/>
          </p:nvSpPr>
          <p:spPr bwMode="auto">
            <a:xfrm>
              <a:off x="4858" y="1426"/>
              <a:ext cx="368" cy="248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1800" b="1">
                  <a:solidFill>
                    <a:srgbClr val="000066"/>
                  </a:solidFill>
                  <a:latin typeface="Times New Roman" pitchFamily="18" charset="0"/>
                </a:rPr>
                <a:t>8 </a:t>
              </a:r>
              <a:r>
                <a:rPr lang="en-US" sz="1800" b="1">
                  <a:solidFill>
                    <a:srgbClr val="000066"/>
                  </a:solidFill>
                  <a:latin typeface="Times New Roman" pitchFamily="18" charset="0"/>
                  <a:sym typeface="Symbol" pitchFamily="18" charset="2"/>
                </a:rPr>
                <a:t></a:t>
              </a:r>
            </a:p>
          </p:txBody>
        </p:sp>
      </p:grpSp>
      <p:sp>
        <p:nvSpPr>
          <p:cNvPr id="266299" name="Rectangle 59"/>
          <p:cNvSpPr>
            <a:spLocks noChangeArrowheads="1"/>
          </p:cNvSpPr>
          <p:nvPr/>
        </p:nvSpPr>
        <p:spPr bwMode="auto">
          <a:xfrm>
            <a:off x="179388" y="5381625"/>
            <a:ext cx="87741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542925" indent="-542925">
              <a:lnSpc>
                <a:spcPct val="110000"/>
              </a:lnSpc>
            </a:pPr>
            <a:r>
              <a:rPr lang="en-US">
                <a:solidFill>
                  <a:srgbClr val="0000CC"/>
                </a:solidFill>
              </a:rPr>
              <a:t>1.	Draw a labelled circuit diagram.</a:t>
            </a:r>
          </a:p>
        </p:txBody>
      </p:sp>
      <p:sp>
        <p:nvSpPr>
          <p:cNvPr id="266300" name="Line 60"/>
          <p:cNvSpPr>
            <a:spLocks noChangeShapeType="1"/>
          </p:cNvSpPr>
          <p:nvPr/>
        </p:nvSpPr>
        <p:spPr bwMode="auto">
          <a:xfrm>
            <a:off x="187325" y="5310188"/>
            <a:ext cx="8764588" cy="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 type="none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66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99" grpId="0"/>
      <p:bldP spid="26630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705" name="Footer Placeholder 4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DC CIRCUITS</a:t>
            </a:r>
          </a:p>
        </p:txBody>
      </p:sp>
      <p:sp>
        <p:nvSpPr>
          <p:cNvPr id="456706" name="Date Placeholder 5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</a:p>
        </p:txBody>
      </p:sp>
      <p:sp>
        <p:nvSpPr>
          <p:cNvPr id="45670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0A5CCDA-4A06-4BBB-B353-FD598DCE8CFA}" type="slidenum">
              <a:rPr lang="en-US" smtClean="0">
                <a:cs typeface="Arial" charset="0"/>
              </a:rPr>
              <a:pPr/>
              <a:t>19</a:t>
            </a:fld>
            <a:endParaRPr lang="en-US" smtClean="0">
              <a:cs typeface="Arial" charset="0"/>
            </a:endParaRPr>
          </a:p>
        </p:txBody>
      </p:sp>
      <p:grpSp>
        <p:nvGrpSpPr>
          <p:cNvPr id="456708" name="Group 35"/>
          <p:cNvGrpSpPr>
            <a:grpSpLocks/>
          </p:cNvGrpSpPr>
          <p:nvPr/>
        </p:nvGrpSpPr>
        <p:grpSpPr bwMode="auto">
          <a:xfrm>
            <a:off x="7072313" y="806450"/>
            <a:ext cx="1647825" cy="1976438"/>
            <a:chOff x="4455" y="508"/>
            <a:chExt cx="1038" cy="1245"/>
          </a:xfrm>
        </p:grpSpPr>
        <p:sp>
          <p:nvSpPr>
            <p:cNvPr id="456718" name="Line 36"/>
            <p:cNvSpPr>
              <a:spLocks noChangeShapeType="1"/>
            </p:cNvSpPr>
            <p:nvPr/>
          </p:nvSpPr>
          <p:spPr bwMode="auto">
            <a:xfrm>
              <a:off x="4455" y="1261"/>
              <a:ext cx="1038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456719" name="Rectangle 37"/>
            <p:cNvSpPr>
              <a:spLocks noChangeArrowheads="1"/>
            </p:cNvSpPr>
            <p:nvPr/>
          </p:nvSpPr>
          <p:spPr bwMode="auto">
            <a:xfrm>
              <a:off x="4459" y="812"/>
              <a:ext cx="1031" cy="922"/>
            </a:xfrm>
            <a:prstGeom prst="rect">
              <a:avLst/>
            </a:prstGeom>
            <a:noFill/>
            <a:ln w="222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grpSp>
          <p:nvGrpSpPr>
            <p:cNvPr id="456720" name="Group 38"/>
            <p:cNvGrpSpPr>
              <a:grpSpLocks/>
            </p:cNvGrpSpPr>
            <p:nvPr/>
          </p:nvGrpSpPr>
          <p:grpSpPr bwMode="auto">
            <a:xfrm>
              <a:off x="4659" y="1492"/>
              <a:ext cx="194" cy="261"/>
              <a:chOff x="3117" y="1561"/>
              <a:chExt cx="237" cy="318"/>
            </a:xfrm>
          </p:grpSpPr>
          <p:sp>
            <p:nvSpPr>
              <p:cNvPr id="456738" name="Rectangle 39"/>
              <p:cNvSpPr>
                <a:spLocks noChangeArrowheads="1"/>
              </p:cNvSpPr>
              <p:nvPr/>
            </p:nvSpPr>
            <p:spPr bwMode="auto">
              <a:xfrm>
                <a:off x="3177" y="1833"/>
                <a:ext cx="113" cy="46"/>
              </a:xfrm>
              <a:prstGeom prst="rect">
                <a:avLst/>
              </a:prstGeom>
              <a:solidFill>
                <a:srgbClr val="EBEBFF"/>
              </a:solidFill>
              <a:ln w="6350" algn="ctr">
                <a:noFill/>
                <a:miter lim="800000"/>
                <a:headEnd/>
                <a:tailEnd/>
              </a:ln>
            </p:spPr>
            <p:txBody>
              <a:bodyPr wrap="none" lIns="90000" tIns="46800" rIns="90000" bIns="46800" anchor="ctr"/>
              <a:lstStyle/>
              <a:p>
                <a:pPr>
                  <a:lnSpc>
                    <a:spcPct val="110000"/>
                  </a:lnSpc>
                </a:pPr>
                <a:endParaRPr lang="en-ZA"/>
              </a:p>
            </p:txBody>
          </p:sp>
          <p:grpSp>
            <p:nvGrpSpPr>
              <p:cNvPr id="456739" name="Group 40"/>
              <p:cNvGrpSpPr>
                <a:grpSpLocks/>
              </p:cNvGrpSpPr>
              <p:nvPr/>
            </p:nvGrpSpPr>
            <p:grpSpPr bwMode="auto">
              <a:xfrm>
                <a:off x="3117" y="1561"/>
                <a:ext cx="237" cy="299"/>
                <a:chOff x="4140" y="385"/>
                <a:chExt cx="324" cy="409"/>
              </a:xfrm>
            </p:grpSpPr>
            <p:sp>
              <p:nvSpPr>
                <p:cNvPr id="456740" name="Freeform 41"/>
                <p:cNvSpPr>
                  <a:spLocks/>
                </p:cNvSpPr>
                <p:nvPr/>
              </p:nvSpPr>
              <p:spPr bwMode="auto">
                <a:xfrm>
                  <a:off x="4224" y="478"/>
                  <a:ext cx="153" cy="316"/>
                </a:xfrm>
                <a:custGeom>
                  <a:avLst/>
                  <a:gdLst>
                    <a:gd name="T0" fmla="*/ 0 w 153"/>
                    <a:gd name="T1" fmla="*/ 316 h 316"/>
                    <a:gd name="T2" fmla="*/ 0 w 153"/>
                    <a:gd name="T3" fmla="*/ 0 h 316"/>
                    <a:gd name="T4" fmla="*/ 39 w 153"/>
                    <a:gd name="T5" fmla="*/ 127 h 316"/>
                    <a:gd name="T6" fmla="*/ 77 w 153"/>
                    <a:gd name="T7" fmla="*/ 0 h 316"/>
                    <a:gd name="T8" fmla="*/ 115 w 153"/>
                    <a:gd name="T9" fmla="*/ 127 h 316"/>
                    <a:gd name="T10" fmla="*/ 153 w 153"/>
                    <a:gd name="T11" fmla="*/ 0 h 316"/>
                    <a:gd name="T12" fmla="*/ 153 w 153"/>
                    <a:gd name="T13" fmla="*/ 316 h 31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153"/>
                    <a:gd name="T22" fmla="*/ 0 h 316"/>
                    <a:gd name="T23" fmla="*/ 153 w 153"/>
                    <a:gd name="T24" fmla="*/ 316 h 31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153" h="316">
                      <a:moveTo>
                        <a:pt x="0" y="316"/>
                      </a:moveTo>
                      <a:lnTo>
                        <a:pt x="0" y="0"/>
                      </a:lnTo>
                      <a:lnTo>
                        <a:pt x="39" y="127"/>
                      </a:lnTo>
                      <a:lnTo>
                        <a:pt x="77" y="0"/>
                      </a:lnTo>
                      <a:lnTo>
                        <a:pt x="115" y="127"/>
                      </a:lnTo>
                      <a:lnTo>
                        <a:pt x="153" y="0"/>
                      </a:lnTo>
                      <a:lnTo>
                        <a:pt x="153" y="316"/>
                      </a:lnTo>
                    </a:path>
                  </a:pathLst>
                </a:custGeom>
                <a:noFill/>
                <a:ln w="222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lIns="90000" tIns="46800" rIns="90000" bIns="46800"/>
                <a:lstStyle/>
                <a:p>
                  <a:endParaRPr lang="en-US"/>
                </a:p>
              </p:txBody>
            </p:sp>
            <p:sp>
              <p:nvSpPr>
                <p:cNvPr id="456741" name="Oval 42"/>
                <p:cNvSpPr>
                  <a:spLocks noChangeArrowheads="1"/>
                </p:cNvSpPr>
                <p:nvPr/>
              </p:nvSpPr>
              <p:spPr bwMode="auto">
                <a:xfrm>
                  <a:off x="4140" y="385"/>
                  <a:ext cx="324" cy="324"/>
                </a:xfrm>
                <a:prstGeom prst="ellipse">
                  <a:avLst/>
                </a:prstGeom>
                <a:noFill/>
                <a:ln w="1587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lIns="90000" tIns="46800" rIns="90000" bIns="46800" anchor="ctr"/>
                <a:lstStyle/>
                <a:p>
                  <a:pPr>
                    <a:lnSpc>
                      <a:spcPct val="110000"/>
                    </a:lnSpc>
                  </a:pPr>
                  <a:endParaRPr lang="en-ZA"/>
                </a:p>
              </p:txBody>
            </p:sp>
          </p:grpSp>
        </p:grpSp>
        <p:grpSp>
          <p:nvGrpSpPr>
            <p:cNvPr id="456721" name="Group 43"/>
            <p:cNvGrpSpPr>
              <a:grpSpLocks/>
            </p:cNvGrpSpPr>
            <p:nvPr/>
          </p:nvGrpSpPr>
          <p:grpSpPr bwMode="auto">
            <a:xfrm>
              <a:off x="4665" y="711"/>
              <a:ext cx="40" cy="200"/>
              <a:chOff x="4474" y="1019"/>
              <a:chExt cx="41" cy="210"/>
            </a:xfrm>
          </p:grpSpPr>
          <p:sp>
            <p:nvSpPr>
              <p:cNvPr id="456735" name="Rectangle 44"/>
              <p:cNvSpPr>
                <a:spLocks noChangeArrowheads="1"/>
              </p:cNvSpPr>
              <p:nvPr/>
            </p:nvSpPr>
            <p:spPr bwMode="auto">
              <a:xfrm>
                <a:off x="4474" y="1101"/>
                <a:ext cx="41" cy="46"/>
              </a:xfrm>
              <a:prstGeom prst="rect">
                <a:avLst/>
              </a:prstGeom>
              <a:solidFill>
                <a:srgbClr val="EBEBFF"/>
              </a:solidFill>
              <a:ln w="6350" algn="ctr">
                <a:noFill/>
                <a:miter lim="800000"/>
                <a:headEnd/>
                <a:tailEnd/>
              </a:ln>
            </p:spPr>
            <p:txBody>
              <a:bodyPr wrap="none" lIns="90000" tIns="46800" rIns="90000" bIns="46800" anchor="ctr"/>
              <a:lstStyle/>
              <a:p>
                <a:pPr>
                  <a:lnSpc>
                    <a:spcPct val="110000"/>
                  </a:lnSpc>
                </a:pPr>
                <a:endParaRPr lang="en-ZA"/>
              </a:p>
            </p:txBody>
          </p:sp>
          <p:sp>
            <p:nvSpPr>
              <p:cNvPr id="456736" name="Line 45"/>
              <p:cNvSpPr>
                <a:spLocks noChangeShapeType="1"/>
              </p:cNvSpPr>
              <p:nvPr/>
            </p:nvSpPr>
            <p:spPr bwMode="auto">
              <a:xfrm rot="-5400000">
                <a:off x="4371" y="1124"/>
                <a:ext cx="210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6737" name="Line 46"/>
              <p:cNvSpPr>
                <a:spLocks noChangeShapeType="1"/>
              </p:cNvSpPr>
              <p:nvPr/>
            </p:nvSpPr>
            <p:spPr bwMode="auto">
              <a:xfrm rot="-5400000">
                <a:off x="4461" y="1124"/>
                <a:ext cx="105" cy="0"/>
              </a:xfrm>
              <a:prstGeom prst="line">
                <a:avLst/>
              </a:prstGeom>
              <a:noFill/>
              <a:ln w="444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56722" name="Group 47"/>
            <p:cNvGrpSpPr>
              <a:grpSpLocks/>
            </p:cNvGrpSpPr>
            <p:nvPr/>
          </p:nvGrpSpPr>
          <p:grpSpPr bwMode="auto">
            <a:xfrm>
              <a:off x="4665" y="1158"/>
              <a:ext cx="40" cy="200"/>
              <a:chOff x="4474" y="1019"/>
              <a:chExt cx="41" cy="210"/>
            </a:xfrm>
          </p:grpSpPr>
          <p:sp>
            <p:nvSpPr>
              <p:cNvPr id="456732" name="Rectangle 48"/>
              <p:cNvSpPr>
                <a:spLocks noChangeArrowheads="1"/>
              </p:cNvSpPr>
              <p:nvPr/>
            </p:nvSpPr>
            <p:spPr bwMode="auto">
              <a:xfrm>
                <a:off x="4474" y="1101"/>
                <a:ext cx="41" cy="46"/>
              </a:xfrm>
              <a:prstGeom prst="rect">
                <a:avLst/>
              </a:prstGeom>
              <a:solidFill>
                <a:srgbClr val="EBEBFF"/>
              </a:solidFill>
              <a:ln w="6350" algn="ctr">
                <a:noFill/>
                <a:miter lim="800000"/>
                <a:headEnd/>
                <a:tailEnd/>
              </a:ln>
            </p:spPr>
            <p:txBody>
              <a:bodyPr wrap="none" lIns="90000" tIns="46800" rIns="90000" bIns="46800" anchor="ctr"/>
              <a:lstStyle/>
              <a:p>
                <a:pPr>
                  <a:lnSpc>
                    <a:spcPct val="110000"/>
                  </a:lnSpc>
                </a:pPr>
                <a:endParaRPr lang="en-ZA"/>
              </a:p>
            </p:txBody>
          </p:sp>
          <p:sp>
            <p:nvSpPr>
              <p:cNvPr id="456733" name="Line 49"/>
              <p:cNvSpPr>
                <a:spLocks noChangeShapeType="1"/>
              </p:cNvSpPr>
              <p:nvPr/>
            </p:nvSpPr>
            <p:spPr bwMode="auto">
              <a:xfrm rot="-5400000">
                <a:off x="4371" y="1124"/>
                <a:ext cx="210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6734" name="Line 50"/>
              <p:cNvSpPr>
                <a:spLocks noChangeShapeType="1"/>
              </p:cNvSpPr>
              <p:nvPr/>
            </p:nvSpPr>
            <p:spPr bwMode="auto">
              <a:xfrm rot="-5400000">
                <a:off x="4461" y="1124"/>
                <a:ext cx="105" cy="0"/>
              </a:xfrm>
              <a:prstGeom prst="line">
                <a:avLst/>
              </a:prstGeom>
              <a:noFill/>
              <a:ln w="444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56723" name="Rectangle 51"/>
            <p:cNvSpPr>
              <a:spLocks noChangeArrowheads="1"/>
            </p:cNvSpPr>
            <p:nvPr/>
          </p:nvSpPr>
          <p:spPr bwMode="auto">
            <a:xfrm>
              <a:off x="4513" y="953"/>
              <a:ext cx="926" cy="248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1800" b="1">
                  <a:solidFill>
                    <a:srgbClr val="000066"/>
                  </a:solidFill>
                  <a:latin typeface="Times New Roman" pitchFamily="18" charset="0"/>
                </a:rPr>
                <a:t>1.2 V   0.3 </a:t>
              </a:r>
              <a:r>
                <a:rPr lang="en-US" sz="1800" b="1">
                  <a:solidFill>
                    <a:srgbClr val="000066"/>
                  </a:solidFill>
                  <a:latin typeface="Times New Roman" pitchFamily="18" charset="0"/>
                  <a:sym typeface="Symbol" pitchFamily="18" charset="2"/>
                </a:rPr>
                <a:t></a:t>
              </a:r>
            </a:p>
          </p:txBody>
        </p:sp>
        <p:grpSp>
          <p:nvGrpSpPr>
            <p:cNvPr id="456724" name="Group 52"/>
            <p:cNvGrpSpPr>
              <a:grpSpLocks/>
            </p:cNvGrpSpPr>
            <p:nvPr/>
          </p:nvGrpSpPr>
          <p:grpSpPr bwMode="auto">
            <a:xfrm>
              <a:off x="4964" y="1207"/>
              <a:ext cx="433" cy="98"/>
              <a:chOff x="2380" y="3027"/>
              <a:chExt cx="752" cy="171"/>
            </a:xfrm>
          </p:grpSpPr>
          <p:sp>
            <p:nvSpPr>
              <p:cNvPr id="456730" name="Rectangle 53"/>
              <p:cNvSpPr>
                <a:spLocks noChangeArrowheads="1"/>
              </p:cNvSpPr>
              <p:nvPr/>
            </p:nvSpPr>
            <p:spPr bwMode="auto">
              <a:xfrm>
                <a:off x="2476" y="3074"/>
                <a:ext cx="568" cy="82"/>
              </a:xfrm>
              <a:prstGeom prst="rect">
                <a:avLst/>
              </a:prstGeom>
              <a:solidFill>
                <a:srgbClr val="EBEBFF"/>
              </a:solidFill>
              <a:ln w="6350" algn="ctr">
                <a:noFill/>
                <a:miter lim="800000"/>
                <a:headEnd/>
                <a:tailEnd/>
              </a:ln>
            </p:spPr>
            <p:txBody>
              <a:bodyPr wrap="none" lIns="90000" tIns="46800" rIns="90000" bIns="46800" anchor="ctr"/>
              <a:lstStyle/>
              <a:p>
                <a:pPr>
                  <a:lnSpc>
                    <a:spcPct val="110000"/>
                  </a:lnSpc>
                </a:pPr>
                <a:endParaRPr lang="en-ZA"/>
              </a:p>
            </p:txBody>
          </p:sp>
          <p:sp>
            <p:nvSpPr>
              <p:cNvPr id="456731" name="Freeform 54"/>
              <p:cNvSpPr>
                <a:spLocks/>
              </p:cNvSpPr>
              <p:nvPr/>
            </p:nvSpPr>
            <p:spPr bwMode="auto">
              <a:xfrm>
                <a:off x="2380" y="3027"/>
                <a:ext cx="752" cy="171"/>
              </a:xfrm>
              <a:custGeom>
                <a:avLst/>
                <a:gdLst>
                  <a:gd name="T0" fmla="*/ 0 w 668"/>
                  <a:gd name="T1" fmla="*/ 103 h 152"/>
                  <a:gd name="T2" fmla="*/ 101 w 668"/>
                  <a:gd name="T3" fmla="*/ 105 h 152"/>
                  <a:gd name="T4" fmla="*/ 158 w 668"/>
                  <a:gd name="T5" fmla="*/ 0 h 152"/>
                  <a:gd name="T6" fmla="*/ 214 w 668"/>
                  <a:gd name="T7" fmla="*/ 192 h 152"/>
                  <a:gd name="T8" fmla="*/ 303 w 668"/>
                  <a:gd name="T9" fmla="*/ 0 h 152"/>
                  <a:gd name="T10" fmla="*/ 377 w 668"/>
                  <a:gd name="T11" fmla="*/ 188 h 152"/>
                  <a:gd name="T12" fmla="*/ 466 w 668"/>
                  <a:gd name="T13" fmla="*/ 0 h 152"/>
                  <a:gd name="T14" fmla="*/ 540 w 668"/>
                  <a:gd name="T15" fmla="*/ 188 h 152"/>
                  <a:gd name="T16" fmla="*/ 623 w 668"/>
                  <a:gd name="T17" fmla="*/ 0 h 152"/>
                  <a:gd name="T18" fmla="*/ 711 w 668"/>
                  <a:gd name="T19" fmla="*/ 188 h 152"/>
                  <a:gd name="T20" fmla="*/ 752 w 668"/>
                  <a:gd name="T21" fmla="*/ 105 h 152"/>
                  <a:gd name="T22" fmla="*/ 847 w 668"/>
                  <a:gd name="T23" fmla="*/ 103 h 15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668"/>
                  <a:gd name="T37" fmla="*/ 0 h 152"/>
                  <a:gd name="T38" fmla="*/ 668 w 668"/>
                  <a:gd name="T39" fmla="*/ 152 h 152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668" h="152">
                    <a:moveTo>
                      <a:pt x="0" y="82"/>
                    </a:moveTo>
                    <a:lnTo>
                      <a:pt x="80" y="83"/>
                    </a:lnTo>
                    <a:lnTo>
                      <a:pt x="124" y="0"/>
                    </a:lnTo>
                    <a:lnTo>
                      <a:pt x="169" y="152"/>
                    </a:lnTo>
                    <a:lnTo>
                      <a:pt x="239" y="0"/>
                    </a:lnTo>
                    <a:lnTo>
                      <a:pt x="298" y="148"/>
                    </a:lnTo>
                    <a:lnTo>
                      <a:pt x="368" y="0"/>
                    </a:lnTo>
                    <a:lnTo>
                      <a:pt x="426" y="148"/>
                    </a:lnTo>
                    <a:lnTo>
                      <a:pt x="491" y="0"/>
                    </a:lnTo>
                    <a:lnTo>
                      <a:pt x="561" y="148"/>
                    </a:lnTo>
                    <a:lnTo>
                      <a:pt x="593" y="83"/>
                    </a:lnTo>
                    <a:lnTo>
                      <a:pt x="668" y="82"/>
                    </a:lnTo>
                  </a:path>
                </a:pathLst>
              </a:custGeom>
              <a:noFill/>
              <a:ln w="22225" cap="flat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56725" name="Group 55"/>
            <p:cNvGrpSpPr>
              <a:grpSpLocks/>
            </p:cNvGrpSpPr>
            <p:nvPr/>
          </p:nvGrpSpPr>
          <p:grpSpPr bwMode="auto">
            <a:xfrm>
              <a:off x="4964" y="758"/>
              <a:ext cx="433" cy="98"/>
              <a:chOff x="2380" y="3027"/>
              <a:chExt cx="752" cy="171"/>
            </a:xfrm>
          </p:grpSpPr>
          <p:sp>
            <p:nvSpPr>
              <p:cNvPr id="456728" name="Rectangle 56"/>
              <p:cNvSpPr>
                <a:spLocks noChangeArrowheads="1"/>
              </p:cNvSpPr>
              <p:nvPr/>
            </p:nvSpPr>
            <p:spPr bwMode="auto">
              <a:xfrm>
                <a:off x="2476" y="3074"/>
                <a:ext cx="568" cy="82"/>
              </a:xfrm>
              <a:prstGeom prst="rect">
                <a:avLst/>
              </a:prstGeom>
              <a:solidFill>
                <a:srgbClr val="EBEBFF"/>
              </a:solidFill>
              <a:ln w="6350" algn="ctr">
                <a:noFill/>
                <a:miter lim="800000"/>
                <a:headEnd/>
                <a:tailEnd/>
              </a:ln>
            </p:spPr>
            <p:txBody>
              <a:bodyPr wrap="none" lIns="90000" tIns="46800" rIns="90000" bIns="46800" anchor="ctr"/>
              <a:lstStyle/>
              <a:p>
                <a:pPr>
                  <a:lnSpc>
                    <a:spcPct val="110000"/>
                  </a:lnSpc>
                </a:pPr>
                <a:endParaRPr lang="en-ZA"/>
              </a:p>
            </p:txBody>
          </p:sp>
          <p:sp>
            <p:nvSpPr>
              <p:cNvPr id="456729" name="Freeform 57"/>
              <p:cNvSpPr>
                <a:spLocks/>
              </p:cNvSpPr>
              <p:nvPr/>
            </p:nvSpPr>
            <p:spPr bwMode="auto">
              <a:xfrm>
                <a:off x="2380" y="3027"/>
                <a:ext cx="752" cy="171"/>
              </a:xfrm>
              <a:custGeom>
                <a:avLst/>
                <a:gdLst>
                  <a:gd name="T0" fmla="*/ 0 w 668"/>
                  <a:gd name="T1" fmla="*/ 103 h 152"/>
                  <a:gd name="T2" fmla="*/ 101 w 668"/>
                  <a:gd name="T3" fmla="*/ 105 h 152"/>
                  <a:gd name="T4" fmla="*/ 158 w 668"/>
                  <a:gd name="T5" fmla="*/ 0 h 152"/>
                  <a:gd name="T6" fmla="*/ 214 w 668"/>
                  <a:gd name="T7" fmla="*/ 192 h 152"/>
                  <a:gd name="T8" fmla="*/ 303 w 668"/>
                  <a:gd name="T9" fmla="*/ 0 h 152"/>
                  <a:gd name="T10" fmla="*/ 377 w 668"/>
                  <a:gd name="T11" fmla="*/ 188 h 152"/>
                  <a:gd name="T12" fmla="*/ 466 w 668"/>
                  <a:gd name="T13" fmla="*/ 0 h 152"/>
                  <a:gd name="T14" fmla="*/ 540 w 668"/>
                  <a:gd name="T15" fmla="*/ 188 h 152"/>
                  <a:gd name="T16" fmla="*/ 623 w 668"/>
                  <a:gd name="T17" fmla="*/ 0 h 152"/>
                  <a:gd name="T18" fmla="*/ 711 w 668"/>
                  <a:gd name="T19" fmla="*/ 188 h 152"/>
                  <a:gd name="T20" fmla="*/ 752 w 668"/>
                  <a:gd name="T21" fmla="*/ 105 h 152"/>
                  <a:gd name="T22" fmla="*/ 847 w 668"/>
                  <a:gd name="T23" fmla="*/ 103 h 15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668"/>
                  <a:gd name="T37" fmla="*/ 0 h 152"/>
                  <a:gd name="T38" fmla="*/ 668 w 668"/>
                  <a:gd name="T39" fmla="*/ 152 h 152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668" h="152">
                    <a:moveTo>
                      <a:pt x="0" y="82"/>
                    </a:moveTo>
                    <a:lnTo>
                      <a:pt x="80" y="83"/>
                    </a:lnTo>
                    <a:lnTo>
                      <a:pt x="124" y="0"/>
                    </a:lnTo>
                    <a:lnTo>
                      <a:pt x="169" y="152"/>
                    </a:lnTo>
                    <a:lnTo>
                      <a:pt x="239" y="0"/>
                    </a:lnTo>
                    <a:lnTo>
                      <a:pt x="298" y="148"/>
                    </a:lnTo>
                    <a:lnTo>
                      <a:pt x="368" y="0"/>
                    </a:lnTo>
                    <a:lnTo>
                      <a:pt x="426" y="148"/>
                    </a:lnTo>
                    <a:lnTo>
                      <a:pt x="491" y="0"/>
                    </a:lnTo>
                    <a:lnTo>
                      <a:pt x="561" y="148"/>
                    </a:lnTo>
                    <a:lnTo>
                      <a:pt x="593" y="83"/>
                    </a:lnTo>
                    <a:lnTo>
                      <a:pt x="668" y="82"/>
                    </a:lnTo>
                  </a:path>
                </a:pathLst>
              </a:custGeom>
              <a:noFill/>
              <a:ln w="22225" cap="flat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56726" name="Rectangle 58"/>
            <p:cNvSpPr>
              <a:spLocks noChangeArrowheads="1"/>
            </p:cNvSpPr>
            <p:nvPr/>
          </p:nvSpPr>
          <p:spPr bwMode="auto">
            <a:xfrm>
              <a:off x="4513" y="508"/>
              <a:ext cx="926" cy="248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1800" b="1">
                  <a:solidFill>
                    <a:srgbClr val="000066"/>
                  </a:solidFill>
                  <a:latin typeface="Times New Roman" pitchFamily="18" charset="0"/>
                </a:rPr>
                <a:t>1.5 V   0.2 </a:t>
              </a:r>
              <a:r>
                <a:rPr lang="en-US" sz="1800" b="1">
                  <a:solidFill>
                    <a:srgbClr val="000066"/>
                  </a:solidFill>
                  <a:latin typeface="Times New Roman" pitchFamily="18" charset="0"/>
                  <a:sym typeface="Symbol" pitchFamily="18" charset="2"/>
                </a:rPr>
                <a:t></a:t>
              </a:r>
            </a:p>
          </p:txBody>
        </p:sp>
        <p:sp>
          <p:nvSpPr>
            <p:cNvPr id="456727" name="Rectangle 59"/>
            <p:cNvSpPr>
              <a:spLocks noChangeArrowheads="1"/>
            </p:cNvSpPr>
            <p:nvPr/>
          </p:nvSpPr>
          <p:spPr bwMode="auto">
            <a:xfrm>
              <a:off x="4858" y="1426"/>
              <a:ext cx="368" cy="248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1800" b="1">
                  <a:solidFill>
                    <a:srgbClr val="000066"/>
                  </a:solidFill>
                  <a:latin typeface="Times New Roman" pitchFamily="18" charset="0"/>
                </a:rPr>
                <a:t>8 </a:t>
              </a:r>
              <a:r>
                <a:rPr lang="en-US" sz="1800" b="1">
                  <a:solidFill>
                    <a:srgbClr val="000066"/>
                  </a:solidFill>
                  <a:latin typeface="Times New Roman" pitchFamily="18" charset="0"/>
                  <a:sym typeface="Symbol" pitchFamily="18" charset="2"/>
                </a:rPr>
                <a:t></a:t>
              </a:r>
            </a:p>
          </p:txBody>
        </p:sp>
      </p:grpSp>
      <p:sp>
        <p:nvSpPr>
          <p:cNvPr id="456709" name="Rectangle 18"/>
          <p:cNvSpPr>
            <a:spLocks noChangeArrowheads="1"/>
          </p:cNvSpPr>
          <p:nvPr/>
        </p:nvSpPr>
        <p:spPr bwMode="auto">
          <a:xfrm>
            <a:off x="179388" y="2446338"/>
            <a:ext cx="8767762" cy="44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5000"/>
              </a:lnSpc>
            </a:pPr>
            <a:r>
              <a:rPr lang="en-US" sz="2200">
                <a:solidFill>
                  <a:srgbClr val="000066"/>
                </a:solidFill>
              </a:rPr>
              <a:t>Calculate the current in the bulb. </a:t>
            </a:r>
          </a:p>
        </p:txBody>
      </p:sp>
      <p:sp>
        <p:nvSpPr>
          <p:cNvPr id="361491" name="Freeform 19"/>
          <p:cNvSpPr>
            <a:spLocks/>
          </p:cNvSpPr>
          <p:nvPr/>
        </p:nvSpPr>
        <p:spPr bwMode="auto">
          <a:xfrm>
            <a:off x="7172325" y="1390650"/>
            <a:ext cx="1457325" cy="495300"/>
          </a:xfrm>
          <a:custGeom>
            <a:avLst/>
            <a:gdLst>
              <a:gd name="T0" fmla="*/ 1443858076 w 930"/>
              <a:gd name="T1" fmla="*/ 908600152 h 270"/>
              <a:gd name="T2" fmla="*/ 2147483647 w 930"/>
              <a:gd name="T3" fmla="*/ 464395019 h 270"/>
              <a:gd name="T4" fmla="*/ 1090259412 w 930"/>
              <a:gd name="T5" fmla="*/ 0 h 270"/>
              <a:gd name="T6" fmla="*/ 14733088 w 930"/>
              <a:gd name="T7" fmla="*/ 484586855 h 270"/>
              <a:gd name="T8" fmla="*/ 486196596 w 930"/>
              <a:gd name="T9" fmla="*/ 848026824 h 27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30"/>
              <a:gd name="T16" fmla="*/ 0 h 270"/>
              <a:gd name="T17" fmla="*/ 930 w 930"/>
              <a:gd name="T18" fmla="*/ 270 h 27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30" h="270">
                <a:moveTo>
                  <a:pt x="588" y="270"/>
                </a:moveTo>
                <a:cubicBezTo>
                  <a:pt x="666" y="258"/>
                  <a:pt x="930" y="240"/>
                  <a:pt x="930" y="138"/>
                </a:cubicBezTo>
                <a:cubicBezTo>
                  <a:pt x="930" y="36"/>
                  <a:pt x="588" y="0"/>
                  <a:pt x="444" y="0"/>
                </a:cubicBezTo>
                <a:cubicBezTo>
                  <a:pt x="300" y="0"/>
                  <a:pt x="0" y="54"/>
                  <a:pt x="6" y="144"/>
                </a:cubicBezTo>
                <a:cubicBezTo>
                  <a:pt x="12" y="234"/>
                  <a:pt x="66" y="228"/>
                  <a:pt x="198" y="252"/>
                </a:cubicBezTo>
              </a:path>
            </a:pathLst>
          </a:custGeom>
          <a:noFill/>
          <a:ln w="50800" cap="flat" cmpd="sng">
            <a:solidFill>
              <a:srgbClr val="FF0000"/>
            </a:solidFill>
            <a:prstDash val="solid"/>
            <a:round/>
            <a:headEnd/>
            <a:tailEnd type="stealth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361492" name="Freeform 20"/>
          <p:cNvSpPr>
            <a:spLocks/>
          </p:cNvSpPr>
          <p:nvPr/>
        </p:nvSpPr>
        <p:spPr bwMode="auto">
          <a:xfrm>
            <a:off x="7172325" y="2095500"/>
            <a:ext cx="1476375" cy="542925"/>
          </a:xfrm>
          <a:custGeom>
            <a:avLst/>
            <a:gdLst>
              <a:gd name="T0" fmla="*/ 1481851883 w 930"/>
              <a:gd name="T1" fmla="*/ 1091731697 h 270"/>
              <a:gd name="T2" fmla="*/ 2147483647 w 930"/>
              <a:gd name="T3" fmla="*/ 557996195 h 270"/>
              <a:gd name="T4" fmla="*/ 1118949478 w 930"/>
              <a:gd name="T5" fmla="*/ 0 h 270"/>
              <a:gd name="T6" fmla="*/ 15120940 w 930"/>
              <a:gd name="T7" fmla="*/ 582256888 h 270"/>
              <a:gd name="T8" fmla="*/ 498991005 w 930"/>
              <a:gd name="T9" fmla="*/ 1018949366 h 27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30"/>
              <a:gd name="T16" fmla="*/ 0 h 270"/>
              <a:gd name="T17" fmla="*/ 930 w 930"/>
              <a:gd name="T18" fmla="*/ 270 h 27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30" h="270">
                <a:moveTo>
                  <a:pt x="588" y="270"/>
                </a:moveTo>
                <a:cubicBezTo>
                  <a:pt x="666" y="258"/>
                  <a:pt x="930" y="240"/>
                  <a:pt x="930" y="138"/>
                </a:cubicBezTo>
                <a:cubicBezTo>
                  <a:pt x="930" y="36"/>
                  <a:pt x="588" y="0"/>
                  <a:pt x="444" y="0"/>
                </a:cubicBezTo>
                <a:cubicBezTo>
                  <a:pt x="300" y="0"/>
                  <a:pt x="0" y="54"/>
                  <a:pt x="6" y="144"/>
                </a:cubicBezTo>
                <a:cubicBezTo>
                  <a:pt x="12" y="234"/>
                  <a:pt x="66" y="228"/>
                  <a:pt x="198" y="252"/>
                </a:cubicBezTo>
              </a:path>
            </a:pathLst>
          </a:custGeom>
          <a:noFill/>
          <a:ln w="50800" cap="flat" cmpd="sng">
            <a:solidFill>
              <a:srgbClr val="FF0000"/>
            </a:solidFill>
            <a:prstDash val="solid"/>
            <a:round/>
            <a:headEnd/>
            <a:tailEnd type="stealth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361493" name="Freeform 21"/>
          <p:cNvSpPr>
            <a:spLocks/>
          </p:cNvSpPr>
          <p:nvPr/>
        </p:nvSpPr>
        <p:spPr bwMode="auto">
          <a:xfrm>
            <a:off x="7172325" y="1400175"/>
            <a:ext cx="1457325" cy="1228725"/>
          </a:xfrm>
          <a:custGeom>
            <a:avLst/>
            <a:gdLst>
              <a:gd name="T0" fmla="*/ 1512093745 w 918"/>
              <a:gd name="T1" fmla="*/ 1950601116 h 774"/>
              <a:gd name="T2" fmla="*/ 2147483647 w 918"/>
              <a:gd name="T3" fmla="*/ 922377293 h 774"/>
              <a:gd name="T4" fmla="*/ 1118949474 w 918"/>
              <a:gd name="T5" fmla="*/ 35282189 h 774"/>
              <a:gd name="T6" fmla="*/ 0 w 918"/>
              <a:gd name="T7" fmla="*/ 937498226 h 774"/>
              <a:gd name="T8" fmla="*/ 740925939 w 918"/>
              <a:gd name="T9" fmla="*/ 1890117385 h 77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18"/>
              <a:gd name="T16" fmla="*/ 0 h 774"/>
              <a:gd name="T17" fmla="*/ 918 w 918"/>
              <a:gd name="T18" fmla="*/ 774 h 77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18" h="774">
                <a:moveTo>
                  <a:pt x="600" y="774"/>
                </a:moveTo>
                <a:cubicBezTo>
                  <a:pt x="780" y="750"/>
                  <a:pt x="918" y="570"/>
                  <a:pt x="918" y="366"/>
                </a:cubicBezTo>
                <a:cubicBezTo>
                  <a:pt x="918" y="162"/>
                  <a:pt x="702" y="0"/>
                  <a:pt x="444" y="14"/>
                </a:cubicBezTo>
                <a:cubicBezTo>
                  <a:pt x="186" y="27"/>
                  <a:pt x="0" y="186"/>
                  <a:pt x="0" y="372"/>
                </a:cubicBezTo>
                <a:cubicBezTo>
                  <a:pt x="0" y="558"/>
                  <a:pt x="96" y="708"/>
                  <a:pt x="294" y="750"/>
                </a:cubicBezTo>
              </a:path>
            </a:pathLst>
          </a:custGeom>
          <a:noFill/>
          <a:ln w="50800" cap="flat" cmpd="sng">
            <a:solidFill>
              <a:srgbClr val="FF0000"/>
            </a:solidFill>
            <a:prstDash val="solid"/>
            <a:round/>
            <a:headEnd/>
            <a:tailEnd type="stealth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456713" name="Rectangle 22"/>
          <p:cNvSpPr>
            <a:spLocks noChangeArrowheads="1"/>
          </p:cNvSpPr>
          <p:nvPr/>
        </p:nvSpPr>
        <p:spPr bwMode="auto">
          <a:xfrm>
            <a:off x="179388" y="573088"/>
            <a:ext cx="6586537" cy="185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5000"/>
              </a:lnSpc>
            </a:pPr>
            <a:r>
              <a:rPr lang="en-US" sz="2200">
                <a:solidFill>
                  <a:srgbClr val="000066"/>
                </a:solidFill>
              </a:rPr>
              <a:t>A battery consisting of two cells connected in parallel is connected to a 8 </a:t>
            </a:r>
            <a:r>
              <a:rPr lang="en-US" sz="2200" b="1">
                <a:solidFill>
                  <a:srgbClr val="000066"/>
                </a:solidFill>
                <a:sym typeface="Symbol" pitchFamily="18" charset="2"/>
              </a:rPr>
              <a:t></a:t>
            </a:r>
            <a:r>
              <a:rPr lang="en-US" sz="2200">
                <a:solidFill>
                  <a:srgbClr val="000066"/>
                </a:solidFill>
              </a:rPr>
              <a:t> bulb.  </a:t>
            </a:r>
            <a:br>
              <a:rPr lang="en-US" sz="2200">
                <a:solidFill>
                  <a:srgbClr val="000066"/>
                </a:solidFill>
              </a:rPr>
            </a:br>
            <a:r>
              <a:rPr lang="en-US" sz="2200">
                <a:solidFill>
                  <a:srgbClr val="000066"/>
                </a:solidFill>
              </a:rPr>
              <a:t>One of the cells has an emf of 1.5 V and an internal resistance of 0.2 </a:t>
            </a:r>
            <a:r>
              <a:rPr lang="en-US" sz="2200" b="1">
                <a:solidFill>
                  <a:srgbClr val="000066"/>
                </a:solidFill>
                <a:sym typeface="Symbol" pitchFamily="18" charset="2"/>
              </a:rPr>
              <a:t></a:t>
            </a:r>
            <a:r>
              <a:rPr lang="en-US" sz="2200">
                <a:solidFill>
                  <a:srgbClr val="000066"/>
                </a:solidFill>
              </a:rPr>
              <a:t>, while the other is a 1.2 V cell with an internal resistance of 0.3 </a:t>
            </a:r>
            <a:r>
              <a:rPr lang="en-US" sz="2200" b="1">
                <a:solidFill>
                  <a:srgbClr val="000066"/>
                </a:solidFill>
                <a:sym typeface="Symbol" pitchFamily="18" charset="2"/>
              </a:rPr>
              <a:t></a:t>
            </a:r>
            <a:r>
              <a:rPr lang="en-US" sz="2200">
                <a:solidFill>
                  <a:srgbClr val="000066"/>
                </a:solidFill>
              </a:rPr>
              <a:t>. </a:t>
            </a:r>
          </a:p>
        </p:txBody>
      </p:sp>
      <p:sp>
        <p:nvSpPr>
          <p:cNvPr id="456714" name="Rectangle 31"/>
          <p:cNvSpPr>
            <a:spLocks noChangeArrowheads="1"/>
          </p:cNvSpPr>
          <p:nvPr/>
        </p:nvSpPr>
        <p:spPr bwMode="auto">
          <a:xfrm>
            <a:off x="179388" y="5381625"/>
            <a:ext cx="8774112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542925" indent="-542925">
              <a:lnSpc>
                <a:spcPct val="110000"/>
              </a:lnSpc>
            </a:pPr>
            <a:r>
              <a:rPr lang="en-US">
                <a:solidFill>
                  <a:srgbClr val="0000CC"/>
                </a:solidFill>
              </a:rPr>
              <a:t>2.	In each loop, choose a current direction and indicate your choice with a labelled arrow.</a:t>
            </a:r>
          </a:p>
        </p:txBody>
      </p:sp>
      <p:sp>
        <p:nvSpPr>
          <p:cNvPr id="456715" name="Line 32"/>
          <p:cNvSpPr>
            <a:spLocks noChangeShapeType="1"/>
          </p:cNvSpPr>
          <p:nvPr/>
        </p:nvSpPr>
        <p:spPr bwMode="auto">
          <a:xfrm>
            <a:off x="187325" y="5310188"/>
            <a:ext cx="8764588" cy="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 type="none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361505" name="Rectangle 33"/>
          <p:cNvSpPr>
            <a:spLocks noChangeArrowheads="1"/>
          </p:cNvSpPr>
          <p:nvPr/>
        </p:nvSpPr>
        <p:spPr bwMode="auto">
          <a:xfrm>
            <a:off x="7069138" y="1244600"/>
            <a:ext cx="300037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sz="1800" b="1" i="1">
                <a:solidFill>
                  <a:srgbClr val="000066"/>
                </a:solidFill>
                <a:latin typeface="Times New Roman" pitchFamily="18" charset="0"/>
              </a:rPr>
              <a:t>I</a:t>
            </a:r>
            <a:r>
              <a:rPr lang="en-US" sz="1800" b="1" baseline="-25000">
                <a:solidFill>
                  <a:srgbClr val="000066"/>
                </a:solidFill>
                <a:latin typeface="Times New Roman" pitchFamily="18" charset="0"/>
              </a:rPr>
              <a:t>1</a:t>
            </a:r>
            <a:endParaRPr lang="en-ZA" sz="1800">
              <a:solidFill>
                <a:srgbClr val="000066"/>
              </a:solidFill>
            </a:endParaRPr>
          </a:p>
        </p:txBody>
      </p:sp>
      <p:sp>
        <p:nvSpPr>
          <p:cNvPr id="361506" name="Rectangle 34"/>
          <p:cNvSpPr>
            <a:spLocks noChangeArrowheads="1"/>
          </p:cNvSpPr>
          <p:nvPr/>
        </p:nvSpPr>
        <p:spPr bwMode="auto">
          <a:xfrm>
            <a:off x="7753350" y="2038350"/>
            <a:ext cx="30162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sz="1800" b="1" i="1">
                <a:solidFill>
                  <a:srgbClr val="000066"/>
                </a:solidFill>
                <a:latin typeface="Times New Roman" pitchFamily="18" charset="0"/>
              </a:rPr>
              <a:t>I</a:t>
            </a:r>
            <a:r>
              <a:rPr lang="en-US" sz="1800" b="1" baseline="-25000">
                <a:solidFill>
                  <a:srgbClr val="000066"/>
                </a:solidFill>
                <a:latin typeface="Times New Roman" pitchFamily="18" charset="0"/>
              </a:rPr>
              <a:t>2</a:t>
            </a:r>
            <a:endParaRPr lang="en-ZA" sz="180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1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1491" grpId="0" animBg="1"/>
      <p:bldP spid="361492" grpId="0" animBg="1"/>
      <p:bldP spid="361493" grpId="0" animBg="1"/>
      <p:bldP spid="361505" grpId="0"/>
      <p:bldP spid="36150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DC CIRCUITS</a:t>
            </a:r>
          </a:p>
        </p:txBody>
      </p:sp>
      <p:sp>
        <p:nvSpPr>
          <p:cNvPr id="16386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76079E5-AD8F-45BE-AF00-B74BE99A5BBD}" type="slidenum">
              <a:rPr lang="en-US" smtClean="0">
                <a:cs typeface="Arial" charset="0"/>
              </a:rPr>
              <a:pPr/>
              <a:t>2</a:t>
            </a:fld>
            <a:endParaRPr lang="en-US" smtClean="0">
              <a:cs typeface="Arial" charset="0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841375"/>
            <a:ext cx="7772400" cy="625475"/>
          </a:xfrm>
        </p:spPr>
        <p:txBody>
          <a:bodyPr/>
          <a:lstStyle/>
          <a:p>
            <a:pPr eaLnBrk="1" hangingPunct="1"/>
            <a:r>
              <a:rPr lang="en-US" smtClean="0"/>
              <a:t>DC CIRCUITS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1925" y="1563688"/>
            <a:ext cx="8820150" cy="930275"/>
          </a:xfrm>
        </p:spPr>
        <p:txBody>
          <a:bodyPr/>
          <a:lstStyle/>
          <a:p>
            <a:pPr marL="268288" indent="-268288" algn="l" eaLnBrk="1" hangingPunct="1"/>
            <a:r>
              <a:rPr lang="en-ZA" smtClean="0"/>
              <a:t>Learning outcomes:</a:t>
            </a:r>
            <a:br>
              <a:rPr lang="en-ZA" smtClean="0"/>
            </a:br>
            <a:r>
              <a:rPr lang="en-ZA" sz="2400" smtClean="0"/>
              <a:t>At the end of this chapter you should be able to…</a:t>
            </a:r>
          </a:p>
        </p:txBody>
      </p:sp>
      <p:sp>
        <p:nvSpPr>
          <p:cNvPr id="276484" name="Rectangle 4"/>
          <p:cNvSpPr>
            <a:spLocks noChangeArrowheads="1"/>
          </p:cNvSpPr>
          <p:nvPr/>
        </p:nvSpPr>
        <p:spPr bwMode="auto">
          <a:xfrm>
            <a:off x="161925" y="2555875"/>
            <a:ext cx="8820150" cy="381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714375" lvl="2" indent="-355600">
              <a:lnSpc>
                <a:spcPct val="110000"/>
              </a:lnSpc>
              <a:buFontTx/>
              <a:buBlip>
                <a:blip r:embed="rId3"/>
              </a:buBlip>
            </a:pPr>
            <a:r>
              <a:rPr lang="en-ZA" sz="2200">
                <a:solidFill>
                  <a:srgbClr val="000066"/>
                </a:solidFill>
              </a:rPr>
              <a:t>Interpret and draw circuit diagrams.</a:t>
            </a:r>
          </a:p>
          <a:p>
            <a:pPr marL="714375" lvl="2" indent="-355600">
              <a:lnSpc>
                <a:spcPct val="110000"/>
              </a:lnSpc>
              <a:buFontTx/>
              <a:buBlip>
                <a:blip r:embed="rId3"/>
              </a:buBlip>
            </a:pPr>
            <a:endParaRPr lang="en-ZA" sz="600">
              <a:solidFill>
                <a:srgbClr val="000066"/>
              </a:solidFill>
            </a:endParaRPr>
          </a:p>
          <a:p>
            <a:pPr marL="714375" lvl="2" indent="-355600">
              <a:lnSpc>
                <a:spcPct val="110000"/>
              </a:lnSpc>
              <a:buFontTx/>
              <a:buBlip>
                <a:blip r:embed="rId3"/>
              </a:buBlip>
            </a:pPr>
            <a:r>
              <a:rPr lang="en-ZA" sz="2200">
                <a:solidFill>
                  <a:srgbClr val="000066"/>
                </a:solidFill>
              </a:rPr>
              <a:t>Use Kirchhoff’s laws to analyse circuits containing resistors (and capacitors), in series and in parallel. </a:t>
            </a:r>
          </a:p>
          <a:p>
            <a:pPr marL="714375" lvl="2" indent="-355600">
              <a:lnSpc>
                <a:spcPct val="110000"/>
              </a:lnSpc>
              <a:buFontTx/>
              <a:buBlip>
                <a:blip r:embed="rId3"/>
              </a:buBlip>
            </a:pPr>
            <a:endParaRPr lang="en-ZA" sz="600">
              <a:solidFill>
                <a:srgbClr val="000066"/>
              </a:solidFill>
            </a:endParaRPr>
          </a:p>
          <a:p>
            <a:pPr marL="714375" lvl="2" indent="-355600">
              <a:lnSpc>
                <a:spcPct val="110000"/>
              </a:lnSpc>
              <a:buFontTx/>
              <a:buBlip>
                <a:blip r:embed="rId3"/>
              </a:buBlip>
            </a:pPr>
            <a:r>
              <a:rPr lang="en-ZA" sz="2200">
                <a:solidFill>
                  <a:srgbClr val="000066"/>
                </a:solidFill>
              </a:rPr>
              <a:t>Measure resistance using the ammeter-voltmeter method and the null method involving a Wheatstone bridge. </a:t>
            </a:r>
          </a:p>
          <a:p>
            <a:pPr marL="714375" lvl="2" indent="-355600">
              <a:lnSpc>
                <a:spcPct val="110000"/>
              </a:lnSpc>
              <a:buFontTx/>
              <a:buBlip>
                <a:blip r:embed="rId3"/>
              </a:buBlip>
            </a:pPr>
            <a:endParaRPr lang="en-ZA" sz="600">
              <a:solidFill>
                <a:srgbClr val="000066"/>
              </a:solidFill>
            </a:endParaRPr>
          </a:p>
          <a:p>
            <a:pPr marL="714375" lvl="2" indent="-355600">
              <a:lnSpc>
                <a:spcPct val="110000"/>
              </a:lnSpc>
              <a:buFontTx/>
              <a:buBlip>
                <a:blip r:embed="rId3"/>
              </a:buBlip>
            </a:pPr>
            <a:r>
              <a:rPr lang="en-ZA" sz="2200">
                <a:solidFill>
                  <a:srgbClr val="000066"/>
                </a:solidFill>
              </a:rPr>
              <a:t>Relate emf and terminal potential difference through the internal resistance of cells and batteries. </a:t>
            </a:r>
          </a:p>
          <a:p>
            <a:pPr marL="714375" lvl="2" indent="-355600">
              <a:lnSpc>
                <a:spcPct val="110000"/>
              </a:lnSpc>
              <a:buFontTx/>
              <a:buBlip>
                <a:blip r:embed="rId3"/>
              </a:buBlip>
            </a:pPr>
            <a:endParaRPr lang="en-ZA" sz="600">
              <a:solidFill>
                <a:srgbClr val="000066"/>
              </a:solidFill>
            </a:endParaRPr>
          </a:p>
          <a:p>
            <a:pPr marL="714375" lvl="2" indent="-355600">
              <a:lnSpc>
                <a:spcPct val="110000"/>
              </a:lnSpc>
              <a:buFontTx/>
              <a:buBlip>
                <a:blip r:embed="rId3"/>
              </a:buBlip>
            </a:pPr>
            <a:r>
              <a:rPr lang="en-ZA" sz="2200">
                <a:solidFill>
                  <a:srgbClr val="000066"/>
                </a:solidFill>
              </a:rPr>
              <a:t>Perform calculations involving the growth and decay of current in </a:t>
            </a:r>
            <a:r>
              <a:rPr lang="en-ZA" sz="2200" b="1" i="1">
                <a:solidFill>
                  <a:srgbClr val="000066"/>
                </a:solidFill>
                <a:latin typeface="Times New Roman" pitchFamily="18" charset="0"/>
              </a:rPr>
              <a:t>RC</a:t>
            </a:r>
            <a:r>
              <a:rPr lang="en-ZA" sz="2200">
                <a:solidFill>
                  <a:srgbClr val="000066"/>
                </a:solidFill>
              </a:rPr>
              <a:t> circuits.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753" name="Footer Placeholder 4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DC CIRCUITS</a:t>
            </a:r>
          </a:p>
        </p:txBody>
      </p:sp>
      <p:sp>
        <p:nvSpPr>
          <p:cNvPr id="458754" name="Date Placeholder 5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</a:p>
        </p:txBody>
      </p:sp>
      <p:sp>
        <p:nvSpPr>
          <p:cNvPr id="45875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8CC5555-4663-4E53-A311-16ADFD4839CF}" type="slidenum">
              <a:rPr lang="en-US" smtClean="0">
                <a:cs typeface="Arial" charset="0"/>
              </a:rPr>
              <a:pPr/>
              <a:t>20</a:t>
            </a:fld>
            <a:endParaRPr lang="en-US" smtClean="0">
              <a:cs typeface="Arial" charset="0"/>
            </a:endParaRPr>
          </a:p>
        </p:txBody>
      </p:sp>
      <p:grpSp>
        <p:nvGrpSpPr>
          <p:cNvPr id="458756" name="Group 47"/>
          <p:cNvGrpSpPr>
            <a:grpSpLocks/>
          </p:cNvGrpSpPr>
          <p:nvPr/>
        </p:nvGrpSpPr>
        <p:grpSpPr bwMode="auto">
          <a:xfrm>
            <a:off x="7072313" y="806450"/>
            <a:ext cx="1647825" cy="1976438"/>
            <a:chOff x="4455" y="508"/>
            <a:chExt cx="1038" cy="1245"/>
          </a:xfrm>
        </p:grpSpPr>
        <p:sp>
          <p:nvSpPr>
            <p:cNvPr id="458772" name="Line 48"/>
            <p:cNvSpPr>
              <a:spLocks noChangeShapeType="1"/>
            </p:cNvSpPr>
            <p:nvPr/>
          </p:nvSpPr>
          <p:spPr bwMode="auto">
            <a:xfrm>
              <a:off x="4455" y="1261"/>
              <a:ext cx="1038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458773" name="Rectangle 49"/>
            <p:cNvSpPr>
              <a:spLocks noChangeArrowheads="1"/>
            </p:cNvSpPr>
            <p:nvPr/>
          </p:nvSpPr>
          <p:spPr bwMode="auto">
            <a:xfrm>
              <a:off x="4459" y="812"/>
              <a:ext cx="1031" cy="922"/>
            </a:xfrm>
            <a:prstGeom prst="rect">
              <a:avLst/>
            </a:prstGeom>
            <a:noFill/>
            <a:ln w="222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grpSp>
          <p:nvGrpSpPr>
            <p:cNvPr id="458774" name="Group 50"/>
            <p:cNvGrpSpPr>
              <a:grpSpLocks/>
            </p:cNvGrpSpPr>
            <p:nvPr/>
          </p:nvGrpSpPr>
          <p:grpSpPr bwMode="auto">
            <a:xfrm>
              <a:off x="4659" y="1492"/>
              <a:ext cx="194" cy="261"/>
              <a:chOff x="3117" y="1561"/>
              <a:chExt cx="237" cy="318"/>
            </a:xfrm>
          </p:grpSpPr>
          <p:sp>
            <p:nvSpPr>
              <p:cNvPr id="458792" name="Rectangle 51"/>
              <p:cNvSpPr>
                <a:spLocks noChangeArrowheads="1"/>
              </p:cNvSpPr>
              <p:nvPr/>
            </p:nvSpPr>
            <p:spPr bwMode="auto">
              <a:xfrm>
                <a:off x="3177" y="1833"/>
                <a:ext cx="113" cy="46"/>
              </a:xfrm>
              <a:prstGeom prst="rect">
                <a:avLst/>
              </a:prstGeom>
              <a:solidFill>
                <a:srgbClr val="EBEBFF"/>
              </a:solidFill>
              <a:ln w="6350" algn="ctr">
                <a:noFill/>
                <a:miter lim="800000"/>
                <a:headEnd/>
                <a:tailEnd/>
              </a:ln>
            </p:spPr>
            <p:txBody>
              <a:bodyPr wrap="none" lIns="90000" tIns="46800" rIns="90000" bIns="46800" anchor="ctr"/>
              <a:lstStyle/>
              <a:p>
                <a:pPr>
                  <a:lnSpc>
                    <a:spcPct val="110000"/>
                  </a:lnSpc>
                </a:pPr>
                <a:endParaRPr lang="en-ZA"/>
              </a:p>
            </p:txBody>
          </p:sp>
          <p:grpSp>
            <p:nvGrpSpPr>
              <p:cNvPr id="458793" name="Group 52"/>
              <p:cNvGrpSpPr>
                <a:grpSpLocks/>
              </p:cNvGrpSpPr>
              <p:nvPr/>
            </p:nvGrpSpPr>
            <p:grpSpPr bwMode="auto">
              <a:xfrm>
                <a:off x="3117" y="1561"/>
                <a:ext cx="237" cy="299"/>
                <a:chOff x="4140" y="385"/>
                <a:chExt cx="324" cy="409"/>
              </a:xfrm>
            </p:grpSpPr>
            <p:sp>
              <p:nvSpPr>
                <p:cNvPr id="458794" name="Freeform 53"/>
                <p:cNvSpPr>
                  <a:spLocks/>
                </p:cNvSpPr>
                <p:nvPr/>
              </p:nvSpPr>
              <p:spPr bwMode="auto">
                <a:xfrm>
                  <a:off x="4224" y="478"/>
                  <a:ext cx="153" cy="316"/>
                </a:xfrm>
                <a:custGeom>
                  <a:avLst/>
                  <a:gdLst>
                    <a:gd name="T0" fmla="*/ 0 w 153"/>
                    <a:gd name="T1" fmla="*/ 316 h 316"/>
                    <a:gd name="T2" fmla="*/ 0 w 153"/>
                    <a:gd name="T3" fmla="*/ 0 h 316"/>
                    <a:gd name="T4" fmla="*/ 39 w 153"/>
                    <a:gd name="T5" fmla="*/ 127 h 316"/>
                    <a:gd name="T6" fmla="*/ 77 w 153"/>
                    <a:gd name="T7" fmla="*/ 0 h 316"/>
                    <a:gd name="T8" fmla="*/ 115 w 153"/>
                    <a:gd name="T9" fmla="*/ 127 h 316"/>
                    <a:gd name="T10" fmla="*/ 153 w 153"/>
                    <a:gd name="T11" fmla="*/ 0 h 316"/>
                    <a:gd name="T12" fmla="*/ 153 w 153"/>
                    <a:gd name="T13" fmla="*/ 316 h 31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153"/>
                    <a:gd name="T22" fmla="*/ 0 h 316"/>
                    <a:gd name="T23" fmla="*/ 153 w 153"/>
                    <a:gd name="T24" fmla="*/ 316 h 31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153" h="316">
                      <a:moveTo>
                        <a:pt x="0" y="316"/>
                      </a:moveTo>
                      <a:lnTo>
                        <a:pt x="0" y="0"/>
                      </a:lnTo>
                      <a:lnTo>
                        <a:pt x="39" y="127"/>
                      </a:lnTo>
                      <a:lnTo>
                        <a:pt x="77" y="0"/>
                      </a:lnTo>
                      <a:lnTo>
                        <a:pt x="115" y="127"/>
                      </a:lnTo>
                      <a:lnTo>
                        <a:pt x="153" y="0"/>
                      </a:lnTo>
                      <a:lnTo>
                        <a:pt x="153" y="316"/>
                      </a:lnTo>
                    </a:path>
                  </a:pathLst>
                </a:custGeom>
                <a:noFill/>
                <a:ln w="222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lIns="90000" tIns="46800" rIns="90000" bIns="46800"/>
                <a:lstStyle/>
                <a:p>
                  <a:endParaRPr lang="en-US"/>
                </a:p>
              </p:txBody>
            </p:sp>
            <p:sp>
              <p:nvSpPr>
                <p:cNvPr id="458795" name="Oval 54"/>
                <p:cNvSpPr>
                  <a:spLocks noChangeArrowheads="1"/>
                </p:cNvSpPr>
                <p:nvPr/>
              </p:nvSpPr>
              <p:spPr bwMode="auto">
                <a:xfrm>
                  <a:off x="4140" y="385"/>
                  <a:ext cx="324" cy="324"/>
                </a:xfrm>
                <a:prstGeom prst="ellipse">
                  <a:avLst/>
                </a:prstGeom>
                <a:noFill/>
                <a:ln w="1587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lIns="90000" tIns="46800" rIns="90000" bIns="46800" anchor="ctr"/>
                <a:lstStyle/>
                <a:p>
                  <a:pPr>
                    <a:lnSpc>
                      <a:spcPct val="110000"/>
                    </a:lnSpc>
                  </a:pPr>
                  <a:endParaRPr lang="en-ZA"/>
                </a:p>
              </p:txBody>
            </p:sp>
          </p:grpSp>
        </p:grpSp>
        <p:grpSp>
          <p:nvGrpSpPr>
            <p:cNvPr id="458775" name="Group 55"/>
            <p:cNvGrpSpPr>
              <a:grpSpLocks/>
            </p:cNvGrpSpPr>
            <p:nvPr/>
          </p:nvGrpSpPr>
          <p:grpSpPr bwMode="auto">
            <a:xfrm>
              <a:off x="4665" y="711"/>
              <a:ext cx="40" cy="200"/>
              <a:chOff x="4474" y="1019"/>
              <a:chExt cx="41" cy="210"/>
            </a:xfrm>
          </p:grpSpPr>
          <p:sp>
            <p:nvSpPr>
              <p:cNvPr id="458789" name="Rectangle 56"/>
              <p:cNvSpPr>
                <a:spLocks noChangeArrowheads="1"/>
              </p:cNvSpPr>
              <p:nvPr/>
            </p:nvSpPr>
            <p:spPr bwMode="auto">
              <a:xfrm>
                <a:off x="4474" y="1101"/>
                <a:ext cx="41" cy="46"/>
              </a:xfrm>
              <a:prstGeom prst="rect">
                <a:avLst/>
              </a:prstGeom>
              <a:solidFill>
                <a:srgbClr val="EBEBFF"/>
              </a:solidFill>
              <a:ln w="6350" algn="ctr">
                <a:noFill/>
                <a:miter lim="800000"/>
                <a:headEnd/>
                <a:tailEnd/>
              </a:ln>
            </p:spPr>
            <p:txBody>
              <a:bodyPr wrap="none" lIns="90000" tIns="46800" rIns="90000" bIns="46800" anchor="ctr"/>
              <a:lstStyle/>
              <a:p>
                <a:pPr>
                  <a:lnSpc>
                    <a:spcPct val="110000"/>
                  </a:lnSpc>
                </a:pPr>
                <a:endParaRPr lang="en-ZA"/>
              </a:p>
            </p:txBody>
          </p:sp>
          <p:sp>
            <p:nvSpPr>
              <p:cNvPr id="458790" name="Line 57"/>
              <p:cNvSpPr>
                <a:spLocks noChangeShapeType="1"/>
              </p:cNvSpPr>
              <p:nvPr/>
            </p:nvSpPr>
            <p:spPr bwMode="auto">
              <a:xfrm rot="-5400000">
                <a:off x="4371" y="1124"/>
                <a:ext cx="210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8791" name="Line 58"/>
              <p:cNvSpPr>
                <a:spLocks noChangeShapeType="1"/>
              </p:cNvSpPr>
              <p:nvPr/>
            </p:nvSpPr>
            <p:spPr bwMode="auto">
              <a:xfrm rot="-5400000">
                <a:off x="4461" y="1124"/>
                <a:ext cx="105" cy="0"/>
              </a:xfrm>
              <a:prstGeom prst="line">
                <a:avLst/>
              </a:prstGeom>
              <a:noFill/>
              <a:ln w="444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58776" name="Group 59"/>
            <p:cNvGrpSpPr>
              <a:grpSpLocks/>
            </p:cNvGrpSpPr>
            <p:nvPr/>
          </p:nvGrpSpPr>
          <p:grpSpPr bwMode="auto">
            <a:xfrm>
              <a:off x="4665" y="1158"/>
              <a:ext cx="40" cy="200"/>
              <a:chOff x="4474" y="1019"/>
              <a:chExt cx="41" cy="210"/>
            </a:xfrm>
          </p:grpSpPr>
          <p:sp>
            <p:nvSpPr>
              <p:cNvPr id="458786" name="Rectangle 60"/>
              <p:cNvSpPr>
                <a:spLocks noChangeArrowheads="1"/>
              </p:cNvSpPr>
              <p:nvPr/>
            </p:nvSpPr>
            <p:spPr bwMode="auto">
              <a:xfrm>
                <a:off x="4474" y="1101"/>
                <a:ext cx="41" cy="46"/>
              </a:xfrm>
              <a:prstGeom prst="rect">
                <a:avLst/>
              </a:prstGeom>
              <a:solidFill>
                <a:srgbClr val="EBEBFF"/>
              </a:solidFill>
              <a:ln w="6350" algn="ctr">
                <a:noFill/>
                <a:miter lim="800000"/>
                <a:headEnd/>
                <a:tailEnd/>
              </a:ln>
            </p:spPr>
            <p:txBody>
              <a:bodyPr wrap="none" lIns="90000" tIns="46800" rIns="90000" bIns="46800" anchor="ctr"/>
              <a:lstStyle/>
              <a:p>
                <a:pPr>
                  <a:lnSpc>
                    <a:spcPct val="110000"/>
                  </a:lnSpc>
                </a:pPr>
                <a:endParaRPr lang="en-ZA"/>
              </a:p>
            </p:txBody>
          </p:sp>
          <p:sp>
            <p:nvSpPr>
              <p:cNvPr id="458787" name="Line 61"/>
              <p:cNvSpPr>
                <a:spLocks noChangeShapeType="1"/>
              </p:cNvSpPr>
              <p:nvPr/>
            </p:nvSpPr>
            <p:spPr bwMode="auto">
              <a:xfrm rot="-5400000">
                <a:off x="4371" y="1124"/>
                <a:ext cx="210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8788" name="Line 62"/>
              <p:cNvSpPr>
                <a:spLocks noChangeShapeType="1"/>
              </p:cNvSpPr>
              <p:nvPr/>
            </p:nvSpPr>
            <p:spPr bwMode="auto">
              <a:xfrm rot="-5400000">
                <a:off x="4461" y="1124"/>
                <a:ext cx="105" cy="0"/>
              </a:xfrm>
              <a:prstGeom prst="line">
                <a:avLst/>
              </a:prstGeom>
              <a:noFill/>
              <a:ln w="444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58777" name="Rectangle 63"/>
            <p:cNvSpPr>
              <a:spLocks noChangeArrowheads="1"/>
            </p:cNvSpPr>
            <p:nvPr/>
          </p:nvSpPr>
          <p:spPr bwMode="auto">
            <a:xfrm>
              <a:off x="4513" y="953"/>
              <a:ext cx="926" cy="248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1800" b="1">
                  <a:solidFill>
                    <a:srgbClr val="000066"/>
                  </a:solidFill>
                  <a:latin typeface="Times New Roman" pitchFamily="18" charset="0"/>
                </a:rPr>
                <a:t>1.2 V   0.3 </a:t>
              </a:r>
              <a:r>
                <a:rPr lang="en-US" sz="1800" b="1">
                  <a:solidFill>
                    <a:srgbClr val="000066"/>
                  </a:solidFill>
                  <a:latin typeface="Times New Roman" pitchFamily="18" charset="0"/>
                  <a:sym typeface="Symbol" pitchFamily="18" charset="2"/>
                </a:rPr>
                <a:t></a:t>
              </a:r>
            </a:p>
          </p:txBody>
        </p:sp>
        <p:grpSp>
          <p:nvGrpSpPr>
            <p:cNvPr id="458778" name="Group 64"/>
            <p:cNvGrpSpPr>
              <a:grpSpLocks/>
            </p:cNvGrpSpPr>
            <p:nvPr/>
          </p:nvGrpSpPr>
          <p:grpSpPr bwMode="auto">
            <a:xfrm>
              <a:off x="4964" y="1207"/>
              <a:ext cx="433" cy="98"/>
              <a:chOff x="2380" y="3027"/>
              <a:chExt cx="752" cy="171"/>
            </a:xfrm>
          </p:grpSpPr>
          <p:sp>
            <p:nvSpPr>
              <p:cNvPr id="458784" name="Rectangle 65"/>
              <p:cNvSpPr>
                <a:spLocks noChangeArrowheads="1"/>
              </p:cNvSpPr>
              <p:nvPr/>
            </p:nvSpPr>
            <p:spPr bwMode="auto">
              <a:xfrm>
                <a:off x="2476" y="3074"/>
                <a:ext cx="568" cy="82"/>
              </a:xfrm>
              <a:prstGeom prst="rect">
                <a:avLst/>
              </a:prstGeom>
              <a:solidFill>
                <a:srgbClr val="EBEBFF"/>
              </a:solidFill>
              <a:ln w="6350" algn="ctr">
                <a:noFill/>
                <a:miter lim="800000"/>
                <a:headEnd/>
                <a:tailEnd/>
              </a:ln>
            </p:spPr>
            <p:txBody>
              <a:bodyPr wrap="none" lIns="90000" tIns="46800" rIns="90000" bIns="46800" anchor="ctr"/>
              <a:lstStyle/>
              <a:p>
                <a:pPr>
                  <a:lnSpc>
                    <a:spcPct val="110000"/>
                  </a:lnSpc>
                </a:pPr>
                <a:endParaRPr lang="en-ZA"/>
              </a:p>
            </p:txBody>
          </p:sp>
          <p:sp>
            <p:nvSpPr>
              <p:cNvPr id="458785" name="Freeform 66"/>
              <p:cNvSpPr>
                <a:spLocks/>
              </p:cNvSpPr>
              <p:nvPr/>
            </p:nvSpPr>
            <p:spPr bwMode="auto">
              <a:xfrm>
                <a:off x="2380" y="3027"/>
                <a:ext cx="752" cy="171"/>
              </a:xfrm>
              <a:custGeom>
                <a:avLst/>
                <a:gdLst>
                  <a:gd name="T0" fmla="*/ 0 w 668"/>
                  <a:gd name="T1" fmla="*/ 103 h 152"/>
                  <a:gd name="T2" fmla="*/ 101 w 668"/>
                  <a:gd name="T3" fmla="*/ 105 h 152"/>
                  <a:gd name="T4" fmla="*/ 158 w 668"/>
                  <a:gd name="T5" fmla="*/ 0 h 152"/>
                  <a:gd name="T6" fmla="*/ 214 w 668"/>
                  <a:gd name="T7" fmla="*/ 192 h 152"/>
                  <a:gd name="T8" fmla="*/ 303 w 668"/>
                  <a:gd name="T9" fmla="*/ 0 h 152"/>
                  <a:gd name="T10" fmla="*/ 377 w 668"/>
                  <a:gd name="T11" fmla="*/ 188 h 152"/>
                  <a:gd name="T12" fmla="*/ 466 w 668"/>
                  <a:gd name="T13" fmla="*/ 0 h 152"/>
                  <a:gd name="T14" fmla="*/ 540 w 668"/>
                  <a:gd name="T15" fmla="*/ 188 h 152"/>
                  <a:gd name="T16" fmla="*/ 623 w 668"/>
                  <a:gd name="T17" fmla="*/ 0 h 152"/>
                  <a:gd name="T18" fmla="*/ 711 w 668"/>
                  <a:gd name="T19" fmla="*/ 188 h 152"/>
                  <a:gd name="T20" fmla="*/ 752 w 668"/>
                  <a:gd name="T21" fmla="*/ 105 h 152"/>
                  <a:gd name="T22" fmla="*/ 847 w 668"/>
                  <a:gd name="T23" fmla="*/ 103 h 15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668"/>
                  <a:gd name="T37" fmla="*/ 0 h 152"/>
                  <a:gd name="T38" fmla="*/ 668 w 668"/>
                  <a:gd name="T39" fmla="*/ 152 h 152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668" h="152">
                    <a:moveTo>
                      <a:pt x="0" y="82"/>
                    </a:moveTo>
                    <a:lnTo>
                      <a:pt x="80" y="83"/>
                    </a:lnTo>
                    <a:lnTo>
                      <a:pt x="124" y="0"/>
                    </a:lnTo>
                    <a:lnTo>
                      <a:pt x="169" y="152"/>
                    </a:lnTo>
                    <a:lnTo>
                      <a:pt x="239" y="0"/>
                    </a:lnTo>
                    <a:lnTo>
                      <a:pt x="298" y="148"/>
                    </a:lnTo>
                    <a:lnTo>
                      <a:pt x="368" y="0"/>
                    </a:lnTo>
                    <a:lnTo>
                      <a:pt x="426" y="148"/>
                    </a:lnTo>
                    <a:lnTo>
                      <a:pt x="491" y="0"/>
                    </a:lnTo>
                    <a:lnTo>
                      <a:pt x="561" y="148"/>
                    </a:lnTo>
                    <a:lnTo>
                      <a:pt x="593" y="83"/>
                    </a:lnTo>
                    <a:lnTo>
                      <a:pt x="668" y="82"/>
                    </a:lnTo>
                  </a:path>
                </a:pathLst>
              </a:custGeom>
              <a:noFill/>
              <a:ln w="22225" cap="flat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58779" name="Group 67"/>
            <p:cNvGrpSpPr>
              <a:grpSpLocks/>
            </p:cNvGrpSpPr>
            <p:nvPr/>
          </p:nvGrpSpPr>
          <p:grpSpPr bwMode="auto">
            <a:xfrm>
              <a:off x="4964" y="758"/>
              <a:ext cx="433" cy="98"/>
              <a:chOff x="2380" y="3027"/>
              <a:chExt cx="752" cy="171"/>
            </a:xfrm>
          </p:grpSpPr>
          <p:sp>
            <p:nvSpPr>
              <p:cNvPr id="458782" name="Rectangle 68"/>
              <p:cNvSpPr>
                <a:spLocks noChangeArrowheads="1"/>
              </p:cNvSpPr>
              <p:nvPr/>
            </p:nvSpPr>
            <p:spPr bwMode="auto">
              <a:xfrm>
                <a:off x="2476" y="3074"/>
                <a:ext cx="568" cy="82"/>
              </a:xfrm>
              <a:prstGeom prst="rect">
                <a:avLst/>
              </a:prstGeom>
              <a:solidFill>
                <a:srgbClr val="EBEBFF"/>
              </a:solidFill>
              <a:ln w="6350" algn="ctr">
                <a:noFill/>
                <a:miter lim="800000"/>
                <a:headEnd/>
                <a:tailEnd/>
              </a:ln>
            </p:spPr>
            <p:txBody>
              <a:bodyPr wrap="none" lIns="90000" tIns="46800" rIns="90000" bIns="46800" anchor="ctr"/>
              <a:lstStyle/>
              <a:p>
                <a:pPr>
                  <a:lnSpc>
                    <a:spcPct val="110000"/>
                  </a:lnSpc>
                </a:pPr>
                <a:endParaRPr lang="en-ZA"/>
              </a:p>
            </p:txBody>
          </p:sp>
          <p:sp>
            <p:nvSpPr>
              <p:cNvPr id="458783" name="Freeform 69"/>
              <p:cNvSpPr>
                <a:spLocks/>
              </p:cNvSpPr>
              <p:nvPr/>
            </p:nvSpPr>
            <p:spPr bwMode="auto">
              <a:xfrm>
                <a:off x="2380" y="3027"/>
                <a:ext cx="752" cy="171"/>
              </a:xfrm>
              <a:custGeom>
                <a:avLst/>
                <a:gdLst>
                  <a:gd name="T0" fmla="*/ 0 w 668"/>
                  <a:gd name="T1" fmla="*/ 103 h 152"/>
                  <a:gd name="T2" fmla="*/ 101 w 668"/>
                  <a:gd name="T3" fmla="*/ 105 h 152"/>
                  <a:gd name="T4" fmla="*/ 158 w 668"/>
                  <a:gd name="T5" fmla="*/ 0 h 152"/>
                  <a:gd name="T6" fmla="*/ 214 w 668"/>
                  <a:gd name="T7" fmla="*/ 192 h 152"/>
                  <a:gd name="T8" fmla="*/ 303 w 668"/>
                  <a:gd name="T9" fmla="*/ 0 h 152"/>
                  <a:gd name="T10" fmla="*/ 377 w 668"/>
                  <a:gd name="T11" fmla="*/ 188 h 152"/>
                  <a:gd name="T12" fmla="*/ 466 w 668"/>
                  <a:gd name="T13" fmla="*/ 0 h 152"/>
                  <a:gd name="T14" fmla="*/ 540 w 668"/>
                  <a:gd name="T15" fmla="*/ 188 h 152"/>
                  <a:gd name="T16" fmla="*/ 623 w 668"/>
                  <a:gd name="T17" fmla="*/ 0 h 152"/>
                  <a:gd name="T18" fmla="*/ 711 w 668"/>
                  <a:gd name="T19" fmla="*/ 188 h 152"/>
                  <a:gd name="T20" fmla="*/ 752 w 668"/>
                  <a:gd name="T21" fmla="*/ 105 h 152"/>
                  <a:gd name="T22" fmla="*/ 847 w 668"/>
                  <a:gd name="T23" fmla="*/ 103 h 15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668"/>
                  <a:gd name="T37" fmla="*/ 0 h 152"/>
                  <a:gd name="T38" fmla="*/ 668 w 668"/>
                  <a:gd name="T39" fmla="*/ 152 h 152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668" h="152">
                    <a:moveTo>
                      <a:pt x="0" y="82"/>
                    </a:moveTo>
                    <a:lnTo>
                      <a:pt x="80" y="83"/>
                    </a:lnTo>
                    <a:lnTo>
                      <a:pt x="124" y="0"/>
                    </a:lnTo>
                    <a:lnTo>
                      <a:pt x="169" y="152"/>
                    </a:lnTo>
                    <a:lnTo>
                      <a:pt x="239" y="0"/>
                    </a:lnTo>
                    <a:lnTo>
                      <a:pt x="298" y="148"/>
                    </a:lnTo>
                    <a:lnTo>
                      <a:pt x="368" y="0"/>
                    </a:lnTo>
                    <a:lnTo>
                      <a:pt x="426" y="148"/>
                    </a:lnTo>
                    <a:lnTo>
                      <a:pt x="491" y="0"/>
                    </a:lnTo>
                    <a:lnTo>
                      <a:pt x="561" y="148"/>
                    </a:lnTo>
                    <a:lnTo>
                      <a:pt x="593" y="83"/>
                    </a:lnTo>
                    <a:lnTo>
                      <a:pt x="668" y="82"/>
                    </a:lnTo>
                  </a:path>
                </a:pathLst>
              </a:custGeom>
              <a:noFill/>
              <a:ln w="22225" cap="flat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58780" name="Rectangle 70"/>
            <p:cNvSpPr>
              <a:spLocks noChangeArrowheads="1"/>
            </p:cNvSpPr>
            <p:nvPr/>
          </p:nvSpPr>
          <p:spPr bwMode="auto">
            <a:xfrm>
              <a:off x="4513" y="508"/>
              <a:ext cx="926" cy="248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1800" b="1">
                  <a:solidFill>
                    <a:srgbClr val="000066"/>
                  </a:solidFill>
                  <a:latin typeface="Times New Roman" pitchFamily="18" charset="0"/>
                </a:rPr>
                <a:t>1.5 V   0.2 </a:t>
              </a:r>
              <a:r>
                <a:rPr lang="en-US" sz="1800" b="1">
                  <a:solidFill>
                    <a:srgbClr val="000066"/>
                  </a:solidFill>
                  <a:latin typeface="Times New Roman" pitchFamily="18" charset="0"/>
                  <a:sym typeface="Symbol" pitchFamily="18" charset="2"/>
                </a:rPr>
                <a:t></a:t>
              </a:r>
            </a:p>
          </p:txBody>
        </p:sp>
        <p:sp>
          <p:nvSpPr>
            <p:cNvPr id="458781" name="Rectangle 71"/>
            <p:cNvSpPr>
              <a:spLocks noChangeArrowheads="1"/>
            </p:cNvSpPr>
            <p:nvPr/>
          </p:nvSpPr>
          <p:spPr bwMode="auto">
            <a:xfrm>
              <a:off x="4858" y="1426"/>
              <a:ext cx="368" cy="248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1800" b="1">
                  <a:solidFill>
                    <a:srgbClr val="000066"/>
                  </a:solidFill>
                  <a:latin typeface="Times New Roman" pitchFamily="18" charset="0"/>
                </a:rPr>
                <a:t>8 </a:t>
              </a:r>
              <a:r>
                <a:rPr lang="en-US" sz="1800" b="1">
                  <a:solidFill>
                    <a:srgbClr val="000066"/>
                  </a:solidFill>
                  <a:latin typeface="Times New Roman" pitchFamily="18" charset="0"/>
                  <a:sym typeface="Symbol" pitchFamily="18" charset="2"/>
                </a:rPr>
                <a:t></a:t>
              </a:r>
            </a:p>
          </p:txBody>
        </p:sp>
      </p:grpSp>
      <p:sp>
        <p:nvSpPr>
          <p:cNvPr id="458757" name="Rectangle 18"/>
          <p:cNvSpPr>
            <a:spLocks noChangeArrowheads="1"/>
          </p:cNvSpPr>
          <p:nvPr/>
        </p:nvSpPr>
        <p:spPr bwMode="auto">
          <a:xfrm>
            <a:off x="179388" y="2446338"/>
            <a:ext cx="8767762" cy="44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5000"/>
              </a:lnSpc>
            </a:pPr>
            <a:r>
              <a:rPr lang="en-US" sz="2200">
                <a:solidFill>
                  <a:srgbClr val="000066"/>
                </a:solidFill>
              </a:rPr>
              <a:t>Calculate the current in the bulb. </a:t>
            </a:r>
          </a:p>
        </p:txBody>
      </p:sp>
      <p:sp>
        <p:nvSpPr>
          <p:cNvPr id="458758" name="Freeform 19"/>
          <p:cNvSpPr>
            <a:spLocks/>
          </p:cNvSpPr>
          <p:nvPr/>
        </p:nvSpPr>
        <p:spPr bwMode="auto">
          <a:xfrm>
            <a:off x="7172325" y="1390650"/>
            <a:ext cx="1457325" cy="495300"/>
          </a:xfrm>
          <a:custGeom>
            <a:avLst/>
            <a:gdLst>
              <a:gd name="T0" fmla="*/ 1443858076 w 930"/>
              <a:gd name="T1" fmla="*/ 908600152 h 270"/>
              <a:gd name="T2" fmla="*/ 2147483647 w 930"/>
              <a:gd name="T3" fmla="*/ 464395019 h 270"/>
              <a:gd name="T4" fmla="*/ 1090259412 w 930"/>
              <a:gd name="T5" fmla="*/ 0 h 270"/>
              <a:gd name="T6" fmla="*/ 14733088 w 930"/>
              <a:gd name="T7" fmla="*/ 484586855 h 270"/>
              <a:gd name="T8" fmla="*/ 486196596 w 930"/>
              <a:gd name="T9" fmla="*/ 848026824 h 27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30"/>
              <a:gd name="T16" fmla="*/ 0 h 270"/>
              <a:gd name="T17" fmla="*/ 930 w 930"/>
              <a:gd name="T18" fmla="*/ 270 h 27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30" h="270">
                <a:moveTo>
                  <a:pt x="588" y="270"/>
                </a:moveTo>
                <a:cubicBezTo>
                  <a:pt x="666" y="258"/>
                  <a:pt x="930" y="240"/>
                  <a:pt x="930" y="138"/>
                </a:cubicBezTo>
                <a:cubicBezTo>
                  <a:pt x="930" y="36"/>
                  <a:pt x="588" y="0"/>
                  <a:pt x="444" y="0"/>
                </a:cubicBezTo>
                <a:cubicBezTo>
                  <a:pt x="300" y="0"/>
                  <a:pt x="0" y="54"/>
                  <a:pt x="6" y="144"/>
                </a:cubicBezTo>
                <a:cubicBezTo>
                  <a:pt x="12" y="234"/>
                  <a:pt x="66" y="228"/>
                  <a:pt x="198" y="252"/>
                </a:cubicBezTo>
              </a:path>
            </a:pathLst>
          </a:custGeom>
          <a:noFill/>
          <a:ln w="50800" cap="flat" cmpd="sng">
            <a:solidFill>
              <a:srgbClr val="FF0000"/>
            </a:solidFill>
            <a:prstDash val="solid"/>
            <a:round/>
            <a:headEnd/>
            <a:tailEnd type="stealth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458759" name="Freeform 20"/>
          <p:cNvSpPr>
            <a:spLocks/>
          </p:cNvSpPr>
          <p:nvPr/>
        </p:nvSpPr>
        <p:spPr bwMode="auto">
          <a:xfrm>
            <a:off x="7172325" y="2095500"/>
            <a:ext cx="1476375" cy="542925"/>
          </a:xfrm>
          <a:custGeom>
            <a:avLst/>
            <a:gdLst>
              <a:gd name="T0" fmla="*/ 1481851883 w 930"/>
              <a:gd name="T1" fmla="*/ 1091731697 h 270"/>
              <a:gd name="T2" fmla="*/ 2147483647 w 930"/>
              <a:gd name="T3" fmla="*/ 557996195 h 270"/>
              <a:gd name="T4" fmla="*/ 1118949478 w 930"/>
              <a:gd name="T5" fmla="*/ 0 h 270"/>
              <a:gd name="T6" fmla="*/ 15120940 w 930"/>
              <a:gd name="T7" fmla="*/ 582256888 h 270"/>
              <a:gd name="T8" fmla="*/ 498991005 w 930"/>
              <a:gd name="T9" fmla="*/ 1018949366 h 27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30"/>
              <a:gd name="T16" fmla="*/ 0 h 270"/>
              <a:gd name="T17" fmla="*/ 930 w 930"/>
              <a:gd name="T18" fmla="*/ 270 h 27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30" h="270">
                <a:moveTo>
                  <a:pt x="588" y="270"/>
                </a:moveTo>
                <a:cubicBezTo>
                  <a:pt x="666" y="258"/>
                  <a:pt x="930" y="240"/>
                  <a:pt x="930" y="138"/>
                </a:cubicBezTo>
                <a:cubicBezTo>
                  <a:pt x="930" y="36"/>
                  <a:pt x="588" y="0"/>
                  <a:pt x="444" y="0"/>
                </a:cubicBezTo>
                <a:cubicBezTo>
                  <a:pt x="300" y="0"/>
                  <a:pt x="0" y="54"/>
                  <a:pt x="6" y="144"/>
                </a:cubicBezTo>
                <a:cubicBezTo>
                  <a:pt x="12" y="234"/>
                  <a:pt x="66" y="228"/>
                  <a:pt x="198" y="252"/>
                </a:cubicBezTo>
              </a:path>
            </a:pathLst>
          </a:custGeom>
          <a:noFill/>
          <a:ln w="50800" cap="flat" cmpd="sng">
            <a:solidFill>
              <a:srgbClr val="FF0000"/>
            </a:solidFill>
            <a:prstDash val="solid"/>
            <a:round/>
            <a:headEnd/>
            <a:tailEnd type="stealth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458760" name="Rectangle 22"/>
          <p:cNvSpPr>
            <a:spLocks noChangeArrowheads="1"/>
          </p:cNvSpPr>
          <p:nvPr/>
        </p:nvSpPr>
        <p:spPr bwMode="auto">
          <a:xfrm>
            <a:off x="179388" y="573088"/>
            <a:ext cx="6586537" cy="185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5000"/>
              </a:lnSpc>
            </a:pPr>
            <a:r>
              <a:rPr lang="en-US" sz="2200">
                <a:solidFill>
                  <a:srgbClr val="000066"/>
                </a:solidFill>
              </a:rPr>
              <a:t>A battery consisting of two cells connected in parallel is connected to a 8 </a:t>
            </a:r>
            <a:r>
              <a:rPr lang="en-US" sz="2200" b="1">
                <a:solidFill>
                  <a:srgbClr val="000066"/>
                </a:solidFill>
                <a:sym typeface="Symbol" pitchFamily="18" charset="2"/>
              </a:rPr>
              <a:t></a:t>
            </a:r>
            <a:r>
              <a:rPr lang="en-US" sz="2200">
                <a:solidFill>
                  <a:srgbClr val="000066"/>
                </a:solidFill>
              </a:rPr>
              <a:t> bulb.  </a:t>
            </a:r>
            <a:br>
              <a:rPr lang="en-US" sz="2200">
                <a:solidFill>
                  <a:srgbClr val="000066"/>
                </a:solidFill>
              </a:rPr>
            </a:br>
            <a:r>
              <a:rPr lang="en-US" sz="2200">
                <a:solidFill>
                  <a:srgbClr val="000066"/>
                </a:solidFill>
              </a:rPr>
              <a:t>One of the cells has an emf of 1.5 V and an internal resistance of 0.2 </a:t>
            </a:r>
            <a:r>
              <a:rPr lang="en-US" sz="2200" b="1">
                <a:solidFill>
                  <a:srgbClr val="000066"/>
                </a:solidFill>
                <a:sym typeface="Symbol" pitchFamily="18" charset="2"/>
              </a:rPr>
              <a:t></a:t>
            </a:r>
            <a:r>
              <a:rPr lang="en-US" sz="2200">
                <a:solidFill>
                  <a:srgbClr val="000066"/>
                </a:solidFill>
              </a:rPr>
              <a:t>, while the other is a 1.2 V cell with an internal resistance of 0.3 </a:t>
            </a:r>
            <a:r>
              <a:rPr lang="en-US" sz="2200" b="1">
                <a:solidFill>
                  <a:srgbClr val="000066"/>
                </a:solidFill>
                <a:sym typeface="Symbol" pitchFamily="18" charset="2"/>
              </a:rPr>
              <a:t></a:t>
            </a:r>
            <a:r>
              <a:rPr lang="en-US" sz="2200">
                <a:solidFill>
                  <a:srgbClr val="000066"/>
                </a:solidFill>
              </a:rPr>
              <a:t>. </a:t>
            </a:r>
          </a:p>
        </p:txBody>
      </p:sp>
      <p:sp>
        <p:nvSpPr>
          <p:cNvPr id="363551" name="Rectangle 31"/>
          <p:cNvSpPr>
            <a:spLocks noChangeArrowheads="1"/>
          </p:cNvSpPr>
          <p:nvPr/>
        </p:nvSpPr>
        <p:spPr bwMode="auto">
          <a:xfrm>
            <a:off x="179388" y="5381625"/>
            <a:ext cx="8774112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542925" indent="-542925">
              <a:lnSpc>
                <a:spcPct val="110000"/>
              </a:lnSpc>
            </a:pPr>
            <a:r>
              <a:rPr lang="en-US">
                <a:solidFill>
                  <a:srgbClr val="0000CC"/>
                </a:solidFill>
              </a:rPr>
              <a:t>3.	Move around each loop, adding voltages algebraically.</a:t>
            </a:r>
          </a:p>
          <a:p>
            <a:pPr marL="542925" indent="-542925">
              <a:lnSpc>
                <a:spcPct val="110000"/>
              </a:lnSpc>
            </a:pPr>
            <a:r>
              <a:rPr lang="en-US">
                <a:solidFill>
                  <a:srgbClr val="0000CC"/>
                </a:solidFill>
              </a:rPr>
              <a:t>	(</a:t>
            </a:r>
            <a:r>
              <a:rPr lang="en-ZA" b="1" i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ZA" b="1" baseline="-250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net</a:t>
            </a:r>
            <a:r>
              <a:rPr lang="en-ZA">
                <a:solidFill>
                  <a:srgbClr val="0000CC"/>
                </a:solidFill>
              </a:rPr>
              <a:t> is the </a:t>
            </a:r>
            <a:r>
              <a:rPr lang="en-ZA" i="1">
                <a:solidFill>
                  <a:srgbClr val="0000CC"/>
                </a:solidFill>
              </a:rPr>
              <a:t>net</a:t>
            </a:r>
            <a:r>
              <a:rPr lang="en-ZA" i="1" baseline="30000">
                <a:solidFill>
                  <a:srgbClr val="0000CC"/>
                </a:solidFill>
              </a:rPr>
              <a:t> </a:t>
            </a:r>
            <a:r>
              <a:rPr lang="en-ZA">
                <a:solidFill>
                  <a:srgbClr val="0000CC"/>
                </a:solidFill>
              </a:rPr>
              <a:t> current in the direction you are moving</a:t>
            </a:r>
            <a:r>
              <a:rPr lang="en-US">
                <a:solidFill>
                  <a:srgbClr val="0000CC"/>
                </a:solidFill>
              </a:rPr>
              <a:t>.)</a:t>
            </a:r>
          </a:p>
        </p:txBody>
      </p:sp>
      <p:sp>
        <p:nvSpPr>
          <p:cNvPr id="458762" name="Line 32"/>
          <p:cNvSpPr>
            <a:spLocks noChangeShapeType="1"/>
          </p:cNvSpPr>
          <p:nvPr/>
        </p:nvSpPr>
        <p:spPr bwMode="auto">
          <a:xfrm>
            <a:off x="187325" y="5310188"/>
            <a:ext cx="8764588" cy="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 type="none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458763" name="Rectangle 33"/>
          <p:cNvSpPr>
            <a:spLocks noChangeArrowheads="1"/>
          </p:cNvSpPr>
          <p:nvPr/>
        </p:nvSpPr>
        <p:spPr bwMode="auto">
          <a:xfrm>
            <a:off x="7069138" y="1244600"/>
            <a:ext cx="300037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sz="1800" b="1" i="1">
                <a:solidFill>
                  <a:srgbClr val="000066"/>
                </a:solidFill>
                <a:latin typeface="Times New Roman" pitchFamily="18" charset="0"/>
              </a:rPr>
              <a:t>I</a:t>
            </a:r>
            <a:r>
              <a:rPr lang="en-US" sz="1800" b="1" baseline="-25000">
                <a:solidFill>
                  <a:srgbClr val="000066"/>
                </a:solidFill>
                <a:latin typeface="Times New Roman" pitchFamily="18" charset="0"/>
              </a:rPr>
              <a:t>1</a:t>
            </a:r>
            <a:endParaRPr lang="en-ZA" sz="1800">
              <a:solidFill>
                <a:srgbClr val="000066"/>
              </a:solidFill>
            </a:endParaRPr>
          </a:p>
        </p:txBody>
      </p:sp>
      <p:sp>
        <p:nvSpPr>
          <p:cNvPr id="458764" name="Rectangle 34"/>
          <p:cNvSpPr>
            <a:spLocks noChangeArrowheads="1"/>
          </p:cNvSpPr>
          <p:nvPr/>
        </p:nvSpPr>
        <p:spPr bwMode="auto">
          <a:xfrm>
            <a:off x="7753350" y="2038350"/>
            <a:ext cx="30162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sz="1800" b="1" i="1">
                <a:solidFill>
                  <a:srgbClr val="000066"/>
                </a:solidFill>
                <a:latin typeface="Times New Roman" pitchFamily="18" charset="0"/>
              </a:rPr>
              <a:t>I</a:t>
            </a:r>
            <a:r>
              <a:rPr lang="en-US" sz="1800" b="1" baseline="-25000">
                <a:solidFill>
                  <a:srgbClr val="000066"/>
                </a:solidFill>
                <a:latin typeface="Times New Roman" pitchFamily="18" charset="0"/>
              </a:rPr>
              <a:t>2</a:t>
            </a:r>
            <a:endParaRPr lang="en-ZA" sz="1800">
              <a:solidFill>
                <a:srgbClr val="000066"/>
              </a:solidFill>
            </a:endParaRPr>
          </a:p>
        </p:txBody>
      </p:sp>
      <p:sp>
        <p:nvSpPr>
          <p:cNvPr id="363557" name="Rectangle 37"/>
          <p:cNvSpPr>
            <a:spLocks noChangeArrowheads="1"/>
          </p:cNvSpPr>
          <p:nvPr/>
        </p:nvSpPr>
        <p:spPr bwMode="auto">
          <a:xfrm>
            <a:off x="173038" y="2968625"/>
            <a:ext cx="71755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  <a:tabLst>
                <a:tab pos="4214813" algn="r"/>
              </a:tabLst>
            </a:pPr>
            <a:r>
              <a:rPr lang="en-US" sz="2200" b="1">
                <a:solidFill>
                  <a:srgbClr val="000066"/>
                </a:solidFill>
                <a:latin typeface="Times New Roman" pitchFamily="18" charset="0"/>
              </a:rPr>
              <a:t>1.5</a:t>
            </a:r>
            <a:endParaRPr lang="en-US" sz="2200" b="1">
              <a:solidFill>
                <a:srgbClr val="000066"/>
              </a:solidFill>
            </a:endParaRPr>
          </a:p>
        </p:txBody>
      </p:sp>
      <p:sp>
        <p:nvSpPr>
          <p:cNvPr id="363558" name="Rectangle 38"/>
          <p:cNvSpPr>
            <a:spLocks noChangeArrowheads="1"/>
          </p:cNvSpPr>
          <p:nvPr/>
        </p:nvSpPr>
        <p:spPr bwMode="auto">
          <a:xfrm>
            <a:off x="4887913" y="2968625"/>
            <a:ext cx="5857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  <a:tabLst>
                <a:tab pos="3857625" algn="r"/>
                <a:tab pos="4305300" algn="r"/>
              </a:tabLst>
            </a:pPr>
            <a:r>
              <a:rPr lang="en-US" sz="2200" b="1">
                <a:solidFill>
                  <a:srgbClr val="000066"/>
                </a:solidFill>
                <a:latin typeface="Times New Roman" pitchFamily="18" charset="0"/>
              </a:rPr>
              <a:t>1.2</a:t>
            </a:r>
            <a:endParaRPr lang="en-US" sz="2200" b="1">
              <a:solidFill>
                <a:srgbClr val="000066"/>
              </a:solidFill>
            </a:endParaRPr>
          </a:p>
        </p:txBody>
      </p:sp>
      <p:sp>
        <p:nvSpPr>
          <p:cNvPr id="363559" name="Rectangle 39"/>
          <p:cNvSpPr>
            <a:spLocks noChangeArrowheads="1"/>
          </p:cNvSpPr>
          <p:nvPr/>
        </p:nvSpPr>
        <p:spPr bwMode="auto">
          <a:xfrm>
            <a:off x="598488" y="2968625"/>
            <a:ext cx="8524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  <a:tabLst>
                <a:tab pos="4214813" algn="r"/>
              </a:tabLst>
            </a:pPr>
            <a:r>
              <a:rPr lang="en-US" sz="2200" b="1">
                <a:solidFill>
                  <a:srgbClr val="000066"/>
                </a:solidFill>
                <a:latin typeface="Times New Roman" pitchFamily="18" charset="0"/>
              </a:rPr>
              <a:t>– 1.2</a:t>
            </a:r>
            <a:endParaRPr lang="en-US" sz="2200" b="1">
              <a:solidFill>
                <a:srgbClr val="000066"/>
              </a:solidFill>
            </a:endParaRPr>
          </a:p>
        </p:txBody>
      </p:sp>
      <p:sp>
        <p:nvSpPr>
          <p:cNvPr id="363560" name="Rectangle 40"/>
          <p:cNvSpPr>
            <a:spLocks noChangeArrowheads="1"/>
          </p:cNvSpPr>
          <p:nvPr/>
        </p:nvSpPr>
        <p:spPr bwMode="auto">
          <a:xfrm>
            <a:off x="5300663" y="2968625"/>
            <a:ext cx="1066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  <a:tabLst>
                <a:tab pos="3857625" algn="r"/>
                <a:tab pos="4305300" algn="r"/>
              </a:tabLst>
            </a:pPr>
            <a:r>
              <a:rPr lang="en-US" sz="2200" b="1">
                <a:solidFill>
                  <a:srgbClr val="000066"/>
                </a:solidFill>
                <a:latin typeface="Times New Roman" pitchFamily="18" charset="0"/>
              </a:rPr>
              <a:t>– 8.0</a:t>
            </a:r>
            <a:r>
              <a:rPr lang="en-US" sz="2200" b="1" i="1">
                <a:solidFill>
                  <a:srgbClr val="000066"/>
                </a:solidFill>
                <a:latin typeface="Times New Roman" pitchFamily="18" charset="0"/>
              </a:rPr>
              <a:t> I</a:t>
            </a:r>
            <a:r>
              <a:rPr lang="en-US" sz="2200" b="1" baseline="-25000">
                <a:solidFill>
                  <a:srgbClr val="000066"/>
                </a:solidFill>
                <a:latin typeface="Times New Roman" pitchFamily="18" charset="0"/>
              </a:rPr>
              <a:t>2</a:t>
            </a:r>
            <a:endParaRPr lang="en-US" sz="2200" b="1">
              <a:solidFill>
                <a:srgbClr val="000066"/>
              </a:solidFill>
            </a:endParaRPr>
          </a:p>
        </p:txBody>
      </p:sp>
      <p:sp>
        <p:nvSpPr>
          <p:cNvPr id="363561" name="Rectangle 41"/>
          <p:cNvSpPr>
            <a:spLocks noChangeArrowheads="1"/>
          </p:cNvSpPr>
          <p:nvPr/>
        </p:nvSpPr>
        <p:spPr bwMode="auto">
          <a:xfrm>
            <a:off x="1230313" y="2968625"/>
            <a:ext cx="17002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  <a:tabLst>
                <a:tab pos="4214813" algn="r"/>
              </a:tabLst>
            </a:pPr>
            <a:r>
              <a:rPr lang="en-US" sz="2200" b="1">
                <a:solidFill>
                  <a:srgbClr val="000066"/>
                </a:solidFill>
                <a:latin typeface="Times New Roman" pitchFamily="18" charset="0"/>
              </a:rPr>
              <a:t>– 0.3(</a:t>
            </a:r>
            <a:r>
              <a:rPr lang="en-US" sz="2200" b="1" i="1">
                <a:solidFill>
                  <a:srgbClr val="000066"/>
                </a:solidFill>
                <a:latin typeface="Times New Roman" pitchFamily="18" charset="0"/>
              </a:rPr>
              <a:t>I</a:t>
            </a:r>
            <a:r>
              <a:rPr lang="en-US" sz="2200" b="1" baseline="-25000">
                <a:solidFill>
                  <a:srgbClr val="000066"/>
                </a:solidFill>
                <a:latin typeface="Times New Roman" pitchFamily="18" charset="0"/>
              </a:rPr>
              <a:t>1</a:t>
            </a:r>
            <a:r>
              <a:rPr lang="en-US" sz="2200" b="1">
                <a:solidFill>
                  <a:srgbClr val="000066"/>
                </a:solidFill>
                <a:latin typeface="Times New Roman" pitchFamily="18" charset="0"/>
              </a:rPr>
              <a:t> –</a:t>
            </a:r>
            <a:r>
              <a:rPr lang="en-US" sz="2200" b="1" i="1">
                <a:solidFill>
                  <a:srgbClr val="000066"/>
                </a:solidFill>
                <a:latin typeface="Times New Roman" pitchFamily="18" charset="0"/>
              </a:rPr>
              <a:t> I</a:t>
            </a:r>
            <a:r>
              <a:rPr lang="en-US" sz="2200" b="1" baseline="-25000">
                <a:solidFill>
                  <a:srgbClr val="000066"/>
                </a:solidFill>
                <a:latin typeface="Times New Roman" pitchFamily="18" charset="0"/>
              </a:rPr>
              <a:t>2</a:t>
            </a:r>
            <a:r>
              <a:rPr lang="en-US" sz="2200" b="1">
                <a:solidFill>
                  <a:srgbClr val="000066"/>
                </a:solidFill>
                <a:latin typeface="Times New Roman" pitchFamily="18" charset="0"/>
              </a:rPr>
              <a:t>)</a:t>
            </a:r>
            <a:endParaRPr lang="en-US" sz="2200" b="1">
              <a:solidFill>
                <a:srgbClr val="000066"/>
              </a:solidFill>
            </a:endParaRPr>
          </a:p>
        </p:txBody>
      </p:sp>
      <p:sp>
        <p:nvSpPr>
          <p:cNvPr id="363562" name="Rectangle 42"/>
          <p:cNvSpPr>
            <a:spLocks noChangeArrowheads="1"/>
          </p:cNvSpPr>
          <p:nvPr/>
        </p:nvSpPr>
        <p:spPr bwMode="auto">
          <a:xfrm>
            <a:off x="6202363" y="2968625"/>
            <a:ext cx="27273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  <a:tabLst>
                <a:tab pos="3857625" algn="r"/>
                <a:tab pos="4305300" algn="r"/>
              </a:tabLst>
            </a:pPr>
            <a:r>
              <a:rPr lang="en-US" sz="2200" b="1">
                <a:solidFill>
                  <a:srgbClr val="000066"/>
                </a:solidFill>
                <a:latin typeface="Times New Roman" pitchFamily="18" charset="0"/>
              </a:rPr>
              <a:t>– 0.3(</a:t>
            </a:r>
            <a:r>
              <a:rPr lang="en-US" sz="2200" b="1" i="1">
                <a:solidFill>
                  <a:srgbClr val="000066"/>
                </a:solidFill>
                <a:latin typeface="Times New Roman" pitchFamily="18" charset="0"/>
              </a:rPr>
              <a:t>I</a:t>
            </a:r>
            <a:r>
              <a:rPr lang="en-US" sz="2200" b="1" baseline="-25000">
                <a:solidFill>
                  <a:srgbClr val="000066"/>
                </a:solidFill>
                <a:latin typeface="Times New Roman" pitchFamily="18" charset="0"/>
              </a:rPr>
              <a:t>2</a:t>
            </a:r>
            <a:r>
              <a:rPr lang="en-US" sz="2200" b="1">
                <a:solidFill>
                  <a:srgbClr val="000066"/>
                </a:solidFill>
                <a:latin typeface="Times New Roman" pitchFamily="18" charset="0"/>
              </a:rPr>
              <a:t> –</a:t>
            </a:r>
            <a:r>
              <a:rPr lang="en-US" sz="2200" b="1" i="1">
                <a:solidFill>
                  <a:srgbClr val="000066"/>
                </a:solidFill>
                <a:latin typeface="Times New Roman" pitchFamily="18" charset="0"/>
              </a:rPr>
              <a:t> I</a:t>
            </a:r>
            <a:r>
              <a:rPr lang="en-US" sz="2200" b="1" baseline="-25000">
                <a:solidFill>
                  <a:srgbClr val="000066"/>
                </a:solidFill>
                <a:latin typeface="Times New Roman" pitchFamily="18" charset="0"/>
              </a:rPr>
              <a:t>1</a:t>
            </a:r>
            <a:r>
              <a:rPr lang="en-US" sz="2200" b="1">
                <a:solidFill>
                  <a:srgbClr val="000066"/>
                </a:solidFill>
                <a:latin typeface="Times New Roman" pitchFamily="18" charset="0"/>
              </a:rPr>
              <a:t>) 	</a:t>
            </a:r>
            <a:r>
              <a:rPr lang="en-US" sz="2200">
                <a:solidFill>
                  <a:srgbClr val="000066"/>
                </a:solidFill>
              </a:rPr>
              <a:t>(2)</a:t>
            </a:r>
          </a:p>
        </p:txBody>
      </p:sp>
      <p:sp>
        <p:nvSpPr>
          <p:cNvPr id="363563" name="Rectangle 43"/>
          <p:cNvSpPr>
            <a:spLocks noChangeArrowheads="1"/>
          </p:cNvSpPr>
          <p:nvPr/>
        </p:nvSpPr>
        <p:spPr bwMode="auto">
          <a:xfrm>
            <a:off x="2727325" y="2968625"/>
            <a:ext cx="19431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  <a:tabLst>
                <a:tab pos="1701800" algn="r"/>
                <a:tab pos="4214813" algn="r"/>
              </a:tabLst>
            </a:pPr>
            <a:r>
              <a:rPr lang="en-US" sz="2200" b="1">
                <a:solidFill>
                  <a:srgbClr val="000066"/>
                </a:solidFill>
                <a:latin typeface="Times New Roman" pitchFamily="18" charset="0"/>
              </a:rPr>
              <a:t>– 0.2</a:t>
            </a:r>
            <a:r>
              <a:rPr lang="en-US" sz="2200" b="1" i="1">
                <a:solidFill>
                  <a:srgbClr val="000066"/>
                </a:solidFill>
                <a:latin typeface="Times New Roman" pitchFamily="18" charset="0"/>
              </a:rPr>
              <a:t> I</a:t>
            </a:r>
            <a:r>
              <a:rPr lang="en-US" sz="2200" b="1" baseline="-25000">
                <a:solidFill>
                  <a:srgbClr val="000066"/>
                </a:solidFill>
                <a:latin typeface="Times New Roman" pitchFamily="18" charset="0"/>
              </a:rPr>
              <a:t>1</a:t>
            </a:r>
            <a:r>
              <a:rPr lang="en-US" sz="2200" b="1">
                <a:solidFill>
                  <a:srgbClr val="000066"/>
                </a:solidFill>
                <a:latin typeface="Times New Roman" pitchFamily="18" charset="0"/>
              </a:rPr>
              <a:t> 	</a:t>
            </a:r>
            <a:r>
              <a:rPr lang="en-US" sz="2200">
                <a:solidFill>
                  <a:srgbClr val="000066"/>
                </a:solidFill>
              </a:rPr>
              <a:t>(1)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3557" grpId="0"/>
      <p:bldP spid="363558" grpId="0"/>
      <p:bldP spid="363559" grpId="0"/>
      <p:bldP spid="363560" grpId="0"/>
      <p:bldP spid="363561" grpId="0"/>
      <p:bldP spid="363562" grpId="0"/>
      <p:bldP spid="36356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1" name="Footer Placeholder 4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DC CIRCUITS</a:t>
            </a:r>
          </a:p>
        </p:txBody>
      </p:sp>
      <p:sp>
        <p:nvSpPr>
          <p:cNvPr id="460802" name="Date Placeholder 5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</a:p>
        </p:txBody>
      </p:sp>
      <p:sp>
        <p:nvSpPr>
          <p:cNvPr id="46080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BED2A87-2FD7-415E-AA75-B774BE19D9EA}" type="slidenum">
              <a:rPr lang="en-US" smtClean="0">
                <a:cs typeface="Arial" charset="0"/>
              </a:rPr>
              <a:pPr/>
              <a:t>21</a:t>
            </a:fld>
            <a:endParaRPr lang="en-US" smtClean="0">
              <a:cs typeface="Arial" charset="0"/>
            </a:endParaRPr>
          </a:p>
        </p:txBody>
      </p:sp>
      <p:grpSp>
        <p:nvGrpSpPr>
          <p:cNvPr id="460804" name="Group 51"/>
          <p:cNvGrpSpPr>
            <a:grpSpLocks/>
          </p:cNvGrpSpPr>
          <p:nvPr/>
        </p:nvGrpSpPr>
        <p:grpSpPr bwMode="auto">
          <a:xfrm>
            <a:off x="7072313" y="806450"/>
            <a:ext cx="1647825" cy="1976438"/>
            <a:chOff x="4455" y="508"/>
            <a:chExt cx="1038" cy="1245"/>
          </a:xfrm>
        </p:grpSpPr>
        <p:sp>
          <p:nvSpPr>
            <p:cNvPr id="460828" name="Line 52"/>
            <p:cNvSpPr>
              <a:spLocks noChangeShapeType="1"/>
            </p:cNvSpPr>
            <p:nvPr/>
          </p:nvSpPr>
          <p:spPr bwMode="auto">
            <a:xfrm>
              <a:off x="4455" y="1261"/>
              <a:ext cx="1038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460829" name="Rectangle 53"/>
            <p:cNvSpPr>
              <a:spLocks noChangeArrowheads="1"/>
            </p:cNvSpPr>
            <p:nvPr/>
          </p:nvSpPr>
          <p:spPr bwMode="auto">
            <a:xfrm>
              <a:off x="4459" y="812"/>
              <a:ext cx="1031" cy="922"/>
            </a:xfrm>
            <a:prstGeom prst="rect">
              <a:avLst/>
            </a:prstGeom>
            <a:noFill/>
            <a:ln w="222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grpSp>
          <p:nvGrpSpPr>
            <p:cNvPr id="460830" name="Group 54"/>
            <p:cNvGrpSpPr>
              <a:grpSpLocks/>
            </p:cNvGrpSpPr>
            <p:nvPr/>
          </p:nvGrpSpPr>
          <p:grpSpPr bwMode="auto">
            <a:xfrm>
              <a:off x="4659" y="1492"/>
              <a:ext cx="194" cy="261"/>
              <a:chOff x="3117" y="1561"/>
              <a:chExt cx="237" cy="318"/>
            </a:xfrm>
          </p:grpSpPr>
          <p:sp>
            <p:nvSpPr>
              <p:cNvPr id="460848" name="Rectangle 55"/>
              <p:cNvSpPr>
                <a:spLocks noChangeArrowheads="1"/>
              </p:cNvSpPr>
              <p:nvPr/>
            </p:nvSpPr>
            <p:spPr bwMode="auto">
              <a:xfrm>
                <a:off x="3177" y="1833"/>
                <a:ext cx="113" cy="46"/>
              </a:xfrm>
              <a:prstGeom prst="rect">
                <a:avLst/>
              </a:prstGeom>
              <a:solidFill>
                <a:srgbClr val="EBEBFF"/>
              </a:solidFill>
              <a:ln w="6350" algn="ctr">
                <a:noFill/>
                <a:miter lim="800000"/>
                <a:headEnd/>
                <a:tailEnd/>
              </a:ln>
            </p:spPr>
            <p:txBody>
              <a:bodyPr wrap="none" lIns="90000" tIns="46800" rIns="90000" bIns="46800" anchor="ctr"/>
              <a:lstStyle/>
              <a:p>
                <a:pPr>
                  <a:lnSpc>
                    <a:spcPct val="110000"/>
                  </a:lnSpc>
                </a:pPr>
                <a:endParaRPr lang="en-ZA"/>
              </a:p>
            </p:txBody>
          </p:sp>
          <p:grpSp>
            <p:nvGrpSpPr>
              <p:cNvPr id="460849" name="Group 56"/>
              <p:cNvGrpSpPr>
                <a:grpSpLocks/>
              </p:cNvGrpSpPr>
              <p:nvPr/>
            </p:nvGrpSpPr>
            <p:grpSpPr bwMode="auto">
              <a:xfrm>
                <a:off x="3117" y="1561"/>
                <a:ext cx="237" cy="299"/>
                <a:chOff x="4140" y="385"/>
                <a:chExt cx="324" cy="409"/>
              </a:xfrm>
            </p:grpSpPr>
            <p:sp>
              <p:nvSpPr>
                <p:cNvPr id="460850" name="Freeform 57"/>
                <p:cNvSpPr>
                  <a:spLocks/>
                </p:cNvSpPr>
                <p:nvPr/>
              </p:nvSpPr>
              <p:spPr bwMode="auto">
                <a:xfrm>
                  <a:off x="4224" y="478"/>
                  <a:ext cx="153" cy="316"/>
                </a:xfrm>
                <a:custGeom>
                  <a:avLst/>
                  <a:gdLst>
                    <a:gd name="T0" fmla="*/ 0 w 153"/>
                    <a:gd name="T1" fmla="*/ 316 h 316"/>
                    <a:gd name="T2" fmla="*/ 0 w 153"/>
                    <a:gd name="T3" fmla="*/ 0 h 316"/>
                    <a:gd name="T4" fmla="*/ 39 w 153"/>
                    <a:gd name="T5" fmla="*/ 127 h 316"/>
                    <a:gd name="T6" fmla="*/ 77 w 153"/>
                    <a:gd name="T7" fmla="*/ 0 h 316"/>
                    <a:gd name="T8" fmla="*/ 115 w 153"/>
                    <a:gd name="T9" fmla="*/ 127 h 316"/>
                    <a:gd name="T10" fmla="*/ 153 w 153"/>
                    <a:gd name="T11" fmla="*/ 0 h 316"/>
                    <a:gd name="T12" fmla="*/ 153 w 153"/>
                    <a:gd name="T13" fmla="*/ 316 h 31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153"/>
                    <a:gd name="T22" fmla="*/ 0 h 316"/>
                    <a:gd name="T23" fmla="*/ 153 w 153"/>
                    <a:gd name="T24" fmla="*/ 316 h 31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153" h="316">
                      <a:moveTo>
                        <a:pt x="0" y="316"/>
                      </a:moveTo>
                      <a:lnTo>
                        <a:pt x="0" y="0"/>
                      </a:lnTo>
                      <a:lnTo>
                        <a:pt x="39" y="127"/>
                      </a:lnTo>
                      <a:lnTo>
                        <a:pt x="77" y="0"/>
                      </a:lnTo>
                      <a:lnTo>
                        <a:pt x="115" y="127"/>
                      </a:lnTo>
                      <a:lnTo>
                        <a:pt x="153" y="0"/>
                      </a:lnTo>
                      <a:lnTo>
                        <a:pt x="153" y="316"/>
                      </a:lnTo>
                    </a:path>
                  </a:pathLst>
                </a:custGeom>
                <a:noFill/>
                <a:ln w="222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lIns="90000" tIns="46800" rIns="90000" bIns="46800"/>
                <a:lstStyle/>
                <a:p>
                  <a:endParaRPr lang="en-US"/>
                </a:p>
              </p:txBody>
            </p:sp>
            <p:sp>
              <p:nvSpPr>
                <p:cNvPr id="460851" name="Oval 58"/>
                <p:cNvSpPr>
                  <a:spLocks noChangeArrowheads="1"/>
                </p:cNvSpPr>
                <p:nvPr/>
              </p:nvSpPr>
              <p:spPr bwMode="auto">
                <a:xfrm>
                  <a:off x="4140" y="385"/>
                  <a:ext cx="324" cy="324"/>
                </a:xfrm>
                <a:prstGeom prst="ellipse">
                  <a:avLst/>
                </a:prstGeom>
                <a:noFill/>
                <a:ln w="1587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lIns="90000" tIns="46800" rIns="90000" bIns="46800" anchor="ctr"/>
                <a:lstStyle/>
                <a:p>
                  <a:pPr>
                    <a:lnSpc>
                      <a:spcPct val="110000"/>
                    </a:lnSpc>
                  </a:pPr>
                  <a:endParaRPr lang="en-ZA"/>
                </a:p>
              </p:txBody>
            </p:sp>
          </p:grpSp>
        </p:grpSp>
        <p:grpSp>
          <p:nvGrpSpPr>
            <p:cNvPr id="460831" name="Group 59"/>
            <p:cNvGrpSpPr>
              <a:grpSpLocks/>
            </p:cNvGrpSpPr>
            <p:nvPr/>
          </p:nvGrpSpPr>
          <p:grpSpPr bwMode="auto">
            <a:xfrm>
              <a:off x="4665" y="711"/>
              <a:ext cx="40" cy="200"/>
              <a:chOff x="4474" y="1019"/>
              <a:chExt cx="41" cy="210"/>
            </a:xfrm>
          </p:grpSpPr>
          <p:sp>
            <p:nvSpPr>
              <p:cNvPr id="460845" name="Rectangle 60"/>
              <p:cNvSpPr>
                <a:spLocks noChangeArrowheads="1"/>
              </p:cNvSpPr>
              <p:nvPr/>
            </p:nvSpPr>
            <p:spPr bwMode="auto">
              <a:xfrm>
                <a:off x="4474" y="1101"/>
                <a:ext cx="41" cy="46"/>
              </a:xfrm>
              <a:prstGeom prst="rect">
                <a:avLst/>
              </a:prstGeom>
              <a:solidFill>
                <a:srgbClr val="EBEBFF"/>
              </a:solidFill>
              <a:ln w="6350" algn="ctr">
                <a:noFill/>
                <a:miter lim="800000"/>
                <a:headEnd/>
                <a:tailEnd/>
              </a:ln>
            </p:spPr>
            <p:txBody>
              <a:bodyPr wrap="none" lIns="90000" tIns="46800" rIns="90000" bIns="46800" anchor="ctr"/>
              <a:lstStyle/>
              <a:p>
                <a:pPr>
                  <a:lnSpc>
                    <a:spcPct val="110000"/>
                  </a:lnSpc>
                </a:pPr>
                <a:endParaRPr lang="en-ZA"/>
              </a:p>
            </p:txBody>
          </p:sp>
          <p:sp>
            <p:nvSpPr>
              <p:cNvPr id="460846" name="Line 61"/>
              <p:cNvSpPr>
                <a:spLocks noChangeShapeType="1"/>
              </p:cNvSpPr>
              <p:nvPr/>
            </p:nvSpPr>
            <p:spPr bwMode="auto">
              <a:xfrm rot="-5400000">
                <a:off x="4371" y="1124"/>
                <a:ext cx="210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0847" name="Line 62"/>
              <p:cNvSpPr>
                <a:spLocks noChangeShapeType="1"/>
              </p:cNvSpPr>
              <p:nvPr/>
            </p:nvSpPr>
            <p:spPr bwMode="auto">
              <a:xfrm rot="-5400000">
                <a:off x="4461" y="1124"/>
                <a:ext cx="105" cy="0"/>
              </a:xfrm>
              <a:prstGeom prst="line">
                <a:avLst/>
              </a:prstGeom>
              <a:noFill/>
              <a:ln w="444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60832" name="Group 63"/>
            <p:cNvGrpSpPr>
              <a:grpSpLocks/>
            </p:cNvGrpSpPr>
            <p:nvPr/>
          </p:nvGrpSpPr>
          <p:grpSpPr bwMode="auto">
            <a:xfrm>
              <a:off x="4665" y="1158"/>
              <a:ext cx="40" cy="200"/>
              <a:chOff x="4474" y="1019"/>
              <a:chExt cx="41" cy="210"/>
            </a:xfrm>
          </p:grpSpPr>
          <p:sp>
            <p:nvSpPr>
              <p:cNvPr id="460842" name="Rectangle 64"/>
              <p:cNvSpPr>
                <a:spLocks noChangeArrowheads="1"/>
              </p:cNvSpPr>
              <p:nvPr/>
            </p:nvSpPr>
            <p:spPr bwMode="auto">
              <a:xfrm>
                <a:off x="4474" y="1101"/>
                <a:ext cx="41" cy="46"/>
              </a:xfrm>
              <a:prstGeom prst="rect">
                <a:avLst/>
              </a:prstGeom>
              <a:solidFill>
                <a:srgbClr val="EBEBFF"/>
              </a:solidFill>
              <a:ln w="6350" algn="ctr">
                <a:noFill/>
                <a:miter lim="800000"/>
                <a:headEnd/>
                <a:tailEnd/>
              </a:ln>
            </p:spPr>
            <p:txBody>
              <a:bodyPr wrap="none" lIns="90000" tIns="46800" rIns="90000" bIns="46800" anchor="ctr"/>
              <a:lstStyle/>
              <a:p>
                <a:pPr>
                  <a:lnSpc>
                    <a:spcPct val="110000"/>
                  </a:lnSpc>
                </a:pPr>
                <a:endParaRPr lang="en-ZA"/>
              </a:p>
            </p:txBody>
          </p:sp>
          <p:sp>
            <p:nvSpPr>
              <p:cNvPr id="460843" name="Line 65"/>
              <p:cNvSpPr>
                <a:spLocks noChangeShapeType="1"/>
              </p:cNvSpPr>
              <p:nvPr/>
            </p:nvSpPr>
            <p:spPr bwMode="auto">
              <a:xfrm rot="-5400000">
                <a:off x="4371" y="1124"/>
                <a:ext cx="210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0844" name="Line 66"/>
              <p:cNvSpPr>
                <a:spLocks noChangeShapeType="1"/>
              </p:cNvSpPr>
              <p:nvPr/>
            </p:nvSpPr>
            <p:spPr bwMode="auto">
              <a:xfrm rot="-5400000">
                <a:off x="4461" y="1124"/>
                <a:ext cx="105" cy="0"/>
              </a:xfrm>
              <a:prstGeom prst="line">
                <a:avLst/>
              </a:prstGeom>
              <a:noFill/>
              <a:ln w="444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60833" name="Rectangle 67"/>
            <p:cNvSpPr>
              <a:spLocks noChangeArrowheads="1"/>
            </p:cNvSpPr>
            <p:nvPr/>
          </p:nvSpPr>
          <p:spPr bwMode="auto">
            <a:xfrm>
              <a:off x="4513" y="953"/>
              <a:ext cx="926" cy="248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1800" b="1">
                  <a:solidFill>
                    <a:srgbClr val="000066"/>
                  </a:solidFill>
                  <a:latin typeface="Times New Roman" pitchFamily="18" charset="0"/>
                </a:rPr>
                <a:t>1.2 V   0.3 </a:t>
              </a:r>
              <a:r>
                <a:rPr lang="en-US" sz="1800" b="1">
                  <a:solidFill>
                    <a:srgbClr val="000066"/>
                  </a:solidFill>
                  <a:latin typeface="Times New Roman" pitchFamily="18" charset="0"/>
                  <a:sym typeface="Symbol" pitchFamily="18" charset="2"/>
                </a:rPr>
                <a:t></a:t>
              </a:r>
            </a:p>
          </p:txBody>
        </p:sp>
        <p:grpSp>
          <p:nvGrpSpPr>
            <p:cNvPr id="460834" name="Group 68"/>
            <p:cNvGrpSpPr>
              <a:grpSpLocks/>
            </p:cNvGrpSpPr>
            <p:nvPr/>
          </p:nvGrpSpPr>
          <p:grpSpPr bwMode="auto">
            <a:xfrm>
              <a:off x="4964" y="1207"/>
              <a:ext cx="433" cy="98"/>
              <a:chOff x="2380" y="3027"/>
              <a:chExt cx="752" cy="171"/>
            </a:xfrm>
          </p:grpSpPr>
          <p:sp>
            <p:nvSpPr>
              <p:cNvPr id="460840" name="Rectangle 69"/>
              <p:cNvSpPr>
                <a:spLocks noChangeArrowheads="1"/>
              </p:cNvSpPr>
              <p:nvPr/>
            </p:nvSpPr>
            <p:spPr bwMode="auto">
              <a:xfrm>
                <a:off x="2476" y="3074"/>
                <a:ext cx="568" cy="82"/>
              </a:xfrm>
              <a:prstGeom prst="rect">
                <a:avLst/>
              </a:prstGeom>
              <a:solidFill>
                <a:srgbClr val="EBEBFF"/>
              </a:solidFill>
              <a:ln w="6350" algn="ctr">
                <a:noFill/>
                <a:miter lim="800000"/>
                <a:headEnd/>
                <a:tailEnd/>
              </a:ln>
            </p:spPr>
            <p:txBody>
              <a:bodyPr wrap="none" lIns="90000" tIns="46800" rIns="90000" bIns="46800" anchor="ctr"/>
              <a:lstStyle/>
              <a:p>
                <a:pPr>
                  <a:lnSpc>
                    <a:spcPct val="110000"/>
                  </a:lnSpc>
                </a:pPr>
                <a:endParaRPr lang="en-ZA"/>
              </a:p>
            </p:txBody>
          </p:sp>
          <p:sp>
            <p:nvSpPr>
              <p:cNvPr id="460841" name="Freeform 70"/>
              <p:cNvSpPr>
                <a:spLocks/>
              </p:cNvSpPr>
              <p:nvPr/>
            </p:nvSpPr>
            <p:spPr bwMode="auto">
              <a:xfrm>
                <a:off x="2380" y="3027"/>
                <a:ext cx="752" cy="171"/>
              </a:xfrm>
              <a:custGeom>
                <a:avLst/>
                <a:gdLst>
                  <a:gd name="T0" fmla="*/ 0 w 668"/>
                  <a:gd name="T1" fmla="*/ 103 h 152"/>
                  <a:gd name="T2" fmla="*/ 101 w 668"/>
                  <a:gd name="T3" fmla="*/ 105 h 152"/>
                  <a:gd name="T4" fmla="*/ 158 w 668"/>
                  <a:gd name="T5" fmla="*/ 0 h 152"/>
                  <a:gd name="T6" fmla="*/ 214 w 668"/>
                  <a:gd name="T7" fmla="*/ 192 h 152"/>
                  <a:gd name="T8" fmla="*/ 303 w 668"/>
                  <a:gd name="T9" fmla="*/ 0 h 152"/>
                  <a:gd name="T10" fmla="*/ 377 w 668"/>
                  <a:gd name="T11" fmla="*/ 188 h 152"/>
                  <a:gd name="T12" fmla="*/ 466 w 668"/>
                  <a:gd name="T13" fmla="*/ 0 h 152"/>
                  <a:gd name="T14" fmla="*/ 540 w 668"/>
                  <a:gd name="T15" fmla="*/ 188 h 152"/>
                  <a:gd name="T16" fmla="*/ 623 w 668"/>
                  <a:gd name="T17" fmla="*/ 0 h 152"/>
                  <a:gd name="T18" fmla="*/ 711 w 668"/>
                  <a:gd name="T19" fmla="*/ 188 h 152"/>
                  <a:gd name="T20" fmla="*/ 752 w 668"/>
                  <a:gd name="T21" fmla="*/ 105 h 152"/>
                  <a:gd name="T22" fmla="*/ 847 w 668"/>
                  <a:gd name="T23" fmla="*/ 103 h 15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668"/>
                  <a:gd name="T37" fmla="*/ 0 h 152"/>
                  <a:gd name="T38" fmla="*/ 668 w 668"/>
                  <a:gd name="T39" fmla="*/ 152 h 152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668" h="152">
                    <a:moveTo>
                      <a:pt x="0" y="82"/>
                    </a:moveTo>
                    <a:lnTo>
                      <a:pt x="80" y="83"/>
                    </a:lnTo>
                    <a:lnTo>
                      <a:pt x="124" y="0"/>
                    </a:lnTo>
                    <a:lnTo>
                      <a:pt x="169" y="152"/>
                    </a:lnTo>
                    <a:lnTo>
                      <a:pt x="239" y="0"/>
                    </a:lnTo>
                    <a:lnTo>
                      <a:pt x="298" y="148"/>
                    </a:lnTo>
                    <a:lnTo>
                      <a:pt x="368" y="0"/>
                    </a:lnTo>
                    <a:lnTo>
                      <a:pt x="426" y="148"/>
                    </a:lnTo>
                    <a:lnTo>
                      <a:pt x="491" y="0"/>
                    </a:lnTo>
                    <a:lnTo>
                      <a:pt x="561" y="148"/>
                    </a:lnTo>
                    <a:lnTo>
                      <a:pt x="593" y="83"/>
                    </a:lnTo>
                    <a:lnTo>
                      <a:pt x="668" y="82"/>
                    </a:lnTo>
                  </a:path>
                </a:pathLst>
              </a:custGeom>
              <a:noFill/>
              <a:ln w="22225" cap="flat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60835" name="Group 71"/>
            <p:cNvGrpSpPr>
              <a:grpSpLocks/>
            </p:cNvGrpSpPr>
            <p:nvPr/>
          </p:nvGrpSpPr>
          <p:grpSpPr bwMode="auto">
            <a:xfrm>
              <a:off x="4964" y="758"/>
              <a:ext cx="433" cy="98"/>
              <a:chOff x="2380" y="3027"/>
              <a:chExt cx="752" cy="171"/>
            </a:xfrm>
          </p:grpSpPr>
          <p:sp>
            <p:nvSpPr>
              <p:cNvPr id="460838" name="Rectangle 72"/>
              <p:cNvSpPr>
                <a:spLocks noChangeArrowheads="1"/>
              </p:cNvSpPr>
              <p:nvPr/>
            </p:nvSpPr>
            <p:spPr bwMode="auto">
              <a:xfrm>
                <a:off x="2476" y="3074"/>
                <a:ext cx="568" cy="82"/>
              </a:xfrm>
              <a:prstGeom prst="rect">
                <a:avLst/>
              </a:prstGeom>
              <a:solidFill>
                <a:srgbClr val="EBEBFF"/>
              </a:solidFill>
              <a:ln w="6350" algn="ctr">
                <a:noFill/>
                <a:miter lim="800000"/>
                <a:headEnd/>
                <a:tailEnd/>
              </a:ln>
            </p:spPr>
            <p:txBody>
              <a:bodyPr wrap="none" lIns="90000" tIns="46800" rIns="90000" bIns="46800" anchor="ctr"/>
              <a:lstStyle/>
              <a:p>
                <a:pPr>
                  <a:lnSpc>
                    <a:spcPct val="110000"/>
                  </a:lnSpc>
                </a:pPr>
                <a:endParaRPr lang="en-ZA"/>
              </a:p>
            </p:txBody>
          </p:sp>
          <p:sp>
            <p:nvSpPr>
              <p:cNvPr id="460839" name="Freeform 73"/>
              <p:cNvSpPr>
                <a:spLocks/>
              </p:cNvSpPr>
              <p:nvPr/>
            </p:nvSpPr>
            <p:spPr bwMode="auto">
              <a:xfrm>
                <a:off x="2380" y="3027"/>
                <a:ext cx="752" cy="171"/>
              </a:xfrm>
              <a:custGeom>
                <a:avLst/>
                <a:gdLst>
                  <a:gd name="T0" fmla="*/ 0 w 668"/>
                  <a:gd name="T1" fmla="*/ 103 h 152"/>
                  <a:gd name="T2" fmla="*/ 101 w 668"/>
                  <a:gd name="T3" fmla="*/ 105 h 152"/>
                  <a:gd name="T4" fmla="*/ 158 w 668"/>
                  <a:gd name="T5" fmla="*/ 0 h 152"/>
                  <a:gd name="T6" fmla="*/ 214 w 668"/>
                  <a:gd name="T7" fmla="*/ 192 h 152"/>
                  <a:gd name="T8" fmla="*/ 303 w 668"/>
                  <a:gd name="T9" fmla="*/ 0 h 152"/>
                  <a:gd name="T10" fmla="*/ 377 w 668"/>
                  <a:gd name="T11" fmla="*/ 188 h 152"/>
                  <a:gd name="T12" fmla="*/ 466 w 668"/>
                  <a:gd name="T13" fmla="*/ 0 h 152"/>
                  <a:gd name="T14" fmla="*/ 540 w 668"/>
                  <a:gd name="T15" fmla="*/ 188 h 152"/>
                  <a:gd name="T16" fmla="*/ 623 w 668"/>
                  <a:gd name="T17" fmla="*/ 0 h 152"/>
                  <a:gd name="T18" fmla="*/ 711 w 668"/>
                  <a:gd name="T19" fmla="*/ 188 h 152"/>
                  <a:gd name="T20" fmla="*/ 752 w 668"/>
                  <a:gd name="T21" fmla="*/ 105 h 152"/>
                  <a:gd name="T22" fmla="*/ 847 w 668"/>
                  <a:gd name="T23" fmla="*/ 103 h 15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668"/>
                  <a:gd name="T37" fmla="*/ 0 h 152"/>
                  <a:gd name="T38" fmla="*/ 668 w 668"/>
                  <a:gd name="T39" fmla="*/ 152 h 152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668" h="152">
                    <a:moveTo>
                      <a:pt x="0" y="82"/>
                    </a:moveTo>
                    <a:lnTo>
                      <a:pt x="80" y="83"/>
                    </a:lnTo>
                    <a:lnTo>
                      <a:pt x="124" y="0"/>
                    </a:lnTo>
                    <a:lnTo>
                      <a:pt x="169" y="152"/>
                    </a:lnTo>
                    <a:lnTo>
                      <a:pt x="239" y="0"/>
                    </a:lnTo>
                    <a:lnTo>
                      <a:pt x="298" y="148"/>
                    </a:lnTo>
                    <a:lnTo>
                      <a:pt x="368" y="0"/>
                    </a:lnTo>
                    <a:lnTo>
                      <a:pt x="426" y="148"/>
                    </a:lnTo>
                    <a:lnTo>
                      <a:pt x="491" y="0"/>
                    </a:lnTo>
                    <a:lnTo>
                      <a:pt x="561" y="148"/>
                    </a:lnTo>
                    <a:lnTo>
                      <a:pt x="593" y="83"/>
                    </a:lnTo>
                    <a:lnTo>
                      <a:pt x="668" y="82"/>
                    </a:lnTo>
                  </a:path>
                </a:pathLst>
              </a:custGeom>
              <a:noFill/>
              <a:ln w="22225" cap="flat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60836" name="Rectangle 74"/>
            <p:cNvSpPr>
              <a:spLocks noChangeArrowheads="1"/>
            </p:cNvSpPr>
            <p:nvPr/>
          </p:nvSpPr>
          <p:spPr bwMode="auto">
            <a:xfrm>
              <a:off x="4513" y="508"/>
              <a:ext cx="926" cy="248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1800" b="1">
                  <a:solidFill>
                    <a:srgbClr val="000066"/>
                  </a:solidFill>
                  <a:latin typeface="Times New Roman" pitchFamily="18" charset="0"/>
                </a:rPr>
                <a:t>1.5 V   0.2 </a:t>
              </a:r>
              <a:r>
                <a:rPr lang="en-US" sz="1800" b="1">
                  <a:solidFill>
                    <a:srgbClr val="000066"/>
                  </a:solidFill>
                  <a:latin typeface="Times New Roman" pitchFamily="18" charset="0"/>
                  <a:sym typeface="Symbol" pitchFamily="18" charset="2"/>
                </a:rPr>
                <a:t></a:t>
              </a:r>
            </a:p>
          </p:txBody>
        </p:sp>
        <p:sp>
          <p:nvSpPr>
            <p:cNvPr id="460837" name="Rectangle 75"/>
            <p:cNvSpPr>
              <a:spLocks noChangeArrowheads="1"/>
            </p:cNvSpPr>
            <p:nvPr/>
          </p:nvSpPr>
          <p:spPr bwMode="auto">
            <a:xfrm>
              <a:off x="4858" y="1426"/>
              <a:ext cx="368" cy="248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1800" b="1">
                  <a:solidFill>
                    <a:srgbClr val="000066"/>
                  </a:solidFill>
                  <a:latin typeface="Times New Roman" pitchFamily="18" charset="0"/>
                </a:rPr>
                <a:t>8 </a:t>
              </a:r>
              <a:r>
                <a:rPr lang="en-US" sz="1800" b="1">
                  <a:solidFill>
                    <a:srgbClr val="000066"/>
                  </a:solidFill>
                  <a:latin typeface="Times New Roman" pitchFamily="18" charset="0"/>
                  <a:sym typeface="Symbol" pitchFamily="18" charset="2"/>
                </a:rPr>
                <a:t></a:t>
              </a:r>
            </a:p>
          </p:txBody>
        </p:sp>
      </p:grpSp>
      <p:sp>
        <p:nvSpPr>
          <p:cNvPr id="367665" name="Rectangle 49"/>
          <p:cNvSpPr>
            <a:spLocks noChangeArrowheads="1"/>
          </p:cNvSpPr>
          <p:nvPr/>
        </p:nvSpPr>
        <p:spPr bwMode="auto">
          <a:xfrm>
            <a:off x="3635375" y="2968625"/>
            <a:ext cx="71755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  <a:tabLst>
                <a:tab pos="1701800" algn="r"/>
                <a:tab pos="4214813" algn="r"/>
              </a:tabLst>
            </a:pPr>
            <a:r>
              <a:rPr lang="en-US" sz="2200" b="1">
                <a:solidFill>
                  <a:srgbClr val="000066"/>
                </a:solidFill>
                <a:latin typeface="Times New Roman" pitchFamily="18" charset="0"/>
              </a:rPr>
              <a:t>= 0</a:t>
            </a:r>
            <a:endParaRPr lang="en-US" sz="2200" b="1">
              <a:solidFill>
                <a:srgbClr val="000066"/>
              </a:solidFill>
            </a:endParaRPr>
          </a:p>
        </p:txBody>
      </p:sp>
      <p:sp>
        <p:nvSpPr>
          <p:cNvPr id="367666" name="Rectangle 50"/>
          <p:cNvSpPr>
            <a:spLocks noChangeArrowheads="1"/>
          </p:cNvSpPr>
          <p:nvPr/>
        </p:nvSpPr>
        <p:spPr bwMode="auto">
          <a:xfrm>
            <a:off x="7718425" y="2968625"/>
            <a:ext cx="71755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  <a:tabLst>
                <a:tab pos="1701800" algn="r"/>
                <a:tab pos="4214813" algn="r"/>
              </a:tabLst>
            </a:pPr>
            <a:r>
              <a:rPr lang="en-US" sz="2200" b="1">
                <a:solidFill>
                  <a:srgbClr val="000066"/>
                </a:solidFill>
                <a:latin typeface="Times New Roman" pitchFamily="18" charset="0"/>
              </a:rPr>
              <a:t>= 0</a:t>
            </a:r>
            <a:endParaRPr lang="en-US" sz="2200" b="1">
              <a:solidFill>
                <a:srgbClr val="000066"/>
              </a:solidFill>
            </a:endParaRPr>
          </a:p>
        </p:txBody>
      </p:sp>
      <p:sp>
        <p:nvSpPr>
          <p:cNvPr id="460807" name="Rectangle 18"/>
          <p:cNvSpPr>
            <a:spLocks noChangeArrowheads="1"/>
          </p:cNvSpPr>
          <p:nvPr/>
        </p:nvSpPr>
        <p:spPr bwMode="auto">
          <a:xfrm>
            <a:off x="179388" y="2446338"/>
            <a:ext cx="8767762" cy="44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5000"/>
              </a:lnSpc>
            </a:pPr>
            <a:r>
              <a:rPr lang="en-US" sz="2200">
                <a:solidFill>
                  <a:srgbClr val="000066"/>
                </a:solidFill>
              </a:rPr>
              <a:t>Calculate the current in the bulb. </a:t>
            </a:r>
          </a:p>
        </p:txBody>
      </p:sp>
      <p:sp>
        <p:nvSpPr>
          <p:cNvPr id="460808" name="Freeform 19"/>
          <p:cNvSpPr>
            <a:spLocks/>
          </p:cNvSpPr>
          <p:nvPr/>
        </p:nvSpPr>
        <p:spPr bwMode="auto">
          <a:xfrm>
            <a:off x="7172325" y="1390650"/>
            <a:ext cx="1457325" cy="495300"/>
          </a:xfrm>
          <a:custGeom>
            <a:avLst/>
            <a:gdLst>
              <a:gd name="T0" fmla="*/ 1443858076 w 930"/>
              <a:gd name="T1" fmla="*/ 908600152 h 270"/>
              <a:gd name="T2" fmla="*/ 2147483647 w 930"/>
              <a:gd name="T3" fmla="*/ 464395019 h 270"/>
              <a:gd name="T4" fmla="*/ 1090259412 w 930"/>
              <a:gd name="T5" fmla="*/ 0 h 270"/>
              <a:gd name="T6" fmla="*/ 14733088 w 930"/>
              <a:gd name="T7" fmla="*/ 484586855 h 270"/>
              <a:gd name="T8" fmla="*/ 486196596 w 930"/>
              <a:gd name="T9" fmla="*/ 848026824 h 27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30"/>
              <a:gd name="T16" fmla="*/ 0 h 270"/>
              <a:gd name="T17" fmla="*/ 930 w 930"/>
              <a:gd name="T18" fmla="*/ 270 h 27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30" h="270">
                <a:moveTo>
                  <a:pt x="588" y="270"/>
                </a:moveTo>
                <a:cubicBezTo>
                  <a:pt x="666" y="258"/>
                  <a:pt x="930" y="240"/>
                  <a:pt x="930" y="138"/>
                </a:cubicBezTo>
                <a:cubicBezTo>
                  <a:pt x="930" y="36"/>
                  <a:pt x="588" y="0"/>
                  <a:pt x="444" y="0"/>
                </a:cubicBezTo>
                <a:cubicBezTo>
                  <a:pt x="300" y="0"/>
                  <a:pt x="0" y="54"/>
                  <a:pt x="6" y="144"/>
                </a:cubicBezTo>
                <a:cubicBezTo>
                  <a:pt x="12" y="234"/>
                  <a:pt x="66" y="228"/>
                  <a:pt x="198" y="252"/>
                </a:cubicBezTo>
              </a:path>
            </a:pathLst>
          </a:custGeom>
          <a:noFill/>
          <a:ln w="50800" cap="flat" cmpd="sng">
            <a:solidFill>
              <a:srgbClr val="FF0000"/>
            </a:solidFill>
            <a:prstDash val="solid"/>
            <a:round/>
            <a:headEnd/>
            <a:tailEnd type="stealth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460809" name="Freeform 20"/>
          <p:cNvSpPr>
            <a:spLocks/>
          </p:cNvSpPr>
          <p:nvPr/>
        </p:nvSpPr>
        <p:spPr bwMode="auto">
          <a:xfrm>
            <a:off x="7172325" y="2095500"/>
            <a:ext cx="1476375" cy="542925"/>
          </a:xfrm>
          <a:custGeom>
            <a:avLst/>
            <a:gdLst>
              <a:gd name="T0" fmla="*/ 1481851883 w 930"/>
              <a:gd name="T1" fmla="*/ 1091731697 h 270"/>
              <a:gd name="T2" fmla="*/ 2147483647 w 930"/>
              <a:gd name="T3" fmla="*/ 557996195 h 270"/>
              <a:gd name="T4" fmla="*/ 1118949478 w 930"/>
              <a:gd name="T5" fmla="*/ 0 h 270"/>
              <a:gd name="T6" fmla="*/ 15120940 w 930"/>
              <a:gd name="T7" fmla="*/ 582256888 h 270"/>
              <a:gd name="T8" fmla="*/ 498991005 w 930"/>
              <a:gd name="T9" fmla="*/ 1018949366 h 27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30"/>
              <a:gd name="T16" fmla="*/ 0 h 270"/>
              <a:gd name="T17" fmla="*/ 930 w 930"/>
              <a:gd name="T18" fmla="*/ 270 h 27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30" h="270">
                <a:moveTo>
                  <a:pt x="588" y="270"/>
                </a:moveTo>
                <a:cubicBezTo>
                  <a:pt x="666" y="258"/>
                  <a:pt x="930" y="240"/>
                  <a:pt x="930" y="138"/>
                </a:cubicBezTo>
                <a:cubicBezTo>
                  <a:pt x="930" y="36"/>
                  <a:pt x="588" y="0"/>
                  <a:pt x="444" y="0"/>
                </a:cubicBezTo>
                <a:cubicBezTo>
                  <a:pt x="300" y="0"/>
                  <a:pt x="0" y="54"/>
                  <a:pt x="6" y="144"/>
                </a:cubicBezTo>
                <a:cubicBezTo>
                  <a:pt x="12" y="234"/>
                  <a:pt x="66" y="228"/>
                  <a:pt x="198" y="252"/>
                </a:cubicBezTo>
              </a:path>
            </a:pathLst>
          </a:custGeom>
          <a:noFill/>
          <a:ln w="50800" cap="flat" cmpd="sng">
            <a:solidFill>
              <a:srgbClr val="FF0000"/>
            </a:solidFill>
            <a:prstDash val="solid"/>
            <a:round/>
            <a:headEnd/>
            <a:tailEnd type="stealth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460810" name="Rectangle 21"/>
          <p:cNvSpPr>
            <a:spLocks noChangeArrowheads="1"/>
          </p:cNvSpPr>
          <p:nvPr/>
        </p:nvSpPr>
        <p:spPr bwMode="auto">
          <a:xfrm>
            <a:off x="179388" y="573088"/>
            <a:ext cx="6586537" cy="185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5000"/>
              </a:lnSpc>
            </a:pPr>
            <a:r>
              <a:rPr lang="en-US" sz="2200">
                <a:solidFill>
                  <a:srgbClr val="000066"/>
                </a:solidFill>
              </a:rPr>
              <a:t>A battery consisting of two cells connected in parallel is connected to a 8 </a:t>
            </a:r>
            <a:r>
              <a:rPr lang="en-US" sz="2200" b="1">
                <a:solidFill>
                  <a:srgbClr val="000066"/>
                </a:solidFill>
                <a:sym typeface="Symbol" pitchFamily="18" charset="2"/>
              </a:rPr>
              <a:t></a:t>
            </a:r>
            <a:r>
              <a:rPr lang="en-US" sz="2200">
                <a:solidFill>
                  <a:srgbClr val="000066"/>
                </a:solidFill>
              </a:rPr>
              <a:t> bulb.  </a:t>
            </a:r>
            <a:br>
              <a:rPr lang="en-US" sz="2200">
                <a:solidFill>
                  <a:srgbClr val="000066"/>
                </a:solidFill>
              </a:rPr>
            </a:br>
            <a:r>
              <a:rPr lang="en-US" sz="2200">
                <a:solidFill>
                  <a:srgbClr val="000066"/>
                </a:solidFill>
              </a:rPr>
              <a:t>One of the cells has an emf of 1.5 V and an internal resistance of 0.2 </a:t>
            </a:r>
            <a:r>
              <a:rPr lang="en-US" sz="2200" b="1">
                <a:solidFill>
                  <a:srgbClr val="000066"/>
                </a:solidFill>
                <a:sym typeface="Symbol" pitchFamily="18" charset="2"/>
              </a:rPr>
              <a:t></a:t>
            </a:r>
            <a:r>
              <a:rPr lang="en-US" sz="2200">
                <a:solidFill>
                  <a:srgbClr val="000066"/>
                </a:solidFill>
              </a:rPr>
              <a:t>, while the other is a 1.2 V cell with an internal resistance of 0.3 </a:t>
            </a:r>
            <a:r>
              <a:rPr lang="en-US" sz="2200" b="1">
                <a:solidFill>
                  <a:srgbClr val="000066"/>
                </a:solidFill>
                <a:sym typeface="Symbol" pitchFamily="18" charset="2"/>
              </a:rPr>
              <a:t></a:t>
            </a:r>
            <a:r>
              <a:rPr lang="en-US" sz="2200">
                <a:solidFill>
                  <a:srgbClr val="000066"/>
                </a:solidFill>
              </a:rPr>
              <a:t>. </a:t>
            </a:r>
          </a:p>
        </p:txBody>
      </p:sp>
      <p:sp>
        <p:nvSpPr>
          <p:cNvPr id="460811" name="Rectangle 30"/>
          <p:cNvSpPr>
            <a:spLocks noChangeArrowheads="1"/>
          </p:cNvSpPr>
          <p:nvPr/>
        </p:nvSpPr>
        <p:spPr bwMode="auto">
          <a:xfrm>
            <a:off x="179388" y="5381625"/>
            <a:ext cx="87741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542925" indent="-542925">
              <a:lnSpc>
                <a:spcPct val="110000"/>
              </a:lnSpc>
            </a:pPr>
            <a:r>
              <a:rPr lang="en-US">
                <a:solidFill>
                  <a:srgbClr val="0000CC"/>
                </a:solidFill>
              </a:rPr>
              <a:t>4.	Apply the loop law to each loop.</a:t>
            </a:r>
          </a:p>
        </p:txBody>
      </p:sp>
      <p:sp>
        <p:nvSpPr>
          <p:cNvPr id="460812" name="Line 31"/>
          <p:cNvSpPr>
            <a:spLocks noChangeShapeType="1"/>
          </p:cNvSpPr>
          <p:nvPr/>
        </p:nvSpPr>
        <p:spPr bwMode="auto">
          <a:xfrm>
            <a:off x="187325" y="5310188"/>
            <a:ext cx="8764588" cy="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 type="none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460813" name="Rectangle 32"/>
          <p:cNvSpPr>
            <a:spLocks noChangeArrowheads="1"/>
          </p:cNvSpPr>
          <p:nvPr/>
        </p:nvSpPr>
        <p:spPr bwMode="auto">
          <a:xfrm>
            <a:off x="7069138" y="1244600"/>
            <a:ext cx="300037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sz="1800" b="1" i="1">
                <a:solidFill>
                  <a:srgbClr val="000066"/>
                </a:solidFill>
                <a:latin typeface="Times New Roman" pitchFamily="18" charset="0"/>
              </a:rPr>
              <a:t>I</a:t>
            </a:r>
            <a:r>
              <a:rPr lang="en-US" sz="1800" b="1" baseline="-25000">
                <a:solidFill>
                  <a:srgbClr val="000066"/>
                </a:solidFill>
                <a:latin typeface="Times New Roman" pitchFamily="18" charset="0"/>
              </a:rPr>
              <a:t>1</a:t>
            </a:r>
            <a:endParaRPr lang="en-ZA" sz="1800">
              <a:solidFill>
                <a:srgbClr val="000066"/>
              </a:solidFill>
            </a:endParaRPr>
          </a:p>
        </p:txBody>
      </p:sp>
      <p:sp>
        <p:nvSpPr>
          <p:cNvPr id="460814" name="Rectangle 33"/>
          <p:cNvSpPr>
            <a:spLocks noChangeArrowheads="1"/>
          </p:cNvSpPr>
          <p:nvPr/>
        </p:nvSpPr>
        <p:spPr bwMode="auto">
          <a:xfrm>
            <a:off x="7753350" y="2038350"/>
            <a:ext cx="30162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sz="1800" b="1" i="1">
                <a:solidFill>
                  <a:srgbClr val="000066"/>
                </a:solidFill>
                <a:latin typeface="Times New Roman" pitchFamily="18" charset="0"/>
              </a:rPr>
              <a:t>I</a:t>
            </a:r>
            <a:r>
              <a:rPr lang="en-US" sz="1800" b="1" baseline="-25000">
                <a:solidFill>
                  <a:srgbClr val="000066"/>
                </a:solidFill>
                <a:latin typeface="Times New Roman" pitchFamily="18" charset="0"/>
              </a:rPr>
              <a:t>2</a:t>
            </a:r>
            <a:endParaRPr lang="en-ZA" sz="1800">
              <a:solidFill>
                <a:srgbClr val="000066"/>
              </a:solidFill>
            </a:endParaRPr>
          </a:p>
        </p:txBody>
      </p:sp>
      <p:sp>
        <p:nvSpPr>
          <p:cNvPr id="367652" name="Rectangle 36"/>
          <p:cNvSpPr>
            <a:spLocks noChangeArrowheads="1"/>
          </p:cNvSpPr>
          <p:nvPr/>
        </p:nvSpPr>
        <p:spPr bwMode="auto">
          <a:xfrm>
            <a:off x="4884738" y="3336925"/>
            <a:ext cx="425926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  <a:tabLst>
                <a:tab pos="4305300" algn="r"/>
              </a:tabLst>
            </a:pPr>
            <a:r>
              <a:rPr lang="en-US" sz="2200" b="1">
                <a:solidFill>
                  <a:srgbClr val="000066"/>
                </a:solidFill>
                <a:latin typeface="Times New Roman" pitchFamily="18" charset="0"/>
              </a:rPr>
              <a:t>1.2 + 0.3</a:t>
            </a:r>
            <a:r>
              <a:rPr lang="en-US" sz="2200" b="1" i="1">
                <a:solidFill>
                  <a:srgbClr val="000066"/>
                </a:solidFill>
                <a:latin typeface="Times New Roman" pitchFamily="18" charset="0"/>
              </a:rPr>
              <a:t> I</a:t>
            </a:r>
            <a:r>
              <a:rPr lang="en-US" sz="2200" b="1" baseline="-25000">
                <a:solidFill>
                  <a:srgbClr val="000066"/>
                </a:solidFill>
                <a:latin typeface="Times New Roman" pitchFamily="18" charset="0"/>
              </a:rPr>
              <a:t>1</a:t>
            </a:r>
            <a:r>
              <a:rPr lang="en-US" sz="2200" b="1">
                <a:solidFill>
                  <a:srgbClr val="000066"/>
                </a:solidFill>
                <a:latin typeface="Times New Roman" pitchFamily="18" charset="0"/>
              </a:rPr>
              <a:t> – 8.3</a:t>
            </a:r>
            <a:r>
              <a:rPr lang="en-US" sz="2200" b="1" i="1">
                <a:solidFill>
                  <a:srgbClr val="000066"/>
                </a:solidFill>
                <a:latin typeface="Times New Roman" pitchFamily="18" charset="0"/>
              </a:rPr>
              <a:t> I</a:t>
            </a:r>
            <a:r>
              <a:rPr lang="en-US" sz="2200" b="1" baseline="-25000">
                <a:solidFill>
                  <a:srgbClr val="000066"/>
                </a:solidFill>
                <a:latin typeface="Times New Roman" pitchFamily="18" charset="0"/>
              </a:rPr>
              <a:t>2</a:t>
            </a:r>
            <a:r>
              <a:rPr lang="en-US" sz="2200" b="1">
                <a:solidFill>
                  <a:srgbClr val="000066"/>
                </a:solidFill>
                <a:latin typeface="Times New Roman" pitchFamily="18" charset="0"/>
              </a:rPr>
              <a:t> = 0             </a:t>
            </a:r>
            <a:r>
              <a:rPr lang="en-US" sz="2200">
                <a:solidFill>
                  <a:srgbClr val="000066"/>
                </a:solidFill>
              </a:rPr>
              <a:t>(2)</a:t>
            </a:r>
          </a:p>
        </p:txBody>
      </p:sp>
      <p:sp>
        <p:nvSpPr>
          <p:cNvPr id="367653" name="Rectangle 37"/>
          <p:cNvSpPr>
            <a:spLocks noChangeArrowheads="1"/>
          </p:cNvSpPr>
          <p:nvPr/>
        </p:nvSpPr>
        <p:spPr bwMode="auto">
          <a:xfrm>
            <a:off x="179388" y="3336925"/>
            <a:ext cx="45862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  <a:tabLst>
                <a:tab pos="4305300" algn="r"/>
              </a:tabLst>
            </a:pPr>
            <a:r>
              <a:rPr lang="en-US" sz="2200" b="1">
                <a:solidFill>
                  <a:srgbClr val="000066"/>
                </a:solidFill>
                <a:latin typeface="Times New Roman" pitchFamily="18" charset="0"/>
              </a:rPr>
              <a:t>0.3 – 0.5</a:t>
            </a:r>
            <a:r>
              <a:rPr lang="en-US" sz="2200" b="1" i="1">
                <a:solidFill>
                  <a:srgbClr val="000066"/>
                </a:solidFill>
                <a:latin typeface="Times New Roman" pitchFamily="18" charset="0"/>
              </a:rPr>
              <a:t> I</a:t>
            </a:r>
            <a:r>
              <a:rPr lang="en-US" sz="2200" b="1" baseline="-25000">
                <a:solidFill>
                  <a:srgbClr val="000066"/>
                </a:solidFill>
                <a:latin typeface="Times New Roman" pitchFamily="18" charset="0"/>
              </a:rPr>
              <a:t>1</a:t>
            </a:r>
            <a:r>
              <a:rPr lang="en-US" sz="2200" b="1">
                <a:solidFill>
                  <a:srgbClr val="000066"/>
                </a:solidFill>
                <a:latin typeface="Times New Roman" pitchFamily="18" charset="0"/>
              </a:rPr>
              <a:t> + 0.3</a:t>
            </a:r>
            <a:r>
              <a:rPr lang="en-US" sz="2200" b="1" i="1">
                <a:solidFill>
                  <a:srgbClr val="000066"/>
                </a:solidFill>
                <a:latin typeface="Times New Roman" pitchFamily="18" charset="0"/>
              </a:rPr>
              <a:t> I</a:t>
            </a:r>
            <a:r>
              <a:rPr lang="en-US" sz="2200" b="1" baseline="-25000">
                <a:solidFill>
                  <a:srgbClr val="000066"/>
                </a:solidFill>
                <a:latin typeface="Times New Roman" pitchFamily="18" charset="0"/>
              </a:rPr>
              <a:t>2</a:t>
            </a:r>
            <a:r>
              <a:rPr lang="en-US" sz="2200" b="1">
                <a:solidFill>
                  <a:srgbClr val="000066"/>
                </a:solidFill>
                <a:latin typeface="Times New Roman" pitchFamily="18" charset="0"/>
              </a:rPr>
              <a:t> = 0</a:t>
            </a:r>
            <a:r>
              <a:rPr lang="en-US" sz="2200" b="1">
                <a:solidFill>
                  <a:srgbClr val="000066"/>
                </a:solidFill>
              </a:rPr>
              <a:t>                  </a:t>
            </a:r>
            <a:r>
              <a:rPr lang="en-US" sz="2200">
                <a:solidFill>
                  <a:srgbClr val="000066"/>
                </a:solidFill>
              </a:rPr>
              <a:t>(1)</a:t>
            </a:r>
          </a:p>
        </p:txBody>
      </p:sp>
      <p:sp>
        <p:nvSpPr>
          <p:cNvPr id="367654" name="Rectangle 38"/>
          <p:cNvSpPr>
            <a:spLocks noChangeArrowheads="1"/>
          </p:cNvSpPr>
          <p:nvPr/>
        </p:nvSpPr>
        <p:spPr bwMode="auto">
          <a:xfrm>
            <a:off x="1674813" y="3800475"/>
            <a:ext cx="53086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257300" indent="-1257300">
              <a:lnSpc>
                <a:spcPct val="110000"/>
              </a:lnSpc>
              <a:tabLst>
                <a:tab pos="1257300" algn="l"/>
              </a:tabLst>
            </a:pPr>
            <a:r>
              <a:rPr lang="en-US" sz="2200">
                <a:solidFill>
                  <a:srgbClr val="000066"/>
                </a:solidFill>
              </a:rPr>
              <a:t>(1)</a:t>
            </a:r>
            <a:r>
              <a:rPr lang="en-US" sz="2200" b="1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2200" b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</a:t>
            </a:r>
            <a:r>
              <a:rPr lang="en-US" sz="2200" b="1">
                <a:solidFill>
                  <a:srgbClr val="000066"/>
                </a:solidFill>
                <a:latin typeface="Times New Roman" pitchFamily="18" charset="0"/>
              </a:rPr>
              <a:t> 3:	0.9 – 1.5</a:t>
            </a:r>
            <a:r>
              <a:rPr lang="en-US" sz="2200" b="1" i="1">
                <a:solidFill>
                  <a:srgbClr val="000066"/>
                </a:solidFill>
                <a:latin typeface="Times New Roman" pitchFamily="18" charset="0"/>
              </a:rPr>
              <a:t> I</a:t>
            </a:r>
            <a:r>
              <a:rPr lang="en-US" sz="2200" b="1" baseline="-25000">
                <a:solidFill>
                  <a:srgbClr val="000066"/>
                </a:solidFill>
                <a:latin typeface="Times New Roman" pitchFamily="18" charset="0"/>
              </a:rPr>
              <a:t>1</a:t>
            </a:r>
            <a:r>
              <a:rPr lang="en-US" sz="2200" b="1">
                <a:solidFill>
                  <a:srgbClr val="000066"/>
                </a:solidFill>
                <a:latin typeface="Times New Roman" pitchFamily="18" charset="0"/>
              </a:rPr>
              <a:t> + 0.9</a:t>
            </a:r>
            <a:r>
              <a:rPr lang="en-US" sz="2200" b="1" i="1">
                <a:solidFill>
                  <a:srgbClr val="000066"/>
                </a:solidFill>
                <a:latin typeface="Times New Roman" pitchFamily="18" charset="0"/>
              </a:rPr>
              <a:t> I</a:t>
            </a:r>
            <a:r>
              <a:rPr lang="en-US" sz="2200" b="1" baseline="-25000">
                <a:solidFill>
                  <a:srgbClr val="000066"/>
                </a:solidFill>
                <a:latin typeface="Times New Roman" pitchFamily="18" charset="0"/>
              </a:rPr>
              <a:t>2</a:t>
            </a:r>
            <a:r>
              <a:rPr lang="en-US" sz="2200" b="1">
                <a:solidFill>
                  <a:srgbClr val="000066"/>
                </a:solidFill>
                <a:latin typeface="Times New Roman" pitchFamily="18" charset="0"/>
              </a:rPr>
              <a:t> = 0          </a:t>
            </a:r>
            <a:r>
              <a:rPr lang="en-US" sz="2200" b="1">
                <a:solidFill>
                  <a:srgbClr val="000066"/>
                </a:solidFill>
              </a:rPr>
              <a:t>(3)</a:t>
            </a:r>
          </a:p>
          <a:p>
            <a:pPr marL="1257300" indent="-1257300">
              <a:lnSpc>
                <a:spcPct val="110000"/>
              </a:lnSpc>
              <a:tabLst>
                <a:tab pos="1257300" algn="l"/>
              </a:tabLst>
            </a:pPr>
            <a:r>
              <a:rPr lang="en-US" sz="2200">
                <a:solidFill>
                  <a:srgbClr val="000066"/>
                </a:solidFill>
              </a:rPr>
              <a:t>(2)</a:t>
            </a:r>
            <a:r>
              <a:rPr lang="en-US" sz="2200" b="1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2200" b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</a:t>
            </a:r>
            <a:r>
              <a:rPr lang="en-US" sz="2200" b="1">
                <a:solidFill>
                  <a:srgbClr val="000066"/>
                </a:solidFill>
                <a:latin typeface="Times New Roman" pitchFamily="18" charset="0"/>
              </a:rPr>
              <a:t> 5:	6.0 + 1.5</a:t>
            </a:r>
            <a:r>
              <a:rPr lang="en-US" sz="2200" b="1" i="1">
                <a:solidFill>
                  <a:srgbClr val="000066"/>
                </a:solidFill>
                <a:latin typeface="Times New Roman" pitchFamily="18" charset="0"/>
              </a:rPr>
              <a:t> I</a:t>
            </a:r>
            <a:r>
              <a:rPr lang="en-US" sz="2200" b="1" baseline="-25000">
                <a:solidFill>
                  <a:srgbClr val="000066"/>
                </a:solidFill>
                <a:latin typeface="Times New Roman" pitchFamily="18" charset="0"/>
              </a:rPr>
              <a:t>1</a:t>
            </a:r>
            <a:r>
              <a:rPr lang="en-US" sz="2200" b="1">
                <a:solidFill>
                  <a:srgbClr val="000066"/>
                </a:solidFill>
                <a:latin typeface="Times New Roman" pitchFamily="18" charset="0"/>
              </a:rPr>
              <a:t> – 41.5</a:t>
            </a:r>
            <a:r>
              <a:rPr lang="en-US" sz="2200" b="1" i="1">
                <a:solidFill>
                  <a:srgbClr val="000066"/>
                </a:solidFill>
                <a:latin typeface="Times New Roman" pitchFamily="18" charset="0"/>
              </a:rPr>
              <a:t> I</a:t>
            </a:r>
            <a:r>
              <a:rPr lang="en-US" sz="2200" b="1" baseline="-25000">
                <a:solidFill>
                  <a:srgbClr val="000066"/>
                </a:solidFill>
                <a:latin typeface="Times New Roman" pitchFamily="18" charset="0"/>
              </a:rPr>
              <a:t>2</a:t>
            </a:r>
            <a:r>
              <a:rPr lang="en-US" sz="2200" b="1">
                <a:solidFill>
                  <a:srgbClr val="000066"/>
                </a:solidFill>
                <a:latin typeface="Times New Roman" pitchFamily="18" charset="0"/>
              </a:rPr>
              <a:t> = 0        </a:t>
            </a:r>
            <a:r>
              <a:rPr lang="en-US" sz="2200" b="1">
                <a:solidFill>
                  <a:srgbClr val="000066"/>
                </a:solidFill>
              </a:rPr>
              <a:t>(4)</a:t>
            </a:r>
          </a:p>
        </p:txBody>
      </p:sp>
      <p:sp>
        <p:nvSpPr>
          <p:cNvPr id="367655" name="Rectangle 39"/>
          <p:cNvSpPr>
            <a:spLocks noChangeArrowheads="1"/>
          </p:cNvSpPr>
          <p:nvPr/>
        </p:nvSpPr>
        <p:spPr bwMode="auto">
          <a:xfrm>
            <a:off x="1684338" y="4683125"/>
            <a:ext cx="33670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257300" indent="-1257300">
              <a:lnSpc>
                <a:spcPct val="110000"/>
              </a:lnSpc>
              <a:tabLst>
                <a:tab pos="1257300" algn="l"/>
              </a:tabLst>
            </a:pPr>
            <a:r>
              <a:rPr lang="en-US" sz="2200">
                <a:solidFill>
                  <a:srgbClr val="000066"/>
                </a:solidFill>
              </a:rPr>
              <a:t>(3) </a:t>
            </a:r>
            <a:r>
              <a:rPr lang="en-US" sz="2200" b="1">
                <a:solidFill>
                  <a:srgbClr val="000066"/>
                </a:solidFill>
                <a:latin typeface="Times New Roman" pitchFamily="18" charset="0"/>
              </a:rPr>
              <a:t>+</a:t>
            </a:r>
            <a:r>
              <a:rPr lang="en-US" sz="2200">
                <a:solidFill>
                  <a:srgbClr val="000066"/>
                </a:solidFill>
              </a:rPr>
              <a:t> (4):</a:t>
            </a:r>
            <a:r>
              <a:rPr lang="en-US" sz="2200" b="1">
                <a:solidFill>
                  <a:srgbClr val="000066"/>
                </a:solidFill>
                <a:latin typeface="Times New Roman" pitchFamily="18" charset="0"/>
              </a:rPr>
              <a:t>	6.9 – 40.6</a:t>
            </a:r>
            <a:r>
              <a:rPr lang="en-US" sz="2200" b="1" i="1">
                <a:solidFill>
                  <a:srgbClr val="000066"/>
                </a:solidFill>
                <a:latin typeface="Times New Roman" pitchFamily="18" charset="0"/>
              </a:rPr>
              <a:t> I</a:t>
            </a:r>
            <a:r>
              <a:rPr lang="en-US" sz="2200" b="1" baseline="-25000">
                <a:solidFill>
                  <a:srgbClr val="000066"/>
                </a:solidFill>
                <a:latin typeface="Times New Roman" pitchFamily="18" charset="0"/>
              </a:rPr>
              <a:t>2</a:t>
            </a:r>
            <a:r>
              <a:rPr lang="en-US" sz="2200" b="1">
                <a:solidFill>
                  <a:srgbClr val="000066"/>
                </a:solidFill>
                <a:latin typeface="Times New Roman" pitchFamily="18" charset="0"/>
              </a:rPr>
              <a:t> = 0</a:t>
            </a:r>
          </a:p>
        </p:txBody>
      </p:sp>
      <p:sp>
        <p:nvSpPr>
          <p:cNvPr id="367656" name="Rectangle 40"/>
          <p:cNvSpPr>
            <a:spLocks noChangeArrowheads="1"/>
          </p:cNvSpPr>
          <p:nvPr/>
        </p:nvSpPr>
        <p:spPr bwMode="auto">
          <a:xfrm>
            <a:off x="5894388" y="4683125"/>
            <a:ext cx="229076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257300" indent="-1257300">
              <a:lnSpc>
                <a:spcPct val="110000"/>
              </a:lnSpc>
              <a:tabLst>
                <a:tab pos="1257300" algn="l"/>
              </a:tabLst>
            </a:pPr>
            <a:r>
              <a:rPr lang="en-US" sz="2200" b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</a:t>
            </a:r>
            <a:r>
              <a:rPr lang="en-US" sz="2200" b="1" i="1">
                <a:solidFill>
                  <a:srgbClr val="000066"/>
                </a:solidFill>
                <a:latin typeface="Times New Roman" pitchFamily="18" charset="0"/>
              </a:rPr>
              <a:t> I</a:t>
            </a:r>
            <a:r>
              <a:rPr lang="en-US" sz="2200" b="1" baseline="-25000">
                <a:solidFill>
                  <a:srgbClr val="000066"/>
                </a:solidFill>
                <a:latin typeface="Times New Roman" pitchFamily="18" charset="0"/>
              </a:rPr>
              <a:t>2</a:t>
            </a:r>
            <a:r>
              <a:rPr lang="en-US" sz="2200" b="1">
                <a:solidFill>
                  <a:srgbClr val="000066"/>
                </a:solidFill>
                <a:latin typeface="Times New Roman" pitchFamily="18" charset="0"/>
              </a:rPr>
              <a:t> = 0.17 A</a:t>
            </a:r>
            <a:r>
              <a:rPr lang="en-US" sz="2200">
                <a:solidFill>
                  <a:srgbClr val="000066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367657" name="Line 41"/>
          <p:cNvSpPr>
            <a:spLocks noChangeShapeType="1"/>
          </p:cNvSpPr>
          <p:nvPr/>
        </p:nvSpPr>
        <p:spPr bwMode="auto">
          <a:xfrm>
            <a:off x="6315075" y="5159375"/>
            <a:ext cx="1243013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460821" name="Rectangle 42"/>
          <p:cNvSpPr>
            <a:spLocks noChangeArrowheads="1"/>
          </p:cNvSpPr>
          <p:nvPr/>
        </p:nvSpPr>
        <p:spPr bwMode="auto">
          <a:xfrm>
            <a:off x="173038" y="2968625"/>
            <a:ext cx="71755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  <a:tabLst>
                <a:tab pos="4214813" algn="r"/>
              </a:tabLst>
            </a:pPr>
            <a:r>
              <a:rPr lang="en-US" sz="2200" b="1">
                <a:solidFill>
                  <a:srgbClr val="000066"/>
                </a:solidFill>
                <a:latin typeface="Times New Roman" pitchFamily="18" charset="0"/>
              </a:rPr>
              <a:t>1.5</a:t>
            </a:r>
            <a:endParaRPr lang="en-US" sz="2200" b="1">
              <a:solidFill>
                <a:srgbClr val="000066"/>
              </a:solidFill>
            </a:endParaRPr>
          </a:p>
        </p:txBody>
      </p:sp>
      <p:sp>
        <p:nvSpPr>
          <p:cNvPr id="460822" name="Rectangle 43"/>
          <p:cNvSpPr>
            <a:spLocks noChangeArrowheads="1"/>
          </p:cNvSpPr>
          <p:nvPr/>
        </p:nvSpPr>
        <p:spPr bwMode="auto">
          <a:xfrm>
            <a:off x="4887913" y="2968625"/>
            <a:ext cx="5857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  <a:tabLst>
                <a:tab pos="3857625" algn="r"/>
                <a:tab pos="4305300" algn="r"/>
              </a:tabLst>
            </a:pPr>
            <a:r>
              <a:rPr lang="en-US" sz="2200" b="1">
                <a:solidFill>
                  <a:srgbClr val="000066"/>
                </a:solidFill>
                <a:latin typeface="Times New Roman" pitchFamily="18" charset="0"/>
              </a:rPr>
              <a:t>1.2</a:t>
            </a:r>
            <a:endParaRPr lang="en-US" sz="2200" b="1">
              <a:solidFill>
                <a:srgbClr val="000066"/>
              </a:solidFill>
            </a:endParaRPr>
          </a:p>
        </p:txBody>
      </p:sp>
      <p:sp>
        <p:nvSpPr>
          <p:cNvPr id="460823" name="Rectangle 44"/>
          <p:cNvSpPr>
            <a:spLocks noChangeArrowheads="1"/>
          </p:cNvSpPr>
          <p:nvPr/>
        </p:nvSpPr>
        <p:spPr bwMode="auto">
          <a:xfrm>
            <a:off x="598488" y="2968625"/>
            <a:ext cx="8524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  <a:tabLst>
                <a:tab pos="4214813" algn="r"/>
              </a:tabLst>
            </a:pPr>
            <a:r>
              <a:rPr lang="en-US" sz="2200" b="1">
                <a:solidFill>
                  <a:srgbClr val="000066"/>
                </a:solidFill>
                <a:latin typeface="Times New Roman" pitchFamily="18" charset="0"/>
              </a:rPr>
              <a:t>– 1.2</a:t>
            </a:r>
            <a:endParaRPr lang="en-US" sz="2200" b="1">
              <a:solidFill>
                <a:srgbClr val="000066"/>
              </a:solidFill>
            </a:endParaRPr>
          </a:p>
        </p:txBody>
      </p:sp>
      <p:sp>
        <p:nvSpPr>
          <p:cNvPr id="460824" name="Rectangle 45"/>
          <p:cNvSpPr>
            <a:spLocks noChangeArrowheads="1"/>
          </p:cNvSpPr>
          <p:nvPr/>
        </p:nvSpPr>
        <p:spPr bwMode="auto">
          <a:xfrm>
            <a:off x="5300663" y="2968625"/>
            <a:ext cx="1066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  <a:tabLst>
                <a:tab pos="3857625" algn="r"/>
                <a:tab pos="4305300" algn="r"/>
              </a:tabLst>
            </a:pPr>
            <a:r>
              <a:rPr lang="en-US" sz="2200" b="1">
                <a:solidFill>
                  <a:srgbClr val="000066"/>
                </a:solidFill>
                <a:latin typeface="Times New Roman" pitchFamily="18" charset="0"/>
              </a:rPr>
              <a:t>– 8.0</a:t>
            </a:r>
            <a:r>
              <a:rPr lang="en-US" sz="2200" b="1" i="1">
                <a:solidFill>
                  <a:srgbClr val="000066"/>
                </a:solidFill>
                <a:latin typeface="Times New Roman" pitchFamily="18" charset="0"/>
              </a:rPr>
              <a:t> I</a:t>
            </a:r>
            <a:r>
              <a:rPr lang="en-US" sz="2200" b="1" baseline="-25000">
                <a:solidFill>
                  <a:srgbClr val="000066"/>
                </a:solidFill>
                <a:latin typeface="Times New Roman" pitchFamily="18" charset="0"/>
              </a:rPr>
              <a:t>2</a:t>
            </a:r>
            <a:endParaRPr lang="en-US" sz="2200" b="1">
              <a:solidFill>
                <a:srgbClr val="000066"/>
              </a:solidFill>
            </a:endParaRPr>
          </a:p>
        </p:txBody>
      </p:sp>
      <p:sp>
        <p:nvSpPr>
          <p:cNvPr id="460825" name="Rectangle 46"/>
          <p:cNvSpPr>
            <a:spLocks noChangeArrowheads="1"/>
          </p:cNvSpPr>
          <p:nvPr/>
        </p:nvSpPr>
        <p:spPr bwMode="auto">
          <a:xfrm>
            <a:off x="1230313" y="2968625"/>
            <a:ext cx="17002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  <a:tabLst>
                <a:tab pos="4214813" algn="r"/>
              </a:tabLst>
            </a:pPr>
            <a:r>
              <a:rPr lang="en-US" sz="2200" b="1">
                <a:solidFill>
                  <a:srgbClr val="000066"/>
                </a:solidFill>
                <a:latin typeface="Times New Roman" pitchFamily="18" charset="0"/>
              </a:rPr>
              <a:t>– 0.3(</a:t>
            </a:r>
            <a:r>
              <a:rPr lang="en-US" sz="2200" b="1" i="1">
                <a:solidFill>
                  <a:srgbClr val="000066"/>
                </a:solidFill>
                <a:latin typeface="Times New Roman" pitchFamily="18" charset="0"/>
              </a:rPr>
              <a:t>I</a:t>
            </a:r>
            <a:r>
              <a:rPr lang="en-US" sz="2200" b="1" baseline="-25000">
                <a:solidFill>
                  <a:srgbClr val="000066"/>
                </a:solidFill>
                <a:latin typeface="Times New Roman" pitchFamily="18" charset="0"/>
              </a:rPr>
              <a:t>1</a:t>
            </a:r>
            <a:r>
              <a:rPr lang="en-US" sz="2200" b="1">
                <a:solidFill>
                  <a:srgbClr val="000066"/>
                </a:solidFill>
                <a:latin typeface="Times New Roman" pitchFamily="18" charset="0"/>
              </a:rPr>
              <a:t> –</a:t>
            </a:r>
            <a:r>
              <a:rPr lang="en-US" sz="2200" b="1" i="1">
                <a:solidFill>
                  <a:srgbClr val="000066"/>
                </a:solidFill>
                <a:latin typeface="Times New Roman" pitchFamily="18" charset="0"/>
              </a:rPr>
              <a:t> I</a:t>
            </a:r>
            <a:r>
              <a:rPr lang="en-US" sz="2200" b="1" baseline="-25000">
                <a:solidFill>
                  <a:srgbClr val="000066"/>
                </a:solidFill>
                <a:latin typeface="Times New Roman" pitchFamily="18" charset="0"/>
              </a:rPr>
              <a:t>2</a:t>
            </a:r>
            <a:r>
              <a:rPr lang="en-US" sz="2200" b="1">
                <a:solidFill>
                  <a:srgbClr val="000066"/>
                </a:solidFill>
                <a:latin typeface="Times New Roman" pitchFamily="18" charset="0"/>
              </a:rPr>
              <a:t>)</a:t>
            </a:r>
            <a:endParaRPr lang="en-US" sz="2200" b="1">
              <a:solidFill>
                <a:srgbClr val="000066"/>
              </a:solidFill>
            </a:endParaRPr>
          </a:p>
        </p:txBody>
      </p:sp>
      <p:sp>
        <p:nvSpPr>
          <p:cNvPr id="460826" name="Rectangle 47"/>
          <p:cNvSpPr>
            <a:spLocks noChangeArrowheads="1"/>
          </p:cNvSpPr>
          <p:nvPr/>
        </p:nvSpPr>
        <p:spPr bwMode="auto">
          <a:xfrm>
            <a:off x="6202363" y="2968625"/>
            <a:ext cx="16351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  <a:tabLst>
                <a:tab pos="3857625" algn="r"/>
                <a:tab pos="4305300" algn="r"/>
              </a:tabLst>
            </a:pPr>
            <a:r>
              <a:rPr lang="en-US" sz="2200" b="1">
                <a:solidFill>
                  <a:srgbClr val="000066"/>
                </a:solidFill>
                <a:latin typeface="Times New Roman" pitchFamily="18" charset="0"/>
              </a:rPr>
              <a:t>– 0.3(</a:t>
            </a:r>
            <a:r>
              <a:rPr lang="en-US" sz="2200" b="1" i="1">
                <a:solidFill>
                  <a:srgbClr val="000066"/>
                </a:solidFill>
                <a:latin typeface="Times New Roman" pitchFamily="18" charset="0"/>
              </a:rPr>
              <a:t>I</a:t>
            </a:r>
            <a:r>
              <a:rPr lang="en-US" sz="2200" b="1" baseline="-25000">
                <a:solidFill>
                  <a:srgbClr val="000066"/>
                </a:solidFill>
                <a:latin typeface="Times New Roman" pitchFamily="18" charset="0"/>
              </a:rPr>
              <a:t>2</a:t>
            </a:r>
            <a:r>
              <a:rPr lang="en-US" sz="2200" b="1">
                <a:solidFill>
                  <a:srgbClr val="000066"/>
                </a:solidFill>
                <a:latin typeface="Times New Roman" pitchFamily="18" charset="0"/>
              </a:rPr>
              <a:t> –</a:t>
            </a:r>
            <a:r>
              <a:rPr lang="en-US" sz="2200" b="1" i="1">
                <a:solidFill>
                  <a:srgbClr val="000066"/>
                </a:solidFill>
                <a:latin typeface="Times New Roman" pitchFamily="18" charset="0"/>
              </a:rPr>
              <a:t> I</a:t>
            </a:r>
            <a:r>
              <a:rPr lang="en-US" sz="2200" b="1" baseline="-25000">
                <a:solidFill>
                  <a:srgbClr val="000066"/>
                </a:solidFill>
                <a:latin typeface="Times New Roman" pitchFamily="18" charset="0"/>
              </a:rPr>
              <a:t>1</a:t>
            </a:r>
            <a:r>
              <a:rPr lang="en-US" sz="2200" b="1">
                <a:solidFill>
                  <a:srgbClr val="000066"/>
                </a:solidFill>
                <a:latin typeface="Times New Roman" pitchFamily="18" charset="0"/>
              </a:rPr>
              <a:t>)</a:t>
            </a:r>
            <a:endParaRPr lang="en-US" sz="2200" b="1">
              <a:solidFill>
                <a:srgbClr val="000066"/>
              </a:solidFill>
            </a:endParaRPr>
          </a:p>
        </p:txBody>
      </p:sp>
      <p:sp>
        <p:nvSpPr>
          <p:cNvPr id="460827" name="Rectangle 48"/>
          <p:cNvSpPr>
            <a:spLocks noChangeArrowheads="1"/>
          </p:cNvSpPr>
          <p:nvPr/>
        </p:nvSpPr>
        <p:spPr bwMode="auto">
          <a:xfrm>
            <a:off x="2727325" y="2968625"/>
            <a:ext cx="11684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  <a:tabLst>
                <a:tab pos="1701800" algn="r"/>
                <a:tab pos="4214813" algn="r"/>
              </a:tabLst>
            </a:pPr>
            <a:r>
              <a:rPr lang="en-US" sz="2200" b="1">
                <a:solidFill>
                  <a:srgbClr val="000066"/>
                </a:solidFill>
                <a:latin typeface="Times New Roman" pitchFamily="18" charset="0"/>
              </a:rPr>
              <a:t>– 0.2</a:t>
            </a:r>
            <a:r>
              <a:rPr lang="en-US" sz="2200" b="1" i="1">
                <a:solidFill>
                  <a:srgbClr val="000066"/>
                </a:solidFill>
                <a:latin typeface="Times New Roman" pitchFamily="18" charset="0"/>
              </a:rPr>
              <a:t> I</a:t>
            </a:r>
            <a:r>
              <a:rPr lang="en-US" sz="2200" b="1" baseline="-25000">
                <a:solidFill>
                  <a:srgbClr val="000066"/>
                </a:solidFill>
                <a:latin typeface="Times New Roman" pitchFamily="18" charset="0"/>
              </a:rPr>
              <a:t>1</a:t>
            </a:r>
            <a:endParaRPr lang="en-US" sz="2200" b="1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67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67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67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7665" grpId="0"/>
      <p:bldP spid="367666" grpId="0"/>
      <p:bldP spid="367652" grpId="0"/>
      <p:bldP spid="367653" grpId="0"/>
      <p:bldP spid="367654" grpId="0"/>
      <p:bldP spid="367655" grpId="0"/>
      <p:bldP spid="367656" grpId="0"/>
      <p:bldP spid="36765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7472" name="Object 84"/>
          <p:cNvGraphicFramePr>
            <a:graphicFrameLocks noChangeAspect="1"/>
          </p:cNvGraphicFramePr>
          <p:nvPr/>
        </p:nvGraphicFramePr>
        <p:xfrm>
          <a:off x="5145088" y="2916238"/>
          <a:ext cx="9906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43" name="Equation" r:id="rId4" imgW="990360" imgH="380880" progId="Equation.DSMT4">
                  <p:embed/>
                </p:oleObj>
              </mc:Choice>
              <mc:Fallback>
                <p:oleObj name="Equation" r:id="rId4" imgW="990360" imgH="380880" progId="Equation.DSMT4">
                  <p:embed/>
                  <p:pic>
                    <p:nvPicPr>
                      <p:cNvPr id="0" name="Picture 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5088" y="2916238"/>
                        <a:ext cx="9906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525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DC CIRCUITS</a:t>
            </a:r>
          </a:p>
        </p:txBody>
      </p:sp>
      <p:sp>
        <p:nvSpPr>
          <p:cNvPr id="317526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</a:p>
        </p:txBody>
      </p:sp>
      <p:sp>
        <p:nvSpPr>
          <p:cNvPr id="3175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137F840-132F-4330-854A-998B2C1E03DB}" type="slidenum">
              <a:rPr lang="en-US" smtClean="0">
                <a:cs typeface="Arial" charset="0"/>
              </a:rPr>
              <a:pPr/>
              <a:t>22</a:t>
            </a:fld>
            <a:endParaRPr lang="en-US" smtClean="0">
              <a:cs typeface="Arial" charset="0"/>
            </a:endParaRPr>
          </a:p>
        </p:txBody>
      </p:sp>
      <p:sp>
        <p:nvSpPr>
          <p:cNvPr id="3175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ZA" b="1" i="1" smtClean="0">
                <a:latin typeface="Times New Roman" pitchFamily="18" charset="0"/>
              </a:rPr>
              <a:t>RC</a:t>
            </a:r>
            <a:r>
              <a:rPr lang="en-ZA" smtClean="0"/>
              <a:t> CIRCUITS</a:t>
            </a:r>
          </a:p>
        </p:txBody>
      </p:sp>
      <p:sp>
        <p:nvSpPr>
          <p:cNvPr id="317443" name="Rectangle 3"/>
          <p:cNvSpPr>
            <a:spLocks noChangeArrowheads="1"/>
          </p:cNvSpPr>
          <p:nvPr/>
        </p:nvSpPr>
        <p:spPr bwMode="auto">
          <a:xfrm>
            <a:off x="179388" y="2814638"/>
            <a:ext cx="8339137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ZA">
                <a:solidFill>
                  <a:srgbClr val="000066"/>
                </a:solidFill>
              </a:rPr>
              <a:t>Applying Kirchhoff’s loop law:</a:t>
            </a:r>
          </a:p>
        </p:txBody>
      </p:sp>
      <p:sp>
        <p:nvSpPr>
          <p:cNvPr id="317444" name="Rectangle 4"/>
          <p:cNvSpPr>
            <a:spLocks noChangeArrowheads="1"/>
          </p:cNvSpPr>
          <p:nvPr/>
        </p:nvSpPr>
        <p:spPr bwMode="auto">
          <a:xfrm>
            <a:off x="179388" y="3476625"/>
            <a:ext cx="8845550" cy="129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ZA">
                <a:solidFill>
                  <a:srgbClr val="000066"/>
                </a:solidFill>
              </a:rPr>
              <a:t>…where </a:t>
            </a:r>
            <a:r>
              <a:rPr lang="en-ZA" b="1" i="1">
                <a:solidFill>
                  <a:srgbClr val="000066"/>
                </a:solidFill>
                <a:latin typeface="Times New Roman" pitchFamily="18" charset="0"/>
              </a:rPr>
              <a:t>Q</a:t>
            </a:r>
            <a:r>
              <a:rPr lang="en-ZA">
                <a:solidFill>
                  <a:srgbClr val="000066"/>
                </a:solidFill>
              </a:rPr>
              <a:t> and </a:t>
            </a:r>
            <a:r>
              <a:rPr lang="en-ZA" b="1" i="1">
                <a:solidFill>
                  <a:srgbClr val="000066"/>
                </a:solidFill>
                <a:latin typeface="Times New Roman" pitchFamily="18" charset="0"/>
              </a:rPr>
              <a:t>I</a:t>
            </a:r>
            <a:r>
              <a:rPr lang="en-ZA">
                <a:solidFill>
                  <a:srgbClr val="000066"/>
                </a:solidFill>
              </a:rPr>
              <a:t> are the </a:t>
            </a:r>
            <a:r>
              <a:rPr lang="en-ZA" i="1">
                <a:solidFill>
                  <a:srgbClr val="000066"/>
                </a:solidFill>
              </a:rPr>
              <a:t>instantaneous</a:t>
            </a:r>
            <a:r>
              <a:rPr lang="en-ZA" i="1" baseline="30000">
                <a:solidFill>
                  <a:srgbClr val="000066"/>
                </a:solidFill>
              </a:rPr>
              <a:t>   </a:t>
            </a:r>
            <a:r>
              <a:rPr lang="en-ZA">
                <a:solidFill>
                  <a:srgbClr val="000066"/>
                </a:solidFill>
              </a:rPr>
              <a:t>values </a:t>
            </a:r>
            <a:br>
              <a:rPr lang="en-ZA">
                <a:solidFill>
                  <a:srgbClr val="000066"/>
                </a:solidFill>
              </a:rPr>
            </a:br>
            <a:r>
              <a:rPr lang="en-ZA">
                <a:solidFill>
                  <a:srgbClr val="000066"/>
                </a:solidFill>
              </a:rPr>
              <a:t>of the charge on the capacitor and the </a:t>
            </a:r>
            <a:br>
              <a:rPr lang="en-ZA">
                <a:solidFill>
                  <a:srgbClr val="000066"/>
                </a:solidFill>
              </a:rPr>
            </a:br>
            <a:r>
              <a:rPr lang="en-ZA">
                <a:solidFill>
                  <a:srgbClr val="000066"/>
                </a:solidFill>
              </a:rPr>
              <a:t>current through the resistor, and are related by </a:t>
            </a:r>
          </a:p>
        </p:txBody>
      </p:sp>
      <p:graphicFrame>
        <p:nvGraphicFramePr>
          <p:cNvPr id="317445" name="Object 5"/>
          <p:cNvGraphicFramePr>
            <a:graphicFrameLocks noChangeAspect="1"/>
          </p:cNvGraphicFramePr>
          <p:nvPr/>
        </p:nvGraphicFramePr>
        <p:xfrm>
          <a:off x="7543800" y="4210050"/>
          <a:ext cx="11684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44" name="Equation" r:id="rId6" imgW="1168200" imgH="660240" progId="Equation.DSMT4">
                  <p:embed/>
                </p:oleObj>
              </mc:Choice>
              <mc:Fallback>
                <p:oleObj name="Equation" r:id="rId6" imgW="1168200" imgH="66024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3800" y="4210050"/>
                        <a:ext cx="1168400" cy="66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531" name="Rectangle 6"/>
          <p:cNvSpPr>
            <a:spLocks noChangeArrowheads="1"/>
          </p:cNvSpPr>
          <p:nvPr/>
        </p:nvSpPr>
        <p:spPr bwMode="auto">
          <a:xfrm>
            <a:off x="7250113" y="1397000"/>
            <a:ext cx="1601787" cy="993775"/>
          </a:xfrm>
          <a:prstGeom prst="rect">
            <a:avLst/>
          </a:prstGeom>
          <a:noFill/>
          <a:ln w="222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10000"/>
              </a:lnSpc>
            </a:pPr>
            <a:endParaRPr lang="en-ZA"/>
          </a:p>
        </p:txBody>
      </p:sp>
      <p:grpSp>
        <p:nvGrpSpPr>
          <p:cNvPr id="317532" name="Group 7"/>
          <p:cNvGrpSpPr>
            <a:grpSpLocks/>
          </p:cNvGrpSpPr>
          <p:nvPr/>
        </p:nvGrpSpPr>
        <p:grpSpPr bwMode="auto">
          <a:xfrm>
            <a:off x="7602538" y="1298575"/>
            <a:ext cx="904875" cy="180975"/>
            <a:chOff x="2380" y="3027"/>
            <a:chExt cx="752" cy="171"/>
          </a:xfrm>
        </p:grpSpPr>
        <p:sp>
          <p:nvSpPr>
            <p:cNvPr id="317563" name="Rectangle 8"/>
            <p:cNvSpPr>
              <a:spLocks noChangeArrowheads="1"/>
            </p:cNvSpPr>
            <p:nvPr/>
          </p:nvSpPr>
          <p:spPr bwMode="auto">
            <a:xfrm>
              <a:off x="2476" y="3074"/>
              <a:ext cx="568" cy="82"/>
            </a:xfrm>
            <a:prstGeom prst="rect">
              <a:avLst/>
            </a:prstGeom>
            <a:solidFill>
              <a:srgbClr val="EBEBFF"/>
            </a:solidFill>
            <a:ln w="63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317564" name="Freeform 9"/>
            <p:cNvSpPr>
              <a:spLocks/>
            </p:cNvSpPr>
            <p:nvPr/>
          </p:nvSpPr>
          <p:spPr bwMode="auto">
            <a:xfrm>
              <a:off x="2380" y="3027"/>
              <a:ext cx="752" cy="171"/>
            </a:xfrm>
            <a:custGeom>
              <a:avLst/>
              <a:gdLst>
                <a:gd name="T0" fmla="*/ 0 w 668"/>
                <a:gd name="T1" fmla="*/ 103 h 152"/>
                <a:gd name="T2" fmla="*/ 101 w 668"/>
                <a:gd name="T3" fmla="*/ 105 h 152"/>
                <a:gd name="T4" fmla="*/ 158 w 668"/>
                <a:gd name="T5" fmla="*/ 0 h 152"/>
                <a:gd name="T6" fmla="*/ 214 w 668"/>
                <a:gd name="T7" fmla="*/ 192 h 152"/>
                <a:gd name="T8" fmla="*/ 303 w 668"/>
                <a:gd name="T9" fmla="*/ 0 h 152"/>
                <a:gd name="T10" fmla="*/ 377 w 668"/>
                <a:gd name="T11" fmla="*/ 188 h 152"/>
                <a:gd name="T12" fmla="*/ 466 w 668"/>
                <a:gd name="T13" fmla="*/ 0 h 152"/>
                <a:gd name="T14" fmla="*/ 540 w 668"/>
                <a:gd name="T15" fmla="*/ 188 h 152"/>
                <a:gd name="T16" fmla="*/ 623 w 668"/>
                <a:gd name="T17" fmla="*/ 0 h 152"/>
                <a:gd name="T18" fmla="*/ 711 w 668"/>
                <a:gd name="T19" fmla="*/ 188 h 152"/>
                <a:gd name="T20" fmla="*/ 752 w 668"/>
                <a:gd name="T21" fmla="*/ 105 h 152"/>
                <a:gd name="T22" fmla="*/ 847 w 668"/>
                <a:gd name="T23" fmla="*/ 103 h 15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668"/>
                <a:gd name="T37" fmla="*/ 0 h 152"/>
                <a:gd name="T38" fmla="*/ 668 w 668"/>
                <a:gd name="T39" fmla="*/ 152 h 15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668" h="152">
                  <a:moveTo>
                    <a:pt x="0" y="82"/>
                  </a:moveTo>
                  <a:lnTo>
                    <a:pt x="80" y="83"/>
                  </a:lnTo>
                  <a:lnTo>
                    <a:pt x="124" y="0"/>
                  </a:lnTo>
                  <a:lnTo>
                    <a:pt x="169" y="152"/>
                  </a:lnTo>
                  <a:lnTo>
                    <a:pt x="239" y="0"/>
                  </a:lnTo>
                  <a:lnTo>
                    <a:pt x="298" y="148"/>
                  </a:lnTo>
                  <a:lnTo>
                    <a:pt x="368" y="0"/>
                  </a:lnTo>
                  <a:lnTo>
                    <a:pt x="426" y="148"/>
                  </a:lnTo>
                  <a:lnTo>
                    <a:pt x="491" y="0"/>
                  </a:lnTo>
                  <a:lnTo>
                    <a:pt x="561" y="148"/>
                  </a:lnTo>
                  <a:lnTo>
                    <a:pt x="593" y="83"/>
                  </a:lnTo>
                  <a:lnTo>
                    <a:pt x="668" y="82"/>
                  </a:lnTo>
                </a:path>
              </a:pathLst>
            </a:custGeom>
            <a:noFill/>
            <a:ln w="222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7533" name="Rectangle 10"/>
          <p:cNvSpPr>
            <a:spLocks noChangeArrowheads="1"/>
          </p:cNvSpPr>
          <p:nvPr/>
        </p:nvSpPr>
        <p:spPr bwMode="auto">
          <a:xfrm>
            <a:off x="7227888" y="1766888"/>
            <a:ext cx="42862" cy="260350"/>
          </a:xfrm>
          <a:prstGeom prst="rect">
            <a:avLst/>
          </a:prstGeom>
          <a:solidFill>
            <a:srgbClr val="EBEBFF"/>
          </a:solidFill>
          <a:ln w="6350" algn="ctr">
            <a:noFill/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317534" name="Oval 11"/>
          <p:cNvSpPr>
            <a:spLocks noChangeArrowheads="1"/>
          </p:cNvSpPr>
          <p:nvPr/>
        </p:nvSpPr>
        <p:spPr bwMode="auto">
          <a:xfrm>
            <a:off x="7221538" y="1733550"/>
            <a:ext cx="53975" cy="53975"/>
          </a:xfrm>
          <a:prstGeom prst="ellipse">
            <a:avLst/>
          </a:prstGeom>
          <a:solidFill>
            <a:schemeClr val="tx1"/>
          </a:solidFill>
          <a:ln w="15875" algn="ctr">
            <a:noFill/>
            <a:round/>
            <a:headEnd/>
            <a:tailEnd type="none" w="lg" len="lg"/>
          </a:ln>
        </p:spPr>
        <p:txBody>
          <a:bodyPr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317535" name="Oval 12"/>
          <p:cNvSpPr>
            <a:spLocks noChangeArrowheads="1"/>
          </p:cNvSpPr>
          <p:nvPr/>
        </p:nvSpPr>
        <p:spPr bwMode="auto">
          <a:xfrm>
            <a:off x="7221538" y="2001838"/>
            <a:ext cx="53975" cy="53975"/>
          </a:xfrm>
          <a:prstGeom prst="ellipse">
            <a:avLst/>
          </a:prstGeom>
          <a:solidFill>
            <a:schemeClr val="tx1"/>
          </a:solidFill>
          <a:ln w="15875" algn="ctr">
            <a:noFill/>
            <a:round/>
            <a:headEnd/>
            <a:tailEnd type="none" w="lg" len="lg"/>
          </a:ln>
        </p:spPr>
        <p:txBody>
          <a:bodyPr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grpSp>
        <p:nvGrpSpPr>
          <p:cNvPr id="317453" name="Group 13"/>
          <p:cNvGrpSpPr>
            <a:grpSpLocks/>
          </p:cNvGrpSpPr>
          <p:nvPr/>
        </p:nvGrpSpPr>
        <p:grpSpPr bwMode="auto">
          <a:xfrm rot="-1800000">
            <a:off x="7223125" y="1733550"/>
            <a:ext cx="53975" cy="596900"/>
            <a:chOff x="4487" y="1166"/>
            <a:chExt cx="34" cy="376"/>
          </a:xfrm>
        </p:grpSpPr>
        <p:grpSp>
          <p:nvGrpSpPr>
            <p:cNvPr id="317557" name="Group 14"/>
            <p:cNvGrpSpPr>
              <a:grpSpLocks/>
            </p:cNvGrpSpPr>
            <p:nvPr/>
          </p:nvGrpSpPr>
          <p:grpSpPr bwMode="auto">
            <a:xfrm>
              <a:off x="4487" y="1166"/>
              <a:ext cx="34" cy="188"/>
              <a:chOff x="4487" y="1166"/>
              <a:chExt cx="34" cy="188"/>
            </a:xfrm>
          </p:grpSpPr>
          <p:sp>
            <p:nvSpPr>
              <p:cNvPr id="317561" name="Line 15"/>
              <p:cNvSpPr>
                <a:spLocks noChangeShapeType="1"/>
              </p:cNvSpPr>
              <p:nvPr/>
            </p:nvSpPr>
            <p:spPr bwMode="auto">
              <a:xfrm rot="-5400000">
                <a:off x="4418" y="1268"/>
                <a:ext cx="171" cy="1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562" name="Oval 16"/>
              <p:cNvSpPr>
                <a:spLocks noChangeArrowheads="1"/>
              </p:cNvSpPr>
              <p:nvPr/>
            </p:nvSpPr>
            <p:spPr bwMode="auto">
              <a:xfrm>
                <a:off x="4487" y="1166"/>
                <a:ext cx="34" cy="34"/>
              </a:xfrm>
              <a:prstGeom prst="ellipse">
                <a:avLst/>
              </a:prstGeom>
              <a:solidFill>
                <a:schemeClr val="tx1"/>
              </a:solidFill>
              <a:ln w="15875" algn="ctr">
                <a:noFill/>
                <a:round/>
                <a:headEnd/>
                <a:tailEnd type="none" w="lg" len="lg"/>
              </a:ln>
            </p:spPr>
            <p:txBody>
              <a:bodyPr lIns="90000" tIns="46800" rIns="90000" bIns="46800" anchor="ctr">
                <a:spAutoFit/>
              </a:bodyPr>
              <a:lstStyle/>
              <a:p>
                <a:pPr>
                  <a:lnSpc>
                    <a:spcPct val="110000"/>
                  </a:lnSpc>
                </a:pPr>
                <a:endParaRPr lang="en-ZA"/>
              </a:p>
            </p:txBody>
          </p:sp>
        </p:grpSp>
        <p:grpSp>
          <p:nvGrpSpPr>
            <p:cNvPr id="317558" name="Group 17"/>
            <p:cNvGrpSpPr>
              <a:grpSpLocks/>
            </p:cNvGrpSpPr>
            <p:nvPr/>
          </p:nvGrpSpPr>
          <p:grpSpPr bwMode="auto">
            <a:xfrm flipV="1">
              <a:off x="4487" y="1354"/>
              <a:ext cx="34" cy="188"/>
              <a:chOff x="4487" y="1166"/>
              <a:chExt cx="34" cy="188"/>
            </a:xfrm>
          </p:grpSpPr>
          <p:sp>
            <p:nvSpPr>
              <p:cNvPr id="317559" name="Line 18"/>
              <p:cNvSpPr>
                <a:spLocks noChangeShapeType="1"/>
              </p:cNvSpPr>
              <p:nvPr/>
            </p:nvSpPr>
            <p:spPr bwMode="auto">
              <a:xfrm rot="-5400000">
                <a:off x="4418" y="1268"/>
                <a:ext cx="171" cy="1"/>
              </a:xfrm>
              <a:prstGeom prst="line">
                <a:avLst/>
              </a:prstGeom>
              <a:noFill/>
              <a:ln w="222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560" name="Oval 19"/>
              <p:cNvSpPr>
                <a:spLocks noChangeArrowheads="1"/>
              </p:cNvSpPr>
              <p:nvPr/>
            </p:nvSpPr>
            <p:spPr bwMode="auto">
              <a:xfrm>
                <a:off x="4487" y="1166"/>
                <a:ext cx="34" cy="34"/>
              </a:xfrm>
              <a:prstGeom prst="ellipse">
                <a:avLst/>
              </a:prstGeom>
              <a:noFill/>
              <a:ln w="15875" algn="ctr">
                <a:noFill/>
                <a:round/>
                <a:headEnd/>
                <a:tailEnd type="none" w="lg" len="lg"/>
              </a:ln>
            </p:spPr>
            <p:txBody>
              <a:bodyPr lIns="90000" tIns="46800" rIns="90000" bIns="46800" anchor="ctr">
                <a:spAutoFit/>
              </a:bodyPr>
              <a:lstStyle/>
              <a:p>
                <a:pPr>
                  <a:lnSpc>
                    <a:spcPct val="110000"/>
                  </a:lnSpc>
                </a:pPr>
                <a:endParaRPr lang="en-ZA"/>
              </a:p>
            </p:txBody>
          </p:sp>
        </p:grpSp>
      </p:grpSp>
      <p:grpSp>
        <p:nvGrpSpPr>
          <p:cNvPr id="317537" name="Group 20"/>
          <p:cNvGrpSpPr>
            <a:grpSpLocks/>
          </p:cNvGrpSpPr>
          <p:nvPr/>
        </p:nvGrpSpPr>
        <p:grpSpPr bwMode="auto">
          <a:xfrm>
            <a:off x="8045450" y="2190750"/>
            <a:ext cx="90488" cy="403225"/>
            <a:chOff x="4182" y="2970"/>
            <a:chExt cx="57" cy="258"/>
          </a:xfrm>
        </p:grpSpPr>
        <p:sp>
          <p:nvSpPr>
            <p:cNvPr id="317554" name="Rectangle 21"/>
            <p:cNvSpPr>
              <a:spLocks noChangeArrowheads="1"/>
            </p:cNvSpPr>
            <p:nvPr/>
          </p:nvSpPr>
          <p:spPr bwMode="auto">
            <a:xfrm>
              <a:off x="4182" y="3071"/>
              <a:ext cx="56" cy="52"/>
            </a:xfrm>
            <a:prstGeom prst="rect">
              <a:avLst/>
            </a:prstGeom>
            <a:solidFill>
              <a:srgbClr val="EBEBFF"/>
            </a:solidFill>
            <a:ln w="63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317555" name="Line 22"/>
            <p:cNvSpPr>
              <a:spLocks noChangeShapeType="1"/>
            </p:cNvSpPr>
            <p:nvPr/>
          </p:nvSpPr>
          <p:spPr bwMode="auto">
            <a:xfrm rot="-5400000">
              <a:off x="4054" y="3098"/>
              <a:ext cx="258" cy="1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556" name="Line 23"/>
            <p:cNvSpPr>
              <a:spLocks noChangeShapeType="1"/>
            </p:cNvSpPr>
            <p:nvPr/>
          </p:nvSpPr>
          <p:spPr bwMode="auto">
            <a:xfrm rot="-5400000">
              <a:off x="4110" y="3098"/>
              <a:ext cx="258" cy="1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7464" name="Oval 24"/>
          <p:cNvSpPr>
            <a:spLocks noChangeAspect="1" noChangeArrowheads="1"/>
          </p:cNvSpPr>
          <p:nvPr/>
        </p:nvSpPr>
        <p:spPr bwMode="auto">
          <a:xfrm>
            <a:off x="8016875" y="2151063"/>
            <a:ext cx="60325" cy="635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317465" name="Oval 25"/>
          <p:cNvSpPr>
            <a:spLocks noChangeAspect="1" noChangeArrowheads="1"/>
          </p:cNvSpPr>
          <p:nvPr/>
        </p:nvSpPr>
        <p:spPr bwMode="auto">
          <a:xfrm>
            <a:off x="8105775" y="2282825"/>
            <a:ext cx="63500" cy="635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3366FF"/>
              </a:gs>
            </a:gsLst>
            <a:path path="shape">
              <a:fillToRect l="50000" t="50000" r="50000" b="50000"/>
            </a:path>
          </a:gradFill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317466" name="Oval 26"/>
          <p:cNvSpPr>
            <a:spLocks noChangeAspect="1" noChangeArrowheads="1"/>
          </p:cNvSpPr>
          <p:nvPr/>
        </p:nvSpPr>
        <p:spPr bwMode="auto">
          <a:xfrm>
            <a:off x="8013700" y="2282825"/>
            <a:ext cx="60325" cy="635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317467" name="Oval 27"/>
          <p:cNvSpPr>
            <a:spLocks noChangeAspect="1" noChangeArrowheads="1"/>
          </p:cNvSpPr>
          <p:nvPr/>
        </p:nvSpPr>
        <p:spPr bwMode="auto">
          <a:xfrm>
            <a:off x="8102600" y="2151063"/>
            <a:ext cx="63500" cy="635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3366FF"/>
              </a:gs>
            </a:gsLst>
            <a:path path="shape">
              <a:fillToRect l="50000" t="50000" r="50000" b="50000"/>
            </a:path>
          </a:gradFill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317468" name="Oval 28"/>
          <p:cNvSpPr>
            <a:spLocks noChangeAspect="1" noChangeArrowheads="1"/>
          </p:cNvSpPr>
          <p:nvPr/>
        </p:nvSpPr>
        <p:spPr bwMode="auto">
          <a:xfrm>
            <a:off x="8107363" y="2541588"/>
            <a:ext cx="63500" cy="635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3366FF"/>
              </a:gs>
            </a:gsLst>
            <a:path path="shape">
              <a:fillToRect l="50000" t="50000" r="50000" b="50000"/>
            </a:path>
          </a:gradFill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317469" name="Oval 29"/>
          <p:cNvSpPr>
            <a:spLocks noChangeAspect="1" noChangeArrowheads="1"/>
          </p:cNvSpPr>
          <p:nvPr/>
        </p:nvSpPr>
        <p:spPr bwMode="auto">
          <a:xfrm>
            <a:off x="8013700" y="2541588"/>
            <a:ext cx="60325" cy="635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317470" name="Oval 30"/>
          <p:cNvSpPr>
            <a:spLocks noChangeAspect="1" noChangeArrowheads="1"/>
          </p:cNvSpPr>
          <p:nvPr/>
        </p:nvSpPr>
        <p:spPr bwMode="auto">
          <a:xfrm>
            <a:off x="8105775" y="2435225"/>
            <a:ext cx="63500" cy="635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3366FF"/>
              </a:gs>
            </a:gsLst>
            <a:path path="shape">
              <a:fillToRect l="50000" t="50000" r="50000" b="50000"/>
            </a:path>
          </a:gradFill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317471" name="Oval 31"/>
          <p:cNvSpPr>
            <a:spLocks noChangeAspect="1" noChangeArrowheads="1"/>
          </p:cNvSpPr>
          <p:nvPr/>
        </p:nvSpPr>
        <p:spPr bwMode="auto">
          <a:xfrm>
            <a:off x="8013700" y="2435225"/>
            <a:ext cx="60325" cy="635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317546" name="Rectangle 33"/>
          <p:cNvSpPr>
            <a:spLocks noGrp="1" noChangeArrowheads="1"/>
          </p:cNvSpPr>
          <p:nvPr>
            <p:ph type="body" idx="1"/>
          </p:nvPr>
        </p:nvSpPr>
        <p:spPr>
          <a:xfrm>
            <a:off x="179388" y="1343025"/>
            <a:ext cx="6538912" cy="1296988"/>
          </a:xfrm>
        </p:spPr>
        <p:txBody>
          <a:bodyPr/>
          <a:lstStyle/>
          <a:p>
            <a:pPr lvl="1" eaLnBrk="1" hangingPunct="1"/>
            <a:r>
              <a:rPr lang="en-ZA" smtClean="0"/>
              <a:t>In circuits containing both resistors and capacitors, current strength varies with time.  I.e. </a:t>
            </a:r>
            <a:r>
              <a:rPr lang="en-ZA" b="1" i="1" smtClean="0">
                <a:latin typeface="Times New Roman" pitchFamily="18" charset="0"/>
              </a:rPr>
              <a:t>RC</a:t>
            </a:r>
            <a:r>
              <a:rPr lang="en-ZA" smtClean="0"/>
              <a:t> circuits are </a:t>
            </a:r>
            <a:r>
              <a:rPr lang="en-ZA" smtClean="0">
                <a:solidFill>
                  <a:srgbClr val="FF0000"/>
                </a:solidFill>
              </a:rPr>
              <a:t>time dependent</a:t>
            </a:r>
            <a:r>
              <a:rPr lang="en-ZA" smtClean="0"/>
              <a:t>.</a:t>
            </a:r>
          </a:p>
        </p:txBody>
      </p:sp>
      <p:sp>
        <p:nvSpPr>
          <p:cNvPr id="317474" name="Rectangle 34"/>
          <p:cNvSpPr>
            <a:spLocks noChangeArrowheads="1"/>
          </p:cNvSpPr>
          <p:nvPr/>
        </p:nvSpPr>
        <p:spPr bwMode="auto">
          <a:xfrm>
            <a:off x="179388" y="4916488"/>
            <a:ext cx="150177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ZA">
                <a:solidFill>
                  <a:srgbClr val="000066"/>
                </a:solidFill>
              </a:rPr>
              <a:t>Hence </a:t>
            </a:r>
          </a:p>
        </p:txBody>
      </p:sp>
      <p:graphicFrame>
        <p:nvGraphicFramePr>
          <p:cNvPr id="317475" name="Object 35"/>
          <p:cNvGraphicFramePr>
            <a:graphicFrameLocks noChangeAspect="1"/>
          </p:cNvGraphicFramePr>
          <p:nvPr/>
        </p:nvGraphicFramePr>
        <p:xfrm>
          <a:off x="1735138" y="4884738"/>
          <a:ext cx="17145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45" name="Equation" r:id="rId8" imgW="1714320" imgH="660240" progId="Equation.DSMT4">
                  <p:embed/>
                </p:oleObj>
              </mc:Choice>
              <mc:Fallback>
                <p:oleObj name="Equation" r:id="rId8" imgW="1714320" imgH="660240" progId="Equation.DSMT4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5138" y="4884738"/>
                        <a:ext cx="1714500" cy="66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476" name="Rectangle 36"/>
          <p:cNvSpPr>
            <a:spLocks noChangeArrowheads="1"/>
          </p:cNvSpPr>
          <p:nvPr/>
        </p:nvSpPr>
        <p:spPr bwMode="auto">
          <a:xfrm>
            <a:off x="7827963" y="1509713"/>
            <a:ext cx="473075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0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I</a:t>
            </a:r>
            <a:endParaRPr lang="en-ZA" sz="2000">
              <a:solidFill>
                <a:srgbClr val="000066"/>
              </a:solidFill>
            </a:endParaRPr>
          </a:p>
        </p:txBody>
      </p:sp>
      <p:sp>
        <p:nvSpPr>
          <p:cNvPr id="317478" name="Line 38"/>
          <p:cNvSpPr>
            <a:spLocks noChangeShapeType="1"/>
          </p:cNvSpPr>
          <p:nvPr/>
        </p:nvSpPr>
        <p:spPr bwMode="auto">
          <a:xfrm rot="-5400000">
            <a:off x="8086725" y="1319213"/>
            <a:ext cx="0" cy="457200"/>
          </a:xfrm>
          <a:prstGeom prst="line">
            <a:avLst/>
          </a:prstGeom>
          <a:noFill/>
          <a:ln w="15875">
            <a:solidFill>
              <a:srgbClr val="80008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479" name="Rectangle 39"/>
          <p:cNvSpPr>
            <a:spLocks noChangeArrowheads="1"/>
          </p:cNvSpPr>
          <p:nvPr/>
        </p:nvSpPr>
        <p:spPr bwMode="auto">
          <a:xfrm>
            <a:off x="179388" y="5681663"/>
            <a:ext cx="879316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ZA">
                <a:solidFill>
                  <a:srgbClr val="000066"/>
                </a:solidFill>
              </a:rPr>
              <a:t>(The product </a:t>
            </a:r>
            <a:r>
              <a:rPr lang="en-ZA" b="1" i="1">
                <a:solidFill>
                  <a:srgbClr val="000066"/>
                </a:solidFill>
                <a:latin typeface="Times New Roman" pitchFamily="18" charset="0"/>
              </a:rPr>
              <a:t>RC</a:t>
            </a:r>
            <a:r>
              <a:rPr lang="en-ZA">
                <a:solidFill>
                  <a:srgbClr val="000066"/>
                </a:solidFill>
              </a:rPr>
              <a:t> is a constant for any particular circuit.)</a:t>
            </a:r>
          </a:p>
        </p:txBody>
      </p:sp>
      <p:graphicFrame>
        <p:nvGraphicFramePr>
          <p:cNvPr id="317480" name="Object 40"/>
          <p:cNvGraphicFramePr>
            <a:graphicFrameLocks noChangeAspect="1"/>
          </p:cNvGraphicFramePr>
          <p:nvPr/>
        </p:nvGraphicFramePr>
        <p:xfrm>
          <a:off x="5602288" y="4852988"/>
          <a:ext cx="179070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46" name="Equation" r:id="rId10" imgW="1790640" imgH="723600" progId="Equation.DSMT4">
                  <p:embed/>
                </p:oleObj>
              </mc:Choice>
              <mc:Fallback>
                <p:oleObj name="Equation" r:id="rId10" imgW="1790640" imgH="723600" progId="Equation.DSMT4">
                  <p:embed/>
                  <p:pic>
                    <p:nvPicPr>
                      <p:cNvPr id="0" name="Picture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02288" y="4852988"/>
                        <a:ext cx="1790700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41"/>
          <p:cNvSpPr>
            <a:spLocks noChangeArrowheads="1"/>
          </p:cNvSpPr>
          <p:nvPr/>
        </p:nvSpPr>
        <p:spPr bwMode="auto">
          <a:xfrm>
            <a:off x="3741738" y="4916488"/>
            <a:ext cx="203517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ZA">
                <a:solidFill>
                  <a:srgbClr val="000066"/>
                </a:solidFill>
              </a:rPr>
              <a:t>and thus </a:t>
            </a:r>
          </a:p>
        </p:txBody>
      </p:sp>
      <p:sp>
        <p:nvSpPr>
          <p:cNvPr id="3" name="Rectangle 42"/>
          <p:cNvSpPr>
            <a:spLocks noChangeArrowheads="1"/>
          </p:cNvSpPr>
          <p:nvPr/>
        </p:nvSpPr>
        <p:spPr bwMode="auto">
          <a:xfrm>
            <a:off x="7561263" y="1909763"/>
            <a:ext cx="473075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000" b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+</a:t>
            </a:r>
            <a:r>
              <a:rPr lang="en-US" altLang="ko-KR" sz="20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Q</a:t>
            </a:r>
            <a:endParaRPr lang="en-ZA" sz="2000">
              <a:solidFill>
                <a:srgbClr val="000066"/>
              </a:solidFill>
            </a:endParaRPr>
          </a:p>
        </p:txBody>
      </p:sp>
      <p:sp>
        <p:nvSpPr>
          <p:cNvPr id="4" name="Rectangle 43"/>
          <p:cNvSpPr>
            <a:spLocks noChangeArrowheads="1"/>
          </p:cNvSpPr>
          <p:nvPr/>
        </p:nvSpPr>
        <p:spPr bwMode="auto">
          <a:xfrm>
            <a:off x="8123238" y="1909763"/>
            <a:ext cx="473075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000" b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–</a:t>
            </a:r>
            <a:r>
              <a:rPr lang="en-US" altLang="ko-KR" sz="20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Q</a:t>
            </a:r>
            <a:endParaRPr lang="en-ZA" sz="2000">
              <a:solidFill>
                <a:srgbClr val="000066"/>
              </a:solidFill>
              <a:ea typeface="굴림" pitchFamily="34" charset="-127"/>
              <a:cs typeface="Times New Roman" pitchFamily="18" charset="0"/>
            </a:endParaRPr>
          </a:p>
        </p:txBody>
      </p:sp>
      <p:graphicFrame>
        <p:nvGraphicFramePr>
          <p:cNvPr id="5" name="Object 82"/>
          <p:cNvGraphicFramePr>
            <a:graphicFrameLocks noChangeAspect="1"/>
          </p:cNvGraphicFramePr>
          <p:nvPr/>
        </p:nvGraphicFramePr>
        <p:xfrm>
          <a:off x="7392988" y="2943225"/>
          <a:ext cx="4318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47" name="Equation" r:id="rId12" imgW="431640" imgH="279360" progId="Equation.DSMT4">
                  <p:embed/>
                </p:oleObj>
              </mc:Choice>
              <mc:Fallback>
                <p:oleObj name="Equation" r:id="rId12" imgW="431640" imgH="279360" progId="Equation.DSMT4">
                  <p:embed/>
                  <p:pic>
                    <p:nvPicPr>
                      <p:cNvPr id="0" name="Picture 8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2988" y="2943225"/>
                        <a:ext cx="431800" cy="27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83"/>
          <p:cNvGraphicFramePr>
            <a:graphicFrameLocks noChangeAspect="1"/>
          </p:cNvGraphicFramePr>
          <p:nvPr/>
        </p:nvGraphicFramePr>
        <p:xfrm>
          <a:off x="6188075" y="2744788"/>
          <a:ext cx="11811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48" name="Equation" r:id="rId14" imgW="1180800" imgH="660240" progId="Equation.DSMT4">
                  <p:embed/>
                </p:oleObj>
              </mc:Choice>
              <mc:Fallback>
                <p:oleObj name="Equation" r:id="rId14" imgW="1180800" imgH="660240" progId="Equation.DSMT4">
                  <p:embed/>
                  <p:pic>
                    <p:nvPicPr>
                      <p:cNvPr id="0" name="Picture 8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88075" y="2744788"/>
                        <a:ext cx="1181100" cy="66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800000">
                                      <p:cBhvr>
                                        <p:cTn id="6" dur="500" fill="hold"/>
                                        <p:tgtEl>
                                          <p:spTgt spid="3174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6" presetClass="emph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12" dur="19000" fill="hold"/>
                                        <p:tgtEl>
                                          <p:spTgt spid="317478"/>
                                        </p:tgtEl>
                                      </p:cBhvr>
                                      <p:by x="25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4" presetClass="emph" presetSubtype="2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anim to="0.25" calcmode="lin" valueType="num">
                                      <p:cBhvr override="childStyle">
                                        <p:cTn id="14" dur="19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5" presetID="4" presetClass="emph" presetSubtype="2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anim to="0.25" calcmode="lin" valueType="num">
                                      <p:cBhvr override="childStyle">
                                        <p:cTn id="16" dur="19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4" presetClass="emph" presetSubtype="2" fill="hold" grpId="3" nodeType="withEffect">
                                  <p:stCondLst>
                                    <p:cond delay="500"/>
                                  </p:stCondLst>
                                  <p:childTnLst>
                                    <p:anim to="0.25" calcmode="lin" valueType="num">
                                      <p:cBhvr override="childStyle">
                                        <p:cTn id="18" dur="19000" fill="hold"/>
                                        <p:tgtEl>
                                          <p:spTgt spid="317476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grpId="3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3.05556E-6 3.7037E-7 L -0.01614 0.02407 " pathEditMode="relative" rAng="0" ptsTypes="AA">
                                      <p:cBhvr>
                                        <p:cTn id="20" dur="19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" y="12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grpId="3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1.66667E-6 -3.7037E-7 L 0.0118 0.02407 " pathEditMode="relative" rAng="0" ptsTypes="AA">
                                      <p:cBhvr>
                                        <p:cTn id="22" dur="19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" y="12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0" presetClass="path" presetSubtype="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.01042 -4.07407E-6 L 0.01042 0.01112 L 0.0882 0.01112 L 0.0882 -0.13379 L -0.0868 -0.13379 L -0.0868 0.01112 L -1.66667E-6 0.01112 L -1.66667E-6 -4.07407E-6 " pathEditMode="relative" rAng="0" ptsTypes="AAAAAAAA">
                                      <p:cBhvr>
                                        <p:cTn id="24" dur="2500" spd="-100000" fill="hold"/>
                                        <p:tgtEl>
                                          <p:spTgt spid="3174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" y="-61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0" presetClass="path" presetSubtype="0" decel="5000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animMotion origin="layout" path="M 0.01041 -0.00046 L 0.01041 -0.01111 L 0.08819 -0.01111 L 0.08819 -0.15625 L -0.08681 -0.15625 L -0.08681 -0.01111 L 0.00034 -0.01111 L 4.44444E-6 1.48148E-6 " pathEditMode="relative" rAng="0" ptsTypes="AAAAAAAA">
                                      <p:cBhvr>
                                        <p:cTn id="30" dur="4000" spd="-100000" fill="hold"/>
                                        <p:tgtEl>
                                          <p:spTgt spid="3174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" y="-78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0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0" nodeType="withEffect">
                                  <p:stCondLst>
                                    <p:cond delay="7000"/>
                                  </p:stCondLst>
                                  <p:childTnLst>
                                    <p:animMotion origin="layout" path="M 0.00955 0.00046 L 0.0099 0.02986 L 0.0882 0.03009 L 0.0882 -0.11482 L -0.0868 -0.11482 C -0.08663 -0.06644 -0.08819 -0.01806 -0.08645 0.03009 C -0.08645 0.03217 -0.08159 0.03055 -0.08159 0.03078 L -4.72222E-6 0.03055 L -4.72222E-6 3.33333E-6 " pathEditMode="relative" rAng="0" ptsTypes="AAAAffAAA">
                                      <p:cBhvr>
                                        <p:cTn id="36" dur="5500" spd="-100000" fill="hold"/>
                                        <p:tgtEl>
                                          <p:spTgt spid="3174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" y="-42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0" nodeType="withEffect">
                                  <p:stCondLst>
                                    <p:cond delay="12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12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0" presetClass="path" presetSubtype="0" decel="50000" fill="hold" grpId="0" nodeType="withEffect">
                                  <p:stCondLst>
                                    <p:cond delay="12500"/>
                                  </p:stCondLst>
                                  <p:childTnLst>
                                    <p:animMotion origin="layout" path="M 0.01076 -0.00023 L 0.01076 -0.02754 L 0.08819 -0.02754 L 0.08819 -0.17222 L -0.08681 -0.17222 L -0.08681 -0.02708 L 2.22222E-6 -0.02708 L 2.22222E-6 -1.48148E-6 " pathEditMode="relative" rAng="0" ptsTypes="AAAAAAAA">
                                      <p:cBhvr>
                                        <p:cTn id="42" dur="7000" spd="-100000" fill="hold"/>
                                        <p:tgtEl>
                                          <p:spTgt spid="3174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" y="-86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0" nodeType="withEffect">
                                  <p:stCondLst>
                                    <p:cond delay="19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19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2" nodeType="withEffect">
                                  <p:stCondLst>
                                    <p:cond delay="168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3200"/>
                                        <p:tgtEl>
                                          <p:spTgt spid="3174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3199"/>
                                          </p:stCondLst>
                                        </p:cTn>
                                        <p:tgtEl>
                                          <p:spTgt spid="317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2" nodeType="withEffect">
                                  <p:stCondLst>
                                    <p:cond delay="168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3200"/>
                                        <p:tgtEl>
                                          <p:spTgt spid="3174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3199"/>
                                          </p:stCondLst>
                                        </p:cTn>
                                        <p:tgtEl>
                                          <p:spTgt spid="317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42" presetClass="path" presetSubtype="0" accel="50000" decel="50000" fill="hold" grpId="4" nodeType="withEffect">
                                  <p:stCondLst>
                                    <p:cond delay="16800"/>
                                  </p:stCondLst>
                                  <p:childTnLst>
                                    <p:animMotion origin="layout" path="M -4.44444E-6 1.85185E-6 L -4.44444E-6 0.01528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3174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grpId="1" nodeType="withEffect">
                                  <p:stCondLst>
                                    <p:cond delay="168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32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31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xit" presetSubtype="0" fill="hold" grpId="1" nodeType="withEffect">
                                  <p:stCondLst>
                                    <p:cond delay="168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32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31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43" grpId="0"/>
      <p:bldP spid="317444" grpId="0"/>
      <p:bldP spid="317464" grpId="0" animBg="1"/>
      <p:bldP spid="317464" grpId="1" animBg="1"/>
      <p:bldP spid="317465" grpId="0" animBg="1"/>
      <p:bldP spid="317466" grpId="0" animBg="1"/>
      <p:bldP spid="317466" grpId="1" animBg="1"/>
      <p:bldP spid="317467" grpId="0" animBg="1"/>
      <p:bldP spid="317468" grpId="0" animBg="1"/>
      <p:bldP spid="317469" grpId="0" animBg="1"/>
      <p:bldP spid="317469" grpId="1" animBg="1"/>
      <p:bldP spid="317470" grpId="0" animBg="1"/>
      <p:bldP spid="317471" grpId="0" animBg="1"/>
      <p:bldP spid="317471" grpId="1" animBg="1"/>
      <p:bldP spid="317474" grpId="0"/>
      <p:bldP spid="317476" grpId="1"/>
      <p:bldP spid="317476" grpId="2"/>
      <p:bldP spid="317476" grpId="3"/>
      <p:bldP spid="317476" grpId="4"/>
      <p:bldP spid="317478" grpId="0" animBg="1"/>
      <p:bldP spid="317478" grpId="1" animBg="1"/>
      <p:bldP spid="317478" grpId="2" animBg="1"/>
      <p:bldP spid="317479" grpId="0"/>
      <p:bldP spid="2" grpId="0"/>
      <p:bldP spid="3" grpId="1"/>
      <p:bldP spid="3" grpId="2"/>
      <p:bldP spid="3" grpId="3"/>
      <p:bldP spid="4" grpId="1"/>
      <p:bldP spid="4" grpId="2"/>
      <p:bldP spid="4" grpId="3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505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DC CIRCUITS</a:t>
            </a:r>
          </a:p>
        </p:txBody>
      </p:sp>
      <p:sp>
        <p:nvSpPr>
          <p:cNvPr id="318506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</a:p>
        </p:txBody>
      </p:sp>
      <p:sp>
        <p:nvSpPr>
          <p:cNvPr id="318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74EB71A-8C26-4B5A-A98B-A82247711D99}" type="slidenum">
              <a:rPr lang="en-US" smtClean="0">
                <a:cs typeface="Arial" charset="0"/>
              </a:rPr>
              <a:pPr/>
              <a:t>23</a:t>
            </a:fld>
            <a:endParaRPr lang="en-US" smtClean="0">
              <a:cs typeface="Arial" charset="0"/>
            </a:endParaRPr>
          </a:p>
        </p:txBody>
      </p:sp>
      <p:sp>
        <p:nvSpPr>
          <p:cNvPr id="318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ZA" b="1" i="1" smtClean="0">
                <a:latin typeface="Times New Roman" pitchFamily="18" charset="0"/>
              </a:rPr>
              <a:t>RC</a:t>
            </a:r>
            <a:r>
              <a:rPr lang="en-ZA" smtClean="0"/>
              <a:t> CIRCUITS</a:t>
            </a:r>
          </a:p>
        </p:txBody>
      </p:sp>
      <p:sp>
        <p:nvSpPr>
          <p:cNvPr id="3185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343025"/>
            <a:ext cx="6589712" cy="895350"/>
          </a:xfrm>
        </p:spPr>
        <p:txBody>
          <a:bodyPr/>
          <a:lstStyle/>
          <a:p>
            <a:pPr lvl="1" eaLnBrk="1" hangingPunct="1"/>
            <a:r>
              <a:rPr lang="en-ZA" smtClean="0"/>
              <a:t>Beginning at </a:t>
            </a:r>
            <a:r>
              <a:rPr lang="en-ZA" b="1" i="1" smtClean="0">
                <a:latin typeface="Times New Roman" pitchFamily="18" charset="0"/>
              </a:rPr>
              <a:t>Q</a:t>
            </a:r>
            <a:r>
              <a:rPr lang="en-ZA" b="1" baseline="-25000" smtClean="0">
                <a:latin typeface="Times New Roman" pitchFamily="18" charset="0"/>
              </a:rPr>
              <a:t>0</a:t>
            </a:r>
            <a:r>
              <a:rPr lang="en-ZA" smtClean="0"/>
              <a:t>, the</a:t>
            </a:r>
            <a:r>
              <a:rPr lang="en-ZA" i="1" baseline="30000" smtClean="0"/>
              <a:t>  </a:t>
            </a:r>
            <a:r>
              <a:rPr lang="en-ZA" smtClean="0"/>
              <a:t>value of the charge on the capacitor after time </a:t>
            </a:r>
            <a:r>
              <a:rPr lang="en-ZA" b="1" i="1" smtClean="0">
                <a:latin typeface="Times New Roman" pitchFamily="18" charset="0"/>
              </a:rPr>
              <a:t>t</a:t>
            </a:r>
            <a:r>
              <a:rPr lang="en-ZA" smtClean="0"/>
              <a:t> is given by:</a:t>
            </a:r>
          </a:p>
        </p:txBody>
      </p:sp>
      <p:sp>
        <p:nvSpPr>
          <p:cNvPr id="318510" name="Rectangle 4"/>
          <p:cNvSpPr>
            <a:spLocks noChangeArrowheads="1"/>
          </p:cNvSpPr>
          <p:nvPr/>
        </p:nvSpPr>
        <p:spPr bwMode="auto">
          <a:xfrm>
            <a:off x="7250113" y="1397000"/>
            <a:ext cx="1601787" cy="993775"/>
          </a:xfrm>
          <a:prstGeom prst="rect">
            <a:avLst/>
          </a:prstGeom>
          <a:noFill/>
          <a:ln w="222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10000"/>
              </a:lnSpc>
            </a:pPr>
            <a:endParaRPr lang="en-ZA"/>
          </a:p>
        </p:txBody>
      </p:sp>
      <p:grpSp>
        <p:nvGrpSpPr>
          <p:cNvPr id="318511" name="Group 5"/>
          <p:cNvGrpSpPr>
            <a:grpSpLocks/>
          </p:cNvGrpSpPr>
          <p:nvPr/>
        </p:nvGrpSpPr>
        <p:grpSpPr bwMode="auto">
          <a:xfrm>
            <a:off x="7602538" y="1298575"/>
            <a:ext cx="904875" cy="180975"/>
            <a:chOff x="2380" y="3027"/>
            <a:chExt cx="752" cy="171"/>
          </a:xfrm>
        </p:grpSpPr>
        <p:sp>
          <p:nvSpPr>
            <p:cNvPr id="318522" name="Rectangle 6"/>
            <p:cNvSpPr>
              <a:spLocks noChangeArrowheads="1"/>
            </p:cNvSpPr>
            <p:nvPr/>
          </p:nvSpPr>
          <p:spPr bwMode="auto">
            <a:xfrm>
              <a:off x="2476" y="3074"/>
              <a:ext cx="568" cy="82"/>
            </a:xfrm>
            <a:prstGeom prst="rect">
              <a:avLst/>
            </a:prstGeom>
            <a:solidFill>
              <a:srgbClr val="EBEBFF"/>
            </a:solidFill>
            <a:ln w="63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318523" name="Freeform 7"/>
            <p:cNvSpPr>
              <a:spLocks/>
            </p:cNvSpPr>
            <p:nvPr/>
          </p:nvSpPr>
          <p:spPr bwMode="auto">
            <a:xfrm>
              <a:off x="2380" y="3027"/>
              <a:ext cx="752" cy="171"/>
            </a:xfrm>
            <a:custGeom>
              <a:avLst/>
              <a:gdLst>
                <a:gd name="T0" fmla="*/ 0 w 668"/>
                <a:gd name="T1" fmla="*/ 103 h 152"/>
                <a:gd name="T2" fmla="*/ 101 w 668"/>
                <a:gd name="T3" fmla="*/ 105 h 152"/>
                <a:gd name="T4" fmla="*/ 158 w 668"/>
                <a:gd name="T5" fmla="*/ 0 h 152"/>
                <a:gd name="T6" fmla="*/ 214 w 668"/>
                <a:gd name="T7" fmla="*/ 192 h 152"/>
                <a:gd name="T8" fmla="*/ 303 w 668"/>
                <a:gd name="T9" fmla="*/ 0 h 152"/>
                <a:gd name="T10" fmla="*/ 377 w 668"/>
                <a:gd name="T11" fmla="*/ 188 h 152"/>
                <a:gd name="T12" fmla="*/ 466 w 668"/>
                <a:gd name="T13" fmla="*/ 0 h 152"/>
                <a:gd name="T14" fmla="*/ 540 w 668"/>
                <a:gd name="T15" fmla="*/ 188 h 152"/>
                <a:gd name="T16" fmla="*/ 623 w 668"/>
                <a:gd name="T17" fmla="*/ 0 h 152"/>
                <a:gd name="T18" fmla="*/ 711 w 668"/>
                <a:gd name="T19" fmla="*/ 188 h 152"/>
                <a:gd name="T20" fmla="*/ 752 w 668"/>
                <a:gd name="T21" fmla="*/ 105 h 152"/>
                <a:gd name="T22" fmla="*/ 847 w 668"/>
                <a:gd name="T23" fmla="*/ 103 h 15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668"/>
                <a:gd name="T37" fmla="*/ 0 h 152"/>
                <a:gd name="T38" fmla="*/ 668 w 668"/>
                <a:gd name="T39" fmla="*/ 152 h 15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668" h="152">
                  <a:moveTo>
                    <a:pt x="0" y="82"/>
                  </a:moveTo>
                  <a:lnTo>
                    <a:pt x="80" y="83"/>
                  </a:lnTo>
                  <a:lnTo>
                    <a:pt x="124" y="0"/>
                  </a:lnTo>
                  <a:lnTo>
                    <a:pt x="169" y="152"/>
                  </a:lnTo>
                  <a:lnTo>
                    <a:pt x="239" y="0"/>
                  </a:lnTo>
                  <a:lnTo>
                    <a:pt x="298" y="148"/>
                  </a:lnTo>
                  <a:lnTo>
                    <a:pt x="368" y="0"/>
                  </a:lnTo>
                  <a:lnTo>
                    <a:pt x="426" y="148"/>
                  </a:lnTo>
                  <a:lnTo>
                    <a:pt x="491" y="0"/>
                  </a:lnTo>
                  <a:lnTo>
                    <a:pt x="561" y="148"/>
                  </a:lnTo>
                  <a:lnTo>
                    <a:pt x="593" y="83"/>
                  </a:lnTo>
                  <a:lnTo>
                    <a:pt x="668" y="82"/>
                  </a:lnTo>
                </a:path>
              </a:pathLst>
            </a:custGeom>
            <a:noFill/>
            <a:ln w="222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8512" name="Oval 9"/>
          <p:cNvSpPr>
            <a:spLocks noChangeArrowheads="1"/>
          </p:cNvSpPr>
          <p:nvPr/>
        </p:nvSpPr>
        <p:spPr bwMode="auto">
          <a:xfrm>
            <a:off x="7221538" y="1733550"/>
            <a:ext cx="53975" cy="53975"/>
          </a:xfrm>
          <a:prstGeom prst="ellipse">
            <a:avLst/>
          </a:prstGeom>
          <a:solidFill>
            <a:schemeClr val="tx1"/>
          </a:solidFill>
          <a:ln w="15875" algn="ctr">
            <a:noFill/>
            <a:round/>
            <a:headEnd/>
            <a:tailEnd type="none" w="lg" len="lg"/>
          </a:ln>
        </p:spPr>
        <p:txBody>
          <a:bodyPr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318513" name="Oval 10"/>
          <p:cNvSpPr>
            <a:spLocks noChangeArrowheads="1"/>
          </p:cNvSpPr>
          <p:nvPr/>
        </p:nvSpPr>
        <p:spPr bwMode="auto">
          <a:xfrm>
            <a:off x="7221538" y="2001838"/>
            <a:ext cx="53975" cy="53975"/>
          </a:xfrm>
          <a:prstGeom prst="ellipse">
            <a:avLst/>
          </a:prstGeom>
          <a:solidFill>
            <a:schemeClr val="tx1"/>
          </a:solidFill>
          <a:ln w="15875" algn="ctr">
            <a:noFill/>
            <a:round/>
            <a:headEnd/>
            <a:tailEnd type="none" w="lg" len="lg"/>
          </a:ln>
        </p:spPr>
        <p:txBody>
          <a:bodyPr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grpSp>
        <p:nvGrpSpPr>
          <p:cNvPr id="318514" name="Group 18"/>
          <p:cNvGrpSpPr>
            <a:grpSpLocks/>
          </p:cNvGrpSpPr>
          <p:nvPr/>
        </p:nvGrpSpPr>
        <p:grpSpPr bwMode="auto">
          <a:xfrm>
            <a:off x="8045450" y="2190750"/>
            <a:ext cx="90488" cy="403225"/>
            <a:chOff x="4182" y="2970"/>
            <a:chExt cx="57" cy="258"/>
          </a:xfrm>
        </p:grpSpPr>
        <p:sp>
          <p:nvSpPr>
            <p:cNvPr id="318519" name="Rectangle 19"/>
            <p:cNvSpPr>
              <a:spLocks noChangeArrowheads="1"/>
            </p:cNvSpPr>
            <p:nvPr/>
          </p:nvSpPr>
          <p:spPr bwMode="auto">
            <a:xfrm>
              <a:off x="4182" y="3071"/>
              <a:ext cx="56" cy="52"/>
            </a:xfrm>
            <a:prstGeom prst="rect">
              <a:avLst/>
            </a:prstGeom>
            <a:solidFill>
              <a:srgbClr val="EBEBFF"/>
            </a:solidFill>
            <a:ln w="63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318520" name="Line 20"/>
            <p:cNvSpPr>
              <a:spLocks noChangeShapeType="1"/>
            </p:cNvSpPr>
            <p:nvPr/>
          </p:nvSpPr>
          <p:spPr bwMode="auto">
            <a:xfrm rot="-5400000">
              <a:off x="4054" y="3098"/>
              <a:ext cx="258" cy="1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8521" name="Line 21"/>
            <p:cNvSpPr>
              <a:spLocks noChangeShapeType="1"/>
            </p:cNvSpPr>
            <p:nvPr/>
          </p:nvSpPr>
          <p:spPr bwMode="auto">
            <a:xfrm rot="-5400000">
              <a:off x="4110" y="3098"/>
              <a:ext cx="258" cy="1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8515" name="Rectangle 33"/>
          <p:cNvSpPr>
            <a:spLocks noChangeArrowheads="1"/>
          </p:cNvSpPr>
          <p:nvPr/>
        </p:nvSpPr>
        <p:spPr bwMode="auto">
          <a:xfrm>
            <a:off x="7827963" y="1509713"/>
            <a:ext cx="473075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18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I</a:t>
            </a:r>
            <a:endParaRPr lang="en-ZA" sz="1800">
              <a:solidFill>
                <a:srgbClr val="000066"/>
              </a:solidFill>
            </a:endParaRPr>
          </a:p>
        </p:txBody>
      </p:sp>
      <p:sp>
        <p:nvSpPr>
          <p:cNvPr id="318516" name="Line 34"/>
          <p:cNvSpPr>
            <a:spLocks noChangeShapeType="1"/>
          </p:cNvSpPr>
          <p:nvPr/>
        </p:nvSpPr>
        <p:spPr bwMode="auto">
          <a:xfrm rot="-5400000">
            <a:off x="8086725" y="1392238"/>
            <a:ext cx="0" cy="311150"/>
          </a:xfrm>
          <a:prstGeom prst="line">
            <a:avLst/>
          </a:prstGeom>
          <a:noFill/>
          <a:ln w="15875">
            <a:solidFill>
              <a:srgbClr val="80008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8517" name="Rectangle 35"/>
          <p:cNvSpPr>
            <a:spLocks noChangeArrowheads="1"/>
          </p:cNvSpPr>
          <p:nvPr/>
        </p:nvSpPr>
        <p:spPr bwMode="auto">
          <a:xfrm>
            <a:off x="7599363" y="1933575"/>
            <a:ext cx="473075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1800" b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+</a:t>
            </a:r>
            <a:r>
              <a:rPr lang="en-US" altLang="ko-KR" sz="18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Q</a:t>
            </a:r>
            <a:endParaRPr lang="en-ZA" sz="1800">
              <a:solidFill>
                <a:srgbClr val="000066"/>
              </a:solidFill>
            </a:endParaRPr>
          </a:p>
        </p:txBody>
      </p:sp>
      <p:sp>
        <p:nvSpPr>
          <p:cNvPr id="318518" name="Rectangle 36"/>
          <p:cNvSpPr>
            <a:spLocks noChangeArrowheads="1"/>
          </p:cNvSpPr>
          <p:nvPr/>
        </p:nvSpPr>
        <p:spPr bwMode="auto">
          <a:xfrm>
            <a:off x="8110538" y="1933575"/>
            <a:ext cx="473075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1800" b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–</a:t>
            </a:r>
            <a:r>
              <a:rPr lang="en-US" altLang="ko-KR" sz="18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Q</a:t>
            </a:r>
            <a:endParaRPr lang="en-ZA" sz="1800">
              <a:solidFill>
                <a:srgbClr val="000066"/>
              </a:solidFill>
              <a:ea typeface="굴림" pitchFamily="34" charset="-127"/>
              <a:cs typeface="Times New Roman" pitchFamily="18" charset="0"/>
            </a:endParaRPr>
          </a:p>
        </p:txBody>
      </p:sp>
      <p:graphicFrame>
        <p:nvGraphicFramePr>
          <p:cNvPr id="318501" name="Object 37"/>
          <p:cNvGraphicFramePr>
            <a:graphicFrameLocks noChangeAspect="1"/>
          </p:cNvGraphicFramePr>
          <p:nvPr/>
        </p:nvGraphicFramePr>
        <p:xfrm>
          <a:off x="1028700" y="2355850"/>
          <a:ext cx="22098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517" name="Equation" r:id="rId4" imgW="2209680" imgH="888840" progId="Equation.DSMT4">
                  <p:embed/>
                </p:oleObj>
              </mc:Choice>
              <mc:Fallback>
                <p:oleObj name="Equation" r:id="rId4" imgW="2209680" imgH="888840" progId="Equation.DSMT4">
                  <p:embed/>
                  <p:pic>
                    <p:nvPicPr>
                      <p:cNvPr id="0" name="Picture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8700" y="2355850"/>
                        <a:ext cx="2209800" cy="88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8502" name="Object 38"/>
          <p:cNvGraphicFramePr>
            <a:graphicFrameLocks noChangeAspect="1"/>
          </p:cNvGraphicFramePr>
          <p:nvPr/>
        </p:nvGraphicFramePr>
        <p:xfrm>
          <a:off x="792163" y="3508375"/>
          <a:ext cx="21463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518" name="Equation" r:id="rId6" imgW="2145960" imgH="609480" progId="Equation.DSMT4">
                  <p:embed/>
                </p:oleObj>
              </mc:Choice>
              <mc:Fallback>
                <p:oleObj name="Equation" r:id="rId6" imgW="2145960" imgH="609480" progId="Equation.DSMT4">
                  <p:embed/>
                  <p:pic>
                    <p:nvPicPr>
                      <p:cNvPr id="0" name="Picture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163" y="3508375"/>
                        <a:ext cx="21463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8503" name="Object 39"/>
          <p:cNvGraphicFramePr>
            <a:graphicFrameLocks noChangeAspect="1"/>
          </p:cNvGraphicFramePr>
          <p:nvPr/>
        </p:nvGraphicFramePr>
        <p:xfrm>
          <a:off x="811213" y="4321175"/>
          <a:ext cx="27432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519" name="Equation" r:id="rId8" imgW="2743200" imgH="609480" progId="Equation.DSMT4">
                  <p:embed/>
                </p:oleObj>
              </mc:Choice>
              <mc:Fallback>
                <p:oleObj name="Equation" r:id="rId8" imgW="2743200" imgH="609480" progId="Equation.DSMT4">
                  <p:embed/>
                  <p:pic>
                    <p:nvPicPr>
                      <p:cNvPr id="0" name="Picture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1213" y="4321175"/>
                        <a:ext cx="27432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8504" name="Object 40"/>
          <p:cNvGraphicFramePr>
            <a:graphicFrameLocks noChangeAspect="1"/>
          </p:cNvGraphicFramePr>
          <p:nvPr/>
        </p:nvGraphicFramePr>
        <p:xfrm>
          <a:off x="811213" y="5183188"/>
          <a:ext cx="229870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520" name="Equation" r:id="rId10" imgW="2298600" imgH="799920" progId="Equation.DSMT4">
                  <p:embed/>
                </p:oleObj>
              </mc:Choice>
              <mc:Fallback>
                <p:oleObj name="Equation" r:id="rId10" imgW="2298600" imgH="799920" progId="Equation.DSMT4">
                  <p:embed/>
                  <p:pic>
                    <p:nvPicPr>
                      <p:cNvPr id="0" name="Picture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1213" y="5183188"/>
                        <a:ext cx="2298700" cy="800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515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DC CIRCUITS</a:t>
            </a:r>
          </a:p>
        </p:txBody>
      </p:sp>
      <p:sp>
        <p:nvSpPr>
          <p:cNvPr id="319516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</a:p>
        </p:txBody>
      </p:sp>
      <p:sp>
        <p:nvSpPr>
          <p:cNvPr id="31951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FE66957-4F2F-41E3-B43F-EA11A83E06B2}" type="slidenum">
              <a:rPr lang="en-US" smtClean="0">
                <a:cs typeface="Arial" charset="0"/>
              </a:rPr>
              <a:pPr/>
              <a:t>24</a:t>
            </a:fld>
            <a:endParaRPr lang="en-US" smtClean="0">
              <a:cs typeface="Arial" charset="0"/>
            </a:endParaRPr>
          </a:p>
        </p:txBody>
      </p:sp>
      <p:sp>
        <p:nvSpPr>
          <p:cNvPr id="3195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ZA" b="1" i="1" smtClean="0">
                <a:latin typeface="Times New Roman" pitchFamily="18" charset="0"/>
              </a:rPr>
              <a:t>RC</a:t>
            </a:r>
            <a:r>
              <a:rPr lang="en-ZA" smtClean="0"/>
              <a:t> CIRCUITS</a:t>
            </a:r>
          </a:p>
        </p:txBody>
      </p:sp>
      <p:sp>
        <p:nvSpPr>
          <p:cNvPr id="3195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343025"/>
            <a:ext cx="6589712" cy="493713"/>
          </a:xfrm>
        </p:spPr>
        <p:txBody>
          <a:bodyPr/>
          <a:lstStyle/>
          <a:p>
            <a:pPr lvl="1" eaLnBrk="1" hangingPunct="1"/>
            <a:r>
              <a:rPr lang="en-ZA" smtClean="0"/>
              <a:t>Taking exponents on both sides:</a:t>
            </a:r>
          </a:p>
        </p:txBody>
      </p:sp>
      <p:sp>
        <p:nvSpPr>
          <p:cNvPr id="319520" name="Rectangle 4"/>
          <p:cNvSpPr>
            <a:spLocks noChangeArrowheads="1"/>
          </p:cNvSpPr>
          <p:nvPr/>
        </p:nvSpPr>
        <p:spPr bwMode="auto">
          <a:xfrm>
            <a:off x="7250113" y="1397000"/>
            <a:ext cx="1601787" cy="993775"/>
          </a:xfrm>
          <a:prstGeom prst="rect">
            <a:avLst/>
          </a:prstGeom>
          <a:noFill/>
          <a:ln w="222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10000"/>
              </a:lnSpc>
            </a:pPr>
            <a:endParaRPr lang="en-ZA"/>
          </a:p>
        </p:txBody>
      </p:sp>
      <p:grpSp>
        <p:nvGrpSpPr>
          <p:cNvPr id="319521" name="Group 5"/>
          <p:cNvGrpSpPr>
            <a:grpSpLocks/>
          </p:cNvGrpSpPr>
          <p:nvPr/>
        </p:nvGrpSpPr>
        <p:grpSpPr bwMode="auto">
          <a:xfrm>
            <a:off x="7602538" y="1298575"/>
            <a:ext cx="904875" cy="180975"/>
            <a:chOff x="2380" y="3027"/>
            <a:chExt cx="752" cy="171"/>
          </a:xfrm>
        </p:grpSpPr>
        <p:sp>
          <p:nvSpPr>
            <p:cNvPr id="319568" name="Rectangle 6"/>
            <p:cNvSpPr>
              <a:spLocks noChangeArrowheads="1"/>
            </p:cNvSpPr>
            <p:nvPr/>
          </p:nvSpPr>
          <p:spPr bwMode="auto">
            <a:xfrm>
              <a:off x="2476" y="3074"/>
              <a:ext cx="568" cy="82"/>
            </a:xfrm>
            <a:prstGeom prst="rect">
              <a:avLst/>
            </a:prstGeom>
            <a:solidFill>
              <a:srgbClr val="EBEBFF"/>
            </a:solidFill>
            <a:ln w="63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319569" name="Freeform 7"/>
            <p:cNvSpPr>
              <a:spLocks/>
            </p:cNvSpPr>
            <p:nvPr/>
          </p:nvSpPr>
          <p:spPr bwMode="auto">
            <a:xfrm>
              <a:off x="2380" y="3027"/>
              <a:ext cx="752" cy="171"/>
            </a:xfrm>
            <a:custGeom>
              <a:avLst/>
              <a:gdLst>
                <a:gd name="T0" fmla="*/ 0 w 668"/>
                <a:gd name="T1" fmla="*/ 103 h 152"/>
                <a:gd name="T2" fmla="*/ 101 w 668"/>
                <a:gd name="T3" fmla="*/ 105 h 152"/>
                <a:gd name="T4" fmla="*/ 158 w 668"/>
                <a:gd name="T5" fmla="*/ 0 h 152"/>
                <a:gd name="T6" fmla="*/ 214 w 668"/>
                <a:gd name="T7" fmla="*/ 192 h 152"/>
                <a:gd name="T8" fmla="*/ 303 w 668"/>
                <a:gd name="T9" fmla="*/ 0 h 152"/>
                <a:gd name="T10" fmla="*/ 377 w 668"/>
                <a:gd name="T11" fmla="*/ 188 h 152"/>
                <a:gd name="T12" fmla="*/ 466 w 668"/>
                <a:gd name="T13" fmla="*/ 0 h 152"/>
                <a:gd name="T14" fmla="*/ 540 w 668"/>
                <a:gd name="T15" fmla="*/ 188 h 152"/>
                <a:gd name="T16" fmla="*/ 623 w 668"/>
                <a:gd name="T17" fmla="*/ 0 h 152"/>
                <a:gd name="T18" fmla="*/ 711 w 668"/>
                <a:gd name="T19" fmla="*/ 188 h 152"/>
                <a:gd name="T20" fmla="*/ 752 w 668"/>
                <a:gd name="T21" fmla="*/ 105 h 152"/>
                <a:gd name="T22" fmla="*/ 847 w 668"/>
                <a:gd name="T23" fmla="*/ 103 h 15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668"/>
                <a:gd name="T37" fmla="*/ 0 h 152"/>
                <a:gd name="T38" fmla="*/ 668 w 668"/>
                <a:gd name="T39" fmla="*/ 152 h 15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668" h="152">
                  <a:moveTo>
                    <a:pt x="0" y="82"/>
                  </a:moveTo>
                  <a:lnTo>
                    <a:pt x="80" y="83"/>
                  </a:lnTo>
                  <a:lnTo>
                    <a:pt x="124" y="0"/>
                  </a:lnTo>
                  <a:lnTo>
                    <a:pt x="169" y="152"/>
                  </a:lnTo>
                  <a:lnTo>
                    <a:pt x="239" y="0"/>
                  </a:lnTo>
                  <a:lnTo>
                    <a:pt x="298" y="148"/>
                  </a:lnTo>
                  <a:lnTo>
                    <a:pt x="368" y="0"/>
                  </a:lnTo>
                  <a:lnTo>
                    <a:pt x="426" y="148"/>
                  </a:lnTo>
                  <a:lnTo>
                    <a:pt x="491" y="0"/>
                  </a:lnTo>
                  <a:lnTo>
                    <a:pt x="561" y="148"/>
                  </a:lnTo>
                  <a:lnTo>
                    <a:pt x="593" y="83"/>
                  </a:lnTo>
                  <a:lnTo>
                    <a:pt x="668" y="82"/>
                  </a:lnTo>
                </a:path>
              </a:pathLst>
            </a:custGeom>
            <a:noFill/>
            <a:ln w="222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9522" name="Oval 8"/>
          <p:cNvSpPr>
            <a:spLocks noChangeArrowheads="1"/>
          </p:cNvSpPr>
          <p:nvPr/>
        </p:nvSpPr>
        <p:spPr bwMode="auto">
          <a:xfrm>
            <a:off x="7221538" y="1733550"/>
            <a:ext cx="53975" cy="53975"/>
          </a:xfrm>
          <a:prstGeom prst="ellipse">
            <a:avLst/>
          </a:prstGeom>
          <a:solidFill>
            <a:schemeClr val="tx1"/>
          </a:solidFill>
          <a:ln w="15875" algn="ctr">
            <a:noFill/>
            <a:round/>
            <a:headEnd/>
            <a:tailEnd type="none" w="lg" len="lg"/>
          </a:ln>
        </p:spPr>
        <p:txBody>
          <a:bodyPr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319523" name="Oval 9"/>
          <p:cNvSpPr>
            <a:spLocks noChangeArrowheads="1"/>
          </p:cNvSpPr>
          <p:nvPr/>
        </p:nvSpPr>
        <p:spPr bwMode="auto">
          <a:xfrm>
            <a:off x="7221538" y="2001838"/>
            <a:ext cx="53975" cy="53975"/>
          </a:xfrm>
          <a:prstGeom prst="ellipse">
            <a:avLst/>
          </a:prstGeom>
          <a:solidFill>
            <a:schemeClr val="tx1"/>
          </a:solidFill>
          <a:ln w="15875" algn="ctr">
            <a:noFill/>
            <a:round/>
            <a:headEnd/>
            <a:tailEnd type="none" w="lg" len="lg"/>
          </a:ln>
        </p:spPr>
        <p:txBody>
          <a:bodyPr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grpSp>
        <p:nvGrpSpPr>
          <p:cNvPr id="319524" name="Group 10"/>
          <p:cNvGrpSpPr>
            <a:grpSpLocks/>
          </p:cNvGrpSpPr>
          <p:nvPr/>
        </p:nvGrpSpPr>
        <p:grpSpPr bwMode="auto">
          <a:xfrm>
            <a:off x="8045450" y="2190750"/>
            <a:ext cx="90488" cy="403225"/>
            <a:chOff x="4182" y="2970"/>
            <a:chExt cx="57" cy="258"/>
          </a:xfrm>
        </p:grpSpPr>
        <p:sp>
          <p:nvSpPr>
            <p:cNvPr id="319565" name="Rectangle 11"/>
            <p:cNvSpPr>
              <a:spLocks noChangeArrowheads="1"/>
            </p:cNvSpPr>
            <p:nvPr/>
          </p:nvSpPr>
          <p:spPr bwMode="auto">
            <a:xfrm>
              <a:off x="4182" y="3071"/>
              <a:ext cx="56" cy="52"/>
            </a:xfrm>
            <a:prstGeom prst="rect">
              <a:avLst/>
            </a:prstGeom>
            <a:solidFill>
              <a:srgbClr val="EBEBFF"/>
            </a:solidFill>
            <a:ln w="63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319566" name="Line 12"/>
            <p:cNvSpPr>
              <a:spLocks noChangeShapeType="1"/>
            </p:cNvSpPr>
            <p:nvPr/>
          </p:nvSpPr>
          <p:spPr bwMode="auto">
            <a:xfrm rot="-5400000">
              <a:off x="4054" y="3098"/>
              <a:ext cx="258" cy="1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9567" name="Line 13"/>
            <p:cNvSpPr>
              <a:spLocks noChangeShapeType="1"/>
            </p:cNvSpPr>
            <p:nvPr/>
          </p:nvSpPr>
          <p:spPr bwMode="auto">
            <a:xfrm rot="-5400000">
              <a:off x="4110" y="3098"/>
              <a:ext cx="258" cy="1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9525" name="Rectangle 14"/>
          <p:cNvSpPr>
            <a:spLocks noChangeArrowheads="1"/>
          </p:cNvSpPr>
          <p:nvPr/>
        </p:nvSpPr>
        <p:spPr bwMode="auto">
          <a:xfrm>
            <a:off x="7827963" y="1509713"/>
            <a:ext cx="473075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18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I</a:t>
            </a:r>
            <a:endParaRPr lang="en-ZA" sz="1800">
              <a:solidFill>
                <a:srgbClr val="000066"/>
              </a:solidFill>
            </a:endParaRPr>
          </a:p>
        </p:txBody>
      </p:sp>
      <p:sp>
        <p:nvSpPr>
          <p:cNvPr id="319526" name="Line 15"/>
          <p:cNvSpPr>
            <a:spLocks noChangeShapeType="1"/>
          </p:cNvSpPr>
          <p:nvPr/>
        </p:nvSpPr>
        <p:spPr bwMode="auto">
          <a:xfrm rot="-5400000">
            <a:off x="8086725" y="1392238"/>
            <a:ext cx="0" cy="311150"/>
          </a:xfrm>
          <a:prstGeom prst="line">
            <a:avLst/>
          </a:prstGeom>
          <a:noFill/>
          <a:ln w="15875">
            <a:solidFill>
              <a:srgbClr val="80008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527" name="Rectangle 16"/>
          <p:cNvSpPr>
            <a:spLocks noChangeArrowheads="1"/>
          </p:cNvSpPr>
          <p:nvPr/>
        </p:nvSpPr>
        <p:spPr bwMode="auto">
          <a:xfrm>
            <a:off x="7599363" y="1933575"/>
            <a:ext cx="473075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1800" b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+</a:t>
            </a:r>
            <a:r>
              <a:rPr lang="en-US" altLang="ko-KR" sz="18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Q</a:t>
            </a:r>
            <a:endParaRPr lang="en-ZA" sz="1800">
              <a:solidFill>
                <a:srgbClr val="000066"/>
              </a:solidFill>
            </a:endParaRPr>
          </a:p>
        </p:txBody>
      </p:sp>
      <p:sp>
        <p:nvSpPr>
          <p:cNvPr id="319528" name="Rectangle 17"/>
          <p:cNvSpPr>
            <a:spLocks noChangeArrowheads="1"/>
          </p:cNvSpPr>
          <p:nvPr/>
        </p:nvSpPr>
        <p:spPr bwMode="auto">
          <a:xfrm>
            <a:off x="8110538" y="1933575"/>
            <a:ext cx="473075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1800" b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–</a:t>
            </a:r>
            <a:r>
              <a:rPr lang="en-US" altLang="ko-KR" sz="18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Q</a:t>
            </a:r>
            <a:endParaRPr lang="en-ZA" sz="1800">
              <a:solidFill>
                <a:srgbClr val="000066"/>
              </a:solidFill>
              <a:ea typeface="굴림" pitchFamily="34" charset="-127"/>
              <a:cs typeface="Times New Roman" pitchFamily="18" charset="0"/>
            </a:endParaRPr>
          </a:p>
        </p:txBody>
      </p:sp>
      <p:sp>
        <p:nvSpPr>
          <p:cNvPr id="319510" name="Rectangle 22"/>
          <p:cNvSpPr>
            <a:spLocks noChangeArrowheads="1"/>
          </p:cNvSpPr>
          <p:nvPr/>
        </p:nvSpPr>
        <p:spPr bwMode="auto">
          <a:xfrm>
            <a:off x="179388" y="2646363"/>
            <a:ext cx="8674100" cy="12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ZA">
                <a:solidFill>
                  <a:srgbClr val="000066"/>
                </a:solidFill>
              </a:rPr>
              <a:t>and since this argument must be dimensionless, </a:t>
            </a:r>
            <a:r>
              <a:rPr lang="en-ZA" b="1" i="1">
                <a:solidFill>
                  <a:srgbClr val="000066"/>
                </a:solidFill>
                <a:latin typeface="Times New Roman" pitchFamily="18" charset="0"/>
              </a:rPr>
              <a:t>RC = </a:t>
            </a:r>
            <a:r>
              <a:rPr lang="en-ZA" b="1" i="1">
                <a:solidFill>
                  <a:srgbClr val="000066"/>
                </a:solidFill>
                <a:sym typeface="Symbol" pitchFamily="18" charset="2"/>
              </a:rPr>
              <a:t></a:t>
            </a:r>
            <a:r>
              <a:rPr lang="en-ZA">
                <a:solidFill>
                  <a:srgbClr val="000066"/>
                </a:solidFill>
              </a:rPr>
              <a:t>  has dimensions of time, and is called the </a:t>
            </a:r>
            <a:r>
              <a:rPr lang="en-ZA">
                <a:solidFill>
                  <a:srgbClr val="FF0000"/>
                </a:solidFill>
              </a:rPr>
              <a:t>time constant </a:t>
            </a:r>
            <a:r>
              <a:rPr lang="en-ZA">
                <a:solidFill>
                  <a:srgbClr val="000066"/>
                </a:solidFill>
              </a:rPr>
              <a:t>of the circuit.</a:t>
            </a:r>
          </a:p>
        </p:txBody>
      </p:sp>
      <p:graphicFrame>
        <p:nvGraphicFramePr>
          <p:cNvPr id="319511" name="Object 23"/>
          <p:cNvGraphicFramePr>
            <a:graphicFrameLocks noChangeAspect="1"/>
          </p:cNvGraphicFramePr>
          <p:nvPr/>
        </p:nvGraphicFramePr>
        <p:xfrm>
          <a:off x="1077913" y="1944688"/>
          <a:ext cx="16510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521" name="Equation" r:id="rId4" imgW="1650960" imgH="571320" progId="Equation.DSMT4">
                  <p:embed/>
                </p:oleObj>
              </mc:Choice>
              <mc:Fallback>
                <p:oleObj name="Equation" r:id="rId4" imgW="1650960" imgH="571320" progId="Equation.DSMT4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7913" y="1944688"/>
                        <a:ext cx="1651000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9512" name="Oval 24"/>
          <p:cNvSpPr>
            <a:spLocks noChangeArrowheads="1"/>
          </p:cNvSpPr>
          <p:nvPr/>
        </p:nvSpPr>
        <p:spPr bwMode="auto">
          <a:xfrm rot="10800000" flipV="1">
            <a:off x="2043113" y="1874838"/>
            <a:ext cx="739775" cy="552450"/>
          </a:xfrm>
          <a:prstGeom prst="ellipse">
            <a:avLst/>
          </a:prstGeom>
          <a:noFill/>
          <a:ln w="38100" algn="ctr">
            <a:solidFill>
              <a:srgbClr val="969696"/>
            </a:solidFill>
            <a:round/>
            <a:headEnd/>
            <a:tailEnd type="none" w="lg" len="lg"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319513" name="Freeform 25"/>
          <p:cNvSpPr>
            <a:spLocks/>
          </p:cNvSpPr>
          <p:nvPr/>
        </p:nvSpPr>
        <p:spPr bwMode="auto">
          <a:xfrm>
            <a:off x="2474913" y="1938338"/>
            <a:ext cx="781050" cy="817562"/>
          </a:xfrm>
          <a:custGeom>
            <a:avLst/>
            <a:gdLst>
              <a:gd name="T0" fmla="*/ 388104065 w 492"/>
              <a:gd name="T1" fmla="*/ 194051076 h 515"/>
              <a:gd name="T2" fmla="*/ 0 w 492"/>
              <a:gd name="T3" fmla="*/ 1297878663 h 515"/>
              <a:gd name="T4" fmla="*/ 0 60000 65536"/>
              <a:gd name="T5" fmla="*/ 0 60000 65536"/>
              <a:gd name="T6" fmla="*/ 0 w 492"/>
              <a:gd name="T7" fmla="*/ 0 h 515"/>
              <a:gd name="T8" fmla="*/ 492 w 492"/>
              <a:gd name="T9" fmla="*/ 515 h 51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92" h="515">
                <a:moveTo>
                  <a:pt x="154" y="77"/>
                </a:moveTo>
                <a:cubicBezTo>
                  <a:pt x="353" y="0"/>
                  <a:pt x="492" y="254"/>
                  <a:pt x="0" y="515"/>
                </a:cubicBezTo>
              </a:path>
            </a:pathLst>
          </a:custGeom>
          <a:noFill/>
          <a:ln w="12700" cap="flat" cmpd="sng">
            <a:solidFill>
              <a:srgbClr val="000066"/>
            </a:solidFill>
            <a:prstDash val="solid"/>
            <a:round/>
            <a:headEnd type="arrow" w="lg" len="lg"/>
            <a:tailEnd type="none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  <p:graphicFrame>
        <p:nvGraphicFramePr>
          <p:cNvPr id="319514" name="Object 26"/>
          <p:cNvGraphicFramePr>
            <a:graphicFrameLocks noChangeAspect="1"/>
          </p:cNvGraphicFramePr>
          <p:nvPr/>
        </p:nvGraphicFramePr>
        <p:xfrm>
          <a:off x="4313238" y="1944688"/>
          <a:ext cx="14478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522" name="Equation" r:id="rId6" imgW="1447560" imgH="571320" progId="Equation.DSMT4">
                  <p:embed/>
                </p:oleObj>
              </mc:Choice>
              <mc:Fallback>
                <p:oleObj name="Equation" r:id="rId6" imgW="1447560" imgH="571320" progId="Equation.DSMT4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3238" y="1944688"/>
                        <a:ext cx="1447800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27"/>
          <p:cNvSpPr>
            <a:spLocks noChangeArrowheads="1"/>
          </p:cNvSpPr>
          <p:nvPr/>
        </p:nvSpPr>
        <p:spPr bwMode="auto">
          <a:xfrm>
            <a:off x="179388" y="4037013"/>
            <a:ext cx="632936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ZA">
                <a:solidFill>
                  <a:srgbClr val="000066"/>
                </a:solidFill>
              </a:rPr>
              <a:t>Graphically:</a:t>
            </a:r>
          </a:p>
        </p:txBody>
      </p:sp>
      <p:grpSp>
        <p:nvGrpSpPr>
          <p:cNvPr id="319581" name="Group 93"/>
          <p:cNvGrpSpPr>
            <a:grpSpLocks/>
          </p:cNvGrpSpPr>
          <p:nvPr/>
        </p:nvGrpSpPr>
        <p:grpSpPr bwMode="auto">
          <a:xfrm>
            <a:off x="2892425" y="3702050"/>
            <a:ext cx="4152900" cy="2574925"/>
            <a:chOff x="1822" y="2332"/>
            <a:chExt cx="2616" cy="1622"/>
          </a:xfrm>
        </p:grpSpPr>
        <p:sp>
          <p:nvSpPr>
            <p:cNvPr id="319560" name="Line 29"/>
            <p:cNvSpPr>
              <a:spLocks noChangeShapeType="1"/>
            </p:cNvSpPr>
            <p:nvPr/>
          </p:nvSpPr>
          <p:spPr bwMode="auto">
            <a:xfrm flipV="1">
              <a:off x="2217" y="2471"/>
              <a:ext cx="0" cy="127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319561" name="Rectangle 30"/>
            <p:cNvSpPr>
              <a:spLocks noChangeArrowheads="1"/>
            </p:cNvSpPr>
            <p:nvPr/>
          </p:nvSpPr>
          <p:spPr bwMode="auto">
            <a:xfrm>
              <a:off x="1822" y="2332"/>
              <a:ext cx="418" cy="2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marL="179388" lvl="1" indent="1588">
                <a:lnSpc>
                  <a:spcPct val="110000"/>
                </a:lnSpc>
              </a:pPr>
              <a:r>
                <a:rPr lang="en-ZA" sz="2200" b="1" i="1">
                  <a:solidFill>
                    <a:srgbClr val="000066"/>
                  </a:solidFill>
                  <a:latin typeface="Times New Roman" pitchFamily="18" charset="0"/>
                </a:rPr>
                <a:t>Q</a:t>
              </a:r>
            </a:p>
          </p:txBody>
        </p:sp>
        <p:sp>
          <p:nvSpPr>
            <p:cNvPr id="319562" name="Line 31"/>
            <p:cNvSpPr>
              <a:spLocks noChangeShapeType="1"/>
            </p:cNvSpPr>
            <p:nvPr/>
          </p:nvSpPr>
          <p:spPr bwMode="auto">
            <a:xfrm>
              <a:off x="2179" y="3709"/>
              <a:ext cx="2259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319563" name="Rectangle 32"/>
            <p:cNvSpPr>
              <a:spLocks noChangeArrowheads="1"/>
            </p:cNvSpPr>
            <p:nvPr/>
          </p:nvSpPr>
          <p:spPr bwMode="auto">
            <a:xfrm>
              <a:off x="4084" y="3664"/>
              <a:ext cx="336" cy="2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marL="179388" lvl="1" indent="1588">
                <a:lnSpc>
                  <a:spcPct val="110000"/>
                </a:lnSpc>
              </a:pPr>
              <a:r>
                <a:rPr lang="en-ZA" sz="2200" b="1" i="1">
                  <a:solidFill>
                    <a:srgbClr val="000066"/>
                  </a:solidFill>
                  <a:latin typeface="Times New Roman" pitchFamily="18" charset="0"/>
                </a:rPr>
                <a:t>t</a:t>
              </a:r>
            </a:p>
          </p:txBody>
        </p:sp>
        <p:sp>
          <p:nvSpPr>
            <p:cNvPr id="319564" name="Rectangle 33"/>
            <p:cNvSpPr>
              <a:spLocks noChangeArrowheads="1"/>
            </p:cNvSpPr>
            <p:nvPr/>
          </p:nvSpPr>
          <p:spPr bwMode="auto">
            <a:xfrm>
              <a:off x="1914" y="3661"/>
              <a:ext cx="342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marL="179388" lvl="1">
                <a:lnSpc>
                  <a:spcPct val="110000"/>
                </a:lnSpc>
                <a:buFont typeface="Arial" charset="0"/>
                <a:buNone/>
              </a:pPr>
              <a:r>
                <a:rPr lang="en-ZA" sz="2000" b="1">
                  <a:solidFill>
                    <a:srgbClr val="000066"/>
                  </a:solidFill>
                  <a:latin typeface="Times New Roman" pitchFamily="18" charset="0"/>
                </a:rPr>
                <a:t>0</a:t>
              </a:r>
            </a:p>
          </p:txBody>
        </p:sp>
      </p:grpSp>
      <p:grpSp>
        <p:nvGrpSpPr>
          <p:cNvPr id="319580" name="Group 92"/>
          <p:cNvGrpSpPr>
            <a:grpSpLocks/>
          </p:cNvGrpSpPr>
          <p:nvPr/>
        </p:nvGrpSpPr>
        <p:grpSpPr bwMode="auto">
          <a:xfrm>
            <a:off x="3443288" y="5210175"/>
            <a:ext cx="917575" cy="725488"/>
            <a:chOff x="2169" y="3282"/>
            <a:chExt cx="578" cy="457"/>
          </a:xfrm>
        </p:grpSpPr>
        <p:sp>
          <p:nvSpPr>
            <p:cNvPr id="319558" name="Line 35"/>
            <p:cNvSpPr>
              <a:spLocks noChangeShapeType="1"/>
            </p:cNvSpPr>
            <p:nvPr/>
          </p:nvSpPr>
          <p:spPr bwMode="auto">
            <a:xfrm rot="16200000" flipV="1">
              <a:off x="2458" y="3051"/>
              <a:ext cx="0" cy="578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prstDash val="dash"/>
              <a:round/>
              <a:headEnd/>
              <a:tailEnd type="none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319559" name="Line 41"/>
            <p:cNvSpPr>
              <a:spLocks noChangeShapeType="1"/>
            </p:cNvSpPr>
            <p:nvPr/>
          </p:nvSpPr>
          <p:spPr bwMode="auto">
            <a:xfrm flipV="1">
              <a:off x="2683" y="3282"/>
              <a:ext cx="0" cy="457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prstDash val="dash"/>
              <a:round/>
              <a:headEnd/>
              <a:tailEnd type="none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</p:grpSp>
      <p:grpSp>
        <p:nvGrpSpPr>
          <p:cNvPr id="319576" name="Group 88"/>
          <p:cNvGrpSpPr>
            <a:grpSpLocks/>
          </p:cNvGrpSpPr>
          <p:nvPr/>
        </p:nvGrpSpPr>
        <p:grpSpPr bwMode="auto">
          <a:xfrm>
            <a:off x="3892550" y="5822950"/>
            <a:ext cx="635000" cy="427038"/>
            <a:chOff x="2452" y="3668"/>
            <a:chExt cx="400" cy="269"/>
          </a:xfrm>
        </p:grpSpPr>
        <p:sp>
          <p:nvSpPr>
            <p:cNvPr id="319556" name="Rectangle 47"/>
            <p:cNvSpPr>
              <a:spLocks noChangeArrowheads="1"/>
            </p:cNvSpPr>
            <p:nvPr/>
          </p:nvSpPr>
          <p:spPr bwMode="auto">
            <a:xfrm>
              <a:off x="2452" y="3668"/>
              <a:ext cx="400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marL="179388" lvl="1" indent="1588">
                <a:lnSpc>
                  <a:spcPct val="110000"/>
                </a:lnSpc>
              </a:pPr>
              <a:r>
                <a:rPr lang="en-ZA" sz="2000" b="1" i="1">
                  <a:solidFill>
                    <a:srgbClr val="000066"/>
                  </a:solidFill>
                  <a:latin typeface="Times New Roman" pitchFamily="18" charset="0"/>
                  <a:sym typeface="Symbol" pitchFamily="18" charset="2"/>
                </a:rPr>
                <a:t></a:t>
              </a:r>
            </a:p>
          </p:txBody>
        </p:sp>
        <p:sp>
          <p:nvSpPr>
            <p:cNvPr id="319557" name="Line 69"/>
            <p:cNvSpPr>
              <a:spLocks noChangeShapeType="1"/>
            </p:cNvSpPr>
            <p:nvPr/>
          </p:nvSpPr>
          <p:spPr bwMode="auto">
            <a:xfrm>
              <a:off x="2685" y="3706"/>
              <a:ext cx="0" cy="54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</p:grpSp>
      <p:grpSp>
        <p:nvGrpSpPr>
          <p:cNvPr id="319578" name="Group 90"/>
          <p:cNvGrpSpPr>
            <a:grpSpLocks/>
          </p:cNvGrpSpPr>
          <p:nvPr/>
        </p:nvGrpSpPr>
        <p:grpSpPr bwMode="auto">
          <a:xfrm>
            <a:off x="5359400" y="5822950"/>
            <a:ext cx="635000" cy="427038"/>
            <a:chOff x="3376" y="3668"/>
            <a:chExt cx="400" cy="269"/>
          </a:xfrm>
        </p:grpSpPr>
        <p:sp>
          <p:nvSpPr>
            <p:cNvPr id="319554" name="Rectangle 45"/>
            <p:cNvSpPr>
              <a:spLocks noChangeArrowheads="1"/>
            </p:cNvSpPr>
            <p:nvPr/>
          </p:nvSpPr>
          <p:spPr bwMode="auto">
            <a:xfrm>
              <a:off x="3376" y="3668"/>
              <a:ext cx="400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marL="179388" lvl="1" indent="1588">
                <a:lnSpc>
                  <a:spcPct val="110000"/>
                </a:lnSpc>
              </a:pPr>
              <a:r>
                <a:rPr lang="en-ZA" sz="2000" b="1">
                  <a:solidFill>
                    <a:srgbClr val="000066"/>
                  </a:solidFill>
                  <a:latin typeface="Times New Roman" pitchFamily="18" charset="0"/>
                  <a:sym typeface="Symbol" pitchFamily="18" charset="2"/>
                </a:rPr>
                <a:t>3</a:t>
              </a:r>
              <a:r>
                <a:rPr lang="en-ZA" sz="2000" b="1" i="1">
                  <a:solidFill>
                    <a:srgbClr val="000066"/>
                  </a:solidFill>
                  <a:latin typeface="Times New Roman" pitchFamily="18" charset="0"/>
                  <a:sym typeface="Symbol" pitchFamily="18" charset="2"/>
                </a:rPr>
                <a:t></a:t>
              </a:r>
            </a:p>
          </p:txBody>
        </p:sp>
        <p:sp>
          <p:nvSpPr>
            <p:cNvPr id="319555" name="Line 71"/>
            <p:cNvSpPr>
              <a:spLocks noChangeShapeType="1"/>
            </p:cNvSpPr>
            <p:nvPr/>
          </p:nvSpPr>
          <p:spPr bwMode="auto">
            <a:xfrm>
              <a:off x="3633" y="3706"/>
              <a:ext cx="0" cy="54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</p:grpSp>
      <p:grpSp>
        <p:nvGrpSpPr>
          <p:cNvPr id="319573" name="Group 85"/>
          <p:cNvGrpSpPr>
            <a:grpSpLocks/>
          </p:cNvGrpSpPr>
          <p:nvPr/>
        </p:nvGrpSpPr>
        <p:grpSpPr bwMode="auto">
          <a:xfrm>
            <a:off x="2846388" y="4149725"/>
            <a:ext cx="669925" cy="393700"/>
            <a:chOff x="1793" y="2614"/>
            <a:chExt cx="422" cy="248"/>
          </a:xfrm>
        </p:grpSpPr>
        <p:sp>
          <p:nvSpPr>
            <p:cNvPr id="319552" name="Rectangle 48"/>
            <p:cNvSpPr>
              <a:spLocks noChangeArrowheads="1"/>
            </p:cNvSpPr>
            <p:nvPr/>
          </p:nvSpPr>
          <p:spPr bwMode="auto">
            <a:xfrm>
              <a:off x="1793" y="2614"/>
              <a:ext cx="418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algn="r">
                <a:lnSpc>
                  <a:spcPct val="110000"/>
                </a:lnSpc>
              </a:pPr>
              <a:r>
                <a:rPr lang="en-ZA" sz="1800" b="1" i="1">
                  <a:solidFill>
                    <a:srgbClr val="000066"/>
                  </a:solidFill>
                  <a:latin typeface="Times New Roman" pitchFamily="18" charset="0"/>
                </a:rPr>
                <a:t>Q</a:t>
              </a:r>
              <a:r>
                <a:rPr lang="en-ZA" sz="1800" b="1" baseline="-25000">
                  <a:solidFill>
                    <a:srgbClr val="000066"/>
                  </a:solidFill>
                  <a:latin typeface="Times New Roman" pitchFamily="18" charset="0"/>
                </a:rPr>
                <a:t>0</a:t>
              </a:r>
              <a:endParaRPr lang="en-ZA" sz="1800" b="1" i="1">
                <a:solidFill>
                  <a:srgbClr val="000066"/>
                </a:solidFill>
                <a:latin typeface="Times New Roman" pitchFamily="18" charset="0"/>
              </a:endParaRPr>
            </a:p>
          </p:txBody>
        </p:sp>
        <p:sp>
          <p:nvSpPr>
            <p:cNvPr id="319553" name="Line 75"/>
            <p:cNvSpPr>
              <a:spLocks noChangeShapeType="1"/>
            </p:cNvSpPr>
            <p:nvPr/>
          </p:nvSpPr>
          <p:spPr bwMode="auto">
            <a:xfrm rot="-5400000">
              <a:off x="2194" y="2721"/>
              <a:ext cx="0" cy="42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</p:grpSp>
      <p:grpSp>
        <p:nvGrpSpPr>
          <p:cNvPr id="319574" name="Group 86"/>
          <p:cNvGrpSpPr>
            <a:grpSpLocks/>
          </p:cNvGrpSpPr>
          <p:nvPr/>
        </p:nvGrpSpPr>
        <p:grpSpPr bwMode="auto">
          <a:xfrm>
            <a:off x="2684463" y="5087938"/>
            <a:ext cx="831850" cy="393700"/>
            <a:chOff x="1691" y="3205"/>
            <a:chExt cx="524" cy="248"/>
          </a:xfrm>
        </p:grpSpPr>
        <p:sp>
          <p:nvSpPr>
            <p:cNvPr id="319550" name="Line 74"/>
            <p:cNvSpPr>
              <a:spLocks noChangeShapeType="1"/>
            </p:cNvSpPr>
            <p:nvPr/>
          </p:nvSpPr>
          <p:spPr bwMode="auto">
            <a:xfrm rot="-5400000">
              <a:off x="2194" y="3319"/>
              <a:ext cx="0" cy="42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319551" name="Rectangle 76"/>
            <p:cNvSpPr>
              <a:spLocks noChangeArrowheads="1"/>
            </p:cNvSpPr>
            <p:nvPr/>
          </p:nvSpPr>
          <p:spPr bwMode="auto">
            <a:xfrm>
              <a:off x="1691" y="3205"/>
              <a:ext cx="520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algn="r">
                <a:lnSpc>
                  <a:spcPct val="110000"/>
                </a:lnSpc>
              </a:pPr>
              <a:r>
                <a:rPr lang="en-ZA" sz="1800" b="1">
                  <a:solidFill>
                    <a:srgbClr val="000066"/>
                  </a:solidFill>
                  <a:latin typeface="Times New Roman" pitchFamily="18" charset="0"/>
                </a:rPr>
                <a:t>0.37</a:t>
              </a:r>
              <a:r>
                <a:rPr lang="en-ZA" sz="1800" b="1" i="1">
                  <a:solidFill>
                    <a:srgbClr val="000066"/>
                  </a:solidFill>
                  <a:latin typeface="Times New Roman" pitchFamily="18" charset="0"/>
                </a:rPr>
                <a:t>Q</a:t>
              </a:r>
              <a:r>
                <a:rPr lang="en-ZA" sz="1800" b="1" baseline="-25000">
                  <a:solidFill>
                    <a:srgbClr val="000066"/>
                  </a:solidFill>
                  <a:latin typeface="Times New Roman" pitchFamily="18" charset="0"/>
                </a:rPr>
                <a:t>0</a:t>
              </a:r>
              <a:endParaRPr lang="en-ZA" sz="1800" b="1" i="1">
                <a:solidFill>
                  <a:srgbClr val="000066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319575" name="Group 87"/>
          <p:cNvGrpSpPr>
            <a:grpSpLocks/>
          </p:cNvGrpSpPr>
          <p:nvPr/>
        </p:nvGrpSpPr>
        <p:grpSpPr bwMode="auto">
          <a:xfrm>
            <a:off x="2684463" y="5445125"/>
            <a:ext cx="831850" cy="393700"/>
            <a:chOff x="1691" y="3430"/>
            <a:chExt cx="524" cy="248"/>
          </a:xfrm>
        </p:grpSpPr>
        <p:sp>
          <p:nvSpPr>
            <p:cNvPr id="319548" name="Rectangle 77"/>
            <p:cNvSpPr>
              <a:spLocks noChangeArrowheads="1"/>
            </p:cNvSpPr>
            <p:nvPr/>
          </p:nvSpPr>
          <p:spPr bwMode="auto">
            <a:xfrm>
              <a:off x="1691" y="3430"/>
              <a:ext cx="520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algn="r">
                <a:lnSpc>
                  <a:spcPct val="110000"/>
                </a:lnSpc>
              </a:pPr>
              <a:r>
                <a:rPr lang="en-ZA" sz="1800" b="1">
                  <a:solidFill>
                    <a:srgbClr val="000066"/>
                  </a:solidFill>
                  <a:latin typeface="Times New Roman" pitchFamily="18" charset="0"/>
                </a:rPr>
                <a:t>0.13</a:t>
              </a:r>
              <a:r>
                <a:rPr lang="en-ZA" sz="1800" b="1" i="1">
                  <a:solidFill>
                    <a:srgbClr val="000066"/>
                  </a:solidFill>
                  <a:latin typeface="Times New Roman" pitchFamily="18" charset="0"/>
                </a:rPr>
                <a:t>Q</a:t>
              </a:r>
              <a:r>
                <a:rPr lang="en-ZA" sz="1800" b="1" baseline="-25000">
                  <a:solidFill>
                    <a:srgbClr val="000066"/>
                  </a:solidFill>
                  <a:latin typeface="Times New Roman" pitchFamily="18" charset="0"/>
                </a:rPr>
                <a:t>0</a:t>
              </a:r>
              <a:endParaRPr lang="en-ZA" sz="1800" b="1" i="1">
                <a:solidFill>
                  <a:srgbClr val="000066"/>
                </a:solidFill>
                <a:latin typeface="Times New Roman" pitchFamily="18" charset="0"/>
              </a:endParaRPr>
            </a:p>
          </p:txBody>
        </p:sp>
        <p:sp>
          <p:nvSpPr>
            <p:cNvPr id="319549" name="Line 66"/>
            <p:cNvSpPr>
              <a:spLocks noChangeShapeType="1"/>
            </p:cNvSpPr>
            <p:nvPr/>
          </p:nvSpPr>
          <p:spPr bwMode="auto">
            <a:xfrm rot="-5400000">
              <a:off x="2194" y="3541"/>
              <a:ext cx="0" cy="42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</p:grpSp>
      <p:grpSp>
        <p:nvGrpSpPr>
          <p:cNvPr id="319579" name="Group 91"/>
          <p:cNvGrpSpPr>
            <a:grpSpLocks/>
          </p:cNvGrpSpPr>
          <p:nvPr/>
        </p:nvGrpSpPr>
        <p:grpSpPr bwMode="auto">
          <a:xfrm>
            <a:off x="3443288" y="5581650"/>
            <a:ext cx="1670050" cy="354013"/>
            <a:chOff x="2169" y="3516"/>
            <a:chExt cx="1052" cy="223"/>
          </a:xfrm>
        </p:grpSpPr>
        <p:sp>
          <p:nvSpPr>
            <p:cNvPr id="319546" name="Line 82"/>
            <p:cNvSpPr>
              <a:spLocks noChangeShapeType="1"/>
            </p:cNvSpPr>
            <p:nvPr/>
          </p:nvSpPr>
          <p:spPr bwMode="auto">
            <a:xfrm rot="16200000" flipV="1">
              <a:off x="2695" y="3036"/>
              <a:ext cx="0" cy="1052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prstDash val="dash"/>
              <a:round/>
              <a:headEnd/>
              <a:tailEnd type="none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319547" name="Line 83"/>
            <p:cNvSpPr>
              <a:spLocks noChangeShapeType="1"/>
            </p:cNvSpPr>
            <p:nvPr/>
          </p:nvSpPr>
          <p:spPr bwMode="auto">
            <a:xfrm flipV="1">
              <a:off x="3159" y="3516"/>
              <a:ext cx="0" cy="223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prstDash val="dash"/>
              <a:round/>
              <a:headEnd/>
              <a:tailEnd type="none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</p:grpSp>
      <p:sp>
        <p:nvSpPr>
          <p:cNvPr id="319537" name="Freeform 49"/>
          <p:cNvSpPr>
            <a:spLocks/>
          </p:cNvSpPr>
          <p:nvPr/>
        </p:nvSpPr>
        <p:spPr bwMode="auto">
          <a:xfrm>
            <a:off x="3519488" y="4351338"/>
            <a:ext cx="2816225" cy="1473200"/>
          </a:xfrm>
          <a:custGeom>
            <a:avLst/>
            <a:gdLst>
              <a:gd name="T0" fmla="*/ 0 w 1774"/>
              <a:gd name="T1" fmla="*/ 0 h 928"/>
              <a:gd name="T2" fmla="*/ 2147483647 w 1774"/>
              <a:gd name="T3" fmla="*/ 2147483647 h 928"/>
              <a:gd name="T4" fmla="*/ 0 60000 65536"/>
              <a:gd name="T5" fmla="*/ 0 60000 65536"/>
              <a:gd name="T6" fmla="*/ 0 w 1774"/>
              <a:gd name="T7" fmla="*/ 0 h 928"/>
              <a:gd name="T8" fmla="*/ 1774 w 1774"/>
              <a:gd name="T9" fmla="*/ 928 h 92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774" h="928">
                <a:moveTo>
                  <a:pt x="0" y="0"/>
                </a:moveTo>
                <a:cubicBezTo>
                  <a:pt x="280" y="638"/>
                  <a:pt x="762" y="908"/>
                  <a:pt x="1774" y="928"/>
                </a:cubicBezTo>
              </a:path>
            </a:pathLst>
          </a:custGeom>
          <a:noFill/>
          <a:ln w="3175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0000" tIns="46800" rIns="90000" bIns="46800"/>
          <a:lstStyle/>
          <a:p>
            <a:endParaRPr lang="en-US"/>
          </a:p>
        </p:txBody>
      </p:sp>
      <p:grpSp>
        <p:nvGrpSpPr>
          <p:cNvPr id="319577" name="Group 89"/>
          <p:cNvGrpSpPr>
            <a:grpSpLocks/>
          </p:cNvGrpSpPr>
          <p:nvPr/>
        </p:nvGrpSpPr>
        <p:grpSpPr bwMode="auto">
          <a:xfrm>
            <a:off x="4616450" y="5822950"/>
            <a:ext cx="635000" cy="427038"/>
            <a:chOff x="2908" y="3668"/>
            <a:chExt cx="400" cy="269"/>
          </a:xfrm>
        </p:grpSpPr>
        <p:sp>
          <p:nvSpPr>
            <p:cNvPr id="319544" name="Rectangle 46"/>
            <p:cNvSpPr>
              <a:spLocks noChangeArrowheads="1"/>
            </p:cNvSpPr>
            <p:nvPr/>
          </p:nvSpPr>
          <p:spPr bwMode="auto">
            <a:xfrm>
              <a:off x="2908" y="3668"/>
              <a:ext cx="400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marL="179388" lvl="1" indent="1588">
                <a:lnSpc>
                  <a:spcPct val="110000"/>
                </a:lnSpc>
              </a:pPr>
              <a:r>
                <a:rPr lang="en-ZA" sz="2000" b="1">
                  <a:solidFill>
                    <a:srgbClr val="000066"/>
                  </a:solidFill>
                  <a:latin typeface="Times New Roman" pitchFamily="18" charset="0"/>
                  <a:sym typeface="Symbol" pitchFamily="18" charset="2"/>
                </a:rPr>
                <a:t>2</a:t>
              </a:r>
              <a:r>
                <a:rPr lang="en-ZA" sz="2000" b="1" i="1">
                  <a:solidFill>
                    <a:srgbClr val="000066"/>
                  </a:solidFill>
                  <a:latin typeface="Times New Roman" pitchFamily="18" charset="0"/>
                  <a:sym typeface="Symbol" pitchFamily="18" charset="2"/>
                </a:rPr>
                <a:t></a:t>
              </a:r>
            </a:p>
          </p:txBody>
        </p:sp>
        <p:sp>
          <p:nvSpPr>
            <p:cNvPr id="319545" name="Line 68"/>
            <p:cNvSpPr>
              <a:spLocks noChangeShapeType="1"/>
            </p:cNvSpPr>
            <p:nvPr/>
          </p:nvSpPr>
          <p:spPr bwMode="auto">
            <a:xfrm>
              <a:off x="3159" y="3706"/>
              <a:ext cx="0" cy="54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</p:grpSp>
      <p:sp>
        <p:nvSpPr>
          <p:cNvPr id="319582" name="Rectangle 94"/>
          <p:cNvSpPr>
            <a:spLocks noChangeArrowheads="1"/>
          </p:cNvSpPr>
          <p:nvPr/>
        </p:nvSpPr>
        <p:spPr bwMode="auto">
          <a:xfrm>
            <a:off x="4187825" y="1905000"/>
            <a:ext cx="1658938" cy="730250"/>
          </a:xfrm>
          <a:prstGeom prst="rect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" dur="500"/>
                                        <p:tgtEl>
                                          <p:spTgt spid="319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19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19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19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19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3700"/>
                                        <p:tgtEl>
                                          <p:spTgt spid="319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19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19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19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19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19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19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28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19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9510" grpId="0"/>
      <p:bldP spid="319512" grpId="0" animBg="1"/>
      <p:bldP spid="319513" grpId="0" animBg="1"/>
      <p:bldP spid="2" grpId="0"/>
      <p:bldP spid="319537" grpId="0" animBg="1"/>
      <p:bldP spid="31958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83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DC CIRCUITS</a:t>
            </a:r>
          </a:p>
        </p:txBody>
      </p:sp>
      <p:sp>
        <p:nvSpPr>
          <p:cNvPr id="322584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</a:p>
        </p:txBody>
      </p:sp>
      <p:sp>
        <p:nvSpPr>
          <p:cNvPr id="32258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8069EE-A1FE-4C6D-9C97-F53B55E488DE}" type="slidenum">
              <a:rPr lang="en-US" smtClean="0">
                <a:cs typeface="Arial" charset="0"/>
              </a:rPr>
              <a:pPr/>
              <a:t>25</a:t>
            </a:fld>
            <a:endParaRPr lang="en-US" smtClean="0">
              <a:cs typeface="Arial" charset="0"/>
            </a:endParaRPr>
          </a:p>
        </p:txBody>
      </p:sp>
      <p:sp>
        <p:nvSpPr>
          <p:cNvPr id="322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ZA" b="1" i="1" smtClean="0">
                <a:latin typeface="Times New Roman" pitchFamily="18" charset="0"/>
              </a:rPr>
              <a:t>RC</a:t>
            </a:r>
            <a:r>
              <a:rPr lang="en-ZA" smtClean="0"/>
              <a:t> CIRCUITS</a:t>
            </a:r>
          </a:p>
        </p:txBody>
      </p:sp>
      <p:sp>
        <p:nvSpPr>
          <p:cNvPr id="322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343025"/>
            <a:ext cx="6807200" cy="895350"/>
          </a:xfrm>
        </p:spPr>
        <p:txBody>
          <a:bodyPr/>
          <a:lstStyle/>
          <a:p>
            <a:pPr lvl="1" eaLnBrk="1" hangingPunct="1"/>
            <a:r>
              <a:rPr lang="en-ZA" smtClean="0"/>
              <a:t>Since it can also be shown that the </a:t>
            </a:r>
            <a:br>
              <a:rPr lang="en-ZA" smtClean="0"/>
            </a:br>
            <a:r>
              <a:rPr lang="en-ZA" smtClean="0"/>
              <a:t>resistor current varies similarly with time…</a:t>
            </a:r>
          </a:p>
        </p:txBody>
      </p:sp>
      <p:sp>
        <p:nvSpPr>
          <p:cNvPr id="322588" name="Rectangle 4"/>
          <p:cNvSpPr>
            <a:spLocks noChangeArrowheads="1"/>
          </p:cNvSpPr>
          <p:nvPr/>
        </p:nvSpPr>
        <p:spPr bwMode="auto">
          <a:xfrm>
            <a:off x="7250113" y="1397000"/>
            <a:ext cx="1601787" cy="993775"/>
          </a:xfrm>
          <a:prstGeom prst="rect">
            <a:avLst/>
          </a:prstGeom>
          <a:noFill/>
          <a:ln w="222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10000"/>
              </a:lnSpc>
            </a:pPr>
            <a:endParaRPr lang="en-ZA"/>
          </a:p>
        </p:txBody>
      </p:sp>
      <p:grpSp>
        <p:nvGrpSpPr>
          <p:cNvPr id="322589" name="Group 5"/>
          <p:cNvGrpSpPr>
            <a:grpSpLocks/>
          </p:cNvGrpSpPr>
          <p:nvPr/>
        </p:nvGrpSpPr>
        <p:grpSpPr bwMode="auto">
          <a:xfrm>
            <a:off x="7602538" y="1298575"/>
            <a:ext cx="904875" cy="180975"/>
            <a:chOff x="2380" y="3027"/>
            <a:chExt cx="752" cy="171"/>
          </a:xfrm>
        </p:grpSpPr>
        <p:sp>
          <p:nvSpPr>
            <p:cNvPr id="322634" name="Rectangle 6"/>
            <p:cNvSpPr>
              <a:spLocks noChangeArrowheads="1"/>
            </p:cNvSpPr>
            <p:nvPr/>
          </p:nvSpPr>
          <p:spPr bwMode="auto">
            <a:xfrm>
              <a:off x="2476" y="3074"/>
              <a:ext cx="568" cy="82"/>
            </a:xfrm>
            <a:prstGeom prst="rect">
              <a:avLst/>
            </a:prstGeom>
            <a:solidFill>
              <a:srgbClr val="EBEBFF"/>
            </a:solidFill>
            <a:ln w="63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322635" name="Freeform 7"/>
            <p:cNvSpPr>
              <a:spLocks/>
            </p:cNvSpPr>
            <p:nvPr/>
          </p:nvSpPr>
          <p:spPr bwMode="auto">
            <a:xfrm>
              <a:off x="2380" y="3027"/>
              <a:ext cx="752" cy="171"/>
            </a:xfrm>
            <a:custGeom>
              <a:avLst/>
              <a:gdLst>
                <a:gd name="T0" fmla="*/ 0 w 668"/>
                <a:gd name="T1" fmla="*/ 103 h 152"/>
                <a:gd name="T2" fmla="*/ 101 w 668"/>
                <a:gd name="T3" fmla="*/ 105 h 152"/>
                <a:gd name="T4" fmla="*/ 158 w 668"/>
                <a:gd name="T5" fmla="*/ 0 h 152"/>
                <a:gd name="T6" fmla="*/ 214 w 668"/>
                <a:gd name="T7" fmla="*/ 192 h 152"/>
                <a:gd name="T8" fmla="*/ 303 w 668"/>
                <a:gd name="T9" fmla="*/ 0 h 152"/>
                <a:gd name="T10" fmla="*/ 377 w 668"/>
                <a:gd name="T11" fmla="*/ 188 h 152"/>
                <a:gd name="T12" fmla="*/ 466 w 668"/>
                <a:gd name="T13" fmla="*/ 0 h 152"/>
                <a:gd name="T14" fmla="*/ 540 w 668"/>
                <a:gd name="T15" fmla="*/ 188 h 152"/>
                <a:gd name="T16" fmla="*/ 623 w 668"/>
                <a:gd name="T17" fmla="*/ 0 h 152"/>
                <a:gd name="T18" fmla="*/ 711 w 668"/>
                <a:gd name="T19" fmla="*/ 188 h 152"/>
                <a:gd name="T20" fmla="*/ 752 w 668"/>
                <a:gd name="T21" fmla="*/ 105 h 152"/>
                <a:gd name="T22" fmla="*/ 847 w 668"/>
                <a:gd name="T23" fmla="*/ 103 h 15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668"/>
                <a:gd name="T37" fmla="*/ 0 h 152"/>
                <a:gd name="T38" fmla="*/ 668 w 668"/>
                <a:gd name="T39" fmla="*/ 152 h 15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668" h="152">
                  <a:moveTo>
                    <a:pt x="0" y="82"/>
                  </a:moveTo>
                  <a:lnTo>
                    <a:pt x="80" y="83"/>
                  </a:lnTo>
                  <a:lnTo>
                    <a:pt x="124" y="0"/>
                  </a:lnTo>
                  <a:lnTo>
                    <a:pt x="169" y="152"/>
                  </a:lnTo>
                  <a:lnTo>
                    <a:pt x="239" y="0"/>
                  </a:lnTo>
                  <a:lnTo>
                    <a:pt x="298" y="148"/>
                  </a:lnTo>
                  <a:lnTo>
                    <a:pt x="368" y="0"/>
                  </a:lnTo>
                  <a:lnTo>
                    <a:pt x="426" y="148"/>
                  </a:lnTo>
                  <a:lnTo>
                    <a:pt x="491" y="0"/>
                  </a:lnTo>
                  <a:lnTo>
                    <a:pt x="561" y="148"/>
                  </a:lnTo>
                  <a:lnTo>
                    <a:pt x="593" y="83"/>
                  </a:lnTo>
                  <a:lnTo>
                    <a:pt x="668" y="82"/>
                  </a:lnTo>
                </a:path>
              </a:pathLst>
            </a:custGeom>
            <a:noFill/>
            <a:ln w="222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22590" name="Oval 8"/>
          <p:cNvSpPr>
            <a:spLocks noChangeArrowheads="1"/>
          </p:cNvSpPr>
          <p:nvPr/>
        </p:nvSpPr>
        <p:spPr bwMode="auto">
          <a:xfrm>
            <a:off x="7221538" y="1733550"/>
            <a:ext cx="53975" cy="53975"/>
          </a:xfrm>
          <a:prstGeom prst="ellipse">
            <a:avLst/>
          </a:prstGeom>
          <a:solidFill>
            <a:schemeClr val="tx1"/>
          </a:solidFill>
          <a:ln w="15875" algn="ctr">
            <a:noFill/>
            <a:round/>
            <a:headEnd/>
            <a:tailEnd type="none" w="lg" len="lg"/>
          </a:ln>
        </p:spPr>
        <p:txBody>
          <a:bodyPr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322591" name="Oval 9"/>
          <p:cNvSpPr>
            <a:spLocks noChangeArrowheads="1"/>
          </p:cNvSpPr>
          <p:nvPr/>
        </p:nvSpPr>
        <p:spPr bwMode="auto">
          <a:xfrm>
            <a:off x="7221538" y="2001838"/>
            <a:ext cx="53975" cy="53975"/>
          </a:xfrm>
          <a:prstGeom prst="ellipse">
            <a:avLst/>
          </a:prstGeom>
          <a:solidFill>
            <a:schemeClr val="tx1"/>
          </a:solidFill>
          <a:ln w="15875" algn="ctr">
            <a:noFill/>
            <a:round/>
            <a:headEnd/>
            <a:tailEnd type="none" w="lg" len="lg"/>
          </a:ln>
        </p:spPr>
        <p:txBody>
          <a:bodyPr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grpSp>
        <p:nvGrpSpPr>
          <p:cNvPr id="322592" name="Group 10"/>
          <p:cNvGrpSpPr>
            <a:grpSpLocks/>
          </p:cNvGrpSpPr>
          <p:nvPr/>
        </p:nvGrpSpPr>
        <p:grpSpPr bwMode="auto">
          <a:xfrm>
            <a:off x="8045450" y="2190750"/>
            <a:ext cx="90488" cy="403225"/>
            <a:chOff x="4182" y="2970"/>
            <a:chExt cx="57" cy="258"/>
          </a:xfrm>
        </p:grpSpPr>
        <p:sp>
          <p:nvSpPr>
            <p:cNvPr id="322631" name="Rectangle 11"/>
            <p:cNvSpPr>
              <a:spLocks noChangeArrowheads="1"/>
            </p:cNvSpPr>
            <p:nvPr/>
          </p:nvSpPr>
          <p:spPr bwMode="auto">
            <a:xfrm>
              <a:off x="4182" y="3071"/>
              <a:ext cx="56" cy="52"/>
            </a:xfrm>
            <a:prstGeom prst="rect">
              <a:avLst/>
            </a:prstGeom>
            <a:solidFill>
              <a:srgbClr val="EBEBFF"/>
            </a:solidFill>
            <a:ln w="63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322632" name="Line 12"/>
            <p:cNvSpPr>
              <a:spLocks noChangeShapeType="1"/>
            </p:cNvSpPr>
            <p:nvPr/>
          </p:nvSpPr>
          <p:spPr bwMode="auto">
            <a:xfrm rot="-5400000">
              <a:off x="4054" y="3098"/>
              <a:ext cx="258" cy="1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2633" name="Line 13"/>
            <p:cNvSpPr>
              <a:spLocks noChangeShapeType="1"/>
            </p:cNvSpPr>
            <p:nvPr/>
          </p:nvSpPr>
          <p:spPr bwMode="auto">
            <a:xfrm rot="-5400000">
              <a:off x="4110" y="3098"/>
              <a:ext cx="258" cy="1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22593" name="Rectangle 14"/>
          <p:cNvSpPr>
            <a:spLocks noChangeArrowheads="1"/>
          </p:cNvSpPr>
          <p:nvPr/>
        </p:nvSpPr>
        <p:spPr bwMode="auto">
          <a:xfrm>
            <a:off x="7827963" y="1509713"/>
            <a:ext cx="473075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18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I</a:t>
            </a:r>
            <a:endParaRPr lang="en-ZA" sz="1800">
              <a:solidFill>
                <a:srgbClr val="000066"/>
              </a:solidFill>
            </a:endParaRPr>
          </a:p>
        </p:txBody>
      </p:sp>
      <p:sp>
        <p:nvSpPr>
          <p:cNvPr id="322594" name="Line 15"/>
          <p:cNvSpPr>
            <a:spLocks noChangeShapeType="1"/>
          </p:cNvSpPr>
          <p:nvPr/>
        </p:nvSpPr>
        <p:spPr bwMode="auto">
          <a:xfrm rot="-5400000">
            <a:off x="8086725" y="1392238"/>
            <a:ext cx="0" cy="311150"/>
          </a:xfrm>
          <a:prstGeom prst="line">
            <a:avLst/>
          </a:prstGeom>
          <a:noFill/>
          <a:ln w="15875">
            <a:solidFill>
              <a:srgbClr val="80008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2595" name="Rectangle 16"/>
          <p:cNvSpPr>
            <a:spLocks noChangeArrowheads="1"/>
          </p:cNvSpPr>
          <p:nvPr/>
        </p:nvSpPr>
        <p:spPr bwMode="auto">
          <a:xfrm>
            <a:off x="7599363" y="1933575"/>
            <a:ext cx="473075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1800" b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+</a:t>
            </a:r>
            <a:r>
              <a:rPr lang="en-US" altLang="ko-KR" sz="18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Q</a:t>
            </a:r>
            <a:endParaRPr lang="en-ZA" sz="1800">
              <a:solidFill>
                <a:srgbClr val="000066"/>
              </a:solidFill>
            </a:endParaRPr>
          </a:p>
        </p:txBody>
      </p:sp>
      <p:sp>
        <p:nvSpPr>
          <p:cNvPr id="322596" name="Rectangle 17"/>
          <p:cNvSpPr>
            <a:spLocks noChangeArrowheads="1"/>
          </p:cNvSpPr>
          <p:nvPr/>
        </p:nvSpPr>
        <p:spPr bwMode="auto">
          <a:xfrm>
            <a:off x="8110538" y="1933575"/>
            <a:ext cx="473075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1800" b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–</a:t>
            </a:r>
            <a:r>
              <a:rPr lang="en-US" altLang="ko-KR" sz="18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Q</a:t>
            </a:r>
            <a:endParaRPr lang="en-ZA" sz="1800">
              <a:solidFill>
                <a:srgbClr val="000066"/>
              </a:solidFill>
              <a:ea typeface="굴림" pitchFamily="34" charset="-127"/>
              <a:cs typeface="Times New Roman" pitchFamily="18" charset="0"/>
            </a:endParaRPr>
          </a:p>
        </p:txBody>
      </p:sp>
      <p:graphicFrame>
        <p:nvGraphicFramePr>
          <p:cNvPr id="322582" name="Object 22"/>
          <p:cNvGraphicFramePr>
            <a:graphicFrameLocks noChangeAspect="1"/>
          </p:cNvGraphicFramePr>
          <p:nvPr/>
        </p:nvGraphicFramePr>
        <p:xfrm>
          <a:off x="1187450" y="2309813"/>
          <a:ext cx="13335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586" name="Equation" r:id="rId4" imgW="1333440" imgH="571320" progId="Equation.DSMT4">
                  <p:embed/>
                </p:oleObj>
              </mc:Choice>
              <mc:Fallback>
                <p:oleObj name="Equation" r:id="rId4" imgW="1333440" imgH="571320" progId="Equation.DSMT4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2309813"/>
                        <a:ext cx="1333500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3336925" y="2184400"/>
            <a:ext cx="4152900" cy="2574925"/>
            <a:chOff x="1822" y="2332"/>
            <a:chExt cx="2616" cy="1622"/>
          </a:xfrm>
        </p:grpSpPr>
        <p:sp>
          <p:nvSpPr>
            <p:cNvPr id="322626" name="Line 25"/>
            <p:cNvSpPr>
              <a:spLocks noChangeShapeType="1"/>
            </p:cNvSpPr>
            <p:nvPr/>
          </p:nvSpPr>
          <p:spPr bwMode="auto">
            <a:xfrm flipV="1">
              <a:off x="2217" y="2471"/>
              <a:ext cx="0" cy="127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322627" name="Rectangle 26"/>
            <p:cNvSpPr>
              <a:spLocks noChangeArrowheads="1"/>
            </p:cNvSpPr>
            <p:nvPr/>
          </p:nvSpPr>
          <p:spPr bwMode="auto">
            <a:xfrm>
              <a:off x="1822" y="2332"/>
              <a:ext cx="418" cy="2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marL="179388" lvl="1" indent="1588">
                <a:lnSpc>
                  <a:spcPct val="110000"/>
                </a:lnSpc>
              </a:pPr>
              <a:r>
                <a:rPr lang="en-ZA" sz="2200" b="1" i="1">
                  <a:solidFill>
                    <a:srgbClr val="000066"/>
                  </a:solidFill>
                  <a:latin typeface="Times New Roman" pitchFamily="18" charset="0"/>
                </a:rPr>
                <a:t>I</a:t>
              </a:r>
            </a:p>
          </p:txBody>
        </p:sp>
        <p:sp>
          <p:nvSpPr>
            <p:cNvPr id="322628" name="Line 27"/>
            <p:cNvSpPr>
              <a:spLocks noChangeShapeType="1"/>
            </p:cNvSpPr>
            <p:nvPr/>
          </p:nvSpPr>
          <p:spPr bwMode="auto">
            <a:xfrm>
              <a:off x="2179" y="3709"/>
              <a:ext cx="2259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322629" name="Rectangle 28"/>
            <p:cNvSpPr>
              <a:spLocks noChangeArrowheads="1"/>
            </p:cNvSpPr>
            <p:nvPr/>
          </p:nvSpPr>
          <p:spPr bwMode="auto">
            <a:xfrm>
              <a:off x="4084" y="3664"/>
              <a:ext cx="336" cy="2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marL="179388" lvl="1" indent="1588">
                <a:lnSpc>
                  <a:spcPct val="110000"/>
                </a:lnSpc>
              </a:pPr>
              <a:r>
                <a:rPr lang="en-ZA" sz="2200" b="1" i="1">
                  <a:solidFill>
                    <a:srgbClr val="000066"/>
                  </a:solidFill>
                  <a:latin typeface="Times New Roman" pitchFamily="18" charset="0"/>
                </a:rPr>
                <a:t>t</a:t>
              </a:r>
            </a:p>
          </p:txBody>
        </p:sp>
        <p:sp>
          <p:nvSpPr>
            <p:cNvPr id="322630" name="Rectangle 29"/>
            <p:cNvSpPr>
              <a:spLocks noChangeArrowheads="1"/>
            </p:cNvSpPr>
            <p:nvPr/>
          </p:nvSpPr>
          <p:spPr bwMode="auto">
            <a:xfrm>
              <a:off x="1914" y="3661"/>
              <a:ext cx="342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marL="179388" lvl="1">
                <a:lnSpc>
                  <a:spcPct val="110000"/>
                </a:lnSpc>
                <a:buFont typeface="Arial" charset="0"/>
                <a:buNone/>
              </a:pPr>
              <a:r>
                <a:rPr lang="en-ZA" sz="2000" b="1">
                  <a:solidFill>
                    <a:srgbClr val="000066"/>
                  </a:solidFill>
                  <a:latin typeface="Times New Roman" pitchFamily="18" charset="0"/>
                </a:rPr>
                <a:t>0</a:t>
              </a:r>
            </a:p>
          </p:txBody>
        </p:sp>
      </p:grpSp>
      <p:grpSp>
        <p:nvGrpSpPr>
          <p:cNvPr id="3" name="Group 30"/>
          <p:cNvGrpSpPr>
            <a:grpSpLocks/>
          </p:cNvGrpSpPr>
          <p:nvPr/>
        </p:nvGrpSpPr>
        <p:grpSpPr bwMode="auto">
          <a:xfrm>
            <a:off x="3887788" y="3692525"/>
            <a:ext cx="917575" cy="725488"/>
            <a:chOff x="2169" y="3282"/>
            <a:chExt cx="578" cy="457"/>
          </a:xfrm>
        </p:grpSpPr>
        <p:sp>
          <p:nvSpPr>
            <p:cNvPr id="322624" name="Line 31"/>
            <p:cNvSpPr>
              <a:spLocks noChangeShapeType="1"/>
            </p:cNvSpPr>
            <p:nvPr/>
          </p:nvSpPr>
          <p:spPr bwMode="auto">
            <a:xfrm rot="16200000" flipV="1">
              <a:off x="2458" y="3051"/>
              <a:ext cx="0" cy="578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prstDash val="dash"/>
              <a:round/>
              <a:headEnd/>
              <a:tailEnd type="none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322625" name="Line 32"/>
            <p:cNvSpPr>
              <a:spLocks noChangeShapeType="1"/>
            </p:cNvSpPr>
            <p:nvPr/>
          </p:nvSpPr>
          <p:spPr bwMode="auto">
            <a:xfrm flipV="1">
              <a:off x="2683" y="3282"/>
              <a:ext cx="0" cy="457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prstDash val="dash"/>
              <a:round/>
              <a:headEnd/>
              <a:tailEnd type="none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</p:grpSp>
      <p:grpSp>
        <p:nvGrpSpPr>
          <p:cNvPr id="4" name="Group 33"/>
          <p:cNvGrpSpPr>
            <a:grpSpLocks/>
          </p:cNvGrpSpPr>
          <p:nvPr/>
        </p:nvGrpSpPr>
        <p:grpSpPr bwMode="auto">
          <a:xfrm>
            <a:off x="4337050" y="4305300"/>
            <a:ext cx="635000" cy="427038"/>
            <a:chOff x="2452" y="3668"/>
            <a:chExt cx="400" cy="269"/>
          </a:xfrm>
        </p:grpSpPr>
        <p:sp>
          <p:nvSpPr>
            <p:cNvPr id="322622" name="Rectangle 34"/>
            <p:cNvSpPr>
              <a:spLocks noChangeArrowheads="1"/>
            </p:cNvSpPr>
            <p:nvPr/>
          </p:nvSpPr>
          <p:spPr bwMode="auto">
            <a:xfrm>
              <a:off x="2452" y="3668"/>
              <a:ext cx="400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marL="179388" lvl="1" indent="1588">
                <a:lnSpc>
                  <a:spcPct val="110000"/>
                </a:lnSpc>
              </a:pPr>
              <a:r>
                <a:rPr lang="en-ZA" sz="2000" b="1" i="1">
                  <a:solidFill>
                    <a:srgbClr val="000066"/>
                  </a:solidFill>
                  <a:latin typeface="Times New Roman" pitchFamily="18" charset="0"/>
                  <a:sym typeface="Symbol" pitchFamily="18" charset="2"/>
                </a:rPr>
                <a:t></a:t>
              </a:r>
            </a:p>
          </p:txBody>
        </p:sp>
        <p:sp>
          <p:nvSpPr>
            <p:cNvPr id="322623" name="Line 35"/>
            <p:cNvSpPr>
              <a:spLocks noChangeShapeType="1"/>
            </p:cNvSpPr>
            <p:nvPr/>
          </p:nvSpPr>
          <p:spPr bwMode="auto">
            <a:xfrm>
              <a:off x="2685" y="3706"/>
              <a:ext cx="0" cy="54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</p:grpSp>
      <p:grpSp>
        <p:nvGrpSpPr>
          <p:cNvPr id="5" name="Group 36"/>
          <p:cNvGrpSpPr>
            <a:grpSpLocks/>
          </p:cNvGrpSpPr>
          <p:nvPr/>
        </p:nvGrpSpPr>
        <p:grpSpPr bwMode="auto">
          <a:xfrm>
            <a:off x="5803900" y="4305300"/>
            <a:ext cx="635000" cy="427038"/>
            <a:chOff x="3376" y="3668"/>
            <a:chExt cx="400" cy="269"/>
          </a:xfrm>
        </p:grpSpPr>
        <p:sp>
          <p:nvSpPr>
            <p:cNvPr id="322620" name="Rectangle 37"/>
            <p:cNvSpPr>
              <a:spLocks noChangeArrowheads="1"/>
            </p:cNvSpPr>
            <p:nvPr/>
          </p:nvSpPr>
          <p:spPr bwMode="auto">
            <a:xfrm>
              <a:off x="3376" y="3668"/>
              <a:ext cx="400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marL="179388" lvl="1" indent="1588">
                <a:lnSpc>
                  <a:spcPct val="110000"/>
                </a:lnSpc>
              </a:pPr>
              <a:r>
                <a:rPr lang="en-ZA" sz="2000" b="1">
                  <a:solidFill>
                    <a:srgbClr val="000066"/>
                  </a:solidFill>
                  <a:latin typeface="Times New Roman" pitchFamily="18" charset="0"/>
                  <a:sym typeface="Symbol" pitchFamily="18" charset="2"/>
                </a:rPr>
                <a:t>3</a:t>
              </a:r>
              <a:r>
                <a:rPr lang="en-ZA" sz="2000" b="1" i="1">
                  <a:solidFill>
                    <a:srgbClr val="000066"/>
                  </a:solidFill>
                  <a:latin typeface="Times New Roman" pitchFamily="18" charset="0"/>
                  <a:sym typeface="Symbol" pitchFamily="18" charset="2"/>
                </a:rPr>
                <a:t></a:t>
              </a:r>
            </a:p>
          </p:txBody>
        </p:sp>
        <p:sp>
          <p:nvSpPr>
            <p:cNvPr id="322621" name="Line 38"/>
            <p:cNvSpPr>
              <a:spLocks noChangeShapeType="1"/>
            </p:cNvSpPr>
            <p:nvPr/>
          </p:nvSpPr>
          <p:spPr bwMode="auto">
            <a:xfrm>
              <a:off x="3633" y="3706"/>
              <a:ext cx="0" cy="54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</p:grpSp>
      <p:grpSp>
        <p:nvGrpSpPr>
          <p:cNvPr id="322599" name="Group 39"/>
          <p:cNvGrpSpPr>
            <a:grpSpLocks/>
          </p:cNvGrpSpPr>
          <p:nvPr/>
        </p:nvGrpSpPr>
        <p:grpSpPr bwMode="auto">
          <a:xfrm>
            <a:off x="3284538" y="2632075"/>
            <a:ext cx="669925" cy="393700"/>
            <a:chOff x="1793" y="2614"/>
            <a:chExt cx="422" cy="248"/>
          </a:xfrm>
        </p:grpSpPr>
        <p:sp>
          <p:nvSpPr>
            <p:cNvPr id="322618" name="Rectangle 40"/>
            <p:cNvSpPr>
              <a:spLocks noChangeArrowheads="1"/>
            </p:cNvSpPr>
            <p:nvPr/>
          </p:nvSpPr>
          <p:spPr bwMode="auto">
            <a:xfrm>
              <a:off x="1793" y="2614"/>
              <a:ext cx="418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algn="r">
                <a:lnSpc>
                  <a:spcPct val="110000"/>
                </a:lnSpc>
              </a:pPr>
              <a:r>
                <a:rPr lang="en-ZA" sz="1800" b="1" i="1">
                  <a:solidFill>
                    <a:srgbClr val="000066"/>
                  </a:solidFill>
                  <a:latin typeface="Times New Roman" pitchFamily="18" charset="0"/>
                </a:rPr>
                <a:t>I</a:t>
              </a:r>
              <a:r>
                <a:rPr lang="en-ZA" sz="1800" b="1" baseline="-25000">
                  <a:solidFill>
                    <a:srgbClr val="000066"/>
                  </a:solidFill>
                  <a:latin typeface="Times New Roman" pitchFamily="18" charset="0"/>
                </a:rPr>
                <a:t>0</a:t>
              </a:r>
              <a:endParaRPr lang="en-ZA" sz="1800" b="1" i="1">
                <a:solidFill>
                  <a:srgbClr val="000066"/>
                </a:solidFill>
                <a:latin typeface="Times New Roman" pitchFamily="18" charset="0"/>
              </a:endParaRPr>
            </a:p>
          </p:txBody>
        </p:sp>
        <p:sp>
          <p:nvSpPr>
            <p:cNvPr id="322619" name="Line 41"/>
            <p:cNvSpPr>
              <a:spLocks noChangeShapeType="1"/>
            </p:cNvSpPr>
            <p:nvPr/>
          </p:nvSpPr>
          <p:spPr bwMode="auto">
            <a:xfrm rot="-5400000">
              <a:off x="2194" y="2721"/>
              <a:ext cx="0" cy="42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</p:grpSp>
      <p:grpSp>
        <p:nvGrpSpPr>
          <p:cNvPr id="322602" name="Group 42"/>
          <p:cNvGrpSpPr>
            <a:grpSpLocks/>
          </p:cNvGrpSpPr>
          <p:nvPr/>
        </p:nvGrpSpPr>
        <p:grpSpPr bwMode="auto">
          <a:xfrm>
            <a:off x="3122613" y="3570288"/>
            <a:ext cx="831850" cy="393700"/>
            <a:chOff x="1691" y="3205"/>
            <a:chExt cx="524" cy="248"/>
          </a:xfrm>
        </p:grpSpPr>
        <p:sp>
          <p:nvSpPr>
            <p:cNvPr id="6" name="Line 43"/>
            <p:cNvSpPr>
              <a:spLocks noChangeShapeType="1"/>
            </p:cNvSpPr>
            <p:nvPr/>
          </p:nvSpPr>
          <p:spPr bwMode="auto">
            <a:xfrm rot="-5400000">
              <a:off x="2194" y="3319"/>
              <a:ext cx="0" cy="42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7" name="Rectangle 44"/>
            <p:cNvSpPr>
              <a:spLocks noChangeArrowheads="1"/>
            </p:cNvSpPr>
            <p:nvPr/>
          </p:nvSpPr>
          <p:spPr bwMode="auto">
            <a:xfrm>
              <a:off x="1691" y="3205"/>
              <a:ext cx="520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algn="r">
                <a:lnSpc>
                  <a:spcPct val="110000"/>
                </a:lnSpc>
              </a:pPr>
              <a:r>
                <a:rPr lang="en-ZA" sz="1800" b="1">
                  <a:solidFill>
                    <a:srgbClr val="000066"/>
                  </a:solidFill>
                  <a:latin typeface="Times New Roman" pitchFamily="18" charset="0"/>
                </a:rPr>
                <a:t>0.37</a:t>
              </a:r>
              <a:r>
                <a:rPr lang="en-ZA" sz="1800" b="1" i="1">
                  <a:solidFill>
                    <a:srgbClr val="000066"/>
                  </a:solidFill>
                  <a:latin typeface="Times New Roman" pitchFamily="18" charset="0"/>
                </a:rPr>
                <a:t>I</a:t>
              </a:r>
              <a:r>
                <a:rPr lang="en-ZA" sz="1800" b="1" baseline="-25000">
                  <a:solidFill>
                    <a:srgbClr val="000066"/>
                  </a:solidFill>
                  <a:latin typeface="Times New Roman" pitchFamily="18" charset="0"/>
                </a:rPr>
                <a:t>0</a:t>
              </a:r>
              <a:endParaRPr lang="en-ZA" sz="1800" b="1" i="1">
                <a:solidFill>
                  <a:srgbClr val="000066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322605" name="Group 45"/>
          <p:cNvGrpSpPr>
            <a:grpSpLocks/>
          </p:cNvGrpSpPr>
          <p:nvPr/>
        </p:nvGrpSpPr>
        <p:grpSpPr bwMode="auto">
          <a:xfrm>
            <a:off x="3122613" y="3927475"/>
            <a:ext cx="831850" cy="393700"/>
            <a:chOff x="1691" y="3430"/>
            <a:chExt cx="524" cy="248"/>
          </a:xfrm>
        </p:grpSpPr>
        <p:sp>
          <p:nvSpPr>
            <p:cNvPr id="322614" name="Rectangle 46"/>
            <p:cNvSpPr>
              <a:spLocks noChangeArrowheads="1"/>
            </p:cNvSpPr>
            <p:nvPr/>
          </p:nvSpPr>
          <p:spPr bwMode="auto">
            <a:xfrm>
              <a:off x="1691" y="3430"/>
              <a:ext cx="520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algn="r">
                <a:lnSpc>
                  <a:spcPct val="110000"/>
                </a:lnSpc>
              </a:pPr>
              <a:r>
                <a:rPr lang="en-ZA" sz="1800" b="1">
                  <a:solidFill>
                    <a:srgbClr val="000066"/>
                  </a:solidFill>
                  <a:latin typeface="Times New Roman" pitchFamily="18" charset="0"/>
                </a:rPr>
                <a:t>0.13</a:t>
              </a:r>
              <a:r>
                <a:rPr lang="en-ZA" sz="1800" b="1" i="1">
                  <a:solidFill>
                    <a:srgbClr val="000066"/>
                  </a:solidFill>
                  <a:latin typeface="Times New Roman" pitchFamily="18" charset="0"/>
                </a:rPr>
                <a:t>I</a:t>
              </a:r>
              <a:r>
                <a:rPr lang="en-ZA" sz="1800" b="1" baseline="-25000">
                  <a:solidFill>
                    <a:srgbClr val="000066"/>
                  </a:solidFill>
                  <a:latin typeface="Times New Roman" pitchFamily="18" charset="0"/>
                </a:rPr>
                <a:t>0</a:t>
              </a:r>
              <a:endParaRPr lang="en-ZA" sz="1800" b="1" i="1">
                <a:solidFill>
                  <a:srgbClr val="000066"/>
                </a:solidFill>
                <a:latin typeface="Times New Roman" pitchFamily="18" charset="0"/>
              </a:endParaRPr>
            </a:p>
          </p:txBody>
        </p:sp>
        <p:sp>
          <p:nvSpPr>
            <p:cNvPr id="8" name="Line 47"/>
            <p:cNvSpPr>
              <a:spLocks noChangeShapeType="1"/>
            </p:cNvSpPr>
            <p:nvPr/>
          </p:nvSpPr>
          <p:spPr bwMode="auto">
            <a:xfrm rot="-5400000">
              <a:off x="2194" y="3541"/>
              <a:ext cx="0" cy="42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</p:grpSp>
      <p:grpSp>
        <p:nvGrpSpPr>
          <p:cNvPr id="322608" name="Group 48"/>
          <p:cNvGrpSpPr>
            <a:grpSpLocks/>
          </p:cNvGrpSpPr>
          <p:nvPr/>
        </p:nvGrpSpPr>
        <p:grpSpPr bwMode="auto">
          <a:xfrm>
            <a:off x="3887788" y="4064000"/>
            <a:ext cx="1670050" cy="354013"/>
            <a:chOff x="2169" y="3516"/>
            <a:chExt cx="1052" cy="223"/>
          </a:xfrm>
        </p:grpSpPr>
        <p:sp>
          <p:nvSpPr>
            <p:cNvPr id="9" name="Line 49"/>
            <p:cNvSpPr>
              <a:spLocks noChangeShapeType="1"/>
            </p:cNvSpPr>
            <p:nvPr/>
          </p:nvSpPr>
          <p:spPr bwMode="auto">
            <a:xfrm rot="16200000" flipV="1">
              <a:off x="2695" y="3036"/>
              <a:ext cx="0" cy="1052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prstDash val="dash"/>
              <a:round/>
              <a:headEnd/>
              <a:tailEnd type="none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322613" name="Line 50"/>
            <p:cNvSpPr>
              <a:spLocks noChangeShapeType="1"/>
            </p:cNvSpPr>
            <p:nvPr/>
          </p:nvSpPr>
          <p:spPr bwMode="auto">
            <a:xfrm flipV="1">
              <a:off x="3159" y="3516"/>
              <a:ext cx="0" cy="223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prstDash val="dash"/>
              <a:round/>
              <a:headEnd/>
              <a:tailEnd type="none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</p:grpSp>
      <p:sp>
        <p:nvSpPr>
          <p:cNvPr id="322611" name="Freeform 51"/>
          <p:cNvSpPr>
            <a:spLocks/>
          </p:cNvSpPr>
          <p:nvPr/>
        </p:nvSpPr>
        <p:spPr bwMode="auto">
          <a:xfrm>
            <a:off x="3963988" y="2833688"/>
            <a:ext cx="2816225" cy="1473200"/>
          </a:xfrm>
          <a:custGeom>
            <a:avLst/>
            <a:gdLst>
              <a:gd name="T0" fmla="*/ 0 w 1774"/>
              <a:gd name="T1" fmla="*/ 0 h 928"/>
              <a:gd name="T2" fmla="*/ 2147483647 w 1774"/>
              <a:gd name="T3" fmla="*/ 2147483647 h 928"/>
              <a:gd name="T4" fmla="*/ 0 60000 65536"/>
              <a:gd name="T5" fmla="*/ 0 60000 65536"/>
              <a:gd name="T6" fmla="*/ 0 w 1774"/>
              <a:gd name="T7" fmla="*/ 0 h 928"/>
              <a:gd name="T8" fmla="*/ 1774 w 1774"/>
              <a:gd name="T9" fmla="*/ 928 h 92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774" h="928">
                <a:moveTo>
                  <a:pt x="0" y="0"/>
                </a:moveTo>
                <a:cubicBezTo>
                  <a:pt x="280" y="638"/>
                  <a:pt x="762" y="908"/>
                  <a:pt x="1774" y="928"/>
                </a:cubicBezTo>
              </a:path>
            </a:pathLst>
          </a:custGeom>
          <a:noFill/>
          <a:ln w="3175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0000" tIns="46800" rIns="90000" bIns="46800"/>
          <a:lstStyle/>
          <a:p>
            <a:endParaRPr lang="en-US"/>
          </a:p>
        </p:txBody>
      </p:sp>
      <p:grpSp>
        <p:nvGrpSpPr>
          <p:cNvPr id="322612" name="Group 52"/>
          <p:cNvGrpSpPr>
            <a:grpSpLocks/>
          </p:cNvGrpSpPr>
          <p:nvPr/>
        </p:nvGrpSpPr>
        <p:grpSpPr bwMode="auto">
          <a:xfrm>
            <a:off x="5060950" y="4305300"/>
            <a:ext cx="635000" cy="427038"/>
            <a:chOff x="2908" y="3668"/>
            <a:chExt cx="400" cy="269"/>
          </a:xfrm>
        </p:grpSpPr>
        <p:sp>
          <p:nvSpPr>
            <p:cNvPr id="322610" name="Rectangle 53"/>
            <p:cNvSpPr>
              <a:spLocks noChangeArrowheads="1"/>
            </p:cNvSpPr>
            <p:nvPr/>
          </p:nvSpPr>
          <p:spPr bwMode="auto">
            <a:xfrm>
              <a:off x="2908" y="3668"/>
              <a:ext cx="400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marL="179388" lvl="1" indent="1588">
                <a:lnSpc>
                  <a:spcPct val="110000"/>
                </a:lnSpc>
              </a:pPr>
              <a:r>
                <a:rPr lang="en-ZA" sz="2000" b="1">
                  <a:solidFill>
                    <a:srgbClr val="000066"/>
                  </a:solidFill>
                  <a:latin typeface="Times New Roman" pitchFamily="18" charset="0"/>
                  <a:sym typeface="Symbol" pitchFamily="18" charset="2"/>
                </a:rPr>
                <a:t>2</a:t>
              </a:r>
              <a:r>
                <a:rPr lang="en-ZA" sz="2000" b="1" i="1">
                  <a:solidFill>
                    <a:srgbClr val="000066"/>
                  </a:solidFill>
                  <a:latin typeface="Times New Roman" pitchFamily="18" charset="0"/>
                  <a:sym typeface="Symbol" pitchFamily="18" charset="2"/>
                </a:rPr>
                <a:t></a:t>
              </a:r>
            </a:p>
          </p:txBody>
        </p:sp>
        <p:sp>
          <p:nvSpPr>
            <p:cNvPr id="10" name="Line 54"/>
            <p:cNvSpPr>
              <a:spLocks noChangeShapeType="1"/>
            </p:cNvSpPr>
            <p:nvPr/>
          </p:nvSpPr>
          <p:spPr bwMode="auto">
            <a:xfrm>
              <a:off x="3159" y="3706"/>
              <a:ext cx="0" cy="54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</p:grpSp>
      <p:sp>
        <p:nvSpPr>
          <p:cNvPr id="322615" name="Rectangle 55"/>
          <p:cNvSpPr>
            <a:spLocks noChangeArrowheads="1"/>
          </p:cNvSpPr>
          <p:nvPr/>
        </p:nvSpPr>
        <p:spPr bwMode="auto">
          <a:xfrm>
            <a:off x="1141413" y="4743450"/>
            <a:ext cx="7910512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717550" lvl="2" indent="-358775">
              <a:lnSpc>
                <a:spcPct val="110000"/>
              </a:lnSpc>
              <a:buFontTx/>
              <a:buBlip>
                <a:blip r:embed="rId6"/>
              </a:buBlip>
            </a:pPr>
            <a:r>
              <a:rPr lang="en-ZA" sz="2200">
                <a:solidFill>
                  <a:srgbClr val="000066"/>
                </a:solidFill>
              </a:rPr>
              <a:t>The shape of the graphs is independent of </a:t>
            </a:r>
            <a:r>
              <a:rPr lang="en-ZA" sz="2200" b="1" i="1">
                <a:solidFill>
                  <a:srgbClr val="000066"/>
                </a:solidFill>
                <a:sym typeface="Symbol" pitchFamily="18" charset="2"/>
              </a:rPr>
              <a:t></a:t>
            </a:r>
            <a:r>
              <a:rPr lang="en-ZA" sz="2200">
                <a:solidFill>
                  <a:srgbClr val="000066"/>
                </a:solidFill>
                <a:sym typeface="Symbol" pitchFamily="18" charset="2"/>
              </a:rPr>
              <a:t>’s value</a:t>
            </a:r>
            <a:r>
              <a:rPr lang="en-ZA" sz="2200">
                <a:solidFill>
                  <a:srgbClr val="000066"/>
                </a:solidFill>
              </a:rPr>
              <a:t>.</a:t>
            </a:r>
          </a:p>
          <a:p>
            <a:pPr marL="179388" lvl="1">
              <a:lnSpc>
                <a:spcPct val="110000"/>
              </a:lnSpc>
              <a:buFont typeface="Arial" charset="0"/>
              <a:buNone/>
            </a:pPr>
            <a:endParaRPr lang="en-ZA" sz="300">
              <a:solidFill>
                <a:srgbClr val="000066"/>
              </a:solidFill>
            </a:endParaRPr>
          </a:p>
          <a:p>
            <a:pPr marL="717550" lvl="2" indent="-358775">
              <a:lnSpc>
                <a:spcPct val="110000"/>
              </a:lnSpc>
              <a:buFontTx/>
              <a:buBlip>
                <a:blip r:embed="rId6"/>
              </a:buBlip>
            </a:pPr>
            <a:r>
              <a:rPr lang="en-ZA" sz="2200">
                <a:solidFill>
                  <a:srgbClr val="000066"/>
                </a:solidFill>
              </a:rPr>
              <a:t>Theoretically, complete discharge occurs only </a:t>
            </a:r>
            <a:br>
              <a:rPr lang="en-ZA" sz="2200">
                <a:solidFill>
                  <a:srgbClr val="000066"/>
                </a:solidFill>
              </a:rPr>
            </a:br>
            <a:r>
              <a:rPr lang="en-ZA" sz="2200">
                <a:solidFill>
                  <a:srgbClr val="000066"/>
                </a:solidFill>
              </a:rPr>
              <a:t>after an infinite time, but after </a:t>
            </a:r>
            <a:r>
              <a:rPr lang="en-ZA" sz="2200" b="1">
                <a:solidFill>
                  <a:srgbClr val="000066"/>
                </a:solidFill>
                <a:latin typeface="Times New Roman" pitchFamily="18" charset="0"/>
              </a:rPr>
              <a:t>5</a:t>
            </a:r>
            <a:r>
              <a:rPr lang="en-ZA" sz="2200" b="1" i="1">
                <a:solidFill>
                  <a:srgbClr val="000066"/>
                </a:solidFill>
                <a:sym typeface="Symbol" pitchFamily="18" charset="2"/>
              </a:rPr>
              <a:t></a:t>
            </a:r>
            <a:r>
              <a:rPr lang="en-ZA" sz="2200" b="1" i="1" baseline="30000">
                <a:solidFill>
                  <a:srgbClr val="000066"/>
                </a:solidFill>
                <a:sym typeface="Symbol" pitchFamily="18" charset="2"/>
              </a:rPr>
              <a:t> </a:t>
            </a:r>
            <a:r>
              <a:rPr lang="en-ZA" sz="2200" b="1" i="1">
                <a:solidFill>
                  <a:srgbClr val="000066"/>
                </a:solidFill>
                <a:sym typeface="Symbol" pitchFamily="18" charset="2"/>
              </a:rPr>
              <a:t> </a:t>
            </a:r>
            <a:r>
              <a:rPr lang="en-ZA" sz="2200">
                <a:solidFill>
                  <a:srgbClr val="000066"/>
                </a:solidFill>
                <a:sym typeface="Symbol" pitchFamily="18" charset="2"/>
              </a:rPr>
              <a:t>there is </a:t>
            </a:r>
            <a:br>
              <a:rPr lang="en-ZA" sz="2200">
                <a:solidFill>
                  <a:srgbClr val="000066"/>
                </a:solidFill>
                <a:sym typeface="Symbol" pitchFamily="18" charset="2"/>
              </a:rPr>
            </a:br>
            <a:r>
              <a:rPr lang="en-ZA" sz="2200" i="1">
                <a:solidFill>
                  <a:srgbClr val="000066"/>
                </a:solidFill>
                <a:sym typeface="Symbol" pitchFamily="18" charset="2"/>
              </a:rPr>
              <a:t>practically</a:t>
            </a:r>
            <a:r>
              <a:rPr lang="en-ZA" sz="2200" i="1" baseline="30000">
                <a:solidFill>
                  <a:srgbClr val="000066"/>
                </a:solidFill>
                <a:sym typeface="Symbol" pitchFamily="18" charset="2"/>
              </a:rPr>
              <a:t> </a:t>
            </a:r>
            <a:r>
              <a:rPr lang="en-ZA" sz="2200">
                <a:solidFill>
                  <a:srgbClr val="000066"/>
                </a:solidFill>
                <a:sym typeface="Symbol" pitchFamily="18" charset="2"/>
              </a:rPr>
              <a:t> no charge left (</a:t>
            </a:r>
            <a:r>
              <a:rPr lang="en-ZA" sz="2200" b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&lt;</a:t>
            </a:r>
            <a:r>
              <a:rPr lang="en-ZA" sz="2200">
                <a:solidFill>
                  <a:srgbClr val="000066"/>
                </a:solidFill>
                <a:sym typeface="Symbol" pitchFamily="18" charset="2"/>
              </a:rPr>
              <a:t>1%</a:t>
            </a:r>
            <a:r>
              <a:rPr lang="en-ZA" sz="2200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).</a:t>
            </a:r>
            <a:endParaRPr lang="en-ZA" sz="2200">
              <a:solidFill>
                <a:srgbClr val="000066"/>
              </a:solidFill>
              <a:latin typeface="Times New Roman" pitchFamily="18" charset="0"/>
            </a:endParaRPr>
          </a:p>
        </p:txBody>
      </p:sp>
      <p:sp>
        <p:nvSpPr>
          <p:cNvPr id="322616" name="Rectangle 56"/>
          <p:cNvSpPr>
            <a:spLocks noChangeArrowheads="1"/>
          </p:cNvSpPr>
          <p:nvPr/>
        </p:nvSpPr>
        <p:spPr bwMode="auto">
          <a:xfrm>
            <a:off x="179388" y="4710113"/>
            <a:ext cx="87741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ZA">
                <a:solidFill>
                  <a:srgbClr val="000066"/>
                </a:solidFill>
              </a:rPr>
              <a:t>Notes:</a:t>
            </a:r>
            <a:endParaRPr lang="en-ZA">
              <a:solidFill>
                <a:srgbClr val="FF0000"/>
              </a:solidFill>
            </a:endParaRPr>
          </a:p>
        </p:txBody>
      </p:sp>
      <p:sp>
        <p:nvSpPr>
          <p:cNvPr id="322617" name="Rectangle 57"/>
          <p:cNvSpPr>
            <a:spLocks noChangeArrowheads="1"/>
          </p:cNvSpPr>
          <p:nvPr/>
        </p:nvSpPr>
        <p:spPr bwMode="auto">
          <a:xfrm>
            <a:off x="1020763" y="2286000"/>
            <a:ext cx="1614487" cy="673100"/>
          </a:xfrm>
          <a:prstGeom prst="rect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22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3700"/>
                                        <p:tgtEl>
                                          <p:spTgt spid="322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22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22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22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22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28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2611" grpId="0" animBg="1"/>
      <p:bldP spid="322616" grpId="0"/>
      <p:bldP spid="32261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667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DC CIRCUITS</a:t>
            </a:r>
          </a:p>
        </p:txBody>
      </p:sp>
      <p:sp>
        <p:nvSpPr>
          <p:cNvPr id="323668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</a:p>
        </p:txBody>
      </p:sp>
      <p:sp>
        <p:nvSpPr>
          <p:cNvPr id="32366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3AE9C87-AFE8-470E-9D14-C883799C5814}" type="slidenum">
              <a:rPr lang="en-US" smtClean="0">
                <a:cs typeface="Arial" charset="0"/>
              </a:rPr>
              <a:pPr/>
              <a:t>26</a:t>
            </a:fld>
            <a:endParaRPr lang="en-US" smtClean="0">
              <a:cs typeface="Arial" charset="0"/>
            </a:endParaRPr>
          </a:p>
        </p:txBody>
      </p:sp>
      <p:sp>
        <p:nvSpPr>
          <p:cNvPr id="3236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ZA" smtClean="0"/>
              <a:t>CHARGING A CAPACITOR</a:t>
            </a:r>
          </a:p>
        </p:txBody>
      </p:sp>
      <p:sp>
        <p:nvSpPr>
          <p:cNvPr id="323671" name="Rectangle 6"/>
          <p:cNvSpPr>
            <a:spLocks noChangeArrowheads="1"/>
          </p:cNvSpPr>
          <p:nvPr/>
        </p:nvSpPr>
        <p:spPr bwMode="auto">
          <a:xfrm>
            <a:off x="7250113" y="1397000"/>
            <a:ext cx="1601787" cy="993775"/>
          </a:xfrm>
          <a:prstGeom prst="rect">
            <a:avLst/>
          </a:prstGeom>
          <a:noFill/>
          <a:ln w="222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10000"/>
              </a:lnSpc>
            </a:pPr>
            <a:endParaRPr lang="en-ZA"/>
          </a:p>
        </p:txBody>
      </p:sp>
      <p:grpSp>
        <p:nvGrpSpPr>
          <p:cNvPr id="323672" name="Group 7"/>
          <p:cNvGrpSpPr>
            <a:grpSpLocks/>
          </p:cNvGrpSpPr>
          <p:nvPr/>
        </p:nvGrpSpPr>
        <p:grpSpPr bwMode="auto">
          <a:xfrm>
            <a:off x="7602538" y="1298575"/>
            <a:ext cx="904875" cy="180975"/>
            <a:chOff x="2380" y="3027"/>
            <a:chExt cx="752" cy="171"/>
          </a:xfrm>
        </p:grpSpPr>
        <p:sp>
          <p:nvSpPr>
            <p:cNvPr id="323724" name="Rectangle 8"/>
            <p:cNvSpPr>
              <a:spLocks noChangeArrowheads="1"/>
            </p:cNvSpPr>
            <p:nvPr/>
          </p:nvSpPr>
          <p:spPr bwMode="auto">
            <a:xfrm>
              <a:off x="2476" y="3074"/>
              <a:ext cx="568" cy="82"/>
            </a:xfrm>
            <a:prstGeom prst="rect">
              <a:avLst/>
            </a:prstGeom>
            <a:solidFill>
              <a:srgbClr val="EBEBFF"/>
            </a:solidFill>
            <a:ln w="63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323725" name="Freeform 9"/>
            <p:cNvSpPr>
              <a:spLocks/>
            </p:cNvSpPr>
            <p:nvPr/>
          </p:nvSpPr>
          <p:spPr bwMode="auto">
            <a:xfrm>
              <a:off x="2380" y="3027"/>
              <a:ext cx="752" cy="171"/>
            </a:xfrm>
            <a:custGeom>
              <a:avLst/>
              <a:gdLst>
                <a:gd name="T0" fmla="*/ 0 w 668"/>
                <a:gd name="T1" fmla="*/ 103 h 152"/>
                <a:gd name="T2" fmla="*/ 101 w 668"/>
                <a:gd name="T3" fmla="*/ 105 h 152"/>
                <a:gd name="T4" fmla="*/ 158 w 668"/>
                <a:gd name="T5" fmla="*/ 0 h 152"/>
                <a:gd name="T6" fmla="*/ 214 w 668"/>
                <a:gd name="T7" fmla="*/ 192 h 152"/>
                <a:gd name="T8" fmla="*/ 303 w 668"/>
                <a:gd name="T9" fmla="*/ 0 h 152"/>
                <a:gd name="T10" fmla="*/ 377 w 668"/>
                <a:gd name="T11" fmla="*/ 188 h 152"/>
                <a:gd name="T12" fmla="*/ 466 w 668"/>
                <a:gd name="T13" fmla="*/ 0 h 152"/>
                <a:gd name="T14" fmla="*/ 540 w 668"/>
                <a:gd name="T15" fmla="*/ 188 h 152"/>
                <a:gd name="T16" fmla="*/ 623 w 668"/>
                <a:gd name="T17" fmla="*/ 0 h 152"/>
                <a:gd name="T18" fmla="*/ 711 w 668"/>
                <a:gd name="T19" fmla="*/ 188 h 152"/>
                <a:gd name="T20" fmla="*/ 752 w 668"/>
                <a:gd name="T21" fmla="*/ 105 h 152"/>
                <a:gd name="T22" fmla="*/ 847 w 668"/>
                <a:gd name="T23" fmla="*/ 103 h 15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668"/>
                <a:gd name="T37" fmla="*/ 0 h 152"/>
                <a:gd name="T38" fmla="*/ 668 w 668"/>
                <a:gd name="T39" fmla="*/ 152 h 15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668" h="152">
                  <a:moveTo>
                    <a:pt x="0" y="82"/>
                  </a:moveTo>
                  <a:lnTo>
                    <a:pt x="80" y="83"/>
                  </a:lnTo>
                  <a:lnTo>
                    <a:pt x="124" y="0"/>
                  </a:lnTo>
                  <a:lnTo>
                    <a:pt x="169" y="152"/>
                  </a:lnTo>
                  <a:lnTo>
                    <a:pt x="239" y="0"/>
                  </a:lnTo>
                  <a:lnTo>
                    <a:pt x="298" y="148"/>
                  </a:lnTo>
                  <a:lnTo>
                    <a:pt x="368" y="0"/>
                  </a:lnTo>
                  <a:lnTo>
                    <a:pt x="426" y="148"/>
                  </a:lnTo>
                  <a:lnTo>
                    <a:pt x="491" y="0"/>
                  </a:lnTo>
                  <a:lnTo>
                    <a:pt x="561" y="148"/>
                  </a:lnTo>
                  <a:lnTo>
                    <a:pt x="593" y="83"/>
                  </a:lnTo>
                  <a:lnTo>
                    <a:pt x="668" y="82"/>
                  </a:lnTo>
                </a:path>
              </a:pathLst>
            </a:custGeom>
            <a:noFill/>
            <a:ln w="222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23673" name="Group 12"/>
          <p:cNvGrpSpPr>
            <a:grpSpLocks/>
          </p:cNvGrpSpPr>
          <p:nvPr/>
        </p:nvGrpSpPr>
        <p:grpSpPr bwMode="auto">
          <a:xfrm>
            <a:off x="8045450" y="2190750"/>
            <a:ext cx="90488" cy="403225"/>
            <a:chOff x="4182" y="2970"/>
            <a:chExt cx="57" cy="258"/>
          </a:xfrm>
        </p:grpSpPr>
        <p:sp>
          <p:nvSpPr>
            <p:cNvPr id="323721" name="Rectangle 13"/>
            <p:cNvSpPr>
              <a:spLocks noChangeArrowheads="1"/>
            </p:cNvSpPr>
            <p:nvPr/>
          </p:nvSpPr>
          <p:spPr bwMode="auto">
            <a:xfrm>
              <a:off x="4182" y="3071"/>
              <a:ext cx="56" cy="52"/>
            </a:xfrm>
            <a:prstGeom prst="rect">
              <a:avLst/>
            </a:prstGeom>
            <a:solidFill>
              <a:srgbClr val="EBEBFF"/>
            </a:solidFill>
            <a:ln w="63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323722" name="Line 14"/>
            <p:cNvSpPr>
              <a:spLocks noChangeShapeType="1"/>
            </p:cNvSpPr>
            <p:nvPr/>
          </p:nvSpPr>
          <p:spPr bwMode="auto">
            <a:xfrm rot="-5400000">
              <a:off x="4054" y="3098"/>
              <a:ext cx="258" cy="1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3723" name="Line 15"/>
            <p:cNvSpPr>
              <a:spLocks noChangeShapeType="1"/>
            </p:cNvSpPr>
            <p:nvPr/>
          </p:nvSpPr>
          <p:spPr bwMode="auto">
            <a:xfrm rot="-5400000">
              <a:off x="4110" y="3098"/>
              <a:ext cx="258" cy="1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23674" name="Group 20"/>
          <p:cNvGrpSpPr>
            <a:grpSpLocks/>
          </p:cNvGrpSpPr>
          <p:nvPr/>
        </p:nvGrpSpPr>
        <p:grpSpPr bwMode="auto">
          <a:xfrm rot="5400000">
            <a:off x="8688388" y="1730375"/>
            <a:ext cx="320675" cy="238125"/>
            <a:chOff x="2560" y="1747"/>
            <a:chExt cx="312" cy="258"/>
          </a:xfrm>
        </p:grpSpPr>
        <p:sp>
          <p:nvSpPr>
            <p:cNvPr id="323713" name="Rectangle 21"/>
            <p:cNvSpPr>
              <a:spLocks noChangeArrowheads="1"/>
            </p:cNvSpPr>
            <p:nvPr/>
          </p:nvSpPr>
          <p:spPr bwMode="auto">
            <a:xfrm>
              <a:off x="2560" y="1848"/>
              <a:ext cx="312" cy="56"/>
            </a:xfrm>
            <a:prstGeom prst="rect">
              <a:avLst/>
            </a:prstGeom>
            <a:solidFill>
              <a:srgbClr val="EBEBFF"/>
            </a:solidFill>
            <a:ln w="63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grpSp>
          <p:nvGrpSpPr>
            <p:cNvPr id="323714" name="Group 22"/>
            <p:cNvGrpSpPr>
              <a:grpSpLocks/>
            </p:cNvGrpSpPr>
            <p:nvPr/>
          </p:nvGrpSpPr>
          <p:grpSpPr bwMode="auto">
            <a:xfrm flipH="1">
              <a:off x="2563" y="1747"/>
              <a:ext cx="303" cy="258"/>
              <a:chOff x="8914" y="9442"/>
              <a:chExt cx="501" cy="350"/>
            </a:xfrm>
          </p:grpSpPr>
          <p:sp>
            <p:nvSpPr>
              <p:cNvPr id="323715" name="Line 23"/>
              <p:cNvSpPr>
                <a:spLocks noChangeShapeType="1"/>
              </p:cNvSpPr>
              <p:nvPr/>
            </p:nvSpPr>
            <p:spPr bwMode="auto">
              <a:xfrm rot="5400000" flipH="1">
                <a:off x="9240" y="9616"/>
                <a:ext cx="350" cy="1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3716" name="Line 24"/>
              <p:cNvSpPr>
                <a:spLocks noChangeShapeType="1"/>
              </p:cNvSpPr>
              <p:nvPr/>
            </p:nvSpPr>
            <p:spPr bwMode="auto">
              <a:xfrm rot="5400000" flipH="1">
                <a:off x="9038" y="9616"/>
                <a:ext cx="350" cy="1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3717" name="Line 25"/>
              <p:cNvSpPr>
                <a:spLocks noChangeShapeType="1"/>
              </p:cNvSpPr>
              <p:nvPr/>
            </p:nvSpPr>
            <p:spPr bwMode="auto">
              <a:xfrm rot="5400000" flipH="1">
                <a:off x="8835" y="9616"/>
                <a:ext cx="350" cy="1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3718" name="Line 26"/>
              <p:cNvSpPr>
                <a:spLocks noChangeShapeType="1"/>
              </p:cNvSpPr>
              <p:nvPr/>
            </p:nvSpPr>
            <p:spPr bwMode="auto">
              <a:xfrm rot="5400000" flipH="1">
                <a:off x="9232" y="9615"/>
                <a:ext cx="176" cy="1"/>
              </a:xfrm>
              <a:prstGeom prst="line">
                <a:avLst/>
              </a:prstGeom>
              <a:noFill/>
              <a:ln w="444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3719" name="Line 27"/>
              <p:cNvSpPr>
                <a:spLocks noChangeShapeType="1"/>
              </p:cNvSpPr>
              <p:nvPr/>
            </p:nvSpPr>
            <p:spPr bwMode="auto">
              <a:xfrm rot="5400000" flipH="1">
                <a:off x="9030" y="9615"/>
                <a:ext cx="176" cy="1"/>
              </a:xfrm>
              <a:prstGeom prst="line">
                <a:avLst/>
              </a:prstGeom>
              <a:noFill/>
              <a:ln w="444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3720" name="Line 28"/>
              <p:cNvSpPr>
                <a:spLocks noChangeShapeType="1"/>
              </p:cNvSpPr>
              <p:nvPr/>
            </p:nvSpPr>
            <p:spPr bwMode="auto">
              <a:xfrm rot="5400000" flipH="1">
                <a:off x="8827" y="9615"/>
                <a:ext cx="176" cy="1"/>
              </a:xfrm>
              <a:prstGeom prst="line">
                <a:avLst/>
              </a:prstGeom>
              <a:noFill/>
              <a:ln w="444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23675" name="Rectangle 29"/>
          <p:cNvSpPr>
            <a:spLocks noChangeArrowheads="1"/>
          </p:cNvSpPr>
          <p:nvPr/>
        </p:nvSpPr>
        <p:spPr bwMode="auto">
          <a:xfrm>
            <a:off x="7227888" y="1766888"/>
            <a:ext cx="42862" cy="260350"/>
          </a:xfrm>
          <a:prstGeom prst="rect">
            <a:avLst/>
          </a:prstGeom>
          <a:solidFill>
            <a:srgbClr val="EBEBFF"/>
          </a:solidFill>
          <a:ln w="6350" algn="ctr">
            <a:noFill/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  <p:grpSp>
        <p:nvGrpSpPr>
          <p:cNvPr id="323614" name="Group 30"/>
          <p:cNvGrpSpPr>
            <a:grpSpLocks/>
          </p:cNvGrpSpPr>
          <p:nvPr/>
        </p:nvGrpSpPr>
        <p:grpSpPr bwMode="auto">
          <a:xfrm rot="-1800000">
            <a:off x="7223125" y="1733550"/>
            <a:ext cx="53975" cy="596900"/>
            <a:chOff x="4487" y="1166"/>
            <a:chExt cx="34" cy="376"/>
          </a:xfrm>
        </p:grpSpPr>
        <p:grpSp>
          <p:nvGrpSpPr>
            <p:cNvPr id="323707" name="Group 31"/>
            <p:cNvGrpSpPr>
              <a:grpSpLocks/>
            </p:cNvGrpSpPr>
            <p:nvPr/>
          </p:nvGrpSpPr>
          <p:grpSpPr bwMode="auto">
            <a:xfrm>
              <a:off x="4487" y="1166"/>
              <a:ext cx="34" cy="188"/>
              <a:chOff x="4487" y="1166"/>
              <a:chExt cx="34" cy="188"/>
            </a:xfrm>
          </p:grpSpPr>
          <p:sp>
            <p:nvSpPr>
              <p:cNvPr id="323711" name="Line 32"/>
              <p:cNvSpPr>
                <a:spLocks noChangeShapeType="1"/>
              </p:cNvSpPr>
              <p:nvPr/>
            </p:nvSpPr>
            <p:spPr bwMode="auto">
              <a:xfrm rot="-5400000">
                <a:off x="4418" y="1268"/>
                <a:ext cx="171" cy="1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3712" name="Oval 33"/>
              <p:cNvSpPr>
                <a:spLocks noChangeArrowheads="1"/>
              </p:cNvSpPr>
              <p:nvPr/>
            </p:nvSpPr>
            <p:spPr bwMode="auto">
              <a:xfrm>
                <a:off x="4487" y="1166"/>
                <a:ext cx="34" cy="34"/>
              </a:xfrm>
              <a:prstGeom prst="ellipse">
                <a:avLst/>
              </a:prstGeom>
              <a:solidFill>
                <a:schemeClr val="tx1"/>
              </a:solidFill>
              <a:ln w="15875" algn="ctr">
                <a:noFill/>
                <a:round/>
                <a:headEnd/>
                <a:tailEnd type="none" w="lg" len="lg"/>
              </a:ln>
            </p:spPr>
            <p:txBody>
              <a:bodyPr lIns="90000" tIns="46800" rIns="90000" bIns="46800" anchor="ctr">
                <a:spAutoFit/>
              </a:bodyPr>
              <a:lstStyle/>
              <a:p>
                <a:pPr>
                  <a:lnSpc>
                    <a:spcPct val="110000"/>
                  </a:lnSpc>
                </a:pPr>
                <a:endParaRPr lang="en-ZA"/>
              </a:p>
            </p:txBody>
          </p:sp>
        </p:grpSp>
        <p:grpSp>
          <p:nvGrpSpPr>
            <p:cNvPr id="323708" name="Group 34"/>
            <p:cNvGrpSpPr>
              <a:grpSpLocks/>
            </p:cNvGrpSpPr>
            <p:nvPr/>
          </p:nvGrpSpPr>
          <p:grpSpPr bwMode="auto">
            <a:xfrm flipV="1">
              <a:off x="4487" y="1354"/>
              <a:ext cx="34" cy="188"/>
              <a:chOff x="4487" y="1166"/>
              <a:chExt cx="34" cy="188"/>
            </a:xfrm>
          </p:grpSpPr>
          <p:sp>
            <p:nvSpPr>
              <p:cNvPr id="323709" name="Line 35"/>
              <p:cNvSpPr>
                <a:spLocks noChangeShapeType="1"/>
              </p:cNvSpPr>
              <p:nvPr/>
            </p:nvSpPr>
            <p:spPr bwMode="auto">
              <a:xfrm rot="-5400000">
                <a:off x="4418" y="1268"/>
                <a:ext cx="171" cy="1"/>
              </a:xfrm>
              <a:prstGeom prst="line">
                <a:avLst/>
              </a:prstGeom>
              <a:noFill/>
              <a:ln w="222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3710" name="Oval 36"/>
              <p:cNvSpPr>
                <a:spLocks noChangeArrowheads="1"/>
              </p:cNvSpPr>
              <p:nvPr/>
            </p:nvSpPr>
            <p:spPr bwMode="auto">
              <a:xfrm>
                <a:off x="4487" y="1166"/>
                <a:ext cx="34" cy="34"/>
              </a:xfrm>
              <a:prstGeom prst="ellipse">
                <a:avLst/>
              </a:prstGeom>
              <a:noFill/>
              <a:ln w="15875" algn="ctr">
                <a:noFill/>
                <a:round/>
                <a:headEnd/>
                <a:tailEnd type="none" w="lg" len="lg"/>
              </a:ln>
            </p:spPr>
            <p:txBody>
              <a:bodyPr lIns="90000" tIns="46800" rIns="90000" bIns="46800" anchor="ctr">
                <a:spAutoFit/>
              </a:bodyPr>
              <a:lstStyle/>
              <a:p>
                <a:pPr>
                  <a:lnSpc>
                    <a:spcPct val="110000"/>
                  </a:lnSpc>
                </a:pPr>
                <a:endParaRPr lang="en-ZA"/>
              </a:p>
            </p:txBody>
          </p:sp>
        </p:grpSp>
      </p:grpSp>
      <p:sp>
        <p:nvSpPr>
          <p:cNvPr id="323677" name="Oval 10"/>
          <p:cNvSpPr>
            <a:spLocks noChangeArrowheads="1"/>
          </p:cNvSpPr>
          <p:nvPr/>
        </p:nvSpPr>
        <p:spPr bwMode="auto">
          <a:xfrm>
            <a:off x="7221538" y="1733550"/>
            <a:ext cx="53975" cy="53975"/>
          </a:xfrm>
          <a:prstGeom prst="ellipse">
            <a:avLst/>
          </a:prstGeom>
          <a:solidFill>
            <a:schemeClr val="tx1"/>
          </a:solidFill>
          <a:ln w="15875" algn="ctr">
            <a:noFill/>
            <a:round/>
            <a:headEnd/>
            <a:tailEnd type="none" w="lg" len="lg"/>
          </a:ln>
        </p:spPr>
        <p:txBody>
          <a:bodyPr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323678" name="Oval 11"/>
          <p:cNvSpPr>
            <a:spLocks noChangeArrowheads="1"/>
          </p:cNvSpPr>
          <p:nvPr/>
        </p:nvSpPr>
        <p:spPr bwMode="auto">
          <a:xfrm>
            <a:off x="7221538" y="2001838"/>
            <a:ext cx="53975" cy="53975"/>
          </a:xfrm>
          <a:prstGeom prst="ellipse">
            <a:avLst/>
          </a:prstGeom>
          <a:solidFill>
            <a:schemeClr val="tx1"/>
          </a:solidFill>
          <a:ln w="15875" algn="ctr">
            <a:noFill/>
            <a:round/>
            <a:headEnd/>
            <a:tailEnd type="none" w="lg" len="lg"/>
          </a:ln>
        </p:spPr>
        <p:txBody>
          <a:bodyPr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323679" name="Rectangle 37"/>
          <p:cNvSpPr>
            <a:spLocks noGrp="1" noChangeArrowheads="1"/>
          </p:cNvSpPr>
          <p:nvPr>
            <p:ph type="body" idx="1"/>
          </p:nvPr>
        </p:nvSpPr>
        <p:spPr>
          <a:xfrm>
            <a:off x="179388" y="1343025"/>
            <a:ext cx="6589712" cy="895350"/>
          </a:xfrm>
        </p:spPr>
        <p:txBody>
          <a:bodyPr/>
          <a:lstStyle/>
          <a:p>
            <a:pPr lvl="1" eaLnBrk="1" hangingPunct="1"/>
            <a:r>
              <a:rPr lang="en-ZA" smtClean="0"/>
              <a:t>While a capacitor is being charged, the  charge on it </a:t>
            </a:r>
            <a:r>
              <a:rPr lang="en-ZA" i="1" smtClean="0"/>
              <a:t>increases</a:t>
            </a:r>
            <a:r>
              <a:rPr lang="en-ZA" i="1" baseline="30000" smtClean="0"/>
              <a:t> </a:t>
            </a:r>
            <a:r>
              <a:rPr lang="en-ZA" smtClean="0"/>
              <a:t> according to:</a:t>
            </a:r>
          </a:p>
        </p:txBody>
      </p:sp>
      <p:graphicFrame>
        <p:nvGraphicFramePr>
          <p:cNvPr id="323622" name="Object 38"/>
          <p:cNvGraphicFramePr>
            <a:graphicFrameLocks noChangeAspect="1"/>
          </p:cNvGraphicFramePr>
          <p:nvPr/>
        </p:nvGraphicFramePr>
        <p:xfrm>
          <a:off x="573088" y="2300288"/>
          <a:ext cx="24511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679" name="Equation" r:id="rId4" imgW="2450880" imgH="596880" progId="Equation.DSMT4">
                  <p:embed/>
                </p:oleObj>
              </mc:Choice>
              <mc:Fallback>
                <p:oleObj name="Equation" r:id="rId4" imgW="2450880" imgH="596880" progId="Equation.DSMT4">
                  <p:embed/>
                  <p:pic>
                    <p:nvPicPr>
                      <p:cNvPr id="0" name="Picture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088" y="2300288"/>
                        <a:ext cx="2451100" cy="59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3657" name="Rectangle 73"/>
          <p:cNvSpPr>
            <a:spLocks noChangeArrowheads="1"/>
          </p:cNvSpPr>
          <p:nvPr/>
        </p:nvSpPr>
        <p:spPr bwMode="auto">
          <a:xfrm>
            <a:off x="179388" y="3111500"/>
            <a:ext cx="230663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ZA">
                <a:solidFill>
                  <a:srgbClr val="000066"/>
                </a:solidFill>
              </a:rPr>
              <a:t>Hence:</a:t>
            </a:r>
          </a:p>
        </p:txBody>
      </p:sp>
      <p:sp>
        <p:nvSpPr>
          <p:cNvPr id="323659" name="Rectangle 75"/>
          <p:cNvSpPr>
            <a:spLocks noChangeArrowheads="1"/>
          </p:cNvSpPr>
          <p:nvPr/>
        </p:nvSpPr>
        <p:spPr bwMode="auto">
          <a:xfrm>
            <a:off x="6199188" y="3649663"/>
            <a:ext cx="2727325" cy="169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ZA">
                <a:solidFill>
                  <a:srgbClr val="000066"/>
                </a:solidFill>
              </a:rPr>
              <a:t>(What does the corresponding </a:t>
            </a:r>
            <a:br>
              <a:rPr lang="en-ZA">
                <a:solidFill>
                  <a:srgbClr val="000066"/>
                </a:solidFill>
              </a:rPr>
            </a:br>
            <a:r>
              <a:rPr lang="en-ZA" b="1" i="1">
                <a:solidFill>
                  <a:srgbClr val="000066"/>
                </a:solidFill>
                <a:latin typeface="Times New Roman" pitchFamily="18" charset="0"/>
              </a:rPr>
              <a:t>I</a:t>
            </a:r>
            <a:r>
              <a:rPr lang="en-ZA" i="1" baseline="30000">
                <a:solidFill>
                  <a:srgbClr val="000066"/>
                </a:solidFill>
              </a:rPr>
              <a:t> </a:t>
            </a:r>
            <a:r>
              <a:rPr lang="en-ZA">
                <a:solidFill>
                  <a:srgbClr val="000066"/>
                </a:solidFill>
              </a:rPr>
              <a:t> vs </a:t>
            </a:r>
            <a:r>
              <a:rPr lang="en-ZA" b="1" i="1">
                <a:solidFill>
                  <a:srgbClr val="000066"/>
                </a:solidFill>
                <a:latin typeface="Times New Roman" pitchFamily="18" charset="0"/>
              </a:rPr>
              <a:t>t</a:t>
            </a:r>
            <a:r>
              <a:rPr lang="en-ZA">
                <a:solidFill>
                  <a:srgbClr val="000066"/>
                </a:solidFill>
              </a:rPr>
              <a:t> graph look like?)</a:t>
            </a:r>
          </a:p>
        </p:txBody>
      </p:sp>
      <p:graphicFrame>
        <p:nvGraphicFramePr>
          <p:cNvPr id="323660" name="Object 76"/>
          <p:cNvGraphicFramePr>
            <a:graphicFrameLocks noChangeAspect="1"/>
          </p:cNvGraphicFramePr>
          <p:nvPr/>
        </p:nvGraphicFramePr>
        <p:xfrm>
          <a:off x="4371975" y="2300288"/>
          <a:ext cx="22606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680" name="Equation" r:id="rId6" imgW="2260440" imgH="571320" progId="Equation.DSMT4">
                  <p:embed/>
                </p:oleObj>
              </mc:Choice>
              <mc:Fallback>
                <p:oleObj name="Equation" r:id="rId6" imgW="2260440" imgH="571320" progId="Equation.DSMT4">
                  <p:embed/>
                  <p:pic>
                    <p:nvPicPr>
                      <p:cNvPr id="0" name="Picture 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71975" y="2300288"/>
                        <a:ext cx="2260600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3661" name="Rectangle 77"/>
          <p:cNvSpPr>
            <a:spLocks noChangeArrowheads="1"/>
          </p:cNvSpPr>
          <p:nvPr/>
        </p:nvSpPr>
        <p:spPr bwMode="auto">
          <a:xfrm>
            <a:off x="3286125" y="2411413"/>
            <a:ext cx="820738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ZA">
                <a:solidFill>
                  <a:srgbClr val="000066"/>
                </a:solidFill>
              </a:rPr>
              <a:t>or</a:t>
            </a:r>
          </a:p>
        </p:txBody>
      </p:sp>
      <p:sp>
        <p:nvSpPr>
          <p:cNvPr id="323662" name="Rectangle 78"/>
          <p:cNvSpPr>
            <a:spLocks noChangeArrowheads="1"/>
          </p:cNvSpPr>
          <p:nvPr/>
        </p:nvSpPr>
        <p:spPr bwMode="auto">
          <a:xfrm>
            <a:off x="179388" y="5689600"/>
            <a:ext cx="132715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ZA">
                <a:solidFill>
                  <a:srgbClr val="000066"/>
                </a:solidFill>
              </a:rPr>
              <a:t>And:</a:t>
            </a:r>
          </a:p>
        </p:txBody>
      </p:sp>
      <p:graphicFrame>
        <p:nvGraphicFramePr>
          <p:cNvPr id="323663" name="Object 79"/>
          <p:cNvGraphicFramePr>
            <a:graphicFrameLocks noChangeAspect="1"/>
          </p:cNvGraphicFramePr>
          <p:nvPr/>
        </p:nvGraphicFramePr>
        <p:xfrm>
          <a:off x="1522413" y="5576888"/>
          <a:ext cx="27432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681" name="Equation" r:id="rId8" imgW="2743200" imgH="698400" progId="Equation.DSMT4">
                  <p:embed/>
                </p:oleObj>
              </mc:Choice>
              <mc:Fallback>
                <p:oleObj name="Equation" r:id="rId8" imgW="2743200" imgH="698400" progId="Equation.DSMT4">
                  <p:embed/>
                  <p:pic>
                    <p:nvPicPr>
                      <p:cNvPr id="0" name="Picture 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2413" y="5576888"/>
                        <a:ext cx="274320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3664" name="Rectangle 80"/>
          <p:cNvSpPr>
            <a:spLocks noChangeArrowheads="1"/>
          </p:cNvSpPr>
          <p:nvPr/>
        </p:nvSpPr>
        <p:spPr bwMode="auto">
          <a:xfrm>
            <a:off x="4276725" y="2286000"/>
            <a:ext cx="2430463" cy="730250"/>
          </a:xfrm>
          <a:prstGeom prst="rect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323665" name="Rectangle 81"/>
          <p:cNvSpPr>
            <a:spLocks noChangeArrowheads="1"/>
          </p:cNvSpPr>
          <p:nvPr/>
        </p:nvSpPr>
        <p:spPr bwMode="auto">
          <a:xfrm>
            <a:off x="1458913" y="5561013"/>
            <a:ext cx="2843212" cy="757237"/>
          </a:xfrm>
          <a:prstGeom prst="rect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  <p:graphicFrame>
        <p:nvGraphicFramePr>
          <p:cNvPr id="323666" name="Object 82"/>
          <p:cNvGraphicFramePr>
            <a:graphicFrameLocks noChangeAspect="1"/>
          </p:cNvGraphicFramePr>
          <p:nvPr/>
        </p:nvGraphicFramePr>
        <p:xfrm>
          <a:off x="6937375" y="5594350"/>
          <a:ext cx="13843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682" name="Equation" r:id="rId10" imgW="1384200" imgH="672840" progId="Equation.DSMT4">
                  <p:embed/>
                </p:oleObj>
              </mc:Choice>
              <mc:Fallback>
                <p:oleObj name="Equation" r:id="rId10" imgW="1384200" imgH="672840" progId="Equation.DSMT4">
                  <p:embed/>
                  <p:pic>
                    <p:nvPicPr>
                      <p:cNvPr id="0" name="Picture 8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7375" y="5594350"/>
                        <a:ext cx="1384300" cy="673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83"/>
          <p:cNvSpPr>
            <a:spLocks noChangeArrowheads="1"/>
          </p:cNvSpPr>
          <p:nvPr/>
        </p:nvSpPr>
        <p:spPr bwMode="auto">
          <a:xfrm>
            <a:off x="6796088" y="5564188"/>
            <a:ext cx="1614487" cy="746125"/>
          </a:xfrm>
          <a:prstGeom prst="rect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  <p:grpSp>
        <p:nvGrpSpPr>
          <p:cNvPr id="323638" name="Group 54"/>
          <p:cNvGrpSpPr>
            <a:grpSpLocks/>
          </p:cNvGrpSpPr>
          <p:nvPr/>
        </p:nvGrpSpPr>
        <p:grpSpPr bwMode="auto">
          <a:xfrm>
            <a:off x="1697038" y="3471863"/>
            <a:ext cx="669925" cy="393700"/>
            <a:chOff x="1793" y="2614"/>
            <a:chExt cx="422" cy="248"/>
          </a:xfrm>
        </p:grpSpPr>
        <p:sp>
          <p:nvSpPr>
            <p:cNvPr id="323705" name="Rectangle 55"/>
            <p:cNvSpPr>
              <a:spLocks noChangeArrowheads="1"/>
            </p:cNvSpPr>
            <p:nvPr/>
          </p:nvSpPr>
          <p:spPr bwMode="auto">
            <a:xfrm>
              <a:off x="1793" y="2614"/>
              <a:ext cx="418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algn="r">
                <a:lnSpc>
                  <a:spcPct val="110000"/>
                </a:lnSpc>
              </a:pPr>
              <a:r>
                <a:rPr lang="en-ZA" sz="1800" b="1" i="1">
                  <a:solidFill>
                    <a:srgbClr val="000066"/>
                  </a:solidFill>
                  <a:latin typeface="Times New Roman" pitchFamily="18" charset="0"/>
                </a:rPr>
                <a:t>Q</a:t>
              </a:r>
              <a:r>
                <a:rPr lang="en-ZA" sz="1800" b="1" baseline="-25000">
                  <a:solidFill>
                    <a:srgbClr val="000066"/>
                  </a:solidFill>
                  <a:latin typeface="Times New Roman" pitchFamily="18" charset="0"/>
                </a:rPr>
                <a:t>max</a:t>
              </a:r>
              <a:endParaRPr lang="en-ZA" sz="1800" b="1" i="1">
                <a:solidFill>
                  <a:srgbClr val="000066"/>
                </a:solidFill>
                <a:latin typeface="Times New Roman" pitchFamily="18" charset="0"/>
              </a:endParaRPr>
            </a:p>
          </p:txBody>
        </p:sp>
        <p:sp>
          <p:nvSpPr>
            <p:cNvPr id="323706" name="Line 56"/>
            <p:cNvSpPr>
              <a:spLocks noChangeShapeType="1"/>
            </p:cNvSpPr>
            <p:nvPr/>
          </p:nvSpPr>
          <p:spPr bwMode="auto">
            <a:xfrm rot="-5400000">
              <a:off x="2194" y="2721"/>
              <a:ext cx="0" cy="42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</p:grpSp>
      <p:grpSp>
        <p:nvGrpSpPr>
          <p:cNvPr id="323658" name="Group 74"/>
          <p:cNvGrpSpPr>
            <a:grpSpLocks/>
          </p:cNvGrpSpPr>
          <p:nvPr/>
        </p:nvGrpSpPr>
        <p:grpSpPr bwMode="auto">
          <a:xfrm>
            <a:off x="1743075" y="3024188"/>
            <a:ext cx="3924300" cy="2457450"/>
            <a:chOff x="1571" y="1996"/>
            <a:chExt cx="2616" cy="1639"/>
          </a:xfrm>
        </p:grpSpPr>
        <p:sp>
          <p:nvSpPr>
            <p:cNvPr id="323691" name="Line 40"/>
            <p:cNvSpPr>
              <a:spLocks noChangeShapeType="1"/>
            </p:cNvSpPr>
            <p:nvPr/>
          </p:nvSpPr>
          <p:spPr bwMode="auto">
            <a:xfrm flipV="1">
              <a:off x="1966" y="2135"/>
              <a:ext cx="0" cy="127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323692" name="Rectangle 41"/>
            <p:cNvSpPr>
              <a:spLocks noChangeArrowheads="1"/>
            </p:cNvSpPr>
            <p:nvPr/>
          </p:nvSpPr>
          <p:spPr bwMode="auto">
            <a:xfrm>
              <a:off x="1571" y="1996"/>
              <a:ext cx="418" cy="3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marL="179388" lvl="1" indent="1588">
                <a:lnSpc>
                  <a:spcPct val="110000"/>
                </a:lnSpc>
              </a:pPr>
              <a:r>
                <a:rPr lang="en-ZA" sz="2200" b="1" i="1">
                  <a:solidFill>
                    <a:srgbClr val="000066"/>
                  </a:solidFill>
                  <a:latin typeface="Times New Roman" pitchFamily="18" charset="0"/>
                </a:rPr>
                <a:t>Q</a:t>
              </a:r>
            </a:p>
          </p:txBody>
        </p:sp>
        <p:sp>
          <p:nvSpPr>
            <p:cNvPr id="323693" name="Line 42"/>
            <p:cNvSpPr>
              <a:spLocks noChangeShapeType="1"/>
            </p:cNvSpPr>
            <p:nvPr/>
          </p:nvSpPr>
          <p:spPr bwMode="auto">
            <a:xfrm>
              <a:off x="1928" y="3373"/>
              <a:ext cx="2259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323694" name="Rectangle 43"/>
            <p:cNvSpPr>
              <a:spLocks noChangeArrowheads="1"/>
            </p:cNvSpPr>
            <p:nvPr/>
          </p:nvSpPr>
          <p:spPr bwMode="auto">
            <a:xfrm>
              <a:off x="3832" y="3328"/>
              <a:ext cx="337" cy="3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marL="179388" lvl="1" indent="1588">
                <a:lnSpc>
                  <a:spcPct val="110000"/>
                </a:lnSpc>
              </a:pPr>
              <a:r>
                <a:rPr lang="en-ZA" sz="2200" b="1" i="1">
                  <a:solidFill>
                    <a:srgbClr val="000066"/>
                  </a:solidFill>
                  <a:latin typeface="Times New Roman" pitchFamily="18" charset="0"/>
                </a:rPr>
                <a:t>t</a:t>
              </a:r>
            </a:p>
          </p:txBody>
        </p:sp>
        <p:sp>
          <p:nvSpPr>
            <p:cNvPr id="323695" name="Rectangle 44"/>
            <p:cNvSpPr>
              <a:spLocks noChangeArrowheads="1"/>
            </p:cNvSpPr>
            <p:nvPr/>
          </p:nvSpPr>
          <p:spPr bwMode="auto">
            <a:xfrm>
              <a:off x="1663" y="3325"/>
              <a:ext cx="342" cy="2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marL="179388" lvl="1">
                <a:lnSpc>
                  <a:spcPct val="110000"/>
                </a:lnSpc>
                <a:buFont typeface="Arial" charset="0"/>
                <a:buNone/>
              </a:pPr>
              <a:r>
                <a:rPr lang="en-ZA" sz="2000" b="1">
                  <a:solidFill>
                    <a:srgbClr val="000066"/>
                  </a:solidFill>
                  <a:latin typeface="Times New Roman" pitchFamily="18" charset="0"/>
                </a:rPr>
                <a:t>0</a:t>
              </a:r>
            </a:p>
          </p:txBody>
        </p:sp>
        <p:grpSp>
          <p:nvGrpSpPr>
            <p:cNvPr id="323696" name="Group 48"/>
            <p:cNvGrpSpPr>
              <a:grpSpLocks/>
            </p:cNvGrpSpPr>
            <p:nvPr/>
          </p:nvGrpSpPr>
          <p:grpSpPr bwMode="auto">
            <a:xfrm>
              <a:off x="2201" y="3332"/>
              <a:ext cx="400" cy="285"/>
              <a:chOff x="2452" y="3668"/>
              <a:chExt cx="400" cy="285"/>
            </a:xfrm>
          </p:grpSpPr>
          <p:sp>
            <p:nvSpPr>
              <p:cNvPr id="323703" name="Rectangle 49"/>
              <p:cNvSpPr>
                <a:spLocks noChangeArrowheads="1"/>
              </p:cNvSpPr>
              <p:nvPr/>
            </p:nvSpPr>
            <p:spPr bwMode="auto">
              <a:xfrm>
                <a:off x="2452" y="3668"/>
                <a:ext cx="400" cy="2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0000" tIns="46800" rIns="90000" bIns="46800">
                <a:spAutoFit/>
              </a:bodyPr>
              <a:lstStyle/>
              <a:p>
                <a:pPr marL="179388" lvl="1" indent="1588">
                  <a:lnSpc>
                    <a:spcPct val="110000"/>
                  </a:lnSpc>
                </a:pPr>
                <a:r>
                  <a:rPr lang="en-ZA" sz="2000" b="1" i="1">
                    <a:solidFill>
                      <a:srgbClr val="000066"/>
                    </a:solidFill>
                    <a:latin typeface="Times New Roman" pitchFamily="18" charset="0"/>
                    <a:sym typeface="Symbol" pitchFamily="18" charset="2"/>
                  </a:rPr>
                  <a:t></a:t>
                </a:r>
              </a:p>
            </p:txBody>
          </p:sp>
          <p:sp>
            <p:nvSpPr>
              <p:cNvPr id="323704" name="Line 50"/>
              <p:cNvSpPr>
                <a:spLocks noChangeShapeType="1"/>
              </p:cNvSpPr>
              <p:nvPr/>
            </p:nvSpPr>
            <p:spPr bwMode="auto">
              <a:xfrm>
                <a:off x="2685" y="3706"/>
                <a:ext cx="0" cy="54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/>
              <a:lstStyle/>
              <a:p>
                <a:endParaRPr lang="en-US"/>
              </a:p>
            </p:txBody>
          </p:sp>
        </p:grpSp>
        <p:grpSp>
          <p:nvGrpSpPr>
            <p:cNvPr id="323697" name="Group 51"/>
            <p:cNvGrpSpPr>
              <a:grpSpLocks/>
            </p:cNvGrpSpPr>
            <p:nvPr/>
          </p:nvGrpSpPr>
          <p:grpSpPr bwMode="auto">
            <a:xfrm>
              <a:off x="3125" y="3332"/>
              <a:ext cx="400" cy="285"/>
              <a:chOff x="3376" y="3668"/>
              <a:chExt cx="400" cy="285"/>
            </a:xfrm>
          </p:grpSpPr>
          <p:sp>
            <p:nvSpPr>
              <p:cNvPr id="323701" name="Rectangle 52"/>
              <p:cNvSpPr>
                <a:spLocks noChangeArrowheads="1"/>
              </p:cNvSpPr>
              <p:nvPr/>
            </p:nvSpPr>
            <p:spPr bwMode="auto">
              <a:xfrm>
                <a:off x="3376" y="3668"/>
                <a:ext cx="400" cy="2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0000" tIns="46800" rIns="90000" bIns="46800">
                <a:spAutoFit/>
              </a:bodyPr>
              <a:lstStyle/>
              <a:p>
                <a:pPr marL="179388" lvl="1" indent="1588">
                  <a:lnSpc>
                    <a:spcPct val="110000"/>
                  </a:lnSpc>
                </a:pPr>
                <a:r>
                  <a:rPr lang="en-ZA" sz="2000" b="1">
                    <a:solidFill>
                      <a:srgbClr val="000066"/>
                    </a:solidFill>
                    <a:latin typeface="Times New Roman" pitchFamily="18" charset="0"/>
                    <a:sym typeface="Symbol" pitchFamily="18" charset="2"/>
                  </a:rPr>
                  <a:t>3</a:t>
                </a:r>
                <a:r>
                  <a:rPr lang="en-ZA" sz="2000" b="1" i="1">
                    <a:solidFill>
                      <a:srgbClr val="000066"/>
                    </a:solidFill>
                    <a:latin typeface="Times New Roman" pitchFamily="18" charset="0"/>
                    <a:sym typeface="Symbol" pitchFamily="18" charset="2"/>
                  </a:rPr>
                  <a:t></a:t>
                </a:r>
              </a:p>
            </p:txBody>
          </p:sp>
          <p:sp>
            <p:nvSpPr>
              <p:cNvPr id="323702" name="Line 53"/>
              <p:cNvSpPr>
                <a:spLocks noChangeShapeType="1"/>
              </p:cNvSpPr>
              <p:nvPr/>
            </p:nvSpPr>
            <p:spPr bwMode="auto">
              <a:xfrm>
                <a:off x="3633" y="3706"/>
                <a:ext cx="0" cy="54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/>
              <a:lstStyle/>
              <a:p>
                <a:endParaRPr lang="en-US"/>
              </a:p>
            </p:txBody>
          </p:sp>
        </p:grpSp>
        <p:grpSp>
          <p:nvGrpSpPr>
            <p:cNvPr id="323698" name="Group 67"/>
            <p:cNvGrpSpPr>
              <a:grpSpLocks/>
            </p:cNvGrpSpPr>
            <p:nvPr/>
          </p:nvGrpSpPr>
          <p:grpSpPr bwMode="auto">
            <a:xfrm>
              <a:off x="2657" y="3332"/>
              <a:ext cx="400" cy="285"/>
              <a:chOff x="2908" y="3668"/>
              <a:chExt cx="400" cy="285"/>
            </a:xfrm>
          </p:grpSpPr>
          <p:sp>
            <p:nvSpPr>
              <p:cNvPr id="323699" name="Rectangle 68"/>
              <p:cNvSpPr>
                <a:spLocks noChangeArrowheads="1"/>
              </p:cNvSpPr>
              <p:nvPr/>
            </p:nvSpPr>
            <p:spPr bwMode="auto">
              <a:xfrm>
                <a:off x="2908" y="3668"/>
                <a:ext cx="400" cy="2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0000" tIns="46800" rIns="90000" bIns="46800">
                <a:spAutoFit/>
              </a:bodyPr>
              <a:lstStyle/>
              <a:p>
                <a:pPr marL="179388" lvl="1" indent="1588">
                  <a:lnSpc>
                    <a:spcPct val="110000"/>
                  </a:lnSpc>
                </a:pPr>
                <a:r>
                  <a:rPr lang="en-ZA" sz="2000" b="1">
                    <a:solidFill>
                      <a:srgbClr val="000066"/>
                    </a:solidFill>
                    <a:latin typeface="Times New Roman" pitchFamily="18" charset="0"/>
                    <a:sym typeface="Symbol" pitchFamily="18" charset="2"/>
                  </a:rPr>
                  <a:t>2</a:t>
                </a:r>
                <a:r>
                  <a:rPr lang="en-ZA" sz="2000" b="1" i="1">
                    <a:solidFill>
                      <a:srgbClr val="000066"/>
                    </a:solidFill>
                    <a:latin typeface="Times New Roman" pitchFamily="18" charset="0"/>
                    <a:sym typeface="Symbol" pitchFamily="18" charset="2"/>
                  </a:rPr>
                  <a:t></a:t>
                </a:r>
              </a:p>
            </p:txBody>
          </p:sp>
          <p:sp>
            <p:nvSpPr>
              <p:cNvPr id="323700" name="Line 69"/>
              <p:cNvSpPr>
                <a:spLocks noChangeShapeType="1"/>
              </p:cNvSpPr>
              <p:nvPr/>
            </p:nvSpPr>
            <p:spPr bwMode="auto">
              <a:xfrm>
                <a:off x="3159" y="3706"/>
                <a:ext cx="0" cy="54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/>
              <a:lstStyle/>
              <a:p>
                <a:endParaRPr lang="en-US"/>
              </a:p>
            </p:txBody>
          </p:sp>
        </p:grpSp>
      </p:grpSp>
      <p:sp>
        <p:nvSpPr>
          <p:cNvPr id="323655" name="Line 71"/>
          <p:cNvSpPr>
            <a:spLocks noChangeShapeType="1"/>
          </p:cNvSpPr>
          <p:nvPr/>
        </p:nvSpPr>
        <p:spPr bwMode="auto">
          <a:xfrm rot="16200000" flipV="1">
            <a:off x="3948113" y="2057400"/>
            <a:ext cx="0" cy="3235325"/>
          </a:xfrm>
          <a:prstGeom prst="line">
            <a:avLst/>
          </a:prstGeom>
          <a:noFill/>
          <a:ln w="12700">
            <a:solidFill>
              <a:schemeClr val="bg2"/>
            </a:solidFill>
            <a:prstDash val="dash"/>
            <a:round/>
            <a:headEnd/>
            <a:tailEnd type="none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323650" name="Freeform 66"/>
          <p:cNvSpPr>
            <a:spLocks/>
          </p:cNvSpPr>
          <p:nvPr/>
        </p:nvSpPr>
        <p:spPr bwMode="auto">
          <a:xfrm flipV="1">
            <a:off x="2325688" y="3730625"/>
            <a:ext cx="2565400" cy="1355725"/>
          </a:xfrm>
          <a:custGeom>
            <a:avLst/>
            <a:gdLst>
              <a:gd name="T0" fmla="*/ 0 w 1774"/>
              <a:gd name="T1" fmla="*/ 0 h 928"/>
              <a:gd name="T2" fmla="*/ 2147483647 w 1774"/>
              <a:gd name="T3" fmla="*/ 1980593179 h 928"/>
              <a:gd name="T4" fmla="*/ 0 60000 65536"/>
              <a:gd name="T5" fmla="*/ 0 60000 65536"/>
              <a:gd name="T6" fmla="*/ 0 w 1774"/>
              <a:gd name="T7" fmla="*/ 0 h 928"/>
              <a:gd name="T8" fmla="*/ 1774 w 1774"/>
              <a:gd name="T9" fmla="*/ 928 h 92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774" h="928">
                <a:moveTo>
                  <a:pt x="0" y="0"/>
                </a:moveTo>
                <a:cubicBezTo>
                  <a:pt x="280" y="638"/>
                  <a:pt x="762" y="908"/>
                  <a:pt x="1774" y="928"/>
                </a:cubicBezTo>
              </a:path>
            </a:pathLst>
          </a:custGeom>
          <a:noFill/>
          <a:ln w="3175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0000" tIns="46800" rIns="90000" bIns="46800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9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23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23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800000">
                                      <p:cBhvr>
                                        <p:cTn id="22" dur="500" fill="hold"/>
                                        <p:tgtEl>
                                          <p:spTgt spid="3236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3000"/>
                                        <p:tgtEl>
                                          <p:spTgt spid="323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23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23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23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23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3657" grpId="0"/>
      <p:bldP spid="323659" grpId="0"/>
      <p:bldP spid="323661" grpId="0"/>
      <p:bldP spid="323662" grpId="0"/>
      <p:bldP spid="323664" grpId="0" animBg="1"/>
      <p:bldP spid="323665" grpId="0" animBg="1"/>
      <p:bldP spid="2" grpId="0" animBg="1"/>
      <p:bldP spid="323655" grpId="0" animBg="1"/>
      <p:bldP spid="323650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85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DC CIRCUITS</a:t>
            </a:r>
          </a:p>
        </p:txBody>
      </p:sp>
      <p:sp>
        <p:nvSpPr>
          <p:cNvPr id="379986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</a:p>
        </p:txBody>
      </p:sp>
      <p:sp>
        <p:nvSpPr>
          <p:cNvPr id="3799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02839F9-E76B-4F80-B4FB-E48F6439DF2F}" type="slidenum">
              <a:rPr lang="en-US" smtClean="0">
                <a:cs typeface="Arial" charset="0"/>
              </a:rPr>
              <a:pPr/>
              <a:t>27</a:t>
            </a:fld>
            <a:endParaRPr lang="en-US" smtClean="0">
              <a:cs typeface="Arial" charset="0"/>
            </a:endParaRPr>
          </a:p>
        </p:txBody>
      </p:sp>
      <p:sp>
        <p:nvSpPr>
          <p:cNvPr id="379988" name="Line 14"/>
          <p:cNvSpPr>
            <a:spLocks noChangeShapeType="1"/>
          </p:cNvSpPr>
          <p:nvPr/>
        </p:nvSpPr>
        <p:spPr bwMode="auto">
          <a:xfrm>
            <a:off x="7516813" y="722313"/>
            <a:ext cx="0" cy="1944687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379989" name="Rectangle 47"/>
          <p:cNvSpPr>
            <a:spLocks noChangeArrowheads="1"/>
          </p:cNvSpPr>
          <p:nvPr/>
        </p:nvSpPr>
        <p:spPr bwMode="auto">
          <a:xfrm rot="-2700000">
            <a:off x="6827838" y="1009650"/>
            <a:ext cx="1381125" cy="1381125"/>
          </a:xfrm>
          <a:prstGeom prst="rect">
            <a:avLst/>
          </a:prstGeom>
          <a:noFill/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3799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544513"/>
            <a:ext cx="5554662" cy="828675"/>
          </a:xfrm>
        </p:spPr>
        <p:txBody>
          <a:bodyPr/>
          <a:lstStyle/>
          <a:p>
            <a:pPr lvl="1" eaLnBrk="1" hangingPunct="1"/>
            <a:r>
              <a:rPr lang="en-US" sz="2200" smtClean="0"/>
              <a:t>The capacitors in the adjacent circuit are initially uncharged.  Calculate:</a:t>
            </a:r>
          </a:p>
        </p:txBody>
      </p:sp>
      <p:grpSp>
        <p:nvGrpSpPr>
          <p:cNvPr id="379991" name="Group 18"/>
          <p:cNvGrpSpPr>
            <a:grpSpLocks/>
          </p:cNvGrpSpPr>
          <p:nvPr/>
        </p:nvGrpSpPr>
        <p:grpSpPr bwMode="auto">
          <a:xfrm rot="2700000" flipH="1">
            <a:off x="7629525" y="1146175"/>
            <a:ext cx="838200" cy="190500"/>
            <a:chOff x="2380" y="3027"/>
            <a:chExt cx="752" cy="171"/>
          </a:xfrm>
        </p:grpSpPr>
        <p:sp>
          <p:nvSpPr>
            <p:cNvPr id="380054" name="Rectangle 19"/>
            <p:cNvSpPr>
              <a:spLocks noChangeArrowheads="1"/>
            </p:cNvSpPr>
            <p:nvPr/>
          </p:nvSpPr>
          <p:spPr bwMode="auto">
            <a:xfrm>
              <a:off x="2476" y="3074"/>
              <a:ext cx="568" cy="82"/>
            </a:xfrm>
            <a:prstGeom prst="rect">
              <a:avLst/>
            </a:prstGeom>
            <a:solidFill>
              <a:srgbClr val="EBEBFF"/>
            </a:solidFill>
            <a:ln w="63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380055" name="Freeform 20"/>
            <p:cNvSpPr>
              <a:spLocks/>
            </p:cNvSpPr>
            <p:nvPr/>
          </p:nvSpPr>
          <p:spPr bwMode="auto">
            <a:xfrm>
              <a:off x="2380" y="3027"/>
              <a:ext cx="752" cy="171"/>
            </a:xfrm>
            <a:custGeom>
              <a:avLst/>
              <a:gdLst>
                <a:gd name="T0" fmla="*/ 0 w 668"/>
                <a:gd name="T1" fmla="*/ 103 h 152"/>
                <a:gd name="T2" fmla="*/ 101 w 668"/>
                <a:gd name="T3" fmla="*/ 105 h 152"/>
                <a:gd name="T4" fmla="*/ 158 w 668"/>
                <a:gd name="T5" fmla="*/ 0 h 152"/>
                <a:gd name="T6" fmla="*/ 214 w 668"/>
                <a:gd name="T7" fmla="*/ 192 h 152"/>
                <a:gd name="T8" fmla="*/ 303 w 668"/>
                <a:gd name="T9" fmla="*/ 0 h 152"/>
                <a:gd name="T10" fmla="*/ 377 w 668"/>
                <a:gd name="T11" fmla="*/ 188 h 152"/>
                <a:gd name="T12" fmla="*/ 466 w 668"/>
                <a:gd name="T13" fmla="*/ 0 h 152"/>
                <a:gd name="T14" fmla="*/ 540 w 668"/>
                <a:gd name="T15" fmla="*/ 188 h 152"/>
                <a:gd name="T16" fmla="*/ 623 w 668"/>
                <a:gd name="T17" fmla="*/ 0 h 152"/>
                <a:gd name="T18" fmla="*/ 711 w 668"/>
                <a:gd name="T19" fmla="*/ 188 h 152"/>
                <a:gd name="T20" fmla="*/ 752 w 668"/>
                <a:gd name="T21" fmla="*/ 105 h 152"/>
                <a:gd name="T22" fmla="*/ 847 w 668"/>
                <a:gd name="T23" fmla="*/ 103 h 15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668"/>
                <a:gd name="T37" fmla="*/ 0 h 152"/>
                <a:gd name="T38" fmla="*/ 668 w 668"/>
                <a:gd name="T39" fmla="*/ 152 h 15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668" h="152">
                  <a:moveTo>
                    <a:pt x="0" y="82"/>
                  </a:moveTo>
                  <a:lnTo>
                    <a:pt x="80" y="83"/>
                  </a:lnTo>
                  <a:lnTo>
                    <a:pt x="124" y="0"/>
                  </a:lnTo>
                  <a:lnTo>
                    <a:pt x="169" y="152"/>
                  </a:lnTo>
                  <a:lnTo>
                    <a:pt x="239" y="0"/>
                  </a:lnTo>
                  <a:lnTo>
                    <a:pt x="298" y="148"/>
                  </a:lnTo>
                  <a:lnTo>
                    <a:pt x="368" y="0"/>
                  </a:lnTo>
                  <a:lnTo>
                    <a:pt x="426" y="148"/>
                  </a:lnTo>
                  <a:lnTo>
                    <a:pt x="491" y="0"/>
                  </a:lnTo>
                  <a:lnTo>
                    <a:pt x="561" y="148"/>
                  </a:lnTo>
                  <a:lnTo>
                    <a:pt x="593" y="83"/>
                  </a:lnTo>
                  <a:lnTo>
                    <a:pt x="668" y="82"/>
                  </a:lnTo>
                </a:path>
              </a:pathLst>
            </a:custGeom>
            <a:noFill/>
            <a:ln w="222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79992" name="Group 40"/>
          <p:cNvGrpSpPr>
            <a:grpSpLocks/>
          </p:cNvGrpSpPr>
          <p:nvPr/>
        </p:nvGrpSpPr>
        <p:grpSpPr bwMode="auto">
          <a:xfrm rot="-5400000">
            <a:off x="7091363" y="1557338"/>
            <a:ext cx="838200" cy="190500"/>
            <a:chOff x="2380" y="3027"/>
            <a:chExt cx="752" cy="171"/>
          </a:xfrm>
        </p:grpSpPr>
        <p:sp>
          <p:nvSpPr>
            <p:cNvPr id="380052" name="Rectangle 41"/>
            <p:cNvSpPr>
              <a:spLocks noChangeArrowheads="1"/>
            </p:cNvSpPr>
            <p:nvPr/>
          </p:nvSpPr>
          <p:spPr bwMode="auto">
            <a:xfrm>
              <a:off x="2476" y="3074"/>
              <a:ext cx="568" cy="82"/>
            </a:xfrm>
            <a:prstGeom prst="rect">
              <a:avLst/>
            </a:prstGeom>
            <a:solidFill>
              <a:srgbClr val="EBEBFF"/>
            </a:solidFill>
            <a:ln w="63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380053" name="Freeform 42"/>
            <p:cNvSpPr>
              <a:spLocks/>
            </p:cNvSpPr>
            <p:nvPr/>
          </p:nvSpPr>
          <p:spPr bwMode="auto">
            <a:xfrm>
              <a:off x="2380" y="3027"/>
              <a:ext cx="752" cy="171"/>
            </a:xfrm>
            <a:custGeom>
              <a:avLst/>
              <a:gdLst>
                <a:gd name="T0" fmla="*/ 0 w 668"/>
                <a:gd name="T1" fmla="*/ 103 h 152"/>
                <a:gd name="T2" fmla="*/ 101 w 668"/>
                <a:gd name="T3" fmla="*/ 105 h 152"/>
                <a:gd name="T4" fmla="*/ 158 w 668"/>
                <a:gd name="T5" fmla="*/ 0 h 152"/>
                <a:gd name="T6" fmla="*/ 214 w 668"/>
                <a:gd name="T7" fmla="*/ 192 h 152"/>
                <a:gd name="T8" fmla="*/ 303 w 668"/>
                <a:gd name="T9" fmla="*/ 0 h 152"/>
                <a:gd name="T10" fmla="*/ 377 w 668"/>
                <a:gd name="T11" fmla="*/ 188 h 152"/>
                <a:gd name="T12" fmla="*/ 466 w 668"/>
                <a:gd name="T13" fmla="*/ 0 h 152"/>
                <a:gd name="T14" fmla="*/ 540 w 668"/>
                <a:gd name="T15" fmla="*/ 188 h 152"/>
                <a:gd name="T16" fmla="*/ 623 w 668"/>
                <a:gd name="T17" fmla="*/ 0 h 152"/>
                <a:gd name="T18" fmla="*/ 711 w 668"/>
                <a:gd name="T19" fmla="*/ 188 h 152"/>
                <a:gd name="T20" fmla="*/ 752 w 668"/>
                <a:gd name="T21" fmla="*/ 105 h 152"/>
                <a:gd name="T22" fmla="*/ 847 w 668"/>
                <a:gd name="T23" fmla="*/ 103 h 15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668"/>
                <a:gd name="T37" fmla="*/ 0 h 152"/>
                <a:gd name="T38" fmla="*/ 668 w 668"/>
                <a:gd name="T39" fmla="*/ 152 h 15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668" h="152">
                  <a:moveTo>
                    <a:pt x="0" y="82"/>
                  </a:moveTo>
                  <a:lnTo>
                    <a:pt x="80" y="83"/>
                  </a:lnTo>
                  <a:lnTo>
                    <a:pt x="124" y="0"/>
                  </a:lnTo>
                  <a:lnTo>
                    <a:pt x="169" y="152"/>
                  </a:lnTo>
                  <a:lnTo>
                    <a:pt x="239" y="0"/>
                  </a:lnTo>
                  <a:lnTo>
                    <a:pt x="298" y="148"/>
                  </a:lnTo>
                  <a:lnTo>
                    <a:pt x="368" y="0"/>
                  </a:lnTo>
                  <a:lnTo>
                    <a:pt x="426" y="148"/>
                  </a:lnTo>
                  <a:lnTo>
                    <a:pt x="491" y="0"/>
                  </a:lnTo>
                  <a:lnTo>
                    <a:pt x="561" y="148"/>
                  </a:lnTo>
                  <a:lnTo>
                    <a:pt x="593" y="83"/>
                  </a:lnTo>
                  <a:lnTo>
                    <a:pt x="668" y="82"/>
                  </a:lnTo>
                </a:path>
              </a:pathLst>
            </a:custGeom>
            <a:noFill/>
            <a:ln w="222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79993" name="Group 43"/>
          <p:cNvGrpSpPr>
            <a:grpSpLocks/>
          </p:cNvGrpSpPr>
          <p:nvPr/>
        </p:nvGrpSpPr>
        <p:grpSpPr bwMode="auto">
          <a:xfrm rot="-2700000">
            <a:off x="6996113" y="1022350"/>
            <a:ext cx="90487" cy="352425"/>
            <a:chOff x="4182" y="2970"/>
            <a:chExt cx="57" cy="258"/>
          </a:xfrm>
        </p:grpSpPr>
        <p:sp>
          <p:nvSpPr>
            <p:cNvPr id="380049" name="Rectangle 44"/>
            <p:cNvSpPr>
              <a:spLocks noChangeArrowheads="1"/>
            </p:cNvSpPr>
            <p:nvPr/>
          </p:nvSpPr>
          <p:spPr bwMode="auto">
            <a:xfrm>
              <a:off x="4182" y="3071"/>
              <a:ext cx="56" cy="52"/>
            </a:xfrm>
            <a:prstGeom prst="rect">
              <a:avLst/>
            </a:prstGeom>
            <a:solidFill>
              <a:srgbClr val="EBEBFF"/>
            </a:solidFill>
            <a:ln w="63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380050" name="Line 45"/>
            <p:cNvSpPr>
              <a:spLocks noChangeShapeType="1"/>
            </p:cNvSpPr>
            <p:nvPr/>
          </p:nvSpPr>
          <p:spPr bwMode="auto">
            <a:xfrm rot="-5400000">
              <a:off x="4054" y="3098"/>
              <a:ext cx="258" cy="1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0051" name="Line 46"/>
            <p:cNvSpPr>
              <a:spLocks noChangeShapeType="1"/>
            </p:cNvSpPr>
            <p:nvPr/>
          </p:nvSpPr>
          <p:spPr bwMode="auto">
            <a:xfrm rot="-5400000">
              <a:off x="4110" y="3098"/>
              <a:ext cx="258" cy="1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79994" name="Freeform 48"/>
          <p:cNvSpPr>
            <a:spLocks/>
          </p:cNvSpPr>
          <p:nvPr/>
        </p:nvSpPr>
        <p:spPr bwMode="auto">
          <a:xfrm>
            <a:off x="6197600" y="1692275"/>
            <a:ext cx="2635250" cy="1333500"/>
          </a:xfrm>
          <a:custGeom>
            <a:avLst/>
            <a:gdLst>
              <a:gd name="T0" fmla="*/ 544353788 w 1660"/>
              <a:gd name="T1" fmla="*/ 10080625 h 840"/>
              <a:gd name="T2" fmla="*/ 0 w 1660"/>
              <a:gd name="T3" fmla="*/ 10080625 h 840"/>
              <a:gd name="T4" fmla="*/ 0 w 1660"/>
              <a:gd name="T5" fmla="*/ 2116931428 h 840"/>
              <a:gd name="T6" fmla="*/ 2147483647 w 1660"/>
              <a:gd name="T7" fmla="*/ 2116931428 h 840"/>
              <a:gd name="T8" fmla="*/ 2147483647 w 1660"/>
              <a:gd name="T9" fmla="*/ 0 h 840"/>
              <a:gd name="T10" fmla="*/ 2147483647 w 1660"/>
              <a:gd name="T11" fmla="*/ 0 h 84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660"/>
              <a:gd name="T19" fmla="*/ 0 h 840"/>
              <a:gd name="T20" fmla="*/ 1660 w 1660"/>
              <a:gd name="T21" fmla="*/ 840 h 84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660" h="840">
                <a:moveTo>
                  <a:pt x="216" y="4"/>
                </a:moveTo>
                <a:lnTo>
                  <a:pt x="0" y="4"/>
                </a:lnTo>
                <a:lnTo>
                  <a:pt x="0" y="840"/>
                </a:lnTo>
                <a:lnTo>
                  <a:pt x="1660" y="840"/>
                </a:lnTo>
                <a:lnTo>
                  <a:pt x="1660" y="0"/>
                </a:lnTo>
                <a:lnTo>
                  <a:pt x="1448" y="0"/>
                </a:lnTo>
              </a:path>
            </a:pathLst>
          </a:custGeom>
          <a:noFill/>
          <a:ln w="222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0000" tIns="46800" rIns="90000" bIns="46800"/>
          <a:lstStyle/>
          <a:p>
            <a:endParaRPr lang="en-US"/>
          </a:p>
        </p:txBody>
      </p:sp>
      <p:grpSp>
        <p:nvGrpSpPr>
          <p:cNvPr id="379995" name="Group 49"/>
          <p:cNvGrpSpPr>
            <a:grpSpLocks/>
          </p:cNvGrpSpPr>
          <p:nvPr/>
        </p:nvGrpSpPr>
        <p:grpSpPr bwMode="auto">
          <a:xfrm rot="-2700000">
            <a:off x="7999413" y="1968500"/>
            <a:ext cx="90487" cy="352425"/>
            <a:chOff x="4182" y="2970"/>
            <a:chExt cx="57" cy="258"/>
          </a:xfrm>
        </p:grpSpPr>
        <p:sp>
          <p:nvSpPr>
            <p:cNvPr id="380046" name="Rectangle 50"/>
            <p:cNvSpPr>
              <a:spLocks noChangeArrowheads="1"/>
            </p:cNvSpPr>
            <p:nvPr/>
          </p:nvSpPr>
          <p:spPr bwMode="auto">
            <a:xfrm>
              <a:off x="4182" y="3071"/>
              <a:ext cx="56" cy="52"/>
            </a:xfrm>
            <a:prstGeom prst="rect">
              <a:avLst/>
            </a:prstGeom>
            <a:solidFill>
              <a:srgbClr val="EBEBFF"/>
            </a:solidFill>
            <a:ln w="63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380047" name="Line 51"/>
            <p:cNvSpPr>
              <a:spLocks noChangeShapeType="1"/>
            </p:cNvSpPr>
            <p:nvPr/>
          </p:nvSpPr>
          <p:spPr bwMode="auto">
            <a:xfrm rot="-5400000">
              <a:off x="4054" y="3098"/>
              <a:ext cx="258" cy="1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0048" name="Line 52"/>
            <p:cNvSpPr>
              <a:spLocks noChangeShapeType="1"/>
            </p:cNvSpPr>
            <p:nvPr/>
          </p:nvSpPr>
          <p:spPr bwMode="auto">
            <a:xfrm rot="-5400000">
              <a:off x="4110" y="3098"/>
              <a:ext cx="258" cy="1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79996" name="Rectangle 53"/>
          <p:cNvSpPr>
            <a:spLocks noChangeArrowheads="1"/>
          </p:cNvSpPr>
          <p:nvPr/>
        </p:nvSpPr>
        <p:spPr bwMode="auto">
          <a:xfrm>
            <a:off x="7532688" y="1463675"/>
            <a:ext cx="752475" cy="3667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000" b="1">
                <a:solidFill>
                  <a:srgbClr val="000066"/>
                </a:solidFill>
                <a:latin typeface="Times New Roman" pitchFamily="18" charset="0"/>
              </a:rPr>
              <a:t>12 </a:t>
            </a:r>
            <a:r>
              <a:rPr lang="en-US" sz="2000" b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</a:t>
            </a:r>
          </a:p>
        </p:txBody>
      </p:sp>
      <p:sp>
        <p:nvSpPr>
          <p:cNvPr id="379997" name="Rectangle 54"/>
          <p:cNvSpPr>
            <a:spLocks noChangeArrowheads="1"/>
          </p:cNvSpPr>
          <p:nvPr/>
        </p:nvSpPr>
        <p:spPr bwMode="auto">
          <a:xfrm>
            <a:off x="8126413" y="2032000"/>
            <a:ext cx="746125" cy="3667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000" b="1">
                <a:solidFill>
                  <a:srgbClr val="000066"/>
                </a:solidFill>
                <a:latin typeface="Times New Roman" pitchFamily="18" charset="0"/>
              </a:rPr>
              <a:t>5 </a:t>
            </a:r>
            <a:r>
              <a:rPr lang="en-US" sz="2000" b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F</a:t>
            </a:r>
          </a:p>
        </p:txBody>
      </p:sp>
      <p:sp>
        <p:nvSpPr>
          <p:cNvPr id="379998" name="Rectangle 55"/>
          <p:cNvSpPr>
            <a:spLocks noChangeArrowheads="1"/>
          </p:cNvSpPr>
          <p:nvPr/>
        </p:nvSpPr>
        <p:spPr bwMode="auto">
          <a:xfrm>
            <a:off x="6389688" y="685800"/>
            <a:ext cx="860425" cy="3667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000" b="1">
                <a:solidFill>
                  <a:srgbClr val="000066"/>
                </a:solidFill>
                <a:latin typeface="Times New Roman" pitchFamily="18" charset="0"/>
              </a:rPr>
              <a:t>10 </a:t>
            </a:r>
            <a:r>
              <a:rPr lang="en-US" sz="2000" b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F</a:t>
            </a:r>
          </a:p>
        </p:txBody>
      </p:sp>
      <p:sp>
        <p:nvSpPr>
          <p:cNvPr id="379999" name="Rectangle 56"/>
          <p:cNvSpPr>
            <a:spLocks noChangeArrowheads="1"/>
          </p:cNvSpPr>
          <p:nvPr/>
        </p:nvSpPr>
        <p:spPr bwMode="auto">
          <a:xfrm>
            <a:off x="7983538" y="796925"/>
            <a:ext cx="720725" cy="3667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000" b="1">
                <a:solidFill>
                  <a:srgbClr val="000066"/>
                </a:solidFill>
                <a:latin typeface="Times New Roman" pitchFamily="18" charset="0"/>
              </a:rPr>
              <a:t>15 </a:t>
            </a:r>
            <a:r>
              <a:rPr lang="en-US" sz="2000" b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</a:t>
            </a:r>
          </a:p>
        </p:txBody>
      </p:sp>
      <p:grpSp>
        <p:nvGrpSpPr>
          <p:cNvPr id="380000" name="Group 57"/>
          <p:cNvGrpSpPr>
            <a:grpSpLocks/>
          </p:cNvGrpSpPr>
          <p:nvPr/>
        </p:nvGrpSpPr>
        <p:grpSpPr bwMode="auto">
          <a:xfrm rot="2700000" flipH="1">
            <a:off x="6581775" y="2060575"/>
            <a:ext cx="838200" cy="190500"/>
            <a:chOff x="2380" y="3027"/>
            <a:chExt cx="752" cy="171"/>
          </a:xfrm>
        </p:grpSpPr>
        <p:sp>
          <p:nvSpPr>
            <p:cNvPr id="380044" name="Rectangle 58"/>
            <p:cNvSpPr>
              <a:spLocks noChangeArrowheads="1"/>
            </p:cNvSpPr>
            <p:nvPr/>
          </p:nvSpPr>
          <p:spPr bwMode="auto">
            <a:xfrm>
              <a:off x="2476" y="3074"/>
              <a:ext cx="568" cy="82"/>
            </a:xfrm>
            <a:prstGeom prst="rect">
              <a:avLst/>
            </a:prstGeom>
            <a:solidFill>
              <a:srgbClr val="EBEBFF"/>
            </a:solidFill>
            <a:ln w="63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380045" name="Freeform 59"/>
            <p:cNvSpPr>
              <a:spLocks/>
            </p:cNvSpPr>
            <p:nvPr/>
          </p:nvSpPr>
          <p:spPr bwMode="auto">
            <a:xfrm>
              <a:off x="2380" y="3027"/>
              <a:ext cx="752" cy="171"/>
            </a:xfrm>
            <a:custGeom>
              <a:avLst/>
              <a:gdLst>
                <a:gd name="T0" fmla="*/ 0 w 668"/>
                <a:gd name="T1" fmla="*/ 103 h 152"/>
                <a:gd name="T2" fmla="*/ 101 w 668"/>
                <a:gd name="T3" fmla="*/ 105 h 152"/>
                <a:gd name="T4" fmla="*/ 158 w 668"/>
                <a:gd name="T5" fmla="*/ 0 h 152"/>
                <a:gd name="T6" fmla="*/ 214 w 668"/>
                <a:gd name="T7" fmla="*/ 192 h 152"/>
                <a:gd name="T8" fmla="*/ 303 w 668"/>
                <a:gd name="T9" fmla="*/ 0 h 152"/>
                <a:gd name="T10" fmla="*/ 377 w 668"/>
                <a:gd name="T11" fmla="*/ 188 h 152"/>
                <a:gd name="T12" fmla="*/ 466 w 668"/>
                <a:gd name="T13" fmla="*/ 0 h 152"/>
                <a:gd name="T14" fmla="*/ 540 w 668"/>
                <a:gd name="T15" fmla="*/ 188 h 152"/>
                <a:gd name="T16" fmla="*/ 623 w 668"/>
                <a:gd name="T17" fmla="*/ 0 h 152"/>
                <a:gd name="T18" fmla="*/ 711 w 668"/>
                <a:gd name="T19" fmla="*/ 188 h 152"/>
                <a:gd name="T20" fmla="*/ 752 w 668"/>
                <a:gd name="T21" fmla="*/ 105 h 152"/>
                <a:gd name="T22" fmla="*/ 847 w 668"/>
                <a:gd name="T23" fmla="*/ 103 h 15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668"/>
                <a:gd name="T37" fmla="*/ 0 h 152"/>
                <a:gd name="T38" fmla="*/ 668 w 668"/>
                <a:gd name="T39" fmla="*/ 152 h 15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668" h="152">
                  <a:moveTo>
                    <a:pt x="0" y="82"/>
                  </a:moveTo>
                  <a:lnTo>
                    <a:pt x="80" y="83"/>
                  </a:lnTo>
                  <a:lnTo>
                    <a:pt x="124" y="0"/>
                  </a:lnTo>
                  <a:lnTo>
                    <a:pt x="169" y="152"/>
                  </a:lnTo>
                  <a:lnTo>
                    <a:pt x="239" y="0"/>
                  </a:lnTo>
                  <a:lnTo>
                    <a:pt x="298" y="148"/>
                  </a:lnTo>
                  <a:lnTo>
                    <a:pt x="368" y="0"/>
                  </a:lnTo>
                  <a:lnTo>
                    <a:pt x="426" y="148"/>
                  </a:lnTo>
                  <a:lnTo>
                    <a:pt x="491" y="0"/>
                  </a:lnTo>
                  <a:lnTo>
                    <a:pt x="561" y="148"/>
                  </a:lnTo>
                  <a:lnTo>
                    <a:pt x="593" y="83"/>
                  </a:lnTo>
                  <a:lnTo>
                    <a:pt x="668" y="82"/>
                  </a:lnTo>
                </a:path>
              </a:pathLst>
            </a:custGeom>
            <a:noFill/>
            <a:ln w="222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80001" name="Group 11"/>
          <p:cNvGrpSpPr>
            <a:grpSpLocks/>
          </p:cNvGrpSpPr>
          <p:nvPr/>
        </p:nvGrpSpPr>
        <p:grpSpPr bwMode="auto">
          <a:xfrm>
            <a:off x="6262688" y="2924175"/>
            <a:ext cx="838200" cy="190500"/>
            <a:chOff x="2380" y="3027"/>
            <a:chExt cx="752" cy="171"/>
          </a:xfrm>
        </p:grpSpPr>
        <p:sp>
          <p:nvSpPr>
            <p:cNvPr id="380042" name="Rectangle 12"/>
            <p:cNvSpPr>
              <a:spLocks noChangeArrowheads="1"/>
            </p:cNvSpPr>
            <p:nvPr/>
          </p:nvSpPr>
          <p:spPr bwMode="auto">
            <a:xfrm>
              <a:off x="2476" y="3074"/>
              <a:ext cx="568" cy="82"/>
            </a:xfrm>
            <a:prstGeom prst="rect">
              <a:avLst/>
            </a:prstGeom>
            <a:solidFill>
              <a:srgbClr val="EBEBFF"/>
            </a:solidFill>
            <a:ln w="63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380043" name="Freeform 13"/>
            <p:cNvSpPr>
              <a:spLocks/>
            </p:cNvSpPr>
            <p:nvPr/>
          </p:nvSpPr>
          <p:spPr bwMode="auto">
            <a:xfrm>
              <a:off x="2380" y="3027"/>
              <a:ext cx="752" cy="171"/>
            </a:xfrm>
            <a:custGeom>
              <a:avLst/>
              <a:gdLst>
                <a:gd name="T0" fmla="*/ 0 w 668"/>
                <a:gd name="T1" fmla="*/ 103 h 152"/>
                <a:gd name="T2" fmla="*/ 101 w 668"/>
                <a:gd name="T3" fmla="*/ 105 h 152"/>
                <a:gd name="T4" fmla="*/ 158 w 668"/>
                <a:gd name="T5" fmla="*/ 0 h 152"/>
                <a:gd name="T6" fmla="*/ 214 w 668"/>
                <a:gd name="T7" fmla="*/ 192 h 152"/>
                <a:gd name="T8" fmla="*/ 303 w 668"/>
                <a:gd name="T9" fmla="*/ 0 h 152"/>
                <a:gd name="T10" fmla="*/ 377 w 668"/>
                <a:gd name="T11" fmla="*/ 188 h 152"/>
                <a:gd name="T12" fmla="*/ 466 w 668"/>
                <a:gd name="T13" fmla="*/ 0 h 152"/>
                <a:gd name="T14" fmla="*/ 540 w 668"/>
                <a:gd name="T15" fmla="*/ 188 h 152"/>
                <a:gd name="T16" fmla="*/ 623 w 668"/>
                <a:gd name="T17" fmla="*/ 0 h 152"/>
                <a:gd name="T18" fmla="*/ 711 w 668"/>
                <a:gd name="T19" fmla="*/ 188 h 152"/>
                <a:gd name="T20" fmla="*/ 752 w 668"/>
                <a:gd name="T21" fmla="*/ 105 h 152"/>
                <a:gd name="T22" fmla="*/ 847 w 668"/>
                <a:gd name="T23" fmla="*/ 103 h 15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668"/>
                <a:gd name="T37" fmla="*/ 0 h 152"/>
                <a:gd name="T38" fmla="*/ 668 w 668"/>
                <a:gd name="T39" fmla="*/ 152 h 15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668" h="152">
                  <a:moveTo>
                    <a:pt x="0" y="82"/>
                  </a:moveTo>
                  <a:lnTo>
                    <a:pt x="80" y="83"/>
                  </a:lnTo>
                  <a:lnTo>
                    <a:pt x="124" y="0"/>
                  </a:lnTo>
                  <a:lnTo>
                    <a:pt x="169" y="152"/>
                  </a:lnTo>
                  <a:lnTo>
                    <a:pt x="239" y="0"/>
                  </a:lnTo>
                  <a:lnTo>
                    <a:pt x="298" y="148"/>
                  </a:lnTo>
                  <a:lnTo>
                    <a:pt x="368" y="0"/>
                  </a:lnTo>
                  <a:lnTo>
                    <a:pt x="426" y="148"/>
                  </a:lnTo>
                  <a:lnTo>
                    <a:pt x="491" y="0"/>
                  </a:lnTo>
                  <a:lnTo>
                    <a:pt x="561" y="148"/>
                  </a:lnTo>
                  <a:lnTo>
                    <a:pt x="593" y="83"/>
                  </a:lnTo>
                  <a:lnTo>
                    <a:pt x="668" y="82"/>
                  </a:lnTo>
                </a:path>
              </a:pathLst>
            </a:custGeom>
            <a:noFill/>
            <a:ln w="222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80002" name="Group 60"/>
          <p:cNvGrpSpPr>
            <a:grpSpLocks/>
          </p:cNvGrpSpPr>
          <p:nvPr/>
        </p:nvGrpSpPr>
        <p:grpSpPr bwMode="auto">
          <a:xfrm>
            <a:off x="8053388" y="2852738"/>
            <a:ext cx="400050" cy="330200"/>
            <a:chOff x="2560" y="1747"/>
            <a:chExt cx="312" cy="258"/>
          </a:xfrm>
        </p:grpSpPr>
        <p:sp>
          <p:nvSpPr>
            <p:cNvPr id="380034" name="Rectangle 61"/>
            <p:cNvSpPr>
              <a:spLocks noChangeArrowheads="1"/>
            </p:cNvSpPr>
            <p:nvPr/>
          </p:nvSpPr>
          <p:spPr bwMode="auto">
            <a:xfrm>
              <a:off x="2560" y="1848"/>
              <a:ext cx="312" cy="56"/>
            </a:xfrm>
            <a:prstGeom prst="rect">
              <a:avLst/>
            </a:prstGeom>
            <a:solidFill>
              <a:srgbClr val="EBEBFF"/>
            </a:solidFill>
            <a:ln w="63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grpSp>
          <p:nvGrpSpPr>
            <p:cNvPr id="380035" name="Group 62"/>
            <p:cNvGrpSpPr>
              <a:grpSpLocks/>
            </p:cNvGrpSpPr>
            <p:nvPr/>
          </p:nvGrpSpPr>
          <p:grpSpPr bwMode="auto">
            <a:xfrm flipH="1">
              <a:off x="2563" y="1747"/>
              <a:ext cx="303" cy="258"/>
              <a:chOff x="8914" y="9442"/>
              <a:chExt cx="501" cy="350"/>
            </a:xfrm>
          </p:grpSpPr>
          <p:sp>
            <p:nvSpPr>
              <p:cNvPr id="380036" name="Line 63"/>
              <p:cNvSpPr>
                <a:spLocks noChangeShapeType="1"/>
              </p:cNvSpPr>
              <p:nvPr/>
            </p:nvSpPr>
            <p:spPr bwMode="auto">
              <a:xfrm rot="5400000" flipH="1">
                <a:off x="9240" y="9616"/>
                <a:ext cx="350" cy="1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0037" name="Line 64"/>
              <p:cNvSpPr>
                <a:spLocks noChangeShapeType="1"/>
              </p:cNvSpPr>
              <p:nvPr/>
            </p:nvSpPr>
            <p:spPr bwMode="auto">
              <a:xfrm rot="5400000" flipH="1">
                <a:off x="9038" y="9616"/>
                <a:ext cx="350" cy="1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0038" name="Line 65"/>
              <p:cNvSpPr>
                <a:spLocks noChangeShapeType="1"/>
              </p:cNvSpPr>
              <p:nvPr/>
            </p:nvSpPr>
            <p:spPr bwMode="auto">
              <a:xfrm rot="5400000" flipH="1">
                <a:off x="8835" y="9616"/>
                <a:ext cx="350" cy="1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0039" name="Line 66"/>
              <p:cNvSpPr>
                <a:spLocks noChangeShapeType="1"/>
              </p:cNvSpPr>
              <p:nvPr/>
            </p:nvSpPr>
            <p:spPr bwMode="auto">
              <a:xfrm rot="5400000" flipH="1">
                <a:off x="9232" y="9615"/>
                <a:ext cx="176" cy="1"/>
              </a:xfrm>
              <a:prstGeom prst="line">
                <a:avLst/>
              </a:prstGeom>
              <a:noFill/>
              <a:ln w="444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0040" name="Line 67"/>
              <p:cNvSpPr>
                <a:spLocks noChangeShapeType="1"/>
              </p:cNvSpPr>
              <p:nvPr/>
            </p:nvSpPr>
            <p:spPr bwMode="auto">
              <a:xfrm rot="5400000" flipH="1">
                <a:off x="9030" y="9615"/>
                <a:ext cx="176" cy="1"/>
              </a:xfrm>
              <a:prstGeom prst="line">
                <a:avLst/>
              </a:prstGeom>
              <a:noFill/>
              <a:ln w="444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0041" name="Line 68"/>
              <p:cNvSpPr>
                <a:spLocks noChangeShapeType="1"/>
              </p:cNvSpPr>
              <p:nvPr/>
            </p:nvSpPr>
            <p:spPr bwMode="auto">
              <a:xfrm rot="5400000" flipH="1">
                <a:off x="8827" y="9615"/>
                <a:ext cx="176" cy="1"/>
              </a:xfrm>
              <a:prstGeom prst="line">
                <a:avLst/>
              </a:prstGeom>
              <a:noFill/>
              <a:ln w="444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80003" name="Rectangle 30"/>
          <p:cNvSpPr>
            <a:spLocks noChangeArrowheads="1"/>
          </p:cNvSpPr>
          <p:nvPr/>
        </p:nvSpPr>
        <p:spPr bwMode="auto">
          <a:xfrm rot="5400000">
            <a:off x="7496969" y="2890044"/>
            <a:ext cx="42862" cy="260350"/>
          </a:xfrm>
          <a:prstGeom prst="rect">
            <a:avLst/>
          </a:prstGeom>
          <a:solidFill>
            <a:srgbClr val="EBEBFF"/>
          </a:solidFill>
          <a:ln w="6350" algn="ctr">
            <a:noFill/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380004" name="Oval 31"/>
          <p:cNvSpPr>
            <a:spLocks noChangeArrowheads="1"/>
          </p:cNvSpPr>
          <p:nvPr/>
        </p:nvSpPr>
        <p:spPr bwMode="auto">
          <a:xfrm rot="5400000">
            <a:off x="7627938" y="2992438"/>
            <a:ext cx="53975" cy="53975"/>
          </a:xfrm>
          <a:prstGeom prst="ellipse">
            <a:avLst/>
          </a:prstGeom>
          <a:solidFill>
            <a:schemeClr val="tx1"/>
          </a:solidFill>
          <a:ln w="15875" algn="ctr">
            <a:noFill/>
            <a:round/>
            <a:headEnd/>
            <a:tailEnd type="none" w="lg" len="lg"/>
          </a:ln>
        </p:spPr>
        <p:txBody>
          <a:bodyPr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380005" name="Oval 32"/>
          <p:cNvSpPr>
            <a:spLocks noChangeArrowheads="1"/>
          </p:cNvSpPr>
          <p:nvPr/>
        </p:nvSpPr>
        <p:spPr bwMode="auto">
          <a:xfrm rot="5400000">
            <a:off x="7359650" y="2992438"/>
            <a:ext cx="53975" cy="53975"/>
          </a:xfrm>
          <a:prstGeom prst="ellipse">
            <a:avLst/>
          </a:prstGeom>
          <a:solidFill>
            <a:schemeClr val="tx1"/>
          </a:solidFill>
          <a:ln w="15875" algn="ctr">
            <a:noFill/>
            <a:round/>
            <a:headEnd/>
            <a:tailEnd type="none" w="lg" len="lg"/>
          </a:ln>
        </p:spPr>
        <p:txBody>
          <a:bodyPr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grpSp>
        <p:nvGrpSpPr>
          <p:cNvPr id="380006" name="Group 33"/>
          <p:cNvGrpSpPr>
            <a:grpSpLocks/>
          </p:cNvGrpSpPr>
          <p:nvPr/>
        </p:nvGrpSpPr>
        <p:grpSpPr bwMode="auto">
          <a:xfrm rot="3600000">
            <a:off x="7356475" y="2722563"/>
            <a:ext cx="53975" cy="596900"/>
            <a:chOff x="4487" y="1166"/>
            <a:chExt cx="34" cy="376"/>
          </a:xfrm>
        </p:grpSpPr>
        <p:grpSp>
          <p:nvGrpSpPr>
            <p:cNvPr id="380028" name="Group 34"/>
            <p:cNvGrpSpPr>
              <a:grpSpLocks/>
            </p:cNvGrpSpPr>
            <p:nvPr/>
          </p:nvGrpSpPr>
          <p:grpSpPr bwMode="auto">
            <a:xfrm>
              <a:off x="4487" y="1166"/>
              <a:ext cx="34" cy="188"/>
              <a:chOff x="4487" y="1166"/>
              <a:chExt cx="34" cy="188"/>
            </a:xfrm>
          </p:grpSpPr>
          <p:sp>
            <p:nvSpPr>
              <p:cNvPr id="380032" name="Line 35"/>
              <p:cNvSpPr>
                <a:spLocks noChangeShapeType="1"/>
              </p:cNvSpPr>
              <p:nvPr/>
            </p:nvSpPr>
            <p:spPr bwMode="auto">
              <a:xfrm rot="-5400000">
                <a:off x="4418" y="1268"/>
                <a:ext cx="171" cy="1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0033" name="Oval 36"/>
              <p:cNvSpPr>
                <a:spLocks noChangeArrowheads="1"/>
              </p:cNvSpPr>
              <p:nvPr/>
            </p:nvSpPr>
            <p:spPr bwMode="auto">
              <a:xfrm>
                <a:off x="4487" y="1166"/>
                <a:ext cx="34" cy="34"/>
              </a:xfrm>
              <a:prstGeom prst="ellipse">
                <a:avLst/>
              </a:prstGeom>
              <a:solidFill>
                <a:schemeClr val="tx1"/>
              </a:solidFill>
              <a:ln w="15875" algn="ctr">
                <a:noFill/>
                <a:round/>
                <a:headEnd/>
                <a:tailEnd type="none" w="lg" len="lg"/>
              </a:ln>
            </p:spPr>
            <p:txBody>
              <a:bodyPr lIns="90000" tIns="46800" rIns="90000" bIns="46800" anchor="ctr">
                <a:spAutoFit/>
              </a:bodyPr>
              <a:lstStyle/>
              <a:p>
                <a:pPr>
                  <a:lnSpc>
                    <a:spcPct val="110000"/>
                  </a:lnSpc>
                </a:pPr>
                <a:endParaRPr lang="en-ZA"/>
              </a:p>
            </p:txBody>
          </p:sp>
        </p:grpSp>
        <p:grpSp>
          <p:nvGrpSpPr>
            <p:cNvPr id="380029" name="Group 37"/>
            <p:cNvGrpSpPr>
              <a:grpSpLocks/>
            </p:cNvGrpSpPr>
            <p:nvPr/>
          </p:nvGrpSpPr>
          <p:grpSpPr bwMode="auto">
            <a:xfrm flipV="1">
              <a:off x="4487" y="1354"/>
              <a:ext cx="34" cy="188"/>
              <a:chOff x="4487" y="1166"/>
              <a:chExt cx="34" cy="188"/>
            </a:xfrm>
          </p:grpSpPr>
          <p:sp>
            <p:nvSpPr>
              <p:cNvPr id="380030" name="Line 38"/>
              <p:cNvSpPr>
                <a:spLocks noChangeShapeType="1"/>
              </p:cNvSpPr>
              <p:nvPr/>
            </p:nvSpPr>
            <p:spPr bwMode="auto">
              <a:xfrm rot="-5400000">
                <a:off x="4418" y="1268"/>
                <a:ext cx="171" cy="1"/>
              </a:xfrm>
              <a:prstGeom prst="line">
                <a:avLst/>
              </a:prstGeom>
              <a:noFill/>
              <a:ln w="222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0031" name="Oval 39"/>
              <p:cNvSpPr>
                <a:spLocks noChangeArrowheads="1"/>
              </p:cNvSpPr>
              <p:nvPr/>
            </p:nvSpPr>
            <p:spPr bwMode="auto">
              <a:xfrm>
                <a:off x="4487" y="1166"/>
                <a:ext cx="34" cy="34"/>
              </a:xfrm>
              <a:prstGeom prst="ellipse">
                <a:avLst/>
              </a:prstGeom>
              <a:noFill/>
              <a:ln w="15875" algn="ctr">
                <a:noFill/>
                <a:round/>
                <a:headEnd/>
                <a:tailEnd type="none" w="lg" len="lg"/>
              </a:ln>
            </p:spPr>
            <p:txBody>
              <a:bodyPr lIns="90000" tIns="46800" rIns="90000" bIns="46800" anchor="ctr">
                <a:spAutoFit/>
              </a:bodyPr>
              <a:lstStyle/>
              <a:p>
                <a:pPr>
                  <a:lnSpc>
                    <a:spcPct val="110000"/>
                  </a:lnSpc>
                </a:pPr>
                <a:endParaRPr lang="en-ZA"/>
              </a:p>
            </p:txBody>
          </p:sp>
        </p:grpSp>
      </p:grpSp>
      <p:sp>
        <p:nvSpPr>
          <p:cNvPr id="380007" name="Rectangle 70"/>
          <p:cNvSpPr>
            <a:spLocks noChangeArrowheads="1"/>
          </p:cNvSpPr>
          <p:nvPr/>
        </p:nvSpPr>
        <p:spPr bwMode="auto">
          <a:xfrm>
            <a:off x="6216650" y="2063750"/>
            <a:ext cx="720725" cy="3667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000" b="1">
                <a:solidFill>
                  <a:srgbClr val="000066"/>
                </a:solidFill>
                <a:latin typeface="Times New Roman" pitchFamily="18" charset="0"/>
              </a:rPr>
              <a:t>15 </a:t>
            </a:r>
            <a:r>
              <a:rPr lang="en-US" sz="2000" b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</a:t>
            </a:r>
          </a:p>
        </p:txBody>
      </p:sp>
      <p:sp>
        <p:nvSpPr>
          <p:cNvPr id="380008" name="Rectangle 71"/>
          <p:cNvSpPr>
            <a:spLocks noChangeArrowheads="1"/>
          </p:cNvSpPr>
          <p:nvPr/>
        </p:nvSpPr>
        <p:spPr bwMode="auto">
          <a:xfrm>
            <a:off x="6316663" y="2587625"/>
            <a:ext cx="720725" cy="3667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000" b="1">
                <a:solidFill>
                  <a:srgbClr val="000066"/>
                </a:solidFill>
                <a:latin typeface="Times New Roman" pitchFamily="18" charset="0"/>
              </a:rPr>
              <a:t>10 </a:t>
            </a:r>
            <a:r>
              <a:rPr lang="en-US" sz="2000" b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</a:t>
            </a:r>
          </a:p>
        </p:txBody>
      </p:sp>
      <p:sp>
        <p:nvSpPr>
          <p:cNvPr id="380009" name="Rectangle 72"/>
          <p:cNvSpPr>
            <a:spLocks noChangeArrowheads="1"/>
          </p:cNvSpPr>
          <p:nvPr/>
        </p:nvSpPr>
        <p:spPr bwMode="auto">
          <a:xfrm>
            <a:off x="7164388" y="2625725"/>
            <a:ext cx="473075" cy="3667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000" b="1">
                <a:solidFill>
                  <a:srgbClr val="000066"/>
                </a:solidFill>
                <a:latin typeface="Times New Roman" pitchFamily="18" charset="0"/>
              </a:rPr>
              <a:t>S</a:t>
            </a:r>
            <a:endParaRPr lang="en-US" sz="2000" b="1">
              <a:solidFill>
                <a:srgbClr val="000066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380010" name="Rectangle 73"/>
          <p:cNvSpPr>
            <a:spLocks noChangeArrowheads="1"/>
          </p:cNvSpPr>
          <p:nvPr/>
        </p:nvSpPr>
        <p:spPr bwMode="auto">
          <a:xfrm>
            <a:off x="7897813" y="2530475"/>
            <a:ext cx="720725" cy="3667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000" b="1">
                <a:solidFill>
                  <a:srgbClr val="000066"/>
                </a:solidFill>
                <a:latin typeface="Times New Roman" pitchFamily="18" charset="0"/>
              </a:rPr>
              <a:t>50 </a:t>
            </a:r>
            <a:r>
              <a:rPr lang="en-US" sz="2000" b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V</a:t>
            </a:r>
          </a:p>
        </p:txBody>
      </p:sp>
      <p:sp>
        <p:nvSpPr>
          <p:cNvPr id="379978" name="Rectangle 74"/>
          <p:cNvSpPr>
            <a:spLocks noChangeArrowheads="1"/>
          </p:cNvSpPr>
          <p:nvPr/>
        </p:nvSpPr>
        <p:spPr bwMode="auto">
          <a:xfrm>
            <a:off x="179388" y="1522413"/>
            <a:ext cx="5656262" cy="156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636588" lvl="1" indent="-457200">
              <a:lnSpc>
                <a:spcPct val="110000"/>
              </a:lnSpc>
              <a:buFontTx/>
              <a:buAutoNum type="alphaLcParenR"/>
            </a:pPr>
            <a:r>
              <a:rPr lang="en-US" sz="2200">
                <a:solidFill>
                  <a:srgbClr val="000066"/>
                </a:solidFill>
              </a:rPr>
              <a:t>the initial battery current when switch S is closed;</a:t>
            </a:r>
          </a:p>
          <a:p>
            <a:pPr marL="636588" lvl="1" indent="-457200">
              <a:lnSpc>
                <a:spcPct val="110000"/>
              </a:lnSpc>
              <a:buFontTx/>
              <a:buAutoNum type="alphaLcParenR"/>
            </a:pPr>
            <a:r>
              <a:rPr lang="en-US" sz="2200">
                <a:solidFill>
                  <a:srgbClr val="000066"/>
                </a:solidFill>
              </a:rPr>
              <a:t>the steady-state battery current;</a:t>
            </a:r>
          </a:p>
          <a:p>
            <a:pPr marL="636588" lvl="1" indent="-457200">
              <a:lnSpc>
                <a:spcPct val="110000"/>
              </a:lnSpc>
              <a:buFontTx/>
              <a:buAutoNum type="alphaLcParenR"/>
            </a:pPr>
            <a:r>
              <a:rPr lang="en-US" sz="2200">
                <a:solidFill>
                  <a:srgbClr val="000066"/>
                </a:solidFill>
              </a:rPr>
              <a:t>the final charges on the capacitors. </a:t>
            </a:r>
          </a:p>
        </p:txBody>
      </p:sp>
      <p:sp>
        <p:nvSpPr>
          <p:cNvPr id="379980" name="Line 76"/>
          <p:cNvSpPr>
            <a:spLocks noChangeShapeType="1"/>
          </p:cNvSpPr>
          <p:nvPr/>
        </p:nvSpPr>
        <p:spPr bwMode="auto">
          <a:xfrm>
            <a:off x="2462213" y="3387725"/>
            <a:ext cx="4105275" cy="0"/>
          </a:xfrm>
          <a:prstGeom prst="line">
            <a:avLst/>
          </a:prstGeom>
          <a:noFill/>
          <a:ln w="15875">
            <a:solidFill>
              <a:srgbClr val="000066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379981" name="Rectangle 77"/>
          <p:cNvSpPr>
            <a:spLocks noChangeArrowheads="1"/>
          </p:cNvSpPr>
          <p:nvPr/>
        </p:nvSpPr>
        <p:spPr bwMode="auto">
          <a:xfrm>
            <a:off x="268288" y="3625850"/>
            <a:ext cx="544512" cy="460375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200">
                <a:solidFill>
                  <a:srgbClr val="000066"/>
                </a:solidFill>
              </a:rPr>
              <a:t>(a)</a:t>
            </a:r>
            <a:endParaRPr lang="en-ZA" sz="2200">
              <a:solidFill>
                <a:srgbClr val="000066"/>
              </a:solidFill>
            </a:endParaRPr>
          </a:p>
        </p:txBody>
      </p:sp>
      <p:sp>
        <p:nvSpPr>
          <p:cNvPr id="379982" name="Rectangle 78"/>
          <p:cNvSpPr>
            <a:spLocks noChangeArrowheads="1"/>
          </p:cNvSpPr>
          <p:nvPr/>
        </p:nvSpPr>
        <p:spPr bwMode="auto">
          <a:xfrm>
            <a:off x="638175" y="3622675"/>
            <a:ext cx="8288338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 sz="2200">
                <a:solidFill>
                  <a:srgbClr val="000066"/>
                </a:solidFill>
              </a:rPr>
              <a:t>At switch-on the capacitors are “invisible” and the “square” becomes essentially just three parallel resistors:</a:t>
            </a:r>
          </a:p>
        </p:txBody>
      </p:sp>
      <p:graphicFrame>
        <p:nvGraphicFramePr>
          <p:cNvPr id="379983" name="Object 79"/>
          <p:cNvGraphicFramePr>
            <a:graphicFrameLocks noChangeAspect="1"/>
          </p:cNvGraphicFramePr>
          <p:nvPr/>
        </p:nvGraphicFramePr>
        <p:xfrm>
          <a:off x="890588" y="4441825"/>
          <a:ext cx="41910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991" name="Equation" r:id="rId4" imgW="4190760" imgH="685800" progId="Equation.DSMT4">
                  <p:embed/>
                </p:oleObj>
              </mc:Choice>
              <mc:Fallback>
                <p:oleObj name="Equation" r:id="rId4" imgW="4190760" imgH="685800" progId="Equation.DSMT4">
                  <p:embed/>
                  <p:pic>
                    <p:nvPicPr>
                      <p:cNvPr id="0" name="Picture 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0588" y="4441825"/>
                        <a:ext cx="41910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984" name="Object 80"/>
          <p:cNvGraphicFramePr>
            <a:graphicFrameLocks noChangeAspect="1"/>
          </p:cNvGraphicFramePr>
          <p:nvPr/>
        </p:nvGraphicFramePr>
        <p:xfrm>
          <a:off x="896938" y="5173663"/>
          <a:ext cx="29210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992" name="Equation" r:id="rId6" imgW="2920680" imgH="698400" progId="Equation.DSMT4">
                  <p:embed/>
                </p:oleObj>
              </mc:Choice>
              <mc:Fallback>
                <p:oleObj name="Equation" r:id="rId6" imgW="2920680" imgH="698400" progId="Equation.DSMT4">
                  <p:embed/>
                  <p:pic>
                    <p:nvPicPr>
                      <p:cNvPr id="0" name="Picture 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6938" y="5173663"/>
                        <a:ext cx="292100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Line 82"/>
          <p:cNvSpPr>
            <a:spLocks noChangeShapeType="1"/>
          </p:cNvSpPr>
          <p:nvPr/>
        </p:nvSpPr>
        <p:spPr bwMode="auto">
          <a:xfrm>
            <a:off x="3168650" y="5680075"/>
            <a:ext cx="631825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3" name="Rectangle 91"/>
          <p:cNvSpPr>
            <a:spLocks noChangeArrowheads="1"/>
          </p:cNvSpPr>
          <p:nvPr/>
        </p:nvSpPr>
        <p:spPr bwMode="auto">
          <a:xfrm>
            <a:off x="7037388" y="1366838"/>
            <a:ext cx="473075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18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I</a:t>
            </a:r>
            <a:r>
              <a:rPr lang="en-US" altLang="ko-KR" sz="1800" b="1" baseline="-25000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2</a:t>
            </a:r>
            <a:endParaRPr lang="en-ZA" sz="1800">
              <a:solidFill>
                <a:srgbClr val="000066"/>
              </a:solidFill>
            </a:endParaRPr>
          </a:p>
        </p:txBody>
      </p:sp>
      <p:sp>
        <p:nvSpPr>
          <p:cNvPr id="4" name="Rectangle 92"/>
          <p:cNvSpPr>
            <a:spLocks noChangeArrowheads="1"/>
          </p:cNvSpPr>
          <p:nvPr/>
        </p:nvSpPr>
        <p:spPr bwMode="auto">
          <a:xfrm>
            <a:off x="6910388" y="1682750"/>
            <a:ext cx="473075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18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I</a:t>
            </a:r>
            <a:r>
              <a:rPr lang="en-US" altLang="ko-KR" sz="1800" b="1" baseline="-25000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1</a:t>
            </a:r>
            <a:endParaRPr lang="en-ZA" sz="1800">
              <a:solidFill>
                <a:srgbClr val="000066"/>
              </a:solidFill>
            </a:endParaRPr>
          </a:p>
        </p:txBody>
      </p:sp>
      <p:sp>
        <p:nvSpPr>
          <p:cNvPr id="5" name="Rectangle 93"/>
          <p:cNvSpPr>
            <a:spLocks noChangeArrowheads="1"/>
          </p:cNvSpPr>
          <p:nvPr/>
        </p:nvSpPr>
        <p:spPr bwMode="auto">
          <a:xfrm>
            <a:off x="7561263" y="1193800"/>
            <a:ext cx="473075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18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I</a:t>
            </a:r>
            <a:r>
              <a:rPr lang="en-US" altLang="ko-KR" sz="1800" b="1" baseline="-25000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3</a:t>
            </a:r>
            <a:endParaRPr lang="en-ZA" sz="1800">
              <a:solidFill>
                <a:srgbClr val="000066"/>
              </a:solidFill>
            </a:endParaRPr>
          </a:p>
        </p:txBody>
      </p:sp>
      <p:grpSp>
        <p:nvGrpSpPr>
          <p:cNvPr id="6" name="Group 97"/>
          <p:cNvGrpSpPr>
            <a:grpSpLocks/>
          </p:cNvGrpSpPr>
          <p:nvPr/>
        </p:nvGrpSpPr>
        <p:grpSpPr bwMode="auto">
          <a:xfrm>
            <a:off x="6286500" y="927100"/>
            <a:ext cx="2428875" cy="1562100"/>
            <a:chOff x="3960" y="584"/>
            <a:chExt cx="1530" cy="984"/>
          </a:xfrm>
        </p:grpSpPr>
        <p:sp>
          <p:nvSpPr>
            <p:cNvPr id="380020" name="Freeform 83"/>
            <p:cNvSpPr>
              <a:spLocks/>
            </p:cNvSpPr>
            <p:nvPr/>
          </p:nvSpPr>
          <p:spPr bwMode="auto">
            <a:xfrm>
              <a:off x="3960" y="670"/>
              <a:ext cx="1530" cy="898"/>
            </a:xfrm>
            <a:custGeom>
              <a:avLst/>
              <a:gdLst>
                <a:gd name="T0" fmla="*/ 0 w 1530"/>
                <a:gd name="T1" fmla="*/ 476 h 898"/>
                <a:gd name="T2" fmla="*/ 159 w 1530"/>
                <a:gd name="T3" fmla="*/ 476 h 898"/>
                <a:gd name="T4" fmla="*/ 231 w 1530"/>
                <a:gd name="T5" fmla="*/ 443 h 898"/>
                <a:gd name="T6" fmla="*/ 654 w 1530"/>
                <a:gd name="T7" fmla="*/ 20 h 898"/>
                <a:gd name="T8" fmla="*/ 687 w 1530"/>
                <a:gd name="T9" fmla="*/ 20 h 898"/>
                <a:gd name="T10" fmla="*/ 688 w 1530"/>
                <a:gd name="T11" fmla="*/ 678 h 898"/>
                <a:gd name="T12" fmla="*/ 934 w 1530"/>
                <a:gd name="T13" fmla="*/ 746 h 898"/>
                <a:gd name="T14" fmla="*/ 1200 w 1530"/>
                <a:gd name="T15" fmla="*/ 482 h 898"/>
                <a:gd name="T16" fmla="*/ 1254 w 1530"/>
                <a:gd name="T17" fmla="*/ 458 h 898"/>
                <a:gd name="T18" fmla="*/ 1530 w 1530"/>
                <a:gd name="T19" fmla="*/ 458 h 89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530"/>
                <a:gd name="T31" fmla="*/ 0 h 898"/>
                <a:gd name="T32" fmla="*/ 1530 w 1530"/>
                <a:gd name="T33" fmla="*/ 898 h 89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530" h="898">
                  <a:moveTo>
                    <a:pt x="0" y="476"/>
                  </a:moveTo>
                  <a:cubicBezTo>
                    <a:pt x="26" y="476"/>
                    <a:pt x="121" y="481"/>
                    <a:pt x="159" y="476"/>
                  </a:cubicBezTo>
                  <a:cubicBezTo>
                    <a:pt x="171" y="479"/>
                    <a:pt x="204" y="461"/>
                    <a:pt x="231" y="443"/>
                  </a:cubicBezTo>
                  <a:cubicBezTo>
                    <a:pt x="311" y="367"/>
                    <a:pt x="576" y="93"/>
                    <a:pt x="654" y="20"/>
                  </a:cubicBezTo>
                  <a:cubicBezTo>
                    <a:pt x="669" y="0"/>
                    <a:pt x="686" y="0"/>
                    <a:pt x="687" y="20"/>
                  </a:cubicBezTo>
                  <a:cubicBezTo>
                    <a:pt x="687" y="442"/>
                    <a:pt x="688" y="678"/>
                    <a:pt x="688" y="678"/>
                  </a:cubicBezTo>
                  <a:cubicBezTo>
                    <a:pt x="688" y="898"/>
                    <a:pt x="830" y="842"/>
                    <a:pt x="934" y="746"/>
                  </a:cubicBezTo>
                  <a:cubicBezTo>
                    <a:pt x="1136" y="544"/>
                    <a:pt x="1127" y="550"/>
                    <a:pt x="1200" y="482"/>
                  </a:cubicBezTo>
                  <a:cubicBezTo>
                    <a:pt x="1220" y="464"/>
                    <a:pt x="1223" y="458"/>
                    <a:pt x="1254" y="458"/>
                  </a:cubicBezTo>
                  <a:cubicBezTo>
                    <a:pt x="1392" y="458"/>
                    <a:pt x="1530" y="458"/>
                    <a:pt x="1530" y="458"/>
                  </a:cubicBezTo>
                </a:path>
              </a:pathLst>
            </a:custGeom>
            <a:noFill/>
            <a:ln w="15875" cap="flat" cmpd="sng">
              <a:solidFill>
                <a:srgbClr val="800080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0021" name="Freeform 84"/>
            <p:cNvSpPr>
              <a:spLocks/>
            </p:cNvSpPr>
            <p:nvPr/>
          </p:nvSpPr>
          <p:spPr bwMode="auto">
            <a:xfrm>
              <a:off x="4620" y="584"/>
              <a:ext cx="648" cy="542"/>
            </a:xfrm>
            <a:custGeom>
              <a:avLst/>
              <a:gdLst>
                <a:gd name="T0" fmla="*/ 0 w 648"/>
                <a:gd name="T1" fmla="*/ 98 h 542"/>
                <a:gd name="T2" fmla="*/ 188 w 648"/>
                <a:gd name="T3" fmla="*/ 96 h 542"/>
                <a:gd name="T4" fmla="*/ 610 w 648"/>
                <a:gd name="T5" fmla="*/ 520 h 542"/>
                <a:gd name="T6" fmla="*/ 648 w 648"/>
                <a:gd name="T7" fmla="*/ 542 h 54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48"/>
                <a:gd name="T13" fmla="*/ 0 h 542"/>
                <a:gd name="T14" fmla="*/ 648 w 648"/>
                <a:gd name="T15" fmla="*/ 542 h 54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48" h="542">
                  <a:moveTo>
                    <a:pt x="0" y="98"/>
                  </a:moveTo>
                  <a:cubicBezTo>
                    <a:pt x="102" y="0"/>
                    <a:pt x="124" y="34"/>
                    <a:pt x="188" y="96"/>
                  </a:cubicBezTo>
                  <a:cubicBezTo>
                    <a:pt x="399" y="308"/>
                    <a:pt x="610" y="520"/>
                    <a:pt x="610" y="520"/>
                  </a:cubicBezTo>
                  <a:cubicBezTo>
                    <a:pt x="628" y="536"/>
                    <a:pt x="648" y="542"/>
                    <a:pt x="648" y="542"/>
                  </a:cubicBezTo>
                </a:path>
              </a:pathLst>
            </a:custGeom>
            <a:noFill/>
            <a:ln w="15875" cap="flat" cmpd="sng">
              <a:solidFill>
                <a:srgbClr val="80008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0022" name="Freeform 85"/>
            <p:cNvSpPr>
              <a:spLocks/>
            </p:cNvSpPr>
            <p:nvPr/>
          </p:nvSpPr>
          <p:spPr bwMode="auto">
            <a:xfrm>
              <a:off x="4212" y="1056"/>
              <a:ext cx="476" cy="426"/>
            </a:xfrm>
            <a:custGeom>
              <a:avLst/>
              <a:gdLst>
                <a:gd name="T0" fmla="*/ 0 w 476"/>
                <a:gd name="T1" fmla="*/ 34 h 426"/>
                <a:gd name="T2" fmla="*/ 84 w 476"/>
                <a:gd name="T3" fmla="*/ 34 h 426"/>
                <a:gd name="T4" fmla="*/ 476 w 476"/>
                <a:gd name="T5" fmla="*/ 426 h 426"/>
                <a:gd name="T6" fmla="*/ 0 60000 65536"/>
                <a:gd name="T7" fmla="*/ 0 60000 65536"/>
                <a:gd name="T8" fmla="*/ 0 60000 65536"/>
                <a:gd name="T9" fmla="*/ 0 w 476"/>
                <a:gd name="T10" fmla="*/ 0 h 426"/>
                <a:gd name="T11" fmla="*/ 476 w 476"/>
                <a:gd name="T12" fmla="*/ 426 h 42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426">
                  <a:moveTo>
                    <a:pt x="0" y="34"/>
                  </a:moveTo>
                  <a:cubicBezTo>
                    <a:pt x="38" y="0"/>
                    <a:pt x="80" y="20"/>
                    <a:pt x="84" y="34"/>
                  </a:cubicBezTo>
                  <a:cubicBezTo>
                    <a:pt x="280" y="230"/>
                    <a:pt x="476" y="426"/>
                    <a:pt x="476" y="426"/>
                  </a:cubicBezTo>
                </a:path>
              </a:pathLst>
            </a:custGeom>
            <a:noFill/>
            <a:ln w="15875" cap="flat" cmpd="sng">
              <a:solidFill>
                <a:srgbClr val="80008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0023" name="Line 86"/>
            <p:cNvSpPr>
              <a:spLocks noChangeShapeType="1"/>
            </p:cNvSpPr>
            <p:nvPr/>
          </p:nvSpPr>
          <p:spPr bwMode="auto">
            <a:xfrm flipV="1">
              <a:off x="4340" y="924"/>
              <a:ext cx="40" cy="40"/>
            </a:xfrm>
            <a:prstGeom prst="line">
              <a:avLst/>
            </a:prstGeom>
            <a:noFill/>
            <a:ln w="15875">
              <a:solidFill>
                <a:srgbClr val="80008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0024" name="Line 87"/>
            <p:cNvSpPr>
              <a:spLocks noChangeShapeType="1"/>
            </p:cNvSpPr>
            <p:nvPr/>
          </p:nvSpPr>
          <p:spPr bwMode="auto">
            <a:xfrm>
              <a:off x="4392" y="1183"/>
              <a:ext cx="34" cy="34"/>
            </a:xfrm>
            <a:prstGeom prst="line">
              <a:avLst/>
            </a:prstGeom>
            <a:noFill/>
            <a:ln w="15875">
              <a:solidFill>
                <a:srgbClr val="80008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0025" name="Line 94"/>
            <p:cNvSpPr>
              <a:spLocks noChangeShapeType="1"/>
            </p:cNvSpPr>
            <p:nvPr/>
          </p:nvSpPr>
          <p:spPr bwMode="auto">
            <a:xfrm rot="-5400000">
              <a:off x="4044" y="1125"/>
              <a:ext cx="0" cy="48"/>
            </a:xfrm>
            <a:prstGeom prst="line">
              <a:avLst/>
            </a:prstGeom>
            <a:noFill/>
            <a:ln w="15875">
              <a:solidFill>
                <a:srgbClr val="80008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0026" name="Line 89"/>
            <p:cNvSpPr>
              <a:spLocks noChangeShapeType="1"/>
            </p:cNvSpPr>
            <p:nvPr/>
          </p:nvSpPr>
          <p:spPr bwMode="auto">
            <a:xfrm>
              <a:off x="4880" y="752"/>
              <a:ext cx="40" cy="40"/>
            </a:xfrm>
            <a:prstGeom prst="line">
              <a:avLst/>
            </a:prstGeom>
            <a:noFill/>
            <a:ln w="15875">
              <a:solidFill>
                <a:srgbClr val="80008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0027" name="Line 88"/>
            <p:cNvSpPr>
              <a:spLocks noChangeShapeType="1"/>
            </p:cNvSpPr>
            <p:nvPr/>
          </p:nvSpPr>
          <p:spPr bwMode="auto">
            <a:xfrm>
              <a:off x="4646" y="857"/>
              <a:ext cx="0" cy="48"/>
            </a:xfrm>
            <a:prstGeom prst="line">
              <a:avLst/>
            </a:prstGeom>
            <a:noFill/>
            <a:ln w="15875">
              <a:solidFill>
                <a:srgbClr val="80008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79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980" grpId="0" animBg="1"/>
      <p:bldP spid="379981" grpId="0"/>
      <p:bldP spid="379982" grpId="0"/>
      <p:bldP spid="2" grpId="0" animBg="1"/>
      <p:bldP spid="3" grpId="0"/>
      <p:bldP spid="4" grpId="0"/>
      <p:bldP spid="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83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DC CIRCUITS</a:t>
            </a:r>
          </a:p>
        </p:txBody>
      </p:sp>
      <p:sp>
        <p:nvSpPr>
          <p:cNvPr id="385084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</a:p>
        </p:txBody>
      </p:sp>
      <p:sp>
        <p:nvSpPr>
          <p:cNvPr id="38508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A4D5859-1C0B-4746-A5D8-8C5CC3A7F4C1}" type="slidenum">
              <a:rPr lang="en-US" smtClean="0">
                <a:cs typeface="Arial" charset="0"/>
              </a:rPr>
              <a:pPr/>
              <a:t>28</a:t>
            </a:fld>
            <a:endParaRPr lang="en-US" smtClean="0">
              <a:cs typeface="Arial" charset="0"/>
            </a:endParaRPr>
          </a:p>
        </p:txBody>
      </p:sp>
      <p:sp>
        <p:nvSpPr>
          <p:cNvPr id="385086" name="Rectangle 51"/>
          <p:cNvSpPr>
            <a:spLocks noChangeArrowheads="1"/>
          </p:cNvSpPr>
          <p:nvPr/>
        </p:nvSpPr>
        <p:spPr bwMode="auto">
          <a:xfrm>
            <a:off x="7164388" y="2625725"/>
            <a:ext cx="473075" cy="3667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000" b="1">
                <a:solidFill>
                  <a:srgbClr val="000066"/>
                </a:solidFill>
                <a:latin typeface="Times New Roman" pitchFamily="18" charset="0"/>
              </a:rPr>
              <a:t>S</a:t>
            </a:r>
            <a:endParaRPr lang="en-US" sz="2000" b="1">
              <a:solidFill>
                <a:srgbClr val="000066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385088" name="Rectangle 64"/>
          <p:cNvSpPr>
            <a:spLocks noChangeArrowheads="1"/>
          </p:cNvSpPr>
          <p:nvPr/>
        </p:nvSpPr>
        <p:spPr bwMode="auto">
          <a:xfrm>
            <a:off x="657225" y="4870450"/>
            <a:ext cx="42767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 sz="2200" b="1" i="1">
                <a:solidFill>
                  <a:srgbClr val="000066"/>
                </a:solidFill>
                <a:latin typeface="Times New Roman" pitchFamily="18" charset="0"/>
              </a:rPr>
              <a:t>R</a:t>
            </a:r>
            <a:r>
              <a:rPr lang="en-US" sz="2200" b="1" baseline="-25000">
                <a:solidFill>
                  <a:srgbClr val="000066"/>
                </a:solidFill>
                <a:latin typeface="Times New Roman" pitchFamily="18" charset="0"/>
              </a:rPr>
              <a:t>tot</a:t>
            </a:r>
            <a:r>
              <a:rPr lang="en-US" sz="2200" b="1">
                <a:solidFill>
                  <a:srgbClr val="000066"/>
                </a:solidFill>
                <a:latin typeface="Times New Roman" pitchFamily="18" charset="0"/>
              </a:rPr>
              <a:t> = (15 + 12 + 15) + 10 = 52 </a:t>
            </a:r>
            <a:r>
              <a:rPr lang="en-US" sz="2200" b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</a:t>
            </a:r>
            <a:endParaRPr lang="en-US" sz="2200" b="1" i="1">
              <a:solidFill>
                <a:srgbClr val="000066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2" name="Line 2"/>
          <p:cNvSpPr>
            <a:spLocks noChangeShapeType="1"/>
          </p:cNvSpPr>
          <p:nvPr/>
        </p:nvSpPr>
        <p:spPr bwMode="auto">
          <a:xfrm>
            <a:off x="7516813" y="722313"/>
            <a:ext cx="0" cy="1944687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385089" name="Rectangle 3"/>
          <p:cNvSpPr>
            <a:spLocks noChangeArrowheads="1"/>
          </p:cNvSpPr>
          <p:nvPr/>
        </p:nvSpPr>
        <p:spPr bwMode="auto">
          <a:xfrm rot="-2700000">
            <a:off x="6827838" y="1009650"/>
            <a:ext cx="1381125" cy="1381125"/>
          </a:xfrm>
          <a:prstGeom prst="rect">
            <a:avLst/>
          </a:prstGeom>
          <a:noFill/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38509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79388" y="544513"/>
            <a:ext cx="5554662" cy="828675"/>
          </a:xfrm>
        </p:spPr>
        <p:txBody>
          <a:bodyPr/>
          <a:lstStyle/>
          <a:p>
            <a:pPr lvl="1" eaLnBrk="1" hangingPunct="1"/>
            <a:r>
              <a:rPr lang="en-US" sz="2200" smtClean="0"/>
              <a:t>The capacitors in the adjacent circuit are initially uncharged.  Calculate:</a:t>
            </a:r>
          </a:p>
        </p:txBody>
      </p:sp>
      <p:grpSp>
        <p:nvGrpSpPr>
          <p:cNvPr id="385091" name="Group 5"/>
          <p:cNvGrpSpPr>
            <a:grpSpLocks/>
          </p:cNvGrpSpPr>
          <p:nvPr/>
        </p:nvGrpSpPr>
        <p:grpSpPr bwMode="auto">
          <a:xfrm rot="2700000" flipH="1">
            <a:off x="7629525" y="1146175"/>
            <a:ext cx="838200" cy="190500"/>
            <a:chOff x="2380" y="3027"/>
            <a:chExt cx="752" cy="171"/>
          </a:xfrm>
        </p:grpSpPr>
        <p:sp>
          <p:nvSpPr>
            <p:cNvPr id="385135" name="Rectangle 6"/>
            <p:cNvSpPr>
              <a:spLocks noChangeArrowheads="1"/>
            </p:cNvSpPr>
            <p:nvPr/>
          </p:nvSpPr>
          <p:spPr bwMode="auto">
            <a:xfrm>
              <a:off x="2476" y="3074"/>
              <a:ext cx="568" cy="82"/>
            </a:xfrm>
            <a:prstGeom prst="rect">
              <a:avLst/>
            </a:prstGeom>
            <a:solidFill>
              <a:srgbClr val="EBEBFF"/>
            </a:solidFill>
            <a:ln w="63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385136" name="Freeform 7"/>
            <p:cNvSpPr>
              <a:spLocks/>
            </p:cNvSpPr>
            <p:nvPr/>
          </p:nvSpPr>
          <p:spPr bwMode="auto">
            <a:xfrm>
              <a:off x="2380" y="3027"/>
              <a:ext cx="752" cy="171"/>
            </a:xfrm>
            <a:custGeom>
              <a:avLst/>
              <a:gdLst>
                <a:gd name="T0" fmla="*/ 0 w 668"/>
                <a:gd name="T1" fmla="*/ 103 h 152"/>
                <a:gd name="T2" fmla="*/ 101 w 668"/>
                <a:gd name="T3" fmla="*/ 105 h 152"/>
                <a:gd name="T4" fmla="*/ 158 w 668"/>
                <a:gd name="T5" fmla="*/ 0 h 152"/>
                <a:gd name="T6" fmla="*/ 214 w 668"/>
                <a:gd name="T7" fmla="*/ 192 h 152"/>
                <a:gd name="T8" fmla="*/ 303 w 668"/>
                <a:gd name="T9" fmla="*/ 0 h 152"/>
                <a:gd name="T10" fmla="*/ 377 w 668"/>
                <a:gd name="T11" fmla="*/ 188 h 152"/>
                <a:gd name="T12" fmla="*/ 466 w 668"/>
                <a:gd name="T13" fmla="*/ 0 h 152"/>
                <a:gd name="T14" fmla="*/ 540 w 668"/>
                <a:gd name="T15" fmla="*/ 188 h 152"/>
                <a:gd name="T16" fmla="*/ 623 w 668"/>
                <a:gd name="T17" fmla="*/ 0 h 152"/>
                <a:gd name="T18" fmla="*/ 711 w 668"/>
                <a:gd name="T19" fmla="*/ 188 h 152"/>
                <a:gd name="T20" fmla="*/ 752 w 668"/>
                <a:gd name="T21" fmla="*/ 105 h 152"/>
                <a:gd name="T22" fmla="*/ 847 w 668"/>
                <a:gd name="T23" fmla="*/ 103 h 15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668"/>
                <a:gd name="T37" fmla="*/ 0 h 152"/>
                <a:gd name="T38" fmla="*/ 668 w 668"/>
                <a:gd name="T39" fmla="*/ 152 h 15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668" h="152">
                  <a:moveTo>
                    <a:pt x="0" y="82"/>
                  </a:moveTo>
                  <a:lnTo>
                    <a:pt x="80" y="83"/>
                  </a:lnTo>
                  <a:lnTo>
                    <a:pt x="124" y="0"/>
                  </a:lnTo>
                  <a:lnTo>
                    <a:pt x="169" y="152"/>
                  </a:lnTo>
                  <a:lnTo>
                    <a:pt x="239" y="0"/>
                  </a:lnTo>
                  <a:lnTo>
                    <a:pt x="298" y="148"/>
                  </a:lnTo>
                  <a:lnTo>
                    <a:pt x="368" y="0"/>
                  </a:lnTo>
                  <a:lnTo>
                    <a:pt x="426" y="148"/>
                  </a:lnTo>
                  <a:lnTo>
                    <a:pt x="491" y="0"/>
                  </a:lnTo>
                  <a:lnTo>
                    <a:pt x="561" y="148"/>
                  </a:lnTo>
                  <a:lnTo>
                    <a:pt x="593" y="83"/>
                  </a:lnTo>
                  <a:lnTo>
                    <a:pt x="668" y="82"/>
                  </a:lnTo>
                </a:path>
              </a:pathLst>
            </a:custGeom>
            <a:noFill/>
            <a:ln w="222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85092" name="Group 8"/>
          <p:cNvGrpSpPr>
            <a:grpSpLocks/>
          </p:cNvGrpSpPr>
          <p:nvPr/>
        </p:nvGrpSpPr>
        <p:grpSpPr bwMode="auto">
          <a:xfrm rot="-5400000">
            <a:off x="7091363" y="1557338"/>
            <a:ext cx="838200" cy="190500"/>
            <a:chOff x="2380" y="3027"/>
            <a:chExt cx="752" cy="171"/>
          </a:xfrm>
        </p:grpSpPr>
        <p:sp>
          <p:nvSpPr>
            <p:cNvPr id="385133" name="Rectangle 9"/>
            <p:cNvSpPr>
              <a:spLocks noChangeArrowheads="1"/>
            </p:cNvSpPr>
            <p:nvPr/>
          </p:nvSpPr>
          <p:spPr bwMode="auto">
            <a:xfrm>
              <a:off x="2476" y="3074"/>
              <a:ext cx="568" cy="82"/>
            </a:xfrm>
            <a:prstGeom prst="rect">
              <a:avLst/>
            </a:prstGeom>
            <a:solidFill>
              <a:srgbClr val="EBEBFF"/>
            </a:solidFill>
            <a:ln w="63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385134" name="Freeform 10"/>
            <p:cNvSpPr>
              <a:spLocks/>
            </p:cNvSpPr>
            <p:nvPr/>
          </p:nvSpPr>
          <p:spPr bwMode="auto">
            <a:xfrm>
              <a:off x="2380" y="3027"/>
              <a:ext cx="752" cy="171"/>
            </a:xfrm>
            <a:custGeom>
              <a:avLst/>
              <a:gdLst>
                <a:gd name="T0" fmla="*/ 0 w 668"/>
                <a:gd name="T1" fmla="*/ 103 h 152"/>
                <a:gd name="T2" fmla="*/ 101 w 668"/>
                <a:gd name="T3" fmla="*/ 105 h 152"/>
                <a:gd name="T4" fmla="*/ 158 w 668"/>
                <a:gd name="T5" fmla="*/ 0 h 152"/>
                <a:gd name="T6" fmla="*/ 214 w 668"/>
                <a:gd name="T7" fmla="*/ 192 h 152"/>
                <a:gd name="T8" fmla="*/ 303 w 668"/>
                <a:gd name="T9" fmla="*/ 0 h 152"/>
                <a:gd name="T10" fmla="*/ 377 w 668"/>
                <a:gd name="T11" fmla="*/ 188 h 152"/>
                <a:gd name="T12" fmla="*/ 466 w 668"/>
                <a:gd name="T13" fmla="*/ 0 h 152"/>
                <a:gd name="T14" fmla="*/ 540 w 668"/>
                <a:gd name="T15" fmla="*/ 188 h 152"/>
                <a:gd name="T16" fmla="*/ 623 w 668"/>
                <a:gd name="T17" fmla="*/ 0 h 152"/>
                <a:gd name="T18" fmla="*/ 711 w 668"/>
                <a:gd name="T19" fmla="*/ 188 h 152"/>
                <a:gd name="T20" fmla="*/ 752 w 668"/>
                <a:gd name="T21" fmla="*/ 105 h 152"/>
                <a:gd name="T22" fmla="*/ 847 w 668"/>
                <a:gd name="T23" fmla="*/ 103 h 15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668"/>
                <a:gd name="T37" fmla="*/ 0 h 152"/>
                <a:gd name="T38" fmla="*/ 668 w 668"/>
                <a:gd name="T39" fmla="*/ 152 h 15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668" h="152">
                  <a:moveTo>
                    <a:pt x="0" y="82"/>
                  </a:moveTo>
                  <a:lnTo>
                    <a:pt x="80" y="83"/>
                  </a:lnTo>
                  <a:lnTo>
                    <a:pt x="124" y="0"/>
                  </a:lnTo>
                  <a:lnTo>
                    <a:pt x="169" y="152"/>
                  </a:lnTo>
                  <a:lnTo>
                    <a:pt x="239" y="0"/>
                  </a:lnTo>
                  <a:lnTo>
                    <a:pt x="298" y="148"/>
                  </a:lnTo>
                  <a:lnTo>
                    <a:pt x="368" y="0"/>
                  </a:lnTo>
                  <a:lnTo>
                    <a:pt x="426" y="148"/>
                  </a:lnTo>
                  <a:lnTo>
                    <a:pt x="491" y="0"/>
                  </a:lnTo>
                  <a:lnTo>
                    <a:pt x="561" y="148"/>
                  </a:lnTo>
                  <a:lnTo>
                    <a:pt x="593" y="83"/>
                  </a:lnTo>
                  <a:lnTo>
                    <a:pt x="668" y="82"/>
                  </a:lnTo>
                </a:path>
              </a:pathLst>
            </a:custGeom>
            <a:noFill/>
            <a:ln w="222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85093" name="Group 11"/>
          <p:cNvGrpSpPr>
            <a:grpSpLocks/>
          </p:cNvGrpSpPr>
          <p:nvPr/>
        </p:nvGrpSpPr>
        <p:grpSpPr bwMode="auto">
          <a:xfrm rot="-2700000">
            <a:off x="6996113" y="1022350"/>
            <a:ext cx="90487" cy="352425"/>
            <a:chOff x="4182" y="2970"/>
            <a:chExt cx="57" cy="258"/>
          </a:xfrm>
        </p:grpSpPr>
        <p:sp>
          <p:nvSpPr>
            <p:cNvPr id="385130" name="Rectangle 12"/>
            <p:cNvSpPr>
              <a:spLocks noChangeArrowheads="1"/>
            </p:cNvSpPr>
            <p:nvPr/>
          </p:nvSpPr>
          <p:spPr bwMode="auto">
            <a:xfrm>
              <a:off x="4182" y="3071"/>
              <a:ext cx="56" cy="52"/>
            </a:xfrm>
            <a:prstGeom prst="rect">
              <a:avLst/>
            </a:prstGeom>
            <a:solidFill>
              <a:srgbClr val="EBEBFF"/>
            </a:solidFill>
            <a:ln w="63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385131" name="Line 13"/>
            <p:cNvSpPr>
              <a:spLocks noChangeShapeType="1"/>
            </p:cNvSpPr>
            <p:nvPr/>
          </p:nvSpPr>
          <p:spPr bwMode="auto">
            <a:xfrm rot="-5400000">
              <a:off x="4054" y="3098"/>
              <a:ext cx="258" cy="1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5132" name="Line 14"/>
            <p:cNvSpPr>
              <a:spLocks noChangeShapeType="1"/>
            </p:cNvSpPr>
            <p:nvPr/>
          </p:nvSpPr>
          <p:spPr bwMode="auto">
            <a:xfrm rot="-5400000">
              <a:off x="4110" y="3098"/>
              <a:ext cx="258" cy="1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85094" name="Freeform 15"/>
          <p:cNvSpPr>
            <a:spLocks/>
          </p:cNvSpPr>
          <p:nvPr/>
        </p:nvSpPr>
        <p:spPr bwMode="auto">
          <a:xfrm>
            <a:off x="6197600" y="1692275"/>
            <a:ext cx="2635250" cy="1333500"/>
          </a:xfrm>
          <a:custGeom>
            <a:avLst/>
            <a:gdLst>
              <a:gd name="T0" fmla="*/ 544353788 w 1660"/>
              <a:gd name="T1" fmla="*/ 10080625 h 840"/>
              <a:gd name="T2" fmla="*/ 0 w 1660"/>
              <a:gd name="T3" fmla="*/ 10080625 h 840"/>
              <a:gd name="T4" fmla="*/ 0 w 1660"/>
              <a:gd name="T5" fmla="*/ 2116931428 h 840"/>
              <a:gd name="T6" fmla="*/ 2147483647 w 1660"/>
              <a:gd name="T7" fmla="*/ 2116931428 h 840"/>
              <a:gd name="T8" fmla="*/ 2147483647 w 1660"/>
              <a:gd name="T9" fmla="*/ 0 h 840"/>
              <a:gd name="T10" fmla="*/ 2147483647 w 1660"/>
              <a:gd name="T11" fmla="*/ 0 h 84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660"/>
              <a:gd name="T19" fmla="*/ 0 h 840"/>
              <a:gd name="T20" fmla="*/ 1660 w 1660"/>
              <a:gd name="T21" fmla="*/ 840 h 84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660" h="840">
                <a:moveTo>
                  <a:pt x="216" y="4"/>
                </a:moveTo>
                <a:lnTo>
                  <a:pt x="0" y="4"/>
                </a:lnTo>
                <a:lnTo>
                  <a:pt x="0" y="840"/>
                </a:lnTo>
                <a:lnTo>
                  <a:pt x="1660" y="840"/>
                </a:lnTo>
                <a:lnTo>
                  <a:pt x="1660" y="0"/>
                </a:lnTo>
                <a:lnTo>
                  <a:pt x="1448" y="0"/>
                </a:lnTo>
              </a:path>
            </a:pathLst>
          </a:custGeom>
          <a:noFill/>
          <a:ln w="222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0000" tIns="46800" rIns="90000" bIns="46800"/>
          <a:lstStyle/>
          <a:p>
            <a:endParaRPr lang="en-US"/>
          </a:p>
        </p:txBody>
      </p:sp>
      <p:grpSp>
        <p:nvGrpSpPr>
          <p:cNvPr id="385095" name="Group 16"/>
          <p:cNvGrpSpPr>
            <a:grpSpLocks/>
          </p:cNvGrpSpPr>
          <p:nvPr/>
        </p:nvGrpSpPr>
        <p:grpSpPr bwMode="auto">
          <a:xfrm rot="-2700000">
            <a:off x="7999413" y="1968500"/>
            <a:ext cx="90487" cy="352425"/>
            <a:chOff x="4182" y="2970"/>
            <a:chExt cx="57" cy="258"/>
          </a:xfrm>
        </p:grpSpPr>
        <p:sp>
          <p:nvSpPr>
            <p:cNvPr id="385127" name="Rectangle 17"/>
            <p:cNvSpPr>
              <a:spLocks noChangeArrowheads="1"/>
            </p:cNvSpPr>
            <p:nvPr/>
          </p:nvSpPr>
          <p:spPr bwMode="auto">
            <a:xfrm>
              <a:off x="4182" y="3071"/>
              <a:ext cx="56" cy="52"/>
            </a:xfrm>
            <a:prstGeom prst="rect">
              <a:avLst/>
            </a:prstGeom>
            <a:solidFill>
              <a:srgbClr val="EBEBFF"/>
            </a:solidFill>
            <a:ln w="63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385128" name="Line 18"/>
            <p:cNvSpPr>
              <a:spLocks noChangeShapeType="1"/>
            </p:cNvSpPr>
            <p:nvPr/>
          </p:nvSpPr>
          <p:spPr bwMode="auto">
            <a:xfrm rot="-5400000">
              <a:off x="4054" y="3098"/>
              <a:ext cx="258" cy="1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5129" name="Line 19"/>
            <p:cNvSpPr>
              <a:spLocks noChangeShapeType="1"/>
            </p:cNvSpPr>
            <p:nvPr/>
          </p:nvSpPr>
          <p:spPr bwMode="auto">
            <a:xfrm rot="-5400000">
              <a:off x="4110" y="3098"/>
              <a:ext cx="258" cy="1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85096" name="Rectangle 20"/>
          <p:cNvSpPr>
            <a:spLocks noChangeArrowheads="1"/>
          </p:cNvSpPr>
          <p:nvPr/>
        </p:nvSpPr>
        <p:spPr bwMode="auto">
          <a:xfrm>
            <a:off x="7532688" y="1463675"/>
            <a:ext cx="752475" cy="3667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000" b="1">
                <a:solidFill>
                  <a:srgbClr val="000066"/>
                </a:solidFill>
                <a:latin typeface="Times New Roman" pitchFamily="18" charset="0"/>
              </a:rPr>
              <a:t>12 </a:t>
            </a:r>
            <a:r>
              <a:rPr lang="en-US" sz="2000" b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</a:t>
            </a:r>
          </a:p>
        </p:txBody>
      </p:sp>
      <p:sp>
        <p:nvSpPr>
          <p:cNvPr id="385097" name="Rectangle 21"/>
          <p:cNvSpPr>
            <a:spLocks noChangeArrowheads="1"/>
          </p:cNvSpPr>
          <p:nvPr/>
        </p:nvSpPr>
        <p:spPr bwMode="auto">
          <a:xfrm>
            <a:off x="8126413" y="2032000"/>
            <a:ext cx="746125" cy="3667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000" b="1">
                <a:solidFill>
                  <a:srgbClr val="000066"/>
                </a:solidFill>
                <a:latin typeface="Times New Roman" pitchFamily="18" charset="0"/>
              </a:rPr>
              <a:t>5 </a:t>
            </a:r>
            <a:r>
              <a:rPr lang="en-US" sz="2000" b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F</a:t>
            </a:r>
          </a:p>
        </p:txBody>
      </p:sp>
      <p:sp>
        <p:nvSpPr>
          <p:cNvPr id="385098" name="Rectangle 22"/>
          <p:cNvSpPr>
            <a:spLocks noChangeArrowheads="1"/>
          </p:cNvSpPr>
          <p:nvPr/>
        </p:nvSpPr>
        <p:spPr bwMode="auto">
          <a:xfrm>
            <a:off x="6389688" y="685800"/>
            <a:ext cx="860425" cy="3667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000" b="1">
                <a:solidFill>
                  <a:srgbClr val="000066"/>
                </a:solidFill>
                <a:latin typeface="Times New Roman" pitchFamily="18" charset="0"/>
              </a:rPr>
              <a:t>10 </a:t>
            </a:r>
            <a:r>
              <a:rPr lang="en-US" sz="2000" b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F</a:t>
            </a:r>
          </a:p>
        </p:txBody>
      </p:sp>
      <p:sp>
        <p:nvSpPr>
          <p:cNvPr id="385099" name="Rectangle 23"/>
          <p:cNvSpPr>
            <a:spLocks noChangeArrowheads="1"/>
          </p:cNvSpPr>
          <p:nvPr/>
        </p:nvSpPr>
        <p:spPr bwMode="auto">
          <a:xfrm>
            <a:off x="7983538" y="796925"/>
            <a:ext cx="720725" cy="3667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000" b="1">
                <a:solidFill>
                  <a:srgbClr val="000066"/>
                </a:solidFill>
                <a:latin typeface="Times New Roman" pitchFamily="18" charset="0"/>
              </a:rPr>
              <a:t>15 </a:t>
            </a:r>
            <a:r>
              <a:rPr lang="en-US" sz="2000" b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</a:t>
            </a:r>
          </a:p>
        </p:txBody>
      </p:sp>
      <p:grpSp>
        <p:nvGrpSpPr>
          <p:cNvPr id="385100" name="Group 24"/>
          <p:cNvGrpSpPr>
            <a:grpSpLocks/>
          </p:cNvGrpSpPr>
          <p:nvPr/>
        </p:nvGrpSpPr>
        <p:grpSpPr bwMode="auto">
          <a:xfrm rot="2700000" flipH="1">
            <a:off x="6581775" y="2060575"/>
            <a:ext cx="838200" cy="190500"/>
            <a:chOff x="2380" y="3027"/>
            <a:chExt cx="752" cy="171"/>
          </a:xfrm>
        </p:grpSpPr>
        <p:sp>
          <p:nvSpPr>
            <p:cNvPr id="385125" name="Rectangle 25"/>
            <p:cNvSpPr>
              <a:spLocks noChangeArrowheads="1"/>
            </p:cNvSpPr>
            <p:nvPr/>
          </p:nvSpPr>
          <p:spPr bwMode="auto">
            <a:xfrm>
              <a:off x="2476" y="3074"/>
              <a:ext cx="568" cy="82"/>
            </a:xfrm>
            <a:prstGeom prst="rect">
              <a:avLst/>
            </a:prstGeom>
            <a:solidFill>
              <a:srgbClr val="EBEBFF"/>
            </a:solidFill>
            <a:ln w="63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385126" name="Freeform 26"/>
            <p:cNvSpPr>
              <a:spLocks/>
            </p:cNvSpPr>
            <p:nvPr/>
          </p:nvSpPr>
          <p:spPr bwMode="auto">
            <a:xfrm>
              <a:off x="2380" y="3027"/>
              <a:ext cx="752" cy="171"/>
            </a:xfrm>
            <a:custGeom>
              <a:avLst/>
              <a:gdLst>
                <a:gd name="T0" fmla="*/ 0 w 668"/>
                <a:gd name="T1" fmla="*/ 103 h 152"/>
                <a:gd name="T2" fmla="*/ 101 w 668"/>
                <a:gd name="T3" fmla="*/ 105 h 152"/>
                <a:gd name="T4" fmla="*/ 158 w 668"/>
                <a:gd name="T5" fmla="*/ 0 h 152"/>
                <a:gd name="T6" fmla="*/ 214 w 668"/>
                <a:gd name="T7" fmla="*/ 192 h 152"/>
                <a:gd name="T8" fmla="*/ 303 w 668"/>
                <a:gd name="T9" fmla="*/ 0 h 152"/>
                <a:gd name="T10" fmla="*/ 377 w 668"/>
                <a:gd name="T11" fmla="*/ 188 h 152"/>
                <a:gd name="T12" fmla="*/ 466 w 668"/>
                <a:gd name="T13" fmla="*/ 0 h 152"/>
                <a:gd name="T14" fmla="*/ 540 w 668"/>
                <a:gd name="T15" fmla="*/ 188 h 152"/>
                <a:gd name="T16" fmla="*/ 623 w 668"/>
                <a:gd name="T17" fmla="*/ 0 h 152"/>
                <a:gd name="T18" fmla="*/ 711 w 668"/>
                <a:gd name="T19" fmla="*/ 188 h 152"/>
                <a:gd name="T20" fmla="*/ 752 w 668"/>
                <a:gd name="T21" fmla="*/ 105 h 152"/>
                <a:gd name="T22" fmla="*/ 847 w 668"/>
                <a:gd name="T23" fmla="*/ 103 h 15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668"/>
                <a:gd name="T37" fmla="*/ 0 h 152"/>
                <a:gd name="T38" fmla="*/ 668 w 668"/>
                <a:gd name="T39" fmla="*/ 152 h 15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668" h="152">
                  <a:moveTo>
                    <a:pt x="0" y="82"/>
                  </a:moveTo>
                  <a:lnTo>
                    <a:pt x="80" y="83"/>
                  </a:lnTo>
                  <a:lnTo>
                    <a:pt x="124" y="0"/>
                  </a:lnTo>
                  <a:lnTo>
                    <a:pt x="169" y="152"/>
                  </a:lnTo>
                  <a:lnTo>
                    <a:pt x="239" y="0"/>
                  </a:lnTo>
                  <a:lnTo>
                    <a:pt x="298" y="148"/>
                  </a:lnTo>
                  <a:lnTo>
                    <a:pt x="368" y="0"/>
                  </a:lnTo>
                  <a:lnTo>
                    <a:pt x="426" y="148"/>
                  </a:lnTo>
                  <a:lnTo>
                    <a:pt x="491" y="0"/>
                  </a:lnTo>
                  <a:lnTo>
                    <a:pt x="561" y="148"/>
                  </a:lnTo>
                  <a:lnTo>
                    <a:pt x="593" y="83"/>
                  </a:lnTo>
                  <a:lnTo>
                    <a:pt x="668" y="82"/>
                  </a:lnTo>
                </a:path>
              </a:pathLst>
            </a:custGeom>
            <a:noFill/>
            <a:ln w="222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85101" name="Group 27"/>
          <p:cNvGrpSpPr>
            <a:grpSpLocks/>
          </p:cNvGrpSpPr>
          <p:nvPr/>
        </p:nvGrpSpPr>
        <p:grpSpPr bwMode="auto">
          <a:xfrm>
            <a:off x="6262688" y="2924175"/>
            <a:ext cx="838200" cy="190500"/>
            <a:chOff x="2380" y="3027"/>
            <a:chExt cx="752" cy="171"/>
          </a:xfrm>
        </p:grpSpPr>
        <p:sp>
          <p:nvSpPr>
            <p:cNvPr id="385123" name="Rectangle 28"/>
            <p:cNvSpPr>
              <a:spLocks noChangeArrowheads="1"/>
            </p:cNvSpPr>
            <p:nvPr/>
          </p:nvSpPr>
          <p:spPr bwMode="auto">
            <a:xfrm>
              <a:off x="2476" y="3074"/>
              <a:ext cx="568" cy="82"/>
            </a:xfrm>
            <a:prstGeom prst="rect">
              <a:avLst/>
            </a:prstGeom>
            <a:solidFill>
              <a:srgbClr val="EBEBFF"/>
            </a:solidFill>
            <a:ln w="63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385124" name="Freeform 29"/>
            <p:cNvSpPr>
              <a:spLocks/>
            </p:cNvSpPr>
            <p:nvPr/>
          </p:nvSpPr>
          <p:spPr bwMode="auto">
            <a:xfrm>
              <a:off x="2380" y="3027"/>
              <a:ext cx="752" cy="171"/>
            </a:xfrm>
            <a:custGeom>
              <a:avLst/>
              <a:gdLst>
                <a:gd name="T0" fmla="*/ 0 w 668"/>
                <a:gd name="T1" fmla="*/ 103 h 152"/>
                <a:gd name="T2" fmla="*/ 101 w 668"/>
                <a:gd name="T3" fmla="*/ 105 h 152"/>
                <a:gd name="T4" fmla="*/ 158 w 668"/>
                <a:gd name="T5" fmla="*/ 0 h 152"/>
                <a:gd name="T6" fmla="*/ 214 w 668"/>
                <a:gd name="T7" fmla="*/ 192 h 152"/>
                <a:gd name="T8" fmla="*/ 303 w 668"/>
                <a:gd name="T9" fmla="*/ 0 h 152"/>
                <a:gd name="T10" fmla="*/ 377 w 668"/>
                <a:gd name="T11" fmla="*/ 188 h 152"/>
                <a:gd name="T12" fmla="*/ 466 w 668"/>
                <a:gd name="T13" fmla="*/ 0 h 152"/>
                <a:gd name="T14" fmla="*/ 540 w 668"/>
                <a:gd name="T15" fmla="*/ 188 h 152"/>
                <a:gd name="T16" fmla="*/ 623 w 668"/>
                <a:gd name="T17" fmla="*/ 0 h 152"/>
                <a:gd name="T18" fmla="*/ 711 w 668"/>
                <a:gd name="T19" fmla="*/ 188 h 152"/>
                <a:gd name="T20" fmla="*/ 752 w 668"/>
                <a:gd name="T21" fmla="*/ 105 h 152"/>
                <a:gd name="T22" fmla="*/ 847 w 668"/>
                <a:gd name="T23" fmla="*/ 103 h 15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668"/>
                <a:gd name="T37" fmla="*/ 0 h 152"/>
                <a:gd name="T38" fmla="*/ 668 w 668"/>
                <a:gd name="T39" fmla="*/ 152 h 15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668" h="152">
                  <a:moveTo>
                    <a:pt x="0" y="82"/>
                  </a:moveTo>
                  <a:lnTo>
                    <a:pt x="80" y="83"/>
                  </a:lnTo>
                  <a:lnTo>
                    <a:pt x="124" y="0"/>
                  </a:lnTo>
                  <a:lnTo>
                    <a:pt x="169" y="152"/>
                  </a:lnTo>
                  <a:lnTo>
                    <a:pt x="239" y="0"/>
                  </a:lnTo>
                  <a:lnTo>
                    <a:pt x="298" y="148"/>
                  </a:lnTo>
                  <a:lnTo>
                    <a:pt x="368" y="0"/>
                  </a:lnTo>
                  <a:lnTo>
                    <a:pt x="426" y="148"/>
                  </a:lnTo>
                  <a:lnTo>
                    <a:pt x="491" y="0"/>
                  </a:lnTo>
                  <a:lnTo>
                    <a:pt x="561" y="148"/>
                  </a:lnTo>
                  <a:lnTo>
                    <a:pt x="593" y="83"/>
                  </a:lnTo>
                  <a:lnTo>
                    <a:pt x="668" y="82"/>
                  </a:lnTo>
                </a:path>
              </a:pathLst>
            </a:custGeom>
            <a:noFill/>
            <a:ln w="222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85102" name="Group 30"/>
          <p:cNvGrpSpPr>
            <a:grpSpLocks/>
          </p:cNvGrpSpPr>
          <p:nvPr/>
        </p:nvGrpSpPr>
        <p:grpSpPr bwMode="auto">
          <a:xfrm>
            <a:off x="8053388" y="2852738"/>
            <a:ext cx="400050" cy="330200"/>
            <a:chOff x="2560" y="1747"/>
            <a:chExt cx="312" cy="258"/>
          </a:xfrm>
        </p:grpSpPr>
        <p:sp>
          <p:nvSpPr>
            <p:cNvPr id="385115" name="Rectangle 31"/>
            <p:cNvSpPr>
              <a:spLocks noChangeArrowheads="1"/>
            </p:cNvSpPr>
            <p:nvPr/>
          </p:nvSpPr>
          <p:spPr bwMode="auto">
            <a:xfrm>
              <a:off x="2560" y="1848"/>
              <a:ext cx="312" cy="56"/>
            </a:xfrm>
            <a:prstGeom prst="rect">
              <a:avLst/>
            </a:prstGeom>
            <a:solidFill>
              <a:srgbClr val="EBEBFF"/>
            </a:solidFill>
            <a:ln w="63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grpSp>
          <p:nvGrpSpPr>
            <p:cNvPr id="385116" name="Group 32"/>
            <p:cNvGrpSpPr>
              <a:grpSpLocks/>
            </p:cNvGrpSpPr>
            <p:nvPr/>
          </p:nvGrpSpPr>
          <p:grpSpPr bwMode="auto">
            <a:xfrm flipH="1">
              <a:off x="2563" y="1747"/>
              <a:ext cx="303" cy="258"/>
              <a:chOff x="8914" y="9442"/>
              <a:chExt cx="501" cy="350"/>
            </a:xfrm>
          </p:grpSpPr>
          <p:sp>
            <p:nvSpPr>
              <p:cNvPr id="385117" name="Line 33"/>
              <p:cNvSpPr>
                <a:spLocks noChangeShapeType="1"/>
              </p:cNvSpPr>
              <p:nvPr/>
            </p:nvSpPr>
            <p:spPr bwMode="auto">
              <a:xfrm rot="5400000" flipH="1">
                <a:off x="9240" y="9616"/>
                <a:ext cx="350" cy="1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5118" name="Line 34"/>
              <p:cNvSpPr>
                <a:spLocks noChangeShapeType="1"/>
              </p:cNvSpPr>
              <p:nvPr/>
            </p:nvSpPr>
            <p:spPr bwMode="auto">
              <a:xfrm rot="5400000" flipH="1">
                <a:off x="9038" y="9616"/>
                <a:ext cx="350" cy="1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5119" name="Line 35"/>
              <p:cNvSpPr>
                <a:spLocks noChangeShapeType="1"/>
              </p:cNvSpPr>
              <p:nvPr/>
            </p:nvSpPr>
            <p:spPr bwMode="auto">
              <a:xfrm rot="5400000" flipH="1">
                <a:off x="8835" y="9616"/>
                <a:ext cx="350" cy="1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5120" name="Line 36"/>
              <p:cNvSpPr>
                <a:spLocks noChangeShapeType="1"/>
              </p:cNvSpPr>
              <p:nvPr/>
            </p:nvSpPr>
            <p:spPr bwMode="auto">
              <a:xfrm rot="5400000" flipH="1">
                <a:off x="9232" y="9615"/>
                <a:ext cx="176" cy="1"/>
              </a:xfrm>
              <a:prstGeom prst="line">
                <a:avLst/>
              </a:prstGeom>
              <a:noFill/>
              <a:ln w="444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5121" name="Line 37"/>
              <p:cNvSpPr>
                <a:spLocks noChangeShapeType="1"/>
              </p:cNvSpPr>
              <p:nvPr/>
            </p:nvSpPr>
            <p:spPr bwMode="auto">
              <a:xfrm rot="5400000" flipH="1">
                <a:off x="9030" y="9615"/>
                <a:ext cx="176" cy="1"/>
              </a:xfrm>
              <a:prstGeom prst="line">
                <a:avLst/>
              </a:prstGeom>
              <a:noFill/>
              <a:ln w="444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5122" name="Line 38"/>
              <p:cNvSpPr>
                <a:spLocks noChangeShapeType="1"/>
              </p:cNvSpPr>
              <p:nvPr/>
            </p:nvSpPr>
            <p:spPr bwMode="auto">
              <a:xfrm rot="5400000" flipH="1">
                <a:off x="8827" y="9615"/>
                <a:ext cx="176" cy="1"/>
              </a:xfrm>
              <a:prstGeom prst="line">
                <a:avLst/>
              </a:prstGeom>
              <a:noFill/>
              <a:ln w="444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85103" name="Oval 40"/>
          <p:cNvSpPr>
            <a:spLocks noChangeArrowheads="1"/>
          </p:cNvSpPr>
          <p:nvPr/>
        </p:nvSpPr>
        <p:spPr bwMode="auto">
          <a:xfrm rot="5400000">
            <a:off x="7627938" y="2992438"/>
            <a:ext cx="53975" cy="53975"/>
          </a:xfrm>
          <a:prstGeom prst="ellipse">
            <a:avLst/>
          </a:prstGeom>
          <a:solidFill>
            <a:schemeClr val="tx1"/>
          </a:solidFill>
          <a:ln w="15875" algn="ctr">
            <a:noFill/>
            <a:round/>
            <a:headEnd/>
            <a:tailEnd type="none" w="lg" len="lg"/>
          </a:ln>
        </p:spPr>
        <p:txBody>
          <a:bodyPr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385104" name="Oval 41"/>
          <p:cNvSpPr>
            <a:spLocks noChangeArrowheads="1"/>
          </p:cNvSpPr>
          <p:nvPr/>
        </p:nvSpPr>
        <p:spPr bwMode="auto">
          <a:xfrm rot="5400000">
            <a:off x="7359650" y="2992438"/>
            <a:ext cx="53975" cy="53975"/>
          </a:xfrm>
          <a:prstGeom prst="ellipse">
            <a:avLst/>
          </a:prstGeom>
          <a:solidFill>
            <a:schemeClr val="tx1"/>
          </a:solidFill>
          <a:ln w="15875" algn="ctr">
            <a:noFill/>
            <a:round/>
            <a:headEnd/>
            <a:tailEnd type="none" w="lg" len="lg"/>
          </a:ln>
        </p:spPr>
        <p:txBody>
          <a:bodyPr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385105" name="Rectangle 49"/>
          <p:cNvSpPr>
            <a:spLocks noChangeArrowheads="1"/>
          </p:cNvSpPr>
          <p:nvPr/>
        </p:nvSpPr>
        <p:spPr bwMode="auto">
          <a:xfrm>
            <a:off x="6216650" y="2063750"/>
            <a:ext cx="720725" cy="3667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000" b="1">
                <a:solidFill>
                  <a:srgbClr val="000066"/>
                </a:solidFill>
                <a:latin typeface="Times New Roman" pitchFamily="18" charset="0"/>
              </a:rPr>
              <a:t>15 </a:t>
            </a:r>
            <a:r>
              <a:rPr lang="en-US" sz="2000" b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</a:t>
            </a:r>
          </a:p>
        </p:txBody>
      </p:sp>
      <p:sp>
        <p:nvSpPr>
          <p:cNvPr id="385106" name="Rectangle 50"/>
          <p:cNvSpPr>
            <a:spLocks noChangeArrowheads="1"/>
          </p:cNvSpPr>
          <p:nvPr/>
        </p:nvSpPr>
        <p:spPr bwMode="auto">
          <a:xfrm>
            <a:off x="6316663" y="2587625"/>
            <a:ext cx="720725" cy="3667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000" b="1">
                <a:solidFill>
                  <a:srgbClr val="000066"/>
                </a:solidFill>
                <a:latin typeface="Times New Roman" pitchFamily="18" charset="0"/>
              </a:rPr>
              <a:t>10 </a:t>
            </a:r>
            <a:r>
              <a:rPr lang="en-US" sz="2000" b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</a:t>
            </a:r>
          </a:p>
        </p:txBody>
      </p:sp>
      <p:sp>
        <p:nvSpPr>
          <p:cNvPr id="385107" name="Rectangle 52"/>
          <p:cNvSpPr>
            <a:spLocks noChangeArrowheads="1"/>
          </p:cNvSpPr>
          <p:nvPr/>
        </p:nvSpPr>
        <p:spPr bwMode="auto">
          <a:xfrm>
            <a:off x="7897813" y="2530475"/>
            <a:ext cx="720725" cy="3667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000" b="1">
                <a:solidFill>
                  <a:srgbClr val="000066"/>
                </a:solidFill>
                <a:latin typeface="Times New Roman" pitchFamily="18" charset="0"/>
              </a:rPr>
              <a:t>50 </a:t>
            </a:r>
            <a:r>
              <a:rPr lang="en-US" sz="2000" b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V</a:t>
            </a:r>
          </a:p>
        </p:txBody>
      </p:sp>
      <p:sp>
        <p:nvSpPr>
          <p:cNvPr id="385108" name="Rectangle 53"/>
          <p:cNvSpPr>
            <a:spLocks noChangeArrowheads="1"/>
          </p:cNvSpPr>
          <p:nvPr/>
        </p:nvSpPr>
        <p:spPr bwMode="auto">
          <a:xfrm>
            <a:off x="179388" y="1522413"/>
            <a:ext cx="5656262" cy="156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636588" lvl="1" indent="-457200">
              <a:lnSpc>
                <a:spcPct val="110000"/>
              </a:lnSpc>
              <a:buFontTx/>
              <a:buAutoNum type="alphaLcParenR"/>
            </a:pPr>
            <a:r>
              <a:rPr lang="en-US" sz="2200">
                <a:solidFill>
                  <a:srgbClr val="808080"/>
                </a:solidFill>
              </a:rPr>
              <a:t>the initial battery current when switch S is closed;</a:t>
            </a:r>
          </a:p>
          <a:p>
            <a:pPr marL="636588" lvl="1" indent="-457200">
              <a:lnSpc>
                <a:spcPct val="110000"/>
              </a:lnSpc>
              <a:buFontTx/>
              <a:buAutoNum type="alphaLcParenR"/>
            </a:pPr>
            <a:r>
              <a:rPr lang="en-US" sz="2200">
                <a:solidFill>
                  <a:srgbClr val="000066"/>
                </a:solidFill>
              </a:rPr>
              <a:t>the steady-state battery current;</a:t>
            </a:r>
          </a:p>
          <a:p>
            <a:pPr marL="636588" lvl="1" indent="-457200">
              <a:lnSpc>
                <a:spcPct val="110000"/>
              </a:lnSpc>
              <a:buFontTx/>
              <a:buAutoNum type="alphaLcParenR"/>
            </a:pPr>
            <a:r>
              <a:rPr lang="en-US" sz="2200">
                <a:solidFill>
                  <a:srgbClr val="808080"/>
                </a:solidFill>
              </a:rPr>
              <a:t>the final charges on the capacitors.</a:t>
            </a:r>
            <a:r>
              <a:rPr lang="en-US" sz="2200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385109" name="Line 54"/>
          <p:cNvSpPr>
            <a:spLocks noChangeShapeType="1"/>
          </p:cNvSpPr>
          <p:nvPr/>
        </p:nvSpPr>
        <p:spPr bwMode="auto">
          <a:xfrm>
            <a:off x="2462213" y="3387725"/>
            <a:ext cx="4105275" cy="0"/>
          </a:xfrm>
          <a:prstGeom prst="line">
            <a:avLst/>
          </a:prstGeom>
          <a:noFill/>
          <a:ln w="15875">
            <a:solidFill>
              <a:srgbClr val="000066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385110" name="Rectangle 55"/>
          <p:cNvSpPr>
            <a:spLocks noChangeArrowheads="1"/>
          </p:cNvSpPr>
          <p:nvPr/>
        </p:nvSpPr>
        <p:spPr bwMode="auto">
          <a:xfrm>
            <a:off x="268288" y="3625850"/>
            <a:ext cx="552450" cy="460375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200">
                <a:solidFill>
                  <a:srgbClr val="000066"/>
                </a:solidFill>
              </a:rPr>
              <a:t>(b)</a:t>
            </a:r>
            <a:endParaRPr lang="en-ZA" sz="2200">
              <a:solidFill>
                <a:srgbClr val="000066"/>
              </a:solidFill>
            </a:endParaRPr>
          </a:p>
        </p:txBody>
      </p:sp>
      <p:sp>
        <p:nvSpPr>
          <p:cNvPr id="385080" name="Rectangle 56"/>
          <p:cNvSpPr>
            <a:spLocks noChangeArrowheads="1"/>
          </p:cNvSpPr>
          <p:nvPr/>
        </p:nvSpPr>
        <p:spPr bwMode="auto">
          <a:xfrm>
            <a:off x="638175" y="3622675"/>
            <a:ext cx="8288338" cy="119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 sz="2200">
                <a:solidFill>
                  <a:srgbClr val="000066"/>
                </a:solidFill>
              </a:rPr>
              <a:t>Once the capacitors are fully charged they no longer “pass” current.  The circuit is broken at these points and the only current path through the “square” is as shown.</a:t>
            </a:r>
          </a:p>
        </p:txBody>
      </p:sp>
      <p:graphicFrame>
        <p:nvGraphicFramePr>
          <p:cNvPr id="385082" name="Object 58"/>
          <p:cNvGraphicFramePr>
            <a:graphicFrameLocks noChangeAspect="1"/>
          </p:cNvGraphicFramePr>
          <p:nvPr/>
        </p:nvGraphicFramePr>
        <p:xfrm>
          <a:off x="928688" y="5435600"/>
          <a:ext cx="28575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5086" name="Equation" r:id="rId4" imgW="2857320" imgH="698400" progId="Equation.DSMT4">
                  <p:embed/>
                </p:oleObj>
              </mc:Choice>
              <mc:Fallback>
                <p:oleObj name="Equation" r:id="rId4" imgW="2857320" imgH="698400" progId="Equation.DSMT4">
                  <p:embed/>
                  <p:pic>
                    <p:nvPicPr>
                      <p:cNvPr id="0" name="Picture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88" y="5435600"/>
                        <a:ext cx="285750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Line 59"/>
          <p:cNvSpPr>
            <a:spLocks noChangeShapeType="1"/>
          </p:cNvSpPr>
          <p:nvPr/>
        </p:nvSpPr>
        <p:spPr bwMode="auto">
          <a:xfrm>
            <a:off x="3014663" y="5932488"/>
            <a:ext cx="742950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4" name="Rectangle 62"/>
          <p:cNvSpPr>
            <a:spLocks noChangeArrowheads="1"/>
          </p:cNvSpPr>
          <p:nvPr/>
        </p:nvSpPr>
        <p:spPr bwMode="auto">
          <a:xfrm>
            <a:off x="7018338" y="1474788"/>
            <a:ext cx="473075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18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I</a:t>
            </a:r>
            <a:endParaRPr lang="en-ZA" sz="1800">
              <a:solidFill>
                <a:srgbClr val="000066"/>
              </a:solidFill>
            </a:endParaRPr>
          </a:p>
        </p:txBody>
      </p:sp>
      <p:sp>
        <p:nvSpPr>
          <p:cNvPr id="5" name="Freeform 65"/>
          <p:cNvSpPr>
            <a:spLocks/>
          </p:cNvSpPr>
          <p:nvPr/>
        </p:nvSpPr>
        <p:spPr bwMode="auto">
          <a:xfrm>
            <a:off x="6286500" y="884238"/>
            <a:ext cx="2428875" cy="1376362"/>
          </a:xfrm>
          <a:custGeom>
            <a:avLst/>
            <a:gdLst>
              <a:gd name="T0" fmla="*/ 0 w 1530"/>
              <a:gd name="T1" fmla="*/ 1027106838 h 909"/>
              <a:gd name="T2" fmla="*/ 400705609 w 1530"/>
              <a:gd name="T3" fmla="*/ 1027106838 h 909"/>
              <a:gd name="T4" fmla="*/ 582155313 w 1530"/>
              <a:gd name="T5" fmla="*/ 1102764332 h 909"/>
              <a:gd name="T6" fmla="*/ 1441529312 w 1530"/>
              <a:gd name="T7" fmla="*/ 1877680535 h 909"/>
              <a:gd name="T8" fmla="*/ 1728827430 w 1530"/>
              <a:gd name="T9" fmla="*/ 1831827554 h 909"/>
              <a:gd name="T10" fmla="*/ 1731348379 w 1530"/>
              <a:gd name="T11" fmla="*/ 226972575 h 909"/>
              <a:gd name="T12" fmla="*/ 2064007310 w 1530"/>
              <a:gd name="T13" fmla="*/ 139851411 h 909"/>
              <a:gd name="T14" fmla="*/ 2147483647 w 1530"/>
              <a:gd name="T15" fmla="*/ 1013350793 h 909"/>
              <a:gd name="T16" fmla="*/ 2147483647 w 1530"/>
              <a:gd name="T17" fmla="*/ 1068374975 h 909"/>
              <a:gd name="T18" fmla="*/ 2147483647 w 1530"/>
              <a:gd name="T19" fmla="*/ 1068374975 h 90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530"/>
              <a:gd name="T31" fmla="*/ 0 h 909"/>
              <a:gd name="T32" fmla="*/ 1530 w 1530"/>
              <a:gd name="T33" fmla="*/ 909 h 909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530" h="909">
                <a:moveTo>
                  <a:pt x="0" y="448"/>
                </a:moveTo>
                <a:cubicBezTo>
                  <a:pt x="26" y="448"/>
                  <a:pt x="121" y="443"/>
                  <a:pt x="159" y="448"/>
                </a:cubicBezTo>
                <a:cubicBezTo>
                  <a:pt x="171" y="445"/>
                  <a:pt x="204" y="463"/>
                  <a:pt x="231" y="481"/>
                </a:cubicBezTo>
                <a:cubicBezTo>
                  <a:pt x="311" y="557"/>
                  <a:pt x="494" y="746"/>
                  <a:pt x="572" y="819"/>
                </a:cubicBezTo>
                <a:cubicBezTo>
                  <a:pt x="616" y="857"/>
                  <a:pt x="686" y="909"/>
                  <a:pt x="686" y="799"/>
                </a:cubicBezTo>
                <a:cubicBezTo>
                  <a:pt x="686" y="377"/>
                  <a:pt x="687" y="99"/>
                  <a:pt x="687" y="99"/>
                </a:cubicBezTo>
                <a:cubicBezTo>
                  <a:pt x="689" y="39"/>
                  <a:pt x="756" y="0"/>
                  <a:pt x="819" y="61"/>
                </a:cubicBezTo>
                <a:cubicBezTo>
                  <a:pt x="1021" y="263"/>
                  <a:pt x="1127" y="374"/>
                  <a:pt x="1200" y="442"/>
                </a:cubicBezTo>
                <a:cubicBezTo>
                  <a:pt x="1220" y="460"/>
                  <a:pt x="1223" y="466"/>
                  <a:pt x="1254" y="466"/>
                </a:cubicBezTo>
                <a:cubicBezTo>
                  <a:pt x="1392" y="466"/>
                  <a:pt x="1530" y="466"/>
                  <a:pt x="1530" y="466"/>
                </a:cubicBezTo>
              </a:path>
            </a:pathLst>
          </a:custGeom>
          <a:noFill/>
          <a:ln w="15875" cap="flat" cmpd="sng">
            <a:solidFill>
              <a:srgbClr val="800080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5088" grpId="0"/>
      <p:bldP spid="385080" grpId="0"/>
      <p:bldP spid="3" grpId="0" animBg="1"/>
      <p:bldP spid="4" grpId="0"/>
      <p:bldP spid="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131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DC CIRCUITS</a:t>
            </a:r>
          </a:p>
        </p:txBody>
      </p:sp>
      <p:sp>
        <p:nvSpPr>
          <p:cNvPr id="387132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</a:p>
        </p:txBody>
      </p:sp>
      <p:sp>
        <p:nvSpPr>
          <p:cNvPr id="38713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438D533-77A2-46B0-B9C1-6C9EF07F31AE}" type="slidenum">
              <a:rPr lang="en-US" smtClean="0">
                <a:cs typeface="Arial" charset="0"/>
              </a:rPr>
              <a:pPr/>
              <a:t>29</a:t>
            </a:fld>
            <a:endParaRPr lang="en-US" smtClean="0">
              <a:cs typeface="Arial" charset="0"/>
            </a:endParaRPr>
          </a:p>
        </p:txBody>
      </p:sp>
      <p:sp>
        <p:nvSpPr>
          <p:cNvPr id="387134" name="Line 2"/>
          <p:cNvSpPr>
            <a:spLocks noChangeShapeType="1"/>
          </p:cNvSpPr>
          <p:nvPr/>
        </p:nvSpPr>
        <p:spPr bwMode="auto">
          <a:xfrm>
            <a:off x="7516813" y="722313"/>
            <a:ext cx="0" cy="1944687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387135" name="Rectangle 3"/>
          <p:cNvSpPr>
            <a:spLocks noChangeArrowheads="1"/>
          </p:cNvSpPr>
          <p:nvPr/>
        </p:nvSpPr>
        <p:spPr bwMode="auto">
          <a:xfrm rot="-2700000">
            <a:off x="6827838" y="1009650"/>
            <a:ext cx="1381125" cy="1381125"/>
          </a:xfrm>
          <a:prstGeom prst="rect">
            <a:avLst/>
          </a:prstGeom>
          <a:noFill/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38713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79388" y="544513"/>
            <a:ext cx="5554662" cy="828675"/>
          </a:xfrm>
        </p:spPr>
        <p:txBody>
          <a:bodyPr/>
          <a:lstStyle/>
          <a:p>
            <a:pPr lvl="1" eaLnBrk="1" hangingPunct="1"/>
            <a:r>
              <a:rPr lang="en-US" sz="2200" smtClean="0"/>
              <a:t>The capacitors in the adjacent circuit are initially uncharged.  Calculate:</a:t>
            </a:r>
          </a:p>
        </p:txBody>
      </p:sp>
      <p:grpSp>
        <p:nvGrpSpPr>
          <p:cNvPr id="387137" name="Group 5"/>
          <p:cNvGrpSpPr>
            <a:grpSpLocks/>
          </p:cNvGrpSpPr>
          <p:nvPr/>
        </p:nvGrpSpPr>
        <p:grpSpPr bwMode="auto">
          <a:xfrm rot="2700000" flipH="1">
            <a:off x="7629525" y="1146175"/>
            <a:ext cx="838200" cy="190500"/>
            <a:chOff x="2380" y="3027"/>
            <a:chExt cx="752" cy="171"/>
          </a:xfrm>
        </p:grpSpPr>
        <p:sp>
          <p:nvSpPr>
            <p:cNvPr id="387193" name="Rectangle 6"/>
            <p:cNvSpPr>
              <a:spLocks noChangeArrowheads="1"/>
            </p:cNvSpPr>
            <p:nvPr/>
          </p:nvSpPr>
          <p:spPr bwMode="auto">
            <a:xfrm>
              <a:off x="2476" y="3074"/>
              <a:ext cx="568" cy="82"/>
            </a:xfrm>
            <a:prstGeom prst="rect">
              <a:avLst/>
            </a:prstGeom>
            <a:solidFill>
              <a:srgbClr val="EBEBFF"/>
            </a:solidFill>
            <a:ln w="63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387194" name="Freeform 7"/>
            <p:cNvSpPr>
              <a:spLocks/>
            </p:cNvSpPr>
            <p:nvPr/>
          </p:nvSpPr>
          <p:spPr bwMode="auto">
            <a:xfrm>
              <a:off x="2380" y="3027"/>
              <a:ext cx="752" cy="171"/>
            </a:xfrm>
            <a:custGeom>
              <a:avLst/>
              <a:gdLst>
                <a:gd name="T0" fmla="*/ 0 w 668"/>
                <a:gd name="T1" fmla="*/ 103 h 152"/>
                <a:gd name="T2" fmla="*/ 101 w 668"/>
                <a:gd name="T3" fmla="*/ 105 h 152"/>
                <a:gd name="T4" fmla="*/ 158 w 668"/>
                <a:gd name="T5" fmla="*/ 0 h 152"/>
                <a:gd name="T6" fmla="*/ 214 w 668"/>
                <a:gd name="T7" fmla="*/ 192 h 152"/>
                <a:gd name="T8" fmla="*/ 303 w 668"/>
                <a:gd name="T9" fmla="*/ 0 h 152"/>
                <a:gd name="T10" fmla="*/ 377 w 668"/>
                <a:gd name="T11" fmla="*/ 188 h 152"/>
                <a:gd name="T12" fmla="*/ 466 w 668"/>
                <a:gd name="T13" fmla="*/ 0 h 152"/>
                <a:gd name="T14" fmla="*/ 540 w 668"/>
                <a:gd name="T15" fmla="*/ 188 h 152"/>
                <a:gd name="T16" fmla="*/ 623 w 668"/>
                <a:gd name="T17" fmla="*/ 0 h 152"/>
                <a:gd name="T18" fmla="*/ 711 w 668"/>
                <a:gd name="T19" fmla="*/ 188 h 152"/>
                <a:gd name="T20" fmla="*/ 752 w 668"/>
                <a:gd name="T21" fmla="*/ 105 h 152"/>
                <a:gd name="T22" fmla="*/ 847 w 668"/>
                <a:gd name="T23" fmla="*/ 103 h 15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668"/>
                <a:gd name="T37" fmla="*/ 0 h 152"/>
                <a:gd name="T38" fmla="*/ 668 w 668"/>
                <a:gd name="T39" fmla="*/ 152 h 15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668" h="152">
                  <a:moveTo>
                    <a:pt x="0" y="82"/>
                  </a:moveTo>
                  <a:lnTo>
                    <a:pt x="80" y="83"/>
                  </a:lnTo>
                  <a:lnTo>
                    <a:pt x="124" y="0"/>
                  </a:lnTo>
                  <a:lnTo>
                    <a:pt x="169" y="152"/>
                  </a:lnTo>
                  <a:lnTo>
                    <a:pt x="239" y="0"/>
                  </a:lnTo>
                  <a:lnTo>
                    <a:pt x="298" y="148"/>
                  </a:lnTo>
                  <a:lnTo>
                    <a:pt x="368" y="0"/>
                  </a:lnTo>
                  <a:lnTo>
                    <a:pt x="426" y="148"/>
                  </a:lnTo>
                  <a:lnTo>
                    <a:pt x="491" y="0"/>
                  </a:lnTo>
                  <a:lnTo>
                    <a:pt x="561" y="148"/>
                  </a:lnTo>
                  <a:lnTo>
                    <a:pt x="593" y="83"/>
                  </a:lnTo>
                  <a:lnTo>
                    <a:pt x="668" y="82"/>
                  </a:lnTo>
                </a:path>
              </a:pathLst>
            </a:custGeom>
            <a:noFill/>
            <a:ln w="222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87138" name="Group 8"/>
          <p:cNvGrpSpPr>
            <a:grpSpLocks/>
          </p:cNvGrpSpPr>
          <p:nvPr/>
        </p:nvGrpSpPr>
        <p:grpSpPr bwMode="auto">
          <a:xfrm rot="-5400000">
            <a:off x="7091363" y="1557338"/>
            <a:ext cx="838200" cy="190500"/>
            <a:chOff x="2380" y="3027"/>
            <a:chExt cx="752" cy="171"/>
          </a:xfrm>
        </p:grpSpPr>
        <p:sp>
          <p:nvSpPr>
            <p:cNvPr id="387191" name="Rectangle 9"/>
            <p:cNvSpPr>
              <a:spLocks noChangeArrowheads="1"/>
            </p:cNvSpPr>
            <p:nvPr/>
          </p:nvSpPr>
          <p:spPr bwMode="auto">
            <a:xfrm>
              <a:off x="2476" y="3074"/>
              <a:ext cx="568" cy="82"/>
            </a:xfrm>
            <a:prstGeom prst="rect">
              <a:avLst/>
            </a:prstGeom>
            <a:solidFill>
              <a:srgbClr val="EBEBFF"/>
            </a:solidFill>
            <a:ln w="63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387192" name="Freeform 10"/>
            <p:cNvSpPr>
              <a:spLocks/>
            </p:cNvSpPr>
            <p:nvPr/>
          </p:nvSpPr>
          <p:spPr bwMode="auto">
            <a:xfrm>
              <a:off x="2380" y="3027"/>
              <a:ext cx="752" cy="171"/>
            </a:xfrm>
            <a:custGeom>
              <a:avLst/>
              <a:gdLst>
                <a:gd name="T0" fmla="*/ 0 w 668"/>
                <a:gd name="T1" fmla="*/ 103 h 152"/>
                <a:gd name="T2" fmla="*/ 101 w 668"/>
                <a:gd name="T3" fmla="*/ 105 h 152"/>
                <a:gd name="T4" fmla="*/ 158 w 668"/>
                <a:gd name="T5" fmla="*/ 0 h 152"/>
                <a:gd name="T6" fmla="*/ 214 w 668"/>
                <a:gd name="T7" fmla="*/ 192 h 152"/>
                <a:gd name="T8" fmla="*/ 303 w 668"/>
                <a:gd name="T9" fmla="*/ 0 h 152"/>
                <a:gd name="T10" fmla="*/ 377 w 668"/>
                <a:gd name="T11" fmla="*/ 188 h 152"/>
                <a:gd name="T12" fmla="*/ 466 w 668"/>
                <a:gd name="T13" fmla="*/ 0 h 152"/>
                <a:gd name="T14" fmla="*/ 540 w 668"/>
                <a:gd name="T15" fmla="*/ 188 h 152"/>
                <a:gd name="T16" fmla="*/ 623 w 668"/>
                <a:gd name="T17" fmla="*/ 0 h 152"/>
                <a:gd name="T18" fmla="*/ 711 w 668"/>
                <a:gd name="T19" fmla="*/ 188 h 152"/>
                <a:gd name="T20" fmla="*/ 752 w 668"/>
                <a:gd name="T21" fmla="*/ 105 h 152"/>
                <a:gd name="T22" fmla="*/ 847 w 668"/>
                <a:gd name="T23" fmla="*/ 103 h 15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668"/>
                <a:gd name="T37" fmla="*/ 0 h 152"/>
                <a:gd name="T38" fmla="*/ 668 w 668"/>
                <a:gd name="T39" fmla="*/ 152 h 15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668" h="152">
                  <a:moveTo>
                    <a:pt x="0" y="82"/>
                  </a:moveTo>
                  <a:lnTo>
                    <a:pt x="80" y="83"/>
                  </a:lnTo>
                  <a:lnTo>
                    <a:pt x="124" y="0"/>
                  </a:lnTo>
                  <a:lnTo>
                    <a:pt x="169" y="152"/>
                  </a:lnTo>
                  <a:lnTo>
                    <a:pt x="239" y="0"/>
                  </a:lnTo>
                  <a:lnTo>
                    <a:pt x="298" y="148"/>
                  </a:lnTo>
                  <a:lnTo>
                    <a:pt x="368" y="0"/>
                  </a:lnTo>
                  <a:lnTo>
                    <a:pt x="426" y="148"/>
                  </a:lnTo>
                  <a:lnTo>
                    <a:pt x="491" y="0"/>
                  </a:lnTo>
                  <a:lnTo>
                    <a:pt x="561" y="148"/>
                  </a:lnTo>
                  <a:lnTo>
                    <a:pt x="593" y="83"/>
                  </a:lnTo>
                  <a:lnTo>
                    <a:pt x="668" y="82"/>
                  </a:lnTo>
                </a:path>
              </a:pathLst>
            </a:custGeom>
            <a:noFill/>
            <a:ln w="222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87139" name="Group 11"/>
          <p:cNvGrpSpPr>
            <a:grpSpLocks/>
          </p:cNvGrpSpPr>
          <p:nvPr/>
        </p:nvGrpSpPr>
        <p:grpSpPr bwMode="auto">
          <a:xfrm rot="-2700000">
            <a:off x="6996113" y="1022350"/>
            <a:ext cx="90487" cy="352425"/>
            <a:chOff x="4182" y="2970"/>
            <a:chExt cx="57" cy="258"/>
          </a:xfrm>
        </p:grpSpPr>
        <p:sp>
          <p:nvSpPr>
            <p:cNvPr id="387188" name="Rectangle 12"/>
            <p:cNvSpPr>
              <a:spLocks noChangeArrowheads="1"/>
            </p:cNvSpPr>
            <p:nvPr/>
          </p:nvSpPr>
          <p:spPr bwMode="auto">
            <a:xfrm>
              <a:off x="4182" y="3071"/>
              <a:ext cx="56" cy="52"/>
            </a:xfrm>
            <a:prstGeom prst="rect">
              <a:avLst/>
            </a:prstGeom>
            <a:solidFill>
              <a:srgbClr val="EBEBFF"/>
            </a:solidFill>
            <a:ln w="63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387189" name="Line 13"/>
            <p:cNvSpPr>
              <a:spLocks noChangeShapeType="1"/>
            </p:cNvSpPr>
            <p:nvPr/>
          </p:nvSpPr>
          <p:spPr bwMode="auto">
            <a:xfrm rot="-5400000">
              <a:off x="4054" y="3098"/>
              <a:ext cx="258" cy="1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7190" name="Line 14"/>
            <p:cNvSpPr>
              <a:spLocks noChangeShapeType="1"/>
            </p:cNvSpPr>
            <p:nvPr/>
          </p:nvSpPr>
          <p:spPr bwMode="auto">
            <a:xfrm rot="-5400000">
              <a:off x="4110" y="3098"/>
              <a:ext cx="258" cy="1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87140" name="Freeform 15"/>
          <p:cNvSpPr>
            <a:spLocks/>
          </p:cNvSpPr>
          <p:nvPr/>
        </p:nvSpPr>
        <p:spPr bwMode="auto">
          <a:xfrm>
            <a:off x="6197600" y="1692275"/>
            <a:ext cx="2635250" cy="1333500"/>
          </a:xfrm>
          <a:custGeom>
            <a:avLst/>
            <a:gdLst>
              <a:gd name="T0" fmla="*/ 544353788 w 1660"/>
              <a:gd name="T1" fmla="*/ 10080625 h 840"/>
              <a:gd name="T2" fmla="*/ 0 w 1660"/>
              <a:gd name="T3" fmla="*/ 10080625 h 840"/>
              <a:gd name="T4" fmla="*/ 0 w 1660"/>
              <a:gd name="T5" fmla="*/ 2116931428 h 840"/>
              <a:gd name="T6" fmla="*/ 2147483647 w 1660"/>
              <a:gd name="T7" fmla="*/ 2116931428 h 840"/>
              <a:gd name="T8" fmla="*/ 2147483647 w 1660"/>
              <a:gd name="T9" fmla="*/ 0 h 840"/>
              <a:gd name="T10" fmla="*/ 2147483647 w 1660"/>
              <a:gd name="T11" fmla="*/ 0 h 84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660"/>
              <a:gd name="T19" fmla="*/ 0 h 840"/>
              <a:gd name="T20" fmla="*/ 1660 w 1660"/>
              <a:gd name="T21" fmla="*/ 840 h 84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660" h="840">
                <a:moveTo>
                  <a:pt x="216" y="4"/>
                </a:moveTo>
                <a:lnTo>
                  <a:pt x="0" y="4"/>
                </a:lnTo>
                <a:lnTo>
                  <a:pt x="0" y="840"/>
                </a:lnTo>
                <a:lnTo>
                  <a:pt x="1660" y="840"/>
                </a:lnTo>
                <a:lnTo>
                  <a:pt x="1660" y="0"/>
                </a:lnTo>
                <a:lnTo>
                  <a:pt x="1448" y="0"/>
                </a:lnTo>
              </a:path>
            </a:pathLst>
          </a:custGeom>
          <a:noFill/>
          <a:ln w="222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0000" tIns="46800" rIns="90000" bIns="46800"/>
          <a:lstStyle/>
          <a:p>
            <a:endParaRPr lang="en-US"/>
          </a:p>
        </p:txBody>
      </p:sp>
      <p:grpSp>
        <p:nvGrpSpPr>
          <p:cNvPr id="387141" name="Group 16"/>
          <p:cNvGrpSpPr>
            <a:grpSpLocks/>
          </p:cNvGrpSpPr>
          <p:nvPr/>
        </p:nvGrpSpPr>
        <p:grpSpPr bwMode="auto">
          <a:xfrm rot="-2700000">
            <a:off x="7999413" y="1968500"/>
            <a:ext cx="90487" cy="352425"/>
            <a:chOff x="4182" y="2970"/>
            <a:chExt cx="57" cy="258"/>
          </a:xfrm>
        </p:grpSpPr>
        <p:sp>
          <p:nvSpPr>
            <p:cNvPr id="387185" name="Rectangle 17"/>
            <p:cNvSpPr>
              <a:spLocks noChangeArrowheads="1"/>
            </p:cNvSpPr>
            <p:nvPr/>
          </p:nvSpPr>
          <p:spPr bwMode="auto">
            <a:xfrm>
              <a:off x="4182" y="3071"/>
              <a:ext cx="56" cy="52"/>
            </a:xfrm>
            <a:prstGeom prst="rect">
              <a:avLst/>
            </a:prstGeom>
            <a:solidFill>
              <a:srgbClr val="EBEBFF"/>
            </a:solidFill>
            <a:ln w="63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387186" name="Line 18"/>
            <p:cNvSpPr>
              <a:spLocks noChangeShapeType="1"/>
            </p:cNvSpPr>
            <p:nvPr/>
          </p:nvSpPr>
          <p:spPr bwMode="auto">
            <a:xfrm rot="-5400000">
              <a:off x="4054" y="3098"/>
              <a:ext cx="258" cy="1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7187" name="Line 19"/>
            <p:cNvSpPr>
              <a:spLocks noChangeShapeType="1"/>
            </p:cNvSpPr>
            <p:nvPr/>
          </p:nvSpPr>
          <p:spPr bwMode="auto">
            <a:xfrm rot="-5400000">
              <a:off x="4110" y="3098"/>
              <a:ext cx="258" cy="1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87142" name="Rectangle 20"/>
          <p:cNvSpPr>
            <a:spLocks noChangeArrowheads="1"/>
          </p:cNvSpPr>
          <p:nvPr/>
        </p:nvSpPr>
        <p:spPr bwMode="auto">
          <a:xfrm>
            <a:off x="7532688" y="1463675"/>
            <a:ext cx="752475" cy="3667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000" b="1">
                <a:solidFill>
                  <a:srgbClr val="000066"/>
                </a:solidFill>
                <a:latin typeface="Times New Roman" pitchFamily="18" charset="0"/>
              </a:rPr>
              <a:t>12 </a:t>
            </a:r>
            <a:r>
              <a:rPr lang="en-US" sz="2000" b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</a:t>
            </a:r>
          </a:p>
        </p:txBody>
      </p:sp>
      <p:sp>
        <p:nvSpPr>
          <p:cNvPr id="387143" name="Rectangle 21"/>
          <p:cNvSpPr>
            <a:spLocks noChangeArrowheads="1"/>
          </p:cNvSpPr>
          <p:nvPr/>
        </p:nvSpPr>
        <p:spPr bwMode="auto">
          <a:xfrm>
            <a:off x="8126413" y="2032000"/>
            <a:ext cx="746125" cy="3667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000" b="1">
                <a:solidFill>
                  <a:srgbClr val="000066"/>
                </a:solidFill>
                <a:latin typeface="Times New Roman" pitchFamily="18" charset="0"/>
              </a:rPr>
              <a:t>5 </a:t>
            </a:r>
            <a:r>
              <a:rPr lang="en-US" sz="2000" b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F</a:t>
            </a:r>
          </a:p>
        </p:txBody>
      </p:sp>
      <p:sp>
        <p:nvSpPr>
          <p:cNvPr id="387144" name="Rectangle 22"/>
          <p:cNvSpPr>
            <a:spLocks noChangeArrowheads="1"/>
          </p:cNvSpPr>
          <p:nvPr/>
        </p:nvSpPr>
        <p:spPr bwMode="auto">
          <a:xfrm>
            <a:off x="6389688" y="685800"/>
            <a:ext cx="860425" cy="3667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000" b="1">
                <a:solidFill>
                  <a:srgbClr val="000066"/>
                </a:solidFill>
                <a:latin typeface="Times New Roman" pitchFamily="18" charset="0"/>
              </a:rPr>
              <a:t>10 </a:t>
            </a:r>
            <a:r>
              <a:rPr lang="en-US" sz="2000" b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F</a:t>
            </a:r>
          </a:p>
        </p:txBody>
      </p:sp>
      <p:sp>
        <p:nvSpPr>
          <p:cNvPr id="387145" name="Rectangle 23"/>
          <p:cNvSpPr>
            <a:spLocks noChangeArrowheads="1"/>
          </p:cNvSpPr>
          <p:nvPr/>
        </p:nvSpPr>
        <p:spPr bwMode="auto">
          <a:xfrm>
            <a:off x="7983538" y="796925"/>
            <a:ext cx="720725" cy="3667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000" b="1">
                <a:solidFill>
                  <a:srgbClr val="000066"/>
                </a:solidFill>
                <a:latin typeface="Times New Roman" pitchFamily="18" charset="0"/>
              </a:rPr>
              <a:t>15 </a:t>
            </a:r>
            <a:r>
              <a:rPr lang="en-US" sz="2000" b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</a:t>
            </a:r>
          </a:p>
        </p:txBody>
      </p:sp>
      <p:grpSp>
        <p:nvGrpSpPr>
          <p:cNvPr id="387146" name="Group 24"/>
          <p:cNvGrpSpPr>
            <a:grpSpLocks/>
          </p:cNvGrpSpPr>
          <p:nvPr/>
        </p:nvGrpSpPr>
        <p:grpSpPr bwMode="auto">
          <a:xfrm rot="2700000" flipH="1">
            <a:off x="6581775" y="2060575"/>
            <a:ext cx="838200" cy="190500"/>
            <a:chOff x="2380" y="3027"/>
            <a:chExt cx="752" cy="171"/>
          </a:xfrm>
        </p:grpSpPr>
        <p:sp>
          <p:nvSpPr>
            <p:cNvPr id="387183" name="Rectangle 25"/>
            <p:cNvSpPr>
              <a:spLocks noChangeArrowheads="1"/>
            </p:cNvSpPr>
            <p:nvPr/>
          </p:nvSpPr>
          <p:spPr bwMode="auto">
            <a:xfrm>
              <a:off x="2476" y="3074"/>
              <a:ext cx="568" cy="82"/>
            </a:xfrm>
            <a:prstGeom prst="rect">
              <a:avLst/>
            </a:prstGeom>
            <a:solidFill>
              <a:srgbClr val="EBEBFF"/>
            </a:solidFill>
            <a:ln w="63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387184" name="Freeform 26"/>
            <p:cNvSpPr>
              <a:spLocks/>
            </p:cNvSpPr>
            <p:nvPr/>
          </p:nvSpPr>
          <p:spPr bwMode="auto">
            <a:xfrm>
              <a:off x="2380" y="3027"/>
              <a:ext cx="752" cy="171"/>
            </a:xfrm>
            <a:custGeom>
              <a:avLst/>
              <a:gdLst>
                <a:gd name="T0" fmla="*/ 0 w 668"/>
                <a:gd name="T1" fmla="*/ 103 h 152"/>
                <a:gd name="T2" fmla="*/ 101 w 668"/>
                <a:gd name="T3" fmla="*/ 105 h 152"/>
                <a:gd name="T4" fmla="*/ 158 w 668"/>
                <a:gd name="T5" fmla="*/ 0 h 152"/>
                <a:gd name="T6" fmla="*/ 214 w 668"/>
                <a:gd name="T7" fmla="*/ 192 h 152"/>
                <a:gd name="T8" fmla="*/ 303 w 668"/>
                <a:gd name="T9" fmla="*/ 0 h 152"/>
                <a:gd name="T10" fmla="*/ 377 w 668"/>
                <a:gd name="T11" fmla="*/ 188 h 152"/>
                <a:gd name="T12" fmla="*/ 466 w 668"/>
                <a:gd name="T13" fmla="*/ 0 h 152"/>
                <a:gd name="T14" fmla="*/ 540 w 668"/>
                <a:gd name="T15" fmla="*/ 188 h 152"/>
                <a:gd name="T16" fmla="*/ 623 w 668"/>
                <a:gd name="T17" fmla="*/ 0 h 152"/>
                <a:gd name="T18" fmla="*/ 711 w 668"/>
                <a:gd name="T19" fmla="*/ 188 h 152"/>
                <a:gd name="T20" fmla="*/ 752 w 668"/>
                <a:gd name="T21" fmla="*/ 105 h 152"/>
                <a:gd name="T22" fmla="*/ 847 w 668"/>
                <a:gd name="T23" fmla="*/ 103 h 15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668"/>
                <a:gd name="T37" fmla="*/ 0 h 152"/>
                <a:gd name="T38" fmla="*/ 668 w 668"/>
                <a:gd name="T39" fmla="*/ 152 h 15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668" h="152">
                  <a:moveTo>
                    <a:pt x="0" y="82"/>
                  </a:moveTo>
                  <a:lnTo>
                    <a:pt x="80" y="83"/>
                  </a:lnTo>
                  <a:lnTo>
                    <a:pt x="124" y="0"/>
                  </a:lnTo>
                  <a:lnTo>
                    <a:pt x="169" y="152"/>
                  </a:lnTo>
                  <a:lnTo>
                    <a:pt x="239" y="0"/>
                  </a:lnTo>
                  <a:lnTo>
                    <a:pt x="298" y="148"/>
                  </a:lnTo>
                  <a:lnTo>
                    <a:pt x="368" y="0"/>
                  </a:lnTo>
                  <a:lnTo>
                    <a:pt x="426" y="148"/>
                  </a:lnTo>
                  <a:lnTo>
                    <a:pt x="491" y="0"/>
                  </a:lnTo>
                  <a:lnTo>
                    <a:pt x="561" y="148"/>
                  </a:lnTo>
                  <a:lnTo>
                    <a:pt x="593" y="83"/>
                  </a:lnTo>
                  <a:lnTo>
                    <a:pt x="668" y="82"/>
                  </a:lnTo>
                </a:path>
              </a:pathLst>
            </a:custGeom>
            <a:noFill/>
            <a:ln w="222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87147" name="Group 27"/>
          <p:cNvGrpSpPr>
            <a:grpSpLocks/>
          </p:cNvGrpSpPr>
          <p:nvPr/>
        </p:nvGrpSpPr>
        <p:grpSpPr bwMode="auto">
          <a:xfrm>
            <a:off x="6262688" y="2924175"/>
            <a:ext cx="838200" cy="190500"/>
            <a:chOff x="2380" y="3027"/>
            <a:chExt cx="752" cy="171"/>
          </a:xfrm>
        </p:grpSpPr>
        <p:sp>
          <p:nvSpPr>
            <p:cNvPr id="387181" name="Rectangle 28"/>
            <p:cNvSpPr>
              <a:spLocks noChangeArrowheads="1"/>
            </p:cNvSpPr>
            <p:nvPr/>
          </p:nvSpPr>
          <p:spPr bwMode="auto">
            <a:xfrm>
              <a:off x="2476" y="3074"/>
              <a:ext cx="568" cy="82"/>
            </a:xfrm>
            <a:prstGeom prst="rect">
              <a:avLst/>
            </a:prstGeom>
            <a:solidFill>
              <a:srgbClr val="EBEBFF"/>
            </a:solidFill>
            <a:ln w="63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387182" name="Freeform 29"/>
            <p:cNvSpPr>
              <a:spLocks/>
            </p:cNvSpPr>
            <p:nvPr/>
          </p:nvSpPr>
          <p:spPr bwMode="auto">
            <a:xfrm>
              <a:off x="2380" y="3027"/>
              <a:ext cx="752" cy="171"/>
            </a:xfrm>
            <a:custGeom>
              <a:avLst/>
              <a:gdLst>
                <a:gd name="T0" fmla="*/ 0 w 668"/>
                <a:gd name="T1" fmla="*/ 103 h 152"/>
                <a:gd name="T2" fmla="*/ 101 w 668"/>
                <a:gd name="T3" fmla="*/ 105 h 152"/>
                <a:gd name="T4" fmla="*/ 158 w 668"/>
                <a:gd name="T5" fmla="*/ 0 h 152"/>
                <a:gd name="T6" fmla="*/ 214 w 668"/>
                <a:gd name="T7" fmla="*/ 192 h 152"/>
                <a:gd name="T8" fmla="*/ 303 w 668"/>
                <a:gd name="T9" fmla="*/ 0 h 152"/>
                <a:gd name="T10" fmla="*/ 377 w 668"/>
                <a:gd name="T11" fmla="*/ 188 h 152"/>
                <a:gd name="T12" fmla="*/ 466 w 668"/>
                <a:gd name="T13" fmla="*/ 0 h 152"/>
                <a:gd name="T14" fmla="*/ 540 w 668"/>
                <a:gd name="T15" fmla="*/ 188 h 152"/>
                <a:gd name="T16" fmla="*/ 623 w 668"/>
                <a:gd name="T17" fmla="*/ 0 h 152"/>
                <a:gd name="T18" fmla="*/ 711 w 668"/>
                <a:gd name="T19" fmla="*/ 188 h 152"/>
                <a:gd name="T20" fmla="*/ 752 w 668"/>
                <a:gd name="T21" fmla="*/ 105 h 152"/>
                <a:gd name="T22" fmla="*/ 847 w 668"/>
                <a:gd name="T23" fmla="*/ 103 h 15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668"/>
                <a:gd name="T37" fmla="*/ 0 h 152"/>
                <a:gd name="T38" fmla="*/ 668 w 668"/>
                <a:gd name="T39" fmla="*/ 152 h 15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668" h="152">
                  <a:moveTo>
                    <a:pt x="0" y="82"/>
                  </a:moveTo>
                  <a:lnTo>
                    <a:pt x="80" y="83"/>
                  </a:lnTo>
                  <a:lnTo>
                    <a:pt x="124" y="0"/>
                  </a:lnTo>
                  <a:lnTo>
                    <a:pt x="169" y="152"/>
                  </a:lnTo>
                  <a:lnTo>
                    <a:pt x="239" y="0"/>
                  </a:lnTo>
                  <a:lnTo>
                    <a:pt x="298" y="148"/>
                  </a:lnTo>
                  <a:lnTo>
                    <a:pt x="368" y="0"/>
                  </a:lnTo>
                  <a:lnTo>
                    <a:pt x="426" y="148"/>
                  </a:lnTo>
                  <a:lnTo>
                    <a:pt x="491" y="0"/>
                  </a:lnTo>
                  <a:lnTo>
                    <a:pt x="561" y="148"/>
                  </a:lnTo>
                  <a:lnTo>
                    <a:pt x="593" y="83"/>
                  </a:lnTo>
                  <a:lnTo>
                    <a:pt x="668" y="82"/>
                  </a:lnTo>
                </a:path>
              </a:pathLst>
            </a:custGeom>
            <a:noFill/>
            <a:ln w="222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87148" name="Group 30"/>
          <p:cNvGrpSpPr>
            <a:grpSpLocks/>
          </p:cNvGrpSpPr>
          <p:nvPr/>
        </p:nvGrpSpPr>
        <p:grpSpPr bwMode="auto">
          <a:xfrm>
            <a:off x="8053388" y="2852738"/>
            <a:ext cx="400050" cy="330200"/>
            <a:chOff x="2560" y="1747"/>
            <a:chExt cx="312" cy="258"/>
          </a:xfrm>
        </p:grpSpPr>
        <p:sp>
          <p:nvSpPr>
            <p:cNvPr id="387173" name="Rectangle 31"/>
            <p:cNvSpPr>
              <a:spLocks noChangeArrowheads="1"/>
            </p:cNvSpPr>
            <p:nvPr/>
          </p:nvSpPr>
          <p:spPr bwMode="auto">
            <a:xfrm>
              <a:off x="2560" y="1848"/>
              <a:ext cx="312" cy="56"/>
            </a:xfrm>
            <a:prstGeom prst="rect">
              <a:avLst/>
            </a:prstGeom>
            <a:solidFill>
              <a:srgbClr val="EBEBFF"/>
            </a:solidFill>
            <a:ln w="63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grpSp>
          <p:nvGrpSpPr>
            <p:cNvPr id="387174" name="Group 32"/>
            <p:cNvGrpSpPr>
              <a:grpSpLocks/>
            </p:cNvGrpSpPr>
            <p:nvPr/>
          </p:nvGrpSpPr>
          <p:grpSpPr bwMode="auto">
            <a:xfrm flipH="1">
              <a:off x="2563" y="1747"/>
              <a:ext cx="303" cy="258"/>
              <a:chOff x="8914" y="9442"/>
              <a:chExt cx="501" cy="350"/>
            </a:xfrm>
          </p:grpSpPr>
          <p:sp>
            <p:nvSpPr>
              <p:cNvPr id="387175" name="Line 33"/>
              <p:cNvSpPr>
                <a:spLocks noChangeShapeType="1"/>
              </p:cNvSpPr>
              <p:nvPr/>
            </p:nvSpPr>
            <p:spPr bwMode="auto">
              <a:xfrm rot="5400000" flipH="1">
                <a:off x="9240" y="9616"/>
                <a:ext cx="350" cy="1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7176" name="Line 34"/>
              <p:cNvSpPr>
                <a:spLocks noChangeShapeType="1"/>
              </p:cNvSpPr>
              <p:nvPr/>
            </p:nvSpPr>
            <p:spPr bwMode="auto">
              <a:xfrm rot="5400000" flipH="1">
                <a:off x="9038" y="9616"/>
                <a:ext cx="350" cy="1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7177" name="Line 35"/>
              <p:cNvSpPr>
                <a:spLocks noChangeShapeType="1"/>
              </p:cNvSpPr>
              <p:nvPr/>
            </p:nvSpPr>
            <p:spPr bwMode="auto">
              <a:xfrm rot="5400000" flipH="1">
                <a:off x="8835" y="9616"/>
                <a:ext cx="350" cy="1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7178" name="Line 36"/>
              <p:cNvSpPr>
                <a:spLocks noChangeShapeType="1"/>
              </p:cNvSpPr>
              <p:nvPr/>
            </p:nvSpPr>
            <p:spPr bwMode="auto">
              <a:xfrm rot="5400000" flipH="1">
                <a:off x="9232" y="9615"/>
                <a:ext cx="176" cy="1"/>
              </a:xfrm>
              <a:prstGeom prst="line">
                <a:avLst/>
              </a:prstGeom>
              <a:noFill/>
              <a:ln w="444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7179" name="Line 37"/>
              <p:cNvSpPr>
                <a:spLocks noChangeShapeType="1"/>
              </p:cNvSpPr>
              <p:nvPr/>
            </p:nvSpPr>
            <p:spPr bwMode="auto">
              <a:xfrm rot="5400000" flipH="1">
                <a:off x="9030" y="9615"/>
                <a:ext cx="176" cy="1"/>
              </a:xfrm>
              <a:prstGeom prst="line">
                <a:avLst/>
              </a:prstGeom>
              <a:noFill/>
              <a:ln w="444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7180" name="Line 38"/>
              <p:cNvSpPr>
                <a:spLocks noChangeShapeType="1"/>
              </p:cNvSpPr>
              <p:nvPr/>
            </p:nvSpPr>
            <p:spPr bwMode="auto">
              <a:xfrm rot="5400000" flipH="1">
                <a:off x="8827" y="9615"/>
                <a:ext cx="176" cy="1"/>
              </a:xfrm>
              <a:prstGeom prst="line">
                <a:avLst/>
              </a:prstGeom>
              <a:noFill/>
              <a:ln w="444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87149" name="Rectangle 49"/>
          <p:cNvSpPr>
            <a:spLocks noChangeArrowheads="1"/>
          </p:cNvSpPr>
          <p:nvPr/>
        </p:nvSpPr>
        <p:spPr bwMode="auto">
          <a:xfrm>
            <a:off x="6216650" y="2063750"/>
            <a:ext cx="720725" cy="3667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000" b="1">
                <a:solidFill>
                  <a:srgbClr val="000066"/>
                </a:solidFill>
                <a:latin typeface="Times New Roman" pitchFamily="18" charset="0"/>
              </a:rPr>
              <a:t>15 </a:t>
            </a:r>
            <a:r>
              <a:rPr lang="en-US" sz="2000" b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</a:t>
            </a:r>
          </a:p>
        </p:txBody>
      </p:sp>
      <p:sp>
        <p:nvSpPr>
          <p:cNvPr id="387150" name="Rectangle 50"/>
          <p:cNvSpPr>
            <a:spLocks noChangeArrowheads="1"/>
          </p:cNvSpPr>
          <p:nvPr/>
        </p:nvSpPr>
        <p:spPr bwMode="auto">
          <a:xfrm>
            <a:off x="6316663" y="2587625"/>
            <a:ext cx="720725" cy="3667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000" b="1">
                <a:solidFill>
                  <a:srgbClr val="000066"/>
                </a:solidFill>
                <a:latin typeface="Times New Roman" pitchFamily="18" charset="0"/>
              </a:rPr>
              <a:t>10 </a:t>
            </a:r>
            <a:r>
              <a:rPr lang="en-US" sz="2000" b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</a:t>
            </a:r>
          </a:p>
        </p:txBody>
      </p:sp>
      <p:sp>
        <p:nvSpPr>
          <p:cNvPr id="387151" name="Rectangle 52"/>
          <p:cNvSpPr>
            <a:spLocks noChangeArrowheads="1"/>
          </p:cNvSpPr>
          <p:nvPr/>
        </p:nvSpPr>
        <p:spPr bwMode="auto">
          <a:xfrm>
            <a:off x="7897813" y="2530475"/>
            <a:ext cx="720725" cy="3667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000" b="1">
                <a:solidFill>
                  <a:srgbClr val="000066"/>
                </a:solidFill>
                <a:latin typeface="Times New Roman" pitchFamily="18" charset="0"/>
              </a:rPr>
              <a:t>50 </a:t>
            </a:r>
            <a:r>
              <a:rPr lang="en-US" sz="2000" b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V</a:t>
            </a:r>
          </a:p>
        </p:txBody>
      </p:sp>
      <p:sp>
        <p:nvSpPr>
          <p:cNvPr id="387152" name="Rectangle 53"/>
          <p:cNvSpPr>
            <a:spLocks noChangeArrowheads="1"/>
          </p:cNvSpPr>
          <p:nvPr/>
        </p:nvSpPr>
        <p:spPr bwMode="auto">
          <a:xfrm>
            <a:off x="179388" y="1522413"/>
            <a:ext cx="5656262" cy="156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636588" lvl="1" indent="-457200">
              <a:lnSpc>
                <a:spcPct val="110000"/>
              </a:lnSpc>
              <a:buFontTx/>
              <a:buAutoNum type="alphaLcParenR"/>
            </a:pPr>
            <a:r>
              <a:rPr lang="en-US" sz="2200">
                <a:solidFill>
                  <a:srgbClr val="808080"/>
                </a:solidFill>
              </a:rPr>
              <a:t>the initial battery current when switch S is closed;</a:t>
            </a:r>
          </a:p>
          <a:p>
            <a:pPr marL="636588" lvl="1" indent="-457200">
              <a:lnSpc>
                <a:spcPct val="110000"/>
              </a:lnSpc>
              <a:buFontTx/>
              <a:buAutoNum type="alphaLcParenR"/>
            </a:pPr>
            <a:r>
              <a:rPr lang="en-US" sz="2200">
                <a:solidFill>
                  <a:srgbClr val="808080"/>
                </a:solidFill>
              </a:rPr>
              <a:t>the steady-state battery current;</a:t>
            </a:r>
          </a:p>
          <a:p>
            <a:pPr marL="636588" lvl="1" indent="-457200">
              <a:lnSpc>
                <a:spcPct val="110000"/>
              </a:lnSpc>
              <a:buFontTx/>
              <a:buAutoNum type="alphaLcParenR"/>
            </a:pPr>
            <a:r>
              <a:rPr lang="en-US" sz="2200">
                <a:solidFill>
                  <a:srgbClr val="000066"/>
                </a:solidFill>
              </a:rPr>
              <a:t>the final charges on the capacitors. </a:t>
            </a:r>
          </a:p>
        </p:txBody>
      </p:sp>
      <p:sp>
        <p:nvSpPr>
          <p:cNvPr id="387153" name="Line 54"/>
          <p:cNvSpPr>
            <a:spLocks noChangeShapeType="1"/>
          </p:cNvSpPr>
          <p:nvPr/>
        </p:nvSpPr>
        <p:spPr bwMode="auto">
          <a:xfrm>
            <a:off x="2462213" y="3387725"/>
            <a:ext cx="4105275" cy="0"/>
          </a:xfrm>
          <a:prstGeom prst="line">
            <a:avLst/>
          </a:prstGeom>
          <a:noFill/>
          <a:ln w="15875">
            <a:solidFill>
              <a:srgbClr val="000066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387154" name="Rectangle 55"/>
          <p:cNvSpPr>
            <a:spLocks noChangeArrowheads="1"/>
          </p:cNvSpPr>
          <p:nvPr/>
        </p:nvSpPr>
        <p:spPr bwMode="auto">
          <a:xfrm>
            <a:off x="268288" y="3625850"/>
            <a:ext cx="544512" cy="460375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200">
                <a:solidFill>
                  <a:srgbClr val="000066"/>
                </a:solidFill>
              </a:rPr>
              <a:t>(c)</a:t>
            </a:r>
            <a:endParaRPr lang="en-ZA" sz="2200">
              <a:solidFill>
                <a:srgbClr val="000066"/>
              </a:solidFill>
            </a:endParaRPr>
          </a:p>
        </p:txBody>
      </p:sp>
      <p:graphicFrame>
        <p:nvGraphicFramePr>
          <p:cNvPr id="387130" name="Object 58"/>
          <p:cNvGraphicFramePr>
            <a:graphicFrameLocks noChangeAspect="1"/>
          </p:cNvGraphicFramePr>
          <p:nvPr/>
        </p:nvGraphicFramePr>
        <p:xfrm>
          <a:off x="895350" y="3551238"/>
          <a:ext cx="28575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7134" name="Equation" r:id="rId4" imgW="2857320" imgH="698400" progId="Equation.DSMT4">
                  <p:embed/>
                </p:oleObj>
              </mc:Choice>
              <mc:Fallback>
                <p:oleObj name="Equation" r:id="rId4" imgW="2857320" imgH="698400" progId="Equation.DSMT4">
                  <p:embed/>
                  <p:pic>
                    <p:nvPicPr>
                      <p:cNvPr id="0" name="Picture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5350" y="3551238"/>
                        <a:ext cx="285750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7155" name="Rectangle 61"/>
          <p:cNvSpPr>
            <a:spLocks noChangeArrowheads="1"/>
          </p:cNvSpPr>
          <p:nvPr/>
        </p:nvSpPr>
        <p:spPr bwMode="auto">
          <a:xfrm>
            <a:off x="7018338" y="1474788"/>
            <a:ext cx="473075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18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I</a:t>
            </a:r>
            <a:endParaRPr lang="en-ZA" sz="1800">
              <a:solidFill>
                <a:srgbClr val="000066"/>
              </a:solidFill>
            </a:endParaRPr>
          </a:p>
        </p:txBody>
      </p:sp>
      <p:sp>
        <p:nvSpPr>
          <p:cNvPr id="387156" name="Freeform 62"/>
          <p:cNvSpPr>
            <a:spLocks/>
          </p:cNvSpPr>
          <p:nvPr/>
        </p:nvSpPr>
        <p:spPr bwMode="auto">
          <a:xfrm>
            <a:off x="6286500" y="884238"/>
            <a:ext cx="2428875" cy="1376362"/>
          </a:xfrm>
          <a:custGeom>
            <a:avLst/>
            <a:gdLst>
              <a:gd name="T0" fmla="*/ 0 w 1530"/>
              <a:gd name="T1" fmla="*/ 1027106838 h 909"/>
              <a:gd name="T2" fmla="*/ 400705609 w 1530"/>
              <a:gd name="T3" fmla="*/ 1027106838 h 909"/>
              <a:gd name="T4" fmla="*/ 582155313 w 1530"/>
              <a:gd name="T5" fmla="*/ 1102764332 h 909"/>
              <a:gd name="T6" fmla="*/ 1441529312 w 1530"/>
              <a:gd name="T7" fmla="*/ 1877680535 h 909"/>
              <a:gd name="T8" fmla="*/ 1728827430 w 1530"/>
              <a:gd name="T9" fmla="*/ 1831827554 h 909"/>
              <a:gd name="T10" fmla="*/ 1731348379 w 1530"/>
              <a:gd name="T11" fmla="*/ 226972575 h 909"/>
              <a:gd name="T12" fmla="*/ 2064007310 w 1530"/>
              <a:gd name="T13" fmla="*/ 139851411 h 909"/>
              <a:gd name="T14" fmla="*/ 2147483647 w 1530"/>
              <a:gd name="T15" fmla="*/ 1013350793 h 909"/>
              <a:gd name="T16" fmla="*/ 2147483647 w 1530"/>
              <a:gd name="T17" fmla="*/ 1068374975 h 909"/>
              <a:gd name="T18" fmla="*/ 2147483647 w 1530"/>
              <a:gd name="T19" fmla="*/ 1068374975 h 90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530"/>
              <a:gd name="T31" fmla="*/ 0 h 909"/>
              <a:gd name="T32" fmla="*/ 1530 w 1530"/>
              <a:gd name="T33" fmla="*/ 909 h 909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530" h="909">
                <a:moveTo>
                  <a:pt x="0" y="448"/>
                </a:moveTo>
                <a:cubicBezTo>
                  <a:pt x="26" y="448"/>
                  <a:pt x="121" y="443"/>
                  <a:pt x="159" y="448"/>
                </a:cubicBezTo>
                <a:cubicBezTo>
                  <a:pt x="171" y="445"/>
                  <a:pt x="204" y="463"/>
                  <a:pt x="231" y="481"/>
                </a:cubicBezTo>
                <a:cubicBezTo>
                  <a:pt x="311" y="557"/>
                  <a:pt x="494" y="746"/>
                  <a:pt x="572" y="819"/>
                </a:cubicBezTo>
                <a:cubicBezTo>
                  <a:pt x="616" y="857"/>
                  <a:pt x="686" y="909"/>
                  <a:pt x="686" y="799"/>
                </a:cubicBezTo>
                <a:cubicBezTo>
                  <a:pt x="686" y="377"/>
                  <a:pt x="687" y="99"/>
                  <a:pt x="687" y="99"/>
                </a:cubicBezTo>
                <a:cubicBezTo>
                  <a:pt x="689" y="39"/>
                  <a:pt x="756" y="0"/>
                  <a:pt x="819" y="61"/>
                </a:cubicBezTo>
                <a:cubicBezTo>
                  <a:pt x="1021" y="263"/>
                  <a:pt x="1127" y="374"/>
                  <a:pt x="1200" y="442"/>
                </a:cubicBezTo>
                <a:cubicBezTo>
                  <a:pt x="1220" y="460"/>
                  <a:pt x="1223" y="466"/>
                  <a:pt x="1254" y="466"/>
                </a:cubicBezTo>
                <a:cubicBezTo>
                  <a:pt x="1392" y="466"/>
                  <a:pt x="1530" y="466"/>
                  <a:pt x="1530" y="466"/>
                </a:cubicBezTo>
              </a:path>
            </a:pathLst>
          </a:custGeom>
          <a:noFill/>
          <a:ln w="15875" cap="flat" cmpd="sng">
            <a:solidFill>
              <a:srgbClr val="800080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" name="Rectangle 63"/>
          <p:cNvSpPr>
            <a:spLocks noChangeArrowheads="1"/>
          </p:cNvSpPr>
          <p:nvPr/>
        </p:nvSpPr>
        <p:spPr bwMode="auto">
          <a:xfrm>
            <a:off x="4048125" y="3622675"/>
            <a:ext cx="47910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 sz="2200" b="1" i="1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en-US" sz="2200" b="1" baseline="-25000">
                <a:solidFill>
                  <a:srgbClr val="000066"/>
                </a:solidFill>
                <a:latin typeface="Times New Roman" pitchFamily="18" charset="0"/>
              </a:rPr>
              <a:t>10</a:t>
            </a:r>
            <a:r>
              <a:rPr lang="en-US" sz="2200" b="1" baseline="-25000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</a:t>
            </a:r>
            <a:r>
              <a:rPr lang="en-US" sz="2200" b="1">
                <a:solidFill>
                  <a:srgbClr val="000066"/>
                </a:solidFill>
                <a:latin typeface="Times New Roman" pitchFamily="18" charset="0"/>
              </a:rPr>
              <a:t> = </a:t>
            </a:r>
            <a:r>
              <a:rPr lang="en-US" sz="2200" b="1" i="1">
                <a:solidFill>
                  <a:srgbClr val="000066"/>
                </a:solidFill>
                <a:latin typeface="Times New Roman" pitchFamily="18" charset="0"/>
              </a:rPr>
              <a:t>I</a:t>
            </a:r>
            <a:r>
              <a:rPr lang="en-US" sz="2200" b="1" baseline="-25000">
                <a:solidFill>
                  <a:srgbClr val="000066"/>
                </a:solidFill>
                <a:latin typeface="Times New Roman" pitchFamily="18" charset="0"/>
              </a:rPr>
              <a:t>10</a:t>
            </a:r>
            <a:r>
              <a:rPr lang="en-US" sz="2200" b="1" baseline="-25000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</a:t>
            </a:r>
            <a:r>
              <a:rPr lang="en-US" sz="2200" b="1" i="1">
                <a:solidFill>
                  <a:srgbClr val="000066"/>
                </a:solidFill>
                <a:latin typeface="Times New Roman" pitchFamily="18" charset="0"/>
              </a:rPr>
              <a:t>R</a:t>
            </a:r>
            <a:r>
              <a:rPr lang="en-US" sz="2200" b="1" baseline="-25000">
                <a:solidFill>
                  <a:srgbClr val="000066"/>
                </a:solidFill>
                <a:latin typeface="Times New Roman" pitchFamily="18" charset="0"/>
              </a:rPr>
              <a:t>10</a:t>
            </a:r>
            <a:r>
              <a:rPr lang="en-US" sz="2200" b="1" baseline="-25000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</a:t>
            </a:r>
            <a:r>
              <a:rPr lang="en-US" sz="2200" b="1">
                <a:solidFill>
                  <a:srgbClr val="000066"/>
                </a:solidFill>
                <a:latin typeface="Times New Roman" pitchFamily="18" charset="0"/>
              </a:rPr>
              <a:t> = 0.96 </a:t>
            </a:r>
            <a:r>
              <a:rPr lang="en-US" sz="2200" b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 10</a:t>
            </a:r>
            <a:r>
              <a:rPr lang="en-US" sz="2200" b="1">
                <a:solidFill>
                  <a:srgbClr val="000066"/>
                </a:solidFill>
                <a:latin typeface="Times New Roman" pitchFamily="18" charset="0"/>
              </a:rPr>
              <a:t> = 9.6 V</a:t>
            </a:r>
            <a:endParaRPr lang="en-US" sz="2200" b="1">
              <a:solidFill>
                <a:srgbClr val="000066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3" name="Rectangle 64"/>
          <p:cNvSpPr>
            <a:spLocks noChangeArrowheads="1"/>
          </p:cNvSpPr>
          <p:nvPr/>
        </p:nvSpPr>
        <p:spPr bwMode="auto">
          <a:xfrm>
            <a:off x="7340600" y="3057525"/>
            <a:ext cx="739775" cy="339725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r">
              <a:lnSpc>
                <a:spcPct val="90000"/>
              </a:lnSpc>
            </a:pPr>
            <a:r>
              <a:rPr lang="en-US" sz="1800" b="1">
                <a:solidFill>
                  <a:srgbClr val="0099FF"/>
                </a:solidFill>
                <a:latin typeface="Times New Roman" pitchFamily="18" charset="0"/>
              </a:rPr>
              <a:t>50 V</a:t>
            </a:r>
            <a:endParaRPr lang="en-US" sz="1800" b="1">
              <a:solidFill>
                <a:srgbClr val="0099FF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4" name="Rectangle 65"/>
          <p:cNvSpPr>
            <a:spLocks noChangeArrowheads="1"/>
          </p:cNvSpPr>
          <p:nvPr/>
        </p:nvSpPr>
        <p:spPr bwMode="auto">
          <a:xfrm>
            <a:off x="5568950" y="3057525"/>
            <a:ext cx="854075" cy="339725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r">
              <a:lnSpc>
                <a:spcPct val="90000"/>
              </a:lnSpc>
            </a:pPr>
            <a:r>
              <a:rPr lang="en-US" sz="1800" b="1">
                <a:solidFill>
                  <a:srgbClr val="0099FF"/>
                </a:solidFill>
                <a:latin typeface="Times New Roman" pitchFamily="18" charset="0"/>
              </a:rPr>
              <a:t>40.4 V</a:t>
            </a:r>
            <a:endParaRPr lang="en-US" sz="1800" b="1">
              <a:solidFill>
                <a:srgbClr val="0099FF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5" name="Rectangle 66"/>
          <p:cNvSpPr>
            <a:spLocks noChangeArrowheads="1"/>
          </p:cNvSpPr>
          <p:nvPr/>
        </p:nvSpPr>
        <p:spPr bwMode="auto">
          <a:xfrm>
            <a:off x="5730875" y="1247775"/>
            <a:ext cx="854075" cy="339725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r">
              <a:lnSpc>
                <a:spcPct val="90000"/>
              </a:lnSpc>
            </a:pPr>
            <a:r>
              <a:rPr lang="en-US" sz="1800" b="1">
                <a:solidFill>
                  <a:srgbClr val="0099FF"/>
                </a:solidFill>
                <a:latin typeface="Times New Roman" pitchFamily="18" charset="0"/>
              </a:rPr>
              <a:t>40.4 V</a:t>
            </a:r>
            <a:endParaRPr lang="en-US" sz="1800" b="1">
              <a:solidFill>
                <a:srgbClr val="0099FF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6" name="Rectangle 67"/>
          <p:cNvSpPr>
            <a:spLocks noChangeArrowheads="1"/>
          </p:cNvSpPr>
          <p:nvPr/>
        </p:nvSpPr>
        <p:spPr bwMode="auto">
          <a:xfrm>
            <a:off x="8404225" y="3057525"/>
            <a:ext cx="558800" cy="339725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r">
              <a:lnSpc>
                <a:spcPct val="90000"/>
              </a:lnSpc>
            </a:pPr>
            <a:r>
              <a:rPr lang="en-US" sz="1800" b="1">
                <a:solidFill>
                  <a:srgbClr val="0099FF"/>
                </a:solidFill>
                <a:latin typeface="Times New Roman" pitchFamily="18" charset="0"/>
              </a:rPr>
              <a:t>0 V</a:t>
            </a:r>
            <a:endParaRPr lang="en-US" sz="1800" b="1">
              <a:solidFill>
                <a:srgbClr val="0099FF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7" name="Rectangle 68"/>
          <p:cNvSpPr>
            <a:spLocks noChangeArrowheads="1"/>
          </p:cNvSpPr>
          <p:nvPr/>
        </p:nvSpPr>
        <p:spPr bwMode="auto">
          <a:xfrm>
            <a:off x="8470900" y="1247775"/>
            <a:ext cx="558800" cy="339725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r">
              <a:lnSpc>
                <a:spcPct val="90000"/>
              </a:lnSpc>
            </a:pPr>
            <a:r>
              <a:rPr lang="en-US" sz="1800" b="1">
                <a:solidFill>
                  <a:srgbClr val="0099FF"/>
                </a:solidFill>
                <a:latin typeface="Times New Roman" pitchFamily="18" charset="0"/>
              </a:rPr>
              <a:t>0 V</a:t>
            </a:r>
            <a:endParaRPr lang="en-US" sz="1800" b="1">
              <a:solidFill>
                <a:srgbClr val="0099FF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8" name="Rectangle 69"/>
          <p:cNvSpPr>
            <a:spLocks noChangeArrowheads="1"/>
          </p:cNvSpPr>
          <p:nvPr/>
        </p:nvSpPr>
        <p:spPr bwMode="auto">
          <a:xfrm>
            <a:off x="657225" y="4327525"/>
            <a:ext cx="340995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 sz="2200" b="1" i="1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en-US" sz="2200" b="1" baseline="-25000">
                <a:solidFill>
                  <a:srgbClr val="000066"/>
                </a:solidFill>
                <a:latin typeface="Times New Roman" pitchFamily="18" charset="0"/>
              </a:rPr>
              <a:t>15</a:t>
            </a:r>
            <a:r>
              <a:rPr lang="en-US" sz="2200" b="1" baseline="-25000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</a:t>
            </a:r>
            <a:r>
              <a:rPr lang="en-US" sz="2200" b="1">
                <a:solidFill>
                  <a:srgbClr val="000066"/>
                </a:solidFill>
                <a:latin typeface="Times New Roman" pitchFamily="18" charset="0"/>
              </a:rPr>
              <a:t> = 0.96 </a:t>
            </a:r>
            <a:r>
              <a:rPr lang="en-US" sz="2200" b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 15</a:t>
            </a:r>
            <a:r>
              <a:rPr lang="en-US" sz="2200" b="1">
                <a:solidFill>
                  <a:srgbClr val="000066"/>
                </a:solidFill>
                <a:latin typeface="Times New Roman" pitchFamily="18" charset="0"/>
              </a:rPr>
              <a:t> = 14.4 V</a:t>
            </a:r>
            <a:endParaRPr lang="en-US" sz="2200" b="1">
              <a:solidFill>
                <a:srgbClr val="000066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" name="Rectangle 70"/>
          <p:cNvSpPr>
            <a:spLocks noChangeArrowheads="1"/>
          </p:cNvSpPr>
          <p:nvPr/>
        </p:nvSpPr>
        <p:spPr bwMode="auto">
          <a:xfrm>
            <a:off x="4229100" y="4327525"/>
            <a:ext cx="46577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 sz="2200">
                <a:solidFill>
                  <a:srgbClr val="000066"/>
                </a:solidFill>
              </a:rPr>
              <a:t>OR:</a:t>
            </a:r>
            <a:r>
              <a:rPr lang="en-US" sz="2200" b="1" i="1">
                <a:solidFill>
                  <a:srgbClr val="000066"/>
                </a:solidFill>
                <a:latin typeface="Times New Roman" pitchFamily="18" charset="0"/>
              </a:rPr>
              <a:t>     V</a:t>
            </a:r>
            <a:r>
              <a:rPr lang="en-US" sz="2200" b="1" baseline="-25000">
                <a:solidFill>
                  <a:srgbClr val="000066"/>
                </a:solidFill>
                <a:latin typeface="Times New Roman" pitchFamily="18" charset="0"/>
              </a:rPr>
              <a:t>15+12</a:t>
            </a:r>
            <a:r>
              <a:rPr lang="en-US" sz="2200" b="1" baseline="-25000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</a:t>
            </a:r>
            <a:r>
              <a:rPr lang="en-US" sz="2200" b="1">
                <a:solidFill>
                  <a:srgbClr val="000066"/>
                </a:solidFill>
                <a:latin typeface="Times New Roman" pitchFamily="18" charset="0"/>
              </a:rPr>
              <a:t> = 0.96 </a:t>
            </a:r>
            <a:r>
              <a:rPr lang="en-US" sz="2200" b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 27</a:t>
            </a:r>
            <a:r>
              <a:rPr lang="en-US" sz="2200" b="1">
                <a:solidFill>
                  <a:srgbClr val="000066"/>
                </a:solidFill>
                <a:latin typeface="Times New Roman" pitchFamily="18" charset="0"/>
              </a:rPr>
              <a:t> = 26 V</a:t>
            </a:r>
            <a:endParaRPr lang="en-US" sz="2200" b="1">
              <a:solidFill>
                <a:srgbClr val="000066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0" name="Rectangle 71"/>
          <p:cNvSpPr>
            <a:spLocks noChangeArrowheads="1"/>
          </p:cNvSpPr>
          <p:nvPr/>
        </p:nvSpPr>
        <p:spPr bwMode="auto">
          <a:xfrm>
            <a:off x="7054850" y="2619375"/>
            <a:ext cx="854075" cy="339725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r">
              <a:lnSpc>
                <a:spcPct val="90000"/>
              </a:lnSpc>
            </a:pPr>
            <a:r>
              <a:rPr lang="en-US" sz="1800" b="1">
                <a:solidFill>
                  <a:srgbClr val="0099FF"/>
                </a:solidFill>
                <a:latin typeface="Times New Roman" pitchFamily="18" charset="0"/>
              </a:rPr>
              <a:t>26 V</a:t>
            </a:r>
          </a:p>
        </p:txBody>
      </p:sp>
      <p:sp>
        <p:nvSpPr>
          <p:cNvPr id="11" name="Rectangle 72"/>
          <p:cNvSpPr>
            <a:spLocks noChangeArrowheads="1"/>
          </p:cNvSpPr>
          <p:nvPr/>
        </p:nvSpPr>
        <p:spPr bwMode="auto">
          <a:xfrm>
            <a:off x="657225" y="5032375"/>
            <a:ext cx="79533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 sz="2200" b="1" i="1">
                <a:solidFill>
                  <a:srgbClr val="000066"/>
                </a:solidFill>
                <a:latin typeface="Times New Roman" pitchFamily="18" charset="0"/>
              </a:rPr>
              <a:t>Q</a:t>
            </a:r>
            <a:r>
              <a:rPr lang="en-US" sz="2200" b="1" baseline="-25000">
                <a:solidFill>
                  <a:srgbClr val="000066"/>
                </a:solidFill>
                <a:latin typeface="Times New Roman" pitchFamily="18" charset="0"/>
              </a:rPr>
              <a:t>10</a:t>
            </a:r>
            <a:r>
              <a:rPr lang="en-US" sz="2200" b="1" baseline="-25000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F</a:t>
            </a:r>
            <a:r>
              <a:rPr lang="en-US" sz="2200" b="1">
                <a:solidFill>
                  <a:srgbClr val="000066"/>
                </a:solidFill>
                <a:latin typeface="Times New Roman" pitchFamily="18" charset="0"/>
              </a:rPr>
              <a:t> = </a:t>
            </a:r>
            <a:r>
              <a:rPr lang="en-US" sz="2200" b="1" i="1">
                <a:solidFill>
                  <a:srgbClr val="000066"/>
                </a:solidFill>
                <a:latin typeface="Times New Roman" pitchFamily="18" charset="0"/>
              </a:rPr>
              <a:t>C</a:t>
            </a:r>
            <a:r>
              <a:rPr lang="en-US" sz="2200" b="1" baseline="-25000">
                <a:solidFill>
                  <a:srgbClr val="000066"/>
                </a:solidFill>
                <a:latin typeface="Times New Roman" pitchFamily="18" charset="0"/>
              </a:rPr>
              <a:t>10 </a:t>
            </a:r>
            <a:r>
              <a:rPr lang="en-US" sz="2200" b="1" baseline="-25000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F</a:t>
            </a:r>
            <a:r>
              <a:rPr lang="en-US" sz="2200" b="1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2200" b="1" i="1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en-US" sz="2200" b="1" baseline="-25000">
                <a:solidFill>
                  <a:srgbClr val="000066"/>
                </a:solidFill>
                <a:latin typeface="Times New Roman" pitchFamily="18" charset="0"/>
              </a:rPr>
              <a:t>10 </a:t>
            </a:r>
            <a:r>
              <a:rPr lang="en-US" sz="2200" b="1" baseline="-25000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F</a:t>
            </a:r>
            <a:r>
              <a:rPr lang="en-US" sz="2200" b="1">
                <a:solidFill>
                  <a:srgbClr val="000066"/>
                </a:solidFill>
                <a:latin typeface="Times New Roman" pitchFamily="18" charset="0"/>
              </a:rPr>
              <a:t> = </a:t>
            </a:r>
            <a:r>
              <a:rPr lang="en-US" sz="2200" b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10</a:t>
            </a:r>
            <a:r>
              <a:rPr lang="en-US" sz="2200" b="1" baseline="300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–5</a:t>
            </a:r>
            <a:r>
              <a:rPr lang="en-US" sz="2200" b="1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2200" b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 (40.4 </a:t>
            </a:r>
            <a:r>
              <a:rPr lang="en-US" sz="22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– 14.4</a:t>
            </a:r>
            <a:r>
              <a:rPr lang="en-US" sz="2200" b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) </a:t>
            </a:r>
            <a:r>
              <a:rPr lang="en-US" sz="2200" b="1">
                <a:solidFill>
                  <a:srgbClr val="000066"/>
                </a:solidFill>
                <a:latin typeface="Times New Roman" pitchFamily="18" charset="0"/>
              </a:rPr>
              <a:t>= 260 </a:t>
            </a:r>
            <a:r>
              <a:rPr lang="en-US" sz="2200" b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C</a:t>
            </a:r>
          </a:p>
        </p:txBody>
      </p:sp>
      <p:sp>
        <p:nvSpPr>
          <p:cNvPr id="12" name="Rectangle 73"/>
          <p:cNvSpPr>
            <a:spLocks noChangeArrowheads="1"/>
          </p:cNvSpPr>
          <p:nvPr/>
        </p:nvSpPr>
        <p:spPr bwMode="auto">
          <a:xfrm>
            <a:off x="7073900" y="409575"/>
            <a:ext cx="854075" cy="339725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r">
              <a:lnSpc>
                <a:spcPct val="90000"/>
              </a:lnSpc>
            </a:pPr>
            <a:r>
              <a:rPr lang="en-US" sz="1800" b="1">
                <a:solidFill>
                  <a:srgbClr val="0099FF"/>
                </a:solidFill>
                <a:latin typeface="Times New Roman" pitchFamily="18" charset="0"/>
              </a:rPr>
              <a:t>14.4 V</a:t>
            </a:r>
          </a:p>
        </p:txBody>
      </p:sp>
      <p:sp>
        <p:nvSpPr>
          <p:cNvPr id="13" name="Line 59"/>
          <p:cNvSpPr>
            <a:spLocks noChangeShapeType="1"/>
          </p:cNvSpPr>
          <p:nvPr/>
        </p:nvSpPr>
        <p:spPr bwMode="auto">
          <a:xfrm>
            <a:off x="6043613" y="5465763"/>
            <a:ext cx="819150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14" name="Rectangle 74"/>
          <p:cNvSpPr>
            <a:spLocks noChangeArrowheads="1"/>
          </p:cNvSpPr>
          <p:nvPr/>
        </p:nvSpPr>
        <p:spPr bwMode="auto">
          <a:xfrm>
            <a:off x="657225" y="5670550"/>
            <a:ext cx="79533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 sz="2200" b="1" i="1">
                <a:solidFill>
                  <a:srgbClr val="000066"/>
                </a:solidFill>
                <a:latin typeface="Times New Roman" pitchFamily="18" charset="0"/>
              </a:rPr>
              <a:t>Q</a:t>
            </a:r>
            <a:r>
              <a:rPr lang="en-US" sz="2200" b="1" baseline="-25000">
                <a:solidFill>
                  <a:srgbClr val="000066"/>
                </a:solidFill>
                <a:latin typeface="Times New Roman" pitchFamily="18" charset="0"/>
              </a:rPr>
              <a:t>5</a:t>
            </a:r>
            <a:r>
              <a:rPr lang="en-US" sz="2200" b="1" baseline="-25000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F</a:t>
            </a:r>
            <a:r>
              <a:rPr lang="en-US" sz="2200" b="1">
                <a:solidFill>
                  <a:srgbClr val="000066"/>
                </a:solidFill>
                <a:latin typeface="Times New Roman" pitchFamily="18" charset="0"/>
              </a:rPr>
              <a:t> = 5 </a:t>
            </a:r>
            <a:r>
              <a:rPr lang="en-US" sz="2200" b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</a:t>
            </a:r>
            <a:r>
              <a:rPr lang="en-US" sz="2200" b="1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2200" b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10</a:t>
            </a:r>
            <a:r>
              <a:rPr lang="en-US" sz="2200" b="1" baseline="300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–6</a:t>
            </a:r>
            <a:r>
              <a:rPr lang="en-US" sz="2200" b="1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2200" b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 26 </a:t>
            </a:r>
            <a:r>
              <a:rPr lang="en-US" sz="2200" b="1">
                <a:solidFill>
                  <a:srgbClr val="000066"/>
                </a:solidFill>
                <a:latin typeface="Times New Roman" pitchFamily="18" charset="0"/>
              </a:rPr>
              <a:t>= 130 </a:t>
            </a:r>
            <a:r>
              <a:rPr lang="en-US" sz="2200" b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C</a:t>
            </a:r>
          </a:p>
        </p:txBody>
      </p:sp>
      <p:sp>
        <p:nvSpPr>
          <p:cNvPr id="15" name="Line 75"/>
          <p:cNvSpPr>
            <a:spLocks noChangeShapeType="1"/>
          </p:cNvSpPr>
          <p:nvPr/>
        </p:nvSpPr>
        <p:spPr bwMode="auto">
          <a:xfrm>
            <a:off x="3548063" y="6103938"/>
            <a:ext cx="828675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387171" name="Oval 76"/>
          <p:cNvSpPr>
            <a:spLocks noChangeArrowheads="1"/>
          </p:cNvSpPr>
          <p:nvPr/>
        </p:nvSpPr>
        <p:spPr bwMode="auto">
          <a:xfrm rot="5400000">
            <a:off x="7627938" y="2992438"/>
            <a:ext cx="53975" cy="53975"/>
          </a:xfrm>
          <a:prstGeom prst="ellipse">
            <a:avLst/>
          </a:prstGeom>
          <a:solidFill>
            <a:schemeClr val="tx1"/>
          </a:solidFill>
          <a:ln w="15875" algn="ctr">
            <a:noFill/>
            <a:round/>
            <a:headEnd/>
            <a:tailEnd type="none" w="lg" len="lg"/>
          </a:ln>
        </p:spPr>
        <p:txBody>
          <a:bodyPr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387172" name="Oval 77"/>
          <p:cNvSpPr>
            <a:spLocks noChangeArrowheads="1"/>
          </p:cNvSpPr>
          <p:nvPr/>
        </p:nvSpPr>
        <p:spPr bwMode="auto">
          <a:xfrm rot="5400000">
            <a:off x="7359650" y="2992438"/>
            <a:ext cx="53975" cy="53975"/>
          </a:xfrm>
          <a:prstGeom prst="ellipse">
            <a:avLst/>
          </a:prstGeom>
          <a:solidFill>
            <a:schemeClr val="tx1"/>
          </a:solidFill>
          <a:ln w="15875" algn="ctr">
            <a:noFill/>
            <a:round/>
            <a:headEnd/>
            <a:tailEnd type="none" w="lg" len="lg"/>
          </a:ln>
        </p:spPr>
        <p:txBody>
          <a:bodyPr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 animBg="1"/>
      <p:bldP spid="14" grpId="0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51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DC CIRCUITS</a:t>
            </a:r>
          </a:p>
        </p:txBody>
      </p:sp>
      <p:sp>
        <p:nvSpPr>
          <p:cNvPr id="287752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</a:p>
        </p:txBody>
      </p:sp>
      <p:sp>
        <p:nvSpPr>
          <p:cNvPr id="28775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504B6AB-9BEC-4282-B2E6-5A5F1E8AC237}" type="slidenum">
              <a:rPr lang="en-US" smtClean="0">
                <a:cs typeface="Arial" charset="0"/>
              </a:rPr>
              <a:pPr/>
              <a:t>3</a:t>
            </a:fld>
            <a:endParaRPr lang="en-US" smtClean="0">
              <a:cs typeface="Arial" charset="0"/>
            </a:endParaRPr>
          </a:p>
        </p:txBody>
      </p:sp>
      <p:sp>
        <p:nvSpPr>
          <p:cNvPr id="287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KIRCHHOFF’S LAWS </a:t>
            </a:r>
          </a:p>
        </p:txBody>
      </p:sp>
      <p:sp>
        <p:nvSpPr>
          <p:cNvPr id="287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343025"/>
            <a:ext cx="8774112" cy="528638"/>
          </a:xfrm>
        </p:spPr>
        <p:txBody>
          <a:bodyPr/>
          <a:lstStyle/>
          <a:p>
            <a:pPr eaLnBrk="1" hangingPunct="1"/>
            <a:r>
              <a:rPr lang="en-US" smtClean="0"/>
              <a:t>Kirchhoff’s junction law: </a:t>
            </a:r>
          </a:p>
        </p:txBody>
      </p:sp>
      <p:sp>
        <p:nvSpPr>
          <p:cNvPr id="287748" name="Rectangle 4"/>
          <p:cNvSpPr>
            <a:spLocks noChangeArrowheads="1"/>
          </p:cNvSpPr>
          <p:nvPr/>
        </p:nvSpPr>
        <p:spPr bwMode="auto">
          <a:xfrm>
            <a:off x="179388" y="1866900"/>
            <a:ext cx="8774112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At any junction, the sum of the currents entering the junction equals the sum of the currents leaving:</a:t>
            </a:r>
          </a:p>
        </p:txBody>
      </p:sp>
      <p:sp>
        <p:nvSpPr>
          <p:cNvPr id="28775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graphicFrame>
        <p:nvGraphicFramePr>
          <p:cNvPr id="287750" name="Object 6"/>
          <p:cNvGraphicFramePr>
            <a:graphicFrameLocks noChangeAspect="1"/>
          </p:cNvGraphicFramePr>
          <p:nvPr/>
        </p:nvGraphicFramePr>
        <p:xfrm>
          <a:off x="3684588" y="3019425"/>
          <a:ext cx="1773237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754" name="Equation" r:id="rId4" imgW="1777680" imgH="419040" progId="Equation.DSMT4">
                  <p:embed/>
                </p:oleObj>
              </mc:Choice>
              <mc:Fallback>
                <p:oleObj name="Equation" r:id="rId4" imgW="1777680" imgH="41904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4588" y="3019425"/>
                        <a:ext cx="1773237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7758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2" name="Rectangle 10"/>
          <p:cNvSpPr>
            <a:spLocks noChangeArrowheads="1"/>
          </p:cNvSpPr>
          <p:nvPr/>
        </p:nvSpPr>
        <p:spPr bwMode="auto">
          <a:xfrm>
            <a:off x="3571875" y="2927350"/>
            <a:ext cx="1974850" cy="593725"/>
          </a:xfrm>
          <a:prstGeom prst="rect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87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9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48" grpId="0"/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27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DC CIRCUITS</a:t>
            </a:r>
          </a:p>
        </p:txBody>
      </p:sp>
      <p:sp>
        <p:nvSpPr>
          <p:cNvPr id="395277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</a:p>
        </p:txBody>
      </p:sp>
      <p:sp>
        <p:nvSpPr>
          <p:cNvPr id="3952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BBD4CAA-E007-402B-A68C-2A0B69D143E9}" type="slidenum">
              <a:rPr lang="en-US" smtClean="0">
                <a:cs typeface="Arial" charset="0"/>
              </a:rPr>
              <a:pPr/>
              <a:t>4</a:t>
            </a:fld>
            <a:endParaRPr lang="en-US" smtClean="0">
              <a:cs typeface="Arial" charset="0"/>
            </a:endParaRPr>
          </a:p>
        </p:txBody>
      </p:sp>
      <p:sp>
        <p:nvSpPr>
          <p:cNvPr id="3952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KIRCHHOFF’S LAWS </a:t>
            </a:r>
          </a:p>
        </p:txBody>
      </p:sp>
      <p:sp>
        <p:nvSpPr>
          <p:cNvPr id="3952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343025"/>
            <a:ext cx="8774112" cy="528638"/>
          </a:xfrm>
        </p:spPr>
        <p:txBody>
          <a:bodyPr/>
          <a:lstStyle/>
          <a:p>
            <a:pPr eaLnBrk="1" hangingPunct="1"/>
            <a:r>
              <a:rPr lang="en-US" smtClean="0"/>
              <a:t>Kirchhoff’s junction law: </a:t>
            </a:r>
          </a:p>
        </p:txBody>
      </p:sp>
      <p:sp>
        <p:nvSpPr>
          <p:cNvPr id="395281" name="Rectangle 4"/>
          <p:cNvSpPr>
            <a:spLocks noChangeArrowheads="1"/>
          </p:cNvSpPr>
          <p:nvPr/>
        </p:nvSpPr>
        <p:spPr bwMode="auto">
          <a:xfrm>
            <a:off x="179388" y="1866900"/>
            <a:ext cx="8774112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At any junction, the sum of the currents entering the junction equals the sum of the currents leaving:</a:t>
            </a:r>
          </a:p>
        </p:txBody>
      </p:sp>
      <p:sp>
        <p:nvSpPr>
          <p:cNvPr id="395282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graphicFrame>
        <p:nvGraphicFramePr>
          <p:cNvPr id="395270" name="Object 6"/>
          <p:cNvGraphicFramePr>
            <a:graphicFrameLocks noChangeAspect="1"/>
          </p:cNvGraphicFramePr>
          <p:nvPr/>
        </p:nvGraphicFramePr>
        <p:xfrm>
          <a:off x="3684588" y="3019425"/>
          <a:ext cx="1773237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5282" name="Equation" r:id="rId4" imgW="1777680" imgH="419040" progId="Equation.DSMT4">
                  <p:embed/>
                </p:oleObj>
              </mc:Choice>
              <mc:Fallback>
                <p:oleObj name="Equation" r:id="rId4" imgW="1777680" imgH="41904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4588" y="3019425"/>
                        <a:ext cx="1773237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528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395284" name="Rectangle 8"/>
          <p:cNvSpPr>
            <a:spLocks noChangeArrowheads="1"/>
          </p:cNvSpPr>
          <p:nvPr/>
        </p:nvSpPr>
        <p:spPr bwMode="auto">
          <a:xfrm>
            <a:off x="179388" y="3686175"/>
            <a:ext cx="8774112" cy="52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600">
                <a:solidFill>
                  <a:srgbClr val="000066"/>
                </a:solidFill>
              </a:rPr>
              <a:t>Kirchhoff’s loop law: </a:t>
            </a:r>
          </a:p>
        </p:txBody>
      </p:sp>
      <p:sp>
        <p:nvSpPr>
          <p:cNvPr id="395273" name="Rectangle 9"/>
          <p:cNvSpPr>
            <a:spLocks noChangeArrowheads="1"/>
          </p:cNvSpPr>
          <p:nvPr/>
        </p:nvSpPr>
        <p:spPr bwMode="auto">
          <a:xfrm>
            <a:off x="179388" y="4213225"/>
            <a:ext cx="8964612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In any closed path, the sum of all the potential differences encountered while moving around the loop</a:t>
            </a:r>
            <a:r>
              <a:rPr lang="en-US" sz="2600">
                <a:solidFill>
                  <a:srgbClr val="000066"/>
                </a:solidFill>
              </a:rPr>
              <a:t> is zero:</a:t>
            </a:r>
          </a:p>
        </p:txBody>
      </p:sp>
      <p:sp>
        <p:nvSpPr>
          <p:cNvPr id="395286" name="Rectangle 10"/>
          <p:cNvSpPr>
            <a:spLocks noChangeArrowheads="1"/>
          </p:cNvSpPr>
          <p:nvPr/>
        </p:nvSpPr>
        <p:spPr bwMode="auto">
          <a:xfrm>
            <a:off x="3571875" y="2927350"/>
            <a:ext cx="1974850" cy="593725"/>
          </a:xfrm>
          <a:prstGeom prst="rect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  <p:graphicFrame>
        <p:nvGraphicFramePr>
          <p:cNvPr id="395275" name="Object 11"/>
          <p:cNvGraphicFramePr>
            <a:graphicFrameLocks noChangeAspect="1"/>
          </p:cNvGraphicFramePr>
          <p:nvPr/>
        </p:nvGraphicFramePr>
        <p:xfrm>
          <a:off x="3505200" y="5438775"/>
          <a:ext cx="2128838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5283" name="Equation" r:id="rId6" imgW="2133360" imgH="609480" progId="Equation.DSMT4">
                  <p:embed/>
                </p:oleObj>
              </mc:Choice>
              <mc:Fallback>
                <p:oleObj name="Equation" r:id="rId6" imgW="2133360" imgH="60948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5438775"/>
                        <a:ext cx="2128838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2"/>
          <p:cNvSpPr>
            <a:spLocks noChangeArrowheads="1"/>
          </p:cNvSpPr>
          <p:nvPr/>
        </p:nvSpPr>
        <p:spPr bwMode="auto">
          <a:xfrm>
            <a:off x="3373438" y="5360988"/>
            <a:ext cx="2371725" cy="736600"/>
          </a:xfrm>
          <a:prstGeom prst="rect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95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9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5273" grpId="0"/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6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DC CIRCUITS</a:t>
            </a:r>
          </a:p>
        </p:txBody>
      </p:sp>
      <p:sp>
        <p:nvSpPr>
          <p:cNvPr id="206863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</a:p>
        </p:txBody>
      </p:sp>
      <p:sp>
        <p:nvSpPr>
          <p:cNvPr id="2068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07FBBB0-14A6-4798-B74A-7D1A68E78380}" type="slidenum">
              <a:rPr lang="en-US" smtClean="0">
                <a:cs typeface="Arial" charset="0"/>
              </a:rPr>
              <a:pPr/>
              <a:t>5</a:t>
            </a:fld>
            <a:endParaRPr lang="en-US" smtClean="0">
              <a:cs typeface="Arial" charset="0"/>
            </a:endParaRPr>
          </a:p>
        </p:txBody>
      </p:sp>
      <p:sp>
        <p:nvSpPr>
          <p:cNvPr id="2068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RESISTORS IN SERIES </a:t>
            </a:r>
          </a:p>
        </p:txBody>
      </p:sp>
      <p:sp>
        <p:nvSpPr>
          <p:cNvPr id="2068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343025"/>
            <a:ext cx="7145337" cy="895350"/>
          </a:xfrm>
        </p:spPr>
        <p:txBody>
          <a:bodyPr/>
          <a:lstStyle/>
          <a:p>
            <a:pPr lvl="1" eaLnBrk="1" hangingPunct="1"/>
            <a:r>
              <a:rPr lang="en-US" smtClean="0"/>
              <a:t>When three resistors are connected in series, the current strength </a:t>
            </a:r>
            <a:r>
              <a:rPr lang="en-US" b="1" i="1" smtClean="0">
                <a:latin typeface="Times New Roman" pitchFamily="18" charset="0"/>
              </a:rPr>
              <a:t>I</a:t>
            </a:r>
            <a:r>
              <a:rPr lang="en-US" smtClean="0">
                <a:latin typeface="Times New Roman" pitchFamily="18" charset="0"/>
              </a:rPr>
              <a:t> </a:t>
            </a:r>
            <a:r>
              <a:rPr lang="en-US" smtClean="0"/>
              <a:t>is the same in all three. </a:t>
            </a:r>
          </a:p>
        </p:txBody>
      </p:sp>
      <p:sp>
        <p:nvSpPr>
          <p:cNvPr id="206855" name="Rectangle 7"/>
          <p:cNvSpPr>
            <a:spLocks noChangeArrowheads="1"/>
          </p:cNvSpPr>
          <p:nvPr/>
        </p:nvSpPr>
        <p:spPr bwMode="auto">
          <a:xfrm>
            <a:off x="179388" y="2305050"/>
            <a:ext cx="722153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en-US" b="1" baseline="-25000">
                <a:solidFill>
                  <a:srgbClr val="000066"/>
                </a:solidFill>
                <a:latin typeface="Times New Roman" pitchFamily="18" charset="0"/>
              </a:rPr>
              <a:t>1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 = IR</a:t>
            </a:r>
            <a:r>
              <a:rPr lang="en-US" b="1" baseline="-25000">
                <a:solidFill>
                  <a:srgbClr val="000066"/>
                </a:solidFill>
                <a:latin typeface="Times New Roman" pitchFamily="18" charset="0"/>
              </a:rPr>
              <a:t>1</a:t>
            </a:r>
            <a:r>
              <a:rPr lang="en-US" b="1">
                <a:solidFill>
                  <a:srgbClr val="000066"/>
                </a:solidFill>
                <a:latin typeface="Times New Roman" pitchFamily="18" charset="0"/>
              </a:rPr>
              <a:t>,   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en-US" b="1" baseline="-25000">
                <a:solidFill>
                  <a:srgbClr val="000066"/>
                </a:solidFill>
                <a:latin typeface="Times New Roman" pitchFamily="18" charset="0"/>
              </a:rPr>
              <a:t>2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 = IR</a:t>
            </a:r>
            <a:r>
              <a:rPr lang="en-US" b="1" baseline="-25000">
                <a:solidFill>
                  <a:srgbClr val="000066"/>
                </a:solidFill>
                <a:latin typeface="Times New Roman" pitchFamily="18" charset="0"/>
              </a:rPr>
              <a:t>2</a:t>
            </a:r>
            <a:r>
              <a:rPr lang="en-US" b="1">
                <a:solidFill>
                  <a:srgbClr val="000066"/>
                </a:solidFill>
                <a:latin typeface="Times New Roman" pitchFamily="18" charset="0"/>
              </a:rPr>
              <a:t>,  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 V</a:t>
            </a:r>
            <a:r>
              <a:rPr lang="en-US" b="1" baseline="-25000">
                <a:solidFill>
                  <a:srgbClr val="000066"/>
                </a:solidFill>
                <a:latin typeface="Times New Roman" pitchFamily="18" charset="0"/>
              </a:rPr>
              <a:t>3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 = IR</a:t>
            </a:r>
            <a:r>
              <a:rPr lang="en-US" b="1" baseline="-25000">
                <a:solidFill>
                  <a:srgbClr val="000066"/>
                </a:solidFill>
                <a:latin typeface="Times New Roman" pitchFamily="18" charset="0"/>
              </a:rPr>
              <a:t>3</a:t>
            </a:r>
            <a:r>
              <a:rPr lang="en-US" b="1">
                <a:solidFill>
                  <a:srgbClr val="000066"/>
                </a:solidFill>
                <a:latin typeface="Times New Roman" pitchFamily="18" charset="0"/>
              </a:rPr>
              <a:t>,</a:t>
            </a:r>
            <a:r>
              <a:rPr lang="en-US">
                <a:solidFill>
                  <a:srgbClr val="000066"/>
                </a:solidFill>
              </a:rPr>
              <a:t>      from which…</a:t>
            </a:r>
            <a:endParaRPr lang="en-US" sz="2600">
              <a:solidFill>
                <a:srgbClr val="000066"/>
              </a:solidFill>
              <a:latin typeface="Times New Roman" pitchFamily="18" charset="0"/>
            </a:endParaRPr>
          </a:p>
        </p:txBody>
      </p:sp>
      <p:sp>
        <p:nvSpPr>
          <p:cNvPr id="206856" name="Rectangle 8"/>
          <p:cNvSpPr>
            <a:spLocks noChangeArrowheads="1"/>
          </p:cNvSpPr>
          <p:nvPr/>
        </p:nvSpPr>
        <p:spPr bwMode="auto">
          <a:xfrm>
            <a:off x="1141413" y="2886075"/>
            <a:ext cx="4935537" cy="52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V = V</a:t>
            </a:r>
            <a:r>
              <a:rPr lang="en-US" b="1" baseline="-25000">
                <a:solidFill>
                  <a:srgbClr val="000066"/>
                </a:solidFill>
                <a:latin typeface="Times New Roman" pitchFamily="18" charset="0"/>
              </a:rPr>
              <a:t>1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 + V</a:t>
            </a:r>
            <a:r>
              <a:rPr lang="en-US" b="1" baseline="-25000">
                <a:solidFill>
                  <a:srgbClr val="000066"/>
                </a:solidFill>
                <a:latin typeface="Times New Roman" pitchFamily="18" charset="0"/>
              </a:rPr>
              <a:t>2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 + V</a:t>
            </a:r>
            <a:r>
              <a:rPr lang="en-US" b="1" baseline="-25000">
                <a:solidFill>
                  <a:srgbClr val="000066"/>
                </a:solidFill>
                <a:latin typeface="Times New Roman" pitchFamily="18" charset="0"/>
              </a:rPr>
              <a:t>3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 = I(R</a:t>
            </a:r>
            <a:r>
              <a:rPr lang="en-US" b="1" baseline="-25000">
                <a:solidFill>
                  <a:srgbClr val="000066"/>
                </a:solidFill>
                <a:latin typeface="Times New Roman" pitchFamily="18" charset="0"/>
              </a:rPr>
              <a:t>1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 + R</a:t>
            </a:r>
            <a:r>
              <a:rPr lang="en-US" b="1" baseline="-25000">
                <a:solidFill>
                  <a:srgbClr val="000066"/>
                </a:solidFill>
                <a:latin typeface="Times New Roman" pitchFamily="18" charset="0"/>
              </a:rPr>
              <a:t>2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 + R</a:t>
            </a:r>
            <a:r>
              <a:rPr lang="en-US" b="1" baseline="-25000">
                <a:solidFill>
                  <a:srgbClr val="000066"/>
                </a:solidFill>
                <a:latin typeface="Times New Roman" pitchFamily="18" charset="0"/>
              </a:rPr>
              <a:t>3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)</a:t>
            </a:r>
            <a:r>
              <a:rPr lang="en-US" sz="2600">
                <a:solidFill>
                  <a:srgbClr val="000066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206857" name="Rectangle 9"/>
          <p:cNvSpPr>
            <a:spLocks noChangeArrowheads="1"/>
          </p:cNvSpPr>
          <p:nvPr/>
        </p:nvSpPr>
        <p:spPr bwMode="auto">
          <a:xfrm>
            <a:off x="179388" y="3495675"/>
            <a:ext cx="7221537" cy="1331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and hence the equivalent resistance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R</a:t>
            </a:r>
            <a:r>
              <a:rPr lang="en-US" b="1" baseline="-25000">
                <a:solidFill>
                  <a:srgbClr val="000066"/>
                </a:solidFill>
                <a:latin typeface="Times New Roman" pitchFamily="18" charset="0"/>
              </a:rPr>
              <a:t>eq</a:t>
            </a:r>
            <a:r>
              <a:rPr lang="en-US" b="1" i="1">
                <a:solidFill>
                  <a:srgbClr val="000066"/>
                </a:solidFill>
              </a:rPr>
              <a:t> </a:t>
            </a:r>
            <a:r>
              <a:rPr lang="en-US">
                <a:solidFill>
                  <a:srgbClr val="000066"/>
                </a:solidFill>
              </a:rPr>
              <a:t>, </a:t>
            </a:r>
            <a:br>
              <a:rPr lang="en-US">
                <a:solidFill>
                  <a:srgbClr val="000066"/>
                </a:solidFill>
              </a:rPr>
            </a:br>
            <a:r>
              <a:rPr lang="en-US">
                <a:solidFill>
                  <a:srgbClr val="000066"/>
                </a:solidFill>
              </a:rPr>
              <a:t>with the same applied potential difference and current strength, is</a:t>
            </a:r>
            <a:r>
              <a:rPr lang="en-US" sz="2600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206870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graphicFrame>
        <p:nvGraphicFramePr>
          <p:cNvPr id="206858" name="Object 10"/>
          <p:cNvGraphicFramePr>
            <a:graphicFrameLocks noChangeAspect="1"/>
          </p:cNvGraphicFramePr>
          <p:nvPr/>
        </p:nvGraphicFramePr>
        <p:xfrm>
          <a:off x="3621088" y="4397375"/>
          <a:ext cx="2903537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68" name="Equation" r:id="rId4" imgW="2933640" imgH="609480" progId="Equation.DSMT4">
                  <p:embed/>
                </p:oleObj>
              </mc:Choice>
              <mc:Fallback>
                <p:oleObj name="Equation" r:id="rId4" imgW="2933640" imgH="60948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21088" y="4397375"/>
                        <a:ext cx="2903537" cy="606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860" name="Rectangle 12"/>
          <p:cNvSpPr>
            <a:spLocks noChangeArrowheads="1"/>
          </p:cNvSpPr>
          <p:nvPr/>
        </p:nvSpPr>
        <p:spPr bwMode="auto">
          <a:xfrm>
            <a:off x="179388" y="5076825"/>
            <a:ext cx="7221537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In general, for any number </a:t>
            </a:r>
            <a:br>
              <a:rPr lang="en-US">
                <a:solidFill>
                  <a:srgbClr val="000066"/>
                </a:solidFill>
              </a:rPr>
            </a:br>
            <a:r>
              <a:rPr lang="en-US">
                <a:solidFill>
                  <a:srgbClr val="000066"/>
                </a:solidFill>
              </a:rPr>
              <a:t>of resistors in </a:t>
            </a:r>
            <a:r>
              <a:rPr lang="en-US" i="1">
                <a:solidFill>
                  <a:srgbClr val="000066"/>
                </a:solidFill>
              </a:rPr>
              <a:t>series</a:t>
            </a:r>
            <a:r>
              <a:rPr lang="en-US" sz="2600">
                <a:solidFill>
                  <a:srgbClr val="000066"/>
                </a:solidFill>
              </a:rPr>
              <a:t>:</a:t>
            </a:r>
          </a:p>
        </p:txBody>
      </p:sp>
      <p:sp>
        <p:nvSpPr>
          <p:cNvPr id="20687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graphicFrame>
        <p:nvGraphicFramePr>
          <p:cNvPr id="206861" name="Object 13"/>
          <p:cNvGraphicFramePr>
            <a:graphicFrameLocks noChangeAspect="1"/>
          </p:cNvGraphicFramePr>
          <p:nvPr/>
        </p:nvGraphicFramePr>
        <p:xfrm>
          <a:off x="4965700" y="5603875"/>
          <a:ext cx="1393825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69" name="Equation" r:id="rId6" imgW="1396800" imgH="558720" progId="Equation.DSMT4">
                  <p:embed/>
                </p:oleObj>
              </mc:Choice>
              <mc:Fallback>
                <p:oleObj name="Equation" r:id="rId6" imgW="1396800" imgH="55872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5700" y="5603875"/>
                        <a:ext cx="1393825" cy="55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5"/>
          <p:cNvSpPr>
            <a:spLocks noChangeArrowheads="1"/>
          </p:cNvSpPr>
          <p:nvPr/>
        </p:nvSpPr>
        <p:spPr bwMode="auto">
          <a:xfrm>
            <a:off x="4876800" y="5537200"/>
            <a:ext cx="1593850" cy="669925"/>
          </a:xfrm>
          <a:prstGeom prst="rect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206874" name="Freeform 18"/>
          <p:cNvSpPr>
            <a:spLocks/>
          </p:cNvSpPr>
          <p:nvPr/>
        </p:nvSpPr>
        <p:spPr bwMode="auto">
          <a:xfrm>
            <a:off x="8069263" y="3498850"/>
            <a:ext cx="534987" cy="893763"/>
          </a:xfrm>
          <a:custGeom>
            <a:avLst/>
            <a:gdLst>
              <a:gd name="T0" fmla="*/ 386771797 w 740"/>
              <a:gd name="T1" fmla="*/ 0 h 1250"/>
              <a:gd name="T2" fmla="*/ 0 w 740"/>
              <a:gd name="T3" fmla="*/ 0 h 1250"/>
              <a:gd name="T4" fmla="*/ 0 w 740"/>
              <a:gd name="T5" fmla="*/ 639049769 h 1250"/>
              <a:gd name="T6" fmla="*/ 386771797 w 740"/>
              <a:gd name="T7" fmla="*/ 639049769 h 1250"/>
              <a:gd name="T8" fmla="*/ 0 60000 65536"/>
              <a:gd name="T9" fmla="*/ 0 60000 65536"/>
              <a:gd name="T10" fmla="*/ 0 60000 65536"/>
              <a:gd name="T11" fmla="*/ 0 60000 65536"/>
              <a:gd name="T12" fmla="*/ 0 w 740"/>
              <a:gd name="T13" fmla="*/ 0 h 1250"/>
              <a:gd name="T14" fmla="*/ 740 w 740"/>
              <a:gd name="T15" fmla="*/ 1250 h 125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40" h="1250">
                <a:moveTo>
                  <a:pt x="740" y="0"/>
                </a:moveTo>
                <a:lnTo>
                  <a:pt x="0" y="0"/>
                </a:lnTo>
                <a:lnTo>
                  <a:pt x="0" y="1250"/>
                </a:lnTo>
                <a:lnTo>
                  <a:pt x="740" y="1250"/>
                </a:lnTo>
              </a:path>
            </a:pathLst>
          </a:custGeom>
          <a:noFill/>
          <a:ln w="222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6875" name="Freeform 19"/>
          <p:cNvSpPr>
            <a:spLocks/>
          </p:cNvSpPr>
          <p:nvPr/>
        </p:nvSpPr>
        <p:spPr bwMode="auto">
          <a:xfrm>
            <a:off x="8069263" y="4705350"/>
            <a:ext cx="534987" cy="896938"/>
          </a:xfrm>
          <a:custGeom>
            <a:avLst/>
            <a:gdLst>
              <a:gd name="T0" fmla="*/ 386771797 w 740"/>
              <a:gd name="T1" fmla="*/ 0 h 1250"/>
              <a:gd name="T2" fmla="*/ 0 w 740"/>
              <a:gd name="T3" fmla="*/ 0 h 1250"/>
              <a:gd name="T4" fmla="*/ 0 w 740"/>
              <a:gd name="T5" fmla="*/ 643598149 h 1250"/>
              <a:gd name="T6" fmla="*/ 386771797 w 740"/>
              <a:gd name="T7" fmla="*/ 643598149 h 1250"/>
              <a:gd name="T8" fmla="*/ 0 60000 65536"/>
              <a:gd name="T9" fmla="*/ 0 60000 65536"/>
              <a:gd name="T10" fmla="*/ 0 60000 65536"/>
              <a:gd name="T11" fmla="*/ 0 60000 65536"/>
              <a:gd name="T12" fmla="*/ 0 w 740"/>
              <a:gd name="T13" fmla="*/ 0 h 1250"/>
              <a:gd name="T14" fmla="*/ 740 w 740"/>
              <a:gd name="T15" fmla="*/ 1250 h 125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40" h="1250">
                <a:moveTo>
                  <a:pt x="740" y="0"/>
                </a:moveTo>
                <a:lnTo>
                  <a:pt x="0" y="0"/>
                </a:lnTo>
                <a:lnTo>
                  <a:pt x="0" y="1250"/>
                </a:lnTo>
                <a:lnTo>
                  <a:pt x="740" y="1250"/>
                </a:lnTo>
              </a:path>
            </a:pathLst>
          </a:custGeom>
          <a:noFill/>
          <a:ln w="222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6876" name="Freeform 20"/>
          <p:cNvSpPr>
            <a:spLocks/>
          </p:cNvSpPr>
          <p:nvPr/>
        </p:nvSpPr>
        <p:spPr bwMode="auto">
          <a:xfrm>
            <a:off x="8069263" y="2338388"/>
            <a:ext cx="534987" cy="895350"/>
          </a:xfrm>
          <a:custGeom>
            <a:avLst/>
            <a:gdLst>
              <a:gd name="T0" fmla="*/ 386771797 w 740"/>
              <a:gd name="T1" fmla="*/ 0 h 1250"/>
              <a:gd name="T2" fmla="*/ 0 w 740"/>
              <a:gd name="T3" fmla="*/ 0 h 1250"/>
              <a:gd name="T4" fmla="*/ 0 w 740"/>
              <a:gd name="T5" fmla="*/ 641321227 h 1250"/>
              <a:gd name="T6" fmla="*/ 386771797 w 740"/>
              <a:gd name="T7" fmla="*/ 641321227 h 1250"/>
              <a:gd name="T8" fmla="*/ 0 60000 65536"/>
              <a:gd name="T9" fmla="*/ 0 60000 65536"/>
              <a:gd name="T10" fmla="*/ 0 60000 65536"/>
              <a:gd name="T11" fmla="*/ 0 60000 65536"/>
              <a:gd name="T12" fmla="*/ 0 w 740"/>
              <a:gd name="T13" fmla="*/ 0 h 1250"/>
              <a:gd name="T14" fmla="*/ 740 w 740"/>
              <a:gd name="T15" fmla="*/ 1250 h 125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40" h="1250">
                <a:moveTo>
                  <a:pt x="740" y="0"/>
                </a:moveTo>
                <a:lnTo>
                  <a:pt x="0" y="0"/>
                </a:lnTo>
                <a:lnTo>
                  <a:pt x="0" y="1250"/>
                </a:lnTo>
                <a:lnTo>
                  <a:pt x="740" y="1250"/>
                </a:lnTo>
              </a:path>
            </a:pathLst>
          </a:custGeom>
          <a:noFill/>
          <a:ln w="222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206877" name="Group 21"/>
          <p:cNvGrpSpPr>
            <a:grpSpLocks/>
          </p:cNvGrpSpPr>
          <p:nvPr/>
        </p:nvGrpSpPr>
        <p:grpSpPr bwMode="auto">
          <a:xfrm>
            <a:off x="7888288" y="2600325"/>
            <a:ext cx="365125" cy="342900"/>
            <a:chOff x="9718" y="9274"/>
            <a:chExt cx="504" cy="482"/>
          </a:xfrm>
        </p:grpSpPr>
        <p:sp>
          <p:nvSpPr>
            <p:cNvPr id="206930" name="Oval 22"/>
            <p:cNvSpPr>
              <a:spLocks noChangeAspect="1" noChangeArrowheads="1"/>
            </p:cNvSpPr>
            <p:nvPr/>
          </p:nvSpPr>
          <p:spPr bwMode="auto">
            <a:xfrm rot="-5400000">
              <a:off x="9741" y="9292"/>
              <a:ext cx="476" cy="452"/>
            </a:xfrm>
            <a:prstGeom prst="ellipse">
              <a:avLst/>
            </a:prstGeom>
            <a:solidFill>
              <a:srgbClr val="FFFFFF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206931" name="Rectangle 23"/>
            <p:cNvSpPr>
              <a:spLocks noChangeAspect="1" noChangeArrowheads="1"/>
            </p:cNvSpPr>
            <p:nvPr/>
          </p:nvSpPr>
          <p:spPr bwMode="auto">
            <a:xfrm rot="-5400000">
              <a:off x="9733" y="9259"/>
              <a:ext cx="474" cy="5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ctr">
                <a:lnSpc>
                  <a:spcPct val="110000"/>
                </a:lnSpc>
              </a:pPr>
              <a:r>
                <a:rPr lang="en-GB" sz="1800" b="1" i="1">
                  <a:latin typeface="Times New Roman" pitchFamily="18" charset="0"/>
                </a:rPr>
                <a:t>V</a:t>
              </a:r>
              <a:r>
                <a:rPr lang="en-GB" sz="1800" b="1" baseline="-25000">
                  <a:latin typeface="Times New Roman" pitchFamily="18" charset="0"/>
                </a:rPr>
                <a:t>1</a:t>
              </a:r>
              <a:endParaRPr lang="en-ZA"/>
            </a:p>
          </p:txBody>
        </p:sp>
      </p:grpSp>
      <p:grpSp>
        <p:nvGrpSpPr>
          <p:cNvPr id="206878" name="Group 24"/>
          <p:cNvGrpSpPr>
            <a:grpSpLocks/>
          </p:cNvGrpSpPr>
          <p:nvPr/>
        </p:nvGrpSpPr>
        <p:grpSpPr bwMode="auto">
          <a:xfrm>
            <a:off x="7888288" y="3759200"/>
            <a:ext cx="365125" cy="344488"/>
            <a:chOff x="9718" y="9274"/>
            <a:chExt cx="504" cy="482"/>
          </a:xfrm>
        </p:grpSpPr>
        <p:sp>
          <p:nvSpPr>
            <p:cNvPr id="206928" name="Oval 25"/>
            <p:cNvSpPr>
              <a:spLocks noChangeAspect="1" noChangeArrowheads="1"/>
            </p:cNvSpPr>
            <p:nvPr/>
          </p:nvSpPr>
          <p:spPr bwMode="auto">
            <a:xfrm rot="-5400000">
              <a:off x="9741" y="9292"/>
              <a:ext cx="476" cy="452"/>
            </a:xfrm>
            <a:prstGeom prst="ellipse">
              <a:avLst/>
            </a:prstGeom>
            <a:solidFill>
              <a:srgbClr val="FFFFFF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206929" name="Rectangle 26"/>
            <p:cNvSpPr>
              <a:spLocks noChangeAspect="1" noChangeArrowheads="1"/>
            </p:cNvSpPr>
            <p:nvPr/>
          </p:nvSpPr>
          <p:spPr bwMode="auto">
            <a:xfrm rot="-5400000">
              <a:off x="9733" y="9259"/>
              <a:ext cx="474" cy="5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ctr">
                <a:lnSpc>
                  <a:spcPct val="110000"/>
                </a:lnSpc>
              </a:pPr>
              <a:r>
                <a:rPr lang="en-GB" sz="1800" b="1" i="1">
                  <a:latin typeface="Times New Roman" pitchFamily="18" charset="0"/>
                </a:rPr>
                <a:t>V</a:t>
              </a:r>
              <a:r>
                <a:rPr lang="en-GB" sz="1800" b="1" baseline="-25000">
                  <a:latin typeface="Times New Roman" pitchFamily="18" charset="0"/>
                </a:rPr>
                <a:t>2</a:t>
              </a:r>
              <a:endParaRPr lang="en-ZA"/>
            </a:p>
          </p:txBody>
        </p:sp>
      </p:grpSp>
      <p:grpSp>
        <p:nvGrpSpPr>
          <p:cNvPr id="206879" name="Group 27"/>
          <p:cNvGrpSpPr>
            <a:grpSpLocks/>
          </p:cNvGrpSpPr>
          <p:nvPr/>
        </p:nvGrpSpPr>
        <p:grpSpPr bwMode="auto">
          <a:xfrm>
            <a:off x="7888288" y="4948238"/>
            <a:ext cx="365125" cy="342900"/>
            <a:chOff x="9718" y="9274"/>
            <a:chExt cx="504" cy="482"/>
          </a:xfrm>
        </p:grpSpPr>
        <p:sp>
          <p:nvSpPr>
            <p:cNvPr id="206926" name="Oval 28"/>
            <p:cNvSpPr>
              <a:spLocks noChangeAspect="1" noChangeArrowheads="1"/>
            </p:cNvSpPr>
            <p:nvPr/>
          </p:nvSpPr>
          <p:spPr bwMode="auto">
            <a:xfrm rot="-5400000">
              <a:off x="9741" y="9292"/>
              <a:ext cx="476" cy="452"/>
            </a:xfrm>
            <a:prstGeom prst="ellipse">
              <a:avLst/>
            </a:prstGeom>
            <a:solidFill>
              <a:srgbClr val="FFFFFF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206927" name="Rectangle 29"/>
            <p:cNvSpPr>
              <a:spLocks noChangeAspect="1" noChangeArrowheads="1"/>
            </p:cNvSpPr>
            <p:nvPr/>
          </p:nvSpPr>
          <p:spPr bwMode="auto">
            <a:xfrm rot="-5400000">
              <a:off x="9733" y="9259"/>
              <a:ext cx="474" cy="5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ctr">
                <a:lnSpc>
                  <a:spcPct val="110000"/>
                </a:lnSpc>
              </a:pPr>
              <a:r>
                <a:rPr lang="en-GB" sz="1800" b="1" i="1">
                  <a:latin typeface="Times New Roman" pitchFamily="18" charset="0"/>
                </a:rPr>
                <a:t>V</a:t>
              </a:r>
              <a:r>
                <a:rPr lang="en-GB" sz="1800" b="1" baseline="-25000">
                  <a:latin typeface="Times New Roman" pitchFamily="18" charset="0"/>
                </a:rPr>
                <a:t>3</a:t>
              </a:r>
              <a:endParaRPr lang="en-ZA"/>
            </a:p>
          </p:txBody>
        </p:sp>
      </p:grpSp>
      <p:sp>
        <p:nvSpPr>
          <p:cNvPr id="206880" name="Freeform 30"/>
          <p:cNvSpPr>
            <a:spLocks/>
          </p:cNvSpPr>
          <p:nvPr/>
        </p:nvSpPr>
        <p:spPr bwMode="auto">
          <a:xfrm>
            <a:off x="7542213" y="1958975"/>
            <a:ext cx="1062037" cy="3822700"/>
          </a:xfrm>
          <a:custGeom>
            <a:avLst/>
            <a:gdLst>
              <a:gd name="T0" fmla="*/ 266204272 w 1470"/>
              <a:gd name="T1" fmla="*/ 0 h 5340"/>
              <a:gd name="T2" fmla="*/ 0 w 1470"/>
              <a:gd name="T3" fmla="*/ 0 h 5340"/>
              <a:gd name="T4" fmla="*/ 0 w 1470"/>
              <a:gd name="T5" fmla="*/ 2147483647 h 5340"/>
              <a:gd name="T6" fmla="*/ 767294385 w 1470"/>
              <a:gd name="T7" fmla="*/ 2147483647 h 5340"/>
              <a:gd name="T8" fmla="*/ 767294385 w 1470"/>
              <a:gd name="T9" fmla="*/ 2147483647 h 53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70"/>
              <a:gd name="T16" fmla="*/ 0 h 5340"/>
              <a:gd name="T17" fmla="*/ 1470 w 1470"/>
              <a:gd name="T18" fmla="*/ 5340 h 53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70" h="5340">
                <a:moveTo>
                  <a:pt x="510" y="0"/>
                </a:moveTo>
                <a:lnTo>
                  <a:pt x="0" y="0"/>
                </a:lnTo>
                <a:lnTo>
                  <a:pt x="0" y="5340"/>
                </a:lnTo>
                <a:lnTo>
                  <a:pt x="1470" y="5340"/>
                </a:lnTo>
                <a:lnTo>
                  <a:pt x="1470" y="4535"/>
                </a:lnTo>
              </a:path>
            </a:pathLst>
          </a:custGeom>
          <a:noFill/>
          <a:ln w="222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6881" name="Freeform 31"/>
          <p:cNvSpPr>
            <a:spLocks/>
          </p:cNvSpPr>
          <p:nvPr/>
        </p:nvSpPr>
        <p:spPr bwMode="auto">
          <a:xfrm>
            <a:off x="8272463" y="1958975"/>
            <a:ext cx="331787" cy="757238"/>
          </a:xfrm>
          <a:custGeom>
            <a:avLst/>
            <a:gdLst>
              <a:gd name="T0" fmla="*/ 0 w 460"/>
              <a:gd name="T1" fmla="*/ 0 h 570"/>
              <a:gd name="T2" fmla="*/ 239310056 w 460"/>
              <a:gd name="T3" fmla="*/ 0 h 570"/>
              <a:gd name="T4" fmla="*/ 239310056 w 460"/>
              <a:gd name="T5" fmla="*/ 1005981285 h 570"/>
              <a:gd name="T6" fmla="*/ 0 60000 65536"/>
              <a:gd name="T7" fmla="*/ 0 60000 65536"/>
              <a:gd name="T8" fmla="*/ 0 60000 65536"/>
              <a:gd name="T9" fmla="*/ 0 w 460"/>
              <a:gd name="T10" fmla="*/ 0 h 570"/>
              <a:gd name="T11" fmla="*/ 460 w 460"/>
              <a:gd name="T12" fmla="*/ 570 h 57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60" h="570">
                <a:moveTo>
                  <a:pt x="0" y="0"/>
                </a:moveTo>
                <a:lnTo>
                  <a:pt x="460" y="0"/>
                </a:lnTo>
                <a:lnTo>
                  <a:pt x="460" y="570"/>
                </a:lnTo>
              </a:path>
            </a:pathLst>
          </a:custGeom>
          <a:noFill/>
          <a:ln w="222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6882" name="Line 32"/>
          <p:cNvSpPr>
            <a:spLocks noChangeShapeType="1"/>
          </p:cNvSpPr>
          <p:nvPr/>
        </p:nvSpPr>
        <p:spPr bwMode="auto">
          <a:xfrm>
            <a:off x="8604250" y="2809875"/>
            <a:ext cx="0" cy="1096963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883" name="Line 33"/>
          <p:cNvSpPr>
            <a:spLocks noChangeShapeType="1"/>
          </p:cNvSpPr>
          <p:nvPr/>
        </p:nvSpPr>
        <p:spPr bwMode="auto">
          <a:xfrm>
            <a:off x="8604250" y="4008438"/>
            <a:ext cx="0" cy="1106487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884" name="Rectangle 34"/>
          <p:cNvSpPr>
            <a:spLocks noChangeArrowheads="1"/>
          </p:cNvSpPr>
          <p:nvPr/>
        </p:nvSpPr>
        <p:spPr bwMode="auto">
          <a:xfrm>
            <a:off x="8696325" y="2606675"/>
            <a:ext cx="381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0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R</a:t>
            </a:r>
            <a:r>
              <a:rPr lang="en-US" altLang="ko-KR" sz="2000" b="1" baseline="-25000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1</a:t>
            </a:r>
            <a:endParaRPr lang="en-ZA" sz="2000">
              <a:solidFill>
                <a:srgbClr val="000066"/>
              </a:solidFill>
            </a:endParaRPr>
          </a:p>
        </p:txBody>
      </p:sp>
      <p:sp>
        <p:nvSpPr>
          <p:cNvPr id="206885" name="Rectangle 38"/>
          <p:cNvSpPr>
            <a:spLocks noChangeArrowheads="1"/>
          </p:cNvSpPr>
          <p:nvPr/>
        </p:nvSpPr>
        <p:spPr bwMode="auto">
          <a:xfrm>
            <a:off x="8655050" y="1965325"/>
            <a:ext cx="48895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0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I</a:t>
            </a:r>
            <a:endParaRPr lang="en-ZA" sz="2000">
              <a:solidFill>
                <a:srgbClr val="000066"/>
              </a:solidFill>
            </a:endParaRPr>
          </a:p>
        </p:txBody>
      </p:sp>
      <p:sp>
        <p:nvSpPr>
          <p:cNvPr id="206886" name="Freeform 59"/>
          <p:cNvSpPr>
            <a:spLocks/>
          </p:cNvSpPr>
          <p:nvPr/>
        </p:nvSpPr>
        <p:spPr bwMode="auto">
          <a:xfrm>
            <a:off x="7761288" y="1527175"/>
            <a:ext cx="663575" cy="439738"/>
          </a:xfrm>
          <a:custGeom>
            <a:avLst/>
            <a:gdLst>
              <a:gd name="T0" fmla="*/ 0 w 910"/>
              <a:gd name="T1" fmla="*/ 316999158 h 610"/>
              <a:gd name="T2" fmla="*/ 0 w 910"/>
              <a:gd name="T3" fmla="*/ 0 h 610"/>
              <a:gd name="T4" fmla="*/ 483881130 w 910"/>
              <a:gd name="T5" fmla="*/ 0 h 610"/>
              <a:gd name="T6" fmla="*/ 483881130 w 910"/>
              <a:gd name="T7" fmla="*/ 316999158 h 610"/>
              <a:gd name="T8" fmla="*/ 0 60000 65536"/>
              <a:gd name="T9" fmla="*/ 0 60000 65536"/>
              <a:gd name="T10" fmla="*/ 0 60000 65536"/>
              <a:gd name="T11" fmla="*/ 0 60000 65536"/>
              <a:gd name="T12" fmla="*/ 0 w 910"/>
              <a:gd name="T13" fmla="*/ 0 h 610"/>
              <a:gd name="T14" fmla="*/ 910 w 910"/>
              <a:gd name="T15" fmla="*/ 610 h 61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10" h="610">
                <a:moveTo>
                  <a:pt x="0" y="610"/>
                </a:moveTo>
                <a:lnTo>
                  <a:pt x="0" y="0"/>
                </a:lnTo>
                <a:lnTo>
                  <a:pt x="910" y="0"/>
                </a:lnTo>
                <a:lnTo>
                  <a:pt x="910" y="610"/>
                </a:lnTo>
              </a:path>
            </a:pathLst>
          </a:custGeom>
          <a:noFill/>
          <a:ln w="222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206887" name="Group 60"/>
          <p:cNvGrpSpPr>
            <a:grpSpLocks/>
          </p:cNvGrpSpPr>
          <p:nvPr/>
        </p:nvGrpSpPr>
        <p:grpSpPr bwMode="auto">
          <a:xfrm>
            <a:off x="7929563" y="1339850"/>
            <a:ext cx="342900" cy="373063"/>
            <a:chOff x="4943" y="844"/>
            <a:chExt cx="227" cy="249"/>
          </a:xfrm>
        </p:grpSpPr>
        <p:sp>
          <p:nvSpPr>
            <p:cNvPr id="206924" name="Oval 61"/>
            <p:cNvSpPr>
              <a:spLocks noChangeArrowheads="1"/>
            </p:cNvSpPr>
            <p:nvPr/>
          </p:nvSpPr>
          <p:spPr bwMode="auto">
            <a:xfrm>
              <a:off x="4943" y="856"/>
              <a:ext cx="227" cy="227"/>
            </a:xfrm>
            <a:prstGeom prst="ellipse">
              <a:avLst/>
            </a:prstGeom>
            <a:solidFill>
              <a:srgbClr val="FFFFFF"/>
            </a:solidFill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206925" name="Rectangle 62"/>
            <p:cNvSpPr>
              <a:spLocks noChangeArrowheads="1"/>
            </p:cNvSpPr>
            <p:nvPr/>
          </p:nvSpPr>
          <p:spPr bwMode="auto">
            <a:xfrm>
              <a:off x="4946" y="844"/>
              <a:ext cx="218" cy="249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ctr">
                <a:lnSpc>
                  <a:spcPct val="110000"/>
                </a:lnSpc>
              </a:pPr>
              <a:r>
                <a:rPr lang="en-GB" sz="2000" b="1">
                  <a:solidFill>
                    <a:srgbClr val="000066"/>
                  </a:solidFill>
                  <a:latin typeface="Times New Roman" pitchFamily="18" charset="0"/>
                </a:rPr>
                <a:t>V</a:t>
              </a:r>
              <a:endParaRPr lang="en-ZA" sz="2000">
                <a:solidFill>
                  <a:srgbClr val="000066"/>
                </a:solidFill>
              </a:endParaRPr>
            </a:p>
          </p:txBody>
        </p:sp>
      </p:grpSp>
      <p:grpSp>
        <p:nvGrpSpPr>
          <p:cNvPr id="206888" name="Group 63"/>
          <p:cNvGrpSpPr>
            <a:grpSpLocks/>
          </p:cNvGrpSpPr>
          <p:nvPr/>
        </p:nvGrpSpPr>
        <p:grpSpPr bwMode="auto">
          <a:xfrm>
            <a:off x="7905750" y="2586038"/>
            <a:ext cx="344488" cy="374650"/>
            <a:chOff x="4908" y="1948"/>
            <a:chExt cx="227" cy="249"/>
          </a:xfrm>
        </p:grpSpPr>
        <p:sp>
          <p:nvSpPr>
            <p:cNvPr id="206922" name="Oval 64"/>
            <p:cNvSpPr>
              <a:spLocks noChangeArrowheads="1"/>
            </p:cNvSpPr>
            <p:nvPr/>
          </p:nvSpPr>
          <p:spPr bwMode="auto">
            <a:xfrm>
              <a:off x="4908" y="1960"/>
              <a:ext cx="227" cy="227"/>
            </a:xfrm>
            <a:prstGeom prst="ellipse">
              <a:avLst/>
            </a:prstGeom>
            <a:solidFill>
              <a:srgbClr val="FFFFFF"/>
            </a:solidFill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206923" name="Rectangle 65"/>
            <p:cNvSpPr>
              <a:spLocks noChangeArrowheads="1"/>
            </p:cNvSpPr>
            <p:nvPr/>
          </p:nvSpPr>
          <p:spPr bwMode="auto">
            <a:xfrm>
              <a:off x="4911" y="1948"/>
              <a:ext cx="218" cy="249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ctr">
                <a:lnSpc>
                  <a:spcPct val="110000"/>
                </a:lnSpc>
              </a:pPr>
              <a:r>
                <a:rPr lang="en-GB" sz="1800" b="1">
                  <a:solidFill>
                    <a:srgbClr val="000066"/>
                  </a:solidFill>
                  <a:latin typeface="Times New Roman" pitchFamily="18" charset="0"/>
                </a:rPr>
                <a:t>V</a:t>
              </a:r>
              <a:r>
                <a:rPr lang="en-GB" sz="1800" b="1" baseline="-25000">
                  <a:solidFill>
                    <a:srgbClr val="000066"/>
                  </a:solidFill>
                  <a:latin typeface="Times New Roman" pitchFamily="18" charset="0"/>
                </a:rPr>
                <a:t>1</a:t>
              </a:r>
              <a:endParaRPr lang="en-ZA" sz="1800">
                <a:solidFill>
                  <a:srgbClr val="000066"/>
                </a:solidFill>
              </a:endParaRPr>
            </a:p>
          </p:txBody>
        </p:sp>
      </p:grpSp>
      <p:grpSp>
        <p:nvGrpSpPr>
          <p:cNvPr id="206889" name="Group 66"/>
          <p:cNvGrpSpPr>
            <a:grpSpLocks/>
          </p:cNvGrpSpPr>
          <p:nvPr/>
        </p:nvGrpSpPr>
        <p:grpSpPr bwMode="auto">
          <a:xfrm>
            <a:off x="7905750" y="3748088"/>
            <a:ext cx="344488" cy="373062"/>
            <a:chOff x="4908" y="2802"/>
            <a:chExt cx="227" cy="249"/>
          </a:xfrm>
        </p:grpSpPr>
        <p:sp>
          <p:nvSpPr>
            <p:cNvPr id="206920" name="Oval 67"/>
            <p:cNvSpPr>
              <a:spLocks noChangeArrowheads="1"/>
            </p:cNvSpPr>
            <p:nvPr/>
          </p:nvSpPr>
          <p:spPr bwMode="auto">
            <a:xfrm>
              <a:off x="4908" y="2814"/>
              <a:ext cx="227" cy="227"/>
            </a:xfrm>
            <a:prstGeom prst="ellipse">
              <a:avLst/>
            </a:prstGeom>
            <a:solidFill>
              <a:srgbClr val="FFFFFF"/>
            </a:solidFill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206921" name="Rectangle 68"/>
            <p:cNvSpPr>
              <a:spLocks noChangeArrowheads="1"/>
            </p:cNvSpPr>
            <p:nvPr/>
          </p:nvSpPr>
          <p:spPr bwMode="auto">
            <a:xfrm>
              <a:off x="4911" y="2802"/>
              <a:ext cx="218" cy="249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ctr">
                <a:lnSpc>
                  <a:spcPct val="110000"/>
                </a:lnSpc>
              </a:pPr>
              <a:r>
                <a:rPr lang="en-GB" sz="1800" b="1">
                  <a:solidFill>
                    <a:srgbClr val="000066"/>
                  </a:solidFill>
                  <a:latin typeface="Times New Roman" pitchFamily="18" charset="0"/>
                </a:rPr>
                <a:t>V</a:t>
              </a:r>
              <a:r>
                <a:rPr lang="en-GB" sz="1800" b="1" baseline="-25000">
                  <a:solidFill>
                    <a:srgbClr val="000066"/>
                  </a:solidFill>
                  <a:latin typeface="Times New Roman" pitchFamily="18" charset="0"/>
                </a:rPr>
                <a:t>2</a:t>
              </a:r>
              <a:endParaRPr lang="en-ZA" sz="1800">
                <a:solidFill>
                  <a:srgbClr val="000066"/>
                </a:solidFill>
              </a:endParaRPr>
            </a:p>
          </p:txBody>
        </p:sp>
      </p:grpSp>
      <p:grpSp>
        <p:nvGrpSpPr>
          <p:cNvPr id="206890" name="Group 69"/>
          <p:cNvGrpSpPr>
            <a:grpSpLocks/>
          </p:cNvGrpSpPr>
          <p:nvPr/>
        </p:nvGrpSpPr>
        <p:grpSpPr bwMode="auto">
          <a:xfrm>
            <a:off x="7905750" y="4940300"/>
            <a:ext cx="344488" cy="373063"/>
            <a:chOff x="4908" y="3662"/>
            <a:chExt cx="227" cy="249"/>
          </a:xfrm>
        </p:grpSpPr>
        <p:sp>
          <p:nvSpPr>
            <p:cNvPr id="206918" name="Oval 70"/>
            <p:cNvSpPr>
              <a:spLocks noChangeArrowheads="1"/>
            </p:cNvSpPr>
            <p:nvPr/>
          </p:nvSpPr>
          <p:spPr bwMode="auto">
            <a:xfrm>
              <a:off x="4908" y="3674"/>
              <a:ext cx="227" cy="227"/>
            </a:xfrm>
            <a:prstGeom prst="ellipse">
              <a:avLst/>
            </a:prstGeom>
            <a:solidFill>
              <a:srgbClr val="FFFFFF"/>
            </a:solidFill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206919" name="Rectangle 71"/>
            <p:cNvSpPr>
              <a:spLocks noChangeArrowheads="1"/>
            </p:cNvSpPr>
            <p:nvPr/>
          </p:nvSpPr>
          <p:spPr bwMode="auto">
            <a:xfrm>
              <a:off x="4911" y="3662"/>
              <a:ext cx="218" cy="249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ctr">
                <a:lnSpc>
                  <a:spcPct val="110000"/>
                </a:lnSpc>
              </a:pPr>
              <a:r>
                <a:rPr lang="en-GB" sz="1800" b="1">
                  <a:solidFill>
                    <a:srgbClr val="000066"/>
                  </a:solidFill>
                  <a:latin typeface="Times New Roman" pitchFamily="18" charset="0"/>
                </a:rPr>
                <a:t>V</a:t>
              </a:r>
              <a:r>
                <a:rPr lang="en-GB" sz="1800" b="1" baseline="-25000">
                  <a:solidFill>
                    <a:srgbClr val="000066"/>
                  </a:solidFill>
                  <a:latin typeface="Times New Roman" pitchFamily="18" charset="0"/>
                </a:rPr>
                <a:t>3</a:t>
              </a:r>
              <a:endParaRPr lang="en-ZA" sz="1800">
                <a:solidFill>
                  <a:srgbClr val="000066"/>
                </a:solidFill>
              </a:endParaRPr>
            </a:p>
          </p:txBody>
        </p:sp>
      </p:grpSp>
      <p:sp>
        <p:nvSpPr>
          <p:cNvPr id="206891" name="Rectangle 73"/>
          <p:cNvSpPr>
            <a:spLocks noChangeArrowheads="1"/>
          </p:cNvSpPr>
          <p:nvPr/>
        </p:nvSpPr>
        <p:spPr bwMode="auto">
          <a:xfrm>
            <a:off x="8696325" y="3787775"/>
            <a:ext cx="381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0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R</a:t>
            </a:r>
            <a:r>
              <a:rPr lang="en-US" altLang="ko-KR" sz="2000" b="1" baseline="-25000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2</a:t>
            </a:r>
            <a:endParaRPr lang="en-ZA" sz="2000">
              <a:solidFill>
                <a:srgbClr val="000066"/>
              </a:solidFill>
            </a:endParaRPr>
          </a:p>
        </p:txBody>
      </p:sp>
      <p:sp>
        <p:nvSpPr>
          <p:cNvPr id="206892" name="Rectangle 74"/>
          <p:cNvSpPr>
            <a:spLocks noChangeArrowheads="1"/>
          </p:cNvSpPr>
          <p:nvPr/>
        </p:nvSpPr>
        <p:spPr bwMode="auto">
          <a:xfrm>
            <a:off x="8696325" y="4972050"/>
            <a:ext cx="381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0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R</a:t>
            </a:r>
            <a:r>
              <a:rPr lang="en-US" altLang="ko-KR" sz="2000" b="1" baseline="-25000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3</a:t>
            </a:r>
            <a:endParaRPr lang="en-ZA" sz="2000">
              <a:solidFill>
                <a:srgbClr val="000066"/>
              </a:solidFill>
            </a:endParaRPr>
          </a:p>
        </p:txBody>
      </p:sp>
      <p:sp>
        <p:nvSpPr>
          <p:cNvPr id="206893" name="Rectangle 75"/>
          <p:cNvSpPr>
            <a:spLocks noChangeArrowheads="1"/>
          </p:cNvSpPr>
          <p:nvPr/>
        </p:nvSpPr>
        <p:spPr bwMode="auto">
          <a:xfrm>
            <a:off x="8655050" y="3184525"/>
            <a:ext cx="48895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0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I</a:t>
            </a:r>
            <a:endParaRPr lang="en-ZA" sz="2000">
              <a:solidFill>
                <a:srgbClr val="000066"/>
              </a:solidFill>
            </a:endParaRPr>
          </a:p>
        </p:txBody>
      </p:sp>
      <p:sp>
        <p:nvSpPr>
          <p:cNvPr id="206894" name="Rectangle 76"/>
          <p:cNvSpPr>
            <a:spLocks noChangeArrowheads="1"/>
          </p:cNvSpPr>
          <p:nvPr/>
        </p:nvSpPr>
        <p:spPr bwMode="auto">
          <a:xfrm>
            <a:off x="8655050" y="4310063"/>
            <a:ext cx="488950" cy="43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0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I</a:t>
            </a:r>
            <a:endParaRPr lang="en-ZA" sz="2000">
              <a:solidFill>
                <a:srgbClr val="000066"/>
              </a:solidFill>
            </a:endParaRPr>
          </a:p>
        </p:txBody>
      </p:sp>
      <p:sp>
        <p:nvSpPr>
          <p:cNvPr id="206895" name="Rectangle 77"/>
          <p:cNvSpPr>
            <a:spLocks noChangeArrowheads="1"/>
          </p:cNvSpPr>
          <p:nvPr/>
        </p:nvSpPr>
        <p:spPr bwMode="auto">
          <a:xfrm>
            <a:off x="7523163" y="3243263"/>
            <a:ext cx="488950" cy="43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0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I</a:t>
            </a:r>
            <a:endParaRPr lang="en-ZA" sz="2000">
              <a:solidFill>
                <a:srgbClr val="000066"/>
              </a:solidFill>
            </a:endParaRPr>
          </a:p>
        </p:txBody>
      </p:sp>
      <p:grpSp>
        <p:nvGrpSpPr>
          <p:cNvPr id="206896" name="Group 80"/>
          <p:cNvGrpSpPr>
            <a:grpSpLocks/>
          </p:cNvGrpSpPr>
          <p:nvPr/>
        </p:nvGrpSpPr>
        <p:grpSpPr bwMode="auto">
          <a:xfrm rot="10800000">
            <a:off x="7899400" y="1803400"/>
            <a:ext cx="368300" cy="307975"/>
            <a:chOff x="2560" y="1747"/>
            <a:chExt cx="312" cy="258"/>
          </a:xfrm>
        </p:grpSpPr>
        <p:sp>
          <p:nvSpPr>
            <p:cNvPr id="206910" name="Rectangle 81"/>
            <p:cNvSpPr>
              <a:spLocks noChangeArrowheads="1"/>
            </p:cNvSpPr>
            <p:nvPr/>
          </p:nvSpPr>
          <p:spPr bwMode="auto">
            <a:xfrm>
              <a:off x="2560" y="1848"/>
              <a:ext cx="312" cy="56"/>
            </a:xfrm>
            <a:prstGeom prst="rect">
              <a:avLst/>
            </a:prstGeom>
            <a:solidFill>
              <a:srgbClr val="EBEBFF"/>
            </a:solidFill>
            <a:ln w="63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grpSp>
          <p:nvGrpSpPr>
            <p:cNvPr id="206911" name="Group 82"/>
            <p:cNvGrpSpPr>
              <a:grpSpLocks/>
            </p:cNvGrpSpPr>
            <p:nvPr/>
          </p:nvGrpSpPr>
          <p:grpSpPr bwMode="auto">
            <a:xfrm flipH="1">
              <a:off x="2563" y="1747"/>
              <a:ext cx="303" cy="258"/>
              <a:chOff x="8914" y="9442"/>
              <a:chExt cx="501" cy="350"/>
            </a:xfrm>
          </p:grpSpPr>
          <p:sp>
            <p:nvSpPr>
              <p:cNvPr id="206912" name="Line 83"/>
              <p:cNvSpPr>
                <a:spLocks noChangeShapeType="1"/>
              </p:cNvSpPr>
              <p:nvPr/>
            </p:nvSpPr>
            <p:spPr bwMode="auto">
              <a:xfrm rot="5400000" flipH="1">
                <a:off x="9240" y="9616"/>
                <a:ext cx="350" cy="1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913" name="Line 84"/>
              <p:cNvSpPr>
                <a:spLocks noChangeShapeType="1"/>
              </p:cNvSpPr>
              <p:nvPr/>
            </p:nvSpPr>
            <p:spPr bwMode="auto">
              <a:xfrm rot="5400000" flipH="1">
                <a:off x="9038" y="9616"/>
                <a:ext cx="350" cy="1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914" name="Line 85"/>
              <p:cNvSpPr>
                <a:spLocks noChangeShapeType="1"/>
              </p:cNvSpPr>
              <p:nvPr/>
            </p:nvSpPr>
            <p:spPr bwMode="auto">
              <a:xfrm rot="5400000" flipH="1">
                <a:off x="8835" y="9616"/>
                <a:ext cx="350" cy="1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915" name="Line 86"/>
              <p:cNvSpPr>
                <a:spLocks noChangeShapeType="1"/>
              </p:cNvSpPr>
              <p:nvPr/>
            </p:nvSpPr>
            <p:spPr bwMode="auto">
              <a:xfrm rot="5400000" flipH="1">
                <a:off x="9232" y="9615"/>
                <a:ext cx="176" cy="1"/>
              </a:xfrm>
              <a:prstGeom prst="line">
                <a:avLst/>
              </a:prstGeom>
              <a:noFill/>
              <a:ln w="444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916" name="Line 87"/>
              <p:cNvSpPr>
                <a:spLocks noChangeShapeType="1"/>
              </p:cNvSpPr>
              <p:nvPr/>
            </p:nvSpPr>
            <p:spPr bwMode="auto">
              <a:xfrm rot="5400000" flipH="1">
                <a:off x="9030" y="9615"/>
                <a:ext cx="176" cy="1"/>
              </a:xfrm>
              <a:prstGeom prst="line">
                <a:avLst/>
              </a:prstGeom>
              <a:noFill/>
              <a:ln w="444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917" name="Line 88"/>
              <p:cNvSpPr>
                <a:spLocks noChangeShapeType="1"/>
              </p:cNvSpPr>
              <p:nvPr/>
            </p:nvSpPr>
            <p:spPr bwMode="auto">
              <a:xfrm rot="5400000" flipH="1">
                <a:off x="8827" y="9615"/>
                <a:ext cx="176" cy="1"/>
              </a:xfrm>
              <a:prstGeom prst="line">
                <a:avLst/>
              </a:prstGeom>
              <a:noFill/>
              <a:ln w="444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06897" name="Group 99"/>
          <p:cNvGrpSpPr>
            <a:grpSpLocks/>
          </p:cNvGrpSpPr>
          <p:nvPr/>
        </p:nvGrpSpPr>
        <p:grpSpPr bwMode="auto">
          <a:xfrm rot="-5400000">
            <a:off x="8251825" y="2722563"/>
            <a:ext cx="688975" cy="142875"/>
            <a:chOff x="2380" y="3027"/>
            <a:chExt cx="752" cy="171"/>
          </a:xfrm>
        </p:grpSpPr>
        <p:sp>
          <p:nvSpPr>
            <p:cNvPr id="206908" name="Rectangle 100"/>
            <p:cNvSpPr>
              <a:spLocks noChangeArrowheads="1"/>
            </p:cNvSpPr>
            <p:nvPr/>
          </p:nvSpPr>
          <p:spPr bwMode="auto">
            <a:xfrm>
              <a:off x="2476" y="3074"/>
              <a:ext cx="568" cy="82"/>
            </a:xfrm>
            <a:prstGeom prst="rect">
              <a:avLst/>
            </a:prstGeom>
            <a:solidFill>
              <a:srgbClr val="EBEBFF"/>
            </a:solidFill>
            <a:ln w="63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206909" name="Freeform 101"/>
            <p:cNvSpPr>
              <a:spLocks/>
            </p:cNvSpPr>
            <p:nvPr/>
          </p:nvSpPr>
          <p:spPr bwMode="auto">
            <a:xfrm>
              <a:off x="2380" y="3027"/>
              <a:ext cx="752" cy="171"/>
            </a:xfrm>
            <a:custGeom>
              <a:avLst/>
              <a:gdLst>
                <a:gd name="T0" fmla="*/ 0 w 668"/>
                <a:gd name="T1" fmla="*/ 103 h 152"/>
                <a:gd name="T2" fmla="*/ 101 w 668"/>
                <a:gd name="T3" fmla="*/ 105 h 152"/>
                <a:gd name="T4" fmla="*/ 158 w 668"/>
                <a:gd name="T5" fmla="*/ 0 h 152"/>
                <a:gd name="T6" fmla="*/ 214 w 668"/>
                <a:gd name="T7" fmla="*/ 192 h 152"/>
                <a:gd name="T8" fmla="*/ 303 w 668"/>
                <a:gd name="T9" fmla="*/ 0 h 152"/>
                <a:gd name="T10" fmla="*/ 377 w 668"/>
                <a:gd name="T11" fmla="*/ 188 h 152"/>
                <a:gd name="T12" fmla="*/ 466 w 668"/>
                <a:gd name="T13" fmla="*/ 0 h 152"/>
                <a:gd name="T14" fmla="*/ 540 w 668"/>
                <a:gd name="T15" fmla="*/ 188 h 152"/>
                <a:gd name="T16" fmla="*/ 623 w 668"/>
                <a:gd name="T17" fmla="*/ 0 h 152"/>
                <a:gd name="T18" fmla="*/ 711 w 668"/>
                <a:gd name="T19" fmla="*/ 188 h 152"/>
                <a:gd name="T20" fmla="*/ 752 w 668"/>
                <a:gd name="T21" fmla="*/ 105 h 152"/>
                <a:gd name="T22" fmla="*/ 847 w 668"/>
                <a:gd name="T23" fmla="*/ 103 h 15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668"/>
                <a:gd name="T37" fmla="*/ 0 h 152"/>
                <a:gd name="T38" fmla="*/ 668 w 668"/>
                <a:gd name="T39" fmla="*/ 152 h 15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668" h="152">
                  <a:moveTo>
                    <a:pt x="0" y="82"/>
                  </a:moveTo>
                  <a:lnTo>
                    <a:pt x="80" y="83"/>
                  </a:lnTo>
                  <a:lnTo>
                    <a:pt x="124" y="0"/>
                  </a:lnTo>
                  <a:lnTo>
                    <a:pt x="169" y="152"/>
                  </a:lnTo>
                  <a:lnTo>
                    <a:pt x="239" y="0"/>
                  </a:lnTo>
                  <a:lnTo>
                    <a:pt x="298" y="148"/>
                  </a:lnTo>
                  <a:lnTo>
                    <a:pt x="368" y="0"/>
                  </a:lnTo>
                  <a:lnTo>
                    <a:pt x="426" y="148"/>
                  </a:lnTo>
                  <a:lnTo>
                    <a:pt x="491" y="0"/>
                  </a:lnTo>
                  <a:lnTo>
                    <a:pt x="561" y="148"/>
                  </a:lnTo>
                  <a:lnTo>
                    <a:pt x="593" y="83"/>
                  </a:lnTo>
                  <a:lnTo>
                    <a:pt x="668" y="82"/>
                  </a:lnTo>
                </a:path>
              </a:pathLst>
            </a:custGeom>
            <a:noFill/>
            <a:ln w="222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6898" name="Line 102"/>
          <p:cNvSpPr>
            <a:spLocks noChangeShapeType="1"/>
          </p:cNvSpPr>
          <p:nvPr/>
        </p:nvSpPr>
        <p:spPr bwMode="auto">
          <a:xfrm rot="-5400000">
            <a:off x="7488237" y="3413126"/>
            <a:ext cx="320675" cy="0"/>
          </a:xfrm>
          <a:prstGeom prst="line">
            <a:avLst/>
          </a:prstGeom>
          <a:noFill/>
          <a:ln w="15875">
            <a:solidFill>
              <a:srgbClr val="80008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06899" name="Line 103"/>
          <p:cNvSpPr>
            <a:spLocks noChangeShapeType="1"/>
          </p:cNvSpPr>
          <p:nvPr/>
        </p:nvSpPr>
        <p:spPr bwMode="auto">
          <a:xfrm rot="5400000" flipV="1">
            <a:off x="8559800" y="2155826"/>
            <a:ext cx="320675" cy="0"/>
          </a:xfrm>
          <a:prstGeom prst="line">
            <a:avLst/>
          </a:prstGeom>
          <a:noFill/>
          <a:ln w="15875">
            <a:solidFill>
              <a:srgbClr val="80008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06900" name="Line 104"/>
          <p:cNvSpPr>
            <a:spLocks noChangeShapeType="1"/>
          </p:cNvSpPr>
          <p:nvPr/>
        </p:nvSpPr>
        <p:spPr bwMode="auto">
          <a:xfrm rot="5400000" flipV="1">
            <a:off x="8559800" y="3370263"/>
            <a:ext cx="320675" cy="0"/>
          </a:xfrm>
          <a:prstGeom prst="line">
            <a:avLst/>
          </a:prstGeom>
          <a:noFill/>
          <a:ln w="15875">
            <a:solidFill>
              <a:srgbClr val="80008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06901" name="Line 105"/>
          <p:cNvSpPr>
            <a:spLocks noChangeShapeType="1"/>
          </p:cNvSpPr>
          <p:nvPr/>
        </p:nvSpPr>
        <p:spPr bwMode="auto">
          <a:xfrm rot="5400000" flipV="1">
            <a:off x="8559800" y="4527551"/>
            <a:ext cx="320675" cy="0"/>
          </a:xfrm>
          <a:prstGeom prst="line">
            <a:avLst/>
          </a:prstGeom>
          <a:noFill/>
          <a:ln w="15875">
            <a:solidFill>
              <a:srgbClr val="80008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grpSp>
        <p:nvGrpSpPr>
          <p:cNvPr id="206902" name="Group 106"/>
          <p:cNvGrpSpPr>
            <a:grpSpLocks/>
          </p:cNvGrpSpPr>
          <p:nvPr/>
        </p:nvGrpSpPr>
        <p:grpSpPr bwMode="auto">
          <a:xfrm rot="-5400000">
            <a:off x="8251825" y="3878263"/>
            <a:ext cx="688975" cy="142875"/>
            <a:chOff x="2380" y="3027"/>
            <a:chExt cx="752" cy="171"/>
          </a:xfrm>
        </p:grpSpPr>
        <p:sp>
          <p:nvSpPr>
            <p:cNvPr id="206906" name="Rectangle 107"/>
            <p:cNvSpPr>
              <a:spLocks noChangeArrowheads="1"/>
            </p:cNvSpPr>
            <p:nvPr/>
          </p:nvSpPr>
          <p:spPr bwMode="auto">
            <a:xfrm>
              <a:off x="2476" y="3074"/>
              <a:ext cx="568" cy="82"/>
            </a:xfrm>
            <a:prstGeom prst="rect">
              <a:avLst/>
            </a:prstGeom>
            <a:solidFill>
              <a:srgbClr val="EBEBFF"/>
            </a:solidFill>
            <a:ln w="63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206907" name="Freeform 108"/>
            <p:cNvSpPr>
              <a:spLocks/>
            </p:cNvSpPr>
            <p:nvPr/>
          </p:nvSpPr>
          <p:spPr bwMode="auto">
            <a:xfrm>
              <a:off x="2380" y="3027"/>
              <a:ext cx="752" cy="171"/>
            </a:xfrm>
            <a:custGeom>
              <a:avLst/>
              <a:gdLst>
                <a:gd name="T0" fmla="*/ 0 w 668"/>
                <a:gd name="T1" fmla="*/ 103 h 152"/>
                <a:gd name="T2" fmla="*/ 101 w 668"/>
                <a:gd name="T3" fmla="*/ 105 h 152"/>
                <a:gd name="T4" fmla="*/ 158 w 668"/>
                <a:gd name="T5" fmla="*/ 0 h 152"/>
                <a:gd name="T6" fmla="*/ 214 w 668"/>
                <a:gd name="T7" fmla="*/ 192 h 152"/>
                <a:gd name="T8" fmla="*/ 303 w 668"/>
                <a:gd name="T9" fmla="*/ 0 h 152"/>
                <a:gd name="T10" fmla="*/ 377 w 668"/>
                <a:gd name="T11" fmla="*/ 188 h 152"/>
                <a:gd name="T12" fmla="*/ 466 w 668"/>
                <a:gd name="T13" fmla="*/ 0 h 152"/>
                <a:gd name="T14" fmla="*/ 540 w 668"/>
                <a:gd name="T15" fmla="*/ 188 h 152"/>
                <a:gd name="T16" fmla="*/ 623 w 668"/>
                <a:gd name="T17" fmla="*/ 0 h 152"/>
                <a:gd name="T18" fmla="*/ 711 w 668"/>
                <a:gd name="T19" fmla="*/ 188 h 152"/>
                <a:gd name="T20" fmla="*/ 752 w 668"/>
                <a:gd name="T21" fmla="*/ 105 h 152"/>
                <a:gd name="T22" fmla="*/ 847 w 668"/>
                <a:gd name="T23" fmla="*/ 103 h 15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668"/>
                <a:gd name="T37" fmla="*/ 0 h 152"/>
                <a:gd name="T38" fmla="*/ 668 w 668"/>
                <a:gd name="T39" fmla="*/ 152 h 15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668" h="152">
                  <a:moveTo>
                    <a:pt x="0" y="82"/>
                  </a:moveTo>
                  <a:lnTo>
                    <a:pt x="80" y="83"/>
                  </a:lnTo>
                  <a:lnTo>
                    <a:pt x="124" y="0"/>
                  </a:lnTo>
                  <a:lnTo>
                    <a:pt x="169" y="152"/>
                  </a:lnTo>
                  <a:lnTo>
                    <a:pt x="239" y="0"/>
                  </a:lnTo>
                  <a:lnTo>
                    <a:pt x="298" y="148"/>
                  </a:lnTo>
                  <a:lnTo>
                    <a:pt x="368" y="0"/>
                  </a:lnTo>
                  <a:lnTo>
                    <a:pt x="426" y="148"/>
                  </a:lnTo>
                  <a:lnTo>
                    <a:pt x="491" y="0"/>
                  </a:lnTo>
                  <a:lnTo>
                    <a:pt x="561" y="148"/>
                  </a:lnTo>
                  <a:lnTo>
                    <a:pt x="593" y="83"/>
                  </a:lnTo>
                  <a:lnTo>
                    <a:pt x="668" y="82"/>
                  </a:lnTo>
                </a:path>
              </a:pathLst>
            </a:custGeom>
            <a:noFill/>
            <a:ln w="222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6903" name="Group 109"/>
          <p:cNvGrpSpPr>
            <a:grpSpLocks/>
          </p:cNvGrpSpPr>
          <p:nvPr/>
        </p:nvGrpSpPr>
        <p:grpSpPr bwMode="auto">
          <a:xfrm rot="-5400000">
            <a:off x="8251825" y="5084763"/>
            <a:ext cx="688975" cy="142875"/>
            <a:chOff x="2380" y="3027"/>
            <a:chExt cx="752" cy="171"/>
          </a:xfrm>
        </p:grpSpPr>
        <p:sp>
          <p:nvSpPr>
            <p:cNvPr id="206904" name="Rectangle 110"/>
            <p:cNvSpPr>
              <a:spLocks noChangeArrowheads="1"/>
            </p:cNvSpPr>
            <p:nvPr/>
          </p:nvSpPr>
          <p:spPr bwMode="auto">
            <a:xfrm>
              <a:off x="2476" y="3074"/>
              <a:ext cx="568" cy="82"/>
            </a:xfrm>
            <a:prstGeom prst="rect">
              <a:avLst/>
            </a:prstGeom>
            <a:solidFill>
              <a:srgbClr val="EBEBFF"/>
            </a:solidFill>
            <a:ln w="63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206905" name="Freeform 111"/>
            <p:cNvSpPr>
              <a:spLocks/>
            </p:cNvSpPr>
            <p:nvPr/>
          </p:nvSpPr>
          <p:spPr bwMode="auto">
            <a:xfrm>
              <a:off x="2380" y="3027"/>
              <a:ext cx="752" cy="171"/>
            </a:xfrm>
            <a:custGeom>
              <a:avLst/>
              <a:gdLst>
                <a:gd name="T0" fmla="*/ 0 w 668"/>
                <a:gd name="T1" fmla="*/ 103 h 152"/>
                <a:gd name="T2" fmla="*/ 101 w 668"/>
                <a:gd name="T3" fmla="*/ 105 h 152"/>
                <a:gd name="T4" fmla="*/ 158 w 668"/>
                <a:gd name="T5" fmla="*/ 0 h 152"/>
                <a:gd name="T6" fmla="*/ 214 w 668"/>
                <a:gd name="T7" fmla="*/ 192 h 152"/>
                <a:gd name="T8" fmla="*/ 303 w 668"/>
                <a:gd name="T9" fmla="*/ 0 h 152"/>
                <a:gd name="T10" fmla="*/ 377 w 668"/>
                <a:gd name="T11" fmla="*/ 188 h 152"/>
                <a:gd name="T12" fmla="*/ 466 w 668"/>
                <a:gd name="T13" fmla="*/ 0 h 152"/>
                <a:gd name="T14" fmla="*/ 540 w 668"/>
                <a:gd name="T15" fmla="*/ 188 h 152"/>
                <a:gd name="T16" fmla="*/ 623 w 668"/>
                <a:gd name="T17" fmla="*/ 0 h 152"/>
                <a:gd name="T18" fmla="*/ 711 w 668"/>
                <a:gd name="T19" fmla="*/ 188 h 152"/>
                <a:gd name="T20" fmla="*/ 752 w 668"/>
                <a:gd name="T21" fmla="*/ 105 h 152"/>
                <a:gd name="T22" fmla="*/ 847 w 668"/>
                <a:gd name="T23" fmla="*/ 103 h 15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668"/>
                <a:gd name="T37" fmla="*/ 0 h 152"/>
                <a:gd name="T38" fmla="*/ 668 w 668"/>
                <a:gd name="T39" fmla="*/ 152 h 15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668" h="152">
                  <a:moveTo>
                    <a:pt x="0" y="82"/>
                  </a:moveTo>
                  <a:lnTo>
                    <a:pt x="80" y="83"/>
                  </a:lnTo>
                  <a:lnTo>
                    <a:pt x="124" y="0"/>
                  </a:lnTo>
                  <a:lnTo>
                    <a:pt x="169" y="152"/>
                  </a:lnTo>
                  <a:lnTo>
                    <a:pt x="239" y="0"/>
                  </a:lnTo>
                  <a:lnTo>
                    <a:pt x="298" y="148"/>
                  </a:lnTo>
                  <a:lnTo>
                    <a:pt x="368" y="0"/>
                  </a:lnTo>
                  <a:lnTo>
                    <a:pt x="426" y="148"/>
                  </a:lnTo>
                  <a:lnTo>
                    <a:pt x="491" y="0"/>
                  </a:lnTo>
                  <a:lnTo>
                    <a:pt x="561" y="148"/>
                  </a:lnTo>
                  <a:lnTo>
                    <a:pt x="593" y="83"/>
                  </a:lnTo>
                  <a:lnTo>
                    <a:pt x="668" y="82"/>
                  </a:lnTo>
                </a:path>
              </a:pathLst>
            </a:custGeom>
            <a:noFill/>
            <a:ln w="222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06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06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855" grpId="0"/>
      <p:bldP spid="206856" grpId="0"/>
      <p:bldP spid="206857" grpId="0"/>
      <p:bldP spid="206860" grpId="0"/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303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DC CIRCUITS</a:t>
            </a:r>
          </a:p>
        </p:txBody>
      </p:sp>
      <p:sp>
        <p:nvSpPr>
          <p:cNvPr id="268304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</a:p>
        </p:txBody>
      </p:sp>
      <p:sp>
        <p:nvSpPr>
          <p:cNvPr id="26830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EDB55BB-3A6C-4EBF-AA76-DE2891EB4ACC}" type="slidenum">
              <a:rPr lang="en-US" smtClean="0">
                <a:cs typeface="Arial" charset="0"/>
              </a:rPr>
              <a:pPr/>
              <a:t>6</a:t>
            </a:fld>
            <a:endParaRPr lang="en-US" smtClean="0">
              <a:cs typeface="Arial" charset="0"/>
            </a:endParaRPr>
          </a:p>
        </p:txBody>
      </p:sp>
      <p:sp>
        <p:nvSpPr>
          <p:cNvPr id="268297" name="Rectangle 9"/>
          <p:cNvSpPr>
            <a:spLocks noChangeArrowheads="1"/>
          </p:cNvSpPr>
          <p:nvPr/>
        </p:nvSpPr>
        <p:spPr bwMode="auto">
          <a:xfrm>
            <a:off x="179388" y="5076825"/>
            <a:ext cx="4478337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In general, for any number of resistors in </a:t>
            </a:r>
            <a:r>
              <a:rPr lang="en-US" i="1">
                <a:solidFill>
                  <a:srgbClr val="000066"/>
                </a:solidFill>
              </a:rPr>
              <a:t>parallel</a:t>
            </a:r>
            <a:r>
              <a:rPr lang="en-US" sz="2600">
                <a:solidFill>
                  <a:srgbClr val="000066"/>
                </a:solidFill>
              </a:rPr>
              <a:t>:</a:t>
            </a:r>
          </a:p>
        </p:txBody>
      </p:sp>
      <p:sp>
        <p:nvSpPr>
          <p:cNvPr id="2683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RESISTORS IN PARALLEL </a:t>
            </a:r>
          </a:p>
        </p:txBody>
      </p:sp>
      <p:sp>
        <p:nvSpPr>
          <p:cNvPr id="2683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343025"/>
            <a:ext cx="6840537" cy="1296988"/>
          </a:xfrm>
        </p:spPr>
        <p:txBody>
          <a:bodyPr/>
          <a:lstStyle/>
          <a:p>
            <a:pPr lvl="1" eaLnBrk="1" hangingPunct="1"/>
            <a:r>
              <a:rPr lang="en-US" smtClean="0"/>
              <a:t>The total current strength through all three is the sum of the current strengths through the individual resistors: </a:t>
            </a:r>
          </a:p>
        </p:txBody>
      </p:sp>
      <p:sp>
        <p:nvSpPr>
          <p:cNvPr id="268293" name="Rectangle 5"/>
          <p:cNvSpPr>
            <a:spLocks noChangeArrowheads="1"/>
          </p:cNvSpPr>
          <p:nvPr/>
        </p:nvSpPr>
        <p:spPr bwMode="auto">
          <a:xfrm>
            <a:off x="179388" y="2657475"/>
            <a:ext cx="2424112" cy="52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I = I</a:t>
            </a:r>
            <a:r>
              <a:rPr lang="en-US" b="1" baseline="-25000">
                <a:solidFill>
                  <a:srgbClr val="000066"/>
                </a:solidFill>
                <a:latin typeface="Times New Roman" pitchFamily="18" charset="0"/>
              </a:rPr>
              <a:t>1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 + I</a:t>
            </a:r>
            <a:r>
              <a:rPr lang="en-US" b="1" baseline="-25000">
                <a:solidFill>
                  <a:srgbClr val="000066"/>
                </a:solidFill>
                <a:latin typeface="Times New Roman" pitchFamily="18" charset="0"/>
              </a:rPr>
              <a:t>2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 + I</a:t>
            </a:r>
            <a:r>
              <a:rPr lang="en-US" b="1" baseline="-25000">
                <a:solidFill>
                  <a:srgbClr val="000066"/>
                </a:solidFill>
                <a:latin typeface="Times New Roman" pitchFamily="18" charset="0"/>
              </a:rPr>
              <a:t>3</a:t>
            </a:r>
            <a:r>
              <a:rPr lang="en-US" sz="2600">
                <a:solidFill>
                  <a:srgbClr val="000066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268294" name="Rectangle 6"/>
          <p:cNvSpPr>
            <a:spLocks noChangeArrowheads="1"/>
          </p:cNvSpPr>
          <p:nvPr/>
        </p:nvSpPr>
        <p:spPr bwMode="auto">
          <a:xfrm>
            <a:off x="2446338" y="2657475"/>
            <a:ext cx="3173412" cy="52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and since 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I = </a:t>
            </a:r>
            <a:r>
              <a:rPr lang="en-US" b="1" i="1" baseline="30000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/</a:t>
            </a:r>
            <a:r>
              <a:rPr lang="en-US" b="1" i="1" baseline="-25000">
                <a:solidFill>
                  <a:srgbClr val="000066"/>
                </a:solidFill>
                <a:latin typeface="Times New Roman" pitchFamily="18" charset="0"/>
              </a:rPr>
              <a:t>R </a:t>
            </a:r>
            <a:r>
              <a:rPr lang="en-US">
                <a:solidFill>
                  <a:srgbClr val="000066"/>
                </a:solidFill>
              </a:rPr>
              <a:t>…</a:t>
            </a:r>
            <a:r>
              <a:rPr lang="en-US" sz="2600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26831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graphicFrame>
        <p:nvGraphicFramePr>
          <p:cNvPr id="268296" name="Object 8"/>
          <p:cNvGraphicFramePr>
            <a:graphicFrameLocks noChangeAspect="1"/>
          </p:cNvGraphicFramePr>
          <p:nvPr/>
        </p:nvGraphicFramePr>
        <p:xfrm>
          <a:off x="1428750" y="3248025"/>
          <a:ext cx="3590925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312" name="Equation" r:id="rId4" imgW="3593880" imgH="838080" progId="Equation.DSMT4">
                  <p:embed/>
                </p:oleObj>
              </mc:Choice>
              <mc:Fallback>
                <p:oleObj name="Equation" r:id="rId4" imgW="3593880" imgH="83808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750" y="3248025"/>
                        <a:ext cx="3590925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8312" name="Rectangle 10"/>
          <p:cNvSpPr>
            <a:spLocks noChangeArrowheads="1"/>
          </p:cNvSpPr>
          <p:nvPr/>
        </p:nvSpPr>
        <p:spPr bwMode="auto">
          <a:xfrm>
            <a:off x="0" y="310515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graphicFrame>
        <p:nvGraphicFramePr>
          <p:cNvPr id="268299" name="Object 11"/>
          <p:cNvGraphicFramePr>
            <a:graphicFrameLocks noChangeAspect="1"/>
          </p:cNvGraphicFramePr>
          <p:nvPr/>
        </p:nvGraphicFramePr>
        <p:xfrm>
          <a:off x="5029200" y="5451475"/>
          <a:ext cx="1516063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313" name="Equation" r:id="rId6" imgW="1511280" imgH="736560" progId="Equation.DSMT4">
                  <p:embed/>
                </p:oleObj>
              </mc:Choice>
              <mc:Fallback>
                <p:oleObj name="Equation" r:id="rId6" imgW="1511280" imgH="73656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5451475"/>
                        <a:ext cx="1516063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8300" name="Rectangle 12"/>
          <p:cNvSpPr>
            <a:spLocks noChangeArrowheads="1"/>
          </p:cNvSpPr>
          <p:nvPr/>
        </p:nvSpPr>
        <p:spPr bwMode="auto">
          <a:xfrm>
            <a:off x="4876800" y="5429250"/>
            <a:ext cx="1800225" cy="800100"/>
          </a:xfrm>
          <a:prstGeom prst="rect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268301" name="Rectangle 13"/>
          <p:cNvSpPr>
            <a:spLocks noChangeArrowheads="1"/>
          </p:cNvSpPr>
          <p:nvPr/>
        </p:nvSpPr>
        <p:spPr bwMode="auto">
          <a:xfrm>
            <a:off x="179388" y="4238625"/>
            <a:ext cx="703103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so</a:t>
            </a:r>
          </a:p>
        </p:txBody>
      </p:sp>
      <p:graphicFrame>
        <p:nvGraphicFramePr>
          <p:cNvPr id="268302" name="Object 14"/>
          <p:cNvGraphicFramePr>
            <a:graphicFrameLocks noChangeAspect="1"/>
          </p:cNvGraphicFramePr>
          <p:nvPr/>
        </p:nvGraphicFramePr>
        <p:xfrm>
          <a:off x="1428750" y="4194175"/>
          <a:ext cx="2563813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314" name="Equation" r:id="rId8" imgW="2565360" imgH="736560" progId="Equation.DSMT4">
                  <p:embed/>
                </p:oleObj>
              </mc:Choice>
              <mc:Fallback>
                <p:oleObj name="Equation" r:id="rId8" imgW="2565360" imgH="73656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750" y="4194175"/>
                        <a:ext cx="2563813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8315" name="Rectangle 17"/>
          <p:cNvSpPr>
            <a:spLocks noChangeArrowheads="1"/>
          </p:cNvSpPr>
          <p:nvPr/>
        </p:nvSpPr>
        <p:spPr bwMode="auto">
          <a:xfrm>
            <a:off x="7875588" y="2170113"/>
            <a:ext cx="40005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0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R</a:t>
            </a:r>
            <a:r>
              <a:rPr lang="en-US" altLang="ko-KR" sz="2000" b="1" baseline="-25000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1</a:t>
            </a:r>
            <a:endParaRPr lang="en-ZA" sz="2000">
              <a:solidFill>
                <a:srgbClr val="000066"/>
              </a:solidFill>
            </a:endParaRPr>
          </a:p>
        </p:txBody>
      </p:sp>
      <p:sp>
        <p:nvSpPr>
          <p:cNvPr id="268316" name="Freeform 25"/>
          <p:cNvSpPr>
            <a:spLocks/>
          </p:cNvSpPr>
          <p:nvPr/>
        </p:nvSpPr>
        <p:spPr bwMode="auto">
          <a:xfrm>
            <a:off x="7673975" y="1538288"/>
            <a:ext cx="693738" cy="427037"/>
          </a:xfrm>
          <a:custGeom>
            <a:avLst/>
            <a:gdLst>
              <a:gd name="T0" fmla="*/ 0 w 910"/>
              <a:gd name="T1" fmla="*/ 298951770 h 610"/>
              <a:gd name="T2" fmla="*/ 0 w 910"/>
              <a:gd name="T3" fmla="*/ 0 h 610"/>
              <a:gd name="T4" fmla="*/ 528870832 w 910"/>
              <a:gd name="T5" fmla="*/ 0 h 610"/>
              <a:gd name="T6" fmla="*/ 528870832 w 910"/>
              <a:gd name="T7" fmla="*/ 298951770 h 610"/>
              <a:gd name="T8" fmla="*/ 0 60000 65536"/>
              <a:gd name="T9" fmla="*/ 0 60000 65536"/>
              <a:gd name="T10" fmla="*/ 0 60000 65536"/>
              <a:gd name="T11" fmla="*/ 0 60000 65536"/>
              <a:gd name="T12" fmla="*/ 0 w 910"/>
              <a:gd name="T13" fmla="*/ 0 h 610"/>
              <a:gd name="T14" fmla="*/ 910 w 910"/>
              <a:gd name="T15" fmla="*/ 610 h 61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10" h="610">
                <a:moveTo>
                  <a:pt x="0" y="610"/>
                </a:moveTo>
                <a:lnTo>
                  <a:pt x="0" y="0"/>
                </a:lnTo>
                <a:lnTo>
                  <a:pt x="910" y="0"/>
                </a:lnTo>
                <a:lnTo>
                  <a:pt x="910" y="610"/>
                </a:lnTo>
              </a:path>
            </a:pathLst>
          </a:custGeom>
          <a:noFill/>
          <a:ln w="222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8317" name="Freeform 32"/>
          <p:cNvSpPr>
            <a:spLocks/>
          </p:cNvSpPr>
          <p:nvPr/>
        </p:nvSpPr>
        <p:spPr bwMode="auto">
          <a:xfrm rot="-5400000">
            <a:off x="7762875" y="2414588"/>
            <a:ext cx="517525" cy="901700"/>
          </a:xfrm>
          <a:custGeom>
            <a:avLst/>
            <a:gdLst>
              <a:gd name="T0" fmla="*/ 361935273 w 740"/>
              <a:gd name="T1" fmla="*/ 0 h 1250"/>
              <a:gd name="T2" fmla="*/ 0 w 740"/>
              <a:gd name="T3" fmla="*/ 0 h 1250"/>
              <a:gd name="T4" fmla="*/ 0 w 740"/>
              <a:gd name="T5" fmla="*/ 650450238 h 1250"/>
              <a:gd name="T6" fmla="*/ 361935273 w 740"/>
              <a:gd name="T7" fmla="*/ 650450238 h 1250"/>
              <a:gd name="T8" fmla="*/ 0 60000 65536"/>
              <a:gd name="T9" fmla="*/ 0 60000 65536"/>
              <a:gd name="T10" fmla="*/ 0 60000 65536"/>
              <a:gd name="T11" fmla="*/ 0 60000 65536"/>
              <a:gd name="T12" fmla="*/ 0 w 740"/>
              <a:gd name="T13" fmla="*/ 0 h 1250"/>
              <a:gd name="T14" fmla="*/ 740 w 740"/>
              <a:gd name="T15" fmla="*/ 1250 h 125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40" h="1250">
                <a:moveTo>
                  <a:pt x="740" y="0"/>
                </a:moveTo>
                <a:lnTo>
                  <a:pt x="0" y="0"/>
                </a:lnTo>
                <a:lnTo>
                  <a:pt x="0" y="1250"/>
                </a:lnTo>
                <a:lnTo>
                  <a:pt x="740" y="1250"/>
                </a:lnTo>
              </a:path>
            </a:pathLst>
          </a:custGeom>
          <a:noFill/>
          <a:ln w="222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8318" name="Line 34"/>
          <p:cNvSpPr>
            <a:spLocks noChangeShapeType="1"/>
          </p:cNvSpPr>
          <p:nvPr/>
        </p:nvSpPr>
        <p:spPr bwMode="auto">
          <a:xfrm>
            <a:off x="7273925" y="2609850"/>
            <a:ext cx="1371600" cy="0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8319" name="Rectangle 39"/>
          <p:cNvSpPr>
            <a:spLocks noChangeArrowheads="1"/>
          </p:cNvSpPr>
          <p:nvPr/>
        </p:nvSpPr>
        <p:spPr bwMode="auto">
          <a:xfrm>
            <a:off x="7875588" y="3311525"/>
            <a:ext cx="40005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0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R</a:t>
            </a:r>
            <a:r>
              <a:rPr lang="en-US" altLang="ko-KR" sz="2000" b="1" baseline="-25000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2</a:t>
            </a:r>
            <a:endParaRPr lang="en-ZA" sz="2000">
              <a:solidFill>
                <a:srgbClr val="000066"/>
              </a:solidFill>
            </a:endParaRPr>
          </a:p>
        </p:txBody>
      </p:sp>
      <p:sp>
        <p:nvSpPr>
          <p:cNvPr id="268320" name="Rectangle 47"/>
          <p:cNvSpPr>
            <a:spLocks noChangeArrowheads="1"/>
          </p:cNvSpPr>
          <p:nvPr/>
        </p:nvSpPr>
        <p:spPr bwMode="auto">
          <a:xfrm>
            <a:off x="7875588" y="4492625"/>
            <a:ext cx="40005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0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R</a:t>
            </a:r>
            <a:r>
              <a:rPr lang="en-US" altLang="ko-KR" sz="2000" b="1" baseline="-25000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3</a:t>
            </a:r>
            <a:endParaRPr lang="en-ZA" sz="2000">
              <a:solidFill>
                <a:srgbClr val="000066"/>
              </a:solidFill>
            </a:endParaRPr>
          </a:p>
        </p:txBody>
      </p:sp>
      <p:sp>
        <p:nvSpPr>
          <p:cNvPr id="268321" name="Rectangle 75"/>
          <p:cNvSpPr>
            <a:spLocks noChangeArrowheads="1"/>
          </p:cNvSpPr>
          <p:nvPr/>
        </p:nvSpPr>
        <p:spPr bwMode="auto">
          <a:xfrm>
            <a:off x="7277100" y="1971675"/>
            <a:ext cx="1381125" cy="2990850"/>
          </a:xfrm>
          <a:prstGeom prst="rect">
            <a:avLst/>
          </a:prstGeom>
          <a:noFill/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  <p:grpSp>
        <p:nvGrpSpPr>
          <p:cNvPr id="268322" name="Group 66"/>
          <p:cNvGrpSpPr>
            <a:grpSpLocks/>
          </p:cNvGrpSpPr>
          <p:nvPr/>
        </p:nvGrpSpPr>
        <p:grpSpPr bwMode="auto">
          <a:xfrm rot="10800000">
            <a:off x="7842250" y="1816100"/>
            <a:ext cx="368300" cy="307975"/>
            <a:chOff x="2560" y="1747"/>
            <a:chExt cx="312" cy="258"/>
          </a:xfrm>
        </p:grpSpPr>
        <p:sp>
          <p:nvSpPr>
            <p:cNvPr id="268355" name="Rectangle 67"/>
            <p:cNvSpPr>
              <a:spLocks noChangeArrowheads="1"/>
            </p:cNvSpPr>
            <p:nvPr/>
          </p:nvSpPr>
          <p:spPr bwMode="auto">
            <a:xfrm>
              <a:off x="2560" y="1848"/>
              <a:ext cx="312" cy="56"/>
            </a:xfrm>
            <a:prstGeom prst="rect">
              <a:avLst/>
            </a:prstGeom>
            <a:solidFill>
              <a:srgbClr val="EBEBFF"/>
            </a:solidFill>
            <a:ln w="63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grpSp>
          <p:nvGrpSpPr>
            <p:cNvPr id="268356" name="Group 68"/>
            <p:cNvGrpSpPr>
              <a:grpSpLocks/>
            </p:cNvGrpSpPr>
            <p:nvPr/>
          </p:nvGrpSpPr>
          <p:grpSpPr bwMode="auto">
            <a:xfrm flipH="1">
              <a:off x="2563" y="1747"/>
              <a:ext cx="303" cy="258"/>
              <a:chOff x="8914" y="9442"/>
              <a:chExt cx="501" cy="350"/>
            </a:xfrm>
          </p:grpSpPr>
          <p:sp>
            <p:nvSpPr>
              <p:cNvPr id="268357" name="Line 69"/>
              <p:cNvSpPr>
                <a:spLocks noChangeShapeType="1"/>
              </p:cNvSpPr>
              <p:nvPr/>
            </p:nvSpPr>
            <p:spPr bwMode="auto">
              <a:xfrm rot="5400000" flipH="1">
                <a:off x="9240" y="9616"/>
                <a:ext cx="350" cy="1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8358" name="Line 70"/>
              <p:cNvSpPr>
                <a:spLocks noChangeShapeType="1"/>
              </p:cNvSpPr>
              <p:nvPr/>
            </p:nvSpPr>
            <p:spPr bwMode="auto">
              <a:xfrm rot="5400000" flipH="1">
                <a:off x="9038" y="9616"/>
                <a:ext cx="350" cy="1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8359" name="Line 71"/>
              <p:cNvSpPr>
                <a:spLocks noChangeShapeType="1"/>
              </p:cNvSpPr>
              <p:nvPr/>
            </p:nvSpPr>
            <p:spPr bwMode="auto">
              <a:xfrm rot="5400000" flipH="1">
                <a:off x="8835" y="9616"/>
                <a:ext cx="350" cy="1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8360" name="Line 72"/>
              <p:cNvSpPr>
                <a:spLocks noChangeShapeType="1"/>
              </p:cNvSpPr>
              <p:nvPr/>
            </p:nvSpPr>
            <p:spPr bwMode="auto">
              <a:xfrm rot="5400000" flipH="1">
                <a:off x="9232" y="9615"/>
                <a:ext cx="176" cy="1"/>
              </a:xfrm>
              <a:prstGeom prst="line">
                <a:avLst/>
              </a:prstGeom>
              <a:noFill/>
              <a:ln w="444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8361" name="Line 73"/>
              <p:cNvSpPr>
                <a:spLocks noChangeShapeType="1"/>
              </p:cNvSpPr>
              <p:nvPr/>
            </p:nvSpPr>
            <p:spPr bwMode="auto">
              <a:xfrm rot="5400000" flipH="1">
                <a:off x="9030" y="9615"/>
                <a:ext cx="176" cy="1"/>
              </a:xfrm>
              <a:prstGeom prst="line">
                <a:avLst/>
              </a:prstGeom>
              <a:noFill/>
              <a:ln w="444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8362" name="Line 74"/>
              <p:cNvSpPr>
                <a:spLocks noChangeShapeType="1"/>
              </p:cNvSpPr>
              <p:nvPr/>
            </p:nvSpPr>
            <p:spPr bwMode="auto">
              <a:xfrm rot="5400000" flipH="1">
                <a:off x="8827" y="9615"/>
                <a:ext cx="176" cy="1"/>
              </a:xfrm>
              <a:prstGeom prst="line">
                <a:avLst/>
              </a:prstGeom>
              <a:noFill/>
              <a:ln w="444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68323" name="Group 76"/>
          <p:cNvGrpSpPr>
            <a:grpSpLocks/>
          </p:cNvGrpSpPr>
          <p:nvPr/>
        </p:nvGrpSpPr>
        <p:grpSpPr bwMode="auto">
          <a:xfrm>
            <a:off x="7599363" y="2527300"/>
            <a:ext cx="796925" cy="155575"/>
            <a:chOff x="2380" y="3027"/>
            <a:chExt cx="752" cy="171"/>
          </a:xfrm>
        </p:grpSpPr>
        <p:sp>
          <p:nvSpPr>
            <p:cNvPr id="268353" name="Rectangle 77"/>
            <p:cNvSpPr>
              <a:spLocks noChangeArrowheads="1"/>
            </p:cNvSpPr>
            <p:nvPr/>
          </p:nvSpPr>
          <p:spPr bwMode="auto">
            <a:xfrm>
              <a:off x="2476" y="3074"/>
              <a:ext cx="568" cy="82"/>
            </a:xfrm>
            <a:prstGeom prst="rect">
              <a:avLst/>
            </a:prstGeom>
            <a:solidFill>
              <a:srgbClr val="EBEBFF"/>
            </a:solidFill>
            <a:ln w="63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268354" name="Freeform 78"/>
            <p:cNvSpPr>
              <a:spLocks/>
            </p:cNvSpPr>
            <p:nvPr/>
          </p:nvSpPr>
          <p:spPr bwMode="auto">
            <a:xfrm>
              <a:off x="2380" y="3027"/>
              <a:ext cx="752" cy="171"/>
            </a:xfrm>
            <a:custGeom>
              <a:avLst/>
              <a:gdLst>
                <a:gd name="T0" fmla="*/ 0 w 668"/>
                <a:gd name="T1" fmla="*/ 103 h 152"/>
                <a:gd name="T2" fmla="*/ 101 w 668"/>
                <a:gd name="T3" fmla="*/ 105 h 152"/>
                <a:gd name="T4" fmla="*/ 158 w 668"/>
                <a:gd name="T5" fmla="*/ 0 h 152"/>
                <a:gd name="T6" fmla="*/ 214 w 668"/>
                <a:gd name="T7" fmla="*/ 192 h 152"/>
                <a:gd name="T8" fmla="*/ 303 w 668"/>
                <a:gd name="T9" fmla="*/ 0 h 152"/>
                <a:gd name="T10" fmla="*/ 377 w 668"/>
                <a:gd name="T11" fmla="*/ 188 h 152"/>
                <a:gd name="T12" fmla="*/ 466 w 668"/>
                <a:gd name="T13" fmla="*/ 0 h 152"/>
                <a:gd name="T14" fmla="*/ 540 w 668"/>
                <a:gd name="T15" fmla="*/ 188 h 152"/>
                <a:gd name="T16" fmla="*/ 623 w 668"/>
                <a:gd name="T17" fmla="*/ 0 h 152"/>
                <a:gd name="T18" fmla="*/ 711 w 668"/>
                <a:gd name="T19" fmla="*/ 188 h 152"/>
                <a:gd name="T20" fmla="*/ 752 w 668"/>
                <a:gd name="T21" fmla="*/ 105 h 152"/>
                <a:gd name="T22" fmla="*/ 847 w 668"/>
                <a:gd name="T23" fmla="*/ 103 h 15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668"/>
                <a:gd name="T37" fmla="*/ 0 h 152"/>
                <a:gd name="T38" fmla="*/ 668 w 668"/>
                <a:gd name="T39" fmla="*/ 152 h 15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668" h="152">
                  <a:moveTo>
                    <a:pt x="0" y="82"/>
                  </a:moveTo>
                  <a:lnTo>
                    <a:pt x="80" y="83"/>
                  </a:lnTo>
                  <a:lnTo>
                    <a:pt x="124" y="0"/>
                  </a:lnTo>
                  <a:lnTo>
                    <a:pt x="169" y="152"/>
                  </a:lnTo>
                  <a:lnTo>
                    <a:pt x="239" y="0"/>
                  </a:lnTo>
                  <a:lnTo>
                    <a:pt x="298" y="148"/>
                  </a:lnTo>
                  <a:lnTo>
                    <a:pt x="368" y="0"/>
                  </a:lnTo>
                  <a:lnTo>
                    <a:pt x="426" y="148"/>
                  </a:lnTo>
                  <a:lnTo>
                    <a:pt x="491" y="0"/>
                  </a:lnTo>
                  <a:lnTo>
                    <a:pt x="561" y="148"/>
                  </a:lnTo>
                  <a:lnTo>
                    <a:pt x="593" y="83"/>
                  </a:lnTo>
                  <a:lnTo>
                    <a:pt x="668" y="82"/>
                  </a:lnTo>
                </a:path>
              </a:pathLst>
            </a:custGeom>
            <a:noFill/>
            <a:ln w="222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68324" name="Rectangle 79"/>
          <p:cNvSpPr>
            <a:spLocks noChangeArrowheads="1"/>
          </p:cNvSpPr>
          <p:nvPr/>
        </p:nvSpPr>
        <p:spPr bwMode="auto">
          <a:xfrm>
            <a:off x="8655050" y="1965325"/>
            <a:ext cx="48895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0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I</a:t>
            </a:r>
            <a:endParaRPr lang="en-ZA" sz="2000">
              <a:solidFill>
                <a:srgbClr val="000066"/>
              </a:solidFill>
            </a:endParaRPr>
          </a:p>
        </p:txBody>
      </p:sp>
      <p:sp>
        <p:nvSpPr>
          <p:cNvPr id="268325" name="Line 80"/>
          <p:cNvSpPr>
            <a:spLocks noChangeShapeType="1"/>
          </p:cNvSpPr>
          <p:nvPr/>
        </p:nvSpPr>
        <p:spPr bwMode="auto">
          <a:xfrm rot="5400000" flipV="1">
            <a:off x="8597900" y="2270126"/>
            <a:ext cx="320675" cy="0"/>
          </a:xfrm>
          <a:prstGeom prst="line">
            <a:avLst/>
          </a:prstGeom>
          <a:noFill/>
          <a:ln w="15875">
            <a:solidFill>
              <a:srgbClr val="80008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68326" name="Line 81"/>
          <p:cNvSpPr>
            <a:spLocks noChangeShapeType="1"/>
          </p:cNvSpPr>
          <p:nvPr/>
        </p:nvSpPr>
        <p:spPr bwMode="auto">
          <a:xfrm flipH="1">
            <a:off x="7327900" y="2511425"/>
            <a:ext cx="330200" cy="0"/>
          </a:xfrm>
          <a:prstGeom prst="line">
            <a:avLst/>
          </a:prstGeom>
          <a:noFill/>
          <a:ln w="15875">
            <a:solidFill>
              <a:srgbClr val="80008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68327" name="Rectangle 82"/>
          <p:cNvSpPr>
            <a:spLocks noChangeArrowheads="1"/>
          </p:cNvSpPr>
          <p:nvPr/>
        </p:nvSpPr>
        <p:spPr bwMode="auto">
          <a:xfrm>
            <a:off x="7245350" y="2127250"/>
            <a:ext cx="48895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0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I</a:t>
            </a:r>
            <a:r>
              <a:rPr lang="en-US" altLang="ko-KR" sz="2000" b="1" baseline="-25000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1</a:t>
            </a:r>
            <a:endParaRPr lang="en-ZA" sz="2000">
              <a:solidFill>
                <a:srgbClr val="000066"/>
              </a:solidFill>
            </a:endParaRPr>
          </a:p>
        </p:txBody>
      </p:sp>
      <p:grpSp>
        <p:nvGrpSpPr>
          <p:cNvPr id="268328" name="Group 83"/>
          <p:cNvGrpSpPr>
            <a:grpSpLocks/>
          </p:cNvGrpSpPr>
          <p:nvPr/>
        </p:nvGrpSpPr>
        <p:grpSpPr bwMode="auto">
          <a:xfrm>
            <a:off x="7859713" y="1339850"/>
            <a:ext cx="342900" cy="373063"/>
            <a:chOff x="4943" y="844"/>
            <a:chExt cx="227" cy="249"/>
          </a:xfrm>
        </p:grpSpPr>
        <p:sp>
          <p:nvSpPr>
            <p:cNvPr id="268351" name="Oval 84"/>
            <p:cNvSpPr>
              <a:spLocks noChangeArrowheads="1"/>
            </p:cNvSpPr>
            <p:nvPr/>
          </p:nvSpPr>
          <p:spPr bwMode="auto">
            <a:xfrm>
              <a:off x="4943" y="856"/>
              <a:ext cx="227" cy="227"/>
            </a:xfrm>
            <a:prstGeom prst="ellipse">
              <a:avLst/>
            </a:prstGeom>
            <a:solidFill>
              <a:srgbClr val="FFFFFF"/>
            </a:solidFill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268352" name="Rectangle 85"/>
            <p:cNvSpPr>
              <a:spLocks noChangeArrowheads="1"/>
            </p:cNvSpPr>
            <p:nvPr/>
          </p:nvSpPr>
          <p:spPr bwMode="auto">
            <a:xfrm>
              <a:off x="4946" y="844"/>
              <a:ext cx="218" cy="249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ctr">
                <a:lnSpc>
                  <a:spcPct val="110000"/>
                </a:lnSpc>
              </a:pPr>
              <a:r>
                <a:rPr lang="en-GB" sz="2000" b="1">
                  <a:solidFill>
                    <a:srgbClr val="000066"/>
                  </a:solidFill>
                  <a:latin typeface="Times New Roman" pitchFamily="18" charset="0"/>
                </a:rPr>
                <a:t>V</a:t>
              </a:r>
              <a:endParaRPr lang="en-ZA" sz="2000">
                <a:solidFill>
                  <a:srgbClr val="000066"/>
                </a:solidFill>
              </a:endParaRPr>
            </a:p>
          </p:txBody>
        </p:sp>
      </p:grpSp>
      <p:sp>
        <p:nvSpPr>
          <p:cNvPr id="268329" name="Line 86"/>
          <p:cNvSpPr>
            <a:spLocks noChangeShapeType="1"/>
          </p:cNvSpPr>
          <p:nvPr/>
        </p:nvSpPr>
        <p:spPr bwMode="auto">
          <a:xfrm>
            <a:off x="7273925" y="3784600"/>
            <a:ext cx="1371600" cy="0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68330" name="Group 87"/>
          <p:cNvGrpSpPr>
            <a:grpSpLocks/>
          </p:cNvGrpSpPr>
          <p:nvPr/>
        </p:nvGrpSpPr>
        <p:grpSpPr bwMode="auto">
          <a:xfrm>
            <a:off x="7859713" y="2930525"/>
            <a:ext cx="342900" cy="373063"/>
            <a:chOff x="4943" y="844"/>
            <a:chExt cx="227" cy="249"/>
          </a:xfrm>
        </p:grpSpPr>
        <p:sp>
          <p:nvSpPr>
            <p:cNvPr id="268349" name="Oval 88"/>
            <p:cNvSpPr>
              <a:spLocks noChangeArrowheads="1"/>
            </p:cNvSpPr>
            <p:nvPr/>
          </p:nvSpPr>
          <p:spPr bwMode="auto">
            <a:xfrm>
              <a:off x="4943" y="856"/>
              <a:ext cx="227" cy="227"/>
            </a:xfrm>
            <a:prstGeom prst="ellipse">
              <a:avLst/>
            </a:prstGeom>
            <a:solidFill>
              <a:srgbClr val="FFFFFF"/>
            </a:solidFill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268350" name="Rectangle 89"/>
            <p:cNvSpPr>
              <a:spLocks noChangeArrowheads="1"/>
            </p:cNvSpPr>
            <p:nvPr/>
          </p:nvSpPr>
          <p:spPr bwMode="auto">
            <a:xfrm>
              <a:off x="4946" y="844"/>
              <a:ext cx="218" cy="249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ctr">
                <a:lnSpc>
                  <a:spcPct val="110000"/>
                </a:lnSpc>
              </a:pPr>
              <a:r>
                <a:rPr lang="en-GB" sz="2000" b="1">
                  <a:solidFill>
                    <a:srgbClr val="000066"/>
                  </a:solidFill>
                  <a:latin typeface="Times New Roman" pitchFamily="18" charset="0"/>
                </a:rPr>
                <a:t>V</a:t>
              </a:r>
              <a:endParaRPr lang="en-ZA" sz="2000">
                <a:solidFill>
                  <a:srgbClr val="000066"/>
                </a:solidFill>
              </a:endParaRPr>
            </a:p>
          </p:txBody>
        </p:sp>
      </p:grpSp>
      <p:sp>
        <p:nvSpPr>
          <p:cNvPr id="268331" name="Freeform 90"/>
          <p:cNvSpPr>
            <a:spLocks/>
          </p:cNvSpPr>
          <p:nvPr/>
        </p:nvSpPr>
        <p:spPr bwMode="auto">
          <a:xfrm rot="-5400000">
            <a:off x="7762875" y="3592513"/>
            <a:ext cx="517525" cy="901700"/>
          </a:xfrm>
          <a:custGeom>
            <a:avLst/>
            <a:gdLst>
              <a:gd name="T0" fmla="*/ 361935273 w 740"/>
              <a:gd name="T1" fmla="*/ 0 h 1250"/>
              <a:gd name="T2" fmla="*/ 0 w 740"/>
              <a:gd name="T3" fmla="*/ 0 h 1250"/>
              <a:gd name="T4" fmla="*/ 0 w 740"/>
              <a:gd name="T5" fmla="*/ 650450238 h 1250"/>
              <a:gd name="T6" fmla="*/ 361935273 w 740"/>
              <a:gd name="T7" fmla="*/ 650450238 h 1250"/>
              <a:gd name="T8" fmla="*/ 0 60000 65536"/>
              <a:gd name="T9" fmla="*/ 0 60000 65536"/>
              <a:gd name="T10" fmla="*/ 0 60000 65536"/>
              <a:gd name="T11" fmla="*/ 0 60000 65536"/>
              <a:gd name="T12" fmla="*/ 0 w 740"/>
              <a:gd name="T13" fmla="*/ 0 h 1250"/>
              <a:gd name="T14" fmla="*/ 740 w 740"/>
              <a:gd name="T15" fmla="*/ 1250 h 125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40" h="1250">
                <a:moveTo>
                  <a:pt x="740" y="0"/>
                </a:moveTo>
                <a:lnTo>
                  <a:pt x="0" y="0"/>
                </a:lnTo>
                <a:lnTo>
                  <a:pt x="0" y="1250"/>
                </a:lnTo>
                <a:lnTo>
                  <a:pt x="740" y="1250"/>
                </a:lnTo>
              </a:path>
            </a:pathLst>
          </a:custGeom>
          <a:noFill/>
          <a:ln w="222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268332" name="Group 91"/>
          <p:cNvGrpSpPr>
            <a:grpSpLocks/>
          </p:cNvGrpSpPr>
          <p:nvPr/>
        </p:nvGrpSpPr>
        <p:grpSpPr bwMode="auto">
          <a:xfrm>
            <a:off x="7599363" y="3695700"/>
            <a:ext cx="796925" cy="168275"/>
            <a:chOff x="2380" y="3027"/>
            <a:chExt cx="752" cy="171"/>
          </a:xfrm>
        </p:grpSpPr>
        <p:sp>
          <p:nvSpPr>
            <p:cNvPr id="268347" name="Rectangle 92"/>
            <p:cNvSpPr>
              <a:spLocks noChangeArrowheads="1"/>
            </p:cNvSpPr>
            <p:nvPr/>
          </p:nvSpPr>
          <p:spPr bwMode="auto">
            <a:xfrm>
              <a:off x="2476" y="3074"/>
              <a:ext cx="568" cy="82"/>
            </a:xfrm>
            <a:prstGeom prst="rect">
              <a:avLst/>
            </a:prstGeom>
            <a:solidFill>
              <a:srgbClr val="EBEBFF"/>
            </a:solidFill>
            <a:ln w="63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268348" name="Freeform 93"/>
            <p:cNvSpPr>
              <a:spLocks/>
            </p:cNvSpPr>
            <p:nvPr/>
          </p:nvSpPr>
          <p:spPr bwMode="auto">
            <a:xfrm>
              <a:off x="2380" y="3027"/>
              <a:ext cx="752" cy="171"/>
            </a:xfrm>
            <a:custGeom>
              <a:avLst/>
              <a:gdLst>
                <a:gd name="T0" fmla="*/ 0 w 668"/>
                <a:gd name="T1" fmla="*/ 103 h 152"/>
                <a:gd name="T2" fmla="*/ 101 w 668"/>
                <a:gd name="T3" fmla="*/ 105 h 152"/>
                <a:gd name="T4" fmla="*/ 158 w 668"/>
                <a:gd name="T5" fmla="*/ 0 h 152"/>
                <a:gd name="T6" fmla="*/ 214 w 668"/>
                <a:gd name="T7" fmla="*/ 192 h 152"/>
                <a:gd name="T8" fmla="*/ 303 w 668"/>
                <a:gd name="T9" fmla="*/ 0 h 152"/>
                <a:gd name="T10" fmla="*/ 377 w 668"/>
                <a:gd name="T11" fmla="*/ 188 h 152"/>
                <a:gd name="T12" fmla="*/ 466 w 668"/>
                <a:gd name="T13" fmla="*/ 0 h 152"/>
                <a:gd name="T14" fmla="*/ 540 w 668"/>
                <a:gd name="T15" fmla="*/ 188 h 152"/>
                <a:gd name="T16" fmla="*/ 623 w 668"/>
                <a:gd name="T17" fmla="*/ 0 h 152"/>
                <a:gd name="T18" fmla="*/ 711 w 668"/>
                <a:gd name="T19" fmla="*/ 188 h 152"/>
                <a:gd name="T20" fmla="*/ 752 w 668"/>
                <a:gd name="T21" fmla="*/ 105 h 152"/>
                <a:gd name="T22" fmla="*/ 847 w 668"/>
                <a:gd name="T23" fmla="*/ 103 h 15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668"/>
                <a:gd name="T37" fmla="*/ 0 h 152"/>
                <a:gd name="T38" fmla="*/ 668 w 668"/>
                <a:gd name="T39" fmla="*/ 152 h 15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668" h="152">
                  <a:moveTo>
                    <a:pt x="0" y="82"/>
                  </a:moveTo>
                  <a:lnTo>
                    <a:pt x="80" y="83"/>
                  </a:lnTo>
                  <a:lnTo>
                    <a:pt x="124" y="0"/>
                  </a:lnTo>
                  <a:lnTo>
                    <a:pt x="169" y="152"/>
                  </a:lnTo>
                  <a:lnTo>
                    <a:pt x="239" y="0"/>
                  </a:lnTo>
                  <a:lnTo>
                    <a:pt x="298" y="148"/>
                  </a:lnTo>
                  <a:lnTo>
                    <a:pt x="368" y="0"/>
                  </a:lnTo>
                  <a:lnTo>
                    <a:pt x="426" y="148"/>
                  </a:lnTo>
                  <a:lnTo>
                    <a:pt x="491" y="0"/>
                  </a:lnTo>
                  <a:lnTo>
                    <a:pt x="561" y="148"/>
                  </a:lnTo>
                  <a:lnTo>
                    <a:pt x="593" y="83"/>
                  </a:lnTo>
                  <a:lnTo>
                    <a:pt x="668" y="82"/>
                  </a:lnTo>
                </a:path>
              </a:pathLst>
            </a:custGeom>
            <a:noFill/>
            <a:ln w="222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68333" name="Line 94"/>
          <p:cNvSpPr>
            <a:spLocks noChangeShapeType="1"/>
          </p:cNvSpPr>
          <p:nvPr/>
        </p:nvSpPr>
        <p:spPr bwMode="auto">
          <a:xfrm flipH="1">
            <a:off x="7327900" y="3683000"/>
            <a:ext cx="330200" cy="0"/>
          </a:xfrm>
          <a:prstGeom prst="line">
            <a:avLst/>
          </a:prstGeom>
          <a:noFill/>
          <a:ln w="15875">
            <a:solidFill>
              <a:srgbClr val="80008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68334" name="Rectangle 95"/>
          <p:cNvSpPr>
            <a:spLocks noChangeArrowheads="1"/>
          </p:cNvSpPr>
          <p:nvPr/>
        </p:nvSpPr>
        <p:spPr bwMode="auto">
          <a:xfrm>
            <a:off x="7245350" y="3298825"/>
            <a:ext cx="48895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0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I</a:t>
            </a:r>
            <a:r>
              <a:rPr lang="en-US" altLang="ko-KR" sz="2000" b="1" baseline="-25000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2</a:t>
            </a:r>
            <a:endParaRPr lang="en-ZA" sz="2000">
              <a:solidFill>
                <a:srgbClr val="000066"/>
              </a:solidFill>
            </a:endParaRPr>
          </a:p>
        </p:txBody>
      </p:sp>
      <p:grpSp>
        <p:nvGrpSpPr>
          <p:cNvPr id="268335" name="Group 96"/>
          <p:cNvGrpSpPr>
            <a:grpSpLocks/>
          </p:cNvGrpSpPr>
          <p:nvPr/>
        </p:nvGrpSpPr>
        <p:grpSpPr bwMode="auto">
          <a:xfrm>
            <a:off x="7859713" y="4108450"/>
            <a:ext cx="342900" cy="373063"/>
            <a:chOff x="4943" y="844"/>
            <a:chExt cx="227" cy="249"/>
          </a:xfrm>
        </p:grpSpPr>
        <p:sp>
          <p:nvSpPr>
            <p:cNvPr id="268345" name="Oval 97"/>
            <p:cNvSpPr>
              <a:spLocks noChangeArrowheads="1"/>
            </p:cNvSpPr>
            <p:nvPr/>
          </p:nvSpPr>
          <p:spPr bwMode="auto">
            <a:xfrm>
              <a:off x="4943" y="856"/>
              <a:ext cx="227" cy="227"/>
            </a:xfrm>
            <a:prstGeom prst="ellipse">
              <a:avLst/>
            </a:prstGeom>
            <a:solidFill>
              <a:srgbClr val="FFFFFF"/>
            </a:solidFill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268346" name="Rectangle 98"/>
            <p:cNvSpPr>
              <a:spLocks noChangeArrowheads="1"/>
            </p:cNvSpPr>
            <p:nvPr/>
          </p:nvSpPr>
          <p:spPr bwMode="auto">
            <a:xfrm>
              <a:off x="4946" y="844"/>
              <a:ext cx="218" cy="249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ctr">
                <a:lnSpc>
                  <a:spcPct val="110000"/>
                </a:lnSpc>
              </a:pPr>
              <a:r>
                <a:rPr lang="en-GB" sz="2000" b="1">
                  <a:solidFill>
                    <a:srgbClr val="000066"/>
                  </a:solidFill>
                  <a:latin typeface="Times New Roman" pitchFamily="18" charset="0"/>
                </a:rPr>
                <a:t>V</a:t>
              </a:r>
              <a:endParaRPr lang="en-ZA" sz="2000">
                <a:solidFill>
                  <a:srgbClr val="000066"/>
                </a:solidFill>
              </a:endParaRPr>
            </a:p>
          </p:txBody>
        </p:sp>
      </p:grpSp>
      <p:sp>
        <p:nvSpPr>
          <p:cNvPr id="268336" name="Freeform 99"/>
          <p:cNvSpPr>
            <a:spLocks/>
          </p:cNvSpPr>
          <p:nvPr/>
        </p:nvSpPr>
        <p:spPr bwMode="auto">
          <a:xfrm rot="-5400000">
            <a:off x="7762875" y="4760913"/>
            <a:ext cx="517525" cy="901700"/>
          </a:xfrm>
          <a:custGeom>
            <a:avLst/>
            <a:gdLst>
              <a:gd name="T0" fmla="*/ 361935273 w 740"/>
              <a:gd name="T1" fmla="*/ 0 h 1250"/>
              <a:gd name="T2" fmla="*/ 0 w 740"/>
              <a:gd name="T3" fmla="*/ 0 h 1250"/>
              <a:gd name="T4" fmla="*/ 0 w 740"/>
              <a:gd name="T5" fmla="*/ 650450238 h 1250"/>
              <a:gd name="T6" fmla="*/ 361935273 w 740"/>
              <a:gd name="T7" fmla="*/ 650450238 h 1250"/>
              <a:gd name="T8" fmla="*/ 0 60000 65536"/>
              <a:gd name="T9" fmla="*/ 0 60000 65536"/>
              <a:gd name="T10" fmla="*/ 0 60000 65536"/>
              <a:gd name="T11" fmla="*/ 0 60000 65536"/>
              <a:gd name="T12" fmla="*/ 0 w 740"/>
              <a:gd name="T13" fmla="*/ 0 h 1250"/>
              <a:gd name="T14" fmla="*/ 740 w 740"/>
              <a:gd name="T15" fmla="*/ 1250 h 125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40" h="1250">
                <a:moveTo>
                  <a:pt x="740" y="0"/>
                </a:moveTo>
                <a:lnTo>
                  <a:pt x="0" y="0"/>
                </a:lnTo>
                <a:lnTo>
                  <a:pt x="0" y="1250"/>
                </a:lnTo>
                <a:lnTo>
                  <a:pt x="740" y="1250"/>
                </a:lnTo>
              </a:path>
            </a:pathLst>
          </a:custGeom>
          <a:noFill/>
          <a:ln w="222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268337" name="Group 100"/>
          <p:cNvGrpSpPr>
            <a:grpSpLocks/>
          </p:cNvGrpSpPr>
          <p:nvPr/>
        </p:nvGrpSpPr>
        <p:grpSpPr bwMode="auto">
          <a:xfrm>
            <a:off x="7599363" y="4876800"/>
            <a:ext cx="796925" cy="155575"/>
            <a:chOff x="2380" y="3027"/>
            <a:chExt cx="752" cy="171"/>
          </a:xfrm>
        </p:grpSpPr>
        <p:sp>
          <p:nvSpPr>
            <p:cNvPr id="268343" name="Rectangle 101"/>
            <p:cNvSpPr>
              <a:spLocks noChangeArrowheads="1"/>
            </p:cNvSpPr>
            <p:nvPr/>
          </p:nvSpPr>
          <p:spPr bwMode="auto">
            <a:xfrm>
              <a:off x="2476" y="3074"/>
              <a:ext cx="568" cy="82"/>
            </a:xfrm>
            <a:prstGeom prst="rect">
              <a:avLst/>
            </a:prstGeom>
            <a:solidFill>
              <a:srgbClr val="EBEBFF"/>
            </a:solidFill>
            <a:ln w="63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268344" name="Freeform 102"/>
            <p:cNvSpPr>
              <a:spLocks/>
            </p:cNvSpPr>
            <p:nvPr/>
          </p:nvSpPr>
          <p:spPr bwMode="auto">
            <a:xfrm>
              <a:off x="2380" y="3027"/>
              <a:ext cx="752" cy="171"/>
            </a:xfrm>
            <a:custGeom>
              <a:avLst/>
              <a:gdLst>
                <a:gd name="T0" fmla="*/ 0 w 668"/>
                <a:gd name="T1" fmla="*/ 103 h 152"/>
                <a:gd name="T2" fmla="*/ 101 w 668"/>
                <a:gd name="T3" fmla="*/ 105 h 152"/>
                <a:gd name="T4" fmla="*/ 158 w 668"/>
                <a:gd name="T5" fmla="*/ 0 h 152"/>
                <a:gd name="T6" fmla="*/ 214 w 668"/>
                <a:gd name="T7" fmla="*/ 192 h 152"/>
                <a:gd name="T8" fmla="*/ 303 w 668"/>
                <a:gd name="T9" fmla="*/ 0 h 152"/>
                <a:gd name="T10" fmla="*/ 377 w 668"/>
                <a:gd name="T11" fmla="*/ 188 h 152"/>
                <a:gd name="T12" fmla="*/ 466 w 668"/>
                <a:gd name="T13" fmla="*/ 0 h 152"/>
                <a:gd name="T14" fmla="*/ 540 w 668"/>
                <a:gd name="T15" fmla="*/ 188 h 152"/>
                <a:gd name="T16" fmla="*/ 623 w 668"/>
                <a:gd name="T17" fmla="*/ 0 h 152"/>
                <a:gd name="T18" fmla="*/ 711 w 668"/>
                <a:gd name="T19" fmla="*/ 188 h 152"/>
                <a:gd name="T20" fmla="*/ 752 w 668"/>
                <a:gd name="T21" fmla="*/ 105 h 152"/>
                <a:gd name="T22" fmla="*/ 847 w 668"/>
                <a:gd name="T23" fmla="*/ 103 h 15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668"/>
                <a:gd name="T37" fmla="*/ 0 h 152"/>
                <a:gd name="T38" fmla="*/ 668 w 668"/>
                <a:gd name="T39" fmla="*/ 152 h 15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668" h="152">
                  <a:moveTo>
                    <a:pt x="0" y="82"/>
                  </a:moveTo>
                  <a:lnTo>
                    <a:pt x="80" y="83"/>
                  </a:lnTo>
                  <a:lnTo>
                    <a:pt x="124" y="0"/>
                  </a:lnTo>
                  <a:lnTo>
                    <a:pt x="169" y="152"/>
                  </a:lnTo>
                  <a:lnTo>
                    <a:pt x="239" y="0"/>
                  </a:lnTo>
                  <a:lnTo>
                    <a:pt x="298" y="148"/>
                  </a:lnTo>
                  <a:lnTo>
                    <a:pt x="368" y="0"/>
                  </a:lnTo>
                  <a:lnTo>
                    <a:pt x="426" y="148"/>
                  </a:lnTo>
                  <a:lnTo>
                    <a:pt x="491" y="0"/>
                  </a:lnTo>
                  <a:lnTo>
                    <a:pt x="561" y="148"/>
                  </a:lnTo>
                  <a:lnTo>
                    <a:pt x="593" y="83"/>
                  </a:lnTo>
                  <a:lnTo>
                    <a:pt x="668" y="82"/>
                  </a:lnTo>
                </a:path>
              </a:pathLst>
            </a:custGeom>
            <a:noFill/>
            <a:ln w="222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68338" name="Line 103"/>
          <p:cNvSpPr>
            <a:spLocks noChangeShapeType="1"/>
          </p:cNvSpPr>
          <p:nvPr/>
        </p:nvSpPr>
        <p:spPr bwMode="auto">
          <a:xfrm flipH="1">
            <a:off x="7327900" y="4870450"/>
            <a:ext cx="330200" cy="0"/>
          </a:xfrm>
          <a:prstGeom prst="line">
            <a:avLst/>
          </a:prstGeom>
          <a:noFill/>
          <a:ln w="15875">
            <a:solidFill>
              <a:srgbClr val="80008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68339" name="Rectangle 104"/>
          <p:cNvSpPr>
            <a:spLocks noChangeArrowheads="1"/>
          </p:cNvSpPr>
          <p:nvPr/>
        </p:nvSpPr>
        <p:spPr bwMode="auto">
          <a:xfrm>
            <a:off x="7245350" y="4486275"/>
            <a:ext cx="48895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0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I</a:t>
            </a:r>
            <a:r>
              <a:rPr lang="en-US" altLang="ko-KR" sz="2000" b="1" baseline="-25000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3</a:t>
            </a:r>
            <a:endParaRPr lang="en-ZA" sz="2000">
              <a:solidFill>
                <a:srgbClr val="000066"/>
              </a:solidFill>
            </a:endParaRPr>
          </a:p>
        </p:txBody>
      </p:sp>
      <p:grpSp>
        <p:nvGrpSpPr>
          <p:cNvPr id="268340" name="Group 105"/>
          <p:cNvGrpSpPr>
            <a:grpSpLocks/>
          </p:cNvGrpSpPr>
          <p:nvPr/>
        </p:nvGrpSpPr>
        <p:grpSpPr bwMode="auto">
          <a:xfrm>
            <a:off x="7859713" y="5276850"/>
            <a:ext cx="342900" cy="373063"/>
            <a:chOff x="4943" y="844"/>
            <a:chExt cx="227" cy="249"/>
          </a:xfrm>
        </p:grpSpPr>
        <p:sp>
          <p:nvSpPr>
            <p:cNvPr id="268341" name="Oval 106"/>
            <p:cNvSpPr>
              <a:spLocks noChangeArrowheads="1"/>
            </p:cNvSpPr>
            <p:nvPr/>
          </p:nvSpPr>
          <p:spPr bwMode="auto">
            <a:xfrm>
              <a:off x="4943" y="856"/>
              <a:ext cx="227" cy="227"/>
            </a:xfrm>
            <a:prstGeom prst="ellipse">
              <a:avLst/>
            </a:prstGeom>
            <a:solidFill>
              <a:srgbClr val="FFFFFF"/>
            </a:solidFill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268342" name="Rectangle 107"/>
            <p:cNvSpPr>
              <a:spLocks noChangeArrowheads="1"/>
            </p:cNvSpPr>
            <p:nvPr/>
          </p:nvSpPr>
          <p:spPr bwMode="auto">
            <a:xfrm>
              <a:off x="4946" y="844"/>
              <a:ext cx="218" cy="249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ctr">
                <a:lnSpc>
                  <a:spcPct val="110000"/>
                </a:lnSpc>
              </a:pPr>
              <a:r>
                <a:rPr lang="en-GB" sz="2000" b="1">
                  <a:solidFill>
                    <a:srgbClr val="000066"/>
                  </a:solidFill>
                  <a:latin typeface="Times New Roman" pitchFamily="18" charset="0"/>
                </a:rPr>
                <a:t>V</a:t>
              </a:r>
              <a:endParaRPr lang="en-ZA" sz="2000">
                <a:solidFill>
                  <a:srgbClr val="000066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68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68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68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8297" grpId="0"/>
      <p:bldP spid="268293" grpId="0"/>
      <p:bldP spid="268294" grpId="0"/>
      <p:bldP spid="268300" grpId="0" animBg="1"/>
      <p:bldP spid="26830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9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DC CIRCUITS</a:t>
            </a:r>
          </a:p>
        </p:txBody>
      </p:sp>
      <p:sp>
        <p:nvSpPr>
          <p:cNvPr id="221195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</a:p>
        </p:txBody>
      </p:sp>
      <p:sp>
        <p:nvSpPr>
          <p:cNvPr id="2211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ABD4BB1-E36F-4EFC-BA91-A7683AD9D666}" type="slidenum">
              <a:rPr lang="en-US" smtClean="0">
                <a:cs typeface="Arial" charset="0"/>
              </a:rPr>
              <a:pPr/>
              <a:t>7</a:t>
            </a:fld>
            <a:endParaRPr lang="en-US" smtClean="0">
              <a:cs typeface="Arial" charset="0"/>
            </a:endParaRPr>
          </a:p>
        </p:txBody>
      </p:sp>
      <p:sp>
        <p:nvSpPr>
          <p:cNvPr id="221197" name="Rectangle 27"/>
          <p:cNvSpPr>
            <a:spLocks noChangeArrowheads="1"/>
          </p:cNvSpPr>
          <p:nvPr/>
        </p:nvSpPr>
        <p:spPr bwMode="auto">
          <a:xfrm>
            <a:off x="6508750" y="1784350"/>
            <a:ext cx="1995488" cy="1052513"/>
          </a:xfrm>
          <a:prstGeom prst="rect">
            <a:avLst/>
          </a:prstGeom>
          <a:noFill/>
          <a:ln w="222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2211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MEASURING RESISTANCE </a:t>
            </a:r>
          </a:p>
        </p:txBody>
      </p:sp>
      <p:sp>
        <p:nvSpPr>
          <p:cNvPr id="2211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343025"/>
            <a:ext cx="6562725" cy="2501900"/>
          </a:xfrm>
        </p:spPr>
        <p:txBody>
          <a:bodyPr/>
          <a:lstStyle/>
          <a:p>
            <a:pPr lvl="1" eaLnBrk="1" hangingPunct="1"/>
            <a:r>
              <a:rPr lang="en-US" smtClean="0"/>
              <a:t>If ideal ammeters (with no internal </a:t>
            </a:r>
            <a:br>
              <a:rPr lang="en-US" smtClean="0"/>
            </a:br>
            <a:r>
              <a:rPr lang="en-US" smtClean="0"/>
              <a:t>resistance) and ideal voltmeters </a:t>
            </a:r>
            <a:br>
              <a:rPr lang="en-US" smtClean="0"/>
            </a:br>
            <a:r>
              <a:rPr lang="en-US" smtClean="0"/>
              <a:t>(which drew no current) existed, </a:t>
            </a:r>
            <a:br>
              <a:rPr lang="en-US" smtClean="0"/>
            </a:br>
            <a:r>
              <a:rPr lang="en-US" smtClean="0"/>
              <a:t>it would be possible to measure </a:t>
            </a:r>
            <a:br>
              <a:rPr lang="en-US" smtClean="0"/>
            </a:br>
            <a:r>
              <a:rPr lang="en-US" smtClean="0"/>
              <a:t>resistance accurately using the </a:t>
            </a:r>
            <a:br>
              <a:rPr lang="en-US" smtClean="0"/>
            </a:br>
            <a:r>
              <a:rPr lang="en-US" smtClean="0"/>
              <a:t>voltmeter-ammeter method and             . </a:t>
            </a:r>
          </a:p>
        </p:txBody>
      </p:sp>
      <p:sp>
        <p:nvSpPr>
          <p:cNvPr id="221191" name="Rectangle 7"/>
          <p:cNvSpPr>
            <a:spLocks noChangeArrowheads="1"/>
          </p:cNvSpPr>
          <p:nvPr/>
        </p:nvSpPr>
        <p:spPr bwMode="auto">
          <a:xfrm>
            <a:off x="179388" y="3981450"/>
            <a:ext cx="566896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However…</a:t>
            </a:r>
          </a:p>
        </p:txBody>
      </p:sp>
      <p:sp>
        <p:nvSpPr>
          <p:cNvPr id="221192" name="Rectangle 8"/>
          <p:cNvSpPr>
            <a:spLocks noChangeArrowheads="1"/>
          </p:cNvSpPr>
          <p:nvPr/>
        </p:nvSpPr>
        <p:spPr bwMode="auto">
          <a:xfrm>
            <a:off x="179388" y="4581525"/>
            <a:ext cx="8764587" cy="129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Real voltmeters and ammeters are simply modified galvanometers (micro-ammeters) and they do NOT behave ideally in all circumstances.</a:t>
            </a:r>
          </a:p>
        </p:txBody>
      </p:sp>
      <p:graphicFrame>
        <p:nvGraphicFramePr>
          <p:cNvPr id="221193" name="Object 9"/>
          <p:cNvGraphicFramePr>
            <a:graphicFrameLocks noChangeAspect="1"/>
          </p:cNvGraphicFramePr>
          <p:nvPr/>
        </p:nvGraphicFramePr>
        <p:xfrm>
          <a:off x="5238750" y="3327400"/>
          <a:ext cx="833438" cy="60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197" name="Equation" r:id="rId4" imgW="838080" imgH="609480" progId="Equation.DSMT4">
                  <p:embed/>
                </p:oleObj>
              </mc:Choice>
              <mc:Fallback>
                <p:oleObj name="Equation" r:id="rId4" imgW="838080" imgH="60948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0" y="3327400"/>
                        <a:ext cx="833438" cy="604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1202" name="Rectangle 10"/>
          <p:cNvSpPr>
            <a:spLocks noChangeArrowheads="1"/>
          </p:cNvSpPr>
          <p:nvPr/>
        </p:nvSpPr>
        <p:spPr bwMode="auto">
          <a:xfrm>
            <a:off x="7299325" y="2005013"/>
            <a:ext cx="339725" cy="460375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200" b="1" i="1">
                <a:solidFill>
                  <a:srgbClr val="000066"/>
                </a:solidFill>
                <a:latin typeface="Times New Roman" pitchFamily="18" charset="0"/>
              </a:rPr>
              <a:t>R</a:t>
            </a:r>
            <a:endParaRPr lang="en-US" sz="2200" b="1" i="1">
              <a:solidFill>
                <a:srgbClr val="000066"/>
              </a:solidFill>
              <a:latin typeface="Times New Roman" pitchFamily="18" charset="0"/>
              <a:sym typeface="Symbol" pitchFamily="18" charset="2"/>
            </a:endParaRPr>
          </a:p>
        </p:txBody>
      </p:sp>
      <p:grpSp>
        <p:nvGrpSpPr>
          <p:cNvPr id="221203" name="Group 11"/>
          <p:cNvGrpSpPr>
            <a:grpSpLocks/>
          </p:cNvGrpSpPr>
          <p:nvPr/>
        </p:nvGrpSpPr>
        <p:grpSpPr bwMode="auto">
          <a:xfrm>
            <a:off x="8264525" y="2044700"/>
            <a:ext cx="466725" cy="522288"/>
            <a:chOff x="4743" y="823"/>
            <a:chExt cx="294" cy="329"/>
          </a:xfrm>
        </p:grpSpPr>
        <p:sp>
          <p:nvSpPr>
            <p:cNvPr id="221220" name="Oval 12"/>
            <p:cNvSpPr>
              <a:spLocks noChangeArrowheads="1"/>
            </p:cNvSpPr>
            <p:nvPr/>
          </p:nvSpPr>
          <p:spPr bwMode="auto">
            <a:xfrm>
              <a:off x="4743" y="823"/>
              <a:ext cx="294" cy="292"/>
            </a:xfrm>
            <a:prstGeom prst="ellipse">
              <a:avLst/>
            </a:prstGeom>
            <a:solidFill>
              <a:srgbClr val="FFFFFF"/>
            </a:solidFill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221221" name="Rectangle 13"/>
            <p:cNvSpPr>
              <a:spLocks noChangeArrowheads="1"/>
            </p:cNvSpPr>
            <p:nvPr/>
          </p:nvSpPr>
          <p:spPr bwMode="auto">
            <a:xfrm>
              <a:off x="4751" y="832"/>
              <a:ext cx="282" cy="320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ctr">
                <a:lnSpc>
                  <a:spcPct val="110000"/>
                </a:lnSpc>
              </a:pPr>
              <a:r>
                <a:rPr lang="en-GB" sz="2200" b="1">
                  <a:solidFill>
                    <a:srgbClr val="000066"/>
                  </a:solidFill>
                  <a:latin typeface="Times New Roman" pitchFamily="18" charset="0"/>
                </a:rPr>
                <a:t>V</a:t>
              </a:r>
              <a:endParaRPr lang="en-ZA" sz="2200">
                <a:solidFill>
                  <a:srgbClr val="000066"/>
                </a:solidFill>
              </a:endParaRPr>
            </a:p>
          </p:txBody>
        </p:sp>
      </p:grpSp>
      <p:grpSp>
        <p:nvGrpSpPr>
          <p:cNvPr id="221204" name="Group 15"/>
          <p:cNvGrpSpPr>
            <a:grpSpLocks/>
          </p:cNvGrpSpPr>
          <p:nvPr/>
        </p:nvGrpSpPr>
        <p:grpSpPr bwMode="auto">
          <a:xfrm rot="5400000">
            <a:off x="6350000" y="2163763"/>
            <a:ext cx="327025" cy="333375"/>
            <a:chOff x="2560" y="1747"/>
            <a:chExt cx="312" cy="258"/>
          </a:xfrm>
        </p:grpSpPr>
        <p:sp>
          <p:nvSpPr>
            <p:cNvPr id="221212" name="Rectangle 16"/>
            <p:cNvSpPr>
              <a:spLocks noChangeArrowheads="1"/>
            </p:cNvSpPr>
            <p:nvPr/>
          </p:nvSpPr>
          <p:spPr bwMode="auto">
            <a:xfrm>
              <a:off x="2560" y="1848"/>
              <a:ext cx="312" cy="56"/>
            </a:xfrm>
            <a:prstGeom prst="rect">
              <a:avLst/>
            </a:prstGeom>
            <a:solidFill>
              <a:srgbClr val="EBEBFF"/>
            </a:solidFill>
            <a:ln w="63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grpSp>
          <p:nvGrpSpPr>
            <p:cNvPr id="221213" name="Group 17"/>
            <p:cNvGrpSpPr>
              <a:grpSpLocks/>
            </p:cNvGrpSpPr>
            <p:nvPr/>
          </p:nvGrpSpPr>
          <p:grpSpPr bwMode="auto">
            <a:xfrm flipH="1">
              <a:off x="2563" y="1747"/>
              <a:ext cx="303" cy="258"/>
              <a:chOff x="8914" y="9442"/>
              <a:chExt cx="501" cy="350"/>
            </a:xfrm>
          </p:grpSpPr>
          <p:sp>
            <p:nvSpPr>
              <p:cNvPr id="221214" name="Line 18"/>
              <p:cNvSpPr>
                <a:spLocks noChangeShapeType="1"/>
              </p:cNvSpPr>
              <p:nvPr/>
            </p:nvSpPr>
            <p:spPr bwMode="auto">
              <a:xfrm rot="5400000" flipH="1">
                <a:off x="9240" y="9616"/>
                <a:ext cx="350" cy="1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1215" name="Line 19"/>
              <p:cNvSpPr>
                <a:spLocks noChangeShapeType="1"/>
              </p:cNvSpPr>
              <p:nvPr/>
            </p:nvSpPr>
            <p:spPr bwMode="auto">
              <a:xfrm rot="5400000" flipH="1">
                <a:off x="9038" y="9616"/>
                <a:ext cx="350" cy="1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1216" name="Line 20"/>
              <p:cNvSpPr>
                <a:spLocks noChangeShapeType="1"/>
              </p:cNvSpPr>
              <p:nvPr/>
            </p:nvSpPr>
            <p:spPr bwMode="auto">
              <a:xfrm rot="5400000" flipH="1">
                <a:off x="8835" y="9616"/>
                <a:ext cx="350" cy="1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1217" name="Line 21"/>
              <p:cNvSpPr>
                <a:spLocks noChangeShapeType="1"/>
              </p:cNvSpPr>
              <p:nvPr/>
            </p:nvSpPr>
            <p:spPr bwMode="auto">
              <a:xfrm rot="5400000" flipH="1">
                <a:off x="9232" y="9615"/>
                <a:ext cx="176" cy="1"/>
              </a:xfrm>
              <a:prstGeom prst="line">
                <a:avLst/>
              </a:prstGeom>
              <a:noFill/>
              <a:ln w="444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1218" name="Line 22"/>
              <p:cNvSpPr>
                <a:spLocks noChangeShapeType="1"/>
              </p:cNvSpPr>
              <p:nvPr/>
            </p:nvSpPr>
            <p:spPr bwMode="auto">
              <a:xfrm rot="5400000" flipH="1">
                <a:off x="9030" y="9615"/>
                <a:ext cx="176" cy="1"/>
              </a:xfrm>
              <a:prstGeom prst="line">
                <a:avLst/>
              </a:prstGeom>
              <a:noFill/>
              <a:ln w="444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1219" name="Line 23"/>
              <p:cNvSpPr>
                <a:spLocks noChangeShapeType="1"/>
              </p:cNvSpPr>
              <p:nvPr/>
            </p:nvSpPr>
            <p:spPr bwMode="auto">
              <a:xfrm rot="5400000" flipH="1">
                <a:off x="8827" y="9615"/>
                <a:ext cx="176" cy="1"/>
              </a:xfrm>
              <a:prstGeom prst="line">
                <a:avLst/>
              </a:prstGeom>
              <a:noFill/>
              <a:ln w="444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21205" name="Group 28"/>
          <p:cNvGrpSpPr>
            <a:grpSpLocks/>
          </p:cNvGrpSpPr>
          <p:nvPr/>
        </p:nvGrpSpPr>
        <p:grpSpPr bwMode="auto">
          <a:xfrm>
            <a:off x="6783388" y="2578100"/>
            <a:ext cx="466725" cy="522288"/>
            <a:chOff x="4743" y="823"/>
            <a:chExt cx="294" cy="329"/>
          </a:xfrm>
        </p:grpSpPr>
        <p:sp>
          <p:nvSpPr>
            <p:cNvPr id="221210" name="Oval 29"/>
            <p:cNvSpPr>
              <a:spLocks noChangeArrowheads="1"/>
            </p:cNvSpPr>
            <p:nvPr/>
          </p:nvSpPr>
          <p:spPr bwMode="auto">
            <a:xfrm>
              <a:off x="4743" y="823"/>
              <a:ext cx="294" cy="292"/>
            </a:xfrm>
            <a:prstGeom prst="ellipse">
              <a:avLst/>
            </a:prstGeom>
            <a:solidFill>
              <a:srgbClr val="FFFFFF"/>
            </a:solidFill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221211" name="Rectangle 30"/>
            <p:cNvSpPr>
              <a:spLocks noChangeArrowheads="1"/>
            </p:cNvSpPr>
            <p:nvPr/>
          </p:nvSpPr>
          <p:spPr bwMode="auto">
            <a:xfrm>
              <a:off x="4751" y="832"/>
              <a:ext cx="282" cy="320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ctr">
                <a:lnSpc>
                  <a:spcPct val="110000"/>
                </a:lnSpc>
              </a:pPr>
              <a:r>
                <a:rPr lang="en-GB" sz="2200" b="1">
                  <a:solidFill>
                    <a:srgbClr val="000066"/>
                  </a:solidFill>
                  <a:latin typeface="Times New Roman" pitchFamily="18" charset="0"/>
                </a:rPr>
                <a:t>A</a:t>
              </a:r>
              <a:endParaRPr lang="en-ZA" sz="2200">
                <a:solidFill>
                  <a:srgbClr val="000066"/>
                </a:solidFill>
              </a:endParaRPr>
            </a:p>
          </p:txBody>
        </p:sp>
      </p:grpSp>
      <p:sp>
        <p:nvSpPr>
          <p:cNvPr id="221206" name="Line 31"/>
          <p:cNvSpPr>
            <a:spLocks noChangeShapeType="1"/>
          </p:cNvSpPr>
          <p:nvPr/>
        </p:nvSpPr>
        <p:spPr bwMode="auto">
          <a:xfrm>
            <a:off x="7761288" y="1785938"/>
            <a:ext cx="0" cy="104457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en-US"/>
          </a:p>
        </p:txBody>
      </p:sp>
      <p:grpSp>
        <p:nvGrpSpPr>
          <p:cNvPr id="221207" name="Group 24"/>
          <p:cNvGrpSpPr>
            <a:grpSpLocks/>
          </p:cNvGrpSpPr>
          <p:nvPr/>
        </p:nvGrpSpPr>
        <p:grpSpPr bwMode="auto">
          <a:xfrm rot="-5400000">
            <a:off x="7490618" y="2193132"/>
            <a:ext cx="525463" cy="152400"/>
            <a:chOff x="2380" y="3027"/>
            <a:chExt cx="752" cy="171"/>
          </a:xfrm>
        </p:grpSpPr>
        <p:sp>
          <p:nvSpPr>
            <p:cNvPr id="221208" name="Rectangle 25"/>
            <p:cNvSpPr>
              <a:spLocks noChangeArrowheads="1"/>
            </p:cNvSpPr>
            <p:nvPr/>
          </p:nvSpPr>
          <p:spPr bwMode="auto">
            <a:xfrm>
              <a:off x="2476" y="3074"/>
              <a:ext cx="568" cy="82"/>
            </a:xfrm>
            <a:prstGeom prst="rect">
              <a:avLst/>
            </a:prstGeom>
            <a:solidFill>
              <a:srgbClr val="EBEBFF"/>
            </a:solidFill>
            <a:ln w="63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221209" name="Freeform 26"/>
            <p:cNvSpPr>
              <a:spLocks/>
            </p:cNvSpPr>
            <p:nvPr/>
          </p:nvSpPr>
          <p:spPr bwMode="auto">
            <a:xfrm>
              <a:off x="2380" y="3027"/>
              <a:ext cx="752" cy="171"/>
            </a:xfrm>
            <a:custGeom>
              <a:avLst/>
              <a:gdLst>
                <a:gd name="T0" fmla="*/ 0 w 668"/>
                <a:gd name="T1" fmla="*/ 103 h 152"/>
                <a:gd name="T2" fmla="*/ 101 w 668"/>
                <a:gd name="T3" fmla="*/ 105 h 152"/>
                <a:gd name="T4" fmla="*/ 158 w 668"/>
                <a:gd name="T5" fmla="*/ 0 h 152"/>
                <a:gd name="T6" fmla="*/ 214 w 668"/>
                <a:gd name="T7" fmla="*/ 192 h 152"/>
                <a:gd name="T8" fmla="*/ 303 w 668"/>
                <a:gd name="T9" fmla="*/ 0 h 152"/>
                <a:gd name="T10" fmla="*/ 377 w 668"/>
                <a:gd name="T11" fmla="*/ 188 h 152"/>
                <a:gd name="T12" fmla="*/ 466 w 668"/>
                <a:gd name="T13" fmla="*/ 0 h 152"/>
                <a:gd name="T14" fmla="*/ 540 w 668"/>
                <a:gd name="T15" fmla="*/ 188 h 152"/>
                <a:gd name="T16" fmla="*/ 623 w 668"/>
                <a:gd name="T17" fmla="*/ 0 h 152"/>
                <a:gd name="T18" fmla="*/ 711 w 668"/>
                <a:gd name="T19" fmla="*/ 188 h 152"/>
                <a:gd name="T20" fmla="*/ 752 w 668"/>
                <a:gd name="T21" fmla="*/ 105 h 152"/>
                <a:gd name="T22" fmla="*/ 847 w 668"/>
                <a:gd name="T23" fmla="*/ 103 h 15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668"/>
                <a:gd name="T37" fmla="*/ 0 h 152"/>
                <a:gd name="T38" fmla="*/ 668 w 668"/>
                <a:gd name="T39" fmla="*/ 152 h 15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668" h="152">
                  <a:moveTo>
                    <a:pt x="0" y="82"/>
                  </a:moveTo>
                  <a:lnTo>
                    <a:pt x="80" y="83"/>
                  </a:lnTo>
                  <a:lnTo>
                    <a:pt x="124" y="0"/>
                  </a:lnTo>
                  <a:lnTo>
                    <a:pt x="169" y="152"/>
                  </a:lnTo>
                  <a:lnTo>
                    <a:pt x="239" y="0"/>
                  </a:lnTo>
                  <a:lnTo>
                    <a:pt x="298" y="148"/>
                  </a:lnTo>
                  <a:lnTo>
                    <a:pt x="368" y="0"/>
                  </a:lnTo>
                  <a:lnTo>
                    <a:pt x="426" y="148"/>
                  </a:lnTo>
                  <a:lnTo>
                    <a:pt x="491" y="0"/>
                  </a:lnTo>
                  <a:lnTo>
                    <a:pt x="561" y="148"/>
                  </a:lnTo>
                  <a:lnTo>
                    <a:pt x="593" y="83"/>
                  </a:lnTo>
                  <a:lnTo>
                    <a:pt x="668" y="82"/>
                  </a:lnTo>
                </a:path>
              </a:pathLst>
            </a:custGeom>
            <a:noFill/>
            <a:ln w="222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1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1191" grpId="0"/>
      <p:bldP spid="22119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177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DC CIRCUITS</a:t>
            </a:r>
          </a:p>
        </p:txBody>
      </p:sp>
      <p:sp>
        <p:nvSpPr>
          <p:cNvPr id="434178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</a:p>
        </p:txBody>
      </p:sp>
      <p:sp>
        <p:nvSpPr>
          <p:cNvPr id="4341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FEFF975-5988-42BF-AF44-2DA11526A6D5}" type="slidenum">
              <a:rPr lang="en-US" smtClean="0">
                <a:cs typeface="Arial" charset="0"/>
              </a:rPr>
              <a:pPr/>
              <a:t>8</a:t>
            </a:fld>
            <a:endParaRPr lang="en-US" smtClean="0">
              <a:cs typeface="Arial" charset="0"/>
            </a:endParaRPr>
          </a:p>
        </p:txBody>
      </p:sp>
      <p:sp>
        <p:nvSpPr>
          <p:cNvPr id="4341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MOVING COIL GALVANOMETER</a:t>
            </a:r>
          </a:p>
        </p:txBody>
      </p:sp>
      <p:sp>
        <p:nvSpPr>
          <p:cNvPr id="434181" name="WordArt 5"/>
          <p:cNvSpPr>
            <a:spLocks noChangeArrowheads="1" noChangeShapeType="1" noTextEdit="1"/>
          </p:cNvSpPr>
          <p:nvPr/>
        </p:nvSpPr>
        <p:spPr bwMode="auto">
          <a:xfrm rot="3310895">
            <a:off x="1512094" y="2324894"/>
            <a:ext cx="209550" cy="484188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843"/>
              </a:avLst>
            </a:prstTxWarp>
          </a:bodyPr>
          <a:lstStyle/>
          <a:p>
            <a:pPr algn="ctr"/>
            <a:r>
              <a:rPr lang="en-US" sz="1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N</a:t>
            </a:r>
          </a:p>
        </p:txBody>
      </p:sp>
      <p:sp>
        <p:nvSpPr>
          <p:cNvPr id="434182" name="Freeform 6"/>
          <p:cNvSpPr>
            <a:spLocks/>
          </p:cNvSpPr>
          <p:nvPr/>
        </p:nvSpPr>
        <p:spPr bwMode="auto">
          <a:xfrm>
            <a:off x="1382713" y="3346450"/>
            <a:ext cx="2024062" cy="825500"/>
          </a:xfrm>
          <a:custGeom>
            <a:avLst/>
            <a:gdLst>
              <a:gd name="T0" fmla="*/ 396568655 w 3869"/>
              <a:gd name="T1" fmla="*/ 432118101 h 1577"/>
              <a:gd name="T2" fmla="*/ 1058885231 w 3869"/>
              <a:gd name="T3" fmla="*/ 183040631 h 1577"/>
              <a:gd name="T4" fmla="*/ 0 60000 65536"/>
              <a:gd name="T5" fmla="*/ 0 60000 65536"/>
              <a:gd name="T6" fmla="*/ 0 w 3869"/>
              <a:gd name="T7" fmla="*/ 0 h 1577"/>
              <a:gd name="T8" fmla="*/ 3869 w 3869"/>
              <a:gd name="T9" fmla="*/ 1577 h 157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869" h="1577">
                <a:moveTo>
                  <a:pt x="1449" y="1577"/>
                </a:moveTo>
                <a:cubicBezTo>
                  <a:pt x="0" y="1091"/>
                  <a:pt x="2045" y="0"/>
                  <a:pt x="3869" y="668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4183" name="Freeform 7"/>
          <p:cNvSpPr>
            <a:spLocks/>
          </p:cNvSpPr>
          <p:nvPr/>
        </p:nvSpPr>
        <p:spPr bwMode="auto">
          <a:xfrm>
            <a:off x="266700" y="2563813"/>
            <a:ext cx="1871663" cy="1608137"/>
          </a:xfrm>
          <a:custGeom>
            <a:avLst/>
            <a:gdLst>
              <a:gd name="T0" fmla="*/ 0 w 2320"/>
              <a:gd name="T1" fmla="*/ 0 h 2400"/>
              <a:gd name="T2" fmla="*/ 6508868 w 2320"/>
              <a:gd name="T3" fmla="*/ 637546492 h 2400"/>
              <a:gd name="T4" fmla="*/ 1509966313 w 2320"/>
              <a:gd name="T5" fmla="*/ 1077543484 h 2400"/>
              <a:gd name="T6" fmla="*/ 1509966313 w 2320"/>
              <a:gd name="T7" fmla="*/ 431017561 h 2400"/>
              <a:gd name="T8" fmla="*/ 0 w 2320"/>
              <a:gd name="T9" fmla="*/ 0 h 24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20"/>
              <a:gd name="T16" fmla="*/ 0 h 2400"/>
              <a:gd name="T17" fmla="*/ 2320 w 2320"/>
              <a:gd name="T18" fmla="*/ 2400 h 24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20" h="2400">
                <a:moveTo>
                  <a:pt x="0" y="0"/>
                </a:moveTo>
                <a:lnTo>
                  <a:pt x="10" y="1420"/>
                </a:lnTo>
                <a:lnTo>
                  <a:pt x="2320" y="2400"/>
                </a:lnTo>
                <a:lnTo>
                  <a:pt x="2320" y="960"/>
                </a:lnTo>
                <a:lnTo>
                  <a:pt x="0" y="0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4184" name="Line 8"/>
          <p:cNvSpPr>
            <a:spLocks noChangeShapeType="1"/>
          </p:cNvSpPr>
          <p:nvPr/>
        </p:nvSpPr>
        <p:spPr bwMode="auto">
          <a:xfrm flipV="1">
            <a:off x="3409950" y="2738438"/>
            <a:ext cx="0" cy="9683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4185" name="Freeform 9"/>
          <p:cNvSpPr>
            <a:spLocks/>
          </p:cNvSpPr>
          <p:nvPr/>
        </p:nvSpPr>
        <p:spPr bwMode="auto">
          <a:xfrm>
            <a:off x="266700" y="1963738"/>
            <a:ext cx="3140075" cy="1246187"/>
          </a:xfrm>
          <a:custGeom>
            <a:avLst/>
            <a:gdLst>
              <a:gd name="T0" fmla="*/ 1643344633 w 6000"/>
              <a:gd name="T1" fmla="*/ 410496265 h 2379"/>
              <a:gd name="T2" fmla="*/ 359892383 w 6000"/>
              <a:gd name="T3" fmla="*/ 0 h 2379"/>
              <a:gd name="T4" fmla="*/ 0 w 6000"/>
              <a:gd name="T5" fmla="*/ 315555084 h 2379"/>
              <a:gd name="T6" fmla="*/ 980529182 w 6000"/>
              <a:gd name="T7" fmla="*/ 652787736 h 2379"/>
              <a:gd name="T8" fmla="*/ 1643344633 w 6000"/>
              <a:gd name="T9" fmla="*/ 410496265 h 237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000"/>
              <a:gd name="T16" fmla="*/ 0 h 2379"/>
              <a:gd name="T17" fmla="*/ 6000 w 6000"/>
              <a:gd name="T18" fmla="*/ 2379 h 237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000" h="2379">
                <a:moveTo>
                  <a:pt x="6000" y="1496"/>
                </a:moveTo>
                <a:cubicBezTo>
                  <a:pt x="3657" y="748"/>
                  <a:pt x="1314" y="0"/>
                  <a:pt x="1314" y="0"/>
                </a:cubicBezTo>
                <a:cubicBezTo>
                  <a:pt x="2655" y="422"/>
                  <a:pt x="75" y="310"/>
                  <a:pt x="0" y="1150"/>
                </a:cubicBezTo>
                <a:cubicBezTo>
                  <a:pt x="498" y="1317"/>
                  <a:pt x="1522" y="1676"/>
                  <a:pt x="3580" y="2379"/>
                </a:cubicBezTo>
                <a:cubicBezTo>
                  <a:pt x="2131" y="1893"/>
                  <a:pt x="4320" y="972"/>
                  <a:pt x="6000" y="1496"/>
                </a:cubicBezTo>
                <a:close/>
              </a:path>
            </a:pathLst>
          </a:custGeom>
          <a:solidFill>
            <a:srgbClr val="969696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4186" name="Oval 10"/>
          <p:cNvSpPr>
            <a:spLocks noChangeArrowheads="1"/>
          </p:cNvSpPr>
          <p:nvPr/>
        </p:nvSpPr>
        <p:spPr bwMode="auto">
          <a:xfrm>
            <a:off x="2514600" y="2852738"/>
            <a:ext cx="1389063" cy="527050"/>
          </a:xfrm>
          <a:prstGeom prst="ellipse">
            <a:avLst/>
          </a:prstGeom>
          <a:solidFill>
            <a:srgbClr val="FFFFFF"/>
          </a:solidFill>
          <a:ln w="9525">
            <a:round/>
            <a:headEnd/>
            <a:tailEnd/>
          </a:ln>
          <a:scene3d>
            <a:camera prst="legacyObliqueBottom"/>
            <a:lightRig rig="legacyFlat4" dir="t"/>
          </a:scene3d>
          <a:sp3d extrusionH="2195500" prstMaterial="legacyMetal">
            <a:bevelT w="13500" h="13500" prst="angle"/>
            <a:bevelB w="13500" h="13500" prst="angle"/>
            <a:extrusionClr>
              <a:srgbClr val="FFFFFF"/>
            </a:extrusionClr>
          </a:sp3d>
        </p:spPr>
        <p:txBody>
          <a:bodyPr>
            <a:flatTx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434187" name="Freeform 11"/>
          <p:cNvSpPr>
            <a:spLocks/>
          </p:cNvSpPr>
          <p:nvPr/>
        </p:nvSpPr>
        <p:spPr bwMode="auto">
          <a:xfrm>
            <a:off x="2636838" y="2889250"/>
            <a:ext cx="1006475" cy="1484313"/>
          </a:xfrm>
          <a:custGeom>
            <a:avLst/>
            <a:gdLst>
              <a:gd name="T0" fmla="*/ 0 w 1299"/>
              <a:gd name="T1" fmla="*/ 1151089479 h 1914"/>
              <a:gd name="T2" fmla="*/ 0 w 1299"/>
              <a:gd name="T3" fmla="*/ 276045020 h 1914"/>
              <a:gd name="T4" fmla="*/ 779824324 w 1299"/>
              <a:gd name="T5" fmla="*/ 0 h 1914"/>
              <a:gd name="T6" fmla="*/ 0 60000 65536"/>
              <a:gd name="T7" fmla="*/ 0 60000 65536"/>
              <a:gd name="T8" fmla="*/ 0 60000 65536"/>
              <a:gd name="T9" fmla="*/ 0 w 1299"/>
              <a:gd name="T10" fmla="*/ 0 h 1914"/>
              <a:gd name="T11" fmla="*/ 1299 w 1299"/>
              <a:gd name="T12" fmla="*/ 1914 h 191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99" h="1914">
                <a:moveTo>
                  <a:pt x="0" y="1914"/>
                </a:moveTo>
                <a:lnTo>
                  <a:pt x="0" y="459"/>
                </a:lnTo>
                <a:lnTo>
                  <a:pt x="1299" y="0"/>
                </a:lnTo>
              </a:path>
            </a:pathLst>
          </a:custGeom>
          <a:noFill/>
          <a:ln w="19050">
            <a:solidFill>
              <a:srgbClr val="99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4188" name="Freeform 12"/>
          <p:cNvSpPr>
            <a:spLocks/>
          </p:cNvSpPr>
          <p:nvPr/>
        </p:nvSpPr>
        <p:spPr bwMode="auto">
          <a:xfrm>
            <a:off x="2671763" y="2906713"/>
            <a:ext cx="1012825" cy="1490662"/>
          </a:xfrm>
          <a:custGeom>
            <a:avLst/>
            <a:gdLst>
              <a:gd name="T0" fmla="*/ 0 w 1308"/>
              <a:gd name="T1" fmla="*/ 1155524378 h 1923"/>
              <a:gd name="T2" fmla="*/ 0 w 1308"/>
              <a:gd name="T3" fmla="*/ 281219652 h 1923"/>
              <a:gd name="T4" fmla="*/ 784261736 w 1308"/>
              <a:gd name="T5" fmla="*/ 0 h 1923"/>
              <a:gd name="T6" fmla="*/ 0 60000 65536"/>
              <a:gd name="T7" fmla="*/ 0 60000 65536"/>
              <a:gd name="T8" fmla="*/ 0 60000 65536"/>
              <a:gd name="T9" fmla="*/ 0 w 1308"/>
              <a:gd name="T10" fmla="*/ 0 h 1923"/>
              <a:gd name="T11" fmla="*/ 1308 w 1308"/>
              <a:gd name="T12" fmla="*/ 1923 h 192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08" h="1923">
                <a:moveTo>
                  <a:pt x="0" y="1923"/>
                </a:moveTo>
                <a:lnTo>
                  <a:pt x="0" y="468"/>
                </a:lnTo>
                <a:lnTo>
                  <a:pt x="1308" y="0"/>
                </a:lnTo>
              </a:path>
            </a:pathLst>
          </a:custGeom>
          <a:noFill/>
          <a:ln w="19050">
            <a:solidFill>
              <a:srgbClr val="99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4189" name="Freeform 13"/>
          <p:cNvSpPr>
            <a:spLocks/>
          </p:cNvSpPr>
          <p:nvPr/>
        </p:nvSpPr>
        <p:spPr bwMode="auto">
          <a:xfrm>
            <a:off x="2706688" y="2924175"/>
            <a:ext cx="1017587" cy="1497013"/>
          </a:xfrm>
          <a:custGeom>
            <a:avLst/>
            <a:gdLst>
              <a:gd name="T0" fmla="*/ 0 w 1314"/>
              <a:gd name="T1" fmla="*/ 1161766772 h 1929"/>
              <a:gd name="T2" fmla="*/ 0 w 1314"/>
              <a:gd name="T3" fmla="*/ 285473187 h 1929"/>
              <a:gd name="T4" fmla="*/ 788038944 w 1314"/>
              <a:gd name="T5" fmla="*/ 0 h 1929"/>
              <a:gd name="T6" fmla="*/ 0 60000 65536"/>
              <a:gd name="T7" fmla="*/ 0 60000 65536"/>
              <a:gd name="T8" fmla="*/ 0 60000 65536"/>
              <a:gd name="T9" fmla="*/ 0 w 1314"/>
              <a:gd name="T10" fmla="*/ 0 h 1929"/>
              <a:gd name="T11" fmla="*/ 1314 w 1314"/>
              <a:gd name="T12" fmla="*/ 1929 h 192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14" h="1929">
                <a:moveTo>
                  <a:pt x="0" y="1929"/>
                </a:moveTo>
                <a:lnTo>
                  <a:pt x="0" y="474"/>
                </a:lnTo>
                <a:lnTo>
                  <a:pt x="1314" y="0"/>
                </a:lnTo>
              </a:path>
            </a:pathLst>
          </a:custGeom>
          <a:noFill/>
          <a:ln w="19050">
            <a:solidFill>
              <a:srgbClr val="99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4190" name="Freeform 14"/>
          <p:cNvSpPr>
            <a:spLocks/>
          </p:cNvSpPr>
          <p:nvPr/>
        </p:nvSpPr>
        <p:spPr bwMode="auto">
          <a:xfrm>
            <a:off x="2740025" y="2946400"/>
            <a:ext cx="1033463" cy="1497013"/>
          </a:xfrm>
          <a:custGeom>
            <a:avLst/>
            <a:gdLst>
              <a:gd name="T0" fmla="*/ 0 w 1332"/>
              <a:gd name="T1" fmla="*/ 1159962787 h 1932"/>
              <a:gd name="T2" fmla="*/ 0 w 1332"/>
              <a:gd name="T3" fmla="*/ 286388220 h 1932"/>
              <a:gd name="T4" fmla="*/ 801836065 w 1332"/>
              <a:gd name="T5" fmla="*/ 0 h 1932"/>
              <a:gd name="T6" fmla="*/ 0 60000 65536"/>
              <a:gd name="T7" fmla="*/ 0 60000 65536"/>
              <a:gd name="T8" fmla="*/ 0 60000 65536"/>
              <a:gd name="T9" fmla="*/ 0 w 1332"/>
              <a:gd name="T10" fmla="*/ 0 h 1932"/>
              <a:gd name="T11" fmla="*/ 1332 w 1332"/>
              <a:gd name="T12" fmla="*/ 1932 h 193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2" h="1932">
                <a:moveTo>
                  <a:pt x="0" y="1932"/>
                </a:moveTo>
                <a:lnTo>
                  <a:pt x="0" y="477"/>
                </a:lnTo>
                <a:lnTo>
                  <a:pt x="1332" y="0"/>
                </a:lnTo>
              </a:path>
            </a:pathLst>
          </a:custGeom>
          <a:noFill/>
          <a:ln w="19050">
            <a:solidFill>
              <a:srgbClr val="99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4191" name="Freeform 15"/>
          <p:cNvSpPr>
            <a:spLocks/>
          </p:cNvSpPr>
          <p:nvPr/>
        </p:nvSpPr>
        <p:spPr bwMode="auto">
          <a:xfrm>
            <a:off x="2778125" y="2963863"/>
            <a:ext cx="1031875" cy="1493837"/>
          </a:xfrm>
          <a:custGeom>
            <a:avLst/>
            <a:gdLst>
              <a:gd name="T0" fmla="*/ 0 w 1332"/>
              <a:gd name="T1" fmla="*/ 1156842491 h 1929"/>
              <a:gd name="T2" fmla="*/ 0 w 1332"/>
              <a:gd name="T3" fmla="*/ 284262724 h 1929"/>
              <a:gd name="T4" fmla="*/ 799373786 w 1332"/>
              <a:gd name="T5" fmla="*/ 0 h 1929"/>
              <a:gd name="T6" fmla="*/ 0 60000 65536"/>
              <a:gd name="T7" fmla="*/ 0 60000 65536"/>
              <a:gd name="T8" fmla="*/ 0 60000 65536"/>
              <a:gd name="T9" fmla="*/ 0 w 1332"/>
              <a:gd name="T10" fmla="*/ 0 h 1929"/>
              <a:gd name="T11" fmla="*/ 1332 w 1332"/>
              <a:gd name="T12" fmla="*/ 1929 h 192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2" h="1929">
                <a:moveTo>
                  <a:pt x="0" y="1929"/>
                </a:moveTo>
                <a:lnTo>
                  <a:pt x="0" y="474"/>
                </a:lnTo>
                <a:lnTo>
                  <a:pt x="1332" y="0"/>
                </a:lnTo>
              </a:path>
            </a:pathLst>
          </a:custGeom>
          <a:noFill/>
          <a:ln w="19050">
            <a:solidFill>
              <a:srgbClr val="99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4192" name="Freeform 16"/>
          <p:cNvSpPr>
            <a:spLocks/>
          </p:cNvSpPr>
          <p:nvPr/>
        </p:nvSpPr>
        <p:spPr bwMode="auto">
          <a:xfrm>
            <a:off x="2601913" y="2874963"/>
            <a:ext cx="1001712" cy="1487487"/>
          </a:xfrm>
          <a:custGeom>
            <a:avLst/>
            <a:gdLst>
              <a:gd name="T0" fmla="*/ 0 w 1293"/>
              <a:gd name="T1" fmla="*/ 1152405081 h 1920"/>
              <a:gd name="T2" fmla="*/ 0 w 1293"/>
              <a:gd name="T3" fmla="*/ 279098296 h 1920"/>
              <a:gd name="T4" fmla="*/ 776045478 w 1293"/>
              <a:gd name="T5" fmla="*/ 0 h 1920"/>
              <a:gd name="T6" fmla="*/ 0 60000 65536"/>
              <a:gd name="T7" fmla="*/ 0 60000 65536"/>
              <a:gd name="T8" fmla="*/ 0 60000 65536"/>
              <a:gd name="T9" fmla="*/ 0 w 1293"/>
              <a:gd name="T10" fmla="*/ 0 h 1920"/>
              <a:gd name="T11" fmla="*/ 1293 w 1293"/>
              <a:gd name="T12" fmla="*/ 1920 h 192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93" h="1920">
                <a:moveTo>
                  <a:pt x="0" y="1920"/>
                </a:moveTo>
                <a:lnTo>
                  <a:pt x="0" y="465"/>
                </a:lnTo>
                <a:lnTo>
                  <a:pt x="1293" y="0"/>
                </a:lnTo>
              </a:path>
            </a:pathLst>
          </a:custGeom>
          <a:noFill/>
          <a:ln w="19050">
            <a:solidFill>
              <a:srgbClr val="99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4193" name="Line 17"/>
          <p:cNvSpPr>
            <a:spLocks noChangeShapeType="1"/>
          </p:cNvSpPr>
          <p:nvPr/>
        </p:nvSpPr>
        <p:spPr bwMode="auto">
          <a:xfrm flipV="1">
            <a:off x="3217863" y="2157413"/>
            <a:ext cx="0" cy="960437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4194" name="Line 18"/>
          <p:cNvSpPr>
            <a:spLocks noChangeShapeType="1"/>
          </p:cNvSpPr>
          <p:nvPr/>
        </p:nvSpPr>
        <p:spPr bwMode="auto">
          <a:xfrm flipV="1">
            <a:off x="3217863" y="4483100"/>
            <a:ext cx="1587" cy="93345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4195" name="Freeform 19"/>
          <p:cNvSpPr>
            <a:spLocks/>
          </p:cNvSpPr>
          <p:nvPr/>
        </p:nvSpPr>
        <p:spPr bwMode="auto">
          <a:xfrm flipH="1">
            <a:off x="2747963" y="4943475"/>
            <a:ext cx="931862" cy="404813"/>
          </a:xfrm>
          <a:custGeom>
            <a:avLst/>
            <a:gdLst>
              <a:gd name="T0" fmla="*/ 610665768 w 1422"/>
              <a:gd name="T1" fmla="*/ 149517821 h 825"/>
              <a:gd name="T2" fmla="*/ 115949322 w 1422"/>
              <a:gd name="T3" fmla="*/ 74397768 h 825"/>
              <a:gd name="T4" fmla="*/ 474103470 w 1422"/>
              <a:gd name="T5" fmla="*/ 89566230 h 825"/>
              <a:gd name="T6" fmla="*/ 221591809 w 1422"/>
              <a:gd name="T7" fmla="*/ 80176043 h 825"/>
              <a:gd name="T8" fmla="*/ 391650750 w 1422"/>
              <a:gd name="T9" fmla="*/ 78009190 h 825"/>
              <a:gd name="T10" fmla="*/ 314351365 w 1422"/>
              <a:gd name="T11" fmla="*/ 88121661 h 82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422"/>
              <a:gd name="T19" fmla="*/ 0 h 825"/>
              <a:gd name="T20" fmla="*/ 1422 w 1422"/>
              <a:gd name="T21" fmla="*/ 825 h 825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422" h="825">
                <a:moveTo>
                  <a:pt x="1422" y="621"/>
                </a:moveTo>
                <a:cubicBezTo>
                  <a:pt x="834" y="825"/>
                  <a:pt x="0" y="618"/>
                  <a:pt x="270" y="309"/>
                </a:cubicBezTo>
                <a:cubicBezTo>
                  <a:pt x="540" y="0"/>
                  <a:pt x="1254" y="207"/>
                  <a:pt x="1104" y="372"/>
                </a:cubicBezTo>
                <a:cubicBezTo>
                  <a:pt x="954" y="537"/>
                  <a:pt x="402" y="465"/>
                  <a:pt x="516" y="333"/>
                </a:cubicBezTo>
                <a:cubicBezTo>
                  <a:pt x="630" y="201"/>
                  <a:pt x="966" y="276"/>
                  <a:pt x="912" y="324"/>
                </a:cubicBezTo>
                <a:cubicBezTo>
                  <a:pt x="858" y="372"/>
                  <a:pt x="771" y="356"/>
                  <a:pt x="732" y="366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434196" name="Group 20"/>
          <p:cNvGrpSpPr>
            <a:grpSpLocks/>
          </p:cNvGrpSpPr>
          <p:nvPr/>
        </p:nvGrpSpPr>
        <p:grpSpPr bwMode="auto">
          <a:xfrm>
            <a:off x="3214688" y="2479675"/>
            <a:ext cx="4162425" cy="461963"/>
            <a:chOff x="12270" y="9690"/>
            <a:chExt cx="5370" cy="597"/>
          </a:xfrm>
        </p:grpSpPr>
        <p:sp>
          <p:nvSpPr>
            <p:cNvPr id="434225" name="Line 21"/>
            <p:cNvSpPr>
              <a:spLocks noChangeShapeType="1"/>
            </p:cNvSpPr>
            <p:nvPr/>
          </p:nvSpPr>
          <p:spPr bwMode="auto">
            <a:xfrm flipV="1">
              <a:off x="12270" y="9762"/>
              <a:ext cx="5040" cy="525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4226" name="Freeform 22"/>
            <p:cNvSpPr>
              <a:spLocks/>
            </p:cNvSpPr>
            <p:nvPr/>
          </p:nvSpPr>
          <p:spPr bwMode="auto">
            <a:xfrm>
              <a:off x="16815" y="9690"/>
              <a:ext cx="825" cy="180"/>
            </a:xfrm>
            <a:custGeom>
              <a:avLst/>
              <a:gdLst>
                <a:gd name="T0" fmla="*/ 0 w 825"/>
                <a:gd name="T1" fmla="*/ 0 h 180"/>
                <a:gd name="T2" fmla="*/ 825 w 825"/>
                <a:gd name="T3" fmla="*/ 30 h 180"/>
                <a:gd name="T4" fmla="*/ 495 w 825"/>
                <a:gd name="T5" fmla="*/ 180 h 180"/>
                <a:gd name="T6" fmla="*/ 0 w 825"/>
                <a:gd name="T7" fmla="*/ 0 h 18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25"/>
                <a:gd name="T13" fmla="*/ 0 h 180"/>
                <a:gd name="T14" fmla="*/ 825 w 825"/>
                <a:gd name="T15" fmla="*/ 180 h 18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25" h="180">
                  <a:moveTo>
                    <a:pt x="0" y="0"/>
                  </a:moveTo>
                  <a:lnTo>
                    <a:pt x="825" y="30"/>
                  </a:lnTo>
                  <a:lnTo>
                    <a:pt x="495" y="1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34197" name="Freeform 23"/>
          <p:cNvSpPr>
            <a:spLocks/>
          </p:cNvSpPr>
          <p:nvPr/>
        </p:nvSpPr>
        <p:spPr bwMode="auto">
          <a:xfrm>
            <a:off x="3436938" y="2049463"/>
            <a:ext cx="5543550" cy="1336675"/>
          </a:xfrm>
          <a:custGeom>
            <a:avLst/>
            <a:gdLst>
              <a:gd name="T0" fmla="*/ 0 w 7155"/>
              <a:gd name="T1" fmla="*/ 0 h 1725"/>
              <a:gd name="T2" fmla="*/ 2147483647 w 7155"/>
              <a:gd name="T3" fmla="*/ 1035768242 h 1725"/>
              <a:gd name="T4" fmla="*/ 0 60000 65536"/>
              <a:gd name="T5" fmla="*/ 0 60000 65536"/>
              <a:gd name="T6" fmla="*/ 0 w 7155"/>
              <a:gd name="T7" fmla="*/ 0 h 1725"/>
              <a:gd name="T8" fmla="*/ 7155 w 7155"/>
              <a:gd name="T9" fmla="*/ 1725 h 172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7155" h="1725">
                <a:moveTo>
                  <a:pt x="0" y="0"/>
                </a:moveTo>
                <a:cubicBezTo>
                  <a:pt x="3795" y="120"/>
                  <a:pt x="7155" y="885"/>
                  <a:pt x="5640" y="1725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4198" name="Freeform 24"/>
          <p:cNvSpPr>
            <a:spLocks/>
          </p:cNvSpPr>
          <p:nvPr/>
        </p:nvSpPr>
        <p:spPr bwMode="auto">
          <a:xfrm>
            <a:off x="3913188" y="1839913"/>
            <a:ext cx="5230812" cy="1570037"/>
          </a:xfrm>
          <a:custGeom>
            <a:avLst/>
            <a:gdLst>
              <a:gd name="T0" fmla="*/ 0 w 6750"/>
              <a:gd name="T1" fmla="*/ 0 h 2025"/>
              <a:gd name="T2" fmla="*/ 2147483647 w 6750"/>
              <a:gd name="T3" fmla="*/ 1217292036 h 2025"/>
              <a:gd name="T4" fmla="*/ 0 60000 65536"/>
              <a:gd name="T5" fmla="*/ 0 60000 65536"/>
              <a:gd name="T6" fmla="*/ 0 w 6750"/>
              <a:gd name="T7" fmla="*/ 0 h 2025"/>
              <a:gd name="T8" fmla="*/ 6750 w 6750"/>
              <a:gd name="T9" fmla="*/ 2025 h 202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750" h="2025">
                <a:moveTo>
                  <a:pt x="0" y="0"/>
                </a:moveTo>
                <a:cubicBezTo>
                  <a:pt x="4215" y="90"/>
                  <a:pt x="6750" y="855"/>
                  <a:pt x="6165" y="2025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4199" name="Line 25"/>
          <p:cNvSpPr>
            <a:spLocks noChangeShapeType="1"/>
          </p:cNvSpPr>
          <p:nvPr/>
        </p:nvSpPr>
        <p:spPr bwMode="auto">
          <a:xfrm flipV="1">
            <a:off x="5191125" y="2119313"/>
            <a:ext cx="128588" cy="460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4200" name="Line 26"/>
          <p:cNvSpPr>
            <a:spLocks noChangeShapeType="1"/>
          </p:cNvSpPr>
          <p:nvPr/>
        </p:nvSpPr>
        <p:spPr bwMode="auto">
          <a:xfrm flipV="1">
            <a:off x="5645150" y="2176463"/>
            <a:ext cx="161925" cy="476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4201" name="Line 27"/>
          <p:cNvSpPr>
            <a:spLocks noChangeShapeType="1"/>
          </p:cNvSpPr>
          <p:nvPr/>
        </p:nvSpPr>
        <p:spPr bwMode="auto">
          <a:xfrm flipV="1">
            <a:off x="6156325" y="2246313"/>
            <a:ext cx="174625" cy="349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4202" name="Line 28"/>
          <p:cNvSpPr>
            <a:spLocks noChangeShapeType="1"/>
          </p:cNvSpPr>
          <p:nvPr/>
        </p:nvSpPr>
        <p:spPr bwMode="auto">
          <a:xfrm flipV="1">
            <a:off x="6737350" y="2363788"/>
            <a:ext cx="198438" cy="333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4203" name="Line 29"/>
          <p:cNvSpPr>
            <a:spLocks noChangeShapeType="1"/>
          </p:cNvSpPr>
          <p:nvPr/>
        </p:nvSpPr>
        <p:spPr bwMode="auto">
          <a:xfrm flipV="1">
            <a:off x="7423150" y="2549525"/>
            <a:ext cx="198438" cy="349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4204" name="Line 30"/>
          <p:cNvSpPr>
            <a:spLocks noChangeShapeType="1"/>
          </p:cNvSpPr>
          <p:nvPr/>
        </p:nvSpPr>
        <p:spPr bwMode="auto">
          <a:xfrm flipV="1">
            <a:off x="7969250" y="2840038"/>
            <a:ext cx="222250" cy="222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4205" name="Line 31"/>
          <p:cNvSpPr>
            <a:spLocks noChangeShapeType="1"/>
          </p:cNvSpPr>
          <p:nvPr/>
        </p:nvSpPr>
        <p:spPr bwMode="auto">
          <a:xfrm flipV="1">
            <a:off x="4784725" y="2084388"/>
            <a:ext cx="150813" cy="460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4206" name="Text Box 32"/>
          <p:cNvSpPr txBox="1">
            <a:spLocks noChangeArrowheads="1"/>
          </p:cNvSpPr>
          <p:nvPr/>
        </p:nvSpPr>
        <p:spPr bwMode="auto">
          <a:xfrm>
            <a:off x="7167563" y="1901825"/>
            <a:ext cx="13684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110000"/>
              </a:lnSpc>
            </a:pPr>
            <a:r>
              <a:rPr lang="en-US" altLang="ko-KR" sz="2200">
                <a:solidFill>
                  <a:srgbClr val="000066"/>
                </a:solidFill>
                <a:ea typeface="굴림" pitchFamily="34" charset="-127"/>
              </a:rPr>
              <a:t>scale</a:t>
            </a:r>
            <a:endParaRPr lang="en-ZA" sz="2200">
              <a:solidFill>
                <a:srgbClr val="000066"/>
              </a:solidFill>
            </a:endParaRPr>
          </a:p>
        </p:txBody>
      </p:sp>
      <p:sp>
        <p:nvSpPr>
          <p:cNvPr id="434207" name="Text Box 33"/>
          <p:cNvSpPr txBox="1">
            <a:spLocks noChangeArrowheads="1"/>
          </p:cNvSpPr>
          <p:nvPr/>
        </p:nvSpPr>
        <p:spPr bwMode="auto">
          <a:xfrm>
            <a:off x="5959475" y="2727325"/>
            <a:ext cx="13668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110000"/>
              </a:lnSpc>
            </a:pPr>
            <a:r>
              <a:rPr lang="en-US" altLang="ko-KR" sz="2200">
                <a:solidFill>
                  <a:srgbClr val="000066"/>
                </a:solidFill>
                <a:ea typeface="굴림" pitchFamily="34" charset="-127"/>
              </a:rPr>
              <a:t>pointer</a:t>
            </a:r>
            <a:endParaRPr lang="en-ZA" sz="2200">
              <a:solidFill>
                <a:srgbClr val="000066"/>
              </a:solidFill>
            </a:endParaRPr>
          </a:p>
        </p:txBody>
      </p:sp>
      <p:grpSp>
        <p:nvGrpSpPr>
          <p:cNvPr id="434208" name="Group 34"/>
          <p:cNvGrpSpPr>
            <a:grpSpLocks/>
          </p:cNvGrpSpPr>
          <p:nvPr/>
        </p:nvGrpSpPr>
        <p:grpSpPr bwMode="auto">
          <a:xfrm>
            <a:off x="3090863" y="3021013"/>
            <a:ext cx="5454650" cy="2581275"/>
            <a:chOff x="12704" y="10560"/>
            <a:chExt cx="7039" cy="3330"/>
          </a:xfrm>
        </p:grpSpPr>
        <p:grpSp>
          <p:nvGrpSpPr>
            <p:cNvPr id="434217" name="Group 35"/>
            <p:cNvGrpSpPr>
              <a:grpSpLocks/>
            </p:cNvGrpSpPr>
            <p:nvPr/>
          </p:nvGrpSpPr>
          <p:grpSpPr bwMode="auto">
            <a:xfrm>
              <a:off x="12704" y="10560"/>
              <a:ext cx="7039" cy="3330"/>
              <a:chOff x="3076" y="2860"/>
              <a:chExt cx="7039" cy="3330"/>
            </a:xfrm>
          </p:grpSpPr>
          <p:grpSp>
            <p:nvGrpSpPr>
              <p:cNvPr id="434219" name="Group 36"/>
              <p:cNvGrpSpPr>
                <a:grpSpLocks/>
              </p:cNvGrpSpPr>
              <p:nvPr/>
            </p:nvGrpSpPr>
            <p:grpSpPr bwMode="auto">
              <a:xfrm>
                <a:off x="3076" y="2865"/>
                <a:ext cx="7039" cy="3325"/>
                <a:chOff x="4200" y="2460"/>
                <a:chExt cx="6908" cy="3160"/>
              </a:xfrm>
            </p:grpSpPr>
            <p:sp>
              <p:nvSpPr>
                <p:cNvPr id="434221" name="Freeform 37"/>
                <p:cNvSpPr>
                  <a:spLocks/>
                </p:cNvSpPr>
                <p:nvPr/>
              </p:nvSpPr>
              <p:spPr bwMode="auto">
                <a:xfrm>
                  <a:off x="7030" y="4990"/>
                  <a:ext cx="3410" cy="630"/>
                </a:xfrm>
                <a:custGeom>
                  <a:avLst/>
                  <a:gdLst>
                    <a:gd name="T0" fmla="*/ 3160 w 3410"/>
                    <a:gd name="T1" fmla="*/ 10 h 630"/>
                    <a:gd name="T2" fmla="*/ 1260 w 3410"/>
                    <a:gd name="T3" fmla="*/ 630 h 630"/>
                    <a:gd name="T4" fmla="*/ 0 60000 65536"/>
                    <a:gd name="T5" fmla="*/ 0 60000 65536"/>
                    <a:gd name="T6" fmla="*/ 0 w 3410"/>
                    <a:gd name="T7" fmla="*/ 0 h 630"/>
                    <a:gd name="T8" fmla="*/ 3410 w 3410"/>
                    <a:gd name="T9" fmla="*/ 630 h 630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3410" h="630">
                      <a:moveTo>
                        <a:pt x="3160" y="10"/>
                      </a:moveTo>
                      <a:cubicBezTo>
                        <a:pt x="3410" y="140"/>
                        <a:pt x="0" y="0"/>
                        <a:pt x="1260" y="630"/>
                      </a:cubicBez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4222" name="Freeform 38"/>
                <p:cNvSpPr>
                  <a:spLocks/>
                </p:cNvSpPr>
                <p:nvPr/>
              </p:nvSpPr>
              <p:spPr bwMode="auto">
                <a:xfrm>
                  <a:off x="4200" y="2460"/>
                  <a:ext cx="6908" cy="1946"/>
                </a:xfrm>
                <a:custGeom>
                  <a:avLst/>
                  <a:gdLst>
                    <a:gd name="T0" fmla="*/ 1708 w 6908"/>
                    <a:gd name="T1" fmla="*/ 0 h 1946"/>
                    <a:gd name="T2" fmla="*/ 5780 w 6908"/>
                    <a:gd name="T3" fmla="*/ 1238 h 1946"/>
                    <a:gd name="T4" fmla="*/ 4099 w 6908"/>
                    <a:gd name="T5" fmla="*/ 1946 h 1946"/>
                    <a:gd name="T6" fmla="*/ 0 w 6908"/>
                    <a:gd name="T7" fmla="*/ 581 h 1946"/>
                    <a:gd name="T8" fmla="*/ 1708 w 6908"/>
                    <a:gd name="T9" fmla="*/ 0 h 194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908"/>
                    <a:gd name="T16" fmla="*/ 0 h 1946"/>
                    <a:gd name="T17" fmla="*/ 6908 w 6908"/>
                    <a:gd name="T18" fmla="*/ 1946 h 194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908" h="1946">
                      <a:moveTo>
                        <a:pt x="1708" y="0"/>
                      </a:moveTo>
                      <a:cubicBezTo>
                        <a:pt x="3744" y="619"/>
                        <a:pt x="5780" y="1238"/>
                        <a:pt x="5780" y="1238"/>
                      </a:cubicBezTo>
                      <a:cubicBezTo>
                        <a:pt x="6908" y="1590"/>
                        <a:pt x="3070" y="1150"/>
                        <a:pt x="4099" y="1946"/>
                      </a:cubicBezTo>
                      <a:cubicBezTo>
                        <a:pt x="4099" y="1946"/>
                        <a:pt x="2049" y="1264"/>
                        <a:pt x="0" y="581"/>
                      </a:cubicBezTo>
                      <a:cubicBezTo>
                        <a:pt x="1484" y="1049"/>
                        <a:pt x="2562" y="329"/>
                        <a:pt x="1708" y="0"/>
                      </a:cubicBezTo>
                      <a:close/>
                    </a:path>
                  </a:pathLst>
                </a:custGeom>
                <a:solidFill>
                  <a:srgbClr val="969696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4223" name="Line 39"/>
                <p:cNvSpPr>
                  <a:spLocks noChangeShapeType="1"/>
                </p:cNvSpPr>
                <p:nvPr/>
              </p:nvSpPr>
              <p:spPr bwMode="auto">
                <a:xfrm flipV="1">
                  <a:off x="10189" y="3788"/>
                  <a:ext cx="1" cy="123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4224" name="Freeform 40"/>
                <p:cNvSpPr>
                  <a:spLocks/>
                </p:cNvSpPr>
                <p:nvPr/>
              </p:nvSpPr>
              <p:spPr bwMode="auto">
                <a:xfrm>
                  <a:off x="4200" y="3034"/>
                  <a:ext cx="4098" cy="2586"/>
                </a:xfrm>
                <a:custGeom>
                  <a:avLst/>
                  <a:gdLst>
                    <a:gd name="T0" fmla="*/ 0 w 4098"/>
                    <a:gd name="T1" fmla="*/ 1246 h 2586"/>
                    <a:gd name="T2" fmla="*/ 0 w 4098"/>
                    <a:gd name="T3" fmla="*/ 0 h 2586"/>
                    <a:gd name="T4" fmla="*/ 4078 w 4098"/>
                    <a:gd name="T5" fmla="*/ 1356 h 2586"/>
                    <a:gd name="T6" fmla="*/ 4098 w 4098"/>
                    <a:gd name="T7" fmla="*/ 2586 h 2586"/>
                    <a:gd name="T8" fmla="*/ 0 w 4098"/>
                    <a:gd name="T9" fmla="*/ 1246 h 258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098"/>
                    <a:gd name="T16" fmla="*/ 0 h 2586"/>
                    <a:gd name="T17" fmla="*/ 4098 w 4098"/>
                    <a:gd name="T18" fmla="*/ 2586 h 258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098" h="2586">
                      <a:moveTo>
                        <a:pt x="0" y="1246"/>
                      </a:moveTo>
                      <a:lnTo>
                        <a:pt x="0" y="0"/>
                      </a:lnTo>
                      <a:lnTo>
                        <a:pt x="4078" y="1356"/>
                      </a:lnTo>
                      <a:lnTo>
                        <a:pt x="4098" y="2586"/>
                      </a:lnTo>
                      <a:lnTo>
                        <a:pt x="0" y="1246"/>
                      </a:lnTo>
                      <a:close/>
                    </a:path>
                  </a:pathLst>
                </a:custGeom>
                <a:solidFill>
                  <a:srgbClr val="C0C0C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34220" name="Line 41"/>
              <p:cNvSpPr>
                <a:spLocks noChangeShapeType="1"/>
              </p:cNvSpPr>
              <p:nvPr/>
            </p:nvSpPr>
            <p:spPr bwMode="auto">
              <a:xfrm>
                <a:off x="4820" y="2860"/>
                <a:ext cx="0" cy="63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34218" name="WordArt 42"/>
            <p:cNvSpPr>
              <a:spLocks noChangeArrowheads="1" noChangeShapeType="1" noTextEdit="1"/>
            </p:cNvSpPr>
            <p:nvPr/>
          </p:nvSpPr>
          <p:spPr bwMode="auto">
            <a:xfrm rot="3244612">
              <a:off x="15112" y="11080"/>
              <a:ext cx="269" cy="625"/>
            </a:xfrm>
            <a:prstGeom prst="rect">
              <a:avLst/>
            </a:prstGeom>
          </p:spPr>
          <p:txBody>
            <a:bodyPr wrap="none" fromWordArt="1">
              <a:prstTxWarp prst="textSlantUp">
                <a:avLst>
                  <a:gd name="adj" fmla="val 29532"/>
                </a:avLst>
              </a:prstTxWarp>
            </a:bodyPr>
            <a:lstStyle/>
            <a:p>
              <a:pPr algn="ctr"/>
              <a:r>
                <a:rPr lang="en-US" sz="18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Arial Black"/>
                </a:rPr>
                <a:t>S</a:t>
              </a:r>
            </a:p>
          </p:txBody>
        </p:sp>
      </p:grpSp>
      <p:sp>
        <p:nvSpPr>
          <p:cNvPr id="434209" name="Text Box 43"/>
          <p:cNvSpPr txBox="1">
            <a:spLocks noChangeArrowheads="1"/>
          </p:cNvSpPr>
          <p:nvPr/>
        </p:nvSpPr>
        <p:spPr bwMode="auto">
          <a:xfrm>
            <a:off x="3225800" y="4168775"/>
            <a:ext cx="16716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110000"/>
              </a:lnSpc>
            </a:pPr>
            <a:r>
              <a:rPr lang="en-US" altLang="ko-KR" sz="2200">
                <a:solidFill>
                  <a:srgbClr val="000066"/>
                </a:solidFill>
                <a:ea typeface="굴림" pitchFamily="34" charset="-127"/>
              </a:rPr>
              <a:t>permanent</a:t>
            </a:r>
            <a:endParaRPr lang="en-ZA" sz="2200">
              <a:solidFill>
                <a:srgbClr val="000066"/>
              </a:solidFill>
            </a:endParaRPr>
          </a:p>
        </p:txBody>
      </p:sp>
      <p:sp>
        <p:nvSpPr>
          <p:cNvPr id="434210" name="Text Box 44"/>
          <p:cNvSpPr txBox="1">
            <a:spLocks noChangeArrowheads="1"/>
          </p:cNvSpPr>
          <p:nvPr/>
        </p:nvSpPr>
        <p:spPr bwMode="auto">
          <a:xfrm>
            <a:off x="3817938" y="4435475"/>
            <a:ext cx="16716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110000"/>
              </a:lnSpc>
            </a:pPr>
            <a:r>
              <a:rPr lang="en-US" altLang="ko-KR" sz="2200">
                <a:solidFill>
                  <a:srgbClr val="000066"/>
                </a:solidFill>
                <a:ea typeface="굴림" pitchFamily="34" charset="-127"/>
              </a:rPr>
              <a:t>magnet</a:t>
            </a:r>
            <a:endParaRPr lang="en-ZA" sz="2200">
              <a:solidFill>
                <a:srgbClr val="000066"/>
              </a:solidFill>
            </a:endParaRPr>
          </a:p>
        </p:txBody>
      </p:sp>
      <p:sp>
        <p:nvSpPr>
          <p:cNvPr id="434211" name="Text Box 45"/>
          <p:cNvSpPr txBox="1">
            <a:spLocks noChangeArrowheads="1"/>
          </p:cNvSpPr>
          <p:nvPr/>
        </p:nvSpPr>
        <p:spPr bwMode="auto">
          <a:xfrm>
            <a:off x="3341688" y="5180013"/>
            <a:ext cx="19034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110000"/>
              </a:lnSpc>
            </a:pPr>
            <a:r>
              <a:rPr lang="en-US" altLang="ko-KR" sz="2200">
                <a:solidFill>
                  <a:srgbClr val="000066"/>
                </a:solidFill>
                <a:ea typeface="굴림" pitchFamily="34" charset="-127"/>
              </a:rPr>
              <a:t>hair spring</a:t>
            </a:r>
            <a:endParaRPr lang="en-ZA" sz="2200">
              <a:solidFill>
                <a:srgbClr val="000066"/>
              </a:solidFill>
            </a:endParaRPr>
          </a:p>
        </p:txBody>
      </p:sp>
      <p:sp>
        <p:nvSpPr>
          <p:cNvPr id="434212" name="Text Box 46"/>
          <p:cNvSpPr txBox="1">
            <a:spLocks noChangeArrowheads="1"/>
          </p:cNvSpPr>
          <p:nvPr/>
        </p:nvSpPr>
        <p:spPr bwMode="auto">
          <a:xfrm>
            <a:off x="550863" y="4878388"/>
            <a:ext cx="20447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110000"/>
              </a:lnSpc>
            </a:pPr>
            <a:r>
              <a:rPr lang="en-US" altLang="ko-KR" sz="2200">
                <a:solidFill>
                  <a:srgbClr val="000066"/>
                </a:solidFill>
                <a:ea typeface="굴림" pitchFamily="34" charset="-127"/>
              </a:rPr>
              <a:t>soft-iron core</a:t>
            </a:r>
            <a:endParaRPr lang="en-ZA" sz="2200">
              <a:solidFill>
                <a:srgbClr val="000066"/>
              </a:solidFill>
            </a:endParaRPr>
          </a:p>
        </p:txBody>
      </p:sp>
      <p:sp>
        <p:nvSpPr>
          <p:cNvPr id="434213" name="Text Box 47"/>
          <p:cNvSpPr txBox="1">
            <a:spLocks noChangeArrowheads="1"/>
          </p:cNvSpPr>
          <p:nvPr/>
        </p:nvSpPr>
        <p:spPr bwMode="auto">
          <a:xfrm>
            <a:off x="365125" y="4308475"/>
            <a:ext cx="1963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110000"/>
              </a:lnSpc>
            </a:pPr>
            <a:r>
              <a:rPr lang="en-US" altLang="ko-KR" sz="2200">
                <a:solidFill>
                  <a:srgbClr val="000066"/>
                </a:solidFill>
                <a:ea typeface="굴림" pitchFamily="34" charset="-127"/>
              </a:rPr>
              <a:t>(moving) coil</a:t>
            </a:r>
            <a:endParaRPr lang="en-ZA" sz="2200">
              <a:solidFill>
                <a:srgbClr val="000066"/>
              </a:solidFill>
            </a:endParaRPr>
          </a:p>
        </p:txBody>
      </p:sp>
      <p:sp>
        <p:nvSpPr>
          <p:cNvPr id="434214" name="Line 48"/>
          <p:cNvSpPr>
            <a:spLocks noChangeShapeType="1"/>
          </p:cNvSpPr>
          <p:nvPr/>
        </p:nvSpPr>
        <p:spPr bwMode="auto">
          <a:xfrm flipV="1">
            <a:off x="2506663" y="4246563"/>
            <a:ext cx="487362" cy="6731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4215" name="Line 49"/>
          <p:cNvSpPr>
            <a:spLocks noChangeShapeType="1"/>
          </p:cNvSpPr>
          <p:nvPr/>
        </p:nvSpPr>
        <p:spPr bwMode="auto">
          <a:xfrm flipV="1">
            <a:off x="2286000" y="4048125"/>
            <a:ext cx="382588" cy="3032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4216" name="WordArt 51"/>
          <p:cNvSpPr>
            <a:spLocks noChangeArrowheads="1" noChangeShapeType="1" noTextEdit="1"/>
          </p:cNvSpPr>
          <p:nvPr/>
        </p:nvSpPr>
        <p:spPr bwMode="auto">
          <a:xfrm rot="3477194">
            <a:off x="1595438" y="2368550"/>
            <a:ext cx="171450" cy="39687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843"/>
              </a:avLst>
            </a:prstTxWarp>
          </a:bodyPr>
          <a:lstStyle/>
          <a:p>
            <a:pPr algn="ctr"/>
            <a:r>
              <a:rPr lang="en-US" sz="1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225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DC CIRCUITS</a:t>
            </a:r>
          </a:p>
        </p:txBody>
      </p:sp>
      <p:sp>
        <p:nvSpPr>
          <p:cNvPr id="436226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</a:p>
        </p:txBody>
      </p:sp>
      <p:sp>
        <p:nvSpPr>
          <p:cNvPr id="4362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B861E74-35B9-4A04-9022-862C5317699A}" type="slidenum">
              <a:rPr lang="en-US" smtClean="0">
                <a:cs typeface="Arial" charset="0"/>
              </a:rPr>
              <a:pPr/>
              <a:t>9</a:t>
            </a:fld>
            <a:endParaRPr lang="en-US" smtClean="0">
              <a:cs typeface="Arial" charset="0"/>
            </a:endParaRPr>
          </a:p>
        </p:txBody>
      </p:sp>
      <p:sp>
        <p:nvSpPr>
          <p:cNvPr id="436228" name="Line 29"/>
          <p:cNvSpPr>
            <a:spLocks noChangeShapeType="1"/>
          </p:cNvSpPr>
          <p:nvPr/>
        </p:nvSpPr>
        <p:spPr bwMode="auto">
          <a:xfrm flipH="1">
            <a:off x="5300663" y="2147888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436229" name="Line 30"/>
          <p:cNvSpPr>
            <a:spLocks noChangeShapeType="1"/>
          </p:cNvSpPr>
          <p:nvPr/>
        </p:nvSpPr>
        <p:spPr bwMode="auto">
          <a:xfrm flipH="1">
            <a:off x="8434388" y="2147888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436230" name="Rectangle 36"/>
          <p:cNvSpPr>
            <a:spLocks noChangeArrowheads="1"/>
          </p:cNvSpPr>
          <p:nvPr/>
        </p:nvSpPr>
        <p:spPr bwMode="auto">
          <a:xfrm>
            <a:off x="5683250" y="2249488"/>
            <a:ext cx="301625" cy="32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I</a:t>
            </a:r>
            <a:endParaRPr lang="en-ZA">
              <a:solidFill>
                <a:srgbClr val="000066"/>
              </a:solidFill>
            </a:endParaRPr>
          </a:p>
        </p:txBody>
      </p:sp>
      <p:sp>
        <p:nvSpPr>
          <p:cNvPr id="4362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AMMETERS and VOLTMETERS</a:t>
            </a:r>
          </a:p>
        </p:txBody>
      </p:sp>
      <p:sp>
        <p:nvSpPr>
          <p:cNvPr id="4362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427163"/>
            <a:ext cx="4649787" cy="1698625"/>
          </a:xfrm>
        </p:spPr>
        <p:txBody>
          <a:bodyPr/>
          <a:lstStyle/>
          <a:p>
            <a:pPr lvl="1" eaLnBrk="1" hangingPunct="1"/>
            <a:r>
              <a:rPr lang="en-US" smtClean="0"/>
              <a:t>In an ammeter, most of the current is made to bypass the galvanometer via a </a:t>
            </a:r>
            <a:r>
              <a:rPr lang="en-US" i="1" smtClean="0"/>
              <a:t>low</a:t>
            </a:r>
            <a:r>
              <a:rPr lang="en-US" smtClean="0"/>
              <a:t> resistance </a:t>
            </a:r>
            <a:r>
              <a:rPr lang="en-US" i="1" smtClean="0"/>
              <a:t>shunt </a:t>
            </a:r>
            <a:r>
              <a:rPr lang="en-US" smtClean="0"/>
              <a:t>:</a:t>
            </a:r>
          </a:p>
        </p:txBody>
      </p:sp>
      <p:sp>
        <p:nvSpPr>
          <p:cNvPr id="224260" name="Rectangle 4"/>
          <p:cNvSpPr>
            <a:spLocks noChangeArrowheads="1"/>
          </p:cNvSpPr>
          <p:nvPr/>
        </p:nvSpPr>
        <p:spPr bwMode="auto">
          <a:xfrm>
            <a:off x="179388" y="3771900"/>
            <a:ext cx="4144962" cy="210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In a voltmeter, most of the current is prevented from passing through the galvanometer by a </a:t>
            </a:r>
            <a:r>
              <a:rPr lang="en-US" i="1">
                <a:solidFill>
                  <a:srgbClr val="000066"/>
                </a:solidFill>
              </a:rPr>
              <a:t>high</a:t>
            </a:r>
            <a:r>
              <a:rPr lang="en-US">
                <a:solidFill>
                  <a:srgbClr val="000066"/>
                </a:solidFill>
              </a:rPr>
              <a:t> resistance </a:t>
            </a:r>
            <a:r>
              <a:rPr lang="en-US" i="1">
                <a:solidFill>
                  <a:srgbClr val="000066"/>
                </a:solidFill>
              </a:rPr>
              <a:t>multiplier </a:t>
            </a:r>
            <a:r>
              <a:rPr lang="en-US">
                <a:solidFill>
                  <a:srgbClr val="000066"/>
                </a:solidFill>
              </a:rPr>
              <a:t>:</a:t>
            </a:r>
          </a:p>
        </p:txBody>
      </p:sp>
      <p:sp>
        <p:nvSpPr>
          <p:cNvPr id="436234" name="Rectangle 8"/>
          <p:cNvSpPr>
            <a:spLocks noChangeArrowheads="1"/>
          </p:cNvSpPr>
          <p:nvPr/>
        </p:nvSpPr>
        <p:spPr bwMode="auto">
          <a:xfrm>
            <a:off x="6327775" y="1376363"/>
            <a:ext cx="1619250" cy="213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12000" b="1" i="1">
                <a:solidFill>
                  <a:srgbClr val="C0C0C0"/>
                </a:solidFill>
                <a:latin typeface="Times New Roman" pitchFamily="18" charset="0"/>
                <a:ea typeface="굴림" pitchFamily="34" charset="-127"/>
              </a:rPr>
              <a:t>A</a:t>
            </a:r>
            <a:endParaRPr lang="en-ZA" sz="12000"/>
          </a:p>
        </p:txBody>
      </p:sp>
      <p:sp>
        <p:nvSpPr>
          <p:cNvPr id="436235" name="Rectangle 17"/>
          <p:cNvSpPr>
            <a:spLocks noChangeArrowheads="1"/>
          </p:cNvSpPr>
          <p:nvPr/>
        </p:nvSpPr>
        <p:spPr bwMode="auto">
          <a:xfrm>
            <a:off x="6338888" y="2873375"/>
            <a:ext cx="1620837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000">
                <a:solidFill>
                  <a:srgbClr val="000066"/>
                </a:solidFill>
                <a:ea typeface="굴림" pitchFamily="34" charset="-127"/>
              </a:rPr>
              <a:t>low</a:t>
            </a:r>
            <a:r>
              <a:rPr lang="en-US" altLang="ko-KR" sz="2000" b="1">
                <a:solidFill>
                  <a:srgbClr val="000066"/>
                </a:solidFill>
                <a:ea typeface="굴림" pitchFamily="34" charset="-127"/>
              </a:rPr>
              <a:t> </a:t>
            </a:r>
            <a:r>
              <a:rPr lang="en-US" altLang="ko-KR" sz="20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R</a:t>
            </a:r>
            <a:r>
              <a:rPr lang="en-US" altLang="ko-KR" sz="2000" b="1">
                <a:solidFill>
                  <a:srgbClr val="000066"/>
                </a:solidFill>
                <a:ea typeface="굴림" pitchFamily="34" charset="-127"/>
              </a:rPr>
              <a:t> </a:t>
            </a:r>
            <a:r>
              <a:rPr lang="en-US" altLang="ko-KR" sz="2000">
                <a:solidFill>
                  <a:srgbClr val="000066"/>
                </a:solidFill>
                <a:ea typeface="굴림" pitchFamily="34" charset="-127"/>
              </a:rPr>
              <a:t>shunt</a:t>
            </a:r>
            <a:endParaRPr lang="en-ZA" sz="2000">
              <a:solidFill>
                <a:srgbClr val="000066"/>
              </a:solidFill>
            </a:endParaRPr>
          </a:p>
        </p:txBody>
      </p:sp>
      <p:sp>
        <p:nvSpPr>
          <p:cNvPr id="436236" name="Freeform 18"/>
          <p:cNvSpPr>
            <a:spLocks/>
          </p:cNvSpPr>
          <p:nvPr/>
        </p:nvSpPr>
        <p:spPr bwMode="auto">
          <a:xfrm>
            <a:off x="5778500" y="2249488"/>
            <a:ext cx="295275" cy="358775"/>
          </a:xfrm>
          <a:custGeom>
            <a:avLst/>
            <a:gdLst>
              <a:gd name="T0" fmla="*/ 0 w 389"/>
              <a:gd name="T1" fmla="*/ 0 h 472"/>
              <a:gd name="T2" fmla="*/ 211456400 w 389"/>
              <a:gd name="T3" fmla="*/ 272710831 h 472"/>
              <a:gd name="T4" fmla="*/ 0 60000 65536"/>
              <a:gd name="T5" fmla="*/ 0 60000 65536"/>
              <a:gd name="T6" fmla="*/ 0 w 389"/>
              <a:gd name="T7" fmla="*/ 0 h 472"/>
              <a:gd name="T8" fmla="*/ 389 w 389"/>
              <a:gd name="T9" fmla="*/ 472 h 47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89" h="472">
                <a:moveTo>
                  <a:pt x="0" y="0"/>
                </a:moveTo>
                <a:cubicBezTo>
                  <a:pt x="285" y="0"/>
                  <a:pt x="389" y="224"/>
                  <a:pt x="367" y="472"/>
                </a:cubicBezTo>
              </a:path>
            </a:pathLst>
          </a:custGeom>
          <a:noFill/>
          <a:ln w="25400" cap="flat" cmpd="sng">
            <a:solidFill>
              <a:srgbClr val="800080"/>
            </a:solidFill>
            <a:prstDash val="solid"/>
            <a:round/>
            <a:headEnd type="none" w="med" len="med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436237" name="Line 19"/>
          <p:cNvSpPr>
            <a:spLocks noChangeShapeType="1"/>
          </p:cNvSpPr>
          <p:nvPr/>
        </p:nvSpPr>
        <p:spPr bwMode="auto">
          <a:xfrm>
            <a:off x="6223000" y="2044700"/>
            <a:ext cx="422275" cy="0"/>
          </a:xfrm>
          <a:prstGeom prst="line">
            <a:avLst/>
          </a:prstGeom>
          <a:noFill/>
          <a:ln w="15875">
            <a:solidFill>
              <a:srgbClr val="80008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6238" name="Rectangle 20"/>
          <p:cNvSpPr>
            <a:spLocks noChangeArrowheads="1"/>
          </p:cNvSpPr>
          <p:nvPr/>
        </p:nvSpPr>
        <p:spPr bwMode="auto">
          <a:xfrm>
            <a:off x="6264275" y="1716088"/>
            <a:ext cx="301625" cy="32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18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I</a:t>
            </a:r>
            <a:endParaRPr lang="en-ZA" sz="1800">
              <a:solidFill>
                <a:srgbClr val="000066"/>
              </a:solidFill>
            </a:endParaRPr>
          </a:p>
        </p:txBody>
      </p:sp>
      <p:sp>
        <p:nvSpPr>
          <p:cNvPr id="436239" name="Oval 22"/>
          <p:cNvSpPr>
            <a:spLocks noChangeArrowheads="1"/>
          </p:cNvSpPr>
          <p:nvPr/>
        </p:nvSpPr>
        <p:spPr bwMode="auto">
          <a:xfrm>
            <a:off x="5697538" y="1601788"/>
            <a:ext cx="2851150" cy="1800225"/>
          </a:xfrm>
          <a:prstGeom prst="ellipse">
            <a:avLst/>
          </a:prstGeom>
          <a:noFill/>
          <a:ln w="38100" algn="ctr">
            <a:solidFill>
              <a:srgbClr val="969696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436240" name="Freeform 24"/>
          <p:cNvSpPr>
            <a:spLocks/>
          </p:cNvSpPr>
          <p:nvPr/>
        </p:nvSpPr>
        <p:spPr bwMode="auto">
          <a:xfrm>
            <a:off x="5826125" y="2149475"/>
            <a:ext cx="2611438" cy="663575"/>
          </a:xfrm>
          <a:custGeom>
            <a:avLst/>
            <a:gdLst>
              <a:gd name="T0" fmla="*/ 0 w 1645"/>
              <a:gd name="T1" fmla="*/ 0 h 418"/>
              <a:gd name="T2" fmla="*/ 551915153 w 1645"/>
              <a:gd name="T3" fmla="*/ 0 h 418"/>
              <a:gd name="T4" fmla="*/ 551915153 w 1645"/>
              <a:gd name="T5" fmla="*/ 1053425402 h 418"/>
              <a:gd name="T6" fmla="*/ 2147483647 w 1645"/>
              <a:gd name="T7" fmla="*/ 1053425402 h 418"/>
              <a:gd name="T8" fmla="*/ 2147483647 w 1645"/>
              <a:gd name="T9" fmla="*/ 0 h 418"/>
              <a:gd name="T10" fmla="*/ 2147483647 w 1645"/>
              <a:gd name="T11" fmla="*/ 0 h 41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645"/>
              <a:gd name="T19" fmla="*/ 0 h 418"/>
              <a:gd name="T20" fmla="*/ 1645 w 1645"/>
              <a:gd name="T21" fmla="*/ 418 h 41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645" h="418">
                <a:moveTo>
                  <a:pt x="0" y="0"/>
                </a:moveTo>
                <a:lnTo>
                  <a:pt x="219" y="0"/>
                </a:lnTo>
                <a:lnTo>
                  <a:pt x="219" y="418"/>
                </a:lnTo>
                <a:lnTo>
                  <a:pt x="1392" y="418"/>
                </a:lnTo>
                <a:lnTo>
                  <a:pt x="1392" y="0"/>
                </a:lnTo>
                <a:lnTo>
                  <a:pt x="1645" y="0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0000" tIns="46800" rIns="90000" bIns="46800"/>
          <a:lstStyle/>
          <a:p>
            <a:endParaRPr lang="en-US"/>
          </a:p>
        </p:txBody>
      </p:sp>
      <p:grpSp>
        <p:nvGrpSpPr>
          <p:cNvPr id="436241" name="Group 25"/>
          <p:cNvGrpSpPr>
            <a:grpSpLocks/>
          </p:cNvGrpSpPr>
          <p:nvPr/>
        </p:nvGrpSpPr>
        <p:grpSpPr bwMode="auto">
          <a:xfrm>
            <a:off x="6797675" y="2732088"/>
            <a:ext cx="525463" cy="152400"/>
            <a:chOff x="2380" y="3027"/>
            <a:chExt cx="752" cy="171"/>
          </a:xfrm>
        </p:grpSpPr>
        <p:sp>
          <p:nvSpPr>
            <p:cNvPr id="436267" name="Rectangle 26"/>
            <p:cNvSpPr>
              <a:spLocks noChangeArrowheads="1"/>
            </p:cNvSpPr>
            <p:nvPr/>
          </p:nvSpPr>
          <p:spPr bwMode="auto">
            <a:xfrm>
              <a:off x="2476" y="3074"/>
              <a:ext cx="568" cy="82"/>
            </a:xfrm>
            <a:prstGeom prst="rect">
              <a:avLst/>
            </a:prstGeom>
            <a:solidFill>
              <a:srgbClr val="EBEBFF"/>
            </a:solidFill>
            <a:ln w="63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436268" name="Freeform 27"/>
            <p:cNvSpPr>
              <a:spLocks/>
            </p:cNvSpPr>
            <p:nvPr/>
          </p:nvSpPr>
          <p:spPr bwMode="auto">
            <a:xfrm>
              <a:off x="2380" y="3027"/>
              <a:ext cx="752" cy="171"/>
            </a:xfrm>
            <a:custGeom>
              <a:avLst/>
              <a:gdLst>
                <a:gd name="T0" fmla="*/ 0 w 668"/>
                <a:gd name="T1" fmla="*/ 103 h 152"/>
                <a:gd name="T2" fmla="*/ 101 w 668"/>
                <a:gd name="T3" fmla="*/ 105 h 152"/>
                <a:gd name="T4" fmla="*/ 158 w 668"/>
                <a:gd name="T5" fmla="*/ 0 h 152"/>
                <a:gd name="T6" fmla="*/ 214 w 668"/>
                <a:gd name="T7" fmla="*/ 192 h 152"/>
                <a:gd name="T8" fmla="*/ 303 w 668"/>
                <a:gd name="T9" fmla="*/ 0 h 152"/>
                <a:gd name="T10" fmla="*/ 377 w 668"/>
                <a:gd name="T11" fmla="*/ 188 h 152"/>
                <a:gd name="T12" fmla="*/ 466 w 668"/>
                <a:gd name="T13" fmla="*/ 0 h 152"/>
                <a:gd name="T14" fmla="*/ 540 w 668"/>
                <a:gd name="T15" fmla="*/ 188 h 152"/>
                <a:gd name="T16" fmla="*/ 623 w 668"/>
                <a:gd name="T17" fmla="*/ 0 h 152"/>
                <a:gd name="T18" fmla="*/ 711 w 668"/>
                <a:gd name="T19" fmla="*/ 188 h 152"/>
                <a:gd name="T20" fmla="*/ 752 w 668"/>
                <a:gd name="T21" fmla="*/ 105 h 152"/>
                <a:gd name="T22" fmla="*/ 847 w 668"/>
                <a:gd name="T23" fmla="*/ 103 h 15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668"/>
                <a:gd name="T37" fmla="*/ 0 h 152"/>
                <a:gd name="T38" fmla="*/ 668 w 668"/>
                <a:gd name="T39" fmla="*/ 152 h 15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668" h="152">
                  <a:moveTo>
                    <a:pt x="0" y="82"/>
                  </a:moveTo>
                  <a:lnTo>
                    <a:pt x="80" y="83"/>
                  </a:lnTo>
                  <a:lnTo>
                    <a:pt x="124" y="0"/>
                  </a:lnTo>
                  <a:lnTo>
                    <a:pt x="169" y="152"/>
                  </a:lnTo>
                  <a:lnTo>
                    <a:pt x="239" y="0"/>
                  </a:lnTo>
                  <a:lnTo>
                    <a:pt x="298" y="148"/>
                  </a:lnTo>
                  <a:lnTo>
                    <a:pt x="368" y="0"/>
                  </a:lnTo>
                  <a:lnTo>
                    <a:pt x="426" y="148"/>
                  </a:lnTo>
                  <a:lnTo>
                    <a:pt x="491" y="0"/>
                  </a:lnTo>
                  <a:lnTo>
                    <a:pt x="561" y="148"/>
                  </a:lnTo>
                  <a:lnTo>
                    <a:pt x="593" y="83"/>
                  </a:lnTo>
                  <a:lnTo>
                    <a:pt x="668" y="82"/>
                  </a:lnTo>
                </a:path>
              </a:pathLst>
            </a:custGeom>
            <a:noFill/>
            <a:ln w="222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36242" name="Line 28"/>
          <p:cNvSpPr>
            <a:spLocks noChangeShapeType="1"/>
          </p:cNvSpPr>
          <p:nvPr/>
        </p:nvSpPr>
        <p:spPr bwMode="auto">
          <a:xfrm>
            <a:off x="6172200" y="2143125"/>
            <a:ext cx="18621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en-US"/>
          </a:p>
        </p:txBody>
      </p:sp>
      <p:grpSp>
        <p:nvGrpSpPr>
          <p:cNvPr id="436243" name="Group 31"/>
          <p:cNvGrpSpPr>
            <a:grpSpLocks/>
          </p:cNvGrpSpPr>
          <p:nvPr/>
        </p:nvGrpSpPr>
        <p:grpSpPr bwMode="auto">
          <a:xfrm>
            <a:off x="6907213" y="1908175"/>
            <a:ext cx="466725" cy="522288"/>
            <a:chOff x="4743" y="823"/>
            <a:chExt cx="294" cy="329"/>
          </a:xfrm>
        </p:grpSpPr>
        <p:sp>
          <p:nvSpPr>
            <p:cNvPr id="436265" name="Oval 32"/>
            <p:cNvSpPr>
              <a:spLocks noChangeArrowheads="1"/>
            </p:cNvSpPr>
            <p:nvPr/>
          </p:nvSpPr>
          <p:spPr bwMode="auto">
            <a:xfrm>
              <a:off x="4743" y="823"/>
              <a:ext cx="294" cy="292"/>
            </a:xfrm>
            <a:prstGeom prst="ellipse">
              <a:avLst/>
            </a:prstGeom>
            <a:solidFill>
              <a:srgbClr val="FFFFFF"/>
            </a:solidFill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436266" name="Rectangle 33"/>
            <p:cNvSpPr>
              <a:spLocks noChangeArrowheads="1"/>
            </p:cNvSpPr>
            <p:nvPr/>
          </p:nvSpPr>
          <p:spPr bwMode="auto">
            <a:xfrm>
              <a:off x="4751" y="832"/>
              <a:ext cx="282" cy="320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ctr">
                <a:lnSpc>
                  <a:spcPct val="110000"/>
                </a:lnSpc>
              </a:pPr>
              <a:r>
                <a:rPr lang="en-GB" sz="2200" b="1">
                  <a:solidFill>
                    <a:srgbClr val="000066"/>
                  </a:solidFill>
                  <a:latin typeface="Times New Roman" pitchFamily="18" charset="0"/>
                </a:rPr>
                <a:t>G</a:t>
              </a:r>
              <a:endParaRPr lang="en-ZA" sz="2200">
                <a:solidFill>
                  <a:srgbClr val="000066"/>
                </a:solidFill>
              </a:endParaRPr>
            </a:p>
          </p:txBody>
        </p:sp>
      </p:grpSp>
      <p:grpSp>
        <p:nvGrpSpPr>
          <p:cNvPr id="224320" name="Group 64"/>
          <p:cNvGrpSpPr>
            <a:grpSpLocks/>
          </p:cNvGrpSpPr>
          <p:nvPr/>
        </p:nvGrpSpPr>
        <p:grpSpPr bwMode="auto">
          <a:xfrm>
            <a:off x="4257675" y="3541713"/>
            <a:ext cx="4705350" cy="2787650"/>
            <a:chOff x="2682" y="2231"/>
            <a:chExt cx="2964" cy="1756"/>
          </a:xfrm>
        </p:grpSpPr>
        <p:sp>
          <p:nvSpPr>
            <p:cNvPr id="436245" name="Rectangle 39"/>
            <p:cNvSpPr>
              <a:spLocks noChangeArrowheads="1"/>
            </p:cNvSpPr>
            <p:nvPr/>
          </p:nvSpPr>
          <p:spPr bwMode="auto">
            <a:xfrm>
              <a:off x="3684" y="2231"/>
              <a:ext cx="1020" cy="13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ctr">
                <a:lnSpc>
                  <a:spcPct val="110000"/>
                </a:lnSpc>
              </a:pPr>
              <a:r>
                <a:rPr lang="en-US" altLang="ko-KR" sz="12000" b="1" i="1">
                  <a:solidFill>
                    <a:srgbClr val="C0C0C0"/>
                  </a:solidFill>
                  <a:latin typeface="Times New Roman" pitchFamily="18" charset="0"/>
                  <a:ea typeface="굴림" pitchFamily="34" charset="-127"/>
                </a:rPr>
                <a:t>V</a:t>
              </a:r>
              <a:endParaRPr lang="en-ZA" sz="12000"/>
            </a:p>
          </p:txBody>
        </p:sp>
        <p:sp>
          <p:nvSpPr>
            <p:cNvPr id="436246" name="Freeform 59"/>
            <p:cNvSpPr>
              <a:spLocks/>
            </p:cNvSpPr>
            <p:nvPr/>
          </p:nvSpPr>
          <p:spPr bwMode="auto">
            <a:xfrm>
              <a:off x="3198" y="2952"/>
              <a:ext cx="1989" cy="717"/>
            </a:xfrm>
            <a:custGeom>
              <a:avLst/>
              <a:gdLst>
                <a:gd name="T0" fmla="*/ 0 w 1989"/>
                <a:gd name="T1" fmla="*/ 717 h 717"/>
                <a:gd name="T2" fmla="*/ 0 w 1989"/>
                <a:gd name="T3" fmla="*/ 0 h 717"/>
                <a:gd name="T4" fmla="*/ 1989 w 1989"/>
                <a:gd name="T5" fmla="*/ 0 h 717"/>
                <a:gd name="T6" fmla="*/ 1989 w 1989"/>
                <a:gd name="T7" fmla="*/ 717 h 71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989"/>
                <a:gd name="T13" fmla="*/ 0 h 717"/>
                <a:gd name="T14" fmla="*/ 1989 w 1989"/>
                <a:gd name="T15" fmla="*/ 717 h 71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989" h="717">
                  <a:moveTo>
                    <a:pt x="0" y="717"/>
                  </a:moveTo>
                  <a:lnTo>
                    <a:pt x="0" y="0"/>
                  </a:lnTo>
                  <a:lnTo>
                    <a:pt x="1989" y="0"/>
                  </a:lnTo>
                  <a:lnTo>
                    <a:pt x="1989" y="717"/>
                  </a:lnTo>
                </a:path>
              </a:pathLst>
            </a:custGeom>
            <a:noFill/>
            <a:ln w="158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436247" name="Line 41"/>
            <p:cNvSpPr>
              <a:spLocks noChangeShapeType="1"/>
            </p:cNvSpPr>
            <p:nvPr/>
          </p:nvSpPr>
          <p:spPr bwMode="auto">
            <a:xfrm>
              <a:off x="3588" y="3084"/>
              <a:ext cx="266" cy="0"/>
            </a:xfrm>
            <a:prstGeom prst="line">
              <a:avLst/>
            </a:prstGeom>
            <a:noFill/>
            <a:ln w="15875">
              <a:solidFill>
                <a:srgbClr val="80008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6248" name="Rectangle 42"/>
            <p:cNvSpPr>
              <a:spLocks noChangeArrowheads="1"/>
            </p:cNvSpPr>
            <p:nvPr/>
          </p:nvSpPr>
          <p:spPr bwMode="auto">
            <a:xfrm>
              <a:off x="3605" y="3066"/>
              <a:ext cx="190" cy="2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ctr">
                <a:lnSpc>
                  <a:spcPct val="110000"/>
                </a:lnSpc>
              </a:pPr>
              <a:r>
                <a:rPr lang="en-US" altLang="ko-KR" sz="1800" b="1" i="1">
                  <a:solidFill>
                    <a:srgbClr val="000066"/>
                  </a:solidFill>
                  <a:latin typeface="Times New Roman" pitchFamily="18" charset="0"/>
                  <a:ea typeface="굴림" pitchFamily="34" charset="-127"/>
                </a:rPr>
                <a:t>I</a:t>
              </a:r>
              <a:endParaRPr lang="en-ZA" sz="1800">
                <a:solidFill>
                  <a:srgbClr val="000066"/>
                </a:solidFill>
              </a:endParaRPr>
            </a:p>
          </p:txBody>
        </p:sp>
        <p:sp>
          <p:nvSpPr>
            <p:cNvPr id="436249" name="Oval 43"/>
            <p:cNvSpPr>
              <a:spLocks noChangeArrowheads="1"/>
            </p:cNvSpPr>
            <p:nvPr/>
          </p:nvSpPr>
          <p:spPr bwMode="auto">
            <a:xfrm>
              <a:off x="3287" y="2373"/>
              <a:ext cx="1796" cy="1134"/>
            </a:xfrm>
            <a:prstGeom prst="ellipse">
              <a:avLst/>
            </a:prstGeom>
            <a:noFill/>
            <a:ln w="38100" algn="ctr">
              <a:solidFill>
                <a:srgbClr val="969696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grpSp>
          <p:nvGrpSpPr>
            <p:cNvPr id="436250" name="Group 44"/>
            <p:cNvGrpSpPr>
              <a:grpSpLocks/>
            </p:cNvGrpSpPr>
            <p:nvPr/>
          </p:nvGrpSpPr>
          <p:grpSpPr bwMode="auto">
            <a:xfrm>
              <a:off x="3576" y="2875"/>
              <a:ext cx="520" cy="144"/>
              <a:chOff x="2380" y="3027"/>
              <a:chExt cx="752" cy="171"/>
            </a:xfrm>
          </p:grpSpPr>
          <p:sp>
            <p:nvSpPr>
              <p:cNvPr id="436263" name="Rectangle 45"/>
              <p:cNvSpPr>
                <a:spLocks noChangeArrowheads="1"/>
              </p:cNvSpPr>
              <p:nvPr/>
            </p:nvSpPr>
            <p:spPr bwMode="auto">
              <a:xfrm>
                <a:off x="2476" y="3074"/>
                <a:ext cx="568" cy="82"/>
              </a:xfrm>
              <a:prstGeom prst="rect">
                <a:avLst/>
              </a:prstGeom>
              <a:solidFill>
                <a:srgbClr val="EBEBFF"/>
              </a:solidFill>
              <a:ln w="6350" algn="ctr">
                <a:noFill/>
                <a:miter lim="800000"/>
                <a:headEnd/>
                <a:tailEnd/>
              </a:ln>
            </p:spPr>
            <p:txBody>
              <a:bodyPr wrap="none" lIns="90000" tIns="46800" rIns="90000" bIns="46800" anchor="ctr"/>
              <a:lstStyle/>
              <a:p>
                <a:pPr>
                  <a:lnSpc>
                    <a:spcPct val="110000"/>
                  </a:lnSpc>
                </a:pPr>
                <a:endParaRPr lang="en-ZA"/>
              </a:p>
            </p:txBody>
          </p:sp>
          <p:sp>
            <p:nvSpPr>
              <p:cNvPr id="436264" name="Freeform 46"/>
              <p:cNvSpPr>
                <a:spLocks/>
              </p:cNvSpPr>
              <p:nvPr/>
            </p:nvSpPr>
            <p:spPr bwMode="auto">
              <a:xfrm>
                <a:off x="2380" y="3027"/>
                <a:ext cx="752" cy="171"/>
              </a:xfrm>
              <a:custGeom>
                <a:avLst/>
                <a:gdLst>
                  <a:gd name="T0" fmla="*/ 0 w 668"/>
                  <a:gd name="T1" fmla="*/ 103 h 152"/>
                  <a:gd name="T2" fmla="*/ 101 w 668"/>
                  <a:gd name="T3" fmla="*/ 105 h 152"/>
                  <a:gd name="T4" fmla="*/ 158 w 668"/>
                  <a:gd name="T5" fmla="*/ 0 h 152"/>
                  <a:gd name="T6" fmla="*/ 214 w 668"/>
                  <a:gd name="T7" fmla="*/ 192 h 152"/>
                  <a:gd name="T8" fmla="*/ 303 w 668"/>
                  <a:gd name="T9" fmla="*/ 0 h 152"/>
                  <a:gd name="T10" fmla="*/ 377 w 668"/>
                  <a:gd name="T11" fmla="*/ 188 h 152"/>
                  <a:gd name="T12" fmla="*/ 466 w 668"/>
                  <a:gd name="T13" fmla="*/ 0 h 152"/>
                  <a:gd name="T14" fmla="*/ 540 w 668"/>
                  <a:gd name="T15" fmla="*/ 188 h 152"/>
                  <a:gd name="T16" fmla="*/ 623 w 668"/>
                  <a:gd name="T17" fmla="*/ 0 h 152"/>
                  <a:gd name="T18" fmla="*/ 711 w 668"/>
                  <a:gd name="T19" fmla="*/ 188 h 152"/>
                  <a:gd name="T20" fmla="*/ 752 w 668"/>
                  <a:gd name="T21" fmla="*/ 105 h 152"/>
                  <a:gd name="T22" fmla="*/ 847 w 668"/>
                  <a:gd name="T23" fmla="*/ 103 h 15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668"/>
                  <a:gd name="T37" fmla="*/ 0 h 152"/>
                  <a:gd name="T38" fmla="*/ 668 w 668"/>
                  <a:gd name="T39" fmla="*/ 152 h 152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668" h="152">
                    <a:moveTo>
                      <a:pt x="0" y="82"/>
                    </a:moveTo>
                    <a:lnTo>
                      <a:pt x="80" y="83"/>
                    </a:lnTo>
                    <a:lnTo>
                      <a:pt x="124" y="0"/>
                    </a:lnTo>
                    <a:lnTo>
                      <a:pt x="169" y="152"/>
                    </a:lnTo>
                    <a:lnTo>
                      <a:pt x="239" y="0"/>
                    </a:lnTo>
                    <a:lnTo>
                      <a:pt x="298" y="148"/>
                    </a:lnTo>
                    <a:lnTo>
                      <a:pt x="368" y="0"/>
                    </a:lnTo>
                    <a:lnTo>
                      <a:pt x="426" y="148"/>
                    </a:lnTo>
                    <a:lnTo>
                      <a:pt x="491" y="0"/>
                    </a:lnTo>
                    <a:lnTo>
                      <a:pt x="561" y="148"/>
                    </a:lnTo>
                    <a:lnTo>
                      <a:pt x="593" y="83"/>
                    </a:lnTo>
                    <a:lnTo>
                      <a:pt x="668" y="82"/>
                    </a:lnTo>
                  </a:path>
                </a:pathLst>
              </a:custGeom>
              <a:noFill/>
              <a:ln w="15875" cap="flat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36251" name="Group 47"/>
            <p:cNvGrpSpPr>
              <a:grpSpLocks/>
            </p:cNvGrpSpPr>
            <p:nvPr/>
          </p:nvGrpSpPr>
          <p:grpSpPr bwMode="auto">
            <a:xfrm>
              <a:off x="4407" y="2801"/>
              <a:ext cx="294" cy="329"/>
              <a:chOff x="4743" y="823"/>
              <a:chExt cx="294" cy="329"/>
            </a:xfrm>
          </p:grpSpPr>
          <p:sp>
            <p:nvSpPr>
              <p:cNvPr id="436261" name="Oval 48"/>
              <p:cNvSpPr>
                <a:spLocks noChangeArrowheads="1"/>
              </p:cNvSpPr>
              <p:nvPr/>
            </p:nvSpPr>
            <p:spPr bwMode="auto">
              <a:xfrm>
                <a:off x="4743" y="823"/>
                <a:ext cx="294" cy="292"/>
              </a:xfrm>
              <a:prstGeom prst="ellipse">
                <a:avLst/>
              </a:prstGeom>
              <a:solidFill>
                <a:srgbClr val="FFFFFF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10000"/>
                  </a:lnSpc>
                </a:pPr>
                <a:endParaRPr lang="en-ZA"/>
              </a:p>
            </p:txBody>
          </p:sp>
          <p:sp>
            <p:nvSpPr>
              <p:cNvPr id="436262" name="Rectangle 49"/>
              <p:cNvSpPr>
                <a:spLocks noChangeArrowheads="1"/>
              </p:cNvSpPr>
              <p:nvPr/>
            </p:nvSpPr>
            <p:spPr bwMode="auto">
              <a:xfrm>
                <a:off x="4751" y="832"/>
                <a:ext cx="282" cy="320"/>
              </a:xfrm>
              <a:prstGeom prst="rect">
                <a:avLst/>
              </a:prstGeom>
              <a:noFill/>
              <a:ln w="15875">
                <a:noFill/>
                <a:miter lim="800000"/>
                <a:headEnd/>
                <a:tailEnd/>
              </a:ln>
            </p:spPr>
            <p:txBody>
              <a:bodyPr lIns="12700" tIns="12700" rIns="12700" bIns="12700"/>
              <a:lstStyle/>
              <a:p>
                <a:pPr algn="ctr">
                  <a:lnSpc>
                    <a:spcPct val="110000"/>
                  </a:lnSpc>
                </a:pPr>
                <a:r>
                  <a:rPr lang="en-GB" sz="2200" b="1">
                    <a:solidFill>
                      <a:srgbClr val="000066"/>
                    </a:solidFill>
                    <a:latin typeface="Times New Roman" pitchFamily="18" charset="0"/>
                  </a:rPr>
                  <a:t>G</a:t>
                </a:r>
                <a:endParaRPr lang="en-ZA" sz="2200">
                  <a:solidFill>
                    <a:srgbClr val="000066"/>
                  </a:solidFill>
                </a:endParaRPr>
              </a:p>
            </p:txBody>
          </p:sp>
        </p:grpSp>
        <p:sp>
          <p:nvSpPr>
            <p:cNvPr id="436252" name="Line 50"/>
            <p:cNvSpPr>
              <a:spLocks noChangeShapeType="1"/>
            </p:cNvSpPr>
            <p:nvPr/>
          </p:nvSpPr>
          <p:spPr bwMode="auto">
            <a:xfrm>
              <a:off x="3294" y="3744"/>
              <a:ext cx="386" cy="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6253" name="Rectangle 51"/>
            <p:cNvSpPr>
              <a:spLocks noChangeArrowheads="1"/>
            </p:cNvSpPr>
            <p:nvPr/>
          </p:nvSpPr>
          <p:spPr bwMode="auto">
            <a:xfrm>
              <a:off x="3389" y="3732"/>
              <a:ext cx="190" cy="25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ctr">
                <a:lnSpc>
                  <a:spcPct val="110000"/>
                </a:lnSpc>
              </a:pPr>
              <a:r>
                <a:rPr lang="en-US" altLang="ko-KR" b="1" i="1">
                  <a:solidFill>
                    <a:srgbClr val="000066"/>
                  </a:solidFill>
                  <a:latin typeface="Times New Roman" pitchFamily="18" charset="0"/>
                  <a:ea typeface="굴림" pitchFamily="34" charset="-127"/>
                </a:rPr>
                <a:t>I</a:t>
              </a:r>
              <a:endParaRPr lang="en-ZA" b="1" i="1">
                <a:solidFill>
                  <a:srgbClr val="000066"/>
                </a:solidFill>
                <a:latin typeface="Times New Roman" pitchFamily="18" charset="0"/>
              </a:endParaRPr>
            </a:p>
          </p:txBody>
        </p:sp>
        <p:sp>
          <p:nvSpPr>
            <p:cNvPr id="436254" name="Rectangle 52"/>
            <p:cNvSpPr>
              <a:spLocks noChangeArrowheads="1"/>
            </p:cNvSpPr>
            <p:nvPr/>
          </p:nvSpPr>
          <p:spPr bwMode="auto">
            <a:xfrm>
              <a:off x="3414" y="2500"/>
              <a:ext cx="1021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ctr">
                <a:lnSpc>
                  <a:spcPct val="90000"/>
                </a:lnSpc>
              </a:pPr>
              <a:r>
                <a:rPr lang="en-US" altLang="ko-KR" sz="2000">
                  <a:solidFill>
                    <a:srgbClr val="000066"/>
                  </a:solidFill>
                  <a:ea typeface="굴림" pitchFamily="34" charset="-127"/>
                </a:rPr>
                <a:t>high </a:t>
              </a:r>
              <a:r>
                <a:rPr lang="en-US" altLang="ko-KR" sz="2000" b="1" i="1">
                  <a:solidFill>
                    <a:srgbClr val="000066"/>
                  </a:solidFill>
                  <a:latin typeface="Times New Roman" pitchFamily="18" charset="0"/>
                  <a:ea typeface="굴림" pitchFamily="34" charset="-127"/>
                </a:rPr>
                <a:t>R</a:t>
              </a:r>
              <a:r>
                <a:rPr lang="en-US" altLang="ko-KR" sz="2000">
                  <a:solidFill>
                    <a:srgbClr val="000066"/>
                  </a:solidFill>
                  <a:ea typeface="굴림" pitchFamily="34" charset="-127"/>
                </a:rPr>
                <a:t> multiplier</a:t>
              </a:r>
              <a:endParaRPr lang="en-ZA" sz="2000">
                <a:solidFill>
                  <a:srgbClr val="000066"/>
                </a:solidFill>
              </a:endParaRPr>
            </a:p>
          </p:txBody>
        </p:sp>
        <p:sp>
          <p:nvSpPr>
            <p:cNvPr id="436255" name="Line 53"/>
            <p:cNvSpPr>
              <a:spLocks noChangeShapeType="1"/>
            </p:cNvSpPr>
            <p:nvPr/>
          </p:nvSpPr>
          <p:spPr bwMode="auto">
            <a:xfrm flipH="1">
              <a:off x="2682" y="3671"/>
              <a:ext cx="318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436256" name="Line 54"/>
            <p:cNvSpPr>
              <a:spLocks noChangeShapeType="1"/>
            </p:cNvSpPr>
            <p:nvPr/>
          </p:nvSpPr>
          <p:spPr bwMode="auto">
            <a:xfrm flipH="1">
              <a:off x="5328" y="3671"/>
              <a:ext cx="318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436257" name="Line 55"/>
            <p:cNvSpPr>
              <a:spLocks noChangeShapeType="1"/>
            </p:cNvSpPr>
            <p:nvPr/>
          </p:nvSpPr>
          <p:spPr bwMode="auto">
            <a:xfrm>
              <a:off x="3000" y="3671"/>
              <a:ext cx="234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grpSp>
          <p:nvGrpSpPr>
            <p:cNvPr id="436258" name="Group 56"/>
            <p:cNvGrpSpPr>
              <a:grpSpLocks/>
            </p:cNvGrpSpPr>
            <p:nvPr/>
          </p:nvGrpSpPr>
          <p:grpSpPr bwMode="auto">
            <a:xfrm>
              <a:off x="4041" y="3608"/>
              <a:ext cx="392" cy="114"/>
              <a:chOff x="2380" y="3027"/>
              <a:chExt cx="752" cy="171"/>
            </a:xfrm>
          </p:grpSpPr>
          <p:sp>
            <p:nvSpPr>
              <p:cNvPr id="436259" name="Rectangle 57"/>
              <p:cNvSpPr>
                <a:spLocks noChangeArrowheads="1"/>
              </p:cNvSpPr>
              <p:nvPr/>
            </p:nvSpPr>
            <p:spPr bwMode="auto">
              <a:xfrm>
                <a:off x="2476" y="3074"/>
                <a:ext cx="568" cy="82"/>
              </a:xfrm>
              <a:prstGeom prst="rect">
                <a:avLst/>
              </a:prstGeom>
              <a:solidFill>
                <a:srgbClr val="EBEBFF"/>
              </a:solidFill>
              <a:ln w="6350" algn="ctr">
                <a:noFill/>
                <a:miter lim="800000"/>
                <a:headEnd/>
                <a:tailEnd/>
              </a:ln>
            </p:spPr>
            <p:txBody>
              <a:bodyPr wrap="none" lIns="90000" tIns="46800" rIns="90000" bIns="46800" anchor="ctr"/>
              <a:lstStyle/>
              <a:p>
                <a:pPr>
                  <a:lnSpc>
                    <a:spcPct val="110000"/>
                  </a:lnSpc>
                </a:pPr>
                <a:endParaRPr lang="en-ZA"/>
              </a:p>
            </p:txBody>
          </p:sp>
          <p:sp>
            <p:nvSpPr>
              <p:cNvPr id="436260" name="Freeform 58"/>
              <p:cNvSpPr>
                <a:spLocks/>
              </p:cNvSpPr>
              <p:nvPr/>
            </p:nvSpPr>
            <p:spPr bwMode="auto">
              <a:xfrm>
                <a:off x="2380" y="3027"/>
                <a:ext cx="752" cy="171"/>
              </a:xfrm>
              <a:custGeom>
                <a:avLst/>
                <a:gdLst>
                  <a:gd name="T0" fmla="*/ 0 w 668"/>
                  <a:gd name="T1" fmla="*/ 103 h 152"/>
                  <a:gd name="T2" fmla="*/ 101 w 668"/>
                  <a:gd name="T3" fmla="*/ 105 h 152"/>
                  <a:gd name="T4" fmla="*/ 158 w 668"/>
                  <a:gd name="T5" fmla="*/ 0 h 152"/>
                  <a:gd name="T6" fmla="*/ 214 w 668"/>
                  <a:gd name="T7" fmla="*/ 192 h 152"/>
                  <a:gd name="T8" fmla="*/ 303 w 668"/>
                  <a:gd name="T9" fmla="*/ 0 h 152"/>
                  <a:gd name="T10" fmla="*/ 377 w 668"/>
                  <a:gd name="T11" fmla="*/ 188 h 152"/>
                  <a:gd name="T12" fmla="*/ 466 w 668"/>
                  <a:gd name="T13" fmla="*/ 0 h 152"/>
                  <a:gd name="T14" fmla="*/ 540 w 668"/>
                  <a:gd name="T15" fmla="*/ 188 h 152"/>
                  <a:gd name="T16" fmla="*/ 623 w 668"/>
                  <a:gd name="T17" fmla="*/ 0 h 152"/>
                  <a:gd name="T18" fmla="*/ 711 w 668"/>
                  <a:gd name="T19" fmla="*/ 188 h 152"/>
                  <a:gd name="T20" fmla="*/ 752 w 668"/>
                  <a:gd name="T21" fmla="*/ 105 h 152"/>
                  <a:gd name="T22" fmla="*/ 847 w 668"/>
                  <a:gd name="T23" fmla="*/ 103 h 15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668"/>
                  <a:gd name="T37" fmla="*/ 0 h 152"/>
                  <a:gd name="T38" fmla="*/ 668 w 668"/>
                  <a:gd name="T39" fmla="*/ 152 h 152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668" h="152">
                    <a:moveTo>
                      <a:pt x="0" y="82"/>
                    </a:moveTo>
                    <a:lnTo>
                      <a:pt x="80" y="83"/>
                    </a:lnTo>
                    <a:lnTo>
                      <a:pt x="124" y="0"/>
                    </a:lnTo>
                    <a:lnTo>
                      <a:pt x="169" y="152"/>
                    </a:lnTo>
                    <a:lnTo>
                      <a:pt x="239" y="0"/>
                    </a:lnTo>
                    <a:lnTo>
                      <a:pt x="298" y="148"/>
                    </a:lnTo>
                    <a:lnTo>
                      <a:pt x="368" y="0"/>
                    </a:lnTo>
                    <a:lnTo>
                      <a:pt x="426" y="148"/>
                    </a:lnTo>
                    <a:lnTo>
                      <a:pt x="491" y="0"/>
                    </a:lnTo>
                    <a:lnTo>
                      <a:pt x="561" y="148"/>
                    </a:lnTo>
                    <a:lnTo>
                      <a:pt x="593" y="83"/>
                    </a:lnTo>
                    <a:lnTo>
                      <a:pt x="668" y="82"/>
                    </a:lnTo>
                  </a:path>
                </a:pathLst>
              </a:custGeom>
              <a:noFill/>
              <a:ln w="22225" cap="flat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260" grpId="0"/>
    </p:bldLst>
  </p:timing>
</p:sld>
</file>

<file path=ppt/theme/theme1.xml><?xml version="1.0" encoding="utf-8"?>
<a:theme xmlns:a="http://schemas.openxmlformats.org/drawingml/2006/main" name="PHY1010W">
  <a:themeElements>
    <a:clrScheme name="PHY1010W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Y1010W">
      <a:majorFont>
        <a:latin typeface="Arial Rounded MT Bold"/>
        <a:ea typeface=""/>
        <a:cs typeface=""/>
      </a:majorFont>
      <a:minorFont>
        <a:latin typeface="Arial Rounded MT 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22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1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Rounded MT Bol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22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1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Rounded MT Bold" pitchFamily="34" charset="0"/>
          </a:defRPr>
        </a:defPPr>
      </a:lstStyle>
    </a:lnDef>
  </a:objectDefaults>
  <a:extraClrSchemeLst>
    <a:extraClrScheme>
      <a:clrScheme name="PHY1010W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1010W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1010W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1010W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1010W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1010W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1010W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1010W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1010W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1010W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1010W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1010W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PHY110W_WB</Template>
  <TotalTime>6143</TotalTime>
  <Words>1849</Words>
  <Application>Microsoft Office PowerPoint</Application>
  <PresentationFormat>On-screen Show (4:3)</PresentationFormat>
  <Paragraphs>507</Paragraphs>
  <Slides>29</Slides>
  <Notes>29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1" baseType="lpstr">
      <vt:lpstr>PHY1010W</vt:lpstr>
      <vt:lpstr>Equation</vt:lpstr>
      <vt:lpstr>PHY1013S CIRCUITS  </vt:lpstr>
      <vt:lpstr>DC CIRCUITS</vt:lpstr>
      <vt:lpstr>KIRCHHOFF’S LAWS </vt:lpstr>
      <vt:lpstr>KIRCHHOFF’S LAWS </vt:lpstr>
      <vt:lpstr>RESISTORS IN SERIES </vt:lpstr>
      <vt:lpstr>RESISTORS IN PARALLEL </vt:lpstr>
      <vt:lpstr>MEASURING RESISTANCE </vt:lpstr>
      <vt:lpstr>MOVING COIL GALVANOMETER</vt:lpstr>
      <vt:lpstr>AMMETERS and VOLTMETERS</vt:lpstr>
      <vt:lpstr>MEASURING RESISTANCE</vt:lpstr>
      <vt:lpstr>WHEATSTONE BRIDGE</vt:lpstr>
      <vt:lpstr>EMF and INTERNAL RESISTANCE </vt:lpstr>
      <vt:lpstr>EMF and INTERNAL RESISTANCE </vt:lpstr>
      <vt:lpstr>PowerPoint Presentation</vt:lpstr>
      <vt:lpstr>PowerPoint Presentation</vt:lpstr>
      <vt:lpstr>PowerPoint Presentation</vt:lpstr>
      <vt:lpstr>KIRCHHOFF’S LOOP LAW</vt:lpstr>
      <vt:lpstr>PowerPoint Presentation</vt:lpstr>
      <vt:lpstr>PowerPoint Presentation</vt:lpstr>
      <vt:lpstr>PowerPoint Presentation</vt:lpstr>
      <vt:lpstr>PowerPoint Presentation</vt:lpstr>
      <vt:lpstr>RC CIRCUITS</vt:lpstr>
      <vt:lpstr>RC CIRCUITS</vt:lpstr>
      <vt:lpstr>RC CIRCUITS</vt:lpstr>
      <vt:lpstr>RC CIRCUITS</vt:lpstr>
      <vt:lpstr>CHARGING A CAPACITOR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RESISTORS IN SERIES</dc:title>
  <dc:creator>Gregor Leigh</dc:creator>
  <cp:lastModifiedBy>Angus James Morrison</cp:lastModifiedBy>
  <cp:revision>260</cp:revision>
  <dcterms:created xsi:type="dcterms:W3CDTF">2005-08-08T12:51:27Z</dcterms:created>
  <dcterms:modified xsi:type="dcterms:W3CDTF">2014-05-19T16:23:28Z</dcterms:modified>
</cp:coreProperties>
</file>