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25"/>
  </p:notesMasterIdLst>
  <p:handoutMasterIdLst>
    <p:handoutMasterId r:id="rId26"/>
  </p:handoutMasterIdLst>
  <p:sldIdLst>
    <p:sldId id="336" r:id="rId2"/>
    <p:sldId id="296" r:id="rId3"/>
    <p:sldId id="311" r:id="rId4"/>
    <p:sldId id="308" r:id="rId5"/>
    <p:sldId id="317" r:id="rId6"/>
    <p:sldId id="319" r:id="rId7"/>
    <p:sldId id="297" r:id="rId8"/>
    <p:sldId id="316" r:id="rId9"/>
    <p:sldId id="321" r:id="rId10"/>
    <p:sldId id="325" r:id="rId11"/>
    <p:sldId id="278" r:id="rId12"/>
    <p:sldId id="270" r:id="rId13"/>
    <p:sldId id="327" r:id="rId14"/>
    <p:sldId id="335" r:id="rId15"/>
    <p:sldId id="329" r:id="rId16"/>
    <p:sldId id="282" r:id="rId17"/>
    <p:sldId id="334" r:id="rId18"/>
    <p:sldId id="283" r:id="rId19"/>
    <p:sldId id="286" r:id="rId20"/>
    <p:sldId id="289" r:id="rId21"/>
    <p:sldId id="290" r:id="rId22"/>
    <p:sldId id="291" r:id="rId23"/>
    <p:sldId id="331" r:id="rId24"/>
  </p:sldIdLst>
  <p:sldSz cx="9144000" cy="6858000" type="screen4x3"/>
  <p:notesSz cx="6811963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808080"/>
    <a:srgbClr val="EBEBFF"/>
    <a:srgbClr val="EAEAEA"/>
    <a:srgbClr val="DDDDDD"/>
    <a:srgbClr val="000066"/>
    <a:srgbClr val="FF00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82" autoAdjust="0"/>
    <p:restoredTop sz="94579" autoAdjust="0"/>
  </p:normalViewPr>
  <p:slideViewPr>
    <p:cSldViewPr snapToGrid="0">
      <p:cViewPr varScale="1">
        <p:scale>
          <a:sx n="69" d="100"/>
          <a:sy n="69" d="100"/>
        </p:scale>
        <p:origin x="-156" y="-80"/>
      </p:cViewPr>
      <p:guideLst>
        <p:guide orient="horz" pos="2442"/>
        <p:guide pos="287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72"/>
    </p:cViewPr>
  </p:sorterViewPr>
  <p:notesViewPr>
    <p:cSldViewPr snapToGrid="0">
      <p:cViewPr varScale="1">
        <p:scale>
          <a:sx n="76" d="100"/>
          <a:sy n="76" d="100"/>
        </p:scale>
        <p:origin x="-864" y="-84"/>
      </p:cViewPr>
      <p:guideLst>
        <p:guide orient="horz" pos="3132"/>
        <p:guide pos="2146"/>
      </p:guideLst>
    </p:cSldViewPr>
  </p:notes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4.wmf"/><Relationship Id="rId1" Type="http://schemas.openxmlformats.org/officeDocument/2006/relationships/image" Target="../media/image25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10" Type="http://schemas.openxmlformats.org/officeDocument/2006/relationships/image" Target="../media/image33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406775" y="0"/>
            <a:ext cx="34036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800">
                <a:cs typeface="+mn-cs"/>
              </a:defRPr>
            </a:lvl1pPr>
          </a:lstStyle>
          <a:p>
            <a:pPr>
              <a:defRPr/>
            </a:pPr>
            <a:r>
              <a:rPr lang="en-ZA"/>
              <a:t>V, I, R &amp; P</a:t>
            </a:r>
          </a:p>
        </p:txBody>
      </p:sp>
      <p:sp>
        <p:nvSpPr>
          <p:cNvPr id="264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264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9213" y="9444038"/>
            <a:ext cx="29511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3B4DB1D-E45C-4C50-A686-23B05C001F31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20757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9213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813"/>
            <a:ext cx="5449887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9213" y="9444038"/>
            <a:ext cx="29511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6F6CAE8-0A16-4626-9847-75927E5CC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47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1pPr>
            <a:lvl2pPr marL="744287" indent="-286264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2pPr>
            <a:lvl3pPr marL="1145057" indent="-229011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3pPr>
            <a:lvl4pPr marL="1603080" indent="-229011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4pPr>
            <a:lvl5pPr marL="2061103" indent="-229011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5pPr>
            <a:lvl6pPr marL="2519126" indent="-229011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6pPr>
            <a:lvl7pPr marL="2977149" indent="-229011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7pPr>
            <a:lvl8pPr marL="3435172" indent="-229011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8pPr>
            <a:lvl9pPr marL="3893195" indent="-229011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9pPr>
          </a:lstStyle>
          <a:p>
            <a:pPr eaLnBrk="1" hangingPunct="1"/>
            <a:fld id="{34996E43-A4C2-48CB-9F1C-EF3353100F5B}" type="slidenum">
              <a:rPr lang="en-US" altLang="en-US" sz="1200">
                <a:latin typeface="Arial" pitchFamily="34" charset="0"/>
              </a:rPr>
              <a:pPr eaLnBrk="1" hangingPunct="1"/>
              <a:t>1</a:t>
            </a:fld>
            <a:endParaRPr lang="en-US" altLang="en-US" sz="1200">
              <a:latin typeface="Arial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6125"/>
            <a:ext cx="4970462" cy="372903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A9229A-BE5D-40FB-9B68-661D6B96A73C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  <p:sp>
        <p:nvSpPr>
          <p:cNvPr id="345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8E002E-F5B1-492C-ABBD-EC56F25D826D}" type="slidenum">
              <a:rPr lang="en-US" smtClean="0">
                <a:cs typeface="Arial" charset="0"/>
              </a:rPr>
              <a:pPr/>
              <a:t>11</a:t>
            </a:fld>
            <a:endParaRPr lang="en-US" smtClean="0">
              <a:cs typeface="Arial" charset="0"/>
            </a:endParaRPr>
          </a:p>
        </p:txBody>
      </p:sp>
      <p:sp>
        <p:nvSpPr>
          <p:cNvPr id="34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6C0BFA-3DDC-4AA3-BBE9-F2462DD0DDD4}" type="slidenum">
              <a:rPr lang="en-US" smtClean="0">
                <a:cs typeface="Arial" charset="0"/>
              </a:rPr>
              <a:pPr/>
              <a:t>12</a:t>
            </a:fld>
            <a:endParaRPr lang="en-US" smtClean="0">
              <a:cs typeface="Arial" charset="0"/>
            </a:endParaRPr>
          </a:p>
        </p:txBody>
      </p:sp>
      <p:sp>
        <p:nvSpPr>
          <p:cNvPr id="355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8F0B23-3697-42A4-9799-433F62670926}" type="slidenum">
              <a:rPr lang="en-US" smtClean="0">
                <a:cs typeface="Arial" charset="0"/>
              </a:rPr>
              <a:pPr/>
              <a:t>13</a:t>
            </a:fld>
            <a:endParaRPr lang="en-US" smtClean="0">
              <a:cs typeface="Arial" charset="0"/>
            </a:endParaRPr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9386CF-BBE6-4C4C-AC80-028C950A0BEF}" type="slidenum">
              <a:rPr lang="en-US" smtClean="0">
                <a:cs typeface="Arial" charset="0"/>
              </a:rPr>
              <a:pPr/>
              <a:t>14</a:t>
            </a:fld>
            <a:endParaRPr lang="en-US" smtClean="0">
              <a:cs typeface="Arial" charset="0"/>
            </a:endParaRPr>
          </a:p>
        </p:txBody>
      </p:sp>
      <p:sp>
        <p:nvSpPr>
          <p:cNvPr id="359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A2C886-FFDA-4B01-B2B5-0AA88FA69A06}" type="slidenum">
              <a:rPr lang="en-US" smtClean="0">
                <a:cs typeface="Arial" charset="0"/>
              </a:rPr>
              <a:pPr/>
              <a:t>15</a:t>
            </a:fld>
            <a:endParaRPr lang="en-US" smtClean="0">
              <a:cs typeface="Arial" charset="0"/>
            </a:endParaRPr>
          </a:p>
        </p:txBody>
      </p:sp>
      <p:sp>
        <p:nvSpPr>
          <p:cNvPr id="364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102DEB-CC9A-4ECA-BDD9-653B4D212567}" type="slidenum">
              <a:rPr lang="en-US" smtClean="0">
                <a:cs typeface="Arial" charset="0"/>
              </a:rPr>
              <a:pPr/>
              <a:t>16</a:t>
            </a:fld>
            <a:endParaRPr lang="en-US" smtClean="0">
              <a:cs typeface="Arial" charset="0"/>
            </a:endParaRPr>
          </a:p>
        </p:txBody>
      </p:sp>
      <p:sp>
        <p:nvSpPr>
          <p:cNvPr id="366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C8A196-A743-47A3-88BE-FF8A145DE4CB}" type="slidenum">
              <a:rPr lang="en-US" smtClean="0">
                <a:cs typeface="Arial" charset="0"/>
              </a:rPr>
              <a:pPr/>
              <a:t>17</a:t>
            </a:fld>
            <a:endParaRPr lang="en-US" smtClean="0">
              <a:cs typeface="Arial" charset="0"/>
            </a:endParaRPr>
          </a:p>
        </p:txBody>
      </p:sp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CC1F59-1E4C-4582-91C1-069D8742EE8D}" type="slidenum">
              <a:rPr lang="en-US" smtClean="0">
                <a:cs typeface="Arial" charset="0"/>
              </a:rPr>
              <a:pPr/>
              <a:t>18</a:t>
            </a:fld>
            <a:endParaRPr lang="en-US" smtClean="0">
              <a:cs typeface="Arial" charset="0"/>
            </a:endParaRPr>
          </a:p>
        </p:txBody>
      </p:sp>
      <p:sp>
        <p:nvSpPr>
          <p:cNvPr id="372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F81911-A7BC-4877-BE55-EB5394DD0862}" type="slidenum">
              <a:rPr lang="en-US" smtClean="0">
                <a:cs typeface="Arial" charset="0"/>
              </a:rPr>
              <a:pPr/>
              <a:t>19</a:t>
            </a:fld>
            <a:endParaRPr lang="en-US" smtClean="0">
              <a:cs typeface="Arial" charset="0"/>
            </a:endParaRPr>
          </a:p>
        </p:txBody>
      </p:sp>
      <p:sp>
        <p:nvSpPr>
          <p:cNvPr id="378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721B4C-3A64-4DFB-8D93-4D8DD4443874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018A60-1DE6-4A9B-8953-AAA3F25CC09B}" type="slidenum">
              <a:rPr lang="en-US" smtClean="0">
                <a:cs typeface="Arial" charset="0"/>
              </a:rPr>
              <a:pPr/>
              <a:t>20</a:t>
            </a:fld>
            <a:endParaRPr lang="en-US" smtClean="0">
              <a:cs typeface="Arial" charset="0"/>
            </a:endParaRPr>
          </a:p>
        </p:txBody>
      </p:sp>
      <p:sp>
        <p:nvSpPr>
          <p:cNvPr id="380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C6B36C-F4F6-4030-B8CB-0BA6E5DB93E0}" type="slidenum">
              <a:rPr lang="en-US" smtClean="0">
                <a:cs typeface="Arial" charset="0"/>
              </a:rPr>
              <a:pPr/>
              <a:t>21</a:t>
            </a:fld>
            <a:endParaRPr lang="en-US" smtClean="0">
              <a:cs typeface="Arial" charset="0"/>
            </a:endParaRPr>
          </a:p>
        </p:txBody>
      </p:sp>
      <p:sp>
        <p:nvSpPr>
          <p:cNvPr id="382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C28913-0F31-4E27-9E55-F63DB999800C}" type="slidenum">
              <a:rPr lang="en-US" smtClean="0">
                <a:cs typeface="Arial" charset="0"/>
              </a:rPr>
              <a:pPr/>
              <a:t>22</a:t>
            </a:fld>
            <a:endParaRPr lang="en-US" smtClean="0">
              <a:cs typeface="Arial" charset="0"/>
            </a:endParaRPr>
          </a:p>
        </p:txBody>
      </p:sp>
      <p:sp>
        <p:nvSpPr>
          <p:cNvPr id="385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C78898-867F-4CC2-BCCB-E8681E26CDDB}" type="slidenum">
              <a:rPr lang="en-US" smtClean="0">
                <a:cs typeface="Arial" charset="0"/>
              </a:rPr>
              <a:pPr/>
              <a:t>23</a:t>
            </a:fld>
            <a:endParaRPr lang="en-US" smtClean="0">
              <a:cs typeface="Arial" charset="0"/>
            </a:endParaRPr>
          </a:p>
        </p:txBody>
      </p:sp>
      <p:sp>
        <p:nvSpPr>
          <p:cNvPr id="390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61A664-7728-4897-8C6E-98AB1AD45C0B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CA8F2-5F9A-4C4A-9866-AF1DCD04E810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065165-C198-45C5-83C4-94D01A29F048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C87D8D-C21F-4369-9A27-66D47D8A9D26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D81C73-5232-4A7A-A484-4BC621A03C5B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1A1B6D-B447-4D96-92BD-4184442BAB21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FDE783-F466-4664-AB3B-5FC5B35C02F5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  <p:sp>
        <p:nvSpPr>
          <p:cNvPr id="33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V, I, R &amp; P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  <a:endParaRPr lang="en-Z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CA400-C0A5-4B62-9E30-D8EFEA2B60C9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V, I, R &amp; P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  <a:endParaRPr lang="en-Z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47DB2-542F-4B26-9804-1F0A3513EDB2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1163" y="574675"/>
            <a:ext cx="2192337" cy="2943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388" y="574675"/>
            <a:ext cx="6429375" cy="2943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V, I, R &amp; P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  <a:endParaRPr lang="en-Z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2B289-E09B-462E-9B73-E4130605B0ED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574675"/>
            <a:ext cx="8231187" cy="655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79388" y="1343025"/>
            <a:ext cx="4310062" cy="2174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343025"/>
            <a:ext cx="4311650" cy="2174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V, I, R &amp; P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  <a:endParaRPr lang="en-Z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CF070-0BF0-4BE2-B563-1315C90A7F71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V, I, R &amp; P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  <a:endParaRPr lang="en-Z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CC65B-DD10-49D4-B8F9-B8AA4EA28A58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V, I, R &amp; P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  <a:endParaRPr lang="en-Z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06B47-9265-48EE-B717-1010F66C94BA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1343025"/>
            <a:ext cx="4310062" cy="217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343025"/>
            <a:ext cx="4311650" cy="217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V, I, R &amp; P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  <a:endParaRPr lang="en-Z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361A7-3E74-4D3F-9B34-BEC1416F37EC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V, I, R &amp; P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  <a:endParaRPr lang="en-ZA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623EB-7380-4679-849D-542C479087A9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V, I, R &amp; P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  <a:endParaRPr lang="en-Z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276CF-0DB1-4E39-86E6-15FF37FD41DE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V, I, R &amp; P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  <a:endParaRPr lang="en-Z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F1D59-E663-4FE2-BAC5-AB3E33CF0C14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V, I, R &amp; P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  <a:endParaRPr lang="en-Z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333F1-39C1-4C6E-A289-A569DE2FA169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A"/>
              <a:t>V, I, R &amp; P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  <a:endParaRPr lang="en-Z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C8E90-C419-42AB-9671-7592DA3730D4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6763" y="182563"/>
            <a:ext cx="6746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ct val="100000"/>
              </a:lnSpc>
              <a:defRPr sz="1200">
                <a:solidFill>
                  <a:srgbClr val="5F5F5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ZA"/>
              <a:t>V, I, R &amp; P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343025"/>
            <a:ext cx="8774112" cy="217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ZA" smtClean="0"/>
              <a:t>Click to edit Master text styles</a:t>
            </a:r>
          </a:p>
          <a:p>
            <a:pPr lvl="1"/>
            <a:r>
              <a:rPr lang="en-ZA" smtClean="0"/>
              <a:t>Second level</a:t>
            </a:r>
          </a:p>
          <a:p>
            <a:pPr lvl="2"/>
            <a:r>
              <a:rPr lang="en-ZA" smtClean="0"/>
              <a:t>Third level</a:t>
            </a:r>
          </a:p>
          <a:p>
            <a:pPr lvl="3"/>
            <a:r>
              <a:rPr lang="en-ZA" smtClean="0"/>
              <a:t>Fourth level</a:t>
            </a:r>
          </a:p>
          <a:p>
            <a:pPr lvl="4"/>
            <a:r>
              <a:rPr lang="en-ZA" smtClean="0"/>
              <a:t>Fifth level</a:t>
            </a:r>
          </a:p>
        </p:txBody>
      </p:sp>
      <p:sp>
        <p:nvSpPr>
          <p:cNvPr id="262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950" y="182563"/>
            <a:ext cx="10795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solidFill>
                  <a:srgbClr val="5F5F5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PHY1013S</a:t>
            </a:r>
            <a:endParaRPr lang="en-ZA"/>
          </a:p>
        </p:txBody>
      </p:sp>
      <p:sp>
        <p:nvSpPr>
          <p:cNvPr id="26214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64500" y="6381750"/>
            <a:ext cx="9461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1">
                <a:solidFill>
                  <a:srgbClr val="5F5F5F"/>
                </a:solidFill>
                <a:latin typeface="Koala" pitchFamily="34" charset="0"/>
                <a:cs typeface="+mn-cs"/>
              </a:defRPr>
            </a:lvl1pPr>
          </a:lstStyle>
          <a:p>
            <a:pPr>
              <a:defRPr/>
            </a:pPr>
            <a:fld id="{4EF78957-F315-40C6-8E2A-3133550697CA}" type="slidenum">
              <a:rPr lang="en-ZA"/>
              <a:pPr>
                <a:defRPr/>
              </a:pPr>
              <a:t>‹#›</a:t>
            </a:fld>
            <a:endParaRPr lang="en-ZA"/>
          </a:p>
        </p:txBody>
      </p:sp>
      <p:sp>
        <p:nvSpPr>
          <p:cNvPr id="262150" name="Line 6"/>
          <p:cNvSpPr>
            <a:spLocks noChangeShapeType="1"/>
          </p:cNvSpPr>
          <p:nvPr/>
        </p:nvSpPr>
        <p:spPr bwMode="auto">
          <a:xfrm>
            <a:off x="179388" y="438150"/>
            <a:ext cx="8785225" cy="0"/>
          </a:xfrm>
          <a:prstGeom prst="line">
            <a:avLst/>
          </a:prstGeom>
          <a:noFill/>
          <a:ln w="22225">
            <a:solidFill>
              <a:srgbClr val="F8DC0E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lnSpc>
                <a:spcPct val="110000"/>
              </a:lnSpc>
              <a:defRPr/>
            </a:pPr>
            <a:endParaRPr lang="en-ZA">
              <a:cs typeface="+mn-cs"/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574675"/>
            <a:ext cx="8231187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ZA" smtClean="0"/>
              <a:t>Click to edit Master title style</a:t>
            </a:r>
          </a:p>
        </p:txBody>
      </p:sp>
      <p:sp>
        <p:nvSpPr>
          <p:cNvPr id="262152" name="Line 8"/>
          <p:cNvSpPr>
            <a:spLocks noChangeShapeType="1"/>
          </p:cNvSpPr>
          <p:nvPr/>
        </p:nvSpPr>
        <p:spPr bwMode="auto">
          <a:xfrm>
            <a:off x="179388" y="6429375"/>
            <a:ext cx="8785225" cy="0"/>
          </a:xfrm>
          <a:prstGeom prst="line">
            <a:avLst/>
          </a:prstGeom>
          <a:noFill/>
          <a:ln w="22225">
            <a:solidFill>
              <a:srgbClr val="F8DC0E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lnSpc>
                <a:spcPct val="110000"/>
              </a:lnSpc>
              <a:defRPr/>
            </a:pPr>
            <a:endParaRPr lang="en-ZA">
              <a:cs typeface="+mn-cs"/>
            </a:endParaRPr>
          </a:p>
        </p:txBody>
      </p:sp>
      <p:sp>
        <p:nvSpPr>
          <p:cNvPr id="262153" name="Rectangle 9"/>
          <p:cNvSpPr>
            <a:spLocks noChangeArrowheads="1"/>
          </p:cNvSpPr>
          <p:nvPr/>
        </p:nvSpPr>
        <p:spPr bwMode="auto">
          <a:xfrm>
            <a:off x="3948113" y="182563"/>
            <a:ext cx="1174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ZA" sz="1200">
                <a:solidFill>
                  <a:srgbClr val="5F5F5F"/>
                </a:solidFill>
                <a:latin typeface="Arial" charset="0"/>
                <a:cs typeface="+mn-cs"/>
              </a:rPr>
              <a:t>ELECTRICITY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0" r:id="rId2"/>
    <p:sldLayoutId id="2147483729" r:id="rId3"/>
    <p:sldLayoutId id="2147483728" r:id="rId4"/>
    <p:sldLayoutId id="2147483727" r:id="rId5"/>
    <p:sldLayoutId id="2147483726" r:id="rId6"/>
    <p:sldLayoutId id="2147483725" r:id="rId7"/>
    <p:sldLayoutId id="2147483724" r:id="rId8"/>
    <p:sldLayoutId id="2147483723" r:id="rId9"/>
    <p:sldLayoutId id="2147483722" r:id="rId10"/>
    <p:sldLayoutId id="2147483721" r:id="rId11"/>
    <p:sldLayoutId id="214748372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2600">
          <a:solidFill>
            <a:srgbClr val="000066"/>
          </a:solidFill>
          <a:latin typeface="+mn-lt"/>
          <a:ea typeface="+mn-ea"/>
          <a:cs typeface="+mn-cs"/>
        </a:defRPr>
      </a:lvl1pPr>
      <a:lvl2pPr marL="179388" indent="2778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Arial" charset="0"/>
        <a:defRPr sz="2400">
          <a:solidFill>
            <a:srgbClr val="000066"/>
          </a:solidFill>
          <a:latin typeface="+mn-lt"/>
        </a:defRPr>
      </a:lvl2pPr>
      <a:lvl3pPr marL="358775" indent="555625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Blip>
          <a:blip r:embed="rId14"/>
        </a:buBlip>
        <a:defRPr sz="2200">
          <a:solidFill>
            <a:srgbClr val="000066"/>
          </a:solidFill>
          <a:latin typeface="+mn-lt"/>
        </a:defRPr>
      </a:lvl3pPr>
      <a:lvl4pPr marL="893763" indent="477838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50000"/>
        <a:buFont typeface="Arial" charset="0"/>
        <a:defRPr sz="2400">
          <a:solidFill>
            <a:srgbClr val="000066"/>
          </a:solidFill>
          <a:latin typeface="+mn-lt"/>
        </a:defRPr>
      </a:lvl4pPr>
      <a:lvl5pPr marL="1073150" indent="75565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5pPr>
      <a:lvl6pPr marL="1530350" algn="l" rtl="0" fontAlgn="base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6pPr>
      <a:lvl7pPr marL="1987550" algn="l" rtl="0" fontAlgn="base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7pPr>
      <a:lvl8pPr marL="2444750" algn="l" rtl="0" fontAlgn="base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8pPr>
      <a:lvl9pPr marL="2901950" algn="l" rtl="0" fontAlgn="base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13.wmf"/><Relationship Id="rId3" Type="http://schemas.openxmlformats.org/officeDocument/2006/relationships/notesSlide" Target="../notesSlides/notesSlide10.xml"/><Relationship Id="rId21" Type="http://schemas.openxmlformats.org/officeDocument/2006/relationships/oleObject" Target="../embeddings/oleObject13.bin"/><Relationship Id="rId7" Type="http://schemas.openxmlformats.org/officeDocument/2006/relationships/image" Target="../media/image8.wmf"/><Relationship Id="rId12" Type="http://schemas.openxmlformats.org/officeDocument/2006/relationships/oleObject" Target="../embeddings/oleObject8.bin"/><Relationship Id="rId1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.wmf"/><Relationship Id="rId20" Type="http://schemas.openxmlformats.org/officeDocument/2006/relationships/image" Target="../media/image14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5" Type="http://schemas.openxmlformats.org/officeDocument/2006/relationships/oleObject" Target="../embeddings/oleObject10.bin"/><Relationship Id="rId10" Type="http://schemas.openxmlformats.org/officeDocument/2006/relationships/oleObject" Target="../embeddings/oleObject7.bin"/><Relationship Id="rId19" Type="http://schemas.openxmlformats.org/officeDocument/2006/relationships/oleObject" Target="../embeddings/oleObject12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9.wmf"/><Relationship Id="rId14" Type="http://schemas.openxmlformats.org/officeDocument/2006/relationships/image" Target="../media/image11.wmf"/><Relationship Id="rId22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0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image" Target="../media/image28.wmf"/><Relationship Id="rId18" Type="http://schemas.openxmlformats.org/officeDocument/2006/relationships/oleObject" Target="../embeddings/oleObject31.bin"/><Relationship Id="rId3" Type="http://schemas.openxmlformats.org/officeDocument/2006/relationships/notesSlide" Target="../notesSlides/notesSlide19.xml"/><Relationship Id="rId21" Type="http://schemas.openxmlformats.org/officeDocument/2006/relationships/image" Target="../media/image32.wmf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28.bin"/><Relationship Id="rId17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0.bin"/><Relationship Id="rId20" Type="http://schemas.openxmlformats.org/officeDocument/2006/relationships/oleObject" Target="../embeddings/oleObject32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27.wmf"/><Relationship Id="rId5" Type="http://schemas.openxmlformats.org/officeDocument/2006/relationships/image" Target="../media/image25.wmf"/><Relationship Id="rId15" Type="http://schemas.openxmlformats.org/officeDocument/2006/relationships/image" Target="../media/image29.wmf"/><Relationship Id="rId23" Type="http://schemas.openxmlformats.org/officeDocument/2006/relationships/image" Target="../media/image33.wmf"/><Relationship Id="rId10" Type="http://schemas.openxmlformats.org/officeDocument/2006/relationships/oleObject" Target="../embeddings/oleObject27.bin"/><Relationship Id="rId19" Type="http://schemas.openxmlformats.org/officeDocument/2006/relationships/image" Target="../media/image31.wmf"/><Relationship Id="rId4" Type="http://schemas.openxmlformats.org/officeDocument/2006/relationships/oleObject" Target="../embeddings/oleObject24.bin"/><Relationship Id="rId9" Type="http://schemas.openxmlformats.org/officeDocument/2006/relationships/image" Target="../media/image26.wmf"/><Relationship Id="rId14" Type="http://schemas.openxmlformats.org/officeDocument/2006/relationships/oleObject" Target="../embeddings/oleObject29.bin"/><Relationship Id="rId22" Type="http://schemas.openxmlformats.org/officeDocument/2006/relationships/oleObject" Target="../embeddings/oleObject33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4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51166" y="1661013"/>
            <a:ext cx="3057545" cy="3418501"/>
          </a:xfrm>
          <a:noFill/>
        </p:spPr>
        <p:txBody>
          <a:bodyPr wrap="none">
            <a:spAutoFit/>
          </a:bodyPr>
          <a:lstStyle/>
          <a:p>
            <a:pPr eaLnBrk="1" hangingPunct="1">
              <a:lnSpc>
                <a:spcPct val="150000"/>
              </a:lnSpc>
              <a:spcBef>
                <a:spcPct val="100000"/>
              </a:spcBef>
            </a:pPr>
            <a:r>
              <a:rPr lang="en-US" altLang="en-US" sz="4400" b="1" smtClean="0">
                <a:solidFill>
                  <a:srgbClr val="FF0000"/>
                </a:solidFill>
              </a:rPr>
              <a:t>PHY1013S</a:t>
            </a:r>
            <a:r>
              <a:rPr lang="en-US" altLang="en-US" sz="4400" b="1" dirty="0" smtClean="0">
                <a:solidFill>
                  <a:srgbClr val="0000CC"/>
                </a:solidFill>
              </a:rPr>
              <a:t/>
            </a:r>
            <a:br>
              <a:rPr lang="en-US" altLang="en-US" sz="4400" b="1" dirty="0" smtClean="0">
                <a:solidFill>
                  <a:srgbClr val="0000CC"/>
                </a:solidFill>
              </a:rPr>
            </a:br>
            <a:r>
              <a:rPr lang="en-US" altLang="en-US" sz="4400" b="1" dirty="0" smtClean="0">
                <a:solidFill>
                  <a:schemeClr val="tx1"/>
                </a:solidFill>
              </a:rPr>
              <a:t/>
            </a:r>
            <a:br>
              <a:rPr lang="en-US" altLang="en-US" sz="44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endParaRPr lang="en-US" altLang="en-US" sz="2800" b="1" dirty="0" smtClean="0">
              <a:solidFill>
                <a:schemeClr val="tx1"/>
              </a:solidFill>
            </a:endParaRPr>
          </a:p>
        </p:txBody>
      </p:sp>
      <p:sp useBgFill="1">
        <p:nvSpPr>
          <p:cNvPr id="14339" name="TextBox 2"/>
          <p:cNvSpPr txBox="1">
            <a:spLocks noChangeArrowheads="1"/>
          </p:cNvSpPr>
          <p:nvPr/>
        </p:nvSpPr>
        <p:spPr bwMode="auto">
          <a:xfrm>
            <a:off x="0" y="153988"/>
            <a:ext cx="9144000" cy="498475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9pPr>
          </a:lstStyle>
          <a:p>
            <a:pPr eaLnBrk="1" hangingPunct="1"/>
            <a:r>
              <a:rPr lang="en-US" altLang="en-US"/>
              <a:t>                        </a:t>
            </a:r>
          </a:p>
        </p:txBody>
      </p:sp>
      <p:sp>
        <p:nvSpPr>
          <p:cNvPr id="14340" name="Rectangle 1"/>
          <p:cNvSpPr>
            <a:spLocks noChangeArrowheads="1"/>
          </p:cNvSpPr>
          <p:nvPr/>
        </p:nvSpPr>
        <p:spPr bwMode="auto">
          <a:xfrm>
            <a:off x="179388" y="5475288"/>
            <a:ext cx="61928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9pPr>
          </a:lstStyle>
          <a:p>
            <a:pPr eaLnBrk="1" hangingPunct="1"/>
            <a:r>
              <a:rPr lang="en-US" altLang="en-US" sz="2800" dirty="0" err="1" smtClean="0">
                <a:latin typeface="Comic Sans MS" pitchFamily="66" charset="0"/>
              </a:rPr>
              <a:t>Gregor</a:t>
            </a:r>
            <a:r>
              <a:rPr lang="en-US" altLang="en-US" sz="2800" dirty="0" smtClean="0">
                <a:latin typeface="Comic Sans MS" pitchFamily="66" charset="0"/>
              </a:rPr>
              <a:t> Leigh</a:t>
            </a:r>
            <a:r>
              <a:rPr lang="en-US" altLang="en-US" sz="2800" dirty="0">
                <a:latin typeface="Comic Sans MS" pitchFamily="66" charset="0"/>
              </a:rPr>
              <a:t/>
            </a:r>
            <a:br>
              <a:rPr lang="en-US" altLang="en-US" sz="2800" dirty="0">
                <a:latin typeface="Comic Sans MS" pitchFamily="66" charset="0"/>
              </a:rPr>
            </a:br>
            <a:r>
              <a:rPr lang="en-ZA" altLang="en-US" sz="2800" dirty="0" smtClean="0">
                <a:latin typeface="Comic Sans MS" pitchFamily="66" charset="0"/>
              </a:rPr>
              <a:t>gregor.leigh@uct.ac.za</a:t>
            </a:r>
            <a:endParaRPr lang="en-ZA" altLang="en-US" sz="28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70527" y="3186545"/>
            <a:ext cx="7772400" cy="1023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0008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00080"/>
                </a:solidFill>
                <a:latin typeface="Arial Rounded MT Bold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00080"/>
                </a:solidFill>
                <a:latin typeface="Arial Rounded MT Bold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00080"/>
                </a:solidFill>
                <a:latin typeface="Arial Rounded MT Bold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800080"/>
                </a:solidFill>
                <a:latin typeface="Arial Rounded MT Bold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0080"/>
                </a:solidFill>
                <a:latin typeface="Arial Rounded MT Bold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0080"/>
                </a:solidFill>
                <a:latin typeface="Arial Rounded MT Bold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0080"/>
                </a:solidFill>
                <a:latin typeface="Arial Rounded MT Bold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0080"/>
                </a:solidFill>
                <a:latin typeface="Arial Rounded MT Bold" pitchFamily="34" charset="0"/>
              </a:defRPr>
            </a:lvl9pPr>
          </a:lstStyle>
          <a:p>
            <a:pPr eaLnBrk="1" hangingPunct="1"/>
            <a:r>
              <a:rPr lang="en-ZA" sz="2800" kern="0" dirty="0" smtClean="0"/>
              <a:t>POTENTIAL DIFFERENCE, </a:t>
            </a:r>
            <a:br>
              <a:rPr lang="en-ZA" sz="2800" kern="0" dirty="0" smtClean="0"/>
            </a:br>
            <a:r>
              <a:rPr lang="en-ZA" sz="2800" kern="0" dirty="0" smtClean="0"/>
              <a:t>CURRENT, RESISTANCE and POWER</a:t>
            </a:r>
          </a:p>
        </p:txBody>
      </p:sp>
    </p:spTree>
    <p:extLst>
      <p:ext uri="{BB962C8B-B14F-4D97-AF65-F5344CB8AC3E}">
        <p14:creationId xmlns:p14="http://schemas.microsoft.com/office/powerpoint/2010/main" val="3491820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10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V, I, R &amp; P</a:t>
            </a:r>
          </a:p>
        </p:txBody>
      </p:sp>
      <p:sp>
        <p:nvSpPr>
          <p:cNvPr id="34410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3441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0AB3F4-7AC6-4B1A-97FE-88B543EB21ED}" type="slidenum">
              <a:rPr lang="en-ZA" smtClean="0">
                <a:cs typeface="Arial" charset="0"/>
              </a:rPr>
              <a:pPr/>
              <a:t>10</a:t>
            </a:fld>
            <a:endParaRPr lang="en-ZA" smtClean="0">
              <a:cs typeface="Arial" charset="0"/>
            </a:endParaRPr>
          </a:p>
        </p:txBody>
      </p:sp>
      <p:sp>
        <p:nvSpPr>
          <p:cNvPr id="344109" name="Oval 5"/>
          <p:cNvSpPr>
            <a:spLocks noChangeArrowheads="1"/>
          </p:cNvSpPr>
          <p:nvPr/>
        </p:nvSpPr>
        <p:spPr bwMode="auto">
          <a:xfrm>
            <a:off x="6778625" y="1547813"/>
            <a:ext cx="514350" cy="933450"/>
          </a:xfrm>
          <a:prstGeom prst="ellipse">
            <a:avLst/>
          </a:prstGeom>
          <a:solidFill>
            <a:srgbClr val="FFFFFF"/>
          </a:solidFill>
          <a:ln w="9525">
            <a:round/>
            <a:headEnd/>
            <a:tailEnd/>
          </a:ln>
          <a:scene3d>
            <a:camera prst="legacyObliqueRight">
              <a:rot lat="0" lon="899994" rev="0"/>
            </a:camera>
            <a:lightRig rig="legacyFlat3" dir="b"/>
          </a:scene3d>
          <a:sp3d extrusionH="20050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>
            <a:flatTx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44110" name="Oval 6"/>
          <p:cNvSpPr>
            <a:spLocks noChangeArrowheads="1"/>
          </p:cNvSpPr>
          <p:nvPr/>
        </p:nvSpPr>
        <p:spPr bwMode="auto">
          <a:xfrm>
            <a:off x="7672388" y="1557338"/>
            <a:ext cx="422275" cy="920750"/>
          </a:xfrm>
          <a:prstGeom prst="ellipse">
            <a:avLst/>
          </a:prstGeom>
          <a:gradFill rotWithShape="1">
            <a:gsLst>
              <a:gs pos="0">
                <a:srgbClr val="F0F0F0"/>
              </a:gs>
              <a:gs pos="100000">
                <a:srgbClr val="B2B2B2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44111" name="Line 7"/>
          <p:cNvSpPr>
            <a:spLocks noChangeShapeType="1"/>
          </p:cNvSpPr>
          <p:nvPr/>
        </p:nvSpPr>
        <p:spPr bwMode="auto">
          <a:xfrm>
            <a:off x="7639050" y="2008188"/>
            <a:ext cx="26352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44112" name="Text Box 8"/>
          <p:cNvSpPr txBox="1">
            <a:spLocks noChangeArrowheads="1"/>
          </p:cNvSpPr>
          <p:nvPr/>
        </p:nvSpPr>
        <p:spPr bwMode="auto">
          <a:xfrm>
            <a:off x="7362825" y="1812925"/>
            <a:ext cx="407988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344113" name="Text Box 9"/>
          <p:cNvSpPr txBox="1">
            <a:spLocks noChangeArrowheads="1"/>
          </p:cNvSpPr>
          <p:nvPr/>
        </p:nvSpPr>
        <p:spPr bwMode="auto">
          <a:xfrm>
            <a:off x="7664450" y="1555750"/>
            <a:ext cx="407988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A</a:t>
            </a:r>
            <a:endParaRPr lang="en-ZA" sz="2000">
              <a:solidFill>
                <a:srgbClr val="000066"/>
              </a:solidFill>
            </a:endParaRPr>
          </a:p>
        </p:txBody>
      </p:sp>
      <p:sp>
        <p:nvSpPr>
          <p:cNvPr id="34411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CURRENT DENSITY </a:t>
            </a:r>
          </a:p>
        </p:txBody>
      </p:sp>
      <p:sp>
        <p:nvSpPr>
          <p:cNvPr id="344115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6396037" cy="1296988"/>
          </a:xfrm>
        </p:spPr>
        <p:txBody>
          <a:bodyPr/>
          <a:lstStyle/>
          <a:p>
            <a:pPr lvl="1" indent="0" eaLnBrk="1" hangingPunct="1"/>
            <a:r>
              <a:rPr lang="en-US" smtClean="0"/>
              <a:t>To describe the flow of charge at a particular point in a conductor we introduce the current density vector   . </a:t>
            </a:r>
          </a:p>
        </p:txBody>
      </p:sp>
      <p:sp>
        <p:nvSpPr>
          <p:cNvPr id="344076" name="Rectangle 12"/>
          <p:cNvSpPr>
            <a:spLocks noChangeArrowheads="1"/>
          </p:cNvSpPr>
          <p:nvPr/>
        </p:nvSpPr>
        <p:spPr bwMode="auto">
          <a:xfrm>
            <a:off x="179388" y="2601913"/>
            <a:ext cx="8774112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For a current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I</a:t>
            </a:r>
            <a:r>
              <a:rPr lang="en-US" i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>
                <a:solidFill>
                  <a:srgbClr val="000066"/>
                </a:solidFill>
              </a:rPr>
              <a:t>uniformly distributed over a cross sectional area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A</a:t>
            </a:r>
            <a:r>
              <a:rPr lang="en-US">
                <a:solidFill>
                  <a:srgbClr val="000066"/>
                </a:solidFill>
              </a:rPr>
              <a:t>, the magnitude of     is given by: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graphicFrame>
        <p:nvGraphicFramePr>
          <p:cNvPr id="344077" name="Object 13"/>
          <p:cNvGraphicFramePr>
            <a:graphicFrameLocks noChangeAspect="1"/>
          </p:cNvGraphicFramePr>
          <p:nvPr/>
        </p:nvGraphicFramePr>
        <p:xfrm>
          <a:off x="5545138" y="3067050"/>
          <a:ext cx="2413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136" name="Equation" r:id="rId4" imgW="241200" imgH="355320" progId="Equation.DSMT4">
                  <p:embed/>
                </p:oleObj>
              </mc:Choice>
              <mc:Fallback>
                <p:oleObj name="Equation" r:id="rId4" imgW="241200" imgH="35532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5138" y="3067050"/>
                        <a:ext cx="2413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4117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344079" name="Object 15"/>
          <p:cNvGraphicFramePr>
            <a:graphicFrameLocks noChangeAspect="1"/>
          </p:cNvGraphicFramePr>
          <p:nvPr/>
        </p:nvGraphicFramePr>
        <p:xfrm>
          <a:off x="7813675" y="3024188"/>
          <a:ext cx="822325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137" name="Equation" r:id="rId6" imgW="825480" imgH="609480" progId="Equation.DSMT4">
                  <p:embed/>
                </p:oleObj>
              </mc:Choice>
              <mc:Fallback>
                <p:oleObj name="Equation" r:id="rId6" imgW="825480" imgH="6094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3675" y="3024188"/>
                        <a:ext cx="822325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4080" name="Rectangle 16"/>
          <p:cNvSpPr>
            <a:spLocks noChangeArrowheads="1"/>
          </p:cNvSpPr>
          <p:nvPr/>
        </p:nvSpPr>
        <p:spPr bwMode="auto">
          <a:xfrm>
            <a:off x="7724775" y="2986088"/>
            <a:ext cx="1009650" cy="71437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44081" name="Rectangle 17"/>
          <p:cNvSpPr>
            <a:spLocks noChangeArrowheads="1"/>
          </p:cNvSpPr>
          <p:nvPr/>
        </p:nvSpPr>
        <p:spPr bwMode="auto">
          <a:xfrm>
            <a:off x="179388" y="3494088"/>
            <a:ext cx="8774112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sz="2600">
                <a:solidFill>
                  <a:srgbClr val="000066"/>
                </a:solidFill>
              </a:rPr>
              <a:t>   </a:t>
            </a:r>
            <a:r>
              <a:rPr lang="en-US">
                <a:solidFill>
                  <a:srgbClr val="000066"/>
                </a:solidFill>
              </a:rPr>
              <a:t>points in the same direction as     at that point.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graphicFrame>
        <p:nvGraphicFramePr>
          <p:cNvPr id="344082" name="Object 18"/>
          <p:cNvGraphicFramePr>
            <a:graphicFrameLocks noChangeAspect="1"/>
          </p:cNvGraphicFramePr>
          <p:nvPr/>
        </p:nvGraphicFramePr>
        <p:xfrm>
          <a:off x="377825" y="3548063"/>
          <a:ext cx="2413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138" name="Equation" r:id="rId8" imgW="241200" imgH="355320" progId="Equation.DSMT4">
                  <p:embed/>
                </p:oleObj>
              </mc:Choice>
              <mc:Fallback>
                <p:oleObj name="Equation" r:id="rId8" imgW="241200" imgH="35532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" y="3548063"/>
                        <a:ext cx="2413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83" name="Object 19"/>
          <p:cNvGraphicFramePr>
            <a:graphicFrameLocks noChangeAspect="1"/>
          </p:cNvGraphicFramePr>
          <p:nvPr/>
        </p:nvGraphicFramePr>
        <p:xfrm>
          <a:off x="5248275" y="3556000"/>
          <a:ext cx="279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139" name="Equation" r:id="rId10" imgW="279360" imgH="342720" progId="Equation.DSMT4">
                  <p:embed/>
                </p:oleObj>
              </mc:Choice>
              <mc:Fallback>
                <p:oleObj name="Equation" r:id="rId10" imgW="279360" imgH="34272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8275" y="3556000"/>
                        <a:ext cx="2794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4120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44090" name="Rectangle 26"/>
          <p:cNvSpPr>
            <a:spLocks noChangeArrowheads="1"/>
          </p:cNvSpPr>
          <p:nvPr/>
        </p:nvSpPr>
        <p:spPr bwMode="auto">
          <a:xfrm>
            <a:off x="179388" y="3987800"/>
            <a:ext cx="43434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2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Units:  [A/m</a:t>
            </a:r>
            <a:r>
              <a:rPr lang="en-US" baseline="30000">
                <a:solidFill>
                  <a:srgbClr val="000066"/>
                </a:solidFill>
              </a:rPr>
              <a:t>2</a:t>
            </a:r>
            <a:r>
              <a:rPr lang="en-US">
                <a:solidFill>
                  <a:srgbClr val="000066"/>
                </a:solidFill>
                <a:sym typeface="Symbol" pitchFamily="18" charset="2"/>
              </a:rPr>
              <a:t>]</a:t>
            </a:r>
          </a:p>
        </p:txBody>
      </p:sp>
      <p:graphicFrame>
        <p:nvGraphicFramePr>
          <p:cNvPr id="344091" name="Object 27"/>
          <p:cNvGraphicFramePr>
            <a:graphicFrameLocks noChangeAspect="1"/>
          </p:cNvGraphicFramePr>
          <p:nvPr/>
        </p:nvGraphicFramePr>
        <p:xfrm>
          <a:off x="5837238" y="2189163"/>
          <a:ext cx="2413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140" name="Equation" r:id="rId12" imgW="241200" imgH="355320" progId="Equation.DSMT4">
                  <p:embed/>
                </p:oleObj>
              </mc:Choice>
              <mc:Fallback>
                <p:oleObj name="Equation" r:id="rId12" imgW="241200" imgH="35532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7238" y="2189163"/>
                        <a:ext cx="2413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4132" name="Rectangle 29"/>
          <p:cNvSpPr>
            <a:spLocks noChangeArrowheads="1"/>
          </p:cNvSpPr>
          <p:nvPr/>
        </p:nvSpPr>
        <p:spPr bwMode="auto">
          <a:xfrm>
            <a:off x="179388" y="4489450"/>
            <a:ext cx="6219825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For any cross sectional area 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(of area elements      ) in a 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conductor, the total current is given by: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graphicFrame>
        <p:nvGraphicFramePr>
          <p:cNvPr id="344094" name="Object 30"/>
          <p:cNvGraphicFramePr>
            <a:graphicFrameLocks noChangeAspect="1"/>
          </p:cNvGraphicFramePr>
          <p:nvPr/>
        </p:nvGraphicFramePr>
        <p:xfrm>
          <a:off x="3097213" y="4921250"/>
          <a:ext cx="381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141" name="Equation" r:id="rId13" imgW="380880" imgH="355320" progId="Equation.DSMT4">
                  <p:embed/>
                </p:oleObj>
              </mc:Choice>
              <mc:Fallback>
                <p:oleObj name="Equation" r:id="rId13" imgW="380880" imgH="35532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7213" y="4921250"/>
                        <a:ext cx="3810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95" name="Object 31"/>
          <p:cNvGraphicFramePr>
            <a:graphicFrameLocks noChangeAspect="1"/>
          </p:cNvGraphicFramePr>
          <p:nvPr/>
        </p:nvGraphicFramePr>
        <p:xfrm>
          <a:off x="6565900" y="5348288"/>
          <a:ext cx="1387475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142" name="Equation" r:id="rId15" imgW="1384200" imgH="444240" progId="Equation.DSMT4">
                  <p:embed/>
                </p:oleObj>
              </mc:Choice>
              <mc:Fallback>
                <p:oleObj name="Equation" r:id="rId15" imgW="1384200" imgH="444240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5900" y="5348288"/>
                        <a:ext cx="1387475" cy="439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4096" name="Rectangle 32"/>
          <p:cNvSpPr>
            <a:spLocks noChangeArrowheads="1"/>
          </p:cNvSpPr>
          <p:nvPr/>
        </p:nvSpPr>
        <p:spPr bwMode="auto">
          <a:xfrm>
            <a:off x="6521450" y="5297488"/>
            <a:ext cx="1504950" cy="53975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44098" name="Rectangle 34"/>
          <p:cNvSpPr>
            <a:spLocks noChangeArrowheads="1"/>
          </p:cNvSpPr>
          <p:nvPr/>
        </p:nvSpPr>
        <p:spPr bwMode="auto">
          <a:xfrm>
            <a:off x="5619750" y="5864225"/>
            <a:ext cx="2859088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(Cf:                       )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graphicFrame>
        <p:nvGraphicFramePr>
          <p:cNvPr id="344099" name="Object 35"/>
          <p:cNvGraphicFramePr>
            <a:graphicFrameLocks noChangeAspect="1"/>
          </p:cNvGraphicFramePr>
          <p:nvPr/>
        </p:nvGraphicFramePr>
        <p:xfrm>
          <a:off x="6664325" y="5961063"/>
          <a:ext cx="1544638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143" name="Equation" r:id="rId17" imgW="1549080" imgH="431640" progId="Equation.DSMT4">
                  <p:embed/>
                </p:oleObj>
              </mc:Choice>
              <mc:Fallback>
                <p:oleObj name="Equation" r:id="rId17" imgW="1549080" imgH="431640" progId="Equation.DSMT4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4325" y="5961063"/>
                        <a:ext cx="1544638" cy="42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4126" name="Oval 40"/>
          <p:cNvSpPr>
            <a:spLocks noChangeArrowheads="1"/>
          </p:cNvSpPr>
          <p:nvPr/>
        </p:nvSpPr>
        <p:spPr bwMode="auto">
          <a:xfrm>
            <a:off x="4960938" y="4325938"/>
            <a:ext cx="377825" cy="685800"/>
          </a:xfrm>
          <a:prstGeom prst="ellipse">
            <a:avLst/>
          </a:prstGeom>
          <a:solidFill>
            <a:srgbClr val="FFFFFF"/>
          </a:solidFill>
          <a:ln w="9525">
            <a:round/>
            <a:headEnd/>
            <a:tailEnd/>
          </a:ln>
          <a:scene3d>
            <a:camera prst="legacyObliqueRight">
              <a:rot lat="0" lon="899994" rev="0"/>
            </a:camera>
            <a:lightRig rig="legacyFlat3" dir="b"/>
          </a:scene3d>
          <a:sp3d extrusionH="36306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>
            <a:flatTx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44127" name="Oval 36"/>
          <p:cNvSpPr>
            <a:spLocks noChangeArrowheads="1"/>
          </p:cNvSpPr>
          <p:nvPr/>
        </p:nvSpPr>
        <p:spPr bwMode="auto">
          <a:xfrm rot="19570320" flipH="1">
            <a:off x="6865938" y="4264025"/>
            <a:ext cx="176212" cy="808038"/>
          </a:xfrm>
          <a:prstGeom prst="ellipse">
            <a:avLst/>
          </a:prstGeom>
          <a:gradFill rotWithShape="1">
            <a:gsLst>
              <a:gs pos="0">
                <a:srgbClr val="F0F0F0"/>
              </a:gs>
              <a:gs pos="100000">
                <a:srgbClr val="B2B2B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44129" name="Text Box 38"/>
          <p:cNvSpPr txBox="1">
            <a:spLocks noChangeArrowheads="1"/>
          </p:cNvSpPr>
          <p:nvPr/>
        </p:nvSpPr>
        <p:spPr bwMode="auto">
          <a:xfrm>
            <a:off x="5607050" y="4481513"/>
            <a:ext cx="407988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0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 sz="2000">
              <a:solidFill>
                <a:srgbClr val="000066"/>
              </a:solidFill>
            </a:endParaRPr>
          </a:p>
        </p:txBody>
      </p:sp>
      <p:graphicFrame>
        <p:nvGraphicFramePr>
          <p:cNvPr id="344103" name="Object 39"/>
          <p:cNvGraphicFramePr>
            <a:graphicFrameLocks noChangeAspect="1"/>
          </p:cNvGraphicFramePr>
          <p:nvPr/>
        </p:nvGraphicFramePr>
        <p:xfrm>
          <a:off x="7439025" y="4613275"/>
          <a:ext cx="2032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144" name="Equation" r:id="rId19" imgW="203040" imgH="304560" progId="Equation.DSMT4">
                  <p:embed/>
                </p:oleObj>
              </mc:Choice>
              <mc:Fallback>
                <p:oleObj name="Equation" r:id="rId19" imgW="203040" imgH="304560" progId="Equation.DSMT4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9025" y="4613275"/>
                        <a:ext cx="2032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05" name="Object 41"/>
          <p:cNvGraphicFramePr>
            <a:graphicFrameLocks noChangeAspect="1"/>
          </p:cNvGraphicFramePr>
          <p:nvPr/>
        </p:nvGraphicFramePr>
        <p:xfrm>
          <a:off x="7054850" y="4321175"/>
          <a:ext cx="330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145" name="Equation" r:id="rId21" imgW="330120" imgH="317160" progId="Equation.DSMT4">
                  <p:embed/>
                </p:oleObj>
              </mc:Choice>
              <mc:Fallback>
                <p:oleObj name="Equation" r:id="rId21" imgW="330120" imgH="317160" progId="Equation.DSMT4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4850" y="4321175"/>
                        <a:ext cx="3302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4131" name="Line 43"/>
          <p:cNvSpPr>
            <a:spLocks noChangeShapeType="1"/>
          </p:cNvSpPr>
          <p:nvPr/>
        </p:nvSpPr>
        <p:spPr bwMode="auto">
          <a:xfrm>
            <a:off x="5926138" y="4668838"/>
            <a:ext cx="32067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44134" name="Rectangle 70"/>
          <p:cNvSpPr>
            <a:spLocks noChangeArrowheads="1"/>
          </p:cNvSpPr>
          <p:nvPr/>
        </p:nvSpPr>
        <p:spPr bwMode="auto">
          <a:xfrm rot="3408800">
            <a:off x="6986588" y="4748213"/>
            <a:ext cx="117475" cy="98425"/>
          </a:xfrm>
          <a:prstGeom prst="rect">
            <a:avLst/>
          </a:prstGeom>
          <a:solidFill>
            <a:srgbClr val="FFCC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44128" name="Line 37"/>
          <p:cNvSpPr>
            <a:spLocks noChangeShapeType="1"/>
          </p:cNvSpPr>
          <p:nvPr/>
        </p:nvSpPr>
        <p:spPr bwMode="auto">
          <a:xfrm>
            <a:off x="7043738" y="4789488"/>
            <a:ext cx="377825" cy="0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44130" name="Line 42"/>
          <p:cNvSpPr>
            <a:spLocks noChangeShapeType="1"/>
          </p:cNvSpPr>
          <p:nvPr/>
        </p:nvSpPr>
        <p:spPr bwMode="auto">
          <a:xfrm flipV="1">
            <a:off x="7043738" y="4649788"/>
            <a:ext cx="244475" cy="1397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44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44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44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44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76" grpId="0"/>
      <p:bldP spid="344080" grpId="0" animBg="1"/>
      <p:bldP spid="344081" grpId="0"/>
      <p:bldP spid="344132" grpId="0"/>
      <p:bldP spid="344096" grpId="0" animBg="1"/>
      <p:bldP spid="344098" grpId="0"/>
      <p:bldP spid="344127" grpId="0" animBg="1"/>
      <p:bldP spid="344129" grpId="0"/>
      <p:bldP spid="344131" grpId="0" animBg="1"/>
      <p:bldP spid="344134" grpId="0" animBg="1"/>
      <p:bldP spid="344128" grpId="0" animBg="1"/>
      <p:bldP spid="3441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3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V, I, R &amp; P</a:t>
            </a:r>
          </a:p>
        </p:txBody>
      </p:sp>
      <p:sp>
        <p:nvSpPr>
          <p:cNvPr id="214035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21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B99813-8004-4E6E-8423-8A987E881580}" type="slidenum">
              <a:rPr lang="en-ZA" smtClean="0">
                <a:cs typeface="Arial" charset="0"/>
              </a:rPr>
              <a:pPr/>
              <a:t>11</a:t>
            </a:fld>
            <a:endParaRPr lang="en-ZA" smtClean="0">
              <a:cs typeface="Arial" charset="0"/>
            </a:endParaRPr>
          </a:p>
        </p:txBody>
      </p:sp>
      <p:sp>
        <p:nvSpPr>
          <p:cNvPr id="21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DRIFT SPEED </a:t>
            </a:r>
          </a:p>
        </p:txBody>
      </p:sp>
      <p:sp>
        <p:nvSpPr>
          <p:cNvPr id="214038" name="Rectangle 4"/>
          <p:cNvSpPr>
            <a:spLocks noChangeArrowheads="1"/>
          </p:cNvSpPr>
          <p:nvPr/>
        </p:nvSpPr>
        <p:spPr bwMode="auto">
          <a:xfrm>
            <a:off x="179388" y="1352550"/>
            <a:ext cx="5221287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The charge in the given section, length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L</a:t>
            </a:r>
            <a:r>
              <a:rPr lang="en-US">
                <a:solidFill>
                  <a:srgbClr val="000066"/>
                </a:solidFill>
              </a:rPr>
              <a:t>, cross sectional area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A</a:t>
            </a:r>
            <a:r>
              <a:rPr lang="en-US">
                <a:solidFill>
                  <a:srgbClr val="000066"/>
                </a:solidFill>
              </a:rPr>
              <a:t>, containing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n</a:t>
            </a:r>
            <a:r>
              <a:rPr lang="en-US">
                <a:solidFill>
                  <a:srgbClr val="000066"/>
                </a:solidFill>
              </a:rPr>
              <a:t> charge carriers per unit volume is</a:t>
            </a:r>
            <a:r>
              <a:rPr lang="en-US" sz="2600">
                <a:solidFill>
                  <a:srgbClr val="000066"/>
                </a:solidFill>
              </a:rPr>
              <a:t>                   .</a:t>
            </a:r>
          </a:p>
        </p:txBody>
      </p:sp>
      <p:sp>
        <p:nvSpPr>
          <p:cNvPr id="21403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14023" name="Object 7"/>
          <p:cNvGraphicFramePr>
            <a:graphicFrameLocks noChangeAspect="1"/>
          </p:cNvGraphicFramePr>
          <p:nvPr/>
        </p:nvGraphicFramePr>
        <p:xfrm>
          <a:off x="2595563" y="2711450"/>
          <a:ext cx="1468437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46" name="Equation" r:id="rId4" imgW="1473120" imgH="330120" progId="Equation.DSMT4">
                  <p:embed/>
                </p:oleObj>
              </mc:Choice>
              <mc:Fallback>
                <p:oleObj name="Equation" r:id="rId4" imgW="1473120" imgH="3301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5563" y="2711450"/>
                        <a:ext cx="1468437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404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4026" name="Rectangle 10"/>
          <p:cNvSpPr>
            <a:spLocks noChangeArrowheads="1"/>
          </p:cNvSpPr>
          <p:nvPr/>
        </p:nvSpPr>
        <p:spPr bwMode="auto">
          <a:xfrm>
            <a:off x="179388" y="3114675"/>
            <a:ext cx="8764587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and the time taken for this charge to 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drift out of the volume at drift speed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d</a:t>
            </a:r>
            <a:r>
              <a:rPr lang="en-US">
                <a:solidFill>
                  <a:srgbClr val="000066"/>
                </a:solidFill>
              </a:rPr>
              <a:t> (and 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be replaced by an equal amount drifting in) is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graphicFrame>
        <p:nvGraphicFramePr>
          <p:cNvPr id="214027" name="Object 11"/>
          <p:cNvGraphicFramePr>
            <a:graphicFrameLocks noChangeAspect="1"/>
          </p:cNvGraphicFramePr>
          <p:nvPr/>
        </p:nvGraphicFramePr>
        <p:xfrm>
          <a:off x="7261225" y="3922713"/>
          <a:ext cx="995363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47" name="Equation" r:id="rId6" imgW="990360" imgH="698400" progId="Equation.DSMT4">
                  <p:embed/>
                </p:oleObj>
              </mc:Choice>
              <mc:Fallback>
                <p:oleObj name="Equation" r:id="rId6" imgW="990360" imgH="6984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1225" y="3922713"/>
                        <a:ext cx="995363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4042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4029" name="Rectangle 13"/>
          <p:cNvSpPr>
            <a:spLocks noChangeArrowheads="1"/>
          </p:cNvSpPr>
          <p:nvPr/>
        </p:nvSpPr>
        <p:spPr bwMode="auto">
          <a:xfrm>
            <a:off x="177800" y="4754563"/>
            <a:ext cx="8764588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Hence: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graphicFrame>
        <p:nvGraphicFramePr>
          <p:cNvPr id="214030" name="Object 14"/>
          <p:cNvGraphicFramePr>
            <a:graphicFrameLocks noChangeAspect="1"/>
          </p:cNvGraphicFramePr>
          <p:nvPr/>
        </p:nvGraphicFramePr>
        <p:xfrm>
          <a:off x="1824038" y="4686300"/>
          <a:ext cx="3429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48" name="Equation" r:id="rId8" imgW="3429000" imgH="685800" progId="Equation.DSMT4">
                  <p:embed/>
                </p:oleObj>
              </mc:Choice>
              <mc:Fallback>
                <p:oleObj name="Equation" r:id="rId8" imgW="3429000" imgH="6858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4038" y="4686300"/>
                        <a:ext cx="34290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4032" name="Rectangle 16"/>
          <p:cNvSpPr>
            <a:spLocks noChangeArrowheads="1"/>
          </p:cNvSpPr>
          <p:nvPr/>
        </p:nvSpPr>
        <p:spPr bwMode="auto">
          <a:xfrm>
            <a:off x="5465763" y="4754563"/>
            <a:ext cx="1116012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or :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graphicFrame>
        <p:nvGraphicFramePr>
          <p:cNvPr id="214033" name="Object 17"/>
          <p:cNvGraphicFramePr>
            <a:graphicFrameLocks noChangeAspect="1"/>
          </p:cNvGraphicFramePr>
          <p:nvPr/>
        </p:nvGraphicFramePr>
        <p:xfrm>
          <a:off x="6686550" y="4840288"/>
          <a:ext cx="14097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49" name="Equation" r:id="rId10" imgW="1409400" imgH="431640" progId="Equation.DSMT4">
                  <p:embed/>
                </p:oleObj>
              </mc:Choice>
              <mc:Fallback>
                <p:oleObj name="Equation" r:id="rId10" imgW="1409400" imgH="43164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6550" y="4840288"/>
                        <a:ext cx="14097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9"/>
          <p:cNvSpPr>
            <a:spLocks noChangeArrowheads="1"/>
          </p:cNvSpPr>
          <p:nvPr/>
        </p:nvSpPr>
        <p:spPr bwMode="auto">
          <a:xfrm>
            <a:off x="179388" y="5659438"/>
            <a:ext cx="8812212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where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ne</a:t>
            </a:r>
            <a:r>
              <a:rPr lang="en-US">
                <a:solidFill>
                  <a:srgbClr val="000066"/>
                </a:solidFill>
              </a:rPr>
              <a:t> is the (mobile) charge density, in [C/m</a:t>
            </a:r>
            <a:r>
              <a:rPr lang="en-US" baseline="30000">
                <a:solidFill>
                  <a:srgbClr val="000066"/>
                </a:solidFill>
              </a:rPr>
              <a:t>3</a:t>
            </a:r>
            <a:r>
              <a:rPr lang="en-US">
                <a:solidFill>
                  <a:srgbClr val="000066"/>
                </a:solidFill>
              </a:rPr>
              <a:t>].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3" name="Rectangle 22"/>
          <p:cNvSpPr>
            <a:spLocks noChangeArrowheads="1"/>
          </p:cNvSpPr>
          <p:nvPr/>
        </p:nvSpPr>
        <p:spPr bwMode="auto">
          <a:xfrm>
            <a:off x="6591300" y="4762500"/>
            <a:ext cx="1609725" cy="58102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4047" name="Oval 23"/>
          <p:cNvSpPr>
            <a:spLocks noChangeArrowheads="1"/>
          </p:cNvSpPr>
          <p:nvPr/>
        </p:nvSpPr>
        <p:spPr bwMode="auto">
          <a:xfrm>
            <a:off x="5630863" y="1793875"/>
            <a:ext cx="542925" cy="984250"/>
          </a:xfrm>
          <a:prstGeom prst="ellipse">
            <a:avLst/>
          </a:prstGeom>
          <a:solidFill>
            <a:srgbClr val="FFFFFF"/>
          </a:solidFill>
          <a:ln w="9525">
            <a:round/>
            <a:headEnd/>
            <a:tailEnd/>
          </a:ln>
          <a:scene3d>
            <a:camera prst="legacyObliqueRight">
              <a:rot lat="0" lon="899994" rev="0"/>
            </a:camera>
            <a:lightRig rig="legacyFlat3" dir="b"/>
          </a:scene3d>
          <a:sp3d extrusionH="36306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4048" name="Line 24"/>
          <p:cNvSpPr>
            <a:spLocks noChangeShapeType="1"/>
          </p:cNvSpPr>
          <p:nvPr/>
        </p:nvSpPr>
        <p:spPr bwMode="auto">
          <a:xfrm>
            <a:off x="6032500" y="2274888"/>
            <a:ext cx="39052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14049" name="Text Box 25"/>
          <p:cNvSpPr txBox="1">
            <a:spLocks noChangeArrowheads="1"/>
          </p:cNvSpPr>
          <p:nvPr/>
        </p:nvSpPr>
        <p:spPr bwMode="auto">
          <a:xfrm>
            <a:off x="5683250" y="2046288"/>
            <a:ext cx="4254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>
              <a:solidFill>
                <a:srgbClr val="000066"/>
              </a:solidFill>
            </a:endParaRPr>
          </a:p>
        </p:txBody>
      </p:sp>
      <p:sp>
        <p:nvSpPr>
          <p:cNvPr id="214050" name="Oval 26"/>
          <p:cNvSpPr>
            <a:spLocks noChangeArrowheads="1"/>
          </p:cNvSpPr>
          <p:nvPr/>
        </p:nvSpPr>
        <p:spPr bwMode="auto">
          <a:xfrm>
            <a:off x="6557963" y="1793875"/>
            <a:ext cx="542925" cy="984250"/>
          </a:xfrm>
          <a:prstGeom prst="ellipse">
            <a:avLst/>
          </a:prstGeom>
          <a:solidFill>
            <a:srgbClr val="FFFFFF"/>
          </a:solidFill>
          <a:ln w="9525">
            <a:round/>
            <a:headEnd/>
            <a:tailEnd/>
          </a:ln>
          <a:scene3d>
            <a:camera prst="legacyObliqueRight">
              <a:rot lat="0" lon="899994" rev="0"/>
            </a:camera>
            <a:lightRig rig="legacyFlat3" dir="b"/>
          </a:scene3d>
          <a:sp3d extrusionH="1243000" prstMaterial="legacyMatte">
            <a:bevelT w="13500" h="13500" prst="angle"/>
            <a:bevelB w="13500" h="13500" prst="angle"/>
            <a:extrusionClr>
              <a:srgbClr val="969696"/>
            </a:extrusionClr>
          </a:sp3d>
        </p:spPr>
        <p:txBody>
          <a:bodyPr>
            <a:flatTx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4051" name="Oval 27"/>
          <p:cNvSpPr>
            <a:spLocks noChangeArrowheads="1"/>
          </p:cNvSpPr>
          <p:nvPr/>
        </p:nvSpPr>
        <p:spPr bwMode="auto">
          <a:xfrm>
            <a:off x="6600825" y="1795463"/>
            <a:ext cx="460375" cy="97948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4052" name="Oval 28"/>
          <p:cNvSpPr>
            <a:spLocks noChangeArrowheads="1"/>
          </p:cNvSpPr>
          <p:nvPr/>
        </p:nvSpPr>
        <p:spPr bwMode="auto">
          <a:xfrm>
            <a:off x="7539038" y="1792288"/>
            <a:ext cx="461962" cy="973137"/>
          </a:xfrm>
          <a:prstGeom prst="ellips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4053" name="Oval 29"/>
          <p:cNvSpPr>
            <a:spLocks noChangeArrowheads="1"/>
          </p:cNvSpPr>
          <p:nvPr/>
        </p:nvSpPr>
        <p:spPr bwMode="auto">
          <a:xfrm>
            <a:off x="8380413" y="1792288"/>
            <a:ext cx="461962" cy="979487"/>
          </a:xfrm>
          <a:prstGeom prst="ellipse">
            <a:avLst/>
          </a:prstGeom>
          <a:noFill/>
          <a:ln w="9525" algn="ctr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4054" name="Text Box 30"/>
          <p:cNvSpPr txBox="1">
            <a:spLocks noChangeArrowheads="1"/>
          </p:cNvSpPr>
          <p:nvPr/>
        </p:nvSpPr>
        <p:spPr bwMode="auto">
          <a:xfrm>
            <a:off x="6599238" y="2046288"/>
            <a:ext cx="4254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A</a:t>
            </a:r>
            <a:endParaRPr lang="en-ZA">
              <a:solidFill>
                <a:srgbClr val="000066"/>
              </a:solidFill>
            </a:endParaRPr>
          </a:p>
        </p:txBody>
      </p:sp>
      <p:sp>
        <p:nvSpPr>
          <p:cNvPr id="214055" name="Line 31"/>
          <p:cNvSpPr>
            <a:spLocks noChangeShapeType="1"/>
          </p:cNvSpPr>
          <p:nvPr/>
        </p:nvSpPr>
        <p:spPr bwMode="auto">
          <a:xfrm>
            <a:off x="6827838" y="1590675"/>
            <a:ext cx="3492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lg" len="lg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056" name="Text Box 32"/>
          <p:cNvSpPr txBox="1">
            <a:spLocks noChangeArrowheads="1"/>
          </p:cNvSpPr>
          <p:nvPr/>
        </p:nvSpPr>
        <p:spPr bwMode="auto">
          <a:xfrm>
            <a:off x="7116763" y="1395413"/>
            <a:ext cx="4254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L</a:t>
            </a:r>
            <a:endParaRPr lang="en-ZA">
              <a:solidFill>
                <a:srgbClr val="000066"/>
              </a:solidFill>
            </a:endParaRPr>
          </a:p>
        </p:txBody>
      </p:sp>
      <p:sp>
        <p:nvSpPr>
          <p:cNvPr id="214057" name="Line 33"/>
          <p:cNvSpPr>
            <a:spLocks noChangeShapeType="1"/>
          </p:cNvSpPr>
          <p:nvPr/>
        </p:nvSpPr>
        <p:spPr bwMode="auto">
          <a:xfrm>
            <a:off x="7453313" y="1590675"/>
            <a:ext cx="3127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4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4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26" grpId="0"/>
      <p:bldP spid="214029" grpId="0"/>
      <p:bldP spid="214032" grpId="0"/>
      <p:bldP spid="2" grpId="0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7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V, I, R &amp; P</a:t>
            </a:r>
          </a:p>
        </p:txBody>
      </p:sp>
      <p:sp>
        <p:nvSpPr>
          <p:cNvPr id="205878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2058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A4189A-B26F-4172-9A82-35D1BCDBEFD7}" type="slidenum">
              <a:rPr lang="en-ZA" smtClean="0">
                <a:cs typeface="Arial" charset="0"/>
              </a:rPr>
              <a:pPr/>
              <a:t>12</a:t>
            </a:fld>
            <a:endParaRPr lang="en-ZA" smtClean="0">
              <a:cs typeface="Arial" charset="0"/>
            </a:endParaRPr>
          </a:p>
        </p:txBody>
      </p:sp>
      <p:sp>
        <p:nvSpPr>
          <p:cNvPr id="205880" name="Rectangle 49"/>
          <p:cNvSpPr>
            <a:spLocks noChangeArrowheads="1"/>
          </p:cNvSpPr>
          <p:nvPr/>
        </p:nvSpPr>
        <p:spPr bwMode="auto">
          <a:xfrm>
            <a:off x="6892925" y="2443163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2058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POWER IN ELECTRIC CIRCUITS </a:t>
            </a:r>
          </a:p>
        </p:txBody>
      </p:sp>
      <p:sp>
        <p:nvSpPr>
          <p:cNvPr id="2058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5421312" cy="1698625"/>
          </a:xfrm>
        </p:spPr>
        <p:txBody>
          <a:bodyPr/>
          <a:lstStyle/>
          <a:p>
            <a:pPr lvl="1" indent="0" eaLnBrk="1" hangingPunct="1"/>
            <a:r>
              <a:rPr lang="en-US" smtClean="0"/>
              <a:t>A battery drives a current </a:t>
            </a:r>
            <a:r>
              <a:rPr lang="en-US" b="1" i="1" smtClean="0">
                <a:latin typeface="Times New Roman" pitchFamily="18" charset="0"/>
              </a:rPr>
              <a:t>I</a:t>
            </a:r>
            <a:r>
              <a:rPr lang="en-US" i="1" smtClean="0">
                <a:latin typeface="Times New Roman" pitchFamily="18" charset="0"/>
              </a:rPr>
              <a:t> </a:t>
            </a:r>
            <a:r>
              <a:rPr lang="en-US" smtClean="0"/>
              <a:t>through some unspecified </a:t>
            </a:r>
            <a:br>
              <a:rPr lang="en-US" smtClean="0"/>
            </a:br>
            <a:r>
              <a:rPr lang="en-US" smtClean="0"/>
              <a:t>device (e.g. a light bulb, a re-chargeable battery, a motor, etc). </a:t>
            </a:r>
          </a:p>
        </p:txBody>
      </p:sp>
      <p:sp>
        <p:nvSpPr>
          <p:cNvPr id="205828" name="Rectangle 4"/>
          <p:cNvSpPr>
            <a:spLocks noChangeArrowheads="1"/>
          </p:cNvSpPr>
          <p:nvPr/>
        </p:nvSpPr>
        <p:spPr bwMode="auto">
          <a:xfrm>
            <a:off x="179388" y="3170238"/>
            <a:ext cx="8774112" cy="133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During a time interval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dt</a:t>
            </a:r>
            <a:r>
              <a:rPr lang="en-US">
                <a:solidFill>
                  <a:srgbClr val="000066"/>
                </a:solidFill>
              </a:rPr>
              <a:t>, a charge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dQ = I</a:t>
            </a:r>
            <a:r>
              <a:rPr lang="en-US" b="1" i="1" baseline="30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dt</a:t>
            </a:r>
            <a:r>
              <a:rPr lang="en-US">
                <a:solidFill>
                  <a:srgbClr val="000066"/>
                </a:solidFill>
              </a:rPr>
              <a:t> moves from terminal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a</a:t>
            </a:r>
            <a:r>
              <a:rPr lang="en-US">
                <a:solidFill>
                  <a:srgbClr val="000066"/>
                </a:solidFill>
              </a:rPr>
              <a:t> to terminal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b</a:t>
            </a:r>
            <a:r>
              <a:rPr lang="en-US">
                <a:solidFill>
                  <a:srgbClr val="000066"/>
                </a:solidFill>
              </a:rPr>
              <a:t> through a decrease in electric potential of</a:t>
            </a:r>
            <a:r>
              <a:rPr lang="en-US" sz="2600">
                <a:solidFill>
                  <a:srgbClr val="000066"/>
                </a:solidFill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ab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= V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a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– V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b</a:t>
            </a:r>
            <a:r>
              <a:rPr lang="en-US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205831" name="Rectangle 7"/>
          <p:cNvSpPr>
            <a:spLocks noChangeArrowheads="1"/>
          </p:cNvSpPr>
          <p:nvPr/>
        </p:nvSpPr>
        <p:spPr bwMode="auto">
          <a:xfrm>
            <a:off x="179388" y="4570413"/>
            <a:ext cx="8774112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The energy transferred to the device is thus: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05832" name="Rectangle 8"/>
          <p:cNvSpPr>
            <a:spLocks noChangeArrowheads="1"/>
          </p:cNvSpPr>
          <p:nvPr/>
        </p:nvSpPr>
        <p:spPr bwMode="auto">
          <a:xfrm>
            <a:off x="1931988" y="5027613"/>
            <a:ext cx="3427412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dU = dQV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ab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= I</a:t>
            </a:r>
            <a:r>
              <a:rPr lang="en-US" b="1" i="1" baseline="30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ab</a:t>
            </a:r>
            <a:r>
              <a:rPr lang="en-US" b="1" i="1" baseline="30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dt</a:t>
            </a:r>
            <a:r>
              <a:rPr lang="en-US" sz="26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000066"/>
                </a:solidFill>
              </a:rPr>
              <a:t>,</a:t>
            </a:r>
          </a:p>
        </p:txBody>
      </p:sp>
      <p:sp>
        <p:nvSpPr>
          <p:cNvPr id="205833" name="Rectangle 9"/>
          <p:cNvSpPr>
            <a:spLocks noChangeArrowheads="1"/>
          </p:cNvSpPr>
          <p:nvPr/>
        </p:nvSpPr>
        <p:spPr bwMode="auto">
          <a:xfrm>
            <a:off x="179388" y="5632450"/>
            <a:ext cx="8774112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and the </a:t>
            </a:r>
            <a:r>
              <a:rPr lang="en-US" i="1">
                <a:solidFill>
                  <a:srgbClr val="000066"/>
                </a:solidFill>
              </a:rPr>
              <a:t>rate</a:t>
            </a:r>
            <a:r>
              <a:rPr lang="en-US" i="1" baseline="300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 of energy transfer   </a:t>
            </a:r>
            <a:r>
              <a:rPr lang="en-US" i="1">
                <a:solidFill>
                  <a:srgbClr val="000066"/>
                </a:solidFill>
                <a:latin typeface="Times New Roman" pitchFamily="18" charset="0"/>
              </a:rPr>
              <a:t>    </a:t>
            </a:r>
            <a:r>
              <a:rPr lang="en-US">
                <a:solidFill>
                  <a:srgbClr val="000066"/>
                </a:solidFill>
              </a:rPr>
              <a:t> (i.e. power) is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0588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05834" name="Object 10"/>
          <p:cNvGraphicFramePr>
            <a:graphicFrameLocks noChangeAspect="1"/>
          </p:cNvGraphicFramePr>
          <p:nvPr/>
        </p:nvGraphicFramePr>
        <p:xfrm>
          <a:off x="7794625" y="5765800"/>
          <a:ext cx="11461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83" name="Equation" r:id="rId4" imgW="1143000" imgH="380880" progId="Equation.DSMT4">
                  <p:embed/>
                </p:oleObj>
              </mc:Choice>
              <mc:Fallback>
                <p:oleObj name="Equation" r:id="rId4" imgW="1143000" imgH="3808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4625" y="5765800"/>
                        <a:ext cx="11461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36" name="Rectangle 12"/>
          <p:cNvSpPr>
            <a:spLocks noChangeArrowheads="1"/>
          </p:cNvSpPr>
          <p:nvPr/>
        </p:nvSpPr>
        <p:spPr bwMode="auto">
          <a:xfrm>
            <a:off x="7753350" y="5689600"/>
            <a:ext cx="1209675" cy="5334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05889" name="Rectangle 28"/>
          <p:cNvSpPr>
            <a:spLocks noChangeArrowheads="1"/>
          </p:cNvSpPr>
          <p:nvPr/>
        </p:nvSpPr>
        <p:spPr bwMode="auto">
          <a:xfrm>
            <a:off x="8278813" y="1290638"/>
            <a:ext cx="5207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V</a:t>
            </a:r>
            <a:r>
              <a:rPr lang="en-US" altLang="ko-KR" sz="22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a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205890" name="Rectangle 29"/>
          <p:cNvSpPr>
            <a:spLocks noChangeArrowheads="1"/>
          </p:cNvSpPr>
          <p:nvPr/>
        </p:nvSpPr>
        <p:spPr bwMode="auto">
          <a:xfrm>
            <a:off x="8278813" y="2519363"/>
            <a:ext cx="5207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V</a:t>
            </a:r>
            <a:r>
              <a:rPr lang="en-US" altLang="ko-KR" sz="22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b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205891" name="Freeform 13"/>
          <p:cNvSpPr>
            <a:spLocks/>
          </p:cNvSpPr>
          <p:nvPr/>
        </p:nvSpPr>
        <p:spPr bwMode="auto">
          <a:xfrm>
            <a:off x="5895975" y="1384300"/>
            <a:ext cx="2362200" cy="1525588"/>
          </a:xfrm>
          <a:custGeom>
            <a:avLst/>
            <a:gdLst>
              <a:gd name="T0" fmla="*/ 0 w 2655"/>
              <a:gd name="T1" fmla="*/ 2147483647 h 1710"/>
              <a:gd name="T2" fmla="*/ 0 w 2655"/>
              <a:gd name="T3" fmla="*/ 0 h 1710"/>
              <a:gd name="T4" fmla="*/ 2147483647 w 2655"/>
              <a:gd name="T5" fmla="*/ 0 h 1710"/>
              <a:gd name="T6" fmla="*/ 2147483647 w 2655"/>
              <a:gd name="T7" fmla="*/ 2147483647 h 1710"/>
              <a:gd name="T8" fmla="*/ 0 w 2655"/>
              <a:gd name="T9" fmla="*/ 2147483647 h 1710"/>
              <a:gd name="T10" fmla="*/ 0 w 2655"/>
              <a:gd name="T11" fmla="*/ 2147483647 h 17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655"/>
              <a:gd name="T19" fmla="*/ 0 h 1710"/>
              <a:gd name="T20" fmla="*/ 2655 w 2655"/>
              <a:gd name="T21" fmla="*/ 1710 h 171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655" h="1710">
                <a:moveTo>
                  <a:pt x="0" y="660"/>
                </a:moveTo>
                <a:lnTo>
                  <a:pt x="0" y="0"/>
                </a:lnTo>
                <a:lnTo>
                  <a:pt x="2655" y="0"/>
                </a:lnTo>
                <a:lnTo>
                  <a:pt x="2655" y="1710"/>
                </a:lnTo>
                <a:lnTo>
                  <a:pt x="0" y="1710"/>
                </a:lnTo>
                <a:lnTo>
                  <a:pt x="0" y="1057"/>
                </a:lnTo>
              </a:path>
            </a:pathLst>
          </a:cu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892" name="Freeform 14"/>
          <p:cNvSpPr>
            <a:spLocks/>
          </p:cNvSpPr>
          <p:nvPr/>
        </p:nvSpPr>
        <p:spPr bwMode="auto">
          <a:xfrm>
            <a:off x="7800975" y="1671638"/>
            <a:ext cx="904875" cy="968375"/>
          </a:xfrm>
          <a:custGeom>
            <a:avLst/>
            <a:gdLst>
              <a:gd name="T0" fmla="*/ 2147483647 w 1015"/>
              <a:gd name="T1" fmla="*/ 2147483647 h 1181"/>
              <a:gd name="T2" fmla="*/ 2147483647 w 1015"/>
              <a:gd name="T3" fmla="*/ 2147483647 h 1181"/>
              <a:gd name="T4" fmla="*/ 2147483647 w 1015"/>
              <a:gd name="T5" fmla="*/ 2147483647 h 1181"/>
              <a:gd name="T6" fmla="*/ 2147483647 w 1015"/>
              <a:gd name="T7" fmla="*/ 2147483647 h 1181"/>
              <a:gd name="T8" fmla="*/ 2147483647 w 1015"/>
              <a:gd name="T9" fmla="*/ 2147483647 h 1181"/>
              <a:gd name="T10" fmla="*/ 2147483647 w 1015"/>
              <a:gd name="T11" fmla="*/ 2147483647 h 1181"/>
              <a:gd name="T12" fmla="*/ 2147483647 w 1015"/>
              <a:gd name="T13" fmla="*/ 2147483647 h 1181"/>
              <a:gd name="T14" fmla="*/ 2147483647 w 1015"/>
              <a:gd name="T15" fmla="*/ 2147483647 h 118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15"/>
              <a:gd name="T25" fmla="*/ 0 h 1181"/>
              <a:gd name="T26" fmla="*/ 1015 w 1015"/>
              <a:gd name="T27" fmla="*/ 1181 h 118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15" h="1181">
                <a:moveTo>
                  <a:pt x="553" y="30"/>
                </a:moveTo>
                <a:cubicBezTo>
                  <a:pt x="441" y="46"/>
                  <a:pt x="187" y="85"/>
                  <a:pt x="133" y="172"/>
                </a:cubicBezTo>
                <a:cubicBezTo>
                  <a:pt x="79" y="259"/>
                  <a:pt x="234" y="399"/>
                  <a:pt x="230" y="555"/>
                </a:cubicBezTo>
                <a:cubicBezTo>
                  <a:pt x="226" y="711"/>
                  <a:pt x="0" y="1039"/>
                  <a:pt x="110" y="1110"/>
                </a:cubicBezTo>
                <a:cubicBezTo>
                  <a:pt x="220" y="1181"/>
                  <a:pt x="765" y="1079"/>
                  <a:pt x="890" y="982"/>
                </a:cubicBezTo>
                <a:cubicBezTo>
                  <a:pt x="1015" y="885"/>
                  <a:pt x="777" y="473"/>
                  <a:pt x="763" y="322"/>
                </a:cubicBezTo>
                <a:cubicBezTo>
                  <a:pt x="749" y="171"/>
                  <a:pt x="860" y="150"/>
                  <a:pt x="808" y="75"/>
                </a:cubicBezTo>
                <a:cubicBezTo>
                  <a:pt x="756" y="0"/>
                  <a:pt x="665" y="14"/>
                  <a:pt x="553" y="30"/>
                </a:cubicBezTo>
                <a:close/>
              </a:path>
            </a:pathLst>
          </a:custGeom>
          <a:solidFill>
            <a:srgbClr val="96969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893" name="Line 21"/>
          <p:cNvSpPr>
            <a:spLocks noChangeShapeType="1"/>
          </p:cNvSpPr>
          <p:nvPr/>
        </p:nvSpPr>
        <p:spPr bwMode="auto">
          <a:xfrm rot="-5400000">
            <a:off x="5829300" y="1677988"/>
            <a:ext cx="32067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05894" name="Line 22"/>
          <p:cNvSpPr>
            <a:spLocks noChangeShapeType="1"/>
          </p:cNvSpPr>
          <p:nvPr/>
        </p:nvSpPr>
        <p:spPr bwMode="auto">
          <a:xfrm rot="-5400000">
            <a:off x="5829300" y="2628901"/>
            <a:ext cx="32067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05895" name="Line 31"/>
          <p:cNvSpPr>
            <a:spLocks noChangeShapeType="1"/>
          </p:cNvSpPr>
          <p:nvPr/>
        </p:nvSpPr>
        <p:spPr bwMode="auto">
          <a:xfrm>
            <a:off x="8258175" y="1704975"/>
            <a:ext cx="0" cy="16827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oval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5896" name="Line 32"/>
          <p:cNvSpPr>
            <a:spLocks noChangeShapeType="1"/>
          </p:cNvSpPr>
          <p:nvPr/>
        </p:nvSpPr>
        <p:spPr bwMode="auto">
          <a:xfrm flipV="1">
            <a:off x="8258175" y="2417763"/>
            <a:ext cx="0" cy="1666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oval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5897" name="Rectangle 33"/>
          <p:cNvSpPr>
            <a:spLocks noChangeArrowheads="1"/>
          </p:cNvSpPr>
          <p:nvPr/>
        </p:nvSpPr>
        <p:spPr bwMode="auto">
          <a:xfrm>
            <a:off x="7953375" y="1628775"/>
            <a:ext cx="2825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a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205898" name="Rectangle 34"/>
          <p:cNvSpPr>
            <a:spLocks noChangeArrowheads="1"/>
          </p:cNvSpPr>
          <p:nvPr/>
        </p:nvSpPr>
        <p:spPr bwMode="auto">
          <a:xfrm>
            <a:off x="7953375" y="2166938"/>
            <a:ext cx="2825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b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205899" name="Rectangle 35"/>
          <p:cNvSpPr>
            <a:spLocks noChangeArrowheads="1"/>
          </p:cNvSpPr>
          <p:nvPr/>
        </p:nvSpPr>
        <p:spPr bwMode="auto">
          <a:xfrm>
            <a:off x="6715125" y="1427163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 sz="2200">
              <a:solidFill>
                <a:srgbClr val="000066"/>
              </a:solidFill>
            </a:endParaRPr>
          </a:p>
        </p:txBody>
      </p:sp>
      <p:grpSp>
        <p:nvGrpSpPr>
          <p:cNvPr id="205900" name="Group 37"/>
          <p:cNvGrpSpPr>
            <a:grpSpLocks/>
          </p:cNvGrpSpPr>
          <p:nvPr/>
        </p:nvGrpSpPr>
        <p:grpSpPr bwMode="auto">
          <a:xfrm rot="5400000">
            <a:off x="5676900" y="1979613"/>
            <a:ext cx="441325" cy="365125"/>
            <a:chOff x="2560" y="1747"/>
            <a:chExt cx="312" cy="258"/>
          </a:xfrm>
        </p:grpSpPr>
        <p:sp>
          <p:nvSpPr>
            <p:cNvPr id="205906" name="Rectangle 38"/>
            <p:cNvSpPr>
              <a:spLocks noChangeArrowheads="1"/>
            </p:cNvSpPr>
            <p:nvPr/>
          </p:nvSpPr>
          <p:spPr bwMode="auto">
            <a:xfrm>
              <a:off x="2560" y="1848"/>
              <a:ext cx="312" cy="56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205907" name="Group 39"/>
            <p:cNvGrpSpPr>
              <a:grpSpLocks/>
            </p:cNvGrpSpPr>
            <p:nvPr/>
          </p:nvGrpSpPr>
          <p:grpSpPr bwMode="auto">
            <a:xfrm flipH="1">
              <a:off x="2563" y="1747"/>
              <a:ext cx="303" cy="258"/>
              <a:chOff x="8914" y="9442"/>
              <a:chExt cx="501" cy="350"/>
            </a:xfrm>
          </p:grpSpPr>
          <p:sp>
            <p:nvSpPr>
              <p:cNvPr id="205908" name="Line 40"/>
              <p:cNvSpPr>
                <a:spLocks noChangeShapeType="1"/>
              </p:cNvSpPr>
              <p:nvPr/>
            </p:nvSpPr>
            <p:spPr bwMode="auto">
              <a:xfrm rot="5400000" flipH="1">
                <a:off x="9240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909" name="Line 41"/>
              <p:cNvSpPr>
                <a:spLocks noChangeShapeType="1"/>
              </p:cNvSpPr>
              <p:nvPr/>
            </p:nvSpPr>
            <p:spPr bwMode="auto">
              <a:xfrm rot="5400000" flipH="1">
                <a:off x="9038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910" name="Line 42"/>
              <p:cNvSpPr>
                <a:spLocks noChangeShapeType="1"/>
              </p:cNvSpPr>
              <p:nvPr/>
            </p:nvSpPr>
            <p:spPr bwMode="auto">
              <a:xfrm rot="5400000" flipH="1">
                <a:off x="8835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911" name="Line 43"/>
              <p:cNvSpPr>
                <a:spLocks noChangeShapeType="1"/>
              </p:cNvSpPr>
              <p:nvPr/>
            </p:nvSpPr>
            <p:spPr bwMode="auto">
              <a:xfrm rot="5400000" flipH="1">
                <a:off x="9232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912" name="Line 44"/>
              <p:cNvSpPr>
                <a:spLocks noChangeShapeType="1"/>
              </p:cNvSpPr>
              <p:nvPr/>
            </p:nvSpPr>
            <p:spPr bwMode="auto">
              <a:xfrm rot="5400000" flipH="1">
                <a:off x="9030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913" name="Line 45"/>
              <p:cNvSpPr>
                <a:spLocks noChangeShapeType="1"/>
              </p:cNvSpPr>
              <p:nvPr/>
            </p:nvSpPr>
            <p:spPr bwMode="auto">
              <a:xfrm rot="5400000" flipH="1">
                <a:off x="8827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05901" name="Line 47"/>
          <p:cNvSpPr>
            <a:spLocks noChangeShapeType="1"/>
          </p:cNvSpPr>
          <p:nvPr/>
        </p:nvSpPr>
        <p:spPr bwMode="auto">
          <a:xfrm>
            <a:off x="6878638" y="1474788"/>
            <a:ext cx="32067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05902" name="Line 48"/>
          <p:cNvSpPr>
            <a:spLocks noChangeShapeType="1"/>
          </p:cNvSpPr>
          <p:nvPr/>
        </p:nvSpPr>
        <p:spPr bwMode="auto">
          <a:xfrm flipH="1">
            <a:off x="6878638" y="2817813"/>
            <a:ext cx="32067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05903" name="Rectangle 50"/>
          <p:cNvSpPr>
            <a:spLocks noChangeArrowheads="1"/>
          </p:cNvSpPr>
          <p:nvPr/>
        </p:nvSpPr>
        <p:spPr bwMode="auto">
          <a:xfrm>
            <a:off x="5910263" y="1471613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205904" name="Rectangle 51"/>
          <p:cNvSpPr>
            <a:spLocks noChangeArrowheads="1"/>
          </p:cNvSpPr>
          <p:nvPr/>
        </p:nvSpPr>
        <p:spPr bwMode="auto">
          <a:xfrm>
            <a:off x="5910263" y="2430463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 sz="2200">
              <a:solidFill>
                <a:srgbClr val="000066"/>
              </a:solidFill>
            </a:endParaRPr>
          </a:p>
        </p:txBody>
      </p:sp>
      <p:graphicFrame>
        <p:nvGraphicFramePr>
          <p:cNvPr id="205876" name="Object 52"/>
          <p:cNvGraphicFramePr>
            <a:graphicFrameLocks noChangeAspect="1"/>
          </p:cNvGraphicFramePr>
          <p:nvPr/>
        </p:nvGraphicFramePr>
        <p:xfrm>
          <a:off x="5089525" y="5692775"/>
          <a:ext cx="4572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84" name="Equation" r:id="rId6" imgW="457200" imgH="558720" progId="Equation.DSMT4">
                  <p:embed/>
                </p:oleObj>
              </mc:Choice>
              <mc:Fallback>
                <p:oleObj name="Equation" r:id="rId6" imgW="457200" imgH="558720" progId="Equation.DSMT4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9525" y="5692775"/>
                        <a:ext cx="4572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905" name="Rectangle 30"/>
          <p:cNvSpPr>
            <a:spLocks noChangeArrowheads="1"/>
          </p:cNvSpPr>
          <p:nvPr/>
        </p:nvSpPr>
        <p:spPr bwMode="auto">
          <a:xfrm>
            <a:off x="8274050" y="1908175"/>
            <a:ext cx="209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>
                <a:solidFill>
                  <a:srgbClr val="000066"/>
                </a:solidFill>
                <a:ea typeface="굴림" pitchFamily="34" charset="-127"/>
              </a:rPr>
              <a:t>?</a:t>
            </a:r>
            <a:endParaRPr lang="en-ZA" sz="220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5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05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8" grpId="0"/>
      <p:bldP spid="205831" grpId="0"/>
      <p:bldP spid="205832" grpId="0"/>
      <p:bldP spid="205833" grpId="0"/>
      <p:bldP spid="20583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8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V, I, R &amp; P</a:t>
            </a:r>
          </a:p>
        </p:txBody>
      </p:sp>
      <p:sp>
        <p:nvSpPr>
          <p:cNvPr id="350282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3502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327B3A-6867-4B45-8AAA-BDC60C01E13B}" type="slidenum">
              <a:rPr lang="en-ZA" smtClean="0">
                <a:cs typeface="Arial" charset="0"/>
              </a:rPr>
              <a:pPr/>
              <a:t>13</a:t>
            </a:fld>
            <a:endParaRPr lang="en-ZA" smtClean="0">
              <a:cs typeface="Arial" charset="0"/>
            </a:endParaRPr>
          </a:p>
        </p:txBody>
      </p:sp>
      <p:sp>
        <p:nvSpPr>
          <p:cNvPr id="3502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POWER IN ELECTRIC CIRCUITS </a:t>
            </a:r>
          </a:p>
        </p:txBody>
      </p:sp>
      <p:sp>
        <p:nvSpPr>
          <p:cNvPr id="35028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50286" name="Rectangle 11"/>
          <p:cNvSpPr>
            <a:spLocks noChangeArrowheads="1"/>
          </p:cNvSpPr>
          <p:nvPr/>
        </p:nvSpPr>
        <p:spPr bwMode="auto">
          <a:xfrm>
            <a:off x="8278813" y="1290638"/>
            <a:ext cx="5207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V</a:t>
            </a:r>
            <a:r>
              <a:rPr lang="en-US" altLang="ko-KR" sz="22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a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350287" name="Rectangle 12"/>
          <p:cNvSpPr>
            <a:spLocks noChangeArrowheads="1"/>
          </p:cNvSpPr>
          <p:nvPr/>
        </p:nvSpPr>
        <p:spPr bwMode="auto">
          <a:xfrm>
            <a:off x="8278813" y="2519363"/>
            <a:ext cx="5207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V</a:t>
            </a:r>
            <a:r>
              <a:rPr lang="en-US" altLang="ko-KR" sz="22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b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350288" name="Freeform 13"/>
          <p:cNvSpPr>
            <a:spLocks/>
          </p:cNvSpPr>
          <p:nvPr/>
        </p:nvSpPr>
        <p:spPr bwMode="auto">
          <a:xfrm>
            <a:off x="5895975" y="1384300"/>
            <a:ext cx="2362200" cy="1525588"/>
          </a:xfrm>
          <a:custGeom>
            <a:avLst/>
            <a:gdLst>
              <a:gd name="T0" fmla="*/ 0 w 2655"/>
              <a:gd name="T1" fmla="*/ 2147483647 h 1710"/>
              <a:gd name="T2" fmla="*/ 0 w 2655"/>
              <a:gd name="T3" fmla="*/ 0 h 1710"/>
              <a:gd name="T4" fmla="*/ 2147483647 w 2655"/>
              <a:gd name="T5" fmla="*/ 0 h 1710"/>
              <a:gd name="T6" fmla="*/ 2147483647 w 2655"/>
              <a:gd name="T7" fmla="*/ 2147483647 h 1710"/>
              <a:gd name="T8" fmla="*/ 0 w 2655"/>
              <a:gd name="T9" fmla="*/ 2147483647 h 1710"/>
              <a:gd name="T10" fmla="*/ 0 w 2655"/>
              <a:gd name="T11" fmla="*/ 2147483647 h 17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655"/>
              <a:gd name="T19" fmla="*/ 0 h 1710"/>
              <a:gd name="T20" fmla="*/ 2655 w 2655"/>
              <a:gd name="T21" fmla="*/ 1710 h 171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655" h="1710">
                <a:moveTo>
                  <a:pt x="0" y="660"/>
                </a:moveTo>
                <a:lnTo>
                  <a:pt x="0" y="0"/>
                </a:lnTo>
                <a:lnTo>
                  <a:pt x="2655" y="0"/>
                </a:lnTo>
                <a:lnTo>
                  <a:pt x="2655" y="1710"/>
                </a:lnTo>
                <a:lnTo>
                  <a:pt x="0" y="1710"/>
                </a:lnTo>
                <a:lnTo>
                  <a:pt x="0" y="1057"/>
                </a:lnTo>
              </a:path>
            </a:pathLst>
          </a:cu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289" name="Freeform 14"/>
          <p:cNvSpPr>
            <a:spLocks/>
          </p:cNvSpPr>
          <p:nvPr/>
        </p:nvSpPr>
        <p:spPr bwMode="auto">
          <a:xfrm>
            <a:off x="7800975" y="1671638"/>
            <a:ext cx="904875" cy="968375"/>
          </a:xfrm>
          <a:custGeom>
            <a:avLst/>
            <a:gdLst>
              <a:gd name="T0" fmla="*/ 2147483647 w 1015"/>
              <a:gd name="T1" fmla="*/ 2147483647 h 1181"/>
              <a:gd name="T2" fmla="*/ 2147483647 w 1015"/>
              <a:gd name="T3" fmla="*/ 2147483647 h 1181"/>
              <a:gd name="T4" fmla="*/ 2147483647 w 1015"/>
              <a:gd name="T5" fmla="*/ 2147483647 h 1181"/>
              <a:gd name="T6" fmla="*/ 2147483647 w 1015"/>
              <a:gd name="T7" fmla="*/ 2147483647 h 1181"/>
              <a:gd name="T8" fmla="*/ 2147483647 w 1015"/>
              <a:gd name="T9" fmla="*/ 2147483647 h 1181"/>
              <a:gd name="T10" fmla="*/ 2147483647 w 1015"/>
              <a:gd name="T11" fmla="*/ 2147483647 h 1181"/>
              <a:gd name="T12" fmla="*/ 2147483647 w 1015"/>
              <a:gd name="T13" fmla="*/ 2147483647 h 1181"/>
              <a:gd name="T14" fmla="*/ 2147483647 w 1015"/>
              <a:gd name="T15" fmla="*/ 2147483647 h 118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15"/>
              <a:gd name="T25" fmla="*/ 0 h 1181"/>
              <a:gd name="T26" fmla="*/ 1015 w 1015"/>
              <a:gd name="T27" fmla="*/ 1181 h 118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15" h="1181">
                <a:moveTo>
                  <a:pt x="553" y="30"/>
                </a:moveTo>
                <a:cubicBezTo>
                  <a:pt x="441" y="46"/>
                  <a:pt x="187" y="85"/>
                  <a:pt x="133" y="172"/>
                </a:cubicBezTo>
                <a:cubicBezTo>
                  <a:pt x="79" y="259"/>
                  <a:pt x="234" y="399"/>
                  <a:pt x="230" y="555"/>
                </a:cubicBezTo>
                <a:cubicBezTo>
                  <a:pt x="226" y="711"/>
                  <a:pt x="0" y="1039"/>
                  <a:pt x="110" y="1110"/>
                </a:cubicBezTo>
                <a:cubicBezTo>
                  <a:pt x="220" y="1181"/>
                  <a:pt x="765" y="1079"/>
                  <a:pt x="890" y="982"/>
                </a:cubicBezTo>
                <a:cubicBezTo>
                  <a:pt x="1015" y="885"/>
                  <a:pt x="777" y="473"/>
                  <a:pt x="763" y="322"/>
                </a:cubicBezTo>
                <a:cubicBezTo>
                  <a:pt x="749" y="171"/>
                  <a:pt x="860" y="150"/>
                  <a:pt x="808" y="75"/>
                </a:cubicBezTo>
                <a:cubicBezTo>
                  <a:pt x="756" y="0"/>
                  <a:pt x="665" y="14"/>
                  <a:pt x="553" y="30"/>
                </a:cubicBezTo>
                <a:close/>
              </a:path>
            </a:pathLst>
          </a:custGeom>
          <a:solidFill>
            <a:srgbClr val="96969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0290" name="Line 17"/>
          <p:cNvSpPr>
            <a:spLocks noChangeShapeType="1"/>
          </p:cNvSpPr>
          <p:nvPr/>
        </p:nvSpPr>
        <p:spPr bwMode="auto">
          <a:xfrm>
            <a:off x="8258175" y="1704975"/>
            <a:ext cx="0" cy="16827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oval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50291" name="Line 18"/>
          <p:cNvSpPr>
            <a:spLocks noChangeShapeType="1"/>
          </p:cNvSpPr>
          <p:nvPr/>
        </p:nvSpPr>
        <p:spPr bwMode="auto">
          <a:xfrm flipV="1">
            <a:off x="8258175" y="2417763"/>
            <a:ext cx="0" cy="166687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oval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50292" name="Rectangle 19"/>
          <p:cNvSpPr>
            <a:spLocks noChangeArrowheads="1"/>
          </p:cNvSpPr>
          <p:nvPr/>
        </p:nvSpPr>
        <p:spPr bwMode="auto">
          <a:xfrm>
            <a:off x="7953375" y="1628775"/>
            <a:ext cx="2825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a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350293" name="Rectangle 20"/>
          <p:cNvSpPr>
            <a:spLocks noChangeArrowheads="1"/>
          </p:cNvSpPr>
          <p:nvPr/>
        </p:nvSpPr>
        <p:spPr bwMode="auto">
          <a:xfrm>
            <a:off x="7953375" y="2166938"/>
            <a:ext cx="2825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b</a:t>
            </a:r>
            <a:endParaRPr lang="en-ZA" sz="2200">
              <a:solidFill>
                <a:srgbClr val="000066"/>
              </a:solidFill>
            </a:endParaRPr>
          </a:p>
        </p:txBody>
      </p:sp>
      <p:grpSp>
        <p:nvGrpSpPr>
          <p:cNvPr id="350294" name="Group 22"/>
          <p:cNvGrpSpPr>
            <a:grpSpLocks/>
          </p:cNvGrpSpPr>
          <p:nvPr/>
        </p:nvGrpSpPr>
        <p:grpSpPr bwMode="auto">
          <a:xfrm rot="5400000">
            <a:off x="5676900" y="1979613"/>
            <a:ext cx="441325" cy="365125"/>
            <a:chOff x="2560" y="1747"/>
            <a:chExt cx="312" cy="258"/>
          </a:xfrm>
        </p:grpSpPr>
        <p:sp>
          <p:nvSpPr>
            <p:cNvPr id="350330" name="Rectangle 23"/>
            <p:cNvSpPr>
              <a:spLocks noChangeArrowheads="1"/>
            </p:cNvSpPr>
            <p:nvPr/>
          </p:nvSpPr>
          <p:spPr bwMode="auto">
            <a:xfrm>
              <a:off x="2560" y="1848"/>
              <a:ext cx="312" cy="56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350331" name="Group 24"/>
            <p:cNvGrpSpPr>
              <a:grpSpLocks/>
            </p:cNvGrpSpPr>
            <p:nvPr/>
          </p:nvGrpSpPr>
          <p:grpSpPr bwMode="auto">
            <a:xfrm flipH="1">
              <a:off x="2563" y="1747"/>
              <a:ext cx="303" cy="258"/>
              <a:chOff x="8914" y="9442"/>
              <a:chExt cx="501" cy="350"/>
            </a:xfrm>
          </p:grpSpPr>
          <p:sp>
            <p:nvSpPr>
              <p:cNvPr id="350332" name="Line 25"/>
              <p:cNvSpPr>
                <a:spLocks noChangeShapeType="1"/>
              </p:cNvSpPr>
              <p:nvPr/>
            </p:nvSpPr>
            <p:spPr bwMode="auto">
              <a:xfrm rot="5400000" flipH="1">
                <a:off x="9240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0333" name="Line 26"/>
              <p:cNvSpPr>
                <a:spLocks noChangeShapeType="1"/>
              </p:cNvSpPr>
              <p:nvPr/>
            </p:nvSpPr>
            <p:spPr bwMode="auto">
              <a:xfrm rot="5400000" flipH="1">
                <a:off x="9038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0334" name="Line 27"/>
              <p:cNvSpPr>
                <a:spLocks noChangeShapeType="1"/>
              </p:cNvSpPr>
              <p:nvPr/>
            </p:nvSpPr>
            <p:spPr bwMode="auto">
              <a:xfrm rot="5400000" flipH="1">
                <a:off x="8835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0335" name="Line 28"/>
              <p:cNvSpPr>
                <a:spLocks noChangeShapeType="1"/>
              </p:cNvSpPr>
              <p:nvPr/>
            </p:nvSpPr>
            <p:spPr bwMode="auto">
              <a:xfrm rot="5400000" flipH="1">
                <a:off x="9232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0336" name="Line 29"/>
              <p:cNvSpPr>
                <a:spLocks noChangeShapeType="1"/>
              </p:cNvSpPr>
              <p:nvPr/>
            </p:nvSpPr>
            <p:spPr bwMode="auto">
              <a:xfrm rot="5400000" flipH="1">
                <a:off x="9030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0337" name="Line 30"/>
              <p:cNvSpPr>
                <a:spLocks noChangeShapeType="1"/>
              </p:cNvSpPr>
              <p:nvPr/>
            </p:nvSpPr>
            <p:spPr bwMode="auto">
              <a:xfrm rot="5400000" flipH="1">
                <a:off x="8827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50295" name="Rectangle 37"/>
          <p:cNvSpPr>
            <a:spLocks noChangeArrowheads="1"/>
          </p:cNvSpPr>
          <p:nvPr/>
        </p:nvSpPr>
        <p:spPr bwMode="auto">
          <a:xfrm>
            <a:off x="8274050" y="1908175"/>
            <a:ext cx="209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>
                <a:solidFill>
                  <a:srgbClr val="000066"/>
                </a:solidFill>
                <a:ea typeface="굴림" pitchFamily="34" charset="-127"/>
              </a:rPr>
              <a:t>?</a:t>
            </a:r>
            <a:endParaRPr lang="en-ZA" sz="2200">
              <a:solidFill>
                <a:srgbClr val="000066"/>
              </a:solidFill>
            </a:endParaRPr>
          </a:p>
        </p:txBody>
      </p:sp>
      <p:graphicFrame>
        <p:nvGraphicFramePr>
          <p:cNvPr id="350273" name="Group 65"/>
          <p:cNvGraphicFramePr>
            <a:graphicFrameLocks noGrp="1"/>
          </p:cNvGraphicFramePr>
          <p:nvPr/>
        </p:nvGraphicFramePr>
        <p:xfrm>
          <a:off x="447675" y="3609975"/>
          <a:ext cx="8324850" cy="2190752"/>
        </p:xfrm>
        <a:graphic>
          <a:graphicData uri="http://schemas.openxmlformats.org/drawingml/2006/table">
            <a:tbl>
              <a:tblPr/>
              <a:tblGrid>
                <a:gridCol w="3762375"/>
                <a:gridCol w="4562475"/>
              </a:tblGrid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Rounded MT Bold" pitchFamily="34" charset="0"/>
                        </a:rPr>
                        <a:t>If the device is a …</a:t>
                      </a:r>
                    </a:p>
                  </a:txBody>
                  <a:tcPr marL="90000" marR="90000" marT="46800" marB="4680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Rounded MT Bold" pitchFamily="34" charset="0"/>
                        </a:rPr>
                        <a:t>the energy is transferred …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0274" name="Rectangle 66"/>
          <p:cNvSpPr>
            <a:spLocks noChangeArrowheads="1"/>
          </p:cNvSpPr>
          <p:nvPr/>
        </p:nvSpPr>
        <p:spPr bwMode="auto">
          <a:xfrm>
            <a:off x="631825" y="4154488"/>
            <a:ext cx="985838" cy="4603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</a:rPr>
              <a:t>motor</a:t>
            </a:r>
          </a:p>
        </p:txBody>
      </p:sp>
      <p:sp>
        <p:nvSpPr>
          <p:cNvPr id="350275" name="Rectangle 67"/>
          <p:cNvSpPr>
            <a:spLocks noChangeArrowheads="1"/>
          </p:cNvSpPr>
          <p:nvPr/>
        </p:nvSpPr>
        <p:spPr bwMode="auto">
          <a:xfrm>
            <a:off x="631825" y="4708525"/>
            <a:ext cx="3067050" cy="4603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</a:rPr>
              <a:t>rechargeable battery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350276" name="Rectangle 68"/>
          <p:cNvSpPr>
            <a:spLocks noChangeArrowheads="1"/>
          </p:cNvSpPr>
          <p:nvPr/>
        </p:nvSpPr>
        <p:spPr bwMode="auto">
          <a:xfrm>
            <a:off x="631825" y="5249863"/>
            <a:ext cx="1236663" cy="4603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</a:rPr>
              <a:t>resistor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350277" name="Rectangle 69"/>
          <p:cNvSpPr>
            <a:spLocks noChangeArrowheads="1"/>
          </p:cNvSpPr>
          <p:nvPr/>
        </p:nvSpPr>
        <p:spPr bwMode="auto">
          <a:xfrm>
            <a:off x="4392613" y="4154488"/>
            <a:ext cx="3924300" cy="4603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</a:rPr>
              <a:t>as work on the motor’s load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350278" name="Rectangle 70"/>
          <p:cNvSpPr>
            <a:spLocks noChangeArrowheads="1"/>
          </p:cNvSpPr>
          <p:nvPr/>
        </p:nvSpPr>
        <p:spPr bwMode="auto">
          <a:xfrm>
            <a:off x="4392613" y="4708525"/>
            <a:ext cx="3722687" cy="4603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</a:rPr>
              <a:t>to stored chemical energy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350279" name="Rectangle 71"/>
          <p:cNvSpPr>
            <a:spLocks noChangeArrowheads="1"/>
          </p:cNvSpPr>
          <p:nvPr/>
        </p:nvSpPr>
        <p:spPr bwMode="auto">
          <a:xfrm>
            <a:off x="4392613" y="5249863"/>
            <a:ext cx="3695700" cy="4603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</a:rPr>
              <a:t>to internal thermal energy</a:t>
            </a:r>
            <a:endParaRPr lang="en-ZA" sz="2200">
              <a:solidFill>
                <a:srgbClr val="000066"/>
              </a:solidFill>
            </a:endParaRPr>
          </a:p>
        </p:txBody>
      </p:sp>
      <p:graphicFrame>
        <p:nvGraphicFramePr>
          <p:cNvPr id="350280" name="Object 72"/>
          <p:cNvGraphicFramePr>
            <a:graphicFrameLocks noChangeAspect="1"/>
          </p:cNvGraphicFramePr>
          <p:nvPr/>
        </p:nvGraphicFramePr>
        <p:xfrm>
          <a:off x="2473325" y="1536700"/>
          <a:ext cx="11461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84" name="Equation" r:id="rId4" imgW="1143000" imgH="380880" progId="Equation.DSMT4">
                  <p:embed/>
                </p:oleObj>
              </mc:Choice>
              <mc:Fallback>
                <p:oleObj name="Equation" r:id="rId4" imgW="1143000" imgH="380880" progId="Equation.DSMT4">
                  <p:embed/>
                  <p:pic>
                    <p:nvPicPr>
                      <p:cNvPr id="0" name="Picture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3325" y="1536700"/>
                        <a:ext cx="11461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0319" name="Rectangle 73"/>
          <p:cNvSpPr>
            <a:spLocks noChangeArrowheads="1"/>
          </p:cNvSpPr>
          <p:nvPr/>
        </p:nvSpPr>
        <p:spPr bwMode="auto">
          <a:xfrm>
            <a:off x="2432050" y="1460500"/>
            <a:ext cx="1209675" cy="5334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" name="Rectangle 74"/>
          <p:cNvSpPr>
            <a:spLocks noChangeArrowheads="1"/>
          </p:cNvSpPr>
          <p:nvPr/>
        </p:nvSpPr>
        <p:spPr bwMode="auto">
          <a:xfrm>
            <a:off x="179388" y="2225675"/>
            <a:ext cx="47863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168400" lvl="1" indent="-989013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Units: [V</a:t>
            </a:r>
            <a:r>
              <a:rPr lang="en-US" baseline="300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A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>
                <a:solidFill>
                  <a:srgbClr val="000066"/>
                </a:solidFill>
              </a:rPr>
              <a:t> (J/C)(C/s)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>
                <a:solidFill>
                  <a:srgbClr val="000066"/>
                </a:solidFill>
              </a:rPr>
              <a:t>…</a:t>
            </a:r>
          </a:p>
        </p:txBody>
      </p:sp>
      <p:sp>
        <p:nvSpPr>
          <p:cNvPr id="3" name="Rectangle 75"/>
          <p:cNvSpPr>
            <a:spLocks noChangeArrowheads="1"/>
          </p:cNvSpPr>
          <p:nvPr/>
        </p:nvSpPr>
        <p:spPr bwMode="auto">
          <a:xfrm>
            <a:off x="1576388" y="2670175"/>
            <a:ext cx="30337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>
                <a:solidFill>
                  <a:srgbClr val="000066"/>
                </a:solidFill>
              </a:rPr>
              <a:t>…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>
                <a:solidFill>
                  <a:srgbClr val="000066"/>
                </a:solidFill>
              </a:rPr>
              <a:t> J/s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>
                <a:solidFill>
                  <a:srgbClr val="000066"/>
                </a:solidFill>
              </a:rPr>
              <a:t> watt, W]</a:t>
            </a:r>
          </a:p>
        </p:txBody>
      </p:sp>
      <p:sp>
        <p:nvSpPr>
          <p:cNvPr id="350322" name="Rectangle 76"/>
          <p:cNvSpPr>
            <a:spLocks noChangeArrowheads="1"/>
          </p:cNvSpPr>
          <p:nvPr/>
        </p:nvSpPr>
        <p:spPr bwMode="auto">
          <a:xfrm>
            <a:off x="6892925" y="2443163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350323" name="Line 77"/>
          <p:cNvSpPr>
            <a:spLocks noChangeShapeType="1"/>
          </p:cNvSpPr>
          <p:nvPr/>
        </p:nvSpPr>
        <p:spPr bwMode="auto">
          <a:xfrm rot="-5400000">
            <a:off x="5829300" y="1677988"/>
            <a:ext cx="32067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0324" name="Line 78"/>
          <p:cNvSpPr>
            <a:spLocks noChangeShapeType="1"/>
          </p:cNvSpPr>
          <p:nvPr/>
        </p:nvSpPr>
        <p:spPr bwMode="auto">
          <a:xfrm rot="-5400000">
            <a:off x="5829300" y="2628901"/>
            <a:ext cx="32067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0325" name="Rectangle 79"/>
          <p:cNvSpPr>
            <a:spLocks noChangeArrowheads="1"/>
          </p:cNvSpPr>
          <p:nvPr/>
        </p:nvSpPr>
        <p:spPr bwMode="auto">
          <a:xfrm>
            <a:off x="6715125" y="1427163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350326" name="Line 80"/>
          <p:cNvSpPr>
            <a:spLocks noChangeShapeType="1"/>
          </p:cNvSpPr>
          <p:nvPr/>
        </p:nvSpPr>
        <p:spPr bwMode="auto">
          <a:xfrm>
            <a:off x="6878638" y="1474788"/>
            <a:ext cx="32067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0327" name="Line 81"/>
          <p:cNvSpPr>
            <a:spLocks noChangeShapeType="1"/>
          </p:cNvSpPr>
          <p:nvPr/>
        </p:nvSpPr>
        <p:spPr bwMode="auto">
          <a:xfrm flipH="1">
            <a:off x="6878638" y="2817813"/>
            <a:ext cx="32067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0328" name="Rectangle 82"/>
          <p:cNvSpPr>
            <a:spLocks noChangeArrowheads="1"/>
          </p:cNvSpPr>
          <p:nvPr/>
        </p:nvSpPr>
        <p:spPr bwMode="auto">
          <a:xfrm>
            <a:off x="5910263" y="1471613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350329" name="Rectangle 83"/>
          <p:cNvSpPr>
            <a:spLocks noChangeArrowheads="1"/>
          </p:cNvSpPr>
          <p:nvPr/>
        </p:nvSpPr>
        <p:spPr bwMode="auto">
          <a:xfrm>
            <a:off x="5910263" y="2430463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 sz="220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5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74" grpId="0"/>
      <p:bldP spid="350275" grpId="0"/>
      <p:bldP spid="350276" grpId="0"/>
      <p:bldP spid="350277" grpId="0"/>
      <p:bldP spid="350278" grpId="0"/>
      <p:bldP spid="350279" grpId="0"/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V, I, R &amp; P</a:t>
            </a:r>
          </a:p>
        </p:txBody>
      </p:sp>
      <p:sp>
        <p:nvSpPr>
          <p:cNvPr id="358402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3584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E1F87E-8663-4BCA-A727-9FF1203B99FA}" type="slidenum">
              <a:rPr lang="en-ZA" smtClean="0">
                <a:cs typeface="Arial" charset="0"/>
              </a:rPr>
              <a:pPr/>
              <a:t>14</a:t>
            </a:fld>
            <a:endParaRPr lang="en-ZA" smtClean="0">
              <a:cs typeface="Arial" charset="0"/>
            </a:endParaRPr>
          </a:p>
        </p:txBody>
      </p:sp>
      <p:sp>
        <p:nvSpPr>
          <p:cNvPr id="3584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smtClean="0"/>
              <a:t>ELECTRICAL ENERGY</a:t>
            </a:r>
          </a:p>
        </p:txBody>
      </p:sp>
      <p:sp>
        <p:nvSpPr>
          <p:cNvPr id="3584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895350"/>
          </a:xfrm>
        </p:spPr>
        <p:txBody>
          <a:bodyPr/>
          <a:lstStyle/>
          <a:p>
            <a:pPr lvl="1" indent="0" eaLnBrk="1" hangingPunct="1"/>
            <a:r>
              <a:rPr lang="en-ZA" smtClean="0"/>
              <a:t>From  </a:t>
            </a:r>
            <a:r>
              <a:rPr lang="en-ZA" b="1" i="1" smtClean="0">
                <a:latin typeface="Times New Roman" pitchFamily="18" charset="0"/>
              </a:rPr>
              <a:t>dU </a:t>
            </a:r>
            <a:r>
              <a:rPr lang="en-ZA" b="1" smtClean="0">
                <a:latin typeface="Times New Roman" pitchFamily="18" charset="0"/>
              </a:rPr>
              <a:t>=</a:t>
            </a:r>
            <a:r>
              <a:rPr lang="en-ZA" b="1" i="1" smtClean="0">
                <a:latin typeface="Times New Roman" pitchFamily="18" charset="0"/>
              </a:rPr>
              <a:t> Pdt</a:t>
            </a:r>
            <a:r>
              <a:rPr lang="en-ZA" smtClean="0"/>
              <a:t>   it can be seen that the </a:t>
            </a:r>
            <a:r>
              <a:rPr lang="en-ZA" i="1" smtClean="0"/>
              <a:t>standard</a:t>
            </a:r>
            <a:r>
              <a:rPr lang="en-ZA" smtClean="0"/>
              <a:t> </a:t>
            </a:r>
            <a:r>
              <a:rPr lang="en-ZA" baseline="30000" smtClean="0"/>
              <a:t> </a:t>
            </a:r>
            <a:r>
              <a:rPr lang="en-ZA" smtClean="0"/>
              <a:t>unit of energy, the joule, is equivalent to a watt second.</a:t>
            </a:r>
          </a:p>
        </p:txBody>
      </p:sp>
      <p:sp>
        <p:nvSpPr>
          <p:cNvPr id="384004" name="Rectangle 4"/>
          <p:cNvSpPr>
            <a:spLocks noChangeArrowheads="1"/>
          </p:cNvSpPr>
          <p:nvPr/>
        </p:nvSpPr>
        <p:spPr bwMode="auto">
          <a:xfrm>
            <a:off x="179388" y="2349500"/>
            <a:ext cx="8774112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However, considering that about half a million joules of energy are required just to “boil a kettle”, it is more practical for supply companies like Eskom to sell electrical energy by the </a:t>
            </a:r>
            <a:r>
              <a:rPr lang="en-ZA">
                <a:solidFill>
                  <a:srgbClr val="FF0000"/>
                </a:solidFill>
              </a:rPr>
              <a:t>kilowatt hour</a:t>
            </a:r>
            <a:r>
              <a:rPr lang="en-ZA">
                <a:solidFill>
                  <a:srgbClr val="000066"/>
                </a:solidFill>
              </a:rPr>
              <a:t>:</a:t>
            </a:r>
          </a:p>
        </p:txBody>
      </p:sp>
      <p:sp>
        <p:nvSpPr>
          <p:cNvPr id="384005" name="Rectangle 5"/>
          <p:cNvSpPr>
            <a:spLocks noChangeArrowheads="1"/>
          </p:cNvSpPr>
          <p:nvPr/>
        </p:nvSpPr>
        <p:spPr bwMode="auto">
          <a:xfrm>
            <a:off x="1146175" y="4235450"/>
            <a:ext cx="6829425" cy="49371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80975" lvl="1" indent="-1588">
              <a:lnSpc>
                <a:spcPct val="110000"/>
              </a:lnSpc>
            </a:pPr>
            <a:r>
              <a:rPr lang="en-ZA" b="1">
                <a:solidFill>
                  <a:srgbClr val="000066"/>
                </a:solidFill>
                <a:latin typeface="Times New Roman" pitchFamily="18" charset="0"/>
              </a:rPr>
              <a:t>1 kilowatt hour = 1 000 W </a:t>
            </a:r>
            <a:r>
              <a:rPr lang="en-ZA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 3 600 s = 3.6  10</a:t>
            </a:r>
            <a:r>
              <a:rPr lang="en-ZA" b="1" baseline="30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6</a:t>
            </a:r>
            <a:r>
              <a:rPr lang="en-ZA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 J</a:t>
            </a:r>
          </a:p>
        </p:txBody>
      </p:sp>
      <p:sp>
        <p:nvSpPr>
          <p:cNvPr id="384006" name="Rectangle 6"/>
          <p:cNvSpPr>
            <a:spLocks noChangeArrowheads="1"/>
          </p:cNvSpPr>
          <p:nvPr/>
        </p:nvSpPr>
        <p:spPr bwMode="auto">
          <a:xfrm>
            <a:off x="133350" y="5118100"/>
            <a:ext cx="885666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The</a:t>
            </a:r>
            <a:r>
              <a:rPr lang="en-ZA" sz="2200">
                <a:solidFill>
                  <a:srgbClr val="000066"/>
                </a:solidFill>
              </a:rPr>
              <a:t> </a:t>
            </a:r>
            <a:r>
              <a:rPr lang="en-ZA">
                <a:solidFill>
                  <a:srgbClr val="000066"/>
                </a:solidFill>
              </a:rPr>
              <a:t>South African</a:t>
            </a:r>
            <a:r>
              <a:rPr lang="en-ZA" sz="2200">
                <a:solidFill>
                  <a:srgbClr val="000066"/>
                </a:solidFill>
              </a:rPr>
              <a:t> </a:t>
            </a:r>
            <a:r>
              <a:rPr lang="en-ZA">
                <a:solidFill>
                  <a:srgbClr val="000066"/>
                </a:solidFill>
              </a:rPr>
              <a:t>“electricity”</a:t>
            </a:r>
            <a:r>
              <a:rPr lang="en-ZA" sz="2200">
                <a:solidFill>
                  <a:srgbClr val="000066"/>
                </a:solidFill>
              </a:rPr>
              <a:t> </a:t>
            </a:r>
            <a:r>
              <a:rPr lang="en-ZA">
                <a:solidFill>
                  <a:srgbClr val="000066"/>
                </a:solidFill>
              </a:rPr>
              <a:t>tariff</a:t>
            </a:r>
            <a:r>
              <a:rPr lang="en-ZA" sz="2200">
                <a:solidFill>
                  <a:srgbClr val="000066"/>
                </a:solidFill>
              </a:rPr>
              <a:t> </a:t>
            </a:r>
            <a:r>
              <a:rPr lang="en-ZA">
                <a:solidFill>
                  <a:srgbClr val="000066"/>
                </a:solidFill>
              </a:rPr>
              <a:t>is</a:t>
            </a:r>
            <a:r>
              <a:rPr lang="en-ZA" sz="2200">
                <a:solidFill>
                  <a:srgbClr val="000066"/>
                </a:solidFill>
              </a:rPr>
              <a:t> </a:t>
            </a:r>
            <a:r>
              <a:rPr lang="en-ZA">
                <a:solidFill>
                  <a:srgbClr val="000066"/>
                </a:solidFill>
              </a:rPr>
              <a:t>currently</a:t>
            </a:r>
            <a:r>
              <a:rPr lang="en-ZA" sz="2200">
                <a:solidFill>
                  <a:srgbClr val="000066"/>
                </a:solidFill>
              </a:rPr>
              <a:t> </a:t>
            </a:r>
            <a:r>
              <a:rPr lang="en-ZA">
                <a:solidFill>
                  <a:srgbClr val="000066"/>
                </a:solidFill>
              </a:rPr>
              <a:t>37c/kW</a:t>
            </a:r>
            <a:r>
              <a:rPr lang="en-ZA" sz="2200" baseline="30000">
                <a:solidFill>
                  <a:srgbClr val="000066"/>
                </a:solidFill>
              </a:rPr>
              <a:t> </a:t>
            </a:r>
            <a:r>
              <a:rPr lang="en-ZA">
                <a:solidFill>
                  <a:srgbClr val="000066"/>
                </a:solidFill>
              </a:rPr>
              <a:t>h.</a:t>
            </a:r>
          </a:p>
        </p:txBody>
      </p:sp>
      <p:sp>
        <p:nvSpPr>
          <p:cNvPr id="358410" name="Line 10"/>
          <p:cNvSpPr>
            <a:spLocks noChangeShapeType="1"/>
          </p:cNvSpPr>
          <p:nvPr/>
        </p:nvSpPr>
        <p:spPr bwMode="auto">
          <a:xfrm flipV="1">
            <a:off x="7464425" y="5227638"/>
            <a:ext cx="420688" cy="295275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11" name="Rectangle 11"/>
          <p:cNvSpPr>
            <a:spLocks noChangeArrowheads="1"/>
          </p:cNvSpPr>
          <p:nvPr/>
        </p:nvSpPr>
        <p:spPr bwMode="auto">
          <a:xfrm>
            <a:off x="7366000" y="5494338"/>
            <a:ext cx="727075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ZA">
                <a:solidFill>
                  <a:srgbClr val="000066"/>
                </a:solidFill>
              </a:rPr>
              <a:t>54c</a:t>
            </a:r>
            <a:endParaRPr lang="en-GB">
              <a:solidFill>
                <a:srgbClr val="000066"/>
              </a:solidFill>
            </a:endParaRPr>
          </a:p>
        </p:txBody>
      </p:sp>
      <p:sp>
        <p:nvSpPr>
          <p:cNvPr id="358412" name="Rectangle 12"/>
          <p:cNvSpPr>
            <a:spLocks noChangeArrowheads="1"/>
          </p:cNvSpPr>
          <p:nvPr/>
        </p:nvSpPr>
        <p:spPr bwMode="auto">
          <a:xfrm>
            <a:off x="7364413" y="5845175"/>
            <a:ext cx="727075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ZA">
                <a:solidFill>
                  <a:srgbClr val="000066"/>
                </a:solidFill>
              </a:rPr>
              <a:t>73c</a:t>
            </a:r>
            <a:endParaRPr lang="en-GB">
              <a:solidFill>
                <a:srgbClr val="000066"/>
              </a:solidFill>
            </a:endParaRPr>
          </a:p>
        </p:txBody>
      </p:sp>
      <p:sp>
        <p:nvSpPr>
          <p:cNvPr id="358414" name="Line 14"/>
          <p:cNvSpPr>
            <a:spLocks noChangeShapeType="1"/>
          </p:cNvSpPr>
          <p:nvPr/>
        </p:nvSpPr>
        <p:spPr bwMode="auto">
          <a:xfrm flipH="1" flipV="1">
            <a:off x="7435850" y="5616575"/>
            <a:ext cx="539750" cy="212725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Rectangle 12"/>
          <p:cNvSpPr>
            <a:spLocks noChangeArrowheads="1"/>
          </p:cNvSpPr>
          <p:nvPr/>
        </p:nvSpPr>
        <p:spPr bwMode="auto">
          <a:xfrm>
            <a:off x="8053388" y="5911850"/>
            <a:ext cx="727075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ZA">
                <a:solidFill>
                  <a:srgbClr val="000066"/>
                </a:solidFill>
              </a:rPr>
              <a:t>91c</a:t>
            </a:r>
            <a:endParaRPr lang="en-GB">
              <a:solidFill>
                <a:srgbClr val="000066"/>
              </a:solidFill>
            </a:endParaRPr>
          </a:p>
        </p:txBody>
      </p:sp>
      <p:sp>
        <p:nvSpPr>
          <p:cNvPr id="3" name="Line 14"/>
          <p:cNvSpPr>
            <a:spLocks noChangeShapeType="1"/>
          </p:cNvSpPr>
          <p:nvPr/>
        </p:nvSpPr>
        <p:spPr bwMode="auto">
          <a:xfrm flipH="1" flipV="1">
            <a:off x="7418388" y="6073775"/>
            <a:ext cx="615950" cy="30163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16" name="WordArt 16"/>
          <p:cNvSpPr>
            <a:spLocks noChangeArrowheads="1" noChangeShapeType="1" noTextEdit="1"/>
          </p:cNvSpPr>
          <p:nvPr/>
        </p:nvSpPr>
        <p:spPr bwMode="auto">
          <a:xfrm rot="-545755">
            <a:off x="7697788" y="4816475"/>
            <a:ext cx="1239837" cy="377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000066"/>
                </a:solidFill>
                <a:latin typeface="Ænigma Scrawl (BRK)"/>
              </a:rPr>
              <a:t>July 2008</a:t>
            </a:r>
          </a:p>
        </p:txBody>
      </p:sp>
      <p:sp>
        <p:nvSpPr>
          <p:cNvPr id="4" name="Line 10"/>
          <p:cNvSpPr>
            <a:spLocks noChangeShapeType="1"/>
          </p:cNvSpPr>
          <p:nvPr/>
        </p:nvSpPr>
        <p:spPr bwMode="auto">
          <a:xfrm flipV="1">
            <a:off x="8093075" y="6046788"/>
            <a:ext cx="573088" cy="1905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7358063" y="6197600"/>
            <a:ext cx="1222375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ZA">
                <a:solidFill>
                  <a:srgbClr val="000066"/>
                </a:solidFill>
              </a:rPr>
              <a:t>R1.35c</a:t>
            </a:r>
            <a:endParaRPr lang="en-GB">
              <a:solidFill>
                <a:srgbClr val="000066"/>
              </a:solidFill>
            </a:endParaRP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 flipV="1">
            <a:off x="7461250" y="6440488"/>
            <a:ext cx="1041400" cy="55562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645150" y="5964238"/>
            <a:ext cx="1222375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ZA">
                <a:solidFill>
                  <a:srgbClr val="000066"/>
                </a:solidFill>
              </a:rPr>
              <a:t>R1.50c</a:t>
            </a:r>
            <a:endParaRPr lang="en-GB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58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4" grpId="0"/>
      <p:bldP spid="384005" grpId="0"/>
      <p:bldP spid="384006" grpId="0"/>
      <p:bldP spid="358410" grpId="0" animBg="1"/>
      <p:bldP spid="358414" grpId="0" animBg="1"/>
      <p:bldP spid="3" grpId="0" animBg="1"/>
      <p:bldP spid="358416" grpId="0" animBg="1"/>
      <p:bldP spid="4" grpId="0" animBg="1"/>
      <p:bldP spid="5" grpId="0"/>
      <p:bldP spid="6" grpId="0" animBg="1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V, I, R &amp; P</a:t>
            </a:r>
          </a:p>
        </p:txBody>
      </p:sp>
      <p:sp>
        <p:nvSpPr>
          <p:cNvPr id="363522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3635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3EFBF4-AF21-4187-82FD-DC815DF293B7}" type="slidenum">
              <a:rPr lang="en-ZA" smtClean="0">
                <a:cs typeface="Arial" charset="0"/>
              </a:rPr>
              <a:pPr/>
              <a:t>15</a:t>
            </a:fld>
            <a:endParaRPr lang="en-ZA" smtClean="0">
              <a:cs typeface="Arial" charset="0"/>
            </a:endParaRPr>
          </a:p>
        </p:txBody>
      </p:sp>
      <p:sp>
        <p:nvSpPr>
          <p:cNvPr id="3635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OHM'S LAW Part I</a:t>
            </a:r>
          </a:p>
        </p:txBody>
      </p:sp>
      <p:sp>
        <p:nvSpPr>
          <p:cNvPr id="3635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95400"/>
            <a:ext cx="8774112" cy="822325"/>
          </a:xfrm>
        </p:spPr>
        <p:txBody>
          <a:bodyPr/>
          <a:lstStyle/>
          <a:p>
            <a:pPr lvl="1" indent="0" eaLnBrk="1" hangingPunct="1">
              <a:lnSpc>
                <a:spcPct val="100000"/>
              </a:lnSpc>
            </a:pPr>
            <a:r>
              <a:rPr lang="en-US" smtClean="0"/>
              <a:t>“The current through a device is directly proportional to the potential difference applied across it.” </a:t>
            </a:r>
          </a:p>
        </p:txBody>
      </p:sp>
      <p:sp>
        <p:nvSpPr>
          <p:cNvPr id="356356" name="Rectangle 4"/>
          <p:cNvSpPr>
            <a:spLocks noChangeArrowheads="1"/>
          </p:cNvSpPr>
          <p:nvPr/>
        </p:nvSpPr>
        <p:spPr bwMode="auto">
          <a:xfrm>
            <a:off x="179388" y="2200275"/>
            <a:ext cx="877411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Some devices show a linear dependence of the current strength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I</a:t>
            </a:r>
            <a:r>
              <a:rPr lang="en-US">
                <a:solidFill>
                  <a:srgbClr val="000066"/>
                </a:solidFill>
              </a:rPr>
              <a:t> on the applied potential difference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>
                <a:solidFill>
                  <a:srgbClr val="000066"/>
                </a:solidFill>
              </a:rPr>
              <a:t> over a wide range of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>
                <a:solidFill>
                  <a:srgbClr val="000066"/>
                </a:solidFill>
              </a:rPr>
              <a:t>.  </a:t>
            </a:r>
          </a:p>
        </p:txBody>
      </p:sp>
      <p:sp>
        <p:nvSpPr>
          <p:cNvPr id="356357" name="Line 5"/>
          <p:cNvSpPr>
            <a:spLocks noChangeShapeType="1"/>
          </p:cNvSpPr>
          <p:nvPr/>
        </p:nvSpPr>
        <p:spPr bwMode="auto">
          <a:xfrm>
            <a:off x="2836863" y="3611563"/>
            <a:ext cx="0" cy="1719262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56358" name="Group 6"/>
          <p:cNvGrpSpPr>
            <a:grpSpLocks/>
          </p:cNvGrpSpPr>
          <p:nvPr/>
        </p:nvGrpSpPr>
        <p:grpSpPr bwMode="auto">
          <a:xfrm>
            <a:off x="1806575" y="3611563"/>
            <a:ext cx="2063750" cy="1719262"/>
            <a:chOff x="6214" y="9253"/>
            <a:chExt cx="3408" cy="2840"/>
          </a:xfrm>
        </p:grpSpPr>
        <p:sp>
          <p:nvSpPr>
            <p:cNvPr id="363581" name="Line 7"/>
            <p:cNvSpPr>
              <a:spLocks noChangeShapeType="1"/>
            </p:cNvSpPr>
            <p:nvPr/>
          </p:nvSpPr>
          <p:spPr bwMode="auto">
            <a:xfrm>
              <a:off x="6214" y="9253"/>
              <a:ext cx="0" cy="284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582" name="Line 8"/>
            <p:cNvSpPr>
              <a:spLocks noChangeShapeType="1"/>
            </p:cNvSpPr>
            <p:nvPr/>
          </p:nvSpPr>
          <p:spPr bwMode="auto">
            <a:xfrm>
              <a:off x="6640" y="9253"/>
              <a:ext cx="0" cy="284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583" name="Line 9"/>
            <p:cNvSpPr>
              <a:spLocks noChangeShapeType="1"/>
            </p:cNvSpPr>
            <p:nvPr/>
          </p:nvSpPr>
          <p:spPr bwMode="auto">
            <a:xfrm>
              <a:off x="7066" y="9253"/>
              <a:ext cx="0" cy="284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584" name="Line 10"/>
            <p:cNvSpPr>
              <a:spLocks noChangeShapeType="1"/>
            </p:cNvSpPr>
            <p:nvPr/>
          </p:nvSpPr>
          <p:spPr bwMode="auto">
            <a:xfrm>
              <a:off x="7492" y="9253"/>
              <a:ext cx="0" cy="284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585" name="Line 11"/>
            <p:cNvSpPr>
              <a:spLocks noChangeShapeType="1"/>
            </p:cNvSpPr>
            <p:nvPr/>
          </p:nvSpPr>
          <p:spPr bwMode="auto">
            <a:xfrm>
              <a:off x="8344" y="9253"/>
              <a:ext cx="0" cy="284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586" name="Line 12"/>
            <p:cNvSpPr>
              <a:spLocks noChangeShapeType="1"/>
            </p:cNvSpPr>
            <p:nvPr/>
          </p:nvSpPr>
          <p:spPr bwMode="auto">
            <a:xfrm>
              <a:off x="8770" y="9253"/>
              <a:ext cx="0" cy="284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587" name="Line 13"/>
            <p:cNvSpPr>
              <a:spLocks noChangeShapeType="1"/>
            </p:cNvSpPr>
            <p:nvPr/>
          </p:nvSpPr>
          <p:spPr bwMode="auto">
            <a:xfrm>
              <a:off x="9196" y="9253"/>
              <a:ext cx="0" cy="284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588" name="Line 14"/>
            <p:cNvSpPr>
              <a:spLocks noChangeShapeType="1"/>
            </p:cNvSpPr>
            <p:nvPr/>
          </p:nvSpPr>
          <p:spPr bwMode="auto">
            <a:xfrm>
              <a:off x="9622" y="9253"/>
              <a:ext cx="0" cy="284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6367" name="Line 15"/>
          <p:cNvSpPr>
            <a:spLocks noChangeShapeType="1"/>
          </p:cNvSpPr>
          <p:nvPr/>
        </p:nvSpPr>
        <p:spPr bwMode="auto">
          <a:xfrm>
            <a:off x="1760538" y="4473575"/>
            <a:ext cx="2155825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56368" name="Group 16"/>
          <p:cNvGrpSpPr>
            <a:grpSpLocks/>
          </p:cNvGrpSpPr>
          <p:nvPr/>
        </p:nvGrpSpPr>
        <p:grpSpPr bwMode="auto">
          <a:xfrm>
            <a:off x="1806575" y="3697288"/>
            <a:ext cx="2063750" cy="1547812"/>
            <a:chOff x="6214" y="9395"/>
            <a:chExt cx="3408" cy="2556"/>
          </a:xfrm>
        </p:grpSpPr>
        <p:sp>
          <p:nvSpPr>
            <p:cNvPr id="363575" name="Line 17"/>
            <p:cNvSpPr>
              <a:spLocks noChangeShapeType="1"/>
            </p:cNvSpPr>
            <p:nvPr/>
          </p:nvSpPr>
          <p:spPr bwMode="auto">
            <a:xfrm>
              <a:off x="6214" y="10247"/>
              <a:ext cx="3408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576" name="Line 18"/>
            <p:cNvSpPr>
              <a:spLocks noChangeShapeType="1"/>
            </p:cNvSpPr>
            <p:nvPr/>
          </p:nvSpPr>
          <p:spPr bwMode="auto">
            <a:xfrm>
              <a:off x="6214" y="9821"/>
              <a:ext cx="3408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577" name="Line 19"/>
            <p:cNvSpPr>
              <a:spLocks noChangeShapeType="1"/>
            </p:cNvSpPr>
            <p:nvPr/>
          </p:nvSpPr>
          <p:spPr bwMode="auto">
            <a:xfrm>
              <a:off x="6214" y="9395"/>
              <a:ext cx="3408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578" name="Line 20"/>
            <p:cNvSpPr>
              <a:spLocks noChangeShapeType="1"/>
            </p:cNvSpPr>
            <p:nvPr/>
          </p:nvSpPr>
          <p:spPr bwMode="auto">
            <a:xfrm>
              <a:off x="6214" y="11951"/>
              <a:ext cx="3408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579" name="Line 21"/>
            <p:cNvSpPr>
              <a:spLocks noChangeShapeType="1"/>
            </p:cNvSpPr>
            <p:nvPr/>
          </p:nvSpPr>
          <p:spPr bwMode="auto">
            <a:xfrm>
              <a:off x="6214" y="11525"/>
              <a:ext cx="3408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580" name="Line 22"/>
            <p:cNvSpPr>
              <a:spLocks noChangeShapeType="1"/>
            </p:cNvSpPr>
            <p:nvPr/>
          </p:nvSpPr>
          <p:spPr bwMode="auto">
            <a:xfrm>
              <a:off x="6214" y="11099"/>
              <a:ext cx="3408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6375" name="Text Box 23"/>
          <p:cNvSpPr txBox="1">
            <a:spLocks noChangeArrowheads="1"/>
          </p:cNvSpPr>
          <p:nvPr/>
        </p:nvSpPr>
        <p:spPr bwMode="auto">
          <a:xfrm>
            <a:off x="1403350" y="3797300"/>
            <a:ext cx="306388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10000"/>
              </a:lnSpc>
            </a:pPr>
            <a:r>
              <a:rPr lang="en-US" sz="1600" b="1">
                <a:solidFill>
                  <a:srgbClr val="000066"/>
                </a:solidFill>
                <a:latin typeface="Times New Roman" pitchFamily="18" charset="0"/>
              </a:rPr>
              <a:t>+2</a:t>
            </a:r>
            <a:endParaRPr lang="en-US" sz="1600" b="1">
              <a:solidFill>
                <a:srgbClr val="000066"/>
              </a:solidFill>
            </a:endParaRPr>
          </a:p>
        </p:txBody>
      </p:sp>
      <p:sp>
        <p:nvSpPr>
          <p:cNvPr id="356376" name="Text Box 24"/>
          <p:cNvSpPr txBox="1">
            <a:spLocks noChangeArrowheads="1"/>
          </p:cNvSpPr>
          <p:nvPr/>
        </p:nvSpPr>
        <p:spPr bwMode="auto">
          <a:xfrm>
            <a:off x="2120900" y="5319713"/>
            <a:ext cx="396875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sz="1600" b="1">
                <a:solidFill>
                  <a:srgbClr val="000066"/>
                </a:solidFill>
                <a:latin typeface="Times New Roman" pitchFamily="18" charset="0"/>
              </a:rPr>
              <a:t>–2</a:t>
            </a:r>
            <a:endParaRPr lang="en-US" sz="1600" b="1">
              <a:solidFill>
                <a:srgbClr val="000066"/>
              </a:solidFill>
            </a:endParaRPr>
          </a:p>
        </p:txBody>
      </p:sp>
      <p:sp>
        <p:nvSpPr>
          <p:cNvPr id="356377" name="Text Box 25"/>
          <p:cNvSpPr txBox="1">
            <a:spLocks noChangeArrowheads="1"/>
          </p:cNvSpPr>
          <p:nvPr/>
        </p:nvSpPr>
        <p:spPr bwMode="auto">
          <a:xfrm>
            <a:off x="1593850" y="5319713"/>
            <a:ext cx="396875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sz="1600" b="1">
                <a:solidFill>
                  <a:srgbClr val="000066"/>
                </a:solidFill>
                <a:latin typeface="Times New Roman" pitchFamily="18" charset="0"/>
              </a:rPr>
              <a:t>–4</a:t>
            </a:r>
            <a:endParaRPr lang="en-US" sz="1600" b="1">
              <a:solidFill>
                <a:srgbClr val="000066"/>
              </a:solidFill>
            </a:endParaRPr>
          </a:p>
        </p:txBody>
      </p:sp>
      <p:sp>
        <p:nvSpPr>
          <p:cNvPr id="356378" name="Text Box 26"/>
          <p:cNvSpPr txBox="1">
            <a:spLocks noChangeArrowheads="1"/>
          </p:cNvSpPr>
          <p:nvPr/>
        </p:nvSpPr>
        <p:spPr bwMode="auto">
          <a:xfrm>
            <a:off x="2630488" y="5319713"/>
            <a:ext cx="396875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sz="1600" b="1">
                <a:solidFill>
                  <a:srgbClr val="000066"/>
                </a:solidFill>
                <a:latin typeface="Times New Roman" pitchFamily="18" charset="0"/>
              </a:rPr>
              <a:t>0</a:t>
            </a:r>
            <a:endParaRPr lang="en-US" sz="1600" b="1">
              <a:solidFill>
                <a:srgbClr val="000066"/>
              </a:solidFill>
            </a:endParaRPr>
          </a:p>
        </p:txBody>
      </p:sp>
      <p:sp>
        <p:nvSpPr>
          <p:cNvPr id="356379" name="Text Box 27"/>
          <p:cNvSpPr txBox="1">
            <a:spLocks noChangeArrowheads="1"/>
          </p:cNvSpPr>
          <p:nvPr/>
        </p:nvSpPr>
        <p:spPr bwMode="auto">
          <a:xfrm>
            <a:off x="3157538" y="5319713"/>
            <a:ext cx="396875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sz="1600" b="1">
                <a:solidFill>
                  <a:srgbClr val="000066"/>
                </a:solidFill>
                <a:latin typeface="Times New Roman" pitchFamily="18" charset="0"/>
              </a:rPr>
              <a:t>+2</a:t>
            </a:r>
            <a:endParaRPr lang="en-US" sz="1600" b="1">
              <a:solidFill>
                <a:srgbClr val="000066"/>
              </a:solidFill>
            </a:endParaRPr>
          </a:p>
        </p:txBody>
      </p:sp>
      <p:sp>
        <p:nvSpPr>
          <p:cNvPr id="356380" name="Text Box 28"/>
          <p:cNvSpPr txBox="1">
            <a:spLocks noChangeArrowheads="1"/>
          </p:cNvSpPr>
          <p:nvPr/>
        </p:nvSpPr>
        <p:spPr bwMode="auto">
          <a:xfrm>
            <a:off x="3665538" y="5319713"/>
            <a:ext cx="396875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sz="1600" b="1">
                <a:solidFill>
                  <a:srgbClr val="000066"/>
                </a:solidFill>
                <a:latin typeface="Times New Roman" pitchFamily="18" charset="0"/>
              </a:rPr>
              <a:t>+4</a:t>
            </a:r>
            <a:endParaRPr lang="en-US" sz="1600" b="1">
              <a:solidFill>
                <a:srgbClr val="000066"/>
              </a:solidFill>
            </a:endParaRPr>
          </a:p>
        </p:txBody>
      </p:sp>
      <p:sp>
        <p:nvSpPr>
          <p:cNvPr id="356381" name="Text Box 29"/>
          <p:cNvSpPr txBox="1">
            <a:spLocks noChangeArrowheads="1"/>
          </p:cNvSpPr>
          <p:nvPr/>
        </p:nvSpPr>
        <p:spPr bwMode="auto">
          <a:xfrm>
            <a:off x="1646238" y="5638800"/>
            <a:ext cx="23495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sz="1600">
                <a:solidFill>
                  <a:srgbClr val="000066"/>
                </a:solidFill>
              </a:rPr>
              <a:t>potential difference (V)</a:t>
            </a:r>
          </a:p>
        </p:txBody>
      </p:sp>
      <p:sp>
        <p:nvSpPr>
          <p:cNvPr id="356382" name="Text Box 30"/>
          <p:cNvSpPr txBox="1">
            <a:spLocks noChangeArrowheads="1"/>
          </p:cNvSpPr>
          <p:nvPr/>
        </p:nvSpPr>
        <p:spPr bwMode="auto">
          <a:xfrm flipV="1">
            <a:off x="1035050" y="3440113"/>
            <a:ext cx="314325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0" rIns="0" bIns="0"/>
          <a:lstStyle/>
          <a:p>
            <a:pPr algn="ctr">
              <a:lnSpc>
                <a:spcPct val="110000"/>
              </a:lnSpc>
            </a:pPr>
            <a:r>
              <a:rPr lang="en-US" sz="1600">
                <a:solidFill>
                  <a:srgbClr val="000066"/>
                </a:solidFill>
              </a:rPr>
              <a:t>current strength</a:t>
            </a:r>
            <a:r>
              <a:rPr lang="en-US" sz="1600" i="1">
                <a:solidFill>
                  <a:srgbClr val="000066"/>
                </a:solidFill>
              </a:rPr>
              <a:t> </a:t>
            </a:r>
            <a:r>
              <a:rPr lang="en-US" sz="1600">
                <a:solidFill>
                  <a:srgbClr val="000066"/>
                </a:solidFill>
              </a:rPr>
              <a:t>(mA)</a:t>
            </a:r>
          </a:p>
        </p:txBody>
      </p:sp>
      <p:sp>
        <p:nvSpPr>
          <p:cNvPr id="356383" name="Text Box 31"/>
          <p:cNvSpPr txBox="1">
            <a:spLocks noChangeArrowheads="1"/>
          </p:cNvSpPr>
          <p:nvPr/>
        </p:nvSpPr>
        <p:spPr bwMode="auto">
          <a:xfrm>
            <a:off x="1403350" y="4324350"/>
            <a:ext cx="306388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10000"/>
              </a:lnSpc>
            </a:pPr>
            <a:r>
              <a:rPr lang="en-US" sz="1600" b="1">
                <a:solidFill>
                  <a:srgbClr val="000066"/>
                </a:solidFill>
                <a:latin typeface="Times New Roman" pitchFamily="18" charset="0"/>
              </a:rPr>
              <a:t>0</a:t>
            </a:r>
            <a:endParaRPr lang="en-US" sz="1600" b="1">
              <a:solidFill>
                <a:srgbClr val="000066"/>
              </a:solidFill>
            </a:endParaRPr>
          </a:p>
        </p:txBody>
      </p:sp>
      <p:sp>
        <p:nvSpPr>
          <p:cNvPr id="356384" name="Text Box 32"/>
          <p:cNvSpPr txBox="1">
            <a:spLocks noChangeArrowheads="1"/>
          </p:cNvSpPr>
          <p:nvPr/>
        </p:nvSpPr>
        <p:spPr bwMode="auto">
          <a:xfrm>
            <a:off x="1403350" y="4827588"/>
            <a:ext cx="306388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10000"/>
              </a:lnSpc>
            </a:pPr>
            <a:r>
              <a:rPr lang="en-US" sz="1600" b="1">
                <a:solidFill>
                  <a:srgbClr val="000066"/>
                </a:solidFill>
                <a:latin typeface="Times New Roman" pitchFamily="18" charset="0"/>
              </a:rPr>
              <a:t>–2</a:t>
            </a:r>
            <a:endParaRPr lang="en-US" sz="1600" b="1">
              <a:solidFill>
                <a:srgbClr val="000066"/>
              </a:solidFill>
            </a:endParaRPr>
          </a:p>
        </p:txBody>
      </p:sp>
      <p:sp>
        <p:nvSpPr>
          <p:cNvPr id="356385" name="Line 33"/>
          <p:cNvSpPr>
            <a:spLocks noChangeShapeType="1"/>
          </p:cNvSpPr>
          <p:nvPr/>
        </p:nvSpPr>
        <p:spPr bwMode="auto">
          <a:xfrm flipV="1">
            <a:off x="2063750" y="3697288"/>
            <a:ext cx="1547813" cy="1547812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6386" name="Text Box 34"/>
          <p:cNvSpPr txBox="1">
            <a:spLocks noChangeArrowheads="1"/>
          </p:cNvSpPr>
          <p:nvPr/>
        </p:nvSpPr>
        <p:spPr bwMode="auto">
          <a:xfrm>
            <a:off x="1536700" y="5949950"/>
            <a:ext cx="2490788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sz="1800">
                <a:solidFill>
                  <a:srgbClr val="000066"/>
                </a:solidFill>
              </a:rPr>
              <a:t>1 000 </a:t>
            </a:r>
            <a:r>
              <a:rPr lang="en-US" sz="1800">
                <a:solidFill>
                  <a:srgbClr val="000066"/>
                </a:solidFill>
                <a:sym typeface="Symbol" pitchFamily="18" charset="2"/>
              </a:rPr>
              <a:t></a:t>
            </a:r>
            <a:r>
              <a:rPr lang="en-US" sz="1800">
                <a:solidFill>
                  <a:srgbClr val="000066"/>
                </a:solidFill>
              </a:rPr>
              <a:t> resistor</a:t>
            </a:r>
          </a:p>
        </p:txBody>
      </p:sp>
      <p:grpSp>
        <p:nvGrpSpPr>
          <p:cNvPr id="356387" name="Group 35"/>
          <p:cNvGrpSpPr>
            <a:grpSpLocks/>
          </p:cNvGrpSpPr>
          <p:nvPr/>
        </p:nvGrpSpPr>
        <p:grpSpPr bwMode="auto">
          <a:xfrm>
            <a:off x="5700713" y="3611563"/>
            <a:ext cx="2063750" cy="1719262"/>
            <a:chOff x="6214" y="9253"/>
            <a:chExt cx="3408" cy="2840"/>
          </a:xfrm>
        </p:grpSpPr>
        <p:sp>
          <p:nvSpPr>
            <p:cNvPr id="363567" name="Line 36"/>
            <p:cNvSpPr>
              <a:spLocks noChangeShapeType="1"/>
            </p:cNvSpPr>
            <p:nvPr/>
          </p:nvSpPr>
          <p:spPr bwMode="auto">
            <a:xfrm>
              <a:off x="6214" y="9253"/>
              <a:ext cx="0" cy="284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568" name="Line 37"/>
            <p:cNvSpPr>
              <a:spLocks noChangeShapeType="1"/>
            </p:cNvSpPr>
            <p:nvPr/>
          </p:nvSpPr>
          <p:spPr bwMode="auto">
            <a:xfrm>
              <a:off x="6640" y="9253"/>
              <a:ext cx="0" cy="284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569" name="Line 38"/>
            <p:cNvSpPr>
              <a:spLocks noChangeShapeType="1"/>
            </p:cNvSpPr>
            <p:nvPr/>
          </p:nvSpPr>
          <p:spPr bwMode="auto">
            <a:xfrm>
              <a:off x="7066" y="9253"/>
              <a:ext cx="0" cy="284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570" name="Line 39"/>
            <p:cNvSpPr>
              <a:spLocks noChangeShapeType="1"/>
            </p:cNvSpPr>
            <p:nvPr/>
          </p:nvSpPr>
          <p:spPr bwMode="auto">
            <a:xfrm>
              <a:off x="7492" y="9253"/>
              <a:ext cx="0" cy="284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571" name="Line 40"/>
            <p:cNvSpPr>
              <a:spLocks noChangeShapeType="1"/>
            </p:cNvSpPr>
            <p:nvPr/>
          </p:nvSpPr>
          <p:spPr bwMode="auto">
            <a:xfrm>
              <a:off x="8344" y="9253"/>
              <a:ext cx="0" cy="284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572" name="Line 41"/>
            <p:cNvSpPr>
              <a:spLocks noChangeShapeType="1"/>
            </p:cNvSpPr>
            <p:nvPr/>
          </p:nvSpPr>
          <p:spPr bwMode="auto">
            <a:xfrm>
              <a:off x="8770" y="9253"/>
              <a:ext cx="0" cy="284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573" name="Line 42"/>
            <p:cNvSpPr>
              <a:spLocks noChangeShapeType="1"/>
            </p:cNvSpPr>
            <p:nvPr/>
          </p:nvSpPr>
          <p:spPr bwMode="auto">
            <a:xfrm>
              <a:off x="9196" y="9253"/>
              <a:ext cx="0" cy="284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574" name="Line 43"/>
            <p:cNvSpPr>
              <a:spLocks noChangeShapeType="1"/>
            </p:cNvSpPr>
            <p:nvPr/>
          </p:nvSpPr>
          <p:spPr bwMode="auto">
            <a:xfrm>
              <a:off x="9622" y="9253"/>
              <a:ext cx="0" cy="284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6396" name="Text Box 44"/>
          <p:cNvSpPr txBox="1">
            <a:spLocks noChangeArrowheads="1"/>
          </p:cNvSpPr>
          <p:nvPr/>
        </p:nvSpPr>
        <p:spPr bwMode="auto">
          <a:xfrm>
            <a:off x="5297488" y="3797300"/>
            <a:ext cx="306387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10000"/>
              </a:lnSpc>
            </a:pPr>
            <a:r>
              <a:rPr lang="en-US" sz="1600" b="1">
                <a:solidFill>
                  <a:srgbClr val="000066"/>
                </a:solidFill>
                <a:latin typeface="Times New Roman" pitchFamily="18" charset="0"/>
              </a:rPr>
              <a:t>+4</a:t>
            </a:r>
            <a:endParaRPr lang="en-US" sz="1600" b="1">
              <a:solidFill>
                <a:srgbClr val="000066"/>
              </a:solidFill>
            </a:endParaRPr>
          </a:p>
        </p:txBody>
      </p:sp>
      <p:sp>
        <p:nvSpPr>
          <p:cNvPr id="356397" name="Text Box 45"/>
          <p:cNvSpPr txBox="1">
            <a:spLocks noChangeArrowheads="1"/>
          </p:cNvSpPr>
          <p:nvPr/>
        </p:nvSpPr>
        <p:spPr bwMode="auto">
          <a:xfrm>
            <a:off x="6015038" y="5319713"/>
            <a:ext cx="396875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sz="1600" b="1">
                <a:solidFill>
                  <a:srgbClr val="000066"/>
                </a:solidFill>
                <a:latin typeface="Times New Roman" pitchFamily="18" charset="0"/>
              </a:rPr>
              <a:t>–2</a:t>
            </a:r>
            <a:endParaRPr lang="en-US" sz="1600" b="1">
              <a:solidFill>
                <a:srgbClr val="000066"/>
              </a:solidFill>
            </a:endParaRPr>
          </a:p>
        </p:txBody>
      </p:sp>
      <p:sp>
        <p:nvSpPr>
          <p:cNvPr id="356398" name="Text Box 46"/>
          <p:cNvSpPr txBox="1">
            <a:spLocks noChangeArrowheads="1"/>
          </p:cNvSpPr>
          <p:nvPr/>
        </p:nvSpPr>
        <p:spPr bwMode="auto">
          <a:xfrm>
            <a:off x="5487988" y="5319713"/>
            <a:ext cx="396875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sz="1600" b="1">
                <a:solidFill>
                  <a:srgbClr val="000066"/>
                </a:solidFill>
                <a:latin typeface="Times New Roman" pitchFamily="18" charset="0"/>
              </a:rPr>
              <a:t>–4</a:t>
            </a:r>
            <a:endParaRPr lang="en-US" sz="1600" b="1">
              <a:solidFill>
                <a:srgbClr val="000066"/>
              </a:solidFill>
            </a:endParaRPr>
          </a:p>
        </p:txBody>
      </p:sp>
      <p:sp>
        <p:nvSpPr>
          <p:cNvPr id="356399" name="Text Box 47"/>
          <p:cNvSpPr txBox="1">
            <a:spLocks noChangeArrowheads="1"/>
          </p:cNvSpPr>
          <p:nvPr/>
        </p:nvSpPr>
        <p:spPr bwMode="auto">
          <a:xfrm>
            <a:off x="6524625" y="5319713"/>
            <a:ext cx="396875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sz="1600" b="1">
                <a:solidFill>
                  <a:srgbClr val="000066"/>
                </a:solidFill>
                <a:latin typeface="Times New Roman" pitchFamily="18" charset="0"/>
              </a:rPr>
              <a:t>0</a:t>
            </a:r>
            <a:endParaRPr lang="en-US" sz="1600" b="1">
              <a:solidFill>
                <a:srgbClr val="000066"/>
              </a:solidFill>
            </a:endParaRPr>
          </a:p>
        </p:txBody>
      </p:sp>
      <p:sp>
        <p:nvSpPr>
          <p:cNvPr id="356400" name="Text Box 48"/>
          <p:cNvSpPr txBox="1">
            <a:spLocks noChangeArrowheads="1"/>
          </p:cNvSpPr>
          <p:nvPr/>
        </p:nvSpPr>
        <p:spPr bwMode="auto">
          <a:xfrm>
            <a:off x="7051675" y="5319713"/>
            <a:ext cx="396875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sz="1600" b="1">
                <a:solidFill>
                  <a:srgbClr val="000066"/>
                </a:solidFill>
                <a:latin typeface="Times New Roman" pitchFamily="18" charset="0"/>
              </a:rPr>
              <a:t>+2</a:t>
            </a:r>
            <a:endParaRPr lang="en-US" sz="1600" b="1">
              <a:solidFill>
                <a:srgbClr val="000066"/>
              </a:solidFill>
            </a:endParaRPr>
          </a:p>
        </p:txBody>
      </p:sp>
      <p:sp>
        <p:nvSpPr>
          <p:cNvPr id="356401" name="Text Box 49"/>
          <p:cNvSpPr txBox="1">
            <a:spLocks noChangeArrowheads="1"/>
          </p:cNvSpPr>
          <p:nvPr/>
        </p:nvSpPr>
        <p:spPr bwMode="auto">
          <a:xfrm>
            <a:off x="7559675" y="5319713"/>
            <a:ext cx="396875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sz="1600" b="1">
                <a:solidFill>
                  <a:srgbClr val="000066"/>
                </a:solidFill>
                <a:latin typeface="Times New Roman" pitchFamily="18" charset="0"/>
              </a:rPr>
              <a:t>+4</a:t>
            </a:r>
            <a:endParaRPr lang="en-US" sz="1600" b="1">
              <a:solidFill>
                <a:srgbClr val="000066"/>
              </a:solidFill>
            </a:endParaRPr>
          </a:p>
        </p:txBody>
      </p:sp>
      <p:sp>
        <p:nvSpPr>
          <p:cNvPr id="356402" name="Text Box 50"/>
          <p:cNvSpPr txBox="1">
            <a:spLocks noChangeArrowheads="1"/>
          </p:cNvSpPr>
          <p:nvPr/>
        </p:nvSpPr>
        <p:spPr bwMode="auto">
          <a:xfrm>
            <a:off x="5540375" y="5638800"/>
            <a:ext cx="23495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sz="1600">
                <a:solidFill>
                  <a:srgbClr val="000066"/>
                </a:solidFill>
              </a:rPr>
              <a:t>potential difference (V)</a:t>
            </a:r>
          </a:p>
        </p:txBody>
      </p:sp>
      <p:sp>
        <p:nvSpPr>
          <p:cNvPr id="356403" name="Text Box 51"/>
          <p:cNvSpPr txBox="1">
            <a:spLocks noChangeArrowheads="1"/>
          </p:cNvSpPr>
          <p:nvPr/>
        </p:nvSpPr>
        <p:spPr bwMode="auto">
          <a:xfrm flipV="1">
            <a:off x="4929188" y="3440113"/>
            <a:ext cx="314325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0" rIns="0" bIns="0"/>
          <a:lstStyle/>
          <a:p>
            <a:pPr algn="ctr">
              <a:lnSpc>
                <a:spcPct val="110000"/>
              </a:lnSpc>
            </a:pPr>
            <a:r>
              <a:rPr lang="en-US" sz="1600">
                <a:solidFill>
                  <a:srgbClr val="000066"/>
                </a:solidFill>
              </a:rPr>
              <a:t>current strength</a:t>
            </a:r>
            <a:r>
              <a:rPr lang="en-US" sz="1600" i="1">
                <a:solidFill>
                  <a:srgbClr val="000066"/>
                </a:solidFill>
              </a:rPr>
              <a:t> </a:t>
            </a:r>
            <a:r>
              <a:rPr lang="en-US" sz="1600">
                <a:solidFill>
                  <a:srgbClr val="000066"/>
                </a:solidFill>
              </a:rPr>
              <a:t>(mA)</a:t>
            </a:r>
          </a:p>
        </p:txBody>
      </p:sp>
      <p:sp>
        <p:nvSpPr>
          <p:cNvPr id="356404" name="Text Box 52"/>
          <p:cNvSpPr txBox="1">
            <a:spLocks noChangeArrowheads="1"/>
          </p:cNvSpPr>
          <p:nvPr/>
        </p:nvSpPr>
        <p:spPr bwMode="auto">
          <a:xfrm>
            <a:off x="5297488" y="4838700"/>
            <a:ext cx="306387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10000"/>
              </a:lnSpc>
            </a:pPr>
            <a:r>
              <a:rPr lang="en-US" sz="1600" b="1">
                <a:solidFill>
                  <a:srgbClr val="000066"/>
                </a:solidFill>
                <a:latin typeface="Times New Roman" pitchFamily="18" charset="0"/>
              </a:rPr>
              <a:t>0</a:t>
            </a:r>
            <a:endParaRPr lang="en-US" sz="1600" b="1">
              <a:solidFill>
                <a:srgbClr val="000066"/>
              </a:solidFill>
            </a:endParaRPr>
          </a:p>
        </p:txBody>
      </p:sp>
      <p:sp>
        <p:nvSpPr>
          <p:cNvPr id="356405" name="Text Box 53"/>
          <p:cNvSpPr txBox="1">
            <a:spLocks noChangeArrowheads="1"/>
          </p:cNvSpPr>
          <p:nvPr/>
        </p:nvSpPr>
        <p:spPr bwMode="auto">
          <a:xfrm>
            <a:off x="5297488" y="4318000"/>
            <a:ext cx="306387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10000"/>
              </a:lnSpc>
            </a:pPr>
            <a:r>
              <a:rPr lang="en-US" sz="1600" b="1">
                <a:solidFill>
                  <a:srgbClr val="000066"/>
                </a:solidFill>
                <a:latin typeface="Times New Roman" pitchFamily="18" charset="0"/>
              </a:rPr>
              <a:t>+2</a:t>
            </a:r>
            <a:endParaRPr lang="en-US" sz="1600" b="1">
              <a:solidFill>
                <a:srgbClr val="000066"/>
              </a:solidFill>
            </a:endParaRPr>
          </a:p>
        </p:txBody>
      </p:sp>
      <p:sp>
        <p:nvSpPr>
          <p:cNvPr id="356406" name="Text Box 54"/>
          <p:cNvSpPr txBox="1">
            <a:spLocks noChangeArrowheads="1"/>
          </p:cNvSpPr>
          <p:nvPr/>
        </p:nvSpPr>
        <p:spPr bwMode="auto">
          <a:xfrm>
            <a:off x="5430838" y="5949950"/>
            <a:ext cx="2490787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sz="1800">
                <a:solidFill>
                  <a:srgbClr val="000066"/>
                </a:solidFill>
              </a:rPr>
              <a:t>p-n junction diode</a:t>
            </a:r>
          </a:p>
        </p:txBody>
      </p:sp>
      <p:grpSp>
        <p:nvGrpSpPr>
          <p:cNvPr id="356407" name="Group 55"/>
          <p:cNvGrpSpPr>
            <a:grpSpLocks/>
          </p:cNvGrpSpPr>
          <p:nvPr/>
        </p:nvGrpSpPr>
        <p:grpSpPr bwMode="auto">
          <a:xfrm>
            <a:off x="5700713" y="3697288"/>
            <a:ext cx="2063750" cy="1547812"/>
            <a:chOff x="3591" y="2329"/>
            <a:chExt cx="1300" cy="975"/>
          </a:xfrm>
        </p:grpSpPr>
        <p:sp>
          <p:nvSpPr>
            <p:cNvPr id="363560" name="Line 56"/>
            <p:cNvSpPr>
              <a:spLocks noChangeShapeType="1"/>
            </p:cNvSpPr>
            <p:nvPr/>
          </p:nvSpPr>
          <p:spPr bwMode="auto">
            <a:xfrm>
              <a:off x="3591" y="2654"/>
              <a:ext cx="130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561" name="Line 57"/>
            <p:cNvSpPr>
              <a:spLocks noChangeShapeType="1"/>
            </p:cNvSpPr>
            <p:nvPr/>
          </p:nvSpPr>
          <p:spPr bwMode="auto">
            <a:xfrm>
              <a:off x="3591" y="2492"/>
              <a:ext cx="130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562" name="Line 58"/>
            <p:cNvSpPr>
              <a:spLocks noChangeShapeType="1"/>
            </p:cNvSpPr>
            <p:nvPr/>
          </p:nvSpPr>
          <p:spPr bwMode="auto">
            <a:xfrm>
              <a:off x="3591" y="2329"/>
              <a:ext cx="130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563" name="Line 59"/>
            <p:cNvSpPr>
              <a:spLocks noChangeShapeType="1"/>
            </p:cNvSpPr>
            <p:nvPr/>
          </p:nvSpPr>
          <p:spPr bwMode="auto">
            <a:xfrm>
              <a:off x="3591" y="3304"/>
              <a:ext cx="130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564" name="Line 60"/>
            <p:cNvSpPr>
              <a:spLocks noChangeShapeType="1"/>
            </p:cNvSpPr>
            <p:nvPr/>
          </p:nvSpPr>
          <p:spPr bwMode="auto">
            <a:xfrm>
              <a:off x="3591" y="3142"/>
              <a:ext cx="130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565" name="Line 61"/>
            <p:cNvSpPr>
              <a:spLocks noChangeShapeType="1"/>
            </p:cNvSpPr>
            <p:nvPr/>
          </p:nvSpPr>
          <p:spPr bwMode="auto">
            <a:xfrm>
              <a:off x="3591" y="2979"/>
              <a:ext cx="130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3566" name="Line 62"/>
            <p:cNvSpPr>
              <a:spLocks noChangeShapeType="1"/>
            </p:cNvSpPr>
            <p:nvPr/>
          </p:nvSpPr>
          <p:spPr bwMode="auto">
            <a:xfrm>
              <a:off x="3591" y="2816"/>
              <a:ext cx="130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6415" name="Line 63"/>
          <p:cNvSpPr>
            <a:spLocks noChangeShapeType="1"/>
          </p:cNvSpPr>
          <p:nvPr/>
        </p:nvSpPr>
        <p:spPr bwMode="auto">
          <a:xfrm>
            <a:off x="5654675" y="4983163"/>
            <a:ext cx="2155825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6416" name="Line 64"/>
          <p:cNvSpPr>
            <a:spLocks noChangeShapeType="1"/>
          </p:cNvSpPr>
          <p:nvPr/>
        </p:nvSpPr>
        <p:spPr bwMode="auto">
          <a:xfrm>
            <a:off x="6731000" y="3611563"/>
            <a:ext cx="0" cy="1719262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6417" name="Freeform 65"/>
          <p:cNvSpPr>
            <a:spLocks/>
          </p:cNvSpPr>
          <p:nvPr/>
        </p:nvSpPr>
        <p:spPr bwMode="auto">
          <a:xfrm>
            <a:off x="5705475" y="3806825"/>
            <a:ext cx="1960563" cy="1208088"/>
          </a:xfrm>
          <a:custGeom>
            <a:avLst/>
            <a:gdLst>
              <a:gd name="T0" fmla="*/ 0 w 1235"/>
              <a:gd name="T1" fmla="*/ 2147483647 h 761"/>
              <a:gd name="T2" fmla="*/ 2147483647 w 1235"/>
              <a:gd name="T3" fmla="*/ 2147483647 h 761"/>
              <a:gd name="T4" fmla="*/ 2147483647 w 1235"/>
              <a:gd name="T5" fmla="*/ 2147483647 h 761"/>
              <a:gd name="T6" fmla="*/ 2147483647 w 1235"/>
              <a:gd name="T7" fmla="*/ 2147483647 h 761"/>
              <a:gd name="T8" fmla="*/ 2147483647 w 1235"/>
              <a:gd name="T9" fmla="*/ 0 h 7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35"/>
              <a:gd name="T16" fmla="*/ 0 h 761"/>
              <a:gd name="T17" fmla="*/ 1235 w 1235"/>
              <a:gd name="T18" fmla="*/ 761 h 76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35" h="761">
                <a:moveTo>
                  <a:pt x="0" y="761"/>
                </a:moveTo>
                <a:lnTo>
                  <a:pt x="629" y="760"/>
                </a:lnTo>
                <a:lnTo>
                  <a:pt x="645" y="746"/>
                </a:lnTo>
                <a:lnTo>
                  <a:pt x="868" y="744"/>
                </a:lnTo>
                <a:cubicBezTo>
                  <a:pt x="1216" y="744"/>
                  <a:pt x="1221" y="119"/>
                  <a:pt x="1235" y="0"/>
                </a:cubicBezTo>
              </a:path>
            </a:pathLst>
          </a:custGeom>
          <a:noFill/>
          <a:ln w="38100">
            <a:solidFill>
              <a:srgbClr val="3399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6418" name="Rectangle 66"/>
          <p:cNvSpPr>
            <a:spLocks noChangeArrowheads="1"/>
          </p:cNvSpPr>
          <p:nvPr/>
        </p:nvSpPr>
        <p:spPr bwMode="auto">
          <a:xfrm>
            <a:off x="2430463" y="2927350"/>
            <a:ext cx="3111500" cy="4572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lvl="1"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Others do not …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56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6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56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56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56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56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56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56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56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56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56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56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56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56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5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35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5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5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5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5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5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5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5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5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5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5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5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5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5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5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5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2000"/>
                                        <p:tgtEl>
                                          <p:spTgt spid="35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356" grpId="0"/>
      <p:bldP spid="356357" grpId="0" animBg="1"/>
      <p:bldP spid="356367" grpId="0" animBg="1"/>
      <p:bldP spid="356375" grpId="0"/>
      <p:bldP spid="356376" grpId="0"/>
      <p:bldP spid="356377" grpId="0"/>
      <p:bldP spid="356378" grpId="0"/>
      <p:bldP spid="356379" grpId="0"/>
      <p:bldP spid="356380" grpId="0"/>
      <p:bldP spid="356381" grpId="0"/>
      <p:bldP spid="356382" grpId="0"/>
      <p:bldP spid="356383" grpId="0"/>
      <p:bldP spid="356384" grpId="0"/>
      <p:bldP spid="356385" grpId="0" animBg="1"/>
      <p:bldP spid="356386" grpId="0"/>
      <p:bldP spid="356396" grpId="0"/>
      <p:bldP spid="356397" grpId="0"/>
      <p:bldP spid="356398" grpId="0"/>
      <p:bldP spid="356399" grpId="0"/>
      <p:bldP spid="356400" grpId="0"/>
      <p:bldP spid="356401" grpId="0"/>
      <p:bldP spid="356402" grpId="0"/>
      <p:bldP spid="356403" grpId="0"/>
      <p:bldP spid="356404" grpId="0"/>
      <p:bldP spid="356405" grpId="0"/>
      <p:bldP spid="356406" grpId="0"/>
      <p:bldP spid="356415" grpId="0" animBg="1"/>
      <p:bldP spid="356416" grpId="0" animBg="1"/>
      <p:bldP spid="356417" grpId="0" animBg="1"/>
      <p:bldP spid="3564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2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V, I, R &amp; P</a:t>
            </a:r>
          </a:p>
        </p:txBody>
      </p:sp>
      <p:sp>
        <p:nvSpPr>
          <p:cNvPr id="218124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2181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A12331-E285-4CE3-B205-8ED58D033411}" type="slidenum">
              <a:rPr lang="en-ZA" smtClean="0">
                <a:cs typeface="Arial" charset="0"/>
              </a:rPr>
              <a:pPr/>
              <a:t>16</a:t>
            </a:fld>
            <a:endParaRPr lang="en-ZA" smtClean="0">
              <a:cs typeface="Arial" charset="0"/>
            </a:endParaRPr>
          </a:p>
        </p:txBody>
      </p:sp>
      <p:sp>
        <p:nvSpPr>
          <p:cNvPr id="2181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RESISTANCE </a:t>
            </a:r>
          </a:p>
        </p:txBody>
      </p:sp>
      <p:sp>
        <p:nvSpPr>
          <p:cNvPr id="218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860425"/>
          </a:xfrm>
        </p:spPr>
        <p:txBody>
          <a:bodyPr/>
          <a:lstStyle/>
          <a:p>
            <a:pPr lvl="1" indent="0" eaLnBrk="1" hangingPunct="1">
              <a:lnSpc>
                <a:spcPct val="105000"/>
              </a:lnSpc>
            </a:pPr>
            <a:r>
              <a:rPr lang="en-US" smtClean="0"/>
              <a:t>The same potential difference applied across different conductors will result in different current strengths … </a:t>
            </a:r>
          </a:p>
        </p:txBody>
      </p:sp>
      <p:sp>
        <p:nvSpPr>
          <p:cNvPr id="218116" name="Rectangle 4"/>
          <p:cNvSpPr>
            <a:spLocks noChangeArrowheads="1"/>
          </p:cNvSpPr>
          <p:nvPr/>
        </p:nvSpPr>
        <p:spPr bwMode="auto">
          <a:xfrm>
            <a:off x="179388" y="2219325"/>
            <a:ext cx="8774112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05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The </a:t>
            </a:r>
            <a:r>
              <a:rPr lang="en-US">
                <a:solidFill>
                  <a:srgbClr val="FF0000"/>
                </a:solidFill>
              </a:rPr>
              <a:t>resistance</a:t>
            </a:r>
            <a:r>
              <a:rPr lang="en-US">
                <a:solidFill>
                  <a:srgbClr val="000066"/>
                </a:solidFill>
              </a:rPr>
              <a:t> of a conductor is </a:t>
            </a:r>
            <a:r>
              <a:rPr lang="en-US" i="1">
                <a:solidFill>
                  <a:srgbClr val="000066"/>
                </a:solidFill>
              </a:rPr>
              <a:t>defined</a:t>
            </a:r>
            <a:r>
              <a:rPr lang="en-US" i="1" baseline="300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 in terms of the potential difference across it &amp; the current strength in it: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1812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18117" name="Object 5"/>
          <p:cNvGraphicFramePr>
            <a:graphicFrameLocks noChangeAspect="1"/>
          </p:cNvGraphicFramePr>
          <p:nvPr/>
        </p:nvGraphicFramePr>
        <p:xfrm>
          <a:off x="4056063" y="3227388"/>
          <a:ext cx="833437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29" name="Equation" r:id="rId4" imgW="838080" imgH="609480" progId="Equation.DSMT4">
                  <p:embed/>
                </p:oleObj>
              </mc:Choice>
              <mc:Fallback>
                <p:oleObj name="Equation" r:id="rId4" imgW="838080" imgH="609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6063" y="3227388"/>
                        <a:ext cx="833437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8119" name="Rectangle 7"/>
          <p:cNvSpPr>
            <a:spLocks noChangeArrowheads="1"/>
          </p:cNvSpPr>
          <p:nvPr/>
        </p:nvSpPr>
        <p:spPr bwMode="auto">
          <a:xfrm>
            <a:off x="3952875" y="3200400"/>
            <a:ext cx="1038225" cy="70485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8120" name="Rectangle 8"/>
          <p:cNvSpPr>
            <a:spLocks noChangeArrowheads="1"/>
          </p:cNvSpPr>
          <p:nvPr/>
        </p:nvSpPr>
        <p:spPr bwMode="auto">
          <a:xfrm>
            <a:off x="179388" y="3962400"/>
            <a:ext cx="8774112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  <a:tabLst>
                <a:tab pos="1438275" algn="l"/>
              </a:tabLst>
            </a:pPr>
            <a:r>
              <a:rPr lang="en-US">
                <a:solidFill>
                  <a:srgbClr val="000066"/>
                </a:solidFill>
              </a:rPr>
              <a:t>Units:  [V/A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=</a:t>
            </a:r>
            <a:r>
              <a:rPr lang="en-US" sz="26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ohm, </a:t>
            </a:r>
            <a:r>
              <a:rPr lang="en-US" b="1">
                <a:solidFill>
                  <a:srgbClr val="000066"/>
                </a:solidFill>
                <a:sym typeface="Symbol" pitchFamily="18" charset="2"/>
              </a:rPr>
              <a:t></a:t>
            </a:r>
            <a:r>
              <a:rPr lang="en-US">
                <a:solidFill>
                  <a:srgbClr val="000066"/>
                </a:solidFill>
              </a:rPr>
              <a:t>] </a:t>
            </a:r>
          </a:p>
        </p:txBody>
      </p:sp>
      <p:sp>
        <p:nvSpPr>
          <p:cNvPr id="218121" name="Rectangle 9"/>
          <p:cNvSpPr>
            <a:spLocks noChangeArrowheads="1"/>
          </p:cNvSpPr>
          <p:nvPr/>
        </p:nvSpPr>
        <p:spPr bwMode="auto">
          <a:xfrm>
            <a:off x="179388" y="4572000"/>
            <a:ext cx="8774112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05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It is preferable, however, to see current strength as a </a:t>
            </a:r>
            <a:r>
              <a:rPr lang="en-US" i="1">
                <a:solidFill>
                  <a:srgbClr val="000066"/>
                </a:solidFill>
              </a:rPr>
              <a:t>consequence</a:t>
            </a:r>
            <a:r>
              <a:rPr lang="en-US" i="1" baseline="300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 of potential difference and resistance: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1813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18122" name="Object 10"/>
          <p:cNvGraphicFramePr>
            <a:graphicFrameLocks noChangeAspect="1"/>
          </p:cNvGraphicFramePr>
          <p:nvPr/>
        </p:nvGraphicFramePr>
        <p:xfrm>
          <a:off x="4073525" y="5599113"/>
          <a:ext cx="781050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30" name="Equation" r:id="rId6" imgW="787320" imgH="609480" progId="Equation.DSMT4">
                  <p:embed/>
                </p:oleObj>
              </mc:Choice>
              <mc:Fallback>
                <p:oleObj name="Equation" r:id="rId6" imgW="787320" imgH="609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3525" y="5599113"/>
                        <a:ext cx="781050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2"/>
          <p:cNvSpPr>
            <a:spLocks noChangeArrowheads="1"/>
          </p:cNvSpPr>
          <p:nvPr/>
        </p:nvSpPr>
        <p:spPr bwMode="auto">
          <a:xfrm>
            <a:off x="3952875" y="5562600"/>
            <a:ext cx="1038225" cy="70485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18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18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18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6" grpId="0"/>
      <p:bldP spid="218119" grpId="0" animBg="1"/>
      <p:bldP spid="218120" grpId="0"/>
      <p:bldP spid="218121" grpId="0"/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V, I, R &amp; P</a:t>
            </a:r>
          </a:p>
        </p:txBody>
      </p:sp>
      <p:sp>
        <p:nvSpPr>
          <p:cNvPr id="389122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389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6DD580-9DFB-421D-9B65-9CBDDA713128}" type="slidenum">
              <a:rPr lang="en-ZA" smtClean="0">
                <a:cs typeface="Arial" charset="0"/>
              </a:rPr>
              <a:pPr/>
              <a:t>17</a:t>
            </a:fld>
            <a:endParaRPr lang="en-ZA" smtClean="0">
              <a:cs typeface="Arial" charset="0"/>
            </a:endParaRPr>
          </a:p>
        </p:txBody>
      </p:sp>
      <p:sp>
        <p:nvSpPr>
          <p:cNvPr id="3891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51275" y="1544638"/>
            <a:ext cx="1344613" cy="493712"/>
          </a:xfrm>
        </p:spPr>
        <p:txBody>
          <a:bodyPr/>
          <a:lstStyle/>
          <a:p>
            <a:pPr lvl="1" indent="0" eaLnBrk="1" hangingPunct="1"/>
            <a:r>
              <a:rPr lang="en-ZA" b="1" i="1" smtClean="0">
                <a:latin typeface="Times New Roman" pitchFamily="18" charset="0"/>
              </a:rPr>
              <a:t>V = IR</a:t>
            </a:r>
            <a:endParaRPr lang="en-US" b="1" i="1" smtClean="0">
              <a:latin typeface="Times New Roman" pitchFamily="18" charset="0"/>
            </a:endParaRPr>
          </a:p>
        </p:txBody>
      </p:sp>
      <p:sp>
        <p:nvSpPr>
          <p:cNvPr id="389125" name="Rectangle 3"/>
          <p:cNvSpPr>
            <a:spLocks noChangeArrowheads="1"/>
          </p:cNvSpPr>
          <p:nvPr/>
        </p:nvSpPr>
        <p:spPr bwMode="auto">
          <a:xfrm>
            <a:off x="6113463" y="2692400"/>
            <a:ext cx="2466975" cy="1192213"/>
          </a:xfrm>
          <a:prstGeom prst="rect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389126" name="Group 4"/>
          <p:cNvGrpSpPr>
            <a:grpSpLocks/>
          </p:cNvGrpSpPr>
          <p:nvPr/>
        </p:nvGrpSpPr>
        <p:grpSpPr bwMode="auto">
          <a:xfrm>
            <a:off x="7000875" y="3736975"/>
            <a:ext cx="1193800" cy="271463"/>
            <a:chOff x="2380" y="3027"/>
            <a:chExt cx="752" cy="171"/>
          </a:xfrm>
        </p:grpSpPr>
        <p:sp>
          <p:nvSpPr>
            <p:cNvPr id="389175" name="Rectangle 5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89176" name="Freeform 6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207 h 152"/>
                <a:gd name="T2" fmla="*/ 205 w 668"/>
                <a:gd name="T3" fmla="*/ 214 h 152"/>
                <a:gd name="T4" fmla="*/ 321 w 668"/>
                <a:gd name="T5" fmla="*/ 0 h 152"/>
                <a:gd name="T6" fmla="*/ 435 w 668"/>
                <a:gd name="T7" fmla="*/ 388 h 152"/>
                <a:gd name="T8" fmla="*/ 616 w 668"/>
                <a:gd name="T9" fmla="*/ 0 h 152"/>
                <a:gd name="T10" fmla="*/ 767 w 668"/>
                <a:gd name="T11" fmla="*/ 380 h 152"/>
                <a:gd name="T12" fmla="*/ 949 w 668"/>
                <a:gd name="T13" fmla="*/ 0 h 152"/>
                <a:gd name="T14" fmla="*/ 1099 w 668"/>
                <a:gd name="T15" fmla="*/ 380 h 152"/>
                <a:gd name="T16" fmla="*/ 1268 w 668"/>
                <a:gd name="T17" fmla="*/ 0 h 152"/>
                <a:gd name="T18" fmla="*/ 1448 w 668"/>
                <a:gd name="T19" fmla="*/ 380 h 152"/>
                <a:gd name="T20" fmla="*/ 1532 w 668"/>
                <a:gd name="T21" fmla="*/ 214 h 152"/>
                <a:gd name="T22" fmla="*/ 1725 w 668"/>
                <a:gd name="T23" fmla="*/ 207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89127" name="Group 10"/>
          <p:cNvGrpSpPr>
            <a:grpSpLocks/>
          </p:cNvGrpSpPr>
          <p:nvPr/>
        </p:nvGrpSpPr>
        <p:grpSpPr bwMode="auto">
          <a:xfrm>
            <a:off x="6824663" y="2484438"/>
            <a:ext cx="495300" cy="409575"/>
            <a:chOff x="2560" y="1747"/>
            <a:chExt cx="312" cy="258"/>
          </a:xfrm>
        </p:grpSpPr>
        <p:sp>
          <p:nvSpPr>
            <p:cNvPr id="389167" name="Rectangle 11"/>
            <p:cNvSpPr>
              <a:spLocks noChangeArrowheads="1"/>
            </p:cNvSpPr>
            <p:nvPr/>
          </p:nvSpPr>
          <p:spPr bwMode="auto">
            <a:xfrm>
              <a:off x="2560" y="1848"/>
              <a:ext cx="312" cy="56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389168" name="Group 12"/>
            <p:cNvGrpSpPr>
              <a:grpSpLocks/>
            </p:cNvGrpSpPr>
            <p:nvPr/>
          </p:nvGrpSpPr>
          <p:grpSpPr bwMode="auto">
            <a:xfrm flipH="1">
              <a:off x="2563" y="1747"/>
              <a:ext cx="303" cy="258"/>
              <a:chOff x="8914" y="9442"/>
              <a:chExt cx="501" cy="350"/>
            </a:xfrm>
          </p:grpSpPr>
          <p:sp>
            <p:nvSpPr>
              <p:cNvPr id="389169" name="Line 13"/>
              <p:cNvSpPr>
                <a:spLocks noChangeShapeType="1"/>
              </p:cNvSpPr>
              <p:nvPr/>
            </p:nvSpPr>
            <p:spPr bwMode="auto">
              <a:xfrm rot="5400000" flipH="1">
                <a:off x="9240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170" name="Line 14"/>
              <p:cNvSpPr>
                <a:spLocks noChangeShapeType="1"/>
              </p:cNvSpPr>
              <p:nvPr/>
            </p:nvSpPr>
            <p:spPr bwMode="auto">
              <a:xfrm rot="5400000" flipH="1">
                <a:off x="9038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171" name="Line 15"/>
              <p:cNvSpPr>
                <a:spLocks noChangeShapeType="1"/>
              </p:cNvSpPr>
              <p:nvPr/>
            </p:nvSpPr>
            <p:spPr bwMode="auto">
              <a:xfrm rot="5400000" flipH="1">
                <a:off x="8835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172" name="Line 16"/>
              <p:cNvSpPr>
                <a:spLocks noChangeShapeType="1"/>
              </p:cNvSpPr>
              <p:nvPr/>
            </p:nvSpPr>
            <p:spPr bwMode="auto">
              <a:xfrm rot="5400000" flipH="1">
                <a:off x="9232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173" name="Line 17"/>
              <p:cNvSpPr>
                <a:spLocks noChangeShapeType="1"/>
              </p:cNvSpPr>
              <p:nvPr/>
            </p:nvSpPr>
            <p:spPr bwMode="auto">
              <a:xfrm rot="5400000" flipH="1">
                <a:off x="9030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174" name="Line 18"/>
              <p:cNvSpPr>
                <a:spLocks noChangeShapeType="1"/>
              </p:cNvSpPr>
              <p:nvPr/>
            </p:nvSpPr>
            <p:spPr bwMode="auto">
              <a:xfrm rot="5400000" flipH="1">
                <a:off x="8827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77900" name="Group 44"/>
          <p:cNvGrpSpPr>
            <a:grpSpLocks/>
          </p:cNvGrpSpPr>
          <p:nvPr/>
        </p:nvGrpSpPr>
        <p:grpSpPr bwMode="auto">
          <a:xfrm>
            <a:off x="6116638" y="3886200"/>
            <a:ext cx="614362" cy="1096963"/>
            <a:chOff x="1912" y="2832"/>
            <a:chExt cx="387" cy="691"/>
          </a:xfrm>
        </p:grpSpPr>
        <p:sp>
          <p:nvSpPr>
            <p:cNvPr id="389165" name="Freeform 28"/>
            <p:cNvSpPr>
              <a:spLocks/>
            </p:cNvSpPr>
            <p:nvPr/>
          </p:nvSpPr>
          <p:spPr bwMode="auto">
            <a:xfrm>
              <a:off x="1912" y="2832"/>
              <a:ext cx="300" cy="598"/>
            </a:xfrm>
            <a:custGeom>
              <a:avLst/>
              <a:gdLst>
                <a:gd name="T0" fmla="*/ 0 w 300"/>
                <a:gd name="T1" fmla="*/ 0 h 598"/>
                <a:gd name="T2" fmla="*/ 0 w 300"/>
                <a:gd name="T3" fmla="*/ 284 h 598"/>
                <a:gd name="T4" fmla="*/ 147 w 300"/>
                <a:gd name="T5" fmla="*/ 282 h 598"/>
                <a:gd name="T6" fmla="*/ 147 w 300"/>
                <a:gd name="T7" fmla="*/ 598 h 598"/>
                <a:gd name="T8" fmla="*/ 186 w 300"/>
                <a:gd name="T9" fmla="*/ 471 h 598"/>
                <a:gd name="T10" fmla="*/ 224 w 300"/>
                <a:gd name="T11" fmla="*/ 598 h 598"/>
                <a:gd name="T12" fmla="*/ 262 w 300"/>
                <a:gd name="T13" fmla="*/ 471 h 598"/>
                <a:gd name="T14" fmla="*/ 300 w 300"/>
                <a:gd name="T15" fmla="*/ 598 h 598"/>
                <a:gd name="T16" fmla="*/ 300 w 300"/>
                <a:gd name="T17" fmla="*/ 282 h 59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0"/>
                <a:gd name="T28" fmla="*/ 0 h 598"/>
                <a:gd name="T29" fmla="*/ 300 w 300"/>
                <a:gd name="T30" fmla="*/ 598 h 59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0" h="598">
                  <a:moveTo>
                    <a:pt x="0" y="0"/>
                  </a:moveTo>
                  <a:lnTo>
                    <a:pt x="0" y="284"/>
                  </a:lnTo>
                  <a:lnTo>
                    <a:pt x="147" y="282"/>
                  </a:lnTo>
                  <a:lnTo>
                    <a:pt x="147" y="598"/>
                  </a:lnTo>
                  <a:lnTo>
                    <a:pt x="186" y="471"/>
                  </a:lnTo>
                  <a:lnTo>
                    <a:pt x="224" y="598"/>
                  </a:lnTo>
                  <a:lnTo>
                    <a:pt x="262" y="471"/>
                  </a:lnTo>
                  <a:lnTo>
                    <a:pt x="300" y="598"/>
                  </a:lnTo>
                  <a:lnTo>
                    <a:pt x="300" y="282"/>
                  </a:lnTo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89166" name="Oval 29"/>
            <p:cNvSpPr>
              <a:spLocks noChangeArrowheads="1"/>
            </p:cNvSpPr>
            <p:nvPr/>
          </p:nvSpPr>
          <p:spPr bwMode="auto">
            <a:xfrm flipV="1">
              <a:off x="1975" y="3199"/>
              <a:ext cx="324" cy="324"/>
            </a:xfrm>
            <a:prstGeom prst="ellipse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</p:grpSp>
      <p:sp>
        <p:nvSpPr>
          <p:cNvPr id="389129" name="Rectangle 41"/>
          <p:cNvSpPr>
            <a:spLocks noChangeArrowheads="1"/>
          </p:cNvSpPr>
          <p:nvPr/>
        </p:nvSpPr>
        <p:spPr bwMode="auto">
          <a:xfrm>
            <a:off x="4030663" y="1571625"/>
            <a:ext cx="1062037" cy="47625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77901" name="Freeform 45"/>
          <p:cNvSpPr>
            <a:spLocks/>
          </p:cNvSpPr>
          <p:nvPr/>
        </p:nvSpPr>
        <p:spPr bwMode="auto">
          <a:xfrm>
            <a:off x="6592888" y="4025900"/>
            <a:ext cx="1414462" cy="431800"/>
          </a:xfrm>
          <a:custGeom>
            <a:avLst/>
            <a:gdLst>
              <a:gd name="T0" fmla="*/ 0 w 668"/>
              <a:gd name="T1" fmla="*/ 2147483647 h 272"/>
              <a:gd name="T2" fmla="*/ 2147483647 w 668"/>
              <a:gd name="T3" fmla="*/ 2147483647 h 272"/>
              <a:gd name="T4" fmla="*/ 2147483647 w 668"/>
              <a:gd name="T5" fmla="*/ 2147483647 h 272"/>
              <a:gd name="T6" fmla="*/ 2147483647 w 668"/>
              <a:gd name="T7" fmla="*/ 2147483647 h 272"/>
              <a:gd name="T8" fmla="*/ 2147483647 w 668"/>
              <a:gd name="T9" fmla="*/ 0 h 2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8"/>
              <a:gd name="T16" fmla="*/ 0 h 272"/>
              <a:gd name="T17" fmla="*/ 668 w 668"/>
              <a:gd name="T18" fmla="*/ 272 h 2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8" h="272">
                <a:moveTo>
                  <a:pt x="0" y="196"/>
                </a:moveTo>
                <a:cubicBezTo>
                  <a:pt x="33" y="182"/>
                  <a:pt x="109" y="101"/>
                  <a:pt x="196" y="112"/>
                </a:cubicBezTo>
                <a:cubicBezTo>
                  <a:pt x="283" y="123"/>
                  <a:pt x="446" y="256"/>
                  <a:pt x="524" y="264"/>
                </a:cubicBezTo>
                <a:cubicBezTo>
                  <a:pt x="602" y="272"/>
                  <a:pt x="668" y="212"/>
                  <a:pt x="664" y="160"/>
                </a:cubicBezTo>
                <a:cubicBezTo>
                  <a:pt x="664" y="80"/>
                  <a:pt x="664" y="0"/>
                  <a:pt x="664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89131" name="Rectangle 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POTENTIOMETER</a:t>
            </a:r>
          </a:p>
        </p:txBody>
      </p:sp>
      <p:sp>
        <p:nvSpPr>
          <p:cNvPr id="377907" name="Freeform 51"/>
          <p:cNvSpPr>
            <a:spLocks/>
          </p:cNvSpPr>
          <p:nvPr/>
        </p:nvSpPr>
        <p:spPr bwMode="auto">
          <a:xfrm>
            <a:off x="7921625" y="4021138"/>
            <a:ext cx="149225" cy="146050"/>
          </a:xfrm>
          <a:custGeom>
            <a:avLst/>
            <a:gdLst>
              <a:gd name="T0" fmla="*/ 0 w 94"/>
              <a:gd name="T1" fmla="*/ 2147483647 h 92"/>
              <a:gd name="T2" fmla="*/ 2147483647 w 94"/>
              <a:gd name="T3" fmla="*/ 0 h 92"/>
              <a:gd name="T4" fmla="*/ 2147483647 w 94"/>
              <a:gd name="T5" fmla="*/ 2147483647 h 92"/>
              <a:gd name="T6" fmla="*/ 0 60000 65536"/>
              <a:gd name="T7" fmla="*/ 0 60000 65536"/>
              <a:gd name="T8" fmla="*/ 0 60000 65536"/>
              <a:gd name="T9" fmla="*/ 0 w 94"/>
              <a:gd name="T10" fmla="*/ 0 h 92"/>
              <a:gd name="T11" fmla="*/ 94 w 94"/>
              <a:gd name="T12" fmla="*/ 92 h 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4" h="92">
                <a:moveTo>
                  <a:pt x="0" y="92"/>
                </a:moveTo>
                <a:lnTo>
                  <a:pt x="48" y="0"/>
                </a:lnTo>
                <a:lnTo>
                  <a:pt x="94" y="88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77908" name="Oval 52"/>
          <p:cNvSpPr>
            <a:spLocks noChangeAspect="1" noChangeArrowheads="1"/>
          </p:cNvSpPr>
          <p:nvPr/>
        </p:nvSpPr>
        <p:spPr bwMode="auto">
          <a:xfrm>
            <a:off x="6564313" y="4311650"/>
            <a:ext cx="57150" cy="539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77910" name="Oval 54"/>
          <p:cNvSpPr>
            <a:spLocks noChangeAspect="1" noChangeArrowheads="1"/>
          </p:cNvSpPr>
          <p:nvPr/>
        </p:nvSpPr>
        <p:spPr bwMode="auto">
          <a:xfrm>
            <a:off x="6318250" y="4311650"/>
            <a:ext cx="57150" cy="539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377926" name="Group 70"/>
          <p:cNvGrpSpPr>
            <a:grpSpLocks/>
          </p:cNvGrpSpPr>
          <p:nvPr/>
        </p:nvGrpSpPr>
        <p:grpSpPr bwMode="auto">
          <a:xfrm>
            <a:off x="6046788" y="4541838"/>
            <a:ext cx="904875" cy="668337"/>
            <a:chOff x="1679" y="3548"/>
            <a:chExt cx="570" cy="421"/>
          </a:xfrm>
        </p:grpSpPr>
        <p:sp>
          <p:nvSpPr>
            <p:cNvPr id="389159" name="Line 56"/>
            <p:cNvSpPr>
              <a:spLocks noChangeShapeType="1"/>
            </p:cNvSpPr>
            <p:nvPr/>
          </p:nvSpPr>
          <p:spPr bwMode="auto">
            <a:xfrm flipH="1" flipV="1">
              <a:off x="1679" y="3614"/>
              <a:ext cx="84" cy="15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89160" name="Line 58"/>
            <p:cNvSpPr>
              <a:spLocks noChangeShapeType="1"/>
            </p:cNvSpPr>
            <p:nvPr/>
          </p:nvSpPr>
          <p:spPr bwMode="auto">
            <a:xfrm flipH="1">
              <a:off x="1713" y="3764"/>
              <a:ext cx="69" cy="3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89161" name="Line 60"/>
            <p:cNvSpPr>
              <a:spLocks noChangeShapeType="1"/>
            </p:cNvSpPr>
            <p:nvPr/>
          </p:nvSpPr>
          <p:spPr bwMode="auto">
            <a:xfrm flipH="1">
              <a:off x="1848" y="3843"/>
              <a:ext cx="36" cy="98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89162" name="Line 62"/>
            <p:cNvSpPr>
              <a:spLocks noChangeShapeType="1"/>
            </p:cNvSpPr>
            <p:nvPr/>
          </p:nvSpPr>
          <p:spPr bwMode="auto">
            <a:xfrm>
              <a:off x="2007" y="3849"/>
              <a:ext cx="68" cy="12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89163" name="Line 64"/>
            <p:cNvSpPr>
              <a:spLocks noChangeShapeType="1"/>
            </p:cNvSpPr>
            <p:nvPr/>
          </p:nvSpPr>
          <p:spPr bwMode="auto">
            <a:xfrm>
              <a:off x="2124" y="3741"/>
              <a:ext cx="66" cy="32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89164" name="Line 66"/>
            <p:cNvSpPr>
              <a:spLocks noChangeShapeType="1"/>
            </p:cNvSpPr>
            <p:nvPr/>
          </p:nvSpPr>
          <p:spPr bwMode="auto">
            <a:xfrm flipV="1">
              <a:off x="2138" y="3548"/>
              <a:ext cx="111" cy="4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  <p:grpSp>
        <p:nvGrpSpPr>
          <p:cNvPr id="377925" name="Group 69"/>
          <p:cNvGrpSpPr>
            <a:grpSpLocks/>
          </p:cNvGrpSpPr>
          <p:nvPr/>
        </p:nvGrpSpPr>
        <p:grpSpPr bwMode="auto">
          <a:xfrm>
            <a:off x="5976938" y="4395788"/>
            <a:ext cx="1012825" cy="760412"/>
            <a:chOff x="1635" y="3456"/>
            <a:chExt cx="638" cy="479"/>
          </a:xfrm>
        </p:grpSpPr>
        <p:sp>
          <p:nvSpPr>
            <p:cNvPr id="389152" name="Line 55"/>
            <p:cNvSpPr>
              <a:spLocks noChangeShapeType="1"/>
            </p:cNvSpPr>
            <p:nvPr/>
          </p:nvSpPr>
          <p:spPr bwMode="auto">
            <a:xfrm flipH="1" flipV="1">
              <a:off x="1691" y="3512"/>
              <a:ext cx="97" cy="5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89153" name="Line 57"/>
            <p:cNvSpPr>
              <a:spLocks noChangeShapeType="1"/>
            </p:cNvSpPr>
            <p:nvPr/>
          </p:nvSpPr>
          <p:spPr bwMode="auto">
            <a:xfrm flipH="1">
              <a:off x="1635" y="3707"/>
              <a:ext cx="128" cy="3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89154" name="Line 59"/>
            <p:cNvSpPr>
              <a:spLocks noChangeShapeType="1"/>
            </p:cNvSpPr>
            <p:nvPr/>
          </p:nvSpPr>
          <p:spPr bwMode="auto">
            <a:xfrm flipH="1">
              <a:off x="1731" y="3815"/>
              <a:ext cx="89" cy="9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89155" name="Line 61"/>
            <p:cNvSpPr>
              <a:spLocks noChangeShapeType="1"/>
            </p:cNvSpPr>
            <p:nvPr/>
          </p:nvSpPr>
          <p:spPr bwMode="auto">
            <a:xfrm>
              <a:off x="1943" y="3855"/>
              <a:ext cx="0" cy="8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89156" name="Line 63"/>
            <p:cNvSpPr>
              <a:spLocks noChangeShapeType="1"/>
            </p:cNvSpPr>
            <p:nvPr/>
          </p:nvSpPr>
          <p:spPr bwMode="auto">
            <a:xfrm>
              <a:off x="2079" y="3806"/>
              <a:ext cx="102" cy="94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89157" name="Line 65"/>
            <p:cNvSpPr>
              <a:spLocks noChangeShapeType="1"/>
            </p:cNvSpPr>
            <p:nvPr/>
          </p:nvSpPr>
          <p:spPr bwMode="auto">
            <a:xfrm>
              <a:off x="2150" y="3672"/>
              <a:ext cx="123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89158" name="Line 67"/>
            <p:cNvSpPr>
              <a:spLocks noChangeShapeType="1"/>
            </p:cNvSpPr>
            <p:nvPr/>
          </p:nvSpPr>
          <p:spPr bwMode="auto">
            <a:xfrm flipV="1">
              <a:off x="2102" y="3456"/>
              <a:ext cx="81" cy="7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  <p:sp>
        <p:nvSpPr>
          <p:cNvPr id="377929" name="Rectangle 73"/>
          <p:cNvSpPr>
            <a:spLocks noChangeArrowheads="1"/>
          </p:cNvSpPr>
          <p:nvPr/>
        </p:nvSpPr>
        <p:spPr bwMode="auto">
          <a:xfrm>
            <a:off x="6151563" y="3071813"/>
            <a:ext cx="51752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6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V</a:t>
            </a:r>
            <a:endParaRPr lang="en-ZA" sz="2600">
              <a:solidFill>
                <a:srgbClr val="000066"/>
              </a:solidFill>
            </a:endParaRPr>
          </a:p>
        </p:txBody>
      </p:sp>
      <p:sp>
        <p:nvSpPr>
          <p:cNvPr id="377934" name="Line 78"/>
          <p:cNvSpPr>
            <a:spLocks noChangeShapeType="1"/>
          </p:cNvSpPr>
          <p:nvPr/>
        </p:nvSpPr>
        <p:spPr bwMode="auto">
          <a:xfrm flipV="1">
            <a:off x="6134100" y="3559175"/>
            <a:ext cx="18605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arrow" w="lg" len="lg"/>
            <a:tailEnd type="arrow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7935" name="Line 79"/>
          <p:cNvSpPr>
            <a:spLocks noChangeShapeType="1"/>
          </p:cNvSpPr>
          <p:nvPr/>
        </p:nvSpPr>
        <p:spPr bwMode="auto">
          <a:xfrm>
            <a:off x="8010525" y="3436938"/>
            <a:ext cx="0" cy="209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77936" name="Rectangle 80"/>
          <p:cNvSpPr>
            <a:spLocks noChangeArrowheads="1"/>
          </p:cNvSpPr>
          <p:nvPr/>
        </p:nvSpPr>
        <p:spPr bwMode="auto">
          <a:xfrm>
            <a:off x="8039100" y="2798763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377937" name="Freeform 81"/>
          <p:cNvSpPr>
            <a:spLocks/>
          </p:cNvSpPr>
          <p:nvPr/>
        </p:nvSpPr>
        <p:spPr bwMode="auto">
          <a:xfrm>
            <a:off x="8189913" y="2798763"/>
            <a:ext cx="287337" cy="331787"/>
          </a:xfrm>
          <a:custGeom>
            <a:avLst/>
            <a:gdLst>
              <a:gd name="T0" fmla="*/ 2147483647 w 181"/>
              <a:gd name="T1" fmla="*/ 2147483647 h 209"/>
              <a:gd name="T2" fmla="*/ 2147483647 w 181"/>
              <a:gd name="T3" fmla="*/ 2147483647 h 209"/>
              <a:gd name="T4" fmla="*/ 2147483647 w 181"/>
              <a:gd name="T5" fmla="*/ 0 h 209"/>
              <a:gd name="T6" fmla="*/ 0 w 181"/>
              <a:gd name="T7" fmla="*/ 0 h 209"/>
              <a:gd name="T8" fmla="*/ 0 60000 65536"/>
              <a:gd name="T9" fmla="*/ 0 60000 65536"/>
              <a:gd name="T10" fmla="*/ 0 60000 65536"/>
              <a:gd name="T11" fmla="*/ 0 60000 65536"/>
              <a:gd name="T12" fmla="*/ 0 w 181"/>
              <a:gd name="T13" fmla="*/ 0 h 209"/>
              <a:gd name="T14" fmla="*/ 181 w 181"/>
              <a:gd name="T15" fmla="*/ 209 h 20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1" h="209">
                <a:moveTo>
                  <a:pt x="180" y="209"/>
                </a:moveTo>
                <a:cubicBezTo>
                  <a:pt x="180" y="209"/>
                  <a:pt x="180" y="129"/>
                  <a:pt x="181" y="50"/>
                </a:cubicBezTo>
                <a:cubicBezTo>
                  <a:pt x="181" y="14"/>
                  <a:pt x="175" y="0"/>
                  <a:pt x="145" y="0"/>
                </a:cubicBezTo>
                <a:cubicBezTo>
                  <a:pt x="72" y="0"/>
                  <a:pt x="0" y="0"/>
                  <a:pt x="0" y="0"/>
                </a:cubicBezTo>
              </a:path>
            </a:pathLst>
          </a:cu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7938" name="Rectangle 82"/>
          <p:cNvSpPr>
            <a:spLocks noChangeArrowheads="1"/>
          </p:cNvSpPr>
          <p:nvPr/>
        </p:nvSpPr>
        <p:spPr bwMode="auto">
          <a:xfrm>
            <a:off x="6508750" y="3128963"/>
            <a:ext cx="4953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= I</a:t>
            </a:r>
            <a:endParaRPr lang="en-ZA" sz="2600">
              <a:solidFill>
                <a:srgbClr val="000066"/>
              </a:solidFill>
            </a:endParaRPr>
          </a:p>
        </p:txBody>
      </p:sp>
      <p:sp>
        <p:nvSpPr>
          <p:cNvPr id="377939" name="Rectangle 83"/>
          <p:cNvSpPr>
            <a:spLocks noChangeArrowheads="1"/>
          </p:cNvSpPr>
          <p:nvPr/>
        </p:nvSpPr>
        <p:spPr bwMode="auto">
          <a:xfrm>
            <a:off x="6775450" y="3071813"/>
            <a:ext cx="51752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6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R</a:t>
            </a:r>
            <a:endParaRPr lang="en-ZA" sz="2600">
              <a:solidFill>
                <a:srgbClr val="000066"/>
              </a:solidFill>
            </a:endParaRPr>
          </a:p>
        </p:txBody>
      </p:sp>
      <p:sp>
        <p:nvSpPr>
          <p:cNvPr id="377940" name="Rectangle 84"/>
          <p:cNvSpPr>
            <a:spLocks noChangeArrowheads="1"/>
          </p:cNvSpPr>
          <p:nvPr/>
        </p:nvSpPr>
        <p:spPr bwMode="auto">
          <a:xfrm>
            <a:off x="179388" y="2371725"/>
            <a:ext cx="518795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05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By increasing or decreasing 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the amount of resistance 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across which the light bulb is connected, the </a:t>
            </a:r>
            <a:r>
              <a:rPr lang="en-US">
                <a:solidFill>
                  <a:srgbClr val="FF0000"/>
                </a:solidFill>
              </a:rPr>
              <a:t>potentiometer</a:t>
            </a:r>
            <a:r>
              <a:rPr lang="en-US">
                <a:solidFill>
                  <a:srgbClr val="000066"/>
                </a:solidFill>
              </a:rPr>
              <a:t> controls the potential difference across the bulb (and thus also its brightness).</a:t>
            </a:r>
          </a:p>
        </p:txBody>
      </p:sp>
      <p:grpSp>
        <p:nvGrpSpPr>
          <p:cNvPr id="377949" name="Group 93"/>
          <p:cNvGrpSpPr>
            <a:grpSpLocks/>
          </p:cNvGrpSpPr>
          <p:nvPr/>
        </p:nvGrpSpPr>
        <p:grpSpPr bwMode="auto">
          <a:xfrm>
            <a:off x="6029325" y="4429125"/>
            <a:ext cx="871538" cy="714375"/>
            <a:chOff x="3798" y="2790"/>
            <a:chExt cx="549" cy="450"/>
          </a:xfrm>
        </p:grpSpPr>
        <p:sp>
          <p:nvSpPr>
            <p:cNvPr id="389146" name="Line 86"/>
            <p:cNvSpPr>
              <a:spLocks noChangeShapeType="1"/>
            </p:cNvSpPr>
            <p:nvPr/>
          </p:nvSpPr>
          <p:spPr bwMode="auto">
            <a:xfrm flipH="1">
              <a:off x="3933" y="3150"/>
              <a:ext cx="39" cy="63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89147" name="Line 88"/>
            <p:cNvSpPr>
              <a:spLocks noChangeShapeType="1"/>
            </p:cNvSpPr>
            <p:nvPr/>
          </p:nvSpPr>
          <p:spPr bwMode="auto">
            <a:xfrm flipV="1">
              <a:off x="4272" y="2937"/>
              <a:ext cx="75" cy="15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89148" name="Line 89"/>
            <p:cNvSpPr>
              <a:spLocks noChangeShapeType="1"/>
            </p:cNvSpPr>
            <p:nvPr/>
          </p:nvSpPr>
          <p:spPr bwMode="auto">
            <a:xfrm flipH="1">
              <a:off x="3798" y="2985"/>
              <a:ext cx="8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89149" name="Line 90"/>
            <p:cNvSpPr>
              <a:spLocks noChangeShapeType="1"/>
            </p:cNvSpPr>
            <p:nvPr/>
          </p:nvSpPr>
          <p:spPr bwMode="auto">
            <a:xfrm>
              <a:off x="4104" y="3180"/>
              <a:ext cx="12" cy="6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89150" name="Line 91"/>
            <p:cNvSpPr>
              <a:spLocks noChangeShapeType="1"/>
            </p:cNvSpPr>
            <p:nvPr/>
          </p:nvSpPr>
          <p:spPr bwMode="auto">
            <a:xfrm>
              <a:off x="4239" y="3093"/>
              <a:ext cx="48" cy="3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389151" name="Line 92"/>
            <p:cNvSpPr>
              <a:spLocks noChangeShapeType="1"/>
            </p:cNvSpPr>
            <p:nvPr/>
          </p:nvSpPr>
          <p:spPr bwMode="auto">
            <a:xfrm flipH="1" flipV="1">
              <a:off x="3909" y="2790"/>
              <a:ext cx="42" cy="42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77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77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77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77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77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9" dur="2000" fill="hold"/>
                                        <p:tgtEl>
                                          <p:spTgt spid="377901"/>
                                        </p:tgtEl>
                                      </p:cBhvr>
                                      <p:by x="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35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7.40741E-7 L -0.03611 -7.40741E-7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3779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96296E-6 L -0.07535 -2.96296E-6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3779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" y="0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5" dur="2000" fill="hold"/>
                                        <p:tgtEl>
                                          <p:spTgt spid="377934"/>
                                        </p:tgtEl>
                                      </p:cBhvr>
                                      <p:by x="65000" y="65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35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7037E-6 L -0.04028 3.7037E-6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3779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" y="0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96296E-6 L -0.07795 2.96296E-6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3779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0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4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to="0.55" calcmode="lin" valueType="num">
                                      <p:cBhvr override="childStyle">
                                        <p:cTn id="61" dur="2000" fill="hold"/>
                                        <p:tgtEl>
                                          <p:spTgt spid="37792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2" presetID="4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to="0.55" calcmode="lin" valueType="num">
                                      <p:cBhvr override="childStyle">
                                        <p:cTn id="63" dur="2000" fill="hold"/>
                                        <p:tgtEl>
                                          <p:spTgt spid="37793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pat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0.00035 0.01204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3779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42" presetClass="pat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11111E-6 L -0.00712 0.01204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3779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6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3779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3779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901" grpId="0" animBg="1"/>
      <p:bldP spid="377901" grpId="1" animBg="1"/>
      <p:bldP spid="377901" grpId="2" animBg="1"/>
      <p:bldP spid="377907" grpId="0" animBg="1"/>
      <p:bldP spid="377907" grpId="1" animBg="1"/>
      <p:bldP spid="377908" grpId="0" animBg="1"/>
      <p:bldP spid="377910" grpId="0" animBg="1"/>
      <p:bldP spid="377929" grpId="0"/>
      <p:bldP spid="377929" grpId="2"/>
      <p:bldP spid="377929" grpId="3"/>
      <p:bldP spid="377934" grpId="0" animBg="1"/>
      <p:bldP spid="377934" grpId="1" animBg="1"/>
      <p:bldP spid="377934" grpId="2" animBg="1"/>
      <p:bldP spid="377935" grpId="0" animBg="1"/>
      <p:bldP spid="377935" grpId="1" animBg="1"/>
      <p:bldP spid="377936" grpId="0"/>
      <p:bldP spid="377937" grpId="0" animBg="1"/>
      <p:bldP spid="377938" grpId="1"/>
      <p:bldP spid="377939" grpId="0"/>
      <p:bldP spid="377939" grpId="2"/>
      <p:bldP spid="377939" grpId="3"/>
      <p:bldP spid="37794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4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V, I, R &amp; P</a:t>
            </a:r>
          </a:p>
        </p:txBody>
      </p:sp>
      <p:sp>
        <p:nvSpPr>
          <p:cNvPr id="219144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2191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584C70-8B69-4FC5-AD40-72273185AEB7}" type="slidenum">
              <a:rPr lang="en-ZA" smtClean="0">
                <a:cs typeface="Arial" charset="0"/>
              </a:rPr>
              <a:pPr/>
              <a:t>18</a:t>
            </a:fld>
            <a:endParaRPr lang="en-ZA" smtClean="0">
              <a:cs typeface="Arial" charset="0"/>
            </a:endParaRPr>
          </a:p>
        </p:txBody>
      </p:sp>
      <p:sp>
        <p:nvSpPr>
          <p:cNvPr id="219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FACTORS AFFECTING RESISTANCE </a:t>
            </a:r>
          </a:p>
        </p:txBody>
      </p:sp>
      <p:sp>
        <p:nvSpPr>
          <p:cNvPr id="219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493713"/>
          </a:xfrm>
        </p:spPr>
        <p:txBody>
          <a:bodyPr/>
          <a:lstStyle/>
          <a:p>
            <a:pPr lvl="1" indent="0" eaLnBrk="1" hangingPunct="1"/>
            <a:r>
              <a:rPr lang="en-US" smtClean="0"/>
              <a:t>The resistance of a conductor depends on its … </a:t>
            </a:r>
          </a:p>
        </p:txBody>
      </p:sp>
      <p:sp>
        <p:nvSpPr>
          <p:cNvPr id="219140" name="Rectangle 4"/>
          <p:cNvSpPr>
            <a:spLocks noChangeArrowheads="1"/>
          </p:cNvSpPr>
          <p:nvPr/>
        </p:nvSpPr>
        <p:spPr bwMode="auto">
          <a:xfrm>
            <a:off x="179388" y="1933575"/>
            <a:ext cx="8774112" cy="268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717550" lvl="2" indent="-358775">
              <a:lnSpc>
                <a:spcPct val="110000"/>
              </a:lnSpc>
              <a:spcBef>
                <a:spcPct val="20000"/>
              </a:spcBef>
              <a:buFontTx/>
              <a:buBlip>
                <a:blip r:embed="rId4"/>
              </a:buBlip>
              <a:tabLst>
                <a:tab pos="2867025" algn="l"/>
              </a:tabLst>
            </a:pPr>
            <a:r>
              <a:rPr lang="en-US">
                <a:solidFill>
                  <a:srgbClr val="000066"/>
                </a:solidFill>
              </a:rPr>
              <a:t>length  (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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  <a:sym typeface="MT Extra" pitchFamily="18" charset="2"/>
              </a:rPr>
              <a:t>L</a:t>
            </a:r>
            <a:r>
              <a:rPr lang="en-US">
                <a:solidFill>
                  <a:srgbClr val="000066"/>
                </a:solidFill>
              </a:rPr>
              <a:t>)</a:t>
            </a:r>
          </a:p>
          <a:p>
            <a:pPr marL="717550" lvl="2" indent="-358775">
              <a:lnSpc>
                <a:spcPct val="110000"/>
              </a:lnSpc>
              <a:spcBef>
                <a:spcPct val="20000"/>
              </a:spcBef>
              <a:buFontTx/>
              <a:buBlip>
                <a:blip r:embed="rId4"/>
              </a:buBlip>
              <a:tabLst>
                <a:tab pos="2867025" algn="l"/>
              </a:tabLst>
            </a:pPr>
            <a:endParaRPr lang="en-US" sz="600">
              <a:solidFill>
                <a:srgbClr val="000066"/>
              </a:solidFill>
            </a:endParaRPr>
          </a:p>
          <a:p>
            <a:pPr marL="717550" lvl="2" indent="-358775">
              <a:lnSpc>
                <a:spcPct val="110000"/>
              </a:lnSpc>
              <a:spcBef>
                <a:spcPct val="20000"/>
              </a:spcBef>
              <a:buFontTx/>
              <a:buBlip>
                <a:blip r:embed="rId4"/>
              </a:buBlip>
              <a:tabLst>
                <a:tab pos="2867025" algn="l"/>
              </a:tabLst>
            </a:pPr>
            <a:r>
              <a:rPr lang="en-US">
                <a:solidFill>
                  <a:srgbClr val="000066"/>
                </a:solidFill>
              </a:rPr>
              <a:t>cross-sectional area  (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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baseline="30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/</a:t>
            </a:r>
            <a:r>
              <a:rPr lang="en-US" b="1" i="1" baseline="-25000">
                <a:solidFill>
                  <a:srgbClr val="000066"/>
                </a:solidFill>
                <a:latin typeface="Times New Roman" pitchFamily="18" charset="0"/>
              </a:rPr>
              <a:t>A</a:t>
            </a:r>
            <a:r>
              <a:rPr lang="en-US">
                <a:solidFill>
                  <a:srgbClr val="000066"/>
                </a:solidFill>
              </a:rPr>
              <a:t>)</a:t>
            </a:r>
          </a:p>
          <a:p>
            <a:pPr marL="717550" lvl="2" indent="-358775">
              <a:lnSpc>
                <a:spcPct val="110000"/>
              </a:lnSpc>
              <a:spcBef>
                <a:spcPct val="20000"/>
              </a:spcBef>
              <a:buFontTx/>
              <a:buBlip>
                <a:blip r:embed="rId4"/>
              </a:buBlip>
              <a:tabLst>
                <a:tab pos="2867025" algn="l"/>
              </a:tabLst>
            </a:pPr>
            <a:endParaRPr lang="en-US" sz="600">
              <a:solidFill>
                <a:srgbClr val="000066"/>
              </a:solidFill>
            </a:endParaRPr>
          </a:p>
          <a:p>
            <a:pPr marL="717550" lvl="2" indent="-358775">
              <a:lnSpc>
                <a:spcPct val="110000"/>
              </a:lnSpc>
              <a:spcBef>
                <a:spcPct val="20000"/>
              </a:spcBef>
              <a:buFontTx/>
              <a:buBlip>
                <a:blip r:embed="rId4"/>
              </a:buBlip>
              <a:tabLst>
                <a:tab pos="2867025" algn="l"/>
              </a:tabLst>
            </a:pPr>
            <a:r>
              <a:rPr lang="en-US">
                <a:solidFill>
                  <a:srgbClr val="000066"/>
                </a:solidFill>
              </a:rPr>
              <a:t>material  (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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</a:t>
            </a:r>
            <a:r>
              <a:rPr lang="en-US">
                <a:solidFill>
                  <a:srgbClr val="000066"/>
                </a:solidFill>
              </a:rPr>
              <a:t>) </a:t>
            </a:r>
          </a:p>
          <a:p>
            <a:pPr marL="717550" lvl="2" indent="-358775">
              <a:lnSpc>
                <a:spcPct val="110000"/>
              </a:lnSpc>
              <a:spcBef>
                <a:spcPct val="20000"/>
              </a:spcBef>
              <a:buFontTx/>
              <a:buBlip>
                <a:blip r:embed="rId4"/>
              </a:buBlip>
              <a:tabLst>
                <a:tab pos="2867025" algn="l"/>
              </a:tabLst>
            </a:pPr>
            <a:endParaRPr lang="en-US" sz="600">
              <a:solidFill>
                <a:srgbClr val="000066"/>
              </a:solidFill>
            </a:endParaRPr>
          </a:p>
          <a:p>
            <a:pPr marL="717550" lvl="2" indent="-358775">
              <a:spcBef>
                <a:spcPct val="40000"/>
              </a:spcBef>
              <a:buFontTx/>
              <a:buBlip>
                <a:blip r:embed="rId4"/>
              </a:buBlip>
              <a:tabLst>
                <a:tab pos="2867025" algn="l"/>
              </a:tabLst>
            </a:pPr>
            <a:r>
              <a:rPr lang="en-US">
                <a:solidFill>
                  <a:srgbClr val="000066"/>
                </a:solidFill>
              </a:rPr>
              <a:t>temperature  (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 i="1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increases in a complex way with 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	temperature – but only for </a:t>
            </a:r>
            <a:r>
              <a:rPr lang="en-US" i="1">
                <a:solidFill>
                  <a:srgbClr val="000066"/>
                </a:solidFill>
              </a:rPr>
              <a:t>metals </a:t>
            </a:r>
            <a:r>
              <a:rPr lang="en-US">
                <a:solidFill>
                  <a:srgbClr val="000066"/>
                </a:solidFill>
              </a:rPr>
              <a:t>…) </a:t>
            </a:r>
          </a:p>
        </p:txBody>
      </p:sp>
      <p:sp>
        <p:nvSpPr>
          <p:cNvPr id="219141" name="Rectangle 5"/>
          <p:cNvSpPr>
            <a:spLocks noChangeArrowheads="1"/>
          </p:cNvSpPr>
          <p:nvPr/>
        </p:nvSpPr>
        <p:spPr bwMode="auto">
          <a:xfrm>
            <a:off x="179388" y="5056188"/>
            <a:ext cx="8774112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Hence: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1915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19142" name="Object 6"/>
          <p:cNvGraphicFramePr>
            <a:graphicFrameLocks noChangeAspect="1"/>
          </p:cNvGraphicFramePr>
          <p:nvPr/>
        </p:nvGraphicFramePr>
        <p:xfrm>
          <a:off x="4016375" y="5062538"/>
          <a:ext cx="1087438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46" name="Equation" r:id="rId5" imgW="1091880" imgH="609480" progId="Equation.DSMT4">
                  <p:embed/>
                </p:oleObj>
              </mc:Choice>
              <mc:Fallback>
                <p:oleObj name="Equation" r:id="rId5" imgW="1091880" imgH="609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6375" y="5062538"/>
                        <a:ext cx="1087438" cy="60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3935413" y="5032375"/>
            <a:ext cx="1285875" cy="70167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19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1" grpId="0"/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6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V, I, R &amp; P</a:t>
            </a:r>
          </a:p>
        </p:txBody>
      </p:sp>
      <p:sp>
        <p:nvSpPr>
          <p:cNvPr id="22326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2232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EF1CEB-44F2-40AB-A51C-8E25AAB0B7CA}" type="slidenum">
              <a:rPr lang="en-ZA" smtClean="0">
                <a:cs typeface="Arial" charset="0"/>
              </a:rPr>
              <a:pPr/>
              <a:t>19</a:t>
            </a:fld>
            <a:endParaRPr lang="en-ZA" smtClean="0">
              <a:cs typeface="Arial" charset="0"/>
            </a:endParaRPr>
          </a:p>
        </p:txBody>
      </p:sp>
      <p:graphicFrame>
        <p:nvGraphicFramePr>
          <p:cNvPr id="223266" name="Object 34"/>
          <p:cNvGraphicFramePr>
            <a:graphicFrameLocks noChangeAspect="1"/>
          </p:cNvGraphicFramePr>
          <p:nvPr/>
        </p:nvGraphicFramePr>
        <p:xfrm>
          <a:off x="4681538" y="1322388"/>
          <a:ext cx="860425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98" name="Equation" r:id="rId4" imgW="863280" imgH="609480" progId="Equation.DSMT4">
                  <p:embed/>
                </p:oleObj>
              </mc:Choice>
              <mc:Fallback>
                <p:oleObj name="Equation" r:id="rId4" imgW="863280" imgH="609480" progId="Equation.DSMT4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1538" y="1322388"/>
                        <a:ext cx="860425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3264" name="Object 32"/>
          <p:cNvGraphicFramePr>
            <a:graphicFrameLocks noChangeAspect="1"/>
          </p:cNvGraphicFramePr>
          <p:nvPr/>
        </p:nvGraphicFramePr>
        <p:xfrm>
          <a:off x="1457325" y="1312863"/>
          <a:ext cx="1087438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99" name="Equation" r:id="rId6" imgW="1091880" imgH="609480" progId="Equation.DSMT4">
                  <p:embed/>
                </p:oleObj>
              </mc:Choice>
              <mc:Fallback>
                <p:oleObj name="Equation" r:id="rId6" imgW="1091880" imgH="609480" progId="Equation.DSMT4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7325" y="1312863"/>
                        <a:ext cx="1087438" cy="60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32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RESISTIVITY </a:t>
            </a:r>
          </a:p>
        </p:txBody>
      </p:sp>
      <p:sp>
        <p:nvSpPr>
          <p:cNvPr id="2232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493713"/>
          </a:xfrm>
        </p:spPr>
        <p:txBody>
          <a:bodyPr/>
          <a:lstStyle/>
          <a:p>
            <a:pPr lvl="1" indent="0" eaLnBrk="1" hangingPunct="1"/>
            <a:r>
              <a:rPr lang="en-US" smtClean="0"/>
              <a:t>Since                   …</a:t>
            </a:r>
          </a:p>
        </p:txBody>
      </p:sp>
      <p:sp>
        <p:nvSpPr>
          <p:cNvPr id="22327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23236" name="Object 4"/>
          <p:cNvGraphicFramePr>
            <a:graphicFrameLocks noChangeAspect="1"/>
          </p:cNvGraphicFramePr>
          <p:nvPr/>
        </p:nvGraphicFramePr>
        <p:xfrm>
          <a:off x="3538538" y="1322388"/>
          <a:ext cx="1089025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300" name="Equation" r:id="rId8" imgW="1091880" imgH="609480" progId="Equation.DSMT4">
                  <p:embed/>
                </p:oleObj>
              </mc:Choice>
              <mc:Fallback>
                <p:oleObj name="Equation" r:id="rId8" imgW="1091880" imgH="609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8538" y="1322388"/>
                        <a:ext cx="1089025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3274" name="Rectangle 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23242" name="Rectangle 10"/>
          <p:cNvSpPr>
            <a:spLocks noChangeArrowheads="1"/>
          </p:cNvSpPr>
          <p:nvPr/>
        </p:nvSpPr>
        <p:spPr bwMode="auto">
          <a:xfrm>
            <a:off x="179388" y="2209800"/>
            <a:ext cx="8774112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FF0000"/>
                </a:solidFill>
              </a:rPr>
              <a:t>Resistivity</a:t>
            </a:r>
            <a:r>
              <a:rPr lang="en-US" i="1">
                <a:solidFill>
                  <a:srgbClr val="000066"/>
                </a:solidFill>
              </a:rPr>
              <a:t>, </a:t>
            </a:r>
            <a:r>
              <a:rPr lang="en-US" b="1" i="1">
                <a:solidFill>
                  <a:srgbClr val="000066"/>
                </a:solidFill>
                <a:sym typeface="Symbol" pitchFamily="18" charset="2"/>
              </a:rPr>
              <a:t></a:t>
            </a:r>
            <a:r>
              <a:rPr lang="en-US">
                <a:solidFill>
                  <a:srgbClr val="000066"/>
                </a:solidFill>
              </a:rPr>
              <a:t>, is defined by: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23276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23244" name="Object 12"/>
          <p:cNvGraphicFramePr>
            <a:graphicFrameLocks noChangeAspect="1"/>
          </p:cNvGraphicFramePr>
          <p:nvPr/>
        </p:nvGraphicFramePr>
        <p:xfrm>
          <a:off x="4883150" y="2236788"/>
          <a:ext cx="855663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301" name="Equation" r:id="rId10" imgW="850680" imgH="609480" progId="Equation.DSMT4">
                  <p:embed/>
                </p:oleObj>
              </mc:Choice>
              <mc:Fallback>
                <p:oleObj name="Equation" r:id="rId10" imgW="850680" imgH="6094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3150" y="2236788"/>
                        <a:ext cx="855663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3246" name="Rectangle 14"/>
          <p:cNvSpPr>
            <a:spLocks noChangeArrowheads="1"/>
          </p:cNvSpPr>
          <p:nvPr/>
        </p:nvSpPr>
        <p:spPr bwMode="auto">
          <a:xfrm>
            <a:off x="4816475" y="2209800"/>
            <a:ext cx="1025525" cy="677863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23278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23247" name="Rectangle 15"/>
          <p:cNvSpPr>
            <a:spLocks noChangeArrowheads="1"/>
          </p:cNvSpPr>
          <p:nvPr/>
        </p:nvSpPr>
        <p:spPr bwMode="auto">
          <a:xfrm>
            <a:off x="179388" y="3143250"/>
            <a:ext cx="8774112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Units: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graphicFrame>
        <p:nvGraphicFramePr>
          <p:cNvPr id="223248" name="Object 16"/>
          <p:cNvGraphicFramePr>
            <a:graphicFrameLocks noChangeAspect="1"/>
          </p:cNvGraphicFramePr>
          <p:nvPr/>
        </p:nvGraphicFramePr>
        <p:xfrm>
          <a:off x="1492250" y="3009900"/>
          <a:ext cx="2517775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302" name="Equation" r:id="rId12" imgW="2514600" imgH="977760" progId="Equation.DSMT4">
                  <p:embed/>
                </p:oleObj>
              </mc:Choice>
              <mc:Fallback>
                <p:oleObj name="Equation" r:id="rId12" imgW="2514600" imgH="97776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0" y="3009900"/>
                        <a:ext cx="2517775" cy="982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3280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179388" y="3990975"/>
            <a:ext cx="8774112" cy="528638"/>
            <a:chOff x="113" y="2514"/>
            <a:chExt cx="5527" cy="333"/>
          </a:xfrm>
        </p:grpSpPr>
        <p:sp>
          <p:nvSpPr>
            <p:cNvPr id="223287" name="Rectangle 19"/>
            <p:cNvSpPr>
              <a:spLocks noChangeArrowheads="1"/>
            </p:cNvSpPr>
            <p:nvPr/>
          </p:nvSpPr>
          <p:spPr bwMode="auto">
            <a:xfrm>
              <a:off x="113" y="2514"/>
              <a:ext cx="5527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179388" lvl="1">
                <a:lnSpc>
                  <a:spcPct val="110000"/>
                </a:lnSpc>
                <a:buFont typeface="Arial" charset="0"/>
                <a:buNone/>
              </a:pPr>
              <a:r>
                <a:rPr lang="en-US">
                  <a:solidFill>
                    <a:srgbClr val="000066"/>
                  </a:solidFill>
                </a:rPr>
                <a:t>Since      is parallel to     we can write</a:t>
              </a:r>
              <a:r>
                <a:rPr lang="en-US" sz="2600">
                  <a:solidFill>
                    <a:srgbClr val="000066"/>
                  </a:solidFill>
                </a:rPr>
                <a:t> </a:t>
              </a:r>
            </a:p>
          </p:txBody>
        </p:sp>
        <p:graphicFrame>
          <p:nvGraphicFramePr>
            <p:cNvPr id="223252" name="Object 20"/>
            <p:cNvGraphicFramePr>
              <a:graphicFrameLocks noChangeAspect="1"/>
            </p:cNvGraphicFramePr>
            <p:nvPr/>
          </p:nvGraphicFramePr>
          <p:xfrm>
            <a:off x="3742" y="2557"/>
            <a:ext cx="635" cy="2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303" name="Equation" r:id="rId14" imgW="1002960" imgH="406080" progId="Equation.DSMT4">
                    <p:embed/>
                  </p:oleObj>
                </mc:Choice>
                <mc:Fallback>
                  <p:oleObj name="Equation" r:id="rId14" imgW="1002960" imgH="406080" progId="Equation.DSMT4">
                    <p:embed/>
                    <p:pic>
                      <p:nvPicPr>
                        <p:cNvPr id="0" name="Picture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42" y="2557"/>
                          <a:ext cx="635" cy="2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3254" name="Object 22"/>
            <p:cNvGraphicFramePr>
              <a:graphicFrameLocks noChangeAspect="1"/>
            </p:cNvGraphicFramePr>
            <p:nvPr/>
          </p:nvGraphicFramePr>
          <p:xfrm>
            <a:off x="847" y="2555"/>
            <a:ext cx="177" cy="2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304" name="Equation" r:id="rId16" imgW="279360" imgH="342720" progId="Equation.DSMT4">
                    <p:embed/>
                  </p:oleObj>
                </mc:Choice>
                <mc:Fallback>
                  <p:oleObj name="Equation" r:id="rId16" imgW="279360" imgH="342720" progId="Equation.DSMT4">
                    <p:embed/>
                    <p:pic>
                      <p:nvPicPr>
                        <p:cNvPr id="0" name="Picture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7" y="2555"/>
                          <a:ext cx="177" cy="21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3255" name="Object 23"/>
            <p:cNvGraphicFramePr>
              <a:graphicFrameLocks noChangeAspect="1"/>
            </p:cNvGraphicFramePr>
            <p:nvPr/>
          </p:nvGraphicFramePr>
          <p:xfrm>
            <a:off x="2277" y="2561"/>
            <a:ext cx="153" cy="2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305" name="Equation" r:id="rId18" imgW="241200" imgH="355320" progId="Equation.DSMT4">
                    <p:embed/>
                  </p:oleObj>
                </mc:Choice>
                <mc:Fallback>
                  <p:oleObj name="Equation" r:id="rId18" imgW="241200" imgH="355320" progId="Equation.DSMT4">
                    <p:embed/>
                    <p:pic>
                      <p:nvPicPr>
                        <p:cNvPr id="0" name="Picture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77" y="2561"/>
                          <a:ext cx="153" cy="22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3257" name="Rectangle 25"/>
          <p:cNvSpPr>
            <a:spLocks noChangeArrowheads="1"/>
          </p:cNvSpPr>
          <p:nvPr/>
        </p:nvSpPr>
        <p:spPr bwMode="auto">
          <a:xfrm>
            <a:off x="179388" y="4943475"/>
            <a:ext cx="8774112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The inverse of resistivity is </a:t>
            </a:r>
            <a:r>
              <a:rPr lang="en-US">
                <a:solidFill>
                  <a:srgbClr val="FF0000"/>
                </a:solidFill>
              </a:rPr>
              <a:t>conductivity</a:t>
            </a:r>
            <a:r>
              <a:rPr lang="en-US">
                <a:solidFill>
                  <a:srgbClr val="000066"/>
                </a:solidFill>
              </a:rPr>
              <a:t>,</a:t>
            </a:r>
            <a:r>
              <a:rPr lang="en-US" b="1">
                <a:solidFill>
                  <a:srgbClr val="000066"/>
                </a:solidFill>
              </a:rPr>
              <a:t> </a:t>
            </a:r>
            <a:r>
              <a:rPr lang="en-US" b="1" i="1">
                <a:solidFill>
                  <a:srgbClr val="000066"/>
                </a:solidFill>
                <a:sym typeface="Symbol" pitchFamily="18" charset="2"/>
              </a:rPr>
              <a:t></a:t>
            </a:r>
            <a:r>
              <a:rPr lang="en-US" b="1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: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23283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23260" name="Object 28"/>
          <p:cNvGraphicFramePr>
            <a:graphicFrameLocks noChangeAspect="1"/>
          </p:cNvGraphicFramePr>
          <p:nvPr/>
        </p:nvGraphicFramePr>
        <p:xfrm>
          <a:off x="7223125" y="4943475"/>
          <a:ext cx="82232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306" name="Equation" r:id="rId20" imgW="825480" imgH="672840" progId="Equation.DSMT4">
                  <p:embed/>
                </p:oleObj>
              </mc:Choice>
              <mc:Fallback>
                <p:oleObj name="Equation" r:id="rId20" imgW="825480" imgH="67284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25" y="4943475"/>
                        <a:ext cx="822325" cy="67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3262" name="Rectangle 30"/>
          <p:cNvSpPr>
            <a:spLocks noChangeArrowheads="1"/>
          </p:cNvSpPr>
          <p:nvPr/>
        </p:nvSpPr>
        <p:spPr bwMode="auto">
          <a:xfrm>
            <a:off x="179388" y="5619750"/>
            <a:ext cx="40370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  <a:tabLst>
                <a:tab pos="1619250" algn="l"/>
              </a:tabLst>
            </a:pPr>
            <a:r>
              <a:rPr lang="en-US">
                <a:solidFill>
                  <a:srgbClr val="000066"/>
                </a:solidFill>
              </a:rPr>
              <a:t>Units:  [mhos per metre]</a:t>
            </a:r>
          </a:p>
        </p:txBody>
      </p:sp>
      <p:sp>
        <p:nvSpPr>
          <p:cNvPr id="223263" name="Rectangle 31"/>
          <p:cNvSpPr>
            <a:spLocks noChangeArrowheads="1"/>
          </p:cNvSpPr>
          <p:nvPr/>
        </p:nvSpPr>
        <p:spPr bwMode="auto">
          <a:xfrm>
            <a:off x="7131050" y="4933950"/>
            <a:ext cx="1025525" cy="7239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23265" name="Rectangle 33"/>
          <p:cNvSpPr>
            <a:spLocks noChangeArrowheads="1"/>
          </p:cNvSpPr>
          <p:nvPr/>
        </p:nvSpPr>
        <p:spPr bwMode="auto">
          <a:xfrm>
            <a:off x="4154488" y="5619750"/>
            <a:ext cx="22463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  <a:tabLst>
                <a:tab pos="1619250" algn="l"/>
              </a:tabLst>
            </a:pPr>
            <a:r>
              <a:rPr lang="en-US">
                <a:solidFill>
                  <a:srgbClr val="000066"/>
                </a:solidFill>
              </a:rPr>
              <a:t>(Seriously)</a:t>
            </a:r>
          </a:p>
        </p:txBody>
      </p:sp>
      <p:graphicFrame>
        <p:nvGraphicFramePr>
          <p:cNvPr id="223267" name="Object 35"/>
          <p:cNvGraphicFramePr>
            <a:graphicFrameLocks noChangeAspect="1"/>
          </p:cNvGraphicFramePr>
          <p:nvPr/>
        </p:nvGraphicFramePr>
        <p:xfrm>
          <a:off x="5646738" y="1322388"/>
          <a:ext cx="1392237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307" name="Equation" r:id="rId22" imgW="1396800" imgH="609480" progId="Equation.DSMT4">
                  <p:embed/>
                </p:oleObj>
              </mc:Choice>
              <mc:Fallback>
                <p:oleObj name="Equation" r:id="rId22" imgW="1396800" imgH="609480" progId="Equation.DSMT4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6738" y="1322388"/>
                        <a:ext cx="1392237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23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23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2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42" grpId="0"/>
      <p:bldP spid="223246" grpId="0" animBg="1"/>
      <p:bldP spid="223247" grpId="0"/>
      <p:bldP spid="223257" grpId="0"/>
      <p:bldP spid="223262" grpId="0"/>
      <p:bldP spid="223263" grpId="0" animBg="1"/>
      <p:bldP spid="22326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V, I, R &amp; P</a:t>
            </a:r>
          </a:p>
        </p:txBody>
      </p:sp>
      <p:sp>
        <p:nvSpPr>
          <p:cNvPr id="16386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2A5F83-8459-448F-87E9-A61335BCF449}" type="slidenum">
              <a:rPr lang="en-ZA" smtClean="0">
                <a:cs typeface="Arial" charset="0"/>
              </a:rPr>
              <a:pPr/>
              <a:t>2</a:t>
            </a:fld>
            <a:endParaRPr lang="en-ZA" dirty="0" smtClean="0">
              <a:cs typeface="Arial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41375"/>
            <a:ext cx="7772400" cy="625475"/>
          </a:xfrm>
        </p:spPr>
        <p:txBody>
          <a:bodyPr/>
          <a:lstStyle/>
          <a:p>
            <a:pPr eaLnBrk="1" hangingPunct="1"/>
            <a:r>
              <a:rPr lang="en-ZA" sz="2800" dirty="0" smtClean="0"/>
              <a:t>POTENTIAL DIFFERENCE, </a:t>
            </a:r>
            <a:br>
              <a:rPr lang="en-ZA" sz="2800" dirty="0" smtClean="0"/>
            </a:br>
            <a:r>
              <a:rPr lang="en-ZA" sz="2800" dirty="0" smtClean="0"/>
              <a:t>CURRENT, RESISTANCE and POWER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25" y="1735138"/>
            <a:ext cx="8820150" cy="930275"/>
          </a:xfrm>
        </p:spPr>
        <p:txBody>
          <a:bodyPr/>
          <a:lstStyle/>
          <a:p>
            <a:pPr marL="268288" indent="-268288" algn="l" eaLnBrk="1" hangingPunct="1"/>
            <a:r>
              <a:rPr lang="en-ZA" smtClean="0"/>
              <a:t>Learning outcomes:</a:t>
            </a:r>
            <a:br>
              <a:rPr lang="en-ZA" smtClean="0"/>
            </a:br>
            <a:r>
              <a:rPr lang="en-ZA" sz="2400" smtClean="0"/>
              <a:t>At the end of this chapter you should be able to…</a:t>
            </a:r>
          </a:p>
        </p:txBody>
      </p:sp>
      <p:sp>
        <p:nvSpPr>
          <p:cNvPr id="268292" name="Rectangle 4"/>
          <p:cNvSpPr>
            <a:spLocks noChangeArrowheads="1"/>
          </p:cNvSpPr>
          <p:nvPr/>
        </p:nvSpPr>
        <p:spPr bwMode="auto">
          <a:xfrm>
            <a:off x="161925" y="2746375"/>
            <a:ext cx="8820150" cy="317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804863" lvl="2" indent="-355600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ZA" sz="2200" dirty="0">
                <a:solidFill>
                  <a:srgbClr val="000066"/>
                </a:solidFill>
              </a:rPr>
              <a:t>Model the movement of charge and energy through a conductor as a consequence of a potential difference.</a:t>
            </a:r>
          </a:p>
          <a:p>
            <a:pPr marL="804863" lvl="2" indent="-355600">
              <a:lnSpc>
                <a:spcPct val="110000"/>
              </a:lnSpc>
              <a:buFontTx/>
              <a:buBlip>
                <a:blip r:embed="rId3"/>
              </a:buBlip>
            </a:pPr>
            <a:endParaRPr lang="en-ZA" sz="1200" dirty="0">
              <a:solidFill>
                <a:srgbClr val="000066"/>
              </a:solidFill>
            </a:endParaRPr>
          </a:p>
          <a:p>
            <a:pPr marL="804863" lvl="2" indent="-355600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ZA" sz="2200" dirty="0">
                <a:solidFill>
                  <a:srgbClr val="000066"/>
                </a:solidFill>
              </a:rPr>
              <a:t>Relate the current strength in a conductor to the potential difference across it and its own specific features </a:t>
            </a:r>
            <a:br>
              <a:rPr lang="en-ZA" sz="2200" dirty="0">
                <a:solidFill>
                  <a:srgbClr val="000066"/>
                </a:solidFill>
              </a:rPr>
            </a:br>
            <a:r>
              <a:rPr lang="en-ZA" sz="2200" dirty="0">
                <a:solidFill>
                  <a:srgbClr val="000066"/>
                </a:solidFill>
              </a:rPr>
              <a:t>(i.e. length, cross-sectional area, and resistivity). </a:t>
            </a:r>
          </a:p>
          <a:p>
            <a:pPr marL="804863" lvl="2" indent="-355600">
              <a:lnSpc>
                <a:spcPct val="110000"/>
              </a:lnSpc>
              <a:buFontTx/>
              <a:buBlip>
                <a:blip r:embed="rId3"/>
              </a:buBlip>
            </a:pPr>
            <a:endParaRPr lang="en-ZA" sz="1200" dirty="0">
              <a:solidFill>
                <a:srgbClr val="000066"/>
              </a:solidFill>
            </a:endParaRPr>
          </a:p>
          <a:p>
            <a:pPr marL="804863" lvl="2" indent="-355600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ZA" sz="2200" dirty="0">
                <a:solidFill>
                  <a:srgbClr val="000066"/>
                </a:solidFill>
              </a:rPr>
              <a:t>Apply the law of conservation of current. </a:t>
            </a:r>
          </a:p>
          <a:p>
            <a:pPr marL="804863" lvl="2" indent="-355600">
              <a:lnSpc>
                <a:spcPct val="110000"/>
              </a:lnSpc>
              <a:buFontTx/>
              <a:buBlip>
                <a:blip r:embed="rId3"/>
              </a:buBlip>
            </a:pPr>
            <a:endParaRPr lang="en-ZA" sz="600" dirty="0">
              <a:solidFill>
                <a:srgbClr val="000066"/>
              </a:solidFill>
            </a:endParaRPr>
          </a:p>
          <a:p>
            <a:pPr marL="804863" lvl="2" indent="-355600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ZA" sz="2200" dirty="0">
                <a:solidFill>
                  <a:srgbClr val="000066"/>
                </a:solidFill>
              </a:rPr>
              <a:t>Calculate power dissipation in circuit elements.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V, I, R &amp; P</a:t>
            </a:r>
          </a:p>
        </p:txBody>
      </p:sp>
      <p:sp>
        <p:nvSpPr>
          <p:cNvPr id="379906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3799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019283-6D51-4163-8565-7CA4DF4867FB}" type="slidenum">
              <a:rPr lang="en-ZA" smtClean="0">
                <a:cs typeface="Arial" charset="0"/>
              </a:rPr>
              <a:pPr/>
              <a:t>20</a:t>
            </a:fld>
            <a:endParaRPr lang="en-ZA" smtClean="0">
              <a:cs typeface="Arial" charset="0"/>
            </a:endParaRPr>
          </a:p>
        </p:txBody>
      </p:sp>
      <p:sp>
        <p:nvSpPr>
          <p:cNvPr id="3799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OHM'S LAW Part II </a:t>
            </a:r>
          </a:p>
        </p:txBody>
      </p:sp>
      <p:sp>
        <p:nvSpPr>
          <p:cNvPr id="3799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95400"/>
            <a:ext cx="8774112" cy="1552575"/>
          </a:xfrm>
        </p:spPr>
        <p:txBody>
          <a:bodyPr/>
          <a:lstStyle/>
          <a:p>
            <a:pPr lvl="1" indent="0" eaLnBrk="1" hangingPunct="1">
              <a:lnSpc>
                <a:spcPct val="100000"/>
              </a:lnSpc>
            </a:pPr>
            <a:r>
              <a:rPr lang="en-US" smtClean="0"/>
              <a:t>A conducting </a:t>
            </a:r>
            <a:r>
              <a:rPr lang="en-US" u="sng" smtClean="0"/>
              <a:t>device</a:t>
            </a:r>
            <a:r>
              <a:rPr lang="en-US" smtClean="0"/>
              <a:t> is said to obey Ohm's law if its </a:t>
            </a:r>
            <a:r>
              <a:rPr lang="en-US" i="1" smtClean="0"/>
              <a:t>resistance</a:t>
            </a:r>
            <a:r>
              <a:rPr lang="en-US" i="1" baseline="30000" smtClean="0"/>
              <a:t> </a:t>
            </a:r>
            <a:r>
              <a:rPr lang="en-US" smtClean="0"/>
              <a:t> between any two points is independent of the magnitude and polarity of the </a:t>
            </a:r>
            <a:r>
              <a:rPr lang="en-US" i="1" smtClean="0"/>
              <a:t>potential difference</a:t>
            </a:r>
            <a:r>
              <a:rPr lang="en-US" smtClean="0"/>
              <a:t> between the two points. </a:t>
            </a:r>
          </a:p>
        </p:txBody>
      </p:sp>
      <p:sp>
        <p:nvSpPr>
          <p:cNvPr id="226308" name="Rectangle 4"/>
          <p:cNvSpPr>
            <a:spLocks noChangeArrowheads="1"/>
          </p:cNvSpPr>
          <p:nvPr/>
        </p:nvSpPr>
        <p:spPr bwMode="auto">
          <a:xfrm>
            <a:off x="179388" y="2936875"/>
            <a:ext cx="8774112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 conducting </a:t>
            </a:r>
            <a:r>
              <a:rPr lang="en-US" u="sng">
                <a:solidFill>
                  <a:srgbClr val="000066"/>
                </a:solidFill>
              </a:rPr>
              <a:t>material</a:t>
            </a:r>
            <a:r>
              <a:rPr lang="en-US">
                <a:solidFill>
                  <a:srgbClr val="000066"/>
                </a:solidFill>
              </a:rPr>
              <a:t> is said to obey Ohm's law if its </a:t>
            </a:r>
            <a:r>
              <a:rPr lang="en-US" i="1">
                <a:solidFill>
                  <a:srgbClr val="000066"/>
                </a:solidFill>
              </a:rPr>
              <a:t>resistivity</a:t>
            </a:r>
            <a:r>
              <a:rPr lang="en-US" i="1" baseline="300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 is independent of the magnitude and direction of the applied </a:t>
            </a:r>
            <a:r>
              <a:rPr lang="en-US" i="1">
                <a:solidFill>
                  <a:srgbClr val="000066"/>
                </a:solidFill>
              </a:rPr>
              <a:t>electric field</a:t>
            </a:r>
            <a:r>
              <a:rPr lang="en-US">
                <a:solidFill>
                  <a:srgbClr val="000066"/>
                </a:solidFill>
              </a:rPr>
              <a:t>.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26310" name="Rectangle 6"/>
          <p:cNvSpPr>
            <a:spLocks noChangeArrowheads="1"/>
          </p:cNvSpPr>
          <p:nvPr/>
        </p:nvSpPr>
        <p:spPr bwMode="auto">
          <a:xfrm>
            <a:off x="179388" y="4246563"/>
            <a:ext cx="8774112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ALL materials obey Ohm's law for </a:t>
            </a:r>
            <a:r>
              <a:rPr lang="en-US" i="1">
                <a:solidFill>
                  <a:srgbClr val="000066"/>
                </a:solidFill>
              </a:rPr>
              <a:t>some</a:t>
            </a:r>
            <a:r>
              <a:rPr lang="en-US" i="1" baseline="300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 particular range of field strengths.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26311" name="Rectangle 7"/>
          <p:cNvSpPr>
            <a:spLocks noChangeArrowheads="1"/>
          </p:cNvSpPr>
          <p:nvPr/>
        </p:nvSpPr>
        <p:spPr bwMode="auto">
          <a:xfrm>
            <a:off x="179388" y="5191125"/>
            <a:ext cx="8774112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In all materials, for </a:t>
            </a:r>
            <a:r>
              <a:rPr lang="en-US" i="1">
                <a:solidFill>
                  <a:srgbClr val="000066"/>
                </a:solidFill>
              </a:rPr>
              <a:t>very large</a:t>
            </a:r>
            <a:r>
              <a:rPr lang="en-US" i="1" baseline="300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 electric fields, Ohm's law no longer applies.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8" grpId="0"/>
      <p:bldP spid="226310" grpId="0"/>
      <p:bldP spid="2263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V, I, R &amp; P</a:t>
            </a:r>
          </a:p>
        </p:txBody>
      </p:sp>
      <p:sp>
        <p:nvSpPr>
          <p:cNvPr id="381954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3819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73D33F-E3B9-4C9C-8115-813059A2CEEC}" type="slidenum">
              <a:rPr lang="en-ZA" smtClean="0">
                <a:cs typeface="Arial" charset="0"/>
              </a:rPr>
              <a:pPr/>
              <a:t>21</a:t>
            </a:fld>
            <a:endParaRPr lang="en-ZA" smtClean="0">
              <a:cs typeface="Arial" charset="0"/>
            </a:endParaRPr>
          </a:p>
        </p:txBody>
      </p:sp>
      <p:sp>
        <p:nvSpPr>
          <p:cNvPr id="3819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RESISTIVE DISSIPATION OF POWER </a:t>
            </a:r>
          </a:p>
        </p:txBody>
      </p:sp>
      <p:sp>
        <p:nvSpPr>
          <p:cNvPr id="3819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5688012" cy="2100263"/>
          </a:xfrm>
        </p:spPr>
        <p:txBody>
          <a:bodyPr/>
          <a:lstStyle/>
          <a:p>
            <a:pPr lvl="1" indent="0" eaLnBrk="1" hangingPunct="1"/>
            <a:r>
              <a:rPr lang="en-US" smtClean="0"/>
              <a:t>Electrons moving at constant drift speed through a resistor (or any purely resistive device such as a heater or a toaster) lose their electric potential energy by</a:t>
            </a:r>
          </a:p>
        </p:txBody>
      </p:sp>
      <p:sp>
        <p:nvSpPr>
          <p:cNvPr id="381958" name="Rectangle 5"/>
          <p:cNvSpPr>
            <a:spLocks noChangeArrowheads="1"/>
          </p:cNvSpPr>
          <p:nvPr/>
        </p:nvSpPr>
        <p:spPr bwMode="auto">
          <a:xfrm>
            <a:off x="179388" y="3352800"/>
            <a:ext cx="87741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colliding with the molecules in the resistor, causing them to vibrate faster – i.e. the resistor gets hotter. </a:t>
            </a:r>
          </a:p>
        </p:txBody>
      </p:sp>
      <p:sp>
        <p:nvSpPr>
          <p:cNvPr id="227334" name="Rectangle 6"/>
          <p:cNvSpPr>
            <a:spLocks noChangeArrowheads="1"/>
          </p:cNvSpPr>
          <p:nvPr/>
        </p:nvSpPr>
        <p:spPr bwMode="auto">
          <a:xfrm>
            <a:off x="179388" y="4257675"/>
            <a:ext cx="8774112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Mechanical energy converted to thermal energy is </a:t>
            </a:r>
            <a:r>
              <a:rPr lang="en-US" i="1">
                <a:solidFill>
                  <a:srgbClr val="000066"/>
                </a:solidFill>
              </a:rPr>
              <a:t>dissipated</a:t>
            </a:r>
            <a:r>
              <a:rPr lang="en-US" i="1" baseline="300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 (lost), since the transfer cannot be reversed.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27335" name="Rectangle 7"/>
          <p:cNvSpPr>
            <a:spLocks noChangeArrowheads="1"/>
          </p:cNvSpPr>
          <p:nvPr/>
        </p:nvSpPr>
        <p:spPr bwMode="auto">
          <a:xfrm>
            <a:off x="179388" y="5229225"/>
            <a:ext cx="8774112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Cf…</a:t>
            </a:r>
            <a:endParaRPr lang="en-US" sz="2600">
              <a:solidFill>
                <a:srgbClr val="000066"/>
              </a:solidFill>
            </a:endParaRPr>
          </a:p>
        </p:txBody>
      </p:sp>
      <p:sp>
        <p:nvSpPr>
          <p:cNvPr id="227336" name="Rectangle 8"/>
          <p:cNvSpPr>
            <a:spLocks noChangeArrowheads="1"/>
          </p:cNvSpPr>
          <p:nvPr/>
        </p:nvSpPr>
        <p:spPr bwMode="auto">
          <a:xfrm>
            <a:off x="836613" y="5230813"/>
            <a:ext cx="798353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723900" lvl="2" indent="-365125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US">
                <a:solidFill>
                  <a:srgbClr val="000066"/>
                </a:solidFill>
              </a:rPr>
              <a:t>motors: work done on the load can be “rewon”</a:t>
            </a:r>
          </a:p>
        </p:txBody>
      </p:sp>
      <p:sp>
        <p:nvSpPr>
          <p:cNvPr id="227337" name="Rectangle 9"/>
          <p:cNvSpPr>
            <a:spLocks noChangeArrowheads="1"/>
          </p:cNvSpPr>
          <p:nvPr/>
        </p:nvSpPr>
        <p:spPr bwMode="auto">
          <a:xfrm>
            <a:off x="836613" y="5743575"/>
            <a:ext cx="79835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723900" lvl="2" indent="-365125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US">
                <a:solidFill>
                  <a:srgbClr val="000066"/>
                </a:solidFill>
              </a:rPr>
              <a:t>“recharging” cells: stored chemical energy …</a:t>
            </a:r>
          </a:p>
        </p:txBody>
      </p:sp>
      <p:sp>
        <p:nvSpPr>
          <p:cNvPr id="381963" name="Rectangle 10"/>
          <p:cNvSpPr>
            <a:spLocks noChangeArrowheads="1"/>
          </p:cNvSpPr>
          <p:nvPr/>
        </p:nvSpPr>
        <p:spPr bwMode="auto">
          <a:xfrm>
            <a:off x="8480425" y="1673225"/>
            <a:ext cx="5207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V</a:t>
            </a:r>
            <a:r>
              <a:rPr lang="en-US" altLang="ko-KR" sz="22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a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381964" name="Rectangle 11"/>
          <p:cNvSpPr>
            <a:spLocks noChangeArrowheads="1"/>
          </p:cNvSpPr>
          <p:nvPr/>
        </p:nvSpPr>
        <p:spPr bwMode="auto">
          <a:xfrm>
            <a:off x="8480425" y="2520950"/>
            <a:ext cx="5207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V</a:t>
            </a:r>
            <a:r>
              <a:rPr lang="en-US" altLang="ko-KR" sz="22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b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381965" name="Freeform 12"/>
          <p:cNvSpPr>
            <a:spLocks/>
          </p:cNvSpPr>
          <p:nvPr/>
        </p:nvSpPr>
        <p:spPr bwMode="auto">
          <a:xfrm>
            <a:off x="6164263" y="1562100"/>
            <a:ext cx="2362200" cy="1525588"/>
          </a:xfrm>
          <a:custGeom>
            <a:avLst/>
            <a:gdLst>
              <a:gd name="T0" fmla="*/ 0 w 2655"/>
              <a:gd name="T1" fmla="*/ 2147483647 h 1710"/>
              <a:gd name="T2" fmla="*/ 0 w 2655"/>
              <a:gd name="T3" fmla="*/ 0 h 1710"/>
              <a:gd name="T4" fmla="*/ 2147483647 w 2655"/>
              <a:gd name="T5" fmla="*/ 0 h 1710"/>
              <a:gd name="T6" fmla="*/ 2147483647 w 2655"/>
              <a:gd name="T7" fmla="*/ 2147483647 h 1710"/>
              <a:gd name="T8" fmla="*/ 0 w 2655"/>
              <a:gd name="T9" fmla="*/ 2147483647 h 1710"/>
              <a:gd name="T10" fmla="*/ 0 w 2655"/>
              <a:gd name="T11" fmla="*/ 2147483647 h 17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655"/>
              <a:gd name="T19" fmla="*/ 0 h 1710"/>
              <a:gd name="T20" fmla="*/ 2655 w 2655"/>
              <a:gd name="T21" fmla="*/ 1710 h 171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655" h="1710">
                <a:moveTo>
                  <a:pt x="0" y="660"/>
                </a:moveTo>
                <a:lnTo>
                  <a:pt x="0" y="0"/>
                </a:lnTo>
                <a:lnTo>
                  <a:pt x="2655" y="0"/>
                </a:lnTo>
                <a:lnTo>
                  <a:pt x="2655" y="1710"/>
                </a:lnTo>
                <a:lnTo>
                  <a:pt x="0" y="1710"/>
                </a:lnTo>
                <a:lnTo>
                  <a:pt x="0" y="1057"/>
                </a:lnTo>
              </a:path>
            </a:pathLst>
          </a:cu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81966" name="Group 21"/>
          <p:cNvGrpSpPr>
            <a:grpSpLocks/>
          </p:cNvGrpSpPr>
          <p:nvPr/>
        </p:nvGrpSpPr>
        <p:grpSpPr bwMode="auto">
          <a:xfrm rot="5400000">
            <a:off x="5945188" y="2157413"/>
            <a:ext cx="441325" cy="365125"/>
            <a:chOff x="2560" y="1747"/>
            <a:chExt cx="312" cy="258"/>
          </a:xfrm>
        </p:grpSpPr>
        <p:sp>
          <p:nvSpPr>
            <p:cNvPr id="381978" name="Rectangle 22"/>
            <p:cNvSpPr>
              <a:spLocks noChangeArrowheads="1"/>
            </p:cNvSpPr>
            <p:nvPr/>
          </p:nvSpPr>
          <p:spPr bwMode="auto">
            <a:xfrm>
              <a:off x="2560" y="1848"/>
              <a:ext cx="312" cy="56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381979" name="Group 23"/>
            <p:cNvGrpSpPr>
              <a:grpSpLocks/>
            </p:cNvGrpSpPr>
            <p:nvPr/>
          </p:nvGrpSpPr>
          <p:grpSpPr bwMode="auto">
            <a:xfrm flipH="1">
              <a:off x="2563" y="1747"/>
              <a:ext cx="303" cy="258"/>
              <a:chOff x="8914" y="9442"/>
              <a:chExt cx="501" cy="350"/>
            </a:xfrm>
          </p:grpSpPr>
          <p:sp>
            <p:nvSpPr>
              <p:cNvPr id="381980" name="Line 24"/>
              <p:cNvSpPr>
                <a:spLocks noChangeShapeType="1"/>
              </p:cNvSpPr>
              <p:nvPr/>
            </p:nvSpPr>
            <p:spPr bwMode="auto">
              <a:xfrm rot="5400000" flipH="1">
                <a:off x="9240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981" name="Line 25"/>
              <p:cNvSpPr>
                <a:spLocks noChangeShapeType="1"/>
              </p:cNvSpPr>
              <p:nvPr/>
            </p:nvSpPr>
            <p:spPr bwMode="auto">
              <a:xfrm rot="5400000" flipH="1">
                <a:off x="9038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982" name="Line 26"/>
              <p:cNvSpPr>
                <a:spLocks noChangeShapeType="1"/>
              </p:cNvSpPr>
              <p:nvPr/>
            </p:nvSpPr>
            <p:spPr bwMode="auto">
              <a:xfrm rot="5400000" flipH="1">
                <a:off x="8835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983" name="Line 27"/>
              <p:cNvSpPr>
                <a:spLocks noChangeShapeType="1"/>
              </p:cNvSpPr>
              <p:nvPr/>
            </p:nvSpPr>
            <p:spPr bwMode="auto">
              <a:xfrm rot="5400000" flipH="1">
                <a:off x="9232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984" name="Line 28"/>
              <p:cNvSpPr>
                <a:spLocks noChangeShapeType="1"/>
              </p:cNvSpPr>
              <p:nvPr/>
            </p:nvSpPr>
            <p:spPr bwMode="auto">
              <a:xfrm rot="5400000" flipH="1">
                <a:off x="9030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985" name="Line 29"/>
              <p:cNvSpPr>
                <a:spLocks noChangeShapeType="1"/>
              </p:cNvSpPr>
              <p:nvPr/>
            </p:nvSpPr>
            <p:spPr bwMode="auto">
              <a:xfrm rot="5400000" flipH="1">
                <a:off x="8827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81967" name="Group 37"/>
          <p:cNvGrpSpPr>
            <a:grpSpLocks/>
          </p:cNvGrpSpPr>
          <p:nvPr/>
        </p:nvGrpSpPr>
        <p:grpSpPr bwMode="auto">
          <a:xfrm rot="-5400000">
            <a:off x="8175625" y="2284413"/>
            <a:ext cx="688975" cy="142875"/>
            <a:chOff x="2380" y="3027"/>
            <a:chExt cx="752" cy="171"/>
          </a:xfrm>
        </p:grpSpPr>
        <p:sp>
          <p:nvSpPr>
            <p:cNvPr id="381976" name="Rectangle 38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81977" name="Freeform 39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207 h 152"/>
                <a:gd name="T2" fmla="*/ 205 w 668"/>
                <a:gd name="T3" fmla="*/ 214 h 152"/>
                <a:gd name="T4" fmla="*/ 321 w 668"/>
                <a:gd name="T5" fmla="*/ 0 h 152"/>
                <a:gd name="T6" fmla="*/ 435 w 668"/>
                <a:gd name="T7" fmla="*/ 388 h 152"/>
                <a:gd name="T8" fmla="*/ 616 w 668"/>
                <a:gd name="T9" fmla="*/ 0 h 152"/>
                <a:gd name="T10" fmla="*/ 767 w 668"/>
                <a:gd name="T11" fmla="*/ 380 h 152"/>
                <a:gd name="T12" fmla="*/ 949 w 668"/>
                <a:gd name="T13" fmla="*/ 0 h 152"/>
                <a:gd name="T14" fmla="*/ 1099 w 668"/>
                <a:gd name="T15" fmla="*/ 380 h 152"/>
                <a:gd name="T16" fmla="*/ 1268 w 668"/>
                <a:gd name="T17" fmla="*/ 0 h 152"/>
                <a:gd name="T18" fmla="*/ 1448 w 668"/>
                <a:gd name="T19" fmla="*/ 380 h 152"/>
                <a:gd name="T20" fmla="*/ 1532 w 668"/>
                <a:gd name="T21" fmla="*/ 214 h 152"/>
                <a:gd name="T22" fmla="*/ 1725 w 668"/>
                <a:gd name="T23" fmla="*/ 207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1968" name="Rectangle 41"/>
          <p:cNvSpPr>
            <a:spLocks noChangeArrowheads="1"/>
          </p:cNvSpPr>
          <p:nvPr/>
        </p:nvSpPr>
        <p:spPr bwMode="auto">
          <a:xfrm>
            <a:off x="7175500" y="2617788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381969" name="Line 42"/>
          <p:cNvSpPr>
            <a:spLocks noChangeShapeType="1"/>
          </p:cNvSpPr>
          <p:nvPr/>
        </p:nvSpPr>
        <p:spPr bwMode="auto">
          <a:xfrm rot="-5400000">
            <a:off x="6111875" y="1863726"/>
            <a:ext cx="32067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81970" name="Line 43"/>
          <p:cNvSpPr>
            <a:spLocks noChangeShapeType="1"/>
          </p:cNvSpPr>
          <p:nvPr/>
        </p:nvSpPr>
        <p:spPr bwMode="auto">
          <a:xfrm rot="-5400000">
            <a:off x="6111875" y="2814638"/>
            <a:ext cx="32067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81971" name="Rectangle 44"/>
          <p:cNvSpPr>
            <a:spLocks noChangeArrowheads="1"/>
          </p:cNvSpPr>
          <p:nvPr/>
        </p:nvSpPr>
        <p:spPr bwMode="auto">
          <a:xfrm>
            <a:off x="6997700" y="1612900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381972" name="Line 45"/>
          <p:cNvSpPr>
            <a:spLocks noChangeShapeType="1"/>
          </p:cNvSpPr>
          <p:nvPr/>
        </p:nvSpPr>
        <p:spPr bwMode="auto">
          <a:xfrm>
            <a:off x="7161213" y="1660525"/>
            <a:ext cx="32067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81973" name="Line 46"/>
          <p:cNvSpPr>
            <a:spLocks noChangeShapeType="1"/>
          </p:cNvSpPr>
          <p:nvPr/>
        </p:nvSpPr>
        <p:spPr bwMode="auto">
          <a:xfrm flipH="1">
            <a:off x="7161213" y="2992438"/>
            <a:ext cx="32067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81974" name="Rectangle 47"/>
          <p:cNvSpPr>
            <a:spLocks noChangeArrowheads="1"/>
          </p:cNvSpPr>
          <p:nvPr/>
        </p:nvSpPr>
        <p:spPr bwMode="auto">
          <a:xfrm>
            <a:off x="6192838" y="1657350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381975" name="Rectangle 48"/>
          <p:cNvSpPr>
            <a:spLocks noChangeArrowheads="1"/>
          </p:cNvSpPr>
          <p:nvPr/>
        </p:nvSpPr>
        <p:spPr bwMode="auto">
          <a:xfrm>
            <a:off x="6192838" y="2616200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 sz="220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4" grpId="0"/>
      <p:bldP spid="22733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6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V, I, R &amp; P</a:t>
            </a:r>
          </a:p>
        </p:txBody>
      </p:sp>
      <p:sp>
        <p:nvSpPr>
          <p:cNvPr id="228366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2283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2134B7-6FAF-44E5-B34E-CE6B49B3022D}" type="slidenum">
              <a:rPr lang="en-ZA" smtClean="0">
                <a:cs typeface="Arial" charset="0"/>
              </a:rPr>
              <a:pPr/>
              <a:t>22</a:t>
            </a:fld>
            <a:endParaRPr lang="en-ZA" smtClean="0">
              <a:cs typeface="Arial" charset="0"/>
            </a:endParaRPr>
          </a:p>
        </p:txBody>
      </p:sp>
      <p:sp>
        <p:nvSpPr>
          <p:cNvPr id="2283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RESISTIVE DISSIPATION OF POWER </a:t>
            </a:r>
          </a:p>
        </p:txBody>
      </p:sp>
      <p:sp>
        <p:nvSpPr>
          <p:cNvPr id="2283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09700"/>
            <a:ext cx="5383212" cy="1296988"/>
          </a:xfrm>
        </p:spPr>
        <p:txBody>
          <a:bodyPr/>
          <a:lstStyle/>
          <a:p>
            <a:pPr lvl="1" indent="0" eaLnBrk="1" hangingPunct="1"/>
            <a:r>
              <a:rPr lang="en-US" smtClean="0"/>
              <a:t>For resistors (ONLY!) we can combine  </a:t>
            </a:r>
            <a:r>
              <a:rPr lang="en-US" b="1" i="1" smtClean="0">
                <a:latin typeface="Times New Roman" pitchFamily="18" charset="0"/>
              </a:rPr>
              <a:t>P = IV</a:t>
            </a:r>
            <a:r>
              <a:rPr lang="en-US" b="1" baseline="-25000" smtClean="0">
                <a:latin typeface="Times New Roman" pitchFamily="18" charset="0"/>
              </a:rPr>
              <a:t>ab</a:t>
            </a:r>
            <a:r>
              <a:rPr lang="en-US" smtClean="0"/>
              <a:t>  with Ohm’s law  (</a:t>
            </a:r>
            <a:r>
              <a:rPr lang="en-US" b="1" i="1" smtClean="0">
                <a:latin typeface="Times New Roman" pitchFamily="18" charset="0"/>
              </a:rPr>
              <a:t>V = IR</a:t>
            </a:r>
            <a:r>
              <a:rPr lang="en-US" smtClean="0"/>
              <a:t>)  to obtain</a:t>
            </a:r>
          </a:p>
        </p:txBody>
      </p:sp>
      <p:sp>
        <p:nvSpPr>
          <p:cNvPr id="228357" name="Rectangle 5"/>
          <p:cNvSpPr>
            <a:spLocks noChangeArrowheads="1"/>
          </p:cNvSpPr>
          <p:nvPr/>
        </p:nvSpPr>
        <p:spPr bwMode="auto">
          <a:xfrm>
            <a:off x="179388" y="3790950"/>
            <a:ext cx="87741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and</a:t>
            </a:r>
          </a:p>
        </p:txBody>
      </p:sp>
      <p:sp>
        <p:nvSpPr>
          <p:cNvPr id="228358" name="Rectangle 6"/>
          <p:cNvSpPr>
            <a:spLocks noChangeArrowheads="1"/>
          </p:cNvSpPr>
          <p:nvPr/>
        </p:nvSpPr>
        <p:spPr bwMode="auto">
          <a:xfrm>
            <a:off x="179388" y="4905375"/>
            <a:ext cx="87741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168400" lvl="1" indent="-989013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Units: [V</a:t>
            </a:r>
            <a:r>
              <a:rPr lang="en-US" baseline="300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A </a:t>
            </a:r>
            <a:r>
              <a:rPr lang="en-US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>
                <a:solidFill>
                  <a:srgbClr val="000066"/>
                </a:solidFill>
              </a:rPr>
              <a:t> (J/C)(C/s) </a:t>
            </a:r>
            <a:r>
              <a:rPr lang="en-US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>
                <a:solidFill>
                  <a:srgbClr val="000066"/>
                </a:solidFill>
              </a:rPr>
              <a:t> J/s </a:t>
            </a:r>
            <a:r>
              <a:rPr lang="en-US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>
                <a:solidFill>
                  <a:srgbClr val="000066"/>
                </a:solidFill>
              </a:rPr>
              <a:t> watt, W]</a:t>
            </a:r>
          </a:p>
        </p:txBody>
      </p:sp>
      <p:sp>
        <p:nvSpPr>
          <p:cNvPr id="228362" name="Rectangle 10"/>
          <p:cNvSpPr>
            <a:spLocks noChangeArrowheads="1"/>
          </p:cNvSpPr>
          <p:nvPr/>
        </p:nvSpPr>
        <p:spPr bwMode="auto">
          <a:xfrm>
            <a:off x="3370263" y="2743200"/>
            <a:ext cx="1477962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P = I</a:t>
            </a:r>
            <a:r>
              <a:rPr lang="en-US" b="1" baseline="30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28363" name="Rectangle 11"/>
          <p:cNvSpPr>
            <a:spLocks noChangeArrowheads="1"/>
          </p:cNvSpPr>
          <p:nvPr/>
        </p:nvSpPr>
        <p:spPr bwMode="auto">
          <a:xfrm>
            <a:off x="3495675" y="2781300"/>
            <a:ext cx="1209675" cy="5334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28364" name="Object 12"/>
          <p:cNvGraphicFramePr>
            <a:graphicFrameLocks noChangeAspect="1"/>
          </p:cNvGraphicFramePr>
          <p:nvPr/>
        </p:nvGraphicFramePr>
        <p:xfrm>
          <a:off x="3587750" y="3671888"/>
          <a:ext cx="987425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68" name="Equation" r:id="rId4" imgW="990360" imgH="672840" progId="Equation.DSMT4">
                  <p:embed/>
                </p:oleObj>
              </mc:Choice>
              <mc:Fallback>
                <p:oleObj name="Equation" r:id="rId4" imgW="990360" imgH="6728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750" y="3671888"/>
                        <a:ext cx="987425" cy="677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4"/>
          <p:cNvSpPr>
            <a:spLocks noChangeArrowheads="1"/>
          </p:cNvSpPr>
          <p:nvPr/>
        </p:nvSpPr>
        <p:spPr bwMode="auto">
          <a:xfrm>
            <a:off x="3495675" y="3667125"/>
            <a:ext cx="1209675" cy="7620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28375" name="Rectangle 17"/>
          <p:cNvSpPr>
            <a:spLocks noChangeArrowheads="1"/>
          </p:cNvSpPr>
          <p:nvPr/>
        </p:nvSpPr>
        <p:spPr bwMode="auto">
          <a:xfrm>
            <a:off x="8480425" y="1673225"/>
            <a:ext cx="5207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V</a:t>
            </a:r>
            <a:r>
              <a:rPr lang="en-US" altLang="ko-KR" sz="22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a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228376" name="Rectangle 18"/>
          <p:cNvSpPr>
            <a:spLocks noChangeArrowheads="1"/>
          </p:cNvSpPr>
          <p:nvPr/>
        </p:nvSpPr>
        <p:spPr bwMode="auto">
          <a:xfrm>
            <a:off x="8480425" y="2520950"/>
            <a:ext cx="5207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V</a:t>
            </a:r>
            <a:r>
              <a:rPr lang="en-US" altLang="ko-KR" sz="2200" b="1" baseline="-25000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b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228377" name="Freeform 19"/>
          <p:cNvSpPr>
            <a:spLocks/>
          </p:cNvSpPr>
          <p:nvPr/>
        </p:nvSpPr>
        <p:spPr bwMode="auto">
          <a:xfrm>
            <a:off x="6164263" y="1562100"/>
            <a:ext cx="2362200" cy="1525588"/>
          </a:xfrm>
          <a:custGeom>
            <a:avLst/>
            <a:gdLst>
              <a:gd name="T0" fmla="*/ 0 w 2655"/>
              <a:gd name="T1" fmla="*/ 2147483647 h 1710"/>
              <a:gd name="T2" fmla="*/ 0 w 2655"/>
              <a:gd name="T3" fmla="*/ 0 h 1710"/>
              <a:gd name="T4" fmla="*/ 2147483647 w 2655"/>
              <a:gd name="T5" fmla="*/ 0 h 1710"/>
              <a:gd name="T6" fmla="*/ 2147483647 w 2655"/>
              <a:gd name="T7" fmla="*/ 2147483647 h 1710"/>
              <a:gd name="T8" fmla="*/ 0 w 2655"/>
              <a:gd name="T9" fmla="*/ 2147483647 h 1710"/>
              <a:gd name="T10" fmla="*/ 0 w 2655"/>
              <a:gd name="T11" fmla="*/ 2147483647 h 17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655"/>
              <a:gd name="T19" fmla="*/ 0 h 1710"/>
              <a:gd name="T20" fmla="*/ 2655 w 2655"/>
              <a:gd name="T21" fmla="*/ 1710 h 171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655" h="1710">
                <a:moveTo>
                  <a:pt x="0" y="660"/>
                </a:moveTo>
                <a:lnTo>
                  <a:pt x="0" y="0"/>
                </a:lnTo>
                <a:lnTo>
                  <a:pt x="2655" y="0"/>
                </a:lnTo>
                <a:lnTo>
                  <a:pt x="2655" y="1710"/>
                </a:lnTo>
                <a:lnTo>
                  <a:pt x="0" y="1710"/>
                </a:lnTo>
                <a:lnTo>
                  <a:pt x="0" y="1057"/>
                </a:lnTo>
              </a:path>
            </a:pathLst>
          </a:cu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28378" name="Group 23"/>
          <p:cNvGrpSpPr>
            <a:grpSpLocks/>
          </p:cNvGrpSpPr>
          <p:nvPr/>
        </p:nvGrpSpPr>
        <p:grpSpPr bwMode="auto">
          <a:xfrm rot="5400000">
            <a:off x="5945188" y="2157413"/>
            <a:ext cx="441325" cy="365125"/>
            <a:chOff x="2560" y="1747"/>
            <a:chExt cx="312" cy="258"/>
          </a:xfrm>
        </p:grpSpPr>
        <p:sp>
          <p:nvSpPr>
            <p:cNvPr id="228390" name="Rectangle 24"/>
            <p:cNvSpPr>
              <a:spLocks noChangeArrowheads="1"/>
            </p:cNvSpPr>
            <p:nvPr/>
          </p:nvSpPr>
          <p:spPr bwMode="auto">
            <a:xfrm>
              <a:off x="2560" y="1848"/>
              <a:ext cx="312" cy="56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228391" name="Group 25"/>
            <p:cNvGrpSpPr>
              <a:grpSpLocks/>
            </p:cNvGrpSpPr>
            <p:nvPr/>
          </p:nvGrpSpPr>
          <p:grpSpPr bwMode="auto">
            <a:xfrm flipH="1">
              <a:off x="2563" y="1747"/>
              <a:ext cx="303" cy="258"/>
              <a:chOff x="8914" y="9442"/>
              <a:chExt cx="501" cy="350"/>
            </a:xfrm>
          </p:grpSpPr>
          <p:sp>
            <p:nvSpPr>
              <p:cNvPr id="228392" name="Line 26"/>
              <p:cNvSpPr>
                <a:spLocks noChangeShapeType="1"/>
              </p:cNvSpPr>
              <p:nvPr/>
            </p:nvSpPr>
            <p:spPr bwMode="auto">
              <a:xfrm rot="5400000" flipH="1">
                <a:off x="9240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393" name="Line 27"/>
              <p:cNvSpPr>
                <a:spLocks noChangeShapeType="1"/>
              </p:cNvSpPr>
              <p:nvPr/>
            </p:nvSpPr>
            <p:spPr bwMode="auto">
              <a:xfrm rot="5400000" flipH="1">
                <a:off x="9038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394" name="Line 28"/>
              <p:cNvSpPr>
                <a:spLocks noChangeShapeType="1"/>
              </p:cNvSpPr>
              <p:nvPr/>
            </p:nvSpPr>
            <p:spPr bwMode="auto">
              <a:xfrm rot="5400000" flipH="1">
                <a:off x="8835" y="9616"/>
                <a:ext cx="350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395" name="Line 29"/>
              <p:cNvSpPr>
                <a:spLocks noChangeShapeType="1"/>
              </p:cNvSpPr>
              <p:nvPr/>
            </p:nvSpPr>
            <p:spPr bwMode="auto">
              <a:xfrm rot="5400000" flipH="1">
                <a:off x="9232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396" name="Line 30"/>
              <p:cNvSpPr>
                <a:spLocks noChangeShapeType="1"/>
              </p:cNvSpPr>
              <p:nvPr/>
            </p:nvSpPr>
            <p:spPr bwMode="auto">
              <a:xfrm rot="5400000" flipH="1">
                <a:off x="9030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397" name="Line 31"/>
              <p:cNvSpPr>
                <a:spLocks noChangeShapeType="1"/>
              </p:cNvSpPr>
              <p:nvPr/>
            </p:nvSpPr>
            <p:spPr bwMode="auto">
              <a:xfrm rot="5400000" flipH="1">
                <a:off x="8827" y="9615"/>
                <a:ext cx="176" cy="1"/>
              </a:xfrm>
              <a:prstGeom prst="line">
                <a:avLst/>
              </a:prstGeom>
              <a:noFill/>
              <a:ln w="444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28379" name="Group 37"/>
          <p:cNvGrpSpPr>
            <a:grpSpLocks/>
          </p:cNvGrpSpPr>
          <p:nvPr/>
        </p:nvGrpSpPr>
        <p:grpSpPr bwMode="auto">
          <a:xfrm rot="-5400000">
            <a:off x="8175625" y="2284413"/>
            <a:ext cx="688975" cy="142875"/>
            <a:chOff x="2380" y="3027"/>
            <a:chExt cx="752" cy="171"/>
          </a:xfrm>
        </p:grpSpPr>
        <p:sp>
          <p:nvSpPr>
            <p:cNvPr id="228388" name="Rectangle 38"/>
            <p:cNvSpPr>
              <a:spLocks noChangeArrowheads="1"/>
            </p:cNvSpPr>
            <p:nvPr/>
          </p:nvSpPr>
          <p:spPr bwMode="auto">
            <a:xfrm>
              <a:off x="2476" y="3074"/>
              <a:ext cx="568" cy="82"/>
            </a:xfrm>
            <a:prstGeom prst="rect">
              <a:avLst/>
            </a:prstGeom>
            <a:solidFill>
              <a:srgbClr val="EBEBFF"/>
            </a:solidFill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28389" name="Freeform 39"/>
            <p:cNvSpPr>
              <a:spLocks/>
            </p:cNvSpPr>
            <p:nvPr/>
          </p:nvSpPr>
          <p:spPr bwMode="auto">
            <a:xfrm>
              <a:off x="2380" y="3027"/>
              <a:ext cx="752" cy="171"/>
            </a:xfrm>
            <a:custGeom>
              <a:avLst/>
              <a:gdLst>
                <a:gd name="T0" fmla="*/ 0 w 668"/>
                <a:gd name="T1" fmla="*/ 207 h 152"/>
                <a:gd name="T2" fmla="*/ 205 w 668"/>
                <a:gd name="T3" fmla="*/ 214 h 152"/>
                <a:gd name="T4" fmla="*/ 321 w 668"/>
                <a:gd name="T5" fmla="*/ 0 h 152"/>
                <a:gd name="T6" fmla="*/ 435 w 668"/>
                <a:gd name="T7" fmla="*/ 388 h 152"/>
                <a:gd name="T8" fmla="*/ 616 w 668"/>
                <a:gd name="T9" fmla="*/ 0 h 152"/>
                <a:gd name="T10" fmla="*/ 767 w 668"/>
                <a:gd name="T11" fmla="*/ 380 h 152"/>
                <a:gd name="T12" fmla="*/ 949 w 668"/>
                <a:gd name="T13" fmla="*/ 0 h 152"/>
                <a:gd name="T14" fmla="*/ 1099 w 668"/>
                <a:gd name="T15" fmla="*/ 380 h 152"/>
                <a:gd name="T16" fmla="*/ 1268 w 668"/>
                <a:gd name="T17" fmla="*/ 0 h 152"/>
                <a:gd name="T18" fmla="*/ 1448 w 668"/>
                <a:gd name="T19" fmla="*/ 380 h 152"/>
                <a:gd name="T20" fmla="*/ 1532 w 668"/>
                <a:gd name="T21" fmla="*/ 214 h 152"/>
                <a:gd name="T22" fmla="*/ 1725 w 668"/>
                <a:gd name="T23" fmla="*/ 207 h 15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68"/>
                <a:gd name="T37" fmla="*/ 0 h 152"/>
                <a:gd name="T38" fmla="*/ 668 w 668"/>
                <a:gd name="T39" fmla="*/ 152 h 15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68" h="152">
                  <a:moveTo>
                    <a:pt x="0" y="82"/>
                  </a:moveTo>
                  <a:lnTo>
                    <a:pt x="80" y="83"/>
                  </a:lnTo>
                  <a:lnTo>
                    <a:pt x="124" y="0"/>
                  </a:lnTo>
                  <a:lnTo>
                    <a:pt x="169" y="152"/>
                  </a:lnTo>
                  <a:lnTo>
                    <a:pt x="239" y="0"/>
                  </a:lnTo>
                  <a:lnTo>
                    <a:pt x="298" y="148"/>
                  </a:lnTo>
                  <a:lnTo>
                    <a:pt x="368" y="0"/>
                  </a:lnTo>
                  <a:lnTo>
                    <a:pt x="426" y="148"/>
                  </a:lnTo>
                  <a:lnTo>
                    <a:pt x="491" y="0"/>
                  </a:lnTo>
                  <a:lnTo>
                    <a:pt x="561" y="148"/>
                  </a:lnTo>
                  <a:lnTo>
                    <a:pt x="593" y="83"/>
                  </a:lnTo>
                  <a:lnTo>
                    <a:pt x="668" y="82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8380" name="Rectangle 40"/>
          <p:cNvSpPr>
            <a:spLocks noChangeArrowheads="1"/>
          </p:cNvSpPr>
          <p:nvPr/>
        </p:nvSpPr>
        <p:spPr bwMode="auto">
          <a:xfrm>
            <a:off x="7175500" y="2617788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228381" name="Line 41"/>
          <p:cNvSpPr>
            <a:spLocks noChangeShapeType="1"/>
          </p:cNvSpPr>
          <p:nvPr/>
        </p:nvSpPr>
        <p:spPr bwMode="auto">
          <a:xfrm rot="-5400000">
            <a:off x="6111875" y="1863726"/>
            <a:ext cx="32067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28382" name="Line 42"/>
          <p:cNvSpPr>
            <a:spLocks noChangeShapeType="1"/>
          </p:cNvSpPr>
          <p:nvPr/>
        </p:nvSpPr>
        <p:spPr bwMode="auto">
          <a:xfrm rot="-5400000">
            <a:off x="6111875" y="2814638"/>
            <a:ext cx="32067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28383" name="Rectangle 43"/>
          <p:cNvSpPr>
            <a:spLocks noChangeArrowheads="1"/>
          </p:cNvSpPr>
          <p:nvPr/>
        </p:nvSpPr>
        <p:spPr bwMode="auto">
          <a:xfrm>
            <a:off x="6997700" y="1612900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228384" name="Line 44"/>
          <p:cNvSpPr>
            <a:spLocks noChangeShapeType="1"/>
          </p:cNvSpPr>
          <p:nvPr/>
        </p:nvSpPr>
        <p:spPr bwMode="auto">
          <a:xfrm>
            <a:off x="7161213" y="1660525"/>
            <a:ext cx="32067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28385" name="Line 45"/>
          <p:cNvSpPr>
            <a:spLocks noChangeShapeType="1"/>
          </p:cNvSpPr>
          <p:nvPr/>
        </p:nvSpPr>
        <p:spPr bwMode="auto">
          <a:xfrm flipH="1">
            <a:off x="7161213" y="2992438"/>
            <a:ext cx="320675" cy="0"/>
          </a:xfrm>
          <a:prstGeom prst="line">
            <a:avLst/>
          </a:prstGeom>
          <a:noFill/>
          <a:ln w="15875">
            <a:solidFill>
              <a:srgbClr val="80008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28386" name="Rectangle 46"/>
          <p:cNvSpPr>
            <a:spLocks noChangeArrowheads="1"/>
          </p:cNvSpPr>
          <p:nvPr/>
        </p:nvSpPr>
        <p:spPr bwMode="auto">
          <a:xfrm>
            <a:off x="6192838" y="1657350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 sz="2200">
              <a:solidFill>
                <a:srgbClr val="000066"/>
              </a:solidFill>
            </a:endParaRPr>
          </a:p>
        </p:txBody>
      </p:sp>
      <p:sp>
        <p:nvSpPr>
          <p:cNvPr id="228387" name="Rectangle 47"/>
          <p:cNvSpPr>
            <a:spLocks noChangeArrowheads="1"/>
          </p:cNvSpPr>
          <p:nvPr/>
        </p:nvSpPr>
        <p:spPr bwMode="auto">
          <a:xfrm>
            <a:off x="6192838" y="2616200"/>
            <a:ext cx="4730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I</a:t>
            </a:r>
            <a:endParaRPr lang="en-ZA" sz="220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8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8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28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7" grpId="0"/>
      <p:bldP spid="228358" grpId="0"/>
      <p:bldP spid="228362" grpId="0"/>
      <p:bldP spid="228363" grpId="0" animBg="1"/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2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V, I, R &amp; P</a:t>
            </a:r>
          </a:p>
        </p:txBody>
      </p:sp>
      <p:sp>
        <p:nvSpPr>
          <p:cNvPr id="367622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3676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101034-9A8C-4444-8E7F-BA88EC502678}" type="slidenum">
              <a:rPr lang="en-ZA" smtClean="0">
                <a:cs typeface="Arial" charset="0"/>
              </a:rPr>
              <a:pPr/>
              <a:t>23</a:t>
            </a:fld>
            <a:endParaRPr lang="en-ZA" smtClean="0">
              <a:cs typeface="Arial" charset="0"/>
            </a:endParaRPr>
          </a:p>
        </p:txBody>
      </p:sp>
      <p:sp>
        <p:nvSpPr>
          <p:cNvPr id="367624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554038"/>
            <a:ext cx="8231187" cy="1066800"/>
          </a:xfrm>
        </p:spPr>
        <p:txBody>
          <a:bodyPr>
            <a:spAutoFit/>
          </a:bodyPr>
          <a:lstStyle/>
          <a:p>
            <a:pPr eaLnBrk="1" hangingPunct="1"/>
            <a:r>
              <a:rPr lang="en-ZA" smtClean="0"/>
              <a:t>POTENTIAL DIFFERENCE, </a:t>
            </a:r>
            <a:br>
              <a:rPr lang="en-ZA" smtClean="0"/>
            </a:br>
            <a:r>
              <a:rPr lang="en-ZA" smtClean="0"/>
              <a:t>CURRENT and RESISTANCE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708150"/>
            <a:ext cx="8774112" cy="4514850"/>
          </a:xfrm>
        </p:spPr>
        <p:txBody>
          <a:bodyPr/>
          <a:lstStyle/>
          <a:p>
            <a:pPr marL="717550" lvl="1" indent="-538163" eaLnBrk="1" hangingPunct="1">
              <a:buFont typeface="Arial" charset="0"/>
              <a:buBlip>
                <a:blip r:embed="rId4"/>
              </a:buBlip>
            </a:pPr>
            <a:r>
              <a:rPr lang="en-ZA" smtClean="0"/>
              <a:t>A battery is a source of potential difference, </a:t>
            </a:r>
            <a:r>
              <a:rPr lang="en-ZA" b="1" i="1" smtClean="0">
                <a:latin typeface="Times New Roman" pitchFamily="18" charset="0"/>
              </a:rPr>
              <a:t>V</a:t>
            </a:r>
            <a:r>
              <a:rPr lang="en-ZA" b="1" baseline="-25000" smtClean="0">
                <a:latin typeface="Times New Roman" pitchFamily="18" charset="0"/>
              </a:rPr>
              <a:t>bat</a:t>
            </a:r>
            <a:r>
              <a:rPr lang="en-ZA" smtClean="0"/>
              <a:t>.</a:t>
            </a:r>
          </a:p>
          <a:p>
            <a:pPr marL="717550" lvl="1" indent="-538163" eaLnBrk="1" hangingPunct="1">
              <a:buFont typeface="Arial" charset="0"/>
              <a:buBlip>
                <a:blip r:embed="rId4"/>
              </a:buBlip>
            </a:pPr>
            <a:endParaRPr lang="en-ZA" sz="600" smtClean="0"/>
          </a:p>
          <a:p>
            <a:pPr marL="717550" lvl="1" indent="-538163" eaLnBrk="1" hangingPunct="1">
              <a:buFont typeface="Arial" charset="0"/>
              <a:buBlip>
                <a:blip r:embed="rId4"/>
              </a:buBlip>
            </a:pPr>
            <a:r>
              <a:rPr lang="en-ZA" smtClean="0"/>
              <a:t>The battery establishes a potential difference </a:t>
            </a:r>
            <a:br>
              <a:rPr lang="en-ZA" smtClean="0"/>
            </a:br>
            <a:r>
              <a:rPr lang="en-ZA" b="1" i="1" smtClean="0">
                <a:latin typeface="Times New Roman" pitchFamily="18" charset="0"/>
              </a:rPr>
              <a:t>V</a:t>
            </a:r>
            <a:r>
              <a:rPr lang="en-ZA" b="1" baseline="-25000" smtClean="0">
                <a:latin typeface="Times New Roman" pitchFamily="18" charset="0"/>
              </a:rPr>
              <a:t>wire</a:t>
            </a:r>
            <a:r>
              <a:rPr lang="en-ZA" smtClean="0"/>
              <a:t> </a:t>
            </a:r>
            <a:r>
              <a:rPr lang="en-ZA" b="1" smtClean="0">
                <a:latin typeface="Times New Roman" pitchFamily="18" charset="0"/>
              </a:rPr>
              <a:t>=</a:t>
            </a:r>
            <a:r>
              <a:rPr lang="en-ZA" smtClean="0"/>
              <a:t> </a:t>
            </a:r>
            <a:r>
              <a:rPr lang="en-ZA" b="1" i="1" smtClean="0">
                <a:latin typeface="Times New Roman" pitchFamily="18" charset="0"/>
              </a:rPr>
              <a:t>V</a:t>
            </a:r>
            <a:r>
              <a:rPr lang="en-ZA" b="1" baseline="-25000" smtClean="0">
                <a:latin typeface="Times New Roman" pitchFamily="18" charset="0"/>
              </a:rPr>
              <a:t>bat </a:t>
            </a:r>
            <a:r>
              <a:rPr lang="en-ZA" smtClean="0"/>
              <a:t>between the ends of a wire. </a:t>
            </a:r>
          </a:p>
          <a:p>
            <a:pPr marL="717550" lvl="1" indent="-538163" eaLnBrk="1" hangingPunct="1">
              <a:buFont typeface="Arial" charset="0"/>
              <a:buBlip>
                <a:blip r:embed="rId4"/>
              </a:buBlip>
            </a:pPr>
            <a:endParaRPr lang="en-ZA" sz="600" smtClean="0"/>
          </a:p>
          <a:p>
            <a:pPr marL="717550" lvl="1" indent="-538163" eaLnBrk="1" hangingPunct="1">
              <a:buFont typeface="Arial" charset="0"/>
              <a:buBlip>
                <a:blip r:embed="rId4"/>
              </a:buBlip>
            </a:pPr>
            <a:r>
              <a:rPr lang="en-ZA" smtClean="0"/>
              <a:t>The potential difference </a:t>
            </a:r>
            <a:r>
              <a:rPr lang="en-ZA" b="1" i="1" smtClean="0">
                <a:latin typeface="Times New Roman" pitchFamily="18" charset="0"/>
              </a:rPr>
              <a:t>V</a:t>
            </a:r>
            <a:r>
              <a:rPr lang="en-ZA" b="1" baseline="-25000" smtClean="0">
                <a:latin typeface="Times New Roman" pitchFamily="18" charset="0"/>
              </a:rPr>
              <a:t>wire</a:t>
            </a:r>
            <a:r>
              <a:rPr lang="en-ZA" smtClean="0"/>
              <a:t> causes an electric field </a:t>
            </a:r>
            <a:r>
              <a:rPr lang="en-ZA" b="1" i="1" smtClean="0">
                <a:latin typeface="Times New Roman" pitchFamily="18" charset="0"/>
              </a:rPr>
              <a:t>E </a:t>
            </a:r>
            <a:r>
              <a:rPr lang="en-ZA" b="1" smtClean="0">
                <a:latin typeface="Times New Roman" pitchFamily="18" charset="0"/>
              </a:rPr>
              <a:t>=</a:t>
            </a:r>
            <a:r>
              <a:rPr lang="en-ZA" smtClean="0"/>
              <a:t> </a:t>
            </a:r>
            <a:r>
              <a:rPr lang="en-ZA" b="1" i="1" smtClean="0">
                <a:latin typeface="Times New Roman" pitchFamily="18" charset="0"/>
              </a:rPr>
              <a:t>V</a:t>
            </a:r>
            <a:r>
              <a:rPr lang="en-ZA" b="1" baseline="-25000" smtClean="0">
                <a:latin typeface="Times New Roman" pitchFamily="18" charset="0"/>
              </a:rPr>
              <a:t>wire</a:t>
            </a:r>
            <a:r>
              <a:rPr lang="en-ZA" b="1" smtClean="0">
                <a:latin typeface="Times New Roman" pitchFamily="18" charset="0"/>
              </a:rPr>
              <a:t>/</a:t>
            </a:r>
            <a:r>
              <a:rPr lang="en-ZA" b="1" i="1" smtClean="0">
                <a:latin typeface="Times New Roman" pitchFamily="18" charset="0"/>
              </a:rPr>
              <a:t>L</a:t>
            </a:r>
            <a:r>
              <a:rPr lang="en-ZA" b="1" baseline="-25000" smtClean="0">
                <a:latin typeface="Times New Roman" pitchFamily="18" charset="0"/>
              </a:rPr>
              <a:t>  </a:t>
            </a:r>
            <a:r>
              <a:rPr lang="en-ZA" smtClean="0"/>
              <a:t>in the wire. </a:t>
            </a:r>
          </a:p>
          <a:p>
            <a:pPr marL="717550" lvl="1" indent="-538163" eaLnBrk="1" hangingPunct="1">
              <a:buFont typeface="Arial" charset="0"/>
              <a:buBlip>
                <a:blip r:embed="rId4"/>
              </a:buBlip>
            </a:pPr>
            <a:endParaRPr lang="en-ZA" sz="600" smtClean="0"/>
          </a:p>
          <a:p>
            <a:pPr marL="717550" lvl="1" indent="-538163" eaLnBrk="1" hangingPunct="1">
              <a:buFont typeface="Arial" charset="0"/>
              <a:buBlip>
                <a:blip r:embed="rId4"/>
              </a:buBlip>
            </a:pPr>
            <a:r>
              <a:rPr lang="en-ZA" smtClean="0"/>
              <a:t>The electric field establishes a current  </a:t>
            </a:r>
            <a:r>
              <a:rPr lang="en-ZA" b="1" i="1" smtClean="0">
                <a:latin typeface="Times New Roman" pitchFamily="18" charset="0"/>
              </a:rPr>
              <a:t>I </a:t>
            </a:r>
            <a:r>
              <a:rPr lang="en-ZA" b="1" smtClean="0">
                <a:latin typeface="Times New Roman" pitchFamily="18" charset="0"/>
              </a:rPr>
              <a:t>=</a:t>
            </a:r>
            <a:r>
              <a:rPr lang="en-ZA" smtClean="0"/>
              <a:t> </a:t>
            </a:r>
            <a:r>
              <a:rPr lang="en-ZA" b="1" i="1" smtClean="0">
                <a:latin typeface="Times New Roman" pitchFamily="18" charset="0"/>
              </a:rPr>
              <a:t>JA </a:t>
            </a:r>
            <a:r>
              <a:rPr lang="en-ZA" b="1" smtClean="0">
                <a:latin typeface="Times New Roman" pitchFamily="18" charset="0"/>
              </a:rPr>
              <a:t>=</a:t>
            </a:r>
            <a:r>
              <a:rPr lang="en-ZA" b="1" i="1" smtClean="0">
                <a:latin typeface="Times New Roman" pitchFamily="18" charset="0"/>
              </a:rPr>
              <a:t> </a:t>
            </a:r>
            <a:r>
              <a:rPr lang="en-ZA" b="1" i="1" smtClean="0">
                <a:latin typeface="Times New Roman" pitchFamily="18" charset="0"/>
                <a:sym typeface="Symbol" pitchFamily="18" charset="2"/>
              </a:rPr>
              <a:t>AE</a:t>
            </a:r>
            <a:r>
              <a:rPr lang="en-ZA" smtClean="0"/>
              <a:t> in the wire.</a:t>
            </a:r>
          </a:p>
          <a:p>
            <a:pPr marL="717550" lvl="1" indent="-538163" eaLnBrk="1" hangingPunct="1">
              <a:buFont typeface="Arial" charset="0"/>
              <a:buBlip>
                <a:blip r:embed="rId4"/>
              </a:buBlip>
            </a:pPr>
            <a:endParaRPr lang="en-ZA" sz="600" smtClean="0"/>
          </a:p>
          <a:p>
            <a:pPr marL="717550" lvl="1" indent="-538163" eaLnBrk="1" hangingPunct="1">
              <a:buFont typeface="Arial" charset="0"/>
              <a:buBlip>
                <a:blip r:embed="rId4"/>
              </a:buBlip>
            </a:pPr>
            <a:r>
              <a:rPr lang="en-ZA" smtClean="0"/>
              <a:t>The magnitude of the current is determined jointly by the battery’s potential difference and the wire’s resistance, according to:  </a:t>
            </a:r>
          </a:p>
        </p:txBody>
      </p:sp>
      <p:graphicFrame>
        <p:nvGraphicFramePr>
          <p:cNvPr id="367620" name="Object 4"/>
          <p:cNvGraphicFramePr>
            <a:graphicFrameLocks noChangeAspect="1"/>
          </p:cNvGraphicFramePr>
          <p:nvPr/>
        </p:nvGraphicFramePr>
        <p:xfrm>
          <a:off x="4784725" y="5715000"/>
          <a:ext cx="78105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624" name="Equation" r:id="rId5" imgW="787320" imgH="609480" progId="Equation.DSMT4">
                  <p:embed/>
                </p:oleObj>
              </mc:Choice>
              <mc:Fallback>
                <p:oleObj name="Equation" r:id="rId5" imgW="787320" imgH="609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4725" y="5715000"/>
                        <a:ext cx="781050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93075" y="174625"/>
            <a:ext cx="968375" cy="274638"/>
          </a:xfrm>
          <a:noFill/>
        </p:spPr>
        <p:txBody>
          <a:bodyPr wrap="square"/>
          <a:lstStyle/>
          <a:p>
            <a:r>
              <a:rPr lang="en-ZA" smtClean="0">
                <a:cs typeface="Arial" charset="0"/>
              </a:rPr>
              <a:t>V, I, R &amp; P</a:t>
            </a:r>
          </a:p>
        </p:txBody>
      </p:sp>
      <p:sp>
        <p:nvSpPr>
          <p:cNvPr id="18434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5E226D-C56A-41B8-8582-A8EB61875FF3}" type="slidenum">
              <a:rPr lang="en-ZA" smtClean="0">
                <a:cs typeface="Arial" charset="0"/>
              </a:rPr>
              <a:pPr/>
              <a:t>3</a:t>
            </a:fld>
            <a:endParaRPr lang="en-ZA" smtClean="0">
              <a:cs typeface="Arial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554038"/>
            <a:ext cx="8231187" cy="1066800"/>
          </a:xfrm>
        </p:spPr>
        <p:txBody>
          <a:bodyPr>
            <a:spAutoFit/>
          </a:bodyPr>
          <a:lstStyle/>
          <a:p>
            <a:pPr eaLnBrk="1" hangingPunct="1"/>
            <a:r>
              <a:rPr lang="en-ZA" smtClean="0"/>
              <a:t>SOURCES OF (ELECTRICAL) POTENTIAL (DIFFERENCE)</a:t>
            </a:r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179388" y="1685925"/>
            <a:ext cx="87741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In an electric field, a potential difference is achieved by the separation of positive and negative charges.</a:t>
            </a:r>
          </a:p>
        </p:txBody>
      </p:sp>
      <p:sp>
        <p:nvSpPr>
          <p:cNvPr id="287753" name="Rectangle 9"/>
          <p:cNvSpPr>
            <a:spLocks noChangeArrowheads="1"/>
          </p:cNvSpPr>
          <p:nvPr/>
        </p:nvSpPr>
        <p:spPr bwMode="auto">
          <a:xfrm>
            <a:off x="179388" y="2581275"/>
            <a:ext cx="8774112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To maintain this potential difference (and the resultant movement of charged particles), a steady supply of energy is required to continuously separate the charge.</a:t>
            </a:r>
          </a:p>
        </p:txBody>
      </p:sp>
      <p:sp>
        <p:nvSpPr>
          <p:cNvPr id="287754" name="Rectangle 10"/>
          <p:cNvSpPr>
            <a:spLocks noChangeArrowheads="1"/>
          </p:cNvSpPr>
          <p:nvPr/>
        </p:nvSpPr>
        <p:spPr bwMode="auto">
          <a:xfrm>
            <a:off x="0" y="4014788"/>
            <a:ext cx="272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 algn="ctr">
              <a:lnSpc>
                <a:spcPct val="110000"/>
              </a:lnSpc>
              <a:buFont typeface="Arial" charset="0"/>
              <a:buNone/>
            </a:pPr>
            <a:r>
              <a:rPr lang="en-ZA" sz="2000">
                <a:solidFill>
                  <a:srgbClr val="000066"/>
                </a:solidFill>
              </a:rPr>
              <a:t>cell / battery</a:t>
            </a:r>
          </a:p>
          <a:p>
            <a:pPr marL="179388" lvl="1" algn="ctr">
              <a:lnSpc>
                <a:spcPct val="110000"/>
              </a:lnSpc>
              <a:buFont typeface="Arial" charset="0"/>
              <a:buNone/>
            </a:pPr>
            <a:r>
              <a:rPr lang="en-ZA" sz="2000">
                <a:solidFill>
                  <a:srgbClr val="000066"/>
                </a:solidFill>
              </a:rPr>
              <a:t>(chemical energy)</a:t>
            </a:r>
          </a:p>
        </p:txBody>
      </p:sp>
      <p:sp>
        <p:nvSpPr>
          <p:cNvPr id="287784" name="Rectangle 40"/>
          <p:cNvSpPr>
            <a:spLocks noChangeArrowheads="1"/>
          </p:cNvSpPr>
          <p:nvPr/>
        </p:nvSpPr>
        <p:spPr bwMode="auto">
          <a:xfrm>
            <a:off x="3289300" y="4005263"/>
            <a:ext cx="2073275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 algn="ctr">
              <a:lnSpc>
                <a:spcPct val="110000"/>
              </a:lnSpc>
              <a:buFont typeface="Arial" charset="0"/>
              <a:buNone/>
            </a:pPr>
            <a:r>
              <a:rPr lang="en-ZA" sz="2000">
                <a:solidFill>
                  <a:srgbClr val="000066"/>
                </a:solidFill>
              </a:rPr>
              <a:t>generator</a:t>
            </a:r>
          </a:p>
          <a:p>
            <a:pPr marL="179388" lvl="1" algn="ctr">
              <a:lnSpc>
                <a:spcPct val="110000"/>
              </a:lnSpc>
              <a:buFont typeface="Arial" charset="0"/>
              <a:buNone/>
            </a:pPr>
            <a:r>
              <a:rPr lang="en-ZA" sz="2000">
                <a:solidFill>
                  <a:srgbClr val="000066"/>
                </a:solidFill>
              </a:rPr>
              <a:t>(mechanical</a:t>
            </a:r>
            <a:br>
              <a:rPr lang="en-ZA" sz="2000">
                <a:solidFill>
                  <a:srgbClr val="000066"/>
                </a:solidFill>
              </a:rPr>
            </a:br>
            <a:r>
              <a:rPr lang="en-ZA" sz="2000">
                <a:solidFill>
                  <a:srgbClr val="000066"/>
                </a:solidFill>
              </a:rPr>
              <a:t>energy)</a:t>
            </a:r>
          </a:p>
        </p:txBody>
      </p:sp>
      <p:sp>
        <p:nvSpPr>
          <p:cNvPr id="287785" name="Rectangle 41"/>
          <p:cNvSpPr>
            <a:spLocks noChangeArrowheads="1"/>
          </p:cNvSpPr>
          <p:nvPr/>
        </p:nvSpPr>
        <p:spPr bwMode="auto">
          <a:xfrm>
            <a:off x="6075363" y="4005263"/>
            <a:ext cx="295592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 algn="ctr">
              <a:lnSpc>
                <a:spcPct val="110000"/>
              </a:lnSpc>
              <a:buFont typeface="Arial" charset="0"/>
              <a:buNone/>
            </a:pPr>
            <a:r>
              <a:rPr lang="en-ZA" sz="2000">
                <a:solidFill>
                  <a:srgbClr val="000066"/>
                </a:solidFill>
              </a:rPr>
              <a:t>solar panel / photovoltaic cell</a:t>
            </a:r>
          </a:p>
          <a:p>
            <a:pPr marL="179388" lvl="1" algn="ctr">
              <a:lnSpc>
                <a:spcPct val="110000"/>
              </a:lnSpc>
              <a:buFont typeface="Arial" charset="0"/>
              <a:buNone/>
            </a:pPr>
            <a:r>
              <a:rPr lang="en-ZA" sz="2000">
                <a:solidFill>
                  <a:srgbClr val="000066"/>
                </a:solidFill>
              </a:rPr>
              <a:t>                 </a:t>
            </a:r>
            <a:r>
              <a:rPr lang="en-ZA" sz="2000">
                <a:solidFill>
                  <a:schemeClr val="bg1"/>
                </a:solidFill>
              </a:rPr>
              <a:t>(light </a:t>
            </a:r>
            <a:br>
              <a:rPr lang="en-ZA" sz="2000">
                <a:solidFill>
                  <a:schemeClr val="bg1"/>
                </a:solidFill>
              </a:rPr>
            </a:br>
            <a:r>
              <a:rPr lang="en-ZA" sz="2000">
                <a:solidFill>
                  <a:schemeClr val="bg1"/>
                </a:solidFill>
              </a:rPr>
              <a:t>                 energy)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7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877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877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V, I, R &amp; P</a:t>
            </a:r>
          </a:p>
        </p:txBody>
      </p:sp>
      <p:sp>
        <p:nvSpPr>
          <p:cNvPr id="20482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4BBD60-4A6A-4DAB-9FDF-511086C55D07}" type="slidenum">
              <a:rPr lang="en-ZA" smtClean="0">
                <a:cs typeface="Arial" charset="0"/>
              </a:rPr>
              <a:pPr/>
              <a:t>4</a:t>
            </a:fld>
            <a:endParaRPr lang="en-ZA" smtClean="0">
              <a:cs typeface="Arial" charset="0"/>
            </a:endParaRPr>
          </a:p>
        </p:txBody>
      </p:sp>
      <p:grpSp>
        <p:nvGrpSpPr>
          <p:cNvPr id="284703" name="Group 31"/>
          <p:cNvGrpSpPr>
            <a:grpSpLocks/>
          </p:cNvGrpSpPr>
          <p:nvPr/>
        </p:nvGrpSpPr>
        <p:grpSpPr bwMode="auto">
          <a:xfrm rot="5400000" flipH="1">
            <a:off x="6717506" y="4293394"/>
            <a:ext cx="276225" cy="998538"/>
            <a:chOff x="1153" y="782"/>
            <a:chExt cx="336" cy="1216"/>
          </a:xfrm>
        </p:grpSpPr>
        <p:grpSp>
          <p:nvGrpSpPr>
            <p:cNvPr id="20529" name="Group 32"/>
            <p:cNvGrpSpPr>
              <a:grpSpLocks/>
            </p:cNvGrpSpPr>
            <p:nvPr/>
          </p:nvGrpSpPr>
          <p:grpSpPr bwMode="auto">
            <a:xfrm>
              <a:off x="1155" y="782"/>
              <a:ext cx="334" cy="157"/>
              <a:chOff x="1155" y="782"/>
              <a:chExt cx="334" cy="157"/>
            </a:xfrm>
          </p:grpSpPr>
          <p:sp>
            <p:nvSpPr>
              <p:cNvPr id="20547" name="Freeform 33"/>
              <p:cNvSpPr>
                <a:spLocks/>
              </p:cNvSpPr>
              <p:nvPr/>
            </p:nvSpPr>
            <p:spPr bwMode="auto">
              <a:xfrm>
                <a:off x="1338" y="799"/>
                <a:ext cx="151" cy="33"/>
              </a:xfrm>
              <a:custGeom>
                <a:avLst/>
                <a:gdLst>
                  <a:gd name="T0" fmla="*/ 0 w 151"/>
                  <a:gd name="T1" fmla="*/ 0 h 33"/>
                  <a:gd name="T2" fmla="*/ 133 w 151"/>
                  <a:gd name="T3" fmla="*/ 0 h 33"/>
                  <a:gd name="T4" fmla="*/ 136 w 151"/>
                  <a:gd name="T5" fmla="*/ 33 h 33"/>
                  <a:gd name="T6" fmla="*/ 0 w 151"/>
                  <a:gd name="T7" fmla="*/ 0 h 3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1"/>
                  <a:gd name="T13" fmla="*/ 0 h 33"/>
                  <a:gd name="T14" fmla="*/ 151 w 151"/>
                  <a:gd name="T15" fmla="*/ 33 h 3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1" h="33">
                    <a:moveTo>
                      <a:pt x="0" y="0"/>
                    </a:moveTo>
                    <a:cubicBezTo>
                      <a:pt x="0" y="0"/>
                      <a:pt x="66" y="0"/>
                      <a:pt x="133" y="0"/>
                    </a:cubicBezTo>
                    <a:cubicBezTo>
                      <a:pt x="139" y="3"/>
                      <a:pt x="151" y="15"/>
                      <a:pt x="136" y="33"/>
                    </a:cubicBezTo>
                    <a:cubicBezTo>
                      <a:pt x="124" y="12"/>
                      <a:pt x="57" y="3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0000"/>
                  </a:gs>
                  <a:gs pos="50000">
                    <a:srgbClr val="5F5F5F"/>
                  </a:gs>
                  <a:gs pos="100000">
                    <a:srgbClr val="0000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  <p:sp>
            <p:nvSpPr>
              <p:cNvPr id="284706" name="Freeform 34"/>
              <p:cNvSpPr>
                <a:spLocks/>
              </p:cNvSpPr>
              <p:nvPr/>
            </p:nvSpPr>
            <p:spPr bwMode="auto">
              <a:xfrm>
                <a:off x="1159" y="765"/>
                <a:ext cx="322" cy="81"/>
              </a:xfrm>
              <a:custGeom>
                <a:avLst/>
                <a:gdLst/>
                <a:ahLst/>
                <a:cxnLst>
                  <a:cxn ang="0">
                    <a:pos x="13" y="15"/>
                  </a:cxn>
                  <a:cxn ang="0">
                    <a:pos x="14" y="51"/>
                  </a:cxn>
                  <a:cxn ang="0">
                    <a:pos x="273" y="64"/>
                  </a:cxn>
                  <a:cxn ang="0">
                    <a:pos x="321" y="64"/>
                  </a:cxn>
                  <a:cxn ang="0">
                    <a:pos x="13" y="15"/>
                  </a:cxn>
                </a:cxnLst>
                <a:rect l="0" t="0" r="r" b="b"/>
                <a:pathLst>
                  <a:path w="324" h="82">
                    <a:moveTo>
                      <a:pt x="13" y="15"/>
                    </a:moveTo>
                    <a:cubicBezTo>
                      <a:pt x="0" y="21"/>
                      <a:pt x="1" y="45"/>
                      <a:pt x="14" y="51"/>
                    </a:cubicBezTo>
                    <a:cubicBezTo>
                      <a:pt x="111" y="51"/>
                      <a:pt x="271" y="51"/>
                      <a:pt x="273" y="64"/>
                    </a:cubicBezTo>
                    <a:cubicBezTo>
                      <a:pt x="290" y="82"/>
                      <a:pt x="318" y="75"/>
                      <a:pt x="321" y="64"/>
                    </a:cubicBezTo>
                    <a:cubicBezTo>
                      <a:pt x="324" y="0"/>
                      <a:pt x="67" y="20"/>
                      <a:pt x="13" y="1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50000">
                    <a:schemeClr val="bg2">
                      <a:gamma/>
                      <a:tint val="3137"/>
                      <a:invGamma/>
                    </a:schemeClr>
                  </a:gs>
                  <a:gs pos="100000">
                    <a:schemeClr val="bg2"/>
                  </a:gs>
                </a:gsLst>
                <a:lin ang="2700000" scaled="1"/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10000"/>
                  </a:lnSpc>
                  <a:defRPr/>
                </a:pPr>
                <a:endParaRPr lang="en-ZA">
                  <a:cs typeface="+mn-cs"/>
                </a:endParaRPr>
              </a:p>
            </p:txBody>
          </p:sp>
          <p:sp>
            <p:nvSpPr>
              <p:cNvPr id="20549" name="Freeform 35"/>
              <p:cNvSpPr>
                <a:spLocks/>
              </p:cNvSpPr>
              <p:nvPr/>
            </p:nvSpPr>
            <p:spPr bwMode="auto">
              <a:xfrm>
                <a:off x="1155" y="846"/>
                <a:ext cx="323" cy="93"/>
              </a:xfrm>
              <a:custGeom>
                <a:avLst/>
                <a:gdLst>
                  <a:gd name="T0" fmla="*/ 276 w 323"/>
                  <a:gd name="T1" fmla="*/ 0 h 93"/>
                  <a:gd name="T2" fmla="*/ 0 w 323"/>
                  <a:gd name="T3" fmla="*/ 92 h 93"/>
                  <a:gd name="T4" fmla="*/ 56 w 323"/>
                  <a:gd name="T5" fmla="*/ 93 h 93"/>
                  <a:gd name="T6" fmla="*/ 323 w 323"/>
                  <a:gd name="T7" fmla="*/ 0 h 93"/>
                  <a:gd name="T8" fmla="*/ 276 w 323"/>
                  <a:gd name="T9" fmla="*/ 0 h 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3"/>
                  <a:gd name="T16" fmla="*/ 0 h 93"/>
                  <a:gd name="T17" fmla="*/ 323 w 323"/>
                  <a:gd name="T18" fmla="*/ 93 h 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3" h="93">
                    <a:moveTo>
                      <a:pt x="276" y="0"/>
                    </a:moveTo>
                    <a:cubicBezTo>
                      <a:pt x="279" y="27"/>
                      <a:pt x="5" y="27"/>
                      <a:pt x="0" y="92"/>
                    </a:cubicBezTo>
                    <a:cubicBezTo>
                      <a:pt x="17" y="81"/>
                      <a:pt x="41" y="77"/>
                      <a:pt x="56" y="93"/>
                    </a:cubicBezTo>
                    <a:cubicBezTo>
                      <a:pt x="54" y="66"/>
                      <a:pt x="323" y="66"/>
                      <a:pt x="323" y="0"/>
                    </a:cubicBezTo>
                    <a:cubicBezTo>
                      <a:pt x="312" y="14"/>
                      <a:pt x="285" y="18"/>
                      <a:pt x="276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0000"/>
                  </a:gs>
                  <a:gs pos="50000">
                    <a:srgbClr val="5F5F5F"/>
                  </a:gs>
                  <a:gs pos="100000">
                    <a:srgbClr val="0000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</p:grpSp>
        <p:grpSp>
          <p:nvGrpSpPr>
            <p:cNvPr id="20530" name="Group 36"/>
            <p:cNvGrpSpPr>
              <a:grpSpLocks/>
            </p:cNvGrpSpPr>
            <p:nvPr/>
          </p:nvGrpSpPr>
          <p:grpSpPr bwMode="auto">
            <a:xfrm>
              <a:off x="1153" y="925"/>
              <a:ext cx="332" cy="215"/>
              <a:chOff x="1153" y="925"/>
              <a:chExt cx="332" cy="215"/>
            </a:xfrm>
          </p:grpSpPr>
          <p:sp>
            <p:nvSpPr>
              <p:cNvPr id="284709" name="Freeform 37"/>
              <p:cNvSpPr>
                <a:spLocks/>
              </p:cNvSpPr>
              <p:nvPr/>
            </p:nvSpPr>
            <p:spPr bwMode="auto">
              <a:xfrm>
                <a:off x="1153" y="925"/>
                <a:ext cx="332" cy="137"/>
              </a:xfrm>
              <a:custGeom>
                <a:avLst/>
                <a:gdLst/>
                <a:ahLst/>
                <a:cxnLst>
                  <a:cxn ang="0">
                    <a:pos x="56" y="16"/>
                  </a:cxn>
                  <a:cxn ang="0">
                    <a:pos x="332" y="115"/>
                  </a:cxn>
                  <a:cxn ang="0">
                    <a:pos x="279" y="114"/>
                  </a:cxn>
                  <a:cxn ang="0">
                    <a:pos x="0" y="15"/>
                  </a:cxn>
                  <a:cxn ang="0">
                    <a:pos x="56" y="16"/>
                  </a:cxn>
                </a:cxnLst>
                <a:rect l="0" t="0" r="r" b="b"/>
                <a:pathLst>
                  <a:path w="332" h="138">
                    <a:moveTo>
                      <a:pt x="56" y="16"/>
                    </a:moveTo>
                    <a:cubicBezTo>
                      <a:pt x="57" y="48"/>
                      <a:pt x="328" y="53"/>
                      <a:pt x="332" y="115"/>
                    </a:cubicBezTo>
                    <a:cubicBezTo>
                      <a:pt x="318" y="138"/>
                      <a:pt x="290" y="129"/>
                      <a:pt x="279" y="114"/>
                    </a:cubicBezTo>
                    <a:cubicBezTo>
                      <a:pt x="280" y="92"/>
                      <a:pt x="1" y="80"/>
                      <a:pt x="0" y="15"/>
                    </a:cubicBezTo>
                    <a:cubicBezTo>
                      <a:pt x="5" y="3"/>
                      <a:pt x="40" y="0"/>
                      <a:pt x="56" y="1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50000">
                    <a:schemeClr val="bg2">
                      <a:gamma/>
                      <a:tint val="3137"/>
                      <a:invGamma/>
                    </a:schemeClr>
                  </a:gs>
                  <a:gs pos="100000">
                    <a:schemeClr val="bg2"/>
                  </a:gs>
                </a:gsLst>
                <a:lin ang="2700000" scaled="1"/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10000"/>
                  </a:lnSpc>
                  <a:defRPr/>
                </a:pPr>
                <a:endParaRPr lang="en-ZA">
                  <a:cs typeface="+mn-cs"/>
                </a:endParaRPr>
              </a:p>
            </p:txBody>
          </p:sp>
          <p:sp>
            <p:nvSpPr>
              <p:cNvPr id="20546" name="Freeform 38"/>
              <p:cNvSpPr>
                <a:spLocks/>
              </p:cNvSpPr>
              <p:nvPr/>
            </p:nvSpPr>
            <p:spPr bwMode="auto">
              <a:xfrm>
                <a:off x="1154" y="1038"/>
                <a:ext cx="331" cy="102"/>
              </a:xfrm>
              <a:custGeom>
                <a:avLst/>
                <a:gdLst>
                  <a:gd name="T0" fmla="*/ 277 w 331"/>
                  <a:gd name="T1" fmla="*/ 0 h 102"/>
                  <a:gd name="T2" fmla="*/ 0 w 331"/>
                  <a:gd name="T3" fmla="*/ 102 h 102"/>
                  <a:gd name="T4" fmla="*/ 54 w 331"/>
                  <a:gd name="T5" fmla="*/ 102 h 102"/>
                  <a:gd name="T6" fmla="*/ 331 w 331"/>
                  <a:gd name="T7" fmla="*/ 2 h 102"/>
                  <a:gd name="T8" fmla="*/ 277 w 331"/>
                  <a:gd name="T9" fmla="*/ 0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1"/>
                  <a:gd name="T16" fmla="*/ 0 h 102"/>
                  <a:gd name="T17" fmla="*/ 331 w 331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1" h="102">
                    <a:moveTo>
                      <a:pt x="277" y="0"/>
                    </a:moveTo>
                    <a:cubicBezTo>
                      <a:pt x="276" y="32"/>
                      <a:pt x="4" y="40"/>
                      <a:pt x="0" y="102"/>
                    </a:cubicBezTo>
                    <a:cubicBezTo>
                      <a:pt x="11" y="86"/>
                      <a:pt x="44" y="87"/>
                      <a:pt x="54" y="102"/>
                    </a:cubicBezTo>
                    <a:cubicBezTo>
                      <a:pt x="54" y="81"/>
                      <a:pt x="330" y="67"/>
                      <a:pt x="331" y="2"/>
                    </a:cubicBezTo>
                    <a:cubicBezTo>
                      <a:pt x="318" y="18"/>
                      <a:pt x="285" y="19"/>
                      <a:pt x="277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0000"/>
                  </a:gs>
                  <a:gs pos="50000">
                    <a:srgbClr val="5F5F5F"/>
                  </a:gs>
                  <a:gs pos="100000">
                    <a:srgbClr val="0000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</p:grpSp>
        <p:grpSp>
          <p:nvGrpSpPr>
            <p:cNvPr id="20531" name="Group 39"/>
            <p:cNvGrpSpPr>
              <a:grpSpLocks/>
            </p:cNvGrpSpPr>
            <p:nvPr/>
          </p:nvGrpSpPr>
          <p:grpSpPr bwMode="auto">
            <a:xfrm>
              <a:off x="1153" y="1124"/>
              <a:ext cx="332" cy="215"/>
              <a:chOff x="1153" y="1124"/>
              <a:chExt cx="332" cy="215"/>
            </a:xfrm>
          </p:grpSpPr>
          <p:sp>
            <p:nvSpPr>
              <p:cNvPr id="284712" name="Freeform 40"/>
              <p:cNvSpPr>
                <a:spLocks/>
              </p:cNvSpPr>
              <p:nvPr/>
            </p:nvSpPr>
            <p:spPr bwMode="auto">
              <a:xfrm>
                <a:off x="1153" y="1124"/>
                <a:ext cx="332" cy="137"/>
              </a:xfrm>
              <a:custGeom>
                <a:avLst/>
                <a:gdLst/>
                <a:ahLst/>
                <a:cxnLst>
                  <a:cxn ang="0">
                    <a:pos x="56" y="16"/>
                  </a:cxn>
                  <a:cxn ang="0">
                    <a:pos x="332" y="115"/>
                  </a:cxn>
                  <a:cxn ang="0">
                    <a:pos x="279" y="114"/>
                  </a:cxn>
                  <a:cxn ang="0">
                    <a:pos x="0" y="15"/>
                  </a:cxn>
                  <a:cxn ang="0">
                    <a:pos x="56" y="16"/>
                  </a:cxn>
                </a:cxnLst>
                <a:rect l="0" t="0" r="r" b="b"/>
                <a:pathLst>
                  <a:path w="332" h="138">
                    <a:moveTo>
                      <a:pt x="56" y="16"/>
                    </a:moveTo>
                    <a:cubicBezTo>
                      <a:pt x="57" y="48"/>
                      <a:pt x="328" y="53"/>
                      <a:pt x="332" y="115"/>
                    </a:cubicBezTo>
                    <a:cubicBezTo>
                      <a:pt x="318" y="138"/>
                      <a:pt x="290" y="129"/>
                      <a:pt x="279" y="114"/>
                    </a:cubicBezTo>
                    <a:cubicBezTo>
                      <a:pt x="280" y="92"/>
                      <a:pt x="1" y="80"/>
                      <a:pt x="0" y="15"/>
                    </a:cubicBezTo>
                    <a:cubicBezTo>
                      <a:pt x="5" y="3"/>
                      <a:pt x="40" y="0"/>
                      <a:pt x="56" y="1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50000">
                    <a:schemeClr val="bg2">
                      <a:gamma/>
                      <a:tint val="3137"/>
                      <a:invGamma/>
                    </a:schemeClr>
                  </a:gs>
                  <a:gs pos="100000">
                    <a:schemeClr val="bg2"/>
                  </a:gs>
                </a:gsLst>
                <a:lin ang="2700000" scaled="1"/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10000"/>
                  </a:lnSpc>
                  <a:defRPr/>
                </a:pPr>
                <a:endParaRPr lang="en-ZA">
                  <a:cs typeface="+mn-cs"/>
                </a:endParaRPr>
              </a:p>
            </p:txBody>
          </p:sp>
          <p:sp>
            <p:nvSpPr>
              <p:cNvPr id="20544" name="Freeform 41"/>
              <p:cNvSpPr>
                <a:spLocks/>
              </p:cNvSpPr>
              <p:nvPr/>
            </p:nvSpPr>
            <p:spPr bwMode="auto">
              <a:xfrm>
                <a:off x="1154" y="1237"/>
                <a:ext cx="331" cy="102"/>
              </a:xfrm>
              <a:custGeom>
                <a:avLst/>
                <a:gdLst>
                  <a:gd name="T0" fmla="*/ 277 w 331"/>
                  <a:gd name="T1" fmla="*/ 0 h 102"/>
                  <a:gd name="T2" fmla="*/ 0 w 331"/>
                  <a:gd name="T3" fmla="*/ 102 h 102"/>
                  <a:gd name="T4" fmla="*/ 54 w 331"/>
                  <a:gd name="T5" fmla="*/ 102 h 102"/>
                  <a:gd name="T6" fmla="*/ 331 w 331"/>
                  <a:gd name="T7" fmla="*/ 2 h 102"/>
                  <a:gd name="T8" fmla="*/ 277 w 331"/>
                  <a:gd name="T9" fmla="*/ 0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1"/>
                  <a:gd name="T16" fmla="*/ 0 h 102"/>
                  <a:gd name="T17" fmla="*/ 331 w 331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1" h="102">
                    <a:moveTo>
                      <a:pt x="277" y="0"/>
                    </a:moveTo>
                    <a:cubicBezTo>
                      <a:pt x="276" y="32"/>
                      <a:pt x="4" y="40"/>
                      <a:pt x="0" y="102"/>
                    </a:cubicBezTo>
                    <a:cubicBezTo>
                      <a:pt x="11" y="86"/>
                      <a:pt x="44" y="87"/>
                      <a:pt x="54" y="102"/>
                    </a:cubicBezTo>
                    <a:cubicBezTo>
                      <a:pt x="54" y="81"/>
                      <a:pt x="330" y="67"/>
                      <a:pt x="331" y="2"/>
                    </a:cubicBezTo>
                    <a:cubicBezTo>
                      <a:pt x="318" y="18"/>
                      <a:pt x="285" y="19"/>
                      <a:pt x="277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0000"/>
                  </a:gs>
                  <a:gs pos="50000">
                    <a:srgbClr val="5F5F5F"/>
                  </a:gs>
                  <a:gs pos="100000">
                    <a:srgbClr val="0000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</p:grpSp>
        <p:grpSp>
          <p:nvGrpSpPr>
            <p:cNvPr id="20532" name="Group 42"/>
            <p:cNvGrpSpPr>
              <a:grpSpLocks/>
            </p:cNvGrpSpPr>
            <p:nvPr/>
          </p:nvGrpSpPr>
          <p:grpSpPr bwMode="auto">
            <a:xfrm>
              <a:off x="1153" y="1326"/>
              <a:ext cx="332" cy="215"/>
              <a:chOff x="1153" y="1124"/>
              <a:chExt cx="332" cy="215"/>
            </a:xfrm>
          </p:grpSpPr>
          <p:sp>
            <p:nvSpPr>
              <p:cNvPr id="284715" name="Freeform 43"/>
              <p:cNvSpPr>
                <a:spLocks/>
              </p:cNvSpPr>
              <p:nvPr/>
            </p:nvSpPr>
            <p:spPr bwMode="auto">
              <a:xfrm>
                <a:off x="1153" y="1104"/>
                <a:ext cx="332" cy="143"/>
              </a:xfrm>
              <a:custGeom>
                <a:avLst/>
                <a:gdLst/>
                <a:ahLst/>
                <a:cxnLst>
                  <a:cxn ang="0">
                    <a:pos x="56" y="16"/>
                  </a:cxn>
                  <a:cxn ang="0">
                    <a:pos x="332" y="115"/>
                  </a:cxn>
                  <a:cxn ang="0">
                    <a:pos x="279" y="114"/>
                  </a:cxn>
                  <a:cxn ang="0">
                    <a:pos x="0" y="15"/>
                  </a:cxn>
                  <a:cxn ang="0">
                    <a:pos x="56" y="16"/>
                  </a:cxn>
                </a:cxnLst>
                <a:rect l="0" t="0" r="r" b="b"/>
                <a:pathLst>
                  <a:path w="332" h="138">
                    <a:moveTo>
                      <a:pt x="56" y="16"/>
                    </a:moveTo>
                    <a:cubicBezTo>
                      <a:pt x="57" y="48"/>
                      <a:pt x="328" y="53"/>
                      <a:pt x="332" y="115"/>
                    </a:cubicBezTo>
                    <a:cubicBezTo>
                      <a:pt x="318" y="138"/>
                      <a:pt x="290" y="129"/>
                      <a:pt x="279" y="114"/>
                    </a:cubicBezTo>
                    <a:cubicBezTo>
                      <a:pt x="280" y="92"/>
                      <a:pt x="1" y="80"/>
                      <a:pt x="0" y="15"/>
                    </a:cubicBezTo>
                    <a:cubicBezTo>
                      <a:pt x="5" y="3"/>
                      <a:pt x="40" y="0"/>
                      <a:pt x="56" y="1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50000">
                    <a:schemeClr val="bg2">
                      <a:gamma/>
                      <a:tint val="3137"/>
                      <a:invGamma/>
                    </a:schemeClr>
                  </a:gs>
                  <a:gs pos="100000">
                    <a:schemeClr val="bg2"/>
                  </a:gs>
                </a:gsLst>
                <a:lin ang="2700000" scaled="1"/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10000"/>
                  </a:lnSpc>
                  <a:defRPr/>
                </a:pPr>
                <a:endParaRPr lang="en-ZA">
                  <a:cs typeface="+mn-cs"/>
                </a:endParaRPr>
              </a:p>
            </p:txBody>
          </p:sp>
          <p:sp>
            <p:nvSpPr>
              <p:cNvPr id="20542" name="Freeform 44"/>
              <p:cNvSpPr>
                <a:spLocks/>
              </p:cNvSpPr>
              <p:nvPr/>
            </p:nvSpPr>
            <p:spPr bwMode="auto">
              <a:xfrm>
                <a:off x="1154" y="1237"/>
                <a:ext cx="331" cy="102"/>
              </a:xfrm>
              <a:custGeom>
                <a:avLst/>
                <a:gdLst>
                  <a:gd name="T0" fmla="*/ 277 w 331"/>
                  <a:gd name="T1" fmla="*/ 0 h 102"/>
                  <a:gd name="T2" fmla="*/ 0 w 331"/>
                  <a:gd name="T3" fmla="*/ 102 h 102"/>
                  <a:gd name="T4" fmla="*/ 54 w 331"/>
                  <a:gd name="T5" fmla="*/ 102 h 102"/>
                  <a:gd name="T6" fmla="*/ 331 w 331"/>
                  <a:gd name="T7" fmla="*/ 2 h 102"/>
                  <a:gd name="T8" fmla="*/ 277 w 331"/>
                  <a:gd name="T9" fmla="*/ 0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1"/>
                  <a:gd name="T16" fmla="*/ 0 h 102"/>
                  <a:gd name="T17" fmla="*/ 331 w 331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1" h="102">
                    <a:moveTo>
                      <a:pt x="277" y="0"/>
                    </a:moveTo>
                    <a:cubicBezTo>
                      <a:pt x="276" y="32"/>
                      <a:pt x="4" y="40"/>
                      <a:pt x="0" y="102"/>
                    </a:cubicBezTo>
                    <a:cubicBezTo>
                      <a:pt x="11" y="86"/>
                      <a:pt x="44" y="87"/>
                      <a:pt x="54" y="102"/>
                    </a:cubicBezTo>
                    <a:cubicBezTo>
                      <a:pt x="54" y="81"/>
                      <a:pt x="330" y="67"/>
                      <a:pt x="331" y="2"/>
                    </a:cubicBezTo>
                    <a:cubicBezTo>
                      <a:pt x="318" y="18"/>
                      <a:pt x="285" y="19"/>
                      <a:pt x="277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0000"/>
                  </a:gs>
                  <a:gs pos="50000">
                    <a:srgbClr val="5F5F5F"/>
                  </a:gs>
                  <a:gs pos="100000">
                    <a:srgbClr val="0000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</p:grpSp>
        <p:grpSp>
          <p:nvGrpSpPr>
            <p:cNvPr id="20533" name="Group 45"/>
            <p:cNvGrpSpPr>
              <a:grpSpLocks/>
            </p:cNvGrpSpPr>
            <p:nvPr/>
          </p:nvGrpSpPr>
          <p:grpSpPr bwMode="auto">
            <a:xfrm>
              <a:off x="1153" y="1525"/>
              <a:ext cx="332" cy="215"/>
              <a:chOff x="1153" y="1124"/>
              <a:chExt cx="332" cy="215"/>
            </a:xfrm>
          </p:grpSpPr>
          <p:sp>
            <p:nvSpPr>
              <p:cNvPr id="284718" name="Freeform 46"/>
              <p:cNvSpPr>
                <a:spLocks/>
              </p:cNvSpPr>
              <p:nvPr/>
            </p:nvSpPr>
            <p:spPr bwMode="auto">
              <a:xfrm>
                <a:off x="1153" y="1104"/>
                <a:ext cx="332" cy="143"/>
              </a:xfrm>
              <a:custGeom>
                <a:avLst/>
                <a:gdLst/>
                <a:ahLst/>
                <a:cxnLst>
                  <a:cxn ang="0">
                    <a:pos x="56" y="16"/>
                  </a:cxn>
                  <a:cxn ang="0">
                    <a:pos x="332" y="115"/>
                  </a:cxn>
                  <a:cxn ang="0">
                    <a:pos x="279" y="114"/>
                  </a:cxn>
                  <a:cxn ang="0">
                    <a:pos x="0" y="15"/>
                  </a:cxn>
                  <a:cxn ang="0">
                    <a:pos x="56" y="16"/>
                  </a:cxn>
                </a:cxnLst>
                <a:rect l="0" t="0" r="r" b="b"/>
                <a:pathLst>
                  <a:path w="332" h="138">
                    <a:moveTo>
                      <a:pt x="56" y="16"/>
                    </a:moveTo>
                    <a:cubicBezTo>
                      <a:pt x="57" y="48"/>
                      <a:pt x="328" y="53"/>
                      <a:pt x="332" y="115"/>
                    </a:cubicBezTo>
                    <a:cubicBezTo>
                      <a:pt x="318" y="138"/>
                      <a:pt x="290" y="129"/>
                      <a:pt x="279" y="114"/>
                    </a:cubicBezTo>
                    <a:cubicBezTo>
                      <a:pt x="280" y="92"/>
                      <a:pt x="1" y="80"/>
                      <a:pt x="0" y="15"/>
                    </a:cubicBezTo>
                    <a:cubicBezTo>
                      <a:pt x="5" y="3"/>
                      <a:pt x="40" y="0"/>
                      <a:pt x="56" y="1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50000">
                    <a:schemeClr val="bg2">
                      <a:gamma/>
                      <a:tint val="3137"/>
                      <a:invGamma/>
                    </a:schemeClr>
                  </a:gs>
                  <a:gs pos="100000">
                    <a:schemeClr val="bg2"/>
                  </a:gs>
                </a:gsLst>
                <a:lin ang="2700000" scaled="1"/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10000"/>
                  </a:lnSpc>
                  <a:defRPr/>
                </a:pPr>
                <a:endParaRPr lang="en-ZA">
                  <a:cs typeface="+mn-cs"/>
                </a:endParaRPr>
              </a:p>
            </p:txBody>
          </p:sp>
          <p:sp>
            <p:nvSpPr>
              <p:cNvPr id="20540" name="Freeform 47"/>
              <p:cNvSpPr>
                <a:spLocks/>
              </p:cNvSpPr>
              <p:nvPr/>
            </p:nvSpPr>
            <p:spPr bwMode="auto">
              <a:xfrm>
                <a:off x="1154" y="1237"/>
                <a:ext cx="331" cy="102"/>
              </a:xfrm>
              <a:custGeom>
                <a:avLst/>
                <a:gdLst>
                  <a:gd name="T0" fmla="*/ 277 w 331"/>
                  <a:gd name="T1" fmla="*/ 0 h 102"/>
                  <a:gd name="T2" fmla="*/ 0 w 331"/>
                  <a:gd name="T3" fmla="*/ 102 h 102"/>
                  <a:gd name="T4" fmla="*/ 54 w 331"/>
                  <a:gd name="T5" fmla="*/ 102 h 102"/>
                  <a:gd name="T6" fmla="*/ 331 w 331"/>
                  <a:gd name="T7" fmla="*/ 2 h 102"/>
                  <a:gd name="T8" fmla="*/ 277 w 331"/>
                  <a:gd name="T9" fmla="*/ 0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1"/>
                  <a:gd name="T16" fmla="*/ 0 h 102"/>
                  <a:gd name="T17" fmla="*/ 331 w 331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1" h="102">
                    <a:moveTo>
                      <a:pt x="277" y="0"/>
                    </a:moveTo>
                    <a:cubicBezTo>
                      <a:pt x="276" y="32"/>
                      <a:pt x="4" y="40"/>
                      <a:pt x="0" y="102"/>
                    </a:cubicBezTo>
                    <a:cubicBezTo>
                      <a:pt x="11" y="86"/>
                      <a:pt x="44" y="87"/>
                      <a:pt x="54" y="102"/>
                    </a:cubicBezTo>
                    <a:cubicBezTo>
                      <a:pt x="54" y="81"/>
                      <a:pt x="330" y="67"/>
                      <a:pt x="331" y="2"/>
                    </a:cubicBezTo>
                    <a:cubicBezTo>
                      <a:pt x="318" y="18"/>
                      <a:pt x="285" y="19"/>
                      <a:pt x="277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0000"/>
                  </a:gs>
                  <a:gs pos="50000">
                    <a:srgbClr val="5F5F5F"/>
                  </a:gs>
                  <a:gs pos="100000">
                    <a:srgbClr val="0000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</p:grpSp>
        <p:sp>
          <p:nvSpPr>
            <p:cNvPr id="284720" name="Freeform 48"/>
            <p:cNvSpPr>
              <a:spLocks/>
            </p:cNvSpPr>
            <p:nvPr/>
          </p:nvSpPr>
          <p:spPr bwMode="auto">
            <a:xfrm>
              <a:off x="1153" y="1725"/>
              <a:ext cx="332" cy="137"/>
            </a:xfrm>
            <a:custGeom>
              <a:avLst/>
              <a:gdLst/>
              <a:ahLst/>
              <a:cxnLst>
                <a:cxn ang="0">
                  <a:pos x="56" y="16"/>
                </a:cxn>
                <a:cxn ang="0">
                  <a:pos x="332" y="115"/>
                </a:cxn>
                <a:cxn ang="0">
                  <a:pos x="279" y="114"/>
                </a:cxn>
                <a:cxn ang="0">
                  <a:pos x="0" y="15"/>
                </a:cxn>
                <a:cxn ang="0">
                  <a:pos x="56" y="16"/>
                </a:cxn>
              </a:cxnLst>
              <a:rect l="0" t="0" r="r" b="b"/>
              <a:pathLst>
                <a:path w="332" h="138">
                  <a:moveTo>
                    <a:pt x="56" y="16"/>
                  </a:moveTo>
                  <a:cubicBezTo>
                    <a:pt x="57" y="48"/>
                    <a:pt x="328" y="53"/>
                    <a:pt x="332" y="115"/>
                  </a:cubicBezTo>
                  <a:cubicBezTo>
                    <a:pt x="318" y="138"/>
                    <a:pt x="290" y="129"/>
                    <a:pt x="279" y="114"/>
                  </a:cubicBezTo>
                  <a:cubicBezTo>
                    <a:pt x="280" y="92"/>
                    <a:pt x="1" y="80"/>
                    <a:pt x="0" y="15"/>
                  </a:cubicBezTo>
                  <a:cubicBezTo>
                    <a:pt x="5" y="3"/>
                    <a:pt x="40" y="0"/>
                    <a:pt x="56" y="16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3137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10000"/>
                </a:lnSpc>
                <a:defRPr/>
              </a:pPr>
              <a:endParaRPr lang="en-ZA">
                <a:cs typeface="+mn-cs"/>
              </a:endParaRPr>
            </a:p>
          </p:txBody>
        </p:sp>
        <p:grpSp>
          <p:nvGrpSpPr>
            <p:cNvPr id="20535" name="Group 49"/>
            <p:cNvGrpSpPr>
              <a:grpSpLocks/>
            </p:cNvGrpSpPr>
            <p:nvPr/>
          </p:nvGrpSpPr>
          <p:grpSpPr bwMode="auto">
            <a:xfrm>
              <a:off x="1155" y="1842"/>
              <a:ext cx="331" cy="156"/>
              <a:chOff x="1155" y="1842"/>
              <a:chExt cx="331" cy="156"/>
            </a:xfrm>
          </p:grpSpPr>
          <p:sp>
            <p:nvSpPr>
              <p:cNvPr id="20536" name="Freeform 50"/>
              <p:cNvSpPr>
                <a:spLocks/>
              </p:cNvSpPr>
              <p:nvPr/>
            </p:nvSpPr>
            <p:spPr bwMode="auto">
              <a:xfrm flipH="1" flipV="1">
                <a:off x="1155" y="1948"/>
                <a:ext cx="151" cy="33"/>
              </a:xfrm>
              <a:custGeom>
                <a:avLst/>
                <a:gdLst>
                  <a:gd name="T0" fmla="*/ 0 w 151"/>
                  <a:gd name="T1" fmla="*/ 0 h 33"/>
                  <a:gd name="T2" fmla="*/ 133 w 151"/>
                  <a:gd name="T3" fmla="*/ 0 h 33"/>
                  <a:gd name="T4" fmla="*/ 136 w 151"/>
                  <a:gd name="T5" fmla="*/ 33 h 33"/>
                  <a:gd name="T6" fmla="*/ 0 w 151"/>
                  <a:gd name="T7" fmla="*/ 0 h 3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1"/>
                  <a:gd name="T13" fmla="*/ 0 h 33"/>
                  <a:gd name="T14" fmla="*/ 151 w 151"/>
                  <a:gd name="T15" fmla="*/ 33 h 3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1" h="33">
                    <a:moveTo>
                      <a:pt x="0" y="0"/>
                    </a:moveTo>
                    <a:cubicBezTo>
                      <a:pt x="0" y="0"/>
                      <a:pt x="66" y="0"/>
                      <a:pt x="133" y="0"/>
                    </a:cubicBezTo>
                    <a:cubicBezTo>
                      <a:pt x="139" y="3"/>
                      <a:pt x="151" y="15"/>
                      <a:pt x="136" y="33"/>
                    </a:cubicBezTo>
                    <a:cubicBezTo>
                      <a:pt x="124" y="12"/>
                      <a:pt x="57" y="3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0000"/>
                  </a:gs>
                  <a:gs pos="50000">
                    <a:srgbClr val="5F5F5F"/>
                  </a:gs>
                  <a:gs pos="100000">
                    <a:srgbClr val="0000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  <p:sp>
            <p:nvSpPr>
              <p:cNvPr id="284723" name="Freeform 51"/>
              <p:cNvSpPr>
                <a:spLocks/>
              </p:cNvSpPr>
              <p:nvPr/>
            </p:nvSpPr>
            <p:spPr bwMode="auto">
              <a:xfrm flipH="1" flipV="1">
                <a:off x="1163" y="1915"/>
                <a:ext cx="321" cy="83"/>
              </a:xfrm>
              <a:custGeom>
                <a:avLst/>
                <a:gdLst/>
                <a:ahLst/>
                <a:cxnLst>
                  <a:cxn ang="0">
                    <a:pos x="13" y="15"/>
                  </a:cxn>
                  <a:cxn ang="0">
                    <a:pos x="14" y="51"/>
                  </a:cxn>
                  <a:cxn ang="0">
                    <a:pos x="273" y="64"/>
                  </a:cxn>
                  <a:cxn ang="0">
                    <a:pos x="321" y="64"/>
                  </a:cxn>
                  <a:cxn ang="0">
                    <a:pos x="13" y="15"/>
                  </a:cxn>
                </a:cxnLst>
                <a:rect l="0" t="0" r="r" b="b"/>
                <a:pathLst>
                  <a:path w="324" h="82">
                    <a:moveTo>
                      <a:pt x="13" y="15"/>
                    </a:moveTo>
                    <a:cubicBezTo>
                      <a:pt x="0" y="21"/>
                      <a:pt x="1" y="45"/>
                      <a:pt x="14" y="51"/>
                    </a:cubicBezTo>
                    <a:cubicBezTo>
                      <a:pt x="111" y="51"/>
                      <a:pt x="271" y="51"/>
                      <a:pt x="273" y="64"/>
                    </a:cubicBezTo>
                    <a:cubicBezTo>
                      <a:pt x="290" y="82"/>
                      <a:pt x="318" y="75"/>
                      <a:pt x="321" y="64"/>
                    </a:cubicBezTo>
                    <a:cubicBezTo>
                      <a:pt x="324" y="0"/>
                      <a:pt x="67" y="20"/>
                      <a:pt x="13" y="1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50000">
                    <a:schemeClr val="bg2">
                      <a:gamma/>
                      <a:tint val="3137"/>
                      <a:invGamma/>
                    </a:schemeClr>
                  </a:gs>
                  <a:gs pos="100000">
                    <a:schemeClr val="bg2"/>
                  </a:gs>
                </a:gsLst>
                <a:lin ang="2700000" scaled="1"/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10000"/>
                  </a:lnSpc>
                  <a:defRPr/>
                </a:pPr>
                <a:endParaRPr lang="en-ZA">
                  <a:cs typeface="+mn-cs"/>
                </a:endParaRPr>
              </a:p>
            </p:txBody>
          </p:sp>
          <p:sp>
            <p:nvSpPr>
              <p:cNvPr id="20538" name="Freeform 52"/>
              <p:cNvSpPr>
                <a:spLocks/>
              </p:cNvSpPr>
              <p:nvPr/>
            </p:nvSpPr>
            <p:spPr bwMode="auto">
              <a:xfrm>
                <a:off x="1167" y="1842"/>
                <a:ext cx="318" cy="93"/>
              </a:xfrm>
              <a:custGeom>
                <a:avLst/>
                <a:gdLst>
                  <a:gd name="T0" fmla="*/ 47 w 318"/>
                  <a:gd name="T1" fmla="*/ 93 h 93"/>
                  <a:gd name="T2" fmla="*/ 318 w 318"/>
                  <a:gd name="T3" fmla="*/ 0 h 93"/>
                  <a:gd name="T4" fmla="*/ 267 w 318"/>
                  <a:gd name="T5" fmla="*/ 0 h 93"/>
                  <a:gd name="T6" fmla="*/ 0 w 318"/>
                  <a:gd name="T7" fmla="*/ 93 h 93"/>
                  <a:gd name="T8" fmla="*/ 47 w 318"/>
                  <a:gd name="T9" fmla="*/ 93 h 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8"/>
                  <a:gd name="T16" fmla="*/ 0 h 93"/>
                  <a:gd name="T17" fmla="*/ 318 w 318"/>
                  <a:gd name="T18" fmla="*/ 93 h 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8" h="93">
                    <a:moveTo>
                      <a:pt x="47" y="93"/>
                    </a:moveTo>
                    <a:cubicBezTo>
                      <a:pt x="44" y="66"/>
                      <a:pt x="316" y="66"/>
                      <a:pt x="318" y="0"/>
                    </a:cubicBezTo>
                    <a:cubicBezTo>
                      <a:pt x="301" y="11"/>
                      <a:pt x="282" y="16"/>
                      <a:pt x="267" y="0"/>
                    </a:cubicBezTo>
                    <a:cubicBezTo>
                      <a:pt x="269" y="27"/>
                      <a:pt x="0" y="27"/>
                      <a:pt x="0" y="93"/>
                    </a:cubicBezTo>
                    <a:cubicBezTo>
                      <a:pt x="11" y="79"/>
                      <a:pt x="38" y="75"/>
                      <a:pt x="47" y="93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0000"/>
                  </a:gs>
                  <a:gs pos="50000">
                    <a:srgbClr val="5F5F5F"/>
                  </a:gs>
                  <a:gs pos="100000">
                    <a:srgbClr val="0000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</p:grpSp>
      </p:grpSp>
      <p:sp>
        <p:nvSpPr>
          <p:cNvPr id="20485" name="Rectangle 2"/>
          <p:cNvSpPr>
            <a:spLocks noChangeArrowheads="1"/>
          </p:cNvSpPr>
          <p:nvPr/>
        </p:nvSpPr>
        <p:spPr bwMode="auto">
          <a:xfrm>
            <a:off x="179388" y="1651000"/>
            <a:ext cx="8774112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A natural consequence of providing a pathway between two points of different potential in a field is that an object responsive to that type of field (and free to respond) will move from the point of higher potential to the point of lower potential*, </a:t>
            </a:r>
            <a:r>
              <a:rPr lang="en-ZA" i="1">
                <a:solidFill>
                  <a:srgbClr val="000066"/>
                </a:solidFill>
              </a:rPr>
              <a:t>taking its energy with it</a:t>
            </a:r>
            <a:r>
              <a:rPr lang="en-ZA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title"/>
          </p:nvPr>
        </p:nvSpPr>
        <p:spPr>
          <a:xfrm>
            <a:off x="455613" y="554038"/>
            <a:ext cx="8231187" cy="1066800"/>
          </a:xfrm>
        </p:spPr>
        <p:txBody>
          <a:bodyPr>
            <a:spAutoFit/>
          </a:bodyPr>
          <a:lstStyle/>
          <a:p>
            <a:pPr eaLnBrk="1" hangingPunct="1"/>
            <a:r>
              <a:rPr lang="en-ZA" smtClean="0"/>
              <a:t>POTENTIAL DIFFERENCE and </a:t>
            </a:r>
            <a:br>
              <a:rPr lang="en-ZA" smtClean="0"/>
            </a:br>
            <a:r>
              <a:rPr lang="en-ZA" smtClean="0"/>
              <a:t>THE TRANSPORT OF ENERGY</a:t>
            </a:r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179388" y="6364288"/>
            <a:ext cx="87741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 sz="2000">
                <a:solidFill>
                  <a:srgbClr val="000066"/>
                </a:solidFill>
              </a:rPr>
              <a:t>* </a:t>
            </a:r>
            <a:r>
              <a:rPr lang="en-ZA" sz="800">
                <a:solidFill>
                  <a:srgbClr val="000066"/>
                </a:solidFill>
              </a:rPr>
              <a:t>Unless, of course, the object is a </a:t>
            </a:r>
            <a:r>
              <a:rPr lang="en-ZA" sz="800" i="1">
                <a:solidFill>
                  <a:srgbClr val="000066"/>
                </a:solidFill>
              </a:rPr>
              <a:t>negatively</a:t>
            </a:r>
            <a:r>
              <a:rPr lang="en-ZA" sz="800">
                <a:solidFill>
                  <a:srgbClr val="000066"/>
                </a:solidFill>
              </a:rPr>
              <a:t> charged particle in an </a:t>
            </a:r>
            <a:r>
              <a:rPr lang="en-ZA" sz="800" i="1">
                <a:solidFill>
                  <a:srgbClr val="000066"/>
                </a:solidFill>
              </a:rPr>
              <a:t>electric</a:t>
            </a:r>
            <a:r>
              <a:rPr lang="en-ZA" sz="800">
                <a:solidFill>
                  <a:srgbClr val="000066"/>
                </a:solidFill>
              </a:rPr>
              <a:t> field, in which case it is compelled to move from the point of </a:t>
            </a:r>
            <a:r>
              <a:rPr lang="en-ZA" sz="800" i="1">
                <a:solidFill>
                  <a:srgbClr val="000066"/>
                </a:solidFill>
              </a:rPr>
              <a:t>lower</a:t>
            </a:r>
            <a:r>
              <a:rPr lang="en-ZA" sz="800">
                <a:solidFill>
                  <a:srgbClr val="000066"/>
                </a:solidFill>
              </a:rPr>
              <a:t> potential to the </a:t>
            </a:r>
            <a:r>
              <a:rPr lang="en-ZA" sz="800" i="1">
                <a:solidFill>
                  <a:srgbClr val="000066"/>
                </a:solidFill>
              </a:rPr>
              <a:t>higher</a:t>
            </a:r>
            <a:r>
              <a:rPr lang="en-ZA" sz="800">
                <a:solidFill>
                  <a:srgbClr val="000066"/>
                </a:solidFill>
              </a:rPr>
              <a:t>.</a:t>
            </a:r>
          </a:p>
        </p:txBody>
      </p:sp>
      <p:grpSp>
        <p:nvGrpSpPr>
          <p:cNvPr id="284677" name="Group 5"/>
          <p:cNvGrpSpPr>
            <a:grpSpLocks/>
          </p:cNvGrpSpPr>
          <p:nvPr/>
        </p:nvGrpSpPr>
        <p:grpSpPr bwMode="auto">
          <a:xfrm flipH="1">
            <a:off x="1695450" y="5213350"/>
            <a:ext cx="433388" cy="968375"/>
            <a:chOff x="1153" y="782"/>
            <a:chExt cx="336" cy="1216"/>
          </a:xfrm>
        </p:grpSpPr>
        <p:grpSp>
          <p:nvGrpSpPr>
            <p:cNvPr id="20508" name="Group 6"/>
            <p:cNvGrpSpPr>
              <a:grpSpLocks/>
            </p:cNvGrpSpPr>
            <p:nvPr/>
          </p:nvGrpSpPr>
          <p:grpSpPr bwMode="auto">
            <a:xfrm>
              <a:off x="1155" y="782"/>
              <a:ext cx="334" cy="157"/>
              <a:chOff x="1155" y="782"/>
              <a:chExt cx="334" cy="157"/>
            </a:xfrm>
          </p:grpSpPr>
          <p:sp>
            <p:nvSpPr>
              <p:cNvPr id="20526" name="Freeform 7"/>
              <p:cNvSpPr>
                <a:spLocks/>
              </p:cNvSpPr>
              <p:nvPr/>
            </p:nvSpPr>
            <p:spPr bwMode="auto">
              <a:xfrm>
                <a:off x="1338" y="799"/>
                <a:ext cx="151" cy="33"/>
              </a:xfrm>
              <a:custGeom>
                <a:avLst/>
                <a:gdLst>
                  <a:gd name="T0" fmla="*/ 0 w 151"/>
                  <a:gd name="T1" fmla="*/ 0 h 33"/>
                  <a:gd name="T2" fmla="*/ 133 w 151"/>
                  <a:gd name="T3" fmla="*/ 0 h 33"/>
                  <a:gd name="T4" fmla="*/ 136 w 151"/>
                  <a:gd name="T5" fmla="*/ 33 h 33"/>
                  <a:gd name="T6" fmla="*/ 0 w 151"/>
                  <a:gd name="T7" fmla="*/ 0 h 3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1"/>
                  <a:gd name="T13" fmla="*/ 0 h 33"/>
                  <a:gd name="T14" fmla="*/ 151 w 151"/>
                  <a:gd name="T15" fmla="*/ 33 h 3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1" h="33">
                    <a:moveTo>
                      <a:pt x="0" y="0"/>
                    </a:moveTo>
                    <a:cubicBezTo>
                      <a:pt x="0" y="0"/>
                      <a:pt x="66" y="0"/>
                      <a:pt x="133" y="0"/>
                    </a:cubicBezTo>
                    <a:cubicBezTo>
                      <a:pt x="139" y="3"/>
                      <a:pt x="151" y="15"/>
                      <a:pt x="136" y="33"/>
                    </a:cubicBezTo>
                    <a:cubicBezTo>
                      <a:pt x="124" y="12"/>
                      <a:pt x="57" y="3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0000"/>
                  </a:gs>
                  <a:gs pos="50000">
                    <a:srgbClr val="5F5F5F"/>
                  </a:gs>
                  <a:gs pos="100000">
                    <a:srgbClr val="0000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  <p:sp>
            <p:nvSpPr>
              <p:cNvPr id="284680" name="Freeform 8"/>
              <p:cNvSpPr>
                <a:spLocks/>
              </p:cNvSpPr>
              <p:nvPr/>
            </p:nvSpPr>
            <p:spPr bwMode="auto">
              <a:xfrm>
                <a:off x="1158" y="782"/>
                <a:ext cx="324" cy="82"/>
              </a:xfrm>
              <a:custGeom>
                <a:avLst/>
                <a:gdLst/>
                <a:ahLst/>
                <a:cxnLst>
                  <a:cxn ang="0">
                    <a:pos x="13" y="15"/>
                  </a:cxn>
                  <a:cxn ang="0">
                    <a:pos x="14" y="51"/>
                  </a:cxn>
                  <a:cxn ang="0">
                    <a:pos x="273" y="64"/>
                  </a:cxn>
                  <a:cxn ang="0">
                    <a:pos x="321" y="64"/>
                  </a:cxn>
                  <a:cxn ang="0">
                    <a:pos x="13" y="15"/>
                  </a:cxn>
                </a:cxnLst>
                <a:rect l="0" t="0" r="r" b="b"/>
                <a:pathLst>
                  <a:path w="324" h="82">
                    <a:moveTo>
                      <a:pt x="13" y="15"/>
                    </a:moveTo>
                    <a:cubicBezTo>
                      <a:pt x="0" y="21"/>
                      <a:pt x="1" y="45"/>
                      <a:pt x="14" y="51"/>
                    </a:cubicBezTo>
                    <a:cubicBezTo>
                      <a:pt x="111" y="51"/>
                      <a:pt x="271" y="51"/>
                      <a:pt x="273" y="64"/>
                    </a:cubicBezTo>
                    <a:cubicBezTo>
                      <a:pt x="290" y="82"/>
                      <a:pt x="318" y="75"/>
                      <a:pt x="321" y="64"/>
                    </a:cubicBezTo>
                    <a:cubicBezTo>
                      <a:pt x="324" y="0"/>
                      <a:pt x="67" y="20"/>
                      <a:pt x="13" y="1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50000">
                    <a:schemeClr val="bg2">
                      <a:gamma/>
                      <a:tint val="3137"/>
                      <a:invGamma/>
                    </a:schemeClr>
                  </a:gs>
                  <a:gs pos="100000">
                    <a:schemeClr val="bg2"/>
                  </a:gs>
                </a:gsLst>
                <a:lin ang="2700000" scaled="1"/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10000"/>
                  </a:lnSpc>
                  <a:defRPr/>
                </a:pPr>
                <a:endParaRPr lang="en-ZA">
                  <a:cs typeface="+mn-cs"/>
                </a:endParaRPr>
              </a:p>
            </p:txBody>
          </p:sp>
          <p:sp>
            <p:nvSpPr>
              <p:cNvPr id="20528" name="Freeform 9"/>
              <p:cNvSpPr>
                <a:spLocks/>
              </p:cNvSpPr>
              <p:nvPr/>
            </p:nvSpPr>
            <p:spPr bwMode="auto">
              <a:xfrm>
                <a:off x="1155" y="846"/>
                <a:ext cx="323" cy="93"/>
              </a:xfrm>
              <a:custGeom>
                <a:avLst/>
                <a:gdLst>
                  <a:gd name="T0" fmla="*/ 276 w 323"/>
                  <a:gd name="T1" fmla="*/ 0 h 93"/>
                  <a:gd name="T2" fmla="*/ 0 w 323"/>
                  <a:gd name="T3" fmla="*/ 92 h 93"/>
                  <a:gd name="T4" fmla="*/ 56 w 323"/>
                  <a:gd name="T5" fmla="*/ 93 h 93"/>
                  <a:gd name="T6" fmla="*/ 323 w 323"/>
                  <a:gd name="T7" fmla="*/ 0 h 93"/>
                  <a:gd name="T8" fmla="*/ 276 w 323"/>
                  <a:gd name="T9" fmla="*/ 0 h 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3"/>
                  <a:gd name="T16" fmla="*/ 0 h 93"/>
                  <a:gd name="T17" fmla="*/ 323 w 323"/>
                  <a:gd name="T18" fmla="*/ 93 h 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3" h="93">
                    <a:moveTo>
                      <a:pt x="276" y="0"/>
                    </a:moveTo>
                    <a:cubicBezTo>
                      <a:pt x="279" y="27"/>
                      <a:pt x="5" y="27"/>
                      <a:pt x="0" y="92"/>
                    </a:cubicBezTo>
                    <a:cubicBezTo>
                      <a:pt x="17" y="81"/>
                      <a:pt x="41" y="77"/>
                      <a:pt x="56" y="93"/>
                    </a:cubicBezTo>
                    <a:cubicBezTo>
                      <a:pt x="54" y="66"/>
                      <a:pt x="323" y="66"/>
                      <a:pt x="323" y="0"/>
                    </a:cubicBezTo>
                    <a:cubicBezTo>
                      <a:pt x="312" y="14"/>
                      <a:pt x="285" y="18"/>
                      <a:pt x="276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0000"/>
                  </a:gs>
                  <a:gs pos="50000">
                    <a:srgbClr val="5F5F5F"/>
                  </a:gs>
                  <a:gs pos="100000">
                    <a:srgbClr val="0000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</p:grpSp>
        <p:grpSp>
          <p:nvGrpSpPr>
            <p:cNvPr id="20509" name="Group 10"/>
            <p:cNvGrpSpPr>
              <a:grpSpLocks/>
            </p:cNvGrpSpPr>
            <p:nvPr/>
          </p:nvGrpSpPr>
          <p:grpSpPr bwMode="auto">
            <a:xfrm>
              <a:off x="1153" y="925"/>
              <a:ext cx="332" cy="215"/>
              <a:chOff x="1153" y="925"/>
              <a:chExt cx="332" cy="215"/>
            </a:xfrm>
          </p:grpSpPr>
          <p:sp>
            <p:nvSpPr>
              <p:cNvPr id="284683" name="Freeform 11"/>
              <p:cNvSpPr>
                <a:spLocks/>
              </p:cNvSpPr>
              <p:nvPr/>
            </p:nvSpPr>
            <p:spPr bwMode="auto">
              <a:xfrm>
                <a:off x="1153" y="935"/>
                <a:ext cx="332" cy="138"/>
              </a:xfrm>
              <a:custGeom>
                <a:avLst/>
                <a:gdLst/>
                <a:ahLst/>
                <a:cxnLst>
                  <a:cxn ang="0">
                    <a:pos x="56" y="16"/>
                  </a:cxn>
                  <a:cxn ang="0">
                    <a:pos x="332" y="115"/>
                  </a:cxn>
                  <a:cxn ang="0">
                    <a:pos x="279" y="114"/>
                  </a:cxn>
                  <a:cxn ang="0">
                    <a:pos x="0" y="15"/>
                  </a:cxn>
                  <a:cxn ang="0">
                    <a:pos x="56" y="16"/>
                  </a:cxn>
                </a:cxnLst>
                <a:rect l="0" t="0" r="r" b="b"/>
                <a:pathLst>
                  <a:path w="332" h="138">
                    <a:moveTo>
                      <a:pt x="56" y="16"/>
                    </a:moveTo>
                    <a:cubicBezTo>
                      <a:pt x="57" y="48"/>
                      <a:pt x="328" y="53"/>
                      <a:pt x="332" y="115"/>
                    </a:cubicBezTo>
                    <a:cubicBezTo>
                      <a:pt x="318" y="138"/>
                      <a:pt x="290" y="129"/>
                      <a:pt x="279" y="114"/>
                    </a:cubicBezTo>
                    <a:cubicBezTo>
                      <a:pt x="280" y="92"/>
                      <a:pt x="1" y="80"/>
                      <a:pt x="0" y="15"/>
                    </a:cubicBezTo>
                    <a:cubicBezTo>
                      <a:pt x="5" y="3"/>
                      <a:pt x="40" y="0"/>
                      <a:pt x="56" y="1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50000">
                    <a:schemeClr val="bg2">
                      <a:gamma/>
                      <a:tint val="3137"/>
                      <a:invGamma/>
                    </a:schemeClr>
                  </a:gs>
                  <a:gs pos="100000">
                    <a:schemeClr val="bg2"/>
                  </a:gs>
                </a:gsLst>
                <a:lin ang="2700000" scaled="1"/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10000"/>
                  </a:lnSpc>
                  <a:defRPr/>
                </a:pPr>
                <a:endParaRPr lang="en-ZA">
                  <a:cs typeface="+mn-cs"/>
                </a:endParaRPr>
              </a:p>
            </p:txBody>
          </p:sp>
          <p:sp>
            <p:nvSpPr>
              <p:cNvPr id="20525" name="Freeform 12"/>
              <p:cNvSpPr>
                <a:spLocks/>
              </p:cNvSpPr>
              <p:nvPr/>
            </p:nvSpPr>
            <p:spPr bwMode="auto">
              <a:xfrm>
                <a:off x="1154" y="1038"/>
                <a:ext cx="331" cy="102"/>
              </a:xfrm>
              <a:custGeom>
                <a:avLst/>
                <a:gdLst>
                  <a:gd name="T0" fmla="*/ 277 w 331"/>
                  <a:gd name="T1" fmla="*/ 0 h 102"/>
                  <a:gd name="T2" fmla="*/ 0 w 331"/>
                  <a:gd name="T3" fmla="*/ 102 h 102"/>
                  <a:gd name="T4" fmla="*/ 54 w 331"/>
                  <a:gd name="T5" fmla="*/ 102 h 102"/>
                  <a:gd name="T6" fmla="*/ 331 w 331"/>
                  <a:gd name="T7" fmla="*/ 2 h 102"/>
                  <a:gd name="T8" fmla="*/ 277 w 331"/>
                  <a:gd name="T9" fmla="*/ 0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1"/>
                  <a:gd name="T16" fmla="*/ 0 h 102"/>
                  <a:gd name="T17" fmla="*/ 331 w 331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1" h="102">
                    <a:moveTo>
                      <a:pt x="277" y="0"/>
                    </a:moveTo>
                    <a:cubicBezTo>
                      <a:pt x="276" y="32"/>
                      <a:pt x="4" y="40"/>
                      <a:pt x="0" y="102"/>
                    </a:cubicBezTo>
                    <a:cubicBezTo>
                      <a:pt x="11" y="86"/>
                      <a:pt x="44" y="87"/>
                      <a:pt x="54" y="102"/>
                    </a:cubicBezTo>
                    <a:cubicBezTo>
                      <a:pt x="54" y="81"/>
                      <a:pt x="330" y="67"/>
                      <a:pt x="331" y="2"/>
                    </a:cubicBezTo>
                    <a:cubicBezTo>
                      <a:pt x="318" y="18"/>
                      <a:pt x="285" y="19"/>
                      <a:pt x="277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0000"/>
                  </a:gs>
                  <a:gs pos="50000">
                    <a:srgbClr val="5F5F5F"/>
                  </a:gs>
                  <a:gs pos="100000">
                    <a:srgbClr val="0000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</p:grpSp>
        <p:grpSp>
          <p:nvGrpSpPr>
            <p:cNvPr id="20510" name="Group 13"/>
            <p:cNvGrpSpPr>
              <a:grpSpLocks/>
            </p:cNvGrpSpPr>
            <p:nvPr/>
          </p:nvGrpSpPr>
          <p:grpSpPr bwMode="auto">
            <a:xfrm>
              <a:off x="1153" y="1124"/>
              <a:ext cx="332" cy="215"/>
              <a:chOff x="1153" y="1124"/>
              <a:chExt cx="332" cy="215"/>
            </a:xfrm>
          </p:grpSpPr>
          <p:sp>
            <p:nvSpPr>
              <p:cNvPr id="284686" name="Freeform 14"/>
              <p:cNvSpPr>
                <a:spLocks/>
              </p:cNvSpPr>
              <p:nvPr/>
            </p:nvSpPr>
            <p:spPr bwMode="auto">
              <a:xfrm>
                <a:off x="1153" y="1125"/>
                <a:ext cx="332" cy="138"/>
              </a:xfrm>
              <a:custGeom>
                <a:avLst/>
                <a:gdLst/>
                <a:ahLst/>
                <a:cxnLst>
                  <a:cxn ang="0">
                    <a:pos x="56" y="16"/>
                  </a:cxn>
                  <a:cxn ang="0">
                    <a:pos x="332" y="115"/>
                  </a:cxn>
                  <a:cxn ang="0">
                    <a:pos x="279" y="114"/>
                  </a:cxn>
                  <a:cxn ang="0">
                    <a:pos x="0" y="15"/>
                  </a:cxn>
                  <a:cxn ang="0">
                    <a:pos x="56" y="16"/>
                  </a:cxn>
                </a:cxnLst>
                <a:rect l="0" t="0" r="r" b="b"/>
                <a:pathLst>
                  <a:path w="332" h="138">
                    <a:moveTo>
                      <a:pt x="56" y="16"/>
                    </a:moveTo>
                    <a:cubicBezTo>
                      <a:pt x="57" y="48"/>
                      <a:pt x="328" y="53"/>
                      <a:pt x="332" y="115"/>
                    </a:cubicBezTo>
                    <a:cubicBezTo>
                      <a:pt x="318" y="138"/>
                      <a:pt x="290" y="129"/>
                      <a:pt x="279" y="114"/>
                    </a:cubicBezTo>
                    <a:cubicBezTo>
                      <a:pt x="280" y="92"/>
                      <a:pt x="1" y="80"/>
                      <a:pt x="0" y="15"/>
                    </a:cubicBezTo>
                    <a:cubicBezTo>
                      <a:pt x="5" y="3"/>
                      <a:pt x="40" y="0"/>
                      <a:pt x="56" y="1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50000">
                    <a:schemeClr val="bg2">
                      <a:gamma/>
                      <a:tint val="3137"/>
                      <a:invGamma/>
                    </a:schemeClr>
                  </a:gs>
                  <a:gs pos="100000">
                    <a:schemeClr val="bg2"/>
                  </a:gs>
                </a:gsLst>
                <a:lin ang="2700000" scaled="1"/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10000"/>
                  </a:lnSpc>
                  <a:defRPr/>
                </a:pPr>
                <a:endParaRPr lang="en-ZA">
                  <a:cs typeface="+mn-cs"/>
                </a:endParaRPr>
              </a:p>
            </p:txBody>
          </p:sp>
          <p:sp>
            <p:nvSpPr>
              <p:cNvPr id="20523" name="Freeform 15"/>
              <p:cNvSpPr>
                <a:spLocks/>
              </p:cNvSpPr>
              <p:nvPr/>
            </p:nvSpPr>
            <p:spPr bwMode="auto">
              <a:xfrm>
                <a:off x="1154" y="1237"/>
                <a:ext cx="331" cy="102"/>
              </a:xfrm>
              <a:custGeom>
                <a:avLst/>
                <a:gdLst>
                  <a:gd name="T0" fmla="*/ 277 w 331"/>
                  <a:gd name="T1" fmla="*/ 0 h 102"/>
                  <a:gd name="T2" fmla="*/ 0 w 331"/>
                  <a:gd name="T3" fmla="*/ 102 h 102"/>
                  <a:gd name="T4" fmla="*/ 54 w 331"/>
                  <a:gd name="T5" fmla="*/ 102 h 102"/>
                  <a:gd name="T6" fmla="*/ 331 w 331"/>
                  <a:gd name="T7" fmla="*/ 2 h 102"/>
                  <a:gd name="T8" fmla="*/ 277 w 331"/>
                  <a:gd name="T9" fmla="*/ 0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1"/>
                  <a:gd name="T16" fmla="*/ 0 h 102"/>
                  <a:gd name="T17" fmla="*/ 331 w 331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1" h="102">
                    <a:moveTo>
                      <a:pt x="277" y="0"/>
                    </a:moveTo>
                    <a:cubicBezTo>
                      <a:pt x="276" y="32"/>
                      <a:pt x="4" y="40"/>
                      <a:pt x="0" y="102"/>
                    </a:cubicBezTo>
                    <a:cubicBezTo>
                      <a:pt x="11" y="86"/>
                      <a:pt x="44" y="87"/>
                      <a:pt x="54" y="102"/>
                    </a:cubicBezTo>
                    <a:cubicBezTo>
                      <a:pt x="54" y="81"/>
                      <a:pt x="330" y="67"/>
                      <a:pt x="331" y="2"/>
                    </a:cubicBezTo>
                    <a:cubicBezTo>
                      <a:pt x="318" y="18"/>
                      <a:pt x="285" y="19"/>
                      <a:pt x="277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0000"/>
                  </a:gs>
                  <a:gs pos="50000">
                    <a:srgbClr val="5F5F5F"/>
                  </a:gs>
                  <a:gs pos="100000">
                    <a:srgbClr val="0000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</p:grpSp>
        <p:grpSp>
          <p:nvGrpSpPr>
            <p:cNvPr id="20511" name="Group 16"/>
            <p:cNvGrpSpPr>
              <a:grpSpLocks/>
            </p:cNvGrpSpPr>
            <p:nvPr/>
          </p:nvGrpSpPr>
          <p:grpSpPr bwMode="auto">
            <a:xfrm>
              <a:off x="1153" y="1326"/>
              <a:ext cx="332" cy="215"/>
              <a:chOff x="1153" y="1124"/>
              <a:chExt cx="332" cy="215"/>
            </a:xfrm>
          </p:grpSpPr>
          <p:sp>
            <p:nvSpPr>
              <p:cNvPr id="284689" name="Freeform 17"/>
              <p:cNvSpPr>
                <a:spLocks/>
              </p:cNvSpPr>
              <p:nvPr/>
            </p:nvSpPr>
            <p:spPr bwMode="auto">
              <a:xfrm>
                <a:off x="1153" y="1124"/>
                <a:ext cx="332" cy="138"/>
              </a:xfrm>
              <a:custGeom>
                <a:avLst/>
                <a:gdLst/>
                <a:ahLst/>
                <a:cxnLst>
                  <a:cxn ang="0">
                    <a:pos x="56" y="16"/>
                  </a:cxn>
                  <a:cxn ang="0">
                    <a:pos x="332" y="115"/>
                  </a:cxn>
                  <a:cxn ang="0">
                    <a:pos x="279" y="114"/>
                  </a:cxn>
                  <a:cxn ang="0">
                    <a:pos x="0" y="15"/>
                  </a:cxn>
                  <a:cxn ang="0">
                    <a:pos x="56" y="16"/>
                  </a:cxn>
                </a:cxnLst>
                <a:rect l="0" t="0" r="r" b="b"/>
                <a:pathLst>
                  <a:path w="332" h="138">
                    <a:moveTo>
                      <a:pt x="56" y="16"/>
                    </a:moveTo>
                    <a:cubicBezTo>
                      <a:pt x="57" y="48"/>
                      <a:pt x="328" y="53"/>
                      <a:pt x="332" y="115"/>
                    </a:cubicBezTo>
                    <a:cubicBezTo>
                      <a:pt x="318" y="138"/>
                      <a:pt x="290" y="129"/>
                      <a:pt x="279" y="114"/>
                    </a:cubicBezTo>
                    <a:cubicBezTo>
                      <a:pt x="280" y="92"/>
                      <a:pt x="1" y="80"/>
                      <a:pt x="0" y="15"/>
                    </a:cubicBezTo>
                    <a:cubicBezTo>
                      <a:pt x="5" y="3"/>
                      <a:pt x="40" y="0"/>
                      <a:pt x="56" y="1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50000">
                    <a:schemeClr val="bg2">
                      <a:gamma/>
                      <a:tint val="3137"/>
                      <a:invGamma/>
                    </a:schemeClr>
                  </a:gs>
                  <a:gs pos="100000">
                    <a:schemeClr val="bg2"/>
                  </a:gs>
                </a:gsLst>
                <a:lin ang="2700000" scaled="1"/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10000"/>
                  </a:lnSpc>
                  <a:defRPr/>
                </a:pPr>
                <a:endParaRPr lang="en-ZA">
                  <a:cs typeface="+mn-cs"/>
                </a:endParaRPr>
              </a:p>
            </p:txBody>
          </p:sp>
          <p:sp>
            <p:nvSpPr>
              <p:cNvPr id="20521" name="Freeform 18"/>
              <p:cNvSpPr>
                <a:spLocks/>
              </p:cNvSpPr>
              <p:nvPr/>
            </p:nvSpPr>
            <p:spPr bwMode="auto">
              <a:xfrm>
                <a:off x="1154" y="1237"/>
                <a:ext cx="331" cy="102"/>
              </a:xfrm>
              <a:custGeom>
                <a:avLst/>
                <a:gdLst>
                  <a:gd name="T0" fmla="*/ 277 w 331"/>
                  <a:gd name="T1" fmla="*/ 0 h 102"/>
                  <a:gd name="T2" fmla="*/ 0 w 331"/>
                  <a:gd name="T3" fmla="*/ 102 h 102"/>
                  <a:gd name="T4" fmla="*/ 54 w 331"/>
                  <a:gd name="T5" fmla="*/ 102 h 102"/>
                  <a:gd name="T6" fmla="*/ 331 w 331"/>
                  <a:gd name="T7" fmla="*/ 2 h 102"/>
                  <a:gd name="T8" fmla="*/ 277 w 331"/>
                  <a:gd name="T9" fmla="*/ 0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1"/>
                  <a:gd name="T16" fmla="*/ 0 h 102"/>
                  <a:gd name="T17" fmla="*/ 331 w 331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1" h="102">
                    <a:moveTo>
                      <a:pt x="277" y="0"/>
                    </a:moveTo>
                    <a:cubicBezTo>
                      <a:pt x="276" y="32"/>
                      <a:pt x="4" y="40"/>
                      <a:pt x="0" y="102"/>
                    </a:cubicBezTo>
                    <a:cubicBezTo>
                      <a:pt x="11" y="86"/>
                      <a:pt x="44" y="87"/>
                      <a:pt x="54" y="102"/>
                    </a:cubicBezTo>
                    <a:cubicBezTo>
                      <a:pt x="54" y="81"/>
                      <a:pt x="330" y="67"/>
                      <a:pt x="331" y="2"/>
                    </a:cubicBezTo>
                    <a:cubicBezTo>
                      <a:pt x="318" y="18"/>
                      <a:pt x="285" y="19"/>
                      <a:pt x="277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0000"/>
                  </a:gs>
                  <a:gs pos="50000">
                    <a:srgbClr val="5F5F5F"/>
                  </a:gs>
                  <a:gs pos="100000">
                    <a:srgbClr val="0000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</p:grpSp>
        <p:grpSp>
          <p:nvGrpSpPr>
            <p:cNvPr id="20512" name="Group 19"/>
            <p:cNvGrpSpPr>
              <a:grpSpLocks/>
            </p:cNvGrpSpPr>
            <p:nvPr/>
          </p:nvGrpSpPr>
          <p:grpSpPr bwMode="auto">
            <a:xfrm>
              <a:off x="1153" y="1525"/>
              <a:ext cx="332" cy="215"/>
              <a:chOff x="1153" y="1124"/>
              <a:chExt cx="332" cy="215"/>
            </a:xfrm>
          </p:grpSpPr>
          <p:sp>
            <p:nvSpPr>
              <p:cNvPr id="284692" name="Freeform 20"/>
              <p:cNvSpPr>
                <a:spLocks/>
              </p:cNvSpPr>
              <p:nvPr/>
            </p:nvSpPr>
            <p:spPr bwMode="auto">
              <a:xfrm>
                <a:off x="1153" y="1141"/>
                <a:ext cx="332" cy="138"/>
              </a:xfrm>
              <a:custGeom>
                <a:avLst/>
                <a:gdLst/>
                <a:ahLst/>
                <a:cxnLst>
                  <a:cxn ang="0">
                    <a:pos x="56" y="16"/>
                  </a:cxn>
                  <a:cxn ang="0">
                    <a:pos x="332" y="115"/>
                  </a:cxn>
                  <a:cxn ang="0">
                    <a:pos x="279" y="114"/>
                  </a:cxn>
                  <a:cxn ang="0">
                    <a:pos x="0" y="15"/>
                  </a:cxn>
                  <a:cxn ang="0">
                    <a:pos x="56" y="16"/>
                  </a:cxn>
                </a:cxnLst>
                <a:rect l="0" t="0" r="r" b="b"/>
                <a:pathLst>
                  <a:path w="332" h="138">
                    <a:moveTo>
                      <a:pt x="56" y="16"/>
                    </a:moveTo>
                    <a:cubicBezTo>
                      <a:pt x="57" y="48"/>
                      <a:pt x="328" y="53"/>
                      <a:pt x="332" y="115"/>
                    </a:cubicBezTo>
                    <a:cubicBezTo>
                      <a:pt x="318" y="138"/>
                      <a:pt x="290" y="129"/>
                      <a:pt x="279" y="114"/>
                    </a:cubicBezTo>
                    <a:cubicBezTo>
                      <a:pt x="280" y="92"/>
                      <a:pt x="1" y="80"/>
                      <a:pt x="0" y="15"/>
                    </a:cubicBezTo>
                    <a:cubicBezTo>
                      <a:pt x="5" y="3"/>
                      <a:pt x="40" y="0"/>
                      <a:pt x="56" y="1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50000">
                    <a:schemeClr val="bg2">
                      <a:gamma/>
                      <a:tint val="3137"/>
                      <a:invGamma/>
                    </a:schemeClr>
                  </a:gs>
                  <a:gs pos="100000">
                    <a:schemeClr val="bg2"/>
                  </a:gs>
                </a:gsLst>
                <a:lin ang="2700000" scaled="1"/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10000"/>
                  </a:lnSpc>
                  <a:defRPr/>
                </a:pPr>
                <a:endParaRPr lang="en-ZA">
                  <a:cs typeface="+mn-cs"/>
                </a:endParaRPr>
              </a:p>
            </p:txBody>
          </p:sp>
          <p:sp>
            <p:nvSpPr>
              <p:cNvPr id="20519" name="Freeform 21"/>
              <p:cNvSpPr>
                <a:spLocks/>
              </p:cNvSpPr>
              <p:nvPr/>
            </p:nvSpPr>
            <p:spPr bwMode="auto">
              <a:xfrm>
                <a:off x="1154" y="1237"/>
                <a:ext cx="331" cy="102"/>
              </a:xfrm>
              <a:custGeom>
                <a:avLst/>
                <a:gdLst>
                  <a:gd name="T0" fmla="*/ 277 w 331"/>
                  <a:gd name="T1" fmla="*/ 0 h 102"/>
                  <a:gd name="T2" fmla="*/ 0 w 331"/>
                  <a:gd name="T3" fmla="*/ 102 h 102"/>
                  <a:gd name="T4" fmla="*/ 54 w 331"/>
                  <a:gd name="T5" fmla="*/ 102 h 102"/>
                  <a:gd name="T6" fmla="*/ 331 w 331"/>
                  <a:gd name="T7" fmla="*/ 2 h 102"/>
                  <a:gd name="T8" fmla="*/ 277 w 331"/>
                  <a:gd name="T9" fmla="*/ 0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1"/>
                  <a:gd name="T16" fmla="*/ 0 h 102"/>
                  <a:gd name="T17" fmla="*/ 331 w 331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1" h="102">
                    <a:moveTo>
                      <a:pt x="277" y="0"/>
                    </a:moveTo>
                    <a:cubicBezTo>
                      <a:pt x="276" y="32"/>
                      <a:pt x="4" y="40"/>
                      <a:pt x="0" y="102"/>
                    </a:cubicBezTo>
                    <a:cubicBezTo>
                      <a:pt x="11" y="86"/>
                      <a:pt x="44" y="87"/>
                      <a:pt x="54" y="102"/>
                    </a:cubicBezTo>
                    <a:cubicBezTo>
                      <a:pt x="54" y="81"/>
                      <a:pt x="330" y="67"/>
                      <a:pt x="331" y="2"/>
                    </a:cubicBezTo>
                    <a:cubicBezTo>
                      <a:pt x="318" y="18"/>
                      <a:pt x="285" y="19"/>
                      <a:pt x="277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0000"/>
                  </a:gs>
                  <a:gs pos="50000">
                    <a:srgbClr val="5F5F5F"/>
                  </a:gs>
                  <a:gs pos="100000">
                    <a:srgbClr val="0000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</p:grpSp>
        <p:sp>
          <p:nvSpPr>
            <p:cNvPr id="284694" name="Freeform 22"/>
            <p:cNvSpPr>
              <a:spLocks/>
            </p:cNvSpPr>
            <p:nvPr/>
          </p:nvSpPr>
          <p:spPr bwMode="auto">
            <a:xfrm>
              <a:off x="1153" y="1725"/>
              <a:ext cx="332" cy="138"/>
            </a:xfrm>
            <a:custGeom>
              <a:avLst/>
              <a:gdLst/>
              <a:ahLst/>
              <a:cxnLst>
                <a:cxn ang="0">
                  <a:pos x="56" y="16"/>
                </a:cxn>
                <a:cxn ang="0">
                  <a:pos x="332" y="115"/>
                </a:cxn>
                <a:cxn ang="0">
                  <a:pos x="279" y="114"/>
                </a:cxn>
                <a:cxn ang="0">
                  <a:pos x="0" y="15"/>
                </a:cxn>
                <a:cxn ang="0">
                  <a:pos x="56" y="16"/>
                </a:cxn>
              </a:cxnLst>
              <a:rect l="0" t="0" r="r" b="b"/>
              <a:pathLst>
                <a:path w="332" h="138">
                  <a:moveTo>
                    <a:pt x="56" y="16"/>
                  </a:moveTo>
                  <a:cubicBezTo>
                    <a:pt x="57" y="48"/>
                    <a:pt x="328" y="53"/>
                    <a:pt x="332" y="115"/>
                  </a:cubicBezTo>
                  <a:cubicBezTo>
                    <a:pt x="318" y="138"/>
                    <a:pt x="290" y="129"/>
                    <a:pt x="279" y="114"/>
                  </a:cubicBezTo>
                  <a:cubicBezTo>
                    <a:pt x="280" y="92"/>
                    <a:pt x="1" y="80"/>
                    <a:pt x="0" y="15"/>
                  </a:cubicBezTo>
                  <a:cubicBezTo>
                    <a:pt x="5" y="3"/>
                    <a:pt x="40" y="0"/>
                    <a:pt x="56" y="16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3137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10000"/>
                </a:lnSpc>
                <a:defRPr/>
              </a:pPr>
              <a:endParaRPr lang="en-ZA">
                <a:cs typeface="+mn-cs"/>
              </a:endParaRPr>
            </a:p>
          </p:txBody>
        </p:sp>
        <p:grpSp>
          <p:nvGrpSpPr>
            <p:cNvPr id="20514" name="Group 23"/>
            <p:cNvGrpSpPr>
              <a:grpSpLocks/>
            </p:cNvGrpSpPr>
            <p:nvPr/>
          </p:nvGrpSpPr>
          <p:grpSpPr bwMode="auto">
            <a:xfrm>
              <a:off x="1155" y="1842"/>
              <a:ext cx="331" cy="156"/>
              <a:chOff x="1155" y="1842"/>
              <a:chExt cx="331" cy="156"/>
            </a:xfrm>
          </p:grpSpPr>
          <p:sp>
            <p:nvSpPr>
              <p:cNvPr id="20515" name="Freeform 24"/>
              <p:cNvSpPr>
                <a:spLocks/>
              </p:cNvSpPr>
              <p:nvPr/>
            </p:nvSpPr>
            <p:spPr bwMode="auto">
              <a:xfrm flipH="1" flipV="1">
                <a:off x="1155" y="1948"/>
                <a:ext cx="151" cy="33"/>
              </a:xfrm>
              <a:custGeom>
                <a:avLst/>
                <a:gdLst>
                  <a:gd name="T0" fmla="*/ 0 w 151"/>
                  <a:gd name="T1" fmla="*/ 0 h 33"/>
                  <a:gd name="T2" fmla="*/ 133 w 151"/>
                  <a:gd name="T3" fmla="*/ 0 h 33"/>
                  <a:gd name="T4" fmla="*/ 136 w 151"/>
                  <a:gd name="T5" fmla="*/ 33 h 33"/>
                  <a:gd name="T6" fmla="*/ 0 w 151"/>
                  <a:gd name="T7" fmla="*/ 0 h 3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1"/>
                  <a:gd name="T13" fmla="*/ 0 h 33"/>
                  <a:gd name="T14" fmla="*/ 151 w 151"/>
                  <a:gd name="T15" fmla="*/ 33 h 3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1" h="33">
                    <a:moveTo>
                      <a:pt x="0" y="0"/>
                    </a:moveTo>
                    <a:cubicBezTo>
                      <a:pt x="0" y="0"/>
                      <a:pt x="66" y="0"/>
                      <a:pt x="133" y="0"/>
                    </a:cubicBezTo>
                    <a:cubicBezTo>
                      <a:pt x="139" y="3"/>
                      <a:pt x="151" y="15"/>
                      <a:pt x="136" y="33"/>
                    </a:cubicBezTo>
                    <a:cubicBezTo>
                      <a:pt x="124" y="12"/>
                      <a:pt x="57" y="3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0000"/>
                  </a:gs>
                  <a:gs pos="50000">
                    <a:srgbClr val="5F5F5F"/>
                  </a:gs>
                  <a:gs pos="100000">
                    <a:srgbClr val="0000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  <p:sp>
            <p:nvSpPr>
              <p:cNvPr id="284697" name="Freeform 25"/>
              <p:cNvSpPr>
                <a:spLocks/>
              </p:cNvSpPr>
              <p:nvPr/>
            </p:nvSpPr>
            <p:spPr bwMode="auto">
              <a:xfrm flipH="1" flipV="1">
                <a:off x="1164" y="1916"/>
                <a:ext cx="325" cy="82"/>
              </a:xfrm>
              <a:custGeom>
                <a:avLst/>
                <a:gdLst/>
                <a:ahLst/>
                <a:cxnLst>
                  <a:cxn ang="0">
                    <a:pos x="13" y="15"/>
                  </a:cxn>
                  <a:cxn ang="0">
                    <a:pos x="14" y="51"/>
                  </a:cxn>
                  <a:cxn ang="0">
                    <a:pos x="273" y="64"/>
                  </a:cxn>
                  <a:cxn ang="0">
                    <a:pos x="321" y="64"/>
                  </a:cxn>
                  <a:cxn ang="0">
                    <a:pos x="13" y="15"/>
                  </a:cxn>
                </a:cxnLst>
                <a:rect l="0" t="0" r="r" b="b"/>
                <a:pathLst>
                  <a:path w="324" h="82">
                    <a:moveTo>
                      <a:pt x="13" y="15"/>
                    </a:moveTo>
                    <a:cubicBezTo>
                      <a:pt x="0" y="21"/>
                      <a:pt x="1" y="45"/>
                      <a:pt x="14" y="51"/>
                    </a:cubicBezTo>
                    <a:cubicBezTo>
                      <a:pt x="111" y="51"/>
                      <a:pt x="271" y="51"/>
                      <a:pt x="273" y="64"/>
                    </a:cubicBezTo>
                    <a:cubicBezTo>
                      <a:pt x="290" y="82"/>
                      <a:pt x="318" y="75"/>
                      <a:pt x="321" y="64"/>
                    </a:cubicBezTo>
                    <a:cubicBezTo>
                      <a:pt x="324" y="0"/>
                      <a:pt x="67" y="20"/>
                      <a:pt x="13" y="1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50000">
                    <a:schemeClr val="bg2">
                      <a:gamma/>
                      <a:tint val="3137"/>
                      <a:invGamma/>
                    </a:schemeClr>
                  </a:gs>
                  <a:gs pos="100000">
                    <a:schemeClr val="bg2"/>
                  </a:gs>
                </a:gsLst>
                <a:lin ang="2700000" scaled="1"/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10000"/>
                  </a:lnSpc>
                  <a:defRPr/>
                </a:pPr>
                <a:endParaRPr lang="en-ZA">
                  <a:cs typeface="+mn-cs"/>
                </a:endParaRPr>
              </a:p>
            </p:txBody>
          </p:sp>
          <p:sp>
            <p:nvSpPr>
              <p:cNvPr id="20517" name="Freeform 26"/>
              <p:cNvSpPr>
                <a:spLocks/>
              </p:cNvSpPr>
              <p:nvPr/>
            </p:nvSpPr>
            <p:spPr bwMode="auto">
              <a:xfrm>
                <a:off x="1167" y="1842"/>
                <a:ext cx="318" cy="93"/>
              </a:xfrm>
              <a:custGeom>
                <a:avLst/>
                <a:gdLst>
                  <a:gd name="T0" fmla="*/ 47 w 318"/>
                  <a:gd name="T1" fmla="*/ 93 h 93"/>
                  <a:gd name="T2" fmla="*/ 318 w 318"/>
                  <a:gd name="T3" fmla="*/ 0 h 93"/>
                  <a:gd name="T4" fmla="*/ 267 w 318"/>
                  <a:gd name="T5" fmla="*/ 0 h 93"/>
                  <a:gd name="T6" fmla="*/ 0 w 318"/>
                  <a:gd name="T7" fmla="*/ 93 h 93"/>
                  <a:gd name="T8" fmla="*/ 47 w 318"/>
                  <a:gd name="T9" fmla="*/ 93 h 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8"/>
                  <a:gd name="T16" fmla="*/ 0 h 93"/>
                  <a:gd name="T17" fmla="*/ 318 w 318"/>
                  <a:gd name="T18" fmla="*/ 93 h 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8" h="93">
                    <a:moveTo>
                      <a:pt x="47" y="93"/>
                    </a:moveTo>
                    <a:cubicBezTo>
                      <a:pt x="44" y="66"/>
                      <a:pt x="316" y="66"/>
                      <a:pt x="318" y="0"/>
                    </a:cubicBezTo>
                    <a:cubicBezTo>
                      <a:pt x="301" y="11"/>
                      <a:pt x="282" y="16"/>
                      <a:pt x="267" y="0"/>
                    </a:cubicBezTo>
                    <a:cubicBezTo>
                      <a:pt x="269" y="27"/>
                      <a:pt x="0" y="27"/>
                      <a:pt x="0" y="93"/>
                    </a:cubicBezTo>
                    <a:cubicBezTo>
                      <a:pt x="11" y="79"/>
                      <a:pt x="38" y="75"/>
                      <a:pt x="47" y="93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0000"/>
                  </a:gs>
                  <a:gs pos="50000">
                    <a:srgbClr val="5F5F5F"/>
                  </a:gs>
                  <a:gs pos="100000">
                    <a:srgbClr val="0000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</p:grpSp>
      </p:grpSp>
      <p:grpSp>
        <p:nvGrpSpPr>
          <p:cNvPr id="20489" name="Group 27"/>
          <p:cNvGrpSpPr>
            <a:grpSpLocks/>
          </p:cNvGrpSpPr>
          <p:nvPr/>
        </p:nvGrpSpPr>
        <p:grpSpPr bwMode="auto">
          <a:xfrm>
            <a:off x="608013" y="6181725"/>
            <a:ext cx="7896225" cy="177800"/>
            <a:chOff x="299" y="2714"/>
            <a:chExt cx="2534" cy="112"/>
          </a:xfrm>
        </p:grpSpPr>
        <p:sp>
          <p:nvSpPr>
            <p:cNvPr id="20506" name="Rectangle 28"/>
            <p:cNvSpPr>
              <a:spLocks noChangeArrowheads="1"/>
            </p:cNvSpPr>
            <p:nvPr/>
          </p:nvSpPr>
          <p:spPr bwMode="auto">
            <a:xfrm flipV="1">
              <a:off x="299" y="2714"/>
              <a:ext cx="2534" cy="112"/>
            </a:xfrm>
            <a:prstGeom prst="rect">
              <a:avLst/>
            </a:prstGeom>
            <a:gradFill rotWithShape="0">
              <a:gsLst>
                <a:gs pos="0">
                  <a:srgbClr val="C0C0C0"/>
                </a:gs>
                <a:gs pos="100000">
                  <a:srgbClr val="EBEB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0507" name="Line 29"/>
            <p:cNvSpPr>
              <a:spLocks noChangeShapeType="1"/>
            </p:cNvSpPr>
            <p:nvPr/>
          </p:nvSpPr>
          <p:spPr bwMode="auto">
            <a:xfrm flipV="1">
              <a:off x="299" y="2714"/>
              <a:ext cx="25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4702" name="Rectangle 30" descr="Medium wood"/>
          <p:cNvSpPr>
            <a:spLocks noChangeArrowheads="1"/>
          </p:cNvSpPr>
          <p:nvPr/>
        </p:nvSpPr>
        <p:spPr bwMode="auto">
          <a:xfrm flipH="1">
            <a:off x="1787525" y="4521200"/>
            <a:ext cx="822325" cy="598488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lnSpc>
                <a:spcPct val="110000"/>
              </a:lnSpc>
            </a:pPr>
            <a:endParaRPr lang="en-ZA">
              <a:solidFill>
                <a:srgbClr val="000066"/>
              </a:solidFill>
            </a:endParaRPr>
          </a:p>
        </p:txBody>
      </p:sp>
      <p:grpSp>
        <p:nvGrpSpPr>
          <p:cNvPr id="284725" name="Group 53"/>
          <p:cNvGrpSpPr>
            <a:grpSpLocks/>
          </p:cNvGrpSpPr>
          <p:nvPr/>
        </p:nvGrpSpPr>
        <p:grpSpPr bwMode="auto">
          <a:xfrm flipH="1">
            <a:off x="1681163" y="4318000"/>
            <a:ext cx="11452225" cy="1863725"/>
            <a:chOff x="-2529" y="1909"/>
            <a:chExt cx="7214" cy="1174"/>
          </a:xfrm>
        </p:grpSpPr>
        <p:grpSp>
          <p:nvGrpSpPr>
            <p:cNvPr id="20500" name="Group 54"/>
            <p:cNvGrpSpPr>
              <a:grpSpLocks/>
            </p:cNvGrpSpPr>
            <p:nvPr/>
          </p:nvGrpSpPr>
          <p:grpSpPr bwMode="auto">
            <a:xfrm>
              <a:off x="1078" y="1909"/>
              <a:ext cx="3607" cy="1174"/>
              <a:chOff x="1078" y="1909"/>
              <a:chExt cx="3607" cy="1174"/>
            </a:xfrm>
          </p:grpSpPr>
          <p:sp>
            <p:nvSpPr>
              <p:cNvPr id="20504" name="Rectangle 55" descr="Oak"/>
              <p:cNvSpPr>
                <a:spLocks noChangeArrowheads="1"/>
              </p:cNvSpPr>
              <p:nvPr/>
            </p:nvSpPr>
            <p:spPr bwMode="auto">
              <a:xfrm>
                <a:off x="1078" y="2414"/>
                <a:ext cx="3607" cy="59"/>
              </a:xfrm>
              <a:prstGeom prst="rect">
                <a:avLst/>
              </a:prstGeom>
              <a:blipFill dpi="0" rotWithShape="1">
                <a:blip r:embed="rId4"/>
                <a:srcRect/>
                <a:tile tx="0" ty="0" sx="100000" sy="100000" flip="none" algn="tl"/>
              </a:blip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20505" name="Rectangle 56" descr="Oak"/>
              <p:cNvSpPr>
                <a:spLocks noChangeArrowheads="1"/>
              </p:cNvSpPr>
              <p:nvPr/>
            </p:nvSpPr>
            <p:spPr bwMode="auto">
              <a:xfrm rot="-5400000">
                <a:off x="519" y="2468"/>
                <a:ext cx="1174" cy="56"/>
              </a:xfrm>
              <a:prstGeom prst="rect">
                <a:avLst/>
              </a:prstGeom>
              <a:blipFill dpi="0" rotWithShape="1">
                <a:blip r:embed="rId4"/>
                <a:srcRect/>
                <a:tile tx="0" ty="0" sx="100000" sy="100000" flip="none" algn="tl"/>
              </a:blip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</p:grpSp>
        <p:grpSp>
          <p:nvGrpSpPr>
            <p:cNvPr id="20501" name="Group 57"/>
            <p:cNvGrpSpPr>
              <a:grpSpLocks/>
            </p:cNvGrpSpPr>
            <p:nvPr/>
          </p:nvGrpSpPr>
          <p:grpSpPr bwMode="auto">
            <a:xfrm flipH="1">
              <a:off x="-2529" y="1909"/>
              <a:ext cx="3607" cy="1174"/>
              <a:chOff x="1078" y="1909"/>
              <a:chExt cx="3607" cy="1174"/>
            </a:xfrm>
          </p:grpSpPr>
          <p:sp>
            <p:nvSpPr>
              <p:cNvPr id="20502" name="Rectangle 58"/>
              <p:cNvSpPr>
                <a:spLocks noChangeArrowheads="1"/>
              </p:cNvSpPr>
              <p:nvPr/>
            </p:nvSpPr>
            <p:spPr bwMode="auto">
              <a:xfrm>
                <a:off x="1078" y="2414"/>
                <a:ext cx="3607" cy="59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20503" name="Rectangle 59"/>
              <p:cNvSpPr>
                <a:spLocks noChangeArrowheads="1"/>
              </p:cNvSpPr>
              <p:nvPr/>
            </p:nvSpPr>
            <p:spPr bwMode="auto">
              <a:xfrm rot="-5400000">
                <a:off x="519" y="2468"/>
                <a:ext cx="1174" cy="5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</p:grpSp>
      </p:grpSp>
      <p:sp>
        <p:nvSpPr>
          <p:cNvPr id="284732" name="Rectangle 60"/>
          <p:cNvSpPr>
            <a:spLocks noChangeArrowheads="1"/>
          </p:cNvSpPr>
          <p:nvPr/>
        </p:nvSpPr>
        <p:spPr bwMode="auto">
          <a:xfrm>
            <a:off x="228600" y="4630738"/>
            <a:ext cx="1481138" cy="7620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ZA" sz="2000">
                <a:solidFill>
                  <a:srgbClr val="000066"/>
                </a:solidFill>
              </a:rPr>
              <a:t>Supplied energy…</a:t>
            </a:r>
          </a:p>
        </p:txBody>
      </p:sp>
      <p:sp>
        <p:nvSpPr>
          <p:cNvPr id="284733" name="Rectangle 61"/>
          <p:cNvSpPr>
            <a:spLocks noChangeArrowheads="1"/>
          </p:cNvSpPr>
          <p:nvPr/>
        </p:nvSpPr>
        <p:spPr bwMode="auto">
          <a:xfrm>
            <a:off x="2386013" y="5068888"/>
            <a:ext cx="3014662" cy="7620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ZA" sz="2000">
                <a:solidFill>
                  <a:srgbClr val="000066"/>
                </a:solidFill>
              </a:rPr>
              <a:t>…raises the potential of point A (w.r.t pt B)…</a:t>
            </a:r>
          </a:p>
        </p:txBody>
      </p:sp>
      <p:sp>
        <p:nvSpPr>
          <p:cNvPr id="284734" name="Rectangle 62"/>
          <p:cNvSpPr>
            <a:spLocks noChangeArrowheads="1"/>
          </p:cNvSpPr>
          <p:nvPr/>
        </p:nvSpPr>
        <p:spPr bwMode="auto">
          <a:xfrm flipH="1">
            <a:off x="6057900" y="4479925"/>
            <a:ext cx="363538" cy="42703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ZA" sz="2000">
                <a:solidFill>
                  <a:srgbClr val="000066"/>
                </a:solidFill>
              </a:rPr>
              <a:t>B</a:t>
            </a:r>
          </a:p>
        </p:txBody>
      </p:sp>
      <p:sp>
        <p:nvSpPr>
          <p:cNvPr id="284745" name="Rectangle 73"/>
          <p:cNvSpPr>
            <a:spLocks noChangeArrowheads="1"/>
          </p:cNvSpPr>
          <p:nvPr/>
        </p:nvSpPr>
        <p:spPr bwMode="auto">
          <a:xfrm flipH="1">
            <a:off x="2028825" y="4130675"/>
            <a:ext cx="363538" cy="42703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ZA" sz="2000">
                <a:solidFill>
                  <a:srgbClr val="000066"/>
                </a:solidFill>
              </a:rPr>
              <a:t>A</a:t>
            </a:r>
          </a:p>
        </p:txBody>
      </p:sp>
      <p:sp>
        <p:nvSpPr>
          <p:cNvPr id="284746" name="Rectangle 74"/>
          <p:cNvSpPr>
            <a:spLocks noChangeArrowheads="1"/>
          </p:cNvSpPr>
          <p:nvPr/>
        </p:nvSpPr>
        <p:spPr bwMode="auto">
          <a:xfrm>
            <a:off x="2389188" y="5067300"/>
            <a:ext cx="4157662" cy="7620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ZA" sz="2000">
                <a:solidFill>
                  <a:srgbClr val="000066"/>
                </a:solidFill>
              </a:rPr>
              <a:t>…creates a potential difference between points A and B…</a:t>
            </a:r>
          </a:p>
        </p:txBody>
      </p:sp>
      <p:sp>
        <p:nvSpPr>
          <p:cNvPr id="284747" name="Rectangle 75"/>
          <p:cNvSpPr>
            <a:spLocks noChangeArrowheads="1"/>
          </p:cNvSpPr>
          <p:nvPr/>
        </p:nvSpPr>
        <p:spPr bwMode="auto">
          <a:xfrm>
            <a:off x="3894138" y="3844925"/>
            <a:ext cx="3586162" cy="42703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ZA" sz="2000">
                <a:solidFill>
                  <a:srgbClr val="000066"/>
                </a:solidFill>
              </a:rPr>
              <a:t>…causing mass to move…</a:t>
            </a:r>
          </a:p>
        </p:txBody>
      </p:sp>
      <p:sp>
        <p:nvSpPr>
          <p:cNvPr id="284748" name="Rectangle 76"/>
          <p:cNvSpPr>
            <a:spLocks noChangeArrowheads="1"/>
          </p:cNvSpPr>
          <p:nvPr/>
        </p:nvSpPr>
        <p:spPr bwMode="auto">
          <a:xfrm>
            <a:off x="7275513" y="4613275"/>
            <a:ext cx="1665287" cy="143192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110000"/>
              </a:lnSpc>
            </a:pPr>
            <a:r>
              <a:rPr lang="en-ZA" sz="2000">
                <a:solidFill>
                  <a:srgbClr val="000066"/>
                </a:solidFill>
              </a:rPr>
              <a:t>…and deliver </a:t>
            </a:r>
            <a:br>
              <a:rPr lang="en-ZA" sz="2000">
                <a:solidFill>
                  <a:srgbClr val="000066"/>
                </a:solidFill>
              </a:rPr>
            </a:br>
            <a:r>
              <a:rPr lang="en-ZA" sz="2000">
                <a:solidFill>
                  <a:srgbClr val="000066"/>
                </a:solidFill>
              </a:rPr>
              <a:t>its energy elsewhere.</a:t>
            </a:r>
          </a:p>
        </p:txBody>
      </p:sp>
      <p:sp>
        <p:nvSpPr>
          <p:cNvPr id="284749" name="Rectangle 77"/>
          <p:cNvSpPr>
            <a:spLocks noChangeArrowheads="1"/>
          </p:cNvSpPr>
          <p:nvPr/>
        </p:nvSpPr>
        <p:spPr bwMode="auto">
          <a:xfrm>
            <a:off x="3084513" y="5740400"/>
            <a:ext cx="3157537" cy="42703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ZA" sz="2000">
                <a:solidFill>
                  <a:srgbClr val="000066"/>
                </a:solidFill>
              </a:rPr>
              <a:t>(by separating masses)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4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4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4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1000" fill="hold"/>
                                        <p:tgtEl>
                                          <p:spTgt spid="284677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21" dur="1000" fill="hold"/>
                                        <p:tgtEl>
                                          <p:spTgt spid="2847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7037E-6 L 2.77778E-7 -0.03703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64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07407E-6 L 0.00156 -0.0669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2847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34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27" dur="1000" fill="hold"/>
                                        <p:tgtEl>
                                          <p:spTgt spid="2847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29" dur="1000" fill="hold"/>
                                        <p:tgtEl>
                                          <p:spTgt spid="2847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4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847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4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4" presetClass="path" presetSubtype="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7 -0.0669 L 0.43872 -0.01598 " pathEditMode="relative" rAng="0" ptsTypes="AA">
                                      <p:cBhvr>
                                        <p:cTn id="46" dur="3000" fill="hold"/>
                                        <p:tgtEl>
                                          <p:spTgt spid="2847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" y="25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4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mph" presetSubtype="0" decel="5000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animScale>
                                      <p:cBhvr>
                                        <p:cTn id="51" dur="700" fill="hold"/>
                                        <p:tgtEl>
                                          <p:spTgt spid="284703"/>
                                        </p:tgtEl>
                                      </p:cBhvr>
                                      <p:by x="8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35" presetClass="path" presetSubtype="0" decel="5000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animMotion origin="layout" path="M 0.01667 0.00093 L -4.44444E-6 -4.81481E-6 " pathEditMode="relative" rAng="0" ptsTypes="AA">
                                      <p:cBhvr>
                                        <p:cTn id="53" dur="700" spd="-100000" fill="hold"/>
                                        <p:tgtEl>
                                          <p:spTgt spid="2847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0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84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702" grpId="0" animBg="1"/>
      <p:bldP spid="284702" grpId="1" animBg="1"/>
      <p:bldP spid="284702" grpId="2" animBg="1"/>
      <p:bldP spid="284732" grpId="0"/>
      <p:bldP spid="284733" grpId="0"/>
      <p:bldP spid="284733" grpId="1"/>
      <p:bldP spid="284734" grpId="1"/>
      <p:bldP spid="284745" grpId="0"/>
      <p:bldP spid="284746" grpId="0"/>
      <p:bldP spid="284747" grpId="0"/>
      <p:bldP spid="284748" grpId="0"/>
      <p:bldP spid="2847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V, I, R &amp; P</a:t>
            </a:r>
          </a:p>
        </p:txBody>
      </p:sp>
      <p:sp>
        <p:nvSpPr>
          <p:cNvPr id="22530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F4BCE1-8B04-4209-831F-AF632C5EBEBC}" type="slidenum">
              <a:rPr lang="en-ZA" smtClean="0">
                <a:cs typeface="Arial" charset="0"/>
              </a:rPr>
              <a:pPr/>
              <a:t>5</a:t>
            </a:fld>
            <a:endParaRPr lang="en-ZA" smtClean="0">
              <a:cs typeface="Arial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ELECTRIC CURRENT</a:t>
            </a:r>
            <a:endParaRPr lang="en-ZA" smtClean="0"/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1296988"/>
          </a:xfrm>
        </p:spPr>
        <p:txBody>
          <a:bodyPr/>
          <a:lstStyle/>
          <a:p>
            <a:pPr lvl="1" indent="0" eaLnBrk="1" hangingPunct="1"/>
            <a:r>
              <a:rPr lang="en-ZA" smtClean="0"/>
              <a:t>The movement of mobile charges through a conductor (in response to a </a:t>
            </a:r>
            <a:r>
              <a:rPr lang="en-US" i="1" smtClean="0"/>
              <a:t>non</a:t>
            </a:r>
            <a:r>
              <a:rPr lang="en-US" smtClean="0"/>
              <a:t>-zero field, or potential difference) </a:t>
            </a:r>
            <a:r>
              <a:rPr lang="en-ZA" smtClean="0"/>
              <a:t>is called an </a:t>
            </a:r>
            <a:r>
              <a:rPr lang="en-ZA" smtClean="0">
                <a:solidFill>
                  <a:srgbClr val="FF0000"/>
                </a:solidFill>
              </a:rPr>
              <a:t>electric current</a:t>
            </a:r>
            <a:r>
              <a:rPr lang="en-ZA" smtClean="0"/>
              <a:t>, or just a </a:t>
            </a:r>
            <a:r>
              <a:rPr lang="en-ZA" smtClean="0">
                <a:solidFill>
                  <a:srgbClr val="FF0000"/>
                </a:solidFill>
              </a:rPr>
              <a:t>current</a:t>
            </a:r>
            <a:r>
              <a:rPr lang="en-ZA" smtClean="0"/>
              <a:t>.</a:t>
            </a:r>
          </a:p>
        </p:txBody>
      </p:sp>
      <p:sp>
        <p:nvSpPr>
          <p:cNvPr id="315396" name="Rectangle 4"/>
          <p:cNvSpPr>
            <a:spLocks noChangeArrowheads="1"/>
          </p:cNvSpPr>
          <p:nvPr/>
        </p:nvSpPr>
        <p:spPr bwMode="auto">
          <a:xfrm>
            <a:off x="179388" y="2716213"/>
            <a:ext cx="8764587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Electric current is a </a:t>
            </a:r>
            <a:r>
              <a:rPr lang="en-US" i="1">
                <a:solidFill>
                  <a:srgbClr val="000066"/>
                </a:solidFill>
              </a:rPr>
              <a:t>net</a:t>
            </a:r>
            <a:r>
              <a:rPr lang="en-US" i="1" baseline="300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 flow of charge through a material (or device/component made from that material) across which a potential difference is maintained. </a:t>
            </a:r>
          </a:p>
        </p:txBody>
      </p:sp>
      <p:sp>
        <p:nvSpPr>
          <p:cNvPr id="315397" name="Rectangle 5"/>
          <p:cNvSpPr>
            <a:spLocks noChangeArrowheads="1"/>
          </p:cNvSpPr>
          <p:nvPr/>
        </p:nvSpPr>
        <p:spPr bwMode="auto">
          <a:xfrm>
            <a:off x="179388" y="4089400"/>
            <a:ext cx="87645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While the actual movement of charge is invisible, we can observe, analyse and make use of its various effects: </a:t>
            </a:r>
          </a:p>
        </p:txBody>
      </p:sp>
      <p:sp>
        <p:nvSpPr>
          <p:cNvPr id="315398" name="Rectangle 6"/>
          <p:cNvSpPr>
            <a:spLocks noChangeArrowheads="1"/>
          </p:cNvSpPr>
          <p:nvPr/>
        </p:nvSpPr>
        <p:spPr bwMode="auto">
          <a:xfrm>
            <a:off x="179388" y="4979988"/>
            <a:ext cx="8774112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808038" lvl="2" indent="-449263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ZA">
                <a:solidFill>
                  <a:srgbClr val="000066"/>
                </a:solidFill>
              </a:rPr>
              <a:t>Heating (and lighting);</a:t>
            </a:r>
          </a:p>
          <a:p>
            <a:pPr marL="808038" lvl="2" indent="-449263">
              <a:lnSpc>
                <a:spcPct val="140000"/>
              </a:lnSpc>
              <a:buFontTx/>
              <a:buBlip>
                <a:blip r:embed="rId3"/>
              </a:buBlip>
            </a:pPr>
            <a:r>
              <a:rPr lang="en-ZA">
                <a:solidFill>
                  <a:srgbClr val="000066"/>
                </a:solidFill>
              </a:rPr>
              <a:t>Magnetic effects.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6" grpId="0"/>
      <p:bldP spid="31539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V, I, R &amp; P</a:t>
            </a:r>
          </a:p>
        </p:txBody>
      </p:sp>
      <p:sp>
        <p:nvSpPr>
          <p:cNvPr id="26626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5DB82C-7600-456B-9505-8030FBE2CD6C}" type="slidenum">
              <a:rPr lang="en-ZA" smtClean="0">
                <a:cs typeface="Arial" charset="0"/>
              </a:rPr>
              <a:pPr/>
              <a:t>6</a:t>
            </a:fld>
            <a:endParaRPr lang="en-ZA" smtClean="0">
              <a:cs typeface="Arial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smtClean="0"/>
              <a:t>CHARGE CARRIERS</a:t>
            </a:r>
            <a:endParaRPr lang="en-US" smtClean="0"/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895350"/>
          </a:xfrm>
        </p:spPr>
        <p:txBody>
          <a:bodyPr/>
          <a:lstStyle/>
          <a:p>
            <a:pPr lvl="1" indent="0" eaLnBrk="1" hangingPunct="1"/>
            <a:r>
              <a:rPr lang="en-US" smtClean="0"/>
              <a:t>The mobile charged particles which carry energy from one point in a field to another are called </a:t>
            </a:r>
            <a:r>
              <a:rPr lang="en-US" smtClean="0">
                <a:solidFill>
                  <a:srgbClr val="FF0000"/>
                </a:solidFill>
              </a:rPr>
              <a:t>charge carriers</a:t>
            </a:r>
            <a:r>
              <a:rPr lang="en-US" smtClean="0"/>
              <a:t>.</a:t>
            </a:r>
          </a:p>
        </p:txBody>
      </p:sp>
      <p:graphicFrame>
        <p:nvGraphicFramePr>
          <p:cNvPr id="319581" name="Group 93"/>
          <p:cNvGraphicFramePr>
            <a:graphicFrameLocks noGrp="1"/>
          </p:cNvGraphicFramePr>
          <p:nvPr/>
        </p:nvGraphicFramePr>
        <p:xfrm>
          <a:off x="1616075" y="2667000"/>
          <a:ext cx="5867400" cy="3290889"/>
        </p:xfrm>
        <a:graphic>
          <a:graphicData uri="http://schemas.openxmlformats.org/drawingml/2006/table">
            <a:tbl>
              <a:tblPr/>
              <a:tblGrid>
                <a:gridCol w="2933700"/>
                <a:gridCol w="29337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Rounded MT Bold" pitchFamily="34" charset="0"/>
                        </a:rPr>
                        <a:t>Material</a:t>
                      </a: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Rounded MT Bold" pitchFamily="34" charset="0"/>
                        </a:rPr>
                        <a:t>Charge carriers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915988">
                <a:tc>
                  <a:txBody>
                    <a:bodyPr/>
                    <a:lstStyle/>
                    <a:p>
                      <a:pPr marL="87313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5988">
                <a:tc>
                  <a:txBody>
                    <a:bodyPr/>
                    <a:lstStyle/>
                    <a:p>
                      <a:pPr marL="87313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90600" algn="l"/>
                        </a:tabLst>
                      </a:pPr>
                      <a:endParaRPr kumimoji="0" lang="en-ZA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  <a:sym typeface="Symbol" pitchFamily="18" charset="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1388">
                <a:tc>
                  <a:txBody>
                    <a:bodyPr/>
                    <a:lstStyle/>
                    <a:p>
                      <a:pPr marL="87313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3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  <a:sym typeface="Symbol" pitchFamily="18" charset="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575" name="Rectangle 87"/>
          <p:cNvSpPr>
            <a:spLocks noChangeArrowheads="1"/>
          </p:cNvSpPr>
          <p:nvPr/>
        </p:nvSpPr>
        <p:spPr bwMode="auto">
          <a:xfrm>
            <a:off x="1708150" y="3376613"/>
            <a:ext cx="1711325" cy="493712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ZA">
                <a:solidFill>
                  <a:srgbClr val="000066"/>
                </a:solidFill>
              </a:rPr>
              <a:t>conductor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319576" name="Rectangle 88"/>
          <p:cNvSpPr>
            <a:spLocks noChangeArrowheads="1"/>
          </p:cNvSpPr>
          <p:nvPr/>
        </p:nvSpPr>
        <p:spPr bwMode="auto">
          <a:xfrm>
            <a:off x="1708150" y="4292600"/>
            <a:ext cx="1768475" cy="49371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ZA">
                <a:solidFill>
                  <a:srgbClr val="000066"/>
                </a:solidFill>
              </a:rPr>
              <a:t>electrolyte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319577" name="Rectangle 89"/>
          <p:cNvSpPr>
            <a:spLocks noChangeArrowheads="1"/>
          </p:cNvSpPr>
          <p:nvPr/>
        </p:nvSpPr>
        <p:spPr bwMode="auto">
          <a:xfrm>
            <a:off x="1708150" y="5207000"/>
            <a:ext cx="2409825" cy="49371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ZA">
                <a:solidFill>
                  <a:srgbClr val="000066"/>
                </a:solidFill>
              </a:rPr>
              <a:t>semiconductor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319578" name="Rectangle 90"/>
          <p:cNvSpPr>
            <a:spLocks noChangeArrowheads="1"/>
          </p:cNvSpPr>
          <p:nvPr/>
        </p:nvSpPr>
        <p:spPr bwMode="auto">
          <a:xfrm>
            <a:off x="4633913" y="3376613"/>
            <a:ext cx="1581150" cy="493712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ZA">
                <a:solidFill>
                  <a:srgbClr val="000066"/>
                </a:solidFill>
              </a:rPr>
              <a:t>electrons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319579" name="Rectangle 91"/>
          <p:cNvSpPr>
            <a:spLocks noChangeArrowheads="1"/>
          </p:cNvSpPr>
          <p:nvPr/>
        </p:nvSpPr>
        <p:spPr bwMode="auto">
          <a:xfrm>
            <a:off x="4633913" y="4097338"/>
            <a:ext cx="2633662" cy="8953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ZA">
                <a:solidFill>
                  <a:srgbClr val="000066"/>
                </a:solidFill>
              </a:rPr>
              <a:t>ions:	cations </a:t>
            </a:r>
            <a:r>
              <a:rPr lang="en-ZA">
                <a:solidFill>
                  <a:srgbClr val="000066"/>
                </a:solidFill>
                <a:sym typeface="Symbol" pitchFamily="18" charset="2"/>
              </a:rPr>
              <a:t></a:t>
            </a:r>
            <a:r>
              <a:rPr lang="en-ZA">
                <a:solidFill>
                  <a:srgbClr val="000066"/>
                </a:solidFill>
              </a:rPr>
              <a:t> </a:t>
            </a:r>
            <a:br>
              <a:rPr lang="en-ZA">
                <a:solidFill>
                  <a:srgbClr val="000066"/>
                </a:solidFill>
              </a:rPr>
            </a:br>
            <a:r>
              <a:rPr lang="en-ZA">
                <a:solidFill>
                  <a:srgbClr val="000066"/>
                </a:solidFill>
              </a:rPr>
              <a:t>	anions </a:t>
            </a:r>
            <a:r>
              <a:rPr lang="en-ZA">
                <a:solidFill>
                  <a:srgbClr val="000066"/>
                </a:solidFill>
                <a:sym typeface="Symbol" pitchFamily="18" charset="2"/>
              </a:rPr>
              <a:t></a:t>
            </a:r>
          </a:p>
        </p:txBody>
      </p:sp>
      <p:sp>
        <p:nvSpPr>
          <p:cNvPr id="319580" name="Rectangle 92"/>
          <p:cNvSpPr>
            <a:spLocks noChangeArrowheads="1"/>
          </p:cNvSpPr>
          <p:nvPr/>
        </p:nvSpPr>
        <p:spPr bwMode="auto">
          <a:xfrm>
            <a:off x="4633913" y="5011738"/>
            <a:ext cx="2033587" cy="8953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ZA">
                <a:solidFill>
                  <a:srgbClr val="000066"/>
                </a:solidFill>
              </a:rPr>
              <a:t>electrons </a:t>
            </a:r>
            <a:r>
              <a:rPr lang="en-ZA">
                <a:solidFill>
                  <a:srgbClr val="000066"/>
                </a:solidFill>
                <a:sym typeface="Symbol" pitchFamily="18" charset="2"/>
              </a:rPr>
              <a:t></a:t>
            </a:r>
            <a:r>
              <a:rPr lang="en-ZA">
                <a:solidFill>
                  <a:srgbClr val="000066"/>
                </a:solidFill>
              </a:rPr>
              <a:t> </a:t>
            </a:r>
            <a:br>
              <a:rPr lang="en-ZA">
                <a:solidFill>
                  <a:srgbClr val="000066"/>
                </a:solidFill>
              </a:rPr>
            </a:br>
            <a:r>
              <a:rPr lang="en-ZA">
                <a:solidFill>
                  <a:srgbClr val="000066"/>
                </a:solidFill>
              </a:rPr>
              <a:t>“holes” </a:t>
            </a:r>
            <a:r>
              <a:rPr lang="en-ZA">
                <a:solidFill>
                  <a:srgbClr val="000066"/>
                </a:solidFill>
                <a:sym typeface="Symbol" pitchFamily="18" charset="2"/>
              </a:rPr>
              <a:t></a:t>
            </a:r>
            <a:endParaRPr lang="en-US">
              <a:solidFill>
                <a:srgbClr val="000066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9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575" grpId="0"/>
      <p:bldP spid="319576" grpId="0"/>
      <p:bldP spid="319577" grpId="0"/>
      <p:bldP spid="319578" grpId="0"/>
      <p:bldP spid="319579" grpId="0"/>
      <p:bldP spid="3195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44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V, I, R &amp; P</a:t>
            </a:r>
          </a:p>
        </p:txBody>
      </p:sp>
      <p:sp>
        <p:nvSpPr>
          <p:cNvPr id="270448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2704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5A8D1B-9DBC-4285-BC9D-B78D4AD0C858}" type="slidenum">
              <a:rPr lang="en-ZA" smtClean="0">
                <a:cs typeface="Arial" charset="0"/>
              </a:rPr>
              <a:pPr/>
              <a:t>7</a:t>
            </a:fld>
            <a:endParaRPr lang="en-ZA" smtClean="0">
              <a:cs typeface="Arial" charset="0"/>
            </a:endParaRPr>
          </a:p>
        </p:txBody>
      </p:sp>
      <p:sp>
        <p:nvSpPr>
          <p:cNvPr id="27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CURRENT STRENGTH</a:t>
            </a:r>
            <a:endParaRPr lang="en-ZA" smtClean="0"/>
          </a:p>
        </p:txBody>
      </p:sp>
      <p:sp>
        <p:nvSpPr>
          <p:cNvPr id="270451" name="Rectangle 106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07437" cy="1296988"/>
          </a:xfrm>
        </p:spPr>
        <p:txBody>
          <a:bodyPr/>
          <a:lstStyle/>
          <a:p>
            <a:pPr lvl="1" indent="0" eaLnBrk="1" hangingPunct="1"/>
            <a:r>
              <a:rPr lang="en-US" smtClean="0"/>
              <a:t>Electrons in metals are in continual motion, moving about </a:t>
            </a:r>
            <a:r>
              <a:rPr lang="en-US" i="1" smtClean="0"/>
              <a:t>randomly </a:t>
            </a:r>
            <a:r>
              <a:rPr lang="en-US" smtClean="0"/>
              <a:t> at speeds of </a:t>
            </a:r>
            <a:r>
              <a:rPr lang="en-US" smtClean="0">
                <a:sym typeface="Symbol" pitchFamily="18" charset="2"/>
              </a:rPr>
              <a:t></a:t>
            </a:r>
            <a:r>
              <a:rPr lang="en-US" smtClean="0"/>
              <a:t>10</a:t>
            </a:r>
            <a:r>
              <a:rPr lang="en-US" baseline="30000" smtClean="0"/>
              <a:t>6</a:t>
            </a:r>
            <a:r>
              <a:rPr lang="en-US" smtClean="0"/>
              <a:t> m/s</a:t>
            </a:r>
            <a:r>
              <a:rPr lang="en-US" b="1" smtClean="0"/>
              <a:t> </a:t>
            </a:r>
            <a:r>
              <a:rPr lang="en-US" smtClean="0"/>
              <a:t>in a delocalised “sea of electrons”.  </a:t>
            </a:r>
          </a:p>
        </p:txBody>
      </p:sp>
      <p:sp>
        <p:nvSpPr>
          <p:cNvPr id="270443" name="Rectangle 107"/>
          <p:cNvSpPr>
            <a:spLocks noChangeArrowheads="1"/>
          </p:cNvSpPr>
          <p:nvPr/>
        </p:nvSpPr>
        <p:spPr bwMode="auto">
          <a:xfrm>
            <a:off x="179388" y="2705100"/>
            <a:ext cx="8707437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Current occurs only when an electric field is established in the metal and the entire “sea” is made to </a:t>
            </a:r>
            <a:r>
              <a:rPr lang="en-US" i="1">
                <a:solidFill>
                  <a:srgbClr val="000066"/>
                </a:solidFill>
              </a:rPr>
              <a:t>drift</a:t>
            </a:r>
            <a:r>
              <a:rPr lang="en-US" i="1" baseline="300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 in one direction </a:t>
            </a:r>
            <a:r>
              <a:rPr lang="en-US">
                <a:solidFill>
                  <a:srgbClr val="000066"/>
                </a:solidFill>
                <a:cs typeface="Times New Roman" pitchFamily="18" charset="0"/>
              </a:rPr>
              <a:t>– </a:t>
            </a:r>
            <a:r>
              <a:rPr lang="en-US">
                <a:solidFill>
                  <a:srgbClr val="000066"/>
                </a:solidFill>
              </a:rPr>
              <a:t>at a speed of </a:t>
            </a:r>
            <a:r>
              <a:rPr lang="en-US">
                <a:solidFill>
                  <a:srgbClr val="000066"/>
                </a:solidFill>
                <a:sym typeface="Symbol" pitchFamily="18" charset="2"/>
              </a:rPr>
              <a:t></a:t>
            </a:r>
            <a:r>
              <a:rPr lang="en-US">
                <a:solidFill>
                  <a:srgbClr val="000066"/>
                </a:solidFill>
              </a:rPr>
              <a:t>10</a:t>
            </a:r>
            <a:r>
              <a:rPr lang="en-US" baseline="30000">
                <a:solidFill>
                  <a:srgbClr val="000066"/>
                </a:solidFill>
                <a:cs typeface="Times New Roman" pitchFamily="18" charset="0"/>
              </a:rPr>
              <a:t>–4</a:t>
            </a:r>
            <a:r>
              <a:rPr lang="en-US">
                <a:solidFill>
                  <a:srgbClr val="000066"/>
                </a:solidFill>
              </a:rPr>
              <a:t> m/s (qv).</a:t>
            </a:r>
          </a:p>
        </p:txBody>
      </p:sp>
      <p:sp>
        <p:nvSpPr>
          <p:cNvPr id="270444" name="Rectangle 108"/>
          <p:cNvSpPr>
            <a:spLocks noChangeArrowheads="1"/>
          </p:cNvSpPr>
          <p:nvPr/>
        </p:nvSpPr>
        <p:spPr bwMode="auto">
          <a:xfrm>
            <a:off x="179388" y="4067175"/>
            <a:ext cx="5503862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FF0000"/>
                </a:solidFill>
              </a:rPr>
              <a:t>Current strength</a:t>
            </a:r>
            <a:r>
              <a:rPr lang="en-US">
                <a:solidFill>
                  <a:srgbClr val="000066"/>
                </a:solidFill>
              </a:rPr>
              <a:t> is a measure of the </a:t>
            </a:r>
            <a:r>
              <a:rPr lang="en-US" i="1">
                <a:solidFill>
                  <a:srgbClr val="000066"/>
                </a:solidFill>
              </a:rPr>
              <a:t>rate</a:t>
            </a:r>
            <a:r>
              <a:rPr lang="en-US" i="1" baseline="300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 of flow of charge through any cross section of conductor:</a:t>
            </a:r>
          </a:p>
        </p:txBody>
      </p:sp>
      <p:sp>
        <p:nvSpPr>
          <p:cNvPr id="270445" name="Rectangle 109"/>
          <p:cNvSpPr>
            <a:spLocks noChangeArrowheads="1"/>
          </p:cNvSpPr>
          <p:nvPr/>
        </p:nvSpPr>
        <p:spPr bwMode="auto">
          <a:xfrm>
            <a:off x="3875088" y="5568950"/>
            <a:ext cx="43434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2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Units:  [</a:t>
            </a:r>
            <a:r>
              <a:rPr lang="en-US">
                <a:solidFill>
                  <a:srgbClr val="000066"/>
                </a:solidFill>
                <a:sym typeface="Symbol" pitchFamily="18" charset="2"/>
              </a:rPr>
              <a:t>C/s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=</a:t>
            </a:r>
            <a:r>
              <a:rPr lang="en-US">
                <a:solidFill>
                  <a:srgbClr val="000066"/>
                </a:solidFill>
                <a:sym typeface="Symbol" pitchFamily="18" charset="2"/>
              </a:rPr>
              <a:t> ampere, A]</a:t>
            </a:r>
          </a:p>
        </p:txBody>
      </p:sp>
      <p:graphicFrame>
        <p:nvGraphicFramePr>
          <p:cNvPr id="270446" name="Object 110"/>
          <p:cNvGraphicFramePr>
            <a:graphicFrameLocks noChangeAspect="1"/>
          </p:cNvGraphicFramePr>
          <p:nvPr/>
        </p:nvGraphicFramePr>
        <p:xfrm>
          <a:off x="2319338" y="5519738"/>
          <a:ext cx="9525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450" name="Equation" r:id="rId4" imgW="952200" imgH="660240" progId="Equation.DSMT4">
                  <p:embed/>
                </p:oleObj>
              </mc:Choice>
              <mc:Fallback>
                <p:oleObj name="Equation" r:id="rId4" imgW="952200" imgH="660240" progId="Equation.DSMT4">
                  <p:embed/>
                  <p:pic>
                    <p:nvPicPr>
                      <p:cNvPr id="0" name="Picture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9338" y="5519738"/>
                        <a:ext cx="9525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11"/>
          <p:cNvSpPr>
            <a:spLocks noChangeArrowheads="1"/>
          </p:cNvSpPr>
          <p:nvPr/>
        </p:nvSpPr>
        <p:spPr bwMode="auto">
          <a:xfrm>
            <a:off x="2238375" y="5478463"/>
            <a:ext cx="1112838" cy="77152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270469" name="Group 133"/>
          <p:cNvGrpSpPr>
            <a:grpSpLocks/>
          </p:cNvGrpSpPr>
          <p:nvPr/>
        </p:nvGrpSpPr>
        <p:grpSpPr bwMode="auto">
          <a:xfrm>
            <a:off x="5738813" y="4132263"/>
            <a:ext cx="3170237" cy="1152525"/>
            <a:chOff x="3615" y="2603"/>
            <a:chExt cx="1997" cy="726"/>
          </a:xfrm>
        </p:grpSpPr>
        <p:sp>
          <p:nvSpPr>
            <p:cNvPr id="270457" name="AutoShape 112"/>
            <p:cNvSpPr>
              <a:spLocks noChangeArrowheads="1"/>
            </p:cNvSpPr>
            <p:nvPr/>
          </p:nvSpPr>
          <p:spPr bwMode="auto">
            <a:xfrm rot="-5400000">
              <a:off x="5426" y="2922"/>
              <a:ext cx="41" cy="331"/>
            </a:xfrm>
            <a:prstGeom prst="can">
              <a:avLst>
                <a:gd name="adj" fmla="val 40627"/>
              </a:avLst>
            </a:prstGeom>
            <a:gradFill rotWithShape="0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70458" name="Oval 129"/>
            <p:cNvSpPr>
              <a:spLocks noChangeArrowheads="1"/>
            </p:cNvSpPr>
            <p:nvPr/>
          </p:nvSpPr>
          <p:spPr bwMode="auto">
            <a:xfrm>
              <a:off x="5123" y="2882"/>
              <a:ext cx="188" cy="410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70459" name="Oval 113"/>
            <p:cNvSpPr>
              <a:spLocks noChangeArrowheads="1"/>
            </p:cNvSpPr>
            <p:nvPr/>
          </p:nvSpPr>
          <p:spPr bwMode="auto">
            <a:xfrm>
              <a:off x="3908" y="2878"/>
              <a:ext cx="231" cy="419"/>
            </a:xfrm>
            <a:prstGeom prst="ellipse">
              <a:avLst/>
            </a:prstGeom>
            <a:solidFill>
              <a:srgbClr val="FFFFFF"/>
            </a:solidFill>
            <a:ln w="9525">
              <a:round/>
              <a:headEnd/>
              <a:tailEnd/>
            </a:ln>
            <a:scene3d>
              <a:camera prst="legacyObliqueRight">
                <a:rot lat="0" lon="899994" rev="0"/>
              </a:camera>
              <a:lightRig rig="legacyFlat3" dir="b"/>
            </a:scene3d>
            <a:sp3d extrusionH="2513000" prstMaterial="legacyMatte">
              <a:bevelT w="13500" h="13500" prst="angle"/>
              <a:bevelB w="13500" h="13500" prst="angle"/>
              <a:extrusionClr>
                <a:srgbClr val="EAEAEA"/>
              </a:extrusionClr>
            </a:sp3d>
          </p:spPr>
          <p:txBody>
            <a:bodyPr>
              <a:flatTx/>
            </a:bodyPr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70460" name="Oval 114"/>
            <p:cNvSpPr>
              <a:spLocks noChangeArrowheads="1"/>
            </p:cNvSpPr>
            <p:nvPr/>
          </p:nvSpPr>
          <p:spPr bwMode="auto">
            <a:xfrm>
              <a:off x="4321" y="2882"/>
              <a:ext cx="188" cy="41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70461" name="Oval 115"/>
            <p:cNvSpPr>
              <a:spLocks noChangeArrowheads="1"/>
            </p:cNvSpPr>
            <p:nvPr/>
          </p:nvSpPr>
          <p:spPr bwMode="auto">
            <a:xfrm rot="2029680">
              <a:off x="4909" y="2847"/>
              <a:ext cx="149" cy="482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70462" name="Line 116"/>
            <p:cNvSpPr>
              <a:spLocks noChangeShapeType="1"/>
            </p:cNvSpPr>
            <p:nvPr/>
          </p:nvSpPr>
          <p:spPr bwMode="auto">
            <a:xfrm>
              <a:off x="4261" y="3083"/>
              <a:ext cx="166" cy="0"/>
            </a:xfrm>
            <a:prstGeom prst="line">
              <a:avLst/>
            </a:prstGeom>
            <a:noFill/>
            <a:ln w="15875">
              <a:solidFill>
                <a:srgbClr val="80008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0463" name="Line 118"/>
            <p:cNvSpPr>
              <a:spLocks noChangeShapeType="1"/>
            </p:cNvSpPr>
            <p:nvPr/>
          </p:nvSpPr>
          <p:spPr bwMode="auto">
            <a:xfrm>
              <a:off x="4841" y="3083"/>
              <a:ext cx="166" cy="0"/>
            </a:xfrm>
            <a:prstGeom prst="line">
              <a:avLst/>
            </a:prstGeom>
            <a:noFill/>
            <a:ln w="15875">
              <a:solidFill>
                <a:srgbClr val="80008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0464" name="Freeform 120"/>
            <p:cNvSpPr>
              <a:spLocks/>
            </p:cNvSpPr>
            <p:nvPr/>
          </p:nvSpPr>
          <p:spPr bwMode="auto">
            <a:xfrm>
              <a:off x="3849" y="2743"/>
              <a:ext cx="1522" cy="140"/>
            </a:xfrm>
            <a:custGeom>
              <a:avLst/>
              <a:gdLst>
                <a:gd name="T0" fmla="*/ 0 w 4935"/>
                <a:gd name="T1" fmla="*/ 0 h 480"/>
                <a:gd name="T2" fmla="*/ 0 w 4935"/>
                <a:gd name="T3" fmla="*/ 0 h 480"/>
                <a:gd name="T4" fmla="*/ 0 w 4935"/>
                <a:gd name="T5" fmla="*/ 0 h 480"/>
                <a:gd name="T6" fmla="*/ 0 w 4935"/>
                <a:gd name="T7" fmla="*/ 0 h 4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35"/>
                <a:gd name="T13" fmla="*/ 0 h 480"/>
                <a:gd name="T14" fmla="*/ 4935 w 4935"/>
                <a:gd name="T15" fmla="*/ 480 h 4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35" h="480">
                  <a:moveTo>
                    <a:pt x="0" y="450"/>
                  </a:moveTo>
                  <a:lnTo>
                    <a:pt x="0" y="0"/>
                  </a:lnTo>
                  <a:lnTo>
                    <a:pt x="4935" y="0"/>
                  </a:lnTo>
                  <a:lnTo>
                    <a:pt x="4935" y="48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0465" name="Text Box 121"/>
            <p:cNvSpPr txBox="1">
              <a:spLocks noChangeArrowheads="1"/>
            </p:cNvSpPr>
            <p:nvPr/>
          </p:nvSpPr>
          <p:spPr bwMode="auto">
            <a:xfrm>
              <a:off x="4539" y="2603"/>
              <a:ext cx="257" cy="222"/>
            </a:xfrm>
            <a:prstGeom prst="rect">
              <a:avLst/>
            </a:prstGeom>
            <a:solidFill>
              <a:srgbClr val="EBEB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2000" b="1" i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</a:rPr>
                <a:t>V</a:t>
              </a:r>
              <a:endParaRPr lang="en-ZA" sz="2000">
                <a:solidFill>
                  <a:srgbClr val="000066"/>
                </a:solidFill>
              </a:endParaRPr>
            </a:p>
          </p:txBody>
        </p:sp>
        <p:sp>
          <p:nvSpPr>
            <p:cNvPr id="270466" name="Text Box 119"/>
            <p:cNvSpPr txBox="1">
              <a:spLocks noChangeArrowheads="1"/>
            </p:cNvSpPr>
            <p:nvPr/>
          </p:nvSpPr>
          <p:spPr bwMode="auto">
            <a:xfrm>
              <a:off x="4666" y="2960"/>
              <a:ext cx="257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2000" b="1" i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</a:rPr>
                <a:t>I</a:t>
              </a:r>
              <a:endParaRPr lang="en-ZA" sz="2000">
                <a:solidFill>
                  <a:srgbClr val="000066"/>
                </a:solidFill>
              </a:endParaRPr>
            </a:p>
          </p:txBody>
        </p:sp>
        <p:sp>
          <p:nvSpPr>
            <p:cNvPr id="270467" name="Text Box 123"/>
            <p:cNvSpPr txBox="1">
              <a:spLocks noChangeArrowheads="1"/>
            </p:cNvSpPr>
            <p:nvPr/>
          </p:nvSpPr>
          <p:spPr bwMode="auto">
            <a:xfrm>
              <a:off x="5248" y="2864"/>
              <a:ext cx="25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2200" b="1" i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</a:rPr>
                <a:t>–</a:t>
              </a:r>
              <a:endParaRPr lang="en-ZA" sz="2200">
                <a:solidFill>
                  <a:srgbClr val="000066"/>
                </a:solidFill>
              </a:endParaRPr>
            </a:p>
          </p:txBody>
        </p:sp>
        <p:sp>
          <p:nvSpPr>
            <p:cNvPr id="270468" name="Text Box 122"/>
            <p:cNvSpPr txBox="1">
              <a:spLocks noChangeArrowheads="1"/>
            </p:cNvSpPr>
            <p:nvPr/>
          </p:nvSpPr>
          <p:spPr bwMode="auto">
            <a:xfrm>
              <a:off x="3718" y="2864"/>
              <a:ext cx="25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2200" b="1" i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</a:rPr>
                <a:t>+</a:t>
              </a:r>
              <a:endParaRPr lang="en-ZA" sz="2200">
                <a:solidFill>
                  <a:srgbClr val="000066"/>
                </a:solidFill>
              </a:endParaRPr>
            </a:p>
          </p:txBody>
        </p:sp>
        <p:sp>
          <p:nvSpPr>
            <p:cNvPr id="3" name="Text Box 128"/>
            <p:cNvSpPr txBox="1">
              <a:spLocks noChangeArrowheads="1"/>
            </p:cNvSpPr>
            <p:nvPr/>
          </p:nvSpPr>
          <p:spPr bwMode="auto">
            <a:xfrm>
              <a:off x="4073" y="2960"/>
              <a:ext cx="257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US" altLang="ko-KR" sz="2000" b="1" i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</a:rPr>
                <a:t>I</a:t>
              </a:r>
              <a:endParaRPr lang="en-ZA" sz="2000">
                <a:solidFill>
                  <a:srgbClr val="000066"/>
                </a:solidFill>
              </a:endParaRPr>
            </a:p>
          </p:txBody>
        </p:sp>
        <p:sp>
          <p:nvSpPr>
            <p:cNvPr id="270470" name="Oval 132"/>
            <p:cNvSpPr>
              <a:spLocks noChangeArrowheads="1"/>
            </p:cNvSpPr>
            <p:nvPr/>
          </p:nvSpPr>
          <p:spPr bwMode="auto">
            <a:xfrm>
              <a:off x="3928" y="2880"/>
              <a:ext cx="189" cy="417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70471" name="AutoShape 124"/>
            <p:cNvSpPr>
              <a:spLocks noChangeArrowheads="1"/>
            </p:cNvSpPr>
            <p:nvPr/>
          </p:nvSpPr>
          <p:spPr bwMode="auto">
            <a:xfrm rot="-5400000">
              <a:off x="3797" y="2885"/>
              <a:ext cx="41" cy="406"/>
            </a:xfrm>
            <a:prstGeom prst="can">
              <a:avLst>
                <a:gd name="adj" fmla="val 49833"/>
              </a:avLst>
            </a:prstGeom>
            <a:gradFill rotWithShape="0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0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443" grpId="0"/>
      <p:bldP spid="270444" grpId="0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V, I, R &amp; P</a:t>
            </a:r>
          </a:p>
        </p:txBody>
      </p:sp>
      <p:sp>
        <p:nvSpPr>
          <p:cNvPr id="272386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272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0C481C-EA66-4132-B088-10FA19B26FB0}" type="slidenum">
              <a:rPr lang="en-ZA" smtClean="0">
                <a:cs typeface="Arial" charset="0"/>
              </a:rPr>
              <a:pPr/>
              <a:t>8</a:t>
            </a:fld>
            <a:endParaRPr lang="en-ZA" smtClean="0">
              <a:cs typeface="Arial" charset="0"/>
            </a:endParaRPr>
          </a:p>
        </p:txBody>
      </p:sp>
      <p:sp>
        <p:nvSpPr>
          <p:cNvPr id="272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CURRENT STRENGTH</a:t>
            </a:r>
            <a:endParaRPr lang="en-ZA" smtClean="0"/>
          </a:p>
        </p:txBody>
      </p:sp>
      <p:sp>
        <p:nvSpPr>
          <p:cNvPr id="272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493713"/>
          </a:xfrm>
        </p:spPr>
        <p:txBody>
          <a:bodyPr/>
          <a:lstStyle/>
          <a:p>
            <a:pPr lvl="1" indent="0" eaLnBrk="1" hangingPunct="1"/>
            <a:r>
              <a:rPr lang="en-US" smtClean="0"/>
              <a:t>Typical household values of current strength:</a:t>
            </a:r>
          </a:p>
        </p:txBody>
      </p:sp>
      <p:graphicFrame>
        <p:nvGraphicFramePr>
          <p:cNvPr id="311391" name="Group 95"/>
          <p:cNvGraphicFramePr>
            <a:graphicFrameLocks noGrp="1"/>
          </p:cNvGraphicFramePr>
          <p:nvPr/>
        </p:nvGraphicFramePr>
        <p:xfrm>
          <a:off x="962025" y="2117725"/>
          <a:ext cx="7219950" cy="3798890"/>
        </p:xfrm>
        <a:graphic>
          <a:graphicData uri="http://schemas.openxmlformats.org/drawingml/2006/table">
            <a:tbl>
              <a:tblPr/>
              <a:tblGrid>
                <a:gridCol w="4121150"/>
                <a:gridCol w="3098800"/>
              </a:tblGrid>
              <a:tr h="631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Rounded MT Bold" pitchFamily="34" charset="0"/>
                        </a:rPr>
                        <a:t>device</a:t>
                      </a: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Rounded MT Bold" pitchFamily="34" charset="0"/>
                        </a:rPr>
                        <a:t>current strength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633413">
                <a:tc>
                  <a:txBody>
                    <a:bodyPr/>
                    <a:lstStyle/>
                    <a:p>
                      <a:pPr marL="85725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Rounded MT Bold" pitchFamily="34" charset="0"/>
                        </a:rPr>
                        <a:t>100 W light bulb</a:t>
                      </a: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Rounded MT Bold" pitchFamily="34" charset="0"/>
                        </a:rPr>
                        <a:t>0.42 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>
                  <a:txBody>
                    <a:bodyPr/>
                    <a:lstStyle/>
                    <a:p>
                      <a:pPr marL="85725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Rounded MT Bold" pitchFamily="34" charset="0"/>
                        </a:rPr>
                        <a:t>hairdryer, kettle</a:t>
                      </a: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Rounded MT Bold" pitchFamily="34" charset="0"/>
                          <a:sym typeface="Symbol" pitchFamily="18" charset="2"/>
                        </a:rPr>
                        <a:t></a:t>
                      </a:r>
                      <a:r>
                        <a:rPr kumimoji="0" lang="en-Z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Rounded MT Bold" pitchFamily="34" charset="0"/>
                        </a:rPr>
                        <a:t>10 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>
                  <a:txBody>
                    <a:bodyPr/>
                    <a:lstStyle/>
                    <a:p>
                      <a:pPr marL="85725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Rounded MT Bold" pitchFamily="34" charset="0"/>
                        </a:rPr>
                        <a:t>car starter motor</a:t>
                      </a: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Rounded MT Bold" pitchFamily="34" charset="0"/>
                        </a:rPr>
                        <a:t>200 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>
                  <a:txBody>
                    <a:bodyPr/>
                    <a:lstStyle/>
                    <a:p>
                      <a:pPr marL="85725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Rounded MT Bold" pitchFamily="34" charset="0"/>
                        </a:rPr>
                        <a:t>stereo sound system, TV</a:t>
                      </a: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Rounded MT Bold" pitchFamily="34" charset="0"/>
                          <a:sym typeface="Symbol" pitchFamily="18" charset="2"/>
                        </a:rPr>
                        <a:t>a few milliamperes</a:t>
                      </a:r>
                      <a:endParaRPr kumimoji="0" lang="en-ZA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  <a:sym typeface="Symbol" pitchFamily="18" charset="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>
                  <a:txBody>
                    <a:bodyPr/>
                    <a:lstStyle/>
                    <a:p>
                      <a:pPr marL="85725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Rounded MT Bold" pitchFamily="34" charset="0"/>
                        </a:rPr>
                        <a:t>computer</a:t>
                      </a: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Rounded MT Bold" pitchFamily="34" charset="0"/>
                          <a:sym typeface="Symbol" pitchFamily="18" charset="2"/>
                        </a:rPr>
                        <a:t>a few nanoamperes</a:t>
                      </a:r>
                      <a:endParaRPr kumimoji="0" lang="en-ZA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Rounded MT Bold" pitchFamily="34" charset="0"/>
                        <a:sym typeface="Symbol" pitchFamily="18" charset="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1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9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ZA" smtClean="0">
                <a:cs typeface="Arial" charset="0"/>
              </a:rPr>
              <a:t>V, I, R &amp; P</a:t>
            </a:r>
          </a:p>
        </p:txBody>
      </p:sp>
      <p:sp>
        <p:nvSpPr>
          <p:cNvPr id="333892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  <a:endParaRPr lang="en-ZA" smtClean="0">
              <a:cs typeface="Arial" charset="0"/>
            </a:endParaRPr>
          </a:p>
        </p:txBody>
      </p:sp>
      <p:sp>
        <p:nvSpPr>
          <p:cNvPr id="3338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415E31-9D0F-483F-9C92-132E2CAFAC43}" type="slidenum">
              <a:rPr lang="en-ZA" smtClean="0">
                <a:cs typeface="Arial" charset="0"/>
              </a:rPr>
              <a:pPr/>
              <a:t>9</a:t>
            </a:fld>
            <a:endParaRPr lang="en-ZA" smtClean="0">
              <a:cs typeface="Arial" charset="0"/>
            </a:endParaRPr>
          </a:p>
        </p:txBody>
      </p:sp>
      <p:sp>
        <p:nvSpPr>
          <p:cNvPr id="3338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smtClean="0"/>
              <a:t>CONVENTIONAL CURRENT</a:t>
            </a:r>
          </a:p>
        </p:txBody>
      </p:sp>
      <p:sp>
        <p:nvSpPr>
          <p:cNvPr id="3338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1296988"/>
          </a:xfrm>
        </p:spPr>
        <p:txBody>
          <a:bodyPr/>
          <a:lstStyle/>
          <a:p>
            <a:pPr lvl="1" indent="0" eaLnBrk="1" hangingPunct="1"/>
            <a:r>
              <a:rPr lang="en-US" smtClean="0"/>
              <a:t>Current strength, </a:t>
            </a:r>
            <a:r>
              <a:rPr lang="en-US" b="1" i="1" smtClean="0">
                <a:latin typeface="Times New Roman" pitchFamily="18" charset="0"/>
              </a:rPr>
              <a:t>I</a:t>
            </a:r>
            <a:r>
              <a:rPr lang="en-US" smtClean="0"/>
              <a:t>, is a </a:t>
            </a:r>
            <a:r>
              <a:rPr lang="en-US" i="1" smtClean="0"/>
              <a:t>scalar</a:t>
            </a:r>
            <a:r>
              <a:rPr lang="en-US" smtClean="0"/>
              <a:t>, but it does have an associated direction – the direction in which </a:t>
            </a:r>
            <a:r>
              <a:rPr lang="en-US" i="1" smtClean="0"/>
              <a:t>positive</a:t>
            </a:r>
            <a:r>
              <a:rPr lang="en-US" smtClean="0"/>
              <a:t> charge carriers would move (if they were free to do so).</a:t>
            </a:r>
            <a:endParaRPr lang="en-ZA" smtClean="0"/>
          </a:p>
        </p:txBody>
      </p:sp>
      <p:sp>
        <p:nvSpPr>
          <p:cNvPr id="333828" name="Rectangle 4"/>
          <p:cNvSpPr>
            <a:spLocks noChangeArrowheads="1"/>
          </p:cNvSpPr>
          <p:nvPr/>
        </p:nvSpPr>
        <p:spPr bwMode="auto">
          <a:xfrm>
            <a:off x="179388" y="3819525"/>
            <a:ext cx="8774112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Whether we consider electron current or conventional current, the net result in both cases is a movement of positive charges in the direction of the electric field.</a:t>
            </a:r>
          </a:p>
        </p:txBody>
      </p:sp>
      <p:grpSp>
        <p:nvGrpSpPr>
          <p:cNvPr id="333886" name="Group 62"/>
          <p:cNvGrpSpPr>
            <a:grpSpLocks/>
          </p:cNvGrpSpPr>
          <p:nvPr/>
        </p:nvGrpSpPr>
        <p:grpSpPr bwMode="auto">
          <a:xfrm>
            <a:off x="581025" y="3021013"/>
            <a:ext cx="7972425" cy="522287"/>
            <a:chOff x="366" y="1831"/>
            <a:chExt cx="5022" cy="329"/>
          </a:xfrm>
        </p:grpSpPr>
        <p:sp>
          <p:nvSpPr>
            <p:cNvPr id="333918" name="Oval 7"/>
            <p:cNvSpPr>
              <a:spLocks noChangeArrowheads="1"/>
            </p:cNvSpPr>
            <p:nvPr/>
          </p:nvSpPr>
          <p:spPr bwMode="auto">
            <a:xfrm>
              <a:off x="645" y="1881"/>
              <a:ext cx="279" cy="279"/>
            </a:xfrm>
            <a:prstGeom prst="ellips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33919" name="Oval 8"/>
            <p:cNvSpPr>
              <a:spLocks noChangeArrowheads="1"/>
            </p:cNvSpPr>
            <p:nvPr/>
          </p:nvSpPr>
          <p:spPr bwMode="auto">
            <a:xfrm>
              <a:off x="924" y="1881"/>
              <a:ext cx="279" cy="279"/>
            </a:xfrm>
            <a:prstGeom prst="ellips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33920" name="Oval 9"/>
            <p:cNvSpPr>
              <a:spLocks noChangeArrowheads="1"/>
            </p:cNvSpPr>
            <p:nvPr/>
          </p:nvSpPr>
          <p:spPr bwMode="auto">
            <a:xfrm>
              <a:off x="1203" y="1881"/>
              <a:ext cx="279" cy="279"/>
            </a:xfrm>
            <a:prstGeom prst="ellips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33921" name="Oval 10"/>
            <p:cNvSpPr>
              <a:spLocks noChangeArrowheads="1"/>
            </p:cNvSpPr>
            <p:nvPr/>
          </p:nvSpPr>
          <p:spPr bwMode="auto">
            <a:xfrm>
              <a:off x="1482" y="1881"/>
              <a:ext cx="279" cy="279"/>
            </a:xfrm>
            <a:prstGeom prst="ellips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33922" name="Oval 11"/>
            <p:cNvSpPr>
              <a:spLocks noChangeArrowheads="1"/>
            </p:cNvSpPr>
            <p:nvPr/>
          </p:nvSpPr>
          <p:spPr bwMode="auto">
            <a:xfrm>
              <a:off x="1761" y="1881"/>
              <a:ext cx="279" cy="279"/>
            </a:xfrm>
            <a:prstGeom prst="ellips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33923" name="Oval 12"/>
            <p:cNvSpPr>
              <a:spLocks noChangeArrowheads="1"/>
            </p:cNvSpPr>
            <p:nvPr/>
          </p:nvSpPr>
          <p:spPr bwMode="auto">
            <a:xfrm>
              <a:off x="2040" y="1881"/>
              <a:ext cx="279" cy="279"/>
            </a:xfrm>
            <a:prstGeom prst="ellips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33924" name="Oval 13"/>
            <p:cNvSpPr>
              <a:spLocks noChangeArrowheads="1"/>
            </p:cNvSpPr>
            <p:nvPr/>
          </p:nvSpPr>
          <p:spPr bwMode="auto">
            <a:xfrm>
              <a:off x="2319" y="1881"/>
              <a:ext cx="279" cy="279"/>
            </a:xfrm>
            <a:prstGeom prst="ellips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33925" name="Oval 14"/>
            <p:cNvSpPr>
              <a:spLocks noChangeArrowheads="1"/>
            </p:cNvSpPr>
            <p:nvPr/>
          </p:nvSpPr>
          <p:spPr bwMode="auto">
            <a:xfrm>
              <a:off x="2598" y="1881"/>
              <a:ext cx="279" cy="279"/>
            </a:xfrm>
            <a:prstGeom prst="ellips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33926" name="Oval 15"/>
            <p:cNvSpPr>
              <a:spLocks noChangeArrowheads="1"/>
            </p:cNvSpPr>
            <p:nvPr/>
          </p:nvSpPr>
          <p:spPr bwMode="auto">
            <a:xfrm>
              <a:off x="2877" y="1881"/>
              <a:ext cx="279" cy="279"/>
            </a:xfrm>
            <a:prstGeom prst="ellips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33927" name="Oval 16"/>
            <p:cNvSpPr>
              <a:spLocks noChangeArrowheads="1"/>
            </p:cNvSpPr>
            <p:nvPr/>
          </p:nvSpPr>
          <p:spPr bwMode="auto">
            <a:xfrm>
              <a:off x="3156" y="1881"/>
              <a:ext cx="279" cy="279"/>
            </a:xfrm>
            <a:prstGeom prst="ellips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33928" name="Oval 17"/>
            <p:cNvSpPr>
              <a:spLocks noChangeArrowheads="1"/>
            </p:cNvSpPr>
            <p:nvPr/>
          </p:nvSpPr>
          <p:spPr bwMode="auto">
            <a:xfrm>
              <a:off x="3435" y="1881"/>
              <a:ext cx="279" cy="279"/>
            </a:xfrm>
            <a:prstGeom prst="ellips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33929" name="Oval 18"/>
            <p:cNvSpPr>
              <a:spLocks noChangeArrowheads="1"/>
            </p:cNvSpPr>
            <p:nvPr/>
          </p:nvSpPr>
          <p:spPr bwMode="auto">
            <a:xfrm>
              <a:off x="3714" y="1881"/>
              <a:ext cx="279" cy="279"/>
            </a:xfrm>
            <a:prstGeom prst="ellips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33930" name="Oval 19"/>
            <p:cNvSpPr>
              <a:spLocks noChangeArrowheads="1"/>
            </p:cNvSpPr>
            <p:nvPr/>
          </p:nvSpPr>
          <p:spPr bwMode="auto">
            <a:xfrm>
              <a:off x="3993" y="1881"/>
              <a:ext cx="279" cy="279"/>
            </a:xfrm>
            <a:prstGeom prst="ellips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33931" name="Oval 20"/>
            <p:cNvSpPr>
              <a:spLocks noChangeArrowheads="1"/>
            </p:cNvSpPr>
            <p:nvPr/>
          </p:nvSpPr>
          <p:spPr bwMode="auto">
            <a:xfrm>
              <a:off x="4272" y="1881"/>
              <a:ext cx="279" cy="279"/>
            </a:xfrm>
            <a:prstGeom prst="ellips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33932" name="Oval 21"/>
            <p:cNvSpPr>
              <a:spLocks noChangeArrowheads="1"/>
            </p:cNvSpPr>
            <p:nvPr/>
          </p:nvSpPr>
          <p:spPr bwMode="auto">
            <a:xfrm>
              <a:off x="4551" y="1881"/>
              <a:ext cx="279" cy="279"/>
            </a:xfrm>
            <a:prstGeom prst="ellips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33933" name="Oval 22"/>
            <p:cNvSpPr>
              <a:spLocks noChangeArrowheads="1"/>
            </p:cNvSpPr>
            <p:nvPr/>
          </p:nvSpPr>
          <p:spPr bwMode="auto">
            <a:xfrm>
              <a:off x="4830" y="1881"/>
              <a:ext cx="279" cy="279"/>
            </a:xfrm>
            <a:prstGeom prst="ellips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33934" name="Oval 23"/>
            <p:cNvSpPr>
              <a:spLocks noChangeArrowheads="1"/>
            </p:cNvSpPr>
            <p:nvPr/>
          </p:nvSpPr>
          <p:spPr bwMode="auto">
            <a:xfrm>
              <a:off x="5109" y="1881"/>
              <a:ext cx="279" cy="279"/>
            </a:xfrm>
            <a:prstGeom prst="ellips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33935" name="Rectangle 43"/>
            <p:cNvSpPr>
              <a:spLocks noChangeArrowheads="1"/>
            </p:cNvSpPr>
            <p:nvPr/>
          </p:nvSpPr>
          <p:spPr bwMode="auto">
            <a:xfrm>
              <a:off x="399" y="1831"/>
              <a:ext cx="210" cy="311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b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  <a:cs typeface="Times New Roman" pitchFamily="18" charset="0"/>
                </a:rPr>
                <a:t>–</a:t>
              </a:r>
              <a:endParaRPr lang="en-ZA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cs typeface="Times New Roman" pitchFamily="18" charset="0"/>
              </a:endParaRPr>
            </a:p>
          </p:txBody>
        </p:sp>
        <p:sp>
          <p:nvSpPr>
            <p:cNvPr id="333936" name="Oval 44"/>
            <p:cNvSpPr>
              <a:spLocks noChangeArrowheads="1"/>
            </p:cNvSpPr>
            <p:nvPr/>
          </p:nvSpPr>
          <p:spPr bwMode="auto">
            <a:xfrm>
              <a:off x="366" y="1881"/>
              <a:ext cx="279" cy="279"/>
            </a:xfrm>
            <a:prstGeom prst="ellips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33937" name="Rectangle 45"/>
            <p:cNvSpPr>
              <a:spLocks noChangeArrowheads="1"/>
            </p:cNvSpPr>
            <p:nvPr/>
          </p:nvSpPr>
          <p:spPr bwMode="auto">
            <a:xfrm>
              <a:off x="678" y="1831"/>
              <a:ext cx="210" cy="311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b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  <a:cs typeface="Times New Roman" pitchFamily="18" charset="0"/>
                </a:rPr>
                <a:t>–</a:t>
              </a:r>
              <a:endParaRPr lang="en-ZA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cs typeface="Times New Roman" pitchFamily="18" charset="0"/>
              </a:endParaRPr>
            </a:p>
          </p:txBody>
        </p:sp>
        <p:sp>
          <p:nvSpPr>
            <p:cNvPr id="333938" name="Rectangle 46"/>
            <p:cNvSpPr>
              <a:spLocks noChangeArrowheads="1"/>
            </p:cNvSpPr>
            <p:nvPr/>
          </p:nvSpPr>
          <p:spPr bwMode="auto">
            <a:xfrm>
              <a:off x="957" y="1831"/>
              <a:ext cx="210" cy="311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b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  <a:cs typeface="Times New Roman" pitchFamily="18" charset="0"/>
                </a:rPr>
                <a:t>–</a:t>
              </a:r>
              <a:endParaRPr lang="en-ZA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cs typeface="Times New Roman" pitchFamily="18" charset="0"/>
              </a:endParaRPr>
            </a:p>
          </p:txBody>
        </p:sp>
        <p:sp>
          <p:nvSpPr>
            <p:cNvPr id="333939" name="Rectangle 47"/>
            <p:cNvSpPr>
              <a:spLocks noChangeArrowheads="1"/>
            </p:cNvSpPr>
            <p:nvPr/>
          </p:nvSpPr>
          <p:spPr bwMode="auto">
            <a:xfrm>
              <a:off x="1236" y="1831"/>
              <a:ext cx="210" cy="311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b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  <a:cs typeface="Times New Roman" pitchFamily="18" charset="0"/>
                </a:rPr>
                <a:t>–</a:t>
              </a:r>
              <a:endParaRPr lang="en-ZA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cs typeface="Times New Roman" pitchFamily="18" charset="0"/>
              </a:endParaRPr>
            </a:p>
          </p:txBody>
        </p:sp>
        <p:sp>
          <p:nvSpPr>
            <p:cNvPr id="333940" name="Rectangle 48"/>
            <p:cNvSpPr>
              <a:spLocks noChangeArrowheads="1"/>
            </p:cNvSpPr>
            <p:nvPr/>
          </p:nvSpPr>
          <p:spPr bwMode="auto">
            <a:xfrm>
              <a:off x="1515" y="1831"/>
              <a:ext cx="210" cy="311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b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  <a:cs typeface="Times New Roman" pitchFamily="18" charset="0"/>
                </a:rPr>
                <a:t>–</a:t>
              </a:r>
              <a:endParaRPr lang="en-ZA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cs typeface="Times New Roman" pitchFamily="18" charset="0"/>
              </a:endParaRPr>
            </a:p>
          </p:txBody>
        </p:sp>
        <p:sp>
          <p:nvSpPr>
            <p:cNvPr id="333941" name="Rectangle 49"/>
            <p:cNvSpPr>
              <a:spLocks noChangeArrowheads="1"/>
            </p:cNvSpPr>
            <p:nvPr/>
          </p:nvSpPr>
          <p:spPr bwMode="auto">
            <a:xfrm>
              <a:off x="1794" y="1831"/>
              <a:ext cx="210" cy="311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b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  <a:cs typeface="Times New Roman" pitchFamily="18" charset="0"/>
                </a:rPr>
                <a:t>–</a:t>
              </a:r>
              <a:endParaRPr lang="en-ZA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cs typeface="Times New Roman" pitchFamily="18" charset="0"/>
              </a:endParaRPr>
            </a:p>
          </p:txBody>
        </p:sp>
        <p:sp>
          <p:nvSpPr>
            <p:cNvPr id="333942" name="Rectangle 50"/>
            <p:cNvSpPr>
              <a:spLocks noChangeArrowheads="1"/>
            </p:cNvSpPr>
            <p:nvPr/>
          </p:nvSpPr>
          <p:spPr bwMode="auto">
            <a:xfrm>
              <a:off x="2067" y="1831"/>
              <a:ext cx="210" cy="311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b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  <a:cs typeface="Times New Roman" pitchFamily="18" charset="0"/>
                </a:rPr>
                <a:t>–</a:t>
              </a:r>
              <a:endParaRPr lang="en-ZA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cs typeface="Times New Roman" pitchFamily="18" charset="0"/>
              </a:endParaRPr>
            </a:p>
          </p:txBody>
        </p:sp>
        <p:sp>
          <p:nvSpPr>
            <p:cNvPr id="333943" name="Rectangle 51"/>
            <p:cNvSpPr>
              <a:spLocks noChangeArrowheads="1"/>
            </p:cNvSpPr>
            <p:nvPr/>
          </p:nvSpPr>
          <p:spPr bwMode="auto">
            <a:xfrm>
              <a:off x="2346" y="1831"/>
              <a:ext cx="210" cy="311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b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  <a:cs typeface="Times New Roman" pitchFamily="18" charset="0"/>
                </a:rPr>
                <a:t>–</a:t>
              </a:r>
              <a:endParaRPr lang="en-ZA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cs typeface="Times New Roman" pitchFamily="18" charset="0"/>
              </a:endParaRPr>
            </a:p>
          </p:txBody>
        </p:sp>
        <p:sp>
          <p:nvSpPr>
            <p:cNvPr id="333944" name="Rectangle 52"/>
            <p:cNvSpPr>
              <a:spLocks noChangeArrowheads="1"/>
            </p:cNvSpPr>
            <p:nvPr/>
          </p:nvSpPr>
          <p:spPr bwMode="auto">
            <a:xfrm>
              <a:off x="2625" y="1831"/>
              <a:ext cx="210" cy="311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b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  <a:cs typeface="Times New Roman" pitchFamily="18" charset="0"/>
                </a:rPr>
                <a:t>–</a:t>
              </a:r>
              <a:endParaRPr lang="en-ZA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cs typeface="Times New Roman" pitchFamily="18" charset="0"/>
              </a:endParaRPr>
            </a:p>
          </p:txBody>
        </p:sp>
        <p:sp>
          <p:nvSpPr>
            <p:cNvPr id="333945" name="Rectangle 53"/>
            <p:cNvSpPr>
              <a:spLocks noChangeArrowheads="1"/>
            </p:cNvSpPr>
            <p:nvPr/>
          </p:nvSpPr>
          <p:spPr bwMode="auto">
            <a:xfrm>
              <a:off x="2904" y="1831"/>
              <a:ext cx="210" cy="311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b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  <a:cs typeface="Times New Roman" pitchFamily="18" charset="0"/>
                </a:rPr>
                <a:t>–</a:t>
              </a:r>
              <a:endParaRPr lang="en-ZA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cs typeface="Times New Roman" pitchFamily="18" charset="0"/>
              </a:endParaRPr>
            </a:p>
          </p:txBody>
        </p:sp>
        <p:sp>
          <p:nvSpPr>
            <p:cNvPr id="333946" name="Rectangle 54"/>
            <p:cNvSpPr>
              <a:spLocks noChangeArrowheads="1"/>
            </p:cNvSpPr>
            <p:nvPr/>
          </p:nvSpPr>
          <p:spPr bwMode="auto">
            <a:xfrm>
              <a:off x="3183" y="1831"/>
              <a:ext cx="210" cy="311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b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  <a:cs typeface="Times New Roman" pitchFamily="18" charset="0"/>
                </a:rPr>
                <a:t>–</a:t>
              </a:r>
              <a:endParaRPr lang="en-ZA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cs typeface="Times New Roman" pitchFamily="18" charset="0"/>
              </a:endParaRPr>
            </a:p>
          </p:txBody>
        </p:sp>
        <p:sp>
          <p:nvSpPr>
            <p:cNvPr id="333947" name="Rectangle 55"/>
            <p:cNvSpPr>
              <a:spLocks noChangeArrowheads="1"/>
            </p:cNvSpPr>
            <p:nvPr/>
          </p:nvSpPr>
          <p:spPr bwMode="auto">
            <a:xfrm>
              <a:off x="3462" y="1831"/>
              <a:ext cx="210" cy="311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b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  <a:cs typeface="Times New Roman" pitchFamily="18" charset="0"/>
                </a:rPr>
                <a:t>–</a:t>
              </a:r>
              <a:endParaRPr lang="en-ZA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cs typeface="Times New Roman" pitchFamily="18" charset="0"/>
              </a:endParaRPr>
            </a:p>
          </p:txBody>
        </p:sp>
        <p:sp>
          <p:nvSpPr>
            <p:cNvPr id="333948" name="Rectangle 56"/>
            <p:cNvSpPr>
              <a:spLocks noChangeArrowheads="1"/>
            </p:cNvSpPr>
            <p:nvPr/>
          </p:nvSpPr>
          <p:spPr bwMode="auto">
            <a:xfrm>
              <a:off x="3741" y="1831"/>
              <a:ext cx="210" cy="311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b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  <a:cs typeface="Times New Roman" pitchFamily="18" charset="0"/>
                </a:rPr>
                <a:t>–</a:t>
              </a:r>
              <a:endParaRPr lang="en-ZA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cs typeface="Times New Roman" pitchFamily="18" charset="0"/>
              </a:endParaRPr>
            </a:p>
          </p:txBody>
        </p:sp>
        <p:sp>
          <p:nvSpPr>
            <p:cNvPr id="333949" name="Rectangle 57"/>
            <p:cNvSpPr>
              <a:spLocks noChangeArrowheads="1"/>
            </p:cNvSpPr>
            <p:nvPr/>
          </p:nvSpPr>
          <p:spPr bwMode="auto">
            <a:xfrm>
              <a:off x="4020" y="1831"/>
              <a:ext cx="210" cy="311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b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  <a:cs typeface="Times New Roman" pitchFamily="18" charset="0"/>
                </a:rPr>
                <a:t>–</a:t>
              </a:r>
              <a:endParaRPr lang="en-ZA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cs typeface="Times New Roman" pitchFamily="18" charset="0"/>
              </a:endParaRPr>
            </a:p>
          </p:txBody>
        </p:sp>
        <p:sp>
          <p:nvSpPr>
            <p:cNvPr id="333950" name="Rectangle 58"/>
            <p:cNvSpPr>
              <a:spLocks noChangeArrowheads="1"/>
            </p:cNvSpPr>
            <p:nvPr/>
          </p:nvSpPr>
          <p:spPr bwMode="auto">
            <a:xfrm>
              <a:off x="4299" y="1831"/>
              <a:ext cx="210" cy="311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b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  <a:cs typeface="Times New Roman" pitchFamily="18" charset="0"/>
                </a:rPr>
                <a:t>–</a:t>
              </a:r>
              <a:endParaRPr lang="en-ZA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cs typeface="Times New Roman" pitchFamily="18" charset="0"/>
              </a:endParaRPr>
            </a:p>
          </p:txBody>
        </p:sp>
        <p:sp>
          <p:nvSpPr>
            <p:cNvPr id="333951" name="Rectangle 59"/>
            <p:cNvSpPr>
              <a:spLocks noChangeArrowheads="1"/>
            </p:cNvSpPr>
            <p:nvPr/>
          </p:nvSpPr>
          <p:spPr bwMode="auto">
            <a:xfrm>
              <a:off x="4578" y="1831"/>
              <a:ext cx="210" cy="311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b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  <a:cs typeface="Times New Roman" pitchFamily="18" charset="0"/>
                </a:rPr>
                <a:t>–</a:t>
              </a:r>
              <a:endParaRPr lang="en-ZA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cs typeface="Times New Roman" pitchFamily="18" charset="0"/>
              </a:endParaRPr>
            </a:p>
          </p:txBody>
        </p:sp>
        <p:sp>
          <p:nvSpPr>
            <p:cNvPr id="333952" name="Rectangle 60"/>
            <p:cNvSpPr>
              <a:spLocks noChangeArrowheads="1"/>
            </p:cNvSpPr>
            <p:nvPr/>
          </p:nvSpPr>
          <p:spPr bwMode="auto">
            <a:xfrm>
              <a:off x="4857" y="1831"/>
              <a:ext cx="210" cy="311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b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  <a:cs typeface="Times New Roman" pitchFamily="18" charset="0"/>
                </a:rPr>
                <a:t>–</a:t>
              </a:r>
              <a:endParaRPr lang="en-ZA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cs typeface="Times New Roman" pitchFamily="18" charset="0"/>
              </a:endParaRPr>
            </a:p>
          </p:txBody>
        </p:sp>
        <p:sp>
          <p:nvSpPr>
            <p:cNvPr id="333953" name="Rectangle 61"/>
            <p:cNvSpPr>
              <a:spLocks noChangeArrowheads="1"/>
            </p:cNvSpPr>
            <p:nvPr/>
          </p:nvSpPr>
          <p:spPr bwMode="auto">
            <a:xfrm>
              <a:off x="5136" y="1831"/>
              <a:ext cx="210" cy="311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b="1">
                  <a:solidFill>
                    <a:srgbClr val="000066"/>
                  </a:solidFill>
                  <a:latin typeface="Times New Roman" pitchFamily="18" charset="0"/>
                  <a:ea typeface="굴림" pitchFamily="34" charset="-127"/>
                  <a:cs typeface="Times New Roman" pitchFamily="18" charset="0"/>
                </a:rPr>
                <a:t>–</a:t>
              </a:r>
              <a:endParaRPr lang="en-ZA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  <a:cs typeface="Times New Roman" pitchFamily="18" charset="0"/>
              </a:endParaRPr>
            </a:p>
          </p:txBody>
        </p:sp>
      </p:grpSp>
      <p:sp>
        <p:nvSpPr>
          <p:cNvPr id="333848" name="Oval 24"/>
          <p:cNvSpPr>
            <a:spLocks noChangeArrowheads="1"/>
          </p:cNvSpPr>
          <p:nvPr/>
        </p:nvSpPr>
        <p:spPr bwMode="auto">
          <a:xfrm>
            <a:off x="7224713" y="3100388"/>
            <a:ext cx="442912" cy="442912"/>
          </a:xfrm>
          <a:prstGeom prst="ellipse">
            <a:avLst/>
          </a:prstGeom>
          <a:solidFill>
            <a:srgbClr val="FF0000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lnSpc>
                <a:spcPct val="110000"/>
              </a:lnSpc>
            </a:pPr>
            <a:r>
              <a:rPr lang="en-US" altLang="ko-KR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</a:t>
            </a:r>
            <a:endParaRPr lang="en-ZA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333849" name="Oval 25"/>
          <p:cNvSpPr>
            <a:spLocks noChangeArrowheads="1"/>
          </p:cNvSpPr>
          <p:nvPr/>
        </p:nvSpPr>
        <p:spPr bwMode="auto">
          <a:xfrm>
            <a:off x="6781800" y="3100388"/>
            <a:ext cx="442913" cy="442912"/>
          </a:xfrm>
          <a:prstGeom prst="ellipse">
            <a:avLst/>
          </a:prstGeom>
          <a:solidFill>
            <a:srgbClr val="FF0000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lnSpc>
                <a:spcPct val="110000"/>
              </a:lnSpc>
            </a:pPr>
            <a:r>
              <a:rPr lang="en-US" altLang="ko-KR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</a:t>
            </a:r>
            <a:endParaRPr lang="en-ZA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333850" name="Oval 26"/>
          <p:cNvSpPr>
            <a:spLocks noChangeArrowheads="1"/>
          </p:cNvSpPr>
          <p:nvPr/>
        </p:nvSpPr>
        <p:spPr bwMode="auto">
          <a:xfrm>
            <a:off x="6338888" y="3100388"/>
            <a:ext cx="442912" cy="442912"/>
          </a:xfrm>
          <a:prstGeom prst="ellipse">
            <a:avLst/>
          </a:prstGeom>
          <a:solidFill>
            <a:srgbClr val="FF0000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lnSpc>
                <a:spcPct val="110000"/>
              </a:lnSpc>
            </a:pPr>
            <a:r>
              <a:rPr lang="en-US" altLang="ko-KR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</a:t>
            </a:r>
            <a:endParaRPr lang="en-ZA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333851" name="Oval 27"/>
          <p:cNvSpPr>
            <a:spLocks noChangeArrowheads="1"/>
          </p:cNvSpPr>
          <p:nvPr/>
        </p:nvSpPr>
        <p:spPr bwMode="auto">
          <a:xfrm>
            <a:off x="5895975" y="3100388"/>
            <a:ext cx="442913" cy="442912"/>
          </a:xfrm>
          <a:prstGeom prst="ellipse">
            <a:avLst/>
          </a:prstGeom>
          <a:solidFill>
            <a:srgbClr val="FF0000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lnSpc>
                <a:spcPct val="110000"/>
              </a:lnSpc>
            </a:pPr>
            <a:r>
              <a:rPr lang="en-US" altLang="ko-KR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</a:t>
            </a:r>
            <a:endParaRPr lang="en-ZA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333852" name="Oval 28"/>
          <p:cNvSpPr>
            <a:spLocks noChangeArrowheads="1"/>
          </p:cNvSpPr>
          <p:nvPr/>
        </p:nvSpPr>
        <p:spPr bwMode="auto">
          <a:xfrm>
            <a:off x="5453063" y="3100388"/>
            <a:ext cx="442912" cy="442912"/>
          </a:xfrm>
          <a:prstGeom prst="ellipse">
            <a:avLst/>
          </a:prstGeom>
          <a:solidFill>
            <a:srgbClr val="FF0000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lnSpc>
                <a:spcPct val="110000"/>
              </a:lnSpc>
            </a:pPr>
            <a:r>
              <a:rPr lang="en-US" altLang="ko-KR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</a:t>
            </a:r>
            <a:endParaRPr lang="en-ZA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333853" name="Oval 29"/>
          <p:cNvSpPr>
            <a:spLocks noChangeArrowheads="1"/>
          </p:cNvSpPr>
          <p:nvPr/>
        </p:nvSpPr>
        <p:spPr bwMode="auto">
          <a:xfrm>
            <a:off x="5010150" y="3100388"/>
            <a:ext cx="442913" cy="442912"/>
          </a:xfrm>
          <a:prstGeom prst="ellipse">
            <a:avLst/>
          </a:prstGeom>
          <a:solidFill>
            <a:srgbClr val="FF0000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lnSpc>
                <a:spcPct val="110000"/>
              </a:lnSpc>
            </a:pPr>
            <a:r>
              <a:rPr lang="en-US" altLang="ko-KR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</a:t>
            </a:r>
            <a:endParaRPr lang="en-ZA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333854" name="Oval 30"/>
          <p:cNvSpPr>
            <a:spLocks noChangeArrowheads="1"/>
          </p:cNvSpPr>
          <p:nvPr/>
        </p:nvSpPr>
        <p:spPr bwMode="auto">
          <a:xfrm>
            <a:off x="4567238" y="3100388"/>
            <a:ext cx="442912" cy="442912"/>
          </a:xfrm>
          <a:prstGeom prst="ellipse">
            <a:avLst/>
          </a:prstGeom>
          <a:solidFill>
            <a:srgbClr val="FF0000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lnSpc>
                <a:spcPct val="110000"/>
              </a:lnSpc>
            </a:pPr>
            <a:r>
              <a:rPr lang="en-US" altLang="ko-KR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</a:t>
            </a:r>
            <a:endParaRPr lang="en-ZA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333855" name="Oval 31"/>
          <p:cNvSpPr>
            <a:spLocks noChangeArrowheads="1"/>
          </p:cNvSpPr>
          <p:nvPr/>
        </p:nvSpPr>
        <p:spPr bwMode="auto">
          <a:xfrm>
            <a:off x="4124325" y="3100388"/>
            <a:ext cx="442913" cy="442912"/>
          </a:xfrm>
          <a:prstGeom prst="ellipse">
            <a:avLst/>
          </a:prstGeom>
          <a:solidFill>
            <a:srgbClr val="FF0000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lnSpc>
                <a:spcPct val="110000"/>
              </a:lnSpc>
            </a:pPr>
            <a:r>
              <a:rPr lang="en-US" altLang="ko-KR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</a:t>
            </a:r>
            <a:endParaRPr lang="en-ZA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333856" name="Oval 32"/>
          <p:cNvSpPr>
            <a:spLocks noChangeArrowheads="1"/>
          </p:cNvSpPr>
          <p:nvPr/>
        </p:nvSpPr>
        <p:spPr bwMode="auto">
          <a:xfrm>
            <a:off x="3681413" y="3100388"/>
            <a:ext cx="442912" cy="442912"/>
          </a:xfrm>
          <a:prstGeom prst="ellipse">
            <a:avLst/>
          </a:prstGeom>
          <a:solidFill>
            <a:srgbClr val="FF0000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lnSpc>
                <a:spcPct val="110000"/>
              </a:lnSpc>
            </a:pPr>
            <a:r>
              <a:rPr lang="en-US" altLang="ko-KR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</a:t>
            </a:r>
            <a:endParaRPr lang="en-ZA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333857" name="Oval 33"/>
          <p:cNvSpPr>
            <a:spLocks noChangeArrowheads="1"/>
          </p:cNvSpPr>
          <p:nvPr/>
        </p:nvSpPr>
        <p:spPr bwMode="auto">
          <a:xfrm>
            <a:off x="3238500" y="3100388"/>
            <a:ext cx="442913" cy="442912"/>
          </a:xfrm>
          <a:prstGeom prst="ellipse">
            <a:avLst/>
          </a:prstGeom>
          <a:solidFill>
            <a:srgbClr val="FF0000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lnSpc>
                <a:spcPct val="110000"/>
              </a:lnSpc>
            </a:pPr>
            <a:r>
              <a:rPr lang="en-US" altLang="ko-KR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</a:t>
            </a:r>
            <a:endParaRPr lang="en-ZA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333858" name="Oval 34"/>
          <p:cNvSpPr>
            <a:spLocks noChangeArrowheads="1"/>
          </p:cNvSpPr>
          <p:nvPr/>
        </p:nvSpPr>
        <p:spPr bwMode="auto">
          <a:xfrm>
            <a:off x="2795588" y="3100388"/>
            <a:ext cx="442912" cy="442912"/>
          </a:xfrm>
          <a:prstGeom prst="ellipse">
            <a:avLst/>
          </a:prstGeom>
          <a:solidFill>
            <a:srgbClr val="FF0000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lnSpc>
                <a:spcPct val="110000"/>
              </a:lnSpc>
            </a:pPr>
            <a:r>
              <a:rPr lang="en-US" altLang="ko-KR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</a:t>
            </a:r>
            <a:endParaRPr lang="en-ZA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333859" name="Oval 35"/>
          <p:cNvSpPr>
            <a:spLocks noChangeArrowheads="1"/>
          </p:cNvSpPr>
          <p:nvPr/>
        </p:nvSpPr>
        <p:spPr bwMode="auto">
          <a:xfrm>
            <a:off x="2352675" y="3100388"/>
            <a:ext cx="442913" cy="442912"/>
          </a:xfrm>
          <a:prstGeom prst="ellipse">
            <a:avLst/>
          </a:prstGeom>
          <a:solidFill>
            <a:srgbClr val="FF0000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lnSpc>
                <a:spcPct val="110000"/>
              </a:lnSpc>
            </a:pPr>
            <a:r>
              <a:rPr lang="en-US" altLang="ko-KR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</a:t>
            </a:r>
            <a:endParaRPr lang="en-ZA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333860" name="Oval 36"/>
          <p:cNvSpPr>
            <a:spLocks noChangeArrowheads="1"/>
          </p:cNvSpPr>
          <p:nvPr/>
        </p:nvSpPr>
        <p:spPr bwMode="auto">
          <a:xfrm>
            <a:off x="1909763" y="3100388"/>
            <a:ext cx="442912" cy="442912"/>
          </a:xfrm>
          <a:prstGeom prst="ellipse">
            <a:avLst/>
          </a:prstGeom>
          <a:solidFill>
            <a:srgbClr val="FF0000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lnSpc>
                <a:spcPct val="110000"/>
              </a:lnSpc>
            </a:pPr>
            <a:r>
              <a:rPr lang="en-US" altLang="ko-KR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</a:t>
            </a:r>
            <a:endParaRPr lang="en-ZA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333861" name="Oval 37"/>
          <p:cNvSpPr>
            <a:spLocks noChangeArrowheads="1"/>
          </p:cNvSpPr>
          <p:nvPr/>
        </p:nvSpPr>
        <p:spPr bwMode="auto">
          <a:xfrm>
            <a:off x="1466850" y="3100388"/>
            <a:ext cx="442913" cy="442912"/>
          </a:xfrm>
          <a:prstGeom prst="ellipse">
            <a:avLst/>
          </a:prstGeom>
          <a:solidFill>
            <a:srgbClr val="FF0000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lnSpc>
                <a:spcPct val="110000"/>
              </a:lnSpc>
            </a:pPr>
            <a:r>
              <a:rPr lang="en-US" altLang="ko-KR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</a:t>
            </a:r>
            <a:endParaRPr lang="en-ZA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333862" name="Oval 38"/>
          <p:cNvSpPr>
            <a:spLocks noChangeArrowheads="1"/>
          </p:cNvSpPr>
          <p:nvPr/>
        </p:nvSpPr>
        <p:spPr bwMode="auto">
          <a:xfrm>
            <a:off x="1023938" y="3100388"/>
            <a:ext cx="442912" cy="442912"/>
          </a:xfrm>
          <a:prstGeom prst="ellipse">
            <a:avLst/>
          </a:prstGeom>
          <a:solidFill>
            <a:srgbClr val="FF0000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lnSpc>
                <a:spcPct val="110000"/>
              </a:lnSpc>
            </a:pPr>
            <a:r>
              <a:rPr lang="en-US" altLang="ko-KR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</a:t>
            </a:r>
            <a:endParaRPr lang="en-ZA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333863" name="Oval 39"/>
          <p:cNvSpPr>
            <a:spLocks noChangeArrowheads="1"/>
          </p:cNvSpPr>
          <p:nvPr/>
        </p:nvSpPr>
        <p:spPr bwMode="auto">
          <a:xfrm>
            <a:off x="581025" y="3100388"/>
            <a:ext cx="442913" cy="442912"/>
          </a:xfrm>
          <a:prstGeom prst="ellipse">
            <a:avLst/>
          </a:prstGeom>
          <a:solidFill>
            <a:srgbClr val="FF0000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lnSpc>
                <a:spcPct val="110000"/>
              </a:lnSpc>
            </a:pPr>
            <a:r>
              <a:rPr lang="en-US" altLang="ko-KR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</a:t>
            </a:r>
            <a:endParaRPr lang="en-ZA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333864" name="Oval 40"/>
          <p:cNvSpPr>
            <a:spLocks noChangeArrowheads="1"/>
          </p:cNvSpPr>
          <p:nvPr/>
        </p:nvSpPr>
        <p:spPr bwMode="auto">
          <a:xfrm>
            <a:off x="8110538" y="3100388"/>
            <a:ext cx="442912" cy="442912"/>
          </a:xfrm>
          <a:prstGeom prst="ellipse">
            <a:avLst/>
          </a:prstGeom>
          <a:solidFill>
            <a:srgbClr val="FF0000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lnSpc>
                <a:spcPct val="110000"/>
              </a:lnSpc>
            </a:pPr>
            <a:r>
              <a:rPr lang="en-US" altLang="ko-KR" b="1">
                <a:solidFill>
                  <a:srgbClr val="000066"/>
                </a:solidFill>
                <a:latin typeface="Times New Roman" pitchFamily="18" charset="0"/>
                <a:ea typeface="굴림" pitchFamily="34" charset="-127"/>
              </a:rPr>
              <a:t>+</a:t>
            </a:r>
            <a:endParaRPr lang="en-ZA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333887" name="Line 63"/>
          <p:cNvSpPr>
            <a:spLocks noChangeShapeType="1"/>
          </p:cNvSpPr>
          <p:nvPr/>
        </p:nvSpPr>
        <p:spPr bwMode="auto">
          <a:xfrm rot="10800000" flipH="1">
            <a:off x="4311650" y="2903538"/>
            <a:ext cx="468313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333888" name="Object 64"/>
          <p:cNvGraphicFramePr>
            <a:graphicFrameLocks noChangeAspect="1"/>
          </p:cNvGraphicFramePr>
          <p:nvPr/>
        </p:nvGraphicFramePr>
        <p:xfrm>
          <a:off x="3997325" y="2708275"/>
          <a:ext cx="261938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97" name="Equation" r:id="rId4" imgW="241200" imgH="291960" progId="Equation.DSMT4">
                  <p:embed/>
                </p:oleObj>
              </mc:Choice>
              <mc:Fallback>
                <p:oleObj name="Equation" r:id="rId4" imgW="241200" imgH="291960" progId="Equation.DSMT4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7325" y="2708275"/>
                        <a:ext cx="261938" cy="315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3889" name="Rectangle 65"/>
          <p:cNvSpPr>
            <a:spLocks noChangeArrowheads="1"/>
          </p:cNvSpPr>
          <p:nvPr/>
        </p:nvSpPr>
        <p:spPr bwMode="auto">
          <a:xfrm>
            <a:off x="179388" y="5229225"/>
            <a:ext cx="87741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For a steady current,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I</a:t>
            </a:r>
            <a:r>
              <a:rPr lang="en-US">
                <a:solidFill>
                  <a:srgbClr val="000066"/>
                </a:solidFill>
              </a:rPr>
              <a:t>, the amount of charge 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delivered in a time interval, </a:t>
            </a:r>
            <a:r>
              <a:rPr lang="en-US" b="1">
                <a:solidFill>
                  <a:srgbClr val="000066"/>
                </a:solidFill>
                <a:sym typeface="Symbol" pitchFamily="18" charset="2"/>
              </a:rPr>
              <a:t>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t</a:t>
            </a:r>
            <a:r>
              <a:rPr lang="en-US">
                <a:solidFill>
                  <a:srgbClr val="000066"/>
                </a:solidFill>
              </a:rPr>
              <a:t>, is given by:</a:t>
            </a:r>
          </a:p>
        </p:txBody>
      </p:sp>
      <p:graphicFrame>
        <p:nvGraphicFramePr>
          <p:cNvPr id="333890" name="Object 66"/>
          <p:cNvGraphicFramePr>
            <a:graphicFrameLocks noChangeAspect="1"/>
          </p:cNvGraphicFramePr>
          <p:nvPr/>
        </p:nvGraphicFramePr>
        <p:xfrm>
          <a:off x="7375525" y="5761038"/>
          <a:ext cx="1041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98" name="Equation" r:id="rId6" imgW="1041120" imgH="330120" progId="Equation.DSMT4">
                  <p:embed/>
                </p:oleObj>
              </mc:Choice>
              <mc:Fallback>
                <p:oleObj name="Equation" r:id="rId6" imgW="1041120" imgH="330120" progId="Equation.DSMT4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5525" y="5761038"/>
                        <a:ext cx="10414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67"/>
          <p:cNvSpPr>
            <a:spLocks noChangeArrowheads="1"/>
          </p:cNvSpPr>
          <p:nvPr/>
        </p:nvSpPr>
        <p:spPr bwMode="auto">
          <a:xfrm>
            <a:off x="7277100" y="5651500"/>
            <a:ext cx="1219200" cy="52387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3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3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3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3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3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3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3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3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3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3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3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3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33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33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3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3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33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33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33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33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3" presetClass="path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0.00093 L 0.04827 0.00093 " pathEditMode="relative" rAng="0" ptsTypes="AA">
                                      <p:cBhvr>
                                        <p:cTn id="68" dur="10" fill="hold"/>
                                        <p:tgtEl>
                                          <p:spTgt spid="3338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10"/>
                            </p:stCondLst>
                            <p:childTnLst>
                              <p:par>
                                <p:cTn id="70" presetID="63" presetClass="pat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0.00093 L 0.04827 0.00093 " pathEditMode="relative" rAng="0" ptsTypes="AA">
                                      <p:cBhvr>
                                        <p:cTn id="71" dur="10" fill="hold"/>
                                        <p:tgtEl>
                                          <p:spTgt spid="3338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20"/>
                            </p:stCondLst>
                            <p:childTnLst>
                              <p:par>
                                <p:cTn id="73" presetID="63" presetClass="pat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0.00093 L 0.04827 0.00093 " pathEditMode="relative" rAng="0" ptsTypes="AA">
                                      <p:cBhvr>
                                        <p:cTn id="74" dur="10" fill="hold"/>
                                        <p:tgtEl>
                                          <p:spTgt spid="3338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30"/>
                            </p:stCondLst>
                            <p:childTnLst>
                              <p:par>
                                <p:cTn id="76" presetID="63" presetClass="pat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0.00093 L 0.04827 0.00093 " pathEditMode="relative" rAng="0" ptsTypes="AA">
                                      <p:cBhvr>
                                        <p:cTn id="77" dur="10" fill="hold"/>
                                        <p:tgtEl>
                                          <p:spTgt spid="3338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40"/>
                            </p:stCondLst>
                            <p:childTnLst>
                              <p:par>
                                <p:cTn id="79" presetID="63" presetClass="pat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0.00093 L 0.04827 0.00093 " pathEditMode="relative" rAng="0" ptsTypes="AA">
                                      <p:cBhvr>
                                        <p:cTn id="80" dur="10" fill="hold"/>
                                        <p:tgtEl>
                                          <p:spTgt spid="3338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50"/>
                            </p:stCondLst>
                            <p:childTnLst>
                              <p:par>
                                <p:cTn id="82" presetID="63" presetClass="pat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0.00093 L 0.04827 0.00093 " pathEditMode="relative" rAng="0" ptsTypes="AA">
                                      <p:cBhvr>
                                        <p:cTn id="83" dur="10" fill="hold"/>
                                        <p:tgtEl>
                                          <p:spTgt spid="3338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60"/>
                            </p:stCondLst>
                            <p:childTnLst>
                              <p:par>
                                <p:cTn id="85" presetID="63" presetClass="pat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0.00093 L 0.04827 0.00093 " pathEditMode="relative" rAng="0" ptsTypes="AA">
                                      <p:cBhvr>
                                        <p:cTn id="86" dur="10" fill="hold"/>
                                        <p:tgtEl>
                                          <p:spTgt spid="3338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570"/>
                            </p:stCondLst>
                            <p:childTnLst>
                              <p:par>
                                <p:cTn id="88" presetID="63" presetClass="pat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0.00093 L 0.04827 0.00093 " pathEditMode="relative" rAng="0" ptsTypes="AA">
                                      <p:cBhvr>
                                        <p:cTn id="89" dur="10" fill="hold"/>
                                        <p:tgtEl>
                                          <p:spTgt spid="3338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080"/>
                            </p:stCondLst>
                            <p:childTnLst>
                              <p:par>
                                <p:cTn id="91" presetID="63" presetClass="pat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0.00093 L 0.04827 0.00093 " pathEditMode="relative" rAng="0" ptsTypes="AA">
                                      <p:cBhvr>
                                        <p:cTn id="92" dur="10" fill="hold"/>
                                        <p:tgtEl>
                                          <p:spTgt spid="3338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590"/>
                            </p:stCondLst>
                            <p:childTnLst>
                              <p:par>
                                <p:cTn id="94" presetID="63" presetClass="pat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0.00093 L 0.04827 0.00093 " pathEditMode="relative" rAng="0" ptsTypes="AA">
                                      <p:cBhvr>
                                        <p:cTn id="95" dur="10" fill="hold"/>
                                        <p:tgtEl>
                                          <p:spTgt spid="3338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100"/>
                            </p:stCondLst>
                            <p:childTnLst>
                              <p:par>
                                <p:cTn id="97" presetID="63" presetClass="pat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0.00093 L 0.04827 0.00093 " pathEditMode="relative" rAng="0" ptsTypes="AA">
                                      <p:cBhvr>
                                        <p:cTn id="98" dur="10" fill="hold"/>
                                        <p:tgtEl>
                                          <p:spTgt spid="3338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610"/>
                            </p:stCondLst>
                            <p:childTnLst>
                              <p:par>
                                <p:cTn id="100" presetID="63" presetClass="pat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0.00093 L 0.04827 0.00093 " pathEditMode="relative" rAng="0" ptsTypes="AA">
                                      <p:cBhvr>
                                        <p:cTn id="101" dur="10" fill="hold"/>
                                        <p:tgtEl>
                                          <p:spTgt spid="3338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6120"/>
                            </p:stCondLst>
                            <p:childTnLst>
                              <p:par>
                                <p:cTn id="103" presetID="63" presetClass="pat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0.00093 L 0.04827 0.00093 " pathEditMode="relative" rAng="0" ptsTypes="AA">
                                      <p:cBhvr>
                                        <p:cTn id="104" dur="10" fill="hold"/>
                                        <p:tgtEl>
                                          <p:spTgt spid="3338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6630"/>
                            </p:stCondLst>
                            <p:childTnLst>
                              <p:par>
                                <p:cTn id="106" presetID="63" presetClass="pat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0.00093 L 0.04827 0.00093 " pathEditMode="relative" rAng="0" ptsTypes="AA">
                                      <p:cBhvr>
                                        <p:cTn id="107" dur="10" fill="hold"/>
                                        <p:tgtEl>
                                          <p:spTgt spid="3338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7140"/>
                            </p:stCondLst>
                            <p:childTnLst>
                              <p:par>
                                <p:cTn id="109" presetID="63" presetClass="pat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0.00093 L 0.04827 0.00093 " pathEditMode="relative" rAng="0" ptsTypes="AA">
                                      <p:cBhvr>
                                        <p:cTn id="110" dur="10" fill="hold"/>
                                        <p:tgtEl>
                                          <p:spTgt spid="3338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33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28" grpId="0"/>
      <p:bldP spid="333848" grpId="0" animBg="1"/>
      <p:bldP spid="333849" grpId="0" animBg="1"/>
      <p:bldP spid="333850" grpId="0" animBg="1"/>
      <p:bldP spid="333851" grpId="0" animBg="1"/>
      <p:bldP spid="333852" grpId="0" animBg="1"/>
      <p:bldP spid="333853" grpId="0" animBg="1"/>
      <p:bldP spid="333854" grpId="0" animBg="1"/>
      <p:bldP spid="333855" grpId="0" animBg="1"/>
      <p:bldP spid="333856" grpId="0" animBg="1"/>
      <p:bldP spid="333857" grpId="0" animBg="1"/>
      <p:bldP spid="333858" grpId="0" animBg="1"/>
      <p:bldP spid="333859" grpId="0" animBg="1"/>
      <p:bldP spid="333860" grpId="0" animBg="1"/>
      <p:bldP spid="333861" grpId="0" animBg="1"/>
      <p:bldP spid="333862" grpId="0" animBg="1"/>
      <p:bldP spid="333863" grpId="0" animBg="1"/>
      <p:bldP spid="333864" grpId="0" animBg="1"/>
      <p:bldP spid="333887" grpId="0" animBg="1"/>
      <p:bldP spid="333889" grpId="0"/>
      <p:bldP spid="2" grpId="0" animBg="1"/>
    </p:bldLst>
  </p:timing>
</p:sld>
</file>

<file path=ppt/theme/theme1.xml><?xml version="1.0" encoding="utf-8"?>
<a:theme xmlns:a="http://schemas.openxmlformats.org/drawingml/2006/main" name="PHY1010W">
  <a:themeElements>
    <a:clrScheme name="PHY1010W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Y1010W">
      <a:majorFont>
        <a:latin typeface="Arial Rounded MT Bold"/>
        <a:ea typeface=""/>
        <a:cs typeface=""/>
      </a:majorFont>
      <a:minorFont>
        <a:latin typeface="Arial Rounded MT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1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1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</a:defRPr>
        </a:defPPr>
      </a:lstStyle>
    </a:lnDef>
  </a:objectDefaults>
  <a:extraClrSchemeLst>
    <a:extraClrScheme>
      <a:clrScheme name="PHY1010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PHY110W_WB</Template>
  <TotalTime>4894</TotalTime>
  <Words>1749</Words>
  <Application>Microsoft Office PowerPoint</Application>
  <PresentationFormat>On-screen Show (4:3)</PresentationFormat>
  <Paragraphs>361</Paragraphs>
  <Slides>23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PHY1010W</vt:lpstr>
      <vt:lpstr>Equation</vt:lpstr>
      <vt:lpstr>PHY1013S   </vt:lpstr>
      <vt:lpstr>POTENTIAL DIFFERENCE,  CURRENT, RESISTANCE and POWER</vt:lpstr>
      <vt:lpstr>SOURCES OF (ELECTRICAL) POTENTIAL (DIFFERENCE)</vt:lpstr>
      <vt:lpstr>POTENTIAL DIFFERENCE and  THE TRANSPORT OF ENERGY</vt:lpstr>
      <vt:lpstr>ELECTRIC CURRENT</vt:lpstr>
      <vt:lpstr>CHARGE CARRIERS</vt:lpstr>
      <vt:lpstr>CURRENT STRENGTH</vt:lpstr>
      <vt:lpstr>CURRENT STRENGTH</vt:lpstr>
      <vt:lpstr>CONVENTIONAL CURRENT</vt:lpstr>
      <vt:lpstr>CURRENT DENSITY </vt:lpstr>
      <vt:lpstr>DRIFT SPEED </vt:lpstr>
      <vt:lpstr>POWER IN ELECTRIC CIRCUITS </vt:lpstr>
      <vt:lpstr>POWER IN ELECTRIC CIRCUITS </vt:lpstr>
      <vt:lpstr>ELECTRICAL ENERGY</vt:lpstr>
      <vt:lpstr>OHM'S LAW Part I</vt:lpstr>
      <vt:lpstr>RESISTANCE </vt:lpstr>
      <vt:lpstr>THE POTENTIOMETER</vt:lpstr>
      <vt:lpstr>FACTORS AFFECTING RESISTANCE </vt:lpstr>
      <vt:lpstr>RESISTIVITY </vt:lpstr>
      <vt:lpstr>OHM'S LAW Part II </vt:lpstr>
      <vt:lpstr>RESISTIVE DISSIPATION OF POWER </vt:lpstr>
      <vt:lpstr>RESISTIVE DISSIPATION OF POWER </vt:lpstr>
      <vt:lpstr>POTENTIAL DIFFERENCE,  CURRENT and RESISTANCE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ConcepTest©</dc:title>
  <dc:creator>Gregor Leigh</dc:creator>
  <cp:lastModifiedBy>Angus James Morrison</cp:lastModifiedBy>
  <cp:revision>325</cp:revision>
  <dcterms:created xsi:type="dcterms:W3CDTF">2005-08-06T08:49:36Z</dcterms:created>
  <dcterms:modified xsi:type="dcterms:W3CDTF">2014-05-19T16:23:21Z</dcterms:modified>
</cp:coreProperties>
</file>