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notesMasterIdLst>
    <p:notesMasterId r:id="rId27"/>
  </p:notesMasterIdLst>
  <p:handoutMasterIdLst>
    <p:handoutMasterId r:id="rId28"/>
  </p:handoutMasterIdLst>
  <p:sldIdLst>
    <p:sldId id="329" r:id="rId2"/>
    <p:sldId id="302" r:id="rId3"/>
    <p:sldId id="326" r:id="rId4"/>
    <p:sldId id="270" r:id="rId5"/>
    <p:sldId id="308" r:id="rId6"/>
    <p:sldId id="312" r:id="rId7"/>
    <p:sldId id="272" r:id="rId8"/>
    <p:sldId id="305" r:id="rId9"/>
    <p:sldId id="328" r:id="rId10"/>
    <p:sldId id="274" r:id="rId11"/>
    <p:sldId id="275" r:id="rId12"/>
    <p:sldId id="276" r:id="rId13"/>
    <p:sldId id="278" r:id="rId14"/>
    <p:sldId id="279" r:id="rId15"/>
    <p:sldId id="295" r:id="rId16"/>
    <p:sldId id="310" r:id="rId17"/>
    <p:sldId id="311" r:id="rId18"/>
    <p:sldId id="280" r:id="rId19"/>
    <p:sldId id="315" r:id="rId20"/>
    <p:sldId id="281" r:id="rId21"/>
    <p:sldId id="282" r:id="rId22"/>
    <p:sldId id="317" r:id="rId23"/>
    <p:sldId id="322" r:id="rId24"/>
    <p:sldId id="313" r:id="rId25"/>
    <p:sldId id="325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D5E4FF"/>
    <a:srgbClr val="5F5F5F"/>
    <a:srgbClr val="000066"/>
    <a:srgbClr val="808080"/>
    <a:srgbClr val="FF0000"/>
    <a:srgbClr val="FF9FC1"/>
    <a:srgbClr val="3F3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95" autoAdjust="0"/>
    <p:restoredTop sz="94579" autoAdjust="0"/>
  </p:normalViewPr>
  <p:slideViewPr>
    <p:cSldViewPr snapToGrid="0">
      <p:cViewPr varScale="1">
        <p:scale>
          <a:sx n="69" d="100"/>
          <a:sy n="69" d="100"/>
        </p:scale>
        <p:origin x="-312" y="-80"/>
      </p:cViewPr>
      <p:guideLst>
        <p:guide orient="horz" pos="3230"/>
        <p:guide orient="horz" pos="2717"/>
        <p:guide orient="horz" pos="2096"/>
        <p:guide pos="407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-327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6.wmf"/><Relationship Id="rId1" Type="http://schemas.openxmlformats.org/officeDocument/2006/relationships/image" Target="../media/image27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800">
                <a:cs typeface="+mn-cs"/>
              </a:defRPr>
            </a:lvl1pPr>
          </a:lstStyle>
          <a:p>
            <a:pPr>
              <a:defRPr/>
            </a:pPr>
            <a:r>
              <a:rPr lang="en-ZA"/>
              <a:t>Capacitance</a:t>
            </a:r>
          </a:p>
        </p:txBody>
      </p:sp>
      <p:sp>
        <p:nvSpPr>
          <p:cNvPr id="306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306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D159055-336E-4EDE-8222-371EC3325816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64820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9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31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5904765-5B5B-4E85-AD92-5B2F28ACF5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3817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1pPr>
            <a:lvl2pPr marL="744287" indent="-286264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2pPr>
            <a:lvl3pPr marL="1145057" indent="-229011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3pPr>
            <a:lvl4pPr marL="1603080" indent="-229011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4pPr>
            <a:lvl5pPr marL="2061103" indent="-229011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5pPr>
            <a:lvl6pPr marL="2519126" indent="-229011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6pPr>
            <a:lvl7pPr marL="2977149" indent="-229011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7pPr>
            <a:lvl8pPr marL="3435172" indent="-229011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8pPr>
            <a:lvl9pPr marL="3893195" indent="-229011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9pPr>
          </a:lstStyle>
          <a:p>
            <a:pPr eaLnBrk="1" hangingPunct="1"/>
            <a:fld id="{34996E43-A4C2-48CB-9F1C-EF3353100F5B}" type="slidenum">
              <a:rPr lang="en-US" altLang="en-US" sz="1200">
                <a:latin typeface="Arial" pitchFamily="34" charset="0"/>
              </a:rPr>
              <a:pPr eaLnBrk="1" hangingPunct="1"/>
              <a:t>1</a:t>
            </a:fld>
            <a:endParaRPr lang="en-US" altLang="en-US" sz="1200">
              <a:latin typeface="Arial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5175" cy="34305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7ECDAC-5BED-4B23-9EBE-6542BF604B61}" type="slidenum">
              <a:rPr lang="en-US" smtClean="0">
                <a:cs typeface="Arial" charset="0"/>
              </a:rPr>
              <a:pPr/>
              <a:t>10</a:t>
            </a:fld>
            <a:endParaRPr lang="en-US" smtClean="0">
              <a:cs typeface="Arial" charset="0"/>
            </a:endParaRPr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661164-D9F4-453B-9E94-2A675B1589C1}" type="slidenum">
              <a:rPr lang="en-US" smtClean="0">
                <a:cs typeface="Arial" charset="0"/>
              </a:rPr>
              <a:pPr/>
              <a:t>11</a:t>
            </a:fld>
            <a:endParaRPr lang="en-US" smtClean="0">
              <a:cs typeface="Arial" charset="0"/>
            </a:endParaRPr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D897FF-1C0D-4DA9-90A8-53CEFF80BE93}" type="slidenum">
              <a:rPr lang="en-US" smtClean="0">
                <a:cs typeface="Arial" charset="0"/>
              </a:rPr>
              <a:pPr/>
              <a:t>12</a:t>
            </a:fld>
            <a:endParaRPr lang="en-US" smtClean="0">
              <a:cs typeface="Arial" charset="0"/>
            </a:endParaRPr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4465E1-889F-431E-BF3E-DFD152B6BAE7}" type="slidenum">
              <a:rPr lang="en-US" smtClean="0">
                <a:cs typeface="Arial" charset="0"/>
              </a:rPr>
              <a:pPr/>
              <a:t>13</a:t>
            </a:fld>
            <a:endParaRPr lang="en-US" smtClean="0">
              <a:cs typeface="Arial" charset="0"/>
            </a:endParaRPr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118A83-0CFF-4BC8-8233-7A67501A5F91}" type="slidenum">
              <a:rPr lang="en-US" smtClean="0">
                <a:cs typeface="Arial" charset="0"/>
              </a:rPr>
              <a:pPr/>
              <a:t>14</a:t>
            </a:fld>
            <a:endParaRPr lang="en-US" smtClean="0">
              <a:cs typeface="Arial" charset="0"/>
            </a:endParaRPr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BE1EE3-9037-41C3-8F40-6041E041F3AA}" type="slidenum">
              <a:rPr lang="en-US" smtClean="0">
                <a:cs typeface="Arial" charset="0"/>
              </a:rPr>
              <a:pPr/>
              <a:t>15</a:t>
            </a:fld>
            <a:endParaRPr lang="en-US" smtClean="0">
              <a:cs typeface="Arial" charset="0"/>
            </a:endParaRPr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454FEF-057F-483F-A10B-89C38027762C}" type="slidenum">
              <a:rPr lang="en-US" smtClean="0">
                <a:cs typeface="Arial" charset="0"/>
              </a:rPr>
              <a:pPr/>
              <a:t>16</a:t>
            </a:fld>
            <a:endParaRPr lang="en-US" smtClean="0">
              <a:cs typeface="Arial" charset="0"/>
            </a:endParaRPr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B5174F-2ECD-4010-965E-B995E4BB2C0A}" type="slidenum">
              <a:rPr lang="en-US" smtClean="0">
                <a:cs typeface="Arial" charset="0"/>
              </a:rPr>
              <a:pPr/>
              <a:t>17</a:t>
            </a:fld>
            <a:endParaRPr lang="en-US" smtClean="0">
              <a:cs typeface="Arial" charset="0"/>
            </a:endParaRPr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B97EE4-6E54-47BE-B005-40474D9D5F51}" type="slidenum">
              <a:rPr lang="en-US" smtClean="0">
                <a:cs typeface="Arial" charset="0"/>
              </a:rPr>
              <a:pPr/>
              <a:t>18</a:t>
            </a:fld>
            <a:endParaRPr lang="en-US" smtClean="0">
              <a:cs typeface="Arial" charset="0"/>
            </a:endParaRPr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F30DEC-FF00-4B9F-B5E3-E809D8C0FB68}" type="slidenum">
              <a:rPr lang="en-US" smtClean="0">
                <a:cs typeface="Arial" charset="0"/>
              </a:rPr>
              <a:pPr/>
              <a:t>19</a:t>
            </a:fld>
            <a:endParaRPr lang="en-US" smtClean="0">
              <a:cs typeface="Arial" charset="0"/>
            </a:endParaRPr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FFC867-C9C0-4BB6-B422-61D02EC08D35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D74153-F5C7-4F96-895E-E1C0C5877414}" type="slidenum">
              <a:rPr lang="en-US" smtClean="0">
                <a:cs typeface="Arial" charset="0"/>
              </a:rPr>
              <a:pPr/>
              <a:t>20</a:t>
            </a:fld>
            <a:endParaRPr lang="en-US" smtClean="0">
              <a:cs typeface="Arial" charset="0"/>
            </a:endParaRPr>
          </a:p>
        </p:txBody>
      </p:sp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9A78DD-C24A-4560-BD5E-86E45182EA3C}" type="slidenum">
              <a:rPr lang="en-US" smtClean="0">
                <a:cs typeface="Arial" charset="0"/>
              </a:rPr>
              <a:pPr/>
              <a:t>21</a:t>
            </a:fld>
            <a:endParaRPr lang="en-US" smtClean="0">
              <a:cs typeface="Arial" charset="0"/>
            </a:endParaRPr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CCB2AA-F696-445D-90B0-0B842C81F91F}" type="slidenum">
              <a:rPr lang="en-US" smtClean="0">
                <a:cs typeface="Arial" charset="0"/>
              </a:rPr>
              <a:pPr/>
              <a:t>22</a:t>
            </a:fld>
            <a:endParaRPr lang="en-US" smtClean="0">
              <a:cs typeface="Arial" charset="0"/>
            </a:endParaRPr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B1B018-408B-4712-931F-C95D798EDADE}" type="slidenum">
              <a:rPr lang="en-US" smtClean="0">
                <a:cs typeface="Arial" charset="0"/>
              </a:rPr>
              <a:pPr/>
              <a:t>23</a:t>
            </a:fld>
            <a:endParaRPr lang="en-US" smtClean="0">
              <a:cs typeface="Arial" charset="0"/>
            </a:endParaRPr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7DE5F7-C4BE-4C18-8A9C-137B97D39066}" type="slidenum">
              <a:rPr lang="en-US" smtClean="0">
                <a:cs typeface="Arial" charset="0"/>
              </a:rPr>
              <a:pPr/>
              <a:t>24</a:t>
            </a:fld>
            <a:endParaRPr lang="en-US" smtClean="0">
              <a:cs typeface="Arial" charset="0"/>
            </a:endParaRPr>
          </a:p>
        </p:txBody>
      </p:sp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BE2BA37-6ACE-4BE8-B9B4-B39C45102176}" type="slidenum">
              <a:rPr lang="en-US" sz="1200">
                <a:latin typeface="Arial" charset="0"/>
              </a:rPr>
              <a:pPr algn="r"/>
              <a:t>25</a:t>
            </a:fld>
            <a:endParaRPr lang="en-US" sz="1200">
              <a:latin typeface="Arial" charset="0"/>
            </a:endParaRPr>
          </a:p>
        </p:txBody>
      </p:sp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2D71F51-1C49-4A9B-9E2A-FE123EE6BDFA}" type="slidenum">
              <a:rPr lang="en-US" sz="1200">
                <a:latin typeface="Arial" charset="0"/>
              </a:rPr>
              <a:pPr algn="r"/>
              <a:t>3</a:t>
            </a:fld>
            <a:endParaRPr lang="en-US" sz="1200">
              <a:latin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EF7B76-9940-4307-8654-F766F8BA87D3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35C06E-9C6E-4143-8149-271563DBCAB1}" type="slidenum">
              <a:rPr lang="en-US" smtClean="0">
                <a:cs typeface="Arial" charset="0"/>
              </a:rPr>
              <a:pPr/>
              <a:t>5</a:t>
            </a:fld>
            <a:endParaRPr lang="en-US" smtClean="0">
              <a:cs typeface="Arial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047DDD-92AD-4959-9B18-8FB2564D0A3E}" type="slidenum">
              <a:rPr lang="en-US" smtClean="0">
                <a:cs typeface="Arial" charset="0"/>
              </a:rPr>
              <a:pPr/>
              <a:t>6</a:t>
            </a:fld>
            <a:endParaRPr lang="en-US" smtClean="0">
              <a:cs typeface="Arial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8E9B39-143D-4E24-A576-C123E0845EED}" type="slidenum">
              <a:rPr lang="en-US" smtClean="0">
                <a:cs typeface="Arial" charset="0"/>
              </a:rPr>
              <a:pPr/>
              <a:t>7</a:t>
            </a:fld>
            <a:endParaRPr lang="en-US" smtClean="0">
              <a:cs typeface="Arial" charset="0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8BB518-2E3E-44B7-9DEF-F3DB57E3DE2B}" type="slidenum">
              <a:rPr lang="en-US" smtClean="0">
                <a:cs typeface="Arial" charset="0"/>
              </a:rPr>
              <a:pPr/>
              <a:t>8</a:t>
            </a:fld>
            <a:endParaRPr lang="en-US" smtClean="0">
              <a:cs typeface="Arial" charset="0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C75D44B-2EE3-4455-A41E-9EBB4BEE217E}" type="slidenum">
              <a:rPr lang="en-US" sz="1200">
                <a:latin typeface="Arial" charset="0"/>
              </a:rPr>
              <a:pPr algn="r"/>
              <a:t>9</a:t>
            </a:fld>
            <a:endParaRPr lang="en-US" sz="1200">
              <a:latin typeface="Arial" charset="0"/>
            </a:endParaRPr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CAPACITANCE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  <a:endParaRPr lang="en-Z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AF9C0-23A8-44A8-BED9-52B2E20161ED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CAPACITANCE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  <a:endParaRPr lang="en-Z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94813-C67A-4335-8567-799322A0266D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1163" y="574675"/>
            <a:ext cx="2192337" cy="2943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9388" y="574675"/>
            <a:ext cx="6429375" cy="2943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CAPACITANCE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  <a:endParaRPr lang="en-Z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F9D35-CBCA-4846-ADA4-35CFFC6DC8B8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574675"/>
            <a:ext cx="8231187" cy="655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79388" y="1343025"/>
            <a:ext cx="4310062" cy="2174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343025"/>
            <a:ext cx="4311650" cy="2174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CAPACITANCE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  <a:endParaRPr lang="en-Z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8ED7B-E302-4168-9E10-7A05ABD25E06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CAPACITANCE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  <a:endParaRPr lang="en-Z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883B2-4ADA-47C9-A858-F5FEAC415720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CAPACITANCE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  <a:endParaRPr lang="en-Z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FD6FE-4780-4A31-AFA0-F40D9784AD11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388" y="1343025"/>
            <a:ext cx="4310062" cy="217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343025"/>
            <a:ext cx="4311650" cy="217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CAPACITANCE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  <a:endParaRPr lang="en-Z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BDBBE-29F2-40A9-A41F-E85FD92E6BFD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CAPACITANCE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  <a:endParaRPr lang="en-ZA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9E350-6E73-472C-8D36-65DE45181DEF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CAPACITANCE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  <a:endParaRPr lang="en-Z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C41D3-A771-4603-B77E-80D1CD1E1DD8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CAPACITANCE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  <a:endParaRPr lang="en-Z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4DCC2-C0CA-4FFD-9ED8-AD180AA73E10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CAPACITANCE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  <a:endParaRPr lang="en-Z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6D60F-ECF7-4A9F-AD0D-39EC6C5E2F4D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Z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CAPACITANCE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  <a:endParaRPr lang="en-Z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3977C-4941-4A6A-B2B9-7B522EFC66C6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86763" y="182563"/>
            <a:ext cx="6746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lnSpc>
                <a:spcPct val="100000"/>
              </a:lnSpc>
              <a:defRPr sz="1200">
                <a:solidFill>
                  <a:srgbClr val="5F5F5F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ZA"/>
              <a:t>CAPACITANCE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343025"/>
            <a:ext cx="8774112" cy="217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ZA" smtClean="0"/>
              <a:t>Click to edit Master text styles</a:t>
            </a:r>
          </a:p>
          <a:p>
            <a:pPr lvl="1"/>
            <a:r>
              <a:rPr lang="en-ZA" smtClean="0"/>
              <a:t>Second level</a:t>
            </a:r>
          </a:p>
          <a:p>
            <a:pPr lvl="2"/>
            <a:r>
              <a:rPr lang="en-ZA" smtClean="0"/>
              <a:t>Third level</a:t>
            </a:r>
          </a:p>
          <a:p>
            <a:pPr lvl="3"/>
            <a:r>
              <a:rPr lang="en-ZA" smtClean="0"/>
              <a:t>Fourth level</a:t>
            </a:r>
          </a:p>
          <a:p>
            <a:pPr lvl="4"/>
            <a:r>
              <a:rPr lang="en-ZA" smtClean="0"/>
              <a:t>Fifth level</a:t>
            </a:r>
          </a:p>
        </p:txBody>
      </p:sp>
      <p:sp>
        <p:nvSpPr>
          <p:cNvPr id="2754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7950" y="182563"/>
            <a:ext cx="10795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solidFill>
                  <a:srgbClr val="5F5F5F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PHY1013S</a:t>
            </a:r>
            <a:endParaRPr lang="en-ZA"/>
          </a:p>
        </p:txBody>
      </p:sp>
      <p:sp>
        <p:nvSpPr>
          <p:cNvPr id="2754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64500" y="6381750"/>
            <a:ext cx="9461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1">
                <a:solidFill>
                  <a:srgbClr val="5F5F5F"/>
                </a:solidFill>
                <a:latin typeface="Koala" pitchFamily="34" charset="0"/>
                <a:cs typeface="+mn-cs"/>
              </a:defRPr>
            </a:lvl1pPr>
          </a:lstStyle>
          <a:p>
            <a:pPr>
              <a:defRPr/>
            </a:pPr>
            <a:fld id="{E6A35CF4-D499-4E20-828D-72FE38C68B1C}" type="slidenum">
              <a:rPr lang="en-ZA"/>
              <a:pPr>
                <a:defRPr/>
              </a:pPr>
              <a:t>‹#›</a:t>
            </a:fld>
            <a:endParaRPr lang="en-ZA"/>
          </a:p>
        </p:txBody>
      </p:sp>
      <p:sp>
        <p:nvSpPr>
          <p:cNvPr id="275462" name="Line 6"/>
          <p:cNvSpPr>
            <a:spLocks noChangeShapeType="1"/>
          </p:cNvSpPr>
          <p:nvPr/>
        </p:nvSpPr>
        <p:spPr bwMode="auto">
          <a:xfrm>
            <a:off x="179388" y="438150"/>
            <a:ext cx="8785225" cy="0"/>
          </a:xfrm>
          <a:prstGeom prst="line">
            <a:avLst/>
          </a:prstGeom>
          <a:noFill/>
          <a:ln w="22225">
            <a:solidFill>
              <a:srgbClr val="F8DC0E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lnSpc>
                <a:spcPct val="110000"/>
              </a:lnSpc>
              <a:defRPr/>
            </a:pPr>
            <a:endParaRPr lang="en-ZA">
              <a:cs typeface="+mn-cs"/>
            </a:endParaRPr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574675"/>
            <a:ext cx="8231187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ZA" smtClean="0"/>
              <a:t>Click to edit Master title style</a:t>
            </a:r>
          </a:p>
        </p:txBody>
      </p:sp>
      <p:sp>
        <p:nvSpPr>
          <p:cNvPr id="275464" name="Line 8"/>
          <p:cNvSpPr>
            <a:spLocks noChangeShapeType="1"/>
          </p:cNvSpPr>
          <p:nvPr/>
        </p:nvSpPr>
        <p:spPr bwMode="auto">
          <a:xfrm>
            <a:off x="179388" y="6429375"/>
            <a:ext cx="8785225" cy="0"/>
          </a:xfrm>
          <a:prstGeom prst="line">
            <a:avLst/>
          </a:prstGeom>
          <a:noFill/>
          <a:ln w="22225">
            <a:solidFill>
              <a:srgbClr val="F8DC0E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lnSpc>
                <a:spcPct val="110000"/>
              </a:lnSpc>
              <a:defRPr/>
            </a:pPr>
            <a:endParaRPr lang="en-ZA">
              <a:cs typeface="+mn-cs"/>
            </a:endParaRPr>
          </a:p>
        </p:txBody>
      </p:sp>
      <p:sp>
        <p:nvSpPr>
          <p:cNvPr id="275465" name="Rectangle 9"/>
          <p:cNvSpPr>
            <a:spLocks noChangeArrowheads="1"/>
          </p:cNvSpPr>
          <p:nvPr/>
        </p:nvSpPr>
        <p:spPr bwMode="auto">
          <a:xfrm>
            <a:off x="3948113" y="182563"/>
            <a:ext cx="1174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ZA" sz="1200">
                <a:solidFill>
                  <a:srgbClr val="5F5F5F"/>
                </a:solidFill>
                <a:latin typeface="Arial" charset="0"/>
                <a:cs typeface="+mn-cs"/>
              </a:rPr>
              <a:t>ELECTRICITY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0" r:id="rId2"/>
    <p:sldLayoutId id="2147483729" r:id="rId3"/>
    <p:sldLayoutId id="2147483728" r:id="rId4"/>
    <p:sldLayoutId id="2147483727" r:id="rId5"/>
    <p:sldLayoutId id="2147483726" r:id="rId6"/>
    <p:sldLayoutId id="2147483725" r:id="rId7"/>
    <p:sldLayoutId id="2147483724" r:id="rId8"/>
    <p:sldLayoutId id="2147483723" r:id="rId9"/>
    <p:sldLayoutId id="2147483722" r:id="rId10"/>
    <p:sldLayoutId id="2147483721" r:id="rId11"/>
    <p:sldLayoutId id="214748372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9pPr>
    </p:titleStyle>
    <p:bodyStyle>
      <a:lvl1pPr marL="342900" indent="-342900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2600">
          <a:solidFill>
            <a:srgbClr val="000066"/>
          </a:solidFill>
          <a:latin typeface="+mn-lt"/>
          <a:ea typeface="+mn-ea"/>
          <a:cs typeface="+mn-cs"/>
        </a:defRPr>
      </a:lvl1pPr>
      <a:lvl2pPr marL="179388" indent="27781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Font typeface="Arial" charset="0"/>
        <a:defRPr sz="2400">
          <a:solidFill>
            <a:srgbClr val="000066"/>
          </a:solidFill>
          <a:latin typeface="+mn-lt"/>
        </a:defRPr>
      </a:lvl2pPr>
      <a:lvl3pPr marL="358775" indent="555625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Blip>
          <a:blip r:embed="rId14"/>
        </a:buBlip>
        <a:defRPr sz="2200">
          <a:solidFill>
            <a:srgbClr val="000066"/>
          </a:solidFill>
          <a:latin typeface="+mn-lt"/>
        </a:defRPr>
      </a:lvl3pPr>
      <a:lvl4pPr marL="893763" indent="477838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50000"/>
        <a:buFont typeface="Arial" charset="0"/>
        <a:defRPr sz="2400">
          <a:solidFill>
            <a:srgbClr val="000066"/>
          </a:solidFill>
          <a:latin typeface="+mn-lt"/>
        </a:defRPr>
      </a:lvl4pPr>
      <a:lvl5pPr marL="1073150" indent="755650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+mn-lt"/>
        </a:defRPr>
      </a:lvl5pPr>
      <a:lvl6pPr marL="1530350" algn="l" rtl="0" fontAlgn="base">
        <a:lnSpc>
          <a:spcPct val="120000"/>
        </a:lnSpc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+mn-lt"/>
        </a:defRPr>
      </a:lvl6pPr>
      <a:lvl7pPr marL="1987550" algn="l" rtl="0" fontAlgn="base">
        <a:lnSpc>
          <a:spcPct val="120000"/>
        </a:lnSpc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+mn-lt"/>
        </a:defRPr>
      </a:lvl7pPr>
      <a:lvl8pPr marL="2444750" algn="l" rtl="0" fontAlgn="base">
        <a:lnSpc>
          <a:spcPct val="120000"/>
        </a:lnSpc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+mn-lt"/>
        </a:defRPr>
      </a:lvl8pPr>
      <a:lvl9pPr marL="2901950" algn="l" rtl="0" fontAlgn="base">
        <a:lnSpc>
          <a:spcPct val="120000"/>
        </a:lnSpc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4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20.wmf"/><Relationship Id="rId5" Type="http://schemas.openxmlformats.org/officeDocument/2006/relationships/image" Target="../media/image17.wmf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6.bin"/><Relationship Id="rId9" Type="http://schemas.openxmlformats.org/officeDocument/2006/relationships/image" Target="../media/image1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20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2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3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4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6.bin"/><Relationship Id="rId9" Type="http://schemas.openxmlformats.org/officeDocument/2006/relationships/image" Target="../media/image28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0.bin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9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oleObject" Target="../embeddings/oleObject35.bin"/><Relationship Id="rId18" Type="http://schemas.openxmlformats.org/officeDocument/2006/relationships/image" Target="../media/image37.wmf"/><Relationship Id="rId3" Type="http://schemas.openxmlformats.org/officeDocument/2006/relationships/notesSlide" Target="../notesSlides/notesSlide22.xml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34.wmf"/><Relationship Id="rId17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6.w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31.bin"/><Relationship Id="rId15" Type="http://schemas.openxmlformats.org/officeDocument/2006/relationships/oleObject" Target="../embeddings/oleObject36.bin"/><Relationship Id="rId10" Type="http://schemas.openxmlformats.org/officeDocument/2006/relationships/image" Target="../media/image33.wmf"/><Relationship Id="rId4" Type="http://schemas.openxmlformats.org/officeDocument/2006/relationships/image" Target="../media/image1.png"/><Relationship Id="rId9" Type="http://schemas.openxmlformats.org/officeDocument/2006/relationships/oleObject" Target="../embeddings/oleObject33.bin"/><Relationship Id="rId14" Type="http://schemas.openxmlformats.org/officeDocument/2006/relationships/image" Target="../media/image35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38.wmf"/><Relationship Id="rId4" Type="http://schemas.openxmlformats.org/officeDocument/2006/relationships/oleObject" Target="../embeddings/oleObject38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97141" y="1661013"/>
            <a:ext cx="4365596" cy="3418501"/>
          </a:xfrm>
          <a:noFill/>
        </p:spPr>
        <p:txBody>
          <a:bodyPr wrap="none">
            <a:spAutoFit/>
          </a:bodyPr>
          <a:lstStyle/>
          <a:p>
            <a:pPr eaLnBrk="1" hangingPunct="1">
              <a:lnSpc>
                <a:spcPct val="150000"/>
              </a:lnSpc>
              <a:spcBef>
                <a:spcPct val="100000"/>
              </a:spcBef>
            </a:pPr>
            <a:r>
              <a:rPr lang="en-US" altLang="en-US" sz="4400" b="1" smtClean="0">
                <a:solidFill>
                  <a:srgbClr val="FF0000"/>
                </a:solidFill>
              </a:rPr>
              <a:t>PHY1013S</a:t>
            </a:r>
            <a:r>
              <a:rPr lang="en-US" altLang="en-US" sz="4400" b="1" dirty="0" smtClean="0">
                <a:solidFill>
                  <a:srgbClr val="0000CC"/>
                </a:solidFill>
              </a:rPr>
              <a:t/>
            </a:r>
            <a:br>
              <a:rPr lang="en-US" altLang="en-US" sz="4400" b="1" dirty="0" smtClean="0">
                <a:solidFill>
                  <a:srgbClr val="0000CC"/>
                </a:solidFill>
              </a:rPr>
            </a:br>
            <a:r>
              <a:rPr lang="en-US" altLang="en-US" sz="4400" b="1" dirty="0" smtClean="0">
                <a:solidFill>
                  <a:schemeClr val="tx1"/>
                </a:solidFill>
              </a:rPr>
              <a:t>CAPACITANCE</a:t>
            </a:r>
            <a:br>
              <a:rPr lang="en-US" altLang="en-US" sz="4400" b="1" dirty="0" smtClean="0">
                <a:solidFill>
                  <a:schemeClr val="tx1"/>
                </a:solidFill>
              </a:rPr>
            </a:br>
            <a:r>
              <a:rPr lang="en-US" altLang="en-US" sz="2800" b="1" dirty="0" smtClean="0">
                <a:solidFill>
                  <a:schemeClr val="tx1"/>
                </a:solidFill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</a:rPr>
            </a:br>
            <a:endParaRPr lang="en-US" altLang="en-US" sz="2800" b="1" dirty="0" smtClean="0">
              <a:solidFill>
                <a:schemeClr val="tx1"/>
              </a:solidFill>
            </a:endParaRPr>
          </a:p>
        </p:txBody>
      </p:sp>
      <p:sp useBgFill="1">
        <p:nvSpPr>
          <p:cNvPr id="14339" name="TextBox 2"/>
          <p:cNvSpPr txBox="1">
            <a:spLocks noChangeArrowheads="1"/>
          </p:cNvSpPr>
          <p:nvPr/>
        </p:nvSpPr>
        <p:spPr bwMode="auto">
          <a:xfrm>
            <a:off x="0" y="153988"/>
            <a:ext cx="9144000" cy="498475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9pPr>
          </a:lstStyle>
          <a:p>
            <a:pPr eaLnBrk="1" hangingPunct="1"/>
            <a:r>
              <a:rPr lang="en-US" altLang="en-US"/>
              <a:t>                        </a:t>
            </a:r>
          </a:p>
        </p:txBody>
      </p:sp>
      <p:sp>
        <p:nvSpPr>
          <p:cNvPr id="14340" name="Rectangle 1"/>
          <p:cNvSpPr>
            <a:spLocks noChangeArrowheads="1"/>
          </p:cNvSpPr>
          <p:nvPr/>
        </p:nvSpPr>
        <p:spPr bwMode="auto">
          <a:xfrm>
            <a:off x="179388" y="5475288"/>
            <a:ext cx="619283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9pPr>
          </a:lstStyle>
          <a:p>
            <a:pPr eaLnBrk="1" hangingPunct="1"/>
            <a:r>
              <a:rPr lang="en-US" altLang="en-US" sz="2800" dirty="0" err="1" smtClean="0">
                <a:latin typeface="Comic Sans MS" pitchFamily="66" charset="0"/>
              </a:rPr>
              <a:t>Gregor</a:t>
            </a:r>
            <a:r>
              <a:rPr lang="en-US" altLang="en-US" sz="2800" dirty="0" smtClean="0">
                <a:latin typeface="Comic Sans MS" pitchFamily="66" charset="0"/>
              </a:rPr>
              <a:t> Leigh</a:t>
            </a:r>
            <a:r>
              <a:rPr lang="en-US" altLang="en-US" sz="2800" dirty="0">
                <a:latin typeface="Comic Sans MS" pitchFamily="66" charset="0"/>
              </a:rPr>
              <a:t/>
            </a:r>
            <a:br>
              <a:rPr lang="en-US" altLang="en-US" sz="2800" dirty="0">
                <a:latin typeface="Comic Sans MS" pitchFamily="66" charset="0"/>
              </a:rPr>
            </a:br>
            <a:r>
              <a:rPr lang="en-ZA" altLang="en-US" sz="2800" dirty="0" smtClean="0">
                <a:latin typeface="Comic Sans MS" pitchFamily="66" charset="0"/>
              </a:rPr>
              <a:t>gregor.leigh@uct.ac.za</a:t>
            </a:r>
            <a:endParaRPr lang="en-ZA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0325839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CAPACITANCE</a:t>
            </a:r>
          </a:p>
        </p:txBody>
      </p:sp>
      <p:sp>
        <p:nvSpPr>
          <p:cNvPr id="4103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  <a:endParaRPr lang="en-ZA" smtClean="0">
              <a:cs typeface="Arial" charset="0"/>
            </a:endParaRPr>
          </a:p>
        </p:txBody>
      </p:sp>
      <p:sp>
        <p:nvSpPr>
          <p:cNvPr id="41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3D0427-1CFD-4FF2-AC2A-6D1042A61DDB}" type="slidenum">
              <a:rPr lang="en-ZA" smtClean="0">
                <a:cs typeface="Arial" charset="0"/>
              </a:rPr>
              <a:pPr/>
              <a:t>10</a:t>
            </a:fld>
            <a:endParaRPr lang="en-ZA" smtClean="0">
              <a:cs typeface="Arial" charset="0"/>
            </a:endParaRPr>
          </a:p>
        </p:txBody>
      </p:sp>
      <p:grpSp>
        <p:nvGrpSpPr>
          <p:cNvPr id="2" name="Group 75"/>
          <p:cNvGrpSpPr>
            <a:grpSpLocks/>
          </p:cNvGrpSpPr>
          <p:nvPr/>
        </p:nvGrpSpPr>
        <p:grpSpPr bwMode="auto">
          <a:xfrm>
            <a:off x="0" y="-231775"/>
            <a:ext cx="9247188" cy="7408863"/>
            <a:chOff x="0" y="-146"/>
            <a:chExt cx="5825" cy="4667"/>
          </a:xfrm>
        </p:grpSpPr>
        <p:sp>
          <p:nvSpPr>
            <p:cNvPr id="4162" name="Line 76"/>
            <p:cNvSpPr>
              <a:spLocks noChangeShapeType="1"/>
            </p:cNvSpPr>
            <p:nvPr/>
          </p:nvSpPr>
          <p:spPr bwMode="auto">
            <a:xfrm flipV="1">
              <a:off x="4921" y="0"/>
              <a:ext cx="0" cy="1807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163" name="Line 77"/>
            <p:cNvSpPr>
              <a:spLocks noChangeShapeType="1"/>
            </p:cNvSpPr>
            <p:nvPr/>
          </p:nvSpPr>
          <p:spPr bwMode="auto">
            <a:xfrm flipH="1" flipV="1">
              <a:off x="4919" y="1404"/>
              <a:ext cx="0" cy="49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164" name="Line 78"/>
            <p:cNvSpPr>
              <a:spLocks noChangeShapeType="1"/>
            </p:cNvSpPr>
            <p:nvPr/>
          </p:nvSpPr>
          <p:spPr bwMode="auto">
            <a:xfrm rot="10800000" flipV="1">
              <a:off x="4918" y="1802"/>
              <a:ext cx="0" cy="251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165" name="Line 79"/>
            <p:cNvSpPr>
              <a:spLocks noChangeShapeType="1"/>
            </p:cNvSpPr>
            <p:nvPr/>
          </p:nvSpPr>
          <p:spPr bwMode="auto">
            <a:xfrm>
              <a:off x="4918" y="2185"/>
              <a:ext cx="0" cy="49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166" name="Line 80"/>
            <p:cNvSpPr>
              <a:spLocks noChangeShapeType="1"/>
            </p:cNvSpPr>
            <p:nvPr/>
          </p:nvSpPr>
          <p:spPr bwMode="auto">
            <a:xfrm rot="14400000" flipV="1">
              <a:off x="2715" y="530"/>
              <a:ext cx="9" cy="5069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167" name="Line 81"/>
            <p:cNvSpPr>
              <a:spLocks noChangeShapeType="1"/>
            </p:cNvSpPr>
            <p:nvPr/>
          </p:nvSpPr>
          <p:spPr bwMode="auto">
            <a:xfrm rot="3600000">
              <a:off x="4574" y="1973"/>
              <a:ext cx="0" cy="49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168" name="Line 82"/>
            <p:cNvSpPr>
              <a:spLocks noChangeShapeType="1"/>
            </p:cNvSpPr>
            <p:nvPr/>
          </p:nvSpPr>
          <p:spPr bwMode="auto">
            <a:xfrm rot="3600000" flipV="1">
              <a:off x="5339" y="1079"/>
              <a:ext cx="2" cy="97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169" name="Line 83"/>
            <p:cNvSpPr>
              <a:spLocks noChangeShapeType="1"/>
            </p:cNvSpPr>
            <p:nvPr/>
          </p:nvSpPr>
          <p:spPr bwMode="auto">
            <a:xfrm rot="3600000" flipH="1" flipV="1">
              <a:off x="5252" y="1591"/>
              <a:ext cx="0" cy="49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170" name="Line 84"/>
            <p:cNvSpPr>
              <a:spLocks noChangeShapeType="1"/>
            </p:cNvSpPr>
            <p:nvPr/>
          </p:nvSpPr>
          <p:spPr bwMode="auto">
            <a:xfrm rot="12600000" flipV="1">
              <a:off x="4190" y="1607"/>
              <a:ext cx="0" cy="2914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171" name="Line 85"/>
            <p:cNvSpPr>
              <a:spLocks noChangeShapeType="1"/>
            </p:cNvSpPr>
            <p:nvPr/>
          </p:nvSpPr>
          <p:spPr bwMode="auto">
            <a:xfrm rot="1800000">
              <a:off x="4717" y="2128"/>
              <a:ext cx="0" cy="49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172" name="Line 86"/>
            <p:cNvSpPr>
              <a:spLocks noChangeShapeType="1"/>
            </p:cNvSpPr>
            <p:nvPr/>
          </p:nvSpPr>
          <p:spPr bwMode="auto">
            <a:xfrm rot="1800000" flipV="1">
              <a:off x="5345" y="222"/>
              <a:ext cx="0" cy="1697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173" name="Line 87"/>
            <p:cNvSpPr>
              <a:spLocks noChangeShapeType="1"/>
            </p:cNvSpPr>
            <p:nvPr/>
          </p:nvSpPr>
          <p:spPr bwMode="auto">
            <a:xfrm rot="1800000" flipH="1" flipV="1">
              <a:off x="5113" y="1449"/>
              <a:ext cx="0" cy="49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174" name="Line 88"/>
            <p:cNvSpPr>
              <a:spLocks noChangeShapeType="1"/>
            </p:cNvSpPr>
            <p:nvPr/>
          </p:nvSpPr>
          <p:spPr bwMode="auto">
            <a:xfrm rot="16200000" flipV="1">
              <a:off x="2461" y="-654"/>
              <a:ext cx="0" cy="4922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175" name="Line 89"/>
            <p:cNvSpPr>
              <a:spLocks noChangeShapeType="1"/>
            </p:cNvSpPr>
            <p:nvPr/>
          </p:nvSpPr>
          <p:spPr bwMode="auto">
            <a:xfrm rot="-5400000" flipH="1" flipV="1">
              <a:off x="4528" y="1782"/>
              <a:ext cx="0" cy="49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176" name="Line 90"/>
            <p:cNvSpPr>
              <a:spLocks noChangeShapeType="1"/>
            </p:cNvSpPr>
            <p:nvPr/>
          </p:nvSpPr>
          <p:spPr bwMode="auto">
            <a:xfrm rot="7200000" flipV="1">
              <a:off x="5332" y="1563"/>
              <a:ext cx="2" cy="969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177" name="Line 91"/>
            <p:cNvSpPr>
              <a:spLocks noChangeShapeType="1"/>
            </p:cNvSpPr>
            <p:nvPr/>
          </p:nvSpPr>
          <p:spPr bwMode="auto">
            <a:xfrm rot="18000000" flipH="1">
              <a:off x="5252" y="1975"/>
              <a:ext cx="0" cy="49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178" name="Line 92"/>
            <p:cNvSpPr>
              <a:spLocks noChangeShapeType="1"/>
            </p:cNvSpPr>
            <p:nvPr/>
          </p:nvSpPr>
          <p:spPr bwMode="auto">
            <a:xfrm rot="18000000" flipV="1">
              <a:off x="3350" y="-909"/>
              <a:ext cx="6" cy="3617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179" name="Line 93"/>
            <p:cNvSpPr>
              <a:spLocks noChangeShapeType="1"/>
            </p:cNvSpPr>
            <p:nvPr/>
          </p:nvSpPr>
          <p:spPr bwMode="auto">
            <a:xfrm rot="18000000" flipV="1">
              <a:off x="4581" y="1587"/>
              <a:ext cx="0" cy="49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180" name="Line 94"/>
            <p:cNvSpPr>
              <a:spLocks noChangeShapeType="1"/>
            </p:cNvSpPr>
            <p:nvPr/>
          </p:nvSpPr>
          <p:spPr bwMode="auto">
            <a:xfrm rot="9000000" flipV="1">
              <a:off x="5333" y="1689"/>
              <a:ext cx="3" cy="1689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181" name="Line 95"/>
            <p:cNvSpPr>
              <a:spLocks noChangeShapeType="1"/>
            </p:cNvSpPr>
            <p:nvPr/>
          </p:nvSpPr>
          <p:spPr bwMode="auto">
            <a:xfrm rot="19800000" flipH="1">
              <a:off x="5114" y="2128"/>
              <a:ext cx="0" cy="49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182" name="Line 96"/>
            <p:cNvSpPr>
              <a:spLocks noChangeShapeType="1"/>
            </p:cNvSpPr>
            <p:nvPr/>
          </p:nvSpPr>
          <p:spPr bwMode="auto">
            <a:xfrm rot="19800000" flipV="1">
              <a:off x="4395" y="-146"/>
              <a:ext cx="4" cy="208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183" name="Line 97"/>
            <p:cNvSpPr>
              <a:spLocks noChangeShapeType="1"/>
            </p:cNvSpPr>
            <p:nvPr/>
          </p:nvSpPr>
          <p:spPr bwMode="auto">
            <a:xfrm rot="19800000" flipV="1">
              <a:off x="4727" y="1450"/>
              <a:ext cx="0" cy="49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184" name="Line 98"/>
            <p:cNvSpPr>
              <a:spLocks noChangeShapeType="1"/>
            </p:cNvSpPr>
            <p:nvPr/>
          </p:nvSpPr>
          <p:spPr bwMode="auto">
            <a:xfrm rot="5400000" flipV="1">
              <a:off x="5339" y="1384"/>
              <a:ext cx="0" cy="843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185" name="Line 99"/>
            <p:cNvSpPr>
              <a:spLocks noChangeShapeType="1"/>
            </p:cNvSpPr>
            <p:nvPr/>
          </p:nvSpPr>
          <p:spPr bwMode="auto">
            <a:xfrm rot="-5400000">
              <a:off x="5310" y="1780"/>
              <a:ext cx="0" cy="49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aphicFrame>
        <p:nvGraphicFramePr>
          <p:cNvPr id="4098" name="Object 74"/>
          <p:cNvGraphicFramePr>
            <a:graphicFrameLocks noChangeAspect="1"/>
          </p:cNvGraphicFramePr>
          <p:nvPr/>
        </p:nvGraphicFramePr>
        <p:xfrm>
          <a:off x="447675" y="2974975"/>
          <a:ext cx="2184400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Equation" r:id="rId4" imgW="2184120" imgH="838080" progId="Equation.DSMT4">
                  <p:embed/>
                </p:oleObj>
              </mc:Choice>
              <mc:Fallback>
                <p:oleObj name="Equation" r:id="rId4" imgW="2184120" imgH="838080" progId="Equation.DSMT4">
                  <p:embed/>
                  <p:pic>
                    <p:nvPicPr>
                      <p:cNvPr id="0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675" y="2974975"/>
                        <a:ext cx="2184400" cy="842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6" name="Rectangle 5"/>
          <p:cNvSpPr>
            <a:spLocks noChangeArrowheads="1"/>
          </p:cNvSpPr>
          <p:nvPr/>
        </p:nvSpPr>
        <p:spPr bwMode="auto">
          <a:xfrm>
            <a:off x="179388" y="1695450"/>
            <a:ext cx="6364287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Integrating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E</a:t>
            </a:r>
            <a:r>
              <a:rPr lang="en-US">
                <a:solidFill>
                  <a:srgbClr val="000066"/>
                </a:solidFill>
              </a:rPr>
              <a:t> over a path from the outer shell (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r = b</a:t>
            </a:r>
            <a:r>
              <a:rPr lang="en-US">
                <a:solidFill>
                  <a:srgbClr val="000066"/>
                </a:solidFill>
              </a:rPr>
              <a:t>) to the positive surface (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r = a</a:t>
            </a:r>
            <a:r>
              <a:rPr lang="en-US">
                <a:solidFill>
                  <a:srgbClr val="000066"/>
                </a:solidFill>
              </a:rPr>
              <a:t>) and using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dr</a:t>
            </a:r>
            <a:r>
              <a:rPr lang="en-US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>
                <a:solidFill>
                  <a:srgbClr val="000066"/>
                </a:solidFill>
              </a:rPr>
              <a:t>in place of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ds</a:t>
            </a:r>
            <a:r>
              <a:rPr lang="en-US">
                <a:solidFill>
                  <a:srgbClr val="000066"/>
                </a:solidFill>
              </a:rPr>
              <a:t> gives:</a:t>
            </a:r>
            <a:endParaRPr lang="en-US" sz="2600">
              <a:solidFill>
                <a:srgbClr val="000066"/>
              </a:solidFill>
            </a:endParaRPr>
          </a:p>
        </p:txBody>
      </p:sp>
      <p:sp>
        <p:nvSpPr>
          <p:cNvPr id="209926" name="Rectangle 6"/>
          <p:cNvSpPr>
            <a:spLocks noChangeArrowheads="1"/>
          </p:cNvSpPr>
          <p:nvPr/>
        </p:nvSpPr>
        <p:spPr bwMode="auto">
          <a:xfrm>
            <a:off x="179388" y="4038600"/>
            <a:ext cx="6869112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and, since</a:t>
            </a:r>
            <a:r>
              <a:rPr lang="en-US" b="1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C = Q/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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US">
                <a:solidFill>
                  <a:srgbClr val="000066"/>
                </a:solidFill>
              </a:rPr>
              <a:t>,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4108" name="Rectangle 7"/>
          <p:cNvSpPr>
            <a:spLocks noChangeArrowheads="1"/>
          </p:cNvSpPr>
          <p:nvPr/>
        </p:nvSpPr>
        <p:spPr bwMode="auto">
          <a:xfrm>
            <a:off x="0" y="310991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209932" name="Object 12"/>
          <p:cNvGraphicFramePr>
            <a:graphicFrameLocks noChangeAspect="1"/>
          </p:cNvGraphicFramePr>
          <p:nvPr/>
        </p:nvGraphicFramePr>
        <p:xfrm>
          <a:off x="3787775" y="4019550"/>
          <a:ext cx="1836738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6" imgW="1841400" imgH="609480" progId="Equation.DSMT4">
                  <p:embed/>
                </p:oleObj>
              </mc:Choice>
              <mc:Fallback>
                <p:oleObj name="Equation" r:id="rId6" imgW="1841400" imgH="6094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7775" y="4019550"/>
                        <a:ext cx="1836738" cy="606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9934" name="Rectangle 14"/>
          <p:cNvSpPr>
            <a:spLocks noChangeArrowheads="1"/>
          </p:cNvSpPr>
          <p:nvPr/>
        </p:nvSpPr>
        <p:spPr bwMode="auto">
          <a:xfrm>
            <a:off x="179388" y="4810125"/>
            <a:ext cx="878363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For an isolated conducting sphere of radius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a</a:t>
            </a:r>
            <a:r>
              <a:rPr lang="en-US">
                <a:solidFill>
                  <a:srgbClr val="000066"/>
                </a:solidFill>
              </a:rPr>
              <a:t>, we divide through by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b</a:t>
            </a:r>
            <a:r>
              <a:rPr lang="en-US">
                <a:solidFill>
                  <a:srgbClr val="000066"/>
                </a:solidFill>
              </a:rPr>
              <a:t> and then simply let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b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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</a:t>
            </a:r>
            <a:r>
              <a:rPr lang="en-US">
                <a:solidFill>
                  <a:srgbClr val="000066"/>
                </a:solidFill>
              </a:rPr>
              <a:t> in order to derive:</a:t>
            </a:r>
            <a:endParaRPr lang="en-US" sz="2600">
              <a:solidFill>
                <a:srgbClr val="000066"/>
              </a:solidFill>
            </a:endParaRPr>
          </a:p>
        </p:txBody>
      </p:sp>
      <p:sp>
        <p:nvSpPr>
          <p:cNvPr id="209937" name="Rectangle 17"/>
          <p:cNvSpPr>
            <a:spLocks noChangeArrowheads="1"/>
          </p:cNvSpPr>
          <p:nvPr/>
        </p:nvSpPr>
        <p:spPr bwMode="auto">
          <a:xfrm>
            <a:off x="3559175" y="5697538"/>
            <a:ext cx="1844675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C =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4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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0</a:t>
            </a:r>
            <a:r>
              <a:rPr lang="en-US" b="1" i="1" baseline="-2500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a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09939" name="Rectangle 19"/>
          <p:cNvSpPr>
            <a:spLocks noChangeArrowheads="1"/>
          </p:cNvSpPr>
          <p:nvPr/>
        </p:nvSpPr>
        <p:spPr bwMode="auto">
          <a:xfrm>
            <a:off x="3671888" y="3986213"/>
            <a:ext cx="2057400" cy="720725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09940" name="Rectangle 20"/>
          <p:cNvSpPr>
            <a:spLocks noChangeArrowheads="1"/>
          </p:cNvSpPr>
          <p:nvPr/>
        </p:nvSpPr>
        <p:spPr bwMode="auto">
          <a:xfrm>
            <a:off x="3694113" y="5740400"/>
            <a:ext cx="1571625" cy="547688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grpSp>
        <p:nvGrpSpPr>
          <p:cNvPr id="4114" name="Group 21"/>
          <p:cNvGrpSpPr>
            <a:grpSpLocks/>
          </p:cNvGrpSpPr>
          <p:nvPr/>
        </p:nvGrpSpPr>
        <p:grpSpPr bwMode="auto">
          <a:xfrm>
            <a:off x="7808913" y="1930400"/>
            <a:ext cx="3175" cy="938213"/>
            <a:chOff x="4715" y="1174"/>
            <a:chExt cx="2" cy="700"/>
          </a:xfrm>
        </p:grpSpPr>
        <p:sp>
          <p:nvSpPr>
            <p:cNvPr id="4160" name="Line 22"/>
            <p:cNvSpPr>
              <a:spLocks noChangeShapeType="1"/>
            </p:cNvSpPr>
            <p:nvPr/>
          </p:nvSpPr>
          <p:spPr bwMode="auto">
            <a:xfrm flipV="1">
              <a:off x="4717" y="1174"/>
              <a:ext cx="0" cy="70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161" name="Line 23"/>
            <p:cNvSpPr>
              <a:spLocks noChangeShapeType="1"/>
            </p:cNvSpPr>
            <p:nvPr/>
          </p:nvSpPr>
          <p:spPr bwMode="auto">
            <a:xfrm flipH="1" flipV="1">
              <a:off x="4715" y="1397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209944" name="Text Box 24"/>
          <p:cNvSpPr txBox="1">
            <a:spLocks noChangeArrowheads="1"/>
          </p:cNvSpPr>
          <p:nvPr/>
        </p:nvSpPr>
        <p:spPr bwMode="auto">
          <a:xfrm>
            <a:off x="8377238" y="1782763"/>
            <a:ext cx="428625" cy="3159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–Q</a:t>
            </a:r>
            <a:endParaRPr lang="en-ZA" sz="2000" b="1" i="1">
              <a:solidFill>
                <a:srgbClr val="000066"/>
              </a:solidFill>
              <a:latin typeface="Times New Roman" pitchFamily="18" charset="0"/>
            </a:endParaRPr>
          </a:p>
        </p:txBody>
      </p:sp>
      <p:grpSp>
        <p:nvGrpSpPr>
          <p:cNvPr id="4116" name="Group 28"/>
          <p:cNvGrpSpPr>
            <a:grpSpLocks/>
          </p:cNvGrpSpPr>
          <p:nvPr/>
        </p:nvGrpSpPr>
        <p:grpSpPr bwMode="auto">
          <a:xfrm>
            <a:off x="7807325" y="2860675"/>
            <a:ext cx="0" cy="938213"/>
            <a:chOff x="4713" y="1869"/>
            <a:chExt cx="1" cy="700"/>
          </a:xfrm>
        </p:grpSpPr>
        <p:sp>
          <p:nvSpPr>
            <p:cNvPr id="4158" name="Line 29"/>
            <p:cNvSpPr>
              <a:spLocks noChangeShapeType="1"/>
            </p:cNvSpPr>
            <p:nvPr/>
          </p:nvSpPr>
          <p:spPr bwMode="auto">
            <a:xfrm rot="10800000" flipV="1">
              <a:off x="4714" y="1869"/>
              <a:ext cx="0" cy="70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159" name="Line 30"/>
            <p:cNvSpPr>
              <a:spLocks noChangeShapeType="1"/>
            </p:cNvSpPr>
            <p:nvPr/>
          </p:nvSpPr>
          <p:spPr bwMode="auto">
            <a:xfrm>
              <a:off x="4713" y="2323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4117" name="Group 31"/>
          <p:cNvGrpSpPr>
            <a:grpSpLocks/>
          </p:cNvGrpSpPr>
          <p:nvPr/>
        </p:nvGrpSpPr>
        <p:grpSpPr bwMode="auto">
          <a:xfrm>
            <a:off x="6929438" y="3094038"/>
            <a:ext cx="939800" cy="77787"/>
            <a:chOff x="4059" y="2043"/>
            <a:chExt cx="701" cy="58"/>
          </a:xfrm>
        </p:grpSpPr>
        <p:sp>
          <p:nvSpPr>
            <p:cNvPr id="4156" name="Line 32"/>
            <p:cNvSpPr>
              <a:spLocks noChangeShapeType="1"/>
            </p:cNvSpPr>
            <p:nvPr/>
          </p:nvSpPr>
          <p:spPr bwMode="auto">
            <a:xfrm rot="14400000" flipV="1">
              <a:off x="4409" y="1693"/>
              <a:ext cx="1" cy="701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157" name="Line 33"/>
            <p:cNvSpPr>
              <a:spLocks noChangeShapeType="1"/>
            </p:cNvSpPr>
            <p:nvPr/>
          </p:nvSpPr>
          <p:spPr bwMode="auto">
            <a:xfrm rot="3600000">
              <a:off x="4306" y="2072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4118" name="Group 34"/>
          <p:cNvGrpSpPr>
            <a:grpSpLocks/>
          </p:cNvGrpSpPr>
          <p:nvPr/>
        </p:nvGrpSpPr>
        <p:grpSpPr bwMode="auto">
          <a:xfrm>
            <a:off x="7748588" y="2565400"/>
            <a:ext cx="939800" cy="68263"/>
            <a:chOff x="4670" y="1648"/>
            <a:chExt cx="701" cy="51"/>
          </a:xfrm>
        </p:grpSpPr>
        <p:sp>
          <p:nvSpPr>
            <p:cNvPr id="4154" name="Line 35"/>
            <p:cNvSpPr>
              <a:spLocks noChangeShapeType="1"/>
            </p:cNvSpPr>
            <p:nvPr/>
          </p:nvSpPr>
          <p:spPr bwMode="auto">
            <a:xfrm rot="3600000" flipV="1">
              <a:off x="5020" y="1348"/>
              <a:ext cx="1" cy="701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155" name="Line 36"/>
            <p:cNvSpPr>
              <a:spLocks noChangeShapeType="1"/>
            </p:cNvSpPr>
            <p:nvPr/>
          </p:nvSpPr>
          <p:spPr bwMode="auto">
            <a:xfrm rot="3600000" flipH="1" flipV="1">
              <a:off x="5109" y="1619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4119" name="Group 37"/>
          <p:cNvGrpSpPr>
            <a:grpSpLocks/>
          </p:cNvGrpSpPr>
          <p:nvPr/>
        </p:nvGrpSpPr>
        <p:grpSpPr bwMode="auto">
          <a:xfrm>
            <a:off x="7488238" y="2798763"/>
            <a:ext cx="85725" cy="938212"/>
            <a:chOff x="4475" y="1822"/>
            <a:chExt cx="64" cy="700"/>
          </a:xfrm>
        </p:grpSpPr>
        <p:sp>
          <p:nvSpPr>
            <p:cNvPr id="4152" name="Line 38"/>
            <p:cNvSpPr>
              <a:spLocks noChangeShapeType="1"/>
            </p:cNvSpPr>
            <p:nvPr/>
          </p:nvSpPr>
          <p:spPr bwMode="auto">
            <a:xfrm rot="12600000" flipV="1">
              <a:off x="4539" y="1822"/>
              <a:ext cx="0" cy="70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153" name="Line 39"/>
            <p:cNvSpPr>
              <a:spLocks noChangeShapeType="1"/>
            </p:cNvSpPr>
            <p:nvPr/>
          </p:nvSpPr>
          <p:spPr bwMode="auto">
            <a:xfrm rot="1800000">
              <a:off x="4475" y="2254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4120" name="Group 40"/>
          <p:cNvGrpSpPr>
            <a:grpSpLocks/>
          </p:cNvGrpSpPr>
          <p:nvPr/>
        </p:nvGrpSpPr>
        <p:grpSpPr bwMode="auto">
          <a:xfrm>
            <a:off x="8047038" y="1992313"/>
            <a:ext cx="69850" cy="938212"/>
            <a:chOff x="4892" y="1221"/>
            <a:chExt cx="52" cy="700"/>
          </a:xfrm>
        </p:grpSpPr>
        <p:sp>
          <p:nvSpPr>
            <p:cNvPr id="4150" name="Line 41"/>
            <p:cNvSpPr>
              <a:spLocks noChangeShapeType="1"/>
            </p:cNvSpPr>
            <p:nvPr/>
          </p:nvSpPr>
          <p:spPr bwMode="auto">
            <a:xfrm rot="1800000" flipV="1">
              <a:off x="4892" y="1221"/>
              <a:ext cx="0" cy="70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151" name="Line 42"/>
            <p:cNvSpPr>
              <a:spLocks noChangeShapeType="1"/>
            </p:cNvSpPr>
            <p:nvPr/>
          </p:nvSpPr>
          <p:spPr bwMode="auto">
            <a:xfrm rot="1800000" flipH="1" flipV="1">
              <a:off x="4944" y="1451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4121" name="Group 43"/>
          <p:cNvGrpSpPr>
            <a:grpSpLocks/>
          </p:cNvGrpSpPr>
          <p:nvPr/>
        </p:nvGrpSpPr>
        <p:grpSpPr bwMode="auto">
          <a:xfrm>
            <a:off x="6873875" y="2868613"/>
            <a:ext cx="939800" cy="0"/>
            <a:chOff x="4017" y="1874"/>
            <a:chExt cx="701" cy="0"/>
          </a:xfrm>
        </p:grpSpPr>
        <p:sp>
          <p:nvSpPr>
            <p:cNvPr id="4148" name="Line 44"/>
            <p:cNvSpPr>
              <a:spLocks noChangeShapeType="1"/>
            </p:cNvSpPr>
            <p:nvPr/>
          </p:nvSpPr>
          <p:spPr bwMode="auto">
            <a:xfrm rot="16200000" flipV="1">
              <a:off x="4368" y="1523"/>
              <a:ext cx="0" cy="701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149" name="Line 45"/>
            <p:cNvSpPr>
              <a:spLocks noChangeShapeType="1"/>
            </p:cNvSpPr>
            <p:nvPr/>
          </p:nvSpPr>
          <p:spPr bwMode="auto">
            <a:xfrm rot="-5400000" flipH="1" flipV="1">
              <a:off x="4251" y="1845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4122" name="Group 65"/>
          <p:cNvGrpSpPr>
            <a:grpSpLocks/>
          </p:cNvGrpSpPr>
          <p:nvPr/>
        </p:nvGrpSpPr>
        <p:grpSpPr bwMode="auto">
          <a:xfrm>
            <a:off x="7737475" y="3100388"/>
            <a:ext cx="938213" cy="74612"/>
            <a:chOff x="4797" y="2183"/>
            <a:chExt cx="701" cy="56"/>
          </a:xfrm>
        </p:grpSpPr>
        <p:sp>
          <p:nvSpPr>
            <p:cNvPr id="4146" name="Line 25"/>
            <p:cNvSpPr>
              <a:spLocks noChangeShapeType="1"/>
            </p:cNvSpPr>
            <p:nvPr/>
          </p:nvSpPr>
          <p:spPr bwMode="auto">
            <a:xfrm rot="7200000" flipV="1">
              <a:off x="5147" y="1833"/>
              <a:ext cx="1" cy="701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147" name="Line 46"/>
            <p:cNvSpPr>
              <a:spLocks noChangeShapeType="1"/>
            </p:cNvSpPr>
            <p:nvPr/>
          </p:nvSpPr>
          <p:spPr bwMode="auto">
            <a:xfrm rot="18000000" flipH="1">
              <a:off x="5245" y="2210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4123" name="Group 47"/>
          <p:cNvGrpSpPr>
            <a:grpSpLocks/>
          </p:cNvGrpSpPr>
          <p:nvPr/>
        </p:nvGrpSpPr>
        <p:grpSpPr bwMode="auto">
          <a:xfrm>
            <a:off x="6931025" y="2559050"/>
            <a:ext cx="939800" cy="74613"/>
            <a:chOff x="4060" y="1644"/>
            <a:chExt cx="701" cy="55"/>
          </a:xfrm>
        </p:grpSpPr>
        <p:sp>
          <p:nvSpPr>
            <p:cNvPr id="4144" name="Line 48"/>
            <p:cNvSpPr>
              <a:spLocks noChangeShapeType="1"/>
            </p:cNvSpPr>
            <p:nvPr/>
          </p:nvSpPr>
          <p:spPr bwMode="auto">
            <a:xfrm rot="18000000" flipV="1">
              <a:off x="4410" y="1348"/>
              <a:ext cx="1" cy="701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145" name="Line 49"/>
            <p:cNvSpPr>
              <a:spLocks noChangeShapeType="1"/>
            </p:cNvSpPr>
            <p:nvPr/>
          </p:nvSpPr>
          <p:spPr bwMode="auto">
            <a:xfrm rot="18000000" flipV="1">
              <a:off x="4314" y="1615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4124" name="Group 64"/>
          <p:cNvGrpSpPr>
            <a:grpSpLocks/>
          </p:cNvGrpSpPr>
          <p:nvPr/>
        </p:nvGrpSpPr>
        <p:grpSpPr bwMode="auto">
          <a:xfrm>
            <a:off x="8034338" y="2798763"/>
            <a:ext cx="84137" cy="938212"/>
            <a:chOff x="5019" y="1958"/>
            <a:chExt cx="63" cy="700"/>
          </a:xfrm>
        </p:grpSpPr>
        <p:sp>
          <p:nvSpPr>
            <p:cNvPr id="4142" name="Line 26"/>
            <p:cNvSpPr>
              <a:spLocks noChangeShapeType="1"/>
            </p:cNvSpPr>
            <p:nvPr/>
          </p:nvSpPr>
          <p:spPr bwMode="auto">
            <a:xfrm rot="9000000" flipV="1">
              <a:off x="5019" y="1958"/>
              <a:ext cx="1" cy="70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143" name="Line 50"/>
            <p:cNvSpPr>
              <a:spLocks noChangeShapeType="1"/>
            </p:cNvSpPr>
            <p:nvPr/>
          </p:nvSpPr>
          <p:spPr bwMode="auto">
            <a:xfrm rot="19800000" flipH="1">
              <a:off x="5082" y="2390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4125" name="Group 51"/>
          <p:cNvGrpSpPr>
            <a:grpSpLocks/>
          </p:cNvGrpSpPr>
          <p:nvPr/>
        </p:nvGrpSpPr>
        <p:grpSpPr bwMode="auto">
          <a:xfrm>
            <a:off x="7504113" y="1987550"/>
            <a:ext cx="69850" cy="938213"/>
            <a:chOff x="4487" y="1217"/>
            <a:chExt cx="52" cy="700"/>
          </a:xfrm>
        </p:grpSpPr>
        <p:sp>
          <p:nvSpPr>
            <p:cNvPr id="4140" name="Line 52"/>
            <p:cNvSpPr>
              <a:spLocks noChangeShapeType="1"/>
            </p:cNvSpPr>
            <p:nvPr/>
          </p:nvSpPr>
          <p:spPr bwMode="auto">
            <a:xfrm rot="19800000" flipV="1">
              <a:off x="4538" y="1217"/>
              <a:ext cx="1" cy="70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141" name="Line 53"/>
            <p:cNvSpPr>
              <a:spLocks noChangeShapeType="1"/>
            </p:cNvSpPr>
            <p:nvPr/>
          </p:nvSpPr>
          <p:spPr bwMode="auto">
            <a:xfrm rot="19800000" flipV="1">
              <a:off x="4487" y="1451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209974" name="Text Box 54"/>
          <p:cNvSpPr txBox="1">
            <a:spLocks noChangeArrowheads="1"/>
          </p:cNvSpPr>
          <p:nvPr/>
        </p:nvSpPr>
        <p:spPr bwMode="auto">
          <a:xfrm>
            <a:off x="8421688" y="2832100"/>
            <a:ext cx="263525" cy="34925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sm" len="med"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b</a:t>
            </a:r>
            <a:endParaRPr lang="en-ZA" sz="2000" b="1" i="1">
              <a:solidFill>
                <a:srgbClr val="000066"/>
              </a:solidFill>
              <a:latin typeface="Times New Roman" pitchFamily="18" charset="0"/>
            </a:endParaRPr>
          </a:p>
        </p:txBody>
      </p:sp>
      <p:grpSp>
        <p:nvGrpSpPr>
          <p:cNvPr id="4127" name="Group 55"/>
          <p:cNvGrpSpPr>
            <a:grpSpLocks/>
          </p:cNvGrpSpPr>
          <p:nvPr/>
        </p:nvGrpSpPr>
        <p:grpSpPr bwMode="auto">
          <a:xfrm>
            <a:off x="7805738" y="2865438"/>
            <a:ext cx="939800" cy="1587"/>
            <a:chOff x="4712" y="1872"/>
            <a:chExt cx="701" cy="1"/>
          </a:xfrm>
        </p:grpSpPr>
        <p:sp>
          <p:nvSpPr>
            <p:cNvPr id="4138" name="Line 56"/>
            <p:cNvSpPr>
              <a:spLocks noChangeShapeType="1"/>
            </p:cNvSpPr>
            <p:nvPr/>
          </p:nvSpPr>
          <p:spPr bwMode="auto">
            <a:xfrm rot="5400000" flipV="1">
              <a:off x="5063" y="1522"/>
              <a:ext cx="0" cy="701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139" name="Line 57"/>
            <p:cNvSpPr>
              <a:spLocks noChangeShapeType="1"/>
            </p:cNvSpPr>
            <p:nvPr/>
          </p:nvSpPr>
          <p:spPr bwMode="auto">
            <a:xfrm rot="-5400000">
              <a:off x="5177" y="1843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4128" name="Oval 58"/>
          <p:cNvSpPr>
            <a:spLocks noChangeArrowheads="1"/>
          </p:cNvSpPr>
          <p:nvPr/>
        </p:nvSpPr>
        <p:spPr bwMode="auto">
          <a:xfrm>
            <a:off x="7485063" y="2544763"/>
            <a:ext cx="638175" cy="635000"/>
          </a:xfrm>
          <a:prstGeom prst="ellipse">
            <a:avLst/>
          </a:prstGeom>
          <a:solidFill>
            <a:srgbClr val="C0C0C0"/>
          </a:solidFill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4129" name="Text Box 59"/>
          <p:cNvSpPr txBox="1">
            <a:spLocks noChangeArrowheads="1"/>
          </p:cNvSpPr>
          <p:nvPr/>
        </p:nvSpPr>
        <p:spPr bwMode="auto">
          <a:xfrm>
            <a:off x="7662863" y="2501900"/>
            <a:ext cx="292100" cy="358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a</a:t>
            </a:r>
            <a:endParaRPr lang="en-ZA" sz="2000" b="1" i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4130" name="Text Box 60"/>
          <p:cNvSpPr txBox="1">
            <a:spLocks noChangeArrowheads="1"/>
          </p:cNvSpPr>
          <p:nvPr/>
        </p:nvSpPr>
        <p:spPr bwMode="auto">
          <a:xfrm>
            <a:off x="7526338" y="2082800"/>
            <a:ext cx="244475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E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4131" name="Line 61"/>
          <p:cNvSpPr>
            <a:spLocks noChangeShapeType="1"/>
          </p:cNvSpPr>
          <p:nvPr/>
        </p:nvSpPr>
        <p:spPr bwMode="auto">
          <a:xfrm flipH="1">
            <a:off x="7810500" y="2660650"/>
            <a:ext cx="239713" cy="2063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lg" len="lg"/>
            <a:tailEnd type="non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9982" name="Line 62"/>
          <p:cNvSpPr>
            <a:spLocks noChangeShapeType="1"/>
          </p:cNvSpPr>
          <p:nvPr/>
        </p:nvSpPr>
        <p:spPr bwMode="auto">
          <a:xfrm flipH="1" flipV="1">
            <a:off x="7810500" y="2867025"/>
            <a:ext cx="873125" cy="3444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lg" len="lg"/>
            <a:tailEnd type="non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33" name="Text Box 63"/>
          <p:cNvSpPr txBox="1">
            <a:spLocks noChangeArrowheads="1"/>
          </p:cNvSpPr>
          <p:nvPr/>
        </p:nvSpPr>
        <p:spPr bwMode="auto">
          <a:xfrm>
            <a:off x="7494588" y="2805113"/>
            <a:ext cx="438150" cy="3159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+Q</a:t>
            </a:r>
            <a:endParaRPr lang="en-ZA" sz="2000" b="1" i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4134" name="Rectangle 70"/>
          <p:cNvSpPr>
            <a:spLocks noGrp="1" noChangeArrowheads="1"/>
          </p:cNvSpPr>
          <p:nvPr>
            <p:ph type="title"/>
          </p:nvPr>
        </p:nvSpPr>
        <p:spPr>
          <a:xfrm>
            <a:off x="160338" y="554038"/>
            <a:ext cx="8820150" cy="1079500"/>
          </a:xfrm>
        </p:spPr>
        <p:txBody>
          <a:bodyPr>
            <a:spAutoFit/>
          </a:bodyPr>
          <a:lstStyle/>
          <a:p>
            <a:pPr eaLnBrk="1" hangingPunct="1"/>
            <a:r>
              <a:rPr lang="en-US" smtClean="0"/>
              <a:t>SPHERICAL CAPACITORS </a:t>
            </a:r>
            <a:br>
              <a:rPr lang="en-US" smtClean="0"/>
            </a:br>
            <a:r>
              <a:rPr lang="en-US" smtClean="0"/>
              <a:t>and ISOLATED SPHERES</a:t>
            </a:r>
            <a:endParaRPr lang="en-ZA" smtClean="0"/>
          </a:p>
        </p:txBody>
      </p:sp>
      <p:graphicFrame>
        <p:nvGraphicFramePr>
          <p:cNvPr id="209992" name="Object 72"/>
          <p:cNvGraphicFramePr>
            <a:graphicFrameLocks noChangeAspect="1"/>
          </p:cNvGraphicFramePr>
          <p:nvPr/>
        </p:nvGraphicFramePr>
        <p:xfrm>
          <a:off x="2681288" y="3052763"/>
          <a:ext cx="1892300" cy="75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Equation" r:id="rId8" imgW="1892160" imgH="749160" progId="Equation.DSMT4">
                  <p:embed/>
                </p:oleObj>
              </mc:Choice>
              <mc:Fallback>
                <p:oleObj name="Equation" r:id="rId8" imgW="1892160" imgH="749160" progId="Equation.DSMT4">
                  <p:embed/>
                  <p:pic>
                    <p:nvPicPr>
                      <p:cNvPr id="0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1288" y="3052763"/>
                        <a:ext cx="1892300" cy="754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9993" name="Object 73"/>
          <p:cNvGraphicFramePr>
            <a:graphicFrameLocks noChangeAspect="1"/>
          </p:cNvGraphicFramePr>
          <p:nvPr/>
        </p:nvGraphicFramePr>
        <p:xfrm>
          <a:off x="4648200" y="3052763"/>
          <a:ext cx="1600200" cy="75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Equation" r:id="rId10" imgW="1600200" imgH="749160" progId="Equation.DSMT4">
                  <p:embed/>
                </p:oleObj>
              </mc:Choice>
              <mc:Fallback>
                <p:oleObj name="Equation" r:id="rId10" imgW="1600200" imgH="749160" progId="Equation.DSMT4">
                  <p:embed/>
                  <p:pic>
                    <p:nvPicPr>
                      <p:cNvPr id="0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052763"/>
                        <a:ext cx="1600200" cy="754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87" name="Group 91"/>
          <p:cNvGrpSpPr>
            <a:grpSpLocks/>
          </p:cNvGrpSpPr>
          <p:nvPr/>
        </p:nvGrpSpPr>
        <p:grpSpPr bwMode="auto">
          <a:xfrm>
            <a:off x="6794500" y="1858963"/>
            <a:ext cx="2024063" cy="2020887"/>
            <a:chOff x="4280" y="1171"/>
            <a:chExt cx="1275" cy="1273"/>
          </a:xfrm>
        </p:grpSpPr>
        <p:sp>
          <p:nvSpPr>
            <p:cNvPr id="4136" name="AutoShape 27"/>
            <p:cNvSpPr>
              <a:spLocks noChangeArrowheads="1"/>
            </p:cNvSpPr>
            <p:nvPr/>
          </p:nvSpPr>
          <p:spPr bwMode="auto">
            <a:xfrm>
              <a:off x="4280" y="1171"/>
              <a:ext cx="1275" cy="1273"/>
            </a:xfrm>
            <a:custGeom>
              <a:avLst/>
              <a:gdLst>
                <a:gd name="T0" fmla="*/ 7482425 w 21600"/>
                <a:gd name="T1" fmla="*/ 0 h 21600"/>
                <a:gd name="T2" fmla="*/ 7482425 w 21600"/>
                <a:gd name="T3" fmla="*/ 7458968 h 21600"/>
                <a:gd name="T4" fmla="*/ 0 w 21600"/>
                <a:gd name="T5" fmla="*/ 7458968 h 21600"/>
                <a:gd name="T6" fmla="*/ 7482425 w 21600"/>
                <a:gd name="T7" fmla="*/ 7458968 h 21600"/>
                <a:gd name="T8" fmla="*/ 7482425 w 21600"/>
                <a:gd name="T9" fmla="*/ 7458968 h 21600"/>
                <a:gd name="T10" fmla="*/ 7482425 w 21600"/>
                <a:gd name="T11" fmla="*/ 7458968 h 21600"/>
                <a:gd name="T12" fmla="*/ 7482425 w 21600"/>
                <a:gd name="T13" fmla="*/ 7458968 h 21600"/>
                <a:gd name="T14" fmla="*/ 7482425 w 21600"/>
                <a:gd name="T15" fmla="*/ 7458968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8 w 21600"/>
                <a:gd name="T25" fmla="*/ 3156 h 21600"/>
                <a:gd name="T26" fmla="*/ 18432 w 21600"/>
                <a:gd name="T27" fmla="*/ 1844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797" y="10800"/>
                  </a:moveTo>
                  <a:cubicBezTo>
                    <a:pt x="797" y="16325"/>
                    <a:pt x="5275" y="20803"/>
                    <a:pt x="10800" y="20803"/>
                  </a:cubicBezTo>
                  <a:cubicBezTo>
                    <a:pt x="16325" y="20803"/>
                    <a:pt x="20803" y="16325"/>
                    <a:pt x="20803" y="10800"/>
                  </a:cubicBezTo>
                  <a:cubicBezTo>
                    <a:pt x="20803" y="5275"/>
                    <a:pt x="16325" y="797"/>
                    <a:pt x="10800" y="797"/>
                  </a:cubicBezTo>
                  <a:cubicBezTo>
                    <a:pt x="5275" y="797"/>
                    <a:pt x="797" y="5275"/>
                    <a:pt x="797" y="10800"/>
                  </a:cubicBezTo>
                  <a:close/>
                </a:path>
              </a:pathLst>
            </a:custGeom>
            <a:solidFill>
              <a:srgbClr val="C0C0C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7" name="Oval 89"/>
            <p:cNvSpPr>
              <a:spLocks noChangeArrowheads="1"/>
            </p:cNvSpPr>
            <p:nvPr/>
          </p:nvSpPr>
          <p:spPr bwMode="auto">
            <a:xfrm>
              <a:off x="4327" y="1217"/>
              <a:ext cx="1180" cy="1180"/>
            </a:xfrm>
            <a:prstGeom prst="ellipse">
              <a:avLst/>
            </a:prstGeom>
            <a:noFill/>
            <a:ln w="19050">
              <a:solidFill>
                <a:srgbClr val="3F3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9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0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2000" fill="hold"/>
                                        <p:tgtEl>
                                          <p:spTgt spid="418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4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2099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2099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9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2099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9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09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0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6" grpId="0"/>
      <p:bldP spid="209934" grpId="0"/>
      <p:bldP spid="209937" grpId="0"/>
      <p:bldP spid="209939" grpId="0" animBg="1"/>
      <p:bldP spid="209940" grpId="0" animBg="1"/>
      <p:bldP spid="209944" grpId="0"/>
      <p:bldP spid="209974" grpId="0"/>
      <p:bldP spid="20998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CAPACITANCE</a:t>
            </a:r>
          </a:p>
        </p:txBody>
      </p:sp>
      <p:sp>
        <p:nvSpPr>
          <p:cNvPr id="124930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  <a:endParaRPr lang="en-ZA" smtClean="0">
              <a:cs typeface="Arial" charset="0"/>
            </a:endParaRPr>
          </a:p>
        </p:txBody>
      </p:sp>
      <p:sp>
        <p:nvSpPr>
          <p:cNvPr id="1249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892C59-37F3-454F-A4AF-CA3CE1A99DDA}" type="slidenum">
              <a:rPr lang="en-ZA" smtClean="0">
                <a:cs typeface="Arial" charset="0"/>
              </a:rPr>
              <a:pPr/>
              <a:t>11</a:t>
            </a:fld>
            <a:endParaRPr lang="en-ZA" smtClean="0">
              <a:cs typeface="Arial" charset="0"/>
            </a:endParaRPr>
          </a:p>
        </p:txBody>
      </p:sp>
      <p:sp>
        <p:nvSpPr>
          <p:cNvPr id="1249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CAPACITORS IN PARALLEL</a:t>
            </a:r>
          </a:p>
        </p:txBody>
      </p:sp>
      <p:sp>
        <p:nvSpPr>
          <p:cNvPr id="1249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6716712" cy="2100263"/>
          </a:xfrm>
        </p:spPr>
        <p:txBody>
          <a:bodyPr/>
          <a:lstStyle/>
          <a:p>
            <a:pPr lvl="1" indent="0" eaLnBrk="1" hangingPunct="1"/>
            <a:r>
              <a:rPr lang="en-US" smtClean="0"/>
              <a:t>When three capacitors are connected in parallel, the same potential difference is applied across all three, but the charge stored by each capacitor depends on its individual capacitance:</a:t>
            </a:r>
          </a:p>
        </p:txBody>
      </p:sp>
      <p:sp>
        <p:nvSpPr>
          <p:cNvPr id="124934" name="Rectangle 5"/>
          <p:cNvSpPr>
            <a:spLocks noChangeArrowheads="1"/>
          </p:cNvSpPr>
          <p:nvPr/>
        </p:nvSpPr>
        <p:spPr bwMode="auto">
          <a:xfrm>
            <a:off x="936625" y="3467100"/>
            <a:ext cx="5578475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Q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1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= C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1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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,   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Q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= C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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,  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Q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3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= C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3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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US" sz="2600">
                <a:solidFill>
                  <a:srgbClr val="000066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210950" name="Rectangle 6"/>
          <p:cNvSpPr>
            <a:spLocks noChangeArrowheads="1"/>
          </p:cNvSpPr>
          <p:nvPr/>
        </p:nvSpPr>
        <p:spPr bwMode="auto">
          <a:xfrm>
            <a:off x="179388" y="4191000"/>
            <a:ext cx="6716712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Combining the above we get: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10951" name="Rectangle 7"/>
          <p:cNvSpPr>
            <a:spLocks noChangeArrowheads="1"/>
          </p:cNvSpPr>
          <p:nvPr/>
        </p:nvSpPr>
        <p:spPr bwMode="auto">
          <a:xfrm>
            <a:off x="936625" y="4743450"/>
            <a:ext cx="5149850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Q = Q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1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+ Q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+ Q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3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=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(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C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1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+ C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+ C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3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)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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12493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124938" name="Rectangle 72"/>
          <p:cNvSpPr>
            <a:spLocks noChangeArrowheads="1"/>
          </p:cNvSpPr>
          <p:nvPr/>
        </p:nvSpPr>
        <p:spPr bwMode="auto">
          <a:xfrm>
            <a:off x="7677150" y="2220913"/>
            <a:ext cx="40005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C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1</a:t>
            </a:r>
            <a:endParaRPr lang="en-ZA" sz="2000">
              <a:solidFill>
                <a:srgbClr val="000066"/>
              </a:solidFill>
            </a:endParaRPr>
          </a:p>
        </p:txBody>
      </p:sp>
      <p:grpSp>
        <p:nvGrpSpPr>
          <p:cNvPr id="124939" name="Group 73"/>
          <p:cNvGrpSpPr>
            <a:grpSpLocks/>
          </p:cNvGrpSpPr>
          <p:nvPr/>
        </p:nvGrpSpPr>
        <p:grpSpPr bwMode="auto">
          <a:xfrm>
            <a:off x="7827963" y="1874838"/>
            <a:ext cx="382587" cy="266700"/>
            <a:chOff x="8914" y="9442"/>
            <a:chExt cx="501" cy="350"/>
          </a:xfrm>
        </p:grpSpPr>
        <p:sp>
          <p:nvSpPr>
            <p:cNvPr id="124979" name="Line 74"/>
            <p:cNvSpPr>
              <a:spLocks noChangeShapeType="1"/>
            </p:cNvSpPr>
            <p:nvPr/>
          </p:nvSpPr>
          <p:spPr bwMode="auto">
            <a:xfrm rot="5400000" flipH="1">
              <a:off x="9240" y="9616"/>
              <a:ext cx="350" cy="1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980" name="Line 75"/>
            <p:cNvSpPr>
              <a:spLocks noChangeShapeType="1"/>
            </p:cNvSpPr>
            <p:nvPr/>
          </p:nvSpPr>
          <p:spPr bwMode="auto">
            <a:xfrm rot="5400000" flipH="1">
              <a:off x="9038" y="9616"/>
              <a:ext cx="350" cy="1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981" name="Line 76"/>
            <p:cNvSpPr>
              <a:spLocks noChangeShapeType="1"/>
            </p:cNvSpPr>
            <p:nvPr/>
          </p:nvSpPr>
          <p:spPr bwMode="auto">
            <a:xfrm rot="5400000" flipH="1">
              <a:off x="8835" y="9616"/>
              <a:ext cx="350" cy="1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982" name="Line 77"/>
            <p:cNvSpPr>
              <a:spLocks noChangeShapeType="1"/>
            </p:cNvSpPr>
            <p:nvPr/>
          </p:nvSpPr>
          <p:spPr bwMode="auto">
            <a:xfrm rot="5400000" flipH="1">
              <a:off x="9232" y="9615"/>
              <a:ext cx="176" cy="1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983" name="Line 78"/>
            <p:cNvSpPr>
              <a:spLocks noChangeShapeType="1"/>
            </p:cNvSpPr>
            <p:nvPr/>
          </p:nvSpPr>
          <p:spPr bwMode="auto">
            <a:xfrm rot="5400000" flipH="1">
              <a:off x="9030" y="9615"/>
              <a:ext cx="176" cy="1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984" name="Line 79"/>
            <p:cNvSpPr>
              <a:spLocks noChangeShapeType="1"/>
            </p:cNvSpPr>
            <p:nvPr/>
          </p:nvSpPr>
          <p:spPr bwMode="auto">
            <a:xfrm rot="5400000" flipH="1">
              <a:off x="8827" y="9615"/>
              <a:ext cx="176" cy="1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4940" name="Freeform 80"/>
          <p:cNvSpPr>
            <a:spLocks/>
          </p:cNvSpPr>
          <p:nvPr/>
        </p:nvSpPr>
        <p:spPr bwMode="auto">
          <a:xfrm>
            <a:off x="7672388" y="1538288"/>
            <a:ext cx="693737" cy="465137"/>
          </a:xfrm>
          <a:custGeom>
            <a:avLst/>
            <a:gdLst>
              <a:gd name="T0" fmla="*/ 0 w 910"/>
              <a:gd name="T1" fmla="*/ 2147483647 h 610"/>
              <a:gd name="T2" fmla="*/ 0 w 910"/>
              <a:gd name="T3" fmla="*/ 0 h 610"/>
              <a:gd name="T4" fmla="*/ 2147483647 w 910"/>
              <a:gd name="T5" fmla="*/ 0 h 610"/>
              <a:gd name="T6" fmla="*/ 2147483647 w 910"/>
              <a:gd name="T7" fmla="*/ 2147483647 h 610"/>
              <a:gd name="T8" fmla="*/ 0 60000 65536"/>
              <a:gd name="T9" fmla="*/ 0 60000 65536"/>
              <a:gd name="T10" fmla="*/ 0 60000 65536"/>
              <a:gd name="T11" fmla="*/ 0 60000 65536"/>
              <a:gd name="T12" fmla="*/ 0 w 910"/>
              <a:gd name="T13" fmla="*/ 0 h 610"/>
              <a:gd name="T14" fmla="*/ 910 w 910"/>
              <a:gd name="T15" fmla="*/ 610 h 61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10" h="610">
                <a:moveTo>
                  <a:pt x="0" y="610"/>
                </a:moveTo>
                <a:lnTo>
                  <a:pt x="0" y="0"/>
                </a:lnTo>
                <a:lnTo>
                  <a:pt x="910" y="0"/>
                </a:lnTo>
                <a:lnTo>
                  <a:pt x="910" y="610"/>
                </a:lnTo>
              </a:path>
            </a:pathLst>
          </a:cu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24941" name="Group 81"/>
          <p:cNvGrpSpPr>
            <a:grpSpLocks/>
          </p:cNvGrpSpPr>
          <p:nvPr/>
        </p:nvGrpSpPr>
        <p:grpSpPr bwMode="auto">
          <a:xfrm>
            <a:off x="7847013" y="1339850"/>
            <a:ext cx="360362" cy="395288"/>
            <a:chOff x="4943" y="844"/>
            <a:chExt cx="227" cy="249"/>
          </a:xfrm>
        </p:grpSpPr>
        <p:sp>
          <p:nvSpPr>
            <p:cNvPr id="124977" name="Oval 82"/>
            <p:cNvSpPr>
              <a:spLocks noChangeArrowheads="1"/>
            </p:cNvSpPr>
            <p:nvPr/>
          </p:nvSpPr>
          <p:spPr bwMode="auto">
            <a:xfrm>
              <a:off x="4943" y="856"/>
              <a:ext cx="227" cy="227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124978" name="Rectangle 83"/>
            <p:cNvSpPr>
              <a:spLocks noChangeArrowheads="1"/>
            </p:cNvSpPr>
            <p:nvPr/>
          </p:nvSpPr>
          <p:spPr bwMode="auto">
            <a:xfrm>
              <a:off x="4946" y="844"/>
              <a:ext cx="218" cy="249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GB" sz="2000" b="1">
                  <a:solidFill>
                    <a:srgbClr val="000066"/>
                  </a:solidFill>
                  <a:latin typeface="Times New Roman" pitchFamily="18" charset="0"/>
                </a:rPr>
                <a:t>V</a:t>
              </a:r>
              <a:endParaRPr lang="en-ZA" sz="2000">
                <a:solidFill>
                  <a:srgbClr val="000066"/>
                </a:solidFill>
              </a:endParaRPr>
            </a:p>
          </p:txBody>
        </p:sp>
      </p:grpSp>
      <p:grpSp>
        <p:nvGrpSpPr>
          <p:cNvPr id="124942" name="Group 84"/>
          <p:cNvGrpSpPr>
            <a:grpSpLocks/>
          </p:cNvGrpSpPr>
          <p:nvPr/>
        </p:nvGrpSpPr>
        <p:grpSpPr bwMode="auto">
          <a:xfrm>
            <a:off x="7227888" y="2003425"/>
            <a:ext cx="1466850" cy="3559175"/>
            <a:chOff x="8235" y="9624"/>
            <a:chExt cx="1922" cy="4206"/>
          </a:xfrm>
        </p:grpSpPr>
        <p:sp>
          <p:nvSpPr>
            <p:cNvPr id="124975" name="Freeform 85"/>
            <p:cNvSpPr>
              <a:spLocks/>
            </p:cNvSpPr>
            <p:nvPr/>
          </p:nvSpPr>
          <p:spPr bwMode="auto">
            <a:xfrm>
              <a:off x="9517" y="9624"/>
              <a:ext cx="640" cy="4200"/>
            </a:xfrm>
            <a:custGeom>
              <a:avLst/>
              <a:gdLst>
                <a:gd name="T0" fmla="*/ 0 w 460"/>
                <a:gd name="T1" fmla="*/ 0 h 570"/>
                <a:gd name="T2" fmla="*/ 12493 w 460"/>
                <a:gd name="T3" fmla="*/ 0 h 570"/>
                <a:gd name="T4" fmla="*/ 12493 w 460"/>
                <a:gd name="T5" fmla="*/ 2147483647 h 570"/>
                <a:gd name="T6" fmla="*/ 0 60000 65536"/>
                <a:gd name="T7" fmla="*/ 0 60000 65536"/>
                <a:gd name="T8" fmla="*/ 0 60000 65536"/>
                <a:gd name="T9" fmla="*/ 0 w 460"/>
                <a:gd name="T10" fmla="*/ 0 h 570"/>
                <a:gd name="T11" fmla="*/ 460 w 460"/>
                <a:gd name="T12" fmla="*/ 570 h 5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60" h="570">
                  <a:moveTo>
                    <a:pt x="0" y="0"/>
                  </a:moveTo>
                  <a:lnTo>
                    <a:pt x="460" y="0"/>
                  </a:lnTo>
                  <a:lnTo>
                    <a:pt x="460" y="570"/>
                  </a:lnTo>
                </a:path>
              </a:pathLst>
            </a:cu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976" name="Freeform 86"/>
            <p:cNvSpPr>
              <a:spLocks/>
            </p:cNvSpPr>
            <p:nvPr/>
          </p:nvSpPr>
          <p:spPr bwMode="auto">
            <a:xfrm>
              <a:off x="8235" y="9630"/>
              <a:ext cx="765" cy="4200"/>
            </a:xfrm>
            <a:custGeom>
              <a:avLst/>
              <a:gdLst>
                <a:gd name="T0" fmla="*/ 765 w 765"/>
                <a:gd name="T1" fmla="*/ 0 h 4200"/>
                <a:gd name="T2" fmla="*/ 0 w 765"/>
                <a:gd name="T3" fmla="*/ 0 h 4200"/>
                <a:gd name="T4" fmla="*/ 0 w 765"/>
                <a:gd name="T5" fmla="*/ 4200 h 4200"/>
                <a:gd name="T6" fmla="*/ 0 60000 65536"/>
                <a:gd name="T7" fmla="*/ 0 60000 65536"/>
                <a:gd name="T8" fmla="*/ 0 60000 65536"/>
                <a:gd name="T9" fmla="*/ 0 w 765"/>
                <a:gd name="T10" fmla="*/ 0 h 4200"/>
                <a:gd name="T11" fmla="*/ 765 w 765"/>
                <a:gd name="T12" fmla="*/ 4200 h 4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5" h="4200">
                  <a:moveTo>
                    <a:pt x="765" y="0"/>
                  </a:moveTo>
                  <a:lnTo>
                    <a:pt x="0" y="0"/>
                  </a:lnTo>
                  <a:lnTo>
                    <a:pt x="0" y="4200"/>
                  </a:lnTo>
                </a:path>
              </a:pathLst>
            </a:cu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4943" name="Freeform 87"/>
          <p:cNvSpPr>
            <a:spLocks/>
          </p:cNvSpPr>
          <p:nvPr/>
        </p:nvSpPr>
        <p:spPr bwMode="auto">
          <a:xfrm rot="-5400000">
            <a:off x="7723187" y="2538413"/>
            <a:ext cx="466725" cy="1066800"/>
          </a:xfrm>
          <a:custGeom>
            <a:avLst/>
            <a:gdLst>
              <a:gd name="T0" fmla="*/ 2147483647 w 740"/>
              <a:gd name="T1" fmla="*/ 0 h 1250"/>
              <a:gd name="T2" fmla="*/ 0 w 740"/>
              <a:gd name="T3" fmla="*/ 0 h 1250"/>
              <a:gd name="T4" fmla="*/ 0 w 740"/>
              <a:gd name="T5" fmla="*/ 2147483647 h 1250"/>
              <a:gd name="T6" fmla="*/ 2147483647 w 740"/>
              <a:gd name="T7" fmla="*/ 2147483647 h 1250"/>
              <a:gd name="T8" fmla="*/ 0 60000 65536"/>
              <a:gd name="T9" fmla="*/ 0 60000 65536"/>
              <a:gd name="T10" fmla="*/ 0 60000 65536"/>
              <a:gd name="T11" fmla="*/ 0 60000 65536"/>
              <a:gd name="T12" fmla="*/ 0 w 740"/>
              <a:gd name="T13" fmla="*/ 0 h 1250"/>
              <a:gd name="T14" fmla="*/ 740 w 740"/>
              <a:gd name="T15" fmla="*/ 1250 h 12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0" h="1250">
                <a:moveTo>
                  <a:pt x="740" y="0"/>
                </a:moveTo>
                <a:lnTo>
                  <a:pt x="0" y="0"/>
                </a:lnTo>
                <a:lnTo>
                  <a:pt x="0" y="1250"/>
                </a:lnTo>
                <a:lnTo>
                  <a:pt x="740" y="1250"/>
                </a:lnTo>
              </a:path>
            </a:pathLst>
          </a:cu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44" name="Line 88"/>
          <p:cNvSpPr>
            <a:spLocks noChangeShapeType="1"/>
          </p:cNvSpPr>
          <p:nvPr/>
        </p:nvSpPr>
        <p:spPr bwMode="auto">
          <a:xfrm>
            <a:off x="7224713" y="2838450"/>
            <a:ext cx="671512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45" name="Line 89"/>
          <p:cNvSpPr>
            <a:spLocks noChangeShapeType="1"/>
          </p:cNvSpPr>
          <p:nvPr/>
        </p:nvSpPr>
        <p:spPr bwMode="auto">
          <a:xfrm>
            <a:off x="8002588" y="2838450"/>
            <a:ext cx="685800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46" name="Line 90"/>
          <p:cNvSpPr>
            <a:spLocks noChangeShapeType="1"/>
          </p:cNvSpPr>
          <p:nvPr/>
        </p:nvSpPr>
        <p:spPr bwMode="auto">
          <a:xfrm flipV="1">
            <a:off x="7904163" y="2641600"/>
            <a:ext cx="0" cy="3810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47" name="Line 91"/>
          <p:cNvSpPr>
            <a:spLocks noChangeShapeType="1"/>
          </p:cNvSpPr>
          <p:nvPr/>
        </p:nvSpPr>
        <p:spPr bwMode="auto">
          <a:xfrm flipV="1">
            <a:off x="8002588" y="2641600"/>
            <a:ext cx="0" cy="3810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48" name="Rectangle 92"/>
          <p:cNvSpPr>
            <a:spLocks noChangeArrowheads="1"/>
          </p:cNvSpPr>
          <p:nvPr/>
        </p:nvSpPr>
        <p:spPr bwMode="auto">
          <a:xfrm>
            <a:off x="8013700" y="2441575"/>
            <a:ext cx="4699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+Q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1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124949" name="Rectangle 93"/>
          <p:cNvSpPr>
            <a:spLocks noChangeArrowheads="1"/>
          </p:cNvSpPr>
          <p:nvPr/>
        </p:nvSpPr>
        <p:spPr bwMode="auto">
          <a:xfrm>
            <a:off x="7443788" y="2441575"/>
            <a:ext cx="4699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–Q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1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124950" name="Rectangle 94"/>
          <p:cNvSpPr>
            <a:spLocks noChangeArrowheads="1"/>
          </p:cNvSpPr>
          <p:nvPr/>
        </p:nvSpPr>
        <p:spPr bwMode="auto">
          <a:xfrm>
            <a:off x="7677150" y="3578225"/>
            <a:ext cx="4000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C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2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124951" name="Freeform 95"/>
          <p:cNvSpPr>
            <a:spLocks/>
          </p:cNvSpPr>
          <p:nvPr/>
        </p:nvSpPr>
        <p:spPr bwMode="auto">
          <a:xfrm rot="-5400000">
            <a:off x="7723981" y="3896519"/>
            <a:ext cx="465138" cy="1066800"/>
          </a:xfrm>
          <a:custGeom>
            <a:avLst/>
            <a:gdLst>
              <a:gd name="T0" fmla="*/ 2147483647 w 740"/>
              <a:gd name="T1" fmla="*/ 0 h 1250"/>
              <a:gd name="T2" fmla="*/ 0 w 740"/>
              <a:gd name="T3" fmla="*/ 0 h 1250"/>
              <a:gd name="T4" fmla="*/ 0 w 740"/>
              <a:gd name="T5" fmla="*/ 2147483647 h 1250"/>
              <a:gd name="T6" fmla="*/ 2147483647 w 740"/>
              <a:gd name="T7" fmla="*/ 2147483647 h 1250"/>
              <a:gd name="T8" fmla="*/ 0 60000 65536"/>
              <a:gd name="T9" fmla="*/ 0 60000 65536"/>
              <a:gd name="T10" fmla="*/ 0 60000 65536"/>
              <a:gd name="T11" fmla="*/ 0 60000 65536"/>
              <a:gd name="T12" fmla="*/ 0 w 740"/>
              <a:gd name="T13" fmla="*/ 0 h 1250"/>
              <a:gd name="T14" fmla="*/ 740 w 740"/>
              <a:gd name="T15" fmla="*/ 1250 h 12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0" h="1250">
                <a:moveTo>
                  <a:pt x="740" y="0"/>
                </a:moveTo>
                <a:lnTo>
                  <a:pt x="0" y="0"/>
                </a:lnTo>
                <a:lnTo>
                  <a:pt x="0" y="1250"/>
                </a:lnTo>
                <a:lnTo>
                  <a:pt x="740" y="1250"/>
                </a:lnTo>
              </a:path>
            </a:pathLst>
          </a:cu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52" name="Line 96"/>
          <p:cNvSpPr>
            <a:spLocks noChangeShapeType="1"/>
          </p:cNvSpPr>
          <p:nvPr/>
        </p:nvSpPr>
        <p:spPr bwMode="auto">
          <a:xfrm>
            <a:off x="7224713" y="4197350"/>
            <a:ext cx="671512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53" name="Line 97"/>
          <p:cNvSpPr>
            <a:spLocks noChangeShapeType="1"/>
          </p:cNvSpPr>
          <p:nvPr/>
        </p:nvSpPr>
        <p:spPr bwMode="auto">
          <a:xfrm>
            <a:off x="8002588" y="4197350"/>
            <a:ext cx="685800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54" name="Line 98"/>
          <p:cNvSpPr>
            <a:spLocks noChangeShapeType="1"/>
          </p:cNvSpPr>
          <p:nvPr/>
        </p:nvSpPr>
        <p:spPr bwMode="auto">
          <a:xfrm flipV="1">
            <a:off x="7904163" y="3998913"/>
            <a:ext cx="0" cy="3810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55" name="Line 99"/>
          <p:cNvSpPr>
            <a:spLocks noChangeShapeType="1"/>
          </p:cNvSpPr>
          <p:nvPr/>
        </p:nvSpPr>
        <p:spPr bwMode="auto">
          <a:xfrm flipV="1">
            <a:off x="8002588" y="3998913"/>
            <a:ext cx="0" cy="3810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56" name="Rectangle 100"/>
          <p:cNvSpPr>
            <a:spLocks noChangeArrowheads="1"/>
          </p:cNvSpPr>
          <p:nvPr/>
        </p:nvSpPr>
        <p:spPr bwMode="auto">
          <a:xfrm>
            <a:off x="8013700" y="3798888"/>
            <a:ext cx="4699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+Q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2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124957" name="Rectangle 101"/>
          <p:cNvSpPr>
            <a:spLocks noChangeArrowheads="1"/>
          </p:cNvSpPr>
          <p:nvPr/>
        </p:nvSpPr>
        <p:spPr bwMode="auto">
          <a:xfrm>
            <a:off x="7443788" y="3798888"/>
            <a:ext cx="4699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–Q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2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124958" name="Rectangle 102"/>
          <p:cNvSpPr>
            <a:spLocks noChangeArrowheads="1"/>
          </p:cNvSpPr>
          <p:nvPr/>
        </p:nvSpPr>
        <p:spPr bwMode="auto">
          <a:xfrm>
            <a:off x="7677150" y="4943475"/>
            <a:ext cx="4000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C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3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124959" name="Freeform 103"/>
          <p:cNvSpPr>
            <a:spLocks/>
          </p:cNvSpPr>
          <p:nvPr/>
        </p:nvSpPr>
        <p:spPr bwMode="auto">
          <a:xfrm rot="-5400000">
            <a:off x="7723981" y="5261769"/>
            <a:ext cx="465138" cy="1066800"/>
          </a:xfrm>
          <a:custGeom>
            <a:avLst/>
            <a:gdLst>
              <a:gd name="T0" fmla="*/ 2147483647 w 740"/>
              <a:gd name="T1" fmla="*/ 0 h 1250"/>
              <a:gd name="T2" fmla="*/ 0 w 740"/>
              <a:gd name="T3" fmla="*/ 0 h 1250"/>
              <a:gd name="T4" fmla="*/ 0 w 740"/>
              <a:gd name="T5" fmla="*/ 2147483647 h 1250"/>
              <a:gd name="T6" fmla="*/ 2147483647 w 740"/>
              <a:gd name="T7" fmla="*/ 2147483647 h 1250"/>
              <a:gd name="T8" fmla="*/ 0 60000 65536"/>
              <a:gd name="T9" fmla="*/ 0 60000 65536"/>
              <a:gd name="T10" fmla="*/ 0 60000 65536"/>
              <a:gd name="T11" fmla="*/ 0 60000 65536"/>
              <a:gd name="T12" fmla="*/ 0 w 740"/>
              <a:gd name="T13" fmla="*/ 0 h 1250"/>
              <a:gd name="T14" fmla="*/ 740 w 740"/>
              <a:gd name="T15" fmla="*/ 1250 h 12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0" h="1250">
                <a:moveTo>
                  <a:pt x="740" y="0"/>
                </a:moveTo>
                <a:lnTo>
                  <a:pt x="0" y="0"/>
                </a:lnTo>
                <a:lnTo>
                  <a:pt x="0" y="1250"/>
                </a:lnTo>
                <a:lnTo>
                  <a:pt x="740" y="1250"/>
                </a:lnTo>
              </a:path>
            </a:pathLst>
          </a:cu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60" name="Line 104"/>
          <p:cNvSpPr>
            <a:spLocks noChangeShapeType="1"/>
          </p:cNvSpPr>
          <p:nvPr/>
        </p:nvSpPr>
        <p:spPr bwMode="auto">
          <a:xfrm>
            <a:off x="7227888" y="5562600"/>
            <a:ext cx="668337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61" name="Line 105"/>
          <p:cNvSpPr>
            <a:spLocks noChangeShapeType="1"/>
          </p:cNvSpPr>
          <p:nvPr/>
        </p:nvSpPr>
        <p:spPr bwMode="auto">
          <a:xfrm>
            <a:off x="8004175" y="5562600"/>
            <a:ext cx="684213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62" name="Line 106"/>
          <p:cNvSpPr>
            <a:spLocks noChangeShapeType="1"/>
          </p:cNvSpPr>
          <p:nvPr/>
        </p:nvSpPr>
        <p:spPr bwMode="auto">
          <a:xfrm flipV="1">
            <a:off x="7904163" y="5364163"/>
            <a:ext cx="0" cy="3810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63" name="Line 107"/>
          <p:cNvSpPr>
            <a:spLocks noChangeShapeType="1"/>
          </p:cNvSpPr>
          <p:nvPr/>
        </p:nvSpPr>
        <p:spPr bwMode="auto">
          <a:xfrm flipV="1">
            <a:off x="8002588" y="5364163"/>
            <a:ext cx="0" cy="3810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64" name="Rectangle 108"/>
          <p:cNvSpPr>
            <a:spLocks noChangeArrowheads="1"/>
          </p:cNvSpPr>
          <p:nvPr/>
        </p:nvSpPr>
        <p:spPr bwMode="auto">
          <a:xfrm>
            <a:off x="8013700" y="5164138"/>
            <a:ext cx="4699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+Q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3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124965" name="Rectangle 109"/>
          <p:cNvSpPr>
            <a:spLocks noChangeArrowheads="1"/>
          </p:cNvSpPr>
          <p:nvPr/>
        </p:nvSpPr>
        <p:spPr bwMode="auto">
          <a:xfrm>
            <a:off x="7443788" y="5164138"/>
            <a:ext cx="4699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–Q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3</a:t>
            </a:r>
            <a:endParaRPr lang="en-ZA" sz="2000">
              <a:solidFill>
                <a:srgbClr val="000066"/>
              </a:solidFill>
            </a:endParaRPr>
          </a:p>
        </p:txBody>
      </p:sp>
      <p:grpSp>
        <p:nvGrpSpPr>
          <p:cNvPr id="124966" name="Group 110"/>
          <p:cNvGrpSpPr>
            <a:grpSpLocks/>
          </p:cNvGrpSpPr>
          <p:nvPr/>
        </p:nvGrpSpPr>
        <p:grpSpPr bwMode="auto">
          <a:xfrm>
            <a:off x="7791450" y="3092450"/>
            <a:ext cx="360363" cy="395288"/>
            <a:chOff x="4908" y="1948"/>
            <a:chExt cx="227" cy="249"/>
          </a:xfrm>
        </p:grpSpPr>
        <p:sp>
          <p:nvSpPr>
            <p:cNvPr id="124973" name="Oval 111"/>
            <p:cNvSpPr>
              <a:spLocks noChangeArrowheads="1"/>
            </p:cNvSpPr>
            <p:nvPr/>
          </p:nvSpPr>
          <p:spPr bwMode="auto">
            <a:xfrm>
              <a:off x="4908" y="1960"/>
              <a:ext cx="227" cy="227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124974" name="Rectangle 112"/>
            <p:cNvSpPr>
              <a:spLocks noChangeArrowheads="1"/>
            </p:cNvSpPr>
            <p:nvPr/>
          </p:nvSpPr>
          <p:spPr bwMode="auto">
            <a:xfrm>
              <a:off x="4911" y="1948"/>
              <a:ext cx="218" cy="249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GB" sz="2000" b="1">
                  <a:solidFill>
                    <a:srgbClr val="000066"/>
                  </a:solidFill>
                  <a:latin typeface="Times New Roman" pitchFamily="18" charset="0"/>
                </a:rPr>
                <a:t>V</a:t>
              </a:r>
              <a:endParaRPr lang="en-ZA" sz="2000">
                <a:solidFill>
                  <a:srgbClr val="000066"/>
                </a:solidFill>
              </a:endParaRPr>
            </a:p>
          </p:txBody>
        </p:sp>
      </p:grpSp>
      <p:grpSp>
        <p:nvGrpSpPr>
          <p:cNvPr id="124967" name="Group 113"/>
          <p:cNvGrpSpPr>
            <a:grpSpLocks/>
          </p:cNvGrpSpPr>
          <p:nvPr/>
        </p:nvGrpSpPr>
        <p:grpSpPr bwMode="auto">
          <a:xfrm>
            <a:off x="7791450" y="4448175"/>
            <a:ext cx="360363" cy="395288"/>
            <a:chOff x="4908" y="2802"/>
            <a:chExt cx="227" cy="249"/>
          </a:xfrm>
        </p:grpSpPr>
        <p:sp>
          <p:nvSpPr>
            <p:cNvPr id="124971" name="Oval 114"/>
            <p:cNvSpPr>
              <a:spLocks noChangeArrowheads="1"/>
            </p:cNvSpPr>
            <p:nvPr/>
          </p:nvSpPr>
          <p:spPr bwMode="auto">
            <a:xfrm>
              <a:off x="4908" y="2814"/>
              <a:ext cx="227" cy="227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124972" name="Rectangle 115"/>
            <p:cNvSpPr>
              <a:spLocks noChangeArrowheads="1"/>
            </p:cNvSpPr>
            <p:nvPr/>
          </p:nvSpPr>
          <p:spPr bwMode="auto">
            <a:xfrm>
              <a:off x="4911" y="2802"/>
              <a:ext cx="218" cy="249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GB" sz="2000" b="1">
                  <a:solidFill>
                    <a:srgbClr val="000066"/>
                  </a:solidFill>
                  <a:latin typeface="Times New Roman" pitchFamily="18" charset="0"/>
                </a:rPr>
                <a:t>V</a:t>
              </a:r>
              <a:endParaRPr lang="en-ZA" sz="2000">
                <a:solidFill>
                  <a:srgbClr val="000066"/>
                </a:solidFill>
              </a:endParaRPr>
            </a:p>
          </p:txBody>
        </p:sp>
      </p:grpSp>
      <p:grpSp>
        <p:nvGrpSpPr>
          <p:cNvPr id="124968" name="Group 116"/>
          <p:cNvGrpSpPr>
            <a:grpSpLocks/>
          </p:cNvGrpSpPr>
          <p:nvPr/>
        </p:nvGrpSpPr>
        <p:grpSpPr bwMode="auto">
          <a:xfrm>
            <a:off x="7791450" y="5813425"/>
            <a:ext cx="360363" cy="395288"/>
            <a:chOff x="4908" y="3662"/>
            <a:chExt cx="227" cy="249"/>
          </a:xfrm>
        </p:grpSpPr>
        <p:sp>
          <p:nvSpPr>
            <p:cNvPr id="124969" name="Oval 117"/>
            <p:cNvSpPr>
              <a:spLocks noChangeArrowheads="1"/>
            </p:cNvSpPr>
            <p:nvPr/>
          </p:nvSpPr>
          <p:spPr bwMode="auto">
            <a:xfrm>
              <a:off x="4908" y="3674"/>
              <a:ext cx="227" cy="227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124970" name="Rectangle 118"/>
            <p:cNvSpPr>
              <a:spLocks noChangeArrowheads="1"/>
            </p:cNvSpPr>
            <p:nvPr/>
          </p:nvSpPr>
          <p:spPr bwMode="auto">
            <a:xfrm>
              <a:off x="4911" y="3662"/>
              <a:ext cx="218" cy="249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GB" sz="2000" b="1">
                  <a:solidFill>
                    <a:srgbClr val="000066"/>
                  </a:solidFill>
                  <a:latin typeface="Times New Roman" pitchFamily="18" charset="0"/>
                </a:rPr>
                <a:t>V</a:t>
              </a:r>
              <a:endParaRPr lang="en-ZA" sz="2000">
                <a:solidFill>
                  <a:srgbClr val="000066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0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50" grpId="0"/>
      <p:bldP spid="21095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CAPACITANCE</a:t>
            </a:r>
          </a:p>
        </p:txBody>
      </p:sp>
      <p:sp>
        <p:nvSpPr>
          <p:cNvPr id="5125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  <a:endParaRPr lang="en-ZA" smtClean="0">
              <a:cs typeface="Arial" charset="0"/>
            </a:endParaRP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272D78-6BB2-4A8F-A27B-06CFEEC4C640}" type="slidenum">
              <a:rPr lang="en-ZA" smtClean="0">
                <a:cs typeface="Arial" charset="0"/>
              </a:rPr>
              <a:pPr/>
              <a:t>12</a:t>
            </a:fld>
            <a:endParaRPr lang="en-ZA" smtClean="0">
              <a:cs typeface="Arial" charset="0"/>
            </a:endParaRPr>
          </a:p>
        </p:txBody>
      </p:sp>
      <p:sp>
        <p:nvSpPr>
          <p:cNvPr id="51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CAPACITORS IN PARALLEL</a:t>
            </a:r>
          </a:p>
        </p:txBody>
      </p:sp>
      <p:sp>
        <p:nvSpPr>
          <p:cNvPr id="51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6716712" cy="1296988"/>
          </a:xfrm>
        </p:spPr>
        <p:txBody>
          <a:bodyPr/>
          <a:lstStyle/>
          <a:p>
            <a:pPr lvl="1" indent="0" eaLnBrk="1" hangingPunct="1"/>
            <a:r>
              <a:rPr lang="en-US" smtClean="0"/>
              <a:t>Hence the equivalent capacitance </a:t>
            </a:r>
            <a:r>
              <a:rPr lang="en-US" b="1" i="1" smtClean="0">
                <a:latin typeface="Times New Roman" pitchFamily="18" charset="0"/>
              </a:rPr>
              <a:t>C</a:t>
            </a:r>
            <a:r>
              <a:rPr lang="en-US" b="1" baseline="-25000" smtClean="0">
                <a:latin typeface="Times New Roman" pitchFamily="18" charset="0"/>
              </a:rPr>
              <a:t>eq</a:t>
            </a:r>
            <a:r>
              <a:rPr lang="en-US" i="1" smtClean="0"/>
              <a:t> </a:t>
            </a:r>
            <a:r>
              <a:rPr lang="en-US" smtClean="0"/>
              <a:t>, with the same total charge and applied potential difference, is:</a:t>
            </a:r>
          </a:p>
        </p:txBody>
      </p:sp>
      <p:sp>
        <p:nvSpPr>
          <p:cNvPr id="211973" name="Rectangle 5"/>
          <p:cNvSpPr>
            <a:spLocks noChangeArrowheads="1"/>
          </p:cNvSpPr>
          <p:nvPr/>
        </p:nvSpPr>
        <p:spPr bwMode="auto">
          <a:xfrm>
            <a:off x="188913" y="3743325"/>
            <a:ext cx="475456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so           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C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eq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= C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1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+ C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+ C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3</a:t>
            </a:r>
            <a:endParaRPr lang="en-US" b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211974" name="Rectangle 6"/>
          <p:cNvSpPr>
            <a:spLocks noChangeArrowheads="1"/>
          </p:cNvSpPr>
          <p:nvPr/>
        </p:nvSpPr>
        <p:spPr bwMode="auto">
          <a:xfrm>
            <a:off x="179388" y="4562475"/>
            <a:ext cx="6716712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and, in general, for any number of capacitors in parallel: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513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5132" name="Rectangle 13"/>
          <p:cNvSpPr>
            <a:spLocks noChangeArrowheads="1"/>
          </p:cNvSpPr>
          <p:nvPr/>
        </p:nvSpPr>
        <p:spPr bwMode="auto">
          <a:xfrm>
            <a:off x="0" y="314325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5122" name="Object 12"/>
          <p:cNvGraphicFramePr>
            <a:graphicFrameLocks noChangeAspect="1"/>
          </p:cNvGraphicFramePr>
          <p:nvPr/>
        </p:nvGraphicFramePr>
        <p:xfrm>
          <a:off x="1470025" y="2717800"/>
          <a:ext cx="39370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4" imgW="3936960" imgH="736560" progId="Equation.DSMT4">
                  <p:embed/>
                </p:oleObj>
              </mc:Choice>
              <mc:Fallback>
                <p:oleObj name="Equation" r:id="rId4" imgW="3936960" imgH="73656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0025" y="2717800"/>
                        <a:ext cx="39370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211982" name="Object 14"/>
          <p:cNvGraphicFramePr>
            <a:graphicFrameLocks noChangeAspect="1"/>
          </p:cNvGraphicFramePr>
          <p:nvPr/>
        </p:nvGraphicFramePr>
        <p:xfrm>
          <a:off x="4005263" y="5257800"/>
          <a:ext cx="144462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6" imgW="1447560" imgH="774360" progId="Equation.DSMT4">
                  <p:embed/>
                </p:oleObj>
              </mc:Choice>
              <mc:Fallback>
                <p:oleObj name="Equation" r:id="rId6" imgW="1447560" imgH="77436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5263" y="5257800"/>
                        <a:ext cx="1444625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1985" name="Rectangle 17"/>
          <p:cNvSpPr>
            <a:spLocks noChangeArrowheads="1"/>
          </p:cNvSpPr>
          <p:nvPr/>
        </p:nvSpPr>
        <p:spPr bwMode="auto">
          <a:xfrm>
            <a:off x="3938588" y="5260975"/>
            <a:ext cx="1597025" cy="841375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5135" name="Rectangle 18"/>
          <p:cNvSpPr>
            <a:spLocks noChangeArrowheads="1"/>
          </p:cNvSpPr>
          <p:nvPr/>
        </p:nvSpPr>
        <p:spPr bwMode="auto">
          <a:xfrm>
            <a:off x="7677150" y="2220913"/>
            <a:ext cx="40005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C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1</a:t>
            </a:r>
            <a:endParaRPr lang="en-ZA" sz="2000">
              <a:solidFill>
                <a:srgbClr val="000066"/>
              </a:solidFill>
            </a:endParaRPr>
          </a:p>
        </p:txBody>
      </p:sp>
      <p:grpSp>
        <p:nvGrpSpPr>
          <p:cNvPr id="5136" name="Group 19"/>
          <p:cNvGrpSpPr>
            <a:grpSpLocks/>
          </p:cNvGrpSpPr>
          <p:nvPr/>
        </p:nvGrpSpPr>
        <p:grpSpPr bwMode="auto">
          <a:xfrm>
            <a:off x="7827963" y="1874838"/>
            <a:ext cx="382587" cy="266700"/>
            <a:chOff x="8914" y="9442"/>
            <a:chExt cx="501" cy="350"/>
          </a:xfrm>
        </p:grpSpPr>
        <p:sp>
          <p:nvSpPr>
            <p:cNvPr id="5176" name="Line 20"/>
            <p:cNvSpPr>
              <a:spLocks noChangeShapeType="1"/>
            </p:cNvSpPr>
            <p:nvPr/>
          </p:nvSpPr>
          <p:spPr bwMode="auto">
            <a:xfrm rot="5400000" flipH="1">
              <a:off x="9240" y="9616"/>
              <a:ext cx="350" cy="1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7" name="Line 21"/>
            <p:cNvSpPr>
              <a:spLocks noChangeShapeType="1"/>
            </p:cNvSpPr>
            <p:nvPr/>
          </p:nvSpPr>
          <p:spPr bwMode="auto">
            <a:xfrm rot="5400000" flipH="1">
              <a:off x="9038" y="9616"/>
              <a:ext cx="350" cy="1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8" name="Line 22"/>
            <p:cNvSpPr>
              <a:spLocks noChangeShapeType="1"/>
            </p:cNvSpPr>
            <p:nvPr/>
          </p:nvSpPr>
          <p:spPr bwMode="auto">
            <a:xfrm rot="5400000" flipH="1">
              <a:off x="8835" y="9616"/>
              <a:ext cx="350" cy="1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9" name="Line 23"/>
            <p:cNvSpPr>
              <a:spLocks noChangeShapeType="1"/>
            </p:cNvSpPr>
            <p:nvPr/>
          </p:nvSpPr>
          <p:spPr bwMode="auto">
            <a:xfrm rot="5400000" flipH="1">
              <a:off x="9232" y="9615"/>
              <a:ext cx="176" cy="1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0" name="Line 24"/>
            <p:cNvSpPr>
              <a:spLocks noChangeShapeType="1"/>
            </p:cNvSpPr>
            <p:nvPr/>
          </p:nvSpPr>
          <p:spPr bwMode="auto">
            <a:xfrm rot="5400000" flipH="1">
              <a:off x="9030" y="9615"/>
              <a:ext cx="176" cy="1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1" name="Line 25"/>
            <p:cNvSpPr>
              <a:spLocks noChangeShapeType="1"/>
            </p:cNvSpPr>
            <p:nvPr/>
          </p:nvSpPr>
          <p:spPr bwMode="auto">
            <a:xfrm rot="5400000" flipH="1">
              <a:off x="8827" y="9615"/>
              <a:ext cx="176" cy="1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7" name="Freeform 26"/>
          <p:cNvSpPr>
            <a:spLocks/>
          </p:cNvSpPr>
          <p:nvPr/>
        </p:nvSpPr>
        <p:spPr bwMode="auto">
          <a:xfrm>
            <a:off x="7672388" y="1538288"/>
            <a:ext cx="693737" cy="465137"/>
          </a:xfrm>
          <a:custGeom>
            <a:avLst/>
            <a:gdLst>
              <a:gd name="T0" fmla="*/ 0 w 910"/>
              <a:gd name="T1" fmla="*/ 2147483647 h 610"/>
              <a:gd name="T2" fmla="*/ 0 w 910"/>
              <a:gd name="T3" fmla="*/ 0 h 610"/>
              <a:gd name="T4" fmla="*/ 2147483647 w 910"/>
              <a:gd name="T5" fmla="*/ 0 h 610"/>
              <a:gd name="T6" fmla="*/ 2147483647 w 910"/>
              <a:gd name="T7" fmla="*/ 2147483647 h 610"/>
              <a:gd name="T8" fmla="*/ 0 60000 65536"/>
              <a:gd name="T9" fmla="*/ 0 60000 65536"/>
              <a:gd name="T10" fmla="*/ 0 60000 65536"/>
              <a:gd name="T11" fmla="*/ 0 60000 65536"/>
              <a:gd name="T12" fmla="*/ 0 w 910"/>
              <a:gd name="T13" fmla="*/ 0 h 610"/>
              <a:gd name="T14" fmla="*/ 910 w 910"/>
              <a:gd name="T15" fmla="*/ 610 h 61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10" h="610">
                <a:moveTo>
                  <a:pt x="0" y="610"/>
                </a:moveTo>
                <a:lnTo>
                  <a:pt x="0" y="0"/>
                </a:lnTo>
                <a:lnTo>
                  <a:pt x="910" y="0"/>
                </a:lnTo>
                <a:lnTo>
                  <a:pt x="910" y="610"/>
                </a:lnTo>
              </a:path>
            </a:pathLst>
          </a:cu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138" name="Group 65"/>
          <p:cNvGrpSpPr>
            <a:grpSpLocks/>
          </p:cNvGrpSpPr>
          <p:nvPr/>
        </p:nvGrpSpPr>
        <p:grpSpPr bwMode="auto">
          <a:xfrm>
            <a:off x="7847013" y="1339850"/>
            <a:ext cx="360362" cy="395288"/>
            <a:chOff x="4943" y="844"/>
            <a:chExt cx="227" cy="249"/>
          </a:xfrm>
        </p:grpSpPr>
        <p:sp>
          <p:nvSpPr>
            <p:cNvPr id="5174" name="Oval 28"/>
            <p:cNvSpPr>
              <a:spLocks noChangeArrowheads="1"/>
            </p:cNvSpPr>
            <p:nvPr/>
          </p:nvSpPr>
          <p:spPr bwMode="auto">
            <a:xfrm>
              <a:off x="4943" y="856"/>
              <a:ext cx="227" cy="227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5175" name="Rectangle 29"/>
            <p:cNvSpPr>
              <a:spLocks noChangeArrowheads="1"/>
            </p:cNvSpPr>
            <p:nvPr/>
          </p:nvSpPr>
          <p:spPr bwMode="auto">
            <a:xfrm>
              <a:off x="4946" y="844"/>
              <a:ext cx="218" cy="249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GB" sz="2000" b="1">
                  <a:solidFill>
                    <a:srgbClr val="000066"/>
                  </a:solidFill>
                  <a:latin typeface="Times New Roman" pitchFamily="18" charset="0"/>
                </a:rPr>
                <a:t>V</a:t>
              </a:r>
              <a:endParaRPr lang="en-ZA" sz="2000">
                <a:solidFill>
                  <a:srgbClr val="000066"/>
                </a:solidFill>
              </a:endParaRPr>
            </a:p>
          </p:txBody>
        </p:sp>
      </p:grpSp>
      <p:grpSp>
        <p:nvGrpSpPr>
          <p:cNvPr id="5139" name="Group 30"/>
          <p:cNvGrpSpPr>
            <a:grpSpLocks/>
          </p:cNvGrpSpPr>
          <p:nvPr/>
        </p:nvGrpSpPr>
        <p:grpSpPr bwMode="auto">
          <a:xfrm>
            <a:off x="7227888" y="2003425"/>
            <a:ext cx="1466850" cy="3559175"/>
            <a:chOff x="8235" y="9624"/>
            <a:chExt cx="1922" cy="4206"/>
          </a:xfrm>
        </p:grpSpPr>
        <p:sp>
          <p:nvSpPr>
            <p:cNvPr id="5172" name="Freeform 31"/>
            <p:cNvSpPr>
              <a:spLocks/>
            </p:cNvSpPr>
            <p:nvPr/>
          </p:nvSpPr>
          <p:spPr bwMode="auto">
            <a:xfrm>
              <a:off x="9517" y="9624"/>
              <a:ext cx="640" cy="4200"/>
            </a:xfrm>
            <a:custGeom>
              <a:avLst/>
              <a:gdLst>
                <a:gd name="T0" fmla="*/ 0 w 460"/>
                <a:gd name="T1" fmla="*/ 0 h 570"/>
                <a:gd name="T2" fmla="*/ 12493 w 460"/>
                <a:gd name="T3" fmla="*/ 0 h 570"/>
                <a:gd name="T4" fmla="*/ 12493 w 460"/>
                <a:gd name="T5" fmla="*/ 2147483647 h 570"/>
                <a:gd name="T6" fmla="*/ 0 60000 65536"/>
                <a:gd name="T7" fmla="*/ 0 60000 65536"/>
                <a:gd name="T8" fmla="*/ 0 60000 65536"/>
                <a:gd name="T9" fmla="*/ 0 w 460"/>
                <a:gd name="T10" fmla="*/ 0 h 570"/>
                <a:gd name="T11" fmla="*/ 460 w 460"/>
                <a:gd name="T12" fmla="*/ 570 h 5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60" h="570">
                  <a:moveTo>
                    <a:pt x="0" y="0"/>
                  </a:moveTo>
                  <a:lnTo>
                    <a:pt x="460" y="0"/>
                  </a:lnTo>
                  <a:lnTo>
                    <a:pt x="460" y="570"/>
                  </a:lnTo>
                </a:path>
              </a:pathLst>
            </a:cu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3" name="Freeform 32"/>
            <p:cNvSpPr>
              <a:spLocks/>
            </p:cNvSpPr>
            <p:nvPr/>
          </p:nvSpPr>
          <p:spPr bwMode="auto">
            <a:xfrm>
              <a:off x="8235" y="9630"/>
              <a:ext cx="765" cy="4200"/>
            </a:xfrm>
            <a:custGeom>
              <a:avLst/>
              <a:gdLst>
                <a:gd name="T0" fmla="*/ 765 w 765"/>
                <a:gd name="T1" fmla="*/ 0 h 4200"/>
                <a:gd name="T2" fmla="*/ 0 w 765"/>
                <a:gd name="T3" fmla="*/ 0 h 4200"/>
                <a:gd name="T4" fmla="*/ 0 w 765"/>
                <a:gd name="T5" fmla="*/ 4200 h 4200"/>
                <a:gd name="T6" fmla="*/ 0 60000 65536"/>
                <a:gd name="T7" fmla="*/ 0 60000 65536"/>
                <a:gd name="T8" fmla="*/ 0 60000 65536"/>
                <a:gd name="T9" fmla="*/ 0 w 765"/>
                <a:gd name="T10" fmla="*/ 0 h 4200"/>
                <a:gd name="T11" fmla="*/ 765 w 765"/>
                <a:gd name="T12" fmla="*/ 4200 h 4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5" h="4200">
                  <a:moveTo>
                    <a:pt x="765" y="0"/>
                  </a:moveTo>
                  <a:lnTo>
                    <a:pt x="0" y="0"/>
                  </a:lnTo>
                  <a:lnTo>
                    <a:pt x="0" y="4200"/>
                  </a:lnTo>
                </a:path>
              </a:pathLst>
            </a:cu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40" name="Freeform 33"/>
          <p:cNvSpPr>
            <a:spLocks/>
          </p:cNvSpPr>
          <p:nvPr/>
        </p:nvSpPr>
        <p:spPr bwMode="auto">
          <a:xfrm rot="-5400000">
            <a:off x="7723187" y="2538413"/>
            <a:ext cx="466725" cy="1066800"/>
          </a:xfrm>
          <a:custGeom>
            <a:avLst/>
            <a:gdLst>
              <a:gd name="T0" fmla="*/ 2147483647 w 740"/>
              <a:gd name="T1" fmla="*/ 0 h 1250"/>
              <a:gd name="T2" fmla="*/ 0 w 740"/>
              <a:gd name="T3" fmla="*/ 0 h 1250"/>
              <a:gd name="T4" fmla="*/ 0 w 740"/>
              <a:gd name="T5" fmla="*/ 2147483647 h 1250"/>
              <a:gd name="T6" fmla="*/ 2147483647 w 740"/>
              <a:gd name="T7" fmla="*/ 2147483647 h 1250"/>
              <a:gd name="T8" fmla="*/ 0 60000 65536"/>
              <a:gd name="T9" fmla="*/ 0 60000 65536"/>
              <a:gd name="T10" fmla="*/ 0 60000 65536"/>
              <a:gd name="T11" fmla="*/ 0 60000 65536"/>
              <a:gd name="T12" fmla="*/ 0 w 740"/>
              <a:gd name="T13" fmla="*/ 0 h 1250"/>
              <a:gd name="T14" fmla="*/ 740 w 740"/>
              <a:gd name="T15" fmla="*/ 1250 h 12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0" h="1250">
                <a:moveTo>
                  <a:pt x="740" y="0"/>
                </a:moveTo>
                <a:lnTo>
                  <a:pt x="0" y="0"/>
                </a:lnTo>
                <a:lnTo>
                  <a:pt x="0" y="1250"/>
                </a:lnTo>
                <a:lnTo>
                  <a:pt x="740" y="1250"/>
                </a:lnTo>
              </a:path>
            </a:pathLst>
          </a:cu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1" name="Line 34"/>
          <p:cNvSpPr>
            <a:spLocks noChangeShapeType="1"/>
          </p:cNvSpPr>
          <p:nvPr/>
        </p:nvSpPr>
        <p:spPr bwMode="auto">
          <a:xfrm>
            <a:off x="7224713" y="2838450"/>
            <a:ext cx="671512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2" name="Line 35"/>
          <p:cNvSpPr>
            <a:spLocks noChangeShapeType="1"/>
          </p:cNvSpPr>
          <p:nvPr/>
        </p:nvSpPr>
        <p:spPr bwMode="auto">
          <a:xfrm>
            <a:off x="8002588" y="2838450"/>
            <a:ext cx="685800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3" name="Line 36"/>
          <p:cNvSpPr>
            <a:spLocks noChangeShapeType="1"/>
          </p:cNvSpPr>
          <p:nvPr/>
        </p:nvSpPr>
        <p:spPr bwMode="auto">
          <a:xfrm flipV="1">
            <a:off x="7904163" y="2641600"/>
            <a:ext cx="0" cy="3810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4" name="Line 37"/>
          <p:cNvSpPr>
            <a:spLocks noChangeShapeType="1"/>
          </p:cNvSpPr>
          <p:nvPr/>
        </p:nvSpPr>
        <p:spPr bwMode="auto">
          <a:xfrm flipV="1">
            <a:off x="8002588" y="2641600"/>
            <a:ext cx="0" cy="3810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5" name="Rectangle 40"/>
          <p:cNvSpPr>
            <a:spLocks noChangeArrowheads="1"/>
          </p:cNvSpPr>
          <p:nvPr/>
        </p:nvSpPr>
        <p:spPr bwMode="auto">
          <a:xfrm>
            <a:off x="7677150" y="3578225"/>
            <a:ext cx="4000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C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2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5146" name="Freeform 41"/>
          <p:cNvSpPr>
            <a:spLocks/>
          </p:cNvSpPr>
          <p:nvPr/>
        </p:nvSpPr>
        <p:spPr bwMode="auto">
          <a:xfrm rot="-5400000">
            <a:off x="7723981" y="3896519"/>
            <a:ext cx="465138" cy="1066800"/>
          </a:xfrm>
          <a:custGeom>
            <a:avLst/>
            <a:gdLst>
              <a:gd name="T0" fmla="*/ 2147483647 w 740"/>
              <a:gd name="T1" fmla="*/ 0 h 1250"/>
              <a:gd name="T2" fmla="*/ 0 w 740"/>
              <a:gd name="T3" fmla="*/ 0 h 1250"/>
              <a:gd name="T4" fmla="*/ 0 w 740"/>
              <a:gd name="T5" fmla="*/ 2147483647 h 1250"/>
              <a:gd name="T6" fmla="*/ 2147483647 w 740"/>
              <a:gd name="T7" fmla="*/ 2147483647 h 1250"/>
              <a:gd name="T8" fmla="*/ 0 60000 65536"/>
              <a:gd name="T9" fmla="*/ 0 60000 65536"/>
              <a:gd name="T10" fmla="*/ 0 60000 65536"/>
              <a:gd name="T11" fmla="*/ 0 60000 65536"/>
              <a:gd name="T12" fmla="*/ 0 w 740"/>
              <a:gd name="T13" fmla="*/ 0 h 1250"/>
              <a:gd name="T14" fmla="*/ 740 w 740"/>
              <a:gd name="T15" fmla="*/ 1250 h 12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0" h="1250">
                <a:moveTo>
                  <a:pt x="740" y="0"/>
                </a:moveTo>
                <a:lnTo>
                  <a:pt x="0" y="0"/>
                </a:lnTo>
                <a:lnTo>
                  <a:pt x="0" y="1250"/>
                </a:lnTo>
                <a:lnTo>
                  <a:pt x="740" y="1250"/>
                </a:lnTo>
              </a:path>
            </a:pathLst>
          </a:cu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7" name="Line 42"/>
          <p:cNvSpPr>
            <a:spLocks noChangeShapeType="1"/>
          </p:cNvSpPr>
          <p:nvPr/>
        </p:nvSpPr>
        <p:spPr bwMode="auto">
          <a:xfrm>
            <a:off x="7224713" y="4197350"/>
            <a:ext cx="671512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8" name="Line 43"/>
          <p:cNvSpPr>
            <a:spLocks noChangeShapeType="1"/>
          </p:cNvSpPr>
          <p:nvPr/>
        </p:nvSpPr>
        <p:spPr bwMode="auto">
          <a:xfrm>
            <a:off x="8002588" y="4197350"/>
            <a:ext cx="685800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9" name="Line 44"/>
          <p:cNvSpPr>
            <a:spLocks noChangeShapeType="1"/>
          </p:cNvSpPr>
          <p:nvPr/>
        </p:nvSpPr>
        <p:spPr bwMode="auto">
          <a:xfrm flipV="1">
            <a:off x="7904163" y="3998913"/>
            <a:ext cx="0" cy="3810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50" name="Line 45"/>
          <p:cNvSpPr>
            <a:spLocks noChangeShapeType="1"/>
          </p:cNvSpPr>
          <p:nvPr/>
        </p:nvSpPr>
        <p:spPr bwMode="auto">
          <a:xfrm flipV="1">
            <a:off x="8002588" y="3998913"/>
            <a:ext cx="0" cy="3810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51" name="Rectangle 48"/>
          <p:cNvSpPr>
            <a:spLocks noChangeArrowheads="1"/>
          </p:cNvSpPr>
          <p:nvPr/>
        </p:nvSpPr>
        <p:spPr bwMode="auto">
          <a:xfrm>
            <a:off x="7677150" y="4943475"/>
            <a:ext cx="4000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C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3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5152" name="Freeform 49"/>
          <p:cNvSpPr>
            <a:spLocks/>
          </p:cNvSpPr>
          <p:nvPr/>
        </p:nvSpPr>
        <p:spPr bwMode="auto">
          <a:xfrm rot="-5400000">
            <a:off x="7723981" y="5261769"/>
            <a:ext cx="465138" cy="1066800"/>
          </a:xfrm>
          <a:custGeom>
            <a:avLst/>
            <a:gdLst>
              <a:gd name="T0" fmla="*/ 2147483647 w 740"/>
              <a:gd name="T1" fmla="*/ 0 h 1250"/>
              <a:gd name="T2" fmla="*/ 0 w 740"/>
              <a:gd name="T3" fmla="*/ 0 h 1250"/>
              <a:gd name="T4" fmla="*/ 0 w 740"/>
              <a:gd name="T5" fmla="*/ 2147483647 h 1250"/>
              <a:gd name="T6" fmla="*/ 2147483647 w 740"/>
              <a:gd name="T7" fmla="*/ 2147483647 h 1250"/>
              <a:gd name="T8" fmla="*/ 0 60000 65536"/>
              <a:gd name="T9" fmla="*/ 0 60000 65536"/>
              <a:gd name="T10" fmla="*/ 0 60000 65536"/>
              <a:gd name="T11" fmla="*/ 0 60000 65536"/>
              <a:gd name="T12" fmla="*/ 0 w 740"/>
              <a:gd name="T13" fmla="*/ 0 h 1250"/>
              <a:gd name="T14" fmla="*/ 740 w 740"/>
              <a:gd name="T15" fmla="*/ 1250 h 12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0" h="1250">
                <a:moveTo>
                  <a:pt x="740" y="0"/>
                </a:moveTo>
                <a:lnTo>
                  <a:pt x="0" y="0"/>
                </a:lnTo>
                <a:lnTo>
                  <a:pt x="0" y="1250"/>
                </a:lnTo>
                <a:lnTo>
                  <a:pt x="740" y="1250"/>
                </a:lnTo>
              </a:path>
            </a:pathLst>
          </a:cu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53" name="Line 50"/>
          <p:cNvSpPr>
            <a:spLocks noChangeShapeType="1"/>
          </p:cNvSpPr>
          <p:nvPr/>
        </p:nvSpPr>
        <p:spPr bwMode="auto">
          <a:xfrm>
            <a:off x="7227888" y="5562600"/>
            <a:ext cx="668337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54" name="Line 51"/>
          <p:cNvSpPr>
            <a:spLocks noChangeShapeType="1"/>
          </p:cNvSpPr>
          <p:nvPr/>
        </p:nvSpPr>
        <p:spPr bwMode="auto">
          <a:xfrm>
            <a:off x="8004175" y="5562600"/>
            <a:ext cx="684213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55" name="Line 52"/>
          <p:cNvSpPr>
            <a:spLocks noChangeShapeType="1"/>
          </p:cNvSpPr>
          <p:nvPr/>
        </p:nvSpPr>
        <p:spPr bwMode="auto">
          <a:xfrm flipV="1">
            <a:off x="7904163" y="5364163"/>
            <a:ext cx="0" cy="3810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56" name="Line 53"/>
          <p:cNvSpPr>
            <a:spLocks noChangeShapeType="1"/>
          </p:cNvSpPr>
          <p:nvPr/>
        </p:nvSpPr>
        <p:spPr bwMode="auto">
          <a:xfrm flipV="1">
            <a:off x="8002588" y="5364163"/>
            <a:ext cx="0" cy="3810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157" name="Group 66"/>
          <p:cNvGrpSpPr>
            <a:grpSpLocks/>
          </p:cNvGrpSpPr>
          <p:nvPr/>
        </p:nvGrpSpPr>
        <p:grpSpPr bwMode="auto">
          <a:xfrm>
            <a:off x="7791450" y="3092450"/>
            <a:ext cx="360363" cy="395288"/>
            <a:chOff x="4908" y="1948"/>
            <a:chExt cx="227" cy="249"/>
          </a:xfrm>
        </p:grpSpPr>
        <p:sp>
          <p:nvSpPr>
            <p:cNvPr id="5170" name="Oval 57"/>
            <p:cNvSpPr>
              <a:spLocks noChangeArrowheads="1"/>
            </p:cNvSpPr>
            <p:nvPr/>
          </p:nvSpPr>
          <p:spPr bwMode="auto">
            <a:xfrm>
              <a:off x="4908" y="1960"/>
              <a:ext cx="227" cy="227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5171" name="Rectangle 58"/>
            <p:cNvSpPr>
              <a:spLocks noChangeArrowheads="1"/>
            </p:cNvSpPr>
            <p:nvPr/>
          </p:nvSpPr>
          <p:spPr bwMode="auto">
            <a:xfrm>
              <a:off x="4911" y="1948"/>
              <a:ext cx="218" cy="249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GB" sz="2000" b="1">
                  <a:solidFill>
                    <a:srgbClr val="000066"/>
                  </a:solidFill>
                  <a:latin typeface="Times New Roman" pitchFamily="18" charset="0"/>
                </a:rPr>
                <a:t>V</a:t>
              </a:r>
              <a:endParaRPr lang="en-ZA" sz="2000">
                <a:solidFill>
                  <a:srgbClr val="000066"/>
                </a:solidFill>
              </a:endParaRPr>
            </a:p>
          </p:txBody>
        </p:sp>
      </p:grpSp>
      <p:grpSp>
        <p:nvGrpSpPr>
          <p:cNvPr id="5158" name="Group 67"/>
          <p:cNvGrpSpPr>
            <a:grpSpLocks/>
          </p:cNvGrpSpPr>
          <p:nvPr/>
        </p:nvGrpSpPr>
        <p:grpSpPr bwMode="auto">
          <a:xfrm>
            <a:off x="7791450" y="4448175"/>
            <a:ext cx="360363" cy="395288"/>
            <a:chOff x="4908" y="2802"/>
            <a:chExt cx="227" cy="249"/>
          </a:xfrm>
        </p:grpSpPr>
        <p:sp>
          <p:nvSpPr>
            <p:cNvPr id="5168" name="Oval 60"/>
            <p:cNvSpPr>
              <a:spLocks noChangeArrowheads="1"/>
            </p:cNvSpPr>
            <p:nvPr/>
          </p:nvSpPr>
          <p:spPr bwMode="auto">
            <a:xfrm>
              <a:off x="4908" y="2814"/>
              <a:ext cx="227" cy="227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5169" name="Rectangle 61"/>
            <p:cNvSpPr>
              <a:spLocks noChangeArrowheads="1"/>
            </p:cNvSpPr>
            <p:nvPr/>
          </p:nvSpPr>
          <p:spPr bwMode="auto">
            <a:xfrm>
              <a:off x="4911" y="2802"/>
              <a:ext cx="218" cy="249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GB" sz="2000" b="1">
                  <a:solidFill>
                    <a:srgbClr val="000066"/>
                  </a:solidFill>
                  <a:latin typeface="Times New Roman" pitchFamily="18" charset="0"/>
                </a:rPr>
                <a:t>V</a:t>
              </a:r>
              <a:endParaRPr lang="en-ZA" sz="2000">
                <a:solidFill>
                  <a:srgbClr val="000066"/>
                </a:solidFill>
              </a:endParaRPr>
            </a:p>
          </p:txBody>
        </p:sp>
      </p:grpSp>
      <p:grpSp>
        <p:nvGrpSpPr>
          <p:cNvPr id="5159" name="Group 68"/>
          <p:cNvGrpSpPr>
            <a:grpSpLocks/>
          </p:cNvGrpSpPr>
          <p:nvPr/>
        </p:nvGrpSpPr>
        <p:grpSpPr bwMode="auto">
          <a:xfrm>
            <a:off x="7791450" y="5813425"/>
            <a:ext cx="360363" cy="395288"/>
            <a:chOff x="4908" y="3662"/>
            <a:chExt cx="227" cy="249"/>
          </a:xfrm>
        </p:grpSpPr>
        <p:sp>
          <p:nvSpPr>
            <p:cNvPr id="5166" name="Oval 63"/>
            <p:cNvSpPr>
              <a:spLocks noChangeArrowheads="1"/>
            </p:cNvSpPr>
            <p:nvPr/>
          </p:nvSpPr>
          <p:spPr bwMode="auto">
            <a:xfrm>
              <a:off x="4908" y="3674"/>
              <a:ext cx="227" cy="227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5167" name="Rectangle 64"/>
            <p:cNvSpPr>
              <a:spLocks noChangeArrowheads="1"/>
            </p:cNvSpPr>
            <p:nvPr/>
          </p:nvSpPr>
          <p:spPr bwMode="auto">
            <a:xfrm>
              <a:off x="4911" y="3662"/>
              <a:ext cx="218" cy="249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GB" sz="2000" b="1">
                  <a:solidFill>
                    <a:srgbClr val="000066"/>
                  </a:solidFill>
                  <a:latin typeface="Times New Roman" pitchFamily="18" charset="0"/>
                </a:rPr>
                <a:t>V</a:t>
              </a:r>
              <a:endParaRPr lang="en-ZA" sz="2000">
                <a:solidFill>
                  <a:srgbClr val="000066"/>
                </a:solidFill>
              </a:endParaRPr>
            </a:p>
          </p:txBody>
        </p:sp>
      </p:grpSp>
      <p:sp>
        <p:nvSpPr>
          <p:cNvPr id="5160" name="Rectangle 69"/>
          <p:cNvSpPr>
            <a:spLocks noChangeArrowheads="1"/>
          </p:cNvSpPr>
          <p:nvPr/>
        </p:nvSpPr>
        <p:spPr bwMode="auto">
          <a:xfrm>
            <a:off x="8013700" y="2441575"/>
            <a:ext cx="4699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+Q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1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5161" name="Rectangle 70"/>
          <p:cNvSpPr>
            <a:spLocks noChangeArrowheads="1"/>
          </p:cNvSpPr>
          <p:nvPr/>
        </p:nvSpPr>
        <p:spPr bwMode="auto">
          <a:xfrm>
            <a:off x="7443788" y="2441575"/>
            <a:ext cx="4699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–Q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1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5162" name="Rectangle 71"/>
          <p:cNvSpPr>
            <a:spLocks noChangeArrowheads="1"/>
          </p:cNvSpPr>
          <p:nvPr/>
        </p:nvSpPr>
        <p:spPr bwMode="auto">
          <a:xfrm>
            <a:off x="8013700" y="3798888"/>
            <a:ext cx="4699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+Q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2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5163" name="Rectangle 72"/>
          <p:cNvSpPr>
            <a:spLocks noChangeArrowheads="1"/>
          </p:cNvSpPr>
          <p:nvPr/>
        </p:nvSpPr>
        <p:spPr bwMode="auto">
          <a:xfrm>
            <a:off x="7443788" y="3798888"/>
            <a:ext cx="4699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–Q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2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5164" name="Rectangle 73"/>
          <p:cNvSpPr>
            <a:spLocks noChangeArrowheads="1"/>
          </p:cNvSpPr>
          <p:nvPr/>
        </p:nvSpPr>
        <p:spPr bwMode="auto">
          <a:xfrm>
            <a:off x="8013700" y="5164138"/>
            <a:ext cx="4699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+Q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3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5165" name="Rectangle 74"/>
          <p:cNvSpPr>
            <a:spLocks noChangeArrowheads="1"/>
          </p:cNvSpPr>
          <p:nvPr/>
        </p:nvSpPr>
        <p:spPr bwMode="auto">
          <a:xfrm>
            <a:off x="7443788" y="5164138"/>
            <a:ext cx="4699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–Q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3</a:t>
            </a:r>
            <a:endParaRPr lang="en-ZA" sz="200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11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11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3" grpId="0"/>
      <p:bldP spid="211974" grpId="0"/>
      <p:bldP spid="21198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CAPACITANCE</a:t>
            </a:r>
          </a:p>
        </p:txBody>
      </p:sp>
      <p:sp>
        <p:nvSpPr>
          <p:cNvPr id="130050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  <a:endParaRPr lang="en-ZA" smtClean="0">
              <a:cs typeface="Arial" charset="0"/>
            </a:endParaRPr>
          </a:p>
        </p:txBody>
      </p:sp>
      <p:sp>
        <p:nvSpPr>
          <p:cNvPr id="130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D07103-DA3D-42E0-BDF8-FE6904BB3838}" type="slidenum">
              <a:rPr lang="en-ZA" smtClean="0">
                <a:cs typeface="Arial" charset="0"/>
              </a:rPr>
              <a:pPr/>
              <a:t>13</a:t>
            </a:fld>
            <a:endParaRPr lang="en-ZA" smtClean="0">
              <a:cs typeface="Arial" charset="0"/>
            </a:endParaRPr>
          </a:p>
        </p:txBody>
      </p:sp>
      <p:sp>
        <p:nvSpPr>
          <p:cNvPr id="130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CAPACITORS IN SERIES</a:t>
            </a:r>
          </a:p>
        </p:txBody>
      </p:sp>
      <p:sp>
        <p:nvSpPr>
          <p:cNvPr id="130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6640512" cy="2501900"/>
          </a:xfrm>
        </p:spPr>
        <p:txBody>
          <a:bodyPr/>
          <a:lstStyle/>
          <a:p>
            <a:pPr lvl="1" indent="0" eaLnBrk="1" hangingPunct="1"/>
            <a:r>
              <a:rPr lang="en-US" smtClean="0"/>
              <a:t>When three capacitors are connected in series, the potential difference across all three is given by the sum of the potential differences across the individual capacitors:</a:t>
            </a:r>
            <a:endParaRPr lang="en-US" smtClean="0">
              <a:latin typeface="Times New Roman" pitchFamily="18" charset="0"/>
            </a:endParaRPr>
          </a:p>
          <a:p>
            <a:pPr lvl="1" indent="0" eaLnBrk="1" hangingPunct="1"/>
            <a:endParaRPr lang="en-US" smtClean="0"/>
          </a:p>
        </p:txBody>
      </p:sp>
      <p:sp>
        <p:nvSpPr>
          <p:cNvPr id="130054" name="Rectangle 5"/>
          <p:cNvSpPr>
            <a:spLocks noChangeArrowheads="1"/>
          </p:cNvSpPr>
          <p:nvPr/>
        </p:nvSpPr>
        <p:spPr bwMode="auto">
          <a:xfrm>
            <a:off x="2247900" y="3409950"/>
            <a:ext cx="32797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marL="179388" lvl="1"/>
            <a:r>
              <a:rPr lang="en-US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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V = </a:t>
            </a:r>
            <a:r>
              <a:rPr lang="en-US" b="1">
                <a:solidFill>
                  <a:srgbClr val="000066"/>
                </a:solidFill>
                <a:sym typeface="Symbol" pitchFamily="18" charset="2"/>
              </a:rPr>
              <a:t>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1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+ </a:t>
            </a:r>
            <a:r>
              <a:rPr lang="en-US" b="1">
                <a:solidFill>
                  <a:srgbClr val="000066"/>
                </a:solidFill>
                <a:sym typeface="Symbol" pitchFamily="18" charset="2"/>
              </a:rPr>
              <a:t>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+ </a:t>
            </a:r>
            <a:r>
              <a:rPr lang="en-US" b="1">
                <a:solidFill>
                  <a:srgbClr val="000066"/>
                </a:solidFill>
                <a:sym typeface="Symbol" pitchFamily="18" charset="2"/>
              </a:rPr>
              <a:t>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3</a:t>
            </a:r>
            <a:r>
              <a:rPr lang="en-US">
                <a:solidFill>
                  <a:srgbClr val="000066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214022" name="Rectangle 6"/>
          <p:cNvSpPr>
            <a:spLocks noChangeArrowheads="1"/>
          </p:cNvSpPr>
          <p:nvPr/>
        </p:nvSpPr>
        <p:spPr bwMode="auto">
          <a:xfrm>
            <a:off x="179388" y="4067175"/>
            <a:ext cx="6640512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Because all three capacitors are connected directly together, they all carry the same charge, hence:</a:t>
            </a:r>
            <a:endParaRPr lang="en-US" sz="2600">
              <a:solidFill>
                <a:srgbClr val="000066"/>
              </a:solidFill>
            </a:endParaRPr>
          </a:p>
        </p:txBody>
      </p:sp>
      <p:sp>
        <p:nvSpPr>
          <p:cNvPr id="130056" name="Rectangle 8"/>
          <p:cNvSpPr>
            <a:spLocks noChangeArrowheads="1"/>
          </p:cNvSpPr>
          <p:nvPr/>
        </p:nvSpPr>
        <p:spPr bwMode="auto">
          <a:xfrm>
            <a:off x="0" y="310991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14026" name="Rectangle 10"/>
          <p:cNvSpPr>
            <a:spLocks noChangeArrowheads="1"/>
          </p:cNvSpPr>
          <p:nvPr/>
        </p:nvSpPr>
        <p:spPr bwMode="auto">
          <a:xfrm>
            <a:off x="2247900" y="5334000"/>
            <a:ext cx="2744788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Q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1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= Q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= Q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3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= Q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130058" name="Freeform 58"/>
          <p:cNvSpPr>
            <a:spLocks/>
          </p:cNvSpPr>
          <p:nvPr/>
        </p:nvSpPr>
        <p:spPr bwMode="auto">
          <a:xfrm>
            <a:off x="7731125" y="3624263"/>
            <a:ext cx="560388" cy="946150"/>
          </a:xfrm>
          <a:custGeom>
            <a:avLst/>
            <a:gdLst>
              <a:gd name="T0" fmla="*/ 2147483647 w 740"/>
              <a:gd name="T1" fmla="*/ 0 h 1250"/>
              <a:gd name="T2" fmla="*/ 0 w 740"/>
              <a:gd name="T3" fmla="*/ 0 h 1250"/>
              <a:gd name="T4" fmla="*/ 0 w 740"/>
              <a:gd name="T5" fmla="*/ 2147483647 h 1250"/>
              <a:gd name="T6" fmla="*/ 2147483647 w 740"/>
              <a:gd name="T7" fmla="*/ 2147483647 h 1250"/>
              <a:gd name="T8" fmla="*/ 0 60000 65536"/>
              <a:gd name="T9" fmla="*/ 0 60000 65536"/>
              <a:gd name="T10" fmla="*/ 0 60000 65536"/>
              <a:gd name="T11" fmla="*/ 0 60000 65536"/>
              <a:gd name="T12" fmla="*/ 0 w 740"/>
              <a:gd name="T13" fmla="*/ 0 h 1250"/>
              <a:gd name="T14" fmla="*/ 740 w 740"/>
              <a:gd name="T15" fmla="*/ 1250 h 12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0" h="1250">
                <a:moveTo>
                  <a:pt x="740" y="0"/>
                </a:moveTo>
                <a:lnTo>
                  <a:pt x="0" y="0"/>
                </a:lnTo>
                <a:lnTo>
                  <a:pt x="0" y="1250"/>
                </a:lnTo>
                <a:lnTo>
                  <a:pt x="740" y="1250"/>
                </a:lnTo>
              </a:path>
            </a:pathLst>
          </a:cu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0059" name="Freeform 59"/>
          <p:cNvSpPr>
            <a:spLocks/>
          </p:cNvSpPr>
          <p:nvPr/>
        </p:nvSpPr>
        <p:spPr bwMode="auto">
          <a:xfrm>
            <a:off x="7731125" y="4902200"/>
            <a:ext cx="560388" cy="947738"/>
          </a:xfrm>
          <a:custGeom>
            <a:avLst/>
            <a:gdLst>
              <a:gd name="T0" fmla="*/ 2147483647 w 740"/>
              <a:gd name="T1" fmla="*/ 0 h 1250"/>
              <a:gd name="T2" fmla="*/ 0 w 740"/>
              <a:gd name="T3" fmla="*/ 0 h 1250"/>
              <a:gd name="T4" fmla="*/ 0 w 740"/>
              <a:gd name="T5" fmla="*/ 2147483647 h 1250"/>
              <a:gd name="T6" fmla="*/ 2147483647 w 740"/>
              <a:gd name="T7" fmla="*/ 2147483647 h 1250"/>
              <a:gd name="T8" fmla="*/ 0 60000 65536"/>
              <a:gd name="T9" fmla="*/ 0 60000 65536"/>
              <a:gd name="T10" fmla="*/ 0 60000 65536"/>
              <a:gd name="T11" fmla="*/ 0 60000 65536"/>
              <a:gd name="T12" fmla="*/ 0 w 740"/>
              <a:gd name="T13" fmla="*/ 0 h 1250"/>
              <a:gd name="T14" fmla="*/ 740 w 740"/>
              <a:gd name="T15" fmla="*/ 1250 h 12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0" h="1250">
                <a:moveTo>
                  <a:pt x="740" y="0"/>
                </a:moveTo>
                <a:lnTo>
                  <a:pt x="0" y="0"/>
                </a:lnTo>
                <a:lnTo>
                  <a:pt x="0" y="1250"/>
                </a:lnTo>
                <a:lnTo>
                  <a:pt x="740" y="1250"/>
                </a:lnTo>
              </a:path>
            </a:pathLst>
          </a:cu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0060" name="Freeform 60"/>
          <p:cNvSpPr>
            <a:spLocks/>
          </p:cNvSpPr>
          <p:nvPr/>
        </p:nvSpPr>
        <p:spPr bwMode="auto">
          <a:xfrm>
            <a:off x="7731125" y="2397125"/>
            <a:ext cx="560388" cy="946150"/>
          </a:xfrm>
          <a:custGeom>
            <a:avLst/>
            <a:gdLst>
              <a:gd name="T0" fmla="*/ 2147483647 w 740"/>
              <a:gd name="T1" fmla="*/ 0 h 1250"/>
              <a:gd name="T2" fmla="*/ 0 w 740"/>
              <a:gd name="T3" fmla="*/ 0 h 1250"/>
              <a:gd name="T4" fmla="*/ 0 w 740"/>
              <a:gd name="T5" fmla="*/ 2147483647 h 1250"/>
              <a:gd name="T6" fmla="*/ 2147483647 w 740"/>
              <a:gd name="T7" fmla="*/ 2147483647 h 1250"/>
              <a:gd name="T8" fmla="*/ 0 60000 65536"/>
              <a:gd name="T9" fmla="*/ 0 60000 65536"/>
              <a:gd name="T10" fmla="*/ 0 60000 65536"/>
              <a:gd name="T11" fmla="*/ 0 60000 65536"/>
              <a:gd name="T12" fmla="*/ 0 w 740"/>
              <a:gd name="T13" fmla="*/ 0 h 1250"/>
              <a:gd name="T14" fmla="*/ 740 w 740"/>
              <a:gd name="T15" fmla="*/ 1250 h 12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0" h="1250">
                <a:moveTo>
                  <a:pt x="740" y="0"/>
                </a:moveTo>
                <a:lnTo>
                  <a:pt x="0" y="0"/>
                </a:lnTo>
                <a:lnTo>
                  <a:pt x="0" y="1250"/>
                </a:lnTo>
                <a:lnTo>
                  <a:pt x="740" y="1250"/>
                </a:lnTo>
              </a:path>
            </a:pathLst>
          </a:cu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30061" name="Group 61"/>
          <p:cNvGrpSpPr>
            <a:grpSpLocks/>
          </p:cNvGrpSpPr>
          <p:nvPr/>
        </p:nvGrpSpPr>
        <p:grpSpPr bwMode="auto">
          <a:xfrm>
            <a:off x="7540625" y="2673350"/>
            <a:ext cx="382588" cy="363538"/>
            <a:chOff x="9718" y="9274"/>
            <a:chExt cx="504" cy="482"/>
          </a:xfrm>
        </p:grpSpPr>
        <p:sp>
          <p:nvSpPr>
            <p:cNvPr id="130110" name="Oval 62"/>
            <p:cNvSpPr>
              <a:spLocks noChangeAspect="1" noChangeArrowheads="1"/>
            </p:cNvSpPr>
            <p:nvPr/>
          </p:nvSpPr>
          <p:spPr bwMode="auto">
            <a:xfrm rot="-5400000">
              <a:off x="9741" y="9292"/>
              <a:ext cx="476" cy="452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130111" name="Rectangle 63"/>
            <p:cNvSpPr>
              <a:spLocks noChangeAspect="1" noChangeArrowheads="1"/>
            </p:cNvSpPr>
            <p:nvPr/>
          </p:nvSpPr>
          <p:spPr bwMode="auto">
            <a:xfrm rot="-5400000">
              <a:off x="9733" y="9259"/>
              <a:ext cx="474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GB" sz="1800" b="1" i="1">
                  <a:latin typeface="Times New Roman" pitchFamily="18" charset="0"/>
                </a:rPr>
                <a:t>V</a:t>
              </a:r>
              <a:r>
                <a:rPr lang="en-GB" sz="1800" b="1" baseline="-25000">
                  <a:latin typeface="Times New Roman" pitchFamily="18" charset="0"/>
                </a:rPr>
                <a:t>1</a:t>
              </a:r>
              <a:endParaRPr lang="en-ZA"/>
            </a:p>
          </p:txBody>
        </p:sp>
      </p:grpSp>
      <p:grpSp>
        <p:nvGrpSpPr>
          <p:cNvPr id="130062" name="Group 64"/>
          <p:cNvGrpSpPr>
            <a:grpSpLocks/>
          </p:cNvGrpSpPr>
          <p:nvPr/>
        </p:nvGrpSpPr>
        <p:grpSpPr bwMode="auto">
          <a:xfrm>
            <a:off x="7540625" y="3900488"/>
            <a:ext cx="382588" cy="363537"/>
            <a:chOff x="9718" y="9274"/>
            <a:chExt cx="504" cy="482"/>
          </a:xfrm>
        </p:grpSpPr>
        <p:sp>
          <p:nvSpPr>
            <p:cNvPr id="130108" name="Oval 65"/>
            <p:cNvSpPr>
              <a:spLocks noChangeAspect="1" noChangeArrowheads="1"/>
            </p:cNvSpPr>
            <p:nvPr/>
          </p:nvSpPr>
          <p:spPr bwMode="auto">
            <a:xfrm rot="-5400000">
              <a:off x="9741" y="9292"/>
              <a:ext cx="476" cy="452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130109" name="Rectangle 66"/>
            <p:cNvSpPr>
              <a:spLocks noChangeAspect="1" noChangeArrowheads="1"/>
            </p:cNvSpPr>
            <p:nvPr/>
          </p:nvSpPr>
          <p:spPr bwMode="auto">
            <a:xfrm rot="-5400000">
              <a:off x="9733" y="9259"/>
              <a:ext cx="474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GB" sz="1800" b="1" i="1">
                  <a:latin typeface="Times New Roman" pitchFamily="18" charset="0"/>
                </a:rPr>
                <a:t>V</a:t>
              </a:r>
              <a:r>
                <a:rPr lang="en-GB" sz="1800" b="1" baseline="-25000">
                  <a:latin typeface="Times New Roman" pitchFamily="18" charset="0"/>
                </a:rPr>
                <a:t>2</a:t>
              </a:r>
              <a:endParaRPr lang="en-ZA"/>
            </a:p>
          </p:txBody>
        </p:sp>
      </p:grpSp>
      <p:grpSp>
        <p:nvGrpSpPr>
          <p:cNvPr id="130063" name="Group 67"/>
          <p:cNvGrpSpPr>
            <a:grpSpLocks/>
          </p:cNvGrpSpPr>
          <p:nvPr/>
        </p:nvGrpSpPr>
        <p:grpSpPr bwMode="auto">
          <a:xfrm>
            <a:off x="7540625" y="5157788"/>
            <a:ext cx="382588" cy="363537"/>
            <a:chOff x="9718" y="9274"/>
            <a:chExt cx="504" cy="482"/>
          </a:xfrm>
        </p:grpSpPr>
        <p:sp>
          <p:nvSpPr>
            <p:cNvPr id="130106" name="Oval 68"/>
            <p:cNvSpPr>
              <a:spLocks noChangeAspect="1" noChangeArrowheads="1"/>
            </p:cNvSpPr>
            <p:nvPr/>
          </p:nvSpPr>
          <p:spPr bwMode="auto">
            <a:xfrm rot="-5400000">
              <a:off x="9741" y="9292"/>
              <a:ext cx="476" cy="452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130107" name="Rectangle 69"/>
            <p:cNvSpPr>
              <a:spLocks noChangeAspect="1" noChangeArrowheads="1"/>
            </p:cNvSpPr>
            <p:nvPr/>
          </p:nvSpPr>
          <p:spPr bwMode="auto">
            <a:xfrm rot="-5400000">
              <a:off x="9733" y="9259"/>
              <a:ext cx="474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GB" sz="1800" b="1" i="1">
                  <a:latin typeface="Times New Roman" pitchFamily="18" charset="0"/>
                </a:rPr>
                <a:t>V</a:t>
              </a:r>
              <a:r>
                <a:rPr lang="en-GB" sz="1800" b="1" baseline="-25000">
                  <a:latin typeface="Times New Roman" pitchFamily="18" charset="0"/>
                </a:rPr>
                <a:t>3</a:t>
              </a:r>
              <a:endParaRPr lang="en-ZA"/>
            </a:p>
          </p:txBody>
        </p:sp>
      </p:grpSp>
      <p:sp>
        <p:nvSpPr>
          <p:cNvPr id="130064" name="Freeform 70"/>
          <p:cNvSpPr>
            <a:spLocks/>
          </p:cNvSpPr>
          <p:nvPr/>
        </p:nvSpPr>
        <p:spPr bwMode="auto">
          <a:xfrm>
            <a:off x="7178675" y="1995488"/>
            <a:ext cx="1112838" cy="4044950"/>
          </a:xfrm>
          <a:custGeom>
            <a:avLst/>
            <a:gdLst>
              <a:gd name="T0" fmla="*/ 2147483647 w 1470"/>
              <a:gd name="T1" fmla="*/ 0 h 5340"/>
              <a:gd name="T2" fmla="*/ 0 w 1470"/>
              <a:gd name="T3" fmla="*/ 0 h 5340"/>
              <a:gd name="T4" fmla="*/ 0 w 1470"/>
              <a:gd name="T5" fmla="*/ 2147483647 h 5340"/>
              <a:gd name="T6" fmla="*/ 2147483647 w 1470"/>
              <a:gd name="T7" fmla="*/ 2147483647 h 5340"/>
              <a:gd name="T8" fmla="*/ 2147483647 w 1470"/>
              <a:gd name="T9" fmla="*/ 2147483647 h 53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70"/>
              <a:gd name="T16" fmla="*/ 0 h 5340"/>
              <a:gd name="T17" fmla="*/ 1470 w 1470"/>
              <a:gd name="T18" fmla="*/ 5340 h 53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70" h="5340">
                <a:moveTo>
                  <a:pt x="510" y="0"/>
                </a:moveTo>
                <a:lnTo>
                  <a:pt x="0" y="0"/>
                </a:lnTo>
                <a:lnTo>
                  <a:pt x="0" y="5340"/>
                </a:lnTo>
                <a:lnTo>
                  <a:pt x="1470" y="5340"/>
                </a:lnTo>
                <a:lnTo>
                  <a:pt x="1470" y="4535"/>
                </a:lnTo>
              </a:path>
            </a:pathLst>
          </a:cu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0065" name="Freeform 71"/>
          <p:cNvSpPr>
            <a:spLocks/>
          </p:cNvSpPr>
          <p:nvPr/>
        </p:nvSpPr>
        <p:spPr bwMode="auto">
          <a:xfrm>
            <a:off x="7943850" y="1995488"/>
            <a:ext cx="347663" cy="801687"/>
          </a:xfrm>
          <a:custGeom>
            <a:avLst/>
            <a:gdLst>
              <a:gd name="T0" fmla="*/ 0 w 460"/>
              <a:gd name="T1" fmla="*/ 0 h 570"/>
              <a:gd name="T2" fmla="*/ 2147483647 w 460"/>
              <a:gd name="T3" fmla="*/ 0 h 570"/>
              <a:gd name="T4" fmla="*/ 2147483647 w 460"/>
              <a:gd name="T5" fmla="*/ 2147483647 h 570"/>
              <a:gd name="T6" fmla="*/ 0 60000 65536"/>
              <a:gd name="T7" fmla="*/ 0 60000 65536"/>
              <a:gd name="T8" fmla="*/ 0 60000 65536"/>
              <a:gd name="T9" fmla="*/ 0 w 460"/>
              <a:gd name="T10" fmla="*/ 0 h 570"/>
              <a:gd name="T11" fmla="*/ 460 w 460"/>
              <a:gd name="T12" fmla="*/ 570 h 57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60" h="570">
                <a:moveTo>
                  <a:pt x="0" y="0"/>
                </a:moveTo>
                <a:lnTo>
                  <a:pt x="460" y="0"/>
                </a:lnTo>
                <a:lnTo>
                  <a:pt x="460" y="570"/>
                </a:lnTo>
              </a:path>
            </a:pathLst>
          </a:cu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0066" name="Line 72"/>
          <p:cNvSpPr>
            <a:spLocks noChangeShapeType="1"/>
          </p:cNvSpPr>
          <p:nvPr/>
        </p:nvSpPr>
        <p:spPr bwMode="auto">
          <a:xfrm>
            <a:off x="8291513" y="2895600"/>
            <a:ext cx="0" cy="1160463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0067" name="Line 73"/>
          <p:cNvSpPr>
            <a:spLocks noChangeShapeType="1"/>
          </p:cNvSpPr>
          <p:nvPr/>
        </p:nvSpPr>
        <p:spPr bwMode="auto">
          <a:xfrm>
            <a:off x="8291513" y="4164013"/>
            <a:ext cx="0" cy="117157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0068" name="Rectangle 74"/>
          <p:cNvSpPr>
            <a:spLocks noChangeArrowheads="1"/>
          </p:cNvSpPr>
          <p:nvPr/>
        </p:nvSpPr>
        <p:spPr bwMode="auto">
          <a:xfrm>
            <a:off x="8615363" y="2632075"/>
            <a:ext cx="398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C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1</a:t>
            </a:r>
            <a:endParaRPr lang="en-ZA" sz="2000">
              <a:solidFill>
                <a:srgbClr val="000066"/>
              </a:solidFill>
            </a:endParaRPr>
          </a:p>
        </p:txBody>
      </p:sp>
      <p:grpSp>
        <p:nvGrpSpPr>
          <p:cNvPr id="130069" name="Group 75"/>
          <p:cNvGrpSpPr>
            <a:grpSpLocks/>
          </p:cNvGrpSpPr>
          <p:nvPr/>
        </p:nvGrpSpPr>
        <p:grpSpPr bwMode="auto">
          <a:xfrm rot="-5400000">
            <a:off x="8235156" y="2656682"/>
            <a:ext cx="98425" cy="379412"/>
            <a:chOff x="11803" y="10926"/>
            <a:chExt cx="130" cy="500"/>
          </a:xfrm>
        </p:grpSpPr>
        <p:sp>
          <p:nvSpPr>
            <p:cNvPr id="130104" name="Line 76"/>
            <p:cNvSpPr>
              <a:spLocks noChangeShapeType="1"/>
            </p:cNvSpPr>
            <p:nvPr/>
          </p:nvSpPr>
          <p:spPr bwMode="auto">
            <a:xfrm flipV="1">
              <a:off x="11803" y="10926"/>
              <a:ext cx="0" cy="50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105" name="Line 77"/>
            <p:cNvSpPr>
              <a:spLocks noChangeShapeType="1"/>
            </p:cNvSpPr>
            <p:nvPr/>
          </p:nvSpPr>
          <p:spPr bwMode="auto">
            <a:xfrm flipV="1">
              <a:off x="11933" y="10926"/>
              <a:ext cx="0" cy="50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0070" name="Rectangle 78"/>
          <p:cNvSpPr>
            <a:spLocks noChangeArrowheads="1"/>
          </p:cNvSpPr>
          <p:nvPr/>
        </p:nvSpPr>
        <p:spPr bwMode="auto">
          <a:xfrm>
            <a:off x="8278813" y="2384425"/>
            <a:ext cx="5127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+Q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1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130071" name="Rectangle 79"/>
          <p:cNvSpPr>
            <a:spLocks noChangeArrowheads="1"/>
          </p:cNvSpPr>
          <p:nvPr/>
        </p:nvSpPr>
        <p:spPr bwMode="auto">
          <a:xfrm>
            <a:off x="8280400" y="2825750"/>
            <a:ext cx="5111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–Q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1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130072" name="Rectangle 80"/>
          <p:cNvSpPr>
            <a:spLocks noChangeArrowheads="1"/>
          </p:cNvSpPr>
          <p:nvPr/>
        </p:nvSpPr>
        <p:spPr bwMode="auto">
          <a:xfrm>
            <a:off x="8616950" y="3892550"/>
            <a:ext cx="396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C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2</a:t>
            </a:r>
            <a:endParaRPr lang="en-ZA" sz="2000">
              <a:solidFill>
                <a:srgbClr val="000066"/>
              </a:solidFill>
            </a:endParaRPr>
          </a:p>
        </p:txBody>
      </p:sp>
      <p:grpSp>
        <p:nvGrpSpPr>
          <p:cNvPr id="130073" name="Group 81"/>
          <p:cNvGrpSpPr>
            <a:grpSpLocks/>
          </p:cNvGrpSpPr>
          <p:nvPr/>
        </p:nvGrpSpPr>
        <p:grpSpPr bwMode="auto">
          <a:xfrm rot="-5400000">
            <a:off x="8235156" y="3917157"/>
            <a:ext cx="98425" cy="379412"/>
            <a:chOff x="11803" y="10926"/>
            <a:chExt cx="130" cy="500"/>
          </a:xfrm>
        </p:grpSpPr>
        <p:sp>
          <p:nvSpPr>
            <p:cNvPr id="130102" name="Line 82"/>
            <p:cNvSpPr>
              <a:spLocks noChangeShapeType="1"/>
            </p:cNvSpPr>
            <p:nvPr/>
          </p:nvSpPr>
          <p:spPr bwMode="auto">
            <a:xfrm flipV="1">
              <a:off x="11803" y="10926"/>
              <a:ext cx="0" cy="50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103" name="Line 83"/>
            <p:cNvSpPr>
              <a:spLocks noChangeShapeType="1"/>
            </p:cNvSpPr>
            <p:nvPr/>
          </p:nvSpPr>
          <p:spPr bwMode="auto">
            <a:xfrm flipV="1">
              <a:off x="11933" y="10926"/>
              <a:ext cx="0" cy="50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0074" name="Rectangle 84"/>
          <p:cNvSpPr>
            <a:spLocks noChangeArrowheads="1"/>
          </p:cNvSpPr>
          <p:nvPr/>
        </p:nvSpPr>
        <p:spPr bwMode="auto">
          <a:xfrm>
            <a:off x="8278813" y="3644900"/>
            <a:ext cx="5127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+Q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2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130075" name="Rectangle 85"/>
          <p:cNvSpPr>
            <a:spLocks noChangeArrowheads="1"/>
          </p:cNvSpPr>
          <p:nvPr/>
        </p:nvSpPr>
        <p:spPr bwMode="auto">
          <a:xfrm>
            <a:off x="8278813" y="4087813"/>
            <a:ext cx="5127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–Q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2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130076" name="Rectangle 86"/>
          <p:cNvSpPr>
            <a:spLocks noChangeArrowheads="1"/>
          </p:cNvSpPr>
          <p:nvPr/>
        </p:nvSpPr>
        <p:spPr bwMode="auto">
          <a:xfrm>
            <a:off x="8616950" y="5170488"/>
            <a:ext cx="396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C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3</a:t>
            </a:r>
            <a:endParaRPr lang="en-ZA" sz="2000">
              <a:solidFill>
                <a:srgbClr val="000066"/>
              </a:solidFill>
            </a:endParaRPr>
          </a:p>
        </p:txBody>
      </p:sp>
      <p:grpSp>
        <p:nvGrpSpPr>
          <p:cNvPr id="130077" name="Group 87"/>
          <p:cNvGrpSpPr>
            <a:grpSpLocks/>
          </p:cNvGrpSpPr>
          <p:nvPr/>
        </p:nvGrpSpPr>
        <p:grpSpPr bwMode="auto">
          <a:xfrm rot="-5400000">
            <a:off x="8235156" y="5195095"/>
            <a:ext cx="98425" cy="379412"/>
            <a:chOff x="11803" y="10926"/>
            <a:chExt cx="130" cy="500"/>
          </a:xfrm>
        </p:grpSpPr>
        <p:sp>
          <p:nvSpPr>
            <p:cNvPr id="130100" name="Line 88"/>
            <p:cNvSpPr>
              <a:spLocks noChangeShapeType="1"/>
            </p:cNvSpPr>
            <p:nvPr/>
          </p:nvSpPr>
          <p:spPr bwMode="auto">
            <a:xfrm flipV="1">
              <a:off x="11803" y="10926"/>
              <a:ext cx="0" cy="50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101" name="Line 89"/>
            <p:cNvSpPr>
              <a:spLocks noChangeShapeType="1"/>
            </p:cNvSpPr>
            <p:nvPr/>
          </p:nvSpPr>
          <p:spPr bwMode="auto">
            <a:xfrm flipV="1">
              <a:off x="11933" y="10926"/>
              <a:ext cx="0" cy="50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0078" name="Rectangle 90"/>
          <p:cNvSpPr>
            <a:spLocks noChangeArrowheads="1"/>
          </p:cNvSpPr>
          <p:nvPr/>
        </p:nvSpPr>
        <p:spPr bwMode="auto">
          <a:xfrm>
            <a:off x="8280400" y="4922838"/>
            <a:ext cx="5111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+Q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3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130079" name="Rectangle 91"/>
          <p:cNvSpPr>
            <a:spLocks noChangeArrowheads="1"/>
          </p:cNvSpPr>
          <p:nvPr/>
        </p:nvSpPr>
        <p:spPr bwMode="auto">
          <a:xfrm>
            <a:off x="8280400" y="5367338"/>
            <a:ext cx="5111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–Q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3</a:t>
            </a:r>
            <a:endParaRPr lang="en-ZA" sz="2000">
              <a:solidFill>
                <a:srgbClr val="000066"/>
              </a:solidFill>
            </a:endParaRPr>
          </a:p>
        </p:txBody>
      </p:sp>
      <p:grpSp>
        <p:nvGrpSpPr>
          <p:cNvPr id="130080" name="Group 94"/>
          <p:cNvGrpSpPr>
            <a:grpSpLocks/>
          </p:cNvGrpSpPr>
          <p:nvPr/>
        </p:nvGrpSpPr>
        <p:grpSpPr bwMode="auto">
          <a:xfrm>
            <a:off x="7550150" y="1874838"/>
            <a:ext cx="382588" cy="266700"/>
            <a:chOff x="8914" y="9442"/>
            <a:chExt cx="501" cy="350"/>
          </a:xfrm>
        </p:grpSpPr>
        <p:sp>
          <p:nvSpPr>
            <p:cNvPr id="130094" name="Line 95"/>
            <p:cNvSpPr>
              <a:spLocks noChangeShapeType="1"/>
            </p:cNvSpPr>
            <p:nvPr/>
          </p:nvSpPr>
          <p:spPr bwMode="auto">
            <a:xfrm rot="5400000" flipH="1">
              <a:off x="9240" y="9616"/>
              <a:ext cx="350" cy="1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095" name="Line 96"/>
            <p:cNvSpPr>
              <a:spLocks noChangeShapeType="1"/>
            </p:cNvSpPr>
            <p:nvPr/>
          </p:nvSpPr>
          <p:spPr bwMode="auto">
            <a:xfrm rot="5400000" flipH="1">
              <a:off x="9038" y="9616"/>
              <a:ext cx="350" cy="1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096" name="Line 97"/>
            <p:cNvSpPr>
              <a:spLocks noChangeShapeType="1"/>
            </p:cNvSpPr>
            <p:nvPr/>
          </p:nvSpPr>
          <p:spPr bwMode="auto">
            <a:xfrm rot="5400000" flipH="1">
              <a:off x="8835" y="9616"/>
              <a:ext cx="350" cy="1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097" name="Line 98"/>
            <p:cNvSpPr>
              <a:spLocks noChangeShapeType="1"/>
            </p:cNvSpPr>
            <p:nvPr/>
          </p:nvSpPr>
          <p:spPr bwMode="auto">
            <a:xfrm rot="5400000" flipH="1">
              <a:off x="9232" y="9615"/>
              <a:ext cx="176" cy="1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098" name="Line 99"/>
            <p:cNvSpPr>
              <a:spLocks noChangeShapeType="1"/>
            </p:cNvSpPr>
            <p:nvPr/>
          </p:nvSpPr>
          <p:spPr bwMode="auto">
            <a:xfrm rot="5400000" flipH="1">
              <a:off x="9030" y="9615"/>
              <a:ext cx="176" cy="1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099" name="Line 100"/>
            <p:cNvSpPr>
              <a:spLocks noChangeShapeType="1"/>
            </p:cNvSpPr>
            <p:nvPr/>
          </p:nvSpPr>
          <p:spPr bwMode="auto">
            <a:xfrm rot="5400000" flipH="1">
              <a:off x="8827" y="9615"/>
              <a:ext cx="176" cy="1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0081" name="Freeform 101"/>
          <p:cNvSpPr>
            <a:spLocks/>
          </p:cNvSpPr>
          <p:nvPr/>
        </p:nvSpPr>
        <p:spPr bwMode="auto">
          <a:xfrm>
            <a:off x="7408863" y="1538288"/>
            <a:ext cx="693737" cy="465137"/>
          </a:xfrm>
          <a:custGeom>
            <a:avLst/>
            <a:gdLst>
              <a:gd name="T0" fmla="*/ 0 w 910"/>
              <a:gd name="T1" fmla="*/ 2147483647 h 610"/>
              <a:gd name="T2" fmla="*/ 0 w 910"/>
              <a:gd name="T3" fmla="*/ 0 h 610"/>
              <a:gd name="T4" fmla="*/ 2147483647 w 910"/>
              <a:gd name="T5" fmla="*/ 0 h 610"/>
              <a:gd name="T6" fmla="*/ 2147483647 w 910"/>
              <a:gd name="T7" fmla="*/ 2147483647 h 610"/>
              <a:gd name="T8" fmla="*/ 0 60000 65536"/>
              <a:gd name="T9" fmla="*/ 0 60000 65536"/>
              <a:gd name="T10" fmla="*/ 0 60000 65536"/>
              <a:gd name="T11" fmla="*/ 0 60000 65536"/>
              <a:gd name="T12" fmla="*/ 0 w 910"/>
              <a:gd name="T13" fmla="*/ 0 h 610"/>
              <a:gd name="T14" fmla="*/ 910 w 910"/>
              <a:gd name="T15" fmla="*/ 610 h 61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10" h="610">
                <a:moveTo>
                  <a:pt x="0" y="610"/>
                </a:moveTo>
                <a:lnTo>
                  <a:pt x="0" y="0"/>
                </a:lnTo>
                <a:lnTo>
                  <a:pt x="910" y="0"/>
                </a:lnTo>
                <a:lnTo>
                  <a:pt x="910" y="610"/>
                </a:lnTo>
              </a:path>
            </a:pathLst>
          </a:cu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30082" name="Group 102"/>
          <p:cNvGrpSpPr>
            <a:grpSpLocks/>
          </p:cNvGrpSpPr>
          <p:nvPr/>
        </p:nvGrpSpPr>
        <p:grpSpPr bwMode="auto">
          <a:xfrm>
            <a:off x="7583488" y="1339850"/>
            <a:ext cx="360362" cy="395288"/>
            <a:chOff x="4943" y="844"/>
            <a:chExt cx="227" cy="249"/>
          </a:xfrm>
        </p:grpSpPr>
        <p:sp>
          <p:nvSpPr>
            <p:cNvPr id="130092" name="Oval 103"/>
            <p:cNvSpPr>
              <a:spLocks noChangeArrowheads="1"/>
            </p:cNvSpPr>
            <p:nvPr/>
          </p:nvSpPr>
          <p:spPr bwMode="auto">
            <a:xfrm>
              <a:off x="4943" y="856"/>
              <a:ext cx="227" cy="227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130093" name="Rectangle 104"/>
            <p:cNvSpPr>
              <a:spLocks noChangeArrowheads="1"/>
            </p:cNvSpPr>
            <p:nvPr/>
          </p:nvSpPr>
          <p:spPr bwMode="auto">
            <a:xfrm>
              <a:off x="4946" y="844"/>
              <a:ext cx="218" cy="249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GB" sz="2000" b="1">
                  <a:solidFill>
                    <a:srgbClr val="000066"/>
                  </a:solidFill>
                  <a:latin typeface="Times New Roman" pitchFamily="18" charset="0"/>
                </a:rPr>
                <a:t>V</a:t>
              </a:r>
              <a:endParaRPr lang="en-ZA" sz="2000">
                <a:solidFill>
                  <a:srgbClr val="000066"/>
                </a:solidFill>
              </a:endParaRPr>
            </a:p>
          </p:txBody>
        </p:sp>
      </p:grpSp>
      <p:grpSp>
        <p:nvGrpSpPr>
          <p:cNvPr id="130083" name="Group 131"/>
          <p:cNvGrpSpPr>
            <a:grpSpLocks/>
          </p:cNvGrpSpPr>
          <p:nvPr/>
        </p:nvGrpSpPr>
        <p:grpSpPr bwMode="auto">
          <a:xfrm>
            <a:off x="7559675" y="2659063"/>
            <a:ext cx="360363" cy="395287"/>
            <a:chOff x="4908" y="1948"/>
            <a:chExt cx="227" cy="249"/>
          </a:xfrm>
        </p:grpSpPr>
        <p:sp>
          <p:nvSpPr>
            <p:cNvPr id="130090" name="Oval 132"/>
            <p:cNvSpPr>
              <a:spLocks noChangeArrowheads="1"/>
            </p:cNvSpPr>
            <p:nvPr/>
          </p:nvSpPr>
          <p:spPr bwMode="auto">
            <a:xfrm>
              <a:off x="4908" y="1960"/>
              <a:ext cx="227" cy="227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130091" name="Rectangle 133"/>
            <p:cNvSpPr>
              <a:spLocks noChangeArrowheads="1"/>
            </p:cNvSpPr>
            <p:nvPr/>
          </p:nvSpPr>
          <p:spPr bwMode="auto">
            <a:xfrm>
              <a:off x="4911" y="1948"/>
              <a:ext cx="218" cy="249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GB" sz="1800" b="1">
                  <a:solidFill>
                    <a:srgbClr val="000066"/>
                  </a:solidFill>
                  <a:latin typeface="Times New Roman" pitchFamily="18" charset="0"/>
                </a:rPr>
                <a:t>V</a:t>
              </a:r>
              <a:r>
                <a:rPr lang="en-GB" sz="1800" b="1" baseline="-25000">
                  <a:solidFill>
                    <a:srgbClr val="000066"/>
                  </a:solidFill>
                  <a:latin typeface="Times New Roman" pitchFamily="18" charset="0"/>
                </a:rPr>
                <a:t>1</a:t>
              </a:r>
              <a:endParaRPr lang="en-ZA" sz="1800">
                <a:solidFill>
                  <a:srgbClr val="000066"/>
                </a:solidFill>
              </a:endParaRPr>
            </a:p>
          </p:txBody>
        </p:sp>
      </p:grpSp>
      <p:grpSp>
        <p:nvGrpSpPr>
          <p:cNvPr id="130084" name="Group 134"/>
          <p:cNvGrpSpPr>
            <a:grpSpLocks/>
          </p:cNvGrpSpPr>
          <p:nvPr/>
        </p:nvGrpSpPr>
        <p:grpSpPr bwMode="auto">
          <a:xfrm>
            <a:off x="7559675" y="3887788"/>
            <a:ext cx="360363" cy="395287"/>
            <a:chOff x="4908" y="2802"/>
            <a:chExt cx="227" cy="249"/>
          </a:xfrm>
        </p:grpSpPr>
        <p:sp>
          <p:nvSpPr>
            <p:cNvPr id="130088" name="Oval 135"/>
            <p:cNvSpPr>
              <a:spLocks noChangeArrowheads="1"/>
            </p:cNvSpPr>
            <p:nvPr/>
          </p:nvSpPr>
          <p:spPr bwMode="auto">
            <a:xfrm>
              <a:off x="4908" y="2814"/>
              <a:ext cx="227" cy="227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130089" name="Rectangle 136"/>
            <p:cNvSpPr>
              <a:spLocks noChangeArrowheads="1"/>
            </p:cNvSpPr>
            <p:nvPr/>
          </p:nvSpPr>
          <p:spPr bwMode="auto">
            <a:xfrm>
              <a:off x="4911" y="2802"/>
              <a:ext cx="218" cy="249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GB" sz="1800" b="1">
                  <a:solidFill>
                    <a:srgbClr val="000066"/>
                  </a:solidFill>
                  <a:latin typeface="Times New Roman" pitchFamily="18" charset="0"/>
                </a:rPr>
                <a:t>V</a:t>
              </a:r>
              <a:r>
                <a:rPr lang="en-GB" sz="1800" b="1" baseline="-25000">
                  <a:solidFill>
                    <a:srgbClr val="000066"/>
                  </a:solidFill>
                  <a:latin typeface="Times New Roman" pitchFamily="18" charset="0"/>
                </a:rPr>
                <a:t>2</a:t>
              </a:r>
              <a:endParaRPr lang="en-ZA" sz="1800">
                <a:solidFill>
                  <a:srgbClr val="000066"/>
                </a:solidFill>
              </a:endParaRPr>
            </a:p>
          </p:txBody>
        </p:sp>
      </p:grpSp>
      <p:grpSp>
        <p:nvGrpSpPr>
          <p:cNvPr id="130085" name="Group 137"/>
          <p:cNvGrpSpPr>
            <a:grpSpLocks/>
          </p:cNvGrpSpPr>
          <p:nvPr/>
        </p:nvGrpSpPr>
        <p:grpSpPr bwMode="auto">
          <a:xfrm>
            <a:off x="7559675" y="5149850"/>
            <a:ext cx="360363" cy="395288"/>
            <a:chOff x="4908" y="3662"/>
            <a:chExt cx="227" cy="249"/>
          </a:xfrm>
        </p:grpSpPr>
        <p:sp>
          <p:nvSpPr>
            <p:cNvPr id="130086" name="Oval 138"/>
            <p:cNvSpPr>
              <a:spLocks noChangeArrowheads="1"/>
            </p:cNvSpPr>
            <p:nvPr/>
          </p:nvSpPr>
          <p:spPr bwMode="auto">
            <a:xfrm>
              <a:off x="4908" y="3674"/>
              <a:ext cx="227" cy="227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130087" name="Rectangle 139"/>
            <p:cNvSpPr>
              <a:spLocks noChangeArrowheads="1"/>
            </p:cNvSpPr>
            <p:nvPr/>
          </p:nvSpPr>
          <p:spPr bwMode="auto">
            <a:xfrm>
              <a:off x="4911" y="3662"/>
              <a:ext cx="218" cy="249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GB" sz="1800" b="1">
                  <a:solidFill>
                    <a:srgbClr val="000066"/>
                  </a:solidFill>
                  <a:latin typeface="Times New Roman" pitchFamily="18" charset="0"/>
                </a:rPr>
                <a:t>V</a:t>
              </a:r>
              <a:r>
                <a:rPr lang="en-GB" sz="1800" b="1" baseline="-25000">
                  <a:solidFill>
                    <a:srgbClr val="000066"/>
                  </a:solidFill>
                  <a:latin typeface="Times New Roman" pitchFamily="18" charset="0"/>
                </a:rPr>
                <a:t>3</a:t>
              </a:r>
              <a:endParaRPr lang="en-ZA" sz="1800">
                <a:solidFill>
                  <a:srgbClr val="000066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4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22" grpId="0"/>
      <p:bldP spid="2140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CAPACITANCE</a:t>
            </a:r>
          </a:p>
        </p:txBody>
      </p:sp>
      <p:sp>
        <p:nvSpPr>
          <p:cNvPr id="6151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  <a:endParaRPr lang="en-ZA" smtClean="0">
              <a:cs typeface="Arial" charset="0"/>
            </a:endParaRPr>
          </a:p>
        </p:txBody>
      </p:sp>
      <p:sp>
        <p:nvSpPr>
          <p:cNvPr id="61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30DEBA-9A18-475D-940D-557F206C1D3F}" type="slidenum">
              <a:rPr lang="en-ZA" smtClean="0">
                <a:cs typeface="Arial" charset="0"/>
              </a:rPr>
              <a:pPr/>
              <a:t>14</a:t>
            </a:fld>
            <a:endParaRPr lang="en-ZA" smtClean="0">
              <a:cs typeface="Arial" charset="0"/>
            </a:endParaRPr>
          </a:p>
        </p:txBody>
      </p:sp>
      <p:sp>
        <p:nvSpPr>
          <p:cNvPr id="6153" name="Rectangle 7"/>
          <p:cNvSpPr>
            <a:spLocks noChangeArrowheads="1"/>
          </p:cNvSpPr>
          <p:nvPr/>
        </p:nvSpPr>
        <p:spPr bwMode="auto">
          <a:xfrm>
            <a:off x="179388" y="1330325"/>
            <a:ext cx="6640512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…and, since</a:t>
            </a:r>
            <a:r>
              <a:rPr lang="en-US" b="1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C = Q/</a:t>
            </a:r>
            <a:r>
              <a:rPr lang="en-US" b="1">
                <a:solidFill>
                  <a:srgbClr val="000066"/>
                </a:solidFill>
                <a:sym typeface="Symbol" pitchFamily="18" charset="2"/>
              </a:rPr>
              <a:t>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US">
                <a:solidFill>
                  <a:srgbClr val="000066"/>
                </a:solidFill>
              </a:rPr>
              <a:t>,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15054" name="Rectangle 14"/>
          <p:cNvSpPr>
            <a:spLocks noChangeArrowheads="1"/>
          </p:cNvSpPr>
          <p:nvPr/>
        </p:nvSpPr>
        <p:spPr bwMode="auto">
          <a:xfrm>
            <a:off x="4216400" y="4203700"/>
            <a:ext cx="1752600" cy="854075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6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CAPACITORS IN SERIES</a:t>
            </a:r>
          </a:p>
        </p:txBody>
      </p:sp>
      <p:sp>
        <p:nvSpPr>
          <p:cNvPr id="6156" name="Rectangle 8"/>
          <p:cNvSpPr>
            <a:spLocks noChangeArrowheads="1"/>
          </p:cNvSpPr>
          <p:nvPr/>
        </p:nvSpPr>
        <p:spPr bwMode="auto">
          <a:xfrm>
            <a:off x="0" y="310991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6146" name="Object 9"/>
          <p:cNvGraphicFramePr>
            <a:graphicFrameLocks noChangeAspect="1"/>
          </p:cNvGraphicFramePr>
          <p:nvPr/>
        </p:nvGraphicFramePr>
        <p:xfrm>
          <a:off x="1758950" y="1879600"/>
          <a:ext cx="3873500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Equation" r:id="rId4" imgW="3873240" imgH="838080" progId="Equation.DSMT4">
                  <p:embed/>
                </p:oleObj>
              </mc:Choice>
              <mc:Fallback>
                <p:oleObj name="Equation" r:id="rId4" imgW="3873240" imgH="8380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8950" y="1879600"/>
                        <a:ext cx="3873500" cy="84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51" name="Rectangle 11"/>
          <p:cNvSpPr>
            <a:spLocks noChangeArrowheads="1"/>
          </p:cNvSpPr>
          <p:nvPr/>
        </p:nvSpPr>
        <p:spPr bwMode="auto">
          <a:xfrm>
            <a:off x="179388" y="3616325"/>
            <a:ext cx="6640512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and, in general, for any number </a:t>
            </a:r>
            <a:br>
              <a:rPr lang="en-US">
                <a:solidFill>
                  <a:srgbClr val="000066"/>
                </a:solidFill>
              </a:rPr>
            </a:br>
            <a:r>
              <a:rPr lang="en-US">
                <a:solidFill>
                  <a:srgbClr val="000066"/>
                </a:solidFill>
              </a:rPr>
              <a:t>of capacitors in series:</a:t>
            </a:r>
          </a:p>
        </p:txBody>
      </p:sp>
      <p:sp>
        <p:nvSpPr>
          <p:cNvPr id="6158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215052" name="Object 12"/>
          <p:cNvGraphicFramePr>
            <a:graphicFrameLocks noChangeAspect="1"/>
          </p:cNvGraphicFramePr>
          <p:nvPr/>
        </p:nvGraphicFramePr>
        <p:xfrm>
          <a:off x="4332288" y="4194175"/>
          <a:ext cx="1531937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Equation" r:id="rId6" imgW="1536480" imgH="825480" progId="Equation.DSMT4">
                  <p:embed/>
                </p:oleObj>
              </mc:Choice>
              <mc:Fallback>
                <p:oleObj name="Equation" r:id="rId6" imgW="1536480" imgH="8254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2288" y="4194175"/>
                        <a:ext cx="1531937" cy="828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55" name="Rectangle 15"/>
          <p:cNvSpPr>
            <a:spLocks noChangeArrowheads="1"/>
          </p:cNvSpPr>
          <p:nvPr/>
        </p:nvSpPr>
        <p:spPr bwMode="auto">
          <a:xfrm>
            <a:off x="179388" y="2822575"/>
            <a:ext cx="66405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so</a:t>
            </a:r>
          </a:p>
        </p:txBody>
      </p:sp>
      <p:graphicFrame>
        <p:nvGraphicFramePr>
          <p:cNvPr id="215056" name="Object 16"/>
          <p:cNvGraphicFramePr>
            <a:graphicFrameLocks noChangeAspect="1"/>
          </p:cNvGraphicFramePr>
          <p:nvPr/>
        </p:nvGraphicFramePr>
        <p:xfrm>
          <a:off x="2413000" y="2795588"/>
          <a:ext cx="256540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Equation" r:id="rId8" imgW="2565360" imgH="736560" progId="Equation.DSMT4">
                  <p:embed/>
                </p:oleObj>
              </mc:Choice>
              <mc:Fallback>
                <p:oleObj name="Equation" r:id="rId8" imgW="2565360" imgH="73656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3000" y="2795588"/>
                        <a:ext cx="2565400" cy="739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0" name="Freeform 19"/>
          <p:cNvSpPr>
            <a:spLocks/>
          </p:cNvSpPr>
          <p:nvPr/>
        </p:nvSpPr>
        <p:spPr bwMode="auto">
          <a:xfrm>
            <a:off x="7731125" y="3624263"/>
            <a:ext cx="560388" cy="946150"/>
          </a:xfrm>
          <a:custGeom>
            <a:avLst/>
            <a:gdLst>
              <a:gd name="T0" fmla="*/ 2147483647 w 740"/>
              <a:gd name="T1" fmla="*/ 0 h 1250"/>
              <a:gd name="T2" fmla="*/ 0 w 740"/>
              <a:gd name="T3" fmla="*/ 0 h 1250"/>
              <a:gd name="T4" fmla="*/ 0 w 740"/>
              <a:gd name="T5" fmla="*/ 2147483647 h 1250"/>
              <a:gd name="T6" fmla="*/ 2147483647 w 740"/>
              <a:gd name="T7" fmla="*/ 2147483647 h 1250"/>
              <a:gd name="T8" fmla="*/ 0 60000 65536"/>
              <a:gd name="T9" fmla="*/ 0 60000 65536"/>
              <a:gd name="T10" fmla="*/ 0 60000 65536"/>
              <a:gd name="T11" fmla="*/ 0 60000 65536"/>
              <a:gd name="T12" fmla="*/ 0 w 740"/>
              <a:gd name="T13" fmla="*/ 0 h 1250"/>
              <a:gd name="T14" fmla="*/ 740 w 740"/>
              <a:gd name="T15" fmla="*/ 1250 h 12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0" h="1250">
                <a:moveTo>
                  <a:pt x="740" y="0"/>
                </a:moveTo>
                <a:lnTo>
                  <a:pt x="0" y="0"/>
                </a:lnTo>
                <a:lnTo>
                  <a:pt x="0" y="1250"/>
                </a:lnTo>
                <a:lnTo>
                  <a:pt x="740" y="1250"/>
                </a:lnTo>
              </a:path>
            </a:pathLst>
          </a:cu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1" name="Freeform 20"/>
          <p:cNvSpPr>
            <a:spLocks/>
          </p:cNvSpPr>
          <p:nvPr/>
        </p:nvSpPr>
        <p:spPr bwMode="auto">
          <a:xfrm>
            <a:off x="7731125" y="4902200"/>
            <a:ext cx="560388" cy="947738"/>
          </a:xfrm>
          <a:custGeom>
            <a:avLst/>
            <a:gdLst>
              <a:gd name="T0" fmla="*/ 2147483647 w 740"/>
              <a:gd name="T1" fmla="*/ 0 h 1250"/>
              <a:gd name="T2" fmla="*/ 0 w 740"/>
              <a:gd name="T3" fmla="*/ 0 h 1250"/>
              <a:gd name="T4" fmla="*/ 0 w 740"/>
              <a:gd name="T5" fmla="*/ 2147483647 h 1250"/>
              <a:gd name="T6" fmla="*/ 2147483647 w 740"/>
              <a:gd name="T7" fmla="*/ 2147483647 h 1250"/>
              <a:gd name="T8" fmla="*/ 0 60000 65536"/>
              <a:gd name="T9" fmla="*/ 0 60000 65536"/>
              <a:gd name="T10" fmla="*/ 0 60000 65536"/>
              <a:gd name="T11" fmla="*/ 0 60000 65536"/>
              <a:gd name="T12" fmla="*/ 0 w 740"/>
              <a:gd name="T13" fmla="*/ 0 h 1250"/>
              <a:gd name="T14" fmla="*/ 740 w 740"/>
              <a:gd name="T15" fmla="*/ 1250 h 12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0" h="1250">
                <a:moveTo>
                  <a:pt x="740" y="0"/>
                </a:moveTo>
                <a:lnTo>
                  <a:pt x="0" y="0"/>
                </a:lnTo>
                <a:lnTo>
                  <a:pt x="0" y="1250"/>
                </a:lnTo>
                <a:lnTo>
                  <a:pt x="740" y="1250"/>
                </a:lnTo>
              </a:path>
            </a:pathLst>
          </a:cu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2" name="Freeform 21"/>
          <p:cNvSpPr>
            <a:spLocks/>
          </p:cNvSpPr>
          <p:nvPr/>
        </p:nvSpPr>
        <p:spPr bwMode="auto">
          <a:xfrm>
            <a:off x="7731125" y="2397125"/>
            <a:ext cx="560388" cy="946150"/>
          </a:xfrm>
          <a:custGeom>
            <a:avLst/>
            <a:gdLst>
              <a:gd name="T0" fmla="*/ 2147483647 w 740"/>
              <a:gd name="T1" fmla="*/ 0 h 1250"/>
              <a:gd name="T2" fmla="*/ 0 w 740"/>
              <a:gd name="T3" fmla="*/ 0 h 1250"/>
              <a:gd name="T4" fmla="*/ 0 w 740"/>
              <a:gd name="T5" fmla="*/ 2147483647 h 1250"/>
              <a:gd name="T6" fmla="*/ 2147483647 w 740"/>
              <a:gd name="T7" fmla="*/ 2147483647 h 1250"/>
              <a:gd name="T8" fmla="*/ 0 60000 65536"/>
              <a:gd name="T9" fmla="*/ 0 60000 65536"/>
              <a:gd name="T10" fmla="*/ 0 60000 65536"/>
              <a:gd name="T11" fmla="*/ 0 60000 65536"/>
              <a:gd name="T12" fmla="*/ 0 w 740"/>
              <a:gd name="T13" fmla="*/ 0 h 1250"/>
              <a:gd name="T14" fmla="*/ 740 w 740"/>
              <a:gd name="T15" fmla="*/ 1250 h 12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0" h="1250">
                <a:moveTo>
                  <a:pt x="740" y="0"/>
                </a:moveTo>
                <a:lnTo>
                  <a:pt x="0" y="0"/>
                </a:lnTo>
                <a:lnTo>
                  <a:pt x="0" y="1250"/>
                </a:lnTo>
                <a:lnTo>
                  <a:pt x="740" y="1250"/>
                </a:lnTo>
              </a:path>
            </a:pathLst>
          </a:cu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163" name="Group 22"/>
          <p:cNvGrpSpPr>
            <a:grpSpLocks/>
          </p:cNvGrpSpPr>
          <p:nvPr/>
        </p:nvGrpSpPr>
        <p:grpSpPr bwMode="auto">
          <a:xfrm>
            <a:off x="7540625" y="2673350"/>
            <a:ext cx="382588" cy="363538"/>
            <a:chOff x="9718" y="9274"/>
            <a:chExt cx="504" cy="482"/>
          </a:xfrm>
        </p:grpSpPr>
        <p:sp>
          <p:nvSpPr>
            <p:cNvPr id="6214" name="Oval 23"/>
            <p:cNvSpPr>
              <a:spLocks noChangeAspect="1" noChangeArrowheads="1"/>
            </p:cNvSpPr>
            <p:nvPr/>
          </p:nvSpPr>
          <p:spPr bwMode="auto">
            <a:xfrm rot="-5400000">
              <a:off x="9741" y="9292"/>
              <a:ext cx="476" cy="452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6215" name="Rectangle 24"/>
            <p:cNvSpPr>
              <a:spLocks noChangeAspect="1" noChangeArrowheads="1"/>
            </p:cNvSpPr>
            <p:nvPr/>
          </p:nvSpPr>
          <p:spPr bwMode="auto">
            <a:xfrm rot="-5400000">
              <a:off x="9733" y="9259"/>
              <a:ext cx="474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GB" sz="1800" b="1" i="1">
                  <a:latin typeface="Times New Roman" pitchFamily="18" charset="0"/>
                </a:rPr>
                <a:t>V</a:t>
              </a:r>
              <a:r>
                <a:rPr lang="en-GB" sz="1800" b="1" baseline="-25000">
                  <a:latin typeface="Times New Roman" pitchFamily="18" charset="0"/>
                </a:rPr>
                <a:t>1</a:t>
              </a:r>
              <a:endParaRPr lang="en-ZA"/>
            </a:p>
          </p:txBody>
        </p:sp>
      </p:grpSp>
      <p:grpSp>
        <p:nvGrpSpPr>
          <p:cNvPr id="6164" name="Group 25"/>
          <p:cNvGrpSpPr>
            <a:grpSpLocks/>
          </p:cNvGrpSpPr>
          <p:nvPr/>
        </p:nvGrpSpPr>
        <p:grpSpPr bwMode="auto">
          <a:xfrm>
            <a:off x="7540625" y="3900488"/>
            <a:ext cx="382588" cy="363537"/>
            <a:chOff x="9718" y="9274"/>
            <a:chExt cx="504" cy="482"/>
          </a:xfrm>
        </p:grpSpPr>
        <p:sp>
          <p:nvSpPr>
            <p:cNvPr id="6212" name="Oval 26"/>
            <p:cNvSpPr>
              <a:spLocks noChangeAspect="1" noChangeArrowheads="1"/>
            </p:cNvSpPr>
            <p:nvPr/>
          </p:nvSpPr>
          <p:spPr bwMode="auto">
            <a:xfrm rot="-5400000">
              <a:off x="9741" y="9292"/>
              <a:ext cx="476" cy="452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6213" name="Rectangle 27"/>
            <p:cNvSpPr>
              <a:spLocks noChangeAspect="1" noChangeArrowheads="1"/>
            </p:cNvSpPr>
            <p:nvPr/>
          </p:nvSpPr>
          <p:spPr bwMode="auto">
            <a:xfrm rot="-5400000">
              <a:off x="9733" y="9259"/>
              <a:ext cx="474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GB" sz="1800" b="1" i="1">
                  <a:latin typeface="Times New Roman" pitchFamily="18" charset="0"/>
                </a:rPr>
                <a:t>V</a:t>
              </a:r>
              <a:r>
                <a:rPr lang="en-GB" sz="1800" b="1" baseline="-25000">
                  <a:latin typeface="Times New Roman" pitchFamily="18" charset="0"/>
                </a:rPr>
                <a:t>2</a:t>
              </a:r>
              <a:endParaRPr lang="en-ZA"/>
            </a:p>
          </p:txBody>
        </p:sp>
      </p:grpSp>
      <p:grpSp>
        <p:nvGrpSpPr>
          <p:cNvPr id="6165" name="Group 28"/>
          <p:cNvGrpSpPr>
            <a:grpSpLocks/>
          </p:cNvGrpSpPr>
          <p:nvPr/>
        </p:nvGrpSpPr>
        <p:grpSpPr bwMode="auto">
          <a:xfrm>
            <a:off x="7540625" y="5157788"/>
            <a:ext cx="382588" cy="363537"/>
            <a:chOff x="9718" y="9274"/>
            <a:chExt cx="504" cy="482"/>
          </a:xfrm>
        </p:grpSpPr>
        <p:sp>
          <p:nvSpPr>
            <p:cNvPr id="6210" name="Oval 29"/>
            <p:cNvSpPr>
              <a:spLocks noChangeAspect="1" noChangeArrowheads="1"/>
            </p:cNvSpPr>
            <p:nvPr/>
          </p:nvSpPr>
          <p:spPr bwMode="auto">
            <a:xfrm rot="-5400000">
              <a:off x="9741" y="9292"/>
              <a:ext cx="476" cy="452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6211" name="Rectangle 30"/>
            <p:cNvSpPr>
              <a:spLocks noChangeAspect="1" noChangeArrowheads="1"/>
            </p:cNvSpPr>
            <p:nvPr/>
          </p:nvSpPr>
          <p:spPr bwMode="auto">
            <a:xfrm rot="-5400000">
              <a:off x="9733" y="9259"/>
              <a:ext cx="474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GB" sz="1800" b="1" i="1">
                  <a:latin typeface="Times New Roman" pitchFamily="18" charset="0"/>
                </a:rPr>
                <a:t>V</a:t>
              </a:r>
              <a:r>
                <a:rPr lang="en-GB" sz="1800" b="1" baseline="-25000">
                  <a:latin typeface="Times New Roman" pitchFamily="18" charset="0"/>
                </a:rPr>
                <a:t>3</a:t>
              </a:r>
              <a:endParaRPr lang="en-ZA"/>
            </a:p>
          </p:txBody>
        </p:sp>
      </p:grpSp>
      <p:sp>
        <p:nvSpPr>
          <p:cNvPr id="6166" name="Freeform 31"/>
          <p:cNvSpPr>
            <a:spLocks/>
          </p:cNvSpPr>
          <p:nvPr/>
        </p:nvSpPr>
        <p:spPr bwMode="auto">
          <a:xfrm>
            <a:off x="7178675" y="1995488"/>
            <a:ext cx="1112838" cy="4044950"/>
          </a:xfrm>
          <a:custGeom>
            <a:avLst/>
            <a:gdLst>
              <a:gd name="T0" fmla="*/ 2147483647 w 1470"/>
              <a:gd name="T1" fmla="*/ 0 h 5340"/>
              <a:gd name="T2" fmla="*/ 0 w 1470"/>
              <a:gd name="T3" fmla="*/ 0 h 5340"/>
              <a:gd name="T4" fmla="*/ 0 w 1470"/>
              <a:gd name="T5" fmla="*/ 2147483647 h 5340"/>
              <a:gd name="T6" fmla="*/ 2147483647 w 1470"/>
              <a:gd name="T7" fmla="*/ 2147483647 h 5340"/>
              <a:gd name="T8" fmla="*/ 2147483647 w 1470"/>
              <a:gd name="T9" fmla="*/ 2147483647 h 53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70"/>
              <a:gd name="T16" fmla="*/ 0 h 5340"/>
              <a:gd name="T17" fmla="*/ 1470 w 1470"/>
              <a:gd name="T18" fmla="*/ 5340 h 53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70" h="5340">
                <a:moveTo>
                  <a:pt x="510" y="0"/>
                </a:moveTo>
                <a:lnTo>
                  <a:pt x="0" y="0"/>
                </a:lnTo>
                <a:lnTo>
                  <a:pt x="0" y="5340"/>
                </a:lnTo>
                <a:lnTo>
                  <a:pt x="1470" y="5340"/>
                </a:lnTo>
                <a:lnTo>
                  <a:pt x="1470" y="4535"/>
                </a:lnTo>
              </a:path>
            </a:pathLst>
          </a:cu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7" name="Freeform 32"/>
          <p:cNvSpPr>
            <a:spLocks/>
          </p:cNvSpPr>
          <p:nvPr/>
        </p:nvSpPr>
        <p:spPr bwMode="auto">
          <a:xfrm>
            <a:off x="7943850" y="1995488"/>
            <a:ext cx="347663" cy="801687"/>
          </a:xfrm>
          <a:custGeom>
            <a:avLst/>
            <a:gdLst>
              <a:gd name="T0" fmla="*/ 0 w 460"/>
              <a:gd name="T1" fmla="*/ 0 h 570"/>
              <a:gd name="T2" fmla="*/ 2147483647 w 460"/>
              <a:gd name="T3" fmla="*/ 0 h 570"/>
              <a:gd name="T4" fmla="*/ 2147483647 w 460"/>
              <a:gd name="T5" fmla="*/ 2147483647 h 570"/>
              <a:gd name="T6" fmla="*/ 0 60000 65536"/>
              <a:gd name="T7" fmla="*/ 0 60000 65536"/>
              <a:gd name="T8" fmla="*/ 0 60000 65536"/>
              <a:gd name="T9" fmla="*/ 0 w 460"/>
              <a:gd name="T10" fmla="*/ 0 h 570"/>
              <a:gd name="T11" fmla="*/ 460 w 460"/>
              <a:gd name="T12" fmla="*/ 570 h 57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60" h="570">
                <a:moveTo>
                  <a:pt x="0" y="0"/>
                </a:moveTo>
                <a:lnTo>
                  <a:pt x="460" y="0"/>
                </a:lnTo>
                <a:lnTo>
                  <a:pt x="460" y="570"/>
                </a:lnTo>
              </a:path>
            </a:pathLst>
          </a:cu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8" name="Line 33"/>
          <p:cNvSpPr>
            <a:spLocks noChangeShapeType="1"/>
          </p:cNvSpPr>
          <p:nvPr/>
        </p:nvSpPr>
        <p:spPr bwMode="auto">
          <a:xfrm>
            <a:off x="8291513" y="2895600"/>
            <a:ext cx="0" cy="1160463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9" name="Line 34"/>
          <p:cNvSpPr>
            <a:spLocks noChangeShapeType="1"/>
          </p:cNvSpPr>
          <p:nvPr/>
        </p:nvSpPr>
        <p:spPr bwMode="auto">
          <a:xfrm>
            <a:off x="8291513" y="4164013"/>
            <a:ext cx="0" cy="117157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70" name="Rectangle 35"/>
          <p:cNvSpPr>
            <a:spLocks noChangeArrowheads="1"/>
          </p:cNvSpPr>
          <p:nvPr/>
        </p:nvSpPr>
        <p:spPr bwMode="auto">
          <a:xfrm>
            <a:off x="8615363" y="2632075"/>
            <a:ext cx="398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C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1</a:t>
            </a:r>
            <a:endParaRPr lang="en-ZA" sz="2000">
              <a:solidFill>
                <a:srgbClr val="000066"/>
              </a:solidFill>
            </a:endParaRPr>
          </a:p>
        </p:txBody>
      </p:sp>
      <p:grpSp>
        <p:nvGrpSpPr>
          <p:cNvPr id="6171" name="Group 36"/>
          <p:cNvGrpSpPr>
            <a:grpSpLocks/>
          </p:cNvGrpSpPr>
          <p:nvPr/>
        </p:nvGrpSpPr>
        <p:grpSpPr bwMode="auto">
          <a:xfrm rot="-5400000">
            <a:off x="8235156" y="2656682"/>
            <a:ext cx="98425" cy="379412"/>
            <a:chOff x="11803" y="10926"/>
            <a:chExt cx="130" cy="500"/>
          </a:xfrm>
        </p:grpSpPr>
        <p:sp>
          <p:nvSpPr>
            <p:cNvPr id="6208" name="Line 37"/>
            <p:cNvSpPr>
              <a:spLocks noChangeShapeType="1"/>
            </p:cNvSpPr>
            <p:nvPr/>
          </p:nvSpPr>
          <p:spPr bwMode="auto">
            <a:xfrm flipV="1">
              <a:off x="11803" y="10926"/>
              <a:ext cx="0" cy="50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9" name="Line 38"/>
            <p:cNvSpPr>
              <a:spLocks noChangeShapeType="1"/>
            </p:cNvSpPr>
            <p:nvPr/>
          </p:nvSpPr>
          <p:spPr bwMode="auto">
            <a:xfrm flipV="1">
              <a:off x="11933" y="10926"/>
              <a:ext cx="0" cy="50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72" name="Rectangle 41"/>
          <p:cNvSpPr>
            <a:spLocks noChangeArrowheads="1"/>
          </p:cNvSpPr>
          <p:nvPr/>
        </p:nvSpPr>
        <p:spPr bwMode="auto">
          <a:xfrm>
            <a:off x="8616950" y="3892550"/>
            <a:ext cx="396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C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2</a:t>
            </a:r>
            <a:endParaRPr lang="en-ZA" sz="2000">
              <a:solidFill>
                <a:srgbClr val="000066"/>
              </a:solidFill>
            </a:endParaRPr>
          </a:p>
        </p:txBody>
      </p:sp>
      <p:grpSp>
        <p:nvGrpSpPr>
          <p:cNvPr id="6173" name="Group 42"/>
          <p:cNvGrpSpPr>
            <a:grpSpLocks/>
          </p:cNvGrpSpPr>
          <p:nvPr/>
        </p:nvGrpSpPr>
        <p:grpSpPr bwMode="auto">
          <a:xfrm rot="-5400000">
            <a:off x="8235156" y="3917157"/>
            <a:ext cx="98425" cy="379412"/>
            <a:chOff x="11803" y="10926"/>
            <a:chExt cx="130" cy="500"/>
          </a:xfrm>
        </p:grpSpPr>
        <p:sp>
          <p:nvSpPr>
            <p:cNvPr id="6206" name="Line 43"/>
            <p:cNvSpPr>
              <a:spLocks noChangeShapeType="1"/>
            </p:cNvSpPr>
            <p:nvPr/>
          </p:nvSpPr>
          <p:spPr bwMode="auto">
            <a:xfrm flipV="1">
              <a:off x="11803" y="10926"/>
              <a:ext cx="0" cy="50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7" name="Line 44"/>
            <p:cNvSpPr>
              <a:spLocks noChangeShapeType="1"/>
            </p:cNvSpPr>
            <p:nvPr/>
          </p:nvSpPr>
          <p:spPr bwMode="auto">
            <a:xfrm flipV="1">
              <a:off x="11933" y="10926"/>
              <a:ext cx="0" cy="50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74" name="Rectangle 47"/>
          <p:cNvSpPr>
            <a:spLocks noChangeArrowheads="1"/>
          </p:cNvSpPr>
          <p:nvPr/>
        </p:nvSpPr>
        <p:spPr bwMode="auto">
          <a:xfrm>
            <a:off x="8616950" y="5170488"/>
            <a:ext cx="396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C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3</a:t>
            </a:r>
            <a:endParaRPr lang="en-ZA" sz="2000">
              <a:solidFill>
                <a:srgbClr val="000066"/>
              </a:solidFill>
            </a:endParaRPr>
          </a:p>
        </p:txBody>
      </p:sp>
      <p:grpSp>
        <p:nvGrpSpPr>
          <p:cNvPr id="6175" name="Group 48"/>
          <p:cNvGrpSpPr>
            <a:grpSpLocks/>
          </p:cNvGrpSpPr>
          <p:nvPr/>
        </p:nvGrpSpPr>
        <p:grpSpPr bwMode="auto">
          <a:xfrm rot="-5400000">
            <a:off x="8235156" y="5195095"/>
            <a:ext cx="98425" cy="379412"/>
            <a:chOff x="11803" y="10926"/>
            <a:chExt cx="130" cy="500"/>
          </a:xfrm>
        </p:grpSpPr>
        <p:sp>
          <p:nvSpPr>
            <p:cNvPr id="6204" name="Line 49"/>
            <p:cNvSpPr>
              <a:spLocks noChangeShapeType="1"/>
            </p:cNvSpPr>
            <p:nvPr/>
          </p:nvSpPr>
          <p:spPr bwMode="auto">
            <a:xfrm flipV="1">
              <a:off x="11803" y="10926"/>
              <a:ext cx="0" cy="50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5" name="Line 50"/>
            <p:cNvSpPr>
              <a:spLocks noChangeShapeType="1"/>
            </p:cNvSpPr>
            <p:nvPr/>
          </p:nvSpPr>
          <p:spPr bwMode="auto">
            <a:xfrm flipV="1">
              <a:off x="11933" y="10926"/>
              <a:ext cx="0" cy="50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176" name="Group 53"/>
          <p:cNvGrpSpPr>
            <a:grpSpLocks/>
          </p:cNvGrpSpPr>
          <p:nvPr/>
        </p:nvGrpSpPr>
        <p:grpSpPr bwMode="auto">
          <a:xfrm>
            <a:off x="7550150" y="1874838"/>
            <a:ext cx="382588" cy="266700"/>
            <a:chOff x="8914" y="9442"/>
            <a:chExt cx="501" cy="350"/>
          </a:xfrm>
        </p:grpSpPr>
        <p:sp>
          <p:nvSpPr>
            <p:cNvPr id="6198" name="Line 54"/>
            <p:cNvSpPr>
              <a:spLocks noChangeShapeType="1"/>
            </p:cNvSpPr>
            <p:nvPr/>
          </p:nvSpPr>
          <p:spPr bwMode="auto">
            <a:xfrm rot="5400000" flipH="1">
              <a:off x="9240" y="9616"/>
              <a:ext cx="350" cy="1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9" name="Line 55"/>
            <p:cNvSpPr>
              <a:spLocks noChangeShapeType="1"/>
            </p:cNvSpPr>
            <p:nvPr/>
          </p:nvSpPr>
          <p:spPr bwMode="auto">
            <a:xfrm rot="5400000" flipH="1">
              <a:off x="9038" y="9616"/>
              <a:ext cx="350" cy="1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0" name="Line 56"/>
            <p:cNvSpPr>
              <a:spLocks noChangeShapeType="1"/>
            </p:cNvSpPr>
            <p:nvPr/>
          </p:nvSpPr>
          <p:spPr bwMode="auto">
            <a:xfrm rot="5400000" flipH="1">
              <a:off x="8835" y="9616"/>
              <a:ext cx="350" cy="1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1" name="Line 57"/>
            <p:cNvSpPr>
              <a:spLocks noChangeShapeType="1"/>
            </p:cNvSpPr>
            <p:nvPr/>
          </p:nvSpPr>
          <p:spPr bwMode="auto">
            <a:xfrm rot="5400000" flipH="1">
              <a:off x="9232" y="9615"/>
              <a:ext cx="176" cy="1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2" name="Line 58"/>
            <p:cNvSpPr>
              <a:spLocks noChangeShapeType="1"/>
            </p:cNvSpPr>
            <p:nvPr/>
          </p:nvSpPr>
          <p:spPr bwMode="auto">
            <a:xfrm rot="5400000" flipH="1">
              <a:off x="9030" y="9615"/>
              <a:ext cx="176" cy="1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3" name="Line 59"/>
            <p:cNvSpPr>
              <a:spLocks noChangeShapeType="1"/>
            </p:cNvSpPr>
            <p:nvPr/>
          </p:nvSpPr>
          <p:spPr bwMode="auto">
            <a:xfrm rot="5400000" flipH="1">
              <a:off x="8827" y="9615"/>
              <a:ext cx="176" cy="1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77" name="Freeform 60"/>
          <p:cNvSpPr>
            <a:spLocks/>
          </p:cNvSpPr>
          <p:nvPr/>
        </p:nvSpPr>
        <p:spPr bwMode="auto">
          <a:xfrm>
            <a:off x="7408863" y="1538288"/>
            <a:ext cx="693737" cy="465137"/>
          </a:xfrm>
          <a:custGeom>
            <a:avLst/>
            <a:gdLst>
              <a:gd name="T0" fmla="*/ 0 w 910"/>
              <a:gd name="T1" fmla="*/ 2147483647 h 610"/>
              <a:gd name="T2" fmla="*/ 0 w 910"/>
              <a:gd name="T3" fmla="*/ 0 h 610"/>
              <a:gd name="T4" fmla="*/ 2147483647 w 910"/>
              <a:gd name="T5" fmla="*/ 0 h 610"/>
              <a:gd name="T6" fmla="*/ 2147483647 w 910"/>
              <a:gd name="T7" fmla="*/ 2147483647 h 610"/>
              <a:gd name="T8" fmla="*/ 0 60000 65536"/>
              <a:gd name="T9" fmla="*/ 0 60000 65536"/>
              <a:gd name="T10" fmla="*/ 0 60000 65536"/>
              <a:gd name="T11" fmla="*/ 0 60000 65536"/>
              <a:gd name="T12" fmla="*/ 0 w 910"/>
              <a:gd name="T13" fmla="*/ 0 h 610"/>
              <a:gd name="T14" fmla="*/ 910 w 910"/>
              <a:gd name="T15" fmla="*/ 610 h 61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10" h="610">
                <a:moveTo>
                  <a:pt x="0" y="610"/>
                </a:moveTo>
                <a:lnTo>
                  <a:pt x="0" y="0"/>
                </a:lnTo>
                <a:lnTo>
                  <a:pt x="910" y="0"/>
                </a:lnTo>
                <a:lnTo>
                  <a:pt x="910" y="610"/>
                </a:lnTo>
              </a:path>
            </a:pathLst>
          </a:cu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178" name="Group 61"/>
          <p:cNvGrpSpPr>
            <a:grpSpLocks/>
          </p:cNvGrpSpPr>
          <p:nvPr/>
        </p:nvGrpSpPr>
        <p:grpSpPr bwMode="auto">
          <a:xfrm>
            <a:off x="7583488" y="1339850"/>
            <a:ext cx="360362" cy="395288"/>
            <a:chOff x="4943" y="844"/>
            <a:chExt cx="227" cy="249"/>
          </a:xfrm>
        </p:grpSpPr>
        <p:sp>
          <p:nvSpPr>
            <p:cNvPr id="6196" name="Oval 62"/>
            <p:cNvSpPr>
              <a:spLocks noChangeArrowheads="1"/>
            </p:cNvSpPr>
            <p:nvPr/>
          </p:nvSpPr>
          <p:spPr bwMode="auto">
            <a:xfrm>
              <a:off x="4943" y="856"/>
              <a:ext cx="227" cy="227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6197" name="Rectangle 63"/>
            <p:cNvSpPr>
              <a:spLocks noChangeArrowheads="1"/>
            </p:cNvSpPr>
            <p:nvPr/>
          </p:nvSpPr>
          <p:spPr bwMode="auto">
            <a:xfrm>
              <a:off x="4946" y="844"/>
              <a:ext cx="218" cy="249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GB" sz="2000" b="1">
                  <a:solidFill>
                    <a:srgbClr val="000066"/>
                  </a:solidFill>
                  <a:latin typeface="Times New Roman" pitchFamily="18" charset="0"/>
                </a:rPr>
                <a:t>V</a:t>
              </a:r>
              <a:endParaRPr lang="en-ZA" sz="2000">
                <a:solidFill>
                  <a:srgbClr val="000066"/>
                </a:solidFill>
              </a:endParaRPr>
            </a:p>
          </p:txBody>
        </p:sp>
      </p:grpSp>
      <p:grpSp>
        <p:nvGrpSpPr>
          <p:cNvPr id="6179" name="Group 64"/>
          <p:cNvGrpSpPr>
            <a:grpSpLocks/>
          </p:cNvGrpSpPr>
          <p:nvPr/>
        </p:nvGrpSpPr>
        <p:grpSpPr bwMode="auto">
          <a:xfrm>
            <a:off x="7559675" y="2659063"/>
            <a:ext cx="360363" cy="395287"/>
            <a:chOff x="4908" y="1948"/>
            <a:chExt cx="227" cy="249"/>
          </a:xfrm>
        </p:grpSpPr>
        <p:sp>
          <p:nvSpPr>
            <p:cNvPr id="6194" name="Oval 65"/>
            <p:cNvSpPr>
              <a:spLocks noChangeArrowheads="1"/>
            </p:cNvSpPr>
            <p:nvPr/>
          </p:nvSpPr>
          <p:spPr bwMode="auto">
            <a:xfrm>
              <a:off x="4908" y="1960"/>
              <a:ext cx="227" cy="227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6195" name="Rectangle 66"/>
            <p:cNvSpPr>
              <a:spLocks noChangeArrowheads="1"/>
            </p:cNvSpPr>
            <p:nvPr/>
          </p:nvSpPr>
          <p:spPr bwMode="auto">
            <a:xfrm>
              <a:off x="4911" y="1948"/>
              <a:ext cx="218" cy="249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GB" sz="1800" b="1">
                  <a:solidFill>
                    <a:srgbClr val="000066"/>
                  </a:solidFill>
                  <a:latin typeface="Times New Roman" pitchFamily="18" charset="0"/>
                </a:rPr>
                <a:t>V</a:t>
              </a:r>
              <a:r>
                <a:rPr lang="en-GB" sz="1800" b="1" baseline="-25000">
                  <a:solidFill>
                    <a:srgbClr val="000066"/>
                  </a:solidFill>
                  <a:latin typeface="Times New Roman" pitchFamily="18" charset="0"/>
                </a:rPr>
                <a:t>1</a:t>
              </a:r>
              <a:endParaRPr lang="en-ZA" sz="1800">
                <a:solidFill>
                  <a:srgbClr val="000066"/>
                </a:solidFill>
              </a:endParaRPr>
            </a:p>
          </p:txBody>
        </p:sp>
      </p:grpSp>
      <p:grpSp>
        <p:nvGrpSpPr>
          <p:cNvPr id="6180" name="Group 67"/>
          <p:cNvGrpSpPr>
            <a:grpSpLocks/>
          </p:cNvGrpSpPr>
          <p:nvPr/>
        </p:nvGrpSpPr>
        <p:grpSpPr bwMode="auto">
          <a:xfrm>
            <a:off x="7559675" y="3887788"/>
            <a:ext cx="360363" cy="395287"/>
            <a:chOff x="4908" y="2802"/>
            <a:chExt cx="227" cy="249"/>
          </a:xfrm>
        </p:grpSpPr>
        <p:sp>
          <p:nvSpPr>
            <p:cNvPr id="6192" name="Oval 68"/>
            <p:cNvSpPr>
              <a:spLocks noChangeArrowheads="1"/>
            </p:cNvSpPr>
            <p:nvPr/>
          </p:nvSpPr>
          <p:spPr bwMode="auto">
            <a:xfrm>
              <a:off x="4908" y="2814"/>
              <a:ext cx="227" cy="227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6193" name="Rectangle 69"/>
            <p:cNvSpPr>
              <a:spLocks noChangeArrowheads="1"/>
            </p:cNvSpPr>
            <p:nvPr/>
          </p:nvSpPr>
          <p:spPr bwMode="auto">
            <a:xfrm>
              <a:off x="4911" y="2802"/>
              <a:ext cx="218" cy="249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GB" sz="1800" b="1">
                  <a:solidFill>
                    <a:srgbClr val="000066"/>
                  </a:solidFill>
                  <a:latin typeface="Times New Roman" pitchFamily="18" charset="0"/>
                </a:rPr>
                <a:t>V</a:t>
              </a:r>
              <a:r>
                <a:rPr lang="en-GB" sz="1800" b="1" baseline="-25000">
                  <a:solidFill>
                    <a:srgbClr val="000066"/>
                  </a:solidFill>
                  <a:latin typeface="Times New Roman" pitchFamily="18" charset="0"/>
                </a:rPr>
                <a:t>2</a:t>
              </a:r>
              <a:endParaRPr lang="en-ZA" sz="1800">
                <a:solidFill>
                  <a:srgbClr val="000066"/>
                </a:solidFill>
              </a:endParaRPr>
            </a:p>
          </p:txBody>
        </p:sp>
      </p:grpSp>
      <p:grpSp>
        <p:nvGrpSpPr>
          <p:cNvPr id="6181" name="Group 70"/>
          <p:cNvGrpSpPr>
            <a:grpSpLocks/>
          </p:cNvGrpSpPr>
          <p:nvPr/>
        </p:nvGrpSpPr>
        <p:grpSpPr bwMode="auto">
          <a:xfrm>
            <a:off x="7559675" y="5149850"/>
            <a:ext cx="360363" cy="395288"/>
            <a:chOff x="4908" y="3662"/>
            <a:chExt cx="227" cy="249"/>
          </a:xfrm>
        </p:grpSpPr>
        <p:sp>
          <p:nvSpPr>
            <p:cNvPr id="6190" name="Oval 71"/>
            <p:cNvSpPr>
              <a:spLocks noChangeArrowheads="1"/>
            </p:cNvSpPr>
            <p:nvPr/>
          </p:nvSpPr>
          <p:spPr bwMode="auto">
            <a:xfrm>
              <a:off x="4908" y="3674"/>
              <a:ext cx="227" cy="227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6191" name="Rectangle 72"/>
            <p:cNvSpPr>
              <a:spLocks noChangeArrowheads="1"/>
            </p:cNvSpPr>
            <p:nvPr/>
          </p:nvSpPr>
          <p:spPr bwMode="auto">
            <a:xfrm>
              <a:off x="4911" y="3662"/>
              <a:ext cx="218" cy="249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GB" sz="1800" b="1">
                  <a:solidFill>
                    <a:srgbClr val="000066"/>
                  </a:solidFill>
                  <a:latin typeface="Times New Roman" pitchFamily="18" charset="0"/>
                </a:rPr>
                <a:t>V</a:t>
              </a:r>
              <a:r>
                <a:rPr lang="en-GB" sz="1800" b="1" baseline="-25000">
                  <a:solidFill>
                    <a:srgbClr val="000066"/>
                  </a:solidFill>
                  <a:latin typeface="Times New Roman" pitchFamily="18" charset="0"/>
                </a:rPr>
                <a:t>3</a:t>
              </a:r>
              <a:endParaRPr lang="en-ZA" sz="1800">
                <a:solidFill>
                  <a:srgbClr val="000066"/>
                </a:solidFill>
              </a:endParaRPr>
            </a:p>
          </p:txBody>
        </p:sp>
      </p:grpSp>
      <p:sp>
        <p:nvSpPr>
          <p:cNvPr id="215115" name="Rectangle 75"/>
          <p:cNvSpPr>
            <a:spLocks noChangeArrowheads="1"/>
          </p:cNvSpPr>
          <p:nvPr/>
        </p:nvSpPr>
        <p:spPr bwMode="auto">
          <a:xfrm>
            <a:off x="179388" y="5157788"/>
            <a:ext cx="6640512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A useful simplification for only</a:t>
            </a:r>
            <a:br>
              <a:rPr lang="en-US">
                <a:solidFill>
                  <a:srgbClr val="000066"/>
                </a:solidFill>
              </a:rPr>
            </a:br>
            <a:r>
              <a:rPr lang="en-US">
                <a:solidFill>
                  <a:srgbClr val="000066"/>
                </a:solidFill>
              </a:rPr>
              <a:t>two capacitors in series is:</a:t>
            </a:r>
          </a:p>
        </p:txBody>
      </p:sp>
      <p:graphicFrame>
        <p:nvGraphicFramePr>
          <p:cNvPr id="215118" name="Object 78"/>
          <p:cNvGraphicFramePr>
            <a:graphicFrameLocks noChangeAspect="1"/>
          </p:cNvGraphicFramePr>
          <p:nvPr/>
        </p:nvGraphicFramePr>
        <p:xfrm>
          <a:off x="5075238" y="5473700"/>
          <a:ext cx="1784350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name="Equation" r:id="rId10" imgW="1790640" imgH="761760" progId="Equation.DSMT4">
                  <p:embed/>
                </p:oleObj>
              </mc:Choice>
              <mc:Fallback>
                <p:oleObj name="Equation" r:id="rId10" imgW="1790640" imgH="761760" progId="Equation.DSMT4">
                  <p:embed/>
                  <p:pic>
                    <p:nvPicPr>
                      <p:cNvPr id="0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5238" y="5473700"/>
                        <a:ext cx="1784350" cy="765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20" name="Rectangle 80"/>
          <p:cNvSpPr>
            <a:spLocks noChangeArrowheads="1"/>
          </p:cNvSpPr>
          <p:nvPr/>
        </p:nvSpPr>
        <p:spPr bwMode="auto">
          <a:xfrm>
            <a:off x="5008563" y="5445125"/>
            <a:ext cx="1911350" cy="815975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6184" name="Rectangle 81"/>
          <p:cNvSpPr>
            <a:spLocks noChangeArrowheads="1"/>
          </p:cNvSpPr>
          <p:nvPr/>
        </p:nvSpPr>
        <p:spPr bwMode="auto">
          <a:xfrm>
            <a:off x="8278813" y="2384425"/>
            <a:ext cx="5127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+Q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1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6185" name="Rectangle 82"/>
          <p:cNvSpPr>
            <a:spLocks noChangeArrowheads="1"/>
          </p:cNvSpPr>
          <p:nvPr/>
        </p:nvSpPr>
        <p:spPr bwMode="auto">
          <a:xfrm>
            <a:off x="8280400" y="2825750"/>
            <a:ext cx="5111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–Q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1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6186" name="Rectangle 83"/>
          <p:cNvSpPr>
            <a:spLocks noChangeArrowheads="1"/>
          </p:cNvSpPr>
          <p:nvPr/>
        </p:nvSpPr>
        <p:spPr bwMode="auto">
          <a:xfrm>
            <a:off x="8278813" y="3644900"/>
            <a:ext cx="5127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+Q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2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6187" name="Rectangle 84"/>
          <p:cNvSpPr>
            <a:spLocks noChangeArrowheads="1"/>
          </p:cNvSpPr>
          <p:nvPr/>
        </p:nvSpPr>
        <p:spPr bwMode="auto">
          <a:xfrm>
            <a:off x="8278813" y="4087813"/>
            <a:ext cx="5127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–Q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2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6188" name="Rectangle 85"/>
          <p:cNvSpPr>
            <a:spLocks noChangeArrowheads="1"/>
          </p:cNvSpPr>
          <p:nvPr/>
        </p:nvSpPr>
        <p:spPr bwMode="auto">
          <a:xfrm>
            <a:off x="8280400" y="4922838"/>
            <a:ext cx="5111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+Q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3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6189" name="Rectangle 86"/>
          <p:cNvSpPr>
            <a:spLocks noChangeArrowheads="1"/>
          </p:cNvSpPr>
          <p:nvPr/>
        </p:nvSpPr>
        <p:spPr bwMode="auto">
          <a:xfrm>
            <a:off x="8280400" y="5367338"/>
            <a:ext cx="5111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–Q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3</a:t>
            </a:r>
            <a:endParaRPr lang="en-ZA" sz="200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5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5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15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5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15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54" grpId="0" animBg="1"/>
      <p:bldP spid="215051" grpId="0"/>
      <p:bldP spid="215055" grpId="0"/>
      <p:bldP spid="215115" grpId="0"/>
      <p:bldP spid="2151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Footer Placeholder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CAPACITANCE</a:t>
            </a:r>
          </a:p>
        </p:txBody>
      </p:sp>
      <p:sp>
        <p:nvSpPr>
          <p:cNvPr id="7173" name="Date Placeholder 5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  <a:endParaRPr lang="en-ZA" smtClean="0">
              <a:cs typeface="Arial" charset="0"/>
            </a:endParaRPr>
          </a:p>
        </p:txBody>
      </p:sp>
      <p:sp>
        <p:nvSpPr>
          <p:cNvPr id="717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34553F-18CB-4BBA-B1A7-546D11CD0BA6}" type="slidenum">
              <a:rPr lang="en-ZA" smtClean="0">
                <a:cs typeface="Arial" charset="0"/>
              </a:rPr>
              <a:pPr/>
              <a:t>15</a:t>
            </a:fld>
            <a:endParaRPr lang="en-ZA" smtClean="0">
              <a:cs typeface="Arial" charset="0"/>
            </a:endParaRPr>
          </a:p>
        </p:txBody>
      </p:sp>
      <p:sp>
        <p:nvSpPr>
          <p:cNvPr id="231427" name="Rectangle 3"/>
          <p:cNvSpPr>
            <a:spLocks noChangeArrowheads="1"/>
          </p:cNvSpPr>
          <p:nvPr/>
        </p:nvSpPr>
        <p:spPr bwMode="auto">
          <a:xfrm>
            <a:off x="122238" y="1857375"/>
            <a:ext cx="8767762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598488" lvl="1" indent="-419100">
              <a:lnSpc>
                <a:spcPct val="110000"/>
              </a:lnSpc>
              <a:buFontTx/>
              <a:buAutoNum type="alphaLcParenR"/>
            </a:pPr>
            <a:r>
              <a:rPr lang="en-US" sz="2200">
                <a:solidFill>
                  <a:srgbClr val="000066"/>
                </a:solidFill>
              </a:rPr>
              <a:t>the total capacitance of the circuit;</a:t>
            </a:r>
          </a:p>
          <a:p>
            <a:pPr marL="598488" lvl="1" indent="-419100">
              <a:lnSpc>
                <a:spcPct val="110000"/>
              </a:lnSpc>
              <a:buFontTx/>
              <a:buAutoNum type="alphaLcParenR"/>
            </a:pPr>
            <a:r>
              <a:rPr lang="en-US" sz="2200">
                <a:solidFill>
                  <a:srgbClr val="000066"/>
                </a:solidFill>
              </a:rPr>
              <a:t>the total charge stored in the </a:t>
            </a:r>
            <a:br>
              <a:rPr lang="en-US" sz="2200">
                <a:solidFill>
                  <a:srgbClr val="000066"/>
                </a:solidFill>
              </a:rPr>
            </a:br>
            <a:r>
              <a:rPr lang="en-US" sz="2200">
                <a:solidFill>
                  <a:srgbClr val="000066"/>
                </a:solidFill>
              </a:rPr>
              <a:t>fully charged circuit;</a:t>
            </a:r>
          </a:p>
          <a:p>
            <a:pPr marL="598488" lvl="1" indent="-419100">
              <a:lnSpc>
                <a:spcPct val="110000"/>
              </a:lnSpc>
              <a:buFontTx/>
              <a:buAutoNum type="alphaLcParenR"/>
            </a:pPr>
            <a:r>
              <a:rPr lang="en-US" sz="2200">
                <a:solidFill>
                  <a:srgbClr val="000066"/>
                </a:solidFill>
              </a:rPr>
              <a:t>the charge on the 4 </a:t>
            </a:r>
            <a:r>
              <a:rPr lang="en-US" sz="2200" b="1" i="1">
                <a:solidFill>
                  <a:srgbClr val="000066"/>
                </a:solidFill>
                <a:sym typeface="Symbol" pitchFamily="18" charset="2"/>
              </a:rPr>
              <a:t></a:t>
            </a:r>
            <a:r>
              <a:rPr lang="en-US" sz="2200">
                <a:solidFill>
                  <a:srgbClr val="000066"/>
                </a:solidFill>
              </a:rPr>
              <a:t>F capacitor.</a:t>
            </a:r>
          </a:p>
        </p:txBody>
      </p:sp>
      <p:sp>
        <p:nvSpPr>
          <p:cNvPr id="7176" name="Rectangle 6"/>
          <p:cNvSpPr>
            <a:spLocks noChangeArrowheads="1"/>
          </p:cNvSpPr>
          <p:nvPr/>
        </p:nvSpPr>
        <p:spPr bwMode="auto">
          <a:xfrm>
            <a:off x="169863" y="692150"/>
            <a:ext cx="5343525" cy="114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5000"/>
              </a:lnSpc>
            </a:pPr>
            <a:r>
              <a:rPr lang="en-US" sz="2200">
                <a:solidFill>
                  <a:srgbClr val="000066"/>
                </a:solidFill>
              </a:rPr>
              <a:t>A 12 V battery of negligible resistance is connected to a combination of four capacitors as shown.  Calculate: </a:t>
            </a:r>
          </a:p>
        </p:txBody>
      </p:sp>
      <p:sp>
        <p:nvSpPr>
          <p:cNvPr id="7177" name="Rectangle 7"/>
          <p:cNvSpPr>
            <a:spLocks noChangeArrowheads="1"/>
          </p:cNvSpPr>
          <p:nvPr/>
        </p:nvSpPr>
        <p:spPr bwMode="auto">
          <a:xfrm>
            <a:off x="8297863" y="1560513"/>
            <a:ext cx="846137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12 </a:t>
            </a: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sym typeface="Symbol" pitchFamily="18" charset="2"/>
              </a:rPr>
              <a:t></a:t>
            </a: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F</a:t>
            </a:r>
            <a:endParaRPr lang="en-ZA" sz="2000" b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7178" name="Rectangle 8"/>
          <p:cNvSpPr>
            <a:spLocks noChangeArrowheads="1"/>
          </p:cNvSpPr>
          <p:nvPr/>
        </p:nvSpPr>
        <p:spPr bwMode="auto">
          <a:xfrm>
            <a:off x="6864350" y="674688"/>
            <a:ext cx="6302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12 V</a:t>
            </a:r>
            <a:endParaRPr lang="en-ZA" sz="2000" b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7179" name="Rectangle 23"/>
          <p:cNvSpPr>
            <a:spLocks noChangeArrowheads="1"/>
          </p:cNvSpPr>
          <p:nvPr/>
        </p:nvSpPr>
        <p:spPr bwMode="auto">
          <a:xfrm>
            <a:off x="6323013" y="1317625"/>
            <a:ext cx="755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4 </a:t>
            </a: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sym typeface="Symbol" pitchFamily="18" charset="2"/>
              </a:rPr>
              <a:t></a:t>
            </a: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F</a:t>
            </a:r>
            <a:endParaRPr lang="en-ZA" sz="2000" b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7180" name="Rectangle 24"/>
          <p:cNvSpPr>
            <a:spLocks noChangeArrowheads="1"/>
          </p:cNvSpPr>
          <p:nvPr/>
        </p:nvSpPr>
        <p:spPr bwMode="auto">
          <a:xfrm>
            <a:off x="5997575" y="2303463"/>
            <a:ext cx="750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3 </a:t>
            </a: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sym typeface="Symbol" pitchFamily="18" charset="2"/>
              </a:rPr>
              <a:t></a:t>
            </a: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F</a:t>
            </a:r>
            <a:endParaRPr lang="en-ZA" sz="2000" b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7181" name="Rectangle 25"/>
          <p:cNvSpPr>
            <a:spLocks noChangeArrowheads="1"/>
          </p:cNvSpPr>
          <p:nvPr/>
        </p:nvSpPr>
        <p:spPr bwMode="auto">
          <a:xfrm>
            <a:off x="7362825" y="2303463"/>
            <a:ext cx="750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6 </a:t>
            </a: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sym typeface="Symbol" pitchFamily="18" charset="2"/>
              </a:rPr>
              <a:t></a:t>
            </a: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F</a:t>
            </a:r>
            <a:endParaRPr lang="en-ZA" sz="2000" b="1">
              <a:solidFill>
                <a:srgbClr val="000066"/>
              </a:solidFill>
              <a:latin typeface="Times New Roman" pitchFamily="18" charset="0"/>
            </a:endParaRPr>
          </a:p>
        </p:txBody>
      </p:sp>
      <p:grpSp>
        <p:nvGrpSpPr>
          <p:cNvPr id="7182" name="Group 41"/>
          <p:cNvGrpSpPr>
            <a:grpSpLocks/>
          </p:cNvGrpSpPr>
          <p:nvPr/>
        </p:nvGrpSpPr>
        <p:grpSpPr bwMode="auto">
          <a:xfrm>
            <a:off x="6062663" y="847725"/>
            <a:ext cx="2465387" cy="1674813"/>
            <a:chOff x="3171" y="789"/>
            <a:chExt cx="1846" cy="1254"/>
          </a:xfrm>
        </p:grpSpPr>
        <p:grpSp>
          <p:nvGrpSpPr>
            <p:cNvPr id="7192" name="Group 34"/>
            <p:cNvGrpSpPr>
              <a:grpSpLocks/>
            </p:cNvGrpSpPr>
            <p:nvPr/>
          </p:nvGrpSpPr>
          <p:grpSpPr bwMode="auto">
            <a:xfrm flipH="1">
              <a:off x="4235" y="789"/>
              <a:ext cx="346" cy="300"/>
              <a:chOff x="8914" y="9442"/>
              <a:chExt cx="501" cy="350"/>
            </a:xfrm>
          </p:grpSpPr>
          <p:sp>
            <p:nvSpPr>
              <p:cNvPr id="7208" name="Line 35"/>
              <p:cNvSpPr>
                <a:spLocks noChangeShapeType="1"/>
              </p:cNvSpPr>
              <p:nvPr/>
            </p:nvSpPr>
            <p:spPr bwMode="auto">
              <a:xfrm rot="5400000" flipH="1">
                <a:off x="9240" y="9616"/>
                <a:ext cx="350" cy="1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9" name="Line 36"/>
              <p:cNvSpPr>
                <a:spLocks noChangeShapeType="1"/>
              </p:cNvSpPr>
              <p:nvPr/>
            </p:nvSpPr>
            <p:spPr bwMode="auto">
              <a:xfrm rot="5400000" flipH="1">
                <a:off x="9038" y="9616"/>
                <a:ext cx="350" cy="1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0" name="Line 37"/>
              <p:cNvSpPr>
                <a:spLocks noChangeShapeType="1"/>
              </p:cNvSpPr>
              <p:nvPr/>
            </p:nvSpPr>
            <p:spPr bwMode="auto">
              <a:xfrm rot="5400000" flipH="1">
                <a:off x="8835" y="9616"/>
                <a:ext cx="350" cy="1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1" name="Line 38"/>
              <p:cNvSpPr>
                <a:spLocks noChangeShapeType="1"/>
              </p:cNvSpPr>
              <p:nvPr/>
            </p:nvSpPr>
            <p:spPr bwMode="auto">
              <a:xfrm rot="5400000" flipH="1">
                <a:off x="9232" y="9615"/>
                <a:ext cx="176" cy="1"/>
              </a:xfrm>
              <a:prstGeom prst="line">
                <a:avLst/>
              </a:prstGeom>
              <a:noFill/>
              <a:ln w="508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2" name="Line 39"/>
              <p:cNvSpPr>
                <a:spLocks noChangeShapeType="1"/>
              </p:cNvSpPr>
              <p:nvPr/>
            </p:nvSpPr>
            <p:spPr bwMode="auto">
              <a:xfrm rot="5400000" flipH="1">
                <a:off x="9030" y="9615"/>
                <a:ext cx="176" cy="1"/>
              </a:xfrm>
              <a:prstGeom prst="line">
                <a:avLst/>
              </a:prstGeom>
              <a:noFill/>
              <a:ln w="508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3" name="Line 40"/>
              <p:cNvSpPr>
                <a:spLocks noChangeShapeType="1"/>
              </p:cNvSpPr>
              <p:nvPr/>
            </p:nvSpPr>
            <p:spPr bwMode="auto">
              <a:xfrm rot="5400000" flipH="1">
                <a:off x="8827" y="9615"/>
                <a:ext cx="176" cy="1"/>
              </a:xfrm>
              <a:prstGeom prst="line">
                <a:avLst/>
              </a:prstGeom>
              <a:noFill/>
              <a:ln w="508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193" name="Group 33"/>
            <p:cNvGrpSpPr>
              <a:grpSpLocks/>
            </p:cNvGrpSpPr>
            <p:nvPr/>
          </p:nvGrpSpPr>
          <p:grpSpPr bwMode="auto">
            <a:xfrm>
              <a:off x="3171" y="940"/>
              <a:ext cx="1846" cy="1103"/>
              <a:chOff x="3171" y="940"/>
              <a:chExt cx="1846" cy="1103"/>
            </a:xfrm>
          </p:grpSpPr>
          <p:sp>
            <p:nvSpPr>
              <p:cNvPr id="7194" name="Line 15"/>
              <p:cNvSpPr>
                <a:spLocks noChangeShapeType="1"/>
              </p:cNvSpPr>
              <p:nvPr/>
            </p:nvSpPr>
            <p:spPr bwMode="auto">
              <a:xfrm rot="-5400000">
                <a:off x="4877" y="1171"/>
                <a:ext cx="0" cy="28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5" name="Line 16"/>
              <p:cNvSpPr>
                <a:spLocks noChangeShapeType="1"/>
              </p:cNvSpPr>
              <p:nvPr/>
            </p:nvSpPr>
            <p:spPr bwMode="auto">
              <a:xfrm rot="-5400000">
                <a:off x="4876" y="1104"/>
                <a:ext cx="2" cy="28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6" name="Line 17"/>
              <p:cNvSpPr>
                <a:spLocks noChangeShapeType="1"/>
              </p:cNvSpPr>
              <p:nvPr/>
            </p:nvSpPr>
            <p:spPr bwMode="auto">
              <a:xfrm>
                <a:off x="4135" y="1764"/>
                <a:ext cx="0" cy="279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7" name="Line 18"/>
              <p:cNvSpPr>
                <a:spLocks noChangeShapeType="1"/>
              </p:cNvSpPr>
              <p:nvPr/>
            </p:nvSpPr>
            <p:spPr bwMode="auto">
              <a:xfrm>
                <a:off x="4202" y="1764"/>
                <a:ext cx="2" cy="279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8" name="Line 19"/>
              <p:cNvSpPr>
                <a:spLocks noChangeShapeType="1"/>
              </p:cNvSpPr>
              <p:nvPr/>
            </p:nvSpPr>
            <p:spPr bwMode="auto">
              <a:xfrm>
                <a:off x="3890" y="1281"/>
                <a:ext cx="0" cy="28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9" name="Line 20"/>
              <p:cNvSpPr>
                <a:spLocks noChangeShapeType="1"/>
              </p:cNvSpPr>
              <p:nvPr/>
            </p:nvSpPr>
            <p:spPr bwMode="auto">
              <a:xfrm>
                <a:off x="3956" y="1281"/>
                <a:ext cx="0" cy="28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0" name="Line 21"/>
              <p:cNvSpPr>
                <a:spLocks noChangeShapeType="1"/>
              </p:cNvSpPr>
              <p:nvPr/>
            </p:nvSpPr>
            <p:spPr bwMode="auto">
              <a:xfrm>
                <a:off x="3645" y="1764"/>
                <a:ext cx="0" cy="279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1" name="Line 22"/>
              <p:cNvSpPr>
                <a:spLocks noChangeShapeType="1"/>
              </p:cNvSpPr>
              <p:nvPr/>
            </p:nvSpPr>
            <p:spPr bwMode="auto">
              <a:xfrm>
                <a:off x="3711" y="1764"/>
                <a:ext cx="0" cy="279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2" name="Freeform 26"/>
              <p:cNvSpPr>
                <a:spLocks/>
              </p:cNvSpPr>
              <p:nvPr/>
            </p:nvSpPr>
            <p:spPr bwMode="auto">
              <a:xfrm>
                <a:off x="3171" y="940"/>
                <a:ext cx="1067" cy="960"/>
              </a:xfrm>
              <a:custGeom>
                <a:avLst/>
                <a:gdLst>
                  <a:gd name="T0" fmla="*/ 258 w 1249"/>
                  <a:gd name="T1" fmla="*/ 0 h 1125"/>
                  <a:gd name="T2" fmla="*/ 0 w 1249"/>
                  <a:gd name="T3" fmla="*/ 0 h 1125"/>
                  <a:gd name="T4" fmla="*/ 0 w 1249"/>
                  <a:gd name="T5" fmla="*/ 176 h 1125"/>
                  <a:gd name="T6" fmla="*/ 57 w 1249"/>
                  <a:gd name="T7" fmla="*/ 176 h 1125"/>
                  <a:gd name="T8" fmla="*/ 57 w 1249"/>
                  <a:gd name="T9" fmla="*/ 230 h 1125"/>
                  <a:gd name="T10" fmla="*/ 114 w 1249"/>
                  <a:gd name="T11" fmla="*/ 230 h 1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49"/>
                  <a:gd name="T19" fmla="*/ 0 h 1125"/>
                  <a:gd name="T20" fmla="*/ 1249 w 1249"/>
                  <a:gd name="T21" fmla="*/ 1125 h 1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49" h="1125">
                    <a:moveTo>
                      <a:pt x="1249" y="0"/>
                    </a:moveTo>
                    <a:lnTo>
                      <a:pt x="0" y="0"/>
                    </a:lnTo>
                    <a:lnTo>
                      <a:pt x="0" y="859"/>
                    </a:lnTo>
                    <a:lnTo>
                      <a:pt x="278" y="859"/>
                    </a:lnTo>
                    <a:lnTo>
                      <a:pt x="278" y="1125"/>
                    </a:lnTo>
                    <a:lnTo>
                      <a:pt x="552" y="1125"/>
                    </a:lnTo>
                  </a:path>
                </a:pathLst>
              </a:cu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3" name="Freeform 27"/>
              <p:cNvSpPr>
                <a:spLocks/>
              </p:cNvSpPr>
              <p:nvPr/>
            </p:nvSpPr>
            <p:spPr bwMode="auto">
              <a:xfrm>
                <a:off x="4590" y="940"/>
                <a:ext cx="284" cy="299"/>
              </a:xfrm>
              <a:custGeom>
                <a:avLst/>
                <a:gdLst>
                  <a:gd name="T0" fmla="*/ 0 w 333"/>
                  <a:gd name="T1" fmla="*/ 0 h 352"/>
                  <a:gd name="T2" fmla="*/ 67 w 333"/>
                  <a:gd name="T3" fmla="*/ 0 h 352"/>
                  <a:gd name="T4" fmla="*/ 67 w 333"/>
                  <a:gd name="T5" fmla="*/ 69 h 352"/>
                  <a:gd name="T6" fmla="*/ 0 60000 65536"/>
                  <a:gd name="T7" fmla="*/ 0 60000 65536"/>
                  <a:gd name="T8" fmla="*/ 0 60000 65536"/>
                  <a:gd name="T9" fmla="*/ 0 w 333"/>
                  <a:gd name="T10" fmla="*/ 0 h 352"/>
                  <a:gd name="T11" fmla="*/ 333 w 333"/>
                  <a:gd name="T12" fmla="*/ 352 h 35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33" h="352">
                    <a:moveTo>
                      <a:pt x="0" y="0"/>
                    </a:moveTo>
                    <a:lnTo>
                      <a:pt x="333" y="0"/>
                    </a:lnTo>
                    <a:lnTo>
                      <a:pt x="333" y="352"/>
                    </a:lnTo>
                  </a:path>
                </a:pathLst>
              </a:cu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4" name="Freeform 28"/>
              <p:cNvSpPr>
                <a:spLocks/>
              </p:cNvSpPr>
              <p:nvPr/>
            </p:nvSpPr>
            <p:spPr bwMode="auto">
              <a:xfrm>
                <a:off x="4204" y="1313"/>
                <a:ext cx="670" cy="587"/>
              </a:xfrm>
              <a:custGeom>
                <a:avLst/>
                <a:gdLst>
                  <a:gd name="T0" fmla="*/ 157 w 787"/>
                  <a:gd name="T1" fmla="*/ 0 h 686"/>
                  <a:gd name="T2" fmla="*/ 157 w 787"/>
                  <a:gd name="T3" fmla="*/ 89 h 686"/>
                  <a:gd name="T4" fmla="*/ 55 w 787"/>
                  <a:gd name="T5" fmla="*/ 89 h 686"/>
                  <a:gd name="T6" fmla="*/ 55 w 787"/>
                  <a:gd name="T7" fmla="*/ 145 h 686"/>
                  <a:gd name="T8" fmla="*/ 0 w 787"/>
                  <a:gd name="T9" fmla="*/ 145 h 6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87"/>
                  <a:gd name="T16" fmla="*/ 0 h 686"/>
                  <a:gd name="T17" fmla="*/ 787 w 787"/>
                  <a:gd name="T18" fmla="*/ 686 h 68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87" h="686">
                    <a:moveTo>
                      <a:pt x="787" y="0"/>
                    </a:moveTo>
                    <a:lnTo>
                      <a:pt x="787" y="420"/>
                    </a:lnTo>
                    <a:lnTo>
                      <a:pt x="274" y="420"/>
                    </a:lnTo>
                    <a:lnTo>
                      <a:pt x="274" y="686"/>
                    </a:lnTo>
                    <a:lnTo>
                      <a:pt x="0" y="686"/>
                    </a:lnTo>
                  </a:path>
                </a:pathLst>
              </a:cu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5" name="Freeform 29"/>
              <p:cNvSpPr>
                <a:spLocks/>
              </p:cNvSpPr>
              <p:nvPr/>
            </p:nvSpPr>
            <p:spPr bwMode="auto">
              <a:xfrm>
                <a:off x="3406" y="1426"/>
                <a:ext cx="480" cy="246"/>
              </a:xfrm>
              <a:custGeom>
                <a:avLst/>
                <a:gdLst>
                  <a:gd name="T0" fmla="*/ 0 w 563"/>
                  <a:gd name="T1" fmla="*/ 58 h 289"/>
                  <a:gd name="T2" fmla="*/ 0 w 563"/>
                  <a:gd name="T3" fmla="*/ 0 h 289"/>
                  <a:gd name="T4" fmla="*/ 115 w 563"/>
                  <a:gd name="T5" fmla="*/ 0 h 289"/>
                  <a:gd name="T6" fmla="*/ 0 60000 65536"/>
                  <a:gd name="T7" fmla="*/ 0 60000 65536"/>
                  <a:gd name="T8" fmla="*/ 0 60000 65536"/>
                  <a:gd name="T9" fmla="*/ 0 w 563"/>
                  <a:gd name="T10" fmla="*/ 0 h 289"/>
                  <a:gd name="T11" fmla="*/ 563 w 563"/>
                  <a:gd name="T12" fmla="*/ 289 h 28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63" h="289">
                    <a:moveTo>
                      <a:pt x="0" y="289"/>
                    </a:moveTo>
                    <a:lnTo>
                      <a:pt x="0" y="0"/>
                    </a:lnTo>
                    <a:lnTo>
                      <a:pt x="563" y="0"/>
                    </a:lnTo>
                  </a:path>
                </a:pathLst>
              </a:cu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6" name="Freeform 30"/>
              <p:cNvSpPr>
                <a:spLocks/>
              </p:cNvSpPr>
              <p:nvPr/>
            </p:nvSpPr>
            <p:spPr bwMode="auto">
              <a:xfrm>
                <a:off x="3961" y="1426"/>
                <a:ext cx="475" cy="244"/>
              </a:xfrm>
              <a:custGeom>
                <a:avLst/>
                <a:gdLst>
                  <a:gd name="T0" fmla="*/ 109 w 559"/>
                  <a:gd name="T1" fmla="*/ 60 h 285"/>
                  <a:gd name="T2" fmla="*/ 109 w 559"/>
                  <a:gd name="T3" fmla="*/ 0 h 285"/>
                  <a:gd name="T4" fmla="*/ 0 w 559"/>
                  <a:gd name="T5" fmla="*/ 0 h 285"/>
                  <a:gd name="T6" fmla="*/ 0 60000 65536"/>
                  <a:gd name="T7" fmla="*/ 0 60000 65536"/>
                  <a:gd name="T8" fmla="*/ 0 60000 65536"/>
                  <a:gd name="T9" fmla="*/ 0 w 559"/>
                  <a:gd name="T10" fmla="*/ 0 h 285"/>
                  <a:gd name="T11" fmla="*/ 559 w 559"/>
                  <a:gd name="T12" fmla="*/ 285 h 28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59" h="285">
                    <a:moveTo>
                      <a:pt x="559" y="285"/>
                    </a:moveTo>
                    <a:lnTo>
                      <a:pt x="559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7" name="Line 31"/>
              <p:cNvSpPr>
                <a:spLocks noChangeShapeType="1"/>
              </p:cNvSpPr>
              <p:nvPr/>
            </p:nvSpPr>
            <p:spPr bwMode="auto">
              <a:xfrm>
                <a:off x="3713" y="1900"/>
                <a:ext cx="418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31466" name="Line 42"/>
          <p:cNvSpPr>
            <a:spLocks noChangeShapeType="1"/>
          </p:cNvSpPr>
          <p:nvPr/>
        </p:nvSpPr>
        <p:spPr bwMode="auto">
          <a:xfrm>
            <a:off x="2462213" y="3613150"/>
            <a:ext cx="4105275" cy="0"/>
          </a:xfrm>
          <a:prstGeom prst="line">
            <a:avLst/>
          </a:prstGeom>
          <a:noFill/>
          <a:ln w="15875">
            <a:solidFill>
              <a:srgbClr val="000066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31467" name="Rectangle 43"/>
          <p:cNvSpPr>
            <a:spLocks noChangeArrowheads="1"/>
          </p:cNvSpPr>
          <p:nvPr/>
        </p:nvSpPr>
        <p:spPr bwMode="auto">
          <a:xfrm>
            <a:off x="169863" y="3862388"/>
            <a:ext cx="544512" cy="460375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>
                <a:solidFill>
                  <a:srgbClr val="000066"/>
                </a:solidFill>
              </a:rPr>
              <a:t>(a)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231469" name="Oval 45"/>
          <p:cNvSpPr>
            <a:spLocks noChangeArrowheads="1"/>
          </p:cNvSpPr>
          <p:nvPr/>
        </p:nvSpPr>
        <p:spPr bwMode="auto">
          <a:xfrm rot="10800000" flipV="1">
            <a:off x="6042025" y="1925638"/>
            <a:ext cx="2022475" cy="1041400"/>
          </a:xfrm>
          <a:prstGeom prst="ellipse">
            <a:avLst/>
          </a:prstGeom>
          <a:noFill/>
          <a:ln w="38100" algn="ctr">
            <a:solidFill>
              <a:srgbClr val="969696"/>
            </a:solidFill>
            <a:round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231470" name="Object 46"/>
          <p:cNvGraphicFramePr>
            <a:graphicFrameLocks noChangeAspect="1"/>
          </p:cNvGraphicFramePr>
          <p:nvPr/>
        </p:nvGraphicFramePr>
        <p:xfrm>
          <a:off x="898525" y="3789363"/>
          <a:ext cx="34544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4" imgW="3466800" imgH="685800" progId="Equation.DSMT4">
                  <p:embed/>
                </p:oleObj>
              </mc:Choice>
              <mc:Fallback>
                <p:oleObj name="Equation" r:id="rId4" imgW="3466800" imgH="685800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8525" y="3789363"/>
                        <a:ext cx="3454400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1471" name="Rectangle 47"/>
          <p:cNvSpPr>
            <a:spLocks noChangeArrowheads="1"/>
          </p:cNvSpPr>
          <p:nvPr/>
        </p:nvSpPr>
        <p:spPr bwMode="auto">
          <a:xfrm>
            <a:off x="6778625" y="2597150"/>
            <a:ext cx="750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>
                <a:solidFill>
                  <a:srgbClr val="5F5F5F"/>
                </a:solidFill>
                <a:latin typeface="Times New Roman" pitchFamily="18" charset="0"/>
                <a:ea typeface="굴림" pitchFamily="34" charset="-127"/>
              </a:rPr>
              <a:t>2 </a:t>
            </a:r>
            <a:r>
              <a:rPr lang="en-US" altLang="ko-KR" sz="2000" b="1">
                <a:solidFill>
                  <a:srgbClr val="5F5F5F"/>
                </a:solidFill>
                <a:latin typeface="Times New Roman" pitchFamily="18" charset="0"/>
                <a:ea typeface="굴림" pitchFamily="34" charset="-127"/>
                <a:sym typeface="Symbol" pitchFamily="18" charset="2"/>
              </a:rPr>
              <a:t></a:t>
            </a:r>
            <a:r>
              <a:rPr lang="en-US" altLang="ko-KR" sz="2000" b="1">
                <a:solidFill>
                  <a:srgbClr val="5F5F5F"/>
                </a:solidFill>
                <a:latin typeface="Times New Roman" pitchFamily="18" charset="0"/>
                <a:ea typeface="굴림" pitchFamily="34" charset="-127"/>
              </a:rPr>
              <a:t>F</a:t>
            </a:r>
            <a:endParaRPr lang="en-ZA" sz="2000" b="1">
              <a:solidFill>
                <a:srgbClr val="5F5F5F"/>
              </a:solidFill>
              <a:latin typeface="Times New Roman" pitchFamily="18" charset="0"/>
            </a:endParaRPr>
          </a:p>
        </p:txBody>
      </p:sp>
      <p:sp>
        <p:nvSpPr>
          <p:cNvPr id="231472" name="Oval 48"/>
          <p:cNvSpPr>
            <a:spLocks noChangeArrowheads="1"/>
          </p:cNvSpPr>
          <p:nvPr/>
        </p:nvSpPr>
        <p:spPr bwMode="auto">
          <a:xfrm rot="10800000" flipV="1">
            <a:off x="5884863" y="1228725"/>
            <a:ext cx="2349500" cy="1860550"/>
          </a:xfrm>
          <a:prstGeom prst="ellipse">
            <a:avLst/>
          </a:prstGeom>
          <a:noFill/>
          <a:ln w="38100" algn="ctr">
            <a:solidFill>
              <a:srgbClr val="969696"/>
            </a:solidFill>
            <a:round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31473" name="Rectangle 49"/>
          <p:cNvSpPr>
            <a:spLocks noChangeArrowheads="1"/>
          </p:cNvSpPr>
          <p:nvPr/>
        </p:nvSpPr>
        <p:spPr bwMode="auto">
          <a:xfrm>
            <a:off x="8134350" y="2149475"/>
            <a:ext cx="750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>
                <a:solidFill>
                  <a:srgbClr val="5F5F5F"/>
                </a:solidFill>
                <a:latin typeface="Times New Roman" pitchFamily="18" charset="0"/>
                <a:ea typeface="굴림" pitchFamily="34" charset="-127"/>
              </a:rPr>
              <a:t>6 </a:t>
            </a:r>
            <a:r>
              <a:rPr lang="en-US" altLang="ko-KR" sz="2000" b="1">
                <a:solidFill>
                  <a:srgbClr val="5F5F5F"/>
                </a:solidFill>
                <a:latin typeface="Times New Roman" pitchFamily="18" charset="0"/>
                <a:ea typeface="굴림" pitchFamily="34" charset="-127"/>
                <a:sym typeface="Symbol" pitchFamily="18" charset="2"/>
              </a:rPr>
              <a:t></a:t>
            </a:r>
            <a:r>
              <a:rPr lang="en-US" altLang="ko-KR" sz="2000" b="1">
                <a:solidFill>
                  <a:srgbClr val="5F5F5F"/>
                </a:solidFill>
                <a:latin typeface="Times New Roman" pitchFamily="18" charset="0"/>
                <a:ea typeface="굴림" pitchFamily="34" charset="-127"/>
              </a:rPr>
              <a:t>F</a:t>
            </a:r>
            <a:endParaRPr lang="en-ZA" sz="2000" b="1">
              <a:solidFill>
                <a:srgbClr val="5F5F5F"/>
              </a:solidFill>
              <a:latin typeface="Times New Roman" pitchFamily="18" charset="0"/>
            </a:endParaRPr>
          </a:p>
        </p:txBody>
      </p:sp>
      <p:sp>
        <p:nvSpPr>
          <p:cNvPr id="231474" name="Rectangle 50"/>
          <p:cNvSpPr>
            <a:spLocks noChangeArrowheads="1"/>
          </p:cNvSpPr>
          <p:nvPr/>
        </p:nvSpPr>
        <p:spPr bwMode="auto">
          <a:xfrm>
            <a:off x="641350" y="4648200"/>
            <a:ext cx="71374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C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2+4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 = C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1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 + C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 = 2 + 4 = 6 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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F</a:t>
            </a:r>
          </a:p>
        </p:txBody>
      </p:sp>
      <p:sp>
        <p:nvSpPr>
          <p:cNvPr id="231475" name="Oval 51"/>
          <p:cNvSpPr>
            <a:spLocks noChangeArrowheads="1"/>
          </p:cNvSpPr>
          <p:nvPr/>
        </p:nvSpPr>
        <p:spPr bwMode="auto">
          <a:xfrm rot="10355539" flipV="1">
            <a:off x="5822950" y="823913"/>
            <a:ext cx="3314700" cy="2292350"/>
          </a:xfrm>
          <a:prstGeom prst="ellipse">
            <a:avLst/>
          </a:prstGeom>
          <a:noFill/>
          <a:ln w="38100" algn="ctr">
            <a:solidFill>
              <a:srgbClr val="969696"/>
            </a:solidFill>
            <a:round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231476" name="Object 52"/>
          <p:cNvGraphicFramePr>
            <a:graphicFrameLocks noChangeAspect="1"/>
          </p:cNvGraphicFramePr>
          <p:nvPr/>
        </p:nvGraphicFramePr>
        <p:xfrm>
          <a:off x="898525" y="5324475"/>
          <a:ext cx="3656013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Equation" r:id="rId6" imgW="3670200" imgH="685800" progId="Equation.DSMT4">
                  <p:embed/>
                </p:oleObj>
              </mc:Choice>
              <mc:Fallback>
                <p:oleObj name="Equation" r:id="rId6" imgW="3670200" imgH="685800" progId="Equation.DSMT4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8525" y="5324475"/>
                        <a:ext cx="3656013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1477" name="Line 53"/>
          <p:cNvSpPr>
            <a:spLocks noChangeShapeType="1"/>
          </p:cNvSpPr>
          <p:nvPr/>
        </p:nvSpPr>
        <p:spPr bwMode="auto">
          <a:xfrm>
            <a:off x="3971925" y="5848350"/>
            <a:ext cx="574675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31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31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1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31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31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31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31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66" grpId="0" animBg="1"/>
      <p:bldP spid="231467" grpId="0"/>
      <p:bldP spid="231469" grpId="0" animBg="1"/>
      <p:bldP spid="231471" grpId="0"/>
      <p:bldP spid="231472" grpId="0" animBg="1"/>
      <p:bldP spid="231473" grpId="0"/>
      <p:bldP spid="231474" grpId="0"/>
      <p:bldP spid="231475" grpId="0" animBg="1"/>
      <p:bldP spid="23147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Footer Placeholder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CAPACITANCE</a:t>
            </a:r>
          </a:p>
        </p:txBody>
      </p:sp>
      <p:sp>
        <p:nvSpPr>
          <p:cNvPr id="138242" name="Date Placeholder 5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  <a:endParaRPr lang="en-ZA" smtClean="0">
              <a:cs typeface="Arial" charset="0"/>
            </a:endParaRPr>
          </a:p>
        </p:txBody>
      </p:sp>
      <p:sp>
        <p:nvSpPr>
          <p:cNvPr id="13824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75DA1F-3611-41B0-9139-0C5C32D9F6B1}" type="slidenum">
              <a:rPr lang="en-ZA" smtClean="0">
                <a:cs typeface="Arial" charset="0"/>
              </a:rPr>
              <a:pPr/>
              <a:t>16</a:t>
            </a:fld>
            <a:endParaRPr lang="en-ZA" smtClean="0">
              <a:cs typeface="Arial" charset="0"/>
            </a:endParaRPr>
          </a:p>
        </p:txBody>
      </p:sp>
      <p:sp>
        <p:nvSpPr>
          <p:cNvPr id="343084" name="Rectangle 44"/>
          <p:cNvSpPr>
            <a:spLocks noChangeArrowheads="1"/>
          </p:cNvSpPr>
          <p:nvPr/>
        </p:nvSpPr>
        <p:spPr bwMode="auto">
          <a:xfrm>
            <a:off x="839788" y="3824288"/>
            <a:ext cx="4370387" cy="493712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Q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total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 = C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total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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total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 = 4 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 12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 = 48 </a:t>
            </a:r>
            <a:r>
              <a:rPr lang="en-US" b="1" i="1">
                <a:solidFill>
                  <a:srgbClr val="000066"/>
                </a:solidFill>
                <a:sym typeface="Symbol" pitchFamily="18" charset="2"/>
              </a:rPr>
              <a:t>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C</a:t>
            </a:r>
            <a:endParaRPr lang="en-ZA" sz="2200" b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138245" name="Rectangle 2"/>
          <p:cNvSpPr>
            <a:spLocks noChangeArrowheads="1"/>
          </p:cNvSpPr>
          <p:nvPr/>
        </p:nvSpPr>
        <p:spPr bwMode="auto">
          <a:xfrm>
            <a:off x="122238" y="1857375"/>
            <a:ext cx="8767762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598488" lvl="1" indent="-419100">
              <a:lnSpc>
                <a:spcPct val="110000"/>
              </a:lnSpc>
              <a:buFontTx/>
              <a:buAutoNum type="alphaLcParenR"/>
            </a:pPr>
            <a:r>
              <a:rPr lang="en-US" sz="2200">
                <a:solidFill>
                  <a:srgbClr val="808080"/>
                </a:solidFill>
              </a:rPr>
              <a:t>the total capacitance of the circuit;</a:t>
            </a:r>
          </a:p>
          <a:p>
            <a:pPr marL="598488" lvl="1" indent="-419100">
              <a:lnSpc>
                <a:spcPct val="110000"/>
              </a:lnSpc>
              <a:buFontTx/>
              <a:buAutoNum type="alphaLcParenR"/>
            </a:pPr>
            <a:r>
              <a:rPr lang="en-US" sz="2200">
                <a:solidFill>
                  <a:srgbClr val="000066"/>
                </a:solidFill>
              </a:rPr>
              <a:t>the total charge stored in the </a:t>
            </a:r>
            <a:br>
              <a:rPr lang="en-US" sz="2200">
                <a:solidFill>
                  <a:srgbClr val="000066"/>
                </a:solidFill>
              </a:rPr>
            </a:br>
            <a:r>
              <a:rPr lang="en-US" sz="2200">
                <a:solidFill>
                  <a:srgbClr val="000066"/>
                </a:solidFill>
              </a:rPr>
              <a:t>fully charged circuit;</a:t>
            </a:r>
          </a:p>
          <a:p>
            <a:pPr marL="598488" lvl="1" indent="-419100">
              <a:lnSpc>
                <a:spcPct val="110000"/>
              </a:lnSpc>
              <a:buFontTx/>
              <a:buAutoNum type="alphaLcParenR"/>
            </a:pPr>
            <a:r>
              <a:rPr lang="en-US" sz="2200">
                <a:solidFill>
                  <a:srgbClr val="808080"/>
                </a:solidFill>
              </a:rPr>
              <a:t>the charge on the 4 </a:t>
            </a:r>
            <a:r>
              <a:rPr lang="en-US" sz="2200" b="1" i="1">
                <a:solidFill>
                  <a:srgbClr val="808080"/>
                </a:solidFill>
                <a:sym typeface="Symbol" pitchFamily="18" charset="2"/>
              </a:rPr>
              <a:t></a:t>
            </a:r>
            <a:r>
              <a:rPr lang="en-US" sz="2200">
                <a:solidFill>
                  <a:srgbClr val="808080"/>
                </a:solidFill>
              </a:rPr>
              <a:t>F capacitor.</a:t>
            </a:r>
          </a:p>
        </p:txBody>
      </p:sp>
      <p:sp>
        <p:nvSpPr>
          <p:cNvPr id="138246" name="Rectangle 3"/>
          <p:cNvSpPr>
            <a:spLocks noChangeArrowheads="1"/>
          </p:cNvSpPr>
          <p:nvPr/>
        </p:nvSpPr>
        <p:spPr bwMode="auto">
          <a:xfrm>
            <a:off x="169863" y="692150"/>
            <a:ext cx="5343525" cy="114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5000"/>
              </a:lnSpc>
            </a:pPr>
            <a:r>
              <a:rPr lang="en-US" sz="2200">
                <a:solidFill>
                  <a:srgbClr val="000066"/>
                </a:solidFill>
              </a:rPr>
              <a:t>A 12 V battery of negligible resistance is connected to a combination of four capacitors as shown.  Calculate: </a:t>
            </a:r>
          </a:p>
        </p:txBody>
      </p:sp>
      <p:sp>
        <p:nvSpPr>
          <p:cNvPr id="138247" name="Rectangle 4"/>
          <p:cNvSpPr>
            <a:spLocks noChangeArrowheads="1"/>
          </p:cNvSpPr>
          <p:nvPr/>
        </p:nvSpPr>
        <p:spPr bwMode="auto">
          <a:xfrm>
            <a:off x="8297863" y="1560513"/>
            <a:ext cx="846137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12 </a:t>
            </a: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sym typeface="Symbol" pitchFamily="18" charset="2"/>
              </a:rPr>
              <a:t></a:t>
            </a: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F</a:t>
            </a:r>
            <a:endParaRPr lang="en-ZA" sz="2000" b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138248" name="Rectangle 5"/>
          <p:cNvSpPr>
            <a:spLocks noChangeArrowheads="1"/>
          </p:cNvSpPr>
          <p:nvPr/>
        </p:nvSpPr>
        <p:spPr bwMode="auto">
          <a:xfrm>
            <a:off x="6864350" y="674688"/>
            <a:ext cx="6302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12 V</a:t>
            </a:r>
            <a:endParaRPr lang="en-ZA" sz="2000" b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138249" name="Rectangle 6"/>
          <p:cNvSpPr>
            <a:spLocks noChangeArrowheads="1"/>
          </p:cNvSpPr>
          <p:nvPr/>
        </p:nvSpPr>
        <p:spPr bwMode="auto">
          <a:xfrm>
            <a:off x="6323013" y="1317625"/>
            <a:ext cx="755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4 </a:t>
            </a: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sym typeface="Symbol" pitchFamily="18" charset="2"/>
              </a:rPr>
              <a:t></a:t>
            </a: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F</a:t>
            </a:r>
            <a:endParaRPr lang="en-ZA" sz="2000" b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138250" name="Rectangle 7"/>
          <p:cNvSpPr>
            <a:spLocks noChangeArrowheads="1"/>
          </p:cNvSpPr>
          <p:nvPr/>
        </p:nvSpPr>
        <p:spPr bwMode="auto">
          <a:xfrm>
            <a:off x="5997575" y="2303463"/>
            <a:ext cx="750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3 </a:t>
            </a: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sym typeface="Symbol" pitchFamily="18" charset="2"/>
              </a:rPr>
              <a:t></a:t>
            </a: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F</a:t>
            </a:r>
            <a:endParaRPr lang="en-ZA" sz="2000" b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138251" name="Rectangle 8"/>
          <p:cNvSpPr>
            <a:spLocks noChangeArrowheads="1"/>
          </p:cNvSpPr>
          <p:nvPr/>
        </p:nvSpPr>
        <p:spPr bwMode="auto">
          <a:xfrm>
            <a:off x="7362825" y="2303463"/>
            <a:ext cx="750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6 </a:t>
            </a: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sym typeface="Symbol" pitchFamily="18" charset="2"/>
              </a:rPr>
              <a:t></a:t>
            </a: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F</a:t>
            </a:r>
            <a:endParaRPr lang="en-ZA" sz="2000" b="1">
              <a:solidFill>
                <a:srgbClr val="000066"/>
              </a:solidFill>
              <a:latin typeface="Times New Roman" pitchFamily="18" charset="0"/>
            </a:endParaRPr>
          </a:p>
        </p:txBody>
      </p:sp>
      <p:grpSp>
        <p:nvGrpSpPr>
          <p:cNvPr id="138252" name="Group 9"/>
          <p:cNvGrpSpPr>
            <a:grpSpLocks/>
          </p:cNvGrpSpPr>
          <p:nvPr/>
        </p:nvGrpSpPr>
        <p:grpSpPr bwMode="auto">
          <a:xfrm>
            <a:off x="6062663" y="847725"/>
            <a:ext cx="2465387" cy="1674813"/>
            <a:chOff x="3171" y="789"/>
            <a:chExt cx="1846" cy="1254"/>
          </a:xfrm>
        </p:grpSpPr>
        <p:grpSp>
          <p:nvGrpSpPr>
            <p:cNvPr id="138258" name="Group 10"/>
            <p:cNvGrpSpPr>
              <a:grpSpLocks/>
            </p:cNvGrpSpPr>
            <p:nvPr/>
          </p:nvGrpSpPr>
          <p:grpSpPr bwMode="auto">
            <a:xfrm flipH="1">
              <a:off x="4235" y="789"/>
              <a:ext cx="346" cy="300"/>
              <a:chOff x="8914" y="9442"/>
              <a:chExt cx="501" cy="350"/>
            </a:xfrm>
          </p:grpSpPr>
          <p:sp>
            <p:nvSpPr>
              <p:cNvPr id="138274" name="Line 11"/>
              <p:cNvSpPr>
                <a:spLocks noChangeShapeType="1"/>
              </p:cNvSpPr>
              <p:nvPr/>
            </p:nvSpPr>
            <p:spPr bwMode="auto">
              <a:xfrm rot="5400000" flipH="1">
                <a:off x="9240" y="9616"/>
                <a:ext cx="350" cy="1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275" name="Line 12"/>
              <p:cNvSpPr>
                <a:spLocks noChangeShapeType="1"/>
              </p:cNvSpPr>
              <p:nvPr/>
            </p:nvSpPr>
            <p:spPr bwMode="auto">
              <a:xfrm rot="5400000" flipH="1">
                <a:off x="9038" y="9616"/>
                <a:ext cx="350" cy="1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276" name="Line 13"/>
              <p:cNvSpPr>
                <a:spLocks noChangeShapeType="1"/>
              </p:cNvSpPr>
              <p:nvPr/>
            </p:nvSpPr>
            <p:spPr bwMode="auto">
              <a:xfrm rot="5400000" flipH="1">
                <a:off x="8835" y="9616"/>
                <a:ext cx="350" cy="1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277" name="Line 14"/>
              <p:cNvSpPr>
                <a:spLocks noChangeShapeType="1"/>
              </p:cNvSpPr>
              <p:nvPr/>
            </p:nvSpPr>
            <p:spPr bwMode="auto">
              <a:xfrm rot="5400000" flipH="1">
                <a:off x="9232" y="9615"/>
                <a:ext cx="176" cy="1"/>
              </a:xfrm>
              <a:prstGeom prst="line">
                <a:avLst/>
              </a:prstGeom>
              <a:noFill/>
              <a:ln w="508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278" name="Line 15"/>
              <p:cNvSpPr>
                <a:spLocks noChangeShapeType="1"/>
              </p:cNvSpPr>
              <p:nvPr/>
            </p:nvSpPr>
            <p:spPr bwMode="auto">
              <a:xfrm rot="5400000" flipH="1">
                <a:off x="9030" y="9615"/>
                <a:ext cx="176" cy="1"/>
              </a:xfrm>
              <a:prstGeom prst="line">
                <a:avLst/>
              </a:prstGeom>
              <a:noFill/>
              <a:ln w="508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279" name="Line 16"/>
              <p:cNvSpPr>
                <a:spLocks noChangeShapeType="1"/>
              </p:cNvSpPr>
              <p:nvPr/>
            </p:nvSpPr>
            <p:spPr bwMode="auto">
              <a:xfrm rot="5400000" flipH="1">
                <a:off x="8827" y="9615"/>
                <a:ext cx="176" cy="1"/>
              </a:xfrm>
              <a:prstGeom prst="line">
                <a:avLst/>
              </a:prstGeom>
              <a:noFill/>
              <a:ln w="508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8259" name="Group 17"/>
            <p:cNvGrpSpPr>
              <a:grpSpLocks/>
            </p:cNvGrpSpPr>
            <p:nvPr/>
          </p:nvGrpSpPr>
          <p:grpSpPr bwMode="auto">
            <a:xfrm>
              <a:off x="3171" y="940"/>
              <a:ext cx="1846" cy="1103"/>
              <a:chOff x="3171" y="940"/>
              <a:chExt cx="1846" cy="1103"/>
            </a:xfrm>
          </p:grpSpPr>
          <p:sp>
            <p:nvSpPr>
              <p:cNvPr id="138260" name="Line 18"/>
              <p:cNvSpPr>
                <a:spLocks noChangeShapeType="1"/>
              </p:cNvSpPr>
              <p:nvPr/>
            </p:nvSpPr>
            <p:spPr bwMode="auto">
              <a:xfrm rot="-5400000">
                <a:off x="4877" y="1171"/>
                <a:ext cx="0" cy="28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261" name="Line 19"/>
              <p:cNvSpPr>
                <a:spLocks noChangeShapeType="1"/>
              </p:cNvSpPr>
              <p:nvPr/>
            </p:nvSpPr>
            <p:spPr bwMode="auto">
              <a:xfrm rot="-5400000">
                <a:off x="4876" y="1104"/>
                <a:ext cx="2" cy="28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262" name="Line 20"/>
              <p:cNvSpPr>
                <a:spLocks noChangeShapeType="1"/>
              </p:cNvSpPr>
              <p:nvPr/>
            </p:nvSpPr>
            <p:spPr bwMode="auto">
              <a:xfrm>
                <a:off x="4135" y="1764"/>
                <a:ext cx="0" cy="279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263" name="Line 21"/>
              <p:cNvSpPr>
                <a:spLocks noChangeShapeType="1"/>
              </p:cNvSpPr>
              <p:nvPr/>
            </p:nvSpPr>
            <p:spPr bwMode="auto">
              <a:xfrm>
                <a:off x="4202" y="1764"/>
                <a:ext cx="2" cy="279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264" name="Line 22"/>
              <p:cNvSpPr>
                <a:spLocks noChangeShapeType="1"/>
              </p:cNvSpPr>
              <p:nvPr/>
            </p:nvSpPr>
            <p:spPr bwMode="auto">
              <a:xfrm>
                <a:off x="3890" y="1281"/>
                <a:ext cx="0" cy="28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265" name="Line 23"/>
              <p:cNvSpPr>
                <a:spLocks noChangeShapeType="1"/>
              </p:cNvSpPr>
              <p:nvPr/>
            </p:nvSpPr>
            <p:spPr bwMode="auto">
              <a:xfrm>
                <a:off x="3956" y="1281"/>
                <a:ext cx="0" cy="28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266" name="Line 24"/>
              <p:cNvSpPr>
                <a:spLocks noChangeShapeType="1"/>
              </p:cNvSpPr>
              <p:nvPr/>
            </p:nvSpPr>
            <p:spPr bwMode="auto">
              <a:xfrm>
                <a:off x="3645" y="1764"/>
                <a:ext cx="0" cy="279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267" name="Line 25"/>
              <p:cNvSpPr>
                <a:spLocks noChangeShapeType="1"/>
              </p:cNvSpPr>
              <p:nvPr/>
            </p:nvSpPr>
            <p:spPr bwMode="auto">
              <a:xfrm>
                <a:off x="3711" y="1764"/>
                <a:ext cx="0" cy="279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268" name="Freeform 26"/>
              <p:cNvSpPr>
                <a:spLocks/>
              </p:cNvSpPr>
              <p:nvPr/>
            </p:nvSpPr>
            <p:spPr bwMode="auto">
              <a:xfrm>
                <a:off x="3171" y="940"/>
                <a:ext cx="1067" cy="960"/>
              </a:xfrm>
              <a:custGeom>
                <a:avLst/>
                <a:gdLst>
                  <a:gd name="T0" fmla="*/ 258 w 1249"/>
                  <a:gd name="T1" fmla="*/ 0 h 1125"/>
                  <a:gd name="T2" fmla="*/ 0 w 1249"/>
                  <a:gd name="T3" fmla="*/ 0 h 1125"/>
                  <a:gd name="T4" fmla="*/ 0 w 1249"/>
                  <a:gd name="T5" fmla="*/ 176 h 1125"/>
                  <a:gd name="T6" fmla="*/ 57 w 1249"/>
                  <a:gd name="T7" fmla="*/ 176 h 1125"/>
                  <a:gd name="T8" fmla="*/ 57 w 1249"/>
                  <a:gd name="T9" fmla="*/ 230 h 1125"/>
                  <a:gd name="T10" fmla="*/ 114 w 1249"/>
                  <a:gd name="T11" fmla="*/ 230 h 1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49"/>
                  <a:gd name="T19" fmla="*/ 0 h 1125"/>
                  <a:gd name="T20" fmla="*/ 1249 w 1249"/>
                  <a:gd name="T21" fmla="*/ 1125 h 1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49" h="1125">
                    <a:moveTo>
                      <a:pt x="1249" y="0"/>
                    </a:moveTo>
                    <a:lnTo>
                      <a:pt x="0" y="0"/>
                    </a:lnTo>
                    <a:lnTo>
                      <a:pt x="0" y="859"/>
                    </a:lnTo>
                    <a:lnTo>
                      <a:pt x="278" y="859"/>
                    </a:lnTo>
                    <a:lnTo>
                      <a:pt x="278" y="1125"/>
                    </a:lnTo>
                    <a:lnTo>
                      <a:pt x="552" y="1125"/>
                    </a:lnTo>
                  </a:path>
                </a:pathLst>
              </a:cu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269" name="Freeform 27"/>
              <p:cNvSpPr>
                <a:spLocks/>
              </p:cNvSpPr>
              <p:nvPr/>
            </p:nvSpPr>
            <p:spPr bwMode="auto">
              <a:xfrm>
                <a:off x="4590" y="940"/>
                <a:ext cx="284" cy="299"/>
              </a:xfrm>
              <a:custGeom>
                <a:avLst/>
                <a:gdLst>
                  <a:gd name="T0" fmla="*/ 0 w 333"/>
                  <a:gd name="T1" fmla="*/ 0 h 352"/>
                  <a:gd name="T2" fmla="*/ 67 w 333"/>
                  <a:gd name="T3" fmla="*/ 0 h 352"/>
                  <a:gd name="T4" fmla="*/ 67 w 333"/>
                  <a:gd name="T5" fmla="*/ 69 h 352"/>
                  <a:gd name="T6" fmla="*/ 0 60000 65536"/>
                  <a:gd name="T7" fmla="*/ 0 60000 65536"/>
                  <a:gd name="T8" fmla="*/ 0 60000 65536"/>
                  <a:gd name="T9" fmla="*/ 0 w 333"/>
                  <a:gd name="T10" fmla="*/ 0 h 352"/>
                  <a:gd name="T11" fmla="*/ 333 w 333"/>
                  <a:gd name="T12" fmla="*/ 352 h 35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33" h="352">
                    <a:moveTo>
                      <a:pt x="0" y="0"/>
                    </a:moveTo>
                    <a:lnTo>
                      <a:pt x="333" y="0"/>
                    </a:lnTo>
                    <a:lnTo>
                      <a:pt x="333" y="352"/>
                    </a:lnTo>
                  </a:path>
                </a:pathLst>
              </a:cu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270" name="Freeform 28"/>
              <p:cNvSpPr>
                <a:spLocks/>
              </p:cNvSpPr>
              <p:nvPr/>
            </p:nvSpPr>
            <p:spPr bwMode="auto">
              <a:xfrm>
                <a:off x="4204" y="1313"/>
                <a:ext cx="670" cy="587"/>
              </a:xfrm>
              <a:custGeom>
                <a:avLst/>
                <a:gdLst>
                  <a:gd name="T0" fmla="*/ 157 w 787"/>
                  <a:gd name="T1" fmla="*/ 0 h 686"/>
                  <a:gd name="T2" fmla="*/ 157 w 787"/>
                  <a:gd name="T3" fmla="*/ 89 h 686"/>
                  <a:gd name="T4" fmla="*/ 55 w 787"/>
                  <a:gd name="T5" fmla="*/ 89 h 686"/>
                  <a:gd name="T6" fmla="*/ 55 w 787"/>
                  <a:gd name="T7" fmla="*/ 145 h 686"/>
                  <a:gd name="T8" fmla="*/ 0 w 787"/>
                  <a:gd name="T9" fmla="*/ 145 h 6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87"/>
                  <a:gd name="T16" fmla="*/ 0 h 686"/>
                  <a:gd name="T17" fmla="*/ 787 w 787"/>
                  <a:gd name="T18" fmla="*/ 686 h 68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87" h="686">
                    <a:moveTo>
                      <a:pt x="787" y="0"/>
                    </a:moveTo>
                    <a:lnTo>
                      <a:pt x="787" y="420"/>
                    </a:lnTo>
                    <a:lnTo>
                      <a:pt x="274" y="420"/>
                    </a:lnTo>
                    <a:lnTo>
                      <a:pt x="274" y="686"/>
                    </a:lnTo>
                    <a:lnTo>
                      <a:pt x="0" y="686"/>
                    </a:lnTo>
                  </a:path>
                </a:pathLst>
              </a:cu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271" name="Freeform 29"/>
              <p:cNvSpPr>
                <a:spLocks/>
              </p:cNvSpPr>
              <p:nvPr/>
            </p:nvSpPr>
            <p:spPr bwMode="auto">
              <a:xfrm>
                <a:off x="3406" y="1426"/>
                <a:ext cx="480" cy="246"/>
              </a:xfrm>
              <a:custGeom>
                <a:avLst/>
                <a:gdLst>
                  <a:gd name="T0" fmla="*/ 0 w 563"/>
                  <a:gd name="T1" fmla="*/ 58 h 289"/>
                  <a:gd name="T2" fmla="*/ 0 w 563"/>
                  <a:gd name="T3" fmla="*/ 0 h 289"/>
                  <a:gd name="T4" fmla="*/ 115 w 563"/>
                  <a:gd name="T5" fmla="*/ 0 h 289"/>
                  <a:gd name="T6" fmla="*/ 0 60000 65536"/>
                  <a:gd name="T7" fmla="*/ 0 60000 65536"/>
                  <a:gd name="T8" fmla="*/ 0 60000 65536"/>
                  <a:gd name="T9" fmla="*/ 0 w 563"/>
                  <a:gd name="T10" fmla="*/ 0 h 289"/>
                  <a:gd name="T11" fmla="*/ 563 w 563"/>
                  <a:gd name="T12" fmla="*/ 289 h 28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63" h="289">
                    <a:moveTo>
                      <a:pt x="0" y="289"/>
                    </a:moveTo>
                    <a:lnTo>
                      <a:pt x="0" y="0"/>
                    </a:lnTo>
                    <a:lnTo>
                      <a:pt x="563" y="0"/>
                    </a:lnTo>
                  </a:path>
                </a:pathLst>
              </a:cu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272" name="Freeform 30"/>
              <p:cNvSpPr>
                <a:spLocks/>
              </p:cNvSpPr>
              <p:nvPr/>
            </p:nvSpPr>
            <p:spPr bwMode="auto">
              <a:xfrm>
                <a:off x="3961" y="1426"/>
                <a:ext cx="475" cy="244"/>
              </a:xfrm>
              <a:custGeom>
                <a:avLst/>
                <a:gdLst>
                  <a:gd name="T0" fmla="*/ 109 w 559"/>
                  <a:gd name="T1" fmla="*/ 60 h 285"/>
                  <a:gd name="T2" fmla="*/ 109 w 559"/>
                  <a:gd name="T3" fmla="*/ 0 h 285"/>
                  <a:gd name="T4" fmla="*/ 0 w 559"/>
                  <a:gd name="T5" fmla="*/ 0 h 285"/>
                  <a:gd name="T6" fmla="*/ 0 60000 65536"/>
                  <a:gd name="T7" fmla="*/ 0 60000 65536"/>
                  <a:gd name="T8" fmla="*/ 0 60000 65536"/>
                  <a:gd name="T9" fmla="*/ 0 w 559"/>
                  <a:gd name="T10" fmla="*/ 0 h 285"/>
                  <a:gd name="T11" fmla="*/ 559 w 559"/>
                  <a:gd name="T12" fmla="*/ 285 h 28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59" h="285">
                    <a:moveTo>
                      <a:pt x="559" y="285"/>
                    </a:moveTo>
                    <a:lnTo>
                      <a:pt x="559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273" name="Line 31"/>
              <p:cNvSpPr>
                <a:spLocks noChangeShapeType="1"/>
              </p:cNvSpPr>
              <p:nvPr/>
            </p:nvSpPr>
            <p:spPr bwMode="auto">
              <a:xfrm>
                <a:off x="3713" y="1900"/>
                <a:ext cx="418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38253" name="Line 32"/>
          <p:cNvSpPr>
            <a:spLocks noChangeShapeType="1"/>
          </p:cNvSpPr>
          <p:nvPr/>
        </p:nvSpPr>
        <p:spPr bwMode="auto">
          <a:xfrm>
            <a:off x="2462213" y="3613150"/>
            <a:ext cx="4105275" cy="0"/>
          </a:xfrm>
          <a:prstGeom prst="line">
            <a:avLst/>
          </a:prstGeom>
          <a:noFill/>
          <a:ln w="15875">
            <a:solidFill>
              <a:srgbClr val="000066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343073" name="Rectangle 33"/>
          <p:cNvSpPr>
            <a:spLocks noChangeArrowheads="1"/>
          </p:cNvSpPr>
          <p:nvPr/>
        </p:nvSpPr>
        <p:spPr bwMode="auto">
          <a:xfrm>
            <a:off x="169863" y="3862388"/>
            <a:ext cx="552450" cy="460375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>
                <a:solidFill>
                  <a:srgbClr val="000066"/>
                </a:solidFill>
              </a:rPr>
              <a:t>(b)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343078" name="Rectangle 38"/>
          <p:cNvSpPr>
            <a:spLocks noChangeArrowheads="1"/>
          </p:cNvSpPr>
          <p:nvPr/>
        </p:nvSpPr>
        <p:spPr bwMode="auto">
          <a:xfrm>
            <a:off x="8326438" y="2444750"/>
            <a:ext cx="750887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>
                <a:solidFill>
                  <a:srgbClr val="5F5F5F"/>
                </a:solidFill>
                <a:latin typeface="Times New Roman" pitchFamily="18" charset="0"/>
                <a:ea typeface="굴림" pitchFamily="34" charset="-127"/>
              </a:rPr>
              <a:t>4 </a:t>
            </a:r>
            <a:r>
              <a:rPr lang="en-US" altLang="ko-KR" sz="2000" b="1">
                <a:solidFill>
                  <a:srgbClr val="5F5F5F"/>
                </a:solidFill>
                <a:latin typeface="Times New Roman" pitchFamily="18" charset="0"/>
                <a:ea typeface="굴림" pitchFamily="34" charset="-127"/>
                <a:sym typeface="Symbol" pitchFamily="18" charset="2"/>
              </a:rPr>
              <a:t></a:t>
            </a:r>
            <a:r>
              <a:rPr lang="en-US" altLang="ko-KR" sz="2000" b="1">
                <a:solidFill>
                  <a:srgbClr val="5F5F5F"/>
                </a:solidFill>
                <a:latin typeface="Times New Roman" pitchFamily="18" charset="0"/>
                <a:ea typeface="굴림" pitchFamily="34" charset="-127"/>
              </a:rPr>
              <a:t>F</a:t>
            </a:r>
            <a:endParaRPr lang="en-ZA" sz="2000" b="1">
              <a:solidFill>
                <a:srgbClr val="5F5F5F"/>
              </a:solidFill>
              <a:latin typeface="Times New Roman" pitchFamily="18" charset="0"/>
            </a:endParaRPr>
          </a:p>
        </p:txBody>
      </p:sp>
      <p:sp>
        <p:nvSpPr>
          <p:cNvPr id="343082" name="Line 42"/>
          <p:cNvSpPr>
            <a:spLocks noChangeShapeType="1"/>
          </p:cNvSpPr>
          <p:nvPr/>
        </p:nvSpPr>
        <p:spPr bwMode="auto">
          <a:xfrm>
            <a:off x="4305300" y="4303713"/>
            <a:ext cx="714375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343089" name="Oval 49"/>
          <p:cNvSpPr>
            <a:spLocks noChangeArrowheads="1"/>
          </p:cNvSpPr>
          <p:nvPr/>
        </p:nvSpPr>
        <p:spPr bwMode="auto">
          <a:xfrm rot="10240028" flipV="1">
            <a:off x="5816600" y="1103313"/>
            <a:ext cx="3327400" cy="1704975"/>
          </a:xfrm>
          <a:prstGeom prst="ellipse">
            <a:avLst/>
          </a:prstGeom>
          <a:noFill/>
          <a:ln w="38100" algn="ctr">
            <a:solidFill>
              <a:srgbClr val="969696"/>
            </a:solidFill>
            <a:round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4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84" grpId="0"/>
      <p:bldP spid="343073" grpId="0"/>
      <p:bldP spid="343078" grpId="0"/>
      <p:bldP spid="343082" grpId="0" animBg="1"/>
      <p:bldP spid="34308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oter Placeholder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CAPACITANCE</a:t>
            </a:r>
          </a:p>
        </p:txBody>
      </p:sp>
      <p:sp>
        <p:nvSpPr>
          <p:cNvPr id="8196" name="Date Placeholder 5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  <a:endParaRPr lang="en-ZA" smtClean="0">
              <a:cs typeface="Arial" charset="0"/>
            </a:endParaRPr>
          </a:p>
        </p:txBody>
      </p:sp>
      <p:sp>
        <p:nvSpPr>
          <p:cNvPr id="819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19A078-22D5-4A2A-B5E2-488D5C848124}" type="slidenum">
              <a:rPr lang="en-ZA" smtClean="0">
                <a:cs typeface="Arial" charset="0"/>
              </a:rPr>
              <a:pPr/>
              <a:t>17</a:t>
            </a:fld>
            <a:endParaRPr lang="en-ZA" smtClean="0">
              <a:cs typeface="Arial" charset="0"/>
            </a:endParaRPr>
          </a:p>
        </p:txBody>
      </p:sp>
      <p:sp>
        <p:nvSpPr>
          <p:cNvPr id="345129" name="Rectangle 41"/>
          <p:cNvSpPr>
            <a:spLocks noChangeArrowheads="1"/>
          </p:cNvSpPr>
          <p:nvPr/>
        </p:nvSpPr>
        <p:spPr bwMode="auto">
          <a:xfrm>
            <a:off x="839788" y="5276850"/>
            <a:ext cx="3406775" cy="493713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Q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4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 = C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4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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4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 = 4 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 8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 = 32 </a:t>
            </a:r>
            <a:r>
              <a:rPr lang="en-US" b="1" i="1">
                <a:solidFill>
                  <a:srgbClr val="000066"/>
                </a:solidFill>
                <a:sym typeface="Symbol" pitchFamily="18" charset="2"/>
              </a:rPr>
              <a:t>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C</a:t>
            </a:r>
            <a:endParaRPr lang="en-ZA" sz="2200" b="1">
              <a:solidFill>
                <a:srgbClr val="000066"/>
              </a:solidFill>
              <a:latin typeface="Times New Roman" pitchFamily="18" charset="0"/>
            </a:endParaRPr>
          </a:p>
        </p:txBody>
      </p:sp>
      <p:graphicFrame>
        <p:nvGraphicFramePr>
          <p:cNvPr id="345128" name="Object 40"/>
          <p:cNvGraphicFramePr>
            <a:graphicFrameLocks noChangeAspect="1"/>
          </p:cNvGraphicFramePr>
          <p:nvPr/>
        </p:nvGraphicFramePr>
        <p:xfrm>
          <a:off x="936625" y="4437063"/>
          <a:ext cx="43053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4" imgW="4305240" imgH="787320" progId="Equation.DSMT4">
                  <p:embed/>
                </p:oleObj>
              </mc:Choice>
              <mc:Fallback>
                <p:oleObj name="Equation" r:id="rId4" imgW="4305240" imgH="787320" progId="Equation.DSMT4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4437063"/>
                        <a:ext cx="43053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Rectangle 2"/>
          <p:cNvSpPr>
            <a:spLocks noChangeArrowheads="1"/>
          </p:cNvSpPr>
          <p:nvPr/>
        </p:nvSpPr>
        <p:spPr bwMode="auto">
          <a:xfrm>
            <a:off x="122238" y="1857375"/>
            <a:ext cx="8767762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598488" lvl="1" indent="-419100">
              <a:lnSpc>
                <a:spcPct val="110000"/>
              </a:lnSpc>
              <a:buFontTx/>
              <a:buAutoNum type="alphaLcParenR"/>
            </a:pPr>
            <a:r>
              <a:rPr lang="en-US" sz="2200">
                <a:solidFill>
                  <a:srgbClr val="808080"/>
                </a:solidFill>
              </a:rPr>
              <a:t>the total capacitance of the circuit;</a:t>
            </a:r>
          </a:p>
          <a:p>
            <a:pPr marL="598488" lvl="1" indent="-419100">
              <a:lnSpc>
                <a:spcPct val="110000"/>
              </a:lnSpc>
              <a:buFontTx/>
              <a:buAutoNum type="alphaLcParenR"/>
            </a:pPr>
            <a:r>
              <a:rPr lang="en-US" sz="2200">
                <a:solidFill>
                  <a:srgbClr val="808080"/>
                </a:solidFill>
              </a:rPr>
              <a:t>the total charge stored in the </a:t>
            </a:r>
            <a:br>
              <a:rPr lang="en-US" sz="2200">
                <a:solidFill>
                  <a:srgbClr val="808080"/>
                </a:solidFill>
              </a:rPr>
            </a:br>
            <a:r>
              <a:rPr lang="en-US" sz="2200">
                <a:solidFill>
                  <a:srgbClr val="808080"/>
                </a:solidFill>
              </a:rPr>
              <a:t>fully charged circuit;</a:t>
            </a:r>
          </a:p>
          <a:p>
            <a:pPr marL="598488" lvl="1" indent="-419100">
              <a:lnSpc>
                <a:spcPct val="110000"/>
              </a:lnSpc>
              <a:buFontTx/>
              <a:buAutoNum type="alphaLcParenR"/>
            </a:pPr>
            <a:r>
              <a:rPr lang="en-US" sz="2200">
                <a:solidFill>
                  <a:srgbClr val="000066"/>
                </a:solidFill>
              </a:rPr>
              <a:t>the charge on the 4 </a:t>
            </a:r>
            <a:r>
              <a:rPr lang="en-US" sz="2200" b="1" i="1">
                <a:solidFill>
                  <a:srgbClr val="000066"/>
                </a:solidFill>
                <a:sym typeface="Symbol" pitchFamily="18" charset="2"/>
              </a:rPr>
              <a:t></a:t>
            </a:r>
            <a:r>
              <a:rPr lang="en-US" sz="2200">
                <a:solidFill>
                  <a:srgbClr val="000066"/>
                </a:solidFill>
              </a:rPr>
              <a:t>F capacitor.</a:t>
            </a:r>
          </a:p>
        </p:txBody>
      </p:sp>
      <p:sp>
        <p:nvSpPr>
          <p:cNvPr id="8200" name="Rectangle 3"/>
          <p:cNvSpPr>
            <a:spLocks noChangeArrowheads="1"/>
          </p:cNvSpPr>
          <p:nvPr/>
        </p:nvSpPr>
        <p:spPr bwMode="auto">
          <a:xfrm>
            <a:off x="169863" y="692150"/>
            <a:ext cx="5343525" cy="114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5000"/>
              </a:lnSpc>
            </a:pPr>
            <a:r>
              <a:rPr lang="en-US" sz="2200">
                <a:solidFill>
                  <a:srgbClr val="000066"/>
                </a:solidFill>
              </a:rPr>
              <a:t>A 12 V battery of negligible resistance is connected to a combination of four capacitors as shown.  Calculate: </a:t>
            </a:r>
          </a:p>
        </p:txBody>
      </p:sp>
      <p:sp>
        <p:nvSpPr>
          <p:cNvPr id="8201" name="Rectangle 4"/>
          <p:cNvSpPr>
            <a:spLocks noChangeArrowheads="1"/>
          </p:cNvSpPr>
          <p:nvPr/>
        </p:nvSpPr>
        <p:spPr bwMode="auto">
          <a:xfrm>
            <a:off x="8297863" y="1560513"/>
            <a:ext cx="846137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12 </a:t>
            </a: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sym typeface="Symbol" pitchFamily="18" charset="2"/>
              </a:rPr>
              <a:t></a:t>
            </a: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F</a:t>
            </a:r>
            <a:endParaRPr lang="en-ZA" sz="2000" b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8202" name="Rectangle 5"/>
          <p:cNvSpPr>
            <a:spLocks noChangeArrowheads="1"/>
          </p:cNvSpPr>
          <p:nvPr/>
        </p:nvSpPr>
        <p:spPr bwMode="auto">
          <a:xfrm>
            <a:off x="6864350" y="674688"/>
            <a:ext cx="6302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12 V</a:t>
            </a:r>
            <a:endParaRPr lang="en-ZA" sz="2000" b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8203" name="Rectangle 6"/>
          <p:cNvSpPr>
            <a:spLocks noChangeArrowheads="1"/>
          </p:cNvSpPr>
          <p:nvPr/>
        </p:nvSpPr>
        <p:spPr bwMode="auto">
          <a:xfrm>
            <a:off x="6323013" y="1317625"/>
            <a:ext cx="755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4 </a:t>
            </a: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sym typeface="Symbol" pitchFamily="18" charset="2"/>
              </a:rPr>
              <a:t></a:t>
            </a: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F</a:t>
            </a:r>
            <a:endParaRPr lang="en-ZA" sz="2000" b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8204" name="Rectangle 7"/>
          <p:cNvSpPr>
            <a:spLocks noChangeArrowheads="1"/>
          </p:cNvSpPr>
          <p:nvPr/>
        </p:nvSpPr>
        <p:spPr bwMode="auto">
          <a:xfrm>
            <a:off x="5997575" y="2303463"/>
            <a:ext cx="750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3 </a:t>
            </a: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sym typeface="Symbol" pitchFamily="18" charset="2"/>
              </a:rPr>
              <a:t></a:t>
            </a: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F</a:t>
            </a:r>
            <a:endParaRPr lang="en-ZA" sz="2000" b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8205" name="Rectangle 8"/>
          <p:cNvSpPr>
            <a:spLocks noChangeArrowheads="1"/>
          </p:cNvSpPr>
          <p:nvPr/>
        </p:nvSpPr>
        <p:spPr bwMode="auto">
          <a:xfrm>
            <a:off x="7362825" y="2303463"/>
            <a:ext cx="750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6 </a:t>
            </a: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sym typeface="Symbol" pitchFamily="18" charset="2"/>
              </a:rPr>
              <a:t></a:t>
            </a: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F</a:t>
            </a:r>
            <a:endParaRPr lang="en-ZA" sz="2000" b="1">
              <a:solidFill>
                <a:srgbClr val="000066"/>
              </a:solidFill>
              <a:latin typeface="Times New Roman" pitchFamily="18" charset="0"/>
            </a:endParaRPr>
          </a:p>
        </p:txBody>
      </p:sp>
      <p:grpSp>
        <p:nvGrpSpPr>
          <p:cNvPr id="8206" name="Group 9"/>
          <p:cNvGrpSpPr>
            <a:grpSpLocks/>
          </p:cNvGrpSpPr>
          <p:nvPr/>
        </p:nvGrpSpPr>
        <p:grpSpPr bwMode="auto">
          <a:xfrm>
            <a:off x="6062663" y="847725"/>
            <a:ext cx="2465387" cy="1674813"/>
            <a:chOff x="3171" y="789"/>
            <a:chExt cx="1846" cy="1254"/>
          </a:xfrm>
        </p:grpSpPr>
        <p:grpSp>
          <p:nvGrpSpPr>
            <p:cNvPr id="8213" name="Group 10"/>
            <p:cNvGrpSpPr>
              <a:grpSpLocks/>
            </p:cNvGrpSpPr>
            <p:nvPr/>
          </p:nvGrpSpPr>
          <p:grpSpPr bwMode="auto">
            <a:xfrm flipH="1">
              <a:off x="4235" y="789"/>
              <a:ext cx="346" cy="300"/>
              <a:chOff x="8914" y="9442"/>
              <a:chExt cx="501" cy="350"/>
            </a:xfrm>
          </p:grpSpPr>
          <p:sp>
            <p:nvSpPr>
              <p:cNvPr id="8229" name="Line 11"/>
              <p:cNvSpPr>
                <a:spLocks noChangeShapeType="1"/>
              </p:cNvSpPr>
              <p:nvPr/>
            </p:nvSpPr>
            <p:spPr bwMode="auto">
              <a:xfrm rot="5400000" flipH="1">
                <a:off x="9240" y="9616"/>
                <a:ext cx="350" cy="1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0" name="Line 12"/>
              <p:cNvSpPr>
                <a:spLocks noChangeShapeType="1"/>
              </p:cNvSpPr>
              <p:nvPr/>
            </p:nvSpPr>
            <p:spPr bwMode="auto">
              <a:xfrm rot="5400000" flipH="1">
                <a:off x="9038" y="9616"/>
                <a:ext cx="350" cy="1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1" name="Line 13"/>
              <p:cNvSpPr>
                <a:spLocks noChangeShapeType="1"/>
              </p:cNvSpPr>
              <p:nvPr/>
            </p:nvSpPr>
            <p:spPr bwMode="auto">
              <a:xfrm rot="5400000" flipH="1">
                <a:off x="8835" y="9616"/>
                <a:ext cx="350" cy="1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2" name="Line 14"/>
              <p:cNvSpPr>
                <a:spLocks noChangeShapeType="1"/>
              </p:cNvSpPr>
              <p:nvPr/>
            </p:nvSpPr>
            <p:spPr bwMode="auto">
              <a:xfrm rot="5400000" flipH="1">
                <a:off x="9232" y="9615"/>
                <a:ext cx="176" cy="1"/>
              </a:xfrm>
              <a:prstGeom prst="line">
                <a:avLst/>
              </a:prstGeom>
              <a:noFill/>
              <a:ln w="508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3" name="Line 15"/>
              <p:cNvSpPr>
                <a:spLocks noChangeShapeType="1"/>
              </p:cNvSpPr>
              <p:nvPr/>
            </p:nvSpPr>
            <p:spPr bwMode="auto">
              <a:xfrm rot="5400000" flipH="1">
                <a:off x="9030" y="9615"/>
                <a:ext cx="176" cy="1"/>
              </a:xfrm>
              <a:prstGeom prst="line">
                <a:avLst/>
              </a:prstGeom>
              <a:noFill/>
              <a:ln w="508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4" name="Line 16"/>
              <p:cNvSpPr>
                <a:spLocks noChangeShapeType="1"/>
              </p:cNvSpPr>
              <p:nvPr/>
            </p:nvSpPr>
            <p:spPr bwMode="auto">
              <a:xfrm rot="5400000" flipH="1">
                <a:off x="8827" y="9615"/>
                <a:ext cx="176" cy="1"/>
              </a:xfrm>
              <a:prstGeom prst="line">
                <a:avLst/>
              </a:prstGeom>
              <a:noFill/>
              <a:ln w="508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14" name="Group 17"/>
            <p:cNvGrpSpPr>
              <a:grpSpLocks/>
            </p:cNvGrpSpPr>
            <p:nvPr/>
          </p:nvGrpSpPr>
          <p:grpSpPr bwMode="auto">
            <a:xfrm>
              <a:off x="3171" y="940"/>
              <a:ext cx="1846" cy="1103"/>
              <a:chOff x="3171" y="940"/>
              <a:chExt cx="1846" cy="1103"/>
            </a:xfrm>
          </p:grpSpPr>
          <p:sp>
            <p:nvSpPr>
              <p:cNvPr id="8215" name="Line 18"/>
              <p:cNvSpPr>
                <a:spLocks noChangeShapeType="1"/>
              </p:cNvSpPr>
              <p:nvPr/>
            </p:nvSpPr>
            <p:spPr bwMode="auto">
              <a:xfrm rot="-5400000">
                <a:off x="4877" y="1171"/>
                <a:ext cx="0" cy="28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6" name="Line 19"/>
              <p:cNvSpPr>
                <a:spLocks noChangeShapeType="1"/>
              </p:cNvSpPr>
              <p:nvPr/>
            </p:nvSpPr>
            <p:spPr bwMode="auto">
              <a:xfrm rot="-5400000">
                <a:off x="4876" y="1104"/>
                <a:ext cx="2" cy="28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7" name="Line 20"/>
              <p:cNvSpPr>
                <a:spLocks noChangeShapeType="1"/>
              </p:cNvSpPr>
              <p:nvPr/>
            </p:nvSpPr>
            <p:spPr bwMode="auto">
              <a:xfrm>
                <a:off x="4135" y="1764"/>
                <a:ext cx="0" cy="279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8" name="Line 21"/>
              <p:cNvSpPr>
                <a:spLocks noChangeShapeType="1"/>
              </p:cNvSpPr>
              <p:nvPr/>
            </p:nvSpPr>
            <p:spPr bwMode="auto">
              <a:xfrm>
                <a:off x="4202" y="1764"/>
                <a:ext cx="2" cy="279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9" name="Line 22"/>
              <p:cNvSpPr>
                <a:spLocks noChangeShapeType="1"/>
              </p:cNvSpPr>
              <p:nvPr/>
            </p:nvSpPr>
            <p:spPr bwMode="auto">
              <a:xfrm>
                <a:off x="3890" y="1281"/>
                <a:ext cx="0" cy="28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0" name="Line 23"/>
              <p:cNvSpPr>
                <a:spLocks noChangeShapeType="1"/>
              </p:cNvSpPr>
              <p:nvPr/>
            </p:nvSpPr>
            <p:spPr bwMode="auto">
              <a:xfrm>
                <a:off x="3956" y="1281"/>
                <a:ext cx="0" cy="28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1" name="Line 24"/>
              <p:cNvSpPr>
                <a:spLocks noChangeShapeType="1"/>
              </p:cNvSpPr>
              <p:nvPr/>
            </p:nvSpPr>
            <p:spPr bwMode="auto">
              <a:xfrm>
                <a:off x="3645" y="1764"/>
                <a:ext cx="0" cy="279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2" name="Line 25"/>
              <p:cNvSpPr>
                <a:spLocks noChangeShapeType="1"/>
              </p:cNvSpPr>
              <p:nvPr/>
            </p:nvSpPr>
            <p:spPr bwMode="auto">
              <a:xfrm>
                <a:off x="3711" y="1764"/>
                <a:ext cx="0" cy="279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3" name="Freeform 26"/>
              <p:cNvSpPr>
                <a:spLocks/>
              </p:cNvSpPr>
              <p:nvPr/>
            </p:nvSpPr>
            <p:spPr bwMode="auto">
              <a:xfrm>
                <a:off x="3171" y="940"/>
                <a:ext cx="1067" cy="960"/>
              </a:xfrm>
              <a:custGeom>
                <a:avLst/>
                <a:gdLst>
                  <a:gd name="T0" fmla="*/ 258 w 1249"/>
                  <a:gd name="T1" fmla="*/ 0 h 1125"/>
                  <a:gd name="T2" fmla="*/ 0 w 1249"/>
                  <a:gd name="T3" fmla="*/ 0 h 1125"/>
                  <a:gd name="T4" fmla="*/ 0 w 1249"/>
                  <a:gd name="T5" fmla="*/ 176 h 1125"/>
                  <a:gd name="T6" fmla="*/ 57 w 1249"/>
                  <a:gd name="T7" fmla="*/ 176 h 1125"/>
                  <a:gd name="T8" fmla="*/ 57 w 1249"/>
                  <a:gd name="T9" fmla="*/ 230 h 1125"/>
                  <a:gd name="T10" fmla="*/ 114 w 1249"/>
                  <a:gd name="T11" fmla="*/ 230 h 1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49"/>
                  <a:gd name="T19" fmla="*/ 0 h 1125"/>
                  <a:gd name="T20" fmla="*/ 1249 w 1249"/>
                  <a:gd name="T21" fmla="*/ 1125 h 1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49" h="1125">
                    <a:moveTo>
                      <a:pt x="1249" y="0"/>
                    </a:moveTo>
                    <a:lnTo>
                      <a:pt x="0" y="0"/>
                    </a:lnTo>
                    <a:lnTo>
                      <a:pt x="0" y="859"/>
                    </a:lnTo>
                    <a:lnTo>
                      <a:pt x="278" y="859"/>
                    </a:lnTo>
                    <a:lnTo>
                      <a:pt x="278" y="1125"/>
                    </a:lnTo>
                    <a:lnTo>
                      <a:pt x="552" y="1125"/>
                    </a:lnTo>
                  </a:path>
                </a:pathLst>
              </a:cu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4" name="Freeform 27"/>
              <p:cNvSpPr>
                <a:spLocks/>
              </p:cNvSpPr>
              <p:nvPr/>
            </p:nvSpPr>
            <p:spPr bwMode="auto">
              <a:xfrm>
                <a:off x="4590" y="940"/>
                <a:ext cx="284" cy="299"/>
              </a:xfrm>
              <a:custGeom>
                <a:avLst/>
                <a:gdLst>
                  <a:gd name="T0" fmla="*/ 0 w 333"/>
                  <a:gd name="T1" fmla="*/ 0 h 352"/>
                  <a:gd name="T2" fmla="*/ 67 w 333"/>
                  <a:gd name="T3" fmla="*/ 0 h 352"/>
                  <a:gd name="T4" fmla="*/ 67 w 333"/>
                  <a:gd name="T5" fmla="*/ 69 h 352"/>
                  <a:gd name="T6" fmla="*/ 0 60000 65536"/>
                  <a:gd name="T7" fmla="*/ 0 60000 65536"/>
                  <a:gd name="T8" fmla="*/ 0 60000 65536"/>
                  <a:gd name="T9" fmla="*/ 0 w 333"/>
                  <a:gd name="T10" fmla="*/ 0 h 352"/>
                  <a:gd name="T11" fmla="*/ 333 w 333"/>
                  <a:gd name="T12" fmla="*/ 352 h 35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33" h="352">
                    <a:moveTo>
                      <a:pt x="0" y="0"/>
                    </a:moveTo>
                    <a:lnTo>
                      <a:pt x="333" y="0"/>
                    </a:lnTo>
                    <a:lnTo>
                      <a:pt x="333" y="352"/>
                    </a:lnTo>
                  </a:path>
                </a:pathLst>
              </a:cu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5" name="Freeform 28"/>
              <p:cNvSpPr>
                <a:spLocks/>
              </p:cNvSpPr>
              <p:nvPr/>
            </p:nvSpPr>
            <p:spPr bwMode="auto">
              <a:xfrm>
                <a:off x="4204" y="1313"/>
                <a:ext cx="670" cy="587"/>
              </a:xfrm>
              <a:custGeom>
                <a:avLst/>
                <a:gdLst>
                  <a:gd name="T0" fmla="*/ 157 w 787"/>
                  <a:gd name="T1" fmla="*/ 0 h 686"/>
                  <a:gd name="T2" fmla="*/ 157 w 787"/>
                  <a:gd name="T3" fmla="*/ 89 h 686"/>
                  <a:gd name="T4" fmla="*/ 55 w 787"/>
                  <a:gd name="T5" fmla="*/ 89 h 686"/>
                  <a:gd name="T6" fmla="*/ 55 w 787"/>
                  <a:gd name="T7" fmla="*/ 145 h 686"/>
                  <a:gd name="T8" fmla="*/ 0 w 787"/>
                  <a:gd name="T9" fmla="*/ 145 h 6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87"/>
                  <a:gd name="T16" fmla="*/ 0 h 686"/>
                  <a:gd name="T17" fmla="*/ 787 w 787"/>
                  <a:gd name="T18" fmla="*/ 686 h 68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87" h="686">
                    <a:moveTo>
                      <a:pt x="787" y="0"/>
                    </a:moveTo>
                    <a:lnTo>
                      <a:pt x="787" y="420"/>
                    </a:lnTo>
                    <a:lnTo>
                      <a:pt x="274" y="420"/>
                    </a:lnTo>
                    <a:lnTo>
                      <a:pt x="274" y="686"/>
                    </a:lnTo>
                    <a:lnTo>
                      <a:pt x="0" y="686"/>
                    </a:lnTo>
                  </a:path>
                </a:pathLst>
              </a:cu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6" name="Freeform 29"/>
              <p:cNvSpPr>
                <a:spLocks/>
              </p:cNvSpPr>
              <p:nvPr/>
            </p:nvSpPr>
            <p:spPr bwMode="auto">
              <a:xfrm>
                <a:off x="3406" y="1426"/>
                <a:ext cx="480" cy="246"/>
              </a:xfrm>
              <a:custGeom>
                <a:avLst/>
                <a:gdLst>
                  <a:gd name="T0" fmla="*/ 0 w 563"/>
                  <a:gd name="T1" fmla="*/ 58 h 289"/>
                  <a:gd name="T2" fmla="*/ 0 w 563"/>
                  <a:gd name="T3" fmla="*/ 0 h 289"/>
                  <a:gd name="T4" fmla="*/ 115 w 563"/>
                  <a:gd name="T5" fmla="*/ 0 h 289"/>
                  <a:gd name="T6" fmla="*/ 0 60000 65536"/>
                  <a:gd name="T7" fmla="*/ 0 60000 65536"/>
                  <a:gd name="T8" fmla="*/ 0 60000 65536"/>
                  <a:gd name="T9" fmla="*/ 0 w 563"/>
                  <a:gd name="T10" fmla="*/ 0 h 289"/>
                  <a:gd name="T11" fmla="*/ 563 w 563"/>
                  <a:gd name="T12" fmla="*/ 289 h 28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63" h="289">
                    <a:moveTo>
                      <a:pt x="0" y="289"/>
                    </a:moveTo>
                    <a:lnTo>
                      <a:pt x="0" y="0"/>
                    </a:lnTo>
                    <a:lnTo>
                      <a:pt x="563" y="0"/>
                    </a:lnTo>
                  </a:path>
                </a:pathLst>
              </a:cu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7" name="Freeform 30"/>
              <p:cNvSpPr>
                <a:spLocks/>
              </p:cNvSpPr>
              <p:nvPr/>
            </p:nvSpPr>
            <p:spPr bwMode="auto">
              <a:xfrm>
                <a:off x="3961" y="1426"/>
                <a:ext cx="475" cy="244"/>
              </a:xfrm>
              <a:custGeom>
                <a:avLst/>
                <a:gdLst>
                  <a:gd name="T0" fmla="*/ 109 w 559"/>
                  <a:gd name="T1" fmla="*/ 60 h 285"/>
                  <a:gd name="T2" fmla="*/ 109 w 559"/>
                  <a:gd name="T3" fmla="*/ 0 h 285"/>
                  <a:gd name="T4" fmla="*/ 0 w 559"/>
                  <a:gd name="T5" fmla="*/ 0 h 285"/>
                  <a:gd name="T6" fmla="*/ 0 60000 65536"/>
                  <a:gd name="T7" fmla="*/ 0 60000 65536"/>
                  <a:gd name="T8" fmla="*/ 0 60000 65536"/>
                  <a:gd name="T9" fmla="*/ 0 w 559"/>
                  <a:gd name="T10" fmla="*/ 0 h 285"/>
                  <a:gd name="T11" fmla="*/ 559 w 559"/>
                  <a:gd name="T12" fmla="*/ 285 h 28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59" h="285">
                    <a:moveTo>
                      <a:pt x="559" y="285"/>
                    </a:moveTo>
                    <a:lnTo>
                      <a:pt x="559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8" name="Line 31"/>
              <p:cNvSpPr>
                <a:spLocks noChangeShapeType="1"/>
              </p:cNvSpPr>
              <p:nvPr/>
            </p:nvSpPr>
            <p:spPr bwMode="auto">
              <a:xfrm>
                <a:off x="3713" y="1900"/>
                <a:ext cx="418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8207" name="Line 32"/>
          <p:cNvSpPr>
            <a:spLocks noChangeShapeType="1"/>
          </p:cNvSpPr>
          <p:nvPr/>
        </p:nvSpPr>
        <p:spPr bwMode="auto">
          <a:xfrm>
            <a:off x="2462213" y="3613150"/>
            <a:ext cx="4105275" cy="0"/>
          </a:xfrm>
          <a:prstGeom prst="line">
            <a:avLst/>
          </a:prstGeom>
          <a:noFill/>
          <a:ln w="15875">
            <a:solidFill>
              <a:srgbClr val="000066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345121" name="Rectangle 33"/>
          <p:cNvSpPr>
            <a:spLocks noChangeArrowheads="1"/>
          </p:cNvSpPr>
          <p:nvPr/>
        </p:nvSpPr>
        <p:spPr bwMode="auto">
          <a:xfrm>
            <a:off x="169863" y="3862388"/>
            <a:ext cx="544512" cy="460375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>
                <a:solidFill>
                  <a:srgbClr val="000066"/>
                </a:solidFill>
              </a:rPr>
              <a:t>(c)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345122" name="Oval 34"/>
          <p:cNvSpPr>
            <a:spLocks noChangeArrowheads="1"/>
          </p:cNvSpPr>
          <p:nvPr/>
        </p:nvSpPr>
        <p:spPr bwMode="auto">
          <a:xfrm rot="10800000" flipV="1">
            <a:off x="5846763" y="1314450"/>
            <a:ext cx="2349500" cy="1612900"/>
          </a:xfrm>
          <a:prstGeom prst="ellipse">
            <a:avLst/>
          </a:prstGeom>
          <a:noFill/>
          <a:ln w="38100" algn="ctr">
            <a:solidFill>
              <a:srgbClr val="969696"/>
            </a:solidFill>
            <a:round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45123" name="Rectangle 35"/>
          <p:cNvSpPr>
            <a:spLocks noChangeArrowheads="1"/>
          </p:cNvSpPr>
          <p:nvPr/>
        </p:nvSpPr>
        <p:spPr bwMode="auto">
          <a:xfrm>
            <a:off x="8096250" y="2149475"/>
            <a:ext cx="750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>
                <a:solidFill>
                  <a:srgbClr val="5F5F5F"/>
                </a:solidFill>
                <a:latin typeface="Times New Roman" pitchFamily="18" charset="0"/>
                <a:ea typeface="굴림" pitchFamily="34" charset="-127"/>
              </a:rPr>
              <a:t>6 </a:t>
            </a:r>
            <a:r>
              <a:rPr lang="en-US" altLang="ko-KR" sz="2000" b="1">
                <a:solidFill>
                  <a:srgbClr val="5F5F5F"/>
                </a:solidFill>
                <a:latin typeface="Times New Roman" pitchFamily="18" charset="0"/>
                <a:ea typeface="굴림" pitchFamily="34" charset="-127"/>
                <a:sym typeface="Symbol" pitchFamily="18" charset="2"/>
              </a:rPr>
              <a:t></a:t>
            </a:r>
            <a:r>
              <a:rPr lang="en-US" altLang="ko-KR" sz="2000" b="1">
                <a:solidFill>
                  <a:srgbClr val="5F5F5F"/>
                </a:solidFill>
                <a:latin typeface="Times New Roman" pitchFamily="18" charset="0"/>
                <a:ea typeface="굴림" pitchFamily="34" charset="-127"/>
              </a:rPr>
              <a:t>F</a:t>
            </a:r>
            <a:endParaRPr lang="en-ZA" sz="2000" b="1">
              <a:solidFill>
                <a:srgbClr val="5F5F5F"/>
              </a:solidFill>
              <a:latin typeface="Times New Roman" pitchFamily="18" charset="0"/>
            </a:endParaRPr>
          </a:p>
        </p:txBody>
      </p:sp>
      <p:sp>
        <p:nvSpPr>
          <p:cNvPr id="345124" name="Line 36"/>
          <p:cNvSpPr>
            <a:spLocks noChangeShapeType="1"/>
          </p:cNvSpPr>
          <p:nvPr/>
        </p:nvSpPr>
        <p:spPr bwMode="auto">
          <a:xfrm>
            <a:off x="3382963" y="5759450"/>
            <a:ext cx="72390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345127" name="Rectangle 39"/>
          <p:cNvSpPr>
            <a:spLocks noChangeArrowheads="1"/>
          </p:cNvSpPr>
          <p:nvPr/>
        </p:nvSpPr>
        <p:spPr bwMode="auto">
          <a:xfrm>
            <a:off x="839788" y="3825875"/>
            <a:ext cx="3590925" cy="493713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Q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parallel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 = Q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12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 = Q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total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 = 48 </a:t>
            </a:r>
            <a:r>
              <a:rPr lang="en-US" b="1" i="1">
                <a:solidFill>
                  <a:srgbClr val="000066"/>
                </a:solidFill>
                <a:sym typeface="Symbol" pitchFamily="18" charset="2"/>
              </a:rPr>
              <a:t>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C</a:t>
            </a:r>
            <a:endParaRPr lang="en-ZA" sz="2200" b="1">
              <a:solidFill>
                <a:srgbClr val="00006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4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129" grpId="0"/>
      <p:bldP spid="345121" grpId="0"/>
      <p:bldP spid="345122" grpId="0" animBg="1"/>
      <p:bldP spid="345123" grpId="0"/>
      <p:bldP spid="345124" grpId="0" animBg="1"/>
      <p:bldP spid="34512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CAPACITANCE</a:t>
            </a:r>
          </a:p>
        </p:txBody>
      </p:sp>
      <p:sp>
        <p:nvSpPr>
          <p:cNvPr id="9220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  <a:endParaRPr lang="en-ZA" smtClean="0">
              <a:cs typeface="Arial" charset="0"/>
            </a:endParaRPr>
          </a:p>
        </p:txBody>
      </p:sp>
      <p:sp>
        <p:nvSpPr>
          <p:cNvPr id="92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2CE38D-9A9C-4F4C-9125-42A5A59602B3}" type="slidenum">
              <a:rPr lang="en-ZA" smtClean="0">
                <a:cs typeface="Arial" charset="0"/>
              </a:rPr>
              <a:pPr/>
              <a:t>18</a:t>
            </a:fld>
            <a:endParaRPr lang="en-ZA" smtClean="0">
              <a:cs typeface="Arial" charset="0"/>
            </a:endParaRPr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ENERGY STORED IN A CAPACITOR</a:t>
            </a: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5899150" cy="895350"/>
          </a:xfrm>
        </p:spPr>
        <p:txBody>
          <a:bodyPr/>
          <a:lstStyle/>
          <a:p>
            <a:pPr lvl="1" indent="0" eaLnBrk="1" hangingPunct="1"/>
            <a:r>
              <a:rPr lang="en-US" smtClean="0"/>
              <a:t>Work is done by an external agent (e.g. a battery) to charge a capacitor. </a:t>
            </a:r>
          </a:p>
        </p:txBody>
      </p:sp>
      <p:sp>
        <p:nvSpPr>
          <p:cNvPr id="9224" name="Rectangle 4"/>
          <p:cNvSpPr>
            <a:spLocks noChangeArrowheads="1"/>
          </p:cNvSpPr>
          <p:nvPr/>
        </p:nvSpPr>
        <p:spPr bwMode="auto">
          <a:xfrm>
            <a:off x="179388" y="2319338"/>
            <a:ext cx="8774112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Energy stored</a:t>
            </a:r>
            <a:r>
              <a:rPr lang="en-US" sz="2600">
                <a:solidFill>
                  <a:srgbClr val="000066"/>
                </a:solidFill>
              </a:rPr>
              <a:t>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=</a:t>
            </a:r>
            <a:r>
              <a:rPr lang="en-US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>
                <a:solidFill>
                  <a:srgbClr val="000066"/>
                </a:solidFill>
              </a:rPr>
              <a:t>Work done. </a:t>
            </a:r>
          </a:p>
        </p:txBody>
      </p:sp>
      <p:sp>
        <p:nvSpPr>
          <p:cNvPr id="216069" name="Rectangle 5"/>
          <p:cNvSpPr>
            <a:spLocks noChangeArrowheads="1"/>
          </p:cNvSpPr>
          <p:nvPr/>
        </p:nvSpPr>
        <p:spPr bwMode="auto">
          <a:xfrm>
            <a:off x="179388" y="2930525"/>
            <a:ext cx="7069137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The transfer of each successive unit of charge becomes more and more difficult (!?)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922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9228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9229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9230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9231" name="Freeform 54"/>
          <p:cNvSpPr>
            <a:spLocks/>
          </p:cNvSpPr>
          <p:nvPr/>
        </p:nvSpPr>
        <p:spPr bwMode="auto">
          <a:xfrm>
            <a:off x="7386638" y="1554163"/>
            <a:ext cx="771525" cy="517525"/>
          </a:xfrm>
          <a:custGeom>
            <a:avLst/>
            <a:gdLst>
              <a:gd name="T0" fmla="*/ 0 w 910"/>
              <a:gd name="T1" fmla="*/ 2147483647 h 610"/>
              <a:gd name="T2" fmla="*/ 0 w 910"/>
              <a:gd name="T3" fmla="*/ 0 h 610"/>
              <a:gd name="T4" fmla="*/ 2147483647 w 910"/>
              <a:gd name="T5" fmla="*/ 0 h 610"/>
              <a:gd name="T6" fmla="*/ 2147483647 w 910"/>
              <a:gd name="T7" fmla="*/ 2147483647 h 610"/>
              <a:gd name="T8" fmla="*/ 0 60000 65536"/>
              <a:gd name="T9" fmla="*/ 0 60000 65536"/>
              <a:gd name="T10" fmla="*/ 0 60000 65536"/>
              <a:gd name="T11" fmla="*/ 0 60000 65536"/>
              <a:gd name="T12" fmla="*/ 0 w 910"/>
              <a:gd name="T13" fmla="*/ 0 h 610"/>
              <a:gd name="T14" fmla="*/ 910 w 910"/>
              <a:gd name="T15" fmla="*/ 610 h 61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10" h="610">
                <a:moveTo>
                  <a:pt x="0" y="610"/>
                </a:moveTo>
                <a:lnTo>
                  <a:pt x="0" y="0"/>
                </a:lnTo>
                <a:lnTo>
                  <a:pt x="910" y="0"/>
                </a:lnTo>
                <a:lnTo>
                  <a:pt x="910" y="610"/>
                </a:lnTo>
              </a:path>
            </a:pathLst>
          </a:cu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2" name="Oval 55"/>
          <p:cNvSpPr>
            <a:spLocks noChangeArrowheads="1"/>
          </p:cNvSpPr>
          <p:nvPr/>
        </p:nvSpPr>
        <p:spPr bwMode="auto">
          <a:xfrm>
            <a:off x="7581900" y="1354138"/>
            <a:ext cx="400050" cy="401637"/>
          </a:xfrm>
          <a:prstGeom prst="ellipse">
            <a:avLst/>
          </a:prstGeom>
          <a:solidFill>
            <a:srgbClr val="FFFFFF"/>
          </a:solidFill>
          <a:ln w="1587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9233" name="Rectangle 56"/>
          <p:cNvSpPr>
            <a:spLocks noChangeArrowheads="1"/>
          </p:cNvSpPr>
          <p:nvPr/>
        </p:nvSpPr>
        <p:spPr bwMode="auto">
          <a:xfrm>
            <a:off x="7586663" y="1355725"/>
            <a:ext cx="384175" cy="4397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GB" sz="1800" b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GB" sz="1800" b="1" baseline="-25000">
                <a:solidFill>
                  <a:srgbClr val="000066"/>
                </a:solidFill>
                <a:latin typeface="Times New Roman" pitchFamily="18" charset="0"/>
              </a:rPr>
              <a:t>b</a:t>
            </a:r>
            <a:endParaRPr lang="en-ZA" sz="1800">
              <a:solidFill>
                <a:srgbClr val="000066"/>
              </a:solidFill>
            </a:endParaRPr>
          </a:p>
        </p:txBody>
      </p:sp>
      <p:sp>
        <p:nvSpPr>
          <p:cNvPr id="9234" name="Freeform 57"/>
          <p:cNvSpPr>
            <a:spLocks/>
          </p:cNvSpPr>
          <p:nvPr/>
        </p:nvSpPr>
        <p:spPr bwMode="auto">
          <a:xfrm>
            <a:off x="6953250" y="2073275"/>
            <a:ext cx="1601788" cy="995363"/>
          </a:xfrm>
          <a:custGeom>
            <a:avLst/>
            <a:gdLst>
              <a:gd name="T0" fmla="*/ 2147483647 w 1206"/>
              <a:gd name="T1" fmla="*/ 0 h 564"/>
              <a:gd name="T2" fmla="*/ 0 w 1206"/>
              <a:gd name="T3" fmla="*/ 0 h 564"/>
              <a:gd name="T4" fmla="*/ 0 w 1206"/>
              <a:gd name="T5" fmla="*/ 2147483647 h 564"/>
              <a:gd name="T6" fmla="*/ 2147483647 w 1206"/>
              <a:gd name="T7" fmla="*/ 2147483647 h 564"/>
              <a:gd name="T8" fmla="*/ 2147483647 w 1206"/>
              <a:gd name="T9" fmla="*/ 0 h 564"/>
              <a:gd name="T10" fmla="*/ 2147483647 w 1206"/>
              <a:gd name="T11" fmla="*/ 0 h 5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06"/>
              <a:gd name="T19" fmla="*/ 0 h 564"/>
              <a:gd name="T20" fmla="*/ 1206 w 1206"/>
              <a:gd name="T21" fmla="*/ 564 h 56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06" h="564">
                <a:moveTo>
                  <a:pt x="459" y="0"/>
                </a:moveTo>
                <a:lnTo>
                  <a:pt x="0" y="0"/>
                </a:lnTo>
                <a:lnTo>
                  <a:pt x="0" y="564"/>
                </a:lnTo>
                <a:lnTo>
                  <a:pt x="1206" y="564"/>
                </a:lnTo>
                <a:lnTo>
                  <a:pt x="1206" y="0"/>
                </a:lnTo>
                <a:lnTo>
                  <a:pt x="756" y="0"/>
                </a:lnTo>
              </a:path>
            </a:pathLst>
          </a:cu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9235" name="Group 58"/>
          <p:cNvGrpSpPr>
            <a:grpSpLocks/>
          </p:cNvGrpSpPr>
          <p:nvPr/>
        </p:nvGrpSpPr>
        <p:grpSpPr bwMode="auto">
          <a:xfrm>
            <a:off x="7748588" y="2854325"/>
            <a:ext cx="98425" cy="415925"/>
            <a:chOff x="4668" y="2831"/>
            <a:chExt cx="56" cy="235"/>
          </a:xfrm>
        </p:grpSpPr>
        <p:sp>
          <p:nvSpPr>
            <p:cNvPr id="9258" name="Rectangle 59"/>
            <p:cNvSpPr>
              <a:spLocks noChangeArrowheads="1"/>
            </p:cNvSpPr>
            <p:nvPr/>
          </p:nvSpPr>
          <p:spPr bwMode="auto">
            <a:xfrm>
              <a:off x="4668" y="2922"/>
              <a:ext cx="56" cy="56"/>
            </a:xfrm>
            <a:prstGeom prst="rect">
              <a:avLst/>
            </a:prstGeom>
            <a:solidFill>
              <a:srgbClr val="EBEBFF"/>
            </a:solidFill>
            <a:ln w="1587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9259" name="Line 60"/>
            <p:cNvSpPr>
              <a:spLocks noChangeShapeType="1"/>
            </p:cNvSpPr>
            <p:nvPr/>
          </p:nvSpPr>
          <p:spPr bwMode="auto">
            <a:xfrm>
              <a:off x="4668" y="2831"/>
              <a:ext cx="0" cy="23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0" name="Line 61"/>
            <p:cNvSpPr>
              <a:spLocks noChangeShapeType="1"/>
            </p:cNvSpPr>
            <p:nvPr/>
          </p:nvSpPr>
          <p:spPr bwMode="auto">
            <a:xfrm>
              <a:off x="4723" y="2831"/>
              <a:ext cx="0" cy="23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36" name="Group 62"/>
          <p:cNvGrpSpPr>
            <a:grpSpLocks/>
          </p:cNvGrpSpPr>
          <p:nvPr/>
        </p:nvGrpSpPr>
        <p:grpSpPr bwMode="auto">
          <a:xfrm>
            <a:off x="7504113" y="1849438"/>
            <a:ext cx="512762" cy="444500"/>
            <a:chOff x="4529" y="2261"/>
            <a:chExt cx="291" cy="252"/>
          </a:xfrm>
        </p:grpSpPr>
        <p:sp>
          <p:nvSpPr>
            <p:cNvPr id="9250" name="Rectangle 63"/>
            <p:cNvSpPr>
              <a:spLocks noChangeArrowheads="1"/>
            </p:cNvSpPr>
            <p:nvPr/>
          </p:nvSpPr>
          <p:spPr bwMode="auto">
            <a:xfrm>
              <a:off x="4532" y="2361"/>
              <a:ext cx="287" cy="56"/>
            </a:xfrm>
            <a:prstGeom prst="rect">
              <a:avLst/>
            </a:prstGeom>
            <a:solidFill>
              <a:srgbClr val="EBEBFF"/>
            </a:solidFill>
            <a:ln w="1587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grpSp>
          <p:nvGrpSpPr>
            <p:cNvPr id="9251" name="Group 64"/>
            <p:cNvGrpSpPr>
              <a:grpSpLocks/>
            </p:cNvGrpSpPr>
            <p:nvPr/>
          </p:nvGrpSpPr>
          <p:grpSpPr bwMode="auto">
            <a:xfrm flipH="1">
              <a:off x="4529" y="2261"/>
              <a:ext cx="291" cy="252"/>
              <a:chOff x="8914" y="9442"/>
              <a:chExt cx="501" cy="350"/>
            </a:xfrm>
          </p:grpSpPr>
          <p:sp>
            <p:nvSpPr>
              <p:cNvPr id="9252" name="Line 65"/>
              <p:cNvSpPr>
                <a:spLocks noChangeShapeType="1"/>
              </p:cNvSpPr>
              <p:nvPr/>
            </p:nvSpPr>
            <p:spPr bwMode="auto">
              <a:xfrm rot="5400000" flipH="1">
                <a:off x="9240" y="9616"/>
                <a:ext cx="350" cy="1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3" name="Line 66"/>
              <p:cNvSpPr>
                <a:spLocks noChangeShapeType="1"/>
              </p:cNvSpPr>
              <p:nvPr/>
            </p:nvSpPr>
            <p:spPr bwMode="auto">
              <a:xfrm rot="5400000" flipH="1">
                <a:off x="9038" y="9616"/>
                <a:ext cx="350" cy="1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4" name="Line 67"/>
              <p:cNvSpPr>
                <a:spLocks noChangeShapeType="1"/>
              </p:cNvSpPr>
              <p:nvPr/>
            </p:nvSpPr>
            <p:spPr bwMode="auto">
              <a:xfrm rot="5400000" flipH="1">
                <a:off x="8835" y="9616"/>
                <a:ext cx="350" cy="1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5" name="Line 68"/>
              <p:cNvSpPr>
                <a:spLocks noChangeShapeType="1"/>
              </p:cNvSpPr>
              <p:nvPr/>
            </p:nvSpPr>
            <p:spPr bwMode="auto">
              <a:xfrm rot="5400000" flipH="1">
                <a:off x="9232" y="9615"/>
                <a:ext cx="176" cy="1"/>
              </a:xfrm>
              <a:prstGeom prst="line">
                <a:avLst/>
              </a:prstGeom>
              <a:noFill/>
              <a:ln w="508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6" name="Line 69"/>
              <p:cNvSpPr>
                <a:spLocks noChangeShapeType="1"/>
              </p:cNvSpPr>
              <p:nvPr/>
            </p:nvSpPr>
            <p:spPr bwMode="auto">
              <a:xfrm rot="5400000" flipH="1">
                <a:off x="9030" y="9615"/>
                <a:ext cx="176" cy="1"/>
              </a:xfrm>
              <a:prstGeom prst="line">
                <a:avLst/>
              </a:prstGeom>
              <a:noFill/>
              <a:ln w="508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7" name="Line 70"/>
              <p:cNvSpPr>
                <a:spLocks noChangeShapeType="1"/>
              </p:cNvSpPr>
              <p:nvPr/>
            </p:nvSpPr>
            <p:spPr bwMode="auto">
              <a:xfrm rot="5400000" flipH="1">
                <a:off x="8827" y="9615"/>
                <a:ext cx="176" cy="1"/>
              </a:xfrm>
              <a:prstGeom prst="line">
                <a:avLst/>
              </a:prstGeom>
              <a:noFill/>
              <a:ln w="508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9237" name="Freeform 71"/>
          <p:cNvSpPr>
            <a:spLocks/>
          </p:cNvSpPr>
          <p:nvPr/>
        </p:nvSpPr>
        <p:spPr bwMode="auto">
          <a:xfrm flipV="1">
            <a:off x="7386638" y="3070225"/>
            <a:ext cx="771525" cy="517525"/>
          </a:xfrm>
          <a:custGeom>
            <a:avLst/>
            <a:gdLst>
              <a:gd name="T0" fmla="*/ 0 w 910"/>
              <a:gd name="T1" fmla="*/ 2147483647 h 610"/>
              <a:gd name="T2" fmla="*/ 0 w 910"/>
              <a:gd name="T3" fmla="*/ 0 h 610"/>
              <a:gd name="T4" fmla="*/ 2147483647 w 910"/>
              <a:gd name="T5" fmla="*/ 0 h 610"/>
              <a:gd name="T6" fmla="*/ 2147483647 w 910"/>
              <a:gd name="T7" fmla="*/ 2147483647 h 610"/>
              <a:gd name="T8" fmla="*/ 0 60000 65536"/>
              <a:gd name="T9" fmla="*/ 0 60000 65536"/>
              <a:gd name="T10" fmla="*/ 0 60000 65536"/>
              <a:gd name="T11" fmla="*/ 0 60000 65536"/>
              <a:gd name="T12" fmla="*/ 0 w 910"/>
              <a:gd name="T13" fmla="*/ 0 h 610"/>
              <a:gd name="T14" fmla="*/ 910 w 910"/>
              <a:gd name="T15" fmla="*/ 610 h 61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10" h="610">
                <a:moveTo>
                  <a:pt x="0" y="610"/>
                </a:moveTo>
                <a:lnTo>
                  <a:pt x="0" y="0"/>
                </a:lnTo>
                <a:lnTo>
                  <a:pt x="910" y="0"/>
                </a:lnTo>
                <a:lnTo>
                  <a:pt x="910" y="610"/>
                </a:lnTo>
              </a:path>
            </a:pathLst>
          </a:cu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6138" name="Oval 74"/>
          <p:cNvSpPr>
            <a:spLocks noChangeAspect="1" noChangeArrowheads="1"/>
          </p:cNvSpPr>
          <p:nvPr/>
        </p:nvSpPr>
        <p:spPr bwMode="auto">
          <a:xfrm>
            <a:off x="7813675" y="3032125"/>
            <a:ext cx="60325" cy="635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16139" name="Oval 75"/>
          <p:cNvSpPr>
            <a:spLocks noChangeAspect="1" noChangeArrowheads="1"/>
          </p:cNvSpPr>
          <p:nvPr/>
        </p:nvSpPr>
        <p:spPr bwMode="auto">
          <a:xfrm>
            <a:off x="7813675" y="2960688"/>
            <a:ext cx="63500" cy="635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16140" name="Oval 76"/>
          <p:cNvSpPr>
            <a:spLocks noChangeAspect="1" noChangeArrowheads="1"/>
          </p:cNvSpPr>
          <p:nvPr/>
        </p:nvSpPr>
        <p:spPr bwMode="auto">
          <a:xfrm>
            <a:off x="7813675" y="2960688"/>
            <a:ext cx="60325" cy="635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16141" name="Oval 77"/>
          <p:cNvSpPr>
            <a:spLocks noChangeAspect="1" noChangeArrowheads="1"/>
          </p:cNvSpPr>
          <p:nvPr/>
        </p:nvSpPr>
        <p:spPr bwMode="auto">
          <a:xfrm>
            <a:off x="7813675" y="3032125"/>
            <a:ext cx="63500" cy="635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16144" name="Oval 80"/>
          <p:cNvSpPr>
            <a:spLocks noChangeAspect="1" noChangeArrowheads="1"/>
          </p:cNvSpPr>
          <p:nvPr/>
        </p:nvSpPr>
        <p:spPr bwMode="auto">
          <a:xfrm>
            <a:off x="7813675" y="3105150"/>
            <a:ext cx="63500" cy="635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16145" name="Oval 81"/>
          <p:cNvSpPr>
            <a:spLocks noChangeAspect="1" noChangeArrowheads="1"/>
          </p:cNvSpPr>
          <p:nvPr/>
        </p:nvSpPr>
        <p:spPr bwMode="auto">
          <a:xfrm>
            <a:off x="7813675" y="3105150"/>
            <a:ext cx="60325" cy="635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9244" name="Oval 82"/>
          <p:cNvSpPr>
            <a:spLocks noChangeArrowheads="1"/>
          </p:cNvSpPr>
          <p:nvPr/>
        </p:nvSpPr>
        <p:spPr bwMode="auto">
          <a:xfrm>
            <a:off x="7581900" y="3344863"/>
            <a:ext cx="400050" cy="401637"/>
          </a:xfrm>
          <a:prstGeom prst="ellipse">
            <a:avLst/>
          </a:prstGeom>
          <a:solidFill>
            <a:srgbClr val="FFFFFF"/>
          </a:solidFill>
          <a:ln w="1587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9245" name="Rectangle 83"/>
          <p:cNvSpPr>
            <a:spLocks noChangeArrowheads="1"/>
          </p:cNvSpPr>
          <p:nvPr/>
        </p:nvSpPr>
        <p:spPr bwMode="auto">
          <a:xfrm>
            <a:off x="7586663" y="3346450"/>
            <a:ext cx="384175" cy="4397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GB" sz="1800" b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GB" sz="1800" b="1" baseline="-25000">
                <a:solidFill>
                  <a:srgbClr val="000066"/>
                </a:solidFill>
                <a:latin typeface="Times New Roman" pitchFamily="18" charset="0"/>
              </a:rPr>
              <a:t>C</a:t>
            </a:r>
            <a:endParaRPr lang="en-ZA" sz="1800">
              <a:solidFill>
                <a:srgbClr val="000066"/>
              </a:solidFill>
            </a:endParaRPr>
          </a:p>
        </p:txBody>
      </p:sp>
      <p:sp>
        <p:nvSpPr>
          <p:cNvPr id="216148" name="Oval 84"/>
          <p:cNvSpPr>
            <a:spLocks noChangeAspect="1" noChangeArrowheads="1"/>
          </p:cNvSpPr>
          <p:nvPr/>
        </p:nvSpPr>
        <p:spPr bwMode="auto">
          <a:xfrm>
            <a:off x="7815263" y="3221038"/>
            <a:ext cx="63500" cy="635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16149" name="Oval 85"/>
          <p:cNvSpPr>
            <a:spLocks noChangeAspect="1" noChangeArrowheads="1"/>
          </p:cNvSpPr>
          <p:nvPr/>
        </p:nvSpPr>
        <p:spPr bwMode="auto">
          <a:xfrm>
            <a:off x="7815263" y="3221038"/>
            <a:ext cx="60325" cy="635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16150" name="Rectangle 86"/>
          <p:cNvSpPr>
            <a:spLocks noChangeArrowheads="1"/>
          </p:cNvSpPr>
          <p:nvPr/>
        </p:nvSpPr>
        <p:spPr bwMode="auto">
          <a:xfrm>
            <a:off x="179388" y="3941763"/>
            <a:ext cx="8964612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At some point in the charging process the charge on the capacitor is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q</a:t>
            </a:r>
            <a:r>
              <a:rPr lang="en-US">
                <a:solidFill>
                  <a:srgbClr val="000066"/>
                </a:solidFill>
              </a:rPr>
              <a:t>, and the potential difference across it is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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US">
                <a:solidFill>
                  <a:srgbClr val="000066"/>
                </a:solidFill>
              </a:rPr>
              <a:t>.</a:t>
            </a:r>
          </a:p>
        </p:txBody>
      </p:sp>
      <p:graphicFrame>
        <p:nvGraphicFramePr>
          <p:cNvPr id="216151" name="Object 87"/>
          <p:cNvGraphicFramePr>
            <a:graphicFrameLocks noChangeAspect="1"/>
          </p:cNvGraphicFramePr>
          <p:nvPr/>
        </p:nvGraphicFramePr>
        <p:xfrm>
          <a:off x="3328988" y="5448300"/>
          <a:ext cx="2498725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4" imgW="2501640" imgH="660240" progId="Equation.DSMT4">
                  <p:embed/>
                </p:oleObj>
              </mc:Choice>
              <mc:Fallback>
                <p:oleObj name="Equation" r:id="rId4" imgW="2501640" imgH="660240" progId="Equation.DSMT4">
                  <p:embed/>
                  <p:pic>
                    <p:nvPicPr>
                      <p:cNvPr id="0" name="Object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8988" y="5448300"/>
                        <a:ext cx="2498725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6152" name="Rectangle 88"/>
          <p:cNvSpPr>
            <a:spLocks noChangeArrowheads="1"/>
          </p:cNvSpPr>
          <p:nvPr/>
        </p:nvSpPr>
        <p:spPr bwMode="auto">
          <a:xfrm>
            <a:off x="179388" y="4919663"/>
            <a:ext cx="8774112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To increase the charge by an additional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dq</a:t>
            </a:r>
            <a:r>
              <a:rPr lang="en-US">
                <a:solidFill>
                  <a:srgbClr val="000066"/>
                </a:solidFill>
              </a:rPr>
              <a:t> requires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0.00046 L 0.07761 0.00046 L 0.07761 -0.14444 L -0.09739 -0.14444 C -0.09722 -0.09606 -0.09878 -0.04769 -0.09705 0.00046 C -0.09705 0.00255 -0.09218 0.00093 -0.09218 0.00093 L -0.01059 0.00093 L -0.01059 -0.02963 " pathEditMode="relative" ptsTypes="AAAffAAA">
                                      <p:cBhvr>
                                        <p:cTn id="10" dur="3000" fill="hold"/>
                                        <p:tgtEl>
                                          <p:spTgt spid="216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4" presetClass="path" presetSubtype="0" decel="5000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3.88889E-6 4.81481E-6 L 3.88889E-6 -0.02917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2161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3.7037E-6 L 3.88889E-6 -0.02732 L 0.07743 -0.02732 L 0.07743 -0.17199 L -0.09757 -0.17199 L -0.09757 -0.02686 L -0.01077 -0.02686 L -0.01077 0.00023 " pathEditMode="relative" rAng="0" ptsTypes="AAAAAAAA">
                                      <p:cBhvr>
                                        <p:cTn id="22" dur="4000" fill="hold"/>
                                        <p:tgtEl>
                                          <p:spTgt spid="2161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" y="-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81481E-6 L -4.44444E-6 0.01112 L 0.07778 0.01112 L 0.07778 -0.13379 L -0.09722 -0.13379 L -0.09722 0.01112 L -0.01041 0.01112 L -0.01041 -4.81481E-6 " pathEditMode="relative" rAng="0" ptsTypes="AAAAAAAA">
                                      <p:cBhvr>
                                        <p:cTn id="32" dur="5000" fill="hold"/>
                                        <p:tgtEl>
                                          <p:spTgt spid="216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" y="-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85185E-6 L -2.5E-6 -0.01065 L 0.07778 -0.01065 L 0.07778 -0.15579 L -0.09722 -0.15579 L -0.09722 -0.01065 L -0.01007 -0.01065 L -0.01041 0.00046 " pathEditMode="relative" rAng="0" ptsTypes="AAAAAAAA">
                                      <p:cBhvr>
                                        <p:cTn id="42" dur="6000" fill="hold"/>
                                        <p:tgtEl>
                                          <p:spTgt spid="2161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" y="-78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9" grpId="0"/>
      <p:bldP spid="216138" grpId="0" animBg="1"/>
      <p:bldP spid="216138" grpId="1" animBg="1"/>
      <p:bldP spid="216139" grpId="0" animBg="1"/>
      <p:bldP spid="216140" grpId="0" animBg="1"/>
      <p:bldP spid="216140" grpId="1" animBg="1"/>
      <p:bldP spid="216141" grpId="0" animBg="1"/>
      <p:bldP spid="216141" grpId="1" animBg="1"/>
      <p:bldP spid="216144" grpId="0" animBg="1"/>
      <p:bldP spid="216145" grpId="0" animBg="1"/>
      <p:bldP spid="216145" grpId="1" animBg="1"/>
      <p:bldP spid="216148" grpId="0" animBg="1"/>
      <p:bldP spid="216149" grpId="0" animBg="1"/>
      <p:bldP spid="216149" grpId="1" animBg="1"/>
      <p:bldP spid="21615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CAPACITANCE</a:t>
            </a:r>
          </a:p>
        </p:txBody>
      </p:sp>
      <p:sp>
        <p:nvSpPr>
          <p:cNvPr id="10245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  <a:endParaRPr lang="en-ZA" smtClean="0">
              <a:cs typeface="Arial" charset="0"/>
            </a:endParaRP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5C9BF9-7754-41DE-9114-E41DD1123306}" type="slidenum">
              <a:rPr lang="en-ZA" smtClean="0">
                <a:cs typeface="Arial" charset="0"/>
              </a:rPr>
              <a:pPr/>
              <a:t>19</a:t>
            </a:fld>
            <a:endParaRPr lang="en-ZA" smtClean="0">
              <a:cs typeface="Arial" charset="0"/>
            </a:endParaRPr>
          </a:p>
        </p:txBody>
      </p:sp>
      <p:sp>
        <p:nvSpPr>
          <p:cNvPr id="102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ENERGY STORED IN A CAPACITOR</a:t>
            </a:r>
            <a:endParaRPr lang="en-ZA" smtClean="0"/>
          </a:p>
        </p:txBody>
      </p:sp>
      <p:sp>
        <p:nvSpPr>
          <p:cNvPr id="102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8774112" cy="895350"/>
          </a:xfrm>
        </p:spPr>
        <p:txBody>
          <a:bodyPr/>
          <a:lstStyle/>
          <a:p>
            <a:pPr lvl="1" indent="0" eaLnBrk="1" hangingPunct="1"/>
            <a:r>
              <a:rPr lang="en-US" smtClean="0"/>
              <a:t>Thus the total energy transferred from the battery to the capacitor to raise its charge from zero to </a:t>
            </a:r>
            <a:r>
              <a:rPr lang="en-US" b="1" i="1" smtClean="0">
                <a:latin typeface="Times New Roman" pitchFamily="18" charset="0"/>
              </a:rPr>
              <a:t>Q</a:t>
            </a:r>
            <a:r>
              <a:rPr lang="en-US" smtClean="0"/>
              <a:t> is:</a:t>
            </a:r>
            <a:endParaRPr lang="en-ZA" smtClean="0"/>
          </a:p>
        </p:txBody>
      </p:sp>
      <p:sp>
        <p:nvSpPr>
          <p:cNvPr id="358406" name="Rectangle 6"/>
          <p:cNvSpPr>
            <a:spLocks noChangeArrowheads="1"/>
          </p:cNvSpPr>
          <p:nvPr/>
        </p:nvSpPr>
        <p:spPr bwMode="auto">
          <a:xfrm>
            <a:off x="179388" y="5819775"/>
            <a:ext cx="8774112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(The last being the most practical formula.)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graphicFrame>
        <p:nvGraphicFramePr>
          <p:cNvPr id="10242" name="Object 7"/>
          <p:cNvGraphicFramePr>
            <a:graphicFrameLocks noChangeAspect="1"/>
          </p:cNvGraphicFramePr>
          <p:nvPr/>
        </p:nvGraphicFramePr>
        <p:xfrm>
          <a:off x="3309938" y="2222500"/>
          <a:ext cx="2543175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Equation" r:id="rId4" imgW="2539800" imgH="838080" progId="Equation.DSMT4">
                  <p:embed/>
                </p:oleObj>
              </mc:Choice>
              <mc:Fallback>
                <p:oleObj name="Equation" r:id="rId4" imgW="2539800" imgH="8380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9938" y="2222500"/>
                        <a:ext cx="2543175" cy="842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08" name="Rectangle 8"/>
          <p:cNvSpPr>
            <a:spLocks noChangeArrowheads="1"/>
          </p:cNvSpPr>
          <p:nvPr/>
        </p:nvSpPr>
        <p:spPr bwMode="auto">
          <a:xfrm>
            <a:off x="179388" y="4265613"/>
            <a:ext cx="8774112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and, since</a:t>
            </a:r>
            <a:r>
              <a:rPr lang="en-US" b="1">
                <a:solidFill>
                  <a:srgbClr val="000066"/>
                </a:solidFill>
              </a:rPr>
              <a:t> 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Q = C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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US" b="1" i="1" baseline="3000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>
                <a:solidFill>
                  <a:srgbClr val="000066"/>
                </a:solidFill>
              </a:rPr>
              <a:t>: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358409" name="Rectangle 9"/>
          <p:cNvSpPr>
            <a:spLocks noChangeArrowheads="1"/>
          </p:cNvSpPr>
          <p:nvPr/>
        </p:nvSpPr>
        <p:spPr bwMode="auto">
          <a:xfrm>
            <a:off x="179388" y="3379788"/>
            <a:ext cx="31464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Hence:</a:t>
            </a:r>
            <a:endParaRPr lang="en-US" sz="2600">
              <a:solidFill>
                <a:srgbClr val="000066"/>
              </a:solidFill>
            </a:endParaRPr>
          </a:p>
        </p:txBody>
      </p:sp>
      <p:graphicFrame>
        <p:nvGraphicFramePr>
          <p:cNvPr id="358410" name="Object 10"/>
          <p:cNvGraphicFramePr>
            <a:graphicFrameLocks noChangeAspect="1"/>
          </p:cNvGraphicFramePr>
          <p:nvPr/>
        </p:nvGraphicFramePr>
        <p:xfrm>
          <a:off x="4095750" y="3224213"/>
          <a:ext cx="1012825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Equation" r:id="rId6" imgW="1015920" imgH="723600" progId="Equation.DSMT4">
                  <p:embed/>
                </p:oleObj>
              </mc:Choice>
              <mc:Fallback>
                <p:oleObj name="Equation" r:id="rId6" imgW="1015920" imgH="7236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5750" y="3224213"/>
                        <a:ext cx="1012825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12" name="Rectangle 12"/>
          <p:cNvSpPr>
            <a:spLocks noChangeArrowheads="1"/>
          </p:cNvSpPr>
          <p:nvPr/>
        </p:nvSpPr>
        <p:spPr bwMode="auto">
          <a:xfrm>
            <a:off x="2482850" y="5124450"/>
            <a:ext cx="10239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and:</a:t>
            </a:r>
            <a:endParaRPr lang="en-US" sz="2600">
              <a:solidFill>
                <a:srgbClr val="000066"/>
              </a:solidFill>
            </a:endParaRPr>
          </a:p>
        </p:txBody>
      </p:sp>
      <p:sp>
        <p:nvSpPr>
          <p:cNvPr id="358414" name="Rectangle 14"/>
          <p:cNvSpPr>
            <a:spLocks noChangeArrowheads="1"/>
          </p:cNvSpPr>
          <p:nvPr/>
        </p:nvSpPr>
        <p:spPr bwMode="auto">
          <a:xfrm>
            <a:off x="4008438" y="3233738"/>
            <a:ext cx="1169987" cy="811212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58415" name="Rectangle 15"/>
          <p:cNvSpPr>
            <a:spLocks noChangeArrowheads="1"/>
          </p:cNvSpPr>
          <p:nvPr/>
        </p:nvSpPr>
        <p:spPr bwMode="auto">
          <a:xfrm>
            <a:off x="3722688" y="4303713"/>
            <a:ext cx="1743075" cy="55880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58416" name="Rectangle 16"/>
          <p:cNvSpPr>
            <a:spLocks noChangeArrowheads="1"/>
          </p:cNvSpPr>
          <p:nvPr/>
        </p:nvSpPr>
        <p:spPr bwMode="auto">
          <a:xfrm>
            <a:off x="3551238" y="5114925"/>
            <a:ext cx="2082800" cy="581025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58421" name="Rectangle 21"/>
          <p:cNvSpPr>
            <a:spLocks noChangeArrowheads="1"/>
          </p:cNvSpPr>
          <p:nvPr/>
        </p:nvSpPr>
        <p:spPr bwMode="auto">
          <a:xfrm>
            <a:off x="5883275" y="4970463"/>
            <a:ext cx="3171825" cy="69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 sz="3600">
                <a:solidFill>
                  <a:srgbClr val="000066"/>
                </a:solidFill>
                <a:latin typeface="Times New Roman" pitchFamily="18" charset="0"/>
              </a:rPr>
              <a:t>[</a:t>
            </a:r>
            <a:r>
              <a:rPr lang="en-US">
                <a:solidFill>
                  <a:srgbClr val="000066"/>
                </a:solidFill>
              </a:rPr>
              <a:t>cf:                         </a:t>
            </a:r>
            <a:r>
              <a:rPr lang="en-US" sz="3600">
                <a:solidFill>
                  <a:srgbClr val="000066"/>
                </a:solidFill>
                <a:latin typeface="Times New Roman" pitchFamily="18" charset="0"/>
              </a:rPr>
              <a:t>]</a:t>
            </a:r>
          </a:p>
        </p:txBody>
      </p:sp>
      <p:sp>
        <p:nvSpPr>
          <p:cNvPr id="358422" name="Rectangle 22"/>
          <p:cNvSpPr>
            <a:spLocks noChangeArrowheads="1"/>
          </p:cNvSpPr>
          <p:nvPr/>
        </p:nvSpPr>
        <p:spPr bwMode="auto">
          <a:xfrm>
            <a:off x="6723063" y="5106988"/>
            <a:ext cx="1981200" cy="528637"/>
          </a:xfrm>
          <a:prstGeom prst="rect">
            <a:avLst/>
          </a:prstGeom>
          <a:noFill/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ZA" sz="2600" b="1" i="1">
                <a:solidFill>
                  <a:srgbClr val="000066"/>
                </a:solidFill>
                <a:latin typeface="Times New Roman" pitchFamily="18" charset="0"/>
              </a:rPr>
              <a:t>U</a:t>
            </a:r>
            <a:r>
              <a:rPr lang="en-ZA" sz="2600" b="1" baseline="-25000">
                <a:solidFill>
                  <a:srgbClr val="000066"/>
                </a:solidFill>
                <a:latin typeface="Times New Roman" pitchFamily="18" charset="0"/>
              </a:rPr>
              <a:t>s</a:t>
            </a:r>
            <a:r>
              <a:rPr lang="en-ZA" sz="2600" b="1">
                <a:solidFill>
                  <a:srgbClr val="000066"/>
                </a:solidFill>
                <a:latin typeface="Times New Roman" pitchFamily="18" charset="0"/>
              </a:rPr>
              <a:t> = ½</a:t>
            </a:r>
            <a:r>
              <a:rPr lang="en-ZA" sz="2600" b="1" baseline="-2500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ZA" sz="2600" b="1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ZA" sz="26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ZA" sz="26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en-ZA" sz="2600" b="1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en-ZA" sz="26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r>
              <a:rPr lang="en-ZA" sz="2600" b="1" baseline="30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endParaRPr lang="en-US" sz="2600" b="1" baseline="30000">
              <a:solidFill>
                <a:srgbClr val="000066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58423" name="Rectangle 23"/>
          <p:cNvSpPr>
            <a:spLocks noChangeArrowheads="1"/>
          </p:cNvSpPr>
          <p:nvPr/>
        </p:nvSpPr>
        <p:spPr bwMode="auto">
          <a:xfrm>
            <a:off x="3725863" y="4271963"/>
            <a:ext cx="1735137" cy="528637"/>
          </a:xfrm>
          <a:prstGeom prst="rect">
            <a:avLst/>
          </a:prstGeom>
          <a:noFill/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ZA" sz="2600" b="1" i="1">
                <a:solidFill>
                  <a:srgbClr val="000066"/>
                </a:solidFill>
                <a:latin typeface="Times New Roman" pitchFamily="18" charset="0"/>
              </a:rPr>
              <a:t>U</a:t>
            </a:r>
            <a:r>
              <a:rPr lang="en-ZA" sz="2600" b="1">
                <a:solidFill>
                  <a:srgbClr val="000066"/>
                </a:solidFill>
                <a:latin typeface="Times New Roman" pitchFamily="18" charset="0"/>
              </a:rPr>
              <a:t> = ½</a:t>
            </a:r>
            <a:r>
              <a:rPr lang="en-ZA" sz="2600" b="1" baseline="-2500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ZA" sz="2600" b="1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ZA" sz="26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en-ZA" sz="2600" b="1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</a:t>
            </a:r>
            <a:endParaRPr lang="en-US" sz="2600" b="1" baseline="30000">
              <a:solidFill>
                <a:srgbClr val="000066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58424" name="Rectangle 24"/>
          <p:cNvSpPr>
            <a:spLocks noChangeArrowheads="1"/>
          </p:cNvSpPr>
          <p:nvPr/>
        </p:nvSpPr>
        <p:spPr bwMode="auto">
          <a:xfrm>
            <a:off x="3560763" y="5108575"/>
            <a:ext cx="2044700" cy="528638"/>
          </a:xfrm>
          <a:prstGeom prst="rect">
            <a:avLst/>
          </a:prstGeom>
          <a:noFill/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ZA" sz="2600" b="1" i="1">
                <a:solidFill>
                  <a:srgbClr val="000066"/>
                </a:solidFill>
                <a:latin typeface="Times New Roman" pitchFamily="18" charset="0"/>
              </a:rPr>
              <a:t>U</a:t>
            </a:r>
            <a:r>
              <a:rPr lang="en-ZA" sz="2600" b="1">
                <a:solidFill>
                  <a:srgbClr val="000066"/>
                </a:solidFill>
                <a:latin typeface="Times New Roman" pitchFamily="18" charset="0"/>
              </a:rPr>
              <a:t> = ½</a:t>
            </a:r>
            <a:r>
              <a:rPr lang="en-ZA" sz="2600" b="1" baseline="-2500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ZA" sz="2600" b="1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ZA" sz="26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ZA" sz="26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en-ZA" sz="2600" b="1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</a:t>
            </a:r>
            <a:r>
              <a:rPr lang="en-ZA" sz="26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r>
              <a:rPr lang="en-ZA" sz="2600" b="1" baseline="30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endParaRPr lang="en-US" sz="2600" b="1" baseline="30000">
              <a:solidFill>
                <a:srgbClr val="000066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8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8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58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8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58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58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06" grpId="0"/>
      <p:bldP spid="358408" grpId="0"/>
      <p:bldP spid="358409" grpId="0"/>
      <p:bldP spid="358412" grpId="0"/>
      <p:bldP spid="358414" grpId="0" animBg="1"/>
      <p:bldP spid="358415" grpId="0" animBg="1"/>
      <p:bldP spid="358416" grpId="0" animBg="1"/>
      <p:bldP spid="358421" grpId="0"/>
      <p:bldP spid="358422" grpId="0"/>
      <p:bldP spid="358423" grpId="0"/>
      <p:bldP spid="3584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CAPACITANCE</a:t>
            </a:r>
          </a:p>
        </p:txBody>
      </p:sp>
      <p:sp>
        <p:nvSpPr>
          <p:cNvPr id="184322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  <a:endParaRPr lang="en-ZA" smtClean="0">
              <a:cs typeface="Arial" charset="0"/>
            </a:endParaRPr>
          </a:p>
        </p:txBody>
      </p:sp>
      <p:sp>
        <p:nvSpPr>
          <p:cNvPr id="1843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13C85D-5DC1-471A-90C5-8854C3B0FB7B}" type="slidenum">
              <a:rPr lang="en-ZA" smtClean="0">
                <a:cs typeface="Arial" charset="0"/>
              </a:rPr>
              <a:pPr/>
              <a:t>2</a:t>
            </a:fld>
            <a:endParaRPr lang="en-ZA" smtClean="0">
              <a:cs typeface="Arial" charset="0"/>
            </a:endParaRPr>
          </a:p>
        </p:txBody>
      </p:sp>
      <p:sp>
        <p:nvSpPr>
          <p:cNvPr id="18432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41375"/>
            <a:ext cx="7772400" cy="625475"/>
          </a:xfrm>
        </p:spPr>
        <p:txBody>
          <a:bodyPr/>
          <a:lstStyle/>
          <a:p>
            <a:pPr eaLnBrk="1" hangingPunct="1"/>
            <a:r>
              <a:rPr lang="en-US" smtClean="0"/>
              <a:t>CAPACITANCE</a:t>
            </a:r>
            <a:endParaRPr lang="en-ZA" smtClean="0"/>
          </a:p>
        </p:txBody>
      </p:sp>
      <p:sp>
        <p:nvSpPr>
          <p:cNvPr id="18432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25" y="1735138"/>
            <a:ext cx="8820150" cy="930275"/>
          </a:xfrm>
        </p:spPr>
        <p:txBody>
          <a:bodyPr/>
          <a:lstStyle/>
          <a:p>
            <a:pPr marL="268288" indent="-268288" algn="l" eaLnBrk="1" hangingPunct="1"/>
            <a:r>
              <a:rPr lang="en-ZA" smtClean="0"/>
              <a:t>Learning outcomes:</a:t>
            </a:r>
            <a:br>
              <a:rPr lang="en-ZA" smtClean="0"/>
            </a:br>
            <a:r>
              <a:rPr lang="en-ZA" sz="2400" smtClean="0"/>
              <a:t>At the end of this chapter you should be able to…</a:t>
            </a:r>
          </a:p>
        </p:txBody>
      </p:sp>
      <p:sp>
        <p:nvSpPr>
          <p:cNvPr id="308228" name="Rectangle 4"/>
          <p:cNvSpPr>
            <a:spLocks noChangeArrowheads="1"/>
          </p:cNvSpPr>
          <p:nvPr/>
        </p:nvSpPr>
        <p:spPr bwMode="auto">
          <a:xfrm>
            <a:off x="161925" y="2746375"/>
            <a:ext cx="8820150" cy="344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073150" lvl="2" indent="-355600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ZA" sz="2200">
                <a:solidFill>
                  <a:srgbClr val="000066"/>
                </a:solidFill>
              </a:rPr>
              <a:t>Recognise, describe, state the uses of, and draw the circuit diagram symbol for capacitors.</a:t>
            </a:r>
          </a:p>
          <a:p>
            <a:pPr marL="1073150" lvl="2" indent="-355600">
              <a:lnSpc>
                <a:spcPct val="110000"/>
              </a:lnSpc>
              <a:buFontTx/>
              <a:buBlip>
                <a:blip r:embed="rId3"/>
              </a:buBlip>
            </a:pPr>
            <a:endParaRPr lang="en-ZA" sz="1200">
              <a:solidFill>
                <a:srgbClr val="000066"/>
              </a:solidFill>
            </a:endParaRPr>
          </a:p>
          <a:p>
            <a:pPr marL="1073150" lvl="2" indent="-355600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ZA" sz="2200">
                <a:solidFill>
                  <a:srgbClr val="000066"/>
                </a:solidFill>
              </a:rPr>
              <a:t>Determine the capacitance of capacitors (both parallel plate and spherical) from their geometries. </a:t>
            </a:r>
          </a:p>
          <a:p>
            <a:pPr marL="1073150" lvl="2" indent="-355600">
              <a:lnSpc>
                <a:spcPct val="110000"/>
              </a:lnSpc>
              <a:buFontTx/>
              <a:buBlip>
                <a:blip r:embed="rId3"/>
              </a:buBlip>
            </a:pPr>
            <a:endParaRPr lang="en-ZA" sz="1200">
              <a:solidFill>
                <a:srgbClr val="000066"/>
              </a:solidFill>
            </a:endParaRPr>
          </a:p>
          <a:p>
            <a:pPr marL="1073150" lvl="2" indent="-355600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ZA" sz="2200">
                <a:solidFill>
                  <a:srgbClr val="000066"/>
                </a:solidFill>
              </a:rPr>
              <a:t>Determine equivalent capacitances, charges, potential differences, and stored energies in circuits containing various series and parallel combinations of capacitors, with or without dielectrics.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CAPACITANCE</a:t>
            </a:r>
          </a:p>
        </p:txBody>
      </p:sp>
      <p:sp>
        <p:nvSpPr>
          <p:cNvPr id="11270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  <a:endParaRPr lang="en-ZA" smtClean="0">
              <a:cs typeface="Arial" charset="0"/>
            </a:endParaRPr>
          </a:p>
        </p:txBody>
      </p:sp>
      <p:sp>
        <p:nvSpPr>
          <p:cNvPr id="112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4260F2-E993-4856-828B-F919C4C008EB}" type="slidenum">
              <a:rPr lang="en-ZA" smtClean="0">
                <a:cs typeface="Arial" charset="0"/>
              </a:rPr>
              <a:pPr/>
              <a:t>20</a:t>
            </a:fld>
            <a:endParaRPr lang="en-ZA" smtClean="0">
              <a:cs typeface="Arial" charset="0"/>
            </a:endParaRPr>
          </a:p>
        </p:txBody>
      </p:sp>
      <p:sp>
        <p:nvSpPr>
          <p:cNvPr id="217139" name="AutoShape 51"/>
          <p:cNvSpPr>
            <a:spLocks noChangeArrowheads="1"/>
          </p:cNvSpPr>
          <p:nvPr/>
        </p:nvSpPr>
        <p:spPr bwMode="auto">
          <a:xfrm rot="443665">
            <a:off x="6127750" y="4710113"/>
            <a:ext cx="2392363" cy="719137"/>
          </a:xfrm>
          <a:prstGeom prst="cube">
            <a:avLst>
              <a:gd name="adj" fmla="val 95505"/>
            </a:avLst>
          </a:prstGeom>
          <a:gradFill rotWithShape="1">
            <a:gsLst>
              <a:gs pos="0">
                <a:srgbClr val="FFE2E2"/>
              </a:gs>
              <a:gs pos="100000">
                <a:srgbClr val="FF7D7D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17150" name="Line 62"/>
          <p:cNvSpPr>
            <a:spLocks noChangeShapeType="1"/>
          </p:cNvSpPr>
          <p:nvPr/>
        </p:nvSpPr>
        <p:spPr bwMode="auto">
          <a:xfrm flipV="1">
            <a:off x="6869113" y="5373688"/>
            <a:ext cx="0" cy="666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17138" name="AutoShape 50"/>
          <p:cNvSpPr>
            <a:spLocks noChangeArrowheads="1"/>
          </p:cNvSpPr>
          <p:nvPr/>
        </p:nvSpPr>
        <p:spPr bwMode="auto">
          <a:xfrm rot="443665">
            <a:off x="6127750" y="5505450"/>
            <a:ext cx="2392363" cy="719138"/>
          </a:xfrm>
          <a:prstGeom prst="cube">
            <a:avLst>
              <a:gd name="adj" fmla="val 95505"/>
            </a:avLst>
          </a:prstGeom>
          <a:gradFill rotWithShape="1">
            <a:gsLst>
              <a:gs pos="0">
                <a:srgbClr val="D1E8FF"/>
              </a:gs>
              <a:gs pos="100000">
                <a:srgbClr val="3296FF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17147" name="Line 59"/>
          <p:cNvSpPr>
            <a:spLocks noChangeShapeType="1"/>
          </p:cNvSpPr>
          <p:nvPr/>
        </p:nvSpPr>
        <p:spPr bwMode="auto">
          <a:xfrm rot="-5400000">
            <a:off x="8289131" y="5279232"/>
            <a:ext cx="744537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 type="arrow" w="lg" len="lg"/>
            <a:tailEnd type="arrow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17149" name="Freeform 61"/>
          <p:cNvSpPr>
            <a:spLocks/>
          </p:cNvSpPr>
          <p:nvPr/>
        </p:nvSpPr>
        <p:spPr bwMode="auto">
          <a:xfrm>
            <a:off x="6089650" y="5273675"/>
            <a:ext cx="1693863" cy="9794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76"/>
              </a:cxn>
              <a:cxn ang="0">
                <a:pos x="1062" y="614"/>
              </a:cxn>
              <a:cxn ang="0">
                <a:pos x="1062" y="138"/>
              </a:cxn>
              <a:cxn ang="0">
                <a:pos x="0" y="0"/>
              </a:cxn>
            </a:cxnLst>
            <a:rect l="0" t="0" r="r" b="b"/>
            <a:pathLst>
              <a:path w="1062" h="614">
                <a:moveTo>
                  <a:pt x="0" y="0"/>
                </a:moveTo>
                <a:lnTo>
                  <a:pt x="0" y="476"/>
                </a:lnTo>
                <a:lnTo>
                  <a:pt x="1062" y="614"/>
                </a:lnTo>
                <a:lnTo>
                  <a:pt x="1062" y="138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FF327D">
                  <a:alpha val="49001"/>
                </a:srgbClr>
              </a:gs>
              <a:gs pos="50000">
                <a:srgbClr val="FF327D">
                  <a:gamma/>
                  <a:tint val="15686"/>
                  <a:invGamma/>
                  <a:alpha val="75000"/>
                </a:srgbClr>
              </a:gs>
              <a:gs pos="100000">
                <a:srgbClr val="FF327D">
                  <a:alpha val="49001"/>
                </a:srgbClr>
              </a:gs>
            </a:gsLst>
            <a:lin ang="0" scaled="1"/>
          </a:gradFill>
          <a:ln w="63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/>
          <a:lstStyle/>
          <a:p>
            <a:pPr>
              <a:lnSpc>
                <a:spcPct val="110000"/>
              </a:lnSpc>
              <a:defRPr/>
            </a:pPr>
            <a:endParaRPr lang="en-ZA">
              <a:cs typeface="+mn-cs"/>
            </a:endParaRPr>
          </a:p>
        </p:txBody>
      </p:sp>
      <p:sp>
        <p:nvSpPr>
          <p:cNvPr id="11279" name="Text Box 42"/>
          <p:cNvSpPr txBox="1">
            <a:spLocks noChangeArrowheads="1"/>
          </p:cNvSpPr>
          <p:nvPr/>
        </p:nvSpPr>
        <p:spPr bwMode="auto">
          <a:xfrm>
            <a:off x="7137400" y="1314450"/>
            <a:ext cx="523875" cy="41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2000">
                <a:solidFill>
                  <a:srgbClr val="000066"/>
                </a:solidFill>
                <a:ea typeface="굴림" pitchFamily="34" charset="-127"/>
              </a:rPr>
              <a:t>C</a:t>
            </a:r>
            <a:r>
              <a:rPr lang="en-US" altLang="ko-KR" sz="2000" baseline="-25000">
                <a:solidFill>
                  <a:srgbClr val="000066"/>
                </a:solidFill>
                <a:ea typeface="굴림" pitchFamily="34" charset="-127"/>
              </a:rPr>
              <a:t>1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11280" name="Text Box 43"/>
          <p:cNvSpPr txBox="1">
            <a:spLocks noChangeArrowheads="1"/>
          </p:cNvSpPr>
          <p:nvPr/>
        </p:nvSpPr>
        <p:spPr bwMode="auto">
          <a:xfrm>
            <a:off x="7137400" y="2271713"/>
            <a:ext cx="523875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2000">
                <a:solidFill>
                  <a:srgbClr val="000066"/>
                </a:solidFill>
                <a:ea typeface="굴림" pitchFamily="34" charset="-127"/>
              </a:rPr>
              <a:t>C</a:t>
            </a:r>
            <a:r>
              <a:rPr lang="en-US" altLang="ko-KR" sz="2000" baseline="-25000">
                <a:solidFill>
                  <a:srgbClr val="000066"/>
                </a:solidFill>
                <a:ea typeface="굴림" pitchFamily="34" charset="-127"/>
              </a:rPr>
              <a:t>2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112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ENERGY IN THE ELECTRIC FIELD</a:t>
            </a:r>
          </a:p>
        </p:txBody>
      </p:sp>
      <p:sp>
        <p:nvSpPr>
          <p:cNvPr id="1128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1128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1128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11285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11286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17113" name="Rectangle 25"/>
          <p:cNvSpPr>
            <a:spLocks noChangeArrowheads="1"/>
          </p:cNvSpPr>
          <p:nvPr/>
        </p:nvSpPr>
        <p:spPr bwMode="auto">
          <a:xfrm>
            <a:off x="122238" y="3898900"/>
            <a:ext cx="8831262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And since</a:t>
            </a:r>
            <a:r>
              <a:rPr lang="en-US" i="1">
                <a:solidFill>
                  <a:srgbClr val="000066"/>
                </a:solidFill>
              </a:rPr>
              <a:t>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E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1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= E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>
                <a:solidFill>
                  <a:srgbClr val="000066"/>
                </a:solidFill>
              </a:rPr>
              <a:t>,  C</a:t>
            </a:r>
            <a:r>
              <a:rPr lang="en-US" baseline="-25000">
                <a:solidFill>
                  <a:srgbClr val="000066"/>
                </a:solidFill>
              </a:rPr>
              <a:t>2</a:t>
            </a:r>
            <a:r>
              <a:rPr lang="en-US">
                <a:solidFill>
                  <a:srgbClr val="000066"/>
                </a:solidFill>
              </a:rPr>
              <a:t> has </a:t>
            </a:r>
            <a:r>
              <a:rPr lang="en-US" i="1">
                <a:solidFill>
                  <a:srgbClr val="000066"/>
                </a:solidFill>
              </a:rPr>
              <a:t>twice the electric field volume</a:t>
            </a:r>
            <a:r>
              <a:rPr lang="en-US">
                <a:solidFill>
                  <a:srgbClr val="000066"/>
                </a:solidFill>
              </a:rPr>
              <a:t>…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17114" name="Rectangle 26"/>
          <p:cNvSpPr>
            <a:spLocks noChangeArrowheads="1"/>
          </p:cNvSpPr>
          <p:nvPr/>
        </p:nvSpPr>
        <p:spPr bwMode="auto">
          <a:xfrm>
            <a:off x="122238" y="4545013"/>
            <a:ext cx="5745162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723900" lvl="1" indent="-544513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  <a:sym typeface="Symbol" pitchFamily="18" charset="2"/>
              </a:rPr>
              <a:t>I.e.</a:t>
            </a:r>
            <a:r>
              <a:rPr lang="en-US">
                <a:solidFill>
                  <a:srgbClr val="000066"/>
                </a:solidFill>
              </a:rPr>
              <a:t> The potential energy of a charged capacitor may thus be regarded as being stored in the </a:t>
            </a:r>
            <a:br>
              <a:rPr lang="en-US">
                <a:solidFill>
                  <a:srgbClr val="000066"/>
                </a:solidFill>
              </a:rPr>
            </a:br>
            <a:r>
              <a:rPr lang="en-US" i="1">
                <a:solidFill>
                  <a:srgbClr val="000066"/>
                </a:solidFill>
              </a:rPr>
              <a:t>electric field</a:t>
            </a:r>
            <a:r>
              <a:rPr lang="en-US" i="1" baseline="30000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 between its plates.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17112" name="Rectangle 24"/>
          <p:cNvSpPr>
            <a:spLocks noChangeArrowheads="1"/>
          </p:cNvSpPr>
          <p:nvPr/>
        </p:nvSpPr>
        <p:spPr bwMode="auto">
          <a:xfrm>
            <a:off x="122238" y="2627313"/>
            <a:ext cx="8831262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5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Since                 , C</a:t>
            </a:r>
            <a:r>
              <a:rPr lang="en-US" baseline="-25000">
                <a:solidFill>
                  <a:srgbClr val="000066"/>
                </a:solidFill>
              </a:rPr>
              <a:t>2</a:t>
            </a:r>
            <a:r>
              <a:rPr lang="en-US">
                <a:solidFill>
                  <a:srgbClr val="000066"/>
                </a:solidFill>
              </a:rPr>
              <a:t> has half the capacitance</a:t>
            </a:r>
          </a:p>
          <a:p>
            <a:pPr marL="179388" lvl="1">
              <a:lnSpc>
                <a:spcPct val="15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and (since                ) C</a:t>
            </a:r>
            <a:r>
              <a:rPr lang="en-US" baseline="-25000">
                <a:solidFill>
                  <a:srgbClr val="000066"/>
                </a:solidFill>
              </a:rPr>
              <a:t>2</a:t>
            </a:r>
            <a:r>
              <a:rPr lang="en-US">
                <a:solidFill>
                  <a:srgbClr val="000066"/>
                </a:solidFill>
              </a:rPr>
              <a:t> has </a:t>
            </a:r>
            <a:r>
              <a:rPr lang="en-US" i="1">
                <a:solidFill>
                  <a:srgbClr val="000066"/>
                </a:solidFill>
              </a:rPr>
              <a:t>twice the stored energy</a:t>
            </a:r>
            <a:r>
              <a:rPr lang="en-US">
                <a:solidFill>
                  <a:srgbClr val="000066"/>
                </a:solidFill>
              </a:rPr>
              <a:t>.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graphicFrame>
        <p:nvGraphicFramePr>
          <p:cNvPr id="217118" name="Object 30"/>
          <p:cNvGraphicFramePr>
            <a:graphicFrameLocks noChangeAspect="1"/>
          </p:cNvGraphicFramePr>
          <p:nvPr/>
        </p:nvGraphicFramePr>
        <p:xfrm>
          <a:off x="1328738" y="2738438"/>
          <a:ext cx="1173162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Equation" r:id="rId4" imgW="1168200" imgH="609480" progId="Equation.DSMT4">
                  <p:embed/>
                </p:oleObj>
              </mc:Choice>
              <mc:Fallback>
                <p:oleObj name="Equation" r:id="rId4" imgW="1168200" imgH="60948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8738" y="2738438"/>
                        <a:ext cx="1173162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290" name="Group 33"/>
          <p:cNvGrpSpPr>
            <a:grpSpLocks/>
          </p:cNvGrpSpPr>
          <p:nvPr/>
        </p:nvGrpSpPr>
        <p:grpSpPr bwMode="auto">
          <a:xfrm>
            <a:off x="7146925" y="1714500"/>
            <a:ext cx="1201738" cy="0"/>
            <a:chOff x="8265" y="9150"/>
            <a:chExt cx="1583" cy="0"/>
          </a:xfrm>
        </p:grpSpPr>
        <p:sp>
          <p:nvSpPr>
            <p:cNvPr id="11303" name="Line 34"/>
            <p:cNvSpPr>
              <a:spLocks noChangeShapeType="1"/>
            </p:cNvSpPr>
            <p:nvPr/>
          </p:nvSpPr>
          <p:spPr bwMode="auto">
            <a:xfrm>
              <a:off x="8265" y="9150"/>
              <a:ext cx="64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4" name="Line 35"/>
            <p:cNvSpPr>
              <a:spLocks noChangeShapeType="1"/>
            </p:cNvSpPr>
            <p:nvPr/>
          </p:nvSpPr>
          <p:spPr bwMode="auto">
            <a:xfrm>
              <a:off x="9203" y="9150"/>
              <a:ext cx="64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91" name="Line 36"/>
          <p:cNvSpPr>
            <a:spLocks noChangeShapeType="1"/>
          </p:cNvSpPr>
          <p:nvPr/>
        </p:nvSpPr>
        <p:spPr bwMode="auto">
          <a:xfrm>
            <a:off x="7648575" y="1412875"/>
            <a:ext cx="0" cy="60325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92" name="Line 37"/>
          <p:cNvSpPr>
            <a:spLocks noChangeShapeType="1"/>
          </p:cNvSpPr>
          <p:nvPr/>
        </p:nvSpPr>
        <p:spPr bwMode="auto">
          <a:xfrm>
            <a:off x="7853363" y="1412875"/>
            <a:ext cx="0" cy="60325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93" name="Line 38"/>
          <p:cNvSpPr>
            <a:spLocks noChangeShapeType="1"/>
          </p:cNvSpPr>
          <p:nvPr/>
        </p:nvSpPr>
        <p:spPr bwMode="auto">
          <a:xfrm>
            <a:off x="7146925" y="2660650"/>
            <a:ext cx="488950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94" name="Line 39"/>
          <p:cNvSpPr>
            <a:spLocks noChangeShapeType="1"/>
          </p:cNvSpPr>
          <p:nvPr/>
        </p:nvSpPr>
        <p:spPr bwMode="auto">
          <a:xfrm>
            <a:off x="7648575" y="2359025"/>
            <a:ext cx="0" cy="6032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95" name="Line 40"/>
          <p:cNvSpPr>
            <a:spLocks noChangeShapeType="1"/>
          </p:cNvSpPr>
          <p:nvPr/>
        </p:nvSpPr>
        <p:spPr bwMode="auto">
          <a:xfrm>
            <a:off x="8064500" y="2660650"/>
            <a:ext cx="488950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96" name="Line 41"/>
          <p:cNvSpPr>
            <a:spLocks noChangeShapeType="1"/>
          </p:cNvSpPr>
          <p:nvPr/>
        </p:nvSpPr>
        <p:spPr bwMode="auto">
          <a:xfrm>
            <a:off x="8058150" y="2359025"/>
            <a:ext cx="0" cy="60325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97" name="Rectangle 46"/>
          <p:cNvSpPr>
            <a:spLocks noChangeArrowheads="1"/>
          </p:cNvSpPr>
          <p:nvPr/>
        </p:nvSpPr>
        <p:spPr bwMode="auto">
          <a:xfrm>
            <a:off x="179388" y="1343025"/>
            <a:ext cx="6448425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Now consider two equally charged capacitors, C</a:t>
            </a:r>
            <a:r>
              <a:rPr lang="en-US" baseline="-25000">
                <a:solidFill>
                  <a:srgbClr val="000066"/>
                </a:solidFill>
              </a:rPr>
              <a:t>1</a:t>
            </a:r>
            <a:r>
              <a:rPr lang="en-US">
                <a:solidFill>
                  <a:srgbClr val="000066"/>
                </a:solidFill>
              </a:rPr>
              <a:t> and C</a:t>
            </a:r>
            <a:r>
              <a:rPr lang="en-US" baseline="-25000">
                <a:solidFill>
                  <a:srgbClr val="000066"/>
                </a:solidFill>
              </a:rPr>
              <a:t>2</a:t>
            </a:r>
            <a:r>
              <a:rPr lang="en-US">
                <a:solidFill>
                  <a:srgbClr val="000066"/>
                </a:solidFill>
              </a:rPr>
              <a:t>, identical except </a:t>
            </a:r>
            <a:br>
              <a:rPr lang="en-US">
                <a:solidFill>
                  <a:srgbClr val="000066"/>
                </a:solidFill>
              </a:rPr>
            </a:br>
            <a:r>
              <a:rPr lang="en-US">
                <a:solidFill>
                  <a:srgbClr val="000066"/>
                </a:solidFill>
              </a:rPr>
              <a:t>that C</a:t>
            </a:r>
            <a:r>
              <a:rPr lang="en-US" baseline="-25000">
                <a:solidFill>
                  <a:srgbClr val="000066"/>
                </a:solidFill>
              </a:rPr>
              <a:t>2</a:t>
            </a:r>
            <a:r>
              <a:rPr lang="en-US">
                <a:solidFill>
                  <a:srgbClr val="000066"/>
                </a:solidFill>
              </a:rPr>
              <a:t> has twice the plate separation…</a:t>
            </a:r>
            <a:endParaRPr lang="en-ZA">
              <a:solidFill>
                <a:srgbClr val="000066"/>
              </a:solidFill>
            </a:endParaRPr>
          </a:p>
        </p:txBody>
      </p:sp>
      <p:graphicFrame>
        <p:nvGraphicFramePr>
          <p:cNvPr id="217136" name="Object 48"/>
          <p:cNvGraphicFramePr>
            <a:graphicFrameLocks noChangeAspect="1"/>
          </p:cNvGraphicFramePr>
          <p:nvPr/>
        </p:nvGraphicFramePr>
        <p:xfrm>
          <a:off x="2079625" y="3209925"/>
          <a:ext cx="1012825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9" name="Equation" r:id="rId6" imgW="1015920" imgH="723600" progId="Equation.DSMT4">
                  <p:embed/>
                </p:oleObj>
              </mc:Choice>
              <mc:Fallback>
                <p:oleObj name="Equation" r:id="rId6" imgW="1015920" imgH="723600" progId="Equation.DSMT4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9625" y="3209925"/>
                        <a:ext cx="1012825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7142" name="Text Box 54"/>
          <p:cNvSpPr txBox="1">
            <a:spLocks noChangeArrowheads="1"/>
          </p:cNvSpPr>
          <p:nvPr/>
        </p:nvSpPr>
        <p:spPr bwMode="auto">
          <a:xfrm>
            <a:off x="8699500" y="5026025"/>
            <a:ext cx="28257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d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217141" name="Text Box 53"/>
          <p:cNvSpPr txBox="1">
            <a:spLocks noChangeArrowheads="1"/>
          </p:cNvSpPr>
          <p:nvPr/>
        </p:nvSpPr>
        <p:spPr bwMode="auto">
          <a:xfrm>
            <a:off x="7062788" y="4814888"/>
            <a:ext cx="450850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GB" sz="2200" b="1" i="1">
                <a:solidFill>
                  <a:srgbClr val="000066"/>
                </a:solidFill>
                <a:latin typeface="Times New Roman" pitchFamily="18" charset="0"/>
              </a:rPr>
              <a:t>A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217151" name="Freeform 63"/>
          <p:cNvSpPr>
            <a:spLocks/>
          </p:cNvSpPr>
          <p:nvPr/>
        </p:nvSpPr>
        <p:spPr bwMode="auto">
          <a:xfrm>
            <a:off x="7783513" y="4902200"/>
            <a:ext cx="769937" cy="1350963"/>
          </a:xfrm>
          <a:custGeom>
            <a:avLst/>
            <a:gdLst/>
            <a:ahLst/>
            <a:cxnLst>
              <a:cxn ang="0">
                <a:pos x="0" y="369"/>
              </a:cxn>
              <a:cxn ang="0">
                <a:pos x="0" y="847"/>
              </a:cxn>
              <a:cxn ang="0">
                <a:pos x="483" y="475"/>
              </a:cxn>
              <a:cxn ang="0">
                <a:pos x="481" y="0"/>
              </a:cxn>
              <a:cxn ang="0">
                <a:pos x="0" y="369"/>
              </a:cxn>
            </a:cxnLst>
            <a:rect l="0" t="0" r="r" b="b"/>
            <a:pathLst>
              <a:path w="483" h="847">
                <a:moveTo>
                  <a:pt x="0" y="369"/>
                </a:moveTo>
                <a:lnTo>
                  <a:pt x="0" y="847"/>
                </a:lnTo>
                <a:lnTo>
                  <a:pt x="483" y="475"/>
                </a:lnTo>
                <a:lnTo>
                  <a:pt x="481" y="0"/>
                </a:lnTo>
                <a:lnTo>
                  <a:pt x="0" y="369"/>
                </a:lnTo>
                <a:close/>
              </a:path>
            </a:pathLst>
          </a:custGeom>
          <a:gradFill rotWithShape="1">
            <a:gsLst>
              <a:gs pos="0">
                <a:srgbClr val="FF327D">
                  <a:alpha val="49001"/>
                </a:srgbClr>
              </a:gs>
              <a:gs pos="50000">
                <a:srgbClr val="FF327D">
                  <a:gamma/>
                  <a:tint val="15686"/>
                  <a:invGamma/>
                  <a:alpha val="75000"/>
                </a:srgbClr>
              </a:gs>
              <a:gs pos="100000">
                <a:srgbClr val="FF327D">
                  <a:alpha val="49001"/>
                </a:srgbClr>
              </a:gs>
            </a:gsLst>
            <a:lin ang="0" scaled="1"/>
          </a:gradFill>
          <a:ln w="63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/>
          <a:lstStyle/>
          <a:p>
            <a:pPr>
              <a:lnSpc>
                <a:spcPct val="110000"/>
              </a:lnSpc>
              <a:defRPr/>
            </a:pPr>
            <a:endParaRPr lang="en-ZA">
              <a:cs typeface="+mn-cs"/>
            </a:endParaRPr>
          </a:p>
        </p:txBody>
      </p:sp>
      <p:graphicFrame>
        <p:nvGraphicFramePr>
          <p:cNvPr id="217156" name="Object 68"/>
          <p:cNvGraphicFramePr>
            <a:graphicFrameLocks noChangeAspect="1"/>
          </p:cNvGraphicFramePr>
          <p:nvPr/>
        </p:nvGraphicFramePr>
        <p:xfrm>
          <a:off x="6357938" y="5456238"/>
          <a:ext cx="1797050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Equation" r:id="rId8" imgW="1790640" imgH="622080" progId="Equation.DSMT4">
                  <p:embed/>
                </p:oleObj>
              </mc:Choice>
              <mc:Fallback>
                <p:oleObj name="Equation" r:id="rId8" imgW="1790640" imgH="622080" progId="Equation.DSMT4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7938" y="5456238"/>
                        <a:ext cx="1797050" cy="617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17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17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17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17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139" grpId="0" animBg="1"/>
      <p:bldP spid="217150" grpId="0" animBg="1"/>
      <p:bldP spid="217138" grpId="0" animBg="1"/>
      <p:bldP spid="217147" grpId="0" animBg="1"/>
      <p:bldP spid="217113" grpId="0"/>
      <p:bldP spid="217142" grpId="0"/>
      <p:bldP spid="21714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CAPACITANCE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  <a:endParaRPr lang="en-ZA" smtClean="0">
              <a:cs typeface="Arial" charset="0"/>
            </a:endParaRPr>
          </a:p>
        </p:txBody>
      </p:sp>
      <p:sp>
        <p:nvSpPr>
          <p:cNvPr id="122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D8D9B5-B478-4734-8B68-2CF31B1B2FC9}" type="slidenum">
              <a:rPr lang="en-ZA" smtClean="0">
                <a:cs typeface="Arial" charset="0"/>
              </a:rPr>
              <a:pPr/>
              <a:t>21</a:t>
            </a:fld>
            <a:endParaRPr lang="en-ZA" smtClean="0">
              <a:cs typeface="Arial" charset="0"/>
            </a:endParaRPr>
          </a:p>
        </p:txBody>
      </p:sp>
      <p:sp>
        <p:nvSpPr>
          <p:cNvPr id="12295" name="Rectangle 2"/>
          <p:cNvSpPr>
            <a:spLocks noGrp="1" noChangeArrowheads="1"/>
          </p:cNvSpPr>
          <p:nvPr>
            <p:ph type="title"/>
          </p:nvPr>
        </p:nvSpPr>
        <p:spPr>
          <a:xfrm>
            <a:off x="146050" y="574675"/>
            <a:ext cx="8848725" cy="655638"/>
          </a:xfrm>
        </p:spPr>
        <p:txBody>
          <a:bodyPr/>
          <a:lstStyle/>
          <a:p>
            <a:pPr eaLnBrk="1" hangingPunct="1"/>
            <a:r>
              <a:rPr lang="en-US" smtClean="0"/>
              <a:t>ENERGY DENSITY OF AN ELECTRIC FIELD</a:t>
            </a:r>
          </a:p>
        </p:txBody>
      </p:sp>
      <p:sp>
        <p:nvSpPr>
          <p:cNvPr id="122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8774112" cy="895350"/>
          </a:xfrm>
        </p:spPr>
        <p:txBody>
          <a:bodyPr/>
          <a:lstStyle/>
          <a:p>
            <a:pPr lvl="1" indent="0" eaLnBrk="1" hangingPunct="1"/>
            <a:r>
              <a:rPr lang="en-US" smtClean="0"/>
              <a:t>The amount of energy stored per unit volume is called the </a:t>
            </a:r>
            <a:r>
              <a:rPr lang="en-US" smtClean="0">
                <a:solidFill>
                  <a:srgbClr val="FF0000"/>
                </a:solidFill>
              </a:rPr>
              <a:t>energy density</a:t>
            </a:r>
            <a:r>
              <a:rPr lang="en-US" smtClean="0"/>
              <a:t> of the electric field, </a:t>
            </a:r>
            <a:r>
              <a:rPr lang="en-US" b="1" i="1" smtClean="0">
                <a:latin typeface="Times New Roman" pitchFamily="18" charset="0"/>
              </a:rPr>
              <a:t>u</a:t>
            </a:r>
            <a:r>
              <a:rPr lang="en-US" b="1" baseline="-25000" smtClean="0">
                <a:latin typeface="Times New Roman" pitchFamily="18" charset="0"/>
              </a:rPr>
              <a:t>E</a:t>
            </a:r>
            <a:r>
              <a:rPr lang="en-US" smtClean="0"/>
              <a:t>:</a:t>
            </a:r>
          </a:p>
        </p:txBody>
      </p:sp>
      <p:sp>
        <p:nvSpPr>
          <p:cNvPr id="1229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906463" y="2298700"/>
          <a:ext cx="506412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Equation" r:id="rId4" imgW="5054400" imgH="647640" progId="Equation.DSMT4">
                  <p:embed/>
                </p:oleObj>
              </mc:Choice>
              <mc:Fallback>
                <p:oleObj name="Equation" r:id="rId4" imgW="5054400" imgH="647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6463" y="2298700"/>
                        <a:ext cx="5064125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8118" name="Rectangle 6"/>
          <p:cNvSpPr>
            <a:spLocks noChangeArrowheads="1"/>
          </p:cNvSpPr>
          <p:nvPr/>
        </p:nvSpPr>
        <p:spPr bwMode="auto">
          <a:xfrm>
            <a:off x="3024188" y="3209925"/>
            <a:ext cx="5942012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(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u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E</a:t>
            </a:r>
            <a:r>
              <a:rPr lang="en-US">
                <a:solidFill>
                  <a:srgbClr val="000066"/>
                </a:solidFill>
              </a:rPr>
              <a:t> is uniform wherever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E</a:t>
            </a:r>
            <a:r>
              <a:rPr lang="en-US">
                <a:solidFill>
                  <a:srgbClr val="000066"/>
                </a:solidFill>
              </a:rPr>
              <a:t> is uniform)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12299" name="Rectangle 9"/>
          <p:cNvSpPr>
            <a:spLocks noChangeArrowheads="1"/>
          </p:cNvSpPr>
          <p:nvPr/>
        </p:nvSpPr>
        <p:spPr bwMode="auto">
          <a:xfrm>
            <a:off x="0" y="5705475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12301" name="Rectangle 14"/>
          <p:cNvSpPr>
            <a:spLocks noChangeArrowheads="1"/>
          </p:cNvSpPr>
          <p:nvPr/>
        </p:nvSpPr>
        <p:spPr bwMode="auto">
          <a:xfrm>
            <a:off x="-260350" y="56340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18130" name="Rectangle 18"/>
          <p:cNvSpPr>
            <a:spLocks noChangeArrowheads="1"/>
          </p:cNvSpPr>
          <p:nvPr/>
        </p:nvSpPr>
        <p:spPr bwMode="auto">
          <a:xfrm>
            <a:off x="179388" y="3238500"/>
            <a:ext cx="87741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Thus:</a:t>
            </a:r>
            <a:endParaRPr lang="en-US" sz="2600">
              <a:solidFill>
                <a:srgbClr val="000066"/>
              </a:solidFill>
            </a:endParaRPr>
          </a:p>
        </p:txBody>
      </p:sp>
      <p:sp>
        <p:nvSpPr>
          <p:cNvPr id="12303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218132" name="Object 20"/>
          <p:cNvGraphicFramePr>
            <a:graphicFrameLocks noChangeAspect="1"/>
          </p:cNvGraphicFramePr>
          <p:nvPr/>
        </p:nvGraphicFramePr>
        <p:xfrm>
          <a:off x="1538288" y="3124200"/>
          <a:ext cx="1414462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" name="Equation" r:id="rId6" imgW="1409400" imgH="685800" progId="Equation.DSMT4">
                  <p:embed/>
                </p:oleObj>
              </mc:Choice>
              <mc:Fallback>
                <p:oleObj name="Equation" r:id="rId6" imgW="1409400" imgH="6858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8288" y="3124200"/>
                        <a:ext cx="1414462" cy="682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8135" name="Rectangle 23"/>
          <p:cNvSpPr>
            <a:spLocks noChangeArrowheads="1"/>
          </p:cNvSpPr>
          <p:nvPr/>
        </p:nvSpPr>
        <p:spPr bwMode="auto">
          <a:xfrm>
            <a:off x="1460500" y="3173413"/>
            <a:ext cx="1552575" cy="688975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18137" name="Rectangle 25"/>
          <p:cNvSpPr>
            <a:spLocks noChangeArrowheads="1"/>
          </p:cNvSpPr>
          <p:nvPr/>
        </p:nvSpPr>
        <p:spPr bwMode="auto">
          <a:xfrm>
            <a:off x="6370638" y="2325688"/>
            <a:ext cx="2360612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2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Units:  [</a:t>
            </a:r>
            <a:r>
              <a:rPr lang="en-US">
                <a:solidFill>
                  <a:srgbClr val="000066"/>
                </a:solidFill>
                <a:sym typeface="Symbol" pitchFamily="18" charset="2"/>
              </a:rPr>
              <a:t>J/m</a:t>
            </a:r>
            <a:r>
              <a:rPr lang="en-US" baseline="30000">
                <a:solidFill>
                  <a:srgbClr val="000066"/>
                </a:solidFill>
                <a:sym typeface="Symbol" pitchFamily="18" charset="2"/>
              </a:rPr>
              <a:t>3</a:t>
            </a:r>
            <a:r>
              <a:rPr lang="en-US">
                <a:solidFill>
                  <a:srgbClr val="000066"/>
                </a:solidFill>
                <a:sym typeface="Symbol" pitchFamily="18" charset="2"/>
              </a:rPr>
              <a:t>]</a:t>
            </a:r>
          </a:p>
        </p:txBody>
      </p:sp>
      <p:sp>
        <p:nvSpPr>
          <p:cNvPr id="218138" name="Rectangle 26"/>
          <p:cNvSpPr>
            <a:spLocks noChangeArrowheads="1"/>
          </p:cNvSpPr>
          <p:nvPr/>
        </p:nvSpPr>
        <p:spPr bwMode="auto">
          <a:xfrm>
            <a:off x="179388" y="4940300"/>
            <a:ext cx="8564562" cy="133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Wherever an electric field exists in space, there is also an associated electric potential energy of magnitude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½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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0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E</a:t>
            </a:r>
            <a:r>
              <a:rPr lang="en-US" b="1" baseline="30000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>
                <a:solidFill>
                  <a:srgbClr val="000066"/>
                </a:solidFill>
              </a:rPr>
              <a:t> per unit volume.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18139" name="Rectangle 27"/>
          <p:cNvSpPr>
            <a:spLocks noChangeArrowheads="1"/>
          </p:cNvSpPr>
          <p:nvPr/>
        </p:nvSpPr>
        <p:spPr bwMode="auto">
          <a:xfrm>
            <a:off x="179388" y="4016375"/>
            <a:ext cx="8774112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This expression is valid for </a:t>
            </a:r>
            <a:r>
              <a:rPr lang="en-US" i="1">
                <a:solidFill>
                  <a:srgbClr val="000066"/>
                </a:solidFill>
              </a:rPr>
              <a:t>any</a:t>
            </a:r>
            <a:r>
              <a:rPr lang="en-US" i="1" baseline="30000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 electric field, irrespective of its source or geometry, so…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1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1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18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8" grpId="0"/>
      <p:bldP spid="218130" grpId="0"/>
      <p:bldP spid="218135" grpId="0" animBg="1"/>
      <p:bldP spid="218138" grpId="0"/>
      <p:bldP spid="21813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CAPACITANCE</a:t>
            </a:r>
          </a:p>
        </p:txBody>
      </p:sp>
      <p:sp>
        <p:nvSpPr>
          <p:cNvPr id="13322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  <a:endParaRPr lang="en-ZA" smtClean="0">
              <a:cs typeface="Arial" charset="0"/>
            </a:endParaRPr>
          </a:p>
        </p:txBody>
      </p:sp>
      <p:sp>
        <p:nvSpPr>
          <p:cNvPr id="133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3C3CE7-0551-4B86-B339-F11CAFE7F6E8}" type="slidenum">
              <a:rPr lang="en-ZA" smtClean="0">
                <a:cs typeface="Arial" charset="0"/>
              </a:rPr>
              <a:pPr/>
              <a:t>22</a:t>
            </a:fld>
            <a:endParaRPr lang="en-ZA" smtClean="0">
              <a:cs typeface="Arial" charset="0"/>
            </a:endParaRPr>
          </a:p>
        </p:txBody>
      </p:sp>
      <p:sp>
        <p:nvSpPr>
          <p:cNvPr id="384112" name="Rectangle 112"/>
          <p:cNvSpPr>
            <a:spLocks noChangeArrowheads="1"/>
          </p:cNvSpPr>
          <p:nvPr/>
        </p:nvSpPr>
        <p:spPr bwMode="auto">
          <a:xfrm>
            <a:off x="9144000" y="2797175"/>
            <a:ext cx="2282825" cy="2092325"/>
          </a:xfrm>
          <a:prstGeom prst="rect">
            <a:avLst/>
          </a:prstGeom>
          <a:solidFill>
            <a:srgbClr val="FF9FC1">
              <a:alpha val="20000"/>
            </a:srgbClr>
          </a:solidFill>
          <a:ln w="15875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133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CAPACITOR WITH A DIELECTRIC</a:t>
            </a:r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8774112" cy="895350"/>
          </a:xfrm>
        </p:spPr>
        <p:txBody>
          <a:bodyPr/>
          <a:lstStyle/>
          <a:p>
            <a:pPr lvl="1" indent="0" eaLnBrk="1" hangingPunct="1"/>
            <a:r>
              <a:rPr lang="en-US" smtClean="0"/>
              <a:t>Introducing an insulator, or </a:t>
            </a:r>
            <a:r>
              <a:rPr lang="en-US" smtClean="0">
                <a:solidFill>
                  <a:srgbClr val="FF0000"/>
                </a:solidFill>
              </a:rPr>
              <a:t>dielectric</a:t>
            </a:r>
            <a:r>
              <a:rPr lang="en-US" smtClean="0"/>
              <a:t>, into the space between the plates of an isolated capacitor… </a:t>
            </a:r>
          </a:p>
        </p:txBody>
      </p:sp>
      <p:sp>
        <p:nvSpPr>
          <p:cNvPr id="384004" name="Rectangle 4"/>
          <p:cNvSpPr>
            <a:spLocks noChangeArrowheads="1"/>
          </p:cNvSpPr>
          <p:nvPr/>
        </p:nvSpPr>
        <p:spPr bwMode="auto">
          <a:xfrm>
            <a:off x="0" y="2306638"/>
            <a:ext cx="6348413" cy="327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715963" lvl="2" indent="-357188">
              <a:lnSpc>
                <a:spcPct val="110000"/>
              </a:lnSpc>
              <a:buFontTx/>
              <a:buBlip>
                <a:blip r:embed="rId4"/>
              </a:buBlip>
            </a:pPr>
            <a:r>
              <a:rPr lang="en-US" sz="2200">
                <a:solidFill>
                  <a:srgbClr val="000066"/>
                </a:solidFill>
              </a:rPr>
              <a:t>polarises the dielectric</a:t>
            </a:r>
          </a:p>
          <a:p>
            <a:pPr marL="715963" lvl="2" indent="-357188">
              <a:lnSpc>
                <a:spcPct val="110000"/>
              </a:lnSpc>
              <a:buFontTx/>
              <a:buBlip>
                <a:blip r:embed="rId4"/>
              </a:buBlip>
            </a:pPr>
            <a:endParaRPr lang="en-US" sz="800">
              <a:solidFill>
                <a:srgbClr val="000066"/>
              </a:solidFill>
            </a:endParaRPr>
          </a:p>
          <a:p>
            <a:pPr marL="715963" lvl="2" indent="-357188">
              <a:lnSpc>
                <a:spcPct val="120000"/>
              </a:lnSpc>
              <a:buFontTx/>
              <a:buBlip>
                <a:blip r:embed="rId4"/>
              </a:buBlip>
            </a:pPr>
            <a:r>
              <a:rPr lang="en-US" sz="2200">
                <a:solidFill>
                  <a:srgbClr val="000066"/>
                </a:solidFill>
              </a:rPr>
              <a:t>weakens the electric field between the plates by a factor </a:t>
            </a:r>
            <a:r>
              <a:rPr lang="en-US" sz="2200" b="1" i="1">
                <a:solidFill>
                  <a:srgbClr val="000066"/>
                </a:solidFill>
                <a:sym typeface="Symbol" pitchFamily="18" charset="2"/>
              </a:rPr>
              <a:t> </a:t>
            </a:r>
            <a:r>
              <a:rPr lang="en-US" sz="2200" b="1">
                <a:solidFill>
                  <a:srgbClr val="000066"/>
                </a:solidFill>
                <a:sym typeface="Symbol" pitchFamily="18" charset="2"/>
              </a:rPr>
              <a:t>:</a:t>
            </a:r>
          </a:p>
          <a:p>
            <a:pPr marL="715963" lvl="2" indent="-357188">
              <a:lnSpc>
                <a:spcPct val="110000"/>
              </a:lnSpc>
              <a:buFontTx/>
              <a:buBlip>
                <a:blip r:embed="rId4"/>
              </a:buBlip>
            </a:pPr>
            <a:endParaRPr lang="en-US" sz="800">
              <a:solidFill>
                <a:srgbClr val="000066"/>
              </a:solidFill>
            </a:endParaRPr>
          </a:p>
          <a:p>
            <a:pPr marL="715963" lvl="2" indent="-357188">
              <a:lnSpc>
                <a:spcPct val="120000"/>
              </a:lnSpc>
              <a:buFontTx/>
              <a:buBlip>
                <a:blip r:embed="rId4"/>
              </a:buBlip>
            </a:pPr>
            <a:r>
              <a:rPr lang="en-US" sz="2200">
                <a:solidFill>
                  <a:srgbClr val="000066"/>
                </a:solidFill>
              </a:rPr>
              <a:t>lowers the voltage between the plates by a factor </a:t>
            </a:r>
            <a:r>
              <a:rPr lang="en-US" sz="2200" b="1" i="1">
                <a:solidFill>
                  <a:srgbClr val="000066"/>
                </a:solidFill>
                <a:sym typeface="Symbol" pitchFamily="18" charset="2"/>
              </a:rPr>
              <a:t> </a:t>
            </a:r>
            <a:r>
              <a:rPr lang="en-US" sz="2200" b="1">
                <a:solidFill>
                  <a:srgbClr val="000066"/>
                </a:solidFill>
                <a:sym typeface="Symbol" pitchFamily="18" charset="2"/>
              </a:rPr>
              <a:t>:</a:t>
            </a:r>
            <a:endParaRPr lang="en-US" sz="2200">
              <a:solidFill>
                <a:srgbClr val="000066"/>
              </a:solidFill>
            </a:endParaRPr>
          </a:p>
          <a:p>
            <a:pPr marL="715963" lvl="2" indent="-357188">
              <a:lnSpc>
                <a:spcPct val="110000"/>
              </a:lnSpc>
              <a:buFontTx/>
              <a:buBlip>
                <a:blip r:embed="rId4"/>
              </a:buBlip>
            </a:pPr>
            <a:endParaRPr lang="en-US" sz="800">
              <a:solidFill>
                <a:srgbClr val="000066"/>
              </a:solidFill>
            </a:endParaRPr>
          </a:p>
          <a:p>
            <a:pPr marL="715963" lvl="2" indent="-357188">
              <a:lnSpc>
                <a:spcPct val="120000"/>
              </a:lnSpc>
              <a:buFontTx/>
              <a:buBlip>
                <a:blip r:embed="rId4"/>
              </a:buBlip>
            </a:pPr>
            <a:r>
              <a:rPr lang="en-US" sz="2200">
                <a:solidFill>
                  <a:srgbClr val="000066"/>
                </a:solidFill>
              </a:rPr>
              <a:t>increases the capacitance of the capacitor by a factor </a:t>
            </a:r>
            <a:r>
              <a:rPr lang="en-US" sz="2200" b="1" i="1">
                <a:solidFill>
                  <a:srgbClr val="000066"/>
                </a:solidFill>
                <a:sym typeface="Symbol" pitchFamily="18" charset="2"/>
              </a:rPr>
              <a:t> </a:t>
            </a:r>
            <a:r>
              <a:rPr lang="en-US" sz="2200" b="1">
                <a:solidFill>
                  <a:srgbClr val="000066"/>
                </a:solidFill>
                <a:sym typeface="Symbol" pitchFamily="18" charset="2"/>
              </a:rPr>
              <a:t>: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 rot="-1445522">
            <a:off x="9413875" y="3398838"/>
            <a:ext cx="282575" cy="603250"/>
            <a:chOff x="5069" y="2096"/>
            <a:chExt cx="178" cy="380"/>
          </a:xfrm>
        </p:grpSpPr>
        <p:sp>
          <p:nvSpPr>
            <p:cNvPr id="13423" name="AutoShape 16"/>
            <p:cNvSpPr>
              <a:spLocks noChangeArrowheads="1"/>
            </p:cNvSpPr>
            <p:nvPr/>
          </p:nvSpPr>
          <p:spPr bwMode="auto">
            <a:xfrm>
              <a:off x="5105" y="2165"/>
              <a:ext cx="104" cy="27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66FF"/>
                </a:gs>
                <a:gs pos="100000">
                  <a:srgbClr val="FF0000"/>
                </a:gs>
              </a:gsLst>
              <a:lin ang="5400000" scaled="1"/>
            </a:gradFill>
            <a:ln w="635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>
              <a:spAutoFit/>
            </a:bodyPr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13424" name="Rectangle 12"/>
            <p:cNvSpPr>
              <a:spLocks noChangeArrowheads="1"/>
            </p:cNvSpPr>
            <p:nvPr/>
          </p:nvSpPr>
          <p:spPr bwMode="auto">
            <a:xfrm>
              <a:off x="5069" y="2271"/>
              <a:ext cx="178" cy="205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marL="2419350" indent="-2419350">
                <a:lnSpc>
                  <a:spcPct val="110000"/>
                </a:lnSpc>
              </a:pPr>
              <a:r>
                <a:rPr lang="en-US" sz="1400" b="1">
                  <a:solidFill>
                    <a:srgbClr val="000066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425" name="Rectangle 15"/>
            <p:cNvSpPr>
              <a:spLocks noChangeArrowheads="1"/>
            </p:cNvSpPr>
            <p:nvPr/>
          </p:nvSpPr>
          <p:spPr bwMode="auto">
            <a:xfrm>
              <a:off x="5072" y="2096"/>
              <a:ext cx="170" cy="205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marL="2419350" indent="-2419350">
                <a:lnSpc>
                  <a:spcPct val="110000"/>
                </a:lnSpc>
              </a:pPr>
              <a:r>
                <a:rPr lang="en-US" sz="1400" b="1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–</a:t>
              </a:r>
            </a:p>
          </p:txBody>
        </p:sp>
      </p:grpSp>
      <p:graphicFrame>
        <p:nvGraphicFramePr>
          <p:cNvPr id="384021" name="Object 21"/>
          <p:cNvGraphicFramePr>
            <a:graphicFrameLocks noChangeAspect="1"/>
          </p:cNvGraphicFramePr>
          <p:nvPr/>
        </p:nvGraphicFramePr>
        <p:xfrm>
          <a:off x="2852738" y="4086225"/>
          <a:ext cx="8382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2" name="Equation" r:id="rId5" imgW="838080" imgH="622080" progId="Equation.DSMT4">
                  <p:embed/>
                </p:oleObj>
              </mc:Choice>
              <mc:Fallback>
                <p:oleObj name="Equation" r:id="rId5" imgW="838080" imgH="62208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2738" y="4086225"/>
                        <a:ext cx="8382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4023" name="Object 23"/>
          <p:cNvGraphicFramePr>
            <a:graphicFrameLocks noChangeAspect="1"/>
          </p:cNvGraphicFramePr>
          <p:nvPr/>
        </p:nvGraphicFramePr>
        <p:xfrm>
          <a:off x="8378825" y="2843213"/>
          <a:ext cx="2794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3" name="Equation" r:id="rId7" imgW="279360" imgH="342720" progId="Equation.DSMT4">
                  <p:embed/>
                </p:oleObj>
              </mc:Choice>
              <mc:Fallback>
                <p:oleObj name="Equation" r:id="rId7" imgW="279360" imgH="34272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78825" y="2843213"/>
                        <a:ext cx="2794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329" name="Group 110"/>
          <p:cNvGrpSpPr>
            <a:grpSpLocks/>
          </p:cNvGrpSpPr>
          <p:nvPr/>
        </p:nvGrpSpPr>
        <p:grpSpPr bwMode="auto">
          <a:xfrm>
            <a:off x="6518275" y="2590800"/>
            <a:ext cx="2322513" cy="2492375"/>
            <a:chOff x="4207" y="1632"/>
            <a:chExt cx="1362" cy="1570"/>
          </a:xfrm>
        </p:grpSpPr>
        <p:grpSp>
          <p:nvGrpSpPr>
            <p:cNvPr id="13415" name="Group 75"/>
            <p:cNvGrpSpPr>
              <a:grpSpLocks/>
            </p:cNvGrpSpPr>
            <p:nvPr/>
          </p:nvGrpSpPr>
          <p:grpSpPr bwMode="auto">
            <a:xfrm>
              <a:off x="4213" y="3088"/>
              <a:ext cx="1356" cy="114"/>
              <a:chOff x="4708" y="2611"/>
              <a:chExt cx="861" cy="80"/>
            </a:xfrm>
          </p:grpSpPr>
          <p:sp>
            <p:nvSpPr>
              <p:cNvPr id="13420" name="Rectangle 72"/>
              <p:cNvSpPr>
                <a:spLocks noChangeArrowheads="1"/>
              </p:cNvSpPr>
              <p:nvPr/>
            </p:nvSpPr>
            <p:spPr bwMode="auto">
              <a:xfrm>
                <a:off x="4710" y="2613"/>
                <a:ext cx="853" cy="78"/>
              </a:xfrm>
              <a:prstGeom prst="rect">
                <a:avLst/>
              </a:prstGeom>
              <a:solidFill>
                <a:srgbClr val="C0C0C0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13421" name="Line 73"/>
              <p:cNvSpPr>
                <a:spLocks noChangeShapeType="1"/>
              </p:cNvSpPr>
              <p:nvPr/>
            </p:nvSpPr>
            <p:spPr bwMode="auto">
              <a:xfrm>
                <a:off x="4708" y="2689"/>
                <a:ext cx="861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22" name="Line 74"/>
              <p:cNvSpPr>
                <a:spLocks noChangeShapeType="1"/>
              </p:cNvSpPr>
              <p:nvPr/>
            </p:nvSpPr>
            <p:spPr bwMode="auto">
              <a:xfrm>
                <a:off x="4708" y="2611"/>
                <a:ext cx="861" cy="0"/>
              </a:xfrm>
              <a:prstGeom prst="line">
                <a:avLst/>
              </a:prstGeom>
              <a:noFill/>
              <a:ln w="25400">
                <a:solidFill>
                  <a:srgbClr val="3F3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416" name="Group 47"/>
            <p:cNvGrpSpPr>
              <a:grpSpLocks/>
            </p:cNvGrpSpPr>
            <p:nvPr/>
          </p:nvGrpSpPr>
          <p:grpSpPr bwMode="auto">
            <a:xfrm rot="5400000">
              <a:off x="4832" y="1007"/>
              <a:ext cx="112" cy="1362"/>
              <a:chOff x="4497" y="925"/>
              <a:chExt cx="207" cy="971"/>
            </a:xfrm>
          </p:grpSpPr>
          <p:sp>
            <p:nvSpPr>
              <p:cNvPr id="13417" name="Rectangle 48"/>
              <p:cNvSpPr>
                <a:spLocks noChangeArrowheads="1"/>
              </p:cNvSpPr>
              <p:nvPr/>
            </p:nvSpPr>
            <p:spPr bwMode="auto">
              <a:xfrm>
                <a:off x="4504" y="931"/>
                <a:ext cx="200" cy="965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 vert="eaVert"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13418" name="Line 49"/>
              <p:cNvSpPr>
                <a:spLocks noChangeShapeType="1"/>
              </p:cNvSpPr>
              <p:nvPr/>
            </p:nvSpPr>
            <p:spPr bwMode="auto">
              <a:xfrm rot="-5400000">
                <a:off x="4221" y="1408"/>
                <a:ext cx="966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19" name="Line 50"/>
              <p:cNvSpPr>
                <a:spLocks noChangeShapeType="1"/>
              </p:cNvSpPr>
              <p:nvPr/>
            </p:nvSpPr>
            <p:spPr bwMode="auto">
              <a:xfrm rot="-5400000">
                <a:off x="4014" y="1408"/>
                <a:ext cx="966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6" name="Group 51"/>
          <p:cNvGrpSpPr>
            <a:grpSpLocks/>
          </p:cNvGrpSpPr>
          <p:nvPr/>
        </p:nvGrpSpPr>
        <p:grpSpPr bwMode="auto">
          <a:xfrm rot="5400000">
            <a:off x="6646863" y="2776538"/>
            <a:ext cx="2054225" cy="2124075"/>
            <a:chOff x="4820" y="1001"/>
            <a:chExt cx="389" cy="832"/>
          </a:xfrm>
        </p:grpSpPr>
        <p:sp>
          <p:nvSpPr>
            <p:cNvPr id="13409" name="Line 52"/>
            <p:cNvSpPr>
              <a:spLocks noChangeShapeType="1"/>
            </p:cNvSpPr>
            <p:nvPr/>
          </p:nvSpPr>
          <p:spPr bwMode="auto">
            <a:xfrm>
              <a:off x="4820" y="1498"/>
              <a:ext cx="389" cy="0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3410" name="Line 53"/>
            <p:cNvSpPr>
              <a:spLocks noChangeShapeType="1"/>
            </p:cNvSpPr>
            <p:nvPr/>
          </p:nvSpPr>
          <p:spPr bwMode="auto">
            <a:xfrm>
              <a:off x="4820" y="1164"/>
              <a:ext cx="389" cy="0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3411" name="Line 54"/>
            <p:cNvSpPr>
              <a:spLocks noChangeShapeType="1"/>
            </p:cNvSpPr>
            <p:nvPr/>
          </p:nvSpPr>
          <p:spPr bwMode="auto">
            <a:xfrm>
              <a:off x="4820" y="1833"/>
              <a:ext cx="389" cy="0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3412" name="Line 55"/>
            <p:cNvSpPr>
              <a:spLocks noChangeShapeType="1"/>
            </p:cNvSpPr>
            <p:nvPr/>
          </p:nvSpPr>
          <p:spPr bwMode="auto">
            <a:xfrm>
              <a:off x="4820" y="1335"/>
              <a:ext cx="389" cy="0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3413" name="Line 56"/>
            <p:cNvSpPr>
              <a:spLocks noChangeShapeType="1"/>
            </p:cNvSpPr>
            <p:nvPr/>
          </p:nvSpPr>
          <p:spPr bwMode="auto">
            <a:xfrm>
              <a:off x="4820" y="1001"/>
              <a:ext cx="389" cy="0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3414" name="Line 57"/>
            <p:cNvSpPr>
              <a:spLocks noChangeShapeType="1"/>
            </p:cNvSpPr>
            <p:nvPr/>
          </p:nvSpPr>
          <p:spPr bwMode="auto">
            <a:xfrm>
              <a:off x="4820" y="1670"/>
              <a:ext cx="389" cy="0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13331" name="Group 131"/>
          <p:cNvGrpSpPr>
            <a:grpSpLocks/>
          </p:cNvGrpSpPr>
          <p:nvPr/>
        </p:nvGrpSpPr>
        <p:grpSpPr bwMode="auto">
          <a:xfrm>
            <a:off x="6565900" y="4973638"/>
            <a:ext cx="2216150" cy="0"/>
            <a:chOff x="4136" y="3133"/>
            <a:chExt cx="1396" cy="0"/>
          </a:xfrm>
        </p:grpSpPr>
        <p:sp>
          <p:nvSpPr>
            <p:cNvPr id="13403" name="Line 60"/>
            <p:cNvSpPr>
              <a:spLocks noChangeShapeType="1"/>
            </p:cNvSpPr>
            <p:nvPr/>
          </p:nvSpPr>
          <p:spPr bwMode="auto">
            <a:xfrm rot="-5400000">
              <a:off x="5498" y="3098"/>
              <a:ext cx="0" cy="6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04" name="Line 63"/>
            <p:cNvSpPr>
              <a:spLocks noChangeShapeType="1"/>
            </p:cNvSpPr>
            <p:nvPr/>
          </p:nvSpPr>
          <p:spPr bwMode="auto">
            <a:xfrm rot="-5400000">
              <a:off x="5232" y="3098"/>
              <a:ext cx="0" cy="6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05" name="Line 64"/>
            <p:cNvSpPr>
              <a:spLocks noChangeShapeType="1"/>
            </p:cNvSpPr>
            <p:nvPr/>
          </p:nvSpPr>
          <p:spPr bwMode="auto">
            <a:xfrm rot="-5400000">
              <a:off x="4967" y="3098"/>
              <a:ext cx="0" cy="6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06" name="Line 65"/>
            <p:cNvSpPr>
              <a:spLocks noChangeShapeType="1"/>
            </p:cNvSpPr>
            <p:nvPr/>
          </p:nvSpPr>
          <p:spPr bwMode="auto">
            <a:xfrm rot="-5400000">
              <a:off x="4701" y="3098"/>
              <a:ext cx="0" cy="6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07" name="Line 82"/>
            <p:cNvSpPr>
              <a:spLocks noChangeShapeType="1"/>
            </p:cNvSpPr>
            <p:nvPr/>
          </p:nvSpPr>
          <p:spPr bwMode="auto">
            <a:xfrm rot="-5400000">
              <a:off x="4436" y="3098"/>
              <a:ext cx="0" cy="6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08" name="Line 83"/>
            <p:cNvSpPr>
              <a:spLocks noChangeShapeType="1"/>
            </p:cNvSpPr>
            <p:nvPr/>
          </p:nvSpPr>
          <p:spPr bwMode="auto">
            <a:xfrm rot="-5400000">
              <a:off x="4171" y="3098"/>
              <a:ext cx="0" cy="6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32" name="Group 132"/>
          <p:cNvGrpSpPr>
            <a:grpSpLocks/>
          </p:cNvGrpSpPr>
          <p:nvPr/>
        </p:nvGrpSpPr>
        <p:grpSpPr bwMode="auto">
          <a:xfrm>
            <a:off x="6559550" y="2627313"/>
            <a:ext cx="2222500" cy="107950"/>
            <a:chOff x="4132" y="1655"/>
            <a:chExt cx="1400" cy="68"/>
          </a:xfrm>
        </p:grpSpPr>
        <p:grpSp>
          <p:nvGrpSpPr>
            <p:cNvPr id="13385" name="Group 28"/>
            <p:cNvGrpSpPr>
              <a:grpSpLocks/>
            </p:cNvGrpSpPr>
            <p:nvPr/>
          </p:nvGrpSpPr>
          <p:grpSpPr bwMode="auto">
            <a:xfrm rot="5400000">
              <a:off x="5464" y="1654"/>
              <a:ext cx="68" cy="69"/>
              <a:chOff x="11704" y="9336"/>
              <a:chExt cx="176" cy="176"/>
            </a:xfrm>
          </p:grpSpPr>
          <p:sp>
            <p:nvSpPr>
              <p:cNvPr id="13401" name="Line 29"/>
              <p:cNvSpPr>
                <a:spLocks noChangeShapeType="1"/>
              </p:cNvSpPr>
              <p:nvPr/>
            </p:nvSpPr>
            <p:spPr bwMode="auto">
              <a:xfrm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02" name="Line 30"/>
              <p:cNvSpPr>
                <a:spLocks noChangeShapeType="1"/>
              </p:cNvSpPr>
              <p:nvPr/>
            </p:nvSpPr>
            <p:spPr bwMode="auto">
              <a:xfrm rot="-5400000"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386" name="Group 38"/>
            <p:cNvGrpSpPr>
              <a:grpSpLocks/>
            </p:cNvGrpSpPr>
            <p:nvPr/>
          </p:nvGrpSpPr>
          <p:grpSpPr bwMode="auto">
            <a:xfrm rot="5400000">
              <a:off x="5197" y="1654"/>
              <a:ext cx="68" cy="69"/>
              <a:chOff x="11704" y="9336"/>
              <a:chExt cx="176" cy="176"/>
            </a:xfrm>
          </p:grpSpPr>
          <p:sp>
            <p:nvSpPr>
              <p:cNvPr id="13399" name="Line 39"/>
              <p:cNvSpPr>
                <a:spLocks noChangeShapeType="1"/>
              </p:cNvSpPr>
              <p:nvPr/>
            </p:nvSpPr>
            <p:spPr bwMode="auto">
              <a:xfrm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00" name="Line 40"/>
              <p:cNvSpPr>
                <a:spLocks noChangeShapeType="1"/>
              </p:cNvSpPr>
              <p:nvPr/>
            </p:nvSpPr>
            <p:spPr bwMode="auto">
              <a:xfrm rot="-5400000"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387" name="Group 41"/>
            <p:cNvGrpSpPr>
              <a:grpSpLocks/>
            </p:cNvGrpSpPr>
            <p:nvPr/>
          </p:nvGrpSpPr>
          <p:grpSpPr bwMode="auto">
            <a:xfrm rot="5400000">
              <a:off x="4930" y="1655"/>
              <a:ext cx="68" cy="68"/>
              <a:chOff x="11704" y="9336"/>
              <a:chExt cx="176" cy="176"/>
            </a:xfrm>
          </p:grpSpPr>
          <p:sp>
            <p:nvSpPr>
              <p:cNvPr id="13397" name="Line 42"/>
              <p:cNvSpPr>
                <a:spLocks noChangeShapeType="1"/>
              </p:cNvSpPr>
              <p:nvPr/>
            </p:nvSpPr>
            <p:spPr bwMode="auto">
              <a:xfrm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98" name="Line 43"/>
              <p:cNvSpPr>
                <a:spLocks noChangeShapeType="1"/>
              </p:cNvSpPr>
              <p:nvPr/>
            </p:nvSpPr>
            <p:spPr bwMode="auto">
              <a:xfrm rot="-5400000"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388" name="Group 44"/>
            <p:cNvGrpSpPr>
              <a:grpSpLocks/>
            </p:cNvGrpSpPr>
            <p:nvPr/>
          </p:nvGrpSpPr>
          <p:grpSpPr bwMode="auto">
            <a:xfrm rot="5400000">
              <a:off x="4665" y="1654"/>
              <a:ext cx="68" cy="69"/>
              <a:chOff x="11704" y="9336"/>
              <a:chExt cx="176" cy="176"/>
            </a:xfrm>
          </p:grpSpPr>
          <p:sp>
            <p:nvSpPr>
              <p:cNvPr id="13395" name="Line 45"/>
              <p:cNvSpPr>
                <a:spLocks noChangeShapeType="1"/>
              </p:cNvSpPr>
              <p:nvPr/>
            </p:nvSpPr>
            <p:spPr bwMode="auto">
              <a:xfrm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96" name="Line 46"/>
              <p:cNvSpPr>
                <a:spLocks noChangeShapeType="1"/>
              </p:cNvSpPr>
              <p:nvPr/>
            </p:nvSpPr>
            <p:spPr bwMode="auto">
              <a:xfrm rot="-5400000"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389" name="Group 92"/>
            <p:cNvGrpSpPr>
              <a:grpSpLocks/>
            </p:cNvGrpSpPr>
            <p:nvPr/>
          </p:nvGrpSpPr>
          <p:grpSpPr bwMode="auto">
            <a:xfrm rot="5400000">
              <a:off x="4399" y="1654"/>
              <a:ext cx="68" cy="69"/>
              <a:chOff x="11704" y="9336"/>
              <a:chExt cx="176" cy="176"/>
            </a:xfrm>
          </p:grpSpPr>
          <p:sp>
            <p:nvSpPr>
              <p:cNvPr id="13393" name="Line 93"/>
              <p:cNvSpPr>
                <a:spLocks noChangeShapeType="1"/>
              </p:cNvSpPr>
              <p:nvPr/>
            </p:nvSpPr>
            <p:spPr bwMode="auto">
              <a:xfrm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94" name="Line 94"/>
              <p:cNvSpPr>
                <a:spLocks noChangeShapeType="1"/>
              </p:cNvSpPr>
              <p:nvPr/>
            </p:nvSpPr>
            <p:spPr bwMode="auto">
              <a:xfrm rot="-5400000"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390" name="Group 95"/>
            <p:cNvGrpSpPr>
              <a:grpSpLocks/>
            </p:cNvGrpSpPr>
            <p:nvPr/>
          </p:nvGrpSpPr>
          <p:grpSpPr bwMode="auto">
            <a:xfrm rot="5400000">
              <a:off x="4133" y="1654"/>
              <a:ext cx="68" cy="69"/>
              <a:chOff x="11704" y="9336"/>
              <a:chExt cx="176" cy="176"/>
            </a:xfrm>
          </p:grpSpPr>
          <p:sp>
            <p:nvSpPr>
              <p:cNvPr id="13391" name="Line 96"/>
              <p:cNvSpPr>
                <a:spLocks noChangeShapeType="1"/>
              </p:cNvSpPr>
              <p:nvPr/>
            </p:nvSpPr>
            <p:spPr bwMode="auto">
              <a:xfrm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92" name="Line 97"/>
              <p:cNvSpPr>
                <a:spLocks noChangeShapeType="1"/>
              </p:cNvSpPr>
              <p:nvPr/>
            </p:nvSpPr>
            <p:spPr bwMode="auto">
              <a:xfrm rot="-5400000"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aphicFrame>
        <p:nvGraphicFramePr>
          <p:cNvPr id="384114" name="Object 114"/>
          <p:cNvGraphicFramePr>
            <a:graphicFrameLocks noChangeAspect="1"/>
          </p:cNvGraphicFramePr>
          <p:nvPr/>
        </p:nvGraphicFramePr>
        <p:xfrm>
          <a:off x="4632325" y="3155950"/>
          <a:ext cx="7112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4" name="Equation" r:id="rId9" imgW="711000" imgH="685800" progId="Equation.DSMT4">
                  <p:embed/>
                </p:oleObj>
              </mc:Choice>
              <mc:Fallback>
                <p:oleObj name="Equation" r:id="rId9" imgW="711000" imgH="685800" progId="Equation.DSMT4">
                  <p:embed/>
                  <p:pic>
                    <p:nvPicPr>
                      <p:cNvPr id="0" name="Object 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2325" y="3155950"/>
                        <a:ext cx="7112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4115" name="Object 115"/>
          <p:cNvGraphicFramePr>
            <a:graphicFrameLocks noChangeAspect="1"/>
          </p:cNvGraphicFramePr>
          <p:nvPr/>
        </p:nvGraphicFramePr>
        <p:xfrm>
          <a:off x="5362575" y="3155950"/>
          <a:ext cx="9017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5" name="Equation" r:id="rId11" imgW="901440" imgH="685800" progId="Equation.DSMT4">
                  <p:embed/>
                </p:oleObj>
              </mc:Choice>
              <mc:Fallback>
                <p:oleObj name="Equation" r:id="rId11" imgW="901440" imgH="685800" progId="Equation.DSMT4">
                  <p:embed/>
                  <p:pic>
                    <p:nvPicPr>
                      <p:cNvPr id="0" name="Object 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2575" y="3155950"/>
                        <a:ext cx="9017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4117" name="Object 117"/>
          <p:cNvGraphicFramePr>
            <a:graphicFrameLocks noChangeAspect="1"/>
          </p:cNvGraphicFramePr>
          <p:nvPr/>
        </p:nvGraphicFramePr>
        <p:xfrm>
          <a:off x="5303838" y="5081588"/>
          <a:ext cx="9398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6" name="Equation" r:id="rId13" imgW="939600" imgH="558720" progId="Equation.DSMT4">
                  <p:embed/>
                </p:oleObj>
              </mc:Choice>
              <mc:Fallback>
                <p:oleObj name="Equation" r:id="rId13" imgW="939600" imgH="558720" progId="Equation.DSMT4">
                  <p:embed/>
                  <p:pic>
                    <p:nvPicPr>
                      <p:cNvPr id="0" name="Object 1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3838" y="5081588"/>
                        <a:ext cx="9398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4116" name="Object 116"/>
          <p:cNvGraphicFramePr>
            <a:graphicFrameLocks noChangeAspect="1"/>
          </p:cNvGraphicFramePr>
          <p:nvPr/>
        </p:nvGraphicFramePr>
        <p:xfrm>
          <a:off x="4275138" y="5175250"/>
          <a:ext cx="9906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7" name="Equation" r:id="rId15" imgW="990360" imgH="368280" progId="Equation.DSMT4">
                  <p:embed/>
                </p:oleObj>
              </mc:Choice>
              <mc:Fallback>
                <p:oleObj name="Equation" r:id="rId15" imgW="990360" imgH="368280" progId="Equation.DSMT4">
                  <p:embed/>
                  <p:pic>
                    <p:nvPicPr>
                      <p:cNvPr id="0" name="Object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5138" y="5175250"/>
                        <a:ext cx="9906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4113" name="Object 113"/>
          <p:cNvGraphicFramePr>
            <a:graphicFrameLocks noChangeAspect="1"/>
          </p:cNvGraphicFramePr>
          <p:nvPr/>
        </p:nvGraphicFramePr>
        <p:xfrm>
          <a:off x="3692525" y="3138488"/>
          <a:ext cx="9144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8" name="Equation" r:id="rId17" imgW="914400" imgH="622080" progId="Equation.DSMT4">
                  <p:embed/>
                </p:oleObj>
              </mc:Choice>
              <mc:Fallback>
                <p:oleObj name="Equation" r:id="rId17" imgW="914400" imgH="622080" progId="Equation.DSMT4">
                  <p:embed/>
                  <p:pic>
                    <p:nvPicPr>
                      <p:cNvPr id="0" name="Object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2525" y="3138488"/>
                        <a:ext cx="9144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Group 139"/>
          <p:cNvGrpSpPr>
            <a:grpSpLocks/>
          </p:cNvGrpSpPr>
          <p:nvPr/>
        </p:nvGrpSpPr>
        <p:grpSpPr bwMode="auto">
          <a:xfrm rot="-1049614">
            <a:off x="9947275" y="3633788"/>
            <a:ext cx="282575" cy="603250"/>
            <a:chOff x="5069" y="2096"/>
            <a:chExt cx="178" cy="380"/>
          </a:xfrm>
        </p:grpSpPr>
        <p:sp>
          <p:nvSpPr>
            <p:cNvPr id="13382" name="AutoShape 140"/>
            <p:cNvSpPr>
              <a:spLocks noChangeArrowheads="1"/>
            </p:cNvSpPr>
            <p:nvPr/>
          </p:nvSpPr>
          <p:spPr bwMode="auto">
            <a:xfrm>
              <a:off x="5105" y="2165"/>
              <a:ext cx="104" cy="27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66FF"/>
                </a:gs>
                <a:gs pos="100000">
                  <a:srgbClr val="FF0000"/>
                </a:gs>
              </a:gsLst>
              <a:lin ang="5400000" scaled="1"/>
            </a:gradFill>
            <a:ln w="635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>
              <a:spAutoFit/>
            </a:bodyPr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13383" name="Rectangle 141"/>
            <p:cNvSpPr>
              <a:spLocks noChangeArrowheads="1"/>
            </p:cNvSpPr>
            <p:nvPr/>
          </p:nvSpPr>
          <p:spPr bwMode="auto">
            <a:xfrm>
              <a:off x="5069" y="2271"/>
              <a:ext cx="178" cy="205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marL="2419350" indent="-2419350">
                <a:lnSpc>
                  <a:spcPct val="110000"/>
                </a:lnSpc>
              </a:pPr>
              <a:r>
                <a:rPr lang="en-US" sz="1400" b="1">
                  <a:solidFill>
                    <a:srgbClr val="000066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384" name="Rectangle 142"/>
            <p:cNvSpPr>
              <a:spLocks noChangeArrowheads="1"/>
            </p:cNvSpPr>
            <p:nvPr/>
          </p:nvSpPr>
          <p:spPr bwMode="auto">
            <a:xfrm>
              <a:off x="5072" y="2096"/>
              <a:ext cx="170" cy="205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marL="2419350" indent="-2419350">
                <a:lnSpc>
                  <a:spcPct val="110000"/>
                </a:lnSpc>
              </a:pPr>
              <a:r>
                <a:rPr lang="en-US" sz="1400" b="1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–</a:t>
              </a:r>
            </a:p>
          </p:txBody>
        </p:sp>
      </p:grpSp>
      <p:grpSp>
        <p:nvGrpSpPr>
          <p:cNvPr id="20" name="Group 143"/>
          <p:cNvGrpSpPr>
            <a:grpSpLocks/>
          </p:cNvGrpSpPr>
          <p:nvPr/>
        </p:nvGrpSpPr>
        <p:grpSpPr bwMode="auto">
          <a:xfrm rot="-6594638">
            <a:off x="10237787" y="2801938"/>
            <a:ext cx="282575" cy="603250"/>
            <a:chOff x="5069" y="2096"/>
            <a:chExt cx="178" cy="380"/>
          </a:xfrm>
        </p:grpSpPr>
        <p:sp>
          <p:nvSpPr>
            <p:cNvPr id="13379" name="AutoShape 144"/>
            <p:cNvSpPr>
              <a:spLocks noChangeArrowheads="1"/>
            </p:cNvSpPr>
            <p:nvPr/>
          </p:nvSpPr>
          <p:spPr bwMode="auto">
            <a:xfrm>
              <a:off x="5105" y="2165"/>
              <a:ext cx="104" cy="27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66FF"/>
                </a:gs>
                <a:gs pos="100000">
                  <a:srgbClr val="FF0000"/>
                </a:gs>
              </a:gsLst>
              <a:lin ang="5400000" scaled="1"/>
            </a:gradFill>
            <a:ln w="635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>
              <a:spAutoFit/>
            </a:bodyPr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13380" name="Rectangle 145"/>
            <p:cNvSpPr>
              <a:spLocks noChangeArrowheads="1"/>
            </p:cNvSpPr>
            <p:nvPr/>
          </p:nvSpPr>
          <p:spPr bwMode="auto">
            <a:xfrm>
              <a:off x="5069" y="2271"/>
              <a:ext cx="178" cy="205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marL="2419350" indent="-2419350">
                <a:lnSpc>
                  <a:spcPct val="110000"/>
                </a:lnSpc>
              </a:pPr>
              <a:r>
                <a:rPr lang="en-US" sz="1400" b="1">
                  <a:solidFill>
                    <a:srgbClr val="000066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381" name="Rectangle 146"/>
            <p:cNvSpPr>
              <a:spLocks noChangeArrowheads="1"/>
            </p:cNvSpPr>
            <p:nvPr/>
          </p:nvSpPr>
          <p:spPr bwMode="auto">
            <a:xfrm>
              <a:off x="5072" y="2096"/>
              <a:ext cx="170" cy="205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marL="2419350" indent="-2419350">
                <a:lnSpc>
                  <a:spcPct val="110000"/>
                </a:lnSpc>
              </a:pPr>
              <a:r>
                <a:rPr lang="en-US" sz="1400" b="1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–</a:t>
              </a:r>
            </a:p>
          </p:txBody>
        </p:sp>
      </p:grpSp>
      <p:grpSp>
        <p:nvGrpSpPr>
          <p:cNvPr id="21" name="Group 147"/>
          <p:cNvGrpSpPr>
            <a:grpSpLocks/>
          </p:cNvGrpSpPr>
          <p:nvPr/>
        </p:nvGrpSpPr>
        <p:grpSpPr bwMode="auto">
          <a:xfrm rot="4180166">
            <a:off x="10952162" y="3567113"/>
            <a:ext cx="282575" cy="603250"/>
            <a:chOff x="5069" y="2096"/>
            <a:chExt cx="178" cy="380"/>
          </a:xfrm>
        </p:grpSpPr>
        <p:sp>
          <p:nvSpPr>
            <p:cNvPr id="13376" name="AutoShape 148"/>
            <p:cNvSpPr>
              <a:spLocks noChangeArrowheads="1"/>
            </p:cNvSpPr>
            <p:nvPr/>
          </p:nvSpPr>
          <p:spPr bwMode="auto">
            <a:xfrm>
              <a:off x="5105" y="2165"/>
              <a:ext cx="104" cy="27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66FF"/>
                </a:gs>
                <a:gs pos="100000">
                  <a:srgbClr val="FF0000"/>
                </a:gs>
              </a:gsLst>
              <a:lin ang="5400000" scaled="1"/>
            </a:gradFill>
            <a:ln w="635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>
              <a:spAutoFit/>
            </a:bodyPr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13377" name="Rectangle 149"/>
            <p:cNvSpPr>
              <a:spLocks noChangeArrowheads="1"/>
            </p:cNvSpPr>
            <p:nvPr/>
          </p:nvSpPr>
          <p:spPr bwMode="auto">
            <a:xfrm>
              <a:off x="5069" y="2271"/>
              <a:ext cx="178" cy="205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marL="2419350" indent="-2419350">
                <a:lnSpc>
                  <a:spcPct val="110000"/>
                </a:lnSpc>
              </a:pPr>
              <a:r>
                <a:rPr lang="en-US" sz="1400" b="1">
                  <a:solidFill>
                    <a:srgbClr val="000066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378" name="Rectangle 150"/>
            <p:cNvSpPr>
              <a:spLocks noChangeArrowheads="1"/>
            </p:cNvSpPr>
            <p:nvPr/>
          </p:nvSpPr>
          <p:spPr bwMode="auto">
            <a:xfrm>
              <a:off x="5072" y="2096"/>
              <a:ext cx="170" cy="205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marL="2419350" indent="-2419350">
                <a:lnSpc>
                  <a:spcPct val="110000"/>
                </a:lnSpc>
              </a:pPr>
              <a:r>
                <a:rPr lang="en-US" sz="1400" b="1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–</a:t>
              </a:r>
            </a:p>
          </p:txBody>
        </p:sp>
      </p:grpSp>
      <p:grpSp>
        <p:nvGrpSpPr>
          <p:cNvPr id="22" name="Group 151"/>
          <p:cNvGrpSpPr>
            <a:grpSpLocks/>
          </p:cNvGrpSpPr>
          <p:nvPr/>
        </p:nvGrpSpPr>
        <p:grpSpPr bwMode="auto">
          <a:xfrm rot="-6183495">
            <a:off x="10455275" y="4262438"/>
            <a:ext cx="282575" cy="603250"/>
            <a:chOff x="5069" y="2096"/>
            <a:chExt cx="178" cy="380"/>
          </a:xfrm>
        </p:grpSpPr>
        <p:sp>
          <p:nvSpPr>
            <p:cNvPr id="13373" name="AutoShape 152"/>
            <p:cNvSpPr>
              <a:spLocks noChangeArrowheads="1"/>
            </p:cNvSpPr>
            <p:nvPr/>
          </p:nvSpPr>
          <p:spPr bwMode="auto">
            <a:xfrm>
              <a:off x="5105" y="2165"/>
              <a:ext cx="104" cy="27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66FF"/>
                </a:gs>
                <a:gs pos="100000">
                  <a:srgbClr val="FF0000"/>
                </a:gs>
              </a:gsLst>
              <a:lin ang="5400000" scaled="1"/>
            </a:gradFill>
            <a:ln w="635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>
              <a:spAutoFit/>
            </a:bodyPr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13374" name="Rectangle 153"/>
            <p:cNvSpPr>
              <a:spLocks noChangeArrowheads="1"/>
            </p:cNvSpPr>
            <p:nvPr/>
          </p:nvSpPr>
          <p:spPr bwMode="auto">
            <a:xfrm>
              <a:off x="5069" y="2271"/>
              <a:ext cx="178" cy="205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marL="2419350" indent="-2419350">
                <a:lnSpc>
                  <a:spcPct val="110000"/>
                </a:lnSpc>
              </a:pPr>
              <a:r>
                <a:rPr lang="en-US" sz="1400" b="1">
                  <a:solidFill>
                    <a:srgbClr val="000066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375" name="Rectangle 154"/>
            <p:cNvSpPr>
              <a:spLocks noChangeArrowheads="1"/>
            </p:cNvSpPr>
            <p:nvPr/>
          </p:nvSpPr>
          <p:spPr bwMode="auto">
            <a:xfrm>
              <a:off x="5072" y="2096"/>
              <a:ext cx="170" cy="205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marL="2419350" indent="-2419350">
                <a:lnSpc>
                  <a:spcPct val="110000"/>
                </a:lnSpc>
              </a:pPr>
              <a:r>
                <a:rPr lang="en-US" sz="1400" b="1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–</a:t>
              </a:r>
            </a:p>
          </p:txBody>
        </p:sp>
      </p:grpSp>
      <p:grpSp>
        <p:nvGrpSpPr>
          <p:cNvPr id="23" name="Group 155"/>
          <p:cNvGrpSpPr>
            <a:grpSpLocks/>
          </p:cNvGrpSpPr>
          <p:nvPr/>
        </p:nvGrpSpPr>
        <p:grpSpPr bwMode="auto">
          <a:xfrm rot="8739356">
            <a:off x="9866313" y="4268788"/>
            <a:ext cx="282575" cy="603250"/>
            <a:chOff x="5069" y="2096"/>
            <a:chExt cx="178" cy="380"/>
          </a:xfrm>
        </p:grpSpPr>
        <p:sp>
          <p:nvSpPr>
            <p:cNvPr id="13370" name="AutoShape 156"/>
            <p:cNvSpPr>
              <a:spLocks noChangeArrowheads="1"/>
            </p:cNvSpPr>
            <p:nvPr/>
          </p:nvSpPr>
          <p:spPr bwMode="auto">
            <a:xfrm>
              <a:off x="5105" y="2165"/>
              <a:ext cx="104" cy="27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66FF"/>
                </a:gs>
                <a:gs pos="100000">
                  <a:srgbClr val="FF0000"/>
                </a:gs>
              </a:gsLst>
              <a:lin ang="5400000" scaled="1"/>
            </a:gradFill>
            <a:ln w="635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>
              <a:spAutoFit/>
            </a:bodyPr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13371" name="Rectangle 157"/>
            <p:cNvSpPr>
              <a:spLocks noChangeArrowheads="1"/>
            </p:cNvSpPr>
            <p:nvPr/>
          </p:nvSpPr>
          <p:spPr bwMode="auto">
            <a:xfrm>
              <a:off x="5069" y="2271"/>
              <a:ext cx="178" cy="205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marL="2419350" indent="-2419350">
                <a:lnSpc>
                  <a:spcPct val="110000"/>
                </a:lnSpc>
              </a:pPr>
              <a:r>
                <a:rPr lang="en-US" sz="1400" b="1">
                  <a:solidFill>
                    <a:srgbClr val="000066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372" name="Rectangle 158"/>
            <p:cNvSpPr>
              <a:spLocks noChangeArrowheads="1"/>
            </p:cNvSpPr>
            <p:nvPr/>
          </p:nvSpPr>
          <p:spPr bwMode="auto">
            <a:xfrm>
              <a:off x="5072" y="2096"/>
              <a:ext cx="170" cy="205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marL="2419350" indent="-2419350">
                <a:lnSpc>
                  <a:spcPct val="110000"/>
                </a:lnSpc>
              </a:pPr>
              <a:r>
                <a:rPr lang="en-US" sz="1400" b="1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–</a:t>
              </a:r>
            </a:p>
          </p:txBody>
        </p:sp>
      </p:grpSp>
      <p:grpSp>
        <p:nvGrpSpPr>
          <p:cNvPr id="24" name="Group 159"/>
          <p:cNvGrpSpPr>
            <a:grpSpLocks/>
          </p:cNvGrpSpPr>
          <p:nvPr/>
        </p:nvGrpSpPr>
        <p:grpSpPr bwMode="auto">
          <a:xfrm rot="3806097">
            <a:off x="9583737" y="2867026"/>
            <a:ext cx="282575" cy="603250"/>
            <a:chOff x="5069" y="2096"/>
            <a:chExt cx="178" cy="380"/>
          </a:xfrm>
        </p:grpSpPr>
        <p:sp>
          <p:nvSpPr>
            <p:cNvPr id="13367" name="AutoShape 160"/>
            <p:cNvSpPr>
              <a:spLocks noChangeArrowheads="1"/>
            </p:cNvSpPr>
            <p:nvPr/>
          </p:nvSpPr>
          <p:spPr bwMode="auto">
            <a:xfrm>
              <a:off x="5105" y="2165"/>
              <a:ext cx="104" cy="27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66FF"/>
                </a:gs>
                <a:gs pos="100000">
                  <a:srgbClr val="FF0000"/>
                </a:gs>
              </a:gsLst>
              <a:lin ang="5400000" scaled="1"/>
            </a:gradFill>
            <a:ln w="635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>
              <a:spAutoFit/>
            </a:bodyPr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13368" name="Rectangle 161"/>
            <p:cNvSpPr>
              <a:spLocks noChangeArrowheads="1"/>
            </p:cNvSpPr>
            <p:nvPr/>
          </p:nvSpPr>
          <p:spPr bwMode="auto">
            <a:xfrm>
              <a:off x="5069" y="2271"/>
              <a:ext cx="178" cy="205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marL="2419350" indent="-2419350">
                <a:lnSpc>
                  <a:spcPct val="110000"/>
                </a:lnSpc>
              </a:pPr>
              <a:r>
                <a:rPr lang="en-US" sz="1400" b="1">
                  <a:solidFill>
                    <a:srgbClr val="000066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369" name="Rectangle 162"/>
            <p:cNvSpPr>
              <a:spLocks noChangeArrowheads="1"/>
            </p:cNvSpPr>
            <p:nvPr/>
          </p:nvSpPr>
          <p:spPr bwMode="auto">
            <a:xfrm>
              <a:off x="5072" y="2096"/>
              <a:ext cx="170" cy="205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marL="2419350" indent="-2419350">
                <a:lnSpc>
                  <a:spcPct val="110000"/>
                </a:lnSpc>
              </a:pPr>
              <a:r>
                <a:rPr lang="en-US" sz="1400" b="1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–</a:t>
              </a:r>
            </a:p>
          </p:txBody>
        </p:sp>
      </p:grpSp>
      <p:grpSp>
        <p:nvGrpSpPr>
          <p:cNvPr id="25" name="Group 163"/>
          <p:cNvGrpSpPr>
            <a:grpSpLocks/>
          </p:cNvGrpSpPr>
          <p:nvPr/>
        </p:nvGrpSpPr>
        <p:grpSpPr bwMode="auto">
          <a:xfrm rot="1219834">
            <a:off x="10342563" y="3398838"/>
            <a:ext cx="282575" cy="603250"/>
            <a:chOff x="5069" y="2096"/>
            <a:chExt cx="178" cy="380"/>
          </a:xfrm>
        </p:grpSpPr>
        <p:sp>
          <p:nvSpPr>
            <p:cNvPr id="13364" name="AutoShape 164"/>
            <p:cNvSpPr>
              <a:spLocks noChangeArrowheads="1"/>
            </p:cNvSpPr>
            <p:nvPr/>
          </p:nvSpPr>
          <p:spPr bwMode="auto">
            <a:xfrm>
              <a:off x="5105" y="2165"/>
              <a:ext cx="104" cy="27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66FF"/>
                </a:gs>
                <a:gs pos="100000">
                  <a:srgbClr val="FF0000"/>
                </a:gs>
              </a:gsLst>
              <a:lin ang="5400000" scaled="1"/>
            </a:gradFill>
            <a:ln w="635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>
              <a:spAutoFit/>
            </a:bodyPr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13365" name="Rectangle 165"/>
            <p:cNvSpPr>
              <a:spLocks noChangeArrowheads="1"/>
            </p:cNvSpPr>
            <p:nvPr/>
          </p:nvSpPr>
          <p:spPr bwMode="auto">
            <a:xfrm>
              <a:off x="5069" y="2271"/>
              <a:ext cx="178" cy="205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marL="2419350" indent="-2419350">
                <a:lnSpc>
                  <a:spcPct val="110000"/>
                </a:lnSpc>
              </a:pPr>
              <a:r>
                <a:rPr lang="en-US" sz="1400" b="1">
                  <a:solidFill>
                    <a:srgbClr val="000066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366" name="Rectangle 166"/>
            <p:cNvSpPr>
              <a:spLocks noChangeArrowheads="1"/>
            </p:cNvSpPr>
            <p:nvPr/>
          </p:nvSpPr>
          <p:spPr bwMode="auto">
            <a:xfrm>
              <a:off x="5072" y="2096"/>
              <a:ext cx="170" cy="205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marL="2419350" indent="-2419350">
                <a:lnSpc>
                  <a:spcPct val="110000"/>
                </a:lnSpc>
              </a:pPr>
              <a:r>
                <a:rPr lang="en-US" sz="1400" b="1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–</a:t>
              </a:r>
            </a:p>
          </p:txBody>
        </p:sp>
      </p:grpSp>
      <p:grpSp>
        <p:nvGrpSpPr>
          <p:cNvPr id="26" name="Group 167"/>
          <p:cNvGrpSpPr>
            <a:grpSpLocks/>
          </p:cNvGrpSpPr>
          <p:nvPr/>
        </p:nvGrpSpPr>
        <p:grpSpPr bwMode="auto">
          <a:xfrm rot="-2700000">
            <a:off x="9336088" y="3984625"/>
            <a:ext cx="282575" cy="603250"/>
            <a:chOff x="5069" y="2096"/>
            <a:chExt cx="178" cy="380"/>
          </a:xfrm>
        </p:grpSpPr>
        <p:sp>
          <p:nvSpPr>
            <p:cNvPr id="13361" name="AutoShape 168"/>
            <p:cNvSpPr>
              <a:spLocks noChangeArrowheads="1"/>
            </p:cNvSpPr>
            <p:nvPr/>
          </p:nvSpPr>
          <p:spPr bwMode="auto">
            <a:xfrm>
              <a:off x="5105" y="2165"/>
              <a:ext cx="104" cy="27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66FF"/>
                </a:gs>
                <a:gs pos="100000">
                  <a:srgbClr val="FF0000"/>
                </a:gs>
              </a:gsLst>
              <a:lin ang="5400000" scaled="1"/>
            </a:gradFill>
            <a:ln w="635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>
              <a:spAutoFit/>
            </a:bodyPr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13362" name="Rectangle 169"/>
            <p:cNvSpPr>
              <a:spLocks noChangeArrowheads="1"/>
            </p:cNvSpPr>
            <p:nvPr/>
          </p:nvSpPr>
          <p:spPr bwMode="auto">
            <a:xfrm>
              <a:off x="5069" y="2271"/>
              <a:ext cx="178" cy="205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marL="2419350" indent="-2419350">
                <a:lnSpc>
                  <a:spcPct val="110000"/>
                </a:lnSpc>
              </a:pPr>
              <a:r>
                <a:rPr lang="en-US" sz="1400" b="1">
                  <a:solidFill>
                    <a:srgbClr val="000066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363" name="Rectangle 170"/>
            <p:cNvSpPr>
              <a:spLocks noChangeArrowheads="1"/>
            </p:cNvSpPr>
            <p:nvPr/>
          </p:nvSpPr>
          <p:spPr bwMode="auto">
            <a:xfrm>
              <a:off x="5072" y="2096"/>
              <a:ext cx="170" cy="205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marL="2419350" indent="-2419350">
                <a:lnSpc>
                  <a:spcPct val="110000"/>
                </a:lnSpc>
              </a:pPr>
              <a:r>
                <a:rPr lang="en-US" sz="1400" b="1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–</a:t>
              </a:r>
            </a:p>
          </p:txBody>
        </p:sp>
      </p:grpSp>
      <p:grpSp>
        <p:nvGrpSpPr>
          <p:cNvPr id="27" name="Group 171"/>
          <p:cNvGrpSpPr>
            <a:grpSpLocks/>
          </p:cNvGrpSpPr>
          <p:nvPr/>
        </p:nvGrpSpPr>
        <p:grpSpPr bwMode="auto">
          <a:xfrm rot="-4576374">
            <a:off x="10928350" y="4037013"/>
            <a:ext cx="282575" cy="603250"/>
            <a:chOff x="5069" y="2096"/>
            <a:chExt cx="178" cy="380"/>
          </a:xfrm>
        </p:grpSpPr>
        <p:sp>
          <p:nvSpPr>
            <p:cNvPr id="13358" name="AutoShape 172"/>
            <p:cNvSpPr>
              <a:spLocks noChangeArrowheads="1"/>
            </p:cNvSpPr>
            <p:nvPr/>
          </p:nvSpPr>
          <p:spPr bwMode="auto">
            <a:xfrm>
              <a:off x="5105" y="2165"/>
              <a:ext cx="104" cy="27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66FF"/>
                </a:gs>
                <a:gs pos="100000">
                  <a:srgbClr val="FF0000"/>
                </a:gs>
              </a:gsLst>
              <a:lin ang="5400000" scaled="1"/>
            </a:gradFill>
            <a:ln w="635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>
              <a:spAutoFit/>
            </a:bodyPr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13359" name="Rectangle 173"/>
            <p:cNvSpPr>
              <a:spLocks noChangeArrowheads="1"/>
            </p:cNvSpPr>
            <p:nvPr/>
          </p:nvSpPr>
          <p:spPr bwMode="auto">
            <a:xfrm>
              <a:off x="5069" y="2271"/>
              <a:ext cx="178" cy="205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marL="2419350" indent="-2419350">
                <a:lnSpc>
                  <a:spcPct val="110000"/>
                </a:lnSpc>
              </a:pPr>
              <a:r>
                <a:rPr lang="en-US" sz="1400" b="1">
                  <a:solidFill>
                    <a:srgbClr val="000066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360" name="Rectangle 174"/>
            <p:cNvSpPr>
              <a:spLocks noChangeArrowheads="1"/>
            </p:cNvSpPr>
            <p:nvPr/>
          </p:nvSpPr>
          <p:spPr bwMode="auto">
            <a:xfrm>
              <a:off x="5072" y="2096"/>
              <a:ext cx="170" cy="205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marL="2419350" indent="-2419350">
                <a:lnSpc>
                  <a:spcPct val="110000"/>
                </a:lnSpc>
              </a:pPr>
              <a:r>
                <a:rPr lang="en-US" sz="1400" b="1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–</a:t>
              </a:r>
            </a:p>
          </p:txBody>
        </p:sp>
      </p:grpSp>
      <p:grpSp>
        <p:nvGrpSpPr>
          <p:cNvPr id="28" name="Group 175"/>
          <p:cNvGrpSpPr>
            <a:grpSpLocks/>
          </p:cNvGrpSpPr>
          <p:nvPr/>
        </p:nvGrpSpPr>
        <p:grpSpPr bwMode="auto">
          <a:xfrm rot="-7919233">
            <a:off x="10933112" y="3035301"/>
            <a:ext cx="282575" cy="603250"/>
            <a:chOff x="5069" y="2096"/>
            <a:chExt cx="178" cy="380"/>
          </a:xfrm>
        </p:grpSpPr>
        <p:sp>
          <p:nvSpPr>
            <p:cNvPr id="13355" name="AutoShape 176"/>
            <p:cNvSpPr>
              <a:spLocks noChangeArrowheads="1"/>
            </p:cNvSpPr>
            <p:nvPr/>
          </p:nvSpPr>
          <p:spPr bwMode="auto">
            <a:xfrm>
              <a:off x="5105" y="2165"/>
              <a:ext cx="104" cy="27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66FF"/>
                </a:gs>
                <a:gs pos="100000">
                  <a:srgbClr val="FF0000"/>
                </a:gs>
              </a:gsLst>
              <a:lin ang="5400000" scaled="1"/>
            </a:gradFill>
            <a:ln w="635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>
              <a:spAutoFit/>
            </a:bodyPr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13356" name="Rectangle 177"/>
            <p:cNvSpPr>
              <a:spLocks noChangeArrowheads="1"/>
            </p:cNvSpPr>
            <p:nvPr/>
          </p:nvSpPr>
          <p:spPr bwMode="auto">
            <a:xfrm>
              <a:off x="5069" y="2271"/>
              <a:ext cx="178" cy="205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marL="2419350" indent="-2419350">
                <a:lnSpc>
                  <a:spcPct val="110000"/>
                </a:lnSpc>
              </a:pPr>
              <a:r>
                <a:rPr lang="en-US" sz="1400" b="1">
                  <a:solidFill>
                    <a:srgbClr val="000066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357" name="Rectangle 178"/>
            <p:cNvSpPr>
              <a:spLocks noChangeArrowheads="1"/>
            </p:cNvSpPr>
            <p:nvPr/>
          </p:nvSpPr>
          <p:spPr bwMode="auto">
            <a:xfrm>
              <a:off x="5072" y="2096"/>
              <a:ext cx="170" cy="205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marL="2419350" indent="-2419350">
                <a:lnSpc>
                  <a:spcPct val="110000"/>
                </a:lnSpc>
              </a:pPr>
              <a:r>
                <a:rPr lang="en-US" sz="1400" b="1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–</a:t>
              </a:r>
            </a:p>
          </p:txBody>
        </p:sp>
      </p:grpSp>
      <p:grpSp>
        <p:nvGrpSpPr>
          <p:cNvPr id="29" name="Group 130"/>
          <p:cNvGrpSpPr>
            <a:grpSpLocks/>
          </p:cNvGrpSpPr>
          <p:nvPr/>
        </p:nvGrpSpPr>
        <p:grpSpPr bwMode="auto">
          <a:xfrm flipV="1">
            <a:off x="6805613" y="3165475"/>
            <a:ext cx="1708150" cy="1346200"/>
            <a:chOff x="4427" y="1771"/>
            <a:chExt cx="1076" cy="1294"/>
          </a:xfrm>
        </p:grpSpPr>
        <p:sp>
          <p:nvSpPr>
            <p:cNvPr id="13350" name="Line 124"/>
            <p:cNvSpPr>
              <a:spLocks noChangeShapeType="1"/>
            </p:cNvSpPr>
            <p:nvPr/>
          </p:nvSpPr>
          <p:spPr bwMode="auto">
            <a:xfrm rot="5400000">
              <a:off x="4057" y="2418"/>
              <a:ext cx="1294" cy="0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3351" name="Line 125"/>
            <p:cNvSpPr>
              <a:spLocks noChangeShapeType="1"/>
            </p:cNvSpPr>
            <p:nvPr/>
          </p:nvSpPr>
          <p:spPr bwMode="auto">
            <a:xfrm rot="5400000">
              <a:off x="4594" y="2418"/>
              <a:ext cx="1294" cy="0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3352" name="Line 127"/>
            <p:cNvSpPr>
              <a:spLocks noChangeShapeType="1"/>
            </p:cNvSpPr>
            <p:nvPr/>
          </p:nvSpPr>
          <p:spPr bwMode="auto">
            <a:xfrm rot="5400000">
              <a:off x="4319" y="2418"/>
              <a:ext cx="1294" cy="0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3353" name="Line 128"/>
            <p:cNvSpPr>
              <a:spLocks noChangeShapeType="1"/>
            </p:cNvSpPr>
            <p:nvPr/>
          </p:nvSpPr>
          <p:spPr bwMode="auto">
            <a:xfrm rot="5400000">
              <a:off x="4856" y="2418"/>
              <a:ext cx="1294" cy="0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3354" name="Line 129"/>
            <p:cNvSpPr>
              <a:spLocks noChangeShapeType="1"/>
            </p:cNvSpPr>
            <p:nvPr/>
          </p:nvSpPr>
          <p:spPr bwMode="auto">
            <a:xfrm rot="5400000">
              <a:off x="3780" y="2418"/>
              <a:ext cx="1294" cy="0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30" name="Group 138"/>
          <p:cNvGrpSpPr>
            <a:grpSpLocks/>
          </p:cNvGrpSpPr>
          <p:nvPr/>
        </p:nvGrpSpPr>
        <p:grpSpPr bwMode="auto">
          <a:xfrm>
            <a:off x="6832600" y="2811463"/>
            <a:ext cx="1682750" cy="2054225"/>
            <a:chOff x="4165" y="1771"/>
            <a:chExt cx="1338" cy="1294"/>
          </a:xfrm>
        </p:grpSpPr>
        <p:sp>
          <p:nvSpPr>
            <p:cNvPr id="13347" name="Line 126"/>
            <p:cNvSpPr>
              <a:spLocks noChangeShapeType="1"/>
            </p:cNvSpPr>
            <p:nvPr/>
          </p:nvSpPr>
          <p:spPr bwMode="auto">
            <a:xfrm rot="5400000">
              <a:off x="3518" y="2418"/>
              <a:ext cx="1294" cy="0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3348" name="Line 132"/>
            <p:cNvSpPr>
              <a:spLocks noChangeShapeType="1"/>
            </p:cNvSpPr>
            <p:nvPr/>
          </p:nvSpPr>
          <p:spPr bwMode="auto">
            <a:xfrm rot="5400000">
              <a:off x="4187" y="2418"/>
              <a:ext cx="1294" cy="0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3349" name="Line 136"/>
            <p:cNvSpPr>
              <a:spLocks noChangeShapeType="1"/>
            </p:cNvSpPr>
            <p:nvPr/>
          </p:nvSpPr>
          <p:spPr bwMode="auto">
            <a:xfrm rot="5400000">
              <a:off x="4856" y="2418"/>
              <a:ext cx="1294" cy="0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384179" name="Rectangle 179"/>
          <p:cNvSpPr>
            <a:spLocks noChangeArrowheads="1"/>
          </p:cNvSpPr>
          <p:nvPr/>
        </p:nvSpPr>
        <p:spPr bwMode="auto">
          <a:xfrm>
            <a:off x="363538" y="5883275"/>
            <a:ext cx="7704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715963" lvl="2" indent="-357188">
              <a:lnSpc>
                <a:spcPct val="110000"/>
              </a:lnSpc>
            </a:pPr>
            <a:r>
              <a:rPr lang="en-US" sz="2200">
                <a:solidFill>
                  <a:srgbClr val="000066"/>
                </a:solidFill>
              </a:rPr>
              <a:t>* …but raises the </a:t>
            </a:r>
            <a:r>
              <a:rPr lang="en-US" sz="2200">
                <a:solidFill>
                  <a:srgbClr val="FF0000"/>
                </a:solidFill>
              </a:rPr>
              <a:t>operating voltage</a:t>
            </a:r>
            <a:r>
              <a:rPr lang="en-US" sz="2200">
                <a:solidFill>
                  <a:srgbClr val="000066"/>
                </a:solidFill>
              </a:rPr>
              <a:t> of the capacitor</a:t>
            </a:r>
            <a:endParaRPr lang="en-US" sz="2200" b="1">
              <a:solidFill>
                <a:srgbClr val="000066"/>
              </a:solidFill>
              <a:sym typeface="Symbol" pitchFamily="18" charset="2"/>
            </a:endParaRPr>
          </a:p>
        </p:txBody>
      </p:sp>
      <p:sp>
        <p:nvSpPr>
          <p:cNvPr id="384180" name="Rectangle 180"/>
          <p:cNvSpPr>
            <a:spLocks noChangeArrowheads="1"/>
          </p:cNvSpPr>
          <p:nvPr/>
        </p:nvSpPr>
        <p:spPr bwMode="auto">
          <a:xfrm>
            <a:off x="3656013" y="4043363"/>
            <a:ext cx="325437" cy="528637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600">
                <a:solidFill>
                  <a:srgbClr val="000066"/>
                </a:solidFill>
              </a:rPr>
              <a:t>*</a:t>
            </a:r>
            <a:endParaRPr lang="en-GB" sz="260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5" presetClass="path" presetSubtype="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7.40741E-7 L -0.28507 -0.00093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384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35" presetClass="path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48148E-6 L -0.28333 -1.48148E-6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5" presetClass="path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59259E-6 L -0.3 -0.0074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" y="-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48148E-6 L -0.28333 -1.48148E-6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7037E-7 L -0.30833 -0.01296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" y="-6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5" presetClass="path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48148E-6 L -0.28333 -1.48148E-6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5" presetClass="path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48148E-6 L -0.28333 -1.48148E-6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35" presetClass="path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48148E-6 L -0.28333 -1.48148E-6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" y="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35" presetClass="path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67 -2.47051E-6 L -0.29601 -2.47051E-6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" y="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35" presetClass="path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48148E-6 L -0.28333 -1.48148E-6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" y="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35" presetClass="path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0.00463 L -0.28333 0.00463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" y="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35" presetClass="path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48148E-6 L -0.28333 -1.48148E-6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500000">
                                      <p:cBhvr>
                                        <p:cTn id="3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900000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600000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800000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00">
                                      <p:cBhvr>
                                        <p:cTn id="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8400000">
                                      <p:cBhvr>
                                        <p:cTn id="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500000">
                                      <p:cBhvr>
                                        <p:cTn id="4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200000">
                                      <p:cBhvr>
                                        <p:cTn id="4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5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5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5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0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6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8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9" dur="1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0" dur="1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1" dur="1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1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8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0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1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8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8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1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0" dur="1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1" dur="1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1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8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9" dur="1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0" dur="1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1" dur="1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1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8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0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1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8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9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0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8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9" dur="1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0" dur="1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1" dur="1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2" dur="1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8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9" dur="1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0" dur="1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1" dur="1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2" dur="1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8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9" dur="1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0" dur="1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1" dur="1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2" dur="1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8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9" dur="1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0" dur="1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1" dur="1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1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6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5" dur="500" fill="hold"/>
                                        <p:tgtEl>
                                          <p:spTgt spid="384023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  <p:par>
                                <p:cTn id="186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72103E-6 L -0.04271 0.02267 " pathEditMode="relative" rAng="0" ptsTypes="AA">
                                      <p:cBhvr>
                                        <p:cTn id="187" dur="500" fill="hold"/>
                                        <p:tgtEl>
                                          <p:spTgt spid="3840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" y="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500"/>
                            </p:stCondLst>
                            <p:childTnLst>
                              <p:par>
                                <p:cTn id="18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2" dur="1000" fill="hold"/>
                                        <p:tgtEl>
                                          <p:spTgt spid="384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112" grpId="0" animBg="1"/>
      <p:bldP spid="384003" grpId="0" build="p"/>
      <p:bldP spid="384180" grpId="0"/>
      <p:bldP spid="384180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CAPACITANCE</a:t>
            </a:r>
          </a:p>
        </p:txBody>
      </p:sp>
      <p:sp>
        <p:nvSpPr>
          <p:cNvPr id="162818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  <a:endParaRPr lang="en-ZA" smtClean="0">
              <a:cs typeface="Arial" charset="0"/>
            </a:endParaRPr>
          </a:p>
        </p:txBody>
      </p:sp>
      <p:sp>
        <p:nvSpPr>
          <p:cNvPr id="162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E6F603-5BDC-42D0-9DFC-F749503E4868}" type="slidenum">
              <a:rPr lang="en-ZA" smtClean="0">
                <a:cs typeface="Arial" charset="0"/>
              </a:rPr>
              <a:pPr/>
              <a:t>23</a:t>
            </a:fld>
            <a:endParaRPr lang="en-ZA" smtClean="0">
              <a:cs typeface="Arial" charset="0"/>
            </a:endParaRPr>
          </a:p>
        </p:txBody>
      </p:sp>
      <p:sp>
        <p:nvSpPr>
          <p:cNvPr id="162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CAPACITOR WITH A DIELECTRIC</a:t>
            </a:r>
          </a:p>
        </p:txBody>
      </p:sp>
      <p:sp>
        <p:nvSpPr>
          <p:cNvPr id="162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8774112" cy="493713"/>
          </a:xfrm>
        </p:spPr>
        <p:txBody>
          <a:bodyPr/>
          <a:lstStyle/>
          <a:p>
            <a:pPr lvl="1" indent="0" eaLnBrk="1" hangingPunct="1"/>
            <a:r>
              <a:rPr lang="en-US" b="1" i="1" smtClean="0">
                <a:sym typeface="Symbol" pitchFamily="18" charset="2"/>
              </a:rPr>
              <a:t></a:t>
            </a:r>
            <a:r>
              <a:rPr lang="en-US" smtClean="0"/>
              <a:t>  is the </a:t>
            </a:r>
            <a:r>
              <a:rPr lang="en-US" smtClean="0">
                <a:solidFill>
                  <a:srgbClr val="FF0000"/>
                </a:solidFill>
              </a:rPr>
              <a:t>dielectric constant</a:t>
            </a:r>
            <a:r>
              <a:rPr lang="en-US" smtClean="0"/>
              <a:t> of the introduced material. </a:t>
            </a:r>
          </a:p>
        </p:txBody>
      </p:sp>
      <p:sp>
        <p:nvSpPr>
          <p:cNvPr id="394244" name="Rectangle 4"/>
          <p:cNvSpPr>
            <a:spLocks noChangeArrowheads="1"/>
          </p:cNvSpPr>
          <p:nvPr/>
        </p:nvSpPr>
        <p:spPr bwMode="auto">
          <a:xfrm>
            <a:off x="179388" y="1866900"/>
            <a:ext cx="8774112" cy="133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In a region completely filled by a dielectric material, all electrostatic equations containing the permittivity constant </a:t>
            </a:r>
            <a:r>
              <a:rPr lang="en-US" b="1" i="1">
                <a:solidFill>
                  <a:srgbClr val="000066"/>
                </a:solidFill>
                <a:sym typeface="Symbol" pitchFamily="18" charset="2"/>
              </a:rPr>
              <a:t>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0</a:t>
            </a:r>
            <a:r>
              <a:rPr lang="en-US">
                <a:solidFill>
                  <a:srgbClr val="000066"/>
                </a:solidFill>
              </a:rPr>
              <a:t> should be modified by replacing </a:t>
            </a:r>
            <a:r>
              <a:rPr lang="en-US" b="1" i="1">
                <a:solidFill>
                  <a:srgbClr val="000066"/>
                </a:solidFill>
                <a:sym typeface="Symbol" pitchFamily="18" charset="2"/>
              </a:rPr>
              <a:t>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0</a:t>
            </a:r>
            <a:r>
              <a:rPr lang="en-US">
                <a:solidFill>
                  <a:srgbClr val="000066"/>
                </a:solidFill>
              </a:rPr>
              <a:t> with </a:t>
            </a:r>
            <a:r>
              <a:rPr lang="en-US" b="1" i="1">
                <a:solidFill>
                  <a:srgbClr val="000066"/>
                </a:solidFill>
                <a:sym typeface="Symbol" pitchFamily="18" charset="2"/>
              </a:rPr>
              <a:t>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0</a:t>
            </a:r>
            <a:r>
              <a:rPr lang="en-US">
                <a:solidFill>
                  <a:srgbClr val="000066"/>
                </a:solidFill>
              </a:rPr>
              <a:t>.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394245" name="Rectangle 5"/>
          <p:cNvSpPr>
            <a:spLocks noChangeArrowheads="1"/>
          </p:cNvSpPr>
          <p:nvPr/>
        </p:nvSpPr>
        <p:spPr bwMode="auto">
          <a:xfrm>
            <a:off x="179388" y="3240088"/>
            <a:ext cx="8774112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 b="1" i="1">
                <a:solidFill>
                  <a:srgbClr val="000066"/>
                </a:solidFill>
                <a:sym typeface="Symbol" pitchFamily="18" charset="2"/>
              </a:rPr>
              <a:t></a:t>
            </a:r>
            <a:r>
              <a:rPr lang="en-US" b="1" i="1" baseline="30000">
                <a:solidFill>
                  <a:srgbClr val="000066"/>
                </a:solidFill>
                <a:sym typeface="Symbol" pitchFamily="18" charset="2"/>
              </a:rPr>
              <a:t> </a:t>
            </a:r>
            <a:r>
              <a:rPr lang="en-US">
                <a:solidFill>
                  <a:srgbClr val="000066"/>
                </a:solidFill>
              </a:rPr>
              <a:t> (which is always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&gt;</a:t>
            </a:r>
            <a:r>
              <a:rPr lang="en-US">
                <a:solidFill>
                  <a:srgbClr val="000066"/>
                </a:solidFill>
              </a:rPr>
              <a:t> 1)</a:t>
            </a:r>
            <a:r>
              <a:rPr lang="en-US" sz="2600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is therefore often referred to as… </a:t>
            </a:r>
          </a:p>
        </p:txBody>
      </p:sp>
      <p:sp>
        <p:nvSpPr>
          <p:cNvPr id="394246" name="Rectangle 6"/>
          <p:cNvSpPr>
            <a:spLocks noChangeArrowheads="1"/>
          </p:cNvSpPr>
          <p:nvPr/>
        </p:nvSpPr>
        <p:spPr bwMode="auto">
          <a:xfrm>
            <a:off x="179388" y="3663950"/>
            <a:ext cx="8774112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the </a:t>
            </a:r>
            <a:r>
              <a:rPr lang="en-US">
                <a:solidFill>
                  <a:srgbClr val="FF0000"/>
                </a:solidFill>
              </a:rPr>
              <a:t>relative permittivity</a:t>
            </a:r>
            <a:r>
              <a:rPr lang="en-US">
                <a:solidFill>
                  <a:srgbClr val="000066"/>
                </a:solidFill>
              </a:rPr>
              <a:t> of the introduced material.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graphicFrame>
        <p:nvGraphicFramePr>
          <p:cNvPr id="394247" name="Group 7"/>
          <p:cNvGraphicFramePr>
            <a:graphicFrameLocks noGrp="1"/>
          </p:cNvGraphicFramePr>
          <p:nvPr/>
        </p:nvGraphicFramePr>
        <p:xfrm>
          <a:off x="1670050" y="4465638"/>
          <a:ext cx="5829300" cy="1715520"/>
        </p:xfrm>
        <a:graphic>
          <a:graphicData uri="http://schemas.openxmlformats.org/drawingml/2006/table">
            <a:tbl>
              <a:tblPr/>
              <a:tblGrid>
                <a:gridCol w="2819400"/>
                <a:gridCol w="3009900"/>
              </a:tblGrid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Rounded MT Bold" pitchFamily="34" charset="0"/>
                        </a:rPr>
                        <a:t>Material</a:t>
                      </a:r>
                    </a:p>
                  </a:txBody>
                  <a:tcPr marL="90000" marR="90000" marT="46800" marB="46800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Rounded MT Bold" pitchFamily="34" charset="0"/>
                        </a:rPr>
                        <a:t>Dielectric constant , </a:t>
                      </a: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Rounded MT Bold" pitchFamily="34" charset="0"/>
                          <a:sym typeface="Symbol" pitchFamily="18" charset="2"/>
                        </a:rPr>
                        <a:t>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0000" marR="90000" marT="46800" marB="46800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7300" algn="dec"/>
                        </a:tabLst>
                      </a:pPr>
                      <a:endParaRPr kumimoji="0" lang="en-Z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0000" marR="90000" marT="46800" marB="46800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7300" algn="dec"/>
                        </a:tabLst>
                      </a:pPr>
                      <a:endParaRPr kumimoji="0" lang="en-Z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0000" marR="90000" marT="46800" marB="46800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7300" algn="dec"/>
                        </a:tabLst>
                      </a:pPr>
                      <a:endParaRPr kumimoji="0" lang="en-Z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4263" name="Rectangle 23"/>
          <p:cNvSpPr>
            <a:spLocks noChangeArrowheads="1"/>
          </p:cNvSpPr>
          <p:nvPr/>
        </p:nvSpPr>
        <p:spPr bwMode="auto">
          <a:xfrm>
            <a:off x="1857375" y="4894263"/>
            <a:ext cx="542925" cy="427037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000">
                <a:solidFill>
                  <a:srgbClr val="000066"/>
                </a:solidFill>
              </a:rPr>
              <a:t>Air</a:t>
            </a:r>
          </a:p>
        </p:txBody>
      </p:sp>
      <p:sp>
        <p:nvSpPr>
          <p:cNvPr id="394264" name="Rectangle 24"/>
          <p:cNvSpPr>
            <a:spLocks noChangeArrowheads="1"/>
          </p:cNvSpPr>
          <p:nvPr/>
        </p:nvSpPr>
        <p:spPr bwMode="auto">
          <a:xfrm>
            <a:off x="5597525" y="4894263"/>
            <a:ext cx="1165225" cy="427037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000">
                <a:solidFill>
                  <a:srgbClr val="000066"/>
                </a:solidFill>
              </a:rPr>
              <a:t>1.00054</a:t>
            </a:r>
          </a:p>
        </p:txBody>
      </p:sp>
      <p:sp>
        <p:nvSpPr>
          <p:cNvPr id="394265" name="Rectangle 25"/>
          <p:cNvSpPr>
            <a:spLocks noChangeArrowheads="1"/>
          </p:cNvSpPr>
          <p:nvPr/>
        </p:nvSpPr>
        <p:spPr bwMode="auto">
          <a:xfrm>
            <a:off x="1857375" y="5319713"/>
            <a:ext cx="922338" cy="427037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000">
                <a:solidFill>
                  <a:srgbClr val="000066"/>
                </a:solidFill>
              </a:rPr>
              <a:t>Paper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394266" name="Rectangle 26"/>
          <p:cNvSpPr>
            <a:spLocks noChangeArrowheads="1"/>
          </p:cNvSpPr>
          <p:nvPr/>
        </p:nvSpPr>
        <p:spPr bwMode="auto">
          <a:xfrm>
            <a:off x="5597525" y="5319713"/>
            <a:ext cx="561975" cy="427037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000">
                <a:solidFill>
                  <a:srgbClr val="000066"/>
                </a:solidFill>
              </a:rPr>
              <a:t>3.5</a:t>
            </a:r>
          </a:p>
        </p:txBody>
      </p:sp>
      <p:sp>
        <p:nvSpPr>
          <p:cNvPr id="394267" name="Rectangle 27"/>
          <p:cNvSpPr>
            <a:spLocks noChangeArrowheads="1"/>
          </p:cNvSpPr>
          <p:nvPr/>
        </p:nvSpPr>
        <p:spPr bwMode="auto">
          <a:xfrm>
            <a:off x="1857375" y="5751513"/>
            <a:ext cx="2408238" cy="427037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000">
                <a:solidFill>
                  <a:srgbClr val="000066"/>
                </a:solidFill>
              </a:rPr>
              <a:t>Strontium titanate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394268" name="Rectangle 28"/>
          <p:cNvSpPr>
            <a:spLocks noChangeArrowheads="1"/>
          </p:cNvSpPr>
          <p:nvPr/>
        </p:nvSpPr>
        <p:spPr bwMode="auto">
          <a:xfrm>
            <a:off x="5292725" y="5751513"/>
            <a:ext cx="633413" cy="427037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000">
                <a:solidFill>
                  <a:srgbClr val="000066"/>
                </a:solidFill>
              </a:rPr>
              <a:t>310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94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4244" grpId="0"/>
      <p:bldP spid="394245" grpId="0"/>
      <p:bldP spid="394246" grpId="0"/>
      <p:bldP spid="394263" grpId="0"/>
      <p:bldP spid="394264" grpId="0"/>
      <p:bldP spid="394265" grpId="0"/>
      <p:bldP spid="394266" grpId="0"/>
      <p:bldP spid="394267" grpId="0"/>
      <p:bldP spid="39426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Footer Placeholder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CAPACITANCE</a:t>
            </a:r>
          </a:p>
        </p:txBody>
      </p:sp>
      <p:sp>
        <p:nvSpPr>
          <p:cNvPr id="16388" name="Date Placeholder 5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  <a:endParaRPr lang="en-ZA" smtClean="0">
              <a:cs typeface="Arial" charset="0"/>
            </a:endParaRPr>
          </a:p>
        </p:txBody>
      </p:sp>
      <p:sp>
        <p:nvSpPr>
          <p:cNvPr id="1638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31E8EB-DC05-4CFB-B61A-A7E9EAA670DB}" type="slidenum">
              <a:rPr lang="en-ZA" smtClean="0">
                <a:cs typeface="Arial" charset="0"/>
              </a:rPr>
              <a:pPr/>
              <a:t>24</a:t>
            </a:fld>
            <a:endParaRPr lang="en-ZA" smtClean="0">
              <a:cs typeface="Arial" charset="0"/>
            </a:endParaRPr>
          </a:p>
        </p:txBody>
      </p:sp>
      <p:sp>
        <p:nvSpPr>
          <p:cNvPr id="16390" name="Rectangle 2"/>
          <p:cNvSpPr>
            <a:spLocks noChangeArrowheads="1"/>
          </p:cNvSpPr>
          <p:nvPr/>
        </p:nvSpPr>
        <p:spPr bwMode="auto">
          <a:xfrm>
            <a:off x="122238" y="1857375"/>
            <a:ext cx="8767762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598488" lvl="1" indent="-419100">
              <a:lnSpc>
                <a:spcPct val="110000"/>
              </a:lnSpc>
              <a:buFontTx/>
              <a:buAutoNum type="alphaLcParenR"/>
            </a:pPr>
            <a:r>
              <a:rPr lang="en-US" sz="2200">
                <a:solidFill>
                  <a:srgbClr val="808080"/>
                </a:solidFill>
              </a:rPr>
              <a:t>the total capacitance of the circuit;</a:t>
            </a:r>
          </a:p>
          <a:p>
            <a:pPr marL="598488" lvl="1" indent="-419100">
              <a:lnSpc>
                <a:spcPct val="110000"/>
              </a:lnSpc>
              <a:buFontTx/>
              <a:buAutoNum type="alphaLcParenR"/>
            </a:pPr>
            <a:r>
              <a:rPr lang="en-US" sz="2200">
                <a:solidFill>
                  <a:srgbClr val="808080"/>
                </a:solidFill>
              </a:rPr>
              <a:t>the total charge stored in the </a:t>
            </a:r>
            <a:br>
              <a:rPr lang="en-US" sz="2200">
                <a:solidFill>
                  <a:srgbClr val="808080"/>
                </a:solidFill>
              </a:rPr>
            </a:br>
            <a:r>
              <a:rPr lang="en-US" sz="2200">
                <a:solidFill>
                  <a:srgbClr val="808080"/>
                </a:solidFill>
              </a:rPr>
              <a:t>fully charged circuit;</a:t>
            </a:r>
          </a:p>
          <a:p>
            <a:pPr marL="598488" lvl="1" indent="-419100">
              <a:lnSpc>
                <a:spcPct val="110000"/>
              </a:lnSpc>
              <a:buFontTx/>
              <a:buAutoNum type="alphaLcParenR"/>
            </a:pPr>
            <a:r>
              <a:rPr lang="en-US" sz="2200">
                <a:solidFill>
                  <a:srgbClr val="808080"/>
                </a:solidFill>
              </a:rPr>
              <a:t>the charge on the 4 </a:t>
            </a:r>
            <a:r>
              <a:rPr lang="en-US" sz="2200" i="1">
                <a:solidFill>
                  <a:srgbClr val="808080"/>
                </a:solidFill>
                <a:sym typeface="Symbol" pitchFamily="18" charset="2"/>
              </a:rPr>
              <a:t></a:t>
            </a:r>
            <a:r>
              <a:rPr lang="en-US" sz="2200">
                <a:solidFill>
                  <a:srgbClr val="808080"/>
                </a:solidFill>
              </a:rPr>
              <a:t>F capacitor;</a:t>
            </a:r>
          </a:p>
          <a:p>
            <a:pPr marL="598488" lvl="1" indent="-419100">
              <a:lnSpc>
                <a:spcPct val="110000"/>
              </a:lnSpc>
              <a:buFontTx/>
              <a:buAutoNum type="alphaLcParenR"/>
            </a:pPr>
            <a:r>
              <a:rPr lang="en-US" sz="2200">
                <a:solidFill>
                  <a:srgbClr val="000066"/>
                </a:solidFill>
              </a:rPr>
              <a:t>the energy stored in the 3 </a:t>
            </a:r>
            <a:r>
              <a:rPr lang="en-US" sz="2200" b="1" i="1">
                <a:solidFill>
                  <a:srgbClr val="000066"/>
                </a:solidFill>
                <a:sym typeface="Symbol" pitchFamily="18" charset="2"/>
              </a:rPr>
              <a:t></a:t>
            </a:r>
            <a:r>
              <a:rPr lang="en-US" sz="2200">
                <a:solidFill>
                  <a:srgbClr val="000066"/>
                </a:solidFill>
              </a:rPr>
              <a:t>F capacitor.</a:t>
            </a:r>
          </a:p>
        </p:txBody>
      </p:sp>
      <p:sp>
        <p:nvSpPr>
          <p:cNvPr id="16391" name="Rectangle 3"/>
          <p:cNvSpPr>
            <a:spLocks noChangeArrowheads="1"/>
          </p:cNvSpPr>
          <p:nvPr/>
        </p:nvSpPr>
        <p:spPr bwMode="auto">
          <a:xfrm>
            <a:off x="169863" y="692150"/>
            <a:ext cx="5343525" cy="114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5000"/>
              </a:lnSpc>
            </a:pPr>
            <a:r>
              <a:rPr lang="en-US" sz="2200">
                <a:solidFill>
                  <a:srgbClr val="000066"/>
                </a:solidFill>
              </a:rPr>
              <a:t>A 12 V battery of negligible resistance is connected to a combination of four capacitors as shown.  Calculate: </a:t>
            </a:r>
          </a:p>
        </p:txBody>
      </p:sp>
      <p:sp>
        <p:nvSpPr>
          <p:cNvPr id="16392" name="Rectangle 4"/>
          <p:cNvSpPr>
            <a:spLocks noChangeArrowheads="1"/>
          </p:cNvSpPr>
          <p:nvPr/>
        </p:nvSpPr>
        <p:spPr bwMode="auto">
          <a:xfrm>
            <a:off x="8297863" y="1560513"/>
            <a:ext cx="846137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12 </a:t>
            </a: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sym typeface="Symbol" pitchFamily="18" charset="2"/>
              </a:rPr>
              <a:t></a:t>
            </a: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F</a:t>
            </a:r>
            <a:endParaRPr lang="en-ZA" sz="2000" b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16393" name="Rectangle 5"/>
          <p:cNvSpPr>
            <a:spLocks noChangeArrowheads="1"/>
          </p:cNvSpPr>
          <p:nvPr/>
        </p:nvSpPr>
        <p:spPr bwMode="auto">
          <a:xfrm>
            <a:off x="6864350" y="674688"/>
            <a:ext cx="6302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12 V</a:t>
            </a:r>
            <a:endParaRPr lang="en-ZA" sz="2000" b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16394" name="Rectangle 6"/>
          <p:cNvSpPr>
            <a:spLocks noChangeArrowheads="1"/>
          </p:cNvSpPr>
          <p:nvPr/>
        </p:nvSpPr>
        <p:spPr bwMode="auto">
          <a:xfrm>
            <a:off x="6323013" y="1317625"/>
            <a:ext cx="755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4 </a:t>
            </a: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sym typeface="Symbol" pitchFamily="18" charset="2"/>
              </a:rPr>
              <a:t></a:t>
            </a: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F</a:t>
            </a:r>
            <a:endParaRPr lang="en-ZA" sz="2000" b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16395" name="Rectangle 7"/>
          <p:cNvSpPr>
            <a:spLocks noChangeArrowheads="1"/>
          </p:cNvSpPr>
          <p:nvPr/>
        </p:nvSpPr>
        <p:spPr bwMode="auto">
          <a:xfrm>
            <a:off x="5997575" y="2303463"/>
            <a:ext cx="750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3 </a:t>
            </a: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sym typeface="Symbol" pitchFamily="18" charset="2"/>
              </a:rPr>
              <a:t></a:t>
            </a: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F</a:t>
            </a:r>
            <a:endParaRPr lang="en-ZA" sz="2000" b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16396" name="Rectangle 8"/>
          <p:cNvSpPr>
            <a:spLocks noChangeArrowheads="1"/>
          </p:cNvSpPr>
          <p:nvPr/>
        </p:nvSpPr>
        <p:spPr bwMode="auto">
          <a:xfrm>
            <a:off x="7362825" y="2303463"/>
            <a:ext cx="750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6 </a:t>
            </a: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sym typeface="Symbol" pitchFamily="18" charset="2"/>
              </a:rPr>
              <a:t></a:t>
            </a: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F</a:t>
            </a:r>
            <a:endParaRPr lang="en-ZA" sz="2000" b="1">
              <a:solidFill>
                <a:srgbClr val="000066"/>
              </a:solidFill>
              <a:latin typeface="Times New Roman" pitchFamily="18" charset="0"/>
            </a:endParaRPr>
          </a:p>
        </p:txBody>
      </p:sp>
      <p:grpSp>
        <p:nvGrpSpPr>
          <p:cNvPr id="16397" name="Group 9"/>
          <p:cNvGrpSpPr>
            <a:grpSpLocks/>
          </p:cNvGrpSpPr>
          <p:nvPr/>
        </p:nvGrpSpPr>
        <p:grpSpPr bwMode="auto">
          <a:xfrm>
            <a:off x="6062663" y="847725"/>
            <a:ext cx="2465387" cy="1674813"/>
            <a:chOff x="3171" y="789"/>
            <a:chExt cx="1846" cy="1254"/>
          </a:xfrm>
        </p:grpSpPr>
        <p:grpSp>
          <p:nvGrpSpPr>
            <p:cNvPr id="16404" name="Group 10"/>
            <p:cNvGrpSpPr>
              <a:grpSpLocks/>
            </p:cNvGrpSpPr>
            <p:nvPr/>
          </p:nvGrpSpPr>
          <p:grpSpPr bwMode="auto">
            <a:xfrm flipH="1">
              <a:off x="4235" y="789"/>
              <a:ext cx="346" cy="300"/>
              <a:chOff x="8914" y="9442"/>
              <a:chExt cx="501" cy="350"/>
            </a:xfrm>
          </p:grpSpPr>
          <p:sp>
            <p:nvSpPr>
              <p:cNvPr id="16420" name="Line 11"/>
              <p:cNvSpPr>
                <a:spLocks noChangeShapeType="1"/>
              </p:cNvSpPr>
              <p:nvPr/>
            </p:nvSpPr>
            <p:spPr bwMode="auto">
              <a:xfrm rot="5400000" flipH="1">
                <a:off x="9240" y="9616"/>
                <a:ext cx="350" cy="1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1" name="Line 12"/>
              <p:cNvSpPr>
                <a:spLocks noChangeShapeType="1"/>
              </p:cNvSpPr>
              <p:nvPr/>
            </p:nvSpPr>
            <p:spPr bwMode="auto">
              <a:xfrm rot="5400000" flipH="1">
                <a:off x="9038" y="9616"/>
                <a:ext cx="350" cy="1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2" name="Line 13"/>
              <p:cNvSpPr>
                <a:spLocks noChangeShapeType="1"/>
              </p:cNvSpPr>
              <p:nvPr/>
            </p:nvSpPr>
            <p:spPr bwMode="auto">
              <a:xfrm rot="5400000" flipH="1">
                <a:off x="8835" y="9616"/>
                <a:ext cx="350" cy="1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3" name="Line 14"/>
              <p:cNvSpPr>
                <a:spLocks noChangeShapeType="1"/>
              </p:cNvSpPr>
              <p:nvPr/>
            </p:nvSpPr>
            <p:spPr bwMode="auto">
              <a:xfrm rot="5400000" flipH="1">
                <a:off x="9232" y="9615"/>
                <a:ext cx="176" cy="1"/>
              </a:xfrm>
              <a:prstGeom prst="line">
                <a:avLst/>
              </a:prstGeom>
              <a:noFill/>
              <a:ln w="508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4" name="Line 15"/>
              <p:cNvSpPr>
                <a:spLocks noChangeShapeType="1"/>
              </p:cNvSpPr>
              <p:nvPr/>
            </p:nvSpPr>
            <p:spPr bwMode="auto">
              <a:xfrm rot="5400000" flipH="1">
                <a:off x="9030" y="9615"/>
                <a:ext cx="176" cy="1"/>
              </a:xfrm>
              <a:prstGeom prst="line">
                <a:avLst/>
              </a:prstGeom>
              <a:noFill/>
              <a:ln w="508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5" name="Line 16"/>
              <p:cNvSpPr>
                <a:spLocks noChangeShapeType="1"/>
              </p:cNvSpPr>
              <p:nvPr/>
            </p:nvSpPr>
            <p:spPr bwMode="auto">
              <a:xfrm rot="5400000" flipH="1">
                <a:off x="8827" y="9615"/>
                <a:ext cx="176" cy="1"/>
              </a:xfrm>
              <a:prstGeom prst="line">
                <a:avLst/>
              </a:prstGeom>
              <a:noFill/>
              <a:ln w="508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6405" name="Group 17"/>
            <p:cNvGrpSpPr>
              <a:grpSpLocks/>
            </p:cNvGrpSpPr>
            <p:nvPr/>
          </p:nvGrpSpPr>
          <p:grpSpPr bwMode="auto">
            <a:xfrm>
              <a:off x="3171" y="940"/>
              <a:ext cx="1846" cy="1103"/>
              <a:chOff x="3171" y="940"/>
              <a:chExt cx="1846" cy="1103"/>
            </a:xfrm>
          </p:grpSpPr>
          <p:sp>
            <p:nvSpPr>
              <p:cNvPr id="16406" name="Line 18"/>
              <p:cNvSpPr>
                <a:spLocks noChangeShapeType="1"/>
              </p:cNvSpPr>
              <p:nvPr/>
            </p:nvSpPr>
            <p:spPr bwMode="auto">
              <a:xfrm rot="-5400000">
                <a:off x="4877" y="1171"/>
                <a:ext cx="0" cy="28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7" name="Line 19"/>
              <p:cNvSpPr>
                <a:spLocks noChangeShapeType="1"/>
              </p:cNvSpPr>
              <p:nvPr/>
            </p:nvSpPr>
            <p:spPr bwMode="auto">
              <a:xfrm rot="-5400000">
                <a:off x="4876" y="1104"/>
                <a:ext cx="2" cy="28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8" name="Line 20"/>
              <p:cNvSpPr>
                <a:spLocks noChangeShapeType="1"/>
              </p:cNvSpPr>
              <p:nvPr/>
            </p:nvSpPr>
            <p:spPr bwMode="auto">
              <a:xfrm>
                <a:off x="4135" y="1764"/>
                <a:ext cx="0" cy="279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9" name="Line 21"/>
              <p:cNvSpPr>
                <a:spLocks noChangeShapeType="1"/>
              </p:cNvSpPr>
              <p:nvPr/>
            </p:nvSpPr>
            <p:spPr bwMode="auto">
              <a:xfrm>
                <a:off x="4202" y="1764"/>
                <a:ext cx="2" cy="279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0" name="Line 22"/>
              <p:cNvSpPr>
                <a:spLocks noChangeShapeType="1"/>
              </p:cNvSpPr>
              <p:nvPr/>
            </p:nvSpPr>
            <p:spPr bwMode="auto">
              <a:xfrm>
                <a:off x="3890" y="1281"/>
                <a:ext cx="0" cy="28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1" name="Line 23"/>
              <p:cNvSpPr>
                <a:spLocks noChangeShapeType="1"/>
              </p:cNvSpPr>
              <p:nvPr/>
            </p:nvSpPr>
            <p:spPr bwMode="auto">
              <a:xfrm>
                <a:off x="3956" y="1281"/>
                <a:ext cx="0" cy="28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2" name="Line 24"/>
              <p:cNvSpPr>
                <a:spLocks noChangeShapeType="1"/>
              </p:cNvSpPr>
              <p:nvPr/>
            </p:nvSpPr>
            <p:spPr bwMode="auto">
              <a:xfrm>
                <a:off x="3645" y="1764"/>
                <a:ext cx="0" cy="279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3" name="Line 25"/>
              <p:cNvSpPr>
                <a:spLocks noChangeShapeType="1"/>
              </p:cNvSpPr>
              <p:nvPr/>
            </p:nvSpPr>
            <p:spPr bwMode="auto">
              <a:xfrm>
                <a:off x="3711" y="1764"/>
                <a:ext cx="0" cy="279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4" name="Freeform 26"/>
              <p:cNvSpPr>
                <a:spLocks/>
              </p:cNvSpPr>
              <p:nvPr/>
            </p:nvSpPr>
            <p:spPr bwMode="auto">
              <a:xfrm>
                <a:off x="3171" y="940"/>
                <a:ext cx="1067" cy="960"/>
              </a:xfrm>
              <a:custGeom>
                <a:avLst/>
                <a:gdLst>
                  <a:gd name="T0" fmla="*/ 258 w 1249"/>
                  <a:gd name="T1" fmla="*/ 0 h 1125"/>
                  <a:gd name="T2" fmla="*/ 0 w 1249"/>
                  <a:gd name="T3" fmla="*/ 0 h 1125"/>
                  <a:gd name="T4" fmla="*/ 0 w 1249"/>
                  <a:gd name="T5" fmla="*/ 176 h 1125"/>
                  <a:gd name="T6" fmla="*/ 57 w 1249"/>
                  <a:gd name="T7" fmla="*/ 176 h 1125"/>
                  <a:gd name="T8" fmla="*/ 57 w 1249"/>
                  <a:gd name="T9" fmla="*/ 230 h 1125"/>
                  <a:gd name="T10" fmla="*/ 114 w 1249"/>
                  <a:gd name="T11" fmla="*/ 230 h 1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49"/>
                  <a:gd name="T19" fmla="*/ 0 h 1125"/>
                  <a:gd name="T20" fmla="*/ 1249 w 1249"/>
                  <a:gd name="T21" fmla="*/ 1125 h 1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49" h="1125">
                    <a:moveTo>
                      <a:pt x="1249" y="0"/>
                    </a:moveTo>
                    <a:lnTo>
                      <a:pt x="0" y="0"/>
                    </a:lnTo>
                    <a:lnTo>
                      <a:pt x="0" y="859"/>
                    </a:lnTo>
                    <a:lnTo>
                      <a:pt x="278" y="859"/>
                    </a:lnTo>
                    <a:lnTo>
                      <a:pt x="278" y="1125"/>
                    </a:lnTo>
                    <a:lnTo>
                      <a:pt x="552" y="1125"/>
                    </a:lnTo>
                  </a:path>
                </a:pathLst>
              </a:cu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5" name="Freeform 27"/>
              <p:cNvSpPr>
                <a:spLocks/>
              </p:cNvSpPr>
              <p:nvPr/>
            </p:nvSpPr>
            <p:spPr bwMode="auto">
              <a:xfrm>
                <a:off x="4590" y="940"/>
                <a:ext cx="284" cy="299"/>
              </a:xfrm>
              <a:custGeom>
                <a:avLst/>
                <a:gdLst>
                  <a:gd name="T0" fmla="*/ 0 w 333"/>
                  <a:gd name="T1" fmla="*/ 0 h 352"/>
                  <a:gd name="T2" fmla="*/ 67 w 333"/>
                  <a:gd name="T3" fmla="*/ 0 h 352"/>
                  <a:gd name="T4" fmla="*/ 67 w 333"/>
                  <a:gd name="T5" fmla="*/ 69 h 352"/>
                  <a:gd name="T6" fmla="*/ 0 60000 65536"/>
                  <a:gd name="T7" fmla="*/ 0 60000 65536"/>
                  <a:gd name="T8" fmla="*/ 0 60000 65536"/>
                  <a:gd name="T9" fmla="*/ 0 w 333"/>
                  <a:gd name="T10" fmla="*/ 0 h 352"/>
                  <a:gd name="T11" fmla="*/ 333 w 333"/>
                  <a:gd name="T12" fmla="*/ 352 h 35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33" h="352">
                    <a:moveTo>
                      <a:pt x="0" y="0"/>
                    </a:moveTo>
                    <a:lnTo>
                      <a:pt x="333" y="0"/>
                    </a:lnTo>
                    <a:lnTo>
                      <a:pt x="333" y="352"/>
                    </a:lnTo>
                  </a:path>
                </a:pathLst>
              </a:cu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6" name="Freeform 28"/>
              <p:cNvSpPr>
                <a:spLocks/>
              </p:cNvSpPr>
              <p:nvPr/>
            </p:nvSpPr>
            <p:spPr bwMode="auto">
              <a:xfrm>
                <a:off x="4204" y="1313"/>
                <a:ext cx="670" cy="587"/>
              </a:xfrm>
              <a:custGeom>
                <a:avLst/>
                <a:gdLst>
                  <a:gd name="T0" fmla="*/ 157 w 787"/>
                  <a:gd name="T1" fmla="*/ 0 h 686"/>
                  <a:gd name="T2" fmla="*/ 157 w 787"/>
                  <a:gd name="T3" fmla="*/ 89 h 686"/>
                  <a:gd name="T4" fmla="*/ 55 w 787"/>
                  <a:gd name="T5" fmla="*/ 89 h 686"/>
                  <a:gd name="T6" fmla="*/ 55 w 787"/>
                  <a:gd name="T7" fmla="*/ 145 h 686"/>
                  <a:gd name="T8" fmla="*/ 0 w 787"/>
                  <a:gd name="T9" fmla="*/ 145 h 6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87"/>
                  <a:gd name="T16" fmla="*/ 0 h 686"/>
                  <a:gd name="T17" fmla="*/ 787 w 787"/>
                  <a:gd name="T18" fmla="*/ 686 h 68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87" h="686">
                    <a:moveTo>
                      <a:pt x="787" y="0"/>
                    </a:moveTo>
                    <a:lnTo>
                      <a:pt x="787" y="420"/>
                    </a:lnTo>
                    <a:lnTo>
                      <a:pt x="274" y="420"/>
                    </a:lnTo>
                    <a:lnTo>
                      <a:pt x="274" y="686"/>
                    </a:lnTo>
                    <a:lnTo>
                      <a:pt x="0" y="686"/>
                    </a:lnTo>
                  </a:path>
                </a:pathLst>
              </a:cu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7" name="Freeform 29"/>
              <p:cNvSpPr>
                <a:spLocks/>
              </p:cNvSpPr>
              <p:nvPr/>
            </p:nvSpPr>
            <p:spPr bwMode="auto">
              <a:xfrm>
                <a:off x="3406" y="1426"/>
                <a:ext cx="480" cy="246"/>
              </a:xfrm>
              <a:custGeom>
                <a:avLst/>
                <a:gdLst>
                  <a:gd name="T0" fmla="*/ 0 w 563"/>
                  <a:gd name="T1" fmla="*/ 58 h 289"/>
                  <a:gd name="T2" fmla="*/ 0 w 563"/>
                  <a:gd name="T3" fmla="*/ 0 h 289"/>
                  <a:gd name="T4" fmla="*/ 115 w 563"/>
                  <a:gd name="T5" fmla="*/ 0 h 289"/>
                  <a:gd name="T6" fmla="*/ 0 60000 65536"/>
                  <a:gd name="T7" fmla="*/ 0 60000 65536"/>
                  <a:gd name="T8" fmla="*/ 0 60000 65536"/>
                  <a:gd name="T9" fmla="*/ 0 w 563"/>
                  <a:gd name="T10" fmla="*/ 0 h 289"/>
                  <a:gd name="T11" fmla="*/ 563 w 563"/>
                  <a:gd name="T12" fmla="*/ 289 h 28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63" h="289">
                    <a:moveTo>
                      <a:pt x="0" y="289"/>
                    </a:moveTo>
                    <a:lnTo>
                      <a:pt x="0" y="0"/>
                    </a:lnTo>
                    <a:lnTo>
                      <a:pt x="563" y="0"/>
                    </a:lnTo>
                  </a:path>
                </a:pathLst>
              </a:cu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8" name="Freeform 30"/>
              <p:cNvSpPr>
                <a:spLocks/>
              </p:cNvSpPr>
              <p:nvPr/>
            </p:nvSpPr>
            <p:spPr bwMode="auto">
              <a:xfrm>
                <a:off x="3961" y="1426"/>
                <a:ext cx="475" cy="244"/>
              </a:xfrm>
              <a:custGeom>
                <a:avLst/>
                <a:gdLst>
                  <a:gd name="T0" fmla="*/ 109 w 559"/>
                  <a:gd name="T1" fmla="*/ 60 h 285"/>
                  <a:gd name="T2" fmla="*/ 109 w 559"/>
                  <a:gd name="T3" fmla="*/ 0 h 285"/>
                  <a:gd name="T4" fmla="*/ 0 w 559"/>
                  <a:gd name="T5" fmla="*/ 0 h 285"/>
                  <a:gd name="T6" fmla="*/ 0 60000 65536"/>
                  <a:gd name="T7" fmla="*/ 0 60000 65536"/>
                  <a:gd name="T8" fmla="*/ 0 60000 65536"/>
                  <a:gd name="T9" fmla="*/ 0 w 559"/>
                  <a:gd name="T10" fmla="*/ 0 h 285"/>
                  <a:gd name="T11" fmla="*/ 559 w 559"/>
                  <a:gd name="T12" fmla="*/ 285 h 28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59" h="285">
                    <a:moveTo>
                      <a:pt x="559" y="285"/>
                    </a:moveTo>
                    <a:lnTo>
                      <a:pt x="559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9" name="Line 31"/>
              <p:cNvSpPr>
                <a:spLocks noChangeShapeType="1"/>
              </p:cNvSpPr>
              <p:nvPr/>
            </p:nvSpPr>
            <p:spPr bwMode="auto">
              <a:xfrm>
                <a:off x="3713" y="1900"/>
                <a:ext cx="418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6398" name="Line 32"/>
          <p:cNvSpPr>
            <a:spLocks noChangeShapeType="1"/>
          </p:cNvSpPr>
          <p:nvPr/>
        </p:nvSpPr>
        <p:spPr bwMode="auto">
          <a:xfrm>
            <a:off x="2462213" y="4065588"/>
            <a:ext cx="4105275" cy="0"/>
          </a:xfrm>
          <a:prstGeom prst="line">
            <a:avLst/>
          </a:prstGeom>
          <a:noFill/>
          <a:ln w="15875">
            <a:solidFill>
              <a:srgbClr val="000066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352289" name="Rectangle 33"/>
          <p:cNvSpPr>
            <a:spLocks noChangeArrowheads="1"/>
          </p:cNvSpPr>
          <p:nvPr/>
        </p:nvSpPr>
        <p:spPr bwMode="auto">
          <a:xfrm>
            <a:off x="169863" y="4259263"/>
            <a:ext cx="552450" cy="460375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>
                <a:solidFill>
                  <a:srgbClr val="000066"/>
                </a:solidFill>
              </a:rPr>
              <a:t>(d)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352298" name="Line 42"/>
          <p:cNvSpPr>
            <a:spLocks noChangeShapeType="1"/>
          </p:cNvSpPr>
          <p:nvPr/>
        </p:nvSpPr>
        <p:spPr bwMode="auto">
          <a:xfrm>
            <a:off x="3124200" y="5421313"/>
            <a:ext cx="846138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352300" name="Rectangle 44"/>
          <p:cNvSpPr>
            <a:spLocks noChangeArrowheads="1"/>
          </p:cNvSpPr>
          <p:nvPr/>
        </p:nvSpPr>
        <p:spPr bwMode="auto">
          <a:xfrm>
            <a:off x="7962900" y="1027113"/>
            <a:ext cx="828675" cy="427037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000" b="1">
                <a:solidFill>
                  <a:srgbClr val="808080"/>
                </a:solidFill>
                <a:latin typeface="Times New Roman" pitchFamily="18" charset="0"/>
              </a:rPr>
              <a:t>48 </a:t>
            </a:r>
            <a:r>
              <a:rPr lang="en-US" sz="2000" b="1" i="1">
                <a:solidFill>
                  <a:srgbClr val="808080"/>
                </a:solidFill>
                <a:sym typeface="Symbol" pitchFamily="18" charset="2"/>
              </a:rPr>
              <a:t></a:t>
            </a:r>
            <a:r>
              <a:rPr lang="en-US" sz="2000" b="1">
                <a:solidFill>
                  <a:srgbClr val="808080"/>
                </a:solidFill>
                <a:latin typeface="Times New Roman" pitchFamily="18" charset="0"/>
              </a:rPr>
              <a:t>C</a:t>
            </a:r>
            <a:endParaRPr lang="en-ZA" sz="2000" b="1">
              <a:solidFill>
                <a:srgbClr val="808080"/>
              </a:solidFill>
              <a:latin typeface="Times New Roman" pitchFamily="18" charset="0"/>
            </a:endParaRPr>
          </a:p>
        </p:txBody>
      </p:sp>
      <p:sp>
        <p:nvSpPr>
          <p:cNvPr id="352302" name="Rectangle 46"/>
          <p:cNvSpPr>
            <a:spLocks noChangeArrowheads="1"/>
          </p:cNvSpPr>
          <p:nvPr/>
        </p:nvSpPr>
        <p:spPr bwMode="auto">
          <a:xfrm>
            <a:off x="7077075" y="1293813"/>
            <a:ext cx="828675" cy="427037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000" b="1">
                <a:solidFill>
                  <a:srgbClr val="808080"/>
                </a:solidFill>
                <a:latin typeface="Times New Roman" pitchFamily="18" charset="0"/>
              </a:rPr>
              <a:t>32 </a:t>
            </a:r>
            <a:r>
              <a:rPr lang="en-US" sz="2000" b="1" i="1">
                <a:solidFill>
                  <a:srgbClr val="808080"/>
                </a:solidFill>
                <a:sym typeface="Symbol" pitchFamily="18" charset="2"/>
              </a:rPr>
              <a:t></a:t>
            </a:r>
            <a:r>
              <a:rPr lang="en-US" sz="2000" b="1">
                <a:solidFill>
                  <a:srgbClr val="808080"/>
                </a:solidFill>
                <a:latin typeface="Times New Roman" pitchFamily="18" charset="0"/>
              </a:rPr>
              <a:t>C</a:t>
            </a:r>
            <a:endParaRPr lang="en-ZA" sz="2000" b="1">
              <a:solidFill>
                <a:srgbClr val="808080"/>
              </a:solidFill>
              <a:latin typeface="Times New Roman" pitchFamily="18" charset="0"/>
            </a:endParaRPr>
          </a:p>
        </p:txBody>
      </p:sp>
      <p:sp>
        <p:nvSpPr>
          <p:cNvPr id="352303" name="Rectangle 47"/>
          <p:cNvSpPr>
            <a:spLocks noChangeArrowheads="1"/>
          </p:cNvSpPr>
          <p:nvPr/>
        </p:nvSpPr>
        <p:spPr bwMode="auto">
          <a:xfrm>
            <a:off x="839788" y="4219575"/>
            <a:ext cx="4608512" cy="493713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Q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3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 = Q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6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 = 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48 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– 32 = 16 </a:t>
            </a:r>
            <a:r>
              <a:rPr lang="en-US" b="1" i="1">
                <a:solidFill>
                  <a:srgbClr val="000066"/>
                </a:solidFill>
                <a:sym typeface="Symbol" pitchFamily="18" charset="2"/>
              </a:rPr>
              <a:t>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C</a:t>
            </a:r>
            <a:endParaRPr lang="en-ZA" sz="2200" b="1">
              <a:solidFill>
                <a:srgbClr val="000066"/>
              </a:solidFill>
              <a:latin typeface="Times New Roman" pitchFamily="18" charset="0"/>
            </a:endParaRPr>
          </a:p>
        </p:txBody>
      </p:sp>
      <p:graphicFrame>
        <p:nvGraphicFramePr>
          <p:cNvPr id="352304" name="Object 48"/>
          <p:cNvGraphicFramePr>
            <a:graphicFrameLocks noChangeAspect="1"/>
          </p:cNvGraphicFramePr>
          <p:nvPr/>
        </p:nvGraphicFramePr>
        <p:xfrm>
          <a:off x="925513" y="4827588"/>
          <a:ext cx="310991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" name="Equation" r:id="rId4" imgW="3124080" imgH="761760" progId="Equation.DSMT4">
                  <p:embed/>
                </p:oleObj>
              </mc:Choice>
              <mc:Fallback>
                <p:oleObj name="Equation" r:id="rId4" imgW="3124080" imgH="761760" progId="Equation.DSMT4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5513" y="4827588"/>
                        <a:ext cx="3109912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5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5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2289" grpId="0"/>
      <p:bldP spid="352298" grpId="0" animBg="1"/>
      <p:bldP spid="352300" grpId="0"/>
      <p:bldP spid="352302" grpId="0"/>
      <p:bldP spid="35230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730" name="Rectangle 186" descr="Large confetti"/>
          <p:cNvSpPr>
            <a:spLocks noChangeArrowheads="1"/>
          </p:cNvSpPr>
          <p:nvPr/>
        </p:nvSpPr>
        <p:spPr bwMode="auto">
          <a:xfrm>
            <a:off x="495300" y="4743450"/>
            <a:ext cx="1608138" cy="1312863"/>
          </a:xfrm>
          <a:prstGeom prst="rect">
            <a:avLst/>
          </a:prstGeom>
          <a:pattFill prst="lgConfetti">
            <a:fgClr>
              <a:schemeClr val="tx1"/>
            </a:fgClr>
            <a:bgClr>
              <a:schemeClr val="bg1"/>
            </a:bgClr>
          </a:patt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6370" name="Rectangle 112"/>
          <p:cNvSpPr>
            <a:spLocks noChangeArrowheads="1"/>
          </p:cNvSpPr>
          <p:nvPr/>
        </p:nvSpPr>
        <p:spPr bwMode="auto">
          <a:xfrm>
            <a:off x="485775" y="4741863"/>
            <a:ext cx="1617663" cy="1309687"/>
          </a:xfrm>
          <a:prstGeom prst="rect">
            <a:avLst/>
          </a:prstGeom>
          <a:solidFill>
            <a:srgbClr val="FF9FC1">
              <a:alpha val="2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186371" name="Footer Placeholder 3"/>
          <p:cNvSpPr txBox="1">
            <a:spLocks noGrp="1"/>
          </p:cNvSpPr>
          <p:nvPr/>
        </p:nvSpPr>
        <p:spPr bwMode="auto">
          <a:xfrm>
            <a:off x="8386763" y="182563"/>
            <a:ext cx="6746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ZA" sz="1200">
                <a:solidFill>
                  <a:srgbClr val="5F5F5F"/>
                </a:solidFill>
                <a:latin typeface="Arial" charset="0"/>
              </a:rPr>
              <a:t>CAPACITANCE</a:t>
            </a:r>
          </a:p>
        </p:txBody>
      </p:sp>
      <p:sp>
        <p:nvSpPr>
          <p:cNvPr id="186372" name="Date Placeholder 4"/>
          <p:cNvSpPr txBox="1">
            <a:spLocks noGrp="1"/>
          </p:cNvSpPr>
          <p:nvPr/>
        </p:nvSpPr>
        <p:spPr bwMode="auto">
          <a:xfrm>
            <a:off x="107950" y="182563"/>
            <a:ext cx="10795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>
                <a:solidFill>
                  <a:srgbClr val="5F5F5F"/>
                </a:solidFill>
                <a:latin typeface="Arial" charset="0"/>
              </a:rPr>
              <a:t>PHY1013S</a:t>
            </a:r>
            <a:endParaRPr lang="en-ZA" sz="1200">
              <a:solidFill>
                <a:srgbClr val="5F5F5F"/>
              </a:solidFill>
              <a:latin typeface="Arial" charset="0"/>
            </a:endParaRPr>
          </a:p>
        </p:txBody>
      </p:sp>
      <p:sp>
        <p:nvSpPr>
          <p:cNvPr id="186373" name="Slide Number Placeholder 5"/>
          <p:cNvSpPr txBox="1">
            <a:spLocks noGrp="1"/>
          </p:cNvSpPr>
          <p:nvPr/>
        </p:nvSpPr>
        <p:spPr bwMode="auto">
          <a:xfrm>
            <a:off x="8064500" y="6381750"/>
            <a:ext cx="9461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3A16512-0041-4F41-9A9F-430E53200906}" type="slidenum">
              <a:rPr lang="en-ZA" sz="1400" b="1">
                <a:solidFill>
                  <a:srgbClr val="5F5F5F"/>
                </a:solidFill>
                <a:latin typeface="Koala" pitchFamily="34" charset="0"/>
              </a:rPr>
              <a:pPr algn="r"/>
              <a:t>25</a:t>
            </a:fld>
            <a:endParaRPr lang="en-ZA" sz="1400" b="1">
              <a:solidFill>
                <a:srgbClr val="5F5F5F"/>
              </a:solidFill>
              <a:latin typeface="Koala" pitchFamily="34" charset="0"/>
            </a:endParaRPr>
          </a:p>
        </p:txBody>
      </p:sp>
      <p:sp>
        <p:nvSpPr>
          <p:cNvPr id="1863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775" y="574675"/>
            <a:ext cx="8931275" cy="655638"/>
          </a:xfrm>
        </p:spPr>
        <p:txBody>
          <a:bodyPr/>
          <a:lstStyle/>
          <a:p>
            <a:pPr eaLnBrk="1" hangingPunct="1"/>
            <a:r>
              <a:rPr lang="en-US" smtClean="0"/>
              <a:t>CAPACITOR WITH A PARTIAL DIELECTRIC</a:t>
            </a:r>
          </a:p>
        </p:txBody>
      </p:sp>
      <p:sp>
        <p:nvSpPr>
          <p:cNvPr id="1863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343025"/>
            <a:ext cx="8774112" cy="1698625"/>
          </a:xfrm>
        </p:spPr>
        <p:txBody>
          <a:bodyPr/>
          <a:lstStyle/>
          <a:p>
            <a:pPr lvl="1" indent="0" eaLnBrk="1" hangingPunct="1"/>
            <a:r>
              <a:rPr lang="en-US" smtClean="0"/>
              <a:t>In the event that the dielectric does </a:t>
            </a:r>
            <a:r>
              <a:rPr lang="en-US" i="1" smtClean="0"/>
              <a:t>not</a:t>
            </a:r>
            <a:r>
              <a:rPr lang="en-US" i="1" baseline="30000" smtClean="0"/>
              <a:t> </a:t>
            </a:r>
            <a:r>
              <a:rPr lang="en-US" smtClean="0"/>
              <a:t> completely fill the gap between the plates, the effective capacitance may be calculated by regarding the various regions as separate capacitors combined in series and/or parallel.</a:t>
            </a:r>
          </a:p>
        </p:txBody>
      </p:sp>
      <p:sp>
        <p:nvSpPr>
          <p:cNvPr id="108729" name="Rectangle 185"/>
          <p:cNvSpPr>
            <a:spLocks noChangeArrowheads="1"/>
          </p:cNvSpPr>
          <p:nvPr/>
        </p:nvSpPr>
        <p:spPr bwMode="auto">
          <a:xfrm>
            <a:off x="495300" y="3557588"/>
            <a:ext cx="1608138" cy="1176337"/>
          </a:xfrm>
          <a:prstGeom prst="rect">
            <a:avLst/>
          </a:prstGeom>
          <a:pattFill prst="smConfetti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8731" name="Rectangle 187"/>
          <p:cNvSpPr>
            <a:spLocks noChangeArrowheads="1"/>
          </p:cNvSpPr>
          <p:nvPr/>
        </p:nvSpPr>
        <p:spPr bwMode="auto">
          <a:xfrm>
            <a:off x="2097088" y="3557588"/>
            <a:ext cx="1609725" cy="2500312"/>
          </a:xfrm>
          <a:prstGeom prst="rect">
            <a:avLst/>
          </a:prstGeom>
          <a:pattFill prst="smConfetti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pSp>
        <p:nvGrpSpPr>
          <p:cNvPr id="186378" name="Group 110"/>
          <p:cNvGrpSpPr>
            <a:grpSpLocks/>
          </p:cNvGrpSpPr>
          <p:nvPr/>
        </p:nvGrpSpPr>
        <p:grpSpPr bwMode="auto">
          <a:xfrm>
            <a:off x="449263" y="3338513"/>
            <a:ext cx="3311525" cy="2940050"/>
            <a:chOff x="4207" y="1632"/>
            <a:chExt cx="1362" cy="1570"/>
          </a:xfrm>
        </p:grpSpPr>
        <p:grpSp>
          <p:nvGrpSpPr>
            <p:cNvPr id="186446" name="Group 75"/>
            <p:cNvGrpSpPr>
              <a:grpSpLocks/>
            </p:cNvGrpSpPr>
            <p:nvPr/>
          </p:nvGrpSpPr>
          <p:grpSpPr bwMode="auto">
            <a:xfrm>
              <a:off x="4213" y="3088"/>
              <a:ext cx="1356" cy="114"/>
              <a:chOff x="4708" y="2611"/>
              <a:chExt cx="861" cy="80"/>
            </a:xfrm>
          </p:grpSpPr>
          <p:sp>
            <p:nvSpPr>
              <p:cNvPr id="186451" name="Rectangle 72"/>
              <p:cNvSpPr>
                <a:spLocks noChangeArrowheads="1"/>
              </p:cNvSpPr>
              <p:nvPr/>
            </p:nvSpPr>
            <p:spPr bwMode="auto">
              <a:xfrm>
                <a:off x="4710" y="2613"/>
                <a:ext cx="853" cy="78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186452" name="Line 73"/>
              <p:cNvSpPr>
                <a:spLocks noChangeShapeType="1"/>
              </p:cNvSpPr>
              <p:nvPr/>
            </p:nvSpPr>
            <p:spPr bwMode="auto">
              <a:xfrm>
                <a:off x="4708" y="2689"/>
                <a:ext cx="861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453" name="Line 74"/>
              <p:cNvSpPr>
                <a:spLocks noChangeShapeType="1"/>
              </p:cNvSpPr>
              <p:nvPr/>
            </p:nvSpPr>
            <p:spPr bwMode="auto">
              <a:xfrm>
                <a:off x="4708" y="2611"/>
                <a:ext cx="861" cy="0"/>
              </a:xfrm>
              <a:prstGeom prst="line">
                <a:avLst/>
              </a:prstGeom>
              <a:noFill/>
              <a:ln w="31750">
                <a:solidFill>
                  <a:srgbClr val="3F3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6447" name="Group 47"/>
            <p:cNvGrpSpPr>
              <a:grpSpLocks/>
            </p:cNvGrpSpPr>
            <p:nvPr/>
          </p:nvGrpSpPr>
          <p:grpSpPr bwMode="auto">
            <a:xfrm rot="5400000">
              <a:off x="4832" y="1007"/>
              <a:ext cx="112" cy="1362"/>
              <a:chOff x="4497" y="925"/>
              <a:chExt cx="207" cy="971"/>
            </a:xfrm>
          </p:grpSpPr>
          <p:sp>
            <p:nvSpPr>
              <p:cNvPr id="186448" name="Rectangle 48"/>
              <p:cNvSpPr>
                <a:spLocks noChangeArrowheads="1"/>
              </p:cNvSpPr>
              <p:nvPr/>
            </p:nvSpPr>
            <p:spPr bwMode="auto">
              <a:xfrm>
                <a:off x="4504" y="931"/>
                <a:ext cx="200" cy="965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186449" name="Line 49"/>
              <p:cNvSpPr>
                <a:spLocks noChangeShapeType="1"/>
              </p:cNvSpPr>
              <p:nvPr/>
            </p:nvSpPr>
            <p:spPr bwMode="auto">
              <a:xfrm rot="-5400000">
                <a:off x="4221" y="1408"/>
                <a:ext cx="966" cy="0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450" name="Line 50"/>
              <p:cNvSpPr>
                <a:spLocks noChangeShapeType="1"/>
              </p:cNvSpPr>
              <p:nvPr/>
            </p:nvSpPr>
            <p:spPr bwMode="auto">
              <a:xfrm rot="-5400000">
                <a:off x="4014" y="1408"/>
                <a:ext cx="966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86379" name="Group 108"/>
          <p:cNvGrpSpPr>
            <a:grpSpLocks/>
          </p:cNvGrpSpPr>
          <p:nvPr/>
        </p:nvGrpSpPr>
        <p:grpSpPr bwMode="auto">
          <a:xfrm>
            <a:off x="517525" y="6149975"/>
            <a:ext cx="3159125" cy="0"/>
            <a:chOff x="4136" y="3133"/>
            <a:chExt cx="1396" cy="0"/>
          </a:xfrm>
        </p:grpSpPr>
        <p:sp>
          <p:nvSpPr>
            <p:cNvPr id="186436" name="Line 60"/>
            <p:cNvSpPr>
              <a:spLocks noChangeShapeType="1"/>
            </p:cNvSpPr>
            <p:nvPr/>
          </p:nvSpPr>
          <p:spPr bwMode="auto">
            <a:xfrm rot="-5400000">
              <a:off x="5498" y="3098"/>
              <a:ext cx="0" cy="6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437" name="Line 61"/>
            <p:cNvSpPr>
              <a:spLocks noChangeShapeType="1"/>
            </p:cNvSpPr>
            <p:nvPr/>
          </p:nvSpPr>
          <p:spPr bwMode="auto">
            <a:xfrm rot="-5400000">
              <a:off x="5210" y="3098"/>
              <a:ext cx="0" cy="6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438" name="Line 62"/>
            <p:cNvSpPr>
              <a:spLocks noChangeShapeType="1"/>
            </p:cNvSpPr>
            <p:nvPr/>
          </p:nvSpPr>
          <p:spPr bwMode="auto">
            <a:xfrm rot="-5400000">
              <a:off x="4905" y="3098"/>
              <a:ext cx="0" cy="6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439" name="Line 63"/>
            <p:cNvSpPr>
              <a:spLocks noChangeShapeType="1"/>
            </p:cNvSpPr>
            <p:nvPr/>
          </p:nvSpPr>
          <p:spPr bwMode="auto">
            <a:xfrm rot="-5400000">
              <a:off x="5357" y="3098"/>
              <a:ext cx="0" cy="6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440" name="Line 64"/>
            <p:cNvSpPr>
              <a:spLocks noChangeShapeType="1"/>
            </p:cNvSpPr>
            <p:nvPr/>
          </p:nvSpPr>
          <p:spPr bwMode="auto">
            <a:xfrm rot="-5400000">
              <a:off x="5049" y="3098"/>
              <a:ext cx="0" cy="6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441" name="Line 65"/>
            <p:cNvSpPr>
              <a:spLocks noChangeShapeType="1"/>
            </p:cNvSpPr>
            <p:nvPr/>
          </p:nvSpPr>
          <p:spPr bwMode="auto">
            <a:xfrm rot="-5400000">
              <a:off x="4762" y="3098"/>
              <a:ext cx="0" cy="6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442" name="Line 82"/>
            <p:cNvSpPr>
              <a:spLocks noChangeShapeType="1"/>
            </p:cNvSpPr>
            <p:nvPr/>
          </p:nvSpPr>
          <p:spPr bwMode="auto">
            <a:xfrm rot="-5400000">
              <a:off x="4476" y="3098"/>
              <a:ext cx="0" cy="6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443" name="Line 83"/>
            <p:cNvSpPr>
              <a:spLocks noChangeShapeType="1"/>
            </p:cNvSpPr>
            <p:nvPr/>
          </p:nvSpPr>
          <p:spPr bwMode="auto">
            <a:xfrm rot="-5400000">
              <a:off x="4171" y="3098"/>
              <a:ext cx="0" cy="6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444" name="Line 84"/>
            <p:cNvSpPr>
              <a:spLocks noChangeShapeType="1"/>
            </p:cNvSpPr>
            <p:nvPr/>
          </p:nvSpPr>
          <p:spPr bwMode="auto">
            <a:xfrm rot="-5400000">
              <a:off x="4623" y="3098"/>
              <a:ext cx="0" cy="6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445" name="Line 85"/>
            <p:cNvSpPr>
              <a:spLocks noChangeShapeType="1"/>
            </p:cNvSpPr>
            <p:nvPr/>
          </p:nvSpPr>
          <p:spPr bwMode="auto">
            <a:xfrm rot="-5400000">
              <a:off x="4315" y="3098"/>
              <a:ext cx="0" cy="6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6380" name="Group 109"/>
          <p:cNvGrpSpPr>
            <a:grpSpLocks/>
          </p:cNvGrpSpPr>
          <p:nvPr/>
        </p:nvGrpSpPr>
        <p:grpSpPr bwMode="auto">
          <a:xfrm>
            <a:off x="508000" y="3381375"/>
            <a:ext cx="3168650" cy="127000"/>
            <a:chOff x="4132" y="1655"/>
            <a:chExt cx="1400" cy="68"/>
          </a:xfrm>
        </p:grpSpPr>
        <p:grpSp>
          <p:nvGrpSpPr>
            <p:cNvPr id="186406" name="Group 28"/>
            <p:cNvGrpSpPr>
              <a:grpSpLocks/>
            </p:cNvGrpSpPr>
            <p:nvPr/>
          </p:nvGrpSpPr>
          <p:grpSpPr bwMode="auto">
            <a:xfrm rot="5400000">
              <a:off x="5464" y="1654"/>
              <a:ext cx="68" cy="69"/>
              <a:chOff x="11704" y="9336"/>
              <a:chExt cx="176" cy="176"/>
            </a:xfrm>
          </p:grpSpPr>
          <p:sp>
            <p:nvSpPr>
              <p:cNvPr id="186434" name="Line 29"/>
              <p:cNvSpPr>
                <a:spLocks noChangeShapeType="1"/>
              </p:cNvSpPr>
              <p:nvPr/>
            </p:nvSpPr>
            <p:spPr bwMode="auto">
              <a:xfrm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435" name="Line 30"/>
              <p:cNvSpPr>
                <a:spLocks noChangeShapeType="1"/>
              </p:cNvSpPr>
              <p:nvPr/>
            </p:nvSpPr>
            <p:spPr bwMode="auto">
              <a:xfrm rot="-5400000"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6407" name="Group 31"/>
            <p:cNvGrpSpPr>
              <a:grpSpLocks/>
            </p:cNvGrpSpPr>
            <p:nvPr/>
          </p:nvGrpSpPr>
          <p:grpSpPr bwMode="auto">
            <a:xfrm rot="5400000">
              <a:off x="5176" y="1654"/>
              <a:ext cx="68" cy="69"/>
              <a:chOff x="11704" y="9336"/>
              <a:chExt cx="176" cy="176"/>
            </a:xfrm>
          </p:grpSpPr>
          <p:sp>
            <p:nvSpPr>
              <p:cNvPr id="186432" name="Line 32"/>
              <p:cNvSpPr>
                <a:spLocks noChangeShapeType="1"/>
              </p:cNvSpPr>
              <p:nvPr/>
            </p:nvSpPr>
            <p:spPr bwMode="auto">
              <a:xfrm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433" name="Line 33"/>
              <p:cNvSpPr>
                <a:spLocks noChangeShapeType="1"/>
              </p:cNvSpPr>
              <p:nvPr/>
            </p:nvSpPr>
            <p:spPr bwMode="auto">
              <a:xfrm rot="-5400000"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6408" name="Group 34"/>
            <p:cNvGrpSpPr>
              <a:grpSpLocks/>
            </p:cNvGrpSpPr>
            <p:nvPr/>
          </p:nvGrpSpPr>
          <p:grpSpPr bwMode="auto">
            <a:xfrm rot="5400000">
              <a:off x="4871" y="1654"/>
              <a:ext cx="68" cy="69"/>
              <a:chOff x="11704" y="9336"/>
              <a:chExt cx="176" cy="176"/>
            </a:xfrm>
          </p:grpSpPr>
          <p:sp>
            <p:nvSpPr>
              <p:cNvPr id="186430" name="Line 35"/>
              <p:cNvSpPr>
                <a:spLocks noChangeShapeType="1"/>
              </p:cNvSpPr>
              <p:nvPr/>
            </p:nvSpPr>
            <p:spPr bwMode="auto">
              <a:xfrm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431" name="Line 36"/>
              <p:cNvSpPr>
                <a:spLocks noChangeShapeType="1"/>
              </p:cNvSpPr>
              <p:nvPr/>
            </p:nvSpPr>
            <p:spPr bwMode="auto">
              <a:xfrm rot="-5400000"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6409" name="Group 38"/>
            <p:cNvGrpSpPr>
              <a:grpSpLocks/>
            </p:cNvGrpSpPr>
            <p:nvPr/>
          </p:nvGrpSpPr>
          <p:grpSpPr bwMode="auto">
            <a:xfrm rot="5400000">
              <a:off x="5323" y="1654"/>
              <a:ext cx="68" cy="69"/>
              <a:chOff x="11704" y="9336"/>
              <a:chExt cx="176" cy="176"/>
            </a:xfrm>
          </p:grpSpPr>
          <p:sp>
            <p:nvSpPr>
              <p:cNvPr id="186428" name="Line 39"/>
              <p:cNvSpPr>
                <a:spLocks noChangeShapeType="1"/>
              </p:cNvSpPr>
              <p:nvPr/>
            </p:nvSpPr>
            <p:spPr bwMode="auto">
              <a:xfrm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429" name="Line 40"/>
              <p:cNvSpPr>
                <a:spLocks noChangeShapeType="1"/>
              </p:cNvSpPr>
              <p:nvPr/>
            </p:nvSpPr>
            <p:spPr bwMode="auto">
              <a:xfrm rot="-5400000"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6410" name="Group 41"/>
            <p:cNvGrpSpPr>
              <a:grpSpLocks/>
            </p:cNvGrpSpPr>
            <p:nvPr/>
          </p:nvGrpSpPr>
          <p:grpSpPr bwMode="auto">
            <a:xfrm rot="5400000">
              <a:off x="5015" y="1655"/>
              <a:ext cx="68" cy="68"/>
              <a:chOff x="11704" y="9336"/>
              <a:chExt cx="176" cy="176"/>
            </a:xfrm>
          </p:grpSpPr>
          <p:sp>
            <p:nvSpPr>
              <p:cNvPr id="186426" name="Line 42"/>
              <p:cNvSpPr>
                <a:spLocks noChangeShapeType="1"/>
              </p:cNvSpPr>
              <p:nvPr/>
            </p:nvSpPr>
            <p:spPr bwMode="auto">
              <a:xfrm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427" name="Line 43"/>
              <p:cNvSpPr>
                <a:spLocks noChangeShapeType="1"/>
              </p:cNvSpPr>
              <p:nvPr/>
            </p:nvSpPr>
            <p:spPr bwMode="auto">
              <a:xfrm rot="-5400000"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6411" name="Group 44"/>
            <p:cNvGrpSpPr>
              <a:grpSpLocks/>
            </p:cNvGrpSpPr>
            <p:nvPr/>
          </p:nvGrpSpPr>
          <p:grpSpPr bwMode="auto">
            <a:xfrm rot="5400000">
              <a:off x="4727" y="1654"/>
              <a:ext cx="68" cy="69"/>
              <a:chOff x="11704" y="9336"/>
              <a:chExt cx="176" cy="176"/>
            </a:xfrm>
          </p:grpSpPr>
          <p:sp>
            <p:nvSpPr>
              <p:cNvPr id="186424" name="Line 45"/>
              <p:cNvSpPr>
                <a:spLocks noChangeShapeType="1"/>
              </p:cNvSpPr>
              <p:nvPr/>
            </p:nvSpPr>
            <p:spPr bwMode="auto">
              <a:xfrm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425" name="Line 46"/>
              <p:cNvSpPr>
                <a:spLocks noChangeShapeType="1"/>
              </p:cNvSpPr>
              <p:nvPr/>
            </p:nvSpPr>
            <p:spPr bwMode="auto">
              <a:xfrm rot="-5400000"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6412" name="Group 92"/>
            <p:cNvGrpSpPr>
              <a:grpSpLocks/>
            </p:cNvGrpSpPr>
            <p:nvPr/>
          </p:nvGrpSpPr>
          <p:grpSpPr bwMode="auto">
            <a:xfrm rot="5400000">
              <a:off x="4438" y="1654"/>
              <a:ext cx="68" cy="69"/>
              <a:chOff x="11704" y="9336"/>
              <a:chExt cx="176" cy="176"/>
            </a:xfrm>
          </p:grpSpPr>
          <p:sp>
            <p:nvSpPr>
              <p:cNvPr id="186422" name="Line 93"/>
              <p:cNvSpPr>
                <a:spLocks noChangeShapeType="1"/>
              </p:cNvSpPr>
              <p:nvPr/>
            </p:nvSpPr>
            <p:spPr bwMode="auto">
              <a:xfrm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423" name="Line 94"/>
              <p:cNvSpPr>
                <a:spLocks noChangeShapeType="1"/>
              </p:cNvSpPr>
              <p:nvPr/>
            </p:nvSpPr>
            <p:spPr bwMode="auto">
              <a:xfrm rot="-5400000"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6413" name="Group 95"/>
            <p:cNvGrpSpPr>
              <a:grpSpLocks/>
            </p:cNvGrpSpPr>
            <p:nvPr/>
          </p:nvGrpSpPr>
          <p:grpSpPr bwMode="auto">
            <a:xfrm rot="5400000">
              <a:off x="4133" y="1654"/>
              <a:ext cx="68" cy="69"/>
              <a:chOff x="11704" y="9336"/>
              <a:chExt cx="176" cy="176"/>
            </a:xfrm>
          </p:grpSpPr>
          <p:sp>
            <p:nvSpPr>
              <p:cNvPr id="186420" name="Line 96"/>
              <p:cNvSpPr>
                <a:spLocks noChangeShapeType="1"/>
              </p:cNvSpPr>
              <p:nvPr/>
            </p:nvSpPr>
            <p:spPr bwMode="auto">
              <a:xfrm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421" name="Line 97"/>
              <p:cNvSpPr>
                <a:spLocks noChangeShapeType="1"/>
              </p:cNvSpPr>
              <p:nvPr/>
            </p:nvSpPr>
            <p:spPr bwMode="auto">
              <a:xfrm rot="-5400000"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6414" name="Group 99"/>
            <p:cNvGrpSpPr>
              <a:grpSpLocks/>
            </p:cNvGrpSpPr>
            <p:nvPr/>
          </p:nvGrpSpPr>
          <p:grpSpPr bwMode="auto">
            <a:xfrm rot="5400000">
              <a:off x="4585" y="1654"/>
              <a:ext cx="68" cy="69"/>
              <a:chOff x="11704" y="9336"/>
              <a:chExt cx="176" cy="176"/>
            </a:xfrm>
          </p:grpSpPr>
          <p:sp>
            <p:nvSpPr>
              <p:cNvPr id="186418" name="Line 100"/>
              <p:cNvSpPr>
                <a:spLocks noChangeShapeType="1"/>
              </p:cNvSpPr>
              <p:nvPr/>
            </p:nvSpPr>
            <p:spPr bwMode="auto">
              <a:xfrm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419" name="Line 101"/>
              <p:cNvSpPr>
                <a:spLocks noChangeShapeType="1"/>
              </p:cNvSpPr>
              <p:nvPr/>
            </p:nvSpPr>
            <p:spPr bwMode="auto">
              <a:xfrm rot="-5400000"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6415" name="Group 102"/>
            <p:cNvGrpSpPr>
              <a:grpSpLocks/>
            </p:cNvGrpSpPr>
            <p:nvPr/>
          </p:nvGrpSpPr>
          <p:grpSpPr bwMode="auto">
            <a:xfrm rot="5400000">
              <a:off x="4277" y="1655"/>
              <a:ext cx="68" cy="68"/>
              <a:chOff x="11704" y="9336"/>
              <a:chExt cx="176" cy="176"/>
            </a:xfrm>
          </p:grpSpPr>
          <p:sp>
            <p:nvSpPr>
              <p:cNvPr id="186416" name="Line 103"/>
              <p:cNvSpPr>
                <a:spLocks noChangeShapeType="1"/>
              </p:cNvSpPr>
              <p:nvPr/>
            </p:nvSpPr>
            <p:spPr bwMode="auto">
              <a:xfrm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417" name="Line 104"/>
              <p:cNvSpPr>
                <a:spLocks noChangeShapeType="1"/>
              </p:cNvSpPr>
              <p:nvPr/>
            </p:nvSpPr>
            <p:spPr bwMode="auto">
              <a:xfrm rot="-5400000"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86381" name="Group 140"/>
          <p:cNvGrpSpPr>
            <a:grpSpLocks/>
          </p:cNvGrpSpPr>
          <p:nvPr/>
        </p:nvGrpSpPr>
        <p:grpSpPr bwMode="auto">
          <a:xfrm>
            <a:off x="573088" y="3579813"/>
            <a:ext cx="1344612" cy="2462212"/>
            <a:chOff x="338" y="2368"/>
            <a:chExt cx="594" cy="624"/>
          </a:xfrm>
        </p:grpSpPr>
        <p:sp>
          <p:nvSpPr>
            <p:cNvPr id="186403" name="Line 52"/>
            <p:cNvSpPr>
              <a:spLocks noChangeShapeType="1"/>
            </p:cNvSpPr>
            <p:nvPr/>
          </p:nvSpPr>
          <p:spPr bwMode="auto">
            <a:xfrm rot="5400000">
              <a:off x="620" y="2680"/>
              <a:ext cx="624" cy="0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86404" name="Line 54"/>
            <p:cNvSpPr>
              <a:spLocks noChangeShapeType="1"/>
            </p:cNvSpPr>
            <p:nvPr/>
          </p:nvSpPr>
          <p:spPr bwMode="auto">
            <a:xfrm rot="5400000">
              <a:off x="26" y="2680"/>
              <a:ext cx="624" cy="0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86405" name="Line 57"/>
            <p:cNvSpPr>
              <a:spLocks noChangeShapeType="1"/>
            </p:cNvSpPr>
            <p:nvPr/>
          </p:nvSpPr>
          <p:spPr bwMode="auto">
            <a:xfrm rot="5400000">
              <a:off x="323" y="2680"/>
              <a:ext cx="624" cy="0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186382" name="Line 54"/>
          <p:cNvSpPr>
            <a:spLocks noChangeShapeType="1"/>
          </p:cNvSpPr>
          <p:nvPr/>
        </p:nvSpPr>
        <p:spPr bwMode="auto">
          <a:xfrm rot="5400000">
            <a:off x="323850" y="4164013"/>
            <a:ext cx="1168400" cy="0"/>
          </a:xfrm>
          <a:prstGeom prst="line">
            <a:avLst/>
          </a:pr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186383" name="Line 57"/>
          <p:cNvSpPr>
            <a:spLocks noChangeShapeType="1"/>
          </p:cNvSpPr>
          <p:nvPr/>
        </p:nvSpPr>
        <p:spPr bwMode="auto">
          <a:xfrm rot="5400000">
            <a:off x="998538" y="4164013"/>
            <a:ext cx="1168400" cy="0"/>
          </a:xfrm>
          <a:prstGeom prst="line">
            <a:avLst/>
          </a:pr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pSp>
        <p:nvGrpSpPr>
          <p:cNvPr id="186384" name="Group 141"/>
          <p:cNvGrpSpPr>
            <a:grpSpLocks/>
          </p:cNvGrpSpPr>
          <p:nvPr/>
        </p:nvGrpSpPr>
        <p:grpSpPr bwMode="auto">
          <a:xfrm>
            <a:off x="2255838" y="3579813"/>
            <a:ext cx="1346200" cy="2462212"/>
            <a:chOff x="1081" y="2368"/>
            <a:chExt cx="595" cy="1294"/>
          </a:xfrm>
        </p:grpSpPr>
        <p:sp>
          <p:nvSpPr>
            <p:cNvPr id="186398" name="Line 55"/>
            <p:cNvSpPr>
              <a:spLocks noChangeShapeType="1"/>
            </p:cNvSpPr>
            <p:nvPr/>
          </p:nvSpPr>
          <p:spPr bwMode="auto">
            <a:xfrm rot="5400000">
              <a:off x="583" y="3015"/>
              <a:ext cx="1294" cy="0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86399" name="Line 56"/>
            <p:cNvSpPr>
              <a:spLocks noChangeShapeType="1"/>
            </p:cNvSpPr>
            <p:nvPr/>
          </p:nvSpPr>
          <p:spPr bwMode="auto">
            <a:xfrm rot="5400000">
              <a:off x="1029" y="3015"/>
              <a:ext cx="1294" cy="0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86400" name="Line 52"/>
            <p:cNvSpPr>
              <a:spLocks noChangeShapeType="1"/>
            </p:cNvSpPr>
            <p:nvPr/>
          </p:nvSpPr>
          <p:spPr bwMode="auto">
            <a:xfrm rot="5400000">
              <a:off x="434" y="3015"/>
              <a:ext cx="1294" cy="0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86401" name="Line 55"/>
            <p:cNvSpPr>
              <a:spLocks noChangeShapeType="1"/>
            </p:cNvSpPr>
            <p:nvPr/>
          </p:nvSpPr>
          <p:spPr bwMode="auto">
            <a:xfrm rot="5400000">
              <a:off x="880" y="3015"/>
              <a:ext cx="1294" cy="0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86402" name="Line 56"/>
            <p:cNvSpPr>
              <a:spLocks noChangeShapeType="1"/>
            </p:cNvSpPr>
            <p:nvPr/>
          </p:nvSpPr>
          <p:spPr bwMode="auto">
            <a:xfrm rot="5400000">
              <a:off x="731" y="3015"/>
              <a:ext cx="1294" cy="0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186385" name="Line 83"/>
          <p:cNvSpPr>
            <a:spLocks noChangeShapeType="1"/>
          </p:cNvSpPr>
          <p:nvPr/>
        </p:nvSpPr>
        <p:spPr bwMode="auto">
          <a:xfrm rot="-5400000">
            <a:off x="903288" y="4738687"/>
            <a:ext cx="0" cy="1555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6386" name="Line 85"/>
          <p:cNvSpPr>
            <a:spLocks noChangeShapeType="1"/>
          </p:cNvSpPr>
          <p:nvPr/>
        </p:nvSpPr>
        <p:spPr bwMode="auto">
          <a:xfrm rot="-5400000">
            <a:off x="1584326" y="4738687"/>
            <a:ext cx="0" cy="1555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86387" name="Group 95"/>
          <p:cNvGrpSpPr>
            <a:grpSpLocks/>
          </p:cNvGrpSpPr>
          <p:nvPr/>
        </p:nvGrpSpPr>
        <p:grpSpPr bwMode="auto">
          <a:xfrm rot="5400000">
            <a:off x="841376" y="5878512"/>
            <a:ext cx="127000" cy="155575"/>
            <a:chOff x="11704" y="9336"/>
            <a:chExt cx="176" cy="176"/>
          </a:xfrm>
        </p:grpSpPr>
        <p:sp>
          <p:nvSpPr>
            <p:cNvPr id="186396" name="Line 96"/>
            <p:cNvSpPr>
              <a:spLocks noChangeShapeType="1"/>
            </p:cNvSpPr>
            <p:nvPr/>
          </p:nvSpPr>
          <p:spPr bwMode="auto">
            <a:xfrm>
              <a:off x="11792" y="9336"/>
              <a:ext cx="0" cy="17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397" name="Line 97"/>
            <p:cNvSpPr>
              <a:spLocks noChangeShapeType="1"/>
            </p:cNvSpPr>
            <p:nvPr/>
          </p:nvSpPr>
          <p:spPr bwMode="auto">
            <a:xfrm rot="-5400000">
              <a:off x="11792" y="9336"/>
              <a:ext cx="0" cy="17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6388" name="Group 102"/>
          <p:cNvGrpSpPr>
            <a:grpSpLocks/>
          </p:cNvGrpSpPr>
          <p:nvPr/>
        </p:nvGrpSpPr>
        <p:grpSpPr bwMode="auto">
          <a:xfrm rot="5400000">
            <a:off x="1558132" y="5879306"/>
            <a:ext cx="127000" cy="153987"/>
            <a:chOff x="11704" y="9336"/>
            <a:chExt cx="176" cy="176"/>
          </a:xfrm>
        </p:grpSpPr>
        <p:sp>
          <p:nvSpPr>
            <p:cNvPr id="186394" name="Line 103"/>
            <p:cNvSpPr>
              <a:spLocks noChangeShapeType="1"/>
            </p:cNvSpPr>
            <p:nvPr/>
          </p:nvSpPr>
          <p:spPr bwMode="auto">
            <a:xfrm>
              <a:off x="11792" y="9336"/>
              <a:ext cx="0" cy="17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395" name="Line 104"/>
            <p:cNvSpPr>
              <a:spLocks noChangeShapeType="1"/>
            </p:cNvSpPr>
            <p:nvPr/>
          </p:nvSpPr>
          <p:spPr bwMode="auto">
            <a:xfrm rot="-5400000">
              <a:off x="11792" y="9336"/>
              <a:ext cx="0" cy="17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4268788" y="3405188"/>
            <a:ext cx="4684712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Regions (a) and (b) are in series with each other…</a:t>
            </a:r>
          </a:p>
        </p:txBody>
      </p:sp>
      <p:sp>
        <p:nvSpPr>
          <p:cNvPr id="108732" name="Rectangle 188"/>
          <p:cNvSpPr>
            <a:spLocks noChangeArrowheads="1"/>
          </p:cNvSpPr>
          <p:nvPr/>
        </p:nvSpPr>
        <p:spPr bwMode="auto">
          <a:xfrm>
            <a:off x="996950" y="3965575"/>
            <a:ext cx="5159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66"/>
                </a:solidFill>
              </a:rPr>
              <a:t>(a)</a:t>
            </a:r>
            <a:endParaRPr lang="en-GB" sz="2000">
              <a:solidFill>
                <a:srgbClr val="000066"/>
              </a:solidFill>
            </a:endParaRPr>
          </a:p>
        </p:txBody>
      </p:sp>
      <p:sp>
        <p:nvSpPr>
          <p:cNvPr id="108733" name="Rectangle 189"/>
          <p:cNvSpPr>
            <a:spLocks noChangeArrowheads="1"/>
          </p:cNvSpPr>
          <p:nvPr/>
        </p:nvSpPr>
        <p:spPr bwMode="auto">
          <a:xfrm>
            <a:off x="989013" y="5146675"/>
            <a:ext cx="523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66"/>
                </a:solidFill>
              </a:rPr>
              <a:t>(b)</a:t>
            </a:r>
            <a:endParaRPr lang="en-GB" sz="2000">
              <a:solidFill>
                <a:srgbClr val="000066"/>
              </a:solidFill>
            </a:endParaRPr>
          </a:p>
        </p:txBody>
      </p:sp>
      <p:sp>
        <p:nvSpPr>
          <p:cNvPr id="108734" name="Rectangle 190"/>
          <p:cNvSpPr>
            <a:spLocks noChangeArrowheads="1"/>
          </p:cNvSpPr>
          <p:nvPr/>
        </p:nvSpPr>
        <p:spPr bwMode="auto">
          <a:xfrm>
            <a:off x="2641600" y="4498975"/>
            <a:ext cx="5159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66"/>
                </a:solidFill>
              </a:rPr>
              <a:t>(c)</a:t>
            </a:r>
            <a:endParaRPr lang="en-GB" sz="2000">
              <a:solidFill>
                <a:srgbClr val="000066"/>
              </a:solidFill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268788" y="4492625"/>
            <a:ext cx="4684712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…and these two regions are together in parallel with region (c).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8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8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8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8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8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8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730" grpId="0" animBg="1"/>
      <p:bldP spid="108729" grpId="0" animBg="1"/>
      <p:bldP spid="108731" grpId="0" animBg="1"/>
      <p:bldP spid="2" grpId="0" build="p"/>
      <p:bldP spid="108732" grpId="0"/>
      <p:bldP spid="108733" grpId="0"/>
      <p:bldP spid="108734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Footer Placeholder 3"/>
          <p:cNvSpPr txBox="1">
            <a:spLocks noGrp="1"/>
          </p:cNvSpPr>
          <p:nvPr/>
        </p:nvSpPr>
        <p:spPr bwMode="auto">
          <a:xfrm>
            <a:off x="8386763" y="182563"/>
            <a:ext cx="6746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ZA" sz="1200">
                <a:solidFill>
                  <a:srgbClr val="5F5F5F"/>
                </a:solidFill>
                <a:latin typeface="Arial" charset="0"/>
              </a:rPr>
              <a:t>CAPACITANCE</a:t>
            </a:r>
          </a:p>
        </p:txBody>
      </p:sp>
      <p:sp>
        <p:nvSpPr>
          <p:cNvPr id="18434" name="Date Placeholder 4"/>
          <p:cNvSpPr txBox="1">
            <a:spLocks noGrp="1"/>
          </p:cNvSpPr>
          <p:nvPr/>
        </p:nvSpPr>
        <p:spPr bwMode="auto">
          <a:xfrm>
            <a:off x="107950" y="182563"/>
            <a:ext cx="10795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>
                <a:solidFill>
                  <a:srgbClr val="5F5F5F"/>
                </a:solidFill>
                <a:latin typeface="Arial" charset="0"/>
              </a:rPr>
              <a:t>PHY1013S</a:t>
            </a:r>
            <a:endParaRPr lang="en-ZA" sz="1200">
              <a:solidFill>
                <a:srgbClr val="5F5F5F"/>
              </a:solidFill>
              <a:latin typeface="Arial" charset="0"/>
            </a:endParaRPr>
          </a:p>
        </p:txBody>
      </p:sp>
      <p:sp>
        <p:nvSpPr>
          <p:cNvPr id="18435" name="Slide Number Placeholder 5"/>
          <p:cNvSpPr txBox="1">
            <a:spLocks noGrp="1"/>
          </p:cNvSpPr>
          <p:nvPr/>
        </p:nvSpPr>
        <p:spPr bwMode="auto">
          <a:xfrm>
            <a:off x="8064500" y="6381750"/>
            <a:ext cx="9461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B82FB37-B59A-4919-B115-80CDEAD1EC07}" type="slidenum">
              <a:rPr lang="en-ZA" sz="1400" b="1">
                <a:solidFill>
                  <a:srgbClr val="5F5F5F"/>
                </a:solidFill>
                <a:latin typeface="Koala" pitchFamily="34" charset="0"/>
              </a:rPr>
              <a:pPr algn="r"/>
              <a:t>3</a:t>
            </a:fld>
            <a:endParaRPr lang="en-ZA" sz="1400" b="1">
              <a:solidFill>
                <a:srgbClr val="5F5F5F"/>
              </a:solidFill>
              <a:latin typeface="Koala" pitchFamily="34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CAPACITORS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343025"/>
            <a:ext cx="8774112" cy="1698625"/>
          </a:xfrm>
        </p:spPr>
        <p:txBody>
          <a:bodyPr/>
          <a:lstStyle/>
          <a:p>
            <a:pPr lvl="1" indent="0" eaLnBrk="1" hangingPunct="1"/>
            <a:r>
              <a:rPr lang="en-US" smtClean="0"/>
              <a:t>A capacitor stores charge, which it later releases (causing a current in the opposite direction to that which charged it).  This makes it a useful component for, </a:t>
            </a:r>
            <a:r>
              <a:rPr lang="en-US" i="1" smtClean="0"/>
              <a:t>inter alia</a:t>
            </a:r>
            <a:r>
              <a:rPr lang="en-US" smtClean="0"/>
              <a:t>, storing electrical potential energy.</a:t>
            </a:r>
          </a:p>
        </p:txBody>
      </p:sp>
      <p:sp>
        <p:nvSpPr>
          <p:cNvPr id="205828" name="Rectangle 4"/>
          <p:cNvSpPr>
            <a:spLocks noChangeArrowheads="1"/>
          </p:cNvSpPr>
          <p:nvPr/>
        </p:nvSpPr>
        <p:spPr bwMode="auto">
          <a:xfrm>
            <a:off x="179388" y="3295650"/>
            <a:ext cx="5221287" cy="169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A capacitor consists of two isolated conductors placed close together, but not touching.  While the conductors can have</a:t>
            </a:r>
          </a:p>
        </p:txBody>
      </p:sp>
      <p:sp>
        <p:nvSpPr>
          <p:cNvPr id="205832" name="Rectangle 8"/>
          <p:cNvSpPr>
            <a:spLocks noChangeArrowheads="1"/>
          </p:cNvSpPr>
          <p:nvPr/>
        </p:nvSpPr>
        <p:spPr bwMode="auto">
          <a:xfrm>
            <a:off x="179388" y="4905375"/>
            <a:ext cx="8774112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any shape and configuration, the simplest capacitor has two identical </a:t>
            </a:r>
            <a:r>
              <a:rPr lang="en-US" i="1">
                <a:solidFill>
                  <a:srgbClr val="000066"/>
                </a:solidFill>
              </a:rPr>
              <a:t>plates</a:t>
            </a:r>
            <a:r>
              <a:rPr lang="en-US">
                <a:solidFill>
                  <a:srgbClr val="000066"/>
                </a:solidFill>
              </a:rPr>
              <a:t> of area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A</a:t>
            </a:r>
            <a:r>
              <a:rPr lang="en-US">
                <a:solidFill>
                  <a:srgbClr val="000066"/>
                </a:solidFill>
              </a:rPr>
              <a:t>, separated by a distance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d</a:t>
            </a:r>
            <a:r>
              <a:rPr lang="en-US">
                <a:solidFill>
                  <a:srgbClr val="000066"/>
                </a:solidFill>
              </a:rPr>
              <a:t>.  The circuit diagram symbol for a capacitor is          .</a:t>
            </a: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5554663" y="3286125"/>
            <a:ext cx="3238500" cy="1441450"/>
            <a:chOff x="3499" y="2070"/>
            <a:chExt cx="2040" cy="908"/>
          </a:xfrm>
        </p:grpSpPr>
        <p:sp>
          <p:nvSpPr>
            <p:cNvPr id="18446" name="AutoShape 11"/>
            <p:cNvSpPr>
              <a:spLocks noChangeArrowheads="1"/>
            </p:cNvSpPr>
            <p:nvPr/>
          </p:nvSpPr>
          <p:spPr bwMode="auto">
            <a:xfrm rot="443665">
              <a:off x="3499" y="2345"/>
              <a:ext cx="1673" cy="503"/>
            </a:xfrm>
            <a:prstGeom prst="cube">
              <a:avLst>
                <a:gd name="adj" fmla="val 95505"/>
              </a:avLst>
            </a:prstGeom>
            <a:gradFill rotWithShape="1">
              <a:gsLst>
                <a:gs pos="0">
                  <a:srgbClr val="D1E8FF"/>
                </a:gs>
                <a:gs pos="100000">
                  <a:srgbClr val="3296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18447" name="AutoShape 12"/>
            <p:cNvSpPr>
              <a:spLocks noChangeArrowheads="1"/>
            </p:cNvSpPr>
            <p:nvPr/>
          </p:nvSpPr>
          <p:spPr bwMode="auto">
            <a:xfrm rot="443665">
              <a:off x="3499" y="2132"/>
              <a:ext cx="1673" cy="503"/>
            </a:xfrm>
            <a:prstGeom prst="cube">
              <a:avLst>
                <a:gd name="adj" fmla="val 95505"/>
              </a:avLst>
            </a:prstGeom>
            <a:gradFill rotWithShape="1">
              <a:gsLst>
                <a:gs pos="0">
                  <a:srgbClr val="FFE2E2"/>
                </a:gs>
                <a:gs pos="100000">
                  <a:srgbClr val="FF7D7D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18448" name="Freeform 13"/>
            <p:cNvSpPr>
              <a:spLocks/>
            </p:cNvSpPr>
            <p:nvPr/>
          </p:nvSpPr>
          <p:spPr bwMode="auto">
            <a:xfrm>
              <a:off x="5059" y="2521"/>
              <a:ext cx="355" cy="185"/>
            </a:xfrm>
            <a:custGeom>
              <a:avLst/>
              <a:gdLst>
                <a:gd name="T0" fmla="*/ 1 w 691"/>
                <a:gd name="T1" fmla="*/ 0 h 360"/>
                <a:gd name="T2" fmla="*/ 1 w 691"/>
                <a:gd name="T3" fmla="*/ 1 h 360"/>
                <a:gd name="T4" fmla="*/ 0 w 691"/>
                <a:gd name="T5" fmla="*/ 1 h 360"/>
                <a:gd name="T6" fmla="*/ 0 w 691"/>
                <a:gd name="T7" fmla="*/ 1 h 3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91"/>
                <a:gd name="T13" fmla="*/ 0 h 360"/>
                <a:gd name="T14" fmla="*/ 691 w 691"/>
                <a:gd name="T15" fmla="*/ 360 h 3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91" h="360">
                  <a:moveTo>
                    <a:pt x="691" y="0"/>
                  </a:moveTo>
                  <a:lnTo>
                    <a:pt x="691" y="360"/>
                  </a:lnTo>
                  <a:lnTo>
                    <a:pt x="0" y="234"/>
                  </a:lnTo>
                  <a:lnTo>
                    <a:pt x="0" y="12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9" name="Text Box 14"/>
            <p:cNvSpPr txBox="1">
              <a:spLocks noChangeArrowheads="1"/>
            </p:cNvSpPr>
            <p:nvPr/>
          </p:nvSpPr>
          <p:spPr bwMode="auto">
            <a:xfrm>
              <a:off x="4204" y="2261"/>
              <a:ext cx="284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GB" sz="2200" b="1" i="1">
                  <a:solidFill>
                    <a:srgbClr val="000066"/>
                  </a:solidFill>
                  <a:latin typeface="Times New Roman" pitchFamily="18" charset="0"/>
                </a:rPr>
                <a:t>A</a:t>
              </a:r>
              <a:endParaRPr lang="en-ZA" sz="2200">
                <a:solidFill>
                  <a:srgbClr val="000066"/>
                </a:solidFill>
              </a:endParaRPr>
            </a:p>
          </p:txBody>
        </p:sp>
        <p:sp>
          <p:nvSpPr>
            <p:cNvPr id="18450" name="Text Box 16"/>
            <p:cNvSpPr txBox="1">
              <a:spLocks noChangeArrowheads="1"/>
            </p:cNvSpPr>
            <p:nvPr/>
          </p:nvSpPr>
          <p:spPr bwMode="auto">
            <a:xfrm>
              <a:off x="3741" y="2552"/>
              <a:ext cx="285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2200" b="1" i="1">
                  <a:solidFill>
                    <a:srgbClr val="000066"/>
                  </a:solidFill>
                  <a:latin typeface="Times New Roman" pitchFamily="18" charset="0"/>
                  <a:ea typeface="굴림" pitchFamily="34" charset="-127"/>
                </a:rPr>
                <a:t>d</a:t>
              </a:r>
              <a:endParaRPr lang="en-ZA" sz="2200">
                <a:solidFill>
                  <a:srgbClr val="000066"/>
                </a:solidFill>
              </a:endParaRPr>
            </a:p>
          </p:txBody>
        </p:sp>
        <p:sp>
          <p:nvSpPr>
            <p:cNvPr id="18451" name="Text Box 17"/>
            <p:cNvSpPr txBox="1">
              <a:spLocks noChangeArrowheads="1"/>
            </p:cNvSpPr>
            <p:nvPr/>
          </p:nvSpPr>
          <p:spPr bwMode="auto">
            <a:xfrm>
              <a:off x="4690" y="2191"/>
              <a:ext cx="284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2200" b="1" i="1">
                  <a:solidFill>
                    <a:srgbClr val="000066"/>
                  </a:solidFill>
                  <a:latin typeface="Times New Roman" pitchFamily="18" charset="0"/>
                  <a:ea typeface="굴림" pitchFamily="34" charset="-127"/>
                </a:rPr>
                <a:t>+Q</a:t>
              </a:r>
              <a:endParaRPr lang="en-ZA" sz="2200">
                <a:solidFill>
                  <a:srgbClr val="000066"/>
                </a:solidFill>
              </a:endParaRPr>
            </a:p>
          </p:txBody>
        </p:sp>
        <p:sp>
          <p:nvSpPr>
            <p:cNvPr id="18452" name="Text Box 18"/>
            <p:cNvSpPr txBox="1">
              <a:spLocks noChangeArrowheads="1"/>
            </p:cNvSpPr>
            <p:nvPr/>
          </p:nvSpPr>
          <p:spPr bwMode="auto">
            <a:xfrm>
              <a:off x="4690" y="2731"/>
              <a:ext cx="284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2200" b="1" i="1">
                  <a:solidFill>
                    <a:srgbClr val="000066"/>
                  </a:solidFill>
                  <a:latin typeface="Times New Roman" pitchFamily="18" charset="0"/>
                  <a:ea typeface="굴림" pitchFamily="34" charset="-127"/>
                </a:rPr>
                <a:t>–Q</a:t>
              </a:r>
              <a:endParaRPr lang="en-ZA" sz="2200">
                <a:solidFill>
                  <a:srgbClr val="000066"/>
                </a:solidFill>
              </a:endParaRPr>
            </a:p>
          </p:txBody>
        </p:sp>
        <p:sp>
          <p:nvSpPr>
            <p:cNvPr id="18453" name="Text Box 19"/>
            <p:cNvSpPr txBox="1">
              <a:spLocks noChangeArrowheads="1"/>
            </p:cNvSpPr>
            <p:nvPr/>
          </p:nvSpPr>
          <p:spPr bwMode="auto">
            <a:xfrm>
              <a:off x="5280" y="2258"/>
              <a:ext cx="259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GB" sz="2200" b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</a:t>
              </a:r>
              <a:r>
                <a:rPr lang="en-GB" sz="2200" b="1" i="1">
                  <a:solidFill>
                    <a:srgbClr val="000066"/>
                  </a:solidFill>
                  <a:latin typeface="Times New Roman" pitchFamily="18" charset="0"/>
                </a:rPr>
                <a:t>V</a:t>
              </a:r>
              <a:endParaRPr lang="en-ZA" sz="2200">
                <a:solidFill>
                  <a:srgbClr val="000066"/>
                </a:solidFill>
              </a:endParaRPr>
            </a:p>
          </p:txBody>
        </p:sp>
        <p:sp>
          <p:nvSpPr>
            <p:cNvPr id="18454" name="Freeform 20"/>
            <p:cNvSpPr>
              <a:spLocks/>
            </p:cNvSpPr>
            <p:nvPr/>
          </p:nvSpPr>
          <p:spPr bwMode="auto">
            <a:xfrm>
              <a:off x="5051" y="2070"/>
              <a:ext cx="363" cy="191"/>
            </a:xfrm>
            <a:custGeom>
              <a:avLst/>
              <a:gdLst>
                <a:gd name="T0" fmla="*/ 0 w 705"/>
                <a:gd name="T1" fmla="*/ 1 h 369"/>
                <a:gd name="T2" fmla="*/ 0 w 705"/>
                <a:gd name="T3" fmla="*/ 0 h 369"/>
                <a:gd name="T4" fmla="*/ 1 w 705"/>
                <a:gd name="T5" fmla="*/ 1 h 369"/>
                <a:gd name="T6" fmla="*/ 1 w 705"/>
                <a:gd name="T7" fmla="*/ 1 h 36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05"/>
                <a:gd name="T13" fmla="*/ 0 h 369"/>
                <a:gd name="T14" fmla="*/ 705 w 705"/>
                <a:gd name="T15" fmla="*/ 369 h 36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05" h="369">
                  <a:moveTo>
                    <a:pt x="0" y="369"/>
                  </a:moveTo>
                  <a:lnTo>
                    <a:pt x="0" y="0"/>
                  </a:lnTo>
                  <a:lnTo>
                    <a:pt x="705" y="113"/>
                  </a:lnTo>
                  <a:lnTo>
                    <a:pt x="705" y="353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5" name="Line 15"/>
            <p:cNvSpPr>
              <a:spLocks noChangeShapeType="1"/>
            </p:cNvSpPr>
            <p:nvPr/>
          </p:nvSpPr>
          <p:spPr bwMode="auto">
            <a:xfrm rot="-5400000">
              <a:off x="3925" y="2691"/>
              <a:ext cx="201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 type="arrow" w="lg" len="lg"/>
              <a:tailEnd type="arrow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7202488" y="5862638"/>
            <a:ext cx="568325" cy="288925"/>
            <a:chOff x="2987" y="3672"/>
            <a:chExt cx="358" cy="182"/>
          </a:xfrm>
        </p:grpSpPr>
        <p:sp>
          <p:nvSpPr>
            <p:cNvPr id="18442" name="Line 23"/>
            <p:cNvSpPr>
              <a:spLocks noChangeShapeType="1"/>
            </p:cNvSpPr>
            <p:nvPr/>
          </p:nvSpPr>
          <p:spPr bwMode="auto">
            <a:xfrm>
              <a:off x="2987" y="3763"/>
              <a:ext cx="152" cy="0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18443" name="Line 24"/>
            <p:cNvSpPr>
              <a:spLocks noChangeShapeType="1"/>
            </p:cNvSpPr>
            <p:nvPr/>
          </p:nvSpPr>
          <p:spPr bwMode="auto">
            <a:xfrm>
              <a:off x="3193" y="3763"/>
              <a:ext cx="152" cy="0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18444" name="Line 25"/>
            <p:cNvSpPr>
              <a:spLocks noChangeShapeType="1"/>
            </p:cNvSpPr>
            <p:nvPr/>
          </p:nvSpPr>
          <p:spPr bwMode="auto">
            <a:xfrm>
              <a:off x="3140" y="3672"/>
              <a:ext cx="0" cy="182"/>
            </a:xfrm>
            <a:prstGeom prst="line">
              <a:avLst/>
            </a:prstGeom>
            <a:noFill/>
            <a:ln w="31750">
              <a:solidFill>
                <a:srgbClr val="000066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18445" name="Line 26"/>
            <p:cNvSpPr>
              <a:spLocks noChangeShapeType="1"/>
            </p:cNvSpPr>
            <p:nvPr/>
          </p:nvSpPr>
          <p:spPr bwMode="auto">
            <a:xfrm>
              <a:off x="3192" y="3672"/>
              <a:ext cx="0" cy="182"/>
            </a:xfrm>
            <a:prstGeom prst="line">
              <a:avLst/>
            </a:prstGeom>
            <a:noFill/>
            <a:ln w="31750">
              <a:solidFill>
                <a:srgbClr val="000066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8" grpId="0"/>
      <p:bldP spid="2058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03" name="AutoShape 71"/>
          <p:cNvSpPr>
            <a:spLocks noChangeArrowheads="1"/>
          </p:cNvSpPr>
          <p:nvPr/>
        </p:nvSpPr>
        <p:spPr bwMode="auto">
          <a:xfrm rot="5400000">
            <a:off x="7291388" y="2082800"/>
            <a:ext cx="1206500" cy="1060450"/>
          </a:xfrm>
          <a:prstGeom prst="irregularSeal1">
            <a:avLst/>
          </a:prstGeom>
          <a:gradFill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</a:gradFill>
          <a:ln w="6350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endParaRPr lang="en-GB"/>
          </a:p>
        </p:txBody>
      </p:sp>
      <p:sp>
        <p:nvSpPr>
          <p:cNvPr id="20483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CAPACITANCE</a:t>
            </a:r>
          </a:p>
        </p:txBody>
      </p:sp>
      <p:sp>
        <p:nvSpPr>
          <p:cNvPr id="20484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  <a:endParaRPr lang="en-ZA" smtClean="0">
              <a:cs typeface="Arial" charset="0"/>
            </a:endParaRPr>
          </a:p>
        </p:txBody>
      </p:sp>
      <p:sp>
        <p:nvSpPr>
          <p:cNvPr id="2048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9782BE-3E67-4E75-8040-2E0ABA866D89}" type="slidenum">
              <a:rPr lang="en-ZA" smtClean="0">
                <a:cs typeface="Arial" charset="0"/>
              </a:rPr>
              <a:pPr/>
              <a:t>4</a:t>
            </a:fld>
            <a:endParaRPr lang="en-ZA" smtClean="0">
              <a:cs typeface="Arial" charset="0"/>
            </a:endParaRPr>
          </a:p>
        </p:txBody>
      </p:sp>
      <p:sp>
        <p:nvSpPr>
          <p:cNvPr id="204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DEFIBRILLATOR</a:t>
            </a:r>
          </a:p>
        </p:txBody>
      </p:sp>
      <p:sp>
        <p:nvSpPr>
          <p:cNvPr id="205828" name="Rectangle 4"/>
          <p:cNvSpPr>
            <a:spLocks noChangeArrowheads="1"/>
          </p:cNvSpPr>
          <p:nvPr/>
        </p:nvSpPr>
        <p:spPr bwMode="auto">
          <a:xfrm>
            <a:off x="7027863" y="3429000"/>
            <a:ext cx="1147762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80975" lvl="1" indent="-1588">
              <a:lnSpc>
                <a:spcPct val="110000"/>
              </a:lnSpc>
              <a:buFont typeface="Arial" charset="0"/>
              <a:buNone/>
            </a:pPr>
            <a:r>
              <a:rPr lang="en-US" sz="1800">
                <a:solidFill>
                  <a:srgbClr val="000066"/>
                </a:solidFill>
              </a:rPr>
              <a:t>paddle</a:t>
            </a:r>
          </a:p>
        </p:txBody>
      </p:sp>
      <p:sp>
        <p:nvSpPr>
          <p:cNvPr id="18482" name="Line 50"/>
          <p:cNvSpPr>
            <a:spLocks noChangeShapeType="1"/>
          </p:cNvSpPr>
          <p:nvPr/>
        </p:nvSpPr>
        <p:spPr bwMode="auto">
          <a:xfrm>
            <a:off x="6146800" y="2032000"/>
            <a:ext cx="0" cy="139541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en-US"/>
          </a:p>
        </p:txBody>
      </p:sp>
      <p:grpSp>
        <p:nvGrpSpPr>
          <p:cNvPr id="18483" name="Group 51"/>
          <p:cNvGrpSpPr>
            <a:grpSpLocks/>
          </p:cNvGrpSpPr>
          <p:nvPr/>
        </p:nvGrpSpPr>
        <p:grpSpPr bwMode="auto">
          <a:xfrm rot="1561775">
            <a:off x="6178550" y="1751013"/>
            <a:ext cx="53975" cy="322262"/>
            <a:chOff x="2095" y="1091"/>
            <a:chExt cx="34" cy="203"/>
          </a:xfrm>
        </p:grpSpPr>
        <p:sp>
          <p:nvSpPr>
            <p:cNvPr id="20533" name="Rectangle 52"/>
            <p:cNvSpPr>
              <a:spLocks noChangeArrowheads="1"/>
            </p:cNvSpPr>
            <p:nvPr/>
          </p:nvSpPr>
          <p:spPr bwMode="auto">
            <a:xfrm>
              <a:off x="2099" y="1112"/>
              <a:ext cx="27" cy="164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en-GB"/>
            </a:p>
          </p:txBody>
        </p:sp>
        <p:sp>
          <p:nvSpPr>
            <p:cNvPr id="20534" name="Oval 53"/>
            <p:cNvSpPr>
              <a:spLocks noChangeArrowheads="1"/>
            </p:cNvSpPr>
            <p:nvPr/>
          </p:nvSpPr>
          <p:spPr bwMode="auto">
            <a:xfrm>
              <a:off x="2095" y="1091"/>
              <a:ext cx="34" cy="34"/>
            </a:xfrm>
            <a:prstGeom prst="ellipse">
              <a:avLst/>
            </a:prstGeom>
            <a:solidFill>
              <a:schemeClr val="tx1"/>
            </a:solidFill>
            <a:ln w="15875" algn="ctr">
              <a:noFill/>
              <a:round/>
              <a:headEnd/>
              <a:tailEnd type="none" w="lg" len="lg"/>
            </a:ln>
          </p:spPr>
          <p:txBody>
            <a:bodyPr lIns="90000" tIns="46800" rIns="90000" bIns="46800" anchor="ctr">
              <a:spAutoFit/>
            </a:bodyPr>
            <a:lstStyle/>
            <a:p>
              <a:endParaRPr lang="en-GB"/>
            </a:p>
          </p:txBody>
        </p:sp>
        <p:sp>
          <p:nvSpPr>
            <p:cNvPr id="20535" name="Oval 54"/>
            <p:cNvSpPr>
              <a:spLocks noChangeArrowheads="1"/>
            </p:cNvSpPr>
            <p:nvPr/>
          </p:nvSpPr>
          <p:spPr bwMode="auto">
            <a:xfrm>
              <a:off x="2095" y="1260"/>
              <a:ext cx="34" cy="34"/>
            </a:xfrm>
            <a:prstGeom prst="ellipse">
              <a:avLst/>
            </a:prstGeom>
            <a:solidFill>
              <a:schemeClr val="tx1"/>
            </a:solidFill>
            <a:ln w="15875" algn="ctr">
              <a:noFill/>
              <a:round/>
              <a:headEnd/>
              <a:tailEnd type="none" w="lg" len="lg"/>
            </a:ln>
          </p:spPr>
          <p:txBody>
            <a:bodyPr lIns="90000" tIns="46800" rIns="90000" bIns="46800" anchor="ctr">
              <a:spAutoFit/>
            </a:bodyPr>
            <a:lstStyle/>
            <a:p>
              <a:endParaRPr lang="en-GB"/>
            </a:p>
          </p:txBody>
        </p:sp>
      </p:grpSp>
      <p:grpSp>
        <p:nvGrpSpPr>
          <p:cNvPr id="18487" name="Group 55"/>
          <p:cNvGrpSpPr>
            <a:grpSpLocks/>
          </p:cNvGrpSpPr>
          <p:nvPr/>
        </p:nvGrpSpPr>
        <p:grpSpPr bwMode="auto">
          <a:xfrm rot="-1800000">
            <a:off x="6122988" y="1727200"/>
            <a:ext cx="53975" cy="596900"/>
            <a:chOff x="4487" y="1166"/>
            <a:chExt cx="34" cy="376"/>
          </a:xfrm>
        </p:grpSpPr>
        <p:grpSp>
          <p:nvGrpSpPr>
            <p:cNvPr id="20527" name="Group 56"/>
            <p:cNvGrpSpPr>
              <a:grpSpLocks/>
            </p:cNvGrpSpPr>
            <p:nvPr/>
          </p:nvGrpSpPr>
          <p:grpSpPr bwMode="auto">
            <a:xfrm>
              <a:off x="4487" y="1166"/>
              <a:ext cx="34" cy="188"/>
              <a:chOff x="4487" y="1166"/>
              <a:chExt cx="34" cy="188"/>
            </a:xfrm>
          </p:grpSpPr>
          <p:sp>
            <p:nvSpPr>
              <p:cNvPr id="20531" name="Line 57"/>
              <p:cNvSpPr>
                <a:spLocks noChangeShapeType="1"/>
              </p:cNvSpPr>
              <p:nvPr/>
            </p:nvSpPr>
            <p:spPr bwMode="auto">
              <a:xfrm rot="-5400000">
                <a:off x="4418" y="1268"/>
                <a:ext cx="171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32" name="Oval 58"/>
              <p:cNvSpPr>
                <a:spLocks noChangeArrowheads="1"/>
              </p:cNvSpPr>
              <p:nvPr/>
            </p:nvSpPr>
            <p:spPr bwMode="auto">
              <a:xfrm>
                <a:off x="4487" y="1166"/>
                <a:ext cx="34" cy="34"/>
              </a:xfrm>
              <a:prstGeom prst="ellipse">
                <a:avLst/>
              </a:prstGeom>
              <a:solidFill>
                <a:schemeClr val="tx1"/>
              </a:solidFill>
              <a:ln w="15875" algn="ctr">
                <a:noFill/>
                <a:round/>
                <a:headEnd/>
                <a:tailEnd type="none" w="lg" len="lg"/>
              </a:ln>
            </p:spPr>
            <p:txBody>
              <a:bodyPr lIns="90000" tIns="46800" rIns="90000" bIns="46800" anchor="ctr">
                <a:spAutoFit/>
              </a:bodyPr>
              <a:lstStyle/>
              <a:p>
                <a:endParaRPr lang="en-GB"/>
              </a:p>
            </p:txBody>
          </p:sp>
        </p:grpSp>
        <p:grpSp>
          <p:nvGrpSpPr>
            <p:cNvPr id="20528" name="Group 59"/>
            <p:cNvGrpSpPr>
              <a:grpSpLocks/>
            </p:cNvGrpSpPr>
            <p:nvPr/>
          </p:nvGrpSpPr>
          <p:grpSpPr bwMode="auto">
            <a:xfrm flipV="1">
              <a:off x="4487" y="1354"/>
              <a:ext cx="34" cy="188"/>
              <a:chOff x="4487" y="1166"/>
              <a:chExt cx="34" cy="188"/>
            </a:xfrm>
          </p:grpSpPr>
          <p:sp>
            <p:nvSpPr>
              <p:cNvPr id="20529" name="Line 60"/>
              <p:cNvSpPr>
                <a:spLocks noChangeShapeType="1"/>
              </p:cNvSpPr>
              <p:nvPr/>
            </p:nvSpPr>
            <p:spPr bwMode="auto">
              <a:xfrm rot="-5400000">
                <a:off x="4418" y="1268"/>
                <a:ext cx="171" cy="1"/>
              </a:xfrm>
              <a:prstGeom prst="line">
                <a:avLst/>
              </a:prstGeom>
              <a:noFill/>
              <a:ln w="222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30" name="Oval 61"/>
              <p:cNvSpPr>
                <a:spLocks noChangeArrowheads="1"/>
              </p:cNvSpPr>
              <p:nvPr/>
            </p:nvSpPr>
            <p:spPr bwMode="auto">
              <a:xfrm>
                <a:off x="4487" y="1166"/>
                <a:ext cx="34" cy="34"/>
              </a:xfrm>
              <a:prstGeom prst="ellipse">
                <a:avLst/>
              </a:prstGeom>
              <a:noFill/>
              <a:ln w="15875" algn="ctr">
                <a:noFill/>
                <a:round/>
                <a:headEnd/>
                <a:tailEnd type="none" w="lg" len="lg"/>
              </a:ln>
            </p:spPr>
            <p:txBody>
              <a:bodyPr lIns="90000" tIns="46800" rIns="90000" bIns="46800" anchor="ctr">
                <a:spAutoFit/>
              </a:bodyPr>
              <a:lstStyle/>
              <a:p>
                <a:endParaRPr lang="en-GB"/>
              </a:p>
            </p:txBody>
          </p:sp>
        </p:grpSp>
      </p:grpSp>
      <p:grpSp>
        <p:nvGrpSpPr>
          <p:cNvPr id="18472" name="Group 40"/>
          <p:cNvGrpSpPr>
            <a:grpSpLocks/>
          </p:cNvGrpSpPr>
          <p:nvPr/>
        </p:nvGrpSpPr>
        <p:grpSpPr bwMode="auto">
          <a:xfrm rot="5400000">
            <a:off x="6095207" y="2404269"/>
            <a:ext cx="90487" cy="352425"/>
            <a:chOff x="4182" y="2970"/>
            <a:chExt cx="57" cy="258"/>
          </a:xfrm>
        </p:grpSpPr>
        <p:sp>
          <p:nvSpPr>
            <p:cNvPr id="20524" name="Rectangle 41"/>
            <p:cNvSpPr>
              <a:spLocks noChangeArrowheads="1"/>
            </p:cNvSpPr>
            <p:nvPr/>
          </p:nvSpPr>
          <p:spPr bwMode="auto">
            <a:xfrm>
              <a:off x="4182" y="3071"/>
              <a:ext cx="56" cy="5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en-GB"/>
            </a:p>
          </p:txBody>
        </p:sp>
        <p:sp>
          <p:nvSpPr>
            <p:cNvPr id="20525" name="Line 42"/>
            <p:cNvSpPr>
              <a:spLocks noChangeShapeType="1"/>
            </p:cNvSpPr>
            <p:nvPr/>
          </p:nvSpPr>
          <p:spPr bwMode="auto">
            <a:xfrm rot="-5400000">
              <a:off x="4054" y="3098"/>
              <a:ext cx="258" cy="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6" name="Line 43"/>
            <p:cNvSpPr>
              <a:spLocks noChangeShapeType="1"/>
            </p:cNvSpPr>
            <p:nvPr/>
          </p:nvSpPr>
          <p:spPr bwMode="auto">
            <a:xfrm rot="-5400000">
              <a:off x="4110" y="3098"/>
              <a:ext cx="258" cy="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 useBgFill="1">
        <p:nvSpPr>
          <p:cNvPr id="20492" name="Rectangle 63"/>
          <p:cNvSpPr>
            <a:spLocks noChangeArrowheads="1"/>
          </p:cNvSpPr>
          <p:nvPr/>
        </p:nvSpPr>
        <p:spPr bwMode="auto">
          <a:xfrm>
            <a:off x="7556500" y="1739900"/>
            <a:ext cx="269875" cy="98425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 useBgFill="1">
        <p:nvSpPr>
          <p:cNvPr id="18496" name="Oval 64"/>
          <p:cNvSpPr>
            <a:spLocks noChangeArrowheads="1"/>
          </p:cNvSpPr>
          <p:nvPr/>
        </p:nvSpPr>
        <p:spPr bwMode="auto">
          <a:xfrm>
            <a:off x="7556500" y="1739900"/>
            <a:ext cx="95250" cy="95250"/>
          </a:xfrm>
          <a:prstGeom prst="ellipse">
            <a:avLst/>
          </a:prstGeom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 useBgFill="1">
        <p:nvSpPr>
          <p:cNvPr id="20494" name="Rectangle 68"/>
          <p:cNvSpPr>
            <a:spLocks noChangeArrowheads="1"/>
          </p:cNvSpPr>
          <p:nvPr/>
        </p:nvSpPr>
        <p:spPr bwMode="auto">
          <a:xfrm>
            <a:off x="7556500" y="3368675"/>
            <a:ext cx="269875" cy="98425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 useBgFill="1">
        <p:nvSpPr>
          <p:cNvPr id="18501" name="Oval 69"/>
          <p:cNvSpPr>
            <a:spLocks noChangeArrowheads="1"/>
          </p:cNvSpPr>
          <p:nvPr/>
        </p:nvSpPr>
        <p:spPr bwMode="auto">
          <a:xfrm>
            <a:off x="7556500" y="3368675"/>
            <a:ext cx="95250" cy="95250"/>
          </a:xfrm>
          <a:prstGeom prst="ellipse">
            <a:avLst/>
          </a:prstGeom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504" name="Line 72"/>
          <p:cNvSpPr>
            <a:spLocks noChangeShapeType="1"/>
          </p:cNvSpPr>
          <p:nvPr/>
        </p:nvSpPr>
        <p:spPr bwMode="auto">
          <a:xfrm>
            <a:off x="6264275" y="1790700"/>
            <a:ext cx="128905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06" name="Freeform 74"/>
          <p:cNvSpPr>
            <a:spLocks/>
          </p:cNvSpPr>
          <p:nvPr/>
        </p:nvSpPr>
        <p:spPr bwMode="auto">
          <a:xfrm>
            <a:off x="4705350" y="1785938"/>
            <a:ext cx="2849563" cy="1630362"/>
          </a:xfrm>
          <a:custGeom>
            <a:avLst/>
            <a:gdLst>
              <a:gd name="T0" fmla="*/ 2147483647 w 1796"/>
              <a:gd name="T1" fmla="*/ 0 h 1028"/>
              <a:gd name="T2" fmla="*/ 0 w 1796"/>
              <a:gd name="T3" fmla="*/ 0 h 1028"/>
              <a:gd name="T4" fmla="*/ 0 w 1796"/>
              <a:gd name="T5" fmla="*/ 2147483647 h 1028"/>
              <a:gd name="T6" fmla="*/ 2147483647 w 1796"/>
              <a:gd name="T7" fmla="*/ 2147483647 h 1028"/>
              <a:gd name="T8" fmla="*/ 0 60000 65536"/>
              <a:gd name="T9" fmla="*/ 0 60000 65536"/>
              <a:gd name="T10" fmla="*/ 0 60000 65536"/>
              <a:gd name="T11" fmla="*/ 0 60000 65536"/>
              <a:gd name="T12" fmla="*/ 0 w 1796"/>
              <a:gd name="T13" fmla="*/ 0 h 1028"/>
              <a:gd name="T14" fmla="*/ 1796 w 1796"/>
              <a:gd name="T15" fmla="*/ 1028 h 10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96" h="1028">
                <a:moveTo>
                  <a:pt x="822" y="0"/>
                </a:moveTo>
                <a:lnTo>
                  <a:pt x="0" y="0"/>
                </a:lnTo>
                <a:lnTo>
                  <a:pt x="0" y="1028"/>
                </a:lnTo>
                <a:lnTo>
                  <a:pt x="1796" y="1028"/>
                </a:lnTo>
              </a:path>
            </a:pathLst>
          </a:cu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8460" name="Group 28"/>
          <p:cNvGrpSpPr>
            <a:grpSpLocks/>
          </p:cNvGrpSpPr>
          <p:nvPr/>
        </p:nvGrpSpPr>
        <p:grpSpPr bwMode="auto">
          <a:xfrm rot="5400000">
            <a:off x="4516438" y="2368550"/>
            <a:ext cx="368300" cy="374650"/>
            <a:chOff x="2560" y="1747"/>
            <a:chExt cx="312" cy="258"/>
          </a:xfrm>
        </p:grpSpPr>
        <p:sp>
          <p:nvSpPr>
            <p:cNvPr id="20516" name="Rectangle 29"/>
            <p:cNvSpPr>
              <a:spLocks noChangeArrowheads="1"/>
            </p:cNvSpPr>
            <p:nvPr/>
          </p:nvSpPr>
          <p:spPr bwMode="auto">
            <a:xfrm>
              <a:off x="2560" y="1848"/>
              <a:ext cx="312" cy="56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en-GB"/>
            </a:p>
          </p:txBody>
        </p:sp>
        <p:grpSp>
          <p:nvGrpSpPr>
            <p:cNvPr id="20517" name="Group 30"/>
            <p:cNvGrpSpPr>
              <a:grpSpLocks/>
            </p:cNvGrpSpPr>
            <p:nvPr/>
          </p:nvGrpSpPr>
          <p:grpSpPr bwMode="auto">
            <a:xfrm flipH="1">
              <a:off x="2563" y="1747"/>
              <a:ext cx="303" cy="258"/>
              <a:chOff x="8914" y="9442"/>
              <a:chExt cx="501" cy="350"/>
            </a:xfrm>
          </p:grpSpPr>
          <p:sp>
            <p:nvSpPr>
              <p:cNvPr id="20518" name="Line 31"/>
              <p:cNvSpPr>
                <a:spLocks noChangeShapeType="1"/>
              </p:cNvSpPr>
              <p:nvPr/>
            </p:nvSpPr>
            <p:spPr bwMode="auto">
              <a:xfrm rot="5400000" flipH="1">
                <a:off x="9240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9" name="Line 32"/>
              <p:cNvSpPr>
                <a:spLocks noChangeShapeType="1"/>
              </p:cNvSpPr>
              <p:nvPr/>
            </p:nvSpPr>
            <p:spPr bwMode="auto">
              <a:xfrm rot="5400000" flipH="1">
                <a:off x="9038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20" name="Line 33"/>
              <p:cNvSpPr>
                <a:spLocks noChangeShapeType="1"/>
              </p:cNvSpPr>
              <p:nvPr/>
            </p:nvSpPr>
            <p:spPr bwMode="auto">
              <a:xfrm rot="5400000" flipH="1">
                <a:off x="8835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21" name="Line 34"/>
              <p:cNvSpPr>
                <a:spLocks noChangeShapeType="1"/>
              </p:cNvSpPr>
              <p:nvPr/>
            </p:nvSpPr>
            <p:spPr bwMode="auto">
              <a:xfrm rot="5400000" flipH="1">
                <a:off x="9232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22" name="Line 35"/>
              <p:cNvSpPr>
                <a:spLocks noChangeShapeType="1"/>
              </p:cNvSpPr>
              <p:nvPr/>
            </p:nvSpPr>
            <p:spPr bwMode="auto">
              <a:xfrm rot="5400000" flipH="1">
                <a:off x="9030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23" name="Line 36"/>
              <p:cNvSpPr>
                <a:spLocks noChangeShapeType="1"/>
              </p:cNvSpPr>
              <p:nvPr/>
            </p:nvSpPr>
            <p:spPr bwMode="auto">
              <a:xfrm rot="5400000" flipH="1">
                <a:off x="8827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8508" name="Group 76"/>
          <p:cNvGrpSpPr>
            <a:grpSpLocks/>
          </p:cNvGrpSpPr>
          <p:nvPr/>
        </p:nvGrpSpPr>
        <p:grpSpPr bwMode="auto">
          <a:xfrm>
            <a:off x="7731125" y="1739900"/>
            <a:ext cx="309563" cy="1724025"/>
            <a:chOff x="3352" y="2836"/>
            <a:chExt cx="195" cy="1086"/>
          </a:xfrm>
        </p:grpSpPr>
        <p:sp useBgFill="1">
          <p:nvSpPr>
            <p:cNvPr id="20510" name="Oval 65"/>
            <p:cNvSpPr>
              <a:spLocks noChangeArrowheads="1"/>
            </p:cNvSpPr>
            <p:nvPr/>
          </p:nvSpPr>
          <p:spPr bwMode="auto">
            <a:xfrm>
              <a:off x="3352" y="2836"/>
              <a:ext cx="60" cy="60"/>
            </a:xfrm>
            <a:prstGeom prst="ellipse">
              <a:avLst/>
            </a:prstGeom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 useBgFill="1">
          <p:nvSpPr>
            <p:cNvPr id="20511" name="Oval 70"/>
            <p:cNvSpPr>
              <a:spLocks noChangeArrowheads="1"/>
            </p:cNvSpPr>
            <p:nvPr/>
          </p:nvSpPr>
          <p:spPr bwMode="auto">
            <a:xfrm>
              <a:off x="3352" y="3862"/>
              <a:ext cx="60" cy="60"/>
            </a:xfrm>
            <a:prstGeom prst="ellipse">
              <a:avLst/>
            </a:prstGeom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512" name="Freeform 75"/>
            <p:cNvSpPr>
              <a:spLocks/>
            </p:cNvSpPr>
            <p:nvPr/>
          </p:nvSpPr>
          <p:spPr bwMode="auto">
            <a:xfrm>
              <a:off x="3412" y="2866"/>
              <a:ext cx="78" cy="1026"/>
            </a:xfrm>
            <a:custGeom>
              <a:avLst/>
              <a:gdLst>
                <a:gd name="T0" fmla="*/ 2 w 78"/>
                <a:gd name="T1" fmla="*/ 0 h 1026"/>
                <a:gd name="T2" fmla="*/ 78 w 78"/>
                <a:gd name="T3" fmla="*/ 0 h 1026"/>
                <a:gd name="T4" fmla="*/ 78 w 78"/>
                <a:gd name="T5" fmla="*/ 1026 h 1026"/>
                <a:gd name="T6" fmla="*/ 0 w 78"/>
                <a:gd name="T7" fmla="*/ 1026 h 102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8"/>
                <a:gd name="T13" fmla="*/ 0 h 1026"/>
                <a:gd name="T14" fmla="*/ 78 w 78"/>
                <a:gd name="T15" fmla="*/ 1026 h 102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8" h="1026">
                  <a:moveTo>
                    <a:pt x="2" y="0"/>
                  </a:moveTo>
                  <a:lnTo>
                    <a:pt x="78" y="0"/>
                  </a:lnTo>
                  <a:lnTo>
                    <a:pt x="78" y="1026"/>
                  </a:lnTo>
                  <a:lnTo>
                    <a:pt x="0" y="1026"/>
                  </a:lnTo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513" name="Group 37"/>
            <p:cNvGrpSpPr>
              <a:grpSpLocks/>
            </p:cNvGrpSpPr>
            <p:nvPr/>
          </p:nvGrpSpPr>
          <p:grpSpPr bwMode="auto">
            <a:xfrm rot="-5400000">
              <a:off x="3223" y="3299"/>
              <a:ext cx="528" cy="120"/>
              <a:chOff x="2380" y="3027"/>
              <a:chExt cx="752" cy="171"/>
            </a:xfrm>
          </p:grpSpPr>
          <p:sp>
            <p:nvSpPr>
              <p:cNvPr id="20514" name="Rectangle 38"/>
              <p:cNvSpPr>
                <a:spLocks noChangeArrowheads="1"/>
              </p:cNvSpPr>
              <p:nvPr/>
            </p:nvSpPr>
            <p:spPr bwMode="auto">
              <a:xfrm>
                <a:off x="2476" y="3074"/>
                <a:ext cx="568" cy="82"/>
              </a:xfrm>
              <a:prstGeom prst="rect">
                <a:avLst/>
              </a:prstGeom>
              <a:solidFill>
                <a:srgbClr val="EBEBFF"/>
              </a:solidFill>
              <a:ln w="6350" algn="ctr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endParaRPr lang="en-GB"/>
              </a:p>
            </p:txBody>
          </p:sp>
          <p:sp>
            <p:nvSpPr>
              <p:cNvPr id="20515" name="Freeform 39"/>
              <p:cNvSpPr>
                <a:spLocks/>
              </p:cNvSpPr>
              <p:nvPr/>
            </p:nvSpPr>
            <p:spPr bwMode="auto">
              <a:xfrm>
                <a:off x="2380" y="3027"/>
                <a:ext cx="752" cy="171"/>
              </a:xfrm>
              <a:custGeom>
                <a:avLst/>
                <a:gdLst>
                  <a:gd name="T0" fmla="*/ 0 w 668"/>
                  <a:gd name="T1" fmla="*/ 207 h 152"/>
                  <a:gd name="T2" fmla="*/ 205 w 668"/>
                  <a:gd name="T3" fmla="*/ 214 h 152"/>
                  <a:gd name="T4" fmla="*/ 321 w 668"/>
                  <a:gd name="T5" fmla="*/ 0 h 152"/>
                  <a:gd name="T6" fmla="*/ 435 w 668"/>
                  <a:gd name="T7" fmla="*/ 388 h 152"/>
                  <a:gd name="T8" fmla="*/ 616 w 668"/>
                  <a:gd name="T9" fmla="*/ 0 h 152"/>
                  <a:gd name="T10" fmla="*/ 767 w 668"/>
                  <a:gd name="T11" fmla="*/ 380 h 152"/>
                  <a:gd name="T12" fmla="*/ 949 w 668"/>
                  <a:gd name="T13" fmla="*/ 0 h 152"/>
                  <a:gd name="T14" fmla="*/ 1099 w 668"/>
                  <a:gd name="T15" fmla="*/ 380 h 152"/>
                  <a:gd name="T16" fmla="*/ 1268 w 668"/>
                  <a:gd name="T17" fmla="*/ 0 h 152"/>
                  <a:gd name="T18" fmla="*/ 1448 w 668"/>
                  <a:gd name="T19" fmla="*/ 380 h 152"/>
                  <a:gd name="T20" fmla="*/ 1532 w 668"/>
                  <a:gd name="T21" fmla="*/ 214 h 152"/>
                  <a:gd name="T22" fmla="*/ 1725 w 668"/>
                  <a:gd name="T23" fmla="*/ 207 h 15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68"/>
                  <a:gd name="T37" fmla="*/ 0 h 152"/>
                  <a:gd name="T38" fmla="*/ 668 w 668"/>
                  <a:gd name="T39" fmla="*/ 152 h 15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68" h="152">
                    <a:moveTo>
                      <a:pt x="0" y="82"/>
                    </a:moveTo>
                    <a:lnTo>
                      <a:pt x="80" y="83"/>
                    </a:lnTo>
                    <a:lnTo>
                      <a:pt x="124" y="0"/>
                    </a:lnTo>
                    <a:lnTo>
                      <a:pt x="169" y="152"/>
                    </a:lnTo>
                    <a:lnTo>
                      <a:pt x="239" y="0"/>
                    </a:lnTo>
                    <a:lnTo>
                      <a:pt x="298" y="148"/>
                    </a:lnTo>
                    <a:lnTo>
                      <a:pt x="368" y="0"/>
                    </a:lnTo>
                    <a:lnTo>
                      <a:pt x="426" y="148"/>
                    </a:lnTo>
                    <a:lnTo>
                      <a:pt x="491" y="0"/>
                    </a:lnTo>
                    <a:lnTo>
                      <a:pt x="561" y="148"/>
                    </a:lnTo>
                    <a:lnTo>
                      <a:pt x="593" y="83"/>
                    </a:lnTo>
                    <a:lnTo>
                      <a:pt x="668" y="82"/>
                    </a:lnTo>
                  </a:path>
                </a:pathLst>
              </a:cu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8476" name="Group 44"/>
          <p:cNvGrpSpPr>
            <a:grpSpLocks/>
          </p:cNvGrpSpPr>
          <p:nvPr/>
        </p:nvGrpSpPr>
        <p:grpSpPr bwMode="auto">
          <a:xfrm rot="-5400000">
            <a:off x="6832600" y="1341438"/>
            <a:ext cx="180975" cy="908050"/>
            <a:chOff x="5502" y="890"/>
            <a:chExt cx="136" cy="680"/>
          </a:xfrm>
        </p:grpSpPr>
        <p:sp>
          <p:nvSpPr>
            <p:cNvPr id="20505" name="Rectangle 45"/>
            <p:cNvSpPr>
              <a:spLocks noChangeArrowheads="1"/>
            </p:cNvSpPr>
            <p:nvPr/>
          </p:nvSpPr>
          <p:spPr bwMode="auto">
            <a:xfrm rot="-5400000">
              <a:off x="5345" y="1201"/>
              <a:ext cx="464" cy="55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en-GB"/>
            </a:p>
          </p:txBody>
        </p:sp>
        <p:grpSp>
          <p:nvGrpSpPr>
            <p:cNvPr id="20506" name="Group 46"/>
            <p:cNvGrpSpPr>
              <a:grpSpLocks/>
            </p:cNvGrpSpPr>
            <p:nvPr/>
          </p:nvGrpSpPr>
          <p:grpSpPr bwMode="auto">
            <a:xfrm rot="5400000">
              <a:off x="5230" y="1162"/>
              <a:ext cx="680" cy="136"/>
              <a:chOff x="4488" y="1376"/>
              <a:chExt cx="828" cy="166"/>
            </a:xfrm>
          </p:grpSpPr>
          <p:sp>
            <p:nvSpPr>
              <p:cNvPr id="20507" name="Freeform 47"/>
              <p:cNvSpPr>
                <a:spLocks/>
              </p:cNvSpPr>
              <p:nvPr/>
            </p:nvSpPr>
            <p:spPr bwMode="auto">
              <a:xfrm>
                <a:off x="4715" y="1376"/>
                <a:ext cx="376" cy="166"/>
              </a:xfrm>
              <a:custGeom>
                <a:avLst/>
                <a:gdLst>
                  <a:gd name="T0" fmla="*/ 0 w 915"/>
                  <a:gd name="T1" fmla="*/ 0 h 682"/>
                  <a:gd name="T2" fmla="*/ 0 w 915"/>
                  <a:gd name="T3" fmla="*/ 0 h 682"/>
                  <a:gd name="T4" fmla="*/ 0 w 915"/>
                  <a:gd name="T5" fmla="*/ 0 h 682"/>
                  <a:gd name="T6" fmla="*/ 0 w 915"/>
                  <a:gd name="T7" fmla="*/ 0 h 682"/>
                  <a:gd name="T8" fmla="*/ 0 w 915"/>
                  <a:gd name="T9" fmla="*/ 0 h 682"/>
                  <a:gd name="T10" fmla="*/ 0 w 915"/>
                  <a:gd name="T11" fmla="*/ 0 h 682"/>
                  <a:gd name="T12" fmla="*/ 0 w 915"/>
                  <a:gd name="T13" fmla="*/ 0 h 682"/>
                  <a:gd name="T14" fmla="*/ 1 w 915"/>
                  <a:gd name="T15" fmla="*/ 0 h 682"/>
                  <a:gd name="T16" fmla="*/ 1 w 915"/>
                  <a:gd name="T17" fmla="*/ 0 h 68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15"/>
                  <a:gd name="T28" fmla="*/ 0 h 682"/>
                  <a:gd name="T29" fmla="*/ 915 w 915"/>
                  <a:gd name="T30" fmla="*/ 682 h 68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15" h="682">
                    <a:moveTo>
                      <a:pt x="0" y="3"/>
                    </a:moveTo>
                    <a:cubicBezTo>
                      <a:pt x="115" y="3"/>
                      <a:pt x="225" y="682"/>
                      <a:pt x="113" y="682"/>
                    </a:cubicBezTo>
                    <a:cubicBezTo>
                      <a:pt x="1" y="682"/>
                      <a:pt x="114" y="4"/>
                      <a:pt x="223" y="3"/>
                    </a:cubicBezTo>
                    <a:cubicBezTo>
                      <a:pt x="332" y="2"/>
                      <a:pt x="456" y="677"/>
                      <a:pt x="342" y="677"/>
                    </a:cubicBezTo>
                    <a:cubicBezTo>
                      <a:pt x="228" y="677"/>
                      <a:pt x="341" y="3"/>
                      <a:pt x="456" y="3"/>
                    </a:cubicBezTo>
                    <a:cubicBezTo>
                      <a:pt x="571" y="3"/>
                      <a:pt x="677" y="679"/>
                      <a:pt x="569" y="679"/>
                    </a:cubicBezTo>
                    <a:cubicBezTo>
                      <a:pt x="461" y="679"/>
                      <a:pt x="575" y="6"/>
                      <a:pt x="686" y="3"/>
                    </a:cubicBezTo>
                    <a:cubicBezTo>
                      <a:pt x="797" y="0"/>
                      <a:pt x="915" y="679"/>
                      <a:pt x="799" y="679"/>
                    </a:cubicBezTo>
                    <a:cubicBezTo>
                      <a:pt x="683" y="679"/>
                      <a:pt x="794" y="5"/>
                      <a:pt x="910" y="5"/>
                    </a:cubicBezTo>
                  </a:path>
                </a:pathLst>
              </a:cu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8" name="Freeform 48"/>
              <p:cNvSpPr>
                <a:spLocks/>
              </p:cNvSpPr>
              <p:nvPr/>
            </p:nvSpPr>
            <p:spPr bwMode="auto">
              <a:xfrm>
                <a:off x="5086" y="1377"/>
                <a:ext cx="230" cy="77"/>
              </a:xfrm>
              <a:custGeom>
                <a:avLst/>
                <a:gdLst>
                  <a:gd name="T0" fmla="*/ 0 w 681"/>
                  <a:gd name="T1" fmla="*/ 0 h 318"/>
                  <a:gd name="T2" fmla="*/ 0 w 681"/>
                  <a:gd name="T3" fmla="*/ 0 h 318"/>
                  <a:gd name="T4" fmla="*/ 0 w 681"/>
                  <a:gd name="T5" fmla="*/ 0 h 318"/>
                  <a:gd name="T6" fmla="*/ 0 60000 65536"/>
                  <a:gd name="T7" fmla="*/ 0 60000 65536"/>
                  <a:gd name="T8" fmla="*/ 0 60000 65536"/>
                  <a:gd name="T9" fmla="*/ 0 w 681"/>
                  <a:gd name="T10" fmla="*/ 0 h 318"/>
                  <a:gd name="T11" fmla="*/ 681 w 681"/>
                  <a:gd name="T12" fmla="*/ 318 h 31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81" h="318">
                    <a:moveTo>
                      <a:pt x="0" y="0"/>
                    </a:moveTo>
                    <a:cubicBezTo>
                      <a:pt x="96" y="0"/>
                      <a:pt x="136" y="261"/>
                      <a:pt x="165" y="318"/>
                    </a:cubicBezTo>
                    <a:lnTo>
                      <a:pt x="681" y="318"/>
                    </a:lnTo>
                  </a:path>
                </a:pathLst>
              </a:cu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9" name="Freeform 49"/>
              <p:cNvSpPr>
                <a:spLocks/>
              </p:cNvSpPr>
              <p:nvPr/>
            </p:nvSpPr>
            <p:spPr bwMode="auto">
              <a:xfrm flipH="1">
                <a:off x="4488" y="1377"/>
                <a:ext cx="230" cy="77"/>
              </a:xfrm>
              <a:custGeom>
                <a:avLst/>
                <a:gdLst>
                  <a:gd name="T0" fmla="*/ 0 w 681"/>
                  <a:gd name="T1" fmla="*/ 0 h 318"/>
                  <a:gd name="T2" fmla="*/ 0 w 681"/>
                  <a:gd name="T3" fmla="*/ 0 h 318"/>
                  <a:gd name="T4" fmla="*/ 0 w 681"/>
                  <a:gd name="T5" fmla="*/ 0 h 318"/>
                  <a:gd name="T6" fmla="*/ 0 60000 65536"/>
                  <a:gd name="T7" fmla="*/ 0 60000 65536"/>
                  <a:gd name="T8" fmla="*/ 0 60000 65536"/>
                  <a:gd name="T9" fmla="*/ 0 w 681"/>
                  <a:gd name="T10" fmla="*/ 0 h 318"/>
                  <a:gd name="T11" fmla="*/ 681 w 681"/>
                  <a:gd name="T12" fmla="*/ 318 h 31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81" h="318">
                    <a:moveTo>
                      <a:pt x="0" y="0"/>
                    </a:moveTo>
                    <a:cubicBezTo>
                      <a:pt x="96" y="0"/>
                      <a:pt x="136" y="261"/>
                      <a:pt x="165" y="318"/>
                    </a:cubicBezTo>
                    <a:lnTo>
                      <a:pt x="681" y="318"/>
                    </a:lnTo>
                  </a:path>
                </a:pathLst>
              </a:cu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0501" name="Rectangle 3"/>
          <p:cNvSpPr>
            <a:spLocks noChangeArrowheads="1"/>
          </p:cNvSpPr>
          <p:nvPr/>
        </p:nvSpPr>
        <p:spPr bwMode="auto">
          <a:xfrm>
            <a:off x="179388" y="1343025"/>
            <a:ext cx="3821112" cy="169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During cardiac arrest the heart loses its regular rhythm and begins to fibrillate.  </a:t>
            </a: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7837488" y="2352675"/>
            <a:ext cx="1147762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 sz="1800">
                <a:solidFill>
                  <a:srgbClr val="000066"/>
                </a:solidFill>
              </a:rPr>
              <a:t>patient</a:t>
            </a: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7027863" y="1333500"/>
            <a:ext cx="1147762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80975" lvl="1" indent="-1588">
              <a:lnSpc>
                <a:spcPct val="110000"/>
              </a:lnSpc>
              <a:buFont typeface="Arial" charset="0"/>
              <a:buNone/>
            </a:pPr>
            <a:r>
              <a:rPr lang="en-US" sz="1800">
                <a:solidFill>
                  <a:srgbClr val="000066"/>
                </a:solidFill>
              </a:rPr>
              <a:t>paddle</a:t>
            </a:r>
          </a:p>
        </p:txBody>
      </p:sp>
      <p:sp>
        <p:nvSpPr>
          <p:cNvPr id="18512" name="Rectangle 3"/>
          <p:cNvSpPr>
            <a:spLocks noChangeArrowheads="1"/>
          </p:cNvSpPr>
          <p:nvPr/>
        </p:nvSpPr>
        <p:spPr bwMode="auto">
          <a:xfrm>
            <a:off x="4646613" y="4162425"/>
            <a:ext cx="4278312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Delivering a short, sharp burst of electrical energy across the patient’s chest can restore the natural heartbeat.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32" dur="500" fill="hold"/>
                                        <p:tgtEl>
                                          <p:spTgt spid="184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07407E-6 L -0.00834 4.07407E-6 " pathEditMode="relative" rAng="0" ptsTypes="AA">
                                      <p:cBhvr>
                                        <p:cTn id="42" dur="500" fill="hold"/>
                                        <p:tgtEl>
                                          <p:spTgt spid="185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85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03" grpId="0" animBg="1"/>
      <p:bldP spid="18503" grpId="1" animBg="1"/>
      <p:bldP spid="205828" grpId="0"/>
      <p:bldP spid="18482" grpId="0" animBg="1"/>
      <p:bldP spid="18496" grpId="0" animBg="1"/>
      <p:bldP spid="18501" grpId="0" animBg="1"/>
      <p:bldP spid="18504" grpId="0" animBg="1"/>
      <p:bldP spid="18506" grpId="0" animBg="1"/>
      <p:bldP spid="2" grpId="0"/>
      <p:bldP spid="3" grpId="0"/>
      <p:bldP spid="185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CAPACITANCE</a:t>
            </a:r>
          </a:p>
        </p:txBody>
      </p:sp>
      <p:sp>
        <p:nvSpPr>
          <p:cNvPr id="22530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  <a:endParaRPr lang="en-ZA" smtClean="0">
              <a:cs typeface="Arial" charset="0"/>
            </a:endParaRP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4D3517-5F04-4C65-948B-1B0248ABA0A4}" type="slidenum">
              <a:rPr lang="en-ZA" smtClean="0">
                <a:cs typeface="Arial" charset="0"/>
              </a:rPr>
              <a:pPr/>
              <a:t>5</a:t>
            </a:fld>
            <a:endParaRPr lang="en-ZA" smtClean="0">
              <a:cs typeface="Arial" charset="0"/>
            </a:endParaRPr>
          </a:p>
        </p:txBody>
      </p:sp>
      <p:sp>
        <p:nvSpPr>
          <p:cNvPr id="324677" name="Rectangle 69"/>
          <p:cNvSpPr>
            <a:spLocks noChangeArrowheads="1"/>
          </p:cNvSpPr>
          <p:nvPr/>
        </p:nvSpPr>
        <p:spPr bwMode="auto">
          <a:xfrm>
            <a:off x="1020763" y="5580063"/>
            <a:ext cx="77517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717550" lvl="2" indent="-358775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ZA" sz="22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</a:t>
            </a:r>
            <a:r>
              <a:rPr lang="en-ZA" sz="2200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V</a:t>
            </a:r>
            <a:r>
              <a:rPr lang="en-ZA" sz="2200" b="1" baseline="-2500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C</a:t>
            </a:r>
            <a:r>
              <a:rPr lang="en-ZA" sz="22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 = </a:t>
            </a:r>
            <a:r>
              <a:rPr lang="en-ZA" sz="2200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V</a:t>
            </a:r>
            <a:r>
              <a:rPr lang="en-ZA" sz="2200">
                <a:solidFill>
                  <a:srgbClr val="000066"/>
                </a:solidFill>
                <a:sym typeface="Symbol" pitchFamily="18" charset="2"/>
              </a:rPr>
              <a:t> , or even just</a:t>
            </a:r>
            <a:r>
              <a:rPr lang="en-ZA" sz="2200" b="1" i="1">
                <a:solidFill>
                  <a:srgbClr val="000066"/>
                </a:solidFill>
                <a:sym typeface="Symbol" pitchFamily="18" charset="2"/>
              </a:rPr>
              <a:t> </a:t>
            </a:r>
            <a:r>
              <a:rPr lang="en-ZA" sz="2200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V</a:t>
            </a:r>
            <a:r>
              <a:rPr lang="en-ZA" sz="2200">
                <a:solidFill>
                  <a:srgbClr val="000066"/>
                </a:solidFill>
                <a:sym typeface="Symbol" pitchFamily="18" charset="2"/>
              </a:rPr>
              <a:t> in some books!</a:t>
            </a:r>
            <a:endParaRPr lang="en-ZA" sz="1000">
              <a:solidFill>
                <a:srgbClr val="000066"/>
              </a:solidFill>
            </a:endParaRPr>
          </a:p>
        </p:txBody>
      </p:sp>
      <p:sp>
        <p:nvSpPr>
          <p:cNvPr id="324678" name="Rectangle 70"/>
          <p:cNvSpPr>
            <a:spLocks noChangeArrowheads="1"/>
          </p:cNvSpPr>
          <p:nvPr/>
        </p:nvSpPr>
        <p:spPr bwMode="auto">
          <a:xfrm>
            <a:off x="179388" y="5546725"/>
            <a:ext cx="87741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Note:</a:t>
            </a:r>
            <a:endParaRPr lang="en-ZA">
              <a:solidFill>
                <a:srgbClr val="FF0000"/>
              </a:solidFill>
            </a:endParaRPr>
          </a:p>
        </p:txBody>
      </p:sp>
      <p:sp>
        <p:nvSpPr>
          <p:cNvPr id="225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smtClean="0"/>
              <a:t>CHARGING A CAPACITOR</a:t>
            </a:r>
          </a:p>
        </p:txBody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6234112" cy="2501900"/>
          </a:xfrm>
        </p:spPr>
        <p:txBody>
          <a:bodyPr/>
          <a:lstStyle/>
          <a:p>
            <a:pPr lvl="1" indent="0" eaLnBrk="1" hangingPunct="1"/>
            <a:r>
              <a:rPr lang="en-ZA" smtClean="0"/>
              <a:t>Ordinarily, a break in a circuit would prevent charge moving around the circuit, but the opposing plates of a capacitor act as “reservoirs”, allowing a certain amount of charge to be “pumped” from one plate to another.</a:t>
            </a:r>
          </a:p>
        </p:txBody>
      </p:sp>
      <p:sp>
        <p:nvSpPr>
          <p:cNvPr id="324612" name="Rectangle 4"/>
          <p:cNvSpPr>
            <a:spLocks noChangeArrowheads="1"/>
          </p:cNvSpPr>
          <p:nvPr/>
        </p:nvSpPr>
        <p:spPr bwMode="auto">
          <a:xfrm>
            <a:off x="179388" y="4017963"/>
            <a:ext cx="6923087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As the potential differences around the circuit change, the pumping process slows, eventually stopping once </a:t>
            </a:r>
            <a:r>
              <a:rPr lang="en-ZA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</a:t>
            </a:r>
            <a:r>
              <a:rPr lang="en-ZA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V</a:t>
            </a:r>
            <a:r>
              <a:rPr lang="en-ZA" b="1" baseline="-2500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C</a:t>
            </a:r>
            <a:r>
              <a:rPr lang="en-ZA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 = </a:t>
            </a:r>
            <a:r>
              <a:rPr lang="en-ZA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V</a:t>
            </a:r>
            <a:r>
              <a:rPr lang="en-ZA" b="1" baseline="-2500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battery</a:t>
            </a:r>
            <a:r>
              <a:rPr lang="en-ZA" baseline="-25000">
                <a:solidFill>
                  <a:srgbClr val="000066"/>
                </a:solidFill>
                <a:sym typeface="Symbol" pitchFamily="18" charset="2"/>
              </a:rPr>
              <a:t> </a:t>
            </a:r>
            <a:r>
              <a:rPr lang="en-ZA">
                <a:solidFill>
                  <a:srgbClr val="000066"/>
                </a:solidFill>
              </a:rPr>
              <a:t>.</a:t>
            </a:r>
          </a:p>
        </p:txBody>
      </p:sp>
      <p:sp>
        <p:nvSpPr>
          <p:cNvPr id="22537" name="Freeform 52"/>
          <p:cNvSpPr>
            <a:spLocks/>
          </p:cNvSpPr>
          <p:nvPr/>
        </p:nvSpPr>
        <p:spPr bwMode="auto">
          <a:xfrm>
            <a:off x="7386638" y="1576388"/>
            <a:ext cx="771525" cy="517525"/>
          </a:xfrm>
          <a:custGeom>
            <a:avLst/>
            <a:gdLst>
              <a:gd name="T0" fmla="*/ 0 w 910"/>
              <a:gd name="T1" fmla="*/ 2147483647 h 610"/>
              <a:gd name="T2" fmla="*/ 0 w 910"/>
              <a:gd name="T3" fmla="*/ 0 h 610"/>
              <a:gd name="T4" fmla="*/ 2147483647 w 910"/>
              <a:gd name="T5" fmla="*/ 0 h 610"/>
              <a:gd name="T6" fmla="*/ 2147483647 w 910"/>
              <a:gd name="T7" fmla="*/ 2147483647 h 610"/>
              <a:gd name="T8" fmla="*/ 0 60000 65536"/>
              <a:gd name="T9" fmla="*/ 0 60000 65536"/>
              <a:gd name="T10" fmla="*/ 0 60000 65536"/>
              <a:gd name="T11" fmla="*/ 0 60000 65536"/>
              <a:gd name="T12" fmla="*/ 0 w 910"/>
              <a:gd name="T13" fmla="*/ 0 h 610"/>
              <a:gd name="T14" fmla="*/ 910 w 910"/>
              <a:gd name="T15" fmla="*/ 610 h 61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10" h="610">
                <a:moveTo>
                  <a:pt x="0" y="610"/>
                </a:moveTo>
                <a:lnTo>
                  <a:pt x="0" y="0"/>
                </a:lnTo>
                <a:lnTo>
                  <a:pt x="910" y="0"/>
                </a:lnTo>
                <a:lnTo>
                  <a:pt x="910" y="610"/>
                </a:lnTo>
              </a:path>
            </a:pathLst>
          </a:cu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8" name="Oval 54"/>
          <p:cNvSpPr>
            <a:spLocks noChangeArrowheads="1"/>
          </p:cNvSpPr>
          <p:nvPr/>
        </p:nvSpPr>
        <p:spPr bwMode="auto">
          <a:xfrm>
            <a:off x="7581900" y="1376363"/>
            <a:ext cx="400050" cy="401637"/>
          </a:xfrm>
          <a:prstGeom prst="ellipse">
            <a:avLst/>
          </a:prstGeom>
          <a:solidFill>
            <a:srgbClr val="FFFFFF"/>
          </a:solidFill>
          <a:ln w="1587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2539" name="Rectangle 55"/>
          <p:cNvSpPr>
            <a:spLocks noChangeArrowheads="1"/>
          </p:cNvSpPr>
          <p:nvPr/>
        </p:nvSpPr>
        <p:spPr bwMode="auto">
          <a:xfrm>
            <a:off x="7586663" y="1377950"/>
            <a:ext cx="384175" cy="4397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GB" sz="1800" b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GB" sz="1800" b="1" baseline="-25000">
                <a:solidFill>
                  <a:srgbClr val="000066"/>
                </a:solidFill>
                <a:latin typeface="Times New Roman" pitchFamily="18" charset="0"/>
              </a:rPr>
              <a:t>b</a:t>
            </a:r>
            <a:endParaRPr lang="en-ZA" sz="1800">
              <a:solidFill>
                <a:srgbClr val="000066"/>
              </a:solidFill>
            </a:endParaRPr>
          </a:p>
        </p:txBody>
      </p:sp>
      <p:sp>
        <p:nvSpPr>
          <p:cNvPr id="22540" name="Freeform 57"/>
          <p:cNvSpPr>
            <a:spLocks/>
          </p:cNvSpPr>
          <p:nvPr/>
        </p:nvSpPr>
        <p:spPr bwMode="auto">
          <a:xfrm>
            <a:off x="6953250" y="2095500"/>
            <a:ext cx="1601788" cy="995363"/>
          </a:xfrm>
          <a:custGeom>
            <a:avLst/>
            <a:gdLst>
              <a:gd name="T0" fmla="*/ 2147483647 w 1206"/>
              <a:gd name="T1" fmla="*/ 0 h 564"/>
              <a:gd name="T2" fmla="*/ 0 w 1206"/>
              <a:gd name="T3" fmla="*/ 0 h 564"/>
              <a:gd name="T4" fmla="*/ 0 w 1206"/>
              <a:gd name="T5" fmla="*/ 2147483647 h 564"/>
              <a:gd name="T6" fmla="*/ 2147483647 w 1206"/>
              <a:gd name="T7" fmla="*/ 2147483647 h 564"/>
              <a:gd name="T8" fmla="*/ 2147483647 w 1206"/>
              <a:gd name="T9" fmla="*/ 0 h 564"/>
              <a:gd name="T10" fmla="*/ 2147483647 w 1206"/>
              <a:gd name="T11" fmla="*/ 0 h 5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06"/>
              <a:gd name="T19" fmla="*/ 0 h 564"/>
              <a:gd name="T20" fmla="*/ 1206 w 1206"/>
              <a:gd name="T21" fmla="*/ 564 h 56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06" h="564">
                <a:moveTo>
                  <a:pt x="459" y="0"/>
                </a:moveTo>
                <a:lnTo>
                  <a:pt x="0" y="0"/>
                </a:lnTo>
                <a:lnTo>
                  <a:pt x="0" y="564"/>
                </a:lnTo>
                <a:lnTo>
                  <a:pt x="1206" y="564"/>
                </a:lnTo>
                <a:lnTo>
                  <a:pt x="1206" y="0"/>
                </a:lnTo>
                <a:lnTo>
                  <a:pt x="756" y="0"/>
                </a:lnTo>
              </a:path>
            </a:pathLst>
          </a:cu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2541" name="Group 62"/>
          <p:cNvGrpSpPr>
            <a:grpSpLocks/>
          </p:cNvGrpSpPr>
          <p:nvPr/>
        </p:nvGrpSpPr>
        <p:grpSpPr bwMode="auto">
          <a:xfrm>
            <a:off x="7748588" y="2876550"/>
            <a:ext cx="98425" cy="415925"/>
            <a:chOff x="4668" y="2831"/>
            <a:chExt cx="56" cy="235"/>
          </a:xfrm>
        </p:grpSpPr>
        <p:sp>
          <p:nvSpPr>
            <p:cNvPr id="22562" name="Rectangle 61"/>
            <p:cNvSpPr>
              <a:spLocks noChangeArrowheads="1"/>
            </p:cNvSpPr>
            <p:nvPr/>
          </p:nvSpPr>
          <p:spPr bwMode="auto">
            <a:xfrm>
              <a:off x="4668" y="2922"/>
              <a:ext cx="56" cy="56"/>
            </a:xfrm>
            <a:prstGeom prst="rect">
              <a:avLst/>
            </a:prstGeom>
            <a:solidFill>
              <a:srgbClr val="EBEBFF"/>
            </a:solidFill>
            <a:ln w="1587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2563" name="Line 19"/>
            <p:cNvSpPr>
              <a:spLocks noChangeShapeType="1"/>
            </p:cNvSpPr>
            <p:nvPr/>
          </p:nvSpPr>
          <p:spPr bwMode="auto">
            <a:xfrm>
              <a:off x="4668" y="2831"/>
              <a:ext cx="0" cy="23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4" name="Line 20"/>
            <p:cNvSpPr>
              <a:spLocks noChangeShapeType="1"/>
            </p:cNvSpPr>
            <p:nvPr/>
          </p:nvSpPr>
          <p:spPr bwMode="auto">
            <a:xfrm>
              <a:off x="4723" y="2831"/>
              <a:ext cx="0" cy="23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542" name="Group 63"/>
          <p:cNvGrpSpPr>
            <a:grpSpLocks/>
          </p:cNvGrpSpPr>
          <p:nvPr/>
        </p:nvGrpSpPr>
        <p:grpSpPr bwMode="auto">
          <a:xfrm>
            <a:off x="7504113" y="1871663"/>
            <a:ext cx="512762" cy="444500"/>
            <a:chOff x="4529" y="2261"/>
            <a:chExt cx="291" cy="252"/>
          </a:xfrm>
        </p:grpSpPr>
        <p:sp>
          <p:nvSpPr>
            <p:cNvPr id="22554" name="Rectangle 59"/>
            <p:cNvSpPr>
              <a:spLocks noChangeArrowheads="1"/>
            </p:cNvSpPr>
            <p:nvPr/>
          </p:nvSpPr>
          <p:spPr bwMode="auto">
            <a:xfrm>
              <a:off x="4532" y="2361"/>
              <a:ext cx="287" cy="56"/>
            </a:xfrm>
            <a:prstGeom prst="rect">
              <a:avLst/>
            </a:prstGeom>
            <a:solidFill>
              <a:srgbClr val="EBEBFF"/>
            </a:solidFill>
            <a:ln w="1587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grpSp>
          <p:nvGrpSpPr>
            <p:cNvPr id="22555" name="Group 7"/>
            <p:cNvGrpSpPr>
              <a:grpSpLocks/>
            </p:cNvGrpSpPr>
            <p:nvPr/>
          </p:nvGrpSpPr>
          <p:grpSpPr bwMode="auto">
            <a:xfrm flipH="1">
              <a:off x="4529" y="2261"/>
              <a:ext cx="291" cy="252"/>
              <a:chOff x="8914" y="9442"/>
              <a:chExt cx="501" cy="350"/>
            </a:xfrm>
          </p:grpSpPr>
          <p:sp>
            <p:nvSpPr>
              <p:cNvPr id="22556" name="Line 8"/>
              <p:cNvSpPr>
                <a:spLocks noChangeShapeType="1"/>
              </p:cNvSpPr>
              <p:nvPr/>
            </p:nvSpPr>
            <p:spPr bwMode="auto">
              <a:xfrm rot="5400000" flipH="1">
                <a:off x="9240" y="9616"/>
                <a:ext cx="350" cy="1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57" name="Line 9"/>
              <p:cNvSpPr>
                <a:spLocks noChangeShapeType="1"/>
              </p:cNvSpPr>
              <p:nvPr/>
            </p:nvSpPr>
            <p:spPr bwMode="auto">
              <a:xfrm rot="5400000" flipH="1">
                <a:off x="9038" y="9616"/>
                <a:ext cx="350" cy="1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58" name="Line 10"/>
              <p:cNvSpPr>
                <a:spLocks noChangeShapeType="1"/>
              </p:cNvSpPr>
              <p:nvPr/>
            </p:nvSpPr>
            <p:spPr bwMode="auto">
              <a:xfrm rot="5400000" flipH="1">
                <a:off x="8835" y="9616"/>
                <a:ext cx="350" cy="1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59" name="Line 11"/>
              <p:cNvSpPr>
                <a:spLocks noChangeShapeType="1"/>
              </p:cNvSpPr>
              <p:nvPr/>
            </p:nvSpPr>
            <p:spPr bwMode="auto">
              <a:xfrm rot="5400000" flipH="1">
                <a:off x="9232" y="9615"/>
                <a:ext cx="176" cy="1"/>
              </a:xfrm>
              <a:prstGeom prst="line">
                <a:avLst/>
              </a:prstGeom>
              <a:noFill/>
              <a:ln w="508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60" name="Line 12"/>
              <p:cNvSpPr>
                <a:spLocks noChangeShapeType="1"/>
              </p:cNvSpPr>
              <p:nvPr/>
            </p:nvSpPr>
            <p:spPr bwMode="auto">
              <a:xfrm rot="5400000" flipH="1">
                <a:off x="9030" y="9615"/>
                <a:ext cx="176" cy="1"/>
              </a:xfrm>
              <a:prstGeom prst="line">
                <a:avLst/>
              </a:prstGeom>
              <a:noFill/>
              <a:ln w="508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61" name="Line 13"/>
              <p:cNvSpPr>
                <a:spLocks noChangeShapeType="1"/>
              </p:cNvSpPr>
              <p:nvPr/>
            </p:nvSpPr>
            <p:spPr bwMode="auto">
              <a:xfrm rot="5400000" flipH="1">
                <a:off x="8827" y="9615"/>
                <a:ext cx="176" cy="1"/>
              </a:xfrm>
              <a:prstGeom prst="line">
                <a:avLst/>
              </a:prstGeom>
              <a:noFill/>
              <a:ln w="508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2543" name="Freeform 64"/>
          <p:cNvSpPr>
            <a:spLocks/>
          </p:cNvSpPr>
          <p:nvPr/>
        </p:nvSpPr>
        <p:spPr bwMode="auto">
          <a:xfrm flipV="1">
            <a:off x="7386638" y="3092450"/>
            <a:ext cx="771525" cy="517525"/>
          </a:xfrm>
          <a:custGeom>
            <a:avLst/>
            <a:gdLst>
              <a:gd name="T0" fmla="*/ 0 w 910"/>
              <a:gd name="T1" fmla="*/ 2147483647 h 610"/>
              <a:gd name="T2" fmla="*/ 0 w 910"/>
              <a:gd name="T3" fmla="*/ 0 h 610"/>
              <a:gd name="T4" fmla="*/ 2147483647 w 910"/>
              <a:gd name="T5" fmla="*/ 0 h 610"/>
              <a:gd name="T6" fmla="*/ 2147483647 w 910"/>
              <a:gd name="T7" fmla="*/ 2147483647 h 610"/>
              <a:gd name="T8" fmla="*/ 0 60000 65536"/>
              <a:gd name="T9" fmla="*/ 0 60000 65536"/>
              <a:gd name="T10" fmla="*/ 0 60000 65536"/>
              <a:gd name="T11" fmla="*/ 0 60000 65536"/>
              <a:gd name="T12" fmla="*/ 0 w 910"/>
              <a:gd name="T13" fmla="*/ 0 h 610"/>
              <a:gd name="T14" fmla="*/ 910 w 910"/>
              <a:gd name="T15" fmla="*/ 610 h 61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10" h="610">
                <a:moveTo>
                  <a:pt x="0" y="610"/>
                </a:moveTo>
                <a:lnTo>
                  <a:pt x="0" y="0"/>
                </a:lnTo>
                <a:lnTo>
                  <a:pt x="910" y="0"/>
                </a:lnTo>
                <a:lnTo>
                  <a:pt x="910" y="610"/>
                </a:lnTo>
              </a:path>
            </a:pathLst>
          </a:cu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4" name="Oval 66"/>
          <p:cNvSpPr>
            <a:spLocks noChangeArrowheads="1"/>
          </p:cNvSpPr>
          <p:nvPr/>
        </p:nvSpPr>
        <p:spPr bwMode="auto">
          <a:xfrm>
            <a:off x="7581900" y="3367088"/>
            <a:ext cx="400050" cy="401637"/>
          </a:xfrm>
          <a:prstGeom prst="ellipse">
            <a:avLst/>
          </a:prstGeom>
          <a:solidFill>
            <a:srgbClr val="FFFFFF"/>
          </a:solidFill>
          <a:ln w="1587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2545" name="Rectangle 67"/>
          <p:cNvSpPr>
            <a:spLocks noChangeArrowheads="1"/>
          </p:cNvSpPr>
          <p:nvPr/>
        </p:nvSpPr>
        <p:spPr bwMode="auto">
          <a:xfrm>
            <a:off x="7586663" y="3368675"/>
            <a:ext cx="384175" cy="4397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GB" sz="1800" b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GB" sz="1800" b="1" baseline="-25000">
                <a:solidFill>
                  <a:srgbClr val="000066"/>
                </a:solidFill>
                <a:latin typeface="Times New Roman" pitchFamily="18" charset="0"/>
              </a:rPr>
              <a:t>C</a:t>
            </a:r>
            <a:endParaRPr lang="en-ZA" sz="1800">
              <a:solidFill>
                <a:srgbClr val="000066"/>
              </a:solidFill>
            </a:endParaRPr>
          </a:p>
        </p:txBody>
      </p:sp>
      <p:sp>
        <p:nvSpPr>
          <p:cNvPr id="324680" name="Oval 72"/>
          <p:cNvSpPr>
            <a:spLocks noChangeAspect="1" noChangeArrowheads="1"/>
          </p:cNvSpPr>
          <p:nvPr/>
        </p:nvSpPr>
        <p:spPr bwMode="auto">
          <a:xfrm>
            <a:off x="7813675" y="3054350"/>
            <a:ext cx="60325" cy="635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24688" name="Oval 80"/>
          <p:cNvSpPr>
            <a:spLocks noChangeAspect="1" noChangeArrowheads="1"/>
          </p:cNvSpPr>
          <p:nvPr/>
        </p:nvSpPr>
        <p:spPr bwMode="auto">
          <a:xfrm>
            <a:off x="7813675" y="2982913"/>
            <a:ext cx="63500" cy="635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24689" name="Oval 81"/>
          <p:cNvSpPr>
            <a:spLocks noChangeAspect="1" noChangeArrowheads="1"/>
          </p:cNvSpPr>
          <p:nvPr/>
        </p:nvSpPr>
        <p:spPr bwMode="auto">
          <a:xfrm>
            <a:off x="7813675" y="2982913"/>
            <a:ext cx="60325" cy="635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24683" name="Oval 75"/>
          <p:cNvSpPr>
            <a:spLocks noChangeAspect="1" noChangeArrowheads="1"/>
          </p:cNvSpPr>
          <p:nvPr/>
        </p:nvSpPr>
        <p:spPr bwMode="auto">
          <a:xfrm>
            <a:off x="7813675" y="3054350"/>
            <a:ext cx="63500" cy="635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24685" name="Oval 77"/>
          <p:cNvSpPr>
            <a:spLocks noChangeAspect="1" noChangeArrowheads="1"/>
          </p:cNvSpPr>
          <p:nvPr/>
        </p:nvSpPr>
        <p:spPr bwMode="auto">
          <a:xfrm>
            <a:off x="7815263" y="3243263"/>
            <a:ext cx="63500" cy="635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24686" name="Oval 78"/>
          <p:cNvSpPr>
            <a:spLocks noChangeAspect="1" noChangeArrowheads="1"/>
          </p:cNvSpPr>
          <p:nvPr/>
        </p:nvSpPr>
        <p:spPr bwMode="auto">
          <a:xfrm>
            <a:off x="7815263" y="3243263"/>
            <a:ext cx="60325" cy="635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24694" name="Oval 86"/>
          <p:cNvSpPr>
            <a:spLocks noChangeAspect="1" noChangeArrowheads="1"/>
          </p:cNvSpPr>
          <p:nvPr/>
        </p:nvSpPr>
        <p:spPr bwMode="auto">
          <a:xfrm>
            <a:off x="7813675" y="3127375"/>
            <a:ext cx="63500" cy="635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24695" name="Oval 87"/>
          <p:cNvSpPr>
            <a:spLocks noChangeAspect="1" noChangeArrowheads="1"/>
          </p:cNvSpPr>
          <p:nvPr/>
        </p:nvSpPr>
        <p:spPr bwMode="auto">
          <a:xfrm>
            <a:off x="7813675" y="3127375"/>
            <a:ext cx="60325" cy="635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0.00046 L 0.07761 0.00046 L 0.07761 -0.14444 L -0.09739 -0.14444 C -0.09722 -0.09606 -0.09878 -0.04769 -0.09705 0.00046 C -0.09705 0.00255 -0.09218 0.00093 -0.09218 0.00093 L -0.01059 0.00093 L -0.01059 -0.02963 " pathEditMode="relative" ptsTypes="AAAffAAA">
                                      <p:cBhvr>
                                        <p:cTn id="10" dur="3000" fill="hold"/>
                                        <p:tgtEl>
                                          <p:spTgt spid="3246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4" presetClass="path" presetSubtype="0" decel="5000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3.88889E-6 4.81481E-6 L 3.88889E-6 -0.02917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3246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3.7037E-6 L 3.88889E-6 -0.02732 L 0.07743 -0.02732 L 0.07743 -0.17199 L -0.09757 -0.17199 L -0.09757 -0.02686 L -0.01077 -0.02686 L -0.01077 0.00023 " pathEditMode="relative" rAng="0" ptsTypes="AAAAAAAA">
                                      <p:cBhvr>
                                        <p:cTn id="19" dur="4000" fill="hold"/>
                                        <p:tgtEl>
                                          <p:spTgt spid="3246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" y="-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81481E-6 L -4.44444E-6 0.01112 L 0.07778 0.01112 L 0.07778 -0.13379 L -0.09722 -0.13379 L -0.09722 0.01112 L -0.01041 0.01112 L -0.01041 -4.81481E-6 " pathEditMode="relative" rAng="0" ptsTypes="AAAAAAAA">
                                      <p:cBhvr>
                                        <p:cTn id="26" dur="5000" fill="hold"/>
                                        <p:tgtEl>
                                          <p:spTgt spid="3246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" y="-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2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85185E-6 L -2.5E-6 -0.01065 L 0.07778 -0.01065 L 0.07778 -0.15579 L -0.09722 -0.15579 L -0.09722 -0.01065 L -0.01007 -0.01065 L -0.01041 0.00046 " pathEditMode="relative" rAng="0" ptsTypes="AAAAAAAA">
                                      <p:cBhvr>
                                        <p:cTn id="33" dur="6000" fill="hold"/>
                                        <p:tgtEl>
                                          <p:spTgt spid="3246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" y="-78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78" grpId="0"/>
      <p:bldP spid="324612" grpId="0"/>
      <p:bldP spid="324680" grpId="0" animBg="1"/>
      <p:bldP spid="324680" grpId="1" animBg="1"/>
      <p:bldP spid="324688" grpId="0" animBg="1"/>
      <p:bldP spid="324689" grpId="0" animBg="1"/>
      <p:bldP spid="324689" grpId="1" animBg="1"/>
      <p:bldP spid="324683" grpId="0" animBg="1"/>
      <p:bldP spid="324683" grpId="1" animBg="1"/>
      <p:bldP spid="324685" grpId="0" animBg="1"/>
      <p:bldP spid="324686" grpId="0" animBg="1"/>
      <p:bldP spid="324686" grpId="1" animBg="1"/>
      <p:bldP spid="324694" grpId="0" animBg="1"/>
      <p:bldP spid="324695" grpId="0" animBg="1"/>
      <p:bldP spid="32469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CAPACITANCE</a:t>
            </a:r>
          </a:p>
        </p:txBody>
      </p:sp>
      <p:sp>
        <p:nvSpPr>
          <p:cNvPr id="24578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  <a:endParaRPr lang="en-ZA" smtClean="0">
              <a:cs typeface="Arial" charset="0"/>
            </a:endParaRP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D47A59-E028-43AD-B832-317C403B80E7}" type="slidenum">
              <a:rPr lang="en-ZA" smtClean="0">
                <a:cs typeface="Arial" charset="0"/>
              </a:rPr>
              <a:pPr/>
              <a:t>6</a:t>
            </a:fld>
            <a:endParaRPr lang="en-ZA" smtClean="0">
              <a:cs typeface="Arial" charset="0"/>
            </a:endParaRPr>
          </a:p>
        </p:txBody>
      </p:sp>
      <p:sp>
        <p:nvSpPr>
          <p:cNvPr id="350211" name="Rectangle 3"/>
          <p:cNvSpPr>
            <a:spLocks noChangeArrowheads="1"/>
          </p:cNvSpPr>
          <p:nvPr/>
        </p:nvSpPr>
        <p:spPr bwMode="auto">
          <a:xfrm>
            <a:off x="7158038" y="3500438"/>
            <a:ext cx="1162050" cy="493712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Q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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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endParaRPr lang="en-ZA" b="1" i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350212" name="Rectangle 4"/>
          <p:cNvSpPr>
            <a:spLocks noChangeArrowheads="1"/>
          </p:cNvSpPr>
          <p:nvPr/>
        </p:nvSpPr>
        <p:spPr bwMode="auto">
          <a:xfrm>
            <a:off x="179388" y="3105150"/>
            <a:ext cx="8774112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The charge stored by a capacitor is directly proportional to the potential difference across the plates:</a:t>
            </a:r>
          </a:p>
        </p:txBody>
      </p:sp>
      <p:sp>
        <p:nvSpPr>
          <p:cNvPr id="350210" name="Rectangle 2"/>
          <p:cNvSpPr>
            <a:spLocks noChangeArrowheads="1"/>
          </p:cNvSpPr>
          <p:nvPr/>
        </p:nvSpPr>
        <p:spPr bwMode="auto">
          <a:xfrm>
            <a:off x="7158038" y="3500438"/>
            <a:ext cx="1320800" cy="493712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Q = C</a:t>
            </a:r>
            <a:r>
              <a:rPr lang="en-US" b="1">
                <a:solidFill>
                  <a:srgbClr val="000066"/>
                </a:solidFill>
                <a:sym typeface="Symbol" pitchFamily="18" charset="2"/>
              </a:rPr>
              <a:t>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endParaRPr lang="en-ZA" b="1" i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2458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CHARGE ON A CAPACITOR</a:t>
            </a:r>
          </a:p>
        </p:txBody>
      </p:sp>
      <p:sp>
        <p:nvSpPr>
          <p:cNvPr id="2458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8774112" cy="1698625"/>
          </a:xfrm>
        </p:spPr>
        <p:txBody>
          <a:bodyPr/>
          <a:lstStyle/>
          <a:p>
            <a:pPr lvl="1" indent="0" eaLnBrk="1" hangingPunct="1"/>
            <a:r>
              <a:rPr lang="en-US" smtClean="0"/>
              <a:t>Once a capacitor is charged, its plates carry equal and opposite charges.  Although the net charge is therefore zero, we say the capacitor carries a charge </a:t>
            </a:r>
            <a:r>
              <a:rPr lang="en-US" b="1" i="1" smtClean="0">
                <a:latin typeface="Times New Roman" pitchFamily="18" charset="0"/>
              </a:rPr>
              <a:t>Q</a:t>
            </a:r>
            <a:r>
              <a:rPr lang="en-US" smtClean="0"/>
              <a:t>, equal to the magnitude of the charge on either plate.</a:t>
            </a:r>
          </a:p>
        </p:txBody>
      </p:sp>
      <p:sp>
        <p:nvSpPr>
          <p:cNvPr id="350215" name="Rectangle 7"/>
          <p:cNvSpPr>
            <a:spLocks noChangeArrowheads="1"/>
          </p:cNvSpPr>
          <p:nvPr/>
        </p:nvSpPr>
        <p:spPr bwMode="auto">
          <a:xfrm>
            <a:off x="179388" y="3943350"/>
            <a:ext cx="8828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where the constant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C</a:t>
            </a:r>
            <a:r>
              <a:rPr lang="en-US">
                <a:solidFill>
                  <a:srgbClr val="000066"/>
                </a:solidFill>
              </a:rPr>
              <a:t> is the </a:t>
            </a:r>
            <a:r>
              <a:rPr lang="en-US">
                <a:solidFill>
                  <a:srgbClr val="FF0000"/>
                </a:solidFill>
              </a:rPr>
              <a:t>capacitance</a:t>
            </a:r>
            <a:r>
              <a:rPr lang="en-US">
                <a:solidFill>
                  <a:srgbClr val="000066"/>
                </a:solidFill>
              </a:rPr>
              <a:t> of the capacitor, which depends on the geometry of the plates (</a:t>
            </a:r>
            <a:r>
              <a:rPr lang="en-US" i="1">
                <a:solidFill>
                  <a:srgbClr val="000066"/>
                </a:solidFill>
              </a:rPr>
              <a:t>not</a:t>
            </a:r>
            <a:r>
              <a:rPr lang="en-US" i="1" baseline="30000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Q/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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US" i="1" baseline="3000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>
                <a:solidFill>
                  <a:srgbClr val="000066"/>
                </a:solidFill>
              </a:rPr>
              <a:t>!).</a:t>
            </a:r>
          </a:p>
        </p:txBody>
      </p:sp>
      <p:sp>
        <p:nvSpPr>
          <p:cNvPr id="350216" name="Rectangle 8"/>
          <p:cNvSpPr>
            <a:spLocks noChangeArrowheads="1"/>
          </p:cNvSpPr>
          <p:nvPr/>
        </p:nvSpPr>
        <p:spPr bwMode="auto">
          <a:xfrm>
            <a:off x="179388" y="5410200"/>
            <a:ext cx="8774112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(Since 1 F is a very large value, capacitances are typically measured in pF or </a:t>
            </a:r>
            <a:r>
              <a:rPr lang="en-US" b="1" i="1">
                <a:solidFill>
                  <a:srgbClr val="000066"/>
                </a:solidFill>
                <a:sym typeface="Symbol" pitchFamily="18" charset="2"/>
              </a:rPr>
              <a:t></a:t>
            </a:r>
            <a:r>
              <a:rPr lang="en-US">
                <a:solidFill>
                  <a:srgbClr val="000066"/>
                </a:solidFill>
              </a:rPr>
              <a:t>F.)</a:t>
            </a:r>
          </a:p>
        </p:txBody>
      </p:sp>
      <p:sp>
        <p:nvSpPr>
          <p:cNvPr id="350217" name="Rectangle 9"/>
          <p:cNvSpPr>
            <a:spLocks noChangeArrowheads="1"/>
          </p:cNvSpPr>
          <p:nvPr/>
        </p:nvSpPr>
        <p:spPr bwMode="auto">
          <a:xfrm>
            <a:off x="7153275" y="3559175"/>
            <a:ext cx="1370013" cy="460375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50218" name="Rectangle 10"/>
          <p:cNvSpPr>
            <a:spLocks noChangeArrowheads="1"/>
          </p:cNvSpPr>
          <p:nvPr/>
        </p:nvSpPr>
        <p:spPr bwMode="auto">
          <a:xfrm>
            <a:off x="179388" y="4840288"/>
            <a:ext cx="8774112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2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Units:  [</a:t>
            </a:r>
            <a:r>
              <a:rPr lang="en-US" baseline="30000">
                <a:solidFill>
                  <a:srgbClr val="000066"/>
                </a:solidFill>
                <a:sym typeface="Symbol" pitchFamily="18" charset="2"/>
              </a:rPr>
              <a:t>C</a:t>
            </a:r>
            <a:r>
              <a:rPr lang="en-US">
                <a:solidFill>
                  <a:srgbClr val="000066"/>
                </a:solidFill>
                <a:sym typeface="Symbol" pitchFamily="18" charset="2"/>
              </a:rPr>
              <a:t>/</a:t>
            </a:r>
            <a:r>
              <a:rPr lang="en-US" baseline="-25000">
                <a:solidFill>
                  <a:srgbClr val="000066"/>
                </a:solidFill>
                <a:sym typeface="Symbol" pitchFamily="18" charset="2"/>
              </a:rPr>
              <a:t>V</a:t>
            </a:r>
            <a:r>
              <a:rPr lang="en-US">
                <a:solidFill>
                  <a:srgbClr val="000066"/>
                </a:solidFill>
                <a:sym typeface="Symbol" pitchFamily="18" charset="2"/>
              </a:rPr>
              <a:t> </a:t>
            </a:r>
            <a:r>
              <a:rPr lang="en-US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=</a:t>
            </a:r>
            <a:r>
              <a:rPr lang="en-US">
                <a:solidFill>
                  <a:srgbClr val="000066"/>
                </a:solidFill>
                <a:sym typeface="Symbol" pitchFamily="18" charset="2"/>
              </a:rPr>
              <a:t> farad, F]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50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0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0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350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1" grpId="0"/>
      <p:bldP spid="350212" grpId="0"/>
      <p:bldP spid="350210" grpId="0"/>
      <p:bldP spid="350215" grpId="0"/>
      <p:bldP spid="350216" grpId="0"/>
      <p:bldP spid="3502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roup 72"/>
          <p:cNvGrpSpPr>
            <a:grpSpLocks/>
          </p:cNvGrpSpPr>
          <p:nvPr/>
        </p:nvGrpSpPr>
        <p:grpSpPr bwMode="auto">
          <a:xfrm>
            <a:off x="7775575" y="1779588"/>
            <a:ext cx="1368425" cy="1176337"/>
            <a:chOff x="4820" y="1001"/>
            <a:chExt cx="389" cy="832"/>
          </a:xfrm>
        </p:grpSpPr>
        <p:sp>
          <p:nvSpPr>
            <p:cNvPr id="1087" name="Line 15"/>
            <p:cNvSpPr>
              <a:spLocks noChangeShapeType="1"/>
            </p:cNvSpPr>
            <p:nvPr/>
          </p:nvSpPr>
          <p:spPr bwMode="auto">
            <a:xfrm>
              <a:off x="4820" y="1498"/>
              <a:ext cx="389" cy="0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088" name="Line 16"/>
            <p:cNvSpPr>
              <a:spLocks noChangeShapeType="1"/>
            </p:cNvSpPr>
            <p:nvPr/>
          </p:nvSpPr>
          <p:spPr bwMode="auto">
            <a:xfrm>
              <a:off x="4820" y="1164"/>
              <a:ext cx="389" cy="0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089" name="Line 17"/>
            <p:cNvSpPr>
              <a:spLocks noChangeShapeType="1"/>
            </p:cNvSpPr>
            <p:nvPr/>
          </p:nvSpPr>
          <p:spPr bwMode="auto">
            <a:xfrm>
              <a:off x="4820" y="1833"/>
              <a:ext cx="389" cy="0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090" name="Line 59"/>
            <p:cNvSpPr>
              <a:spLocks noChangeShapeType="1"/>
            </p:cNvSpPr>
            <p:nvPr/>
          </p:nvSpPr>
          <p:spPr bwMode="auto">
            <a:xfrm>
              <a:off x="4820" y="1335"/>
              <a:ext cx="389" cy="0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091" name="Line 60"/>
            <p:cNvSpPr>
              <a:spLocks noChangeShapeType="1"/>
            </p:cNvSpPr>
            <p:nvPr/>
          </p:nvSpPr>
          <p:spPr bwMode="auto">
            <a:xfrm>
              <a:off x="4820" y="1001"/>
              <a:ext cx="389" cy="0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092" name="Line 61"/>
            <p:cNvSpPr>
              <a:spLocks noChangeShapeType="1"/>
            </p:cNvSpPr>
            <p:nvPr/>
          </p:nvSpPr>
          <p:spPr bwMode="auto">
            <a:xfrm>
              <a:off x="4820" y="1670"/>
              <a:ext cx="389" cy="0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103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CAPACITANCE</a:t>
            </a:r>
          </a:p>
        </p:txBody>
      </p:sp>
      <p:sp>
        <p:nvSpPr>
          <p:cNvPr id="1035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  <a:endParaRPr lang="en-ZA" smtClean="0">
              <a:cs typeface="Arial" charset="0"/>
            </a:endParaRPr>
          </a:p>
        </p:txBody>
      </p:sp>
      <p:sp>
        <p:nvSpPr>
          <p:cNvPr id="10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4EF84C-91FA-4B4C-B90C-65919A82B973}" type="slidenum">
              <a:rPr lang="en-ZA" smtClean="0">
                <a:cs typeface="Arial" charset="0"/>
              </a:rPr>
              <a:pPr/>
              <a:t>7</a:t>
            </a:fld>
            <a:endParaRPr lang="en-ZA" smtClean="0">
              <a:cs typeface="Arial" charset="0"/>
            </a:endParaRPr>
          </a:p>
        </p:txBody>
      </p:sp>
      <p:graphicFrame>
        <p:nvGraphicFramePr>
          <p:cNvPr id="1026" name="Object 62"/>
          <p:cNvGraphicFramePr>
            <a:graphicFrameLocks noChangeAspect="1"/>
          </p:cNvGraphicFramePr>
          <p:nvPr/>
        </p:nvGraphicFramePr>
        <p:xfrm>
          <a:off x="7929563" y="2251075"/>
          <a:ext cx="192087" cy="22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4" imgW="266400" imgH="317160" progId="Equation.DSMT4">
                  <p:embed/>
                </p:oleObj>
              </mc:Choice>
              <mc:Fallback>
                <p:oleObj name="Equation" r:id="rId4" imgW="266400" imgH="317160" progId="Equation.DSMT4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9563" y="2251075"/>
                        <a:ext cx="192087" cy="227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PARALLEL PLATE CAPACITOR</a:t>
            </a:r>
          </a:p>
        </p:txBody>
      </p:sp>
      <p:sp>
        <p:nvSpPr>
          <p:cNvPr id="10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7034212" cy="1698625"/>
          </a:xfrm>
        </p:spPr>
        <p:txBody>
          <a:bodyPr/>
          <a:lstStyle/>
          <a:p>
            <a:pPr lvl="1" indent="0" eaLnBrk="1" hangingPunct="1"/>
            <a:r>
              <a:rPr lang="en-US" smtClean="0"/>
              <a:t>Neglecting </a:t>
            </a:r>
            <a:r>
              <a:rPr lang="en-US" smtClean="0">
                <a:solidFill>
                  <a:srgbClr val="FF0000"/>
                </a:solidFill>
              </a:rPr>
              <a:t>edge effects</a:t>
            </a:r>
            <a:r>
              <a:rPr lang="en-US" smtClean="0"/>
              <a:t>, or </a:t>
            </a:r>
            <a:r>
              <a:rPr lang="en-US" smtClean="0">
                <a:solidFill>
                  <a:srgbClr val="FF0000"/>
                </a:solidFill>
              </a:rPr>
              <a:t>“fringing”</a:t>
            </a:r>
            <a:r>
              <a:rPr lang="en-US" smtClean="0"/>
              <a:t>, the magnitude of the constant, uniform electric field between the plates (which have </a:t>
            </a:r>
            <a:br>
              <a:rPr lang="en-US" smtClean="0"/>
            </a:br>
            <a:r>
              <a:rPr lang="en-US" smtClean="0"/>
              <a:t>a surface charge density of </a:t>
            </a:r>
            <a:r>
              <a:rPr lang="en-US" b="1" i="1" smtClean="0">
                <a:latin typeface="Times New Roman" pitchFamily="18" charset="0"/>
                <a:sym typeface="Symbol" pitchFamily="18" charset="2"/>
              </a:rPr>
              <a:t></a:t>
            </a:r>
            <a:r>
              <a:rPr lang="en-US" b="1" i="1" smtClean="0">
                <a:latin typeface="Times New Roman" pitchFamily="18" charset="0"/>
              </a:rPr>
              <a:t> = Q/A</a:t>
            </a:r>
            <a:r>
              <a:rPr lang="en-US" smtClean="0"/>
              <a:t>) is             .</a:t>
            </a:r>
          </a:p>
        </p:txBody>
      </p:sp>
      <p:sp>
        <p:nvSpPr>
          <p:cNvPr id="103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1027" name="Object 4"/>
          <p:cNvGraphicFramePr>
            <a:graphicFrameLocks noChangeAspect="1"/>
          </p:cNvGraphicFramePr>
          <p:nvPr/>
        </p:nvGraphicFramePr>
        <p:xfrm>
          <a:off x="6056313" y="2452688"/>
          <a:ext cx="9271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6" imgW="927000" imgH="749160" progId="Equation.DSMT4">
                  <p:embed/>
                </p:oleObj>
              </mc:Choice>
              <mc:Fallback>
                <p:oleObj name="Equation" r:id="rId6" imgW="927000" imgH="7491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6313" y="2452688"/>
                        <a:ext cx="927100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878" name="Rectangle 6"/>
          <p:cNvSpPr>
            <a:spLocks noChangeArrowheads="1"/>
          </p:cNvSpPr>
          <p:nvPr/>
        </p:nvSpPr>
        <p:spPr bwMode="auto">
          <a:xfrm>
            <a:off x="179388" y="3216275"/>
            <a:ext cx="8774112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Since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E</a:t>
            </a:r>
            <a:r>
              <a:rPr lang="en-US">
                <a:solidFill>
                  <a:srgbClr val="000066"/>
                </a:solidFill>
              </a:rPr>
              <a:t> is constant, the potential difference is given by a simple integration across the gap between the plates:</a:t>
            </a:r>
          </a:p>
        </p:txBody>
      </p:sp>
      <p:sp>
        <p:nvSpPr>
          <p:cNvPr id="104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07881" name="Rectangle 9"/>
          <p:cNvSpPr>
            <a:spLocks noChangeArrowheads="1"/>
          </p:cNvSpPr>
          <p:nvPr/>
        </p:nvSpPr>
        <p:spPr bwMode="auto">
          <a:xfrm>
            <a:off x="3740150" y="4368800"/>
            <a:ext cx="33401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and, since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C = Q/</a:t>
            </a:r>
            <a:r>
              <a:rPr lang="en-US" b="1">
                <a:solidFill>
                  <a:srgbClr val="000066"/>
                </a:solidFill>
                <a:sym typeface="Symbol" pitchFamily="18" charset="2"/>
              </a:rPr>
              <a:t>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US">
                <a:solidFill>
                  <a:srgbClr val="000066"/>
                </a:solidFill>
              </a:rPr>
              <a:t>,</a:t>
            </a:r>
          </a:p>
        </p:txBody>
      </p:sp>
      <p:sp>
        <p:nvSpPr>
          <p:cNvPr id="104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207882" name="Object 10"/>
          <p:cNvGraphicFramePr>
            <a:graphicFrameLocks noChangeAspect="1"/>
          </p:cNvGraphicFramePr>
          <p:nvPr/>
        </p:nvGraphicFramePr>
        <p:xfrm>
          <a:off x="7427913" y="4330700"/>
          <a:ext cx="1173162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Equation" r:id="rId8" imgW="1168200" imgH="609480" progId="Equation.DSMT4">
                  <p:embed/>
                </p:oleObj>
              </mc:Choice>
              <mc:Fallback>
                <p:oleObj name="Equation" r:id="rId8" imgW="1168200" imgH="609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7913" y="4330700"/>
                        <a:ext cx="1173162" cy="604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884" name="Rectangle 12"/>
          <p:cNvSpPr>
            <a:spLocks noChangeArrowheads="1"/>
          </p:cNvSpPr>
          <p:nvPr/>
        </p:nvSpPr>
        <p:spPr bwMode="auto">
          <a:xfrm>
            <a:off x="179388" y="5176838"/>
            <a:ext cx="8774112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(Using this equation, we can now </a:t>
            </a:r>
          </a:p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express </a:t>
            </a:r>
            <a:r>
              <a:rPr lang="en-US" b="1" i="1">
                <a:solidFill>
                  <a:srgbClr val="000066"/>
                </a:solidFill>
                <a:sym typeface="Symbol" pitchFamily="18" charset="2"/>
              </a:rPr>
              <a:t></a:t>
            </a:r>
            <a:r>
              <a:rPr lang="en-US" b="1" baseline="-25000">
                <a:solidFill>
                  <a:srgbClr val="000066"/>
                </a:solidFill>
              </a:rPr>
              <a:t>0</a:t>
            </a:r>
            <a:r>
              <a:rPr lang="en-US">
                <a:solidFill>
                  <a:srgbClr val="000066"/>
                </a:solidFill>
              </a:rPr>
              <a:t> in more convenient units:  </a:t>
            </a:r>
            <a:r>
              <a:rPr lang="en-US" b="1" i="1">
                <a:solidFill>
                  <a:srgbClr val="000066"/>
                </a:solidFill>
                <a:sym typeface="Symbol" pitchFamily="18" charset="2"/>
              </a:rPr>
              <a:t></a:t>
            </a:r>
            <a:r>
              <a:rPr lang="en-US" b="1" baseline="-25000">
                <a:solidFill>
                  <a:srgbClr val="000066"/>
                </a:solidFill>
              </a:rPr>
              <a:t>0</a:t>
            </a:r>
            <a:r>
              <a:rPr lang="en-US" b="1" i="1">
                <a:solidFill>
                  <a:srgbClr val="000066"/>
                </a:solidFill>
              </a:rPr>
              <a:t>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=</a:t>
            </a:r>
            <a:r>
              <a:rPr lang="en-US" i="1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8.85 pF/m.)</a:t>
            </a:r>
            <a:endParaRPr lang="en-US" sz="2600">
              <a:solidFill>
                <a:srgbClr val="000066"/>
              </a:solidFill>
            </a:endParaRPr>
          </a:p>
        </p:txBody>
      </p:sp>
      <p:sp>
        <p:nvSpPr>
          <p:cNvPr id="207885" name="Rectangle 13"/>
          <p:cNvSpPr>
            <a:spLocks noChangeArrowheads="1"/>
          </p:cNvSpPr>
          <p:nvPr/>
        </p:nvSpPr>
        <p:spPr bwMode="auto">
          <a:xfrm>
            <a:off x="7313613" y="4300538"/>
            <a:ext cx="1384300" cy="69850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grpSp>
        <p:nvGrpSpPr>
          <p:cNvPr id="1046" name="Group 71"/>
          <p:cNvGrpSpPr>
            <a:grpSpLocks/>
          </p:cNvGrpSpPr>
          <p:nvPr/>
        </p:nvGrpSpPr>
        <p:grpSpPr bwMode="auto">
          <a:xfrm>
            <a:off x="7313613" y="1671638"/>
            <a:ext cx="419100" cy="1373187"/>
            <a:chOff x="4493" y="925"/>
            <a:chExt cx="297" cy="971"/>
          </a:xfrm>
        </p:grpSpPr>
        <p:grpSp>
          <p:nvGrpSpPr>
            <p:cNvPr id="1062" name="Group 34"/>
            <p:cNvGrpSpPr>
              <a:grpSpLocks/>
            </p:cNvGrpSpPr>
            <p:nvPr/>
          </p:nvGrpSpPr>
          <p:grpSpPr bwMode="auto">
            <a:xfrm>
              <a:off x="4713" y="967"/>
              <a:ext cx="77" cy="904"/>
              <a:chOff x="8420" y="8948"/>
              <a:chExt cx="160" cy="1880"/>
            </a:xfrm>
          </p:grpSpPr>
          <p:grpSp>
            <p:nvGrpSpPr>
              <p:cNvPr id="1067" name="Group 35"/>
              <p:cNvGrpSpPr>
                <a:grpSpLocks/>
              </p:cNvGrpSpPr>
              <p:nvPr/>
            </p:nvGrpSpPr>
            <p:grpSpPr bwMode="auto">
              <a:xfrm>
                <a:off x="8420" y="8948"/>
                <a:ext cx="160" cy="1544"/>
                <a:chOff x="9404" y="9004"/>
                <a:chExt cx="160" cy="1544"/>
              </a:xfrm>
            </p:grpSpPr>
            <p:grpSp>
              <p:nvGrpSpPr>
                <p:cNvPr id="1078" name="Group 36"/>
                <p:cNvGrpSpPr>
                  <a:grpSpLocks/>
                </p:cNvGrpSpPr>
                <p:nvPr/>
              </p:nvGrpSpPr>
              <p:grpSpPr bwMode="auto">
                <a:xfrm>
                  <a:off x="9404" y="9004"/>
                  <a:ext cx="160" cy="160"/>
                  <a:chOff x="11704" y="9336"/>
                  <a:chExt cx="176" cy="176"/>
                </a:xfrm>
              </p:grpSpPr>
              <p:sp>
                <p:nvSpPr>
                  <p:cNvPr id="1085" name="Line 37"/>
                  <p:cNvSpPr>
                    <a:spLocks noChangeShapeType="1"/>
                  </p:cNvSpPr>
                  <p:nvPr/>
                </p:nvSpPr>
                <p:spPr bwMode="auto">
                  <a:xfrm>
                    <a:off x="11792" y="9336"/>
                    <a:ext cx="0" cy="17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86" name="Line 38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11792" y="9336"/>
                    <a:ext cx="0" cy="17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9" name="Group 39"/>
                <p:cNvGrpSpPr>
                  <a:grpSpLocks/>
                </p:cNvGrpSpPr>
                <p:nvPr/>
              </p:nvGrpSpPr>
              <p:grpSpPr bwMode="auto">
                <a:xfrm>
                  <a:off x="9404" y="9676"/>
                  <a:ext cx="160" cy="160"/>
                  <a:chOff x="11704" y="9336"/>
                  <a:chExt cx="176" cy="176"/>
                </a:xfrm>
              </p:grpSpPr>
              <p:sp>
                <p:nvSpPr>
                  <p:cNvPr id="1083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11792" y="9336"/>
                    <a:ext cx="0" cy="17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84" name="Line 41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11792" y="9336"/>
                    <a:ext cx="0" cy="17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80" name="Group 42"/>
                <p:cNvGrpSpPr>
                  <a:grpSpLocks/>
                </p:cNvGrpSpPr>
                <p:nvPr/>
              </p:nvGrpSpPr>
              <p:grpSpPr bwMode="auto">
                <a:xfrm>
                  <a:off x="9404" y="10388"/>
                  <a:ext cx="160" cy="160"/>
                  <a:chOff x="11704" y="9336"/>
                  <a:chExt cx="176" cy="176"/>
                </a:xfrm>
              </p:grpSpPr>
              <p:sp>
                <p:nvSpPr>
                  <p:cNvPr id="1081" name="Line 43"/>
                  <p:cNvSpPr>
                    <a:spLocks noChangeShapeType="1"/>
                  </p:cNvSpPr>
                  <p:nvPr/>
                </p:nvSpPr>
                <p:spPr bwMode="auto">
                  <a:xfrm>
                    <a:off x="11792" y="9336"/>
                    <a:ext cx="0" cy="17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82" name="Line 44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11792" y="9336"/>
                    <a:ext cx="0" cy="17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068" name="Group 45"/>
              <p:cNvGrpSpPr>
                <a:grpSpLocks/>
              </p:cNvGrpSpPr>
              <p:nvPr/>
            </p:nvGrpSpPr>
            <p:grpSpPr bwMode="auto">
              <a:xfrm>
                <a:off x="8420" y="9276"/>
                <a:ext cx="160" cy="1552"/>
                <a:chOff x="9236" y="9332"/>
                <a:chExt cx="160" cy="1552"/>
              </a:xfrm>
            </p:grpSpPr>
            <p:grpSp>
              <p:nvGrpSpPr>
                <p:cNvPr id="1069" name="Group 46"/>
                <p:cNvGrpSpPr>
                  <a:grpSpLocks/>
                </p:cNvGrpSpPr>
                <p:nvPr/>
              </p:nvGrpSpPr>
              <p:grpSpPr bwMode="auto">
                <a:xfrm>
                  <a:off x="9236" y="9332"/>
                  <a:ext cx="160" cy="160"/>
                  <a:chOff x="11704" y="9336"/>
                  <a:chExt cx="176" cy="176"/>
                </a:xfrm>
              </p:grpSpPr>
              <p:sp>
                <p:nvSpPr>
                  <p:cNvPr id="1076" name="Line 47"/>
                  <p:cNvSpPr>
                    <a:spLocks noChangeShapeType="1"/>
                  </p:cNvSpPr>
                  <p:nvPr/>
                </p:nvSpPr>
                <p:spPr bwMode="auto">
                  <a:xfrm>
                    <a:off x="11792" y="9336"/>
                    <a:ext cx="0" cy="17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77" name="Line 48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11792" y="9336"/>
                    <a:ext cx="0" cy="17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0" name="Group 49"/>
                <p:cNvGrpSpPr>
                  <a:grpSpLocks/>
                </p:cNvGrpSpPr>
                <p:nvPr/>
              </p:nvGrpSpPr>
              <p:grpSpPr bwMode="auto">
                <a:xfrm>
                  <a:off x="9236" y="10052"/>
                  <a:ext cx="160" cy="160"/>
                  <a:chOff x="11704" y="9336"/>
                  <a:chExt cx="176" cy="176"/>
                </a:xfrm>
              </p:grpSpPr>
              <p:sp>
                <p:nvSpPr>
                  <p:cNvPr id="1074" name="Line 50"/>
                  <p:cNvSpPr>
                    <a:spLocks noChangeShapeType="1"/>
                  </p:cNvSpPr>
                  <p:nvPr/>
                </p:nvSpPr>
                <p:spPr bwMode="auto">
                  <a:xfrm>
                    <a:off x="11792" y="9336"/>
                    <a:ext cx="0" cy="17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75" name="Line 51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11792" y="9336"/>
                    <a:ext cx="0" cy="17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1" name="Group 52"/>
                <p:cNvGrpSpPr>
                  <a:grpSpLocks/>
                </p:cNvGrpSpPr>
                <p:nvPr/>
              </p:nvGrpSpPr>
              <p:grpSpPr bwMode="auto">
                <a:xfrm>
                  <a:off x="9236" y="10724"/>
                  <a:ext cx="160" cy="160"/>
                  <a:chOff x="11704" y="9336"/>
                  <a:chExt cx="176" cy="176"/>
                </a:xfrm>
              </p:grpSpPr>
              <p:sp>
                <p:nvSpPr>
                  <p:cNvPr id="1072" name="Line 53"/>
                  <p:cNvSpPr>
                    <a:spLocks noChangeShapeType="1"/>
                  </p:cNvSpPr>
                  <p:nvPr/>
                </p:nvSpPr>
                <p:spPr bwMode="auto">
                  <a:xfrm>
                    <a:off x="11792" y="9336"/>
                    <a:ext cx="0" cy="17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73" name="Line 54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11792" y="9336"/>
                    <a:ext cx="0" cy="17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1063" name="Group 66"/>
            <p:cNvGrpSpPr>
              <a:grpSpLocks/>
            </p:cNvGrpSpPr>
            <p:nvPr/>
          </p:nvGrpSpPr>
          <p:grpSpPr bwMode="auto">
            <a:xfrm>
              <a:off x="4493" y="925"/>
              <a:ext cx="207" cy="971"/>
              <a:chOff x="4497" y="925"/>
              <a:chExt cx="207" cy="971"/>
            </a:xfrm>
          </p:grpSpPr>
          <p:sp>
            <p:nvSpPr>
              <p:cNvPr id="1064" name="Rectangle 56"/>
              <p:cNvSpPr>
                <a:spLocks noChangeArrowheads="1"/>
              </p:cNvSpPr>
              <p:nvPr/>
            </p:nvSpPr>
            <p:spPr bwMode="auto">
              <a:xfrm>
                <a:off x="4504" y="931"/>
                <a:ext cx="200" cy="965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1065" name="Line 57"/>
              <p:cNvSpPr>
                <a:spLocks noChangeShapeType="1"/>
              </p:cNvSpPr>
              <p:nvPr/>
            </p:nvSpPr>
            <p:spPr bwMode="auto">
              <a:xfrm rot="-5400000">
                <a:off x="4221" y="1408"/>
                <a:ext cx="966" cy="0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6" name="Line 58"/>
              <p:cNvSpPr>
                <a:spLocks noChangeShapeType="1"/>
              </p:cNvSpPr>
              <p:nvPr/>
            </p:nvSpPr>
            <p:spPr bwMode="auto">
              <a:xfrm rot="-5400000">
                <a:off x="4014" y="1408"/>
                <a:ext cx="966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" name="Text Box 74"/>
          <p:cNvSpPr txBox="1">
            <a:spLocks noChangeArrowheads="1"/>
          </p:cNvSpPr>
          <p:nvPr/>
        </p:nvSpPr>
        <p:spPr bwMode="auto">
          <a:xfrm>
            <a:off x="7832725" y="1155700"/>
            <a:ext cx="40322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d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1044" name="Line 75"/>
          <p:cNvSpPr>
            <a:spLocks noChangeShapeType="1"/>
          </p:cNvSpPr>
          <p:nvPr/>
        </p:nvSpPr>
        <p:spPr bwMode="auto">
          <a:xfrm rot="10800000">
            <a:off x="7620000" y="1539875"/>
            <a:ext cx="847725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 type="arrow" w="lg" len="lg"/>
            <a:tailEnd type="arrow" w="lg" len="lg"/>
          </a:ln>
        </p:spPr>
        <p:txBody>
          <a:bodyPr/>
          <a:lstStyle/>
          <a:p>
            <a:endParaRPr lang="en-US"/>
          </a:p>
        </p:txBody>
      </p:sp>
      <p:grpSp>
        <p:nvGrpSpPr>
          <p:cNvPr id="68" name="Group 69"/>
          <p:cNvGrpSpPr>
            <a:grpSpLocks/>
          </p:cNvGrpSpPr>
          <p:nvPr/>
        </p:nvGrpSpPr>
        <p:grpSpPr bwMode="auto">
          <a:xfrm>
            <a:off x="9258300" y="1671638"/>
            <a:ext cx="412750" cy="1373187"/>
            <a:chOff x="5240" y="925"/>
            <a:chExt cx="292" cy="971"/>
          </a:xfrm>
        </p:grpSpPr>
        <p:grpSp>
          <p:nvGrpSpPr>
            <p:cNvPr id="1050" name="Group 67"/>
            <p:cNvGrpSpPr>
              <a:grpSpLocks/>
            </p:cNvGrpSpPr>
            <p:nvPr/>
          </p:nvGrpSpPr>
          <p:grpSpPr bwMode="auto">
            <a:xfrm>
              <a:off x="5240" y="1006"/>
              <a:ext cx="77" cy="826"/>
              <a:chOff x="5240" y="1006"/>
              <a:chExt cx="77" cy="826"/>
            </a:xfrm>
          </p:grpSpPr>
          <p:sp>
            <p:nvSpPr>
              <p:cNvPr id="1056" name="Line 22"/>
              <p:cNvSpPr>
                <a:spLocks noChangeShapeType="1"/>
              </p:cNvSpPr>
              <p:nvPr/>
            </p:nvSpPr>
            <p:spPr bwMode="auto">
              <a:xfrm rot="-5400000">
                <a:off x="5279" y="967"/>
                <a:ext cx="0" cy="7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7" name="Line 23"/>
              <p:cNvSpPr>
                <a:spLocks noChangeShapeType="1"/>
              </p:cNvSpPr>
              <p:nvPr/>
            </p:nvSpPr>
            <p:spPr bwMode="auto">
              <a:xfrm rot="-5400000">
                <a:off x="5279" y="1290"/>
                <a:ext cx="0" cy="7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8" name="Line 24"/>
              <p:cNvSpPr>
                <a:spLocks noChangeShapeType="1"/>
              </p:cNvSpPr>
              <p:nvPr/>
            </p:nvSpPr>
            <p:spPr bwMode="auto">
              <a:xfrm rot="-5400000">
                <a:off x="5279" y="1632"/>
                <a:ext cx="0" cy="7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9" name="Line 26"/>
              <p:cNvSpPr>
                <a:spLocks noChangeShapeType="1"/>
              </p:cNvSpPr>
              <p:nvPr/>
            </p:nvSpPr>
            <p:spPr bwMode="auto">
              <a:xfrm rot="-5400000">
                <a:off x="5279" y="1125"/>
                <a:ext cx="0" cy="7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0" name="Line 27"/>
              <p:cNvSpPr>
                <a:spLocks noChangeShapeType="1"/>
              </p:cNvSpPr>
              <p:nvPr/>
            </p:nvSpPr>
            <p:spPr bwMode="auto">
              <a:xfrm rot="-5400000">
                <a:off x="5279" y="1471"/>
                <a:ext cx="0" cy="7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1" name="Line 28"/>
              <p:cNvSpPr>
                <a:spLocks noChangeShapeType="1"/>
              </p:cNvSpPr>
              <p:nvPr/>
            </p:nvSpPr>
            <p:spPr bwMode="auto">
              <a:xfrm rot="-5400000">
                <a:off x="5279" y="1793"/>
                <a:ext cx="0" cy="7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51" name="Group 68"/>
            <p:cNvGrpSpPr>
              <a:grpSpLocks/>
            </p:cNvGrpSpPr>
            <p:nvPr/>
          </p:nvGrpSpPr>
          <p:grpSpPr bwMode="auto">
            <a:xfrm>
              <a:off x="5331" y="925"/>
              <a:ext cx="201" cy="971"/>
              <a:chOff x="5331" y="925"/>
              <a:chExt cx="201" cy="971"/>
            </a:xfrm>
          </p:grpSpPr>
          <p:grpSp>
            <p:nvGrpSpPr>
              <p:cNvPr id="1052" name="Group 64"/>
              <p:cNvGrpSpPr>
                <a:grpSpLocks/>
              </p:cNvGrpSpPr>
              <p:nvPr/>
            </p:nvGrpSpPr>
            <p:grpSpPr bwMode="auto">
              <a:xfrm>
                <a:off x="5331" y="925"/>
                <a:ext cx="201" cy="971"/>
                <a:chOff x="5331" y="925"/>
                <a:chExt cx="201" cy="971"/>
              </a:xfrm>
            </p:grpSpPr>
            <p:sp>
              <p:nvSpPr>
                <p:cNvPr id="1054" name="Rectangle 30"/>
                <p:cNvSpPr>
                  <a:spLocks noChangeArrowheads="1"/>
                </p:cNvSpPr>
                <p:nvPr/>
              </p:nvSpPr>
              <p:spPr bwMode="auto">
                <a:xfrm>
                  <a:off x="5331" y="931"/>
                  <a:ext cx="201" cy="965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lnSpc>
                      <a:spcPct val="110000"/>
                    </a:lnSpc>
                  </a:pPr>
                  <a:endParaRPr lang="en-ZA"/>
                </a:p>
              </p:txBody>
            </p:sp>
            <p:sp>
              <p:nvSpPr>
                <p:cNvPr id="1055" name="Line 32"/>
                <p:cNvSpPr>
                  <a:spLocks noChangeShapeType="1"/>
                </p:cNvSpPr>
                <p:nvPr/>
              </p:nvSpPr>
              <p:spPr bwMode="auto">
                <a:xfrm rot="-5400000">
                  <a:off x="4848" y="1408"/>
                  <a:ext cx="966" cy="0"/>
                </a:xfrm>
                <a:prstGeom prst="line">
                  <a:avLst/>
                </a:prstGeom>
                <a:noFill/>
                <a:ln w="31750">
                  <a:solidFill>
                    <a:srgbClr val="3F3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53" name="Line 31"/>
              <p:cNvSpPr>
                <a:spLocks noChangeShapeType="1"/>
              </p:cNvSpPr>
              <p:nvPr/>
            </p:nvSpPr>
            <p:spPr bwMode="auto">
              <a:xfrm rot="-5400000">
                <a:off x="5049" y="1408"/>
                <a:ext cx="966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aphicFrame>
        <p:nvGraphicFramePr>
          <p:cNvPr id="88" name="Object 6"/>
          <p:cNvGraphicFramePr>
            <a:graphicFrameLocks noChangeAspect="1"/>
          </p:cNvGraphicFramePr>
          <p:nvPr/>
        </p:nvGraphicFramePr>
        <p:xfrm>
          <a:off x="461963" y="4202113"/>
          <a:ext cx="1509712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Equation" r:id="rId10" imgW="1511280" imgH="838080" progId="Equation.DSMT4">
                  <p:embed/>
                </p:oleObj>
              </mc:Choice>
              <mc:Fallback>
                <p:oleObj name="Equation" r:id="rId10" imgW="1511280" imgH="8380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4202113"/>
                        <a:ext cx="1509712" cy="833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" name="Object 7"/>
          <p:cNvGraphicFramePr>
            <a:graphicFrameLocks noChangeAspect="1"/>
          </p:cNvGraphicFramePr>
          <p:nvPr/>
        </p:nvGraphicFramePr>
        <p:xfrm>
          <a:off x="2001838" y="4216400"/>
          <a:ext cx="1014412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Equation" r:id="rId12" imgW="1015920" imgH="838080" progId="Equation.DSMT4">
                  <p:embed/>
                </p:oleObj>
              </mc:Choice>
              <mc:Fallback>
                <p:oleObj name="Equation" r:id="rId12" imgW="1015920" imgH="8380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1838" y="4216400"/>
                        <a:ext cx="1014412" cy="833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" name="Object 8"/>
          <p:cNvGraphicFramePr>
            <a:graphicFrameLocks noChangeAspect="1"/>
          </p:cNvGraphicFramePr>
          <p:nvPr/>
        </p:nvGraphicFramePr>
        <p:xfrm>
          <a:off x="3059113" y="4479925"/>
          <a:ext cx="685800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Equation" r:id="rId14" imgW="685800" imgH="279360" progId="Equation.DSMT4">
                  <p:embed/>
                </p:oleObj>
              </mc:Choice>
              <mc:Fallback>
                <p:oleObj name="Equation" r:id="rId14" imgW="685800" imgH="27936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4479925"/>
                        <a:ext cx="685800" cy="277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60116E-6 L -0.09132 -2.60116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81"/>
                                        </p:tgtEl>
                                      </p:cBhvr>
                                      <p:by x="5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60116E-6 L -0.04826 -0.0020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7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07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8" grpId="0"/>
      <p:bldP spid="207881" grpId="0"/>
      <p:bldP spid="207884" grpId="0"/>
      <p:bldP spid="207885" grpId="0" animBg="1"/>
      <p:bldP spid="2" grpId="0"/>
      <p:bldP spid="104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CAPACITANCE</a:t>
            </a:r>
          </a:p>
        </p:txBody>
      </p:sp>
      <p:sp>
        <p:nvSpPr>
          <p:cNvPr id="2052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  <a:endParaRPr lang="en-ZA" smtClean="0">
              <a:cs typeface="Arial" charset="0"/>
            </a:endParaRPr>
          </a:p>
        </p:txBody>
      </p:sp>
      <p:sp>
        <p:nvSpPr>
          <p:cNvPr id="20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591DCF-927E-4749-8ED4-C823B3B66C55}" type="slidenum">
              <a:rPr lang="en-ZA" smtClean="0">
                <a:cs typeface="Arial" charset="0"/>
              </a:rPr>
              <a:pPr/>
              <a:t>8</a:t>
            </a:fld>
            <a:endParaRPr lang="en-ZA" smtClean="0">
              <a:cs typeface="Arial" charset="0"/>
            </a:endParaRPr>
          </a:p>
        </p:txBody>
      </p:sp>
      <p:sp>
        <p:nvSpPr>
          <p:cNvPr id="318466" name="Rectangle 2"/>
          <p:cNvSpPr>
            <a:spLocks noChangeArrowheads="1"/>
          </p:cNvSpPr>
          <p:nvPr/>
        </p:nvSpPr>
        <p:spPr bwMode="auto">
          <a:xfrm>
            <a:off x="179388" y="2614613"/>
            <a:ext cx="7939087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“Sandwiching” one of the </a:t>
            </a:r>
            <a:br>
              <a:rPr lang="en-US">
                <a:solidFill>
                  <a:srgbClr val="000066"/>
                </a:solidFill>
              </a:rPr>
            </a:br>
            <a:r>
              <a:rPr lang="en-US">
                <a:solidFill>
                  <a:srgbClr val="000066"/>
                </a:solidFill>
              </a:rPr>
              <a:t>plates between two others </a:t>
            </a:r>
            <a:br>
              <a:rPr lang="en-US">
                <a:solidFill>
                  <a:srgbClr val="000066"/>
                </a:solidFill>
              </a:rPr>
            </a:br>
            <a:r>
              <a:rPr lang="en-US">
                <a:solidFill>
                  <a:srgbClr val="000066"/>
                </a:solidFill>
              </a:rPr>
              <a:t>(as shown) creates a capacitance of                       .  </a:t>
            </a:r>
          </a:p>
        </p:txBody>
      </p:sp>
      <p:sp>
        <p:nvSpPr>
          <p:cNvPr id="2055" name="Freeform 3"/>
          <p:cNvSpPr>
            <a:spLocks/>
          </p:cNvSpPr>
          <p:nvPr/>
        </p:nvSpPr>
        <p:spPr bwMode="auto">
          <a:xfrm>
            <a:off x="5802313" y="2130425"/>
            <a:ext cx="117475" cy="612775"/>
          </a:xfrm>
          <a:custGeom>
            <a:avLst/>
            <a:gdLst>
              <a:gd name="T0" fmla="*/ 2147483647 w 165"/>
              <a:gd name="T1" fmla="*/ 2147483647 h 810"/>
              <a:gd name="T2" fmla="*/ 0 w 165"/>
              <a:gd name="T3" fmla="*/ 2147483647 h 810"/>
              <a:gd name="T4" fmla="*/ 0 w 165"/>
              <a:gd name="T5" fmla="*/ 0 h 810"/>
              <a:gd name="T6" fmla="*/ 2147483647 w 165"/>
              <a:gd name="T7" fmla="*/ 2147483647 h 810"/>
              <a:gd name="T8" fmla="*/ 0 60000 65536"/>
              <a:gd name="T9" fmla="*/ 0 60000 65536"/>
              <a:gd name="T10" fmla="*/ 0 60000 65536"/>
              <a:gd name="T11" fmla="*/ 0 60000 65536"/>
              <a:gd name="T12" fmla="*/ 0 w 165"/>
              <a:gd name="T13" fmla="*/ 0 h 810"/>
              <a:gd name="T14" fmla="*/ 165 w 165"/>
              <a:gd name="T15" fmla="*/ 810 h 81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5" h="810">
                <a:moveTo>
                  <a:pt x="165" y="810"/>
                </a:moveTo>
                <a:lnTo>
                  <a:pt x="0" y="788"/>
                </a:lnTo>
                <a:lnTo>
                  <a:pt x="0" y="0"/>
                </a:lnTo>
                <a:lnTo>
                  <a:pt x="157" y="23"/>
                </a:lnTo>
              </a:path>
            </a:pathLst>
          </a:cu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6" name="AutoShape 4"/>
          <p:cNvSpPr>
            <a:spLocks noChangeArrowheads="1"/>
          </p:cNvSpPr>
          <p:nvPr/>
        </p:nvSpPr>
        <p:spPr bwMode="auto">
          <a:xfrm rot="443665">
            <a:off x="5910263" y="2239963"/>
            <a:ext cx="2362200" cy="711200"/>
          </a:xfrm>
          <a:prstGeom prst="cube">
            <a:avLst>
              <a:gd name="adj" fmla="val 95505"/>
            </a:avLst>
          </a:prstGeom>
          <a:gradFill rotWithShape="1">
            <a:gsLst>
              <a:gs pos="0">
                <a:srgbClr val="FFE2E2"/>
              </a:gs>
              <a:gs pos="100000">
                <a:srgbClr val="FF7D7D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057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CAPACITOR GEOMETRY</a:t>
            </a:r>
          </a:p>
        </p:txBody>
      </p:sp>
      <p:sp>
        <p:nvSpPr>
          <p:cNvPr id="205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059" name="Rectangle 8"/>
          <p:cNvSpPr>
            <a:spLocks noChangeArrowheads="1"/>
          </p:cNvSpPr>
          <p:nvPr/>
        </p:nvSpPr>
        <p:spPr bwMode="auto">
          <a:xfrm>
            <a:off x="179388" y="1285875"/>
            <a:ext cx="5394325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The capacitance of a device can be increased by increasing the area of plate </a:t>
            </a:r>
            <a:r>
              <a:rPr lang="en-US" i="1">
                <a:solidFill>
                  <a:srgbClr val="000066"/>
                </a:solidFill>
              </a:rPr>
              <a:t>overlap</a:t>
            </a:r>
            <a:r>
              <a:rPr lang="en-US">
                <a:solidFill>
                  <a:srgbClr val="000066"/>
                </a:solidFill>
              </a:rPr>
              <a:t>,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A</a:t>
            </a:r>
            <a:r>
              <a:rPr lang="en-US">
                <a:solidFill>
                  <a:srgbClr val="000066"/>
                </a:solidFill>
              </a:rPr>
              <a:t>. </a:t>
            </a:r>
          </a:p>
        </p:txBody>
      </p:sp>
      <p:sp>
        <p:nvSpPr>
          <p:cNvPr id="2060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06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18475" name="Rectangle 11"/>
          <p:cNvSpPr>
            <a:spLocks noChangeArrowheads="1"/>
          </p:cNvSpPr>
          <p:nvPr/>
        </p:nvSpPr>
        <p:spPr bwMode="auto">
          <a:xfrm>
            <a:off x="179388" y="4117975"/>
            <a:ext cx="85232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The same effect can be achieved by rolling two plates so that the bottom plate reappears above the top plate:</a:t>
            </a:r>
          </a:p>
        </p:txBody>
      </p:sp>
      <p:sp>
        <p:nvSpPr>
          <p:cNvPr id="318477" name="Rectangle 13"/>
          <p:cNvSpPr>
            <a:spLocks noChangeArrowheads="1"/>
          </p:cNvSpPr>
          <p:nvPr/>
        </p:nvSpPr>
        <p:spPr bwMode="auto">
          <a:xfrm>
            <a:off x="179388" y="5103813"/>
            <a:ext cx="643255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(The plates are prevented from touching by the insertion of dielectrics (qv))</a:t>
            </a:r>
          </a:p>
        </p:txBody>
      </p:sp>
      <p:graphicFrame>
        <p:nvGraphicFramePr>
          <p:cNvPr id="318478" name="Object 14"/>
          <p:cNvGraphicFramePr>
            <a:graphicFrameLocks noChangeAspect="1"/>
          </p:cNvGraphicFramePr>
          <p:nvPr/>
        </p:nvGraphicFramePr>
        <p:xfrm>
          <a:off x="5945188" y="3379788"/>
          <a:ext cx="1568450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4" imgW="1562040" imgH="609480" progId="Equation.DSMT4">
                  <p:embed/>
                </p:oleObj>
              </mc:Choice>
              <mc:Fallback>
                <p:oleObj name="Equation" r:id="rId4" imgW="1562040" imgH="60948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5188" y="3379788"/>
                        <a:ext cx="1568450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4" name="AutoShape 15"/>
          <p:cNvSpPr>
            <a:spLocks noChangeArrowheads="1"/>
          </p:cNvSpPr>
          <p:nvPr/>
        </p:nvSpPr>
        <p:spPr bwMode="auto">
          <a:xfrm rot="443665">
            <a:off x="5910263" y="1952625"/>
            <a:ext cx="2362200" cy="709613"/>
          </a:xfrm>
          <a:prstGeom prst="cube">
            <a:avLst>
              <a:gd name="adj" fmla="val 95505"/>
            </a:avLst>
          </a:prstGeom>
          <a:gradFill rotWithShape="1">
            <a:gsLst>
              <a:gs pos="0">
                <a:srgbClr val="D1E8FF"/>
              </a:gs>
              <a:gs pos="100000">
                <a:srgbClr val="3296FF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065" name="AutoShape 16"/>
          <p:cNvSpPr>
            <a:spLocks noChangeArrowheads="1"/>
          </p:cNvSpPr>
          <p:nvPr/>
        </p:nvSpPr>
        <p:spPr bwMode="auto">
          <a:xfrm rot="443665">
            <a:off x="5910263" y="1643063"/>
            <a:ext cx="2362200" cy="711200"/>
          </a:xfrm>
          <a:prstGeom prst="cube">
            <a:avLst>
              <a:gd name="adj" fmla="val 95505"/>
            </a:avLst>
          </a:prstGeom>
          <a:gradFill rotWithShape="1">
            <a:gsLst>
              <a:gs pos="0">
                <a:srgbClr val="FFE2E2"/>
              </a:gs>
              <a:gs pos="100000">
                <a:srgbClr val="FF7D7D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066" name="Freeform 17"/>
          <p:cNvSpPr>
            <a:spLocks/>
          </p:cNvSpPr>
          <p:nvPr/>
        </p:nvSpPr>
        <p:spPr bwMode="auto">
          <a:xfrm>
            <a:off x="8156575" y="2139950"/>
            <a:ext cx="457200" cy="152400"/>
          </a:xfrm>
          <a:custGeom>
            <a:avLst/>
            <a:gdLst>
              <a:gd name="T0" fmla="*/ 2147483647 w 288"/>
              <a:gd name="T1" fmla="*/ 0 h 120"/>
              <a:gd name="T2" fmla="*/ 2147483647 w 288"/>
              <a:gd name="T3" fmla="*/ 2147483647 h 120"/>
              <a:gd name="T4" fmla="*/ 0 w 288"/>
              <a:gd name="T5" fmla="*/ 2147483647 h 120"/>
              <a:gd name="T6" fmla="*/ 0 60000 65536"/>
              <a:gd name="T7" fmla="*/ 0 60000 65536"/>
              <a:gd name="T8" fmla="*/ 0 60000 65536"/>
              <a:gd name="T9" fmla="*/ 0 w 288"/>
              <a:gd name="T10" fmla="*/ 0 h 120"/>
              <a:gd name="T11" fmla="*/ 288 w 288"/>
              <a:gd name="T12" fmla="*/ 120 h 1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120">
                <a:moveTo>
                  <a:pt x="288" y="0"/>
                </a:moveTo>
                <a:lnTo>
                  <a:pt x="288" y="120"/>
                </a:lnTo>
                <a:lnTo>
                  <a:pt x="0" y="74"/>
                </a:lnTo>
              </a:path>
            </a:pathLst>
          </a:cu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7" name="Text Box 18"/>
          <p:cNvSpPr txBox="1">
            <a:spLocks noChangeArrowheads="1"/>
          </p:cNvSpPr>
          <p:nvPr/>
        </p:nvSpPr>
        <p:spPr bwMode="auto">
          <a:xfrm>
            <a:off x="6813550" y="1733550"/>
            <a:ext cx="401638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GB" sz="2200" b="1" i="1">
                <a:solidFill>
                  <a:srgbClr val="000066"/>
                </a:solidFill>
                <a:latin typeface="Times New Roman" pitchFamily="18" charset="0"/>
              </a:rPr>
              <a:t>A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2068" name="Text Box 19"/>
          <p:cNvSpPr txBox="1">
            <a:spLocks noChangeArrowheads="1"/>
          </p:cNvSpPr>
          <p:nvPr/>
        </p:nvSpPr>
        <p:spPr bwMode="auto">
          <a:xfrm>
            <a:off x="6251575" y="2214563"/>
            <a:ext cx="40322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d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2069" name="Text Box 20"/>
          <p:cNvSpPr txBox="1">
            <a:spLocks noChangeArrowheads="1"/>
          </p:cNvSpPr>
          <p:nvPr/>
        </p:nvSpPr>
        <p:spPr bwMode="auto">
          <a:xfrm>
            <a:off x="7265988" y="1978025"/>
            <a:ext cx="40005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+Q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2070" name="Text Box 21"/>
          <p:cNvSpPr txBox="1">
            <a:spLocks noChangeArrowheads="1"/>
          </p:cNvSpPr>
          <p:nvPr/>
        </p:nvSpPr>
        <p:spPr bwMode="auto">
          <a:xfrm>
            <a:off x="7265988" y="2305050"/>
            <a:ext cx="40005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–Q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2071" name="Text Box 22"/>
          <p:cNvSpPr txBox="1">
            <a:spLocks noChangeArrowheads="1"/>
          </p:cNvSpPr>
          <p:nvPr/>
        </p:nvSpPr>
        <p:spPr bwMode="auto">
          <a:xfrm>
            <a:off x="8358188" y="1770063"/>
            <a:ext cx="501650" cy="34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GB" b="1">
                <a:solidFill>
                  <a:srgbClr val="000066"/>
                </a:solidFill>
                <a:sym typeface="Symbol" pitchFamily="18" charset="2"/>
              </a:rPr>
              <a:t></a:t>
            </a:r>
            <a:r>
              <a:rPr lang="en-GB" sz="2200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endParaRPr lang="en-ZA" sz="2200" b="1" i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2072" name="Freeform 23"/>
          <p:cNvSpPr>
            <a:spLocks/>
          </p:cNvSpPr>
          <p:nvPr/>
        </p:nvSpPr>
        <p:spPr bwMode="auto">
          <a:xfrm>
            <a:off x="8102600" y="1601788"/>
            <a:ext cx="512763" cy="223837"/>
          </a:xfrm>
          <a:custGeom>
            <a:avLst/>
            <a:gdLst>
              <a:gd name="T0" fmla="*/ 0 w 705"/>
              <a:gd name="T1" fmla="*/ 2147483647 h 369"/>
              <a:gd name="T2" fmla="*/ 0 w 705"/>
              <a:gd name="T3" fmla="*/ 0 h 369"/>
              <a:gd name="T4" fmla="*/ 2147483647 w 705"/>
              <a:gd name="T5" fmla="*/ 2147483647 h 369"/>
              <a:gd name="T6" fmla="*/ 2147483647 w 705"/>
              <a:gd name="T7" fmla="*/ 2147483647 h 369"/>
              <a:gd name="T8" fmla="*/ 0 60000 65536"/>
              <a:gd name="T9" fmla="*/ 0 60000 65536"/>
              <a:gd name="T10" fmla="*/ 0 60000 65536"/>
              <a:gd name="T11" fmla="*/ 0 60000 65536"/>
              <a:gd name="T12" fmla="*/ 0 w 705"/>
              <a:gd name="T13" fmla="*/ 0 h 369"/>
              <a:gd name="T14" fmla="*/ 705 w 705"/>
              <a:gd name="T15" fmla="*/ 369 h 36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05" h="369">
                <a:moveTo>
                  <a:pt x="0" y="369"/>
                </a:moveTo>
                <a:lnTo>
                  <a:pt x="0" y="0"/>
                </a:lnTo>
                <a:lnTo>
                  <a:pt x="705" y="113"/>
                </a:lnTo>
                <a:lnTo>
                  <a:pt x="705" y="353"/>
                </a:lnTo>
              </a:path>
            </a:pathLst>
          </a:cu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3" name="Line 24"/>
          <p:cNvSpPr>
            <a:spLocks noChangeShapeType="1"/>
          </p:cNvSpPr>
          <p:nvPr/>
        </p:nvSpPr>
        <p:spPr bwMode="auto">
          <a:xfrm rot="-5400000">
            <a:off x="6512718" y="2440782"/>
            <a:ext cx="284163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 type="arrow" w="lg" len="sm"/>
            <a:tailEnd type="arrow" w="lg" len="sm"/>
          </a:ln>
        </p:spPr>
        <p:txBody>
          <a:bodyPr/>
          <a:lstStyle/>
          <a:p>
            <a:endParaRPr lang="en-US"/>
          </a:p>
        </p:txBody>
      </p:sp>
      <p:sp>
        <p:nvSpPr>
          <p:cNvPr id="2074" name="Text Box 25"/>
          <p:cNvSpPr txBox="1">
            <a:spLocks noChangeArrowheads="1"/>
          </p:cNvSpPr>
          <p:nvPr/>
        </p:nvSpPr>
        <p:spPr bwMode="auto">
          <a:xfrm>
            <a:off x="6708775" y="2566988"/>
            <a:ext cx="40322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d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2075" name="Line 26"/>
          <p:cNvSpPr>
            <a:spLocks noChangeShapeType="1"/>
          </p:cNvSpPr>
          <p:nvPr/>
        </p:nvSpPr>
        <p:spPr bwMode="auto">
          <a:xfrm rot="-5400000">
            <a:off x="6512719" y="2753519"/>
            <a:ext cx="284162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 type="arrow" w="lg" len="sm"/>
            <a:tailEnd type="arrow" w="lg" len="sm"/>
          </a:ln>
        </p:spPr>
        <p:txBody>
          <a:bodyPr/>
          <a:lstStyle/>
          <a:p>
            <a:endParaRPr lang="en-US"/>
          </a:p>
        </p:txBody>
      </p:sp>
      <p:sp>
        <p:nvSpPr>
          <p:cNvPr id="2076" name="Text Box 27"/>
          <p:cNvSpPr txBox="1">
            <a:spLocks noChangeArrowheads="1"/>
          </p:cNvSpPr>
          <p:nvPr/>
        </p:nvSpPr>
        <p:spPr bwMode="auto">
          <a:xfrm>
            <a:off x="7264400" y="2597150"/>
            <a:ext cx="40005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+Q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318492" name="Freeform 28"/>
          <p:cNvSpPr>
            <a:spLocks/>
          </p:cNvSpPr>
          <p:nvPr/>
        </p:nvSpPr>
        <p:spPr bwMode="auto">
          <a:xfrm>
            <a:off x="5805488" y="5305425"/>
            <a:ext cx="2727325" cy="673100"/>
          </a:xfrm>
          <a:custGeom>
            <a:avLst/>
            <a:gdLst>
              <a:gd name="T0" fmla="*/ 0 w 2738"/>
              <a:gd name="T1" fmla="*/ 2147483647 h 673"/>
              <a:gd name="T2" fmla="*/ 0 w 2738"/>
              <a:gd name="T3" fmla="*/ 2147483647 h 673"/>
              <a:gd name="T4" fmla="*/ 2147483647 w 2738"/>
              <a:gd name="T5" fmla="*/ 2147483647 h 673"/>
              <a:gd name="T6" fmla="*/ 2147483647 w 2738"/>
              <a:gd name="T7" fmla="*/ 2147483647 h 673"/>
              <a:gd name="T8" fmla="*/ 2147483647 w 2738"/>
              <a:gd name="T9" fmla="*/ 2147483647 h 673"/>
              <a:gd name="T10" fmla="*/ 2147483647 w 2738"/>
              <a:gd name="T11" fmla="*/ 2147483647 h 673"/>
              <a:gd name="T12" fmla="*/ 2147483647 w 2738"/>
              <a:gd name="T13" fmla="*/ 2147483647 h 673"/>
              <a:gd name="T14" fmla="*/ 2147483647 w 2738"/>
              <a:gd name="T15" fmla="*/ 2147483647 h 673"/>
              <a:gd name="T16" fmla="*/ 2147483647 w 2738"/>
              <a:gd name="T17" fmla="*/ 2147483647 h 673"/>
              <a:gd name="T18" fmla="*/ 2147483647 w 2738"/>
              <a:gd name="T19" fmla="*/ 2147483647 h 673"/>
              <a:gd name="T20" fmla="*/ 2147483647 w 2738"/>
              <a:gd name="T21" fmla="*/ 2147483647 h 673"/>
              <a:gd name="T22" fmla="*/ 2147483647 w 2738"/>
              <a:gd name="T23" fmla="*/ 2147483647 h 673"/>
              <a:gd name="T24" fmla="*/ 0 w 2738"/>
              <a:gd name="T25" fmla="*/ 2147483647 h 67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738"/>
              <a:gd name="T40" fmla="*/ 0 h 673"/>
              <a:gd name="T41" fmla="*/ 2738 w 2738"/>
              <a:gd name="T42" fmla="*/ 673 h 673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738" h="673">
                <a:moveTo>
                  <a:pt x="0" y="612"/>
                </a:moveTo>
                <a:lnTo>
                  <a:pt x="0" y="672"/>
                </a:lnTo>
                <a:cubicBezTo>
                  <a:pt x="0" y="672"/>
                  <a:pt x="1196" y="672"/>
                  <a:pt x="2392" y="672"/>
                </a:cubicBezTo>
                <a:cubicBezTo>
                  <a:pt x="2699" y="673"/>
                  <a:pt x="2736" y="449"/>
                  <a:pt x="2737" y="327"/>
                </a:cubicBezTo>
                <a:cubicBezTo>
                  <a:pt x="2738" y="205"/>
                  <a:pt x="2628" y="8"/>
                  <a:pt x="2414" y="4"/>
                </a:cubicBezTo>
                <a:cubicBezTo>
                  <a:pt x="2200" y="0"/>
                  <a:pt x="2093" y="106"/>
                  <a:pt x="2093" y="256"/>
                </a:cubicBezTo>
                <a:cubicBezTo>
                  <a:pt x="2093" y="406"/>
                  <a:pt x="2225" y="445"/>
                  <a:pt x="2306" y="466"/>
                </a:cubicBezTo>
                <a:lnTo>
                  <a:pt x="2318" y="403"/>
                </a:lnTo>
                <a:cubicBezTo>
                  <a:pt x="2227" y="368"/>
                  <a:pt x="2162" y="346"/>
                  <a:pt x="2165" y="253"/>
                </a:cubicBezTo>
                <a:cubicBezTo>
                  <a:pt x="2168" y="160"/>
                  <a:pt x="2237" y="67"/>
                  <a:pt x="2414" y="70"/>
                </a:cubicBezTo>
                <a:cubicBezTo>
                  <a:pt x="2591" y="73"/>
                  <a:pt x="2676" y="254"/>
                  <a:pt x="2669" y="331"/>
                </a:cubicBezTo>
                <a:cubicBezTo>
                  <a:pt x="2662" y="408"/>
                  <a:pt x="2639" y="613"/>
                  <a:pt x="2392" y="612"/>
                </a:cubicBezTo>
                <a:lnTo>
                  <a:pt x="0" y="612"/>
                </a:lnTo>
                <a:close/>
              </a:path>
            </a:pathLst>
          </a:custGeom>
          <a:gradFill rotWithShape="1">
            <a:gsLst>
              <a:gs pos="0">
                <a:srgbClr val="D1E8FF"/>
              </a:gs>
              <a:gs pos="100000">
                <a:srgbClr val="3296FF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494" name="Freeform 30"/>
          <p:cNvSpPr>
            <a:spLocks/>
          </p:cNvSpPr>
          <p:nvPr/>
        </p:nvSpPr>
        <p:spPr bwMode="auto">
          <a:xfrm>
            <a:off x="5824538" y="5311775"/>
            <a:ext cx="2708275" cy="671513"/>
          </a:xfrm>
          <a:custGeom>
            <a:avLst/>
            <a:gdLst>
              <a:gd name="T0" fmla="*/ 2147483647 w 2718"/>
              <a:gd name="T1" fmla="*/ 2147483647 h 673"/>
              <a:gd name="T2" fmla="*/ 0 w 2718"/>
              <a:gd name="T3" fmla="*/ 2147483647 h 673"/>
              <a:gd name="T4" fmla="*/ 2147483647 w 2718"/>
              <a:gd name="T5" fmla="*/ 2147483647 h 673"/>
              <a:gd name="T6" fmla="*/ 2147483647 w 2718"/>
              <a:gd name="T7" fmla="*/ 2147483647 h 673"/>
              <a:gd name="T8" fmla="*/ 2147483647 w 2718"/>
              <a:gd name="T9" fmla="*/ 2147483647 h 673"/>
              <a:gd name="T10" fmla="*/ 2147483647 w 2718"/>
              <a:gd name="T11" fmla="*/ 2147483647 h 673"/>
              <a:gd name="T12" fmla="*/ 2147483647 w 2718"/>
              <a:gd name="T13" fmla="*/ 2147483647 h 673"/>
              <a:gd name="T14" fmla="*/ 2147483647 w 2718"/>
              <a:gd name="T15" fmla="*/ 2147483647 h 673"/>
              <a:gd name="T16" fmla="*/ 2147483647 w 2718"/>
              <a:gd name="T17" fmla="*/ 2147483647 h 673"/>
              <a:gd name="T18" fmla="*/ 2147483647 w 2718"/>
              <a:gd name="T19" fmla="*/ 2147483647 h 673"/>
              <a:gd name="T20" fmla="*/ 2147483647 w 2718"/>
              <a:gd name="T21" fmla="*/ 2147483647 h 673"/>
              <a:gd name="T22" fmla="*/ 2147483647 w 2718"/>
              <a:gd name="T23" fmla="*/ 2147483647 h 673"/>
              <a:gd name="T24" fmla="*/ 2147483647 w 2718"/>
              <a:gd name="T25" fmla="*/ 2147483647 h 673"/>
              <a:gd name="T26" fmla="*/ 2147483647 w 2718"/>
              <a:gd name="T27" fmla="*/ 2147483647 h 673"/>
              <a:gd name="T28" fmla="*/ 2147483647 w 2718"/>
              <a:gd name="T29" fmla="*/ 2147483647 h 67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718"/>
              <a:gd name="T46" fmla="*/ 0 h 673"/>
              <a:gd name="T47" fmla="*/ 2718 w 2718"/>
              <a:gd name="T48" fmla="*/ 673 h 673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718" h="673">
                <a:moveTo>
                  <a:pt x="24" y="388"/>
                </a:moveTo>
                <a:cubicBezTo>
                  <a:pt x="10" y="427"/>
                  <a:pt x="0" y="451"/>
                  <a:pt x="0" y="451"/>
                </a:cubicBezTo>
                <a:cubicBezTo>
                  <a:pt x="99" y="493"/>
                  <a:pt x="471" y="673"/>
                  <a:pt x="891" y="673"/>
                </a:cubicBezTo>
                <a:cubicBezTo>
                  <a:pt x="1631" y="672"/>
                  <a:pt x="2372" y="672"/>
                  <a:pt x="2372" y="672"/>
                </a:cubicBezTo>
                <a:cubicBezTo>
                  <a:pt x="2679" y="673"/>
                  <a:pt x="2716" y="449"/>
                  <a:pt x="2717" y="327"/>
                </a:cubicBezTo>
                <a:cubicBezTo>
                  <a:pt x="2718" y="205"/>
                  <a:pt x="2608" y="8"/>
                  <a:pt x="2394" y="4"/>
                </a:cubicBezTo>
                <a:cubicBezTo>
                  <a:pt x="2180" y="0"/>
                  <a:pt x="2073" y="106"/>
                  <a:pt x="2073" y="256"/>
                </a:cubicBezTo>
                <a:cubicBezTo>
                  <a:pt x="2073" y="406"/>
                  <a:pt x="2205" y="445"/>
                  <a:pt x="2286" y="466"/>
                </a:cubicBezTo>
                <a:lnTo>
                  <a:pt x="2298" y="403"/>
                </a:lnTo>
                <a:cubicBezTo>
                  <a:pt x="2207" y="368"/>
                  <a:pt x="2142" y="346"/>
                  <a:pt x="2145" y="253"/>
                </a:cubicBezTo>
                <a:cubicBezTo>
                  <a:pt x="2148" y="160"/>
                  <a:pt x="2217" y="67"/>
                  <a:pt x="2394" y="70"/>
                </a:cubicBezTo>
                <a:cubicBezTo>
                  <a:pt x="2571" y="73"/>
                  <a:pt x="2656" y="254"/>
                  <a:pt x="2649" y="331"/>
                </a:cubicBezTo>
                <a:cubicBezTo>
                  <a:pt x="2642" y="408"/>
                  <a:pt x="2619" y="613"/>
                  <a:pt x="2372" y="612"/>
                </a:cubicBezTo>
                <a:cubicBezTo>
                  <a:pt x="2372" y="612"/>
                  <a:pt x="1633" y="611"/>
                  <a:pt x="894" y="610"/>
                </a:cubicBezTo>
                <a:cubicBezTo>
                  <a:pt x="489" y="610"/>
                  <a:pt x="132" y="436"/>
                  <a:pt x="24" y="388"/>
                </a:cubicBezTo>
                <a:close/>
              </a:path>
            </a:pathLst>
          </a:custGeom>
          <a:gradFill rotWithShape="1">
            <a:gsLst>
              <a:gs pos="0">
                <a:srgbClr val="D1E8FF"/>
              </a:gs>
              <a:gs pos="100000">
                <a:srgbClr val="3296FF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495" name="Freeform 31"/>
          <p:cNvSpPr>
            <a:spLocks/>
          </p:cNvSpPr>
          <p:nvPr/>
        </p:nvSpPr>
        <p:spPr bwMode="auto">
          <a:xfrm>
            <a:off x="5805488" y="5205413"/>
            <a:ext cx="2846387" cy="884237"/>
          </a:xfrm>
          <a:custGeom>
            <a:avLst/>
            <a:gdLst>
              <a:gd name="T0" fmla="*/ 0 w 2858"/>
              <a:gd name="T1" fmla="*/ 2147483647 h 888"/>
              <a:gd name="T2" fmla="*/ 0 w 2858"/>
              <a:gd name="T3" fmla="*/ 2147483647 h 888"/>
              <a:gd name="T4" fmla="*/ 2147483647 w 2858"/>
              <a:gd name="T5" fmla="*/ 2147483647 h 888"/>
              <a:gd name="T6" fmla="*/ 2147483647 w 2858"/>
              <a:gd name="T7" fmla="*/ 2147483647 h 888"/>
              <a:gd name="T8" fmla="*/ 2147483647 w 2858"/>
              <a:gd name="T9" fmla="*/ 0 h 888"/>
              <a:gd name="T10" fmla="*/ 2147483647 w 2858"/>
              <a:gd name="T11" fmla="*/ 2147483647 h 888"/>
              <a:gd name="T12" fmla="*/ 2147483647 w 2858"/>
              <a:gd name="T13" fmla="*/ 2147483647 h 888"/>
              <a:gd name="T14" fmla="*/ 2147483647 w 2858"/>
              <a:gd name="T15" fmla="*/ 2147483647 h 888"/>
              <a:gd name="T16" fmla="*/ 2147483647 w 2858"/>
              <a:gd name="T17" fmla="*/ 2147483647 h 888"/>
              <a:gd name="T18" fmla="*/ 2147483647 w 2858"/>
              <a:gd name="T19" fmla="*/ 2147483647 h 888"/>
              <a:gd name="T20" fmla="*/ 2147483647 w 2858"/>
              <a:gd name="T21" fmla="*/ 2147483647 h 888"/>
              <a:gd name="T22" fmla="*/ 2147483647 w 2858"/>
              <a:gd name="T23" fmla="*/ 2147483647 h 888"/>
              <a:gd name="T24" fmla="*/ 0 w 2858"/>
              <a:gd name="T25" fmla="*/ 2147483647 h 88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858"/>
              <a:gd name="T40" fmla="*/ 0 h 888"/>
              <a:gd name="T41" fmla="*/ 2858 w 2858"/>
              <a:gd name="T42" fmla="*/ 888 h 88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858" h="888">
                <a:moveTo>
                  <a:pt x="0" y="827"/>
                </a:moveTo>
                <a:lnTo>
                  <a:pt x="0" y="887"/>
                </a:lnTo>
                <a:lnTo>
                  <a:pt x="2392" y="887"/>
                </a:lnTo>
                <a:cubicBezTo>
                  <a:pt x="2756" y="888"/>
                  <a:pt x="2852" y="627"/>
                  <a:pt x="2855" y="438"/>
                </a:cubicBezTo>
                <a:cubicBezTo>
                  <a:pt x="2858" y="249"/>
                  <a:pt x="2672" y="0"/>
                  <a:pt x="2417" y="0"/>
                </a:cubicBezTo>
                <a:cubicBezTo>
                  <a:pt x="2162" y="0"/>
                  <a:pt x="1982" y="126"/>
                  <a:pt x="1982" y="345"/>
                </a:cubicBezTo>
                <a:cubicBezTo>
                  <a:pt x="1982" y="564"/>
                  <a:pt x="2159" y="651"/>
                  <a:pt x="2285" y="672"/>
                </a:cubicBezTo>
                <a:lnTo>
                  <a:pt x="2303" y="612"/>
                </a:lnTo>
                <a:cubicBezTo>
                  <a:pt x="2189" y="585"/>
                  <a:pt x="2048" y="531"/>
                  <a:pt x="2051" y="348"/>
                </a:cubicBezTo>
                <a:cubicBezTo>
                  <a:pt x="2054" y="165"/>
                  <a:pt x="2210" y="63"/>
                  <a:pt x="2414" y="63"/>
                </a:cubicBezTo>
                <a:cubicBezTo>
                  <a:pt x="2618" y="63"/>
                  <a:pt x="2789" y="264"/>
                  <a:pt x="2789" y="438"/>
                </a:cubicBezTo>
                <a:cubicBezTo>
                  <a:pt x="2789" y="612"/>
                  <a:pt x="2696" y="828"/>
                  <a:pt x="2392" y="827"/>
                </a:cubicBezTo>
                <a:lnTo>
                  <a:pt x="0" y="827"/>
                </a:lnTo>
                <a:close/>
              </a:path>
            </a:pathLst>
          </a:custGeom>
          <a:solidFill>
            <a:srgbClr val="FF737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496" name="Freeform 32"/>
          <p:cNvSpPr>
            <a:spLocks/>
          </p:cNvSpPr>
          <p:nvPr/>
        </p:nvSpPr>
        <p:spPr bwMode="auto">
          <a:xfrm>
            <a:off x="5635625" y="5292725"/>
            <a:ext cx="2928938" cy="709613"/>
          </a:xfrm>
          <a:custGeom>
            <a:avLst/>
            <a:gdLst>
              <a:gd name="T0" fmla="*/ 0 w 2940"/>
              <a:gd name="T1" fmla="*/ 2147483647 h 714"/>
              <a:gd name="T2" fmla="*/ 2147483647 w 2940"/>
              <a:gd name="T3" fmla="*/ 2147483647 h 714"/>
              <a:gd name="T4" fmla="*/ 2147483647 w 2940"/>
              <a:gd name="T5" fmla="*/ 2147483647 h 714"/>
              <a:gd name="T6" fmla="*/ 2147483647 w 2940"/>
              <a:gd name="T7" fmla="*/ 2147483647 h 714"/>
              <a:gd name="T8" fmla="*/ 2147483647 w 2940"/>
              <a:gd name="T9" fmla="*/ 0 h 714"/>
              <a:gd name="T10" fmla="*/ 2147483647 w 2940"/>
              <a:gd name="T11" fmla="*/ 2147483647 h 714"/>
              <a:gd name="T12" fmla="*/ 2147483647 w 2940"/>
              <a:gd name="T13" fmla="*/ 2147483647 h 71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940"/>
              <a:gd name="T22" fmla="*/ 0 h 714"/>
              <a:gd name="T23" fmla="*/ 2940 w 2940"/>
              <a:gd name="T24" fmla="*/ 714 h 71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940" h="714">
                <a:moveTo>
                  <a:pt x="0" y="555"/>
                </a:moveTo>
                <a:cubicBezTo>
                  <a:pt x="0" y="555"/>
                  <a:pt x="459" y="702"/>
                  <a:pt x="984" y="714"/>
                </a:cubicBezTo>
                <a:cubicBezTo>
                  <a:pt x="1795" y="714"/>
                  <a:pt x="2607" y="714"/>
                  <a:pt x="2607" y="714"/>
                </a:cubicBezTo>
                <a:cubicBezTo>
                  <a:pt x="2880" y="696"/>
                  <a:pt x="2940" y="471"/>
                  <a:pt x="2934" y="321"/>
                </a:cubicBezTo>
                <a:cubicBezTo>
                  <a:pt x="2928" y="171"/>
                  <a:pt x="2766" y="0"/>
                  <a:pt x="2574" y="0"/>
                </a:cubicBezTo>
                <a:cubicBezTo>
                  <a:pt x="2382" y="0"/>
                  <a:pt x="2250" y="102"/>
                  <a:pt x="2244" y="249"/>
                </a:cubicBezTo>
                <a:cubicBezTo>
                  <a:pt x="2238" y="396"/>
                  <a:pt x="2307" y="471"/>
                  <a:pt x="2520" y="519"/>
                </a:cubicBezTo>
              </a:path>
            </a:pathLst>
          </a:custGeom>
          <a:noFill/>
          <a:ln w="158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497" name="Freeform 33"/>
          <p:cNvSpPr>
            <a:spLocks/>
          </p:cNvSpPr>
          <p:nvPr/>
        </p:nvSpPr>
        <p:spPr bwMode="auto">
          <a:xfrm>
            <a:off x="7019925" y="5434013"/>
            <a:ext cx="1111250" cy="461962"/>
          </a:xfrm>
          <a:custGeom>
            <a:avLst/>
            <a:gdLst>
              <a:gd name="T0" fmla="*/ 2147483647 w 1114"/>
              <a:gd name="T1" fmla="*/ 2147483647 h 463"/>
              <a:gd name="T2" fmla="*/ 0 w 1114"/>
              <a:gd name="T3" fmla="*/ 0 h 463"/>
              <a:gd name="T4" fmla="*/ 0 60000 65536"/>
              <a:gd name="T5" fmla="*/ 0 60000 65536"/>
              <a:gd name="T6" fmla="*/ 0 w 1114"/>
              <a:gd name="T7" fmla="*/ 0 h 463"/>
              <a:gd name="T8" fmla="*/ 1114 w 1114"/>
              <a:gd name="T9" fmla="*/ 463 h 46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14" h="463">
                <a:moveTo>
                  <a:pt x="1114" y="463"/>
                </a:moveTo>
                <a:cubicBezTo>
                  <a:pt x="669" y="444"/>
                  <a:pt x="297" y="390"/>
                  <a:pt x="0" y="0"/>
                </a:cubicBezTo>
              </a:path>
            </a:pathLst>
          </a:custGeom>
          <a:noFill/>
          <a:ln w="158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499" name="Freeform 35"/>
          <p:cNvSpPr>
            <a:spLocks/>
          </p:cNvSpPr>
          <p:nvPr/>
        </p:nvSpPr>
        <p:spPr bwMode="auto">
          <a:xfrm>
            <a:off x="5092700" y="4978400"/>
            <a:ext cx="2749550" cy="850900"/>
          </a:xfrm>
          <a:custGeom>
            <a:avLst/>
            <a:gdLst>
              <a:gd name="T0" fmla="*/ 2147483647 w 1732"/>
              <a:gd name="T1" fmla="*/ 2147483647 h 536"/>
              <a:gd name="T2" fmla="*/ 0 w 1732"/>
              <a:gd name="T3" fmla="*/ 0 h 536"/>
              <a:gd name="T4" fmla="*/ 0 60000 65536"/>
              <a:gd name="T5" fmla="*/ 0 60000 65536"/>
              <a:gd name="T6" fmla="*/ 0 w 1732"/>
              <a:gd name="T7" fmla="*/ 0 h 536"/>
              <a:gd name="T8" fmla="*/ 1732 w 1732"/>
              <a:gd name="T9" fmla="*/ 536 h 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32" h="536">
                <a:moveTo>
                  <a:pt x="1732" y="536"/>
                </a:moveTo>
                <a:cubicBezTo>
                  <a:pt x="820" y="500"/>
                  <a:pt x="224" y="200"/>
                  <a:pt x="0" y="0"/>
                </a:cubicBezTo>
              </a:path>
            </a:pathLst>
          </a:custGeom>
          <a:noFill/>
          <a:ln w="12700">
            <a:solidFill>
              <a:srgbClr val="000066"/>
            </a:solidFill>
            <a:round/>
            <a:headEnd type="arrow" w="lg" len="lg"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18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18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18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18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8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6" grpId="0"/>
      <p:bldP spid="318475" grpId="0"/>
      <p:bldP spid="318477" grpId="0"/>
      <p:bldP spid="318492" grpId="0" animBg="1"/>
      <p:bldP spid="318492" grpId="1" animBg="1"/>
      <p:bldP spid="318494" grpId="0" animBg="1"/>
      <p:bldP spid="318495" grpId="0" animBg="1"/>
      <p:bldP spid="318496" grpId="0" animBg="1"/>
      <p:bldP spid="318497" grpId="0" animBg="1"/>
      <p:bldP spid="318499" grpId="0" animBg="1"/>
      <p:bldP spid="318499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60" name="Footer Placeholder 3"/>
          <p:cNvSpPr txBox="1">
            <a:spLocks noGrp="1"/>
          </p:cNvSpPr>
          <p:nvPr/>
        </p:nvSpPr>
        <p:spPr bwMode="auto">
          <a:xfrm>
            <a:off x="8386763" y="182563"/>
            <a:ext cx="6746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ZA" sz="1200">
                <a:solidFill>
                  <a:srgbClr val="5F5F5F"/>
                </a:solidFill>
                <a:latin typeface="Arial" charset="0"/>
              </a:rPr>
              <a:t>CAPACITANCE</a:t>
            </a:r>
          </a:p>
        </p:txBody>
      </p:sp>
      <p:sp>
        <p:nvSpPr>
          <p:cNvPr id="119861" name="Date Placeholder 4"/>
          <p:cNvSpPr txBox="1">
            <a:spLocks noGrp="1"/>
          </p:cNvSpPr>
          <p:nvPr/>
        </p:nvSpPr>
        <p:spPr bwMode="auto">
          <a:xfrm>
            <a:off x="107950" y="182563"/>
            <a:ext cx="10795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>
                <a:solidFill>
                  <a:srgbClr val="5F5F5F"/>
                </a:solidFill>
                <a:latin typeface="Arial" charset="0"/>
              </a:rPr>
              <a:t>PHY1013S</a:t>
            </a:r>
            <a:endParaRPr lang="en-ZA" sz="1200">
              <a:solidFill>
                <a:srgbClr val="5F5F5F"/>
              </a:solidFill>
              <a:latin typeface="Arial" charset="0"/>
            </a:endParaRPr>
          </a:p>
        </p:txBody>
      </p:sp>
      <p:sp>
        <p:nvSpPr>
          <p:cNvPr id="119862" name="Slide Number Placeholder 5"/>
          <p:cNvSpPr txBox="1">
            <a:spLocks noGrp="1"/>
          </p:cNvSpPr>
          <p:nvPr/>
        </p:nvSpPr>
        <p:spPr bwMode="auto">
          <a:xfrm>
            <a:off x="8064500" y="6381750"/>
            <a:ext cx="9461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AC66535-4D49-486D-BA6E-D5669A360019}" type="slidenum">
              <a:rPr lang="en-ZA" sz="1400" b="1">
                <a:solidFill>
                  <a:srgbClr val="5F5F5F"/>
                </a:solidFill>
                <a:latin typeface="Koala" pitchFamily="34" charset="0"/>
              </a:rPr>
              <a:pPr algn="r"/>
              <a:t>9</a:t>
            </a:fld>
            <a:endParaRPr lang="en-ZA" sz="1400" b="1">
              <a:solidFill>
                <a:srgbClr val="5F5F5F"/>
              </a:solidFill>
              <a:latin typeface="Koala" pitchFamily="34" charset="0"/>
            </a:endParaRPr>
          </a:p>
        </p:txBody>
      </p:sp>
      <p:sp>
        <p:nvSpPr>
          <p:cNvPr id="119863" name="Rectangle 77"/>
          <p:cNvSpPr>
            <a:spLocks noChangeArrowheads="1"/>
          </p:cNvSpPr>
          <p:nvPr/>
        </p:nvSpPr>
        <p:spPr bwMode="auto">
          <a:xfrm>
            <a:off x="179388" y="1343025"/>
            <a:ext cx="673100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 i="1">
                <a:solidFill>
                  <a:srgbClr val="000066"/>
                </a:solidFill>
              </a:rPr>
              <a:t>Any</a:t>
            </a:r>
            <a:r>
              <a:rPr lang="en-ZA" i="1" baseline="30000">
                <a:solidFill>
                  <a:srgbClr val="000066"/>
                </a:solidFill>
              </a:rPr>
              <a:t> </a:t>
            </a:r>
            <a:r>
              <a:rPr lang="en-ZA">
                <a:solidFill>
                  <a:srgbClr val="000066"/>
                </a:solidFill>
              </a:rPr>
              <a:t> two opposing electrodes, regardless of their shape, will form a capacitor. </a:t>
            </a:r>
          </a:p>
        </p:txBody>
      </p:sp>
      <p:grpSp>
        <p:nvGrpSpPr>
          <p:cNvPr id="2" name="Group 75"/>
          <p:cNvGrpSpPr>
            <a:grpSpLocks/>
          </p:cNvGrpSpPr>
          <p:nvPr/>
        </p:nvGrpSpPr>
        <p:grpSpPr bwMode="auto">
          <a:xfrm>
            <a:off x="7485063" y="1863725"/>
            <a:ext cx="3175" cy="1111250"/>
            <a:chOff x="4715" y="1174"/>
            <a:chExt cx="2" cy="700"/>
          </a:xfrm>
        </p:grpSpPr>
        <p:sp>
          <p:nvSpPr>
            <p:cNvPr id="119907" name="Line 15"/>
            <p:cNvSpPr>
              <a:spLocks noChangeShapeType="1"/>
            </p:cNvSpPr>
            <p:nvPr/>
          </p:nvSpPr>
          <p:spPr bwMode="auto">
            <a:xfrm flipV="1">
              <a:off x="4717" y="1174"/>
              <a:ext cx="0" cy="70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19908" name="Line 46"/>
            <p:cNvSpPr>
              <a:spLocks noChangeShapeType="1"/>
            </p:cNvSpPr>
            <p:nvPr/>
          </p:nvSpPr>
          <p:spPr bwMode="auto">
            <a:xfrm flipH="1" flipV="1">
              <a:off x="4715" y="1397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208901" name="Rectangle 5"/>
          <p:cNvSpPr>
            <a:spLocks noChangeArrowheads="1"/>
          </p:cNvSpPr>
          <p:nvPr/>
        </p:nvSpPr>
        <p:spPr bwMode="auto">
          <a:xfrm>
            <a:off x="179388" y="2419350"/>
            <a:ext cx="5491162" cy="253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In the case of a positively charged sphere surrounded by a negatively charged shell, </a:t>
            </a:r>
            <a:r>
              <a:rPr lang="en-US">
                <a:solidFill>
                  <a:srgbClr val="000066"/>
                </a:solidFill>
              </a:rPr>
              <a:t>the field between the electrodes is that due to a point charge situated at </a:t>
            </a:r>
            <a:br>
              <a:rPr lang="en-US">
                <a:solidFill>
                  <a:srgbClr val="000066"/>
                </a:solidFill>
              </a:rPr>
            </a:br>
            <a:r>
              <a:rPr lang="en-US">
                <a:solidFill>
                  <a:srgbClr val="000066"/>
                </a:solidFill>
              </a:rPr>
              <a:t>the centre of the sphere: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graphicFrame>
        <p:nvGraphicFramePr>
          <p:cNvPr id="208903" name="Object 7"/>
          <p:cNvGraphicFramePr>
            <a:graphicFrameLocks noChangeAspect="1"/>
          </p:cNvGraphicFramePr>
          <p:nvPr/>
        </p:nvGraphicFramePr>
        <p:xfrm>
          <a:off x="4273550" y="4349750"/>
          <a:ext cx="1493838" cy="81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66" name="Equation" r:id="rId4" imgW="1498320" imgH="812520" progId="Equation.DSMT4">
                  <p:embed/>
                </p:oleObj>
              </mc:Choice>
              <mc:Fallback>
                <p:oleObj name="Equation" r:id="rId4" imgW="1498320" imgH="81252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3550" y="4349750"/>
                        <a:ext cx="1493838" cy="817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9866" name="Rectangle 9"/>
          <p:cNvSpPr>
            <a:spLocks noChangeArrowheads="1"/>
          </p:cNvSpPr>
          <p:nvPr/>
        </p:nvSpPr>
        <p:spPr bwMode="auto">
          <a:xfrm>
            <a:off x="455613" y="574675"/>
            <a:ext cx="8231187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/>
            <a:r>
              <a:rPr lang="en-US" sz="3200">
                <a:solidFill>
                  <a:srgbClr val="800080"/>
                </a:solidFill>
              </a:rPr>
              <a:t>SPHERICAL CAPACITORS</a:t>
            </a:r>
          </a:p>
        </p:txBody>
      </p:sp>
      <p:sp>
        <p:nvSpPr>
          <p:cNvPr id="119867" name="Text Box 11"/>
          <p:cNvSpPr txBox="1">
            <a:spLocks noChangeArrowheads="1"/>
          </p:cNvSpPr>
          <p:nvPr/>
        </p:nvSpPr>
        <p:spPr bwMode="auto">
          <a:xfrm>
            <a:off x="8177213" y="1746250"/>
            <a:ext cx="415925" cy="3746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–Q</a:t>
            </a:r>
            <a:endParaRPr lang="en-ZA" sz="2000" b="1" i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119868" name="AutoShape 31"/>
          <p:cNvSpPr>
            <a:spLocks noChangeArrowheads="1"/>
          </p:cNvSpPr>
          <p:nvPr/>
        </p:nvSpPr>
        <p:spPr bwMode="auto">
          <a:xfrm>
            <a:off x="6283325" y="1770063"/>
            <a:ext cx="2397125" cy="239395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797" y="10800"/>
                </a:moveTo>
                <a:cubicBezTo>
                  <a:pt x="797" y="16325"/>
                  <a:pt x="5275" y="20803"/>
                  <a:pt x="10800" y="20803"/>
                </a:cubicBezTo>
                <a:cubicBezTo>
                  <a:pt x="16325" y="20803"/>
                  <a:pt x="20803" y="16325"/>
                  <a:pt x="20803" y="10800"/>
                </a:cubicBezTo>
                <a:cubicBezTo>
                  <a:pt x="20803" y="5275"/>
                  <a:pt x="16325" y="797"/>
                  <a:pt x="10800" y="797"/>
                </a:cubicBezTo>
                <a:cubicBezTo>
                  <a:pt x="5275" y="797"/>
                  <a:pt x="797" y="5275"/>
                  <a:pt x="797" y="10800"/>
                </a:cubicBezTo>
                <a:close/>
              </a:path>
            </a:pathLst>
          </a:custGeom>
          <a:solidFill>
            <a:srgbClr val="C0C0C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69"/>
          <p:cNvGrpSpPr>
            <a:grpSpLocks/>
          </p:cNvGrpSpPr>
          <p:nvPr/>
        </p:nvGrpSpPr>
        <p:grpSpPr bwMode="auto">
          <a:xfrm>
            <a:off x="7481888" y="2967038"/>
            <a:ext cx="1587" cy="1111250"/>
            <a:chOff x="4713" y="1869"/>
            <a:chExt cx="1" cy="700"/>
          </a:xfrm>
        </p:grpSpPr>
        <p:sp>
          <p:nvSpPr>
            <p:cNvPr id="119905" name="Line 24"/>
            <p:cNvSpPr>
              <a:spLocks noChangeShapeType="1"/>
            </p:cNvSpPr>
            <p:nvPr/>
          </p:nvSpPr>
          <p:spPr bwMode="auto">
            <a:xfrm rot="10800000" flipV="1">
              <a:off x="4714" y="1869"/>
              <a:ext cx="0" cy="70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19906" name="Line 41"/>
            <p:cNvSpPr>
              <a:spLocks noChangeShapeType="1"/>
            </p:cNvSpPr>
            <p:nvPr/>
          </p:nvSpPr>
          <p:spPr bwMode="auto">
            <a:xfrm>
              <a:off x="4713" y="2323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71"/>
          <p:cNvGrpSpPr>
            <a:grpSpLocks/>
          </p:cNvGrpSpPr>
          <p:nvPr/>
        </p:nvGrpSpPr>
        <p:grpSpPr bwMode="auto">
          <a:xfrm>
            <a:off x="6443663" y="3243263"/>
            <a:ext cx="1112837" cy="92075"/>
            <a:chOff x="4059" y="2043"/>
            <a:chExt cx="701" cy="58"/>
          </a:xfrm>
        </p:grpSpPr>
        <p:sp>
          <p:nvSpPr>
            <p:cNvPr id="119903" name="Line 26"/>
            <p:cNvSpPr>
              <a:spLocks noChangeShapeType="1"/>
            </p:cNvSpPr>
            <p:nvPr/>
          </p:nvSpPr>
          <p:spPr bwMode="auto">
            <a:xfrm rot="14400000" flipV="1">
              <a:off x="4409" y="1693"/>
              <a:ext cx="1" cy="701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19904" name="Line 49"/>
            <p:cNvSpPr>
              <a:spLocks noChangeShapeType="1"/>
            </p:cNvSpPr>
            <p:nvPr/>
          </p:nvSpPr>
          <p:spPr bwMode="auto">
            <a:xfrm rot="3600000">
              <a:off x="4306" y="2072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5" name="Group 66"/>
          <p:cNvGrpSpPr>
            <a:grpSpLocks/>
          </p:cNvGrpSpPr>
          <p:nvPr/>
        </p:nvGrpSpPr>
        <p:grpSpPr bwMode="auto">
          <a:xfrm>
            <a:off x="7413625" y="2616200"/>
            <a:ext cx="1112838" cy="80963"/>
            <a:chOff x="4670" y="1648"/>
            <a:chExt cx="701" cy="51"/>
          </a:xfrm>
        </p:grpSpPr>
        <p:sp>
          <p:nvSpPr>
            <p:cNvPr id="119901" name="Line 17"/>
            <p:cNvSpPr>
              <a:spLocks noChangeShapeType="1"/>
            </p:cNvSpPr>
            <p:nvPr/>
          </p:nvSpPr>
          <p:spPr bwMode="auto">
            <a:xfrm rot="3600000" flipV="1">
              <a:off x="5020" y="1348"/>
              <a:ext cx="1" cy="701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19902" name="Line 50"/>
            <p:cNvSpPr>
              <a:spLocks noChangeShapeType="1"/>
            </p:cNvSpPr>
            <p:nvPr/>
          </p:nvSpPr>
          <p:spPr bwMode="auto">
            <a:xfrm rot="3600000" flipH="1" flipV="1">
              <a:off x="5109" y="1619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6" name="Group 70"/>
          <p:cNvGrpSpPr>
            <a:grpSpLocks/>
          </p:cNvGrpSpPr>
          <p:nvPr/>
        </p:nvGrpSpPr>
        <p:grpSpPr bwMode="auto">
          <a:xfrm>
            <a:off x="7104063" y="2892425"/>
            <a:ext cx="101600" cy="1111250"/>
            <a:chOff x="4475" y="1822"/>
            <a:chExt cx="64" cy="700"/>
          </a:xfrm>
        </p:grpSpPr>
        <p:sp>
          <p:nvSpPr>
            <p:cNvPr id="119899" name="Line 25"/>
            <p:cNvSpPr>
              <a:spLocks noChangeShapeType="1"/>
            </p:cNvSpPr>
            <p:nvPr/>
          </p:nvSpPr>
          <p:spPr bwMode="auto">
            <a:xfrm rot="12600000" flipV="1">
              <a:off x="4539" y="1822"/>
              <a:ext cx="0" cy="70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19900" name="Line 52"/>
            <p:cNvSpPr>
              <a:spLocks noChangeShapeType="1"/>
            </p:cNvSpPr>
            <p:nvPr/>
          </p:nvSpPr>
          <p:spPr bwMode="auto">
            <a:xfrm rot="1800000">
              <a:off x="4475" y="2254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7" name="Group 76"/>
          <p:cNvGrpSpPr>
            <a:grpSpLocks/>
          </p:cNvGrpSpPr>
          <p:nvPr/>
        </p:nvGrpSpPr>
        <p:grpSpPr bwMode="auto">
          <a:xfrm>
            <a:off x="7766050" y="1938338"/>
            <a:ext cx="82550" cy="1111250"/>
            <a:chOff x="4892" y="1221"/>
            <a:chExt cx="52" cy="700"/>
          </a:xfrm>
        </p:grpSpPr>
        <p:sp>
          <p:nvSpPr>
            <p:cNvPr id="119897" name="Line 16"/>
            <p:cNvSpPr>
              <a:spLocks noChangeShapeType="1"/>
            </p:cNvSpPr>
            <p:nvPr/>
          </p:nvSpPr>
          <p:spPr bwMode="auto">
            <a:xfrm rot="1800000" flipV="1">
              <a:off x="4892" y="1221"/>
              <a:ext cx="0" cy="70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19898" name="Line 53"/>
            <p:cNvSpPr>
              <a:spLocks noChangeShapeType="1"/>
            </p:cNvSpPr>
            <p:nvPr/>
          </p:nvSpPr>
          <p:spPr bwMode="auto">
            <a:xfrm rot="1800000" flipH="1" flipV="1">
              <a:off x="4944" y="1451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8" name="Group 72"/>
          <p:cNvGrpSpPr>
            <a:grpSpLocks/>
          </p:cNvGrpSpPr>
          <p:nvPr/>
        </p:nvGrpSpPr>
        <p:grpSpPr bwMode="auto">
          <a:xfrm>
            <a:off x="6376988" y="2974975"/>
            <a:ext cx="1112837" cy="0"/>
            <a:chOff x="4017" y="1874"/>
            <a:chExt cx="701" cy="0"/>
          </a:xfrm>
        </p:grpSpPr>
        <p:sp>
          <p:nvSpPr>
            <p:cNvPr id="119895" name="Line 19"/>
            <p:cNvSpPr>
              <a:spLocks noChangeShapeType="1"/>
            </p:cNvSpPr>
            <p:nvPr/>
          </p:nvSpPr>
          <p:spPr bwMode="auto">
            <a:xfrm rot="16200000" flipV="1">
              <a:off x="4368" y="1523"/>
              <a:ext cx="0" cy="701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19896" name="Line 56"/>
            <p:cNvSpPr>
              <a:spLocks noChangeShapeType="1"/>
            </p:cNvSpPr>
            <p:nvPr/>
          </p:nvSpPr>
          <p:spPr bwMode="auto">
            <a:xfrm rot="-5400000" flipH="1" flipV="1">
              <a:off x="4251" y="1845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9" name="Group 88"/>
          <p:cNvGrpSpPr>
            <a:grpSpLocks/>
          </p:cNvGrpSpPr>
          <p:nvPr/>
        </p:nvGrpSpPr>
        <p:grpSpPr bwMode="auto">
          <a:xfrm>
            <a:off x="7399338" y="3249613"/>
            <a:ext cx="1112837" cy="88900"/>
            <a:chOff x="4661" y="2047"/>
            <a:chExt cx="701" cy="56"/>
          </a:xfrm>
        </p:grpSpPr>
        <p:sp>
          <p:nvSpPr>
            <p:cNvPr id="119893" name="Line 29"/>
            <p:cNvSpPr>
              <a:spLocks noChangeShapeType="1"/>
            </p:cNvSpPr>
            <p:nvPr/>
          </p:nvSpPr>
          <p:spPr bwMode="auto">
            <a:xfrm rot="7200000" flipV="1">
              <a:off x="5011" y="1697"/>
              <a:ext cx="1" cy="701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19894" name="Line 59"/>
            <p:cNvSpPr>
              <a:spLocks noChangeShapeType="1"/>
            </p:cNvSpPr>
            <p:nvPr/>
          </p:nvSpPr>
          <p:spPr bwMode="auto">
            <a:xfrm rot="18000000" flipH="1">
              <a:off x="5109" y="2074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10" name="Group 73"/>
          <p:cNvGrpSpPr>
            <a:grpSpLocks/>
          </p:cNvGrpSpPr>
          <p:nvPr/>
        </p:nvGrpSpPr>
        <p:grpSpPr bwMode="auto">
          <a:xfrm>
            <a:off x="6445250" y="2609850"/>
            <a:ext cx="1112838" cy="87313"/>
            <a:chOff x="4060" y="1644"/>
            <a:chExt cx="701" cy="55"/>
          </a:xfrm>
        </p:grpSpPr>
        <p:sp>
          <p:nvSpPr>
            <p:cNvPr id="119891" name="Line 20"/>
            <p:cNvSpPr>
              <a:spLocks noChangeShapeType="1"/>
            </p:cNvSpPr>
            <p:nvPr/>
          </p:nvSpPr>
          <p:spPr bwMode="auto">
            <a:xfrm rot="18000000" flipV="1">
              <a:off x="4410" y="1348"/>
              <a:ext cx="1" cy="701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19892" name="Line 60"/>
            <p:cNvSpPr>
              <a:spLocks noChangeShapeType="1"/>
            </p:cNvSpPr>
            <p:nvPr/>
          </p:nvSpPr>
          <p:spPr bwMode="auto">
            <a:xfrm rot="18000000" flipV="1">
              <a:off x="4314" y="1615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11" name="Group 87"/>
          <p:cNvGrpSpPr>
            <a:grpSpLocks/>
          </p:cNvGrpSpPr>
          <p:nvPr/>
        </p:nvGrpSpPr>
        <p:grpSpPr bwMode="auto">
          <a:xfrm>
            <a:off x="7751763" y="2892425"/>
            <a:ext cx="100012" cy="1111250"/>
            <a:chOff x="4883" y="1822"/>
            <a:chExt cx="63" cy="700"/>
          </a:xfrm>
        </p:grpSpPr>
        <p:sp>
          <p:nvSpPr>
            <p:cNvPr id="119889" name="Line 30"/>
            <p:cNvSpPr>
              <a:spLocks noChangeShapeType="1"/>
            </p:cNvSpPr>
            <p:nvPr/>
          </p:nvSpPr>
          <p:spPr bwMode="auto">
            <a:xfrm rot="9000000" flipV="1">
              <a:off x="4883" y="1822"/>
              <a:ext cx="1" cy="70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19890" name="Line 63"/>
            <p:cNvSpPr>
              <a:spLocks noChangeShapeType="1"/>
            </p:cNvSpPr>
            <p:nvPr/>
          </p:nvSpPr>
          <p:spPr bwMode="auto">
            <a:xfrm rot="19800000" flipH="1">
              <a:off x="4946" y="2254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12" name="Group 74"/>
          <p:cNvGrpSpPr>
            <a:grpSpLocks/>
          </p:cNvGrpSpPr>
          <p:nvPr/>
        </p:nvGrpSpPr>
        <p:grpSpPr bwMode="auto">
          <a:xfrm>
            <a:off x="7123113" y="1931988"/>
            <a:ext cx="82550" cy="1111250"/>
            <a:chOff x="4487" y="1217"/>
            <a:chExt cx="52" cy="700"/>
          </a:xfrm>
        </p:grpSpPr>
        <p:sp>
          <p:nvSpPr>
            <p:cNvPr id="119887" name="Line 21"/>
            <p:cNvSpPr>
              <a:spLocks noChangeShapeType="1"/>
            </p:cNvSpPr>
            <p:nvPr/>
          </p:nvSpPr>
          <p:spPr bwMode="auto">
            <a:xfrm rot="19800000" flipV="1">
              <a:off x="4538" y="1217"/>
              <a:ext cx="1" cy="70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19888" name="Line 64"/>
            <p:cNvSpPr>
              <a:spLocks noChangeShapeType="1"/>
            </p:cNvSpPr>
            <p:nvPr/>
          </p:nvSpPr>
          <p:spPr bwMode="auto">
            <a:xfrm rot="19800000" flipV="1">
              <a:off x="4487" y="1451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13" name="Group 65"/>
          <p:cNvGrpSpPr>
            <a:grpSpLocks/>
          </p:cNvGrpSpPr>
          <p:nvPr/>
        </p:nvGrpSpPr>
        <p:grpSpPr bwMode="auto">
          <a:xfrm>
            <a:off x="7480300" y="2971800"/>
            <a:ext cx="1112838" cy="1588"/>
            <a:chOff x="4712" y="1872"/>
            <a:chExt cx="701" cy="1"/>
          </a:xfrm>
        </p:grpSpPr>
        <p:sp>
          <p:nvSpPr>
            <p:cNvPr id="119885" name="Line 28"/>
            <p:cNvSpPr>
              <a:spLocks noChangeShapeType="1"/>
            </p:cNvSpPr>
            <p:nvPr/>
          </p:nvSpPr>
          <p:spPr bwMode="auto">
            <a:xfrm rot="5400000" flipV="1">
              <a:off x="5063" y="1522"/>
              <a:ext cx="0" cy="701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19886" name="Line 55"/>
            <p:cNvSpPr>
              <a:spLocks noChangeShapeType="1"/>
            </p:cNvSpPr>
            <p:nvPr/>
          </p:nvSpPr>
          <p:spPr bwMode="auto">
            <a:xfrm rot="-5400000">
              <a:off x="5177" y="1843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119880" name="Oval 32"/>
          <p:cNvSpPr>
            <a:spLocks noChangeArrowheads="1"/>
          </p:cNvSpPr>
          <p:nvPr/>
        </p:nvSpPr>
        <p:spPr bwMode="auto">
          <a:xfrm>
            <a:off x="7104063" y="2592388"/>
            <a:ext cx="755650" cy="752475"/>
          </a:xfrm>
          <a:prstGeom prst="ellipse">
            <a:avLst/>
          </a:prstGeom>
          <a:solidFill>
            <a:srgbClr val="C0C0C0"/>
          </a:solidFill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08933" name="Text Box 37"/>
          <p:cNvSpPr txBox="1">
            <a:spLocks noChangeArrowheads="1"/>
          </p:cNvSpPr>
          <p:nvPr/>
        </p:nvSpPr>
        <p:spPr bwMode="auto">
          <a:xfrm>
            <a:off x="7150100" y="2044700"/>
            <a:ext cx="288925" cy="31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E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119882" name="Text Box 38"/>
          <p:cNvSpPr txBox="1">
            <a:spLocks noChangeArrowheads="1"/>
          </p:cNvSpPr>
          <p:nvPr/>
        </p:nvSpPr>
        <p:spPr bwMode="auto">
          <a:xfrm>
            <a:off x="7264400" y="2795588"/>
            <a:ext cx="425450" cy="3746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+Q</a:t>
            </a:r>
            <a:endParaRPr lang="en-ZA" sz="2000" b="1" i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208976" name="Rectangle 80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5203825"/>
            <a:ext cx="8774112" cy="895350"/>
          </a:xfrm>
        </p:spPr>
        <p:txBody>
          <a:bodyPr/>
          <a:lstStyle/>
          <a:p>
            <a:pPr lvl="1" indent="0" eaLnBrk="1" hangingPunct="1"/>
            <a:r>
              <a:rPr lang="en-ZA" smtClean="0"/>
              <a:t>And the potential difference </a:t>
            </a:r>
            <a:br>
              <a:rPr lang="en-ZA" smtClean="0"/>
            </a:br>
            <a:r>
              <a:rPr lang="en-ZA" smtClean="0"/>
              <a:t>between the electrodes is given by                            …</a:t>
            </a:r>
          </a:p>
        </p:txBody>
      </p:sp>
      <p:graphicFrame>
        <p:nvGraphicFramePr>
          <p:cNvPr id="208980" name="Object 84"/>
          <p:cNvGraphicFramePr>
            <a:graphicFrameLocks noChangeAspect="1"/>
          </p:cNvGraphicFramePr>
          <p:nvPr/>
        </p:nvGraphicFramePr>
        <p:xfrm>
          <a:off x="5749925" y="5438775"/>
          <a:ext cx="1876425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67" name="Equation" r:id="rId6" imgW="1879560" imgH="838080" progId="Equation.DSMT4">
                  <p:embed/>
                </p:oleObj>
              </mc:Choice>
              <mc:Fallback>
                <p:oleObj name="Equation" r:id="rId6" imgW="1879560" imgH="838080" progId="Equation.DSMT4">
                  <p:embed/>
                  <p:pic>
                    <p:nvPicPr>
                      <p:cNvPr id="0" name="Object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9925" y="5438775"/>
                        <a:ext cx="1876425" cy="833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9884" name="Oval 52"/>
          <p:cNvSpPr>
            <a:spLocks noChangeArrowheads="1"/>
          </p:cNvSpPr>
          <p:nvPr/>
        </p:nvSpPr>
        <p:spPr bwMode="auto">
          <a:xfrm>
            <a:off x="6375400" y="1863725"/>
            <a:ext cx="2209800" cy="2209800"/>
          </a:xfrm>
          <a:prstGeom prst="ellipse">
            <a:avLst/>
          </a:prstGeom>
          <a:noFill/>
          <a:ln w="19050">
            <a:solidFill>
              <a:srgbClr val="3F3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08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01" grpId="0"/>
      <p:bldP spid="208933" grpId="0"/>
      <p:bldP spid="208976" grpId="0" build="p"/>
    </p:bldLst>
  </p:timing>
</p:sld>
</file>

<file path=ppt/theme/theme1.xml><?xml version="1.0" encoding="utf-8"?>
<a:theme xmlns:a="http://schemas.openxmlformats.org/drawingml/2006/main" name="PHY1010W">
  <a:themeElements>
    <a:clrScheme name="PHY1010W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Y1010W">
      <a:majorFont>
        <a:latin typeface="Arial Rounded MT Bold"/>
        <a:ea typeface=""/>
        <a:cs typeface=""/>
      </a:majorFont>
      <a:minorFont>
        <a:latin typeface="Arial Rounded MT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1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Rounded MT Bol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1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Rounded MT Bold" pitchFamily="34" charset="0"/>
          </a:defRPr>
        </a:defPPr>
      </a:lstStyle>
    </a:lnDef>
  </a:objectDefaults>
  <a:extraClrSchemeLst>
    <a:extraClrScheme>
      <a:clrScheme name="PHY1010W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1010W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1010W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1010W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1010W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1010W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1010W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1010W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1010W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1010W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1010W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1010W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PHY110W_WB</Template>
  <TotalTime>5000</TotalTime>
  <Words>1940</Words>
  <Application>Microsoft Office PowerPoint</Application>
  <PresentationFormat>On-screen Show (4:3)</PresentationFormat>
  <Paragraphs>390</Paragraphs>
  <Slides>25</Slides>
  <Notes>25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PHY1010W</vt:lpstr>
      <vt:lpstr>Equation</vt:lpstr>
      <vt:lpstr>PHY1013S CAPACITANCE  </vt:lpstr>
      <vt:lpstr>CAPACITANCE</vt:lpstr>
      <vt:lpstr>CAPACITORS</vt:lpstr>
      <vt:lpstr>THE DEFIBRILLATOR</vt:lpstr>
      <vt:lpstr>CHARGING A CAPACITOR</vt:lpstr>
      <vt:lpstr>CHARGE ON A CAPACITOR</vt:lpstr>
      <vt:lpstr>PARALLEL PLATE CAPACITOR</vt:lpstr>
      <vt:lpstr>CAPACITOR GEOMETRY</vt:lpstr>
      <vt:lpstr>PowerPoint Presentation</vt:lpstr>
      <vt:lpstr>SPHERICAL CAPACITORS  and ISOLATED SPHERES</vt:lpstr>
      <vt:lpstr>CAPACITORS IN PARALLEL</vt:lpstr>
      <vt:lpstr>CAPACITORS IN PARALLEL</vt:lpstr>
      <vt:lpstr>CAPACITORS IN SERIES</vt:lpstr>
      <vt:lpstr>CAPACITORS IN SERIES</vt:lpstr>
      <vt:lpstr>PowerPoint Presentation</vt:lpstr>
      <vt:lpstr>PowerPoint Presentation</vt:lpstr>
      <vt:lpstr>PowerPoint Presentation</vt:lpstr>
      <vt:lpstr>ENERGY STORED IN A CAPACITOR</vt:lpstr>
      <vt:lpstr>ENERGY STORED IN A CAPACITOR</vt:lpstr>
      <vt:lpstr>THE ENERGY IN THE ELECTRIC FIELD</vt:lpstr>
      <vt:lpstr>ENERGY DENSITY OF AN ELECTRIC FIELD</vt:lpstr>
      <vt:lpstr>CAPACITOR WITH A DIELECTRIC</vt:lpstr>
      <vt:lpstr>CAPACITOR WITH A DIELECTRIC</vt:lpstr>
      <vt:lpstr>PowerPoint Presentation</vt:lpstr>
      <vt:lpstr>CAPACITOR WITH A PARTIAL DIELECTRIC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Gregor Leigh</dc:creator>
  <cp:lastModifiedBy>Angus James Morrison</cp:lastModifiedBy>
  <cp:revision>231</cp:revision>
  <dcterms:created xsi:type="dcterms:W3CDTF">2005-08-21T10:48:37Z</dcterms:created>
  <dcterms:modified xsi:type="dcterms:W3CDTF">2014-05-19T16:23:14Z</dcterms:modified>
</cp:coreProperties>
</file>